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5"/>
  </p:sldMasterIdLst>
  <p:notesMasterIdLst>
    <p:notesMasterId r:id="rId22"/>
  </p:notesMasterIdLst>
  <p:handoutMasterIdLst>
    <p:handoutMasterId r:id="rId23"/>
  </p:handoutMasterIdLst>
  <p:sldIdLst>
    <p:sldId id="264" r:id="rId6"/>
    <p:sldId id="265" r:id="rId7"/>
    <p:sldId id="266" r:id="rId8"/>
    <p:sldId id="280" r:id="rId9"/>
    <p:sldId id="281" r:id="rId10"/>
    <p:sldId id="276" r:id="rId11"/>
    <p:sldId id="277" r:id="rId12"/>
    <p:sldId id="282" r:id="rId13"/>
    <p:sldId id="283" r:id="rId14"/>
    <p:sldId id="284" r:id="rId15"/>
    <p:sldId id="285" r:id="rId16"/>
    <p:sldId id="286" r:id="rId17"/>
    <p:sldId id="288" r:id="rId18"/>
    <p:sldId id="287" r:id="rId19"/>
    <p:sldId id="289" r:id="rId20"/>
    <p:sldId id="279" r:id="rId21"/>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74" autoAdjust="0"/>
    <p:restoredTop sz="94660"/>
  </p:normalViewPr>
  <p:slideViewPr>
    <p:cSldViewPr>
      <p:cViewPr varScale="1">
        <p:scale>
          <a:sx n="69" d="100"/>
          <a:sy n="69" d="100"/>
        </p:scale>
        <p:origin x="-138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7" d="100"/>
          <a:sy n="57" d="100"/>
        </p:scale>
        <p:origin x="-1752"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82507825-8529-4B4B-97B0-58DFFD3405C8}" type="datetimeFigureOut">
              <a:rPr lang="sl-SI" smtClean="0"/>
              <a:pPr/>
              <a:t>7.8.2015</a:t>
            </a:fld>
            <a:endParaRPr lang="sl-SI"/>
          </a:p>
        </p:txBody>
      </p:sp>
      <p:sp>
        <p:nvSpPr>
          <p:cNvPr id="4" name="Ograda no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sl-SI"/>
          </a:p>
        </p:txBody>
      </p:sp>
      <p:sp>
        <p:nvSpPr>
          <p:cNvPr id="5" name="Ograda številke diapozitiva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E06B28D-31DF-4F79-8439-A95A0F237830}" type="slidenum">
              <a:rPr lang="sl-SI" smtClean="0"/>
              <a:pPr/>
              <a:t>‹#›</a:t>
            </a:fld>
            <a:endParaRPr lang="sl-SI"/>
          </a:p>
        </p:txBody>
      </p:sp>
    </p:spTree>
    <p:extLst>
      <p:ext uri="{BB962C8B-B14F-4D97-AF65-F5344CB8AC3E}">
        <p14:creationId xmlns:p14="http://schemas.microsoft.com/office/powerpoint/2010/main" val="9906273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BF719EA-6195-4091-963B-595724FFC946}" type="datetimeFigureOut">
              <a:rPr lang="sl-SI" smtClean="0"/>
              <a:pPr/>
              <a:t>7.8.2015</a:t>
            </a:fld>
            <a:endParaRPr lang="sl-SI"/>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l-SI"/>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l-SI"/>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5BB775F-F8D6-4738-A0EF-069010D5B146}" type="slidenum">
              <a:rPr lang="sl-SI" smtClean="0"/>
              <a:pPr/>
              <a:t>‹#›</a:t>
            </a:fld>
            <a:endParaRPr lang="sl-SI"/>
          </a:p>
        </p:txBody>
      </p:sp>
    </p:spTree>
    <p:extLst>
      <p:ext uri="{BB962C8B-B14F-4D97-AF65-F5344CB8AC3E}">
        <p14:creationId xmlns:p14="http://schemas.microsoft.com/office/powerpoint/2010/main" val="4272381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Naslovni diapozitiv">
    <p:spTree>
      <p:nvGrpSpPr>
        <p:cNvPr id="1" name=""/>
        <p:cNvGrpSpPr/>
        <p:nvPr/>
      </p:nvGrpSpPr>
      <p:grpSpPr>
        <a:xfrm>
          <a:off x="0" y="0"/>
          <a:ext cx="0" cy="0"/>
          <a:chOff x="0" y="0"/>
          <a:chExt cx="0" cy="0"/>
        </a:xfrm>
      </p:grpSpPr>
      <p:sp>
        <p:nvSpPr>
          <p:cNvPr id="17410" name="Rectangle 2"/>
          <p:cNvSpPr>
            <a:spLocks noGrp="1" noChangeArrowheads="1"/>
          </p:cNvSpPr>
          <p:nvPr>
            <p:ph type="ctrTitle" hasCustomPrompt="1"/>
          </p:nvPr>
        </p:nvSpPr>
        <p:spPr>
          <a:xfrm>
            <a:off x="1331640" y="1320800"/>
            <a:ext cx="6696744" cy="2684264"/>
          </a:xfrm>
        </p:spPr>
        <p:txBody>
          <a:bodyPr anchor="b"/>
          <a:lstStyle>
            <a:lvl1pPr algn="r">
              <a:defRPr sz="4400">
                <a:latin typeface="Calibri" pitchFamily="34" charset="0"/>
              </a:defRPr>
            </a:lvl1pPr>
          </a:lstStyle>
          <a:p>
            <a:pPr lvl="0"/>
            <a:r>
              <a:rPr lang="sl-SI" noProof="0" smtClean="0"/>
              <a:t>Glavni naslov</a:t>
            </a:r>
            <a:endParaRPr lang="en-GB" noProof="0" smtClean="0"/>
          </a:p>
        </p:txBody>
      </p:sp>
      <p:sp>
        <p:nvSpPr>
          <p:cNvPr id="17411" name="Rectangle 3"/>
          <p:cNvSpPr>
            <a:spLocks noGrp="1" noChangeArrowheads="1"/>
          </p:cNvSpPr>
          <p:nvPr>
            <p:ph type="subTitle" idx="1" hasCustomPrompt="1"/>
          </p:nvPr>
        </p:nvSpPr>
        <p:spPr>
          <a:xfrm>
            <a:off x="1331640" y="4221088"/>
            <a:ext cx="6688832" cy="1727845"/>
          </a:xfrm>
        </p:spPr>
        <p:txBody>
          <a:bodyPr/>
          <a:lstStyle>
            <a:lvl1pPr marL="0" indent="0" algn="r">
              <a:buFont typeface="Wingdings" pitchFamily="2" charset="2"/>
              <a:buNone/>
              <a:defRPr sz="3200">
                <a:latin typeface="Calibri" pitchFamily="34" charset="0"/>
              </a:defRPr>
            </a:lvl1pPr>
          </a:lstStyle>
          <a:p>
            <a:pPr lvl="0"/>
            <a:r>
              <a:rPr lang="sl-SI" noProof="0" smtClean="0"/>
              <a:t>Podnaslov</a:t>
            </a:r>
            <a:endParaRPr lang="en-GB" noProof="0" smtClean="0"/>
          </a:p>
        </p:txBody>
      </p:sp>
      <p:pic>
        <p:nvPicPr>
          <p:cNvPr id="2050" name="Picture 2" descr="C:\Users\Danijel\Pictures\Logotipi in sheme\UM\UM.SI.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012160" y="170998"/>
            <a:ext cx="2016224" cy="11794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aslov in vsebina">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0"/>
            <a:ext cx="9144000"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a:spLocks noGrp="1"/>
          </p:cNvSpPr>
          <p:nvPr>
            <p:ph type="sldNum" sz="quarter" idx="4"/>
          </p:nvPr>
        </p:nvSpPr>
        <p:spPr>
          <a:xfrm>
            <a:off x="8163395" y="6381328"/>
            <a:ext cx="898659" cy="392904"/>
          </a:xfrm>
          <a:prstGeom prst="rect">
            <a:avLst/>
          </a:prstGeom>
          <a:noFill/>
        </p:spPr>
        <p:txBody>
          <a:bodyPr vert="horz" lIns="91440" tIns="45720" rIns="91440" bIns="45720" rtlCol="0" anchor="ctr"/>
          <a:lstStyle>
            <a:lvl1pPr algn="r">
              <a:defRPr sz="2400">
                <a:solidFill>
                  <a:srgbClr val="006A8E"/>
                </a:solidFill>
                <a:latin typeface="Calibri" pitchFamily="34" charset="0"/>
              </a:defRPr>
            </a:lvl1pPr>
          </a:lstStyle>
          <a:p>
            <a:pPr>
              <a:defRPr/>
            </a:pPr>
            <a:fld id="{869A43B6-4A72-4A6E-B3BC-4E1A4B5DD1B6}" type="slidenum">
              <a:rPr lang="en-US" smtClean="0"/>
              <a:pPr>
                <a:defRPr/>
              </a:pPr>
              <a:t>‹#›</a:t>
            </a:fld>
            <a:endParaRPr lang="en-US"/>
          </a:p>
        </p:txBody>
      </p:sp>
      <p:sp>
        <p:nvSpPr>
          <p:cNvPr id="13" name="Title 12"/>
          <p:cNvSpPr>
            <a:spLocks noGrp="1"/>
          </p:cNvSpPr>
          <p:nvPr>
            <p:ph type="title" hasCustomPrompt="1"/>
          </p:nvPr>
        </p:nvSpPr>
        <p:spPr/>
        <p:txBody>
          <a:bodyPr/>
          <a:lstStyle>
            <a:lvl1pPr>
              <a:defRPr sz="4400"/>
            </a:lvl1pPr>
          </a:lstStyle>
          <a:p>
            <a:r>
              <a:rPr lang="en-US" smtClean="0"/>
              <a:t>Naslov strani</a:t>
            </a:r>
            <a:endParaRPr lang="sl-SI"/>
          </a:p>
        </p:txBody>
      </p:sp>
      <p:sp>
        <p:nvSpPr>
          <p:cNvPr id="9" name="Footer Placeholder 4"/>
          <p:cNvSpPr>
            <a:spLocks noGrp="1"/>
          </p:cNvSpPr>
          <p:nvPr>
            <p:ph type="ftr" sz="quarter" idx="3"/>
          </p:nvPr>
        </p:nvSpPr>
        <p:spPr>
          <a:xfrm>
            <a:off x="0" y="0"/>
            <a:ext cx="8208000" cy="468000"/>
          </a:xfrm>
          <a:prstGeom prst="rect">
            <a:avLst/>
          </a:prstGeom>
          <a:solidFill>
            <a:srgbClr val="006A8E"/>
          </a:solidFill>
        </p:spPr>
        <p:txBody>
          <a:bodyPr vert="horz" lIns="91440" tIns="45720" rIns="91440" bIns="45720" rtlCol="0" anchor="ctr"/>
          <a:lstStyle>
            <a:lvl1pPr algn="l">
              <a:defRPr sz="2400">
                <a:solidFill>
                  <a:schemeClr val="bg1"/>
                </a:solidFill>
                <a:latin typeface="Calibri" pitchFamily="34" charset="0"/>
              </a:defRPr>
            </a:lvl1pPr>
          </a:lstStyle>
          <a:p>
            <a:pPr>
              <a:defRPr/>
            </a:pPr>
            <a:r>
              <a:rPr lang="en-US" smtClean="0"/>
              <a:t>Naslov</a:t>
            </a:r>
            <a:endParaRPr lang="en-US"/>
          </a:p>
        </p:txBody>
      </p:sp>
      <p:sp>
        <p:nvSpPr>
          <p:cNvPr id="8" name="Content Placeholder 2"/>
          <p:cNvSpPr>
            <a:spLocks noGrp="1"/>
          </p:cNvSpPr>
          <p:nvPr>
            <p:ph idx="1" hasCustomPrompt="1"/>
          </p:nvPr>
        </p:nvSpPr>
        <p:spPr>
          <a:xfrm>
            <a:off x="685800" y="1628800"/>
            <a:ext cx="7772400" cy="4608512"/>
          </a:xfrm>
        </p:spPr>
        <p:txBody>
          <a:bodyPr/>
          <a:lstStyle>
            <a:lvl1pPr>
              <a:defRPr sz="3200"/>
            </a:lvl1pPr>
            <a:lvl2pPr>
              <a:defRPr sz="2800"/>
            </a:lvl2pPr>
            <a:lvl3pPr>
              <a:defRPr sz="2400"/>
            </a:lvl3pPr>
            <a:lvl4pPr>
              <a:defRPr sz="2000"/>
            </a:lvl4pPr>
            <a:lvl5pPr>
              <a:defRPr sz="2000"/>
            </a:lvl5pPr>
          </a:lstStyle>
          <a:p>
            <a:pPr lvl="0"/>
            <a:r>
              <a:rPr lang="sl-SI" smtClean="0"/>
              <a:t>Tekst</a:t>
            </a:r>
            <a:endParaRPr lang="en-US" smtClean="0"/>
          </a:p>
          <a:p>
            <a:pPr lvl="1"/>
            <a:r>
              <a:rPr lang="sl-SI" smtClean="0"/>
              <a:t>Druga raven</a:t>
            </a:r>
            <a:endParaRPr lang="en-US" smtClean="0"/>
          </a:p>
          <a:p>
            <a:pPr lvl="2"/>
            <a:r>
              <a:rPr lang="sl-SI" smtClean="0"/>
              <a:t>Tretja raven</a:t>
            </a:r>
            <a:endParaRPr lang="en-US" smtClean="0"/>
          </a:p>
          <a:p>
            <a:pPr lvl="3"/>
            <a:r>
              <a:rPr lang="sl-SI" smtClean="0"/>
              <a:t>Četrta raven</a:t>
            </a:r>
            <a:endParaRPr lang="en-US" smtClean="0"/>
          </a:p>
          <a:p>
            <a:pPr lvl="4"/>
            <a:r>
              <a:rPr lang="sl-SI" smtClean="0"/>
              <a:t>Peta raven</a:t>
            </a:r>
          </a:p>
        </p:txBody>
      </p:sp>
    </p:spTree>
    <p:extLst>
      <p:ext uri="{BB962C8B-B14F-4D97-AF65-F5344CB8AC3E}">
        <p14:creationId xmlns:p14="http://schemas.microsoft.com/office/powerpoint/2010/main" val="3072845381"/>
      </p:ext>
    </p:extLst>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85800" y="1628800"/>
            <a:ext cx="7772400" cy="4608512"/>
          </a:xfrm>
        </p:spPr>
        <p:txBody>
          <a:bodyPr/>
          <a:lstStyle>
            <a:lvl1pPr>
              <a:defRPr sz="3200"/>
            </a:lvl1pPr>
            <a:lvl2pPr>
              <a:defRPr sz="2800"/>
            </a:lvl2pPr>
            <a:lvl3pPr>
              <a:defRPr sz="2400"/>
            </a:lvl3pPr>
            <a:lvl4pPr>
              <a:defRPr sz="2000"/>
            </a:lvl4pPr>
            <a:lvl5pPr>
              <a:defRPr sz="2000"/>
            </a:lvl5pPr>
          </a:lstStyle>
          <a:p>
            <a:pPr lvl="0"/>
            <a:r>
              <a:rPr lang="sl-SI" smtClean="0"/>
              <a:t>Tekst</a:t>
            </a:r>
            <a:endParaRPr lang="en-US" smtClean="0"/>
          </a:p>
          <a:p>
            <a:pPr lvl="1"/>
            <a:r>
              <a:rPr lang="sl-SI" smtClean="0"/>
              <a:t>Druga raven</a:t>
            </a:r>
            <a:endParaRPr lang="en-US" smtClean="0"/>
          </a:p>
          <a:p>
            <a:pPr lvl="2"/>
            <a:r>
              <a:rPr lang="sl-SI" smtClean="0"/>
              <a:t>Tretja raven</a:t>
            </a:r>
            <a:endParaRPr lang="en-US" smtClean="0"/>
          </a:p>
          <a:p>
            <a:pPr lvl="3"/>
            <a:r>
              <a:rPr lang="sl-SI" smtClean="0"/>
              <a:t>Četrta raven</a:t>
            </a:r>
            <a:endParaRPr lang="en-US" smtClean="0"/>
          </a:p>
          <a:p>
            <a:pPr lvl="4"/>
            <a:r>
              <a:rPr lang="sl-SI" smtClean="0"/>
              <a:t>Peta raven</a:t>
            </a:r>
          </a:p>
        </p:txBody>
      </p:sp>
      <p:sp>
        <p:nvSpPr>
          <p:cNvPr id="13" name="Title 12"/>
          <p:cNvSpPr>
            <a:spLocks noGrp="1"/>
          </p:cNvSpPr>
          <p:nvPr>
            <p:ph type="title" hasCustomPrompt="1"/>
          </p:nvPr>
        </p:nvSpPr>
        <p:spPr/>
        <p:txBody>
          <a:bodyPr/>
          <a:lstStyle/>
          <a:p>
            <a:r>
              <a:rPr lang="en-US" smtClean="0"/>
              <a:t>Naslov strani</a:t>
            </a:r>
            <a:endParaRPr lang="sl-SI"/>
          </a:p>
        </p:txBody>
      </p:sp>
    </p:spTree>
    <p:extLst>
      <p:ext uri="{BB962C8B-B14F-4D97-AF65-F5344CB8AC3E}">
        <p14:creationId xmlns:p14="http://schemas.microsoft.com/office/powerpoint/2010/main" val="3422709918"/>
      </p:ext>
    </p:extLst>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pic>
        <p:nvPicPr>
          <p:cNvPr id="9" name="Picture 3"/>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0"/>
            <a:ext cx="9144000"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nvPr>
        </p:nvSpPr>
        <p:spPr>
          <a:xfrm>
            <a:off x="533400" y="476672"/>
            <a:ext cx="8153400" cy="1047328"/>
          </a:xfrm>
        </p:spPr>
        <p:txBody>
          <a:bodyPr/>
          <a:lstStyle>
            <a:lvl1pPr>
              <a:defRPr sz="4400"/>
            </a:lvl1pPr>
          </a:lstStyle>
          <a:p>
            <a:r>
              <a:rPr lang="en-US" smtClean="0"/>
              <a:t>Naslov strani</a:t>
            </a:r>
            <a:endParaRPr lang="sl-SI"/>
          </a:p>
        </p:txBody>
      </p:sp>
      <p:sp>
        <p:nvSpPr>
          <p:cNvPr id="3" name="Content Placeholder 2"/>
          <p:cNvSpPr>
            <a:spLocks noGrp="1"/>
          </p:cNvSpPr>
          <p:nvPr>
            <p:ph sz="half" idx="1" hasCustomPrompt="1"/>
          </p:nvPr>
        </p:nvSpPr>
        <p:spPr>
          <a:xfrm>
            <a:off x="685800" y="1628800"/>
            <a:ext cx="3810000" cy="4608512"/>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sl-SI" smtClean="0"/>
              <a:t>Tekst</a:t>
            </a:r>
            <a:endParaRPr lang="en-US" smtClean="0"/>
          </a:p>
          <a:p>
            <a:pPr lvl="1"/>
            <a:r>
              <a:rPr lang="sl-SI" smtClean="0"/>
              <a:t>Druga raven</a:t>
            </a:r>
            <a:endParaRPr lang="en-US" smtClean="0"/>
          </a:p>
          <a:p>
            <a:pPr lvl="2"/>
            <a:r>
              <a:rPr lang="sl-SI" smtClean="0"/>
              <a:t>Tretja raven</a:t>
            </a:r>
            <a:endParaRPr lang="en-US" smtClean="0"/>
          </a:p>
          <a:p>
            <a:pPr lvl="3"/>
            <a:r>
              <a:rPr lang="sl-SI" smtClean="0"/>
              <a:t>Četrta raven</a:t>
            </a:r>
            <a:endParaRPr lang="en-US" smtClean="0"/>
          </a:p>
          <a:p>
            <a:pPr lvl="4"/>
            <a:r>
              <a:rPr lang="sl-SI" smtClean="0"/>
              <a:t>Peta raven</a:t>
            </a:r>
            <a:endParaRPr lang="sl-SI"/>
          </a:p>
        </p:txBody>
      </p:sp>
      <p:sp>
        <p:nvSpPr>
          <p:cNvPr id="4" name="Content Placeholder 3"/>
          <p:cNvSpPr>
            <a:spLocks noGrp="1"/>
          </p:cNvSpPr>
          <p:nvPr>
            <p:ph sz="half" idx="2" hasCustomPrompt="1"/>
          </p:nvPr>
        </p:nvSpPr>
        <p:spPr>
          <a:xfrm>
            <a:off x="4648200" y="1628800"/>
            <a:ext cx="3810000" cy="4608512"/>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sl-SI" smtClean="0"/>
              <a:t>Tekst</a:t>
            </a:r>
            <a:endParaRPr lang="en-US" smtClean="0"/>
          </a:p>
          <a:p>
            <a:pPr lvl="1"/>
            <a:r>
              <a:rPr lang="sl-SI" smtClean="0"/>
              <a:t>Druga raven</a:t>
            </a:r>
            <a:endParaRPr lang="en-US" smtClean="0"/>
          </a:p>
          <a:p>
            <a:pPr lvl="2"/>
            <a:r>
              <a:rPr lang="sl-SI" smtClean="0"/>
              <a:t>Tretja raven</a:t>
            </a:r>
            <a:endParaRPr lang="en-US" smtClean="0"/>
          </a:p>
          <a:p>
            <a:pPr lvl="3"/>
            <a:r>
              <a:rPr lang="sl-SI" smtClean="0"/>
              <a:t>Četrta raven</a:t>
            </a:r>
            <a:endParaRPr lang="en-US" smtClean="0"/>
          </a:p>
          <a:p>
            <a:pPr lvl="4"/>
            <a:r>
              <a:rPr lang="sl-SI" smtClean="0"/>
              <a:t>Peta raven</a:t>
            </a:r>
            <a:endParaRPr lang="sl-SI"/>
          </a:p>
        </p:txBody>
      </p:sp>
      <p:sp>
        <p:nvSpPr>
          <p:cNvPr id="10" name="Slide Number Placeholder 5"/>
          <p:cNvSpPr>
            <a:spLocks noGrp="1"/>
          </p:cNvSpPr>
          <p:nvPr>
            <p:ph type="sldNum" sz="quarter" idx="4"/>
          </p:nvPr>
        </p:nvSpPr>
        <p:spPr>
          <a:xfrm>
            <a:off x="8163395" y="6381328"/>
            <a:ext cx="898659" cy="392904"/>
          </a:xfrm>
          <a:prstGeom prst="rect">
            <a:avLst/>
          </a:prstGeom>
          <a:noFill/>
        </p:spPr>
        <p:txBody>
          <a:bodyPr vert="horz" lIns="91440" tIns="45720" rIns="91440" bIns="45720" rtlCol="0" anchor="ctr"/>
          <a:lstStyle>
            <a:lvl1pPr algn="r">
              <a:defRPr sz="2000">
                <a:solidFill>
                  <a:srgbClr val="006A8E"/>
                </a:solidFill>
                <a:latin typeface="Calibri" pitchFamily="34" charset="0"/>
              </a:defRPr>
            </a:lvl1pPr>
          </a:lstStyle>
          <a:p>
            <a:pPr>
              <a:defRPr/>
            </a:pPr>
            <a:fld id="{869A43B6-4A72-4A6E-B3BC-4E1A4B5DD1B6}" type="slidenum">
              <a:rPr lang="en-US" smtClean="0"/>
              <a:pPr>
                <a:defRPr/>
              </a:pPr>
              <a:t>‹#›</a:t>
            </a:fld>
            <a:endParaRPr lang="en-US"/>
          </a:p>
        </p:txBody>
      </p:sp>
      <p:sp>
        <p:nvSpPr>
          <p:cNvPr id="8" name="Footer Placeholder 4"/>
          <p:cNvSpPr>
            <a:spLocks noGrp="1"/>
          </p:cNvSpPr>
          <p:nvPr>
            <p:ph type="ftr" sz="quarter" idx="3"/>
          </p:nvPr>
        </p:nvSpPr>
        <p:spPr>
          <a:xfrm>
            <a:off x="0" y="0"/>
            <a:ext cx="8208000" cy="468000"/>
          </a:xfrm>
          <a:prstGeom prst="rect">
            <a:avLst/>
          </a:prstGeom>
          <a:solidFill>
            <a:srgbClr val="006A8E"/>
          </a:solidFill>
        </p:spPr>
        <p:txBody>
          <a:bodyPr vert="horz" lIns="91440" tIns="45720" rIns="91440" bIns="45720" rtlCol="0" anchor="ctr"/>
          <a:lstStyle>
            <a:lvl1pPr algn="l">
              <a:defRPr sz="2400">
                <a:solidFill>
                  <a:schemeClr val="bg1"/>
                </a:solidFill>
                <a:latin typeface="Calibri" pitchFamily="34" charset="0"/>
              </a:defRPr>
            </a:lvl1pPr>
          </a:lstStyle>
          <a:p>
            <a:pPr>
              <a:defRPr/>
            </a:pPr>
            <a:r>
              <a:rPr lang="en-US" smtClean="0"/>
              <a:t>Naslov</a:t>
            </a:r>
            <a:endParaRPr lang="en-US"/>
          </a:p>
        </p:txBody>
      </p:sp>
    </p:spTree>
    <p:extLst>
      <p:ext uri="{BB962C8B-B14F-4D97-AF65-F5344CB8AC3E}">
        <p14:creationId xmlns:p14="http://schemas.microsoft.com/office/powerpoint/2010/main" val="1629327201"/>
      </p:ext>
    </p:extLst>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0" y="476672"/>
            <a:ext cx="8153400" cy="1047328"/>
          </a:xfrm>
        </p:spPr>
        <p:txBody>
          <a:bodyPr/>
          <a:lstStyle>
            <a:lvl1pPr>
              <a:defRPr sz="4400"/>
            </a:lvl1pPr>
          </a:lstStyle>
          <a:p>
            <a:r>
              <a:rPr lang="en-US" smtClean="0"/>
              <a:t>Naslov strani</a:t>
            </a:r>
            <a:endParaRPr lang="sl-SI"/>
          </a:p>
        </p:txBody>
      </p:sp>
      <p:sp>
        <p:nvSpPr>
          <p:cNvPr id="3" name="Content Placeholder 2"/>
          <p:cNvSpPr>
            <a:spLocks noGrp="1"/>
          </p:cNvSpPr>
          <p:nvPr>
            <p:ph sz="half" idx="1" hasCustomPrompt="1"/>
          </p:nvPr>
        </p:nvSpPr>
        <p:spPr>
          <a:xfrm>
            <a:off x="685800" y="1628800"/>
            <a:ext cx="3810000" cy="4608512"/>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sl-SI" smtClean="0"/>
              <a:t>Tekst</a:t>
            </a:r>
            <a:endParaRPr lang="en-US" smtClean="0"/>
          </a:p>
          <a:p>
            <a:pPr lvl="1"/>
            <a:r>
              <a:rPr lang="sl-SI" smtClean="0"/>
              <a:t>Druga raven</a:t>
            </a:r>
            <a:endParaRPr lang="en-US" smtClean="0"/>
          </a:p>
          <a:p>
            <a:pPr lvl="2"/>
            <a:r>
              <a:rPr lang="sl-SI" smtClean="0"/>
              <a:t>Tretja raven</a:t>
            </a:r>
            <a:endParaRPr lang="en-US" smtClean="0"/>
          </a:p>
          <a:p>
            <a:pPr lvl="3"/>
            <a:r>
              <a:rPr lang="sl-SI" smtClean="0"/>
              <a:t>Četrta raven</a:t>
            </a:r>
            <a:endParaRPr lang="en-US" smtClean="0"/>
          </a:p>
          <a:p>
            <a:pPr lvl="4"/>
            <a:r>
              <a:rPr lang="sl-SI" smtClean="0"/>
              <a:t>Peta raven</a:t>
            </a:r>
            <a:endParaRPr lang="sl-SI"/>
          </a:p>
        </p:txBody>
      </p:sp>
      <p:sp>
        <p:nvSpPr>
          <p:cNvPr id="4" name="Content Placeholder 3"/>
          <p:cNvSpPr>
            <a:spLocks noGrp="1"/>
          </p:cNvSpPr>
          <p:nvPr>
            <p:ph sz="half" idx="2" hasCustomPrompt="1"/>
          </p:nvPr>
        </p:nvSpPr>
        <p:spPr>
          <a:xfrm>
            <a:off x="4648200" y="1628800"/>
            <a:ext cx="3810000" cy="4608512"/>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sl-SI" smtClean="0"/>
              <a:t>Tekst</a:t>
            </a:r>
            <a:endParaRPr lang="en-US" smtClean="0"/>
          </a:p>
          <a:p>
            <a:pPr lvl="1"/>
            <a:r>
              <a:rPr lang="sl-SI" smtClean="0"/>
              <a:t>Druga raven</a:t>
            </a:r>
            <a:endParaRPr lang="en-US" smtClean="0"/>
          </a:p>
          <a:p>
            <a:pPr lvl="2"/>
            <a:r>
              <a:rPr lang="sl-SI" smtClean="0"/>
              <a:t>Tretja raven</a:t>
            </a:r>
            <a:endParaRPr lang="en-US" smtClean="0"/>
          </a:p>
          <a:p>
            <a:pPr lvl="3"/>
            <a:r>
              <a:rPr lang="sl-SI" smtClean="0"/>
              <a:t>Četrta raven</a:t>
            </a:r>
            <a:endParaRPr lang="en-US" smtClean="0"/>
          </a:p>
          <a:p>
            <a:pPr lvl="4"/>
            <a:r>
              <a:rPr lang="sl-SI" smtClean="0"/>
              <a:t>Peta raven</a:t>
            </a:r>
            <a:endParaRPr lang="sl-SI"/>
          </a:p>
        </p:txBody>
      </p:sp>
    </p:spTree>
    <p:extLst>
      <p:ext uri="{BB962C8B-B14F-4D97-AF65-F5344CB8AC3E}">
        <p14:creationId xmlns:p14="http://schemas.microsoft.com/office/powerpoint/2010/main" val="1193958705"/>
      </p:ext>
    </p:extLst>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pic>
        <p:nvPicPr>
          <p:cNvPr id="8" name="Picture 3"/>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0"/>
            <a:ext cx="9144000"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nvPr>
        </p:nvSpPr>
        <p:spPr>
          <a:xfrm>
            <a:off x="533400" y="476672"/>
            <a:ext cx="8153400" cy="1047328"/>
          </a:xfrm>
        </p:spPr>
        <p:txBody>
          <a:bodyPr/>
          <a:lstStyle>
            <a:lvl1pPr>
              <a:defRPr sz="4400"/>
            </a:lvl1pPr>
          </a:lstStyle>
          <a:p>
            <a:r>
              <a:rPr lang="en-US" smtClean="0"/>
              <a:t>Naslov strani</a:t>
            </a:r>
            <a:endParaRPr lang="sl-SI"/>
          </a:p>
        </p:txBody>
      </p:sp>
      <p:sp>
        <p:nvSpPr>
          <p:cNvPr id="6" name="Slide Number Placeholder 5"/>
          <p:cNvSpPr>
            <a:spLocks noGrp="1"/>
          </p:cNvSpPr>
          <p:nvPr>
            <p:ph type="sldNum" sz="quarter" idx="4"/>
          </p:nvPr>
        </p:nvSpPr>
        <p:spPr>
          <a:xfrm>
            <a:off x="8163395" y="6381328"/>
            <a:ext cx="898659" cy="392904"/>
          </a:xfrm>
          <a:prstGeom prst="rect">
            <a:avLst/>
          </a:prstGeom>
          <a:noFill/>
        </p:spPr>
        <p:txBody>
          <a:bodyPr vert="horz" lIns="91440" tIns="45720" rIns="91440" bIns="45720" rtlCol="0" anchor="ctr"/>
          <a:lstStyle>
            <a:lvl1pPr algn="r">
              <a:defRPr sz="2400">
                <a:solidFill>
                  <a:srgbClr val="006A8E"/>
                </a:solidFill>
                <a:latin typeface="Calibri" pitchFamily="34" charset="0"/>
              </a:defRPr>
            </a:lvl1pPr>
          </a:lstStyle>
          <a:p>
            <a:pPr>
              <a:defRPr/>
            </a:pPr>
            <a:fld id="{869A43B6-4A72-4A6E-B3BC-4E1A4B5DD1B6}" type="slidenum">
              <a:rPr lang="en-US" smtClean="0"/>
              <a:pPr>
                <a:defRPr/>
              </a:pPr>
              <a:t>‹#›</a:t>
            </a:fld>
            <a:endParaRPr lang="en-US"/>
          </a:p>
        </p:txBody>
      </p:sp>
      <p:sp>
        <p:nvSpPr>
          <p:cNvPr id="7" name="Footer Placeholder 4"/>
          <p:cNvSpPr>
            <a:spLocks noGrp="1"/>
          </p:cNvSpPr>
          <p:nvPr>
            <p:ph type="ftr" sz="quarter" idx="3"/>
          </p:nvPr>
        </p:nvSpPr>
        <p:spPr>
          <a:xfrm>
            <a:off x="0" y="0"/>
            <a:ext cx="8283316" cy="468000"/>
          </a:xfrm>
          <a:prstGeom prst="rect">
            <a:avLst/>
          </a:prstGeom>
          <a:solidFill>
            <a:srgbClr val="006A8E"/>
          </a:solidFill>
        </p:spPr>
        <p:txBody>
          <a:bodyPr vert="horz" lIns="91440" tIns="45720" rIns="91440" bIns="45720" rtlCol="0" anchor="ctr"/>
          <a:lstStyle>
            <a:lvl1pPr algn="l">
              <a:defRPr sz="2400">
                <a:solidFill>
                  <a:schemeClr val="bg1"/>
                </a:solidFill>
                <a:latin typeface="Calibri" pitchFamily="34" charset="0"/>
              </a:defRPr>
            </a:lvl1pPr>
          </a:lstStyle>
          <a:p>
            <a:pPr>
              <a:defRPr/>
            </a:pPr>
            <a:r>
              <a:rPr lang="en-US" smtClean="0"/>
              <a:t>Naslov</a:t>
            </a:r>
            <a:endParaRPr lang="en-US"/>
          </a:p>
        </p:txBody>
      </p:sp>
    </p:spTree>
    <p:extLst>
      <p:ext uri="{BB962C8B-B14F-4D97-AF65-F5344CB8AC3E}">
        <p14:creationId xmlns:p14="http://schemas.microsoft.com/office/powerpoint/2010/main" val="2974955131"/>
      </p:ext>
    </p:extLst>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0" y="476672"/>
            <a:ext cx="8153400" cy="1047328"/>
          </a:xfrm>
        </p:spPr>
        <p:txBody>
          <a:bodyPr/>
          <a:lstStyle>
            <a:lvl1pPr>
              <a:defRPr sz="4400"/>
            </a:lvl1pPr>
          </a:lstStyle>
          <a:p>
            <a:r>
              <a:rPr lang="en-US" smtClean="0"/>
              <a:t>Naslov strani</a:t>
            </a:r>
            <a:endParaRPr lang="sl-SI"/>
          </a:p>
        </p:txBody>
      </p:sp>
    </p:spTree>
    <p:extLst>
      <p:ext uri="{BB962C8B-B14F-4D97-AF65-F5344CB8AC3E}">
        <p14:creationId xmlns:p14="http://schemas.microsoft.com/office/powerpoint/2010/main" val="1427753615"/>
      </p:ext>
    </p:extLst>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557169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3400" y="476672"/>
            <a:ext cx="8153400" cy="104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C4C4C4"/>
                  </a:outerShdw>
                </a:effectLst>
              </a14:hiddenEffects>
            </a:ext>
          </a:extLst>
        </p:spPr>
        <p:txBody>
          <a:bodyPr vert="horz" wrap="square" lIns="91440" tIns="45720" rIns="91440" bIns="45720" numCol="1" anchor="ctr" anchorCtr="0" compatLnSpc="1">
            <a:prstTxWarp prst="textNoShape">
              <a:avLst/>
            </a:prstTxWarp>
          </a:bodyPr>
          <a:lstStyle/>
          <a:p>
            <a:pPr lvl="0"/>
            <a:r>
              <a:rPr lang="sl-SI" smtClean="0"/>
              <a:t>Naslov strani</a:t>
            </a:r>
            <a:endParaRPr lang="en-GB" smtClean="0"/>
          </a:p>
        </p:txBody>
      </p:sp>
      <p:sp>
        <p:nvSpPr>
          <p:cNvPr id="1027" name="Rectangle 3"/>
          <p:cNvSpPr>
            <a:spLocks noGrp="1" noChangeArrowheads="1"/>
          </p:cNvSpPr>
          <p:nvPr>
            <p:ph type="body" idx="1"/>
          </p:nvPr>
        </p:nvSpPr>
        <p:spPr bwMode="auto">
          <a:xfrm>
            <a:off x="685800" y="1628800"/>
            <a:ext cx="7772400"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C4C4C4"/>
                  </a:outerShdw>
                </a:effectLst>
              </a14:hiddenEffects>
            </a:ext>
          </a:extLst>
        </p:spPr>
        <p:txBody>
          <a:bodyPr vert="horz" wrap="square" lIns="91440" tIns="45720" rIns="91440" bIns="45720" numCol="1" anchor="t" anchorCtr="0" compatLnSpc="1">
            <a:prstTxWarp prst="textNoShape">
              <a:avLst/>
            </a:prstTxWarp>
          </a:bodyPr>
          <a:lstStyle/>
          <a:p>
            <a:pPr lvl="0"/>
            <a:r>
              <a:rPr lang="sl-SI" smtClean="0"/>
              <a:t>Tekst</a:t>
            </a:r>
            <a:endParaRPr lang="en-US" smtClean="0"/>
          </a:p>
          <a:p>
            <a:pPr lvl="1"/>
            <a:r>
              <a:rPr lang="sl-SI" smtClean="0"/>
              <a:t>Druga raven</a:t>
            </a:r>
            <a:endParaRPr lang="en-US" smtClean="0"/>
          </a:p>
          <a:p>
            <a:pPr lvl="2"/>
            <a:r>
              <a:rPr lang="sl-SI" smtClean="0"/>
              <a:t>Tretja raven</a:t>
            </a:r>
            <a:endParaRPr lang="en-US" smtClean="0"/>
          </a:p>
          <a:p>
            <a:pPr lvl="3"/>
            <a:r>
              <a:rPr lang="sl-SI" smtClean="0"/>
              <a:t>Četrta raven</a:t>
            </a:r>
            <a:endParaRPr lang="en-US" smtClean="0"/>
          </a:p>
          <a:p>
            <a:pPr lvl="4"/>
            <a:r>
              <a:rPr lang="sl-SI" smtClean="0"/>
              <a:t>Peta raven</a:t>
            </a:r>
            <a:endParaRPr lang="en-GB" smtClean="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Lst>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Effect transition="in" filter="fade">
                                      <p:cBhvr>
                                        <p:cTn id="7" dur="500"/>
                                        <p:tgtEl>
                                          <p:spTgt spid="10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1" end="1"/>
                                            </p:txEl>
                                          </p:spTgt>
                                        </p:tgtEl>
                                        <p:attrNameLst>
                                          <p:attrName>style.visibility</p:attrName>
                                        </p:attrNameLst>
                                      </p:cBhvr>
                                      <p:to>
                                        <p:strVal val="visible"/>
                                      </p:to>
                                    </p:set>
                                    <p:animEffect transition="in" filter="fade">
                                      <p:cBhvr>
                                        <p:cTn id="12" dur="500"/>
                                        <p:tgtEl>
                                          <p:spTgt spid="1027">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2" end="2"/>
                                            </p:txEl>
                                          </p:spTgt>
                                        </p:tgtEl>
                                        <p:attrNameLst>
                                          <p:attrName>style.visibility</p:attrName>
                                        </p:attrNameLst>
                                      </p:cBhvr>
                                      <p:to>
                                        <p:strVal val="visible"/>
                                      </p:to>
                                    </p:set>
                                    <p:animEffect transition="in" filter="fade">
                                      <p:cBhvr>
                                        <p:cTn id="15" dur="500"/>
                                        <p:tgtEl>
                                          <p:spTgt spid="1027">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3" end="3"/>
                                            </p:txEl>
                                          </p:spTgt>
                                        </p:tgtEl>
                                        <p:attrNameLst>
                                          <p:attrName>style.visibility</p:attrName>
                                        </p:attrNameLst>
                                      </p:cBhvr>
                                      <p:to>
                                        <p:strVal val="visible"/>
                                      </p:to>
                                    </p:set>
                                    <p:animEffect transition="in" filter="fade">
                                      <p:cBhvr>
                                        <p:cTn id="18" dur="500"/>
                                        <p:tgtEl>
                                          <p:spTgt spid="1027">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4" end="4"/>
                                            </p:txEl>
                                          </p:spTgt>
                                        </p:tgtEl>
                                        <p:attrNameLst>
                                          <p:attrName>style.visibility</p:attrName>
                                        </p:attrNameLst>
                                      </p:cBhvr>
                                      <p:to>
                                        <p:strVal val="visible"/>
                                      </p:to>
                                    </p:set>
                                    <p:animEffect transition="in" filter="fade">
                                      <p:cBhvr>
                                        <p:cTn id="21"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bldLvl="2">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childTnLst>
                </p:cTn>
              </p:par>
            </p:tnLst>
          </p:tmpl>
        </p:tmplLst>
      </p:bldP>
    </p:bldLst>
  </p:timing>
  <p:hf hdr="0" dt="0"/>
  <p:txStyles>
    <p:titleStyle>
      <a:lvl1pPr algn="l" rtl="0" eaLnBrk="1" fontAlgn="base" hangingPunct="1">
        <a:spcBef>
          <a:spcPct val="0"/>
        </a:spcBef>
        <a:spcAft>
          <a:spcPct val="0"/>
        </a:spcAft>
        <a:defRPr sz="4400">
          <a:solidFill>
            <a:schemeClr val="tx2"/>
          </a:solidFill>
          <a:latin typeface="Calibri" pitchFamily="34" charset="0"/>
          <a:ea typeface="+mj-ea"/>
          <a:cs typeface="+mj-cs"/>
        </a:defRPr>
      </a:lvl1pPr>
      <a:lvl2pPr algn="l" rtl="0" eaLnBrk="1" fontAlgn="base" hangingPunct="1">
        <a:spcBef>
          <a:spcPct val="0"/>
        </a:spcBef>
        <a:spcAft>
          <a:spcPct val="0"/>
        </a:spcAft>
        <a:defRPr sz="4400">
          <a:solidFill>
            <a:schemeClr val="tx2"/>
          </a:solidFill>
          <a:latin typeface="Tahoma" pitchFamily="34" charset="0"/>
        </a:defRPr>
      </a:lvl2pPr>
      <a:lvl3pPr algn="l" rtl="0" eaLnBrk="1" fontAlgn="base" hangingPunct="1">
        <a:spcBef>
          <a:spcPct val="0"/>
        </a:spcBef>
        <a:spcAft>
          <a:spcPct val="0"/>
        </a:spcAft>
        <a:defRPr sz="4400">
          <a:solidFill>
            <a:schemeClr val="tx2"/>
          </a:solidFill>
          <a:latin typeface="Tahoma" pitchFamily="34" charset="0"/>
        </a:defRPr>
      </a:lvl3pPr>
      <a:lvl4pPr algn="l" rtl="0" eaLnBrk="1" fontAlgn="base" hangingPunct="1">
        <a:spcBef>
          <a:spcPct val="0"/>
        </a:spcBef>
        <a:spcAft>
          <a:spcPct val="0"/>
        </a:spcAft>
        <a:defRPr sz="4400">
          <a:solidFill>
            <a:schemeClr val="tx2"/>
          </a:solidFill>
          <a:latin typeface="Tahoma" pitchFamily="34" charset="0"/>
        </a:defRPr>
      </a:lvl4pPr>
      <a:lvl5pPr algn="l" rtl="0" eaLnBrk="1" fontAlgn="base" hangingPunct="1">
        <a:spcBef>
          <a:spcPct val="0"/>
        </a:spcBef>
        <a:spcAft>
          <a:spcPct val="0"/>
        </a:spcAft>
        <a:defRPr sz="4400">
          <a:solidFill>
            <a:schemeClr val="tx2"/>
          </a:solidFill>
          <a:latin typeface="Tahoma" pitchFamily="34" charset="0"/>
        </a:defRPr>
      </a:lvl5pPr>
      <a:lvl6pPr marL="457200" algn="l" rtl="0" eaLnBrk="1" fontAlgn="base" hangingPunct="1">
        <a:spcBef>
          <a:spcPct val="0"/>
        </a:spcBef>
        <a:spcAft>
          <a:spcPct val="0"/>
        </a:spcAft>
        <a:defRPr sz="4400">
          <a:solidFill>
            <a:schemeClr val="tx2"/>
          </a:solidFill>
          <a:latin typeface="Tahoma" pitchFamily="34" charset="0"/>
        </a:defRPr>
      </a:lvl6pPr>
      <a:lvl7pPr marL="914400" algn="l" rtl="0" eaLnBrk="1" fontAlgn="base" hangingPunct="1">
        <a:spcBef>
          <a:spcPct val="0"/>
        </a:spcBef>
        <a:spcAft>
          <a:spcPct val="0"/>
        </a:spcAft>
        <a:defRPr sz="4400">
          <a:solidFill>
            <a:schemeClr val="tx2"/>
          </a:solidFill>
          <a:latin typeface="Tahoma" pitchFamily="34" charset="0"/>
        </a:defRPr>
      </a:lvl7pPr>
      <a:lvl8pPr marL="1371600" algn="l" rtl="0" eaLnBrk="1" fontAlgn="base" hangingPunct="1">
        <a:spcBef>
          <a:spcPct val="0"/>
        </a:spcBef>
        <a:spcAft>
          <a:spcPct val="0"/>
        </a:spcAft>
        <a:defRPr sz="4400">
          <a:solidFill>
            <a:schemeClr val="tx2"/>
          </a:solidFill>
          <a:latin typeface="Tahoma" pitchFamily="34" charset="0"/>
        </a:defRPr>
      </a:lvl8pPr>
      <a:lvl9pPr marL="1828800" algn="l" rtl="0" eaLnBrk="1" fontAlgn="base" hangingPunct="1">
        <a:spcBef>
          <a:spcPct val="0"/>
        </a:spcBef>
        <a:spcAft>
          <a:spcPct val="0"/>
        </a:spcAft>
        <a:defRPr sz="4400">
          <a:solidFill>
            <a:schemeClr val="tx2"/>
          </a:solidFill>
          <a:latin typeface="Tahoma" pitchFamily="34" charset="0"/>
        </a:defRPr>
      </a:lvl9pPr>
    </p:titleStyle>
    <p:bodyStyle>
      <a:lvl1pPr marL="342900" indent="-342900" algn="l" rtl="0" eaLnBrk="1" fontAlgn="base" hangingPunct="1">
        <a:spcBef>
          <a:spcPct val="20000"/>
        </a:spcBef>
        <a:spcAft>
          <a:spcPct val="0"/>
        </a:spcAft>
        <a:buClr>
          <a:schemeClr val="tx1"/>
        </a:buClr>
        <a:buFont typeface="Wingdings" pitchFamily="2" charset="2"/>
        <a:buChar char="n"/>
        <a:defRPr sz="3200">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3000" indent="-228600" algn="l" rtl="0" eaLnBrk="1" fontAlgn="base" hangingPunct="1">
        <a:spcBef>
          <a:spcPct val="20000"/>
        </a:spcBef>
        <a:spcAft>
          <a:spcPct val="0"/>
        </a:spcAft>
        <a:buClr>
          <a:schemeClr val="tx1"/>
        </a:buClr>
        <a:buFont typeface="Wingdings" pitchFamily="2" charset="2"/>
        <a:buChar char="§"/>
        <a:defRPr sz="2400">
          <a:solidFill>
            <a:schemeClr val="tx1"/>
          </a:solidFill>
          <a:latin typeface="Calibri" pitchFamily="34" charset="0"/>
        </a:defRPr>
      </a:lvl3pPr>
      <a:lvl4pPr marL="1600200" indent="-228600" algn="l" rtl="0" eaLnBrk="1" fontAlgn="base" hangingPunct="1">
        <a:spcBef>
          <a:spcPct val="20000"/>
        </a:spcBef>
        <a:spcAft>
          <a:spcPct val="0"/>
        </a:spcAft>
        <a:buFont typeface="Arial" charset="0"/>
        <a:buChar char="–"/>
        <a:defRPr sz="2000">
          <a:solidFill>
            <a:schemeClr val="tx1"/>
          </a:solidFill>
          <a:latin typeface="Calibri" pitchFamily="34" charset="0"/>
        </a:defRPr>
      </a:lvl4pPr>
      <a:lvl5pPr marL="2057400" indent="-228600" algn="l" rtl="0" eaLnBrk="1" fontAlgn="base" hangingPunct="1">
        <a:spcBef>
          <a:spcPct val="20000"/>
        </a:spcBef>
        <a:spcAft>
          <a:spcPct val="0"/>
        </a:spcAft>
        <a:buFont typeface="Arial" charset="0"/>
        <a:buChar char="–"/>
        <a:defRPr sz="2000" baseline="0">
          <a:solidFill>
            <a:schemeClr val="tx1"/>
          </a:solidFill>
          <a:latin typeface="Calibri" pitchFamily="34" charset="0"/>
        </a:defRPr>
      </a:lvl5pPr>
      <a:lvl6pPr marL="2514600" indent="-228600" algn="l" rtl="0" eaLnBrk="1" fontAlgn="base" hangingPunct="1">
        <a:spcBef>
          <a:spcPct val="20000"/>
        </a:spcBef>
        <a:spcAft>
          <a:spcPct val="0"/>
        </a:spcAft>
        <a:buFont typeface="Arial" charset="0"/>
        <a:buChar char="–"/>
        <a:defRPr sz="2000">
          <a:solidFill>
            <a:schemeClr val="tx1"/>
          </a:solidFill>
          <a:latin typeface="+mn-lt"/>
        </a:defRPr>
      </a:lvl6pPr>
      <a:lvl7pPr marL="2971800" indent="-228600" algn="l" rtl="0" eaLnBrk="1" fontAlgn="base" hangingPunct="1">
        <a:spcBef>
          <a:spcPct val="20000"/>
        </a:spcBef>
        <a:spcAft>
          <a:spcPct val="0"/>
        </a:spcAft>
        <a:buFont typeface="Arial" charset="0"/>
        <a:buChar char="–"/>
        <a:defRPr sz="2000">
          <a:solidFill>
            <a:schemeClr val="tx1"/>
          </a:solidFill>
          <a:latin typeface="+mn-lt"/>
        </a:defRPr>
      </a:lvl7pPr>
      <a:lvl8pPr marL="3429000" indent="-228600" algn="l" rtl="0" eaLnBrk="1" fontAlgn="base" hangingPunct="1">
        <a:spcBef>
          <a:spcPct val="20000"/>
        </a:spcBef>
        <a:spcAft>
          <a:spcPct val="0"/>
        </a:spcAft>
        <a:buFont typeface="Arial" charset="0"/>
        <a:buChar char="–"/>
        <a:defRPr sz="2000">
          <a:solidFill>
            <a:schemeClr val="tx1"/>
          </a:solidFill>
          <a:latin typeface="+mn-lt"/>
        </a:defRPr>
      </a:lvl8pPr>
      <a:lvl9pPr marL="3886200" indent="-228600" algn="l" rtl="0" eaLnBrk="1" fontAlgn="base" hangingPunct="1">
        <a:spcBef>
          <a:spcPct val="20000"/>
        </a:spcBef>
        <a:spcAft>
          <a:spcPct val="0"/>
        </a:spcAft>
        <a:buFont typeface="Arial" charset="0"/>
        <a:buChar char="–"/>
        <a:defRPr sz="2000">
          <a:solidFill>
            <a:schemeClr val="tx1"/>
          </a:solidFill>
          <a:latin typeface="+mn-lt"/>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hyperlink" Target="http://www.google.si/imgres?imgurl=http://www.vguk.hr/articlefiles/657_1109_logo-veg-01.jpg&amp;imgrefurl=http://www.vguk.hr/?task=group&amp;gid=32&amp;aid=657&amp;h=1463&amp;w=2600&amp;tbnid=-MjK5Y9PDnCyEM:&amp;zoom=1&amp;docid=oSbkfGq2jiegyM&amp;ei=rk4kVNj3BuT-ygPu6IH4CQ&amp;tbm=isch&amp;client=firefox-a&amp;ved=0CCoQMygNMA0"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mailto:franci.bavec@uni-mb.si"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nytimes.com/2012/09/23/sports/even-some-middle-schools-now-test-for-drugs.html?pagewanted=all&amp;_r=2&amp;" TargetMode="External"/><Relationship Id="rId2" Type="http://schemas.openxmlformats.org/officeDocument/2006/relationships/hyperlink" Target="http://www.drugabuse.gov/related-topics/drug-testing/faq-drug-testing-in-schools" TargetMode="Externa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www.webmd.com/news/20100528/drug-tests-often-trigger-false-positive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dubai-online.com/essential/custom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0" y="2130425"/>
            <a:ext cx="9144000" cy="1470025"/>
          </a:xfrm>
          <a:solidFill>
            <a:schemeClr val="accent3">
              <a:lumMod val="40000"/>
              <a:lumOff val="60000"/>
            </a:schemeClr>
          </a:solidFill>
        </p:spPr>
        <p:txBody>
          <a:bodyPr>
            <a:noAutofit/>
          </a:bodyPr>
          <a:lstStyle/>
          <a:p>
            <a:pPr algn="ctr"/>
            <a:r>
              <a:rPr lang="en-GB" sz="2400" b="1" dirty="0">
                <a:solidFill>
                  <a:srgbClr val="006A8E"/>
                </a:solidFill>
                <a:latin typeface="Arial Black" panose="020B0A04020102020204" pitchFamily="34" charset="0"/>
              </a:rPr>
              <a:t>The case study and the law regulations of opiate concentrations in the seeds and  urine after ingestion of poppy seeds from free market </a:t>
            </a:r>
            <a:r>
              <a:rPr lang="en-GB" sz="2400" b="1" dirty="0" err="1">
                <a:solidFill>
                  <a:srgbClr val="006A8E"/>
                </a:solidFill>
                <a:latin typeface="Arial Black" panose="020B0A04020102020204" pitchFamily="34" charset="0"/>
              </a:rPr>
              <a:t>v.s</a:t>
            </a:r>
            <a:r>
              <a:rPr lang="en-GB" sz="2400" b="1" dirty="0">
                <a:solidFill>
                  <a:srgbClr val="006A8E"/>
                </a:solidFill>
                <a:latin typeface="Arial Black" panose="020B0A04020102020204" pitchFamily="34" charset="0"/>
              </a:rPr>
              <a:t>. rare genotypes grown under temperate climate </a:t>
            </a:r>
            <a:endParaRPr lang="sl-SI" sz="2400" b="1" dirty="0">
              <a:solidFill>
                <a:srgbClr val="006A8E"/>
              </a:solidFill>
              <a:latin typeface="Arial Black" panose="020B0A04020102020204" pitchFamily="34" charset="0"/>
            </a:endParaRPr>
          </a:p>
        </p:txBody>
      </p:sp>
      <p:sp>
        <p:nvSpPr>
          <p:cNvPr id="3" name="Podnaslov 2"/>
          <p:cNvSpPr>
            <a:spLocks noGrp="1"/>
          </p:cNvSpPr>
          <p:nvPr>
            <p:ph type="subTitle" idx="1"/>
          </p:nvPr>
        </p:nvSpPr>
        <p:spPr>
          <a:xfrm>
            <a:off x="0" y="9882336"/>
            <a:ext cx="9143999" cy="2880320"/>
          </a:xfrm>
          <a:solidFill>
            <a:schemeClr val="accent1">
              <a:lumMod val="20000"/>
              <a:lumOff val="80000"/>
            </a:schemeClr>
          </a:solidFill>
        </p:spPr>
        <p:txBody>
          <a:bodyPr>
            <a:normAutofit fontScale="92500" lnSpcReduction="20000"/>
          </a:bodyPr>
          <a:lstStyle/>
          <a:p>
            <a:r>
              <a:rPr lang="en-GB" sz="7200" b="1" dirty="0"/>
              <a:t> </a:t>
            </a:r>
            <a:endParaRPr lang="sl-SI" sz="7200" dirty="0"/>
          </a:p>
          <a:p>
            <a:r>
              <a:rPr lang="hr-HR" sz="9600" dirty="0"/>
              <a:t> </a:t>
            </a:r>
            <a:endParaRPr lang="hr-HR" sz="9600" dirty="0" smtClean="0">
              <a:effectLst/>
            </a:endParaRPr>
          </a:p>
          <a:p>
            <a:r>
              <a:rPr lang="sl-SI" dirty="0" smtClean="0"/>
              <a:t> </a:t>
            </a:r>
            <a:endParaRPr lang="sl-SI" dirty="0"/>
          </a:p>
        </p:txBody>
      </p:sp>
      <p:sp>
        <p:nvSpPr>
          <p:cNvPr id="4" name="Pravokotnik 3"/>
          <p:cNvSpPr/>
          <p:nvPr/>
        </p:nvSpPr>
        <p:spPr>
          <a:xfrm>
            <a:off x="3779912" y="2708920"/>
            <a:ext cx="910871" cy="369332"/>
          </a:xfrm>
          <a:prstGeom prst="rect">
            <a:avLst/>
          </a:prstGeom>
        </p:spPr>
        <p:txBody>
          <a:bodyPr wrap="square">
            <a:spAutoFit/>
          </a:bodyPr>
          <a:lstStyle/>
          <a:p>
            <a:r>
              <a:rPr lang="sl-SI" dirty="0" smtClean="0"/>
              <a:t> </a:t>
            </a:r>
            <a:endParaRPr lang="sl-SI" dirty="0"/>
          </a:p>
        </p:txBody>
      </p:sp>
      <p:sp>
        <p:nvSpPr>
          <p:cNvPr id="6" name="Pravokotnik 5"/>
          <p:cNvSpPr/>
          <p:nvPr/>
        </p:nvSpPr>
        <p:spPr>
          <a:xfrm>
            <a:off x="4453217" y="3244334"/>
            <a:ext cx="237566" cy="369332"/>
          </a:xfrm>
          <a:prstGeom prst="rect">
            <a:avLst/>
          </a:prstGeom>
        </p:spPr>
        <p:txBody>
          <a:bodyPr wrap="none">
            <a:spAutoFit/>
          </a:bodyPr>
          <a:lstStyle/>
          <a:p>
            <a:r>
              <a:rPr lang="sl-SI" dirty="0" smtClean="0"/>
              <a:t> </a:t>
            </a:r>
            <a:endParaRPr lang="sl-SI" dirty="0"/>
          </a:p>
        </p:txBody>
      </p:sp>
      <p:sp>
        <p:nvSpPr>
          <p:cNvPr id="7" name="AutoShape 2" descr="Opis: image"/>
          <p:cNvSpPr>
            <a:spLocks noChangeAspect="1" noChangeArrowheads="1"/>
          </p:cNvSpPr>
          <p:nvPr/>
        </p:nvSpPr>
        <p:spPr bwMode="auto">
          <a:xfrm>
            <a:off x="127000" y="76200"/>
            <a:ext cx="2838450" cy="2390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8" name="AutoShape 4" descr="Opis: image"/>
          <p:cNvSpPr>
            <a:spLocks noChangeAspect="1" noChangeArrowheads="1"/>
          </p:cNvSpPr>
          <p:nvPr/>
        </p:nvSpPr>
        <p:spPr bwMode="auto">
          <a:xfrm>
            <a:off x="155575" y="-1143000"/>
            <a:ext cx="2838450" cy="2390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9" name="AutoShape 6" descr="Opis: image"/>
          <p:cNvSpPr>
            <a:spLocks noChangeAspect="1" noChangeArrowheads="1"/>
          </p:cNvSpPr>
          <p:nvPr/>
        </p:nvSpPr>
        <p:spPr bwMode="auto">
          <a:xfrm>
            <a:off x="34925" y="-76200"/>
            <a:ext cx="2838450" cy="2390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10" name="AutoShape 8" descr="Opis: image"/>
          <p:cNvSpPr>
            <a:spLocks noChangeAspect="1" noChangeArrowheads="1"/>
          </p:cNvSpPr>
          <p:nvPr/>
        </p:nvSpPr>
        <p:spPr bwMode="auto">
          <a:xfrm>
            <a:off x="127000" y="-1143000"/>
            <a:ext cx="2838450" cy="2390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11" name="AutoShape 10" descr="Opis: image"/>
          <p:cNvSpPr>
            <a:spLocks noChangeAspect="1" noChangeArrowheads="1"/>
          </p:cNvSpPr>
          <p:nvPr/>
        </p:nvSpPr>
        <p:spPr bwMode="auto">
          <a:xfrm>
            <a:off x="279400" y="-990600"/>
            <a:ext cx="2838450" cy="2390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14" name="AutoShape 14" descr="data:image/jpeg;base64,/9j/4AAQSkZJRgABAQAAAQABAAD/2wCEAAkGBwgHBhUIBwgWFRUVGB4bGRcXGSMeIBwgHSYiJCUcICUkIykkGSIoIBwkJTIiJjUvLy8uICM2ODssNywtLywBCgoKDg0OGxAQGzImICQ3LywtNzc3NCw3LC01Ny03LDcsMS8sLCw0MCwsLDQ0LCwsLCwsLC8tLCwsLCwsLCwsLP/AABEIAKgBKwMBEQACEQEDEQH/xAAbAAEAAgMBAQAAAAAAAAAAAAAABQYCAwQHAf/EAEIQAAIBAwIEAgUGDQIHAAAAAAABAgMEEQUhBhIxURNBByJhcYEUc5OywdEXIzI0NVNUdJGSobHwNkIVFlVicuHx/8QAGwEBAAMBAQEBAAAAAAAAAAAAAAIDBAUBBgf/xAA3EQEAAgIABAQCBwcEAwAAAAAAAQIDEQQSITEFQVFxYbETIjIzgZGhFBVCUnLB8DRi0fEGU+H/2gAMAwEAAhEDEQA/APcQAAAAAAAAAAAAAAAAAAAAAAAAAAAAAAAAAAAAAAAAAAAAAAAAAAAAAAAAAAAAAAAAAAAAAAAAAAAAAAAAAAAAAAAAAAAAAAAAAAAAAAAAAAAAAAAAAAAAAAAAAAAAAAAAAAAAAAAAAAAAAAAAAAAAAAAAAAAAAAAAAAAAAAAAAAAAAAAAAAAAAAAAAAAAAAADk1e4qWmlVbmjjmhTlJZ7pNojadRMrcFIvlrWe0zEKdpFzx1qumU7+3ubNRqR5kpRlnfuUVnLaNxMOxnx+G4clsdovuOnk7PA9IH7XZfyz+4lrN6wp5/C/wCW/wCh4HpA/a7L+Wf3DWb1g5/C/wCW/wCh4HpA/a7L+Wf3DWb1g5/C/wCW/wCh4HpA/a7L+Wf3DWb1g5/C/wCW/wCjXY6nxPacVUNL1yrbyjWjOX4qLz6q7v2nkWyReK211Sy4ODvwt8uCLRNdR115roaHGAAAAAAAAAAAAAAAAAAAAAAAAAAAAAAAAAAAR/EP6AuPman1WRv9mWjhfv6e8fNwcB/6OtfmkQw/dwv8T/1eT3TzaistlrA+gAAFX1a1uKnHtnc06EnCFOqpSSeE2tk30WSm0T9JWfd08GSscDlrM9ZmuoWgucwAAAAAAAAAAAAAAAAAAAAAAAAAAAAAAAAAABH8Q/oC4+ZqfVZG/wBmWjhfv6e8fNA8K6vaaXwlZRvpuKnTwp49VNeTfln7GZ656Y6V5+m1ni14rxmTfrLv1yrSnq1lCooypznPZ4aeYPlfZ9TzPMTkx77TM/JzckxzV9Exe0Hc2c7eM3Hmi0pJ4ayuqx0wabV5qzC2Y3GlTstUudWowpyqSj8mpylcNNrNSPNFQfxi5tf+JjpknJER/L39/wDOqiLTbXw7uTT7u5t+GZahRlmsqCeflEqr3xmbpvaDS38+xXjtauGbR316zP46RrMxTfnr1/s66t1aWNZQtLidVzoVJKt8olLPLHLbhnlXlhrHn2LN1rOqzM7iZ3vf6JbiO3p6tnDFvTv9Oi7urLLpQbcbupKTzhtuOV4e/b2ocPSLU+tPl/NP+QY43HX5ubT7utQ4TpVbWpUnc3a5Y81Ry33zJKTxHljl5WN8ZI0ma4Y1vmt8f+XlZ1SJjvLXWv7qho1XTK85xqU7iklz1MSdOrJNc04t/wDdFtdEjybWjHNJ3uJjz8p+LybTFZr8Ya4ahUoT8N3bjFXtGLSrOcYxcW2vEbzJPG6eMHkXmOm/4o89+Xqc2vPzh367eK54hhSoXEZQ8Byx8plSi3zYzzRzl+WPuLM1ubJERPTXrr5JXndunz021KlKz4hpeLdupCfJTpxjWk3Tkln1o5/GRkt3KWX365JTMVyRudxOojr2n++/V72tHX9VsNi8AAAAAAAAAAAAAAAAAAAAAAAAAAABH8Q/oC4+ZqfVZG/2ZaOF+/p7x81e4d0ud/wTbOhW5ZeEliS5oSXaUX9ZYaM30U3xRqfL3ifeP8lPxenNxeTXqrVbUKljCFjdU+WVrcKcVnOI7txz5pPDT80zlzkmkRS3Tltv8P8AP0cObTXpPlL1VNNZR33RYRo0opqNJLm/K26579zzUPNMaNpbUJc1C3jF9Mxil/Y8isR2giIhVtY4k0XSa06VnYwnVy4yxFRXtzLG/bBhzcZixzMVjc/kz3zUrOojq7dL1/QZWcLjnpUpTWHHZNPs8Lp7WWYuLwzWJmYiZSrlx632TsKFBcsqdKPqr1cJbJ9uxriI8l2oKttb1nmrQjLPXKT6CaxPeDUMXZ2rpeE7aHKnnHKse/B5y11rRqGLsLJpJ2lPbp6q+4clfQ5Y9GcbS2jW8aNvFSxjmUVnHbPXoOWN70aju3EnoAAAAAAAAAAAAAAAAAAAAAAAAAAACP4h/QFx8zU+qyN/sy0cL9/T3j5uDgP/AEda/NIhh+7hf4n/AKvJ7ob0jaPz01qtGO6xGp7vKXwe3xXYweI4Nx9JHtLi8Tj/AIoWThi7+W6BRrN78qT98dn/AFRt4a/PirK/FbmpEpOTUY80n0L1jzbXOKry+vn/AMIvHCCXqxxhy7v7kcPPxt723SZiHPyZ7TP1Z6K38olWfLX9ZP4PPde/z7mL4qGTnVdd2/NzLLjjouuz7I8HpPBeo2VbS1Z0K8pSpL1ub256Pzj5L2Hc4HLScfJE9Yb+HvE116JirqFvTu42iblOS5lGKziPTmb6RXtfXyya5vETy+a7mjenWTSAAAAAAAAAAAAAAAAAAAAAAAAAAAAAAACP4h/QFx8zU+qyN/sy0cL9/T3j5q9wXxDolrwrb0LnV6EZRppOMqkU0+zTexTiyUikRMuh4jwXEX4rJauO0xM+krTJWupWDSkp06keqeU0/NP7S60VvXU9pcjJjmJmlo16qFwrxJa6Ip6fdScqfO3Gol8OnXDxnbuc3hcsYYmlusb6GLhb0rqZSPEeq2t9Wtqun6lJpzacYNx8tnLGGn7H1y/aOMyRaaTWyrLSYyVi3mol1QqWd06T2cXs/wCzOXMa6OfkpNLTWX3ndW3k5pNprfCTxvnp18up4gyq1JqCljeS3ljv5fw6vrueCFra1c2dadKxrSipLlniTXN7NvL/ANm3DSYrvet/J9l4V/49GTh4y5bTFrdY1rpHluJie/f4Of5b4cU4Nx5l1X9tup5GOd+ynD4Da2S8TbmjHbXL2ma63Gp7RvfSO3xhdfRrxXe09Wp6JetOlNNQwltLd9V1Tw+ud8dNzdwt9Ty76L+L8JxUwzm4eZiI71nvH9/z3vvE+vrJ0HDAAAAAAAAAAAAAAAAAAAAAAAAAAAAAAGFWnCtSdKrBOMk00+jT6ph7W01ncd0V/wAqcPf9Et/oo/cV/RU9Ia/3hxX/ALLfnLTxRc09F4alTtIKGUqcFFYSz27YWX8CHEW5Mc69lNZnJk3adz3l5SchrbKFWpQqqrSeGugeTG1vq21G+oKrUpJScduZdMrzXvPLViWXLhrfrrqj6PD1CK9e4m37ML7GQ+hj1Zo8PrrrZw6/JW/JYUtoxWfe33/zzIX6fVhn4qOWYxU7R81EvYOndyi+7f8AHc2453WH6Z4bljLwmO8ekR+MdJ+TTl4xkm2RWsTNtdZWX0eafXveL6DpweIPxJPtGOd/i8L4lmH61415Ob4rxFK8Jk6/7fx9Pwjq9d17V9asLxUtL4ddzBxTc1VUMPL9XDT8knn2my97xP1a7fJ8Lw3D5Kby5eSfTUz/AHQ9fjPWrKrTWp8KOlCpUjTUnXTw5Psob9/gQ+mvGt1/Vrr4Zw+SLfRZ9zETOuWfL8V2NDigAAAAAAAAAAAAAAAAAAAAAAAAAAAAACvcdWFe/wBCatoZcJKeF1aSaeO/XPwM3FUm2Pp5LcNoi3V5YcpsTvDNvSqOVaSzKPT2LuewhaU9OcaNN1ZvZLL+H/w9RVSpxXdczdKhBJ9M5bXv33JcqfKhrmvO8reLXqtyff8AzYa09isR1hz1Yqa5KqT957C3HmvjndJmGFrYW/O3JN9MLsQzXmK9FnH+NcVGGOSdT5z6xr01+saW/S9aWk6HOlp8Gq1Sa5qnKsKOHhJ9c7NrO28iOPiZx4prXvMvmP2m/wBHybnvM/n3/GVm0Tiu4qT8XW60YRljw4Rg8yztnq3Fe/Gc9djXg4y0zvLOt9vispmn+Js9JP5lafvlL7TZn7R7w+h8I+3l/ost5e5AAAAAAAAAAAAAAAAAAAAAAAAAAAAAAAAQl9wpo97Wdapa4k+ri2s/BbFFuGx2ncwsjLaHHovB1tp9Txrirzy2eFsv75ks+T26EMfC1r36pWyzPZ369oNDUtMqW9CKhOUcKXRZW6zjy2w/YSvw9JjpHVGuSYnq8h1LRdR0ybjfWko488Nxfua2MNqWr3hrraLdnJa0a1zV5LWm5vtFZ/xEYjfZJsdtONRxqrGHjBmy8RFZmsd3Q4fgLXiLX6R+rYoxivVWDH9Nfe9unPC4ZryzWNLBxBcX81CynDlpxpQmqcccqTX5WyTXb1stb7m3PbJOqz0jUTr/AD+78/4us0y2xx2jevZy6Tp9LVtVhaUVNKS9bCT5cLd9d1nz26/xhixxlyRWPNRSsXtEQsnFulQ0jRbO2p15zxd0fyntnfov9q9h1voYxUrWJ31h9N4JTknJH+yy/m1zAAAAAAAAAAAAAAAAAAAAAAAAAAAAGFarToU3UrVFGK6tvCPJmIjckzphC7tqlB16dxFwXWSksL49DyLRMb283HdjG/s5W/yiN3Bw6c3Mse7OcDnrre+hzRre32jeWtdN0LmEuXryyTx78dOgi9Z7SRaJ7Pkr20jRVeV1BReylzLD9z6PoOeut7OaO5G+s50XWjdQcY9ZKSwve87Dnrrezmj1YV9Qt4WDvKU4ziltyyjhvtltR/izyckRXmjqlTltMbnUeqkanb6xrtOVS4vrejQUl6viRwu3M45y8d3j2HKzY8+ffNaIr7/PTs4OL4Hho3Xdp9f+3VY+j+0lT56+oOaaTTgkv67ppntPCqa+tbfsX8atP2Kx+PX/AIT9rwtotqpKFipc2M8+ZLb2PZG2nB4ab1X+7DfxDiL63bt6dHXqWl2uo28qdWCTlFx50lzJPyT7ewty4a5ImJ9mG9ItHVC2fB1HT76neWN1KMoKOU+kvKTe+VzLy6JmanAxS0XpPWP19fzU1wRWYmJaPST+ZWn75S+0vz9o94d/wj7eX+iy3l7kAAAAAAAAAAAAAAAAAAAAAAAAAAAAIfiuhO50jwKdJy5qlLKSzsqkW37klko4iJmmo9Y+cK8sbrr2RN/oTsq0LmrSdaDreJWhCG20eWLUFnKi92t2+pTfDNZi09Y3ufy9ELY9de/q6bG1pXWuVb2hYONF0lFqdPl8SaeVLlaT2W2WvMlSsWyTeI6a9Nbn2+D2I3aZiOjhtLC5XC1vpNtauFSvHFWbg1yxWW+Z7PLzypN53ZXWlvoa44jUz3+EfFGKzyRWPNut9Pr2ulXml17RSUVOdHlg+V+JFvlgnnDUs7ZzuSrSa0vSY+Mfj6fi9isxW1dez5U05W1Kxq19PcqVOH4yEYZanypKcopZljddG1kTTXJMx0jv7+U6OXXLOuji1SyqXNO4uLGwnClUlQSj4bzJxlmVTkxnGMLdLOCvJWbc1qx0nl8vj1nSNo3uYj0dmoUaNTS41FGp4lOo502rWSTkltGUOXdNPHN/XYnfU0313E9Pqz8nttTH/wAWfTpTnYU5Vbfw5OKbgv8Aa8dPgbKTM1jcaX17Ogk9AAFQ9JP5lafvlL7SjP2j3h1/CPt5f6LLeXuQAAAAAAAAAAAAAAAAAAAAAAAAAAAAAAAAAAAAVL0d1atW2u3VqOWLyqllt4Sxsuy9hTgncT7y63i1YrbFqP4KraXOSAAAFQ9JP5la/vlL7SjP2j3h1/CPt5P6LLeXuQAAAAAAAAAAAAAAAAAAAAAAAAAAAAAAAAAAAAVGt6O9Eq3E67qVk5ycny1GlmTy/Ionh6b261fGeIrWK6jp07MfwcaJ+uuPpWP2enxe/vviPSv5H4ONE/XXH0rH7PT4n774j0r+R+DjRP11x9Kx+z0+J+++I9K/kfg40T9dcfSsfs9PifvviPSv5MqPo70SlXjWVSs3CSks1G1lPK8hHD0eW8Z4iazXUdenZbi9yQAAAAAAAAAAAAAAAAAAAAAAAAAAAAAAAAAAAAAAAAAAAAAAAAAAAAAAAAAAAAAAAAAAAAAAAAAAAAAAAAAAAAAAAAAAAAAAAAAAAAAAAAAAAAAAAAAAAAAAAAAAAAAAAAAAAAAAAAAAAAAAAAAAAAAAAAAAAAAAAAAAAAAAAAAAAAAAAAAAAAAAAAAAAAAD/9k=">
            <a:hlinkClick r:id="rId2"/>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15" name="AutoShape 16" descr="data:image/jpeg;base64,/9j/4AAQSkZJRgABAQAAAQABAAD/2wCEAAkGBwgHBhUIBwgWFRUVGB4bGRcXGSMeIBwgHSYiJCUcICUkIykkGSIoIBwkJTIiJjUvLy8uICM2ODssNywtLywBCgoKDg0OGxAQGzImICQ3LywtNzc3NCw3LC01Ny03LDcsMS8sLCw0MCwsLDQ0LCwsLCwsLC8tLCwsLCwsLCwsLP/AABEIAKgBKwMBEQACEQEDEQH/xAAbAAEAAgMBAQAAAAAAAAAAAAAABQYCAwQHAf/EAEIQAAIBAwIEAgUGDQIHAAAAAAABAgMEEQUhBhIxURNBByJhcYEUc5OywdEXIzI0NVNUdJGSobHwNkIVFlVicuHx/8QAGwEBAAMBAQEBAAAAAAAAAAAAAAIDBAUBBgf/xAA3EQEAAgIABAQCBwcEAwAAAAAAAQIDEQQSITEFQVFxYbETIjIzgZGhFBVCUnLB8DRi0fEGU+H/2gAMAwEAAhEDEQA/APcQAAAAAAAAAAAAAAAAAAAAAAAAAAAAAAAAAAAAAAAAAAAAAAAAAAAAAAAAAAAAAAAAAAAAAAAAAAAAAAAAAAAAAAAAAAAAAAAAAAAAAAAAAAAAAAAAAAAAAAAAAAAAAAAAAAAAAAAAAAAAAAAAAAAAAAAAAAAAAAAAAAAAAAAAAAAAAAAAAAAAAAAAAAAAAAADk1e4qWmlVbmjjmhTlJZ7pNojadRMrcFIvlrWe0zEKdpFzx1qumU7+3ubNRqR5kpRlnfuUVnLaNxMOxnx+G4clsdovuOnk7PA9IH7XZfyz+4lrN6wp5/C/wCW/wCh4HpA/a7L+Wf3DWb1g5/C/wCW/wCh4HpA/a7L+Wf3DWb1g5/C/wCW/wCh4HpA/a7L+Wf3DWb1g5/C/wCW/wCjXY6nxPacVUNL1yrbyjWjOX4qLz6q7v2nkWyReK211Sy4ODvwt8uCLRNdR115roaHGAAAAAAAAAAAAAAAAAAAAAAAAAAAAAAAAAAAR/EP6AuPman1WRv9mWjhfv6e8fNwcB/6OtfmkQw/dwv8T/1eT3TzaistlrA+gAAFX1a1uKnHtnc06EnCFOqpSSeE2tk30WSm0T9JWfd08GSscDlrM9ZmuoWgucwAAAAAAAAAAAAAAAAAAAAAAAAAAAAAAAAAABH8Q/oC4+ZqfVZG/wBmWjhfv6e8fNA8K6vaaXwlZRvpuKnTwp49VNeTfln7GZ656Y6V5+m1ni14rxmTfrLv1yrSnq1lCooypznPZ4aeYPlfZ9TzPMTkx77TM/JzckxzV9Exe0Hc2c7eM3Hmi0pJ4ayuqx0wabV5qzC2Y3GlTstUudWowpyqSj8mpylcNNrNSPNFQfxi5tf+JjpknJER/L39/wDOqiLTbXw7uTT7u5t+GZahRlmsqCeflEqr3xmbpvaDS38+xXjtauGbR316zP46RrMxTfnr1/s66t1aWNZQtLidVzoVJKt8olLPLHLbhnlXlhrHn2LN1rOqzM7iZ3vf6JbiO3p6tnDFvTv9Oi7urLLpQbcbupKTzhtuOV4e/b2ocPSLU+tPl/NP+QY43HX5ubT7utQ4TpVbWpUnc3a5Y81Ry33zJKTxHljl5WN8ZI0ma4Y1vmt8f+XlZ1SJjvLXWv7qho1XTK85xqU7iklz1MSdOrJNc04t/wDdFtdEjybWjHNJ3uJjz8p+LybTFZr8Ya4ahUoT8N3bjFXtGLSrOcYxcW2vEbzJPG6eMHkXmOm/4o89+Xqc2vPzh367eK54hhSoXEZQ8Byx8plSi3zYzzRzl+WPuLM1ubJERPTXrr5JXndunz021KlKz4hpeLdupCfJTpxjWk3Tkln1o5/GRkt3KWX365JTMVyRudxOojr2n++/V72tHX9VsNi8AAAAAAAAAAAAAAAAAAAAAAAAAAABH8Q/oC4+ZqfVZG/2ZaOF+/p7x81e4d0ud/wTbOhW5ZeEliS5oSXaUX9ZYaM30U3xRqfL3ifeP8lPxenNxeTXqrVbUKljCFjdU+WVrcKcVnOI7txz5pPDT80zlzkmkRS3Tltv8P8AP0cObTXpPlL1VNNZR33RYRo0opqNJLm/K26579zzUPNMaNpbUJc1C3jF9Mxil/Y8isR2giIhVtY4k0XSa06VnYwnVy4yxFRXtzLG/bBhzcZixzMVjc/kz3zUrOojq7dL1/QZWcLjnpUpTWHHZNPs8Lp7WWYuLwzWJmYiZSrlx632TsKFBcsqdKPqr1cJbJ9uxriI8l2oKttb1nmrQjLPXKT6CaxPeDUMXZ2rpeE7aHKnnHKse/B5y11rRqGLsLJpJ2lPbp6q+4clfQ5Y9GcbS2jW8aNvFSxjmUVnHbPXoOWN70aju3EnoAAAAAAAAAAAAAAAAAAAAAAAAAAACP4h/QFx8zU+qyN/sy0cL9/T3j5uDgP/AEda/NIhh+7hf4n/AKvJ7ob0jaPz01qtGO6xGp7vKXwe3xXYweI4Nx9JHtLi8Tj/AIoWThi7+W6BRrN78qT98dn/AFRt4a/PirK/FbmpEpOTUY80n0L1jzbXOKry+vn/AMIvHCCXqxxhy7v7kcPPxt723SZiHPyZ7TP1Z6K38olWfLX9ZP4PPde/z7mL4qGTnVdd2/NzLLjjouuz7I8HpPBeo2VbS1Z0K8pSpL1ub256Pzj5L2Hc4HLScfJE9Yb+HvE116JirqFvTu42iblOS5lGKziPTmb6RXtfXyya5vETy+a7mjenWTSAAAAAAAAAAAAAAAAAAAAAAAAAAAAAAACP4h/QFx8zU+qyN/sy0cL9/T3j5q9wXxDolrwrb0LnV6EZRppOMqkU0+zTexTiyUikRMuh4jwXEX4rJauO0xM+krTJWupWDSkp06keqeU0/NP7S60VvXU9pcjJjmJmlo16qFwrxJa6Ip6fdScqfO3Gol8OnXDxnbuc3hcsYYmlusb6GLhb0rqZSPEeq2t9Wtqun6lJpzacYNx8tnLGGn7H1y/aOMyRaaTWyrLSYyVi3mol1QqWd06T2cXs/wCzOXMa6OfkpNLTWX3ndW3k5pNprfCTxvnp18up4gyq1JqCljeS3ljv5fw6vrueCFra1c2dadKxrSipLlniTXN7NvL/ANm3DSYrvet/J9l4V/49GTh4y5bTFrdY1rpHluJie/f4Of5b4cU4Nx5l1X9tup5GOd+ynD4Da2S8TbmjHbXL2ma63Gp7RvfSO3xhdfRrxXe09Wp6JetOlNNQwltLd9V1Tw+ud8dNzdwt9Ty76L+L8JxUwzm4eZiI71nvH9/z3vvE+vrJ0HDAAAAAAAAAAAAAAAAAAAAAAAAAAAAAAGFWnCtSdKrBOMk00+jT6ph7W01ncd0V/wAqcPf9Et/oo/cV/RU9Ia/3hxX/ALLfnLTxRc09F4alTtIKGUqcFFYSz27YWX8CHEW5Mc69lNZnJk3adz3l5SchrbKFWpQqqrSeGugeTG1vq21G+oKrUpJScduZdMrzXvPLViWXLhrfrrqj6PD1CK9e4m37ML7GQ+hj1Zo8PrrrZw6/JW/JYUtoxWfe33/zzIX6fVhn4qOWYxU7R81EvYOndyi+7f8AHc2453WH6Z4bljLwmO8ekR+MdJ+TTl4xkm2RWsTNtdZWX0eafXveL6DpweIPxJPtGOd/i8L4lmH61415Ob4rxFK8Jk6/7fx9Pwjq9d17V9asLxUtL4ddzBxTc1VUMPL9XDT8knn2my97xP1a7fJ8Lw3D5Kby5eSfTUz/AHQ9fjPWrKrTWp8KOlCpUjTUnXTw5Psob9/gQ+mvGt1/Vrr4Zw+SLfRZ9zETOuWfL8V2NDigAAAAAAAAAAAAAAAAAAAAAAAAAAAAACvcdWFe/wBCatoZcJKeF1aSaeO/XPwM3FUm2Pp5LcNoi3V5YcpsTvDNvSqOVaSzKPT2LuewhaU9OcaNN1ZvZLL+H/w9RVSpxXdczdKhBJ9M5bXv33JcqfKhrmvO8reLXqtyff8AzYa09isR1hz1Yqa5KqT957C3HmvjndJmGFrYW/O3JN9MLsQzXmK9FnH+NcVGGOSdT5z6xr01+saW/S9aWk6HOlp8Gq1Sa5qnKsKOHhJ9c7NrO28iOPiZx4prXvMvmP2m/wBHybnvM/n3/GVm0Tiu4qT8XW60YRljw4Rg8yztnq3Fe/Gc9djXg4y0zvLOt9vispmn+Js9JP5lafvlL7TZn7R7w+h8I+3l/ost5e5AAAAAAAAAAAAAAAAAAAAAAAAAAAAAAAAQl9wpo97Wdapa4k+ri2s/BbFFuGx2ncwsjLaHHovB1tp9Txrirzy2eFsv75ks+T26EMfC1r36pWyzPZ369oNDUtMqW9CKhOUcKXRZW6zjy2w/YSvw9JjpHVGuSYnq8h1LRdR0ybjfWko488Nxfua2MNqWr3hrraLdnJa0a1zV5LWm5vtFZ/xEYjfZJsdtONRxqrGHjBmy8RFZmsd3Q4fgLXiLX6R+rYoxivVWDH9Nfe9unPC4ZryzWNLBxBcX81CynDlpxpQmqcccqTX5WyTXb1stb7m3PbJOqz0jUTr/AD+78/4us0y2xx2jevZy6Tp9LVtVhaUVNKS9bCT5cLd9d1nz26/xhixxlyRWPNRSsXtEQsnFulQ0jRbO2p15zxd0fyntnfov9q9h1voYxUrWJ31h9N4JTknJH+yy/m1zAAAAAAAAAAAAAAAAAAAAAAAAAAAAGFarToU3UrVFGK6tvCPJmIjckzphC7tqlB16dxFwXWSksL49DyLRMb283HdjG/s5W/yiN3Bw6c3Mse7OcDnrre+hzRre32jeWtdN0LmEuXryyTx78dOgi9Z7SRaJ7Pkr20jRVeV1BReylzLD9z6PoOeut7OaO5G+s50XWjdQcY9ZKSwve87Dnrrezmj1YV9Qt4WDvKU4ziltyyjhvtltR/izyckRXmjqlTltMbnUeqkanb6xrtOVS4vrejQUl6viRwu3M45y8d3j2HKzY8+ffNaIr7/PTs4OL4Hho3Xdp9f+3VY+j+0lT56+oOaaTTgkv67ppntPCqa+tbfsX8atP2Kx+PX/AIT9rwtotqpKFipc2M8+ZLb2PZG2nB4ab1X+7DfxDiL63bt6dHXqWl2uo28qdWCTlFx50lzJPyT7ewty4a5ImJ9mG9ItHVC2fB1HT76neWN1KMoKOU+kvKTe+VzLy6JmanAxS0XpPWP19fzU1wRWYmJaPST+ZWn75S+0vz9o94d/wj7eX+iy3l7kAAAAAAAAAAAAAAAAAAAAAAAAAAAAIfiuhO50jwKdJy5qlLKSzsqkW37klko4iJmmo9Y+cK8sbrr2RN/oTsq0LmrSdaDreJWhCG20eWLUFnKi92t2+pTfDNZi09Y3ufy9ELY9de/q6bG1pXWuVb2hYONF0lFqdPl8SaeVLlaT2W2WvMlSsWyTeI6a9Nbn2+D2I3aZiOjhtLC5XC1vpNtauFSvHFWbg1yxWW+Z7PLzypN53ZXWlvoa44jUz3+EfFGKzyRWPNut9Pr2ulXml17RSUVOdHlg+V+JFvlgnnDUs7ZzuSrSa0vSY+Mfj6fi9isxW1dez5U05W1Kxq19PcqVOH4yEYZanypKcopZljddG1kTTXJMx0jv7+U6OXXLOuji1SyqXNO4uLGwnClUlQSj4bzJxlmVTkxnGMLdLOCvJWbc1qx0nl8vj1nSNo3uYj0dmoUaNTS41FGp4lOo502rWSTkltGUOXdNPHN/XYnfU0313E9Pqz8nttTH/wAWfTpTnYU5Vbfw5OKbgv8Aa8dPgbKTM1jcaX17Ogk9AAFQ9JP5lafvlL7SjP2j3h1/CPt5f6LLeXuQAAAAAAAAAAAAAAAAAAAAAAAAAAAAAAAAAAAAVL0d1atW2u3VqOWLyqllt4Sxsuy9hTgncT7y63i1YrbFqP4KraXOSAAAFQ9JP5la/vlL7SjP2j3h1/CPt5P6LLeXuQAAAAAAAAAAAAAAAAAAAAAAAAAAAAAAAAAAAAVGt6O9Eq3E67qVk5ycny1GlmTy/Ionh6b261fGeIrWK6jp07MfwcaJ+uuPpWP2enxe/vviPSv5H4ONE/XXH0rH7PT4n774j0r+R+DjRP11x9Kx+z0+J+++I9K/kfg40T9dcfSsfs9PifvviPSv5MqPo70SlXjWVSs3CSks1G1lPK8hHD0eW8Z4iazXUdenZbi9yQAAAAAAAAAAAAAAAAAAAAAAAAAAAAAAAAAAAAAAAAAAAAAAAAAAAAAAAAAAAAAAAAAAAAAAAAAAAAAAAAAAAAAAAAAAAAAAAAAAAAAAAAAAAAAAAAAAAAAAAAAAAAAAAAAAAAAAAAAAAAAAAAAAAAAAAAAAAAAAAAAAAAAAAAAAAAAAAAAAAAAAAAAAAAAD/9k=">
            <a:hlinkClick r:id="rId2"/>
          </p:cNvP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16" name="AutoShape 18" descr="data:image/jpeg;base64,/9j/4AAQSkZJRgABAQAAAQABAAD/2wCEAAkGBwgHBhUIBwgWFRUVGB4bGRcXGSMeIBwgHSYiJCUcICUkIykkGSIoIBwkJTIiJjUvLy8uICM2ODssNywtLywBCgoKDg0OGxAQGzImICQ3LywtNzc3NCw3LC01Ny03LDcsMS8sLCw0MCwsLDQ0LCwsLCwsLC8tLCwsLCwsLCwsLP/AABEIAKgBKwMBEQACEQEDEQH/xAAbAAEAAgMBAQAAAAAAAAAAAAAABQYCAwQHAf/EAEIQAAIBAwIEAgUGDQIHAAAAAAABAgMEEQUhBhIxURNBByJhcYEUc5OywdEXIzI0NVNUdJGSobHwNkIVFlVicuHx/8QAGwEBAAMBAQEBAAAAAAAAAAAAAAIDBAUBBgf/xAA3EQEAAgIABAQCBwcEAwAAAAAAAQIDEQQSITEFQVFxYbETIjIzgZGhFBVCUnLB8DRi0fEGU+H/2gAMAwEAAhEDEQA/APcQAAAAAAAAAAAAAAAAAAAAAAAAAAAAAAAAAAAAAAAAAAAAAAAAAAAAAAAAAAAAAAAAAAAAAAAAAAAAAAAAAAAAAAAAAAAAAAAAAAAAAAAAAAAAAAAAAAAAAAAAAAAAAAAAAAAAAAAAAAAAAAAAAAAAAAAAAAAAAAAAAAAAAAAAAAAAAAAAAAAAAAAAAAAAAAADk1e4qWmlVbmjjmhTlJZ7pNojadRMrcFIvlrWe0zEKdpFzx1qumU7+3ubNRqR5kpRlnfuUVnLaNxMOxnx+G4clsdovuOnk7PA9IH7XZfyz+4lrN6wp5/C/wCW/wCh4HpA/a7L+Wf3DWb1g5/C/wCW/wCh4HpA/a7L+Wf3DWb1g5/C/wCW/wCh4HpA/a7L+Wf3DWb1g5/C/wCW/wCjXY6nxPacVUNL1yrbyjWjOX4qLz6q7v2nkWyReK211Sy4ODvwt8uCLRNdR115roaHGAAAAAAAAAAAAAAAAAAAAAAAAAAAAAAAAAAAR/EP6AuPman1WRv9mWjhfv6e8fNwcB/6OtfmkQw/dwv8T/1eT3TzaistlrA+gAAFX1a1uKnHtnc06EnCFOqpSSeE2tk30WSm0T9JWfd08GSscDlrM9ZmuoWgucwAAAAAAAAAAAAAAAAAAAAAAAAAAAAAAAAAABH8Q/oC4+ZqfVZG/wBmWjhfv6e8fNA8K6vaaXwlZRvpuKnTwp49VNeTfln7GZ656Y6V5+m1ni14rxmTfrLv1yrSnq1lCooypznPZ4aeYPlfZ9TzPMTkx77TM/JzckxzV9Exe0Hc2c7eM3Hmi0pJ4ayuqx0wabV5qzC2Y3GlTstUudWowpyqSj8mpylcNNrNSPNFQfxi5tf+JjpknJER/L39/wDOqiLTbXw7uTT7u5t+GZahRlmsqCeflEqr3xmbpvaDS38+xXjtauGbR316zP46RrMxTfnr1/s66t1aWNZQtLidVzoVJKt8olLPLHLbhnlXlhrHn2LN1rOqzM7iZ3vf6JbiO3p6tnDFvTv9Oi7urLLpQbcbupKTzhtuOV4e/b2ocPSLU+tPl/NP+QY43HX5ubT7utQ4TpVbWpUnc3a5Y81Ry33zJKTxHljl5WN8ZI0ma4Y1vmt8f+XlZ1SJjvLXWv7qho1XTK85xqU7iklz1MSdOrJNc04t/wDdFtdEjybWjHNJ3uJjz8p+LybTFZr8Ya4ahUoT8N3bjFXtGLSrOcYxcW2vEbzJPG6eMHkXmOm/4o89+Xqc2vPzh367eK54hhSoXEZQ8Byx8plSi3zYzzRzl+WPuLM1ubJERPTXrr5JXndunz021KlKz4hpeLdupCfJTpxjWk3Tkln1o5/GRkt3KWX365JTMVyRudxOojr2n++/V72tHX9VsNi8AAAAAAAAAAAAAAAAAAAAAAAAAAABH8Q/oC4+ZqfVZG/2ZaOF+/p7x81e4d0ud/wTbOhW5ZeEliS5oSXaUX9ZYaM30U3xRqfL3ifeP8lPxenNxeTXqrVbUKljCFjdU+WVrcKcVnOI7txz5pPDT80zlzkmkRS3Tltv8P8AP0cObTXpPlL1VNNZR33RYRo0opqNJLm/K26579zzUPNMaNpbUJc1C3jF9Mxil/Y8isR2giIhVtY4k0XSa06VnYwnVy4yxFRXtzLG/bBhzcZixzMVjc/kz3zUrOojq7dL1/QZWcLjnpUpTWHHZNPs8Lp7WWYuLwzWJmYiZSrlx632TsKFBcsqdKPqr1cJbJ9uxriI8l2oKttb1nmrQjLPXKT6CaxPeDUMXZ2rpeE7aHKnnHKse/B5y11rRqGLsLJpJ2lPbp6q+4clfQ5Y9GcbS2jW8aNvFSxjmUVnHbPXoOWN70aju3EnoAAAAAAAAAAAAAAAAAAAAAAAAAAACP4h/QFx8zU+qyN/sy0cL9/T3j5uDgP/AEda/NIhh+7hf4n/AKvJ7ob0jaPz01qtGO6xGp7vKXwe3xXYweI4Nx9JHtLi8Tj/AIoWThi7+W6BRrN78qT98dn/AFRt4a/PirK/FbmpEpOTUY80n0L1jzbXOKry+vn/AMIvHCCXqxxhy7v7kcPPxt723SZiHPyZ7TP1Z6K38olWfLX9ZP4PPde/z7mL4qGTnVdd2/NzLLjjouuz7I8HpPBeo2VbS1Z0K8pSpL1ub256Pzj5L2Hc4HLScfJE9Yb+HvE116JirqFvTu42iblOS5lGKziPTmb6RXtfXyya5vETy+a7mjenWTSAAAAAAAAAAAAAAAAAAAAAAAAAAAAAAACP4h/QFx8zU+qyN/sy0cL9/T3j5q9wXxDolrwrb0LnV6EZRppOMqkU0+zTexTiyUikRMuh4jwXEX4rJauO0xM+krTJWupWDSkp06keqeU0/NP7S60VvXU9pcjJjmJmlo16qFwrxJa6Ip6fdScqfO3Gol8OnXDxnbuc3hcsYYmlusb6GLhb0rqZSPEeq2t9Wtqun6lJpzacYNx8tnLGGn7H1y/aOMyRaaTWyrLSYyVi3mol1QqWd06T2cXs/wCzOXMa6OfkpNLTWX3ndW3k5pNprfCTxvnp18up4gyq1JqCljeS3ljv5fw6vrueCFra1c2dadKxrSipLlniTXN7NvL/ANm3DSYrvet/J9l4V/49GTh4y5bTFrdY1rpHluJie/f4Of5b4cU4Nx5l1X9tup5GOd+ynD4Da2S8TbmjHbXL2ma63Gp7RvfSO3xhdfRrxXe09Wp6JetOlNNQwltLd9V1Tw+ud8dNzdwt9Ty76L+L8JxUwzm4eZiI71nvH9/z3vvE+vrJ0HDAAAAAAAAAAAAAAAAAAAAAAAAAAAAAAGFWnCtSdKrBOMk00+jT6ph7W01ncd0V/wAqcPf9Et/oo/cV/RU9Ia/3hxX/ALLfnLTxRc09F4alTtIKGUqcFFYSz27YWX8CHEW5Mc69lNZnJk3adz3l5SchrbKFWpQqqrSeGugeTG1vq21G+oKrUpJScduZdMrzXvPLViWXLhrfrrqj6PD1CK9e4m37ML7GQ+hj1Zo8PrrrZw6/JW/JYUtoxWfe33/zzIX6fVhn4qOWYxU7R81EvYOndyi+7f8AHc2453WH6Z4bljLwmO8ekR+MdJ+TTl4xkm2RWsTNtdZWX0eafXveL6DpweIPxJPtGOd/i8L4lmH61415Ob4rxFK8Jk6/7fx9Pwjq9d17V9asLxUtL4ddzBxTc1VUMPL9XDT8knn2my97xP1a7fJ8Lw3D5Kby5eSfTUz/AHQ9fjPWrKrTWp8KOlCpUjTUnXTw5Psob9/gQ+mvGt1/Vrr4Zw+SLfRZ9zETOuWfL8V2NDigAAAAAAAAAAAAAAAAAAAAAAAAAAAAACvcdWFe/wBCatoZcJKeF1aSaeO/XPwM3FUm2Pp5LcNoi3V5YcpsTvDNvSqOVaSzKPT2LuewhaU9OcaNN1ZvZLL+H/w9RVSpxXdczdKhBJ9M5bXv33JcqfKhrmvO8reLXqtyff8AzYa09isR1hz1Yqa5KqT957C3HmvjndJmGFrYW/O3JN9MLsQzXmK9FnH+NcVGGOSdT5z6xr01+saW/S9aWk6HOlp8Gq1Sa5qnKsKOHhJ9c7NrO28iOPiZx4prXvMvmP2m/wBHybnvM/n3/GVm0Tiu4qT8XW60YRljw4Rg8yztnq3Fe/Gc9djXg4y0zvLOt9vispmn+Js9JP5lafvlL7TZn7R7w+h8I+3l/ost5e5AAAAAAAAAAAAAAAAAAAAAAAAAAAAAAAAQl9wpo97Wdapa4k+ri2s/BbFFuGx2ncwsjLaHHovB1tp9Txrirzy2eFsv75ks+T26EMfC1r36pWyzPZ369oNDUtMqW9CKhOUcKXRZW6zjy2w/YSvw9JjpHVGuSYnq8h1LRdR0ybjfWko488Nxfua2MNqWr3hrraLdnJa0a1zV5LWm5vtFZ/xEYjfZJsdtONRxqrGHjBmy8RFZmsd3Q4fgLXiLX6R+rYoxivVWDH9Nfe9unPC4ZryzWNLBxBcX81CynDlpxpQmqcccqTX5WyTXb1stb7m3PbJOqz0jUTr/AD+78/4us0y2xx2jevZy6Tp9LVtVhaUVNKS9bCT5cLd9d1nz26/xhixxlyRWPNRSsXtEQsnFulQ0jRbO2p15zxd0fyntnfov9q9h1voYxUrWJ31h9N4JTknJH+yy/m1zAAAAAAAAAAAAAAAAAAAAAAAAAAAAGFarToU3UrVFGK6tvCPJmIjckzphC7tqlB16dxFwXWSksL49DyLRMb283HdjG/s5W/yiN3Bw6c3Mse7OcDnrre+hzRre32jeWtdN0LmEuXryyTx78dOgi9Z7SRaJ7Pkr20jRVeV1BReylzLD9z6PoOeut7OaO5G+s50XWjdQcY9ZKSwve87Dnrrezmj1YV9Qt4WDvKU4ziltyyjhvtltR/izyckRXmjqlTltMbnUeqkanb6xrtOVS4vrejQUl6viRwu3M45y8d3j2HKzY8+ffNaIr7/PTs4OL4Hho3Xdp9f+3VY+j+0lT56+oOaaTTgkv67ppntPCqa+tbfsX8atP2Kx+PX/AIT9rwtotqpKFipc2M8+ZLb2PZG2nB4ab1X+7DfxDiL63bt6dHXqWl2uo28qdWCTlFx50lzJPyT7ewty4a5ImJ9mG9ItHVC2fB1HT76neWN1KMoKOU+kvKTe+VzLy6JmanAxS0XpPWP19fzU1wRWYmJaPST+ZWn75S+0vz9o94d/wj7eX+iy3l7kAAAAAAAAAAAAAAAAAAAAAAAAAAAAIfiuhO50jwKdJy5qlLKSzsqkW37klko4iJmmo9Y+cK8sbrr2RN/oTsq0LmrSdaDreJWhCG20eWLUFnKi92t2+pTfDNZi09Y3ufy9ELY9de/q6bG1pXWuVb2hYONF0lFqdPl8SaeVLlaT2W2WvMlSsWyTeI6a9Nbn2+D2I3aZiOjhtLC5XC1vpNtauFSvHFWbg1yxWW+Z7PLzypN53ZXWlvoa44jUz3+EfFGKzyRWPNut9Pr2ulXml17RSUVOdHlg+V+JFvlgnnDUs7ZzuSrSa0vSY+Mfj6fi9isxW1dez5U05W1Kxq19PcqVOH4yEYZanypKcopZljddG1kTTXJMx0jv7+U6OXXLOuji1SyqXNO4uLGwnClUlQSj4bzJxlmVTkxnGMLdLOCvJWbc1qx0nl8vj1nSNo3uYj0dmoUaNTS41FGp4lOo502rWSTkltGUOXdNPHN/XYnfU0313E9Pqz8nttTH/wAWfTpTnYU5Vbfw5OKbgv8Aa8dPgbKTM1jcaX17Ogk9AAFQ9JP5lafvlL7SjP2j3h1/CPt5f6LLeXuQAAAAAAAAAAAAAAAAAAAAAAAAAAAAAAAAAAAAVL0d1atW2u3VqOWLyqllt4Sxsuy9hTgncT7y63i1YrbFqP4KraXOSAAAFQ9JP5la/vlL7SjP2j3h1/CPt5P6LLeXuQAAAAAAAAAAAAAAAAAAAAAAAAAAAAAAAAAAAAVGt6O9Eq3E67qVk5ycny1GlmTy/Ionh6b261fGeIrWK6jp07MfwcaJ+uuPpWP2enxe/vviPSv5H4ONE/XXH0rH7PT4n774j0r+R+DjRP11x9Kx+z0+J+++I9K/kfg40T9dcfSsfs9PifvviPSv5MqPo70SlXjWVSs3CSks1G1lPK8hHD0eW8Z4iazXUdenZbi9yQAAAAAAAAAAAAAAAAAAAAAAAAAAAAAAAAAAAAAAAAAAAAAAAAAAAAAAAAAAAAAAAAAAAAAAAAAAAAAAAAAAAAAAAAAAAAAAAAAAAAAAAAAAAAAAAAAAAAAAAAAAAAAAAAAAAAAAAAAAAAAAAAAAAAAAAAAAAAAAAAAAAAAAAAAAAAAAAAAAAAAAAAAAAAAD/9k=">
            <a:hlinkClick r:id="rId2"/>
          </p:cNvP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17" name="AutoShape 20" descr="data:image/jpeg;base64,/9j/4AAQSkZJRgABAQAAAQABAAD/2wCEAAkGBwgHBhUIBwgWFRUVGB4bGRcXGSMeIBwgHSYiJCUcICUkIykkGSIoIBwkJTIiJjUvLy8uICM2ODssNywtLywBCgoKDg0OGxAQGzImICQ3LywtNzc3NCw3LC01Ny03LDcsMS8sLCw0MCwsLDQ0LCwsLCwsLC8tLCwsLCwsLCwsLP/AABEIAKgBKwMBEQACEQEDEQH/xAAbAAEAAgMBAQAAAAAAAAAAAAAABQYCAwQHAf/EAEIQAAIBAwIEAgUGDQIHAAAAAAABAgMEEQUhBhIxURNBByJhcYEUc5OywdEXIzI0NVNUdJGSobHwNkIVFlVicuHx/8QAGwEBAAMBAQEBAAAAAAAAAAAAAAIDBAUBBgf/xAA3EQEAAgIABAQCBwcEAwAAAAAAAQIDEQQSITEFQVFxYbETIjIzgZGhFBVCUnLB8DRi0fEGU+H/2gAMAwEAAhEDEQA/APcQAAAAAAAAAAAAAAAAAAAAAAAAAAAAAAAAAAAAAAAAAAAAAAAAAAAAAAAAAAAAAAAAAAAAAAAAAAAAAAAAAAAAAAAAAAAAAAAAAAAAAAAAAAAAAAAAAAAAAAAAAAAAAAAAAAAAAAAAAAAAAAAAAAAAAAAAAAAAAAAAAAAAAAAAAAAAAAAAAAAAAAAAAAAAAAADk1e4qWmlVbmjjmhTlJZ7pNojadRMrcFIvlrWe0zEKdpFzx1qumU7+3ubNRqR5kpRlnfuUVnLaNxMOxnx+G4clsdovuOnk7PA9IH7XZfyz+4lrN6wp5/C/wCW/wCh4HpA/a7L+Wf3DWb1g5/C/wCW/wCh4HpA/a7L+Wf3DWb1g5/C/wCW/wCh4HpA/a7L+Wf3DWb1g5/C/wCW/wCjXY6nxPacVUNL1yrbyjWjOX4qLz6q7v2nkWyReK211Sy4ODvwt8uCLRNdR115roaHGAAAAAAAAAAAAAAAAAAAAAAAAAAAAAAAAAAAR/EP6AuPman1WRv9mWjhfv6e8fNwcB/6OtfmkQw/dwv8T/1eT3TzaistlrA+gAAFX1a1uKnHtnc06EnCFOqpSSeE2tk30WSm0T9JWfd08GSscDlrM9ZmuoWgucwAAAAAAAAAAAAAAAAAAAAAAAAAAAAAAAAAABH8Q/oC4+ZqfVZG/wBmWjhfv6e8fNA8K6vaaXwlZRvpuKnTwp49VNeTfln7GZ656Y6V5+m1ni14rxmTfrLv1yrSnq1lCooypznPZ4aeYPlfZ9TzPMTkx77TM/JzckxzV9Exe0Hc2c7eM3Hmi0pJ4ayuqx0wabV5qzC2Y3GlTstUudWowpyqSj8mpylcNNrNSPNFQfxi5tf+JjpknJER/L39/wDOqiLTbXw7uTT7u5t+GZahRlmsqCeflEqr3xmbpvaDS38+xXjtauGbR316zP46RrMxTfnr1/s66t1aWNZQtLidVzoVJKt8olLPLHLbhnlXlhrHn2LN1rOqzM7iZ3vf6JbiO3p6tnDFvTv9Oi7urLLpQbcbupKTzhtuOV4e/b2ocPSLU+tPl/NP+QY43HX5ubT7utQ4TpVbWpUnc3a5Y81Ry33zJKTxHljl5WN8ZI0ma4Y1vmt8f+XlZ1SJjvLXWv7qho1XTK85xqU7iklz1MSdOrJNc04t/wDdFtdEjybWjHNJ3uJjz8p+LybTFZr8Ya4ahUoT8N3bjFXtGLSrOcYxcW2vEbzJPG6eMHkXmOm/4o89+Xqc2vPzh367eK54hhSoXEZQ8Byx8plSi3zYzzRzl+WPuLM1ubJERPTXrr5JXndunz021KlKz4hpeLdupCfJTpxjWk3Tkln1o5/GRkt3KWX365JTMVyRudxOojr2n++/V72tHX9VsNi8AAAAAAAAAAAAAAAAAAAAAAAAAAABH8Q/oC4+ZqfVZG/2ZaOF+/p7x81e4d0ud/wTbOhW5ZeEliS5oSXaUX9ZYaM30U3xRqfL3ifeP8lPxenNxeTXqrVbUKljCFjdU+WVrcKcVnOI7txz5pPDT80zlzkmkRS3Tltv8P8AP0cObTXpPlL1VNNZR33RYRo0opqNJLm/K26579zzUPNMaNpbUJc1C3jF9Mxil/Y8isR2giIhVtY4k0XSa06VnYwnVy4yxFRXtzLG/bBhzcZixzMVjc/kz3zUrOojq7dL1/QZWcLjnpUpTWHHZNPs8Lp7WWYuLwzWJmYiZSrlx632TsKFBcsqdKPqr1cJbJ9uxriI8l2oKttb1nmrQjLPXKT6CaxPeDUMXZ2rpeE7aHKnnHKse/B5y11rRqGLsLJpJ2lPbp6q+4clfQ5Y9GcbS2jW8aNvFSxjmUVnHbPXoOWN70aju3EnoAAAAAAAAAAAAAAAAAAAAAAAAAAACP4h/QFx8zU+qyN/sy0cL9/T3j5uDgP/AEda/NIhh+7hf4n/AKvJ7ob0jaPz01qtGO6xGp7vKXwe3xXYweI4Nx9JHtLi8Tj/AIoWThi7+W6BRrN78qT98dn/AFRt4a/PirK/FbmpEpOTUY80n0L1jzbXOKry+vn/AMIvHCCXqxxhy7v7kcPPxt723SZiHPyZ7TP1Z6K38olWfLX9ZP4PPde/z7mL4qGTnVdd2/NzLLjjouuz7I8HpPBeo2VbS1Z0K8pSpL1ub256Pzj5L2Hc4HLScfJE9Yb+HvE116JirqFvTu42iblOS5lGKziPTmb6RXtfXyya5vETy+a7mjenWTSAAAAAAAAAAAAAAAAAAAAAAAAAAAAAAACP4h/QFx8zU+qyN/sy0cL9/T3j5q9wXxDolrwrb0LnV6EZRppOMqkU0+zTexTiyUikRMuh4jwXEX4rJauO0xM+krTJWupWDSkp06keqeU0/NP7S60VvXU9pcjJjmJmlo16qFwrxJa6Ip6fdScqfO3Gol8OnXDxnbuc3hcsYYmlusb6GLhb0rqZSPEeq2t9Wtqun6lJpzacYNx8tnLGGn7H1y/aOMyRaaTWyrLSYyVi3mol1QqWd06T2cXs/wCzOXMa6OfkpNLTWX3ndW3k5pNprfCTxvnp18up4gyq1JqCljeS3ljv5fw6vrueCFra1c2dadKxrSipLlniTXN7NvL/ANm3DSYrvet/J9l4V/49GTh4y5bTFrdY1rpHluJie/f4Of5b4cU4Nx5l1X9tup5GOd+ynD4Da2S8TbmjHbXL2ma63Gp7RvfSO3xhdfRrxXe09Wp6JetOlNNQwltLd9V1Tw+ud8dNzdwt9Ty76L+L8JxUwzm4eZiI71nvH9/z3vvE+vrJ0HDAAAAAAAAAAAAAAAAAAAAAAAAAAAAAAGFWnCtSdKrBOMk00+jT6ph7W01ncd0V/wAqcPf9Et/oo/cV/RU9Ia/3hxX/ALLfnLTxRc09F4alTtIKGUqcFFYSz27YWX8CHEW5Mc69lNZnJk3adz3l5SchrbKFWpQqqrSeGugeTG1vq21G+oKrUpJScduZdMrzXvPLViWXLhrfrrqj6PD1CK9e4m37ML7GQ+hj1Zo8PrrrZw6/JW/JYUtoxWfe33/zzIX6fVhn4qOWYxU7R81EvYOndyi+7f8AHc2453WH6Z4bljLwmO8ekR+MdJ+TTl4xkm2RWsTNtdZWX0eafXveL6DpweIPxJPtGOd/i8L4lmH61415Ob4rxFK8Jk6/7fx9Pwjq9d17V9asLxUtL4ddzBxTc1VUMPL9XDT8knn2my97xP1a7fJ8Lw3D5Kby5eSfTUz/AHQ9fjPWrKrTWp8KOlCpUjTUnXTw5Psob9/gQ+mvGt1/Vrr4Zw+SLfRZ9zETOuWfL8V2NDigAAAAAAAAAAAAAAAAAAAAAAAAAAAAACvcdWFe/wBCatoZcJKeF1aSaeO/XPwM3FUm2Pp5LcNoi3V5YcpsTvDNvSqOVaSzKPT2LuewhaU9OcaNN1ZvZLL+H/w9RVSpxXdczdKhBJ9M5bXv33JcqfKhrmvO8reLXqtyff8AzYa09isR1hz1Yqa5KqT957C3HmvjndJmGFrYW/O3JN9MLsQzXmK9FnH+NcVGGOSdT5z6xr01+saW/S9aWk6HOlp8Gq1Sa5qnKsKOHhJ9c7NrO28iOPiZx4prXvMvmP2m/wBHybnvM/n3/GVm0Tiu4qT8XW60YRljw4Rg8yztnq3Fe/Gc9djXg4y0zvLOt9vispmn+Js9JP5lafvlL7TZn7R7w+h8I+3l/ost5e5AAAAAAAAAAAAAAAAAAAAAAAAAAAAAAAAQl9wpo97Wdapa4k+ri2s/BbFFuGx2ncwsjLaHHovB1tp9Txrirzy2eFsv75ks+T26EMfC1r36pWyzPZ369oNDUtMqW9CKhOUcKXRZW6zjy2w/YSvw9JjpHVGuSYnq8h1LRdR0ybjfWko488Nxfua2MNqWr3hrraLdnJa0a1zV5LWm5vtFZ/xEYjfZJsdtONRxqrGHjBmy8RFZmsd3Q4fgLXiLX6R+rYoxivVWDH9Nfe9unPC4ZryzWNLBxBcX81CynDlpxpQmqcccqTX5WyTXb1stb7m3PbJOqz0jUTr/AD+78/4us0y2xx2jevZy6Tp9LVtVhaUVNKS9bCT5cLd9d1nz26/xhixxlyRWPNRSsXtEQsnFulQ0jRbO2p15zxd0fyntnfov9q9h1voYxUrWJ31h9N4JTknJH+yy/m1zAAAAAAAAAAAAAAAAAAAAAAAAAAAAGFarToU3UrVFGK6tvCPJmIjckzphC7tqlB16dxFwXWSksL49DyLRMb283HdjG/s5W/yiN3Bw6c3Mse7OcDnrre+hzRre32jeWtdN0LmEuXryyTx78dOgi9Z7SRaJ7Pkr20jRVeV1BReylzLD9z6PoOeut7OaO5G+s50XWjdQcY9ZKSwve87Dnrrezmj1YV9Qt4WDvKU4ziltyyjhvtltR/izyckRXmjqlTltMbnUeqkanb6xrtOVS4vrejQUl6viRwu3M45y8d3j2HKzY8+ffNaIr7/PTs4OL4Hho3Xdp9f+3VY+j+0lT56+oOaaTTgkv67ppntPCqa+tbfsX8atP2Kx+PX/AIT9rwtotqpKFipc2M8+ZLb2PZG2nB4ab1X+7DfxDiL63bt6dHXqWl2uo28qdWCTlFx50lzJPyT7ewty4a5ImJ9mG9ItHVC2fB1HT76neWN1KMoKOU+kvKTe+VzLy6JmanAxS0XpPWP19fzU1wRWYmJaPST+ZWn75S+0vz9o94d/wj7eX+iy3l7kAAAAAAAAAAAAAAAAAAAAAAAAAAAAIfiuhO50jwKdJy5qlLKSzsqkW37klko4iJmmo9Y+cK8sbrr2RN/oTsq0LmrSdaDreJWhCG20eWLUFnKi92t2+pTfDNZi09Y3ufy9ELY9de/q6bG1pXWuVb2hYONF0lFqdPl8SaeVLlaT2W2WvMlSsWyTeI6a9Nbn2+D2I3aZiOjhtLC5XC1vpNtauFSvHFWbg1yxWW+Z7PLzypN53ZXWlvoa44jUz3+EfFGKzyRWPNut9Pr2ulXml17RSUVOdHlg+V+JFvlgnnDUs7ZzuSrSa0vSY+Mfj6fi9isxW1dez5U05W1Kxq19PcqVOH4yEYZanypKcopZljddG1kTTXJMx0jv7+U6OXXLOuji1SyqXNO4uLGwnClUlQSj4bzJxlmVTkxnGMLdLOCvJWbc1qx0nl8vj1nSNo3uYj0dmoUaNTS41FGp4lOo502rWSTkltGUOXdNPHN/XYnfU0313E9Pqz8nttTH/wAWfTpTnYU5Vbfw5OKbgv8Aa8dPgbKTM1jcaX17Ogk9AAFQ9JP5lafvlL7SjP2j3h1/CPt5f6LLeXuQAAAAAAAAAAAAAAAAAAAAAAAAAAAAAAAAAAAAVL0d1atW2u3VqOWLyqllt4Sxsuy9hTgncT7y63i1YrbFqP4KraXOSAAAFQ9JP5la/vlL7SjP2j3h1/CPt5P6LLeXuQAAAAAAAAAAAAAAAAAAAAAAAAAAAAAAAAAAAAVGt6O9Eq3E67qVk5ycny1GlmTy/Ionh6b261fGeIrWK6jp07MfwcaJ+uuPpWP2enxe/vviPSv5H4ONE/XXH0rH7PT4n774j0r+R+DjRP11x9Kx+z0+J+++I9K/kfg40T9dcfSsfs9PifvviPSv5MqPo70SlXjWVSs3CSks1G1lPK8hHD0eW8Z4iazXUdenZbi9yQAAAAAAAAAAAAAAAAAAAAAAAAAAAAAAAAAAAAAAAAAAAAAAAAAAAAAAAAAAAAAAAAAAAAAAAAAAAAAAAAAAAAAAAAAAAAAAAAAAAAAAAAAAAAAAAAAAAAAAAAAAAAAAAAAAAAAAAAAAAAAAAAAAAAAAAAAAAAAAAAAAAAAAAAAAAAAAAAAAAAAAAAAAAAAD/9k=">
            <a:hlinkClick r:id="rId2"/>
          </p:cNvP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18" name="Rectangle 21"/>
          <p:cNvSpPr>
            <a:spLocks noChangeArrowheads="1"/>
          </p:cNvSpPr>
          <p:nvPr/>
        </p:nvSpPr>
        <p:spPr bwMode="auto">
          <a:xfrm>
            <a:off x="0" y="-710119"/>
            <a:ext cx="1218603" cy="187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altLang="sl-SI" sz="58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sl-SI" sz="5800" b="0" i="0" u="none" strike="noStrike" cap="none" normalizeH="0" baseline="0" dirty="0" smtClean="0">
                <a:ln>
                  <a:noFill/>
                </a:ln>
                <a:solidFill>
                  <a:schemeClr val="tx1"/>
                </a:solidFill>
                <a:effectLst/>
                <a:latin typeface="Arial" pitchFamily="34" charset="0"/>
                <a:cs typeface="Arial" pitchFamily="34" charset="0"/>
              </a:rPr>
              <a:t>  </a:t>
            </a:r>
          </a:p>
        </p:txBody>
      </p:sp>
      <p:pic>
        <p:nvPicPr>
          <p:cNvPr id="22"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29237" y="-3509"/>
            <a:ext cx="4014763" cy="166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4" descr="http://www.um.si/CGP/FKBV/Documents/logo-um-fkbv-an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19102" y="12449"/>
            <a:ext cx="2410135" cy="1659437"/>
          </a:xfrm>
          <a:prstGeom prst="rect">
            <a:avLst/>
          </a:prstGeom>
          <a:ln>
            <a:noFill/>
          </a:ln>
        </p:spPr>
        <p:style>
          <a:lnRef idx="2">
            <a:schemeClr val="accent2"/>
          </a:lnRef>
          <a:fillRef idx="1">
            <a:schemeClr val="lt1"/>
          </a:fillRef>
          <a:effectRef idx="0">
            <a:schemeClr val="accent2"/>
          </a:effectRef>
          <a:fontRef idx="minor">
            <a:schemeClr val="dk1"/>
          </a:fontRef>
        </p:style>
      </p:pic>
      <p:sp>
        <p:nvSpPr>
          <p:cNvPr id="13" name="Rectangle 3"/>
          <p:cNvSpPr>
            <a:spLocks noChangeArrowheads="1"/>
          </p:cNvSpPr>
          <p:nvPr/>
        </p:nvSpPr>
        <p:spPr bwMode="auto">
          <a:xfrm>
            <a:off x="279400" y="3838160"/>
            <a:ext cx="850252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sl-SI" sz="1400" b="1" i="0" u="sng" strike="noStrike" cap="none" normalizeH="0" baseline="0" dirty="0" smtClean="0">
                <a:ln>
                  <a:noFill/>
                </a:ln>
                <a:solidFill>
                  <a:srgbClr val="006A8E"/>
                </a:solidFill>
                <a:effectLst/>
                <a:latin typeface="Arial Black" panose="020B0A04020102020204" pitchFamily="34" charset="0"/>
                <a:ea typeface="Times New Roman" panose="02020603050405020304" pitchFamily="18" charset="0"/>
              </a:rPr>
              <a:t>F. Bavec</a:t>
            </a:r>
            <a:r>
              <a:rPr kumimoji="0" lang="en-GB" altLang="sl-SI" sz="1400" b="1" i="0" u="sng" strike="noStrike" cap="none" normalizeH="0" baseline="30000" dirty="0" smtClean="0">
                <a:ln>
                  <a:noFill/>
                </a:ln>
                <a:solidFill>
                  <a:srgbClr val="006A8E"/>
                </a:solidFill>
                <a:effectLst/>
                <a:latin typeface="Arial Black" panose="020B0A04020102020204" pitchFamily="34" charset="0"/>
                <a:ea typeface="Times New Roman" panose="02020603050405020304" pitchFamily="18" charset="0"/>
              </a:rPr>
              <a:t>1</a:t>
            </a:r>
            <a:r>
              <a:rPr kumimoji="0" lang="en-GB" altLang="sl-SI" sz="1400" b="1" i="0" u="none" strike="noStrike" cap="none" normalizeH="0" baseline="0" dirty="0" smtClean="0">
                <a:ln>
                  <a:noFill/>
                </a:ln>
                <a:solidFill>
                  <a:srgbClr val="006A8E"/>
                </a:solidFill>
                <a:effectLst/>
                <a:latin typeface="Arial Black" panose="020B0A04020102020204" pitchFamily="34" charset="0"/>
                <a:ea typeface="Times New Roman" panose="02020603050405020304" pitchFamily="18" charset="0"/>
              </a:rPr>
              <a:t>, M. Gorenjak</a:t>
            </a:r>
            <a:r>
              <a:rPr kumimoji="0" lang="en-GB" altLang="sl-SI" sz="1400" b="1" i="0" u="none" strike="noStrike" cap="none" normalizeH="0" baseline="30000" dirty="0" smtClean="0">
                <a:ln>
                  <a:noFill/>
                </a:ln>
                <a:solidFill>
                  <a:srgbClr val="006A8E"/>
                </a:solidFill>
                <a:effectLst/>
                <a:latin typeface="Arial Black" panose="020B0A04020102020204" pitchFamily="34" charset="0"/>
                <a:ea typeface="Times New Roman" panose="02020603050405020304" pitchFamily="18" charset="0"/>
              </a:rPr>
              <a:t>2</a:t>
            </a:r>
            <a:r>
              <a:rPr kumimoji="0" lang="en-GB" altLang="sl-SI" sz="1400" b="1" i="0" u="none" strike="noStrike" cap="none" normalizeH="0" baseline="0" dirty="0" smtClean="0">
                <a:ln>
                  <a:noFill/>
                </a:ln>
                <a:solidFill>
                  <a:srgbClr val="006A8E"/>
                </a:solidFill>
                <a:effectLst/>
                <a:latin typeface="Arial Black" panose="020B0A04020102020204" pitchFamily="34" charset="0"/>
                <a:ea typeface="Times New Roman" panose="02020603050405020304" pitchFamily="18" charset="0"/>
              </a:rPr>
              <a:t>, </a:t>
            </a:r>
            <a:r>
              <a:rPr kumimoji="0" lang="sl-SI" altLang="sl-SI" sz="1400" b="1" i="0" u="none" strike="noStrike" cap="none" normalizeH="0" baseline="0" dirty="0" smtClean="0">
                <a:ln>
                  <a:noFill/>
                </a:ln>
                <a:solidFill>
                  <a:srgbClr val="006A8E"/>
                </a:solidFill>
                <a:effectLst/>
                <a:latin typeface="Arial Black" panose="020B0A04020102020204" pitchFamily="34" charset="0"/>
                <a:ea typeface="Times New Roman" panose="02020603050405020304" pitchFamily="18" charset="0"/>
              </a:rPr>
              <a:t>S</a:t>
            </a:r>
            <a:r>
              <a:rPr kumimoji="0" lang="en-GB" altLang="sl-SI" sz="1400" b="1" i="0" u="none" strike="noStrike" cap="none" normalizeH="0" baseline="0" dirty="0" smtClean="0">
                <a:ln>
                  <a:noFill/>
                </a:ln>
                <a:solidFill>
                  <a:srgbClr val="006A8E"/>
                </a:solidFill>
                <a:effectLst/>
                <a:latin typeface="Arial Black" panose="020B0A04020102020204" pitchFamily="34" charset="0"/>
                <a:ea typeface="Times New Roman" panose="02020603050405020304" pitchFamily="18" charset="0"/>
              </a:rPr>
              <a:t>. Grobelnik Mlakar</a:t>
            </a:r>
            <a:r>
              <a:rPr kumimoji="0" lang="en-GB" altLang="sl-SI" sz="1400" b="1" i="0" u="none" strike="noStrike" cap="none" normalizeH="0" baseline="30000" dirty="0" smtClean="0">
                <a:ln>
                  <a:noFill/>
                </a:ln>
                <a:solidFill>
                  <a:srgbClr val="006A8E"/>
                </a:solidFill>
                <a:effectLst/>
                <a:latin typeface="Arial Black" panose="020B0A04020102020204" pitchFamily="34" charset="0"/>
                <a:ea typeface="Times New Roman" panose="02020603050405020304" pitchFamily="18" charset="0"/>
              </a:rPr>
              <a:t>1</a:t>
            </a:r>
            <a:r>
              <a:rPr kumimoji="0" lang="en-GB" altLang="sl-SI" sz="1400" b="1" i="0" u="none" strike="noStrike" cap="none" normalizeH="0" baseline="0" dirty="0" smtClean="0">
                <a:ln>
                  <a:noFill/>
                </a:ln>
                <a:solidFill>
                  <a:srgbClr val="006A8E"/>
                </a:solidFill>
                <a:effectLst/>
                <a:latin typeface="Arial Black" panose="020B0A04020102020204" pitchFamily="34" charset="0"/>
                <a:ea typeface="Times New Roman" panose="02020603050405020304" pitchFamily="18" charset="0"/>
              </a:rPr>
              <a:t>, M. Jakop</a:t>
            </a:r>
            <a:r>
              <a:rPr kumimoji="0" lang="en-GB" altLang="sl-SI" sz="1400" b="1" i="0" u="none" strike="noStrike" cap="none" normalizeH="0" baseline="30000" dirty="0" smtClean="0">
                <a:ln>
                  <a:noFill/>
                </a:ln>
                <a:solidFill>
                  <a:srgbClr val="006A8E"/>
                </a:solidFill>
                <a:effectLst/>
                <a:latin typeface="Arial Black" panose="020B0A04020102020204" pitchFamily="34" charset="0"/>
                <a:ea typeface="Times New Roman" panose="02020603050405020304" pitchFamily="18" charset="0"/>
              </a:rPr>
              <a:t>1</a:t>
            </a:r>
            <a:r>
              <a:rPr kumimoji="0" lang="en-GB" altLang="sl-SI" sz="1400" b="1" i="0" u="none" strike="noStrike" cap="none" normalizeH="0" baseline="0" dirty="0" smtClean="0">
                <a:ln>
                  <a:noFill/>
                </a:ln>
                <a:solidFill>
                  <a:srgbClr val="006A8E"/>
                </a:solidFill>
                <a:effectLst/>
                <a:latin typeface="Arial Black" panose="020B0A04020102020204" pitchFamily="34" charset="0"/>
                <a:ea typeface="Times New Roman" panose="02020603050405020304" pitchFamily="18" charset="0"/>
              </a:rPr>
              <a:t>, A. Bavec</a:t>
            </a:r>
            <a:r>
              <a:rPr kumimoji="0" lang="en-GB" altLang="sl-SI" sz="1400" b="1" i="0" u="none" strike="noStrike" cap="none" normalizeH="0" baseline="30000" dirty="0" smtClean="0">
                <a:ln>
                  <a:noFill/>
                </a:ln>
                <a:solidFill>
                  <a:srgbClr val="006A8E"/>
                </a:solidFill>
                <a:effectLst/>
                <a:latin typeface="Arial Black" panose="020B0A04020102020204" pitchFamily="34" charset="0"/>
                <a:ea typeface="Times New Roman" panose="02020603050405020304" pitchFamily="18" charset="0"/>
              </a:rPr>
              <a:t>3</a:t>
            </a:r>
            <a:r>
              <a:rPr kumimoji="0" lang="en-GB" altLang="sl-SI" sz="1400" b="1" i="0" u="none" strike="noStrike" cap="none" normalizeH="0" baseline="0" dirty="0" smtClean="0">
                <a:ln>
                  <a:noFill/>
                </a:ln>
                <a:solidFill>
                  <a:srgbClr val="006A8E"/>
                </a:solidFill>
                <a:effectLst/>
                <a:latin typeface="Arial Black" panose="020B0A04020102020204" pitchFamily="34" charset="0"/>
                <a:ea typeface="Times New Roman" panose="02020603050405020304" pitchFamily="18" charset="0"/>
              </a:rPr>
              <a:t>, M. Bavec</a:t>
            </a:r>
            <a:r>
              <a:rPr kumimoji="0" lang="en-GB" altLang="sl-SI" sz="1400" b="1" i="0" u="none" strike="noStrike" cap="none" normalizeH="0" baseline="30000" dirty="0" smtClean="0">
                <a:ln>
                  <a:noFill/>
                </a:ln>
                <a:solidFill>
                  <a:srgbClr val="006A8E"/>
                </a:solidFill>
                <a:effectLst/>
                <a:latin typeface="Arial Black" panose="020B0A04020102020204" pitchFamily="34" charset="0"/>
                <a:ea typeface="Times New Roman" panose="02020603050405020304" pitchFamily="18" charset="0"/>
              </a:rPr>
              <a:t>1 </a:t>
            </a:r>
            <a:endParaRPr kumimoji="0" lang="sl-SI" altLang="sl-SI" sz="1400" b="1" i="0" u="none" strike="noStrike" cap="none" normalizeH="0" baseline="30000" dirty="0" smtClean="0">
              <a:ln>
                <a:noFill/>
              </a:ln>
              <a:solidFill>
                <a:srgbClr val="006A8E"/>
              </a:solidFill>
              <a:effectLst/>
              <a:latin typeface="Arial Black" panose="020B0A040201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l-SI" altLang="sl-SI" sz="600" b="1" i="0" u="none" strike="noStrike" cap="none" normalizeH="0" baseline="0" dirty="0" smtClean="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sl-SI" sz="1200" b="1" i="0" u="none" strike="noStrike" cap="none" normalizeH="0" baseline="30000" dirty="0" smtClean="0">
                <a:ln>
                  <a:noFill/>
                </a:ln>
                <a:solidFill>
                  <a:schemeClr val="tx1"/>
                </a:solidFill>
                <a:effectLst/>
                <a:latin typeface="Arial Black" panose="020B0A04020102020204" pitchFamily="34" charset="0"/>
                <a:ea typeface="Times New Roman" panose="02020603050405020304" pitchFamily="18" charset="0"/>
              </a:rPr>
              <a:t>1</a:t>
            </a:r>
            <a:r>
              <a:rPr kumimoji="0" lang="en-GB"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Faculty of Agriculture and Life Sciences, University of Maribor, </a:t>
            </a:r>
            <a:r>
              <a:rPr kumimoji="0" lang="en-GB" altLang="sl-SI" sz="1200" b="1"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Pivola</a:t>
            </a:r>
            <a:r>
              <a:rPr kumimoji="0" lang="en-GB"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10, </a:t>
            </a:r>
            <a:r>
              <a:rPr kumimoji="0" lang="en-GB" altLang="sl-SI" sz="1200" b="1"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Hoče</a:t>
            </a:r>
            <a:r>
              <a:rPr kumimoji="0" lang="en-GB"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/Maribor, Slovenia; </a:t>
            </a:r>
            <a:endParaRPr kumimoji="0" lang="sl-SI"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sl-SI" sz="1200" b="1" i="0" u="none" strike="noStrike" cap="none" normalizeH="0" baseline="0" dirty="0" smtClean="0">
                <a:ln>
                  <a:noFill/>
                </a:ln>
                <a:solidFill>
                  <a:schemeClr val="accent2">
                    <a:lumMod val="75000"/>
                  </a:schemeClr>
                </a:solidFill>
                <a:effectLst/>
                <a:latin typeface="Arial Black" panose="020B0A04020102020204" pitchFamily="34" charset="0"/>
                <a:ea typeface="Times New Roman" panose="02020603050405020304" pitchFamily="18" charset="0"/>
                <a:hlinkClick r:id="rId5"/>
              </a:rPr>
              <a:t>franci.bavec@uni-mb.si</a:t>
            </a:r>
            <a:endParaRPr kumimoji="0" lang="sl-SI" altLang="sl-SI" sz="600" b="1" i="0" u="none" strike="noStrike" cap="none" normalizeH="0" baseline="0" dirty="0" smtClean="0">
              <a:ln>
                <a:noFill/>
              </a:ln>
              <a:solidFill>
                <a:schemeClr val="accent2">
                  <a:lumMod val="75000"/>
                </a:schemeClr>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sl-SI" sz="1200" b="1" i="0" u="none" strike="noStrike" cap="none" normalizeH="0" baseline="30000" dirty="0" smtClean="0">
                <a:ln>
                  <a:noFill/>
                </a:ln>
                <a:solidFill>
                  <a:schemeClr val="tx1"/>
                </a:solidFill>
                <a:effectLst/>
                <a:latin typeface="Arial Black" panose="020B0A04020102020204" pitchFamily="34" charset="0"/>
                <a:ea typeface="Times New Roman" panose="02020603050405020304" pitchFamily="18" charset="0"/>
              </a:rPr>
              <a:t>2</a:t>
            </a:r>
            <a:r>
              <a:rPr kumimoji="0" lang="en-GB"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Clinical Institute of Chemistry, Clinical Centre Maribor, Maribor, Slovenia</a:t>
            </a:r>
            <a:endParaRPr kumimoji="0" lang="sl-SI" altLang="sl-SI" sz="600" b="1" i="0" u="none" strike="noStrike" cap="none" normalizeH="0" baseline="0" dirty="0" smtClean="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sl-SI" sz="1200" b="1" i="0" u="none" strike="noStrike" cap="none" normalizeH="0" baseline="30000" dirty="0" smtClean="0">
                <a:ln>
                  <a:noFill/>
                </a:ln>
                <a:solidFill>
                  <a:schemeClr val="tx1"/>
                </a:solidFill>
                <a:effectLst/>
                <a:latin typeface="Arial Black" panose="020B0A04020102020204" pitchFamily="34" charset="0"/>
                <a:ea typeface="Times New Roman" panose="02020603050405020304" pitchFamily="18" charset="0"/>
              </a:rPr>
              <a:t>3</a:t>
            </a:r>
            <a:r>
              <a:rPr kumimoji="0" lang="en-GB"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Hospital </a:t>
            </a:r>
            <a:r>
              <a:rPr kumimoji="0" lang="en-GB" altLang="sl-SI" sz="1200" b="1"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Celje</a:t>
            </a:r>
            <a:r>
              <a:rPr kumimoji="0" lang="en-GB"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and </a:t>
            </a:r>
            <a:r>
              <a:rPr kumimoji="0" lang="en-GB" altLang="sl-SI" sz="1200" b="1"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Thermana</a:t>
            </a:r>
            <a:r>
              <a:rPr kumimoji="0" lang="en-GB"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en-GB" altLang="sl-SI" sz="1200" b="1"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Laško</a:t>
            </a:r>
            <a:r>
              <a:rPr kumimoji="0" lang="en-GB"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en-GB" altLang="sl-SI" sz="1200" b="1"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Celje</a:t>
            </a:r>
            <a:r>
              <a:rPr kumimoji="0" lang="en-GB" altLang="sl-SI" sz="1200" b="1"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Slovenia</a:t>
            </a:r>
            <a:endParaRPr kumimoji="0" lang="en-GB" altLang="sl-SI" sz="1800" b="1" i="0" u="none" strike="noStrike" cap="none" normalizeH="0" baseline="0" dirty="0" smtClean="0">
              <a:ln>
                <a:noFill/>
              </a:ln>
              <a:solidFill>
                <a:schemeClr val="tx1"/>
              </a:solidFill>
              <a:effectLst/>
              <a:latin typeface="Arial Black" panose="020B0A04020102020204" pitchFamily="34" charset="0"/>
            </a:endParaRPr>
          </a:p>
        </p:txBody>
      </p:sp>
      <p:pic>
        <p:nvPicPr>
          <p:cNvPr id="19" name="Slika 1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5576" y="370032"/>
            <a:ext cx="2439702" cy="1336282"/>
          </a:xfrm>
          <a:prstGeom prst="rect">
            <a:avLst/>
          </a:prstGeom>
        </p:spPr>
      </p:pic>
      <p:sp>
        <p:nvSpPr>
          <p:cNvPr id="20" name="Rectangle 4"/>
          <p:cNvSpPr>
            <a:spLocks noChangeArrowheads="1"/>
          </p:cNvSpPr>
          <p:nvPr/>
        </p:nvSpPr>
        <p:spPr bwMode="auto">
          <a:xfrm>
            <a:off x="436189" y="5759220"/>
            <a:ext cx="50419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761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sl-SI" altLang="sl-SI" sz="1200" b="0" i="0" u="none" strike="noStrike" cap="none" normalizeH="0" baseline="0" dirty="0" smtClean="0">
                <a:ln>
                  <a:noFill/>
                </a:ln>
                <a:solidFill>
                  <a:srgbClr val="196BA2"/>
                </a:solidFill>
                <a:effectLst/>
                <a:latin typeface="Arial Black" panose="020B0A04020102020204" pitchFamily="34" charset="0"/>
                <a:cs typeface="Arial" panose="020B0604020202020204" pitchFamily="34" charset="0"/>
              </a:rPr>
              <a:t>4</a:t>
            </a:r>
            <a:r>
              <a:rPr kumimoji="0" lang="sl-SI" altLang="sl-SI" sz="1200" b="0" i="0" u="none" strike="noStrike" cap="none" normalizeH="0" baseline="30000" dirty="0" smtClean="0">
                <a:ln>
                  <a:noFill/>
                </a:ln>
                <a:solidFill>
                  <a:srgbClr val="196BA2"/>
                </a:solidFill>
                <a:effectLst/>
                <a:latin typeface="Arial Black" panose="020B0A04020102020204" pitchFamily="34" charset="0"/>
                <a:cs typeface="Arial" panose="020B0604020202020204" pitchFamily="34" charset="0"/>
              </a:rPr>
              <a:t>th</a:t>
            </a:r>
            <a:r>
              <a:rPr kumimoji="0" lang="sl-SI" altLang="sl-SI" sz="1200" b="0" i="0" u="none" strike="noStrike" cap="none" normalizeH="0" baseline="0" dirty="0" smtClean="0">
                <a:ln>
                  <a:noFill/>
                </a:ln>
                <a:solidFill>
                  <a:srgbClr val="196BA2"/>
                </a:solidFill>
                <a:effectLst/>
                <a:latin typeface="Arial Black" panose="020B0A04020102020204" pitchFamily="34" charset="0"/>
                <a:cs typeface="Arial" panose="020B0604020202020204" pitchFamily="34" charset="0"/>
              </a:rPr>
              <a:t> International </a:t>
            </a:r>
            <a:r>
              <a:rPr kumimoji="0" lang="sl-SI" altLang="sl-SI" sz="1200" b="0" i="0" u="none" strike="noStrike" cap="none" normalizeH="0" baseline="0" dirty="0" err="1" smtClean="0">
                <a:ln>
                  <a:noFill/>
                </a:ln>
                <a:solidFill>
                  <a:srgbClr val="196BA2"/>
                </a:solidFill>
                <a:effectLst/>
                <a:latin typeface="Arial Black" panose="020B0A04020102020204" pitchFamily="34" charset="0"/>
                <a:cs typeface="Arial" panose="020B0604020202020204" pitchFamily="34" charset="0"/>
              </a:rPr>
              <a:t>Conference</a:t>
            </a:r>
            <a:r>
              <a:rPr kumimoji="0" lang="sl-SI" altLang="sl-SI" sz="1200" b="0" i="0" u="none" strike="noStrike" cap="none" normalizeH="0" baseline="0" dirty="0" smtClean="0">
                <a:ln>
                  <a:noFill/>
                </a:ln>
                <a:solidFill>
                  <a:srgbClr val="196BA2"/>
                </a:solidFill>
                <a:effectLst/>
                <a:latin typeface="Arial Black" panose="020B0A04020102020204" pitchFamily="34" charset="0"/>
                <a:cs typeface="Arial" panose="020B0604020202020204" pitchFamily="34" charset="0"/>
              </a:rPr>
              <a:t> on </a:t>
            </a:r>
            <a:r>
              <a:rPr kumimoji="0" lang="sl-SI" altLang="sl-SI" sz="1200" b="1" i="0" u="none" strike="noStrike" cap="none" normalizeH="0" baseline="0" dirty="0" smtClean="0">
                <a:ln>
                  <a:noFill/>
                </a:ln>
                <a:solidFill>
                  <a:srgbClr val="F55641"/>
                </a:solidFill>
                <a:effectLst/>
                <a:latin typeface="Arial Black" panose="020B0A04020102020204" pitchFamily="34" charset="0"/>
              </a:rPr>
              <a:t>Agriculture &amp; </a:t>
            </a:r>
            <a:r>
              <a:rPr kumimoji="0" lang="sl-SI" altLang="sl-SI" sz="1200" b="1" i="0" u="none" strike="noStrike" cap="none" normalizeH="0" baseline="0" dirty="0" err="1" smtClean="0">
                <a:ln>
                  <a:noFill/>
                </a:ln>
                <a:solidFill>
                  <a:srgbClr val="F55641"/>
                </a:solidFill>
                <a:effectLst/>
                <a:latin typeface="Arial Black" panose="020B0A04020102020204" pitchFamily="34" charset="0"/>
              </a:rPr>
              <a:t>Horticulture</a:t>
            </a:r>
            <a:endParaRPr kumimoji="0" lang="sl-SI" altLang="sl-SI" sz="1200" b="1" i="0" u="none" strike="noStrike" cap="none" normalizeH="0" baseline="0" dirty="0" smtClean="0">
              <a:ln>
                <a:noFill/>
              </a:ln>
              <a:solidFill>
                <a:srgbClr val="F55641"/>
              </a:solidFill>
              <a:effectLst/>
              <a:latin typeface="Arial Black" panose="020B0A040201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l-SI" altLang="sl-SI" sz="1200" b="0" i="0" u="none" strike="noStrike" cap="none" normalizeH="0" baseline="0" dirty="0" err="1" smtClean="0">
                <a:ln>
                  <a:noFill/>
                </a:ln>
                <a:solidFill>
                  <a:srgbClr val="196BA2"/>
                </a:solidFill>
                <a:effectLst/>
                <a:latin typeface="Arial Black" panose="020B0A04020102020204" pitchFamily="34" charset="0"/>
                <a:cs typeface="Arial" panose="020B0604020202020204" pitchFamily="34" charset="0"/>
              </a:rPr>
              <a:t>July</a:t>
            </a:r>
            <a:r>
              <a:rPr kumimoji="0" lang="sl-SI" altLang="sl-SI" sz="1200" b="0" i="0" u="none" strike="noStrike" cap="none" normalizeH="0" baseline="0" dirty="0" smtClean="0">
                <a:ln>
                  <a:noFill/>
                </a:ln>
                <a:solidFill>
                  <a:srgbClr val="196BA2"/>
                </a:solidFill>
                <a:effectLst/>
                <a:latin typeface="Arial Black" panose="020B0A04020102020204" pitchFamily="34" charset="0"/>
                <a:cs typeface="Arial" panose="020B0604020202020204" pitchFamily="34" charset="0"/>
              </a:rPr>
              <a:t> 13-15, 2015 </a:t>
            </a:r>
            <a:r>
              <a:rPr kumimoji="0" lang="sl-SI" altLang="sl-SI" sz="1200" b="0" i="0" u="none" strike="noStrike" cap="none" normalizeH="0" baseline="0" dirty="0" err="1" smtClean="0">
                <a:ln>
                  <a:noFill/>
                </a:ln>
                <a:solidFill>
                  <a:srgbClr val="196BA2"/>
                </a:solidFill>
                <a:effectLst/>
                <a:latin typeface="Arial Black" panose="020B0A04020102020204" pitchFamily="34" charset="0"/>
                <a:cs typeface="Arial" panose="020B0604020202020204" pitchFamily="34" charset="0"/>
              </a:rPr>
              <a:t>Beijing</a:t>
            </a:r>
            <a:r>
              <a:rPr kumimoji="0" lang="sl-SI" altLang="sl-SI" sz="1200" b="0" i="0" u="none" strike="noStrike" cap="none" normalizeH="0" baseline="0" dirty="0" smtClean="0">
                <a:ln>
                  <a:noFill/>
                </a:ln>
                <a:solidFill>
                  <a:srgbClr val="196BA2"/>
                </a:solidFill>
                <a:effectLst/>
                <a:latin typeface="Arial Black" panose="020B0A04020102020204" pitchFamily="34" charset="0"/>
                <a:cs typeface="Arial" panose="020B0604020202020204" pitchFamily="34" charset="0"/>
              </a:rPr>
              <a:t>, </a:t>
            </a:r>
            <a:r>
              <a:rPr kumimoji="0" lang="sl-SI" altLang="sl-SI" sz="1200" b="0" i="0" u="none" strike="noStrike" cap="none" normalizeH="0" baseline="0" dirty="0" err="1" smtClean="0">
                <a:ln>
                  <a:noFill/>
                </a:ln>
                <a:solidFill>
                  <a:srgbClr val="196BA2"/>
                </a:solidFill>
                <a:effectLst/>
                <a:latin typeface="Arial Black" panose="020B0A04020102020204" pitchFamily="34" charset="0"/>
                <a:cs typeface="Arial" panose="020B0604020202020204" pitchFamily="34" charset="0"/>
              </a:rPr>
              <a:t>China</a:t>
            </a:r>
            <a:endParaRPr kumimoji="0" lang="sl-SI" altLang="sl-SI" sz="1200" b="0" i="0" u="none" strike="noStrike" cap="none" normalizeH="0" baseline="0" dirty="0" smtClean="0">
              <a:ln>
                <a:noFill/>
              </a:ln>
              <a:solidFill>
                <a:schemeClr val="tx1"/>
              </a:solidFill>
              <a:effectLst/>
              <a:latin typeface="Arial Black" panose="020B0A04020102020204" pitchFamily="34" charset="0"/>
            </a:endParaRPr>
          </a:p>
        </p:txBody>
      </p:sp>
      <p:pic>
        <p:nvPicPr>
          <p:cNvPr id="27" name="Slika 2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654351" y="4505318"/>
            <a:ext cx="2489648" cy="2352682"/>
          </a:xfrm>
          <a:prstGeom prst="rect">
            <a:avLst/>
          </a:prstGeom>
        </p:spPr>
      </p:pic>
    </p:spTree>
    <p:extLst>
      <p:ext uri="{BB962C8B-B14F-4D97-AF65-F5344CB8AC3E}">
        <p14:creationId xmlns:p14="http://schemas.microsoft.com/office/powerpoint/2010/main" val="2047617401"/>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sl-SI" dirty="0" err="1" smtClean="0"/>
              <a:t>Content</a:t>
            </a:r>
            <a:endParaRPr lang="sl-SI" dirty="0"/>
          </a:p>
        </p:txBody>
      </p:sp>
      <p:sp>
        <p:nvSpPr>
          <p:cNvPr id="3" name="Ograda vsebine 2"/>
          <p:cNvSpPr>
            <a:spLocks noGrp="1"/>
          </p:cNvSpPr>
          <p:nvPr>
            <p:ph sz="half" idx="1"/>
          </p:nvPr>
        </p:nvSpPr>
        <p:spPr>
          <a:xfrm>
            <a:off x="609600" y="1363079"/>
            <a:ext cx="3810000" cy="4608512"/>
          </a:xfrm>
        </p:spPr>
        <p:txBody>
          <a:bodyPr/>
          <a:lstStyle/>
          <a:p>
            <a:r>
              <a:rPr lang="sl-SI" dirty="0" err="1" smtClean="0"/>
              <a:t>Introduction</a:t>
            </a:r>
            <a:r>
              <a:rPr lang="sl-SI" dirty="0" smtClean="0"/>
              <a:t> - </a:t>
            </a:r>
            <a:r>
              <a:rPr lang="sl-SI" dirty="0" err="1" smtClean="0"/>
              <a:t>underutilized</a:t>
            </a:r>
            <a:r>
              <a:rPr lang="sl-SI" dirty="0" smtClean="0"/>
              <a:t> </a:t>
            </a:r>
            <a:r>
              <a:rPr lang="sl-SI" dirty="0" err="1" smtClean="0"/>
              <a:t>crops</a:t>
            </a:r>
            <a:endParaRPr lang="sl-SI" dirty="0" smtClean="0"/>
          </a:p>
          <a:p>
            <a:pPr marL="0" indent="0">
              <a:buNone/>
            </a:pPr>
            <a:r>
              <a:rPr lang="sl-SI" dirty="0" smtClean="0"/>
              <a:t>   … </a:t>
            </a:r>
            <a:r>
              <a:rPr lang="sl-SI" dirty="0" err="1" smtClean="0"/>
              <a:t>incl</a:t>
            </a:r>
            <a:r>
              <a:rPr lang="sl-SI" dirty="0" smtClean="0"/>
              <a:t>. </a:t>
            </a:r>
            <a:r>
              <a:rPr lang="sl-SI" dirty="0" err="1" smtClean="0"/>
              <a:t>poppy</a:t>
            </a:r>
            <a:endParaRPr lang="sl-SI" dirty="0"/>
          </a:p>
          <a:p>
            <a:r>
              <a:rPr lang="sl-SI" dirty="0" err="1" smtClean="0"/>
              <a:t>Methods</a:t>
            </a:r>
            <a:r>
              <a:rPr lang="sl-SI" dirty="0" smtClean="0"/>
              <a:t> </a:t>
            </a:r>
            <a:r>
              <a:rPr lang="sl-SI" dirty="0" err="1" smtClean="0"/>
              <a:t>and</a:t>
            </a:r>
            <a:r>
              <a:rPr lang="sl-SI" dirty="0" smtClean="0"/>
              <a:t> </a:t>
            </a:r>
            <a:r>
              <a:rPr lang="sl-SI" dirty="0" err="1" smtClean="0"/>
              <a:t>materials</a:t>
            </a:r>
            <a:endParaRPr lang="sl-SI" dirty="0" smtClean="0"/>
          </a:p>
          <a:p>
            <a:r>
              <a:rPr lang="sl-SI" dirty="0" err="1" smtClean="0"/>
              <a:t>Results</a:t>
            </a:r>
            <a:endParaRPr lang="sl-SI" dirty="0" smtClean="0"/>
          </a:p>
          <a:p>
            <a:pPr lvl="1"/>
            <a:r>
              <a:rPr lang="sl-SI" dirty="0" err="1" smtClean="0"/>
              <a:t>Opiates</a:t>
            </a:r>
            <a:r>
              <a:rPr lang="sl-SI" dirty="0" smtClean="0"/>
              <a:t> in </a:t>
            </a:r>
            <a:r>
              <a:rPr lang="sl-SI" dirty="0" err="1" smtClean="0"/>
              <a:t>the</a:t>
            </a:r>
            <a:r>
              <a:rPr lang="sl-SI" dirty="0" smtClean="0"/>
              <a:t> urine</a:t>
            </a:r>
          </a:p>
          <a:p>
            <a:pPr lvl="1"/>
            <a:r>
              <a:rPr lang="sl-SI" dirty="0" err="1" smtClean="0"/>
              <a:t>Regulation</a:t>
            </a:r>
            <a:r>
              <a:rPr lang="sl-SI" dirty="0" smtClean="0"/>
              <a:t>(s)</a:t>
            </a:r>
          </a:p>
          <a:p>
            <a:pPr marL="514350" indent="-457200"/>
            <a:r>
              <a:rPr lang="sl-SI" dirty="0" err="1" smtClean="0"/>
              <a:t>Conclusions</a:t>
            </a:r>
            <a:endParaRPr lang="sl-SI" dirty="0" smtClean="0"/>
          </a:p>
          <a:p>
            <a:pPr marL="514350" indent="-457200"/>
            <a:r>
              <a:rPr lang="sl-SI" dirty="0" err="1" smtClean="0"/>
              <a:t>References</a:t>
            </a:r>
            <a:endParaRPr lang="sl-SI" dirty="0" smtClean="0"/>
          </a:p>
        </p:txBody>
      </p:sp>
      <p:pic>
        <p:nvPicPr>
          <p:cNvPr id="7" name="Označba mesta vsebine 6"/>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495800" y="476672"/>
            <a:ext cx="4648200" cy="6381327"/>
          </a:xfrm>
          <a:prstGeom prst="rect">
            <a:avLst/>
          </a:prstGeom>
        </p:spPr>
      </p:pic>
    </p:spTree>
    <p:extLst>
      <p:ext uri="{BB962C8B-B14F-4D97-AF65-F5344CB8AC3E}">
        <p14:creationId xmlns:p14="http://schemas.microsoft.com/office/powerpoint/2010/main" val="4044833795"/>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l"/>
            <a:r>
              <a:rPr lang="sl-SI" dirty="0" err="1" smtClean="0"/>
              <a:t>Introduction</a:t>
            </a:r>
            <a:endParaRPr lang="sl-SI" dirty="0"/>
          </a:p>
        </p:txBody>
      </p:sp>
      <p:sp>
        <p:nvSpPr>
          <p:cNvPr id="3" name="Ograda vsebine 2"/>
          <p:cNvSpPr>
            <a:spLocks noGrp="1"/>
          </p:cNvSpPr>
          <p:nvPr>
            <p:ph sz="half" idx="1"/>
          </p:nvPr>
        </p:nvSpPr>
        <p:spPr>
          <a:xfrm>
            <a:off x="457200" y="1340768"/>
            <a:ext cx="4038600" cy="5472608"/>
          </a:xfrm>
        </p:spPr>
        <p:txBody>
          <a:bodyPr>
            <a:normAutofit fontScale="92500" lnSpcReduction="20000"/>
          </a:bodyPr>
          <a:lstStyle/>
          <a:p>
            <a:r>
              <a:rPr lang="en-US" sz="1800" dirty="0"/>
              <a:t>Considering more than 30 disregarded and neglected crops suitable for growth in temperate climates, </a:t>
            </a:r>
            <a:r>
              <a:rPr lang="en-US" sz="1800" dirty="0" smtClean="0"/>
              <a:t>chapter</a:t>
            </a:r>
            <a:r>
              <a:rPr lang="sl-SI" sz="1800" dirty="0" smtClean="0"/>
              <a:t>s</a:t>
            </a:r>
            <a:r>
              <a:rPr lang="en-US" sz="1800" dirty="0" smtClean="0"/>
              <a:t> </a:t>
            </a:r>
            <a:r>
              <a:rPr lang="en-US" sz="1800" dirty="0"/>
              <a:t>covers the botany, climate conditions, cultivars, production and yield, growth and ecology, organic cultivation, harvesting, handling and storage, and utilization where the information is available and applicable to the crop under discussion. </a:t>
            </a:r>
            <a:endParaRPr lang="sl-SI" sz="1800" dirty="0"/>
          </a:p>
          <a:p>
            <a:r>
              <a:rPr lang="en-US" sz="1800" dirty="0" smtClean="0"/>
              <a:t>Other </a:t>
            </a:r>
            <a:r>
              <a:rPr lang="en-US" sz="1800" dirty="0"/>
              <a:t>topics include organic production systems, </a:t>
            </a:r>
            <a:r>
              <a:rPr lang="en-US" sz="1900" b="1" dirty="0">
                <a:solidFill>
                  <a:srgbClr val="C00000"/>
                </a:solidFill>
              </a:rPr>
              <a:t>the nutritional and health benefits of products</a:t>
            </a:r>
            <a:r>
              <a:rPr lang="en-US" sz="1800" dirty="0"/>
              <a:t>, food processing, and suggestions for some homemade foods</a:t>
            </a:r>
            <a:r>
              <a:rPr lang="en-US" sz="1800" dirty="0" smtClean="0"/>
              <a:t>.</a:t>
            </a:r>
            <a:endParaRPr lang="sl-SI" sz="1800" dirty="0"/>
          </a:p>
          <a:p>
            <a:r>
              <a:rPr lang="sl-SI" sz="1800" dirty="0" smtClean="0"/>
              <a:t>In </a:t>
            </a:r>
            <a:r>
              <a:rPr lang="sl-SI" sz="1800" dirty="0" err="1" smtClean="0"/>
              <a:t>research</a:t>
            </a:r>
            <a:r>
              <a:rPr lang="sl-SI" sz="1800" dirty="0" smtClean="0"/>
              <a:t> </a:t>
            </a:r>
            <a:r>
              <a:rPr lang="sl-SI" sz="1800" dirty="0" err="1" smtClean="0"/>
              <a:t>we</a:t>
            </a:r>
            <a:r>
              <a:rPr lang="sl-SI" sz="1800" dirty="0" smtClean="0"/>
              <a:t> are </a:t>
            </a:r>
            <a:r>
              <a:rPr lang="sl-SI" sz="1800" dirty="0" err="1" smtClean="0"/>
              <a:t>specially</a:t>
            </a:r>
            <a:r>
              <a:rPr lang="sl-SI" sz="1800" dirty="0" smtClean="0"/>
              <a:t> </a:t>
            </a:r>
            <a:r>
              <a:rPr lang="sl-SI" sz="1800" dirty="0" err="1" smtClean="0"/>
              <a:t>focused</a:t>
            </a:r>
            <a:r>
              <a:rPr lang="sl-SI" sz="1800" dirty="0" smtClean="0"/>
              <a:t> </a:t>
            </a:r>
            <a:r>
              <a:rPr lang="sl-SI" sz="1800" dirty="0" err="1" smtClean="0"/>
              <a:t>into</a:t>
            </a:r>
            <a:r>
              <a:rPr lang="sl-SI" sz="1800" dirty="0" smtClean="0"/>
              <a:t> </a:t>
            </a:r>
            <a:r>
              <a:rPr lang="sl-SI" sz="1800" dirty="0" err="1" smtClean="0">
                <a:solidFill>
                  <a:srgbClr val="C00000"/>
                </a:solidFill>
              </a:rPr>
              <a:t>oil</a:t>
            </a:r>
            <a:r>
              <a:rPr lang="sl-SI" sz="1800" dirty="0" smtClean="0">
                <a:solidFill>
                  <a:srgbClr val="C00000"/>
                </a:solidFill>
              </a:rPr>
              <a:t> </a:t>
            </a:r>
            <a:r>
              <a:rPr lang="sl-SI" sz="1800" dirty="0" err="1" smtClean="0">
                <a:solidFill>
                  <a:srgbClr val="C00000"/>
                </a:solidFill>
              </a:rPr>
              <a:t>seed</a:t>
            </a:r>
            <a:r>
              <a:rPr lang="sl-SI" sz="1800" dirty="0" smtClean="0">
                <a:solidFill>
                  <a:srgbClr val="C00000"/>
                </a:solidFill>
              </a:rPr>
              <a:t> </a:t>
            </a:r>
            <a:r>
              <a:rPr lang="sl-SI" sz="1800" dirty="0" err="1" smtClean="0">
                <a:solidFill>
                  <a:srgbClr val="C00000"/>
                </a:solidFill>
              </a:rPr>
              <a:t>pumpkins</a:t>
            </a:r>
            <a:r>
              <a:rPr lang="sl-SI" sz="1800" dirty="0" smtClean="0"/>
              <a:t>, </a:t>
            </a:r>
            <a:r>
              <a:rPr lang="sl-SI" sz="1800" dirty="0" err="1" smtClean="0">
                <a:solidFill>
                  <a:srgbClr val="C00000"/>
                </a:solidFill>
              </a:rPr>
              <a:t>grain</a:t>
            </a:r>
            <a:r>
              <a:rPr lang="sl-SI" sz="1800" dirty="0" smtClean="0">
                <a:solidFill>
                  <a:srgbClr val="C00000"/>
                </a:solidFill>
              </a:rPr>
              <a:t> </a:t>
            </a:r>
            <a:r>
              <a:rPr lang="sl-SI" sz="1800" dirty="0" err="1" smtClean="0">
                <a:solidFill>
                  <a:srgbClr val="C00000"/>
                </a:solidFill>
              </a:rPr>
              <a:t>amaranths</a:t>
            </a:r>
            <a:r>
              <a:rPr lang="sl-SI" sz="1800" dirty="0" smtClean="0"/>
              <a:t>, </a:t>
            </a:r>
            <a:r>
              <a:rPr lang="sl-SI" sz="1800" dirty="0" err="1" smtClean="0">
                <a:solidFill>
                  <a:srgbClr val="C00000"/>
                </a:solidFill>
              </a:rPr>
              <a:t>buckwheat</a:t>
            </a:r>
            <a:r>
              <a:rPr lang="sl-SI" sz="1800" dirty="0" smtClean="0"/>
              <a:t>, </a:t>
            </a:r>
            <a:r>
              <a:rPr lang="sl-SI" sz="1800" dirty="0" err="1" smtClean="0"/>
              <a:t>cereals</a:t>
            </a:r>
            <a:r>
              <a:rPr lang="sl-SI" sz="1800" dirty="0" smtClean="0"/>
              <a:t> like </a:t>
            </a:r>
            <a:r>
              <a:rPr lang="sl-SI" sz="1800" dirty="0" err="1" smtClean="0">
                <a:solidFill>
                  <a:srgbClr val="C00000"/>
                </a:solidFill>
              </a:rPr>
              <a:t>spelt</a:t>
            </a:r>
            <a:r>
              <a:rPr lang="sl-SI" sz="1800" dirty="0" smtClean="0"/>
              <a:t> … </a:t>
            </a:r>
            <a:r>
              <a:rPr lang="sl-SI" sz="1800" dirty="0" err="1" smtClean="0"/>
              <a:t>and</a:t>
            </a:r>
            <a:r>
              <a:rPr lang="sl-SI" sz="1800" dirty="0" smtClean="0"/>
              <a:t> </a:t>
            </a:r>
            <a:r>
              <a:rPr lang="sl-SI" sz="1800" dirty="0" err="1" smtClean="0"/>
              <a:t>the</a:t>
            </a:r>
            <a:r>
              <a:rPr lang="sl-SI" sz="1800" dirty="0" smtClean="0"/>
              <a:t> </a:t>
            </a:r>
            <a:r>
              <a:rPr lang="sl-SI" sz="1800" dirty="0" smtClean="0">
                <a:solidFill>
                  <a:srgbClr val="C00000"/>
                </a:solidFill>
              </a:rPr>
              <a:t>garden </a:t>
            </a:r>
            <a:r>
              <a:rPr lang="sl-SI" sz="1800" dirty="0" err="1" smtClean="0">
                <a:solidFill>
                  <a:srgbClr val="C00000"/>
                </a:solidFill>
              </a:rPr>
              <a:t>poppy</a:t>
            </a:r>
            <a:r>
              <a:rPr lang="sl-SI" sz="1800" dirty="0" smtClean="0">
                <a:solidFill>
                  <a:srgbClr val="C00000"/>
                </a:solidFill>
              </a:rPr>
              <a:t>.</a:t>
            </a:r>
          </a:p>
          <a:p>
            <a:r>
              <a:rPr lang="sl-SI" sz="1800" dirty="0" err="1" smtClean="0">
                <a:solidFill>
                  <a:schemeClr val="accent1">
                    <a:lumMod val="50000"/>
                  </a:schemeClr>
                </a:solidFill>
              </a:rPr>
              <a:t>Target</a:t>
            </a:r>
            <a:r>
              <a:rPr lang="sl-SI" sz="1800" dirty="0" smtClean="0">
                <a:solidFill>
                  <a:schemeClr val="accent1">
                    <a:lumMod val="50000"/>
                  </a:schemeClr>
                </a:solidFill>
              </a:rPr>
              <a:t> is to </a:t>
            </a:r>
            <a:r>
              <a:rPr lang="sl-SI" sz="1800" dirty="0" err="1" smtClean="0">
                <a:solidFill>
                  <a:schemeClr val="accent1">
                    <a:lumMod val="50000"/>
                  </a:schemeClr>
                </a:solidFill>
              </a:rPr>
              <a:t>create</a:t>
            </a:r>
            <a:r>
              <a:rPr lang="sl-SI" sz="1800" dirty="0" smtClean="0">
                <a:solidFill>
                  <a:schemeClr val="accent1">
                    <a:lumMod val="50000"/>
                  </a:schemeClr>
                </a:solidFill>
              </a:rPr>
              <a:t>: </a:t>
            </a:r>
          </a:p>
          <a:p>
            <a:pPr marL="0" indent="0">
              <a:buNone/>
            </a:pPr>
            <a:r>
              <a:rPr lang="sl-SI" sz="1800" dirty="0">
                <a:solidFill>
                  <a:schemeClr val="accent1">
                    <a:lumMod val="50000"/>
                  </a:schemeClr>
                </a:solidFill>
              </a:rPr>
              <a:t> </a:t>
            </a:r>
            <a:r>
              <a:rPr lang="sl-SI" sz="1800" dirty="0" smtClean="0">
                <a:solidFill>
                  <a:schemeClr val="accent1">
                    <a:lumMod val="50000"/>
                  </a:schemeClr>
                </a:solidFill>
              </a:rPr>
              <a:t>      </a:t>
            </a:r>
            <a:r>
              <a:rPr lang="sl-SI" sz="1800" dirty="0" err="1" smtClean="0">
                <a:solidFill>
                  <a:schemeClr val="accent1">
                    <a:lumMod val="50000"/>
                  </a:schemeClr>
                </a:solidFill>
              </a:rPr>
              <a:t>traditional</a:t>
            </a:r>
            <a:r>
              <a:rPr lang="sl-SI" sz="1800" dirty="0" smtClean="0">
                <a:solidFill>
                  <a:schemeClr val="accent1">
                    <a:lumMod val="50000"/>
                  </a:schemeClr>
                </a:solidFill>
              </a:rPr>
              <a:t> </a:t>
            </a:r>
            <a:r>
              <a:rPr lang="sl-SI" sz="1800" dirty="0" err="1" smtClean="0">
                <a:solidFill>
                  <a:schemeClr val="accent1">
                    <a:lumMod val="50000"/>
                  </a:schemeClr>
                </a:solidFill>
              </a:rPr>
              <a:t>and</a:t>
            </a:r>
            <a:r>
              <a:rPr lang="sl-SI" sz="1800" dirty="0" smtClean="0">
                <a:solidFill>
                  <a:schemeClr val="accent1">
                    <a:lumMod val="50000"/>
                  </a:schemeClr>
                </a:solidFill>
              </a:rPr>
              <a:t> </a:t>
            </a:r>
          </a:p>
          <a:p>
            <a:pPr marL="0" indent="0">
              <a:buNone/>
            </a:pPr>
            <a:r>
              <a:rPr lang="sl-SI" sz="1800" dirty="0">
                <a:solidFill>
                  <a:schemeClr val="accent1">
                    <a:lumMod val="50000"/>
                  </a:schemeClr>
                </a:solidFill>
              </a:rPr>
              <a:t> </a:t>
            </a:r>
            <a:r>
              <a:rPr lang="sl-SI" sz="1800" dirty="0" smtClean="0">
                <a:solidFill>
                  <a:schemeClr val="accent1">
                    <a:lumMod val="50000"/>
                  </a:schemeClr>
                </a:solidFill>
              </a:rPr>
              <a:t>      </a:t>
            </a:r>
            <a:r>
              <a:rPr lang="sl-SI" sz="1800" dirty="0" err="1" smtClean="0">
                <a:solidFill>
                  <a:schemeClr val="accent1">
                    <a:lumMod val="50000"/>
                  </a:schemeClr>
                </a:solidFill>
              </a:rPr>
              <a:t>high</a:t>
            </a:r>
            <a:r>
              <a:rPr lang="sl-SI" sz="1800" dirty="0" smtClean="0">
                <a:solidFill>
                  <a:schemeClr val="accent1">
                    <a:lumMod val="50000"/>
                  </a:schemeClr>
                </a:solidFill>
              </a:rPr>
              <a:t> </a:t>
            </a:r>
            <a:r>
              <a:rPr lang="sl-SI" sz="1800" dirty="0" err="1" smtClean="0">
                <a:solidFill>
                  <a:schemeClr val="accent1">
                    <a:lumMod val="50000"/>
                  </a:schemeClr>
                </a:solidFill>
              </a:rPr>
              <a:t>valued</a:t>
            </a:r>
            <a:r>
              <a:rPr lang="sl-SI" sz="1800" dirty="0" smtClean="0">
                <a:solidFill>
                  <a:schemeClr val="accent1">
                    <a:lumMod val="50000"/>
                  </a:schemeClr>
                </a:solidFill>
              </a:rPr>
              <a:t> </a:t>
            </a:r>
            <a:r>
              <a:rPr lang="sl-SI" sz="1800" dirty="0" err="1" smtClean="0">
                <a:solidFill>
                  <a:schemeClr val="accent1">
                    <a:lumMod val="50000"/>
                  </a:schemeClr>
                </a:solidFill>
              </a:rPr>
              <a:t>foods</a:t>
            </a:r>
            <a:r>
              <a:rPr lang="sl-SI" sz="1800" dirty="0">
                <a:solidFill>
                  <a:schemeClr val="accent1">
                    <a:lumMod val="50000"/>
                  </a:schemeClr>
                </a:solidFill>
              </a:rPr>
              <a:t> </a:t>
            </a:r>
            <a:r>
              <a:rPr lang="sl-SI" sz="1800" dirty="0" err="1" smtClean="0">
                <a:solidFill>
                  <a:schemeClr val="accent1">
                    <a:lumMod val="50000"/>
                  </a:schemeClr>
                </a:solidFill>
              </a:rPr>
              <a:t>with</a:t>
            </a:r>
            <a:r>
              <a:rPr lang="sl-SI" sz="1800" dirty="0" smtClean="0">
                <a:solidFill>
                  <a:schemeClr val="accent1">
                    <a:lumMod val="50000"/>
                  </a:schemeClr>
                </a:solidFill>
              </a:rPr>
              <a:t>    </a:t>
            </a:r>
          </a:p>
          <a:p>
            <a:pPr marL="0" indent="0">
              <a:buNone/>
            </a:pPr>
            <a:r>
              <a:rPr lang="sl-SI" sz="1800" dirty="0">
                <a:solidFill>
                  <a:schemeClr val="accent1">
                    <a:lumMod val="50000"/>
                  </a:schemeClr>
                </a:solidFill>
              </a:rPr>
              <a:t> </a:t>
            </a:r>
            <a:r>
              <a:rPr lang="sl-SI" sz="1800" dirty="0" smtClean="0">
                <a:solidFill>
                  <a:schemeClr val="accent1">
                    <a:lumMod val="50000"/>
                  </a:schemeClr>
                </a:solidFill>
              </a:rPr>
              <a:t>      </a:t>
            </a:r>
            <a:r>
              <a:rPr lang="sl-SI" sz="1800" dirty="0" err="1" smtClean="0">
                <a:solidFill>
                  <a:schemeClr val="accent1">
                    <a:lumMod val="50000"/>
                  </a:schemeClr>
                </a:solidFill>
              </a:rPr>
              <a:t>special</a:t>
            </a:r>
            <a:r>
              <a:rPr lang="sl-SI" sz="1800" dirty="0" smtClean="0">
                <a:solidFill>
                  <a:schemeClr val="accent1">
                    <a:lumMod val="50000"/>
                  </a:schemeClr>
                </a:solidFill>
              </a:rPr>
              <a:t> </a:t>
            </a:r>
            <a:r>
              <a:rPr lang="sl-SI" sz="1800" dirty="0" err="1" smtClean="0">
                <a:solidFill>
                  <a:schemeClr val="accent1">
                    <a:lumMod val="50000"/>
                  </a:schemeClr>
                </a:solidFill>
              </a:rPr>
              <a:t>niche</a:t>
            </a:r>
            <a:r>
              <a:rPr lang="sl-SI" sz="1800" dirty="0" smtClean="0">
                <a:solidFill>
                  <a:schemeClr val="accent1">
                    <a:lumMod val="50000"/>
                  </a:schemeClr>
                </a:solidFill>
              </a:rPr>
              <a:t> </a:t>
            </a:r>
            <a:r>
              <a:rPr lang="sl-SI" sz="1800" dirty="0" err="1" smtClean="0">
                <a:solidFill>
                  <a:schemeClr val="accent1">
                    <a:lumMod val="50000"/>
                  </a:schemeClr>
                </a:solidFill>
              </a:rPr>
              <a:t>markets</a:t>
            </a:r>
            <a:r>
              <a:rPr lang="en-US" sz="1800" dirty="0"/>
              <a:t/>
            </a:r>
            <a:br>
              <a:rPr lang="en-US" sz="1800" dirty="0"/>
            </a:br>
            <a:endParaRPr lang="sl-SI" sz="1800" dirty="0" smtClean="0"/>
          </a:p>
        </p:txBody>
      </p:sp>
      <p:pic>
        <p:nvPicPr>
          <p:cNvPr id="8" name="Označba mesta vsebine 7"/>
          <p:cNvPicPr>
            <a:picLocks noGrp="1" noChangeAspect="1"/>
          </p:cNvPicPr>
          <p:nvPr>
            <p:ph sz="half" idx="2"/>
          </p:nvPr>
        </p:nvPicPr>
        <p:blipFill>
          <a:blip r:embed="rId2" cstate="print">
            <a:extLst>
              <a:ext uri="{28A0092B-C50C-407E-A947-70E740481C1C}">
                <a14:useLocalDpi xmlns:a14="http://schemas.microsoft.com/office/drawing/2010/main"/>
              </a:ext>
            </a:extLst>
          </a:blip>
          <a:stretch>
            <a:fillRect/>
          </a:stretch>
        </p:blipFill>
        <p:spPr>
          <a:xfrm>
            <a:off x="4716016" y="476672"/>
            <a:ext cx="4427984" cy="6381328"/>
          </a:xfrm>
        </p:spPr>
      </p:pic>
    </p:spTree>
    <p:extLst>
      <p:ext uri="{BB962C8B-B14F-4D97-AF65-F5344CB8AC3E}">
        <p14:creationId xmlns:p14="http://schemas.microsoft.com/office/powerpoint/2010/main" val="4026718147"/>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0" y="1196752"/>
            <a:ext cx="9144000" cy="5661248"/>
          </a:xfrm>
        </p:spPr>
        <p:txBody>
          <a:bodyPr/>
          <a:lstStyle/>
          <a:p>
            <a:r>
              <a:rPr lang="sl-SI" sz="1800" dirty="0" smtClean="0">
                <a:solidFill>
                  <a:srgbClr val="006A8E"/>
                </a:solidFill>
              </a:rPr>
              <a:t>It is </a:t>
            </a:r>
            <a:r>
              <a:rPr lang="sl-SI" sz="1800" dirty="0" err="1" smtClean="0">
                <a:solidFill>
                  <a:srgbClr val="006A8E"/>
                </a:solidFill>
              </a:rPr>
              <a:t>considered</a:t>
            </a:r>
            <a:r>
              <a:rPr lang="sl-SI" sz="1800" dirty="0" smtClean="0">
                <a:solidFill>
                  <a:srgbClr val="006A8E"/>
                </a:solidFill>
              </a:rPr>
              <a:t> one </a:t>
            </a:r>
            <a:r>
              <a:rPr lang="sl-SI" sz="1800" dirty="0" err="1" smtClean="0">
                <a:solidFill>
                  <a:srgbClr val="006A8E"/>
                </a:solidFill>
              </a:rPr>
              <a:t>of</a:t>
            </a:r>
            <a:r>
              <a:rPr lang="sl-SI" sz="1800" dirty="0" smtClean="0">
                <a:solidFill>
                  <a:srgbClr val="006A8E"/>
                </a:solidFill>
              </a:rPr>
              <a:t> </a:t>
            </a:r>
            <a:r>
              <a:rPr lang="sl-SI" sz="1800" dirty="0" err="1" smtClean="0">
                <a:solidFill>
                  <a:srgbClr val="006A8E"/>
                </a:solidFill>
              </a:rPr>
              <a:t>the</a:t>
            </a:r>
            <a:r>
              <a:rPr lang="sl-SI" sz="1800" dirty="0" smtClean="0">
                <a:solidFill>
                  <a:srgbClr val="006A8E"/>
                </a:solidFill>
              </a:rPr>
              <a:t> </a:t>
            </a:r>
            <a:r>
              <a:rPr lang="sl-SI" sz="1800" dirty="0" err="1" smtClean="0">
                <a:solidFill>
                  <a:srgbClr val="006A8E"/>
                </a:solidFill>
              </a:rPr>
              <a:t>oldest</a:t>
            </a:r>
            <a:r>
              <a:rPr lang="sl-SI" sz="1800" dirty="0" smtClean="0">
                <a:solidFill>
                  <a:srgbClr val="006A8E"/>
                </a:solidFill>
              </a:rPr>
              <a:t> </a:t>
            </a:r>
            <a:r>
              <a:rPr lang="sl-SI" sz="1800" dirty="0" err="1" smtClean="0">
                <a:solidFill>
                  <a:srgbClr val="006A8E"/>
                </a:solidFill>
              </a:rPr>
              <a:t>cultivated</a:t>
            </a:r>
            <a:r>
              <a:rPr lang="sl-SI" sz="1800" dirty="0" smtClean="0">
                <a:solidFill>
                  <a:srgbClr val="006A8E"/>
                </a:solidFill>
              </a:rPr>
              <a:t> </a:t>
            </a:r>
            <a:r>
              <a:rPr lang="sl-SI" sz="1800" dirty="0" err="1" smtClean="0">
                <a:solidFill>
                  <a:srgbClr val="006A8E"/>
                </a:solidFill>
              </a:rPr>
              <a:t>plants</a:t>
            </a:r>
            <a:r>
              <a:rPr lang="sl-SI" sz="1800" dirty="0" smtClean="0">
                <a:solidFill>
                  <a:srgbClr val="006A8E"/>
                </a:solidFill>
              </a:rPr>
              <a:t> </a:t>
            </a:r>
            <a:r>
              <a:rPr lang="sl-SI" sz="1800" dirty="0" err="1" smtClean="0">
                <a:solidFill>
                  <a:srgbClr val="006A8E"/>
                </a:solidFill>
              </a:rPr>
              <a:t>and</a:t>
            </a:r>
            <a:r>
              <a:rPr lang="sl-SI" sz="1800" dirty="0" smtClean="0">
                <a:solidFill>
                  <a:srgbClr val="006A8E"/>
                </a:solidFill>
              </a:rPr>
              <a:t> </a:t>
            </a:r>
            <a:r>
              <a:rPr lang="sl-SI" sz="1800" dirty="0" err="1" smtClean="0">
                <a:solidFill>
                  <a:srgbClr val="006A8E"/>
                </a:solidFill>
              </a:rPr>
              <a:t>was</a:t>
            </a:r>
            <a:r>
              <a:rPr lang="sl-SI" sz="1800" dirty="0" smtClean="0">
                <a:solidFill>
                  <a:srgbClr val="006A8E"/>
                </a:solidFill>
              </a:rPr>
              <a:t> </a:t>
            </a:r>
            <a:r>
              <a:rPr lang="sl-SI" sz="1800" dirty="0" err="1" smtClean="0">
                <a:solidFill>
                  <a:srgbClr val="006A8E"/>
                </a:solidFill>
              </a:rPr>
              <a:t>known</a:t>
            </a:r>
            <a:r>
              <a:rPr lang="sl-SI" sz="1800" dirty="0" smtClean="0">
                <a:solidFill>
                  <a:srgbClr val="006A8E"/>
                </a:solidFill>
              </a:rPr>
              <a:t> as far back as </a:t>
            </a:r>
            <a:r>
              <a:rPr lang="sl-SI" sz="1800" dirty="0" err="1" smtClean="0">
                <a:solidFill>
                  <a:srgbClr val="006A8E"/>
                </a:solidFill>
              </a:rPr>
              <a:t>the</a:t>
            </a:r>
            <a:r>
              <a:rPr lang="sl-SI" sz="1800" dirty="0" smtClean="0">
                <a:solidFill>
                  <a:srgbClr val="006A8E"/>
                </a:solidFill>
              </a:rPr>
              <a:t> Stone </a:t>
            </a:r>
            <a:r>
              <a:rPr lang="sl-SI" sz="1800" dirty="0" err="1" smtClean="0">
                <a:solidFill>
                  <a:srgbClr val="006A8E"/>
                </a:solidFill>
              </a:rPr>
              <a:t>and</a:t>
            </a:r>
            <a:r>
              <a:rPr lang="sl-SI" sz="1800" dirty="0" smtClean="0">
                <a:solidFill>
                  <a:srgbClr val="006A8E"/>
                </a:solidFill>
              </a:rPr>
              <a:t> </a:t>
            </a:r>
            <a:r>
              <a:rPr lang="sl-SI" sz="1800" dirty="0" err="1" smtClean="0">
                <a:solidFill>
                  <a:srgbClr val="006A8E"/>
                </a:solidFill>
              </a:rPr>
              <a:t>Bronze</a:t>
            </a:r>
            <a:r>
              <a:rPr lang="sl-SI" sz="1800" dirty="0">
                <a:solidFill>
                  <a:srgbClr val="006A8E"/>
                </a:solidFill>
              </a:rPr>
              <a:t> </a:t>
            </a:r>
            <a:r>
              <a:rPr lang="sl-SI" sz="1800" dirty="0" err="1" smtClean="0">
                <a:solidFill>
                  <a:srgbClr val="006A8E"/>
                </a:solidFill>
              </a:rPr>
              <a:t>Ages</a:t>
            </a:r>
            <a:r>
              <a:rPr lang="sl-SI" sz="1800" dirty="0" smtClean="0">
                <a:solidFill>
                  <a:srgbClr val="006A8E"/>
                </a:solidFill>
              </a:rPr>
              <a:t>. </a:t>
            </a:r>
            <a:br>
              <a:rPr lang="sl-SI" sz="1800" dirty="0" smtClean="0">
                <a:solidFill>
                  <a:srgbClr val="006A8E"/>
                </a:solidFill>
              </a:rPr>
            </a:br>
            <a:r>
              <a:rPr lang="sl-SI" sz="1800" dirty="0">
                <a:solidFill>
                  <a:srgbClr val="006A8E"/>
                </a:solidFill>
              </a:rPr>
              <a:t/>
            </a:r>
            <a:br>
              <a:rPr lang="sl-SI" sz="1800" dirty="0">
                <a:solidFill>
                  <a:srgbClr val="006A8E"/>
                </a:solidFill>
              </a:rPr>
            </a:br>
            <a:r>
              <a:rPr lang="sl-SI" sz="1800" dirty="0" smtClean="0">
                <a:solidFill>
                  <a:srgbClr val="006A8E"/>
                </a:solidFill>
              </a:rPr>
              <a:t>Some </a:t>
            </a:r>
            <a:r>
              <a:rPr lang="sl-SI" sz="1800" dirty="0" err="1" smtClean="0">
                <a:solidFill>
                  <a:srgbClr val="006A8E"/>
                </a:solidFill>
              </a:rPr>
              <a:t>forms</a:t>
            </a:r>
            <a:r>
              <a:rPr lang="sl-SI" sz="1800" dirty="0" smtClean="0">
                <a:solidFill>
                  <a:srgbClr val="006A8E"/>
                </a:solidFill>
              </a:rPr>
              <a:t> </a:t>
            </a:r>
            <a:r>
              <a:rPr lang="sl-SI" sz="1800" dirty="0" err="1" smtClean="0">
                <a:solidFill>
                  <a:srgbClr val="006A8E"/>
                </a:solidFill>
              </a:rPr>
              <a:t>of</a:t>
            </a:r>
            <a:r>
              <a:rPr lang="sl-SI" sz="1800" dirty="0" smtClean="0">
                <a:solidFill>
                  <a:srgbClr val="006A8E"/>
                </a:solidFill>
              </a:rPr>
              <a:t> </a:t>
            </a:r>
            <a:r>
              <a:rPr lang="sl-SI" sz="1800" dirty="0" err="1" smtClean="0">
                <a:solidFill>
                  <a:srgbClr val="006A8E"/>
                </a:solidFill>
              </a:rPr>
              <a:t>poppy</a:t>
            </a:r>
            <a:r>
              <a:rPr lang="sl-SI" sz="1800" dirty="0" smtClean="0">
                <a:solidFill>
                  <a:srgbClr val="006A8E"/>
                </a:solidFill>
              </a:rPr>
              <a:t> </a:t>
            </a:r>
            <a:r>
              <a:rPr lang="sl-SI" sz="1800" dirty="0" err="1" smtClean="0">
                <a:solidFill>
                  <a:srgbClr val="006A8E"/>
                </a:solidFill>
              </a:rPr>
              <a:t>was</a:t>
            </a:r>
            <a:r>
              <a:rPr lang="sl-SI" sz="1800" dirty="0" smtClean="0">
                <a:solidFill>
                  <a:srgbClr val="006A8E"/>
                </a:solidFill>
              </a:rPr>
              <a:t> </a:t>
            </a:r>
            <a:r>
              <a:rPr lang="sl-SI" sz="1800" dirty="0" err="1" smtClean="0">
                <a:solidFill>
                  <a:srgbClr val="006A8E"/>
                </a:solidFill>
              </a:rPr>
              <a:t>widely</a:t>
            </a:r>
            <a:r>
              <a:rPr lang="sl-SI" sz="1800" dirty="0" smtClean="0">
                <a:solidFill>
                  <a:srgbClr val="006A8E"/>
                </a:solidFill>
              </a:rPr>
              <a:t> </a:t>
            </a:r>
            <a:r>
              <a:rPr lang="sl-SI" sz="1800" dirty="0" err="1" smtClean="0">
                <a:solidFill>
                  <a:srgbClr val="006A8E"/>
                </a:solidFill>
              </a:rPr>
              <a:t>grown</a:t>
            </a:r>
            <a:r>
              <a:rPr lang="sl-SI" sz="1800" dirty="0" smtClean="0">
                <a:solidFill>
                  <a:srgbClr val="006A8E"/>
                </a:solidFill>
              </a:rPr>
              <a:t> in </a:t>
            </a:r>
            <a:r>
              <a:rPr lang="sl-SI" sz="1800" dirty="0" err="1" smtClean="0">
                <a:solidFill>
                  <a:srgbClr val="006A8E"/>
                </a:solidFill>
              </a:rPr>
              <a:t>the</a:t>
            </a:r>
            <a:r>
              <a:rPr lang="sl-SI" sz="1800" dirty="0" smtClean="0">
                <a:solidFill>
                  <a:srgbClr val="006A8E"/>
                </a:solidFill>
              </a:rPr>
              <a:t> </a:t>
            </a:r>
            <a:r>
              <a:rPr lang="sl-SI" sz="1800" dirty="0" err="1" smtClean="0">
                <a:solidFill>
                  <a:srgbClr val="006A8E"/>
                </a:solidFill>
              </a:rPr>
              <a:t>teritories</a:t>
            </a:r>
            <a:r>
              <a:rPr lang="sl-SI" sz="1800" dirty="0" smtClean="0">
                <a:solidFill>
                  <a:srgbClr val="006A8E"/>
                </a:solidFill>
              </a:rPr>
              <a:t> </a:t>
            </a:r>
            <a:r>
              <a:rPr lang="sl-SI" sz="1800" dirty="0" err="1" smtClean="0">
                <a:solidFill>
                  <a:srgbClr val="006A8E"/>
                </a:solidFill>
              </a:rPr>
              <a:t>of</a:t>
            </a:r>
            <a:r>
              <a:rPr lang="sl-SI" sz="1800" dirty="0" smtClean="0">
                <a:solidFill>
                  <a:srgbClr val="006A8E"/>
                </a:solidFill>
              </a:rPr>
              <a:t> France</a:t>
            </a:r>
            <a:r>
              <a:rPr lang="sl-SI" sz="1800" dirty="0">
                <a:solidFill>
                  <a:srgbClr val="006A8E"/>
                </a:solidFill>
              </a:rPr>
              <a:t>,</a:t>
            </a:r>
            <a:r>
              <a:rPr lang="sl-SI" sz="1800" dirty="0" smtClean="0">
                <a:solidFill>
                  <a:srgbClr val="006A8E"/>
                </a:solidFill>
              </a:rPr>
              <a:t> </a:t>
            </a:r>
            <a:r>
              <a:rPr lang="sl-SI" sz="1800" dirty="0" err="1" smtClean="0">
                <a:solidFill>
                  <a:srgbClr val="006A8E"/>
                </a:solidFill>
              </a:rPr>
              <a:t>Germany</a:t>
            </a:r>
            <a:r>
              <a:rPr lang="sl-SI" sz="1800" dirty="0" smtClean="0">
                <a:solidFill>
                  <a:srgbClr val="006A8E"/>
                </a:solidFill>
              </a:rPr>
              <a:t>, </a:t>
            </a:r>
            <a:r>
              <a:rPr lang="sl-SI" sz="1800" dirty="0" err="1" smtClean="0">
                <a:solidFill>
                  <a:srgbClr val="006A8E"/>
                </a:solidFill>
              </a:rPr>
              <a:t>Hungary</a:t>
            </a:r>
            <a:r>
              <a:rPr lang="sl-SI" sz="1800" dirty="0" smtClean="0">
                <a:solidFill>
                  <a:srgbClr val="006A8E"/>
                </a:solidFill>
              </a:rPr>
              <a:t>, </a:t>
            </a:r>
            <a:r>
              <a:rPr lang="sl-SI" sz="1800" dirty="0" err="1" smtClean="0">
                <a:solidFill>
                  <a:srgbClr val="006A8E"/>
                </a:solidFill>
              </a:rPr>
              <a:t>Spain</a:t>
            </a:r>
            <a:r>
              <a:rPr lang="sl-SI" sz="1800" dirty="0" smtClean="0">
                <a:solidFill>
                  <a:srgbClr val="006A8E"/>
                </a:solidFill>
              </a:rPr>
              <a:t> in 4000-5000 BC.</a:t>
            </a:r>
            <a:br>
              <a:rPr lang="sl-SI" sz="1800" dirty="0" smtClean="0">
                <a:solidFill>
                  <a:srgbClr val="006A8E"/>
                </a:solidFill>
              </a:rPr>
            </a:br>
            <a:r>
              <a:rPr lang="sl-SI" sz="1800" dirty="0" smtClean="0">
                <a:solidFill>
                  <a:srgbClr val="006A8E"/>
                </a:solidFill>
              </a:rPr>
              <a:t/>
            </a:r>
            <a:br>
              <a:rPr lang="sl-SI" sz="1800" dirty="0" smtClean="0">
                <a:solidFill>
                  <a:srgbClr val="006A8E"/>
                </a:solidFill>
              </a:rPr>
            </a:br>
            <a:r>
              <a:rPr lang="sl-SI" sz="1800" dirty="0" err="1" smtClean="0">
                <a:solidFill>
                  <a:srgbClr val="006A8E"/>
                </a:solidFill>
              </a:rPr>
              <a:t>Especially</a:t>
            </a:r>
            <a:r>
              <a:rPr lang="sl-SI" sz="1800" dirty="0" smtClean="0">
                <a:solidFill>
                  <a:srgbClr val="006A8E"/>
                </a:solidFill>
              </a:rPr>
              <a:t> </a:t>
            </a:r>
            <a:r>
              <a:rPr lang="sl-SI" sz="1800" dirty="0" err="1" smtClean="0">
                <a:solidFill>
                  <a:srgbClr val="006A8E"/>
                </a:solidFill>
              </a:rPr>
              <a:t>popular</a:t>
            </a:r>
            <a:r>
              <a:rPr lang="sl-SI" sz="1800" dirty="0" smtClean="0">
                <a:solidFill>
                  <a:srgbClr val="006A8E"/>
                </a:solidFill>
              </a:rPr>
              <a:t> </a:t>
            </a:r>
            <a:r>
              <a:rPr lang="sl-SI" sz="1800" dirty="0" err="1" smtClean="0">
                <a:solidFill>
                  <a:srgbClr val="006A8E"/>
                </a:solidFill>
              </a:rPr>
              <a:t>with</a:t>
            </a:r>
            <a:r>
              <a:rPr lang="sl-SI" sz="1800" dirty="0" smtClean="0">
                <a:solidFill>
                  <a:srgbClr val="006A8E"/>
                </a:solidFill>
              </a:rPr>
              <a:t> </a:t>
            </a:r>
            <a:r>
              <a:rPr lang="sl-SI" sz="1800" dirty="0" err="1" smtClean="0">
                <a:solidFill>
                  <a:srgbClr val="006A8E"/>
                </a:solidFill>
              </a:rPr>
              <a:t>old</a:t>
            </a:r>
            <a:r>
              <a:rPr lang="sl-SI" sz="1800" dirty="0" smtClean="0">
                <a:solidFill>
                  <a:srgbClr val="006A8E"/>
                </a:solidFill>
              </a:rPr>
              <a:t> </a:t>
            </a:r>
            <a:r>
              <a:rPr lang="sl-SI" sz="1800" dirty="0" err="1" smtClean="0">
                <a:solidFill>
                  <a:srgbClr val="006A8E"/>
                </a:solidFill>
              </a:rPr>
              <a:t>Greeks</a:t>
            </a:r>
            <a:r>
              <a:rPr lang="sl-SI" sz="1800" dirty="0" smtClean="0">
                <a:solidFill>
                  <a:srgbClr val="006A8E"/>
                </a:solidFill>
              </a:rPr>
              <a:t>, it </a:t>
            </a:r>
            <a:r>
              <a:rPr lang="sl-SI" sz="1800" dirty="0" err="1" smtClean="0">
                <a:solidFill>
                  <a:srgbClr val="006A8E"/>
                </a:solidFill>
              </a:rPr>
              <a:t>later</a:t>
            </a:r>
            <a:r>
              <a:rPr lang="sl-SI" sz="1800" dirty="0" smtClean="0">
                <a:solidFill>
                  <a:srgbClr val="006A8E"/>
                </a:solidFill>
              </a:rPr>
              <a:t> </a:t>
            </a:r>
            <a:r>
              <a:rPr lang="sl-SI" sz="1800" dirty="0" err="1" smtClean="0">
                <a:solidFill>
                  <a:srgbClr val="006A8E"/>
                </a:solidFill>
              </a:rPr>
              <a:t>spread</a:t>
            </a:r>
            <a:r>
              <a:rPr lang="sl-SI" sz="1800" dirty="0" smtClean="0">
                <a:solidFill>
                  <a:srgbClr val="006A8E"/>
                </a:solidFill>
              </a:rPr>
              <a:t> to </a:t>
            </a:r>
            <a:r>
              <a:rPr lang="sl-SI" sz="1800" dirty="0" err="1" smtClean="0">
                <a:solidFill>
                  <a:srgbClr val="006A8E"/>
                </a:solidFill>
              </a:rPr>
              <a:t>the</a:t>
            </a:r>
            <a:r>
              <a:rPr lang="sl-SI" sz="1800" dirty="0" smtClean="0">
                <a:solidFill>
                  <a:srgbClr val="006A8E"/>
                </a:solidFill>
              </a:rPr>
              <a:t> </a:t>
            </a:r>
            <a:r>
              <a:rPr lang="sl-SI" sz="1800" dirty="0" err="1" smtClean="0">
                <a:solidFill>
                  <a:srgbClr val="006A8E"/>
                </a:solidFill>
              </a:rPr>
              <a:t>Arabic</a:t>
            </a:r>
            <a:r>
              <a:rPr lang="sl-SI" sz="1800" dirty="0" smtClean="0">
                <a:solidFill>
                  <a:srgbClr val="006A8E"/>
                </a:solidFill>
              </a:rPr>
              <a:t> </a:t>
            </a:r>
            <a:r>
              <a:rPr lang="sl-SI" sz="1800" dirty="0" err="1" smtClean="0">
                <a:solidFill>
                  <a:srgbClr val="006A8E"/>
                </a:solidFill>
              </a:rPr>
              <a:t>world</a:t>
            </a:r>
            <a:r>
              <a:rPr lang="sl-SI" sz="1800" dirty="0" smtClean="0">
                <a:solidFill>
                  <a:srgbClr val="006A8E"/>
                </a:solidFill>
              </a:rPr>
              <a:t>, </a:t>
            </a:r>
            <a:r>
              <a:rPr lang="sl-SI" sz="1800" dirty="0" err="1" smtClean="0">
                <a:solidFill>
                  <a:srgbClr val="006A8E"/>
                </a:solidFill>
              </a:rPr>
              <a:t>China</a:t>
            </a:r>
            <a:r>
              <a:rPr lang="sl-SI" sz="1800" dirty="0" smtClean="0">
                <a:solidFill>
                  <a:srgbClr val="006A8E"/>
                </a:solidFill>
              </a:rPr>
              <a:t>, </a:t>
            </a:r>
            <a:r>
              <a:rPr lang="sl-SI" sz="1800" dirty="0" err="1" smtClean="0">
                <a:solidFill>
                  <a:srgbClr val="006A8E"/>
                </a:solidFill>
              </a:rPr>
              <a:t>India</a:t>
            </a:r>
            <a:r>
              <a:rPr lang="sl-SI" sz="1800" dirty="0" smtClean="0">
                <a:solidFill>
                  <a:srgbClr val="006A8E"/>
                </a:solidFill>
              </a:rPr>
              <a:t> </a:t>
            </a:r>
            <a:r>
              <a:rPr lang="sl-SI" sz="1800" dirty="0" err="1" smtClean="0">
                <a:solidFill>
                  <a:srgbClr val="006A8E"/>
                </a:solidFill>
              </a:rPr>
              <a:t>and</a:t>
            </a:r>
            <a:r>
              <a:rPr lang="sl-SI" sz="1800" dirty="0" smtClean="0">
                <a:solidFill>
                  <a:srgbClr val="006A8E"/>
                </a:solidFill>
              </a:rPr>
              <a:t> </a:t>
            </a:r>
            <a:r>
              <a:rPr lang="sl-SI" sz="1800" dirty="0" err="1">
                <a:solidFill>
                  <a:srgbClr val="006A8E"/>
                </a:solidFill>
              </a:rPr>
              <a:t>B</a:t>
            </a:r>
            <a:r>
              <a:rPr lang="sl-SI" sz="1800" dirty="0" err="1" smtClean="0">
                <a:solidFill>
                  <a:srgbClr val="006A8E"/>
                </a:solidFill>
              </a:rPr>
              <a:t>ulgaria</a:t>
            </a:r>
            <a:r>
              <a:rPr lang="sl-SI" sz="1800" dirty="0" smtClean="0">
                <a:solidFill>
                  <a:srgbClr val="006A8E"/>
                </a:solidFill>
              </a:rPr>
              <a:t>.</a:t>
            </a:r>
            <a:br>
              <a:rPr lang="sl-SI" sz="1800" dirty="0" smtClean="0">
                <a:solidFill>
                  <a:srgbClr val="006A8E"/>
                </a:solidFill>
              </a:rPr>
            </a:br>
            <a:r>
              <a:rPr lang="sl-SI" sz="1800" dirty="0" smtClean="0">
                <a:solidFill>
                  <a:srgbClr val="006A8E"/>
                </a:solidFill>
              </a:rPr>
              <a:t> </a:t>
            </a:r>
            <a:br>
              <a:rPr lang="sl-SI" sz="1800" dirty="0" smtClean="0">
                <a:solidFill>
                  <a:srgbClr val="006A8E"/>
                </a:solidFill>
              </a:rPr>
            </a:br>
            <a:r>
              <a:rPr lang="sl-SI" sz="1800" dirty="0" err="1" smtClean="0">
                <a:solidFill>
                  <a:srgbClr val="006A8E"/>
                </a:solidFill>
              </a:rPr>
              <a:t>The</a:t>
            </a:r>
            <a:r>
              <a:rPr lang="sl-SI" sz="1800" dirty="0" smtClean="0">
                <a:solidFill>
                  <a:srgbClr val="006A8E"/>
                </a:solidFill>
              </a:rPr>
              <a:t> </a:t>
            </a:r>
            <a:r>
              <a:rPr lang="sl-SI" sz="1800" dirty="0" err="1" smtClean="0">
                <a:solidFill>
                  <a:srgbClr val="006A8E"/>
                </a:solidFill>
              </a:rPr>
              <a:t>milky</a:t>
            </a:r>
            <a:r>
              <a:rPr lang="sl-SI" sz="1800" dirty="0" err="1">
                <a:solidFill>
                  <a:srgbClr val="006A8E"/>
                </a:solidFill>
              </a:rPr>
              <a:t>-</a:t>
            </a:r>
            <a:r>
              <a:rPr lang="sl-SI" sz="1800" dirty="0" err="1" smtClean="0">
                <a:solidFill>
                  <a:srgbClr val="006A8E"/>
                </a:solidFill>
              </a:rPr>
              <a:t>colored</a:t>
            </a:r>
            <a:r>
              <a:rPr lang="sl-SI" sz="1800" dirty="0" smtClean="0">
                <a:solidFill>
                  <a:srgbClr val="006A8E"/>
                </a:solidFill>
              </a:rPr>
              <a:t> substance </a:t>
            </a:r>
            <a:r>
              <a:rPr lang="sl-SI" sz="1800" dirty="0" err="1" smtClean="0">
                <a:solidFill>
                  <a:srgbClr val="006A8E"/>
                </a:solidFill>
              </a:rPr>
              <a:t>consist</a:t>
            </a:r>
            <a:r>
              <a:rPr lang="sl-SI" sz="1800" dirty="0" smtClean="0">
                <a:solidFill>
                  <a:srgbClr val="006A8E"/>
                </a:solidFill>
              </a:rPr>
              <a:t> </a:t>
            </a:r>
            <a:r>
              <a:rPr lang="sl-SI" sz="1800" dirty="0" err="1" smtClean="0">
                <a:solidFill>
                  <a:srgbClr val="006A8E"/>
                </a:solidFill>
              </a:rPr>
              <a:t>of</a:t>
            </a:r>
            <a:r>
              <a:rPr lang="sl-SI" sz="1800" dirty="0" smtClean="0">
                <a:solidFill>
                  <a:srgbClr val="006A8E"/>
                </a:solidFill>
              </a:rPr>
              <a:t> 44 </a:t>
            </a:r>
            <a:r>
              <a:rPr lang="sl-SI" sz="1800" dirty="0" err="1" smtClean="0">
                <a:solidFill>
                  <a:srgbClr val="006A8E"/>
                </a:solidFill>
              </a:rPr>
              <a:t>identified</a:t>
            </a:r>
            <a:r>
              <a:rPr lang="sl-SI" sz="1800" dirty="0" smtClean="0">
                <a:solidFill>
                  <a:srgbClr val="006A8E"/>
                </a:solidFill>
              </a:rPr>
              <a:t> </a:t>
            </a:r>
            <a:r>
              <a:rPr lang="sl-SI" sz="1800" dirty="0" err="1" smtClean="0">
                <a:solidFill>
                  <a:srgbClr val="006A8E"/>
                </a:solidFill>
              </a:rPr>
              <a:t>alkaloids</a:t>
            </a:r>
            <a:r>
              <a:rPr lang="sl-SI" sz="1800" dirty="0" smtClean="0">
                <a:solidFill>
                  <a:srgbClr val="006A8E"/>
                </a:solidFill>
              </a:rPr>
              <a:t> (</a:t>
            </a:r>
            <a:r>
              <a:rPr lang="sl-SI" sz="1800" dirty="0" err="1" smtClean="0">
                <a:solidFill>
                  <a:srgbClr val="006A8E"/>
                </a:solidFill>
              </a:rPr>
              <a:t>morphine</a:t>
            </a:r>
            <a:r>
              <a:rPr lang="sl-SI" sz="1800" dirty="0" smtClean="0">
                <a:solidFill>
                  <a:srgbClr val="006A8E"/>
                </a:solidFill>
              </a:rPr>
              <a:t>, </a:t>
            </a:r>
            <a:r>
              <a:rPr lang="sl-SI" sz="1800" dirty="0" err="1" smtClean="0">
                <a:solidFill>
                  <a:srgbClr val="006A8E"/>
                </a:solidFill>
              </a:rPr>
              <a:t>codeine</a:t>
            </a:r>
            <a:r>
              <a:rPr lang="sl-SI" sz="1800" dirty="0" smtClean="0">
                <a:solidFill>
                  <a:srgbClr val="006A8E"/>
                </a:solidFill>
              </a:rPr>
              <a:t>, </a:t>
            </a:r>
            <a:r>
              <a:rPr lang="sl-SI" sz="1800" dirty="0" err="1" smtClean="0">
                <a:solidFill>
                  <a:srgbClr val="006A8E"/>
                </a:solidFill>
              </a:rPr>
              <a:t>anrcotine</a:t>
            </a:r>
            <a:r>
              <a:rPr lang="sl-SI" sz="1800" dirty="0" smtClean="0">
                <a:solidFill>
                  <a:srgbClr val="006A8E"/>
                </a:solidFill>
              </a:rPr>
              <a:t>, </a:t>
            </a:r>
            <a:r>
              <a:rPr lang="sl-SI" sz="1800" dirty="0" err="1" smtClean="0">
                <a:solidFill>
                  <a:srgbClr val="006A8E"/>
                </a:solidFill>
              </a:rPr>
              <a:t>papaverine</a:t>
            </a:r>
            <a:r>
              <a:rPr lang="sl-SI" sz="1800" dirty="0" smtClean="0">
                <a:solidFill>
                  <a:srgbClr val="006A8E"/>
                </a:solidFill>
              </a:rPr>
              <a:t>, </a:t>
            </a:r>
            <a:r>
              <a:rPr lang="sl-SI" sz="1800" dirty="0" err="1" smtClean="0">
                <a:solidFill>
                  <a:srgbClr val="006A8E"/>
                </a:solidFill>
              </a:rPr>
              <a:t>tebaine</a:t>
            </a:r>
            <a:r>
              <a:rPr lang="sl-SI" sz="1800" dirty="0" smtClean="0">
                <a:solidFill>
                  <a:srgbClr val="006A8E"/>
                </a:solidFill>
              </a:rPr>
              <a:t> </a:t>
            </a:r>
            <a:r>
              <a:rPr lang="sl-SI" sz="1800" dirty="0" err="1" smtClean="0">
                <a:solidFill>
                  <a:srgbClr val="006A8E"/>
                </a:solidFill>
              </a:rPr>
              <a:t>and</a:t>
            </a:r>
            <a:r>
              <a:rPr lang="sl-SI" sz="1800" dirty="0" smtClean="0">
                <a:solidFill>
                  <a:srgbClr val="006A8E"/>
                </a:solidFill>
              </a:rPr>
              <a:t> more) used in </a:t>
            </a:r>
            <a:r>
              <a:rPr lang="sl-SI" sz="1800" dirty="0" err="1" smtClean="0">
                <a:solidFill>
                  <a:srgbClr val="006A8E"/>
                </a:solidFill>
              </a:rPr>
              <a:t>pharmaceutical</a:t>
            </a:r>
            <a:r>
              <a:rPr lang="sl-SI" sz="1800" dirty="0" smtClean="0">
                <a:solidFill>
                  <a:srgbClr val="006A8E"/>
                </a:solidFill>
              </a:rPr>
              <a:t> </a:t>
            </a:r>
            <a:r>
              <a:rPr lang="sl-SI" sz="1800" dirty="0" err="1" smtClean="0">
                <a:solidFill>
                  <a:srgbClr val="006A8E"/>
                </a:solidFill>
              </a:rPr>
              <a:t>industry</a:t>
            </a:r>
            <a:r>
              <a:rPr lang="sl-SI" sz="1800" dirty="0" smtClean="0">
                <a:solidFill>
                  <a:srgbClr val="006A8E"/>
                </a:solidFill>
              </a:rPr>
              <a:t> as </a:t>
            </a:r>
            <a:r>
              <a:rPr lang="sl-SI" sz="1800" dirty="0" err="1" smtClean="0">
                <a:solidFill>
                  <a:srgbClr val="006A8E"/>
                </a:solidFill>
              </a:rPr>
              <a:t>irrplaceable</a:t>
            </a:r>
            <a:r>
              <a:rPr lang="sl-SI" sz="1800" dirty="0" smtClean="0">
                <a:solidFill>
                  <a:srgbClr val="006A8E"/>
                </a:solidFill>
              </a:rPr>
              <a:t> </a:t>
            </a:r>
            <a:r>
              <a:rPr lang="sl-SI" sz="1800" dirty="0" err="1" smtClean="0">
                <a:solidFill>
                  <a:srgbClr val="006A8E"/>
                </a:solidFill>
              </a:rPr>
              <a:t>substances</a:t>
            </a:r>
            <a:r>
              <a:rPr lang="sl-SI" sz="1800" dirty="0" smtClean="0">
                <a:solidFill>
                  <a:srgbClr val="006A8E"/>
                </a:solidFill>
              </a:rPr>
              <a:t> </a:t>
            </a:r>
            <a:r>
              <a:rPr lang="sl-SI" sz="1800" dirty="0" err="1" smtClean="0">
                <a:solidFill>
                  <a:srgbClr val="006A8E"/>
                </a:solidFill>
              </a:rPr>
              <a:t>for</a:t>
            </a:r>
            <a:r>
              <a:rPr lang="sl-SI" sz="1800" dirty="0" smtClean="0">
                <a:solidFill>
                  <a:srgbClr val="006A8E"/>
                </a:solidFill>
              </a:rPr>
              <a:t> </a:t>
            </a:r>
            <a:r>
              <a:rPr lang="sl-SI" sz="1800" dirty="0" err="1" smtClean="0">
                <a:solidFill>
                  <a:srgbClr val="006A8E"/>
                </a:solidFill>
              </a:rPr>
              <a:t>medicines</a:t>
            </a:r>
            <a:r>
              <a:rPr lang="sl-SI" sz="1800" dirty="0" smtClean="0">
                <a:solidFill>
                  <a:srgbClr val="006A8E"/>
                </a:solidFill>
              </a:rPr>
              <a:t> (like </a:t>
            </a:r>
            <a:r>
              <a:rPr lang="sl-SI" sz="1800" dirty="0" err="1" smtClean="0">
                <a:solidFill>
                  <a:srgbClr val="006A8E"/>
                </a:solidFill>
              </a:rPr>
              <a:t>painkiller</a:t>
            </a:r>
            <a:r>
              <a:rPr lang="sl-SI" sz="1800" dirty="0" smtClean="0">
                <a:solidFill>
                  <a:srgbClr val="006A8E"/>
                </a:solidFill>
              </a:rPr>
              <a:t>, </a:t>
            </a:r>
            <a:r>
              <a:rPr lang="sl-SI" sz="1800" dirty="0" err="1" smtClean="0">
                <a:solidFill>
                  <a:srgbClr val="006A8E"/>
                </a:solidFill>
              </a:rPr>
              <a:t>prevention</a:t>
            </a:r>
            <a:r>
              <a:rPr lang="sl-SI" sz="1800" dirty="0" smtClean="0">
                <a:solidFill>
                  <a:srgbClr val="006A8E"/>
                </a:solidFill>
              </a:rPr>
              <a:t> </a:t>
            </a:r>
            <a:r>
              <a:rPr lang="sl-SI" sz="1800" dirty="0" err="1" smtClean="0">
                <a:solidFill>
                  <a:srgbClr val="006A8E"/>
                </a:solidFill>
              </a:rPr>
              <a:t>of</a:t>
            </a:r>
            <a:r>
              <a:rPr lang="sl-SI" sz="1800" dirty="0" smtClean="0">
                <a:solidFill>
                  <a:srgbClr val="006A8E"/>
                </a:solidFill>
              </a:rPr>
              <a:t> </a:t>
            </a:r>
            <a:r>
              <a:rPr lang="sl-SI" sz="1800" dirty="0" err="1" smtClean="0">
                <a:solidFill>
                  <a:srgbClr val="006A8E"/>
                </a:solidFill>
              </a:rPr>
              <a:t>iodine</a:t>
            </a:r>
            <a:r>
              <a:rPr lang="sl-SI" sz="1800" dirty="0" smtClean="0">
                <a:solidFill>
                  <a:srgbClr val="006A8E"/>
                </a:solidFill>
              </a:rPr>
              <a:t> </a:t>
            </a:r>
            <a:r>
              <a:rPr lang="sl-SI" sz="1800" dirty="0" err="1" smtClean="0">
                <a:solidFill>
                  <a:srgbClr val="006A8E"/>
                </a:solidFill>
              </a:rPr>
              <a:t>deficiency</a:t>
            </a:r>
            <a:r>
              <a:rPr lang="sl-SI" sz="1800" dirty="0" smtClean="0">
                <a:solidFill>
                  <a:srgbClr val="006A8E"/>
                </a:solidFill>
              </a:rPr>
              <a:t>, </a:t>
            </a:r>
            <a:r>
              <a:rPr lang="sl-SI" sz="1800" dirty="0" err="1" smtClean="0">
                <a:solidFill>
                  <a:srgbClr val="006A8E"/>
                </a:solidFill>
              </a:rPr>
              <a:t>contrast</a:t>
            </a:r>
            <a:r>
              <a:rPr lang="sl-SI" sz="1800" dirty="0" smtClean="0">
                <a:solidFill>
                  <a:srgbClr val="006A8E"/>
                </a:solidFill>
              </a:rPr>
              <a:t> agent </a:t>
            </a:r>
            <a:r>
              <a:rPr lang="sl-SI" sz="1800" dirty="0" err="1" smtClean="0">
                <a:solidFill>
                  <a:srgbClr val="006A8E"/>
                </a:solidFill>
              </a:rPr>
              <a:t>and</a:t>
            </a:r>
            <a:r>
              <a:rPr lang="sl-SI" sz="1800" dirty="0" smtClean="0">
                <a:solidFill>
                  <a:srgbClr val="006A8E"/>
                </a:solidFill>
              </a:rPr>
              <a:t> </a:t>
            </a:r>
            <a:r>
              <a:rPr lang="sl-SI" sz="1800" dirty="0" err="1" smtClean="0">
                <a:solidFill>
                  <a:srgbClr val="006A8E"/>
                </a:solidFill>
              </a:rPr>
              <a:t>cancer</a:t>
            </a:r>
            <a:r>
              <a:rPr lang="sl-SI" sz="1800" dirty="0" smtClean="0">
                <a:solidFill>
                  <a:srgbClr val="006A8E"/>
                </a:solidFill>
              </a:rPr>
              <a:t> </a:t>
            </a:r>
            <a:r>
              <a:rPr lang="sl-SI" sz="1800" dirty="0" err="1" smtClean="0">
                <a:solidFill>
                  <a:srgbClr val="006A8E"/>
                </a:solidFill>
              </a:rPr>
              <a:t>therpies</a:t>
            </a:r>
            <a:r>
              <a:rPr lang="sl-SI" sz="1800" dirty="0" smtClean="0">
                <a:solidFill>
                  <a:srgbClr val="006A8E"/>
                </a:solidFill>
              </a:rPr>
              <a:t>). </a:t>
            </a:r>
            <a:r>
              <a:rPr lang="sl-SI" sz="1800" dirty="0" err="1" smtClean="0">
                <a:solidFill>
                  <a:srgbClr val="006A8E"/>
                </a:solidFill>
              </a:rPr>
              <a:t>The</a:t>
            </a:r>
            <a:r>
              <a:rPr lang="sl-SI" sz="1800" dirty="0" smtClean="0">
                <a:solidFill>
                  <a:srgbClr val="006A8E"/>
                </a:solidFill>
              </a:rPr>
              <a:t> </a:t>
            </a:r>
            <a:r>
              <a:rPr lang="sl-SI" sz="1800" dirty="0" err="1" smtClean="0">
                <a:solidFill>
                  <a:srgbClr val="006A8E"/>
                </a:solidFill>
              </a:rPr>
              <a:t>genotypes</a:t>
            </a:r>
            <a:r>
              <a:rPr lang="sl-SI" sz="1800" dirty="0" smtClean="0">
                <a:solidFill>
                  <a:srgbClr val="006A8E"/>
                </a:solidFill>
              </a:rPr>
              <a:t> </a:t>
            </a:r>
            <a:r>
              <a:rPr lang="sl-SI" sz="1800" dirty="0" err="1" smtClean="0">
                <a:solidFill>
                  <a:srgbClr val="006A8E"/>
                </a:solidFill>
              </a:rPr>
              <a:t>that</a:t>
            </a:r>
            <a:r>
              <a:rPr lang="sl-SI" sz="1800" dirty="0" smtClean="0">
                <a:solidFill>
                  <a:srgbClr val="006A8E"/>
                </a:solidFill>
              </a:rPr>
              <a:t> </a:t>
            </a:r>
            <a:r>
              <a:rPr lang="sl-SI" sz="1800" dirty="0" err="1" smtClean="0">
                <a:solidFill>
                  <a:srgbClr val="006A8E"/>
                </a:solidFill>
              </a:rPr>
              <a:t>contain</a:t>
            </a:r>
            <a:r>
              <a:rPr lang="sl-SI" sz="1800" dirty="0" smtClean="0">
                <a:solidFill>
                  <a:srgbClr val="006A8E"/>
                </a:solidFill>
              </a:rPr>
              <a:t> </a:t>
            </a:r>
            <a:r>
              <a:rPr lang="sl-SI" sz="1800" dirty="0" err="1" smtClean="0">
                <a:solidFill>
                  <a:srgbClr val="006A8E"/>
                </a:solidFill>
              </a:rPr>
              <a:t>highly</a:t>
            </a:r>
            <a:r>
              <a:rPr lang="sl-SI" sz="1800" dirty="0" smtClean="0">
                <a:solidFill>
                  <a:srgbClr val="006A8E"/>
                </a:solidFill>
              </a:rPr>
              <a:t> </a:t>
            </a:r>
            <a:r>
              <a:rPr lang="sl-SI" sz="1800" dirty="0" err="1" smtClean="0">
                <a:solidFill>
                  <a:srgbClr val="006A8E"/>
                </a:solidFill>
              </a:rPr>
              <a:t>concentrated</a:t>
            </a:r>
            <a:r>
              <a:rPr lang="sl-SI" sz="1800" dirty="0" smtClean="0">
                <a:solidFill>
                  <a:srgbClr val="006A8E"/>
                </a:solidFill>
              </a:rPr>
              <a:t> opiate </a:t>
            </a:r>
            <a:r>
              <a:rPr lang="sl-SI" sz="1800" dirty="0" err="1" smtClean="0">
                <a:solidFill>
                  <a:srgbClr val="006A8E"/>
                </a:solidFill>
              </a:rPr>
              <a:t>alkaloids</a:t>
            </a:r>
            <a:r>
              <a:rPr lang="sl-SI" sz="1800" dirty="0" smtClean="0">
                <a:solidFill>
                  <a:srgbClr val="006A8E"/>
                </a:solidFill>
              </a:rPr>
              <a:t> are used </a:t>
            </a:r>
            <a:r>
              <a:rPr lang="sl-SI" sz="1800" dirty="0" err="1" smtClean="0">
                <a:solidFill>
                  <a:srgbClr val="006A8E"/>
                </a:solidFill>
              </a:rPr>
              <a:t>for</a:t>
            </a:r>
            <a:r>
              <a:rPr lang="sl-SI" sz="1800" dirty="0" smtClean="0">
                <a:solidFill>
                  <a:srgbClr val="006A8E"/>
                </a:solidFill>
              </a:rPr>
              <a:t> </a:t>
            </a:r>
            <a:r>
              <a:rPr lang="sl-SI" sz="1800" dirty="0" err="1" smtClean="0">
                <a:solidFill>
                  <a:srgbClr val="006A8E"/>
                </a:solidFill>
              </a:rPr>
              <a:t>this</a:t>
            </a:r>
            <a:r>
              <a:rPr lang="sl-SI" sz="1800" dirty="0" smtClean="0">
                <a:solidFill>
                  <a:srgbClr val="006A8E"/>
                </a:solidFill>
              </a:rPr>
              <a:t> </a:t>
            </a:r>
            <a:r>
              <a:rPr lang="sl-SI" sz="1800" dirty="0" err="1" smtClean="0">
                <a:solidFill>
                  <a:srgbClr val="006A8E"/>
                </a:solidFill>
              </a:rPr>
              <a:t>kind</a:t>
            </a:r>
            <a:r>
              <a:rPr lang="sl-SI" sz="1800" dirty="0" smtClean="0">
                <a:solidFill>
                  <a:srgbClr val="006A8E"/>
                </a:solidFill>
              </a:rPr>
              <a:t> </a:t>
            </a:r>
            <a:r>
              <a:rPr lang="sl-SI" sz="1800" dirty="0" err="1" smtClean="0">
                <a:solidFill>
                  <a:srgbClr val="006A8E"/>
                </a:solidFill>
              </a:rPr>
              <a:t>of</a:t>
            </a:r>
            <a:r>
              <a:rPr lang="sl-SI" sz="1800" dirty="0" smtClean="0">
                <a:solidFill>
                  <a:srgbClr val="006A8E"/>
                </a:solidFill>
              </a:rPr>
              <a:t> </a:t>
            </a:r>
            <a:r>
              <a:rPr lang="sl-SI" sz="1800" dirty="0" err="1" smtClean="0">
                <a:solidFill>
                  <a:srgbClr val="006A8E"/>
                </a:solidFill>
              </a:rPr>
              <a:t>producrion</a:t>
            </a:r>
            <a:r>
              <a:rPr lang="sl-SI" sz="1800" dirty="0" smtClean="0">
                <a:solidFill>
                  <a:srgbClr val="006A8E"/>
                </a:solidFill>
              </a:rPr>
              <a:t>, </a:t>
            </a:r>
            <a:r>
              <a:rPr lang="sl-SI" sz="1800" dirty="0" err="1" smtClean="0">
                <a:solidFill>
                  <a:srgbClr val="006A8E"/>
                </a:solidFill>
              </a:rPr>
              <a:t>and</a:t>
            </a:r>
            <a:r>
              <a:rPr lang="sl-SI" sz="1800" dirty="0" smtClean="0">
                <a:solidFill>
                  <a:srgbClr val="006A8E"/>
                </a:solidFill>
              </a:rPr>
              <a:t> </a:t>
            </a:r>
            <a:r>
              <a:rPr lang="sl-SI" sz="1800" dirty="0" err="1" smtClean="0">
                <a:solidFill>
                  <a:srgbClr val="006A8E"/>
                </a:solidFill>
              </a:rPr>
              <a:t>they</a:t>
            </a:r>
            <a:r>
              <a:rPr lang="sl-SI" sz="1800" dirty="0" smtClean="0">
                <a:solidFill>
                  <a:srgbClr val="006A8E"/>
                </a:solidFill>
              </a:rPr>
              <a:t> </a:t>
            </a:r>
            <a:r>
              <a:rPr lang="sl-SI" sz="1800" dirty="0" err="1" smtClean="0">
                <a:solidFill>
                  <a:srgbClr val="006A8E"/>
                </a:solidFill>
              </a:rPr>
              <a:t>grown</a:t>
            </a:r>
            <a:r>
              <a:rPr lang="sl-SI" sz="1800" dirty="0" smtClean="0">
                <a:solidFill>
                  <a:srgbClr val="006A8E"/>
                </a:solidFill>
              </a:rPr>
              <a:t> in hot </a:t>
            </a:r>
            <a:r>
              <a:rPr lang="sl-SI" sz="1800" dirty="0" err="1" smtClean="0">
                <a:solidFill>
                  <a:srgbClr val="006A8E"/>
                </a:solidFill>
              </a:rPr>
              <a:t>areas</a:t>
            </a:r>
            <a:r>
              <a:rPr lang="sl-SI" sz="1800" dirty="0" smtClean="0">
                <a:solidFill>
                  <a:srgbClr val="006A8E"/>
                </a:solidFill>
              </a:rPr>
              <a:t>, </a:t>
            </a:r>
            <a:r>
              <a:rPr lang="sl-SI" sz="1800" dirty="0" err="1" smtClean="0">
                <a:solidFill>
                  <a:srgbClr val="006A8E"/>
                </a:solidFill>
              </a:rPr>
              <a:t>mostly</a:t>
            </a:r>
            <a:r>
              <a:rPr lang="sl-SI" sz="1800" dirty="0" smtClean="0">
                <a:solidFill>
                  <a:srgbClr val="006A8E"/>
                </a:solidFill>
              </a:rPr>
              <a:t> </a:t>
            </a:r>
            <a:r>
              <a:rPr lang="sl-SI" sz="1800" dirty="0" err="1" smtClean="0">
                <a:solidFill>
                  <a:srgbClr val="006A8E"/>
                </a:solidFill>
              </a:rPr>
              <a:t>tropical</a:t>
            </a:r>
            <a:r>
              <a:rPr lang="sl-SI" sz="1800" dirty="0" smtClean="0">
                <a:solidFill>
                  <a:srgbClr val="006A8E"/>
                </a:solidFill>
              </a:rPr>
              <a:t> </a:t>
            </a:r>
            <a:r>
              <a:rPr lang="sl-SI" sz="1800" dirty="0" err="1" smtClean="0">
                <a:solidFill>
                  <a:srgbClr val="006A8E"/>
                </a:solidFill>
              </a:rPr>
              <a:t>climates</a:t>
            </a:r>
            <a:r>
              <a:rPr lang="sl-SI" sz="1800" dirty="0" smtClean="0">
                <a:solidFill>
                  <a:srgbClr val="006A8E"/>
                </a:solidFill>
              </a:rPr>
              <a:t> (10 – 13.5% </a:t>
            </a:r>
            <a:r>
              <a:rPr lang="sl-SI" sz="1800" dirty="0" err="1" smtClean="0">
                <a:solidFill>
                  <a:srgbClr val="006A8E"/>
                </a:solidFill>
              </a:rPr>
              <a:t>of</a:t>
            </a:r>
            <a:r>
              <a:rPr lang="sl-SI" sz="1800" dirty="0" smtClean="0">
                <a:solidFill>
                  <a:srgbClr val="006A8E"/>
                </a:solidFill>
              </a:rPr>
              <a:t> </a:t>
            </a:r>
            <a:r>
              <a:rPr lang="sl-SI" sz="1800" dirty="0" err="1" smtClean="0">
                <a:solidFill>
                  <a:srgbClr val="006A8E"/>
                </a:solidFill>
              </a:rPr>
              <a:t>morphine</a:t>
            </a:r>
            <a:r>
              <a:rPr lang="sl-SI" sz="1800" dirty="0" smtClean="0">
                <a:solidFill>
                  <a:srgbClr val="006A8E"/>
                </a:solidFill>
              </a:rPr>
              <a:t> in </a:t>
            </a:r>
            <a:r>
              <a:rPr lang="sl-SI" sz="1800" dirty="0" err="1" smtClean="0">
                <a:solidFill>
                  <a:srgbClr val="006A8E"/>
                </a:solidFill>
              </a:rPr>
              <a:t>raw</a:t>
            </a:r>
            <a:r>
              <a:rPr lang="sl-SI" sz="1800" dirty="0" smtClean="0">
                <a:solidFill>
                  <a:srgbClr val="006A8E"/>
                </a:solidFill>
              </a:rPr>
              <a:t> </a:t>
            </a:r>
            <a:r>
              <a:rPr lang="sl-SI" sz="1800" dirty="0" err="1" smtClean="0">
                <a:solidFill>
                  <a:srgbClr val="006A8E"/>
                </a:solidFill>
              </a:rPr>
              <a:t>opium</a:t>
            </a:r>
            <a:r>
              <a:rPr lang="sl-SI" sz="1800" dirty="0" smtClean="0">
                <a:solidFill>
                  <a:srgbClr val="006A8E"/>
                </a:solidFill>
              </a:rPr>
              <a:t>).</a:t>
            </a:r>
            <a:br>
              <a:rPr lang="sl-SI" sz="1800" dirty="0" smtClean="0">
                <a:solidFill>
                  <a:srgbClr val="006A8E"/>
                </a:solidFill>
              </a:rPr>
            </a:br>
            <a:r>
              <a:rPr lang="sl-SI" sz="1800" dirty="0" smtClean="0">
                <a:solidFill>
                  <a:srgbClr val="006A8E"/>
                </a:solidFill>
              </a:rPr>
              <a:t/>
            </a:r>
            <a:br>
              <a:rPr lang="sl-SI" sz="1800" dirty="0" smtClean="0">
                <a:solidFill>
                  <a:srgbClr val="006A8E"/>
                </a:solidFill>
              </a:rPr>
            </a:br>
            <a:r>
              <a:rPr lang="sl-SI" sz="1800" dirty="0" err="1" smtClean="0">
                <a:solidFill>
                  <a:srgbClr val="00B050"/>
                </a:solidFill>
              </a:rPr>
              <a:t>Poppy</a:t>
            </a:r>
            <a:r>
              <a:rPr lang="sl-SI" sz="1800" dirty="0" smtClean="0">
                <a:solidFill>
                  <a:srgbClr val="00B050"/>
                </a:solidFill>
              </a:rPr>
              <a:t> </a:t>
            </a:r>
            <a:r>
              <a:rPr lang="sl-SI" sz="1800" dirty="0" err="1" smtClean="0">
                <a:solidFill>
                  <a:srgbClr val="00B050"/>
                </a:solidFill>
              </a:rPr>
              <a:t>seeds</a:t>
            </a:r>
            <a:r>
              <a:rPr lang="sl-SI" sz="1800" dirty="0" smtClean="0">
                <a:solidFill>
                  <a:srgbClr val="00B050"/>
                </a:solidFill>
              </a:rPr>
              <a:t> </a:t>
            </a:r>
            <a:r>
              <a:rPr lang="sl-SI" sz="1800" dirty="0" err="1" smtClean="0">
                <a:solidFill>
                  <a:srgbClr val="00B050"/>
                </a:solidFill>
              </a:rPr>
              <a:t>often</a:t>
            </a:r>
            <a:r>
              <a:rPr lang="sl-SI" sz="1800" dirty="0" smtClean="0">
                <a:solidFill>
                  <a:srgbClr val="00B050"/>
                </a:solidFill>
              </a:rPr>
              <a:t> </a:t>
            </a:r>
            <a:r>
              <a:rPr lang="sl-SI" sz="1800" dirty="0" err="1" smtClean="0">
                <a:solidFill>
                  <a:srgbClr val="00B050"/>
                </a:solidFill>
              </a:rPr>
              <a:t>appear</a:t>
            </a:r>
            <a:r>
              <a:rPr lang="sl-SI" sz="1800" dirty="0" smtClean="0">
                <a:solidFill>
                  <a:srgbClr val="00B050"/>
                </a:solidFill>
              </a:rPr>
              <a:t> in </a:t>
            </a:r>
            <a:r>
              <a:rPr lang="sl-SI" sz="1800" dirty="0" err="1" smtClean="0">
                <a:solidFill>
                  <a:srgbClr val="00B050"/>
                </a:solidFill>
              </a:rPr>
              <a:t>food</a:t>
            </a:r>
            <a:r>
              <a:rPr lang="sl-SI" sz="1800" dirty="0" smtClean="0">
                <a:solidFill>
                  <a:srgbClr val="00B050"/>
                </a:solidFill>
              </a:rPr>
              <a:t> </a:t>
            </a:r>
            <a:r>
              <a:rPr lang="sl-SI" sz="1800" dirty="0" err="1" smtClean="0">
                <a:solidFill>
                  <a:srgbClr val="00B050"/>
                </a:solidFill>
              </a:rPr>
              <a:t>products</a:t>
            </a:r>
            <a:r>
              <a:rPr lang="sl-SI" sz="1800" dirty="0" smtClean="0">
                <a:solidFill>
                  <a:srgbClr val="00B050"/>
                </a:solidFill>
              </a:rPr>
              <a:t> like </a:t>
            </a:r>
            <a:r>
              <a:rPr lang="sl-SI" sz="1800" dirty="0" err="1" smtClean="0">
                <a:solidFill>
                  <a:srgbClr val="00B050"/>
                </a:solidFill>
              </a:rPr>
              <a:t>bread</a:t>
            </a:r>
            <a:r>
              <a:rPr lang="sl-SI" sz="1800" dirty="0" smtClean="0">
                <a:solidFill>
                  <a:srgbClr val="00B050"/>
                </a:solidFill>
              </a:rPr>
              <a:t>, </a:t>
            </a:r>
            <a:r>
              <a:rPr lang="sl-SI" sz="1800" dirty="0" err="1" smtClean="0">
                <a:solidFill>
                  <a:srgbClr val="00B050"/>
                </a:solidFill>
              </a:rPr>
              <a:t>cakes</a:t>
            </a:r>
            <a:r>
              <a:rPr lang="sl-SI" sz="1800" dirty="0" smtClean="0">
                <a:solidFill>
                  <a:srgbClr val="00B050"/>
                </a:solidFill>
              </a:rPr>
              <a:t> (in </a:t>
            </a:r>
            <a:r>
              <a:rPr lang="sl-SI" sz="1800" dirty="0" err="1" smtClean="0">
                <a:solidFill>
                  <a:srgbClr val="00B050"/>
                </a:solidFill>
              </a:rPr>
              <a:t>Slovenia</a:t>
            </a:r>
            <a:r>
              <a:rPr lang="sl-SI" sz="1800" dirty="0" smtClean="0">
                <a:solidFill>
                  <a:srgbClr val="00B050"/>
                </a:solidFill>
              </a:rPr>
              <a:t> is </a:t>
            </a:r>
            <a:r>
              <a:rPr lang="sl-SI" sz="1800" dirty="0" err="1" smtClean="0">
                <a:solidFill>
                  <a:srgbClr val="00B050"/>
                </a:solidFill>
              </a:rPr>
              <a:t>protected</a:t>
            </a:r>
            <a:r>
              <a:rPr lang="sl-SI" sz="1800" dirty="0" smtClean="0">
                <a:solidFill>
                  <a:srgbClr val="00B050"/>
                </a:solidFill>
              </a:rPr>
              <a:t> </a:t>
            </a:r>
            <a:r>
              <a:rPr lang="sl-SI" sz="1800" dirty="0" err="1" smtClean="0">
                <a:solidFill>
                  <a:srgbClr val="00B050"/>
                </a:solidFill>
              </a:rPr>
              <a:t>recipie</a:t>
            </a:r>
            <a:r>
              <a:rPr lang="sl-SI" sz="1800" dirty="0" smtClean="0">
                <a:solidFill>
                  <a:srgbClr val="00B050"/>
                </a:solidFill>
              </a:rPr>
              <a:t> </a:t>
            </a:r>
            <a:r>
              <a:rPr lang="sl-SI" sz="1800" dirty="0" err="1" smtClean="0">
                <a:solidFill>
                  <a:srgbClr val="00B050"/>
                </a:solidFill>
              </a:rPr>
              <a:t>for</a:t>
            </a:r>
            <a:r>
              <a:rPr lang="sl-SI" sz="1800" dirty="0" smtClean="0">
                <a:solidFill>
                  <a:srgbClr val="00B050"/>
                </a:solidFill>
              </a:rPr>
              <a:t> </a:t>
            </a:r>
            <a:r>
              <a:rPr lang="sl-SI" sz="1800" dirty="0" err="1" smtClean="0">
                <a:solidFill>
                  <a:srgbClr val="00B050"/>
                </a:solidFill>
              </a:rPr>
              <a:t>cake</a:t>
            </a:r>
            <a:r>
              <a:rPr lang="sl-SI" sz="1800" dirty="0" smtClean="0">
                <a:solidFill>
                  <a:srgbClr val="00B050"/>
                </a:solidFill>
              </a:rPr>
              <a:t> Prekmurska gibanica‘  </a:t>
            </a:r>
            <a:r>
              <a:rPr lang="sl-SI" sz="1800" dirty="0" err="1" smtClean="0">
                <a:solidFill>
                  <a:srgbClr val="00B050"/>
                </a:solidFill>
              </a:rPr>
              <a:t>content</a:t>
            </a:r>
            <a:r>
              <a:rPr lang="sl-SI" sz="1800" dirty="0" smtClean="0">
                <a:solidFill>
                  <a:srgbClr val="00B050"/>
                </a:solidFill>
              </a:rPr>
              <a:t> up to 1/3 </a:t>
            </a:r>
            <a:r>
              <a:rPr lang="sl-SI" sz="1800" dirty="0" err="1" smtClean="0">
                <a:solidFill>
                  <a:srgbClr val="00B050"/>
                </a:solidFill>
              </a:rPr>
              <a:t>poppy</a:t>
            </a:r>
            <a:r>
              <a:rPr lang="sl-SI" sz="1800" dirty="0" smtClean="0">
                <a:solidFill>
                  <a:srgbClr val="00B050"/>
                </a:solidFill>
              </a:rPr>
              <a:t> </a:t>
            </a:r>
            <a:r>
              <a:rPr lang="sl-SI" sz="1800" dirty="0" err="1" smtClean="0">
                <a:solidFill>
                  <a:srgbClr val="00B050"/>
                </a:solidFill>
              </a:rPr>
              <a:t>seeds</a:t>
            </a:r>
            <a:r>
              <a:rPr lang="sl-SI" sz="1800" dirty="0" smtClean="0">
                <a:solidFill>
                  <a:srgbClr val="00B050"/>
                </a:solidFill>
              </a:rPr>
              <a:t>), </a:t>
            </a:r>
            <a:r>
              <a:rPr lang="sl-SI" sz="1800" dirty="0" err="1" smtClean="0">
                <a:solidFill>
                  <a:srgbClr val="00B050"/>
                </a:solidFill>
              </a:rPr>
              <a:t>than</a:t>
            </a:r>
            <a:r>
              <a:rPr lang="sl-SI" sz="1800" dirty="0" smtClean="0">
                <a:solidFill>
                  <a:srgbClr val="00B050"/>
                </a:solidFill>
              </a:rPr>
              <a:t> is </a:t>
            </a:r>
            <a:r>
              <a:rPr lang="sl-SI" sz="1800" dirty="0" err="1" smtClean="0">
                <a:solidFill>
                  <a:srgbClr val="00B050"/>
                </a:solidFill>
              </a:rPr>
              <a:t>known</a:t>
            </a:r>
            <a:r>
              <a:rPr lang="sl-SI" sz="1800" dirty="0" smtClean="0">
                <a:solidFill>
                  <a:srgbClr val="00B050"/>
                </a:solidFill>
              </a:rPr>
              <a:t> </a:t>
            </a:r>
            <a:r>
              <a:rPr lang="sl-SI" sz="1800" dirty="0" err="1" smtClean="0">
                <a:solidFill>
                  <a:srgbClr val="00B050"/>
                </a:solidFill>
              </a:rPr>
              <a:t>traditional</a:t>
            </a:r>
            <a:r>
              <a:rPr lang="sl-SI" sz="1800" dirty="0" smtClean="0">
                <a:solidFill>
                  <a:srgbClr val="00B050"/>
                </a:solidFill>
              </a:rPr>
              <a:t> </a:t>
            </a:r>
            <a:r>
              <a:rPr lang="sl-SI" sz="1800" dirty="0" err="1" smtClean="0">
                <a:solidFill>
                  <a:srgbClr val="00B050"/>
                </a:solidFill>
              </a:rPr>
              <a:t>cake</a:t>
            </a:r>
            <a:r>
              <a:rPr lang="sl-SI" sz="1800" dirty="0" smtClean="0">
                <a:solidFill>
                  <a:srgbClr val="00B050"/>
                </a:solidFill>
              </a:rPr>
              <a:t> </a:t>
            </a:r>
            <a:r>
              <a:rPr lang="sl-SI" sz="1800" dirty="0" err="1" smtClean="0">
                <a:solidFill>
                  <a:srgbClr val="00B050"/>
                </a:solidFill>
              </a:rPr>
              <a:t>poppy</a:t>
            </a:r>
            <a:r>
              <a:rPr lang="sl-SI" sz="1800" dirty="0" smtClean="0">
                <a:solidFill>
                  <a:srgbClr val="00B050"/>
                </a:solidFill>
              </a:rPr>
              <a:t> ‚potica‘, </a:t>
            </a:r>
            <a:r>
              <a:rPr lang="sl-SI" sz="1800" dirty="0" err="1" smtClean="0">
                <a:solidFill>
                  <a:srgbClr val="00B050"/>
                </a:solidFill>
              </a:rPr>
              <a:t>etc</a:t>
            </a:r>
            <a:r>
              <a:rPr lang="sl-SI" sz="1800" dirty="0" smtClean="0">
                <a:solidFill>
                  <a:srgbClr val="00B050"/>
                </a:solidFill>
              </a:rPr>
              <a:t>. </a:t>
            </a:r>
            <a:r>
              <a:rPr lang="sl-SI" sz="1800" dirty="0">
                <a:solidFill>
                  <a:srgbClr val="00B050"/>
                </a:solidFill>
              </a:rPr>
              <a:t/>
            </a:r>
            <a:br>
              <a:rPr lang="sl-SI" sz="1800" dirty="0">
                <a:solidFill>
                  <a:srgbClr val="00B050"/>
                </a:solidFill>
              </a:rPr>
            </a:br>
            <a:r>
              <a:rPr lang="sl-SI" sz="1800" dirty="0" smtClean="0">
                <a:solidFill>
                  <a:srgbClr val="006A8E"/>
                </a:solidFill>
              </a:rPr>
              <a:t/>
            </a:r>
            <a:br>
              <a:rPr lang="sl-SI" sz="1800" dirty="0" smtClean="0">
                <a:solidFill>
                  <a:srgbClr val="006A8E"/>
                </a:solidFill>
              </a:rPr>
            </a:br>
            <a:r>
              <a:rPr lang="sl-SI" sz="1800" dirty="0" smtClean="0">
                <a:solidFill>
                  <a:srgbClr val="006A8E"/>
                </a:solidFill>
              </a:rPr>
              <a:t>It </a:t>
            </a:r>
            <a:r>
              <a:rPr lang="sl-SI" sz="1800" dirty="0" err="1" smtClean="0">
                <a:solidFill>
                  <a:srgbClr val="006A8E"/>
                </a:solidFill>
              </a:rPr>
              <a:t>believes</a:t>
            </a:r>
            <a:r>
              <a:rPr lang="sl-SI" sz="1800" dirty="0" smtClean="0">
                <a:solidFill>
                  <a:srgbClr val="006A8E"/>
                </a:solidFill>
              </a:rPr>
              <a:t> </a:t>
            </a:r>
            <a:r>
              <a:rPr lang="sl-SI" sz="1800" dirty="0" err="1" smtClean="0">
                <a:solidFill>
                  <a:srgbClr val="006A8E"/>
                </a:solidFill>
              </a:rPr>
              <a:t>that</a:t>
            </a:r>
            <a:r>
              <a:rPr lang="sl-SI" sz="1800" dirty="0" smtClean="0">
                <a:solidFill>
                  <a:srgbClr val="006A8E"/>
                </a:solidFill>
              </a:rPr>
              <a:t> mature </a:t>
            </a:r>
            <a:r>
              <a:rPr lang="sl-SI" sz="1800" dirty="0" err="1" smtClean="0">
                <a:solidFill>
                  <a:srgbClr val="006A8E"/>
                </a:solidFill>
              </a:rPr>
              <a:t>seeds</a:t>
            </a:r>
            <a:r>
              <a:rPr lang="sl-SI" sz="1800" dirty="0" smtClean="0">
                <a:solidFill>
                  <a:srgbClr val="006A8E"/>
                </a:solidFill>
              </a:rPr>
              <a:t> </a:t>
            </a:r>
            <a:r>
              <a:rPr lang="sl-SI" sz="1800" dirty="0" err="1" smtClean="0">
                <a:solidFill>
                  <a:srgbClr val="006A8E"/>
                </a:solidFill>
              </a:rPr>
              <a:t>did</a:t>
            </a:r>
            <a:r>
              <a:rPr lang="sl-SI" sz="1800" dirty="0" smtClean="0">
                <a:solidFill>
                  <a:srgbClr val="006A8E"/>
                </a:solidFill>
              </a:rPr>
              <a:t> not </a:t>
            </a:r>
            <a:r>
              <a:rPr lang="sl-SI" sz="1800" dirty="0" err="1" smtClean="0">
                <a:solidFill>
                  <a:srgbClr val="006A8E"/>
                </a:solidFill>
              </a:rPr>
              <a:t>contain</a:t>
            </a:r>
            <a:r>
              <a:rPr lang="sl-SI" sz="1800" dirty="0" smtClean="0">
                <a:solidFill>
                  <a:srgbClr val="006A8E"/>
                </a:solidFill>
              </a:rPr>
              <a:t> opiate </a:t>
            </a:r>
            <a:r>
              <a:rPr lang="sl-SI" sz="1800" dirty="0" err="1" smtClean="0">
                <a:solidFill>
                  <a:srgbClr val="006A8E"/>
                </a:solidFill>
              </a:rPr>
              <a:t>alkaloids</a:t>
            </a:r>
            <a:r>
              <a:rPr lang="sl-SI" sz="1800" dirty="0" smtClean="0">
                <a:solidFill>
                  <a:srgbClr val="006A8E"/>
                </a:solidFill>
              </a:rPr>
              <a:t>. </a:t>
            </a:r>
            <a:r>
              <a:rPr lang="sl-SI" sz="1800" dirty="0" err="1" smtClean="0">
                <a:solidFill>
                  <a:srgbClr val="006A8E"/>
                </a:solidFill>
              </a:rPr>
              <a:t>However</a:t>
            </a:r>
            <a:r>
              <a:rPr lang="sl-SI" sz="1800" dirty="0" smtClean="0">
                <a:solidFill>
                  <a:srgbClr val="006A8E"/>
                </a:solidFill>
              </a:rPr>
              <a:t> </a:t>
            </a:r>
            <a:r>
              <a:rPr lang="sl-SI" sz="1800" dirty="0" err="1" smtClean="0">
                <a:solidFill>
                  <a:srgbClr val="006A8E"/>
                </a:solidFill>
              </a:rPr>
              <a:t>the</a:t>
            </a:r>
            <a:r>
              <a:rPr lang="sl-SI" sz="1800" dirty="0" smtClean="0">
                <a:solidFill>
                  <a:srgbClr val="006A8E"/>
                </a:solidFill>
              </a:rPr>
              <a:t> </a:t>
            </a:r>
            <a:r>
              <a:rPr lang="sl-SI" sz="1800" dirty="0" err="1" smtClean="0">
                <a:solidFill>
                  <a:srgbClr val="006A8E"/>
                </a:solidFill>
              </a:rPr>
              <a:t>new</a:t>
            </a:r>
            <a:r>
              <a:rPr lang="sl-SI" sz="1800" dirty="0" smtClean="0">
                <a:solidFill>
                  <a:srgbClr val="006A8E"/>
                </a:solidFill>
              </a:rPr>
              <a:t> </a:t>
            </a:r>
            <a:r>
              <a:rPr lang="sl-SI" sz="1800" dirty="0" err="1" smtClean="0">
                <a:solidFill>
                  <a:srgbClr val="006A8E"/>
                </a:solidFill>
              </a:rPr>
              <a:t>findings</a:t>
            </a:r>
            <a:r>
              <a:rPr lang="sl-SI" sz="1800" dirty="0" smtClean="0">
                <a:solidFill>
                  <a:srgbClr val="006A8E"/>
                </a:solidFill>
              </a:rPr>
              <a:t> </a:t>
            </a:r>
            <a:r>
              <a:rPr lang="sl-SI" sz="1800" dirty="0" err="1" smtClean="0">
                <a:solidFill>
                  <a:srgbClr val="006A8E"/>
                </a:solidFill>
              </a:rPr>
              <a:t>confirm</a:t>
            </a:r>
            <a:r>
              <a:rPr lang="sl-SI" sz="1800" dirty="0" smtClean="0">
                <a:solidFill>
                  <a:srgbClr val="006A8E"/>
                </a:solidFill>
              </a:rPr>
              <a:t> </a:t>
            </a:r>
            <a:r>
              <a:rPr lang="sl-SI" sz="1800" dirty="0" err="1" smtClean="0">
                <a:solidFill>
                  <a:srgbClr val="006A8E"/>
                </a:solidFill>
              </a:rPr>
              <a:t>different</a:t>
            </a:r>
            <a:r>
              <a:rPr lang="sl-SI" sz="1800" dirty="0" smtClean="0">
                <a:solidFill>
                  <a:srgbClr val="006A8E"/>
                </a:solidFill>
              </a:rPr>
              <a:t> </a:t>
            </a:r>
            <a:r>
              <a:rPr lang="sl-SI" sz="1800" dirty="0" err="1" smtClean="0">
                <a:solidFill>
                  <a:srgbClr val="006A8E"/>
                </a:solidFill>
              </a:rPr>
              <a:t>concetrations</a:t>
            </a:r>
            <a:r>
              <a:rPr lang="sl-SI" sz="1800" dirty="0" smtClean="0">
                <a:solidFill>
                  <a:srgbClr val="006A8E"/>
                </a:solidFill>
              </a:rPr>
              <a:t> </a:t>
            </a:r>
            <a:r>
              <a:rPr lang="sl-SI" sz="1800" dirty="0" err="1" smtClean="0">
                <a:solidFill>
                  <a:srgbClr val="006A8E"/>
                </a:solidFill>
              </a:rPr>
              <a:t>of</a:t>
            </a:r>
            <a:r>
              <a:rPr lang="sl-SI" sz="1800" dirty="0" smtClean="0">
                <a:solidFill>
                  <a:srgbClr val="006A8E"/>
                </a:solidFill>
              </a:rPr>
              <a:t> </a:t>
            </a:r>
            <a:r>
              <a:rPr lang="sl-SI" sz="1800" dirty="0" err="1" smtClean="0">
                <a:solidFill>
                  <a:srgbClr val="006A8E"/>
                </a:solidFill>
              </a:rPr>
              <a:t>opiates</a:t>
            </a:r>
            <a:r>
              <a:rPr lang="sl-SI" sz="1800" dirty="0" smtClean="0">
                <a:solidFill>
                  <a:srgbClr val="006A8E"/>
                </a:solidFill>
              </a:rPr>
              <a:t> in </a:t>
            </a:r>
            <a:r>
              <a:rPr lang="sl-SI" sz="1800" dirty="0" err="1" smtClean="0">
                <a:solidFill>
                  <a:srgbClr val="006A8E"/>
                </a:solidFill>
              </a:rPr>
              <a:t>the</a:t>
            </a:r>
            <a:r>
              <a:rPr lang="sl-SI" sz="1800" dirty="0" smtClean="0">
                <a:solidFill>
                  <a:srgbClr val="006A8E"/>
                </a:solidFill>
              </a:rPr>
              <a:t> </a:t>
            </a:r>
            <a:r>
              <a:rPr lang="sl-SI" sz="1800" dirty="0" err="1" smtClean="0">
                <a:solidFill>
                  <a:srgbClr val="006A8E"/>
                </a:solidFill>
              </a:rPr>
              <a:t>seeds</a:t>
            </a:r>
            <a:r>
              <a:rPr lang="sl-SI" sz="1800" dirty="0" smtClean="0">
                <a:solidFill>
                  <a:srgbClr val="006A8E"/>
                </a:solidFill>
              </a:rPr>
              <a:t>.</a:t>
            </a:r>
            <a:br>
              <a:rPr lang="sl-SI" sz="1800" dirty="0" smtClean="0">
                <a:solidFill>
                  <a:srgbClr val="006A8E"/>
                </a:solidFill>
              </a:rPr>
            </a:br>
            <a:r>
              <a:rPr lang="sl-SI" sz="1800" dirty="0">
                <a:solidFill>
                  <a:srgbClr val="006A8E"/>
                </a:solidFill>
              </a:rPr>
              <a:t/>
            </a:r>
            <a:br>
              <a:rPr lang="sl-SI" sz="1800" dirty="0">
                <a:solidFill>
                  <a:srgbClr val="006A8E"/>
                </a:solidFill>
              </a:rPr>
            </a:br>
            <a:r>
              <a:rPr lang="sl-SI" sz="1800" dirty="0" smtClean="0">
                <a:solidFill>
                  <a:srgbClr val="006A8E"/>
                </a:solidFill>
              </a:rPr>
              <a:t/>
            </a:r>
            <a:br>
              <a:rPr lang="sl-SI" sz="1800" dirty="0" smtClean="0">
                <a:solidFill>
                  <a:srgbClr val="006A8E"/>
                </a:solidFill>
              </a:rPr>
            </a:br>
            <a:endParaRPr lang="sl-SI" sz="1800" dirty="0">
              <a:solidFill>
                <a:srgbClr val="006A8E"/>
              </a:solidFill>
            </a:endParaRPr>
          </a:p>
        </p:txBody>
      </p:sp>
      <p:sp>
        <p:nvSpPr>
          <p:cNvPr id="5" name="Označba mesta številke diapozitiva 4"/>
          <p:cNvSpPr>
            <a:spLocks noGrp="1"/>
          </p:cNvSpPr>
          <p:nvPr>
            <p:ph type="sldNum" sz="quarter" idx="4"/>
          </p:nvPr>
        </p:nvSpPr>
        <p:spPr/>
        <p:txBody>
          <a:bodyPr/>
          <a:lstStyle/>
          <a:p>
            <a:pPr>
              <a:defRPr/>
            </a:pPr>
            <a:fld id="{869A43B6-4A72-4A6E-B3BC-4E1A4B5DD1B6}" type="slidenum">
              <a:rPr lang="en-US" smtClean="0"/>
              <a:pPr>
                <a:defRPr/>
              </a:pPr>
              <a:t>4</a:t>
            </a:fld>
            <a:endParaRPr lang="en-US"/>
          </a:p>
        </p:txBody>
      </p:sp>
      <p:sp>
        <p:nvSpPr>
          <p:cNvPr id="6" name="Označba mesta noge 5"/>
          <p:cNvSpPr>
            <a:spLocks noGrp="1"/>
          </p:cNvSpPr>
          <p:nvPr>
            <p:ph type="ftr" sz="quarter" idx="3"/>
          </p:nvPr>
        </p:nvSpPr>
        <p:spPr>
          <a:xfrm>
            <a:off x="0" y="0"/>
            <a:ext cx="8208000" cy="659904"/>
          </a:xfrm>
        </p:spPr>
        <p:txBody>
          <a:bodyPr/>
          <a:lstStyle/>
          <a:p>
            <a:pPr>
              <a:defRPr/>
            </a:pPr>
            <a:r>
              <a:rPr lang="sl-SI" dirty="0" err="1" smtClean="0"/>
              <a:t>Introduction</a:t>
            </a:r>
            <a:r>
              <a:rPr lang="sl-SI" dirty="0" smtClean="0"/>
              <a:t>: Garden (</a:t>
            </a:r>
            <a:r>
              <a:rPr lang="sl-SI" dirty="0" err="1" smtClean="0"/>
              <a:t>oil</a:t>
            </a:r>
            <a:r>
              <a:rPr lang="sl-SI" dirty="0" smtClean="0"/>
              <a:t> </a:t>
            </a:r>
            <a:r>
              <a:rPr lang="sl-SI" dirty="0" err="1" smtClean="0"/>
              <a:t>seed</a:t>
            </a:r>
            <a:r>
              <a:rPr lang="sl-SI" dirty="0" smtClean="0"/>
              <a:t>) </a:t>
            </a:r>
            <a:r>
              <a:rPr lang="sl-SI" dirty="0" err="1" smtClean="0"/>
              <a:t>poppy</a:t>
            </a:r>
            <a:r>
              <a:rPr lang="sl-SI" dirty="0" smtClean="0"/>
              <a:t> </a:t>
            </a:r>
            <a:r>
              <a:rPr lang="sl-SI" dirty="0"/>
              <a:t>(</a:t>
            </a:r>
            <a:r>
              <a:rPr lang="sl-SI" i="1" dirty="0" err="1"/>
              <a:t>Papaver</a:t>
            </a:r>
            <a:r>
              <a:rPr lang="sl-SI" i="1" dirty="0"/>
              <a:t> </a:t>
            </a:r>
            <a:r>
              <a:rPr lang="sl-SI" i="1" dirty="0" err="1"/>
              <a:t>somniferum</a:t>
            </a:r>
            <a:r>
              <a:rPr lang="sl-SI" dirty="0"/>
              <a:t> L</a:t>
            </a:r>
            <a:r>
              <a:rPr lang="sl-SI" dirty="0" smtClean="0"/>
              <a:t>.) as </a:t>
            </a:r>
            <a:r>
              <a:rPr lang="sl-SI" dirty="0" err="1" smtClean="0"/>
              <a:t>an</a:t>
            </a:r>
            <a:r>
              <a:rPr lang="sl-SI" dirty="0" smtClean="0"/>
              <a:t> </a:t>
            </a:r>
            <a:r>
              <a:rPr lang="sl-SI" dirty="0" err="1" smtClean="0"/>
              <a:t>underutilized</a:t>
            </a:r>
            <a:r>
              <a:rPr lang="sl-SI" dirty="0" smtClean="0"/>
              <a:t> </a:t>
            </a:r>
            <a:r>
              <a:rPr lang="sl-SI" dirty="0" err="1" smtClean="0"/>
              <a:t>crop</a:t>
            </a:r>
            <a:endParaRPr lang="en-US" dirty="0"/>
          </a:p>
        </p:txBody>
      </p:sp>
    </p:spTree>
    <p:extLst>
      <p:ext uri="{BB962C8B-B14F-4D97-AF65-F5344CB8AC3E}">
        <p14:creationId xmlns:p14="http://schemas.microsoft.com/office/powerpoint/2010/main" val="3408712159"/>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sl-SI"/>
          </a:p>
        </p:txBody>
      </p:sp>
      <p:sp>
        <p:nvSpPr>
          <p:cNvPr id="3" name="Označba mesta vsebine 2"/>
          <p:cNvSpPr>
            <a:spLocks noGrp="1"/>
          </p:cNvSpPr>
          <p:nvPr>
            <p:ph sz="half" idx="1"/>
          </p:nvPr>
        </p:nvSpPr>
        <p:spPr>
          <a:xfrm>
            <a:off x="685800" y="1628800"/>
            <a:ext cx="3810000" cy="5040560"/>
          </a:xfrm>
        </p:spPr>
        <p:txBody>
          <a:bodyPr/>
          <a:lstStyle/>
          <a:p>
            <a:r>
              <a:rPr lang="sl-SI" sz="1600" b="1" dirty="0" smtClean="0"/>
              <a:t>28 </a:t>
            </a:r>
            <a:r>
              <a:rPr lang="sl-SI" sz="1600" b="1" dirty="0" err="1" smtClean="0"/>
              <a:t>cultivars</a:t>
            </a:r>
            <a:r>
              <a:rPr lang="sl-SI" sz="1600" b="1" dirty="0" smtClean="0"/>
              <a:t> </a:t>
            </a:r>
            <a:r>
              <a:rPr lang="sl-SI" sz="1600" b="1" dirty="0" err="1" smtClean="0"/>
              <a:t>produced</a:t>
            </a:r>
            <a:r>
              <a:rPr lang="sl-SI" sz="1600" b="1" dirty="0" smtClean="0"/>
              <a:t> in </a:t>
            </a:r>
            <a:r>
              <a:rPr lang="sl-SI" sz="1600" b="1" dirty="0" err="1" smtClean="0"/>
              <a:t>Tapioszele</a:t>
            </a:r>
            <a:r>
              <a:rPr lang="sl-SI" sz="1600" b="1" dirty="0" smtClean="0"/>
              <a:t> (</a:t>
            </a:r>
            <a:r>
              <a:rPr lang="sl-SI" sz="1600" b="1" dirty="0" err="1" smtClean="0"/>
              <a:t>Hungary</a:t>
            </a:r>
            <a:r>
              <a:rPr lang="sl-SI" sz="1600" b="1" dirty="0" smtClean="0"/>
              <a:t>) </a:t>
            </a:r>
            <a:r>
              <a:rPr lang="sl-SI" sz="1600" b="1" dirty="0" err="1" smtClean="0"/>
              <a:t>contains</a:t>
            </a:r>
            <a:r>
              <a:rPr lang="sl-SI" sz="1600" b="1" dirty="0" smtClean="0"/>
              <a:t> 100 to 8600 g opiate </a:t>
            </a:r>
            <a:r>
              <a:rPr lang="sl-SI" sz="1600" b="1" dirty="0" err="1" smtClean="0"/>
              <a:t>alkaloids</a:t>
            </a:r>
            <a:r>
              <a:rPr lang="sl-SI" sz="1600" b="1" dirty="0" smtClean="0"/>
              <a:t> per kg </a:t>
            </a:r>
            <a:r>
              <a:rPr lang="sl-SI" sz="1600" b="1" dirty="0" err="1" smtClean="0"/>
              <a:t>seeds</a:t>
            </a:r>
            <a:r>
              <a:rPr lang="sl-SI" sz="1600" b="1" dirty="0"/>
              <a:t> </a:t>
            </a:r>
            <a:r>
              <a:rPr lang="sl-SI" sz="1600" b="1" dirty="0" smtClean="0"/>
              <a:t>(</a:t>
            </a:r>
            <a:r>
              <a:rPr lang="sl-SI" sz="1600" b="1" dirty="0" err="1" smtClean="0"/>
              <a:t>Dobos</a:t>
            </a:r>
            <a:r>
              <a:rPr lang="sl-SI" sz="1600" b="1" dirty="0" smtClean="0"/>
              <a:t> et </a:t>
            </a:r>
            <a:r>
              <a:rPr lang="sl-SI" sz="1600" b="1" dirty="0" err="1" smtClean="0"/>
              <a:t>al</a:t>
            </a:r>
            <a:r>
              <a:rPr lang="sl-SI" sz="1600" b="1" dirty="0" smtClean="0"/>
              <a:t>., 1997).</a:t>
            </a:r>
          </a:p>
          <a:p>
            <a:pPr marL="0" indent="0">
              <a:buNone/>
            </a:pPr>
            <a:endParaRPr lang="sl-SI" sz="1600" b="1" dirty="0" smtClean="0"/>
          </a:p>
          <a:p>
            <a:r>
              <a:rPr lang="en-US" sz="1600" b="1" dirty="0"/>
              <a:t>Normal poppy seed consumption is generally regarded as safe. </a:t>
            </a:r>
            <a:r>
              <a:rPr lang="en-US" sz="1600" b="1" dirty="0" smtClean="0"/>
              <a:t>There </a:t>
            </a:r>
            <a:r>
              <a:rPr lang="en-US" sz="1600" b="1" dirty="0"/>
              <a:t>are no unambiguous markers available to differentiate poppy food ingestion from heroin or pharmaceutical morphine </a:t>
            </a:r>
            <a:r>
              <a:rPr lang="en-US" sz="1600" b="1" dirty="0" smtClean="0"/>
              <a:t>use</a:t>
            </a:r>
            <a:r>
              <a:rPr lang="sl-SI" sz="1600" b="1" dirty="0" smtClean="0"/>
              <a:t> (</a:t>
            </a:r>
            <a:r>
              <a:rPr lang="sl-SI" sz="1600" b="1" dirty="0" err="1" smtClean="0"/>
              <a:t>Lachenmeier</a:t>
            </a:r>
            <a:r>
              <a:rPr lang="sl-SI" sz="1600" b="1" dirty="0" smtClean="0"/>
              <a:t> et </a:t>
            </a:r>
            <a:r>
              <a:rPr lang="sl-SI" sz="1600" b="1" dirty="0" err="1" smtClean="0"/>
              <a:t>al</a:t>
            </a:r>
            <a:r>
              <a:rPr lang="sl-SI" sz="1600" b="1" dirty="0" smtClean="0"/>
              <a:t>., 2010)</a:t>
            </a:r>
            <a:r>
              <a:rPr lang="en-US" sz="1600" b="1" dirty="0" smtClean="0"/>
              <a:t>. </a:t>
            </a:r>
            <a:endParaRPr lang="sl-SI" sz="1600" b="1" dirty="0"/>
          </a:p>
        </p:txBody>
      </p:sp>
      <p:sp>
        <p:nvSpPr>
          <p:cNvPr id="4" name="Označba mesta vsebine 3"/>
          <p:cNvSpPr>
            <a:spLocks noGrp="1"/>
          </p:cNvSpPr>
          <p:nvPr>
            <p:ph sz="half" idx="2"/>
          </p:nvPr>
        </p:nvSpPr>
        <p:spPr>
          <a:xfrm>
            <a:off x="4535996" y="4574091"/>
            <a:ext cx="3810000" cy="2576926"/>
          </a:xfrm>
        </p:spPr>
        <p:txBody>
          <a:bodyPr/>
          <a:lstStyle/>
          <a:p>
            <a:r>
              <a:rPr lang="sl-SI" sz="2000" dirty="0" err="1" smtClean="0">
                <a:solidFill>
                  <a:srgbClr val="00B050"/>
                </a:solidFill>
              </a:rPr>
              <a:t>Aim</a:t>
            </a:r>
            <a:r>
              <a:rPr lang="sl-SI" sz="2000" dirty="0" smtClean="0">
                <a:solidFill>
                  <a:srgbClr val="00B050"/>
                </a:solidFill>
              </a:rPr>
              <a:t>:</a:t>
            </a:r>
          </a:p>
          <a:p>
            <a:pPr marL="0" indent="0">
              <a:buNone/>
            </a:pPr>
            <a:r>
              <a:rPr lang="sl-SI" sz="2000" dirty="0" err="1" smtClean="0">
                <a:solidFill>
                  <a:srgbClr val="00B050"/>
                </a:solidFill>
              </a:rPr>
              <a:t>However</a:t>
            </a:r>
            <a:r>
              <a:rPr lang="sl-SI" sz="2000" dirty="0" smtClean="0">
                <a:solidFill>
                  <a:srgbClr val="00B050"/>
                </a:solidFill>
              </a:rPr>
              <a:t>, in </a:t>
            </a:r>
            <a:r>
              <a:rPr lang="sl-SI" sz="2000" dirty="0" err="1" smtClean="0">
                <a:solidFill>
                  <a:srgbClr val="00B050"/>
                </a:solidFill>
              </a:rPr>
              <a:t>this</a:t>
            </a:r>
            <a:r>
              <a:rPr lang="sl-SI" sz="2000" dirty="0" smtClean="0">
                <a:solidFill>
                  <a:srgbClr val="00B050"/>
                </a:solidFill>
              </a:rPr>
              <a:t> </a:t>
            </a:r>
            <a:r>
              <a:rPr lang="sl-SI" sz="2000" dirty="0" err="1" smtClean="0">
                <a:solidFill>
                  <a:srgbClr val="00B050"/>
                </a:solidFill>
              </a:rPr>
              <a:t>contribution</a:t>
            </a:r>
            <a:r>
              <a:rPr lang="sl-SI" sz="2000" dirty="0" smtClean="0">
                <a:solidFill>
                  <a:srgbClr val="00B050"/>
                </a:solidFill>
              </a:rPr>
              <a:t> </a:t>
            </a:r>
            <a:r>
              <a:rPr lang="sl-SI" sz="2000" dirty="0" err="1" smtClean="0">
                <a:solidFill>
                  <a:srgbClr val="00B050"/>
                </a:solidFill>
              </a:rPr>
              <a:t>we</a:t>
            </a:r>
            <a:r>
              <a:rPr lang="sl-SI" sz="2000" dirty="0" smtClean="0">
                <a:solidFill>
                  <a:srgbClr val="00B050"/>
                </a:solidFill>
              </a:rPr>
              <a:t> </a:t>
            </a:r>
            <a:r>
              <a:rPr lang="sl-SI" sz="2000" dirty="0" err="1" smtClean="0">
                <a:solidFill>
                  <a:srgbClr val="00B050"/>
                </a:solidFill>
              </a:rPr>
              <a:t>feel</a:t>
            </a:r>
            <a:r>
              <a:rPr lang="sl-SI" sz="2000" dirty="0" smtClean="0">
                <a:solidFill>
                  <a:srgbClr val="00B050"/>
                </a:solidFill>
              </a:rPr>
              <a:t> </a:t>
            </a:r>
            <a:r>
              <a:rPr lang="sl-SI" sz="2000" dirty="0" err="1" smtClean="0">
                <a:solidFill>
                  <a:srgbClr val="00B050"/>
                </a:solidFill>
              </a:rPr>
              <a:t>that</a:t>
            </a:r>
            <a:r>
              <a:rPr lang="sl-SI" sz="2000" dirty="0" smtClean="0">
                <a:solidFill>
                  <a:srgbClr val="00B050"/>
                </a:solidFill>
              </a:rPr>
              <a:t> </a:t>
            </a:r>
            <a:r>
              <a:rPr lang="sl-SI" sz="2000" dirty="0" err="1" smtClean="0">
                <a:solidFill>
                  <a:srgbClr val="00B050"/>
                </a:solidFill>
              </a:rPr>
              <a:t>we</a:t>
            </a:r>
            <a:r>
              <a:rPr lang="sl-SI" sz="2000" dirty="0" smtClean="0">
                <a:solidFill>
                  <a:srgbClr val="00B050"/>
                </a:solidFill>
              </a:rPr>
              <a:t> </a:t>
            </a:r>
            <a:r>
              <a:rPr lang="sl-SI" sz="2000" dirty="0" err="1" smtClean="0">
                <a:solidFill>
                  <a:srgbClr val="00B050"/>
                </a:solidFill>
              </a:rPr>
              <a:t>can</a:t>
            </a:r>
            <a:r>
              <a:rPr lang="sl-SI" sz="2000" dirty="0" smtClean="0">
                <a:solidFill>
                  <a:srgbClr val="00B050"/>
                </a:solidFill>
              </a:rPr>
              <a:t> make </a:t>
            </a:r>
            <a:r>
              <a:rPr lang="sl-SI" sz="2000" dirty="0" err="1" smtClean="0">
                <a:solidFill>
                  <a:srgbClr val="00B050"/>
                </a:solidFill>
              </a:rPr>
              <a:t>clearer</a:t>
            </a:r>
            <a:r>
              <a:rPr lang="sl-SI" sz="2000" dirty="0" smtClean="0">
                <a:solidFill>
                  <a:srgbClr val="00B050"/>
                </a:solidFill>
              </a:rPr>
              <a:t> </a:t>
            </a:r>
            <a:r>
              <a:rPr lang="sl-SI" sz="2000" dirty="0" err="1" smtClean="0">
                <a:solidFill>
                  <a:srgbClr val="00B050"/>
                </a:solidFill>
              </a:rPr>
              <a:t>separation</a:t>
            </a:r>
            <a:r>
              <a:rPr lang="sl-SI" sz="2000" dirty="0" smtClean="0">
                <a:solidFill>
                  <a:srgbClr val="00B050"/>
                </a:solidFill>
              </a:rPr>
              <a:t> </a:t>
            </a:r>
            <a:r>
              <a:rPr lang="sl-SI" sz="2000" dirty="0" err="1" smtClean="0">
                <a:solidFill>
                  <a:srgbClr val="00B050"/>
                </a:solidFill>
              </a:rPr>
              <a:t>of</a:t>
            </a:r>
            <a:r>
              <a:rPr lang="sl-SI" sz="2000" dirty="0" smtClean="0">
                <a:solidFill>
                  <a:srgbClr val="00B050"/>
                </a:solidFill>
              </a:rPr>
              <a:t> </a:t>
            </a:r>
            <a:r>
              <a:rPr lang="sl-SI" sz="2000" dirty="0" err="1" smtClean="0">
                <a:solidFill>
                  <a:srgbClr val="00B050"/>
                </a:solidFill>
              </a:rPr>
              <a:t>cultivars</a:t>
            </a:r>
            <a:r>
              <a:rPr lang="sl-SI" sz="2000" dirty="0" smtClean="0">
                <a:solidFill>
                  <a:srgbClr val="00B050"/>
                </a:solidFill>
              </a:rPr>
              <a:t> </a:t>
            </a:r>
            <a:r>
              <a:rPr lang="sl-SI" sz="2000" dirty="0" err="1" smtClean="0">
                <a:solidFill>
                  <a:srgbClr val="00B050"/>
                </a:solidFill>
              </a:rPr>
              <a:t>without</a:t>
            </a:r>
            <a:r>
              <a:rPr lang="sl-SI" sz="2000" dirty="0" smtClean="0">
                <a:solidFill>
                  <a:srgbClr val="00B050"/>
                </a:solidFill>
              </a:rPr>
              <a:t> </a:t>
            </a:r>
            <a:r>
              <a:rPr lang="sl-SI" sz="2000" dirty="0" err="1" smtClean="0">
                <a:solidFill>
                  <a:srgbClr val="00B050"/>
                </a:solidFill>
              </a:rPr>
              <a:t>or</a:t>
            </a:r>
            <a:r>
              <a:rPr lang="sl-SI" sz="2000" dirty="0" smtClean="0">
                <a:solidFill>
                  <a:srgbClr val="00B050"/>
                </a:solidFill>
              </a:rPr>
              <a:t> </a:t>
            </a:r>
            <a:r>
              <a:rPr lang="sl-SI" sz="2000" dirty="0" err="1" smtClean="0">
                <a:solidFill>
                  <a:srgbClr val="00B050"/>
                </a:solidFill>
              </a:rPr>
              <a:t>with</a:t>
            </a:r>
            <a:r>
              <a:rPr lang="sl-SI" sz="2000" dirty="0" smtClean="0">
                <a:solidFill>
                  <a:srgbClr val="00B050"/>
                </a:solidFill>
              </a:rPr>
              <a:t> </a:t>
            </a:r>
            <a:r>
              <a:rPr lang="sl-SI" sz="2000" dirty="0" err="1" smtClean="0">
                <a:solidFill>
                  <a:srgbClr val="00B050"/>
                </a:solidFill>
              </a:rPr>
              <a:t>low</a:t>
            </a:r>
            <a:r>
              <a:rPr lang="sl-SI" sz="2000" dirty="0" smtClean="0">
                <a:solidFill>
                  <a:srgbClr val="00B050"/>
                </a:solidFill>
              </a:rPr>
              <a:t> opiate </a:t>
            </a:r>
            <a:r>
              <a:rPr lang="sl-SI" sz="2000" dirty="0" err="1" smtClean="0">
                <a:solidFill>
                  <a:srgbClr val="00B050"/>
                </a:solidFill>
              </a:rPr>
              <a:t>alkaloids</a:t>
            </a:r>
            <a:r>
              <a:rPr lang="sl-SI" sz="2000" dirty="0" smtClean="0">
                <a:solidFill>
                  <a:srgbClr val="00B050"/>
                </a:solidFill>
              </a:rPr>
              <a:t> </a:t>
            </a:r>
            <a:r>
              <a:rPr lang="sl-SI" sz="2000" dirty="0" err="1" smtClean="0">
                <a:solidFill>
                  <a:srgbClr val="00B050"/>
                </a:solidFill>
              </a:rPr>
              <a:t>content</a:t>
            </a:r>
            <a:r>
              <a:rPr lang="sl-SI" sz="2000" dirty="0" smtClean="0">
                <a:solidFill>
                  <a:srgbClr val="00B050"/>
                </a:solidFill>
              </a:rPr>
              <a:t>, </a:t>
            </a:r>
            <a:r>
              <a:rPr lang="sl-SI" sz="2000" dirty="0" err="1" smtClean="0">
                <a:solidFill>
                  <a:srgbClr val="00B050"/>
                </a:solidFill>
              </a:rPr>
              <a:t>focusing</a:t>
            </a:r>
            <a:r>
              <a:rPr lang="sl-SI" sz="2000" dirty="0" smtClean="0">
                <a:solidFill>
                  <a:srgbClr val="00B050"/>
                </a:solidFill>
              </a:rPr>
              <a:t> on </a:t>
            </a:r>
            <a:r>
              <a:rPr lang="sl-SI" sz="2000" dirty="0" err="1" smtClean="0">
                <a:solidFill>
                  <a:srgbClr val="00B050"/>
                </a:solidFill>
              </a:rPr>
              <a:t>these</a:t>
            </a:r>
            <a:r>
              <a:rPr lang="sl-SI" sz="2000" dirty="0" smtClean="0">
                <a:solidFill>
                  <a:srgbClr val="00B050"/>
                </a:solidFill>
              </a:rPr>
              <a:t> </a:t>
            </a:r>
            <a:r>
              <a:rPr lang="sl-SI" sz="2000" dirty="0" err="1" smtClean="0">
                <a:solidFill>
                  <a:srgbClr val="00B050"/>
                </a:solidFill>
              </a:rPr>
              <a:t>kind</a:t>
            </a:r>
            <a:r>
              <a:rPr lang="sl-SI" sz="2000" dirty="0" smtClean="0">
                <a:solidFill>
                  <a:srgbClr val="00B050"/>
                </a:solidFill>
              </a:rPr>
              <a:t> </a:t>
            </a:r>
            <a:r>
              <a:rPr lang="sl-SI" sz="2000" dirty="0" err="1" smtClean="0">
                <a:solidFill>
                  <a:srgbClr val="00B050"/>
                </a:solidFill>
              </a:rPr>
              <a:t>of</a:t>
            </a:r>
            <a:r>
              <a:rPr lang="sl-SI" sz="2000" dirty="0" smtClean="0">
                <a:solidFill>
                  <a:srgbClr val="00B050"/>
                </a:solidFill>
              </a:rPr>
              <a:t> </a:t>
            </a:r>
            <a:r>
              <a:rPr lang="sl-SI" sz="2000" dirty="0" err="1" smtClean="0">
                <a:solidFill>
                  <a:srgbClr val="00B050"/>
                </a:solidFill>
              </a:rPr>
              <a:t>substances</a:t>
            </a:r>
            <a:r>
              <a:rPr lang="sl-SI" sz="2000" dirty="0">
                <a:solidFill>
                  <a:srgbClr val="00B050"/>
                </a:solidFill>
              </a:rPr>
              <a:t>.</a:t>
            </a:r>
          </a:p>
        </p:txBody>
      </p:sp>
      <p:sp>
        <p:nvSpPr>
          <p:cNvPr id="5" name="Označba mesta številke diapozitiva 4"/>
          <p:cNvSpPr>
            <a:spLocks noGrp="1"/>
          </p:cNvSpPr>
          <p:nvPr>
            <p:ph type="sldNum" sz="quarter" idx="4"/>
          </p:nvPr>
        </p:nvSpPr>
        <p:spPr/>
        <p:txBody>
          <a:bodyPr/>
          <a:lstStyle/>
          <a:p>
            <a:pPr>
              <a:defRPr/>
            </a:pPr>
            <a:fld id="{869A43B6-4A72-4A6E-B3BC-4E1A4B5DD1B6}" type="slidenum">
              <a:rPr lang="en-US" smtClean="0"/>
              <a:pPr>
                <a:defRPr/>
              </a:pPr>
              <a:t>5</a:t>
            </a:fld>
            <a:endParaRPr lang="en-US"/>
          </a:p>
        </p:txBody>
      </p:sp>
      <p:sp>
        <p:nvSpPr>
          <p:cNvPr id="6" name="Označba mesta noge 5"/>
          <p:cNvSpPr>
            <a:spLocks noGrp="1"/>
          </p:cNvSpPr>
          <p:nvPr>
            <p:ph type="ftr" sz="quarter" idx="3"/>
          </p:nvPr>
        </p:nvSpPr>
        <p:spPr>
          <a:xfrm>
            <a:off x="0" y="0"/>
            <a:ext cx="8208000" cy="1196752"/>
          </a:xfrm>
        </p:spPr>
        <p:txBody>
          <a:bodyPr/>
          <a:lstStyle/>
          <a:p>
            <a:pPr>
              <a:defRPr/>
            </a:pPr>
            <a:r>
              <a:rPr lang="sl-SI" dirty="0" err="1" smtClean="0"/>
              <a:t>Introduction</a:t>
            </a:r>
            <a:r>
              <a:rPr lang="sl-SI" dirty="0" smtClean="0"/>
              <a:t>: Use </a:t>
            </a:r>
            <a:r>
              <a:rPr lang="sl-SI" dirty="0" err="1" smtClean="0"/>
              <a:t>of</a:t>
            </a:r>
            <a:r>
              <a:rPr lang="sl-SI" dirty="0" smtClean="0"/>
              <a:t> </a:t>
            </a:r>
            <a:r>
              <a:rPr lang="sl-SI" dirty="0" err="1" smtClean="0"/>
              <a:t>poppy</a:t>
            </a:r>
            <a:r>
              <a:rPr lang="sl-SI" dirty="0" smtClean="0"/>
              <a:t> </a:t>
            </a:r>
            <a:r>
              <a:rPr lang="sl-SI" dirty="0" err="1" smtClean="0"/>
              <a:t>seeds</a:t>
            </a:r>
            <a:r>
              <a:rPr lang="sl-SI" dirty="0" smtClean="0"/>
              <a:t> </a:t>
            </a:r>
            <a:r>
              <a:rPr lang="sl-SI" dirty="0" err="1" smtClean="0"/>
              <a:t>for</a:t>
            </a:r>
            <a:r>
              <a:rPr lang="sl-SI" dirty="0" smtClean="0"/>
              <a:t>  </a:t>
            </a:r>
            <a:r>
              <a:rPr lang="sl-SI" dirty="0" err="1" smtClean="0"/>
              <a:t>production</a:t>
            </a:r>
            <a:r>
              <a:rPr lang="sl-SI" dirty="0" smtClean="0"/>
              <a:t> </a:t>
            </a:r>
            <a:r>
              <a:rPr lang="sl-SI" dirty="0" err="1" smtClean="0"/>
              <a:t>and</a:t>
            </a:r>
            <a:r>
              <a:rPr lang="sl-SI" dirty="0" smtClean="0"/>
              <a:t> </a:t>
            </a:r>
            <a:r>
              <a:rPr lang="sl-SI" dirty="0" err="1" smtClean="0"/>
              <a:t>foods</a:t>
            </a:r>
            <a:r>
              <a:rPr lang="sl-SI" dirty="0" smtClean="0"/>
              <a:t>  - </a:t>
            </a:r>
            <a:r>
              <a:rPr lang="sl-SI" dirty="0" err="1" smtClean="0"/>
              <a:t>regulations</a:t>
            </a:r>
            <a:r>
              <a:rPr lang="sl-SI" dirty="0" smtClean="0"/>
              <a:t> </a:t>
            </a:r>
            <a:endParaRPr lang="en-US" dirty="0"/>
          </a:p>
        </p:txBody>
      </p:sp>
      <p:sp>
        <p:nvSpPr>
          <p:cNvPr id="7" name="Označba mesta vsebine 3"/>
          <p:cNvSpPr txBox="1">
            <a:spLocks/>
          </p:cNvSpPr>
          <p:nvPr/>
        </p:nvSpPr>
        <p:spPr bwMode="auto">
          <a:xfrm>
            <a:off x="4643046" y="1594411"/>
            <a:ext cx="3810000" cy="2576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C4C4C4"/>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tx1"/>
              </a:buClr>
              <a:buFont typeface="Wingdings" pitchFamily="2" charset="2"/>
              <a:buChar char="n"/>
              <a:defRPr sz="3200">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3000" indent="-228600" algn="l" rtl="0" eaLnBrk="1" fontAlgn="base" hangingPunct="1">
              <a:spcBef>
                <a:spcPct val="20000"/>
              </a:spcBef>
              <a:spcAft>
                <a:spcPct val="0"/>
              </a:spcAft>
              <a:buClr>
                <a:schemeClr val="tx1"/>
              </a:buClr>
              <a:buFont typeface="Wingdings" pitchFamily="2" charset="2"/>
              <a:buChar char="§"/>
              <a:defRPr sz="2400">
                <a:solidFill>
                  <a:schemeClr val="tx1"/>
                </a:solidFill>
                <a:latin typeface="Calibri" pitchFamily="34" charset="0"/>
              </a:defRPr>
            </a:lvl3pPr>
            <a:lvl4pPr marL="1600200" indent="-228600" algn="l" rtl="0" eaLnBrk="1" fontAlgn="base" hangingPunct="1">
              <a:spcBef>
                <a:spcPct val="20000"/>
              </a:spcBef>
              <a:spcAft>
                <a:spcPct val="0"/>
              </a:spcAft>
              <a:buFont typeface="Arial" charset="0"/>
              <a:buChar char="–"/>
              <a:defRPr sz="2000">
                <a:solidFill>
                  <a:schemeClr val="tx1"/>
                </a:solidFill>
                <a:latin typeface="Calibri" pitchFamily="34" charset="0"/>
              </a:defRPr>
            </a:lvl4pPr>
            <a:lvl5pPr marL="2057400" indent="-228600" algn="l" rtl="0" eaLnBrk="1" fontAlgn="base" hangingPunct="1">
              <a:spcBef>
                <a:spcPct val="20000"/>
              </a:spcBef>
              <a:spcAft>
                <a:spcPct val="0"/>
              </a:spcAft>
              <a:buFont typeface="Arial" charset="0"/>
              <a:buChar char="–"/>
              <a:defRPr sz="2000" baseline="0">
                <a:solidFill>
                  <a:schemeClr val="tx1"/>
                </a:solidFill>
                <a:latin typeface="Calibri" pitchFamily="34" charset="0"/>
              </a:defRPr>
            </a:lvl5pPr>
            <a:lvl6pPr marL="2514600" indent="-228600" algn="l" rtl="0" eaLnBrk="1" fontAlgn="base" hangingPunct="1">
              <a:spcBef>
                <a:spcPct val="20000"/>
              </a:spcBef>
              <a:spcAft>
                <a:spcPct val="0"/>
              </a:spcAft>
              <a:buFont typeface="Arial" charset="0"/>
              <a:buChar char="–"/>
              <a:defRPr sz="1800">
                <a:solidFill>
                  <a:schemeClr val="tx1"/>
                </a:solidFill>
                <a:latin typeface="+mn-lt"/>
              </a:defRPr>
            </a:lvl6pPr>
            <a:lvl7pPr marL="2971800" indent="-228600" algn="l" rtl="0" eaLnBrk="1" fontAlgn="base" hangingPunct="1">
              <a:spcBef>
                <a:spcPct val="20000"/>
              </a:spcBef>
              <a:spcAft>
                <a:spcPct val="0"/>
              </a:spcAft>
              <a:buFont typeface="Arial" charset="0"/>
              <a:buChar char="–"/>
              <a:defRPr sz="1800">
                <a:solidFill>
                  <a:schemeClr val="tx1"/>
                </a:solidFill>
                <a:latin typeface="+mn-lt"/>
              </a:defRPr>
            </a:lvl7pPr>
            <a:lvl8pPr marL="3429000" indent="-228600" algn="l" rtl="0" eaLnBrk="1" fontAlgn="base" hangingPunct="1">
              <a:spcBef>
                <a:spcPct val="20000"/>
              </a:spcBef>
              <a:spcAft>
                <a:spcPct val="0"/>
              </a:spcAft>
              <a:buFont typeface="Arial" charset="0"/>
              <a:buChar char="–"/>
              <a:defRPr sz="1800">
                <a:solidFill>
                  <a:schemeClr val="tx1"/>
                </a:solidFill>
                <a:latin typeface="+mn-lt"/>
              </a:defRPr>
            </a:lvl8pPr>
            <a:lvl9pPr marL="3886200" indent="-228600" algn="l" rtl="0" eaLnBrk="1" fontAlgn="base" hangingPunct="1">
              <a:spcBef>
                <a:spcPct val="20000"/>
              </a:spcBef>
              <a:spcAft>
                <a:spcPct val="0"/>
              </a:spcAft>
              <a:buFont typeface="Arial" charset="0"/>
              <a:buChar char="–"/>
              <a:defRPr sz="1800">
                <a:solidFill>
                  <a:schemeClr val="tx1"/>
                </a:solidFill>
                <a:latin typeface="+mn-lt"/>
              </a:defRPr>
            </a:lvl9pPr>
          </a:lstStyle>
          <a:p>
            <a:r>
              <a:rPr lang="sl-SI" sz="2000" kern="0" dirty="0" smtClean="0">
                <a:solidFill>
                  <a:srgbClr val="00B050"/>
                </a:solidFill>
              </a:rPr>
              <a:t>But ….</a:t>
            </a:r>
          </a:p>
          <a:p>
            <a:pPr marL="0" indent="0">
              <a:buNone/>
            </a:pPr>
            <a:endParaRPr lang="sl-SI" sz="2000" kern="0" dirty="0">
              <a:solidFill>
                <a:srgbClr val="00B050"/>
              </a:solidFill>
            </a:endParaRPr>
          </a:p>
          <a:p>
            <a:r>
              <a:rPr lang="sl-SI" sz="2000" kern="0" dirty="0" err="1" smtClean="0">
                <a:solidFill>
                  <a:srgbClr val="C00000"/>
                </a:solidFill>
              </a:rPr>
              <a:t>What</a:t>
            </a:r>
            <a:r>
              <a:rPr lang="sl-SI" sz="2000" kern="0" dirty="0" smtClean="0">
                <a:solidFill>
                  <a:srgbClr val="C00000"/>
                </a:solidFill>
              </a:rPr>
              <a:t> </a:t>
            </a:r>
            <a:r>
              <a:rPr lang="sl-SI" sz="2000" kern="0" dirty="0" err="1" smtClean="0">
                <a:solidFill>
                  <a:srgbClr val="C00000"/>
                </a:solidFill>
              </a:rPr>
              <a:t>about</a:t>
            </a:r>
            <a:r>
              <a:rPr lang="sl-SI" sz="2000" kern="0" dirty="0" smtClean="0">
                <a:solidFill>
                  <a:srgbClr val="C00000"/>
                </a:solidFill>
              </a:rPr>
              <a:t> </a:t>
            </a:r>
            <a:r>
              <a:rPr lang="sl-SI" sz="2000" kern="0" dirty="0" err="1" smtClean="0">
                <a:solidFill>
                  <a:srgbClr val="C00000"/>
                </a:solidFill>
              </a:rPr>
              <a:t>the</a:t>
            </a:r>
            <a:r>
              <a:rPr lang="sl-SI" sz="2000" kern="0" dirty="0" smtClean="0">
                <a:solidFill>
                  <a:srgbClr val="C00000"/>
                </a:solidFill>
              </a:rPr>
              <a:t> </a:t>
            </a:r>
            <a:r>
              <a:rPr lang="sl-SI" sz="2000" kern="0" dirty="0" err="1" smtClean="0">
                <a:solidFill>
                  <a:srgbClr val="C00000"/>
                </a:solidFill>
              </a:rPr>
              <a:t>sportists</a:t>
            </a:r>
            <a:endParaRPr lang="sl-SI" sz="2000" kern="0" dirty="0" smtClean="0">
              <a:solidFill>
                <a:srgbClr val="C00000"/>
              </a:solidFill>
            </a:endParaRPr>
          </a:p>
          <a:p>
            <a:r>
              <a:rPr lang="sl-SI" sz="2000" kern="0" dirty="0" err="1">
                <a:solidFill>
                  <a:srgbClr val="C00000"/>
                </a:solidFill>
              </a:rPr>
              <a:t>a</a:t>
            </a:r>
            <a:r>
              <a:rPr lang="sl-SI" sz="2000" kern="0" dirty="0" err="1" smtClean="0">
                <a:solidFill>
                  <a:srgbClr val="C00000"/>
                </a:solidFill>
              </a:rPr>
              <a:t>nd</a:t>
            </a:r>
            <a:r>
              <a:rPr lang="sl-SI" sz="2000" kern="0" dirty="0" smtClean="0">
                <a:solidFill>
                  <a:srgbClr val="C00000"/>
                </a:solidFill>
              </a:rPr>
              <a:t> </a:t>
            </a:r>
            <a:r>
              <a:rPr lang="sl-SI" sz="2000" kern="0" dirty="0" err="1" smtClean="0">
                <a:solidFill>
                  <a:srgbClr val="C00000"/>
                </a:solidFill>
              </a:rPr>
              <a:t>childs</a:t>
            </a:r>
            <a:r>
              <a:rPr lang="sl-SI" sz="2000" kern="0" dirty="0" smtClean="0">
                <a:solidFill>
                  <a:srgbClr val="C00000"/>
                </a:solidFill>
              </a:rPr>
              <a:t> …(</a:t>
            </a:r>
            <a:r>
              <a:rPr lang="sl-SI" sz="2000" kern="0" dirty="0" err="1">
                <a:solidFill>
                  <a:srgbClr val="C00000"/>
                </a:solidFill>
              </a:rPr>
              <a:t>l</a:t>
            </a:r>
            <a:r>
              <a:rPr lang="sl-SI" sz="2000" kern="0" dirty="0" err="1" smtClean="0">
                <a:solidFill>
                  <a:srgbClr val="C00000"/>
                </a:solidFill>
              </a:rPr>
              <a:t>ow</a:t>
            </a:r>
            <a:r>
              <a:rPr lang="sl-SI" sz="2000" kern="0" dirty="0" smtClean="0">
                <a:solidFill>
                  <a:srgbClr val="C00000"/>
                </a:solidFill>
              </a:rPr>
              <a:t> </a:t>
            </a:r>
            <a:r>
              <a:rPr lang="sl-SI" sz="2000" kern="0" dirty="0" err="1" smtClean="0">
                <a:solidFill>
                  <a:srgbClr val="C00000"/>
                </a:solidFill>
              </a:rPr>
              <a:t>body</a:t>
            </a:r>
            <a:r>
              <a:rPr lang="sl-SI" sz="2000" kern="0" dirty="0" smtClean="0">
                <a:solidFill>
                  <a:srgbClr val="C00000"/>
                </a:solidFill>
              </a:rPr>
              <a:t> </a:t>
            </a:r>
            <a:r>
              <a:rPr lang="sl-SI" sz="2000" kern="0" dirty="0" err="1" smtClean="0">
                <a:solidFill>
                  <a:srgbClr val="C00000"/>
                </a:solidFill>
              </a:rPr>
              <a:t>weight</a:t>
            </a:r>
            <a:r>
              <a:rPr lang="sl-SI" sz="2000" kern="0" dirty="0" smtClean="0">
                <a:solidFill>
                  <a:srgbClr val="C00000"/>
                </a:solidFill>
              </a:rPr>
              <a:t>..?)</a:t>
            </a:r>
          </a:p>
        </p:txBody>
      </p:sp>
      <p:sp>
        <p:nvSpPr>
          <p:cNvPr id="8" name="Petkotnik 7"/>
          <p:cNvSpPr/>
          <p:nvPr/>
        </p:nvSpPr>
        <p:spPr bwMode="auto">
          <a:xfrm>
            <a:off x="4355976" y="2780928"/>
            <a:ext cx="360040" cy="360040"/>
          </a:xfrm>
          <a:prstGeom prst="homePlat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sl-SI" sz="3200" b="0" i="0" u="none" strike="noStrike" cap="none" normalizeH="0" baseline="0" smtClean="0">
              <a:ln>
                <a:noFill/>
              </a:ln>
              <a:solidFill>
                <a:schemeClr val="tx1"/>
              </a:solidFill>
              <a:effectLst/>
              <a:latin typeface="Tahoma" pitchFamily="34" charset="0"/>
            </a:endParaRPr>
          </a:p>
        </p:txBody>
      </p:sp>
      <p:pic>
        <p:nvPicPr>
          <p:cNvPr id="9" name="Slika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99323" y="3029363"/>
            <a:ext cx="2130356" cy="1895475"/>
          </a:xfrm>
          <a:prstGeom prst="rect">
            <a:avLst/>
          </a:prstGeom>
        </p:spPr>
      </p:pic>
    </p:spTree>
    <p:extLst>
      <p:ext uri="{BB962C8B-B14F-4D97-AF65-F5344CB8AC3E}">
        <p14:creationId xmlns:p14="http://schemas.microsoft.com/office/powerpoint/2010/main" val="237641385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številke diapozitiva 1"/>
          <p:cNvSpPr>
            <a:spLocks noGrp="1"/>
          </p:cNvSpPr>
          <p:nvPr>
            <p:ph type="sldNum" sz="quarter" idx="4"/>
          </p:nvPr>
        </p:nvSpPr>
        <p:spPr/>
        <p:txBody>
          <a:bodyPr/>
          <a:lstStyle/>
          <a:p>
            <a:pPr>
              <a:defRPr/>
            </a:pPr>
            <a:fld id="{869A43B6-4A72-4A6E-B3BC-4E1A4B5DD1B6}" type="slidenum">
              <a:rPr lang="en-US" smtClean="0"/>
              <a:pPr>
                <a:defRPr/>
              </a:pPr>
              <a:t>6</a:t>
            </a:fld>
            <a:endParaRPr lang="en-US"/>
          </a:p>
        </p:txBody>
      </p:sp>
      <p:sp>
        <p:nvSpPr>
          <p:cNvPr id="4" name="Ograda noge 3"/>
          <p:cNvSpPr>
            <a:spLocks noGrp="1"/>
          </p:cNvSpPr>
          <p:nvPr>
            <p:ph type="ftr" sz="quarter" idx="3"/>
          </p:nvPr>
        </p:nvSpPr>
        <p:spPr>
          <a:xfrm>
            <a:off x="0" y="0"/>
            <a:ext cx="8208000" cy="1412776"/>
          </a:xfrm>
        </p:spPr>
        <p:txBody>
          <a:bodyPr/>
          <a:lstStyle/>
          <a:p>
            <a:pPr>
              <a:defRPr/>
            </a:pPr>
            <a:r>
              <a:rPr lang="sl-SI" dirty="0" smtClean="0"/>
              <a:t>Material </a:t>
            </a:r>
            <a:r>
              <a:rPr lang="sl-SI" dirty="0" err="1" smtClean="0"/>
              <a:t>and</a:t>
            </a:r>
            <a:r>
              <a:rPr lang="sl-SI" dirty="0" smtClean="0"/>
              <a:t> </a:t>
            </a:r>
            <a:r>
              <a:rPr lang="sl-SI" dirty="0" err="1" smtClean="0"/>
              <a:t>methods</a:t>
            </a:r>
            <a:endParaRPr lang="en-US" dirty="0"/>
          </a:p>
        </p:txBody>
      </p:sp>
      <p:sp>
        <p:nvSpPr>
          <p:cNvPr id="6" name="Rectangle 1"/>
          <p:cNvSpPr>
            <a:spLocks noGrp="1" noChangeArrowheads="1"/>
          </p:cNvSpPr>
          <p:nvPr>
            <p:ph idx="1"/>
          </p:nvPr>
        </p:nvSpPr>
        <p:spPr bwMode="auto">
          <a:xfrm>
            <a:off x="298465" y="2050976"/>
            <a:ext cx="8738204"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Because of opiates</a:t>
            </a:r>
            <a:r>
              <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sl-SI" altLang="sl-SI" sz="20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content</a:t>
            </a:r>
            <a:r>
              <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in </a:t>
            </a:r>
            <a:r>
              <a:rPr kumimoji="0" lang="sl-SI" altLang="sl-SI" sz="20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the</a:t>
            </a:r>
            <a:r>
              <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sl-SI" altLang="sl-SI" sz="20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grains</a:t>
            </a: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endParaRPr lang="sl-SI" altLang="sl-SI" sz="2000" dirty="0">
              <a:latin typeface="Arial Black" panose="020B0A040201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sl-SI" sz="2000" b="0" i="0" u="none" strike="noStrike" cap="none" normalizeH="0" baseline="0" dirty="0" smtClean="0">
                <a:ln>
                  <a:noFill/>
                </a:ln>
                <a:solidFill>
                  <a:srgbClr val="C00000"/>
                </a:solidFill>
                <a:effectLst/>
                <a:latin typeface="Arial Black" panose="020B0A04020102020204" pitchFamily="34" charset="0"/>
                <a:ea typeface="Times New Roman" panose="02020603050405020304" pitchFamily="18" charset="0"/>
              </a:rPr>
              <a:t>four Slovenian rare populations </a:t>
            </a:r>
            <a:endParaRPr kumimoji="0" lang="sl-SI" altLang="sl-SI" sz="2000" b="0" i="0" u="none" strike="noStrike" cap="none" normalizeH="0" baseline="0" dirty="0" smtClean="0">
              <a:ln>
                <a:noFill/>
              </a:ln>
              <a:solidFill>
                <a:srgbClr val="C00000"/>
              </a:solidFill>
              <a:effectLst/>
              <a:latin typeface="Arial Black" panose="020B0A040201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and </a:t>
            </a:r>
            <a:r>
              <a:rPr kumimoji="0" lang="en-GB" altLang="sl-SI" sz="2000" b="0" i="0" u="none" strike="noStrike" cap="none" normalizeH="0" baseline="0" dirty="0" smtClean="0">
                <a:ln>
                  <a:noFill/>
                </a:ln>
                <a:solidFill>
                  <a:srgbClr val="C00000"/>
                </a:solidFill>
                <a:effectLst/>
                <a:latin typeface="Arial Black" panose="020B0A04020102020204" pitchFamily="34" charset="0"/>
                <a:ea typeface="Times New Roman" panose="02020603050405020304" pitchFamily="18" charset="0"/>
              </a:rPr>
              <a:t>5</a:t>
            </a:r>
            <a:r>
              <a:rPr kumimoji="0" lang="sl-SI" altLang="sl-SI" sz="2000" b="0" i="0" u="none" strike="noStrike" cap="none" normalizeH="0" dirty="0" smtClean="0">
                <a:ln>
                  <a:noFill/>
                </a:ln>
                <a:solidFill>
                  <a:srgbClr val="C00000"/>
                </a:solidFill>
                <a:effectLst/>
                <a:latin typeface="Arial Black" panose="020B0A04020102020204" pitchFamily="34" charset="0"/>
                <a:ea typeface="Times New Roman" panose="02020603050405020304" pitchFamily="18" charset="0"/>
              </a:rPr>
              <a:t> </a:t>
            </a:r>
            <a:r>
              <a:rPr kumimoji="0" lang="en-GB" altLang="sl-SI" sz="2000" b="0" i="0" u="none" strike="noStrike" cap="none" normalizeH="0" baseline="0" dirty="0" smtClean="0">
                <a:ln>
                  <a:noFill/>
                </a:ln>
                <a:solidFill>
                  <a:srgbClr val="C00000"/>
                </a:solidFill>
                <a:effectLst/>
                <a:latin typeface="Arial Black" panose="020B0A04020102020204" pitchFamily="34" charset="0"/>
                <a:ea typeface="Times New Roman" panose="02020603050405020304" pitchFamily="18" charset="0"/>
              </a:rPr>
              <a:t>varieties</a:t>
            </a:r>
            <a:r>
              <a:rPr kumimoji="0" lang="sl-SI" altLang="sl-SI" sz="2000" b="0" i="0" u="none" strike="noStrike" cap="none" normalizeH="0" baseline="0" dirty="0" smtClean="0">
                <a:ln>
                  <a:noFill/>
                </a:ln>
                <a:solidFill>
                  <a:srgbClr val="C00000"/>
                </a:solidFill>
                <a:effectLst/>
                <a:latin typeface="Arial Black" panose="020B0A04020102020204" pitchFamily="34" charset="0"/>
                <a:ea typeface="Times New Roman" panose="02020603050405020304" pitchFamily="18" charset="0"/>
              </a:rPr>
              <a:t> </a:t>
            </a:r>
            <a:r>
              <a:rPr kumimoji="0" lang="sl-SI" altLang="sl-SI" sz="2000" b="0" i="0" u="none" strike="noStrike" cap="none" normalizeH="0" baseline="0" dirty="0" err="1" smtClean="0">
                <a:ln>
                  <a:noFill/>
                </a:ln>
                <a:solidFill>
                  <a:srgbClr val="C00000"/>
                </a:solidFill>
                <a:effectLst/>
                <a:latin typeface="Arial Black" panose="020B0A04020102020204" pitchFamily="34" charset="0"/>
                <a:ea typeface="Times New Roman" panose="02020603050405020304" pitchFamily="18" charset="0"/>
              </a:rPr>
              <a:t>from</a:t>
            </a:r>
            <a:r>
              <a:rPr kumimoji="0" lang="sl-SI" altLang="sl-SI" sz="2000" b="0" i="0" u="none" strike="noStrike" cap="none" normalizeH="0" baseline="0" dirty="0" smtClean="0">
                <a:ln>
                  <a:noFill/>
                </a:ln>
                <a:solidFill>
                  <a:srgbClr val="C00000"/>
                </a:solidFill>
                <a:effectLst/>
                <a:latin typeface="Arial Black" panose="020B0A04020102020204" pitchFamily="34" charset="0"/>
                <a:ea typeface="Times New Roman" panose="02020603050405020304" pitchFamily="18" charset="0"/>
              </a:rPr>
              <a:t> </a:t>
            </a:r>
            <a:r>
              <a:rPr kumimoji="0" lang="sl-SI" altLang="sl-SI" sz="2000" b="0" i="0" u="none" strike="noStrike" cap="none" normalizeH="0" baseline="0" dirty="0" err="1" smtClean="0">
                <a:ln>
                  <a:noFill/>
                </a:ln>
                <a:solidFill>
                  <a:srgbClr val="C00000"/>
                </a:solidFill>
                <a:effectLst/>
                <a:latin typeface="Arial Black" panose="020B0A04020102020204" pitchFamily="34" charset="0"/>
                <a:ea typeface="Times New Roman" panose="02020603050405020304" pitchFamily="18" charset="0"/>
              </a:rPr>
              <a:t>supermarkets</a:t>
            </a:r>
            <a:r>
              <a:rPr kumimoji="0" lang="en-GB" altLang="sl-SI" sz="2000" b="0" i="0" u="none" strike="noStrike" cap="none" normalizeH="0" baseline="0" dirty="0" smtClean="0">
                <a:ln>
                  <a:noFill/>
                </a:ln>
                <a:solidFill>
                  <a:srgbClr val="C00000"/>
                </a:solidFill>
                <a:effectLst/>
                <a:latin typeface="Arial Black" panose="020B0A04020102020204" pitchFamily="34" charset="0"/>
                <a:ea typeface="Times New Roman" panose="02020603050405020304" pitchFamily="18" charset="0"/>
              </a:rPr>
              <a:t> were analysed </a:t>
            </a: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(content of morphine in µg per g of poppy seed) </a:t>
            </a:r>
            <a:endPar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and </a:t>
            </a:r>
            <a:r>
              <a:rPr kumimoji="0" lang="sl-SI" altLang="sl-SI" sz="20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intakes</a:t>
            </a: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for consumption 10 g </a:t>
            </a:r>
            <a:r>
              <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a:t>
            </a:r>
            <a:r>
              <a:rPr lang="sl-SI" altLang="sl-SI" sz="2000" dirty="0" err="1" smtClean="0">
                <a:latin typeface="Arial Black" panose="020B0A04020102020204" pitchFamily="34" charset="0"/>
                <a:ea typeface="Times New Roman" panose="02020603050405020304" pitchFamily="18" charset="0"/>
              </a:rPr>
              <a:t>and</a:t>
            </a: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20 g</a:t>
            </a:r>
            <a:r>
              <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sl-SI" altLang="sl-SI" sz="20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twocases</a:t>
            </a:r>
            <a:r>
              <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data not </a:t>
            </a:r>
            <a:r>
              <a:rPr kumimoji="0" lang="sl-SI" altLang="sl-SI" sz="20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shown</a:t>
            </a:r>
            <a:r>
              <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a:t>
            </a: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of seeds per person by the 33 students  </a:t>
            </a:r>
            <a:endPar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(3 repetitions plus control</a:t>
            </a:r>
            <a:r>
              <a:rPr lang="sl-SI" altLang="sl-SI" sz="2000" dirty="0">
                <a:latin typeface="Arial Black" panose="020B0A04020102020204" pitchFamily="34" charset="0"/>
                <a:ea typeface="Times New Roman" panose="02020603050405020304" pitchFamily="18" charset="0"/>
              </a:rPr>
              <a:t> </a:t>
            </a:r>
            <a:r>
              <a:rPr kumimoji="0" lang="en-GB"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without poppy seed consumption). </a:t>
            </a:r>
            <a:endPar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sl-SI" altLang="sl-SI" sz="2000" dirty="0" smtClean="0">
                <a:latin typeface="Arial Black" panose="020B0A04020102020204" pitchFamily="34" charset="0"/>
                <a:ea typeface="Times New Roman" panose="02020603050405020304" pitchFamily="18" charset="0"/>
              </a:rPr>
              <a:t>LC-ESI-MS/MS </a:t>
            </a:r>
            <a:r>
              <a:rPr lang="sl-SI" altLang="sl-SI" sz="2000" dirty="0" err="1" smtClean="0">
                <a:latin typeface="Arial Black" panose="020B0A04020102020204" pitchFamily="34" charset="0"/>
                <a:ea typeface="Times New Roman" panose="02020603050405020304" pitchFamily="18" charset="0"/>
              </a:rPr>
              <a:t>was</a:t>
            </a:r>
            <a:r>
              <a:rPr lang="sl-SI" altLang="sl-SI" sz="2000" dirty="0" smtClean="0">
                <a:latin typeface="Arial Black" panose="020B0A04020102020204" pitchFamily="34" charset="0"/>
                <a:ea typeface="Times New Roman" panose="02020603050405020304" pitchFamily="18" charset="0"/>
              </a:rPr>
              <a:t> used to </a:t>
            </a:r>
            <a:r>
              <a:rPr lang="sl-SI" altLang="sl-SI" sz="2000" dirty="0" err="1" smtClean="0">
                <a:latin typeface="Arial Black" panose="020B0A04020102020204" pitchFamily="34" charset="0"/>
                <a:ea typeface="Times New Roman" panose="02020603050405020304" pitchFamily="18" charset="0"/>
              </a:rPr>
              <a:t>determine</a:t>
            </a:r>
            <a:r>
              <a:rPr lang="sl-SI" altLang="sl-SI" sz="2000" dirty="0" smtClean="0">
                <a:latin typeface="Arial Black" panose="020B0A04020102020204" pitchFamily="34" charset="0"/>
                <a:ea typeface="Times New Roman" panose="02020603050405020304" pitchFamily="18" charset="0"/>
              </a:rPr>
              <a:t> </a:t>
            </a:r>
            <a:r>
              <a:rPr lang="sl-SI" altLang="sl-SI" sz="2000" dirty="0" err="1" smtClean="0">
                <a:latin typeface="Arial Black" panose="020B0A04020102020204" pitchFamily="34" charset="0"/>
                <a:ea typeface="Times New Roman" panose="02020603050405020304" pitchFamily="18" charset="0"/>
              </a:rPr>
              <a:t>morphine</a:t>
            </a:r>
            <a:r>
              <a:rPr lang="sl-SI" altLang="sl-SI" sz="2000" dirty="0" smtClean="0">
                <a:latin typeface="Arial Black" panose="020B0A04020102020204" pitchFamily="34" charset="0"/>
                <a:ea typeface="Times New Roman" panose="02020603050405020304" pitchFamily="18" charset="0"/>
              </a:rPr>
              <a:t> </a:t>
            </a:r>
            <a:r>
              <a:rPr lang="sl-SI" altLang="sl-SI" sz="2000" dirty="0" err="1" smtClean="0">
                <a:latin typeface="Arial Black" panose="020B0A04020102020204" pitchFamily="34" charset="0"/>
                <a:ea typeface="Times New Roman" panose="02020603050405020304" pitchFamily="18" charset="0"/>
              </a:rPr>
              <a:t>and</a:t>
            </a:r>
            <a:r>
              <a:rPr lang="sl-SI" altLang="sl-SI" sz="2000" dirty="0" smtClean="0">
                <a:latin typeface="Arial Black" panose="020B0A04020102020204" pitchFamily="34" charset="0"/>
                <a:ea typeface="Times New Roman" panose="02020603050405020304" pitchFamily="18" charset="0"/>
              </a:rPr>
              <a:t> </a:t>
            </a:r>
            <a:r>
              <a:rPr lang="sl-SI" altLang="sl-SI" sz="2000" dirty="0" err="1" smtClean="0">
                <a:latin typeface="Arial Black" panose="020B0A04020102020204" pitchFamily="34" charset="0"/>
                <a:ea typeface="Times New Roman" panose="02020603050405020304" pitchFamily="18" charset="0"/>
              </a:rPr>
              <a:t>mtabolites</a:t>
            </a:r>
            <a:r>
              <a:rPr lang="sl-SI" altLang="sl-SI" sz="2000" dirty="0" smtClean="0">
                <a:latin typeface="Arial Black" panose="020B0A04020102020204" pitchFamily="34" charset="0"/>
                <a:ea typeface="Times New Roman" panose="02020603050405020304" pitchFamily="18" charset="0"/>
              </a:rPr>
              <a:t> in urine (364).</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sl-SI" altLang="sl-SI" sz="20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sl-SI" sz="2000" b="0" i="0" u="none" strike="noStrike" cap="none" normalizeH="0" baseline="0" dirty="0" smtClean="0">
                <a:ln>
                  <a:noFill/>
                </a:ln>
                <a:solidFill>
                  <a:srgbClr val="0070C0"/>
                </a:solidFill>
                <a:effectLst/>
                <a:latin typeface="Arial Black" panose="020B0A04020102020204" pitchFamily="34" charset="0"/>
                <a:ea typeface="Times New Roman" panose="02020603050405020304" pitchFamily="18" charset="0"/>
              </a:rPr>
              <a:t>Morphine</a:t>
            </a:r>
            <a:r>
              <a:rPr kumimoji="0" lang="sl-SI" altLang="sl-SI" sz="2000" b="0" i="0" u="none" strike="noStrike" cap="none" normalizeH="0" dirty="0" smtClean="0">
                <a:ln>
                  <a:noFill/>
                </a:ln>
                <a:solidFill>
                  <a:srgbClr val="0070C0"/>
                </a:solidFill>
                <a:effectLst/>
                <a:latin typeface="Arial Black" panose="020B0A04020102020204" pitchFamily="34" charset="0"/>
                <a:ea typeface="Times New Roman" panose="02020603050405020304" pitchFamily="18" charset="0"/>
              </a:rPr>
              <a:t> </a:t>
            </a:r>
            <a:r>
              <a:rPr kumimoji="0" lang="en-GB" altLang="sl-SI" sz="2000" b="0" i="0" u="none" strike="noStrike" cap="none" normalizeH="0" baseline="0" dirty="0" smtClean="0">
                <a:ln>
                  <a:noFill/>
                </a:ln>
                <a:solidFill>
                  <a:srgbClr val="0070C0"/>
                </a:solidFill>
                <a:effectLst/>
                <a:latin typeface="Arial Black" panose="020B0A04020102020204" pitchFamily="34" charset="0"/>
                <a:ea typeface="Times New Roman" panose="02020603050405020304" pitchFamily="18" charset="0"/>
              </a:rPr>
              <a:t>(µg per l</a:t>
            </a:r>
            <a:r>
              <a:rPr kumimoji="0" lang="sl-SI" altLang="sl-SI" sz="2000" b="0" i="0" u="none" strike="noStrike" cap="none" normalizeH="0" baseline="0" dirty="0" smtClean="0">
                <a:ln>
                  <a:noFill/>
                </a:ln>
                <a:solidFill>
                  <a:srgbClr val="0070C0"/>
                </a:solidFill>
                <a:effectLst/>
                <a:latin typeface="Arial Black" panose="020B0A04020102020204" pitchFamily="34" charset="0"/>
                <a:ea typeface="Times New Roman" panose="02020603050405020304" pitchFamily="18" charset="0"/>
              </a:rPr>
              <a:t> </a:t>
            </a:r>
            <a:r>
              <a:rPr kumimoji="0" lang="sl-SI" altLang="sl-SI" sz="2000" b="0" i="0" u="none" strike="noStrike" cap="none" normalizeH="0" baseline="0" dirty="0" err="1" smtClean="0">
                <a:ln>
                  <a:noFill/>
                </a:ln>
                <a:solidFill>
                  <a:srgbClr val="0070C0"/>
                </a:solidFill>
                <a:effectLst/>
                <a:latin typeface="Arial Black" panose="020B0A04020102020204" pitchFamily="34" charset="0"/>
                <a:ea typeface="Times New Roman" panose="02020603050405020304" pitchFamily="18" charset="0"/>
              </a:rPr>
              <a:t>of</a:t>
            </a:r>
            <a:r>
              <a:rPr kumimoji="0" lang="sl-SI" altLang="sl-SI" sz="2000" b="0" i="0" u="none" strike="noStrike" cap="none" normalizeH="0" baseline="0" dirty="0" smtClean="0">
                <a:ln>
                  <a:noFill/>
                </a:ln>
                <a:solidFill>
                  <a:srgbClr val="0070C0"/>
                </a:solidFill>
                <a:effectLst/>
                <a:latin typeface="Arial Black" panose="020B0A04020102020204" pitchFamily="34" charset="0"/>
                <a:ea typeface="Times New Roman" panose="02020603050405020304" pitchFamily="18" charset="0"/>
              </a:rPr>
              <a:t> urine</a:t>
            </a:r>
            <a:r>
              <a:rPr kumimoji="0" lang="en-GB" altLang="sl-SI" sz="2000" b="0" i="0" u="none" strike="noStrike" cap="none" normalizeH="0" baseline="0" dirty="0" smtClean="0">
                <a:ln>
                  <a:noFill/>
                </a:ln>
                <a:solidFill>
                  <a:srgbClr val="0070C0"/>
                </a:solidFill>
                <a:effectLst/>
                <a:latin typeface="Arial Black" panose="020B0A04020102020204" pitchFamily="34" charset="0"/>
                <a:ea typeface="Times New Roman" panose="02020603050405020304" pitchFamily="18" charset="0"/>
              </a:rPr>
              <a:t>) was calculated like as a ratio between</a:t>
            </a:r>
            <a:r>
              <a:rPr lang="sl-SI" altLang="sl-SI" sz="2000" dirty="0">
                <a:solidFill>
                  <a:srgbClr val="0070C0"/>
                </a:solidFill>
                <a:latin typeface="Arial Black" panose="020B0A04020102020204" pitchFamily="34" charset="0"/>
                <a:ea typeface="Times New Roman" panose="02020603050405020304" pitchFamily="18" charset="0"/>
              </a:rPr>
              <a:t> </a:t>
            </a:r>
            <a:r>
              <a:rPr kumimoji="0" lang="en-GB" altLang="sl-SI" sz="2000" b="0" i="0" u="none" strike="noStrike" cap="none" normalizeH="0" baseline="0" dirty="0" smtClean="0">
                <a:ln>
                  <a:noFill/>
                </a:ln>
                <a:solidFill>
                  <a:srgbClr val="0070C0"/>
                </a:solidFill>
                <a:effectLst/>
                <a:latin typeface="Arial Black" panose="020B0A04020102020204" pitchFamily="34" charset="0"/>
                <a:ea typeface="Times New Roman" panose="02020603050405020304" pitchFamily="18" charset="0"/>
              </a:rPr>
              <a:t>content of morphine and U-</a:t>
            </a:r>
            <a:r>
              <a:rPr kumimoji="0" lang="en-GB" altLang="sl-SI" sz="2000" b="0" i="0" u="none" strike="noStrike" cap="none" normalizeH="0" baseline="0" dirty="0" err="1" smtClean="0">
                <a:ln>
                  <a:noFill/>
                </a:ln>
                <a:solidFill>
                  <a:srgbClr val="0070C0"/>
                </a:solidFill>
                <a:effectLst/>
                <a:latin typeface="Arial Black" panose="020B0A04020102020204" pitchFamily="34" charset="0"/>
                <a:ea typeface="Times New Roman" panose="02020603050405020304" pitchFamily="18" charset="0"/>
              </a:rPr>
              <a:t>creatinin</a:t>
            </a:r>
            <a:r>
              <a:rPr kumimoji="0" lang="en-GB" altLang="sl-SI" sz="2000" b="0" i="0" u="none" strike="noStrike" cap="none" normalizeH="0" baseline="0" dirty="0" smtClean="0">
                <a:ln>
                  <a:noFill/>
                </a:ln>
                <a:solidFill>
                  <a:srgbClr val="0070C0"/>
                </a:solidFill>
                <a:effectLst/>
                <a:latin typeface="Arial Black" panose="020B0A04020102020204" pitchFamily="34" charset="0"/>
                <a:ea typeface="Times New Roman" panose="02020603050405020304" pitchFamily="18" charset="0"/>
              </a:rPr>
              <a:t> (</a:t>
            </a:r>
            <a:r>
              <a:rPr kumimoji="0" lang="en-GB" altLang="sl-SI" sz="2000" b="0" i="0" u="none" strike="noStrike" cap="none" normalizeH="0" baseline="0" dirty="0" err="1" smtClean="0">
                <a:ln>
                  <a:noFill/>
                </a:ln>
                <a:solidFill>
                  <a:srgbClr val="0070C0"/>
                </a:solidFill>
                <a:effectLst/>
                <a:latin typeface="Arial Black" panose="020B0A04020102020204" pitchFamily="34" charset="0"/>
                <a:ea typeface="Times New Roman" panose="02020603050405020304" pitchFamily="18" charset="0"/>
              </a:rPr>
              <a:t>mmol</a:t>
            </a:r>
            <a:r>
              <a:rPr kumimoji="0" lang="en-GB" altLang="sl-SI" sz="2000" b="0" i="0" u="none" strike="noStrike" cap="none" normalizeH="0" baseline="0" dirty="0" smtClean="0">
                <a:ln>
                  <a:noFill/>
                </a:ln>
                <a:solidFill>
                  <a:srgbClr val="0070C0"/>
                </a:solidFill>
                <a:effectLst/>
                <a:latin typeface="Arial Black" panose="020B0A04020102020204" pitchFamily="34" charset="0"/>
                <a:ea typeface="Times New Roman" panose="02020603050405020304" pitchFamily="18" charset="0"/>
              </a:rPr>
              <a:t>/l). </a:t>
            </a:r>
            <a:endParaRPr kumimoji="0" lang="en-GB" altLang="sl-SI" sz="2000" b="0" i="0" u="none" strike="noStrike" cap="none" normalizeH="0" baseline="0" dirty="0" smtClean="0">
              <a:ln>
                <a:noFill/>
              </a:ln>
              <a:solidFill>
                <a:srgbClr val="0070C0"/>
              </a:solidFill>
              <a:effectLst/>
              <a:latin typeface="Arial Black" panose="020B0A04020102020204" pitchFamily="34" charset="0"/>
            </a:endParaRPr>
          </a:p>
        </p:txBody>
      </p:sp>
    </p:spTree>
    <p:extLst>
      <p:ext uri="{BB962C8B-B14F-4D97-AF65-F5344CB8AC3E}">
        <p14:creationId xmlns:p14="http://schemas.microsoft.com/office/powerpoint/2010/main" val="2026080040"/>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številke diapozitiva 1"/>
          <p:cNvSpPr>
            <a:spLocks noGrp="1"/>
          </p:cNvSpPr>
          <p:nvPr>
            <p:ph type="sldNum" sz="quarter" idx="4"/>
          </p:nvPr>
        </p:nvSpPr>
        <p:spPr/>
        <p:txBody>
          <a:bodyPr/>
          <a:lstStyle/>
          <a:p>
            <a:pPr>
              <a:defRPr/>
            </a:pPr>
            <a:fld id="{869A43B6-4A72-4A6E-B3BC-4E1A4B5DD1B6}" type="slidenum">
              <a:rPr lang="en-US" smtClean="0"/>
              <a:pPr>
                <a:defRPr/>
              </a:pPr>
              <a:t>7</a:t>
            </a:fld>
            <a:endParaRPr lang="en-US"/>
          </a:p>
        </p:txBody>
      </p:sp>
      <p:sp>
        <p:nvSpPr>
          <p:cNvPr id="4" name="Ograda noge 3"/>
          <p:cNvSpPr>
            <a:spLocks noGrp="1"/>
          </p:cNvSpPr>
          <p:nvPr>
            <p:ph type="ftr" sz="quarter" idx="3"/>
          </p:nvPr>
        </p:nvSpPr>
        <p:spPr/>
        <p:txBody>
          <a:bodyPr/>
          <a:lstStyle/>
          <a:p>
            <a:pPr>
              <a:defRPr/>
            </a:pPr>
            <a:r>
              <a:rPr lang="sl-SI" sz="1400" dirty="0" err="1" smtClean="0"/>
              <a:t>Results</a:t>
            </a:r>
            <a:endParaRPr lang="en-US" sz="1400" dirty="0"/>
          </a:p>
        </p:txBody>
      </p:sp>
      <p:graphicFrame>
        <p:nvGraphicFramePr>
          <p:cNvPr id="7" name="Ograda vsebine 6"/>
          <p:cNvGraphicFramePr>
            <a:graphicFrameLocks noGrp="1"/>
          </p:cNvGraphicFramePr>
          <p:nvPr>
            <p:ph idx="1"/>
            <p:extLst>
              <p:ext uri="{D42A27DB-BD31-4B8C-83A1-F6EECF244321}">
                <p14:modId xmlns:p14="http://schemas.microsoft.com/office/powerpoint/2010/main" val="3224724371"/>
              </p:ext>
            </p:extLst>
          </p:nvPr>
        </p:nvGraphicFramePr>
        <p:xfrm>
          <a:off x="0" y="548680"/>
          <a:ext cx="9144000" cy="822960"/>
        </p:xfrm>
        <a:graphic>
          <a:graphicData uri="http://schemas.openxmlformats.org/drawingml/2006/table">
            <a:tbl>
              <a:tblPr firstRow="1" firstCol="1" bandRow="1">
                <a:tableStyleId>{5C22544A-7EE6-4342-B048-85BDC9FD1C3A}</a:tableStyleId>
              </a:tblPr>
              <a:tblGrid>
                <a:gridCol w="899592"/>
                <a:gridCol w="8244408"/>
              </a:tblGrid>
              <a:tr h="0">
                <a:tc>
                  <a:txBody>
                    <a:bodyPr/>
                    <a:lstStyle/>
                    <a:p>
                      <a:endParaRPr lang="sl-SI" dirty="0"/>
                    </a:p>
                  </a:txBody>
                  <a:tcPr marL="68580" marR="68580" marT="0" marB="0"/>
                </a:tc>
                <a:tc>
                  <a:txBody>
                    <a:bodyPr/>
                    <a:lstStyle/>
                    <a:p>
                      <a:r>
                        <a:rPr lang="sl-SI" dirty="0" smtClean="0">
                          <a:solidFill>
                            <a:schemeClr val="accent1">
                              <a:lumMod val="75000"/>
                            </a:schemeClr>
                          </a:solidFill>
                        </a:rPr>
                        <a:t>Table: </a:t>
                      </a:r>
                      <a:r>
                        <a:rPr lang="sl-SI" dirty="0" err="1" smtClean="0">
                          <a:solidFill>
                            <a:schemeClr val="accent1">
                              <a:lumMod val="75000"/>
                            </a:schemeClr>
                          </a:solidFill>
                        </a:rPr>
                        <a:t>Source</a:t>
                      </a:r>
                      <a:r>
                        <a:rPr lang="sl-SI" dirty="0" smtClean="0">
                          <a:solidFill>
                            <a:schemeClr val="accent1">
                              <a:lumMod val="75000"/>
                            </a:schemeClr>
                          </a:solidFill>
                        </a:rPr>
                        <a:t> </a:t>
                      </a:r>
                      <a:r>
                        <a:rPr lang="sl-SI" dirty="0" err="1" smtClean="0">
                          <a:solidFill>
                            <a:schemeClr val="accent1">
                              <a:lumMod val="75000"/>
                            </a:schemeClr>
                          </a:solidFill>
                        </a:rPr>
                        <a:t>of</a:t>
                      </a:r>
                      <a:r>
                        <a:rPr lang="sl-SI" dirty="0" smtClean="0">
                          <a:solidFill>
                            <a:schemeClr val="accent1">
                              <a:lumMod val="75000"/>
                            </a:schemeClr>
                          </a:solidFill>
                        </a:rPr>
                        <a:t> </a:t>
                      </a:r>
                      <a:r>
                        <a:rPr lang="sl-SI" dirty="0" err="1" smtClean="0">
                          <a:solidFill>
                            <a:schemeClr val="accent1">
                              <a:lumMod val="75000"/>
                            </a:schemeClr>
                          </a:solidFill>
                        </a:rPr>
                        <a:t>poppy</a:t>
                      </a:r>
                      <a:r>
                        <a:rPr lang="sl-SI" dirty="0" smtClean="0">
                          <a:solidFill>
                            <a:schemeClr val="accent1">
                              <a:lumMod val="75000"/>
                            </a:schemeClr>
                          </a:solidFill>
                        </a:rPr>
                        <a:t>, </a:t>
                      </a:r>
                      <a:r>
                        <a:rPr lang="sl-SI" dirty="0" err="1" smtClean="0">
                          <a:solidFill>
                            <a:schemeClr val="accent1">
                              <a:lumMod val="75000"/>
                            </a:schemeClr>
                          </a:solidFill>
                        </a:rPr>
                        <a:t>content</a:t>
                      </a:r>
                      <a:r>
                        <a:rPr lang="sl-SI" baseline="0" dirty="0" smtClean="0">
                          <a:solidFill>
                            <a:schemeClr val="accent1">
                              <a:lumMod val="75000"/>
                            </a:schemeClr>
                          </a:solidFill>
                        </a:rPr>
                        <a:t> </a:t>
                      </a:r>
                      <a:r>
                        <a:rPr lang="sl-SI" baseline="0" dirty="0" err="1" smtClean="0">
                          <a:solidFill>
                            <a:schemeClr val="accent1">
                              <a:lumMod val="75000"/>
                            </a:schemeClr>
                          </a:solidFill>
                        </a:rPr>
                        <a:t>of</a:t>
                      </a:r>
                      <a:r>
                        <a:rPr lang="sl-SI" baseline="0" dirty="0" smtClean="0">
                          <a:solidFill>
                            <a:schemeClr val="accent1">
                              <a:lumMod val="75000"/>
                            </a:schemeClr>
                          </a:solidFill>
                        </a:rPr>
                        <a:t> </a:t>
                      </a:r>
                      <a:r>
                        <a:rPr lang="sl-SI" dirty="0" err="1" smtClean="0">
                          <a:solidFill>
                            <a:schemeClr val="accent1">
                              <a:lumMod val="75000"/>
                            </a:schemeClr>
                          </a:solidFill>
                        </a:rPr>
                        <a:t>opiates</a:t>
                      </a:r>
                      <a:r>
                        <a:rPr lang="sl-SI" dirty="0" smtClean="0">
                          <a:solidFill>
                            <a:schemeClr val="accent1">
                              <a:lumMod val="75000"/>
                            </a:schemeClr>
                          </a:solidFill>
                        </a:rPr>
                        <a:t> in </a:t>
                      </a:r>
                      <a:r>
                        <a:rPr lang="sl-SI" dirty="0" err="1" smtClean="0">
                          <a:solidFill>
                            <a:schemeClr val="accent1">
                              <a:lumMod val="75000"/>
                            </a:schemeClr>
                          </a:solidFill>
                        </a:rPr>
                        <a:t>the</a:t>
                      </a:r>
                      <a:r>
                        <a:rPr lang="sl-SI" dirty="0" smtClean="0">
                          <a:solidFill>
                            <a:schemeClr val="accent1">
                              <a:lumMod val="75000"/>
                            </a:schemeClr>
                          </a:solidFill>
                        </a:rPr>
                        <a:t> </a:t>
                      </a:r>
                      <a:r>
                        <a:rPr lang="sl-SI" dirty="0" err="1" smtClean="0">
                          <a:solidFill>
                            <a:schemeClr val="accent1">
                              <a:lumMod val="75000"/>
                            </a:schemeClr>
                          </a:solidFill>
                        </a:rPr>
                        <a:t>seeds</a:t>
                      </a:r>
                      <a:r>
                        <a:rPr lang="sl-SI" dirty="0" smtClean="0">
                          <a:solidFill>
                            <a:schemeClr val="accent1">
                              <a:lumMod val="75000"/>
                            </a:schemeClr>
                          </a:solidFill>
                        </a:rPr>
                        <a:t>, </a:t>
                      </a:r>
                      <a:r>
                        <a:rPr lang="sl-SI" dirty="0" err="1" smtClean="0">
                          <a:solidFill>
                            <a:schemeClr val="accent1">
                              <a:lumMod val="75000"/>
                            </a:schemeClr>
                          </a:solidFill>
                        </a:rPr>
                        <a:t>opiates</a:t>
                      </a:r>
                      <a:r>
                        <a:rPr lang="sl-SI" dirty="0" smtClean="0">
                          <a:solidFill>
                            <a:schemeClr val="accent1">
                              <a:lumMod val="75000"/>
                            </a:schemeClr>
                          </a:solidFill>
                        </a:rPr>
                        <a:t> in </a:t>
                      </a:r>
                      <a:r>
                        <a:rPr lang="sl-SI" dirty="0" err="1" smtClean="0">
                          <a:solidFill>
                            <a:schemeClr val="accent1">
                              <a:lumMod val="75000"/>
                            </a:schemeClr>
                          </a:solidFill>
                        </a:rPr>
                        <a:t>the</a:t>
                      </a:r>
                      <a:r>
                        <a:rPr lang="sl-SI" dirty="0" smtClean="0">
                          <a:solidFill>
                            <a:schemeClr val="accent1">
                              <a:lumMod val="75000"/>
                            </a:schemeClr>
                          </a:solidFill>
                        </a:rPr>
                        <a:t> urine </a:t>
                      </a:r>
                      <a:r>
                        <a:rPr lang="sl-SI" dirty="0" err="1" smtClean="0">
                          <a:solidFill>
                            <a:schemeClr val="accent1">
                              <a:lumMod val="75000"/>
                            </a:schemeClr>
                          </a:solidFill>
                        </a:rPr>
                        <a:t>and</a:t>
                      </a:r>
                      <a:r>
                        <a:rPr lang="sl-SI" dirty="0" smtClean="0">
                          <a:solidFill>
                            <a:schemeClr val="accent1">
                              <a:lumMod val="75000"/>
                            </a:schemeClr>
                          </a:solidFill>
                        </a:rPr>
                        <a:t> </a:t>
                      </a:r>
                      <a:r>
                        <a:rPr lang="sl-SI" dirty="0" err="1" smtClean="0">
                          <a:solidFill>
                            <a:schemeClr val="accent1">
                              <a:lumMod val="75000"/>
                            </a:schemeClr>
                          </a:solidFill>
                        </a:rPr>
                        <a:t>content</a:t>
                      </a:r>
                      <a:r>
                        <a:rPr lang="sl-SI" dirty="0" smtClean="0">
                          <a:solidFill>
                            <a:schemeClr val="accent1">
                              <a:lumMod val="75000"/>
                            </a:schemeClr>
                          </a:solidFill>
                        </a:rPr>
                        <a:t> </a:t>
                      </a:r>
                      <a:r>
                        <a:rPr lang="sl-SI" dirty="0" err="1" smtClean="0">
                          <a:solidFill>
                            <a:schemeClr val="accent1">
                              <a:lumMod val="75000"/>
                            </a:schemeClr>
                          </a:solidFill>
                        </a:rPr>
                        <a:t>of</a:t>
                      </a:r>
                      <a:r>
                        <a:rPr lang="sl-SI" dirty="0" smtClean="0">
                          <a:solidFill>
                            <a:schemeClr val="accent1">
                              <a:lumMod val="75000"/>
                            </a:schemeClr>
                          </a:solidFill>
                        </a:rPr>
                        <a:t> morfin + </a:t>
                      </a:r>
                      <a:r>
                        <a:rPr lang="sl-SI" dirty="0" err="1" smtClean="0">
                          <a:solidFill>
                            <a:schemeClr val="accent1">
                              <a:lumMod val="75000"/>
                            </a:schemeClr>
                          </a:solidFill>
                        </a:rPr>
                        <a:t>codein</a:t>
                      </a:r>
                      <a:r>
                        <a:rPr lang="sl-SI" dirty="0" smtClean="0">
                          <a:solidFill>
                            <a:schemeClr val="accent1">
                              <a:lumMod val="75000"/>
                            </a:schemeClr>
                          </a:solidFill>
                        </a:rPr>
                        <a:t> in </a:t>
                      </a:r>
                      <a:r>
                        <a:rPr lang="sl-SI" dirty="0" err="1" smtClean="0">
                          <a:solidFill>
                            <a:schemeClr val="accent1">
                              <a:lumMod val="75000"/>
                            </a:schemeClr>
                          </a:solidFill>
                        </a:rPr>
                        <a:t>the</a:t>
                      </a:r>
                      <a:r>
                        <a:rPr lang="sl-SI" dirty="0" smtClean="0">
                          <a:solidFill>
                            <a:schemeClr val="accent1">
                              <a:lumMod val="75000"/>
                            </a:schemeClr>
                          </a:solidFill>
                        </a:rPr>
                        <a:t> urine </a:t>
                      </a:r>
                      <a:r>
                        <a:rPr lang="sl-SI" dirty="0" err="1" smtClean="0">
                          <a:solidFill>
                            <a:schemeClr val="accent1">
                              <a:lumMod val="75000"/>
                            </a:schemeClr>
                          </a:solidFill>
                        </a:rPr>
                        <a:t>after</a:t>
                      </a:r>
                      <a:r>
                        <a:rPr lang="sl-SI" dirty="0" smtClean="0">
                          <a:solidFill>
                            <a:schemeClr val="accent1">
                              <a:lumMod val="75000"/>
                            </a:schemeClr>
                          </a:solidFill>
                        </a:rPr>
                        <a:t>  </a:t>
                      </a:r>
                      <a:r>
                        <a:rPr lang="sl-SI" dirty="0" err="1" smtClean="0">
                          <a:solidFill>
                            <a:schemeClr val="accent1">
                              <a:lumMod val="75000"/>
                            </a:schemeClr>
                          </a:solidFill>
                        </a:rPr>
                        <a:t>intake</a:t>
                      </a:r>
                      <a:r>
                        <a:rPr lang="sl-SI" dirty="0" smtClean="0">
                          <a:solidFill>
                            <a:schemeClr val="accent1">
                              <a:lumMod val="75000"/>
                            </a:schemeClr>
                          </a:solidFill>
                        </a:rPr>
                        <a:t> 10 g </a:t>
                      </a:r>
                      <a:r>
                        <a:rPr lang="sl-SI" dirty="0" err="1" smtClean="0">
                          <a:solidFill>
                            <a:schemeClr val="accent1">
                              <a:lumMod val="75000"/>
                            </a:schemeClr>
                          </a:solidFill>
                        </a:rPr>
                        <a:t>seeds</a:t>
                      </a:r>
                      <a:r>
                        <a:rPr lang="sl-SI" dirty="0" smtClean="0">
                          <a:solidFill>
                            <a:schemeClr val="accent1">
                              <a:lumMod val="75000"/>
                            </a:schemeClr>
                          </a:solidFill>
                        </a:rPr>
                        <a:t> </a:t>
                      </a:r>
                      <a:endParaRPr lang="sl-SI" dirty="0">
                        <a:solidFill>
                          <a:schemeClr val="accent1">
                            <a:lumMod val="75000"/>
                          </a:schemeClr>
                        </a:solidFill>
                      </a:endParaRPr>
                    </a:p>
                  </a:txBody>
                  <a:tcPr marL="68580" marR="68580" marT="0" marB="0">
                    <a:solidFill>
                      <a:schemeClr val="accent5">
                        <a:lumMod val="20000"/>
                        <a:lumOff val="80000"/>
                      </a:schemeClr>
                    </a:solidFill>
                  </a:tcPr>
                </a:tc>
              </a:tr>
            </a:tbl>
          </a:graphicData>
        </a:graphic>
      </p:graphicFrame>
      <p:sp>
        <p:nvSpPr>
          <p:cNvPr id="5" name="Rectangle 1"/>
          <p:cNvSpPr>
            <a:spLocks noGrp="1" noChangeArrowheads="1"/>
          </p:cNvSpPr>
          <p:nvPr>
            <p:ph type="title"/>
          </p:nvPr>
        </p:nvSpPr>
        <p:spPr bwMode="auto">
          <a:xfrm>
            <a:off x="539552" y="5830524"/>
            <a:ext cx="8172400"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sl-SI" sz="11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The results</a:t>
            </a:r>
            <a:r>
              <a:rPr kumimoji="0" lang="sl-SI" altLang="sl-SI" sz="11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sl-SI" altLang="sl-SI" sz="11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of</a:t>
            </a:r>
            <a:r>
              <a:rPr kumimoji="0" lang="sl-SI" altLang="sl-SI" sz="11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sl-SI" altLang="sl-SI" sz="11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opiates</a:t>
            </a:r>
            <a:r>
              <a:rPr kumimoji="0" lang="sl-SI" altLang="sl-SI" sz="11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in </a:t>
            </a:r>
            <a:r>
              <a:rPr kumimoji="0" lang="sl-SI" altLang="sl-SI" sz="11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grain</a:t>
            </a:r>
            <a:r>
              <a:rPr kumimoji="0" lang="sl-SI" altLang="sl-SI" sz="11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a:t>
            </a:r>
            <a:r>
              <a:rPr kumimoji="0" lang="sl-SI" altLang="sl-SI" sz="1100" b="0" i="0" u="none" strike="noStrike" cap="none" normalizeH="0" baseline="0" dirty="0" err="1" smtClean="0">
                <a:ln>
                  <a:noFill/>
                </a:ln>
                <a:solidFill>
                  <a:schemeClr val="tx1"/>
                </a:solidFill>
                <a:effectLst/>
                <a:latin typeface="Arial Black" panose="020B0A04020102020204" pitchFamily="34" charset="0"/>
                <a:ea typeface="Times New Roman" panose="02020603050405020304" pitchFamily="18" charset="0"/>
              </a:rPr>
              <a:t>seeds</a:t>
            </a:r>
            <a:r>
              <a:rPr kumimoji="0" lang="en-GB" altLang="sl-SI" sz="11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 show great variation from 4.9 to 28.3 µg of morphine per g seeds in varieties produced in Slovenian and Czech temperate climate, to 44.4 and 46.0 µg of morphine per g seed in Turkish varieties,</a:t>
            </a:r>
            <a:r>
              <a:rPr lang="sl-SI" altLang="sl-SI" sz="1100" dirty="0">
                <a:solidFill>
                  <a:schemeClr val="tx1"/>
                </a:solidFill>
                <a:latin typeface="Arial Black" panose="020B0A04020102020204" pitchFamily="34" charset="0"/>
                <a:ea typeface="Times New Roman" panose="02020603050405020304" pitchFamily="18" charset="0"/>
              </a:rPr>
              <a:t> </a:t>
            </a:r>
            <a:r>
              <a:rPr kumimoji="0" lang="en-GB" altLang="sl-SI" sz="1100" b="0" i="0"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rPr>
              <a:t>and from 133.7 µg in an unknown sample to 466.6 µg of morphine per g seed produced in Hungary. This values highly correlate with the content of morphine and codeine in the urine.</a:t>
            </a:r>
            <a:r>
              <a:rPr kumimoji="0" lang="sl-SI" altLang="sl-SI" sz="1100" b="0" i="0" u="none" strike="noStrike" cap="none" normalizeH="0" baseline="0" dirty="0" smtClean="0">
                <a:ln>
                  <a:noFill/>
                </a:ln>
                <a:solidFill>
                  <a:schemeClr val="tx1"/>
                </a:solidFill>
                <a:effectLst/>
                <a:latin typeface="Arial Black" panose="020B0A04020102020204" pitchFamily="34" charset="0"/>
              </a:rPr>
              <a:t> </a:t>
            </a:r>
          </a:p>
        </p:txBody>
      </p:sp>
      <p:graphicFrame>
        <p:nvGraphicFramePr>
          <p:cNvPr id="13" name="Tabela 12"/>
          <p:cNvGraphicFramePr>
            <a:graphicFrameLocks noGrp="1"/>
          </p:cNvGraphicFramePr>
          <p:nvPr>
            <p:extLst>
              <p:ext uri="{D42A27DB-BD31-4B8C-83A1-F6EECF244321}">
                <p14:modId xmlns:p14="http://schemas.microsoft.com/office/powerpoint/2010/main" val="3786415118"/>
              </p:ext>
            </p:extLst>
          </p:nvPr>
        </p:nvGraphicFramePr>
        <p:xfrm>
          <a:off x="584340" y="1756335"/>
          <a:ext cx="8028384" cy="3347720"/>
        </p:xfrm>
        <a:graphic>
          <a:graphicData uri="http://schemas.openxmlformats.org/drawingml/2006/table">
            <a:tbl>
              <a:tblPr firstRow="1" bandRow="1">
                <a:tableStyleId>{5C22544A-7EE6-4342-B048-85BDC9FD1C3A}</a:tableStyleId>
              </a:tblPr>
              <a:tblGrid>
                <a:gridCol w="2007096"/>
                <a:gridCol w="2007096"/>
                <a:gridCol w="2007096"/>
                <a:gridCol w="2007096"/>
              </a:tblGrid>
              <a:tr h="370840">
                <a:tc>
                  <a:txBody>
                    <a:bodyPr/>
                    <a:lstStyle/>
                    <a:p>
                      <a:r>
                        <a:rPr lang="sl-SI" sz="1200" dirty="0" err="1" smtClean="0"/>
                        <a:t>Source</a:t>
                      </a:r>
                      <a:r>
                        <a:rPr lang="sl-SI" sz="1200" dirty="0" smtClean="0"/>
                        <a:t> </a:t>
                      </a:r>
                      <a:r>
                        <a:rPr lang="sl-SI" sz="1200" dirty="0" err="1" smtClean="0"/>
                        <a:t>of</a:t>
                      </a:r>
                      <a:r>
                        <a:rPr lang="sl-SI" sz="1200" dirty="0" smtClean="0"/>
                        <a:t> </a:t>
                      </a:r>
                      <a:r>
                        <a:rPr lang="sl-SI" sz="1200" dirty="0" err="1" smtClean="0"/>
                        <a:t>poppy</a:t>
                      </a:r>
                      <a:endParaRPr lang="sl-SI" sz="1200" dirty="0"/>
                    </a:p>
                  </a:txBody>
                  <a:tcPr/>
                </a:tc>
                <a:tc>
                  <a:txBody>
                    <a:bodyPr/>
                    <a:lstStyle/>
                    <a:p>
                      <a:r>
                        <a:rPr lang="sl-SI" sz="1200" dirty="0" err="1" smtClean="0"/>
                        <a:t>Opiates</a:t>
                      </a:r>
                      <a:endParaRPr lang="sl-SI" sz="1200" dirty="0" smtClean="0"/>
                    </a:p>
                    <a:p>
                      <a:r>
                        <a:rPr lang="sl-SI" sz="1200" dirty="0" smtClean="0"/>
                        <a:t>(µg/g </a:t>
                      </a:r>
                      <a:r>
                        <a:rPr lang="sl-SI" sz="1200" dirty="0" err="1" smtClean="0"/>
                        <a:t>seeds</a:t>
                      </a:r>
                      <a:r>
                        <a:rPr lang="sl-SI" sz="1200" dirty="0" smtClean="0"/>
                        <a:t>)</a:t>
                      </a:r>
                      <a:endParaRPr lang="sl-SI" sz="1200" dirty="0"/>
                    </a:p>
                  </a:txBody>
                  <a:tcPr/>
                </a:tc>
                <a:tc>
                  <a:txBody>
                    <a:bodyPr/>
                    <a:lstStyle/>
                    <a:p>
                      <a:r>
                        <a:rPr lang="sl-SI" sz="1200" dirty="0" err="1" smtClean="0"/>
                        <a:t>Opiates</a:t>
                      </a:r>
                      <a:r>
                        <a:rPr lang="sl-SI" sz="1200" dirty="0" smtClean="0"/>
                        <a:t> </a:t>
                      </a:r>
                      <a:r>
                        <a:rPr lang="sl-SI" sz="1200" dirty="0" err="1" smtClean="0"/>
                        <a:t>conc</a:t>
                      </a:r>
                      <a:r>
                        <a:rPr lang="sl-SI" sz="1200" dirty="0" smtClean="0"/>
                        <a:t>.</a:t>
                      </a:r>
                      <a:r>
                        <a:rPr lang="sl-SI" sz="1200" baseline="0" dirty="0" smtClean="0"/>
                        <a:t> </a:t>
                      </a:r>
                      <a:r>
                        <a:rPr lang="sl-SI" sz="1200" baseline="0" dirty="0" err="1" smtClean="0"/>
                        <a:t>ng</a:t>
                      </a:r>
                      <a:r>
                        <a:rPr lang="sl-SI" sz="1200" baseline="0" dirty="0" smtClean="0"/>
                        <a:t>/</a:t>
                      </a:r>
                      <a:r>
                        <a:rPr lang="sl-SI" sz="1200" baseline="0" dirty="0" err="1" smtClean="0"/>
                        <a:t>mL</a:t>
                      </a:r>
                      <a:r>
                        <a:rPr lang="sl-SI" sz="1200" baseline="0" dirty="0" smtClean="0"/>
                        <a:t> </a:t>
                      </a:r>
                    </a:p>
                    <a:p>
                      <a:r>
                        <a:rPr lang="sl-SI" sz="1200" baseline="0" dirty="0" smtClean="0">
                          <a:solidFill>
                            <a:schemeClr val="tx1">
                              <a:lumMod val="95000"/>
                              <a:lumOff val="5000"/>
                            </a:schemeClr>
                          </a:solidFill>
                        </a:rPr>
                        <a:t>* </a:t>
                      </a:r>
                      <a:r>
                        <a:rPr lang="sl-SI" sz="1200" baseline="0" dirty="0" err="1" smtClean="0">
                          <a:solidFill>
                            <a:schemeClr val="tx1">
                              <a:lumMod val="95000"/>
                              <a:lumOff val="5000"/>
                            </a:schemeClr>
                          </a:solidFill>
                        </a:rPr>
                        <a:t>clinically</a:t>
                      </a:r>
                      <a:r>
                        <a:rPr lang="sl-SI" sz="1200" baseline="0" dirty="0" smtClean="0">
                          <a:solidFill>
                            <a:schemeClr val="tx1">
                              <a:lumMod val="95000"/>
                              <a:lumOff val="5000"/>
                            </a:schemeClr>
                          </a:solidFill>
                        </a:rPr>
                        <a:t> </a:t>
                      </a:r>
                      <a:r>
                        <a:rPr lang="sl-SI" sz="1200" baseline="0" dirty="0" err="1" smtClean="0">
                          <a:solidFill>
                            <a:schemeClr val="tx1">
                              <a:lumMod val="95000"/>
                              <a:lumOff val="5000"/>
                            </a:schemeClr>
                          </a:solidFill>
                        </a:rPr>
                        <a:t>positive</a:t>
                      </a:r>
                      <a:r>
                        <a:rPr lang="sl-SI" sz="1200" baseline="0" dirty="0" smtClean="0">
                          <a:solidFill>
                            <a:schemeClr val="tx1">
                              <a:lumMod val="95000"/>
                              <a:lumOff val="5000"/>
                            </a:schemeClr>
                          </a:solidFill>
                        </a:rPr>
                        <a:t> test</a:t>
                      </a:r>
                      <a:endParaRPr lang="sl-SI" sz="1200" dirty="0">
                        <a:solidFill>
                          <a:schemeClr val="tx1">
                            <a:lumMod val="95000"/>
                            <a:lumOff val="5000"/>
                          </a:schemeClr>
                        </a:solidFill>
                      </a:endParaRPr>
                    </a:p>
                  </a:txBody>
                  <a:tcPr/>
                </a:tc>
                <a:tc>
                  <a:txBody>
                    <a:bodyPr/>
                    <a:lstStyle/>
                    <a:p>
                      <a:r>
                        <a:rPr lang="sl-SI" sz="1200" dirty="0" smtClean="0"/>
                        <a:t>Morfine +</a:t>
                      </a:r>
                      <a:r>
                        <a:rPr lang="sl-SI" sz="1200" dirty="0" err="1" smtClean="0"/>
                        <a:t>codeine</a:t>
                      </a:r>
                      <a:r>
                        <a:rPr lang="sl-SI" sz="1200" dirty="0" smtClean="0"/>
                        <a:t>/U </a:t>
                      </a:r>
                      <a:r>
                        <a:rPr lang="sl-SI" sz="1200" dirty="0" err="1" smtClean="0"/>
                        <a:t>creatinin</a:t>
                      </a:r>
                      <a:r>
                        <a:rPr lang="sl-SI" sz="1200" dirty="0" smtClean="0"/>
                        <a:t> (mµ/l)</a:t>
                      </a:r>
                      <a:endParaRPr lang="sl-SI" sz="1200" dirty="0"/>
                    </a:p>
                  </a:txBody>
                  <a:tcPr/>
                </a:tc>
              </a:tr>
              <a:tr h="370840">
                <a:tc>
                  <a:txBody>
                    <a:bodyPr/>
                    <a:lstStyle/>
                    <a:p>
                      <a:r>
                        <a:rPr lang="sl-SI" sz="1400" dirty="0" smtClean="0"/>
                        <a:t>1.</a:t>
                      </a:r>
                      <a:r>
                        <a:rPr lang="sl-SI" sz="1400" baseline="0" dirty="0" smtClean="0"/>
                        <a:t> </a:t>
                      </a:r>
                      <a:r>
                        <a:rPr lang="sl-SI" sz="1400" dirty="0" err="1" smtClean="0"/>
                        <a:t>Czech</a:t>
                      </a:r>
                      <a:r>
                        <a:rPr lang="sl-SI" sz="1400" dirty="0" smtClean="0"/>
                        <a:t> Rep.</a:t>
                      </a:r>
                      <a:endParaRPr lang="sl-SI" sz="1400" dirty="0"/>
                    </a:p>
                  </a:txBody>
                  <a:tcPr/>
                </a:tc>
                <a:tc>
                  <a:txBody>
                    <a:bodyPr/>
                    <a:lstStyle/>
                    <a:p>
                      <a:r>
                        <a:rPr lang="sl-SI" sz="1400" dirty="0" smtClean="0"/>
                        <a:t>28.3</a:t>
                      </a:r>
                      <a:endParaRPr lang="sl-SI" sz="1400" dirty="0"/>
                    </a:p>
                  </a:txBody>
                  <a:tcPr/>
                </a:tc>
                <a:tc>
                  <a:txBody>
                    <a:bodyPr/>
                    <a:lstStyle/>
                    <a:p>
                      <a:r>
                        <a:rPr lang="sl-SI" sz="1400" dirty="0" smtClean="0"/>
                        <a:t>344.3*</a:t>
                      </a:r>
                      <a:endParaRPr lang="sl-SI" sz="1400" dirty="0"/>
                    </a:p>
                  </a:txBody>
                  <a:tcPr/>
                </a:tc>
                <a:tc>
                  <a:txBody>
                    <a:bodyPr/>
                    <a:lstStyle/>
                    <a:p>
                      <a:r>
                        <a:rPr lang="sl-SI" sz="1400" dirty="0" smtClean="0"/>
                        <a:t>37.8</a:t>
                      </a:r>
                      <a:endParaRPr lang="sl-SI" sz="1400" dirty="0"/>
                    </a:p>
                  </a:txBody>
                  <a:tcPr/>
                </a:tc>
              </a:tr>
              <a:tr h="370840">
                <a:tc>
                  <a:txBody>
                    <a:bodyPr/>
                    <a:lstStyle/>
                    <a:p>
                      <a:r>
                        <a:rPr lang="sl-SI" sz="1400" dirty="0" smtClean="0"/>
                        <a:t>2. </a:t>
                      </a:r>
                      <a:r>
                        <a:rPr lang="sl-SI" sz="1400" dirty="0" err="1" smtClean="0"/>
                        <a:t>Turkey</a:t>
                      </a:r>
                      <a:endParaRPr lang="sl-SI" sz="1400" dirty="0"/>
                    </a:p>
                  </a:txBody>
                  <a:tcPr/>
                </a:tc>
                <a:tc>
                  <a:txBody>
                    <a:bodyPr/>
                    <a:lstStyle/>
                    <a:p>
                      <a:r>
                        <a:rPr lang="sl-SI" sz="1400" dirty="0" smtClean="0"/>
                        <a:t>46.4</a:t>
                      </a:r>
                      <a:endParaRPr lang="sl-SI" sz="1400" dirty="0"/>
                    </a:p>
                  </a:txBody>
                  <a:tcPr/>
                </a:tc>
                <a:tc>
                  <a:txBody>
                    <a:bodyPr/>
                    <a:lstStyle/>
                    <a:p>
                      <a:r>
                        <a:rPr lang="sl-SI" sz="1400" dirty="0" smtClean="0"/>
                        <a:t>683.3*</a:t>
                      </a:r>
                      <a:endParaRPr lang="sl-SI" sz="1400" dirty="0"/>
                    </a:p>
                  </a:txBody>
                  <a:tcPr/>
                </a:tc>
                <a:tc>
                  <a:txBody>
                    <a:bodyPr/>
                    <a:lstStyle/>
                    <a:p>
                      <a:r>
                        <a:rPr lang="sl-SI" sz="1400" dirty="0" smtClean="0"/>
                        <a:t>60.7</a:t>
                      </a:r>
                      <a:endParaRPr lang="sl-SI" sz="1400" dirty="0"/>
                    </a:p>
                  </a:txBody>
                  <a:tcPr/>
                </a:tc>
              </a:tr>
              <a:tr h="370840">
                <a:tc>
                  <a:txBody>
                    <a:bodyPr/>
                    <a:lstStyle/>
                    <a:p>
                      <a:r>
                        <a:rPr lang="sl-SI" sz="1400" dirty="0" smtClean="0"/>
                        <a:t>3. </a:t>
                      </a:r>
                      <a:r>
                        <a:rPr lang="sl-SI" sz="1400" dirty="0" err="1" smtClean="0"/>
                        <a:t>Turkey</a:t>
                      </a:r>
                      <a:endParaRPr lang="sl-SI" sz="1400" dirty="0" smtClean="0"/>
                    </a:p>
                  </a:txBody>
                  <a:tcPr/>
                </a:tc>
                <a:tc>
                  <a:txBody>
                    <a:bodyPr/>
                    <a:lstStyle/>
                    <a:p>
                      <a:r>
                        <a:rPr lang="sl-SI" sz="1400" dirty="0" smtClean="0"/>
                        <a:t>44.4</a:t>
                      </a:r>
                      <a:endParaRPr lang="sl-SI" sz="1400" dirty="0"/>
                    </a:p>
                  </a:txBody>
                  <a:tcPr/>
                </a:tc>
                <a:tc>
                  <a:txBody>
                    <a:bodyPr/>
                    <a:lstStyle/>
                    <a:p>
                      <a:r>
                        <a:rPr lang="sl-SI" sz="1400" dirty="0" smtClean="0"/>
                        <a:t>55.0</a:t>
                      </a:r>
                      <a:endParaRPr lang="sl-SI" sz="1400" dirty="0"/>
                    </a:p>
                  </a:txBody>
                  <a:tcPr/>
                </a:tc>
                <a:tc>
                  <a:txBody>
                    <a:bodyPr/>
                    <a:lstStyle/>
                    <a:p>
                      <a:r>
                        <a:rPr lang="sl-SI" sz="1400" dirty="0" smtClean="0"/>
                        <a:t>26.5</a:t>
                      </a:r>
                      <a:endParaRPr lang="sl-SI" sz="1400" dirty="0"/>
                    </a:p>
                  </a:txBody>
                  <a:tcPr/>
                </a:tc>
              </a:tr>
              <a:tr h="370840">
                <a:tc>
                  <a:txBody>
                    <a:bodyPr/>
                    <a:lstStyle/>
                    <a:p>
                      <a:r>
                        <a:rPr lang="sl-SI" sz="1400" dirty="0" smtClean="0"/>
                        <a:t>4.</a:t>
                      </a:r>
                      <a:r>
                        <a:rPr lang="sl-SI" sz="1400" baseline="0" dirty="0" smtClean="0"/>
                        <a:t> </a:t>
                      </a:r>
                      <a:r>
                        <a:rPr lang="sl-SI" sz="1400" baseline="0" dirty="0" err="1" smtClean="0"/>
                        <a:t>Unknown</a:t>
                      </a:r>
                      <a:endParaRPr lang="sl-SI" sz="1400" dirty="0"/>
                    </a:p>
                  </a:txBody>
                  <a:tcPr/>
                </a:tc>
                <a:tc>
                  <a:txBody>
                    <a:bodyPr/>
                    <a:lstStyle/>
                    <a:p>
                      <a:r>
                        <a:rPr lang="sl-SI" sz="1400" dirty="0" smtClean="0"/>
                        <a:t>133.7</a:t>
                      </a:r>
                      <a:endParaRPr lang="sl-SI" sz="1400" dirty="0"/>
                    </a:p>
                  </a:txBody>
                  <a:tcPr/>
                </a:tc>
                <a:tc>
                  <a:txBody>
                    <a:bodyPr/>
                    <a:lstStyle/>
                    <a:p>
                      <a:r>
                        <a:rPr lang="sl-SI" sz="1400" dirty="0" smtClean="0"/>
                        <a:t>67.0</a:t>
                      </a:r>
                      <a:endParaRPr lang="sl-SI" sz="1400" dirty="0"/>
                    </a:p>
                  </a:txBody>
                  <a:tcPr/>
                </a:tc>
                <a:tc>
                  <a:txBody>
                    <a:bodyPr/>
                    <a:lstStyle/>
                    <a:p>
                      <a:r>
                        <a:rPr lang="sl-SI" sz="1400" dirty="0" smtClean="0"/>
                        <a:t>5.8</a:t>
                      </a:r>
                      <a:endParaRPr lang="sl-SI" sz="1400" dirty="0"/>
                    </a:p>
                  </a:txBody>
                  <a:tcPr/>
                </a:tc>
              </a:tr>
              <a:tr h="370840">
                <a:tc>
                  <a:txBody>
                    <a:bodyPr/>
                    <a:lstStyle/>
                    <a:p>
                      <a:r>
                        <a:rPr lang="sl-SI" sz="1400" dirty="0" smtClean="0"/>
                        <a:t>5. </a:t>
                      </a:r>
                      <a:r>
                        <a:rPr lang="sl-SI" sz="1400" dirty="0" err="1" smtClean="0"/>
                        <a:t>Hungary</a:t>
                      </a:r>
                      <a:endParaRPr lang="sl-SI" sz="1400" dirty="0"/>
                    </a:p>
                  </a:txBody>
                  <a:tcPr/>
                </a:tc>
                <a:tc>
                  <a:txBody>
                    <a:bodyPr/>
                    <a:lstStyle/>
                    <a:p>
                      <a:r>
                        <a:rPr lang="sl-SI" sz="1400" dirty="0" smtClean="0"/>
                        <a:t>466.6</a:t>
                      </a:r>
                      <a:endParaRPr lang="sl-SI" sz="1400" dirty="0"/>
                    </a:p>
                  </a:txBody>
                  <a:tcPr/>
                </a:tc>
                <a:tc>
                  <a:txBody>
                    <a:bodyPr/>
                    <a:lstStyle/>
                    <a:p>
                      <a:r>
                        <a:rPr lang="sl-SI" sz="1400" dirty="0" smtClean="0"/>
                        <a:t>1397.7***</a:t>
                      </a:r>
                      <a:endParaRPr lang="sl-SI" sz="1400" dirty="0"/>
                    </a:p>
                  </a:txBody>
                  <a:tcPr/>
                </a:tc>
                <a:tc>
                  <a:txBody>
                    <a:bodyPr/>
                    <a:lstStyle/>
                    <a:p>
                      <a:r>
                        <a:rPr lang="sl-SI" sz="1400" dirty="0" smtClean="0"/>
                        <a:t>107.1</a:t>
                      </a:r>
                      <a:endParaRPr lang="sl-SI" sz="1400" dirty="0"/>
                    </a:p>
                  </a:txBody>
                  <a:tcPr/>
                </a:tc>
              </a:tr>
              <a:tr h="370840">
                <a:tc>
                  <a:txBody>
                    <a:bodyPr/>
                    <a:lstStyle/>
                    <a:p>
                      <a:r>
                        <a:rPr lang="sl-SI" sz="1400" dirty="0" smtClean="0"/>
                        <a:t>6. </a:t>
                      </a:r>
                      <a:r>
                        <a:rPr lang="sl-SI" sz="1400" dirty="0" err="1" smtClean="0"/>
                        <a:t>Rare</a:t>
                      </a:r>
                      <a:r>
                        <a:rPr lang="sl-SI" sz="1400" baseline="0" dirty="0" smtClean="0"/>
                        <a:t> (Slo)</a:t>
                      </a:r>
                    </a:p>
                    <a:p>
                      <a:r>
                        <a:rPr lang="sl-SI" sz="1400" baseline="0" dirty="0" smtClean="0"/>
                        <a:t>7. </a:t>
                      </a:r>
                      <a:r>
                        <a:rPr lang="sl-SI" sz="1400" baseline="0" dirty="0" err="1" smtClean="0"/>
                        <a:t>Rare</a:t>
                      </a:r>
                      <a:r>
                        <a:rPr lang="sl-SI" sz="1400" baseline="0" dirty="0" smtClean="0"/>
                        <a:t> (Slo)</a:t>
                      </a:r>
                    </a:p>
                  </a:txBody>
                  <a:tcPr/>
                </a:tc>
                <a:tc>
                  <a:txBody>
                    <a:bodyPr/>
                    <a:lstStyle/>
                    <a:p>
                      <a:r>
                        <a:rPr lang="sl-SI" sz="1400" dirty="0" smtClean="0"/>
                        <a:t>4.9</a:t>
                      </a:r>
                    </a:p>
                    <a:p>
                      <a:r>
                        <a:rPr lang="sl-SI" sz="1400" dirty="0" smtClean="0"/>
                        <a:t>19.9</a:t>
                      </a:r>
                      <a:endParaRPr lang="sl-SI" sz="1400" dirty="0"/>
                    </a:p>
                  </a:txBody>
                  <a:tcPr/>
                </a:tc>
                <a:tc>
                  <a:txBody>
                    <a:bodyPr/>
                    <a:lstStyle/>
                    <a:p>
                      <a:r>
                        <a:rPr lang="sl-SI" sz="1400" dirty="0" smtClean="0"/>
                        <a:t>76.3</a:t>
                      </a:r>
                    </a:p>
                    <a:p>
                      <a:r>
                        <a:rPr lang="sl-SI" sz="1400" dirty="0" smtClean="0"/>
                        <a:t>165.3</a:t>
                      </a:r>
                      <a:endParaRPr lang="sl-SI" sz="1400" dirty="0"/>
                    </a:p>
                  </a:txBody>
                  <a:tcPr/>
                </a:tc>
                <a:tc>
                  <a:txBody>
                    <a:bodyPr/>
                    <a:lstStyle/>
                    <a:p>
                      <a:r>
                        <a:rPr lang="sl-SI" sz="1400" dirty="0" smtClean="0"/>
                        <a:t>10.3</a:t>
                      </a:r>
                    </a:p>
                    <a:p>
                      <a:r>
                        <a:rPr lang="sl-SI" sz="1400" dirty="0" smtClean="0"/>
                        <a:t>12.0</a:t>
                      </a:r>
                      <a:endParaRPr lang="sl-SI" sz="1400" dirty="0"/>
                    </a:p>
                  </a:txBody>
                  <a:tcPr/>
                </a:tc>
              </a:tr>
              <a:tr h="421456">
                <a:tc>
                  <a:txBody>
                    <a:bodyPr/>
                    <a:lstStyle/>
                    <a:p>
                      <a:r>
                        <a:rPr lang="sl-SI" sz="1400" dirty="0" smtClean="0"/>
                        <a:t>8. </a:t>
                      </a:r>
                      <a:r>
                        <a:rPr lang="sl-SI" sz="1400" dirty="0" err="1" smtClean="0"/>
                        <a:t>Rare</a:t>
                      </a:r>
                      <a:r>
                        <a:rPr lang="sl-SI" sz="1400" dirty="0" smtClean="0"/>
                        <a:t> (Slo)</a:t>
                      </a:r>
                    </a:p>
                    <a:p>
                      <a:r>
                        <a:rPr lang="sl-SI" sz="1400" dirty="0" smtClean="0"/>
                        <a:t>9. </a:t>
                      </a:r>
                      <a:r>
                        <a:rPr lang="sl-SI" sz="1400" dirty="0" err="1" smtClean="0"/>
                        <a:t>Rare</a:t>
                      </a:r>
                      <a:r>
                        <a:rPr lang="sl-SI" sz="1400" baseline="0" dirty="0" smtClean="0"/>
                        <a:t> (Slo)</a:t>
                      </a:r>
                      <a:endParaRPr lang="sl-SI" sz="1400" dirty="0" smtClean="0"/>
                    </a:p>
                  </a:txBody>
                  <a:tcPr/>
                </a:tc>
                <a:tc>
                  <a:txBody>
                    <a:bodyPr/>
                    <a:lstStyle/>
                    <a:p>
                      <a:r>
                        <a:rPr lang="sl-SI" sz="1400" dirty="0" smtClean="0"/>
                        <a:t>5.0</a:t>
                      </a:r>
                    </a:p>
                    <a:p>
                      <a:r>
                        <a:rPr lang="sl-SI" sz="1400" dirty="0" smtClean="0"/>
                        <a:t>8.7</a:t>
                      </a:r>
                      <a:endParaRPr lang="sl-SI" sz="1400" dirty="0"/>
                    </a:p>
                  </a:txBody>
                  <a:tcPr/>
                </a:tc>
                <a:tc>
                  <a:txBody>
                    <a:bodyPr/>
                    <a:lstStyle/>
                    <a:p>
                      <a:r>
                        <a:rPr lang="sl-SI" sz="1400" dirty="0" smtClean="0"/>
                        <a:t>39.7</a:t>
                      </a:r>
                    </a:p>
                    <a:p>
                      <a:r>
                        <a:rPr lang="sl-SI" sz="1400" dirty="0" smtClean="0"/>
                        <a:t>46.0</a:t>
                      </a:r>
                      <a:endParaRPr lang="sl-SI" sz="1400" dirty="0"/>
                    </a:p>
                  </a:txBody>
                  <a:tcPr/>
                </a:tc>
                <a:tc>
                  <a:txBody>
                    <a:bodyPr/>
                    <a:lstStyle/>
                    <a:p>
                      <a:r>
                        <a:rPr lang="sl-SI" sz="1400" dirty="0" smtClean="0"/>
                        <a:t>4.9</a:t>
                      </a:r>
                    </a:p>
                    <a:p>
                      <a:r>
                        <a:rPr lang="sl-SI" sz="1400" dirty="0" smtClean="0"/>
                        <a:t>4.5</a:t>
                      </a:r>
                      <a:endParaRPr lang="sl-SI" sz="1400" dirty="0"/>
                    </a:p>
                  </a:txBody>
                  <a:tcPr/>
                </a:tc>
              </a:tr>
            </a:tbl>
          </a:graphicData>
        </a:graphic>
      </p:graphicFrame>
      <p:graphicFrame>
        <p:nvGraphicFramePr>
          <p:cNvPr id="16" name="Tabela 15"/>
          <p:cNvGraphicFramePr>
            <a:graphicFrameLocks noGrp="1"/>
          </p:cNvGraphicFramePr>
          <p:nvPr>
            <p:extLst>
              <p:ext uri="{D42A27DB-BD31-4B8C-83A1-F6EECF244321}">
                <p14:modId xmlns:p14="http://schemas.microsoft.com/office/powerpoint/2010/main" val="379609840"/>
              </p:ext>
            </p:extLst>
          </p:nvPr>
        </p:nvGraphicFramePr>
        <p:xfrm>
          <a:off x="611560" y="5085184"/>
          <a:ext cx="8001164" cy="370840"/>
        </p:xfrm>
        <a:graphic>
          <a:graphicData uri="http://schemas.openxmlformats.org/drawingml/2006/table">
            <a:tbl>
              <a:tblPr firstRow="1" bandRow="1">
                <a:tableStyleId>{5C22544A-7EE6-4342-B048-85BDC9FD1C3A}</a:tableStyleId>
              </a:tblPr>
              <a:tblGrid>
                <a:gridCol w="1944216"/>
                <a:gridCol w="2056366"/>
                <a:gridCol w="2000291"/>
                <a:gridCol w="2000291"/>
              </a:tblGrid>
              <a:tr h="370840">
                <a:tc>
                  <a:txBody>
                    <a:bodyPr/>
                    <a:lstStyle/>
                    <a:p>
                      <a:r>
                        <a:rPr lang="sl-SI" sz="900" b="0" dirty="0" smtClean="0">
                          <a:solidFill>
                            <a:schemeClr val="tx1"/>
                          </a:solidFill>
                        </a:rPr>
                        <a:t>SD±</a:t>
                      </a:r>
                    </a:p>
                    <a:p>
                      <a:r>
                        <a:rPr lang="sl-SI" sz="900" b="0" dirty="0" err="1" smtClean="0">
                          <a:solidFill>
                            <a:schemeClr val="tx1"/>
                          </a:solidFill>
                        </a:rPr>
                        <a:t>Corr</a:t>
                      </a:r>
                      <a:r>
                        <a:rPr lang="sl-SI" sz="900" b="0" dirty="0" smtClean="0">
                          <a:solidFill>
                            <a:schemeClr val="tx1"/>
                          </a:solidFill>
                        </a:rPr>
                        <a:t>.  </a:t>
                      </a:r>
                      <a:r>
                        <a:rPr lang="sl-SI" sz="900" b="0" dirty="0" err="1" smtClean="0">
                          <a:solidFill>
                            <a:schemeClr val="tx1"/>
                          </a:solidFill>
                        </a:rPr>
                        <a:t>seed</a:t>
                      </a:r>
                      <a:r>
                        <a:rPr lang="sl-SI" sz="900" b="0" dirty="0" smtClean="0">
                          <a:solidFill>
                            <a:schemeClr val="tx1"/>
                          </a:solidFill>
                        </a:rPr>
                        <a:t>:</a:t>
                      </a:r>
                      <a:endParaRPr lang="sl-SI" sz="900" b="0" dirty="0">
                        <a:solidFill>
                          <a:schemeClr val="tx1"/>
                        </a:solidFill>
                      </a:endParaRPr>
                    </a:p>
                  </a:txBody>
                  <a:tcPr/>
                </a:tc>
                <a:tc>
                  <a:txBody>
                    <a:bodyPr/>
                    <a:lstStyle/>
                    <a:p>
                      <a:r>
                        <a:rPr lang="sl-SI" sz="900" b="0" dirty="0" smtClean="0">
                          <a:solidFill>
                            <a:schemeClr val="tx1"/>
                          </a:solidFill>
                        </a:rPr>
                        <a:t> 1.1</a:t>
                      </a:r>
                      <a:r>
                        <a:rPr lang="sl-SI" sz="900" b="0" baseline="0" dirty="0" smtClean="0">
                          <a:solidFill>
                            <a:schemeClr val="tx1"/>
                          </a:solidFill>
                        </a:rPr>
                        <a:t> - 56</a:t>
                      </a:r>
                      <a:endParaRPr lang="sl-SI" sz="900" b="0" dirty="0">
                        <a:solidFill>
                          <a:schemeClr val="tx1"/>
                        </a:solidFill>
                      </a:endParaRPr>
                    </a:p>
                  </a:txBody>
                  <a:tcPr/>
                </a:tc>
                <a:tc>
                  <a:txBody>
                    <a:bodyPr/>
                    <a:lstStyle/>
                    <a:p>
                      <a:r>
                        <a:rPr lang="sl-SI" sz="900" b="0" dirty="0" smtClean="0">
                          <a:solidFill>
                            <a:schemeClr val="tx1"/>
                          </a:solidFill>
                        </a:rPr>
                        <a:t>18.7 – 86.2</a:t>
                      </a:r>
                    </a:p>
                    <a:p>
                      <a:r>
                        <a:rPr lang="sl-SI" sz="900" b="0" dirty="0" smtClean="0">
                          <a:solidFill>
                            <a:schemeClr val="tx1"/>
                          </a:solidFill>
                        </a:rPr>
                        <a:t>0.88</a:t>
                      </a:r>
                      <a:endParaRPr lang="sl-SI" sz="900" b="0" dirty="0">
                        <a:solidFill>
                          <a:schemeClr val="tx1"/>
                        </a:solidFill>
                      </a:endParaRPr>
                    </a:p>
                  </a:txBody>
                  <a:tcPr/>
                </a:tc>
                <a:tc>
                  <a:txBody>
                    <a:bodyPr/>
                    <a:lstStyle/>
                    <a:p>
                      <a:r>
                        <a:rPr lang="sl-SI" sz="900" b="0" dirty="0" smtClean="0">
                          <a:solidFill>
                            <a:schemeClr val="tx1"/>
                          </a:solidFill>
                        </a:rPr>
                        <a:t>09.9-18.9</a:t>
                      </a:r>
                    </a:p>
                    <a:p>
                      <a:r>
                        <a:rPr lang="sl-SI" sz="900" b="0" dirty="0" smtClean="0">
                          <a:solidFill>
                            <a:schemeClr val="tx1"/>
                          </a:solidFill>
                        </a:rPr>
                        <a:t>0.76</a:t>
                      </a:r>
                      <a:endParaRPr lang="sl-SI" sz="900" b="0" dirty="0">
                        <a:solidFill>
                          <a:schemeClr val="tx1"/>
                        </a:solidFill>
                      </a:endParaRPr>
                    </a:p>
                  </a:txBody>
                  <a:tcPr/>
                </a:tc>
              </a:tr>
            </a:tbl>
          </a:graphicData>
        </a:graphic>
      </p:graphicFrame>
    </p:spTree>
    <p:extLst>
      <p:ext uri="{BB962C8B-B14F-4D97-AF65-F5344CB8AC3E}">
        <p14:creationId xmlns:p14="http://schemas.microsoft.com/office/powerpoint/2010/main" val="180979101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številke diapozitiva 1"/>
          <p:cNvSpPr>
            <a:spLocks noGrp="1"/>
          </p:cNvSpPr>
          <p:nvPr>
            <p:ph type="sldNum" sz="quarter" idx="4"/>
          </p:nvPr>
        </p:nvSpPr>
        <p:spPr/>
        <p:txBody>
          <a:bodyPr/>
          <a:lstStyle/>
          <a:p>
            <a:pPr>
              <a:defRPr/>
            </a:pPr>
            <a:fld id="{869A43B6-4A72-4A6E-B3BC-4E1A4B5DD1B6}" type="slidenum">
              <a:rPr lang="en-US" smtClean="0"/>
              <a:pPr>
                <a:defRPr/>
              </a:pPr>
              <a:t>8</a:t>
            </a:fld>
            <a:endParaRPr lang="en-US"/>
          </a:p>
        </p:txBody>
      </p:sp>
      <p:sp>
        <p:nvSpPr>
          <p:cNvPr id="4" name="Označba mesta noge 3"/>
          <p:cNvSpPr>
            <a:spLocks noGrp="1"/>
          </p:cNvSpPr>
          <p:nvPr>
            <p:ph type="ftr" sz="quarter" idx="3"/>
          </p:nvPr>
        </p:nvSpPr>
        <p:spPr/>
        <p:txBody>
          <a:bodyPr/>
          <a:lstStyle/>
          <a:p>
            <a:pPr>
              <a:defRPr/>
            </a:pPr>
            <a:r>
              <a:rPr lang="sl-SI" dirty="0" err="1" smtClean="0"/>
              <a:t>Discussion</a:t>
            </a:r>
            <a:endParaRPr lang="en-US" dirty="0"/>
          </a:p>
        </p:txBody>
      </p:sp>
      <p:sp>
        <p:nvSpPr>
          <p:cNvPr id="5" name="Označba mesta vsebine 4"/>
          <p:cNvSpPr>
            <a:spLocks noGrp="1"/>
          </p:cNvSpPr>
          <p:nvPr>
            <p:ph idx="1"/>
          </p:nvPr>
        </p:nvSpPr>
        <p:spPr>
          <a:xfrm>
            <a:off x="836410" y="548680"/>
            <a:ext cx="7772400" cy="1944216"/>
          </a:xfrm>
        </p:spPr>
        <p:txBody>
          <a:bodyPr/>
          <a:lstStyle/>
          <a:p>
            <a:r>
              <a:rPr lang="en-GB" sz="2400" dirty="0">
                <a:solidFill>
                  <a:srgbClr val="0070C0"/>
                </a:solidFill>
              </a:rPr>
              <a:t>On this basis, we </a:t>
            </a:r>
            <a:r>
              <a:rPr lang="sl-SI" sz="2400" dirty="0" err="1" smtClean="0">
                <a:solidFill>
                  <a:srgbClr val="0070C0"/>
                </a:solidFill>
              </a:rPr>
              <a:t>can</a:t>
            </a:r>
            <a:r>
              <a:rPr lang="sl-SI" sz="2400" dirty="0" smtClean="0">
                <a:solidFill>
                  <a:srgbClr val="0070C0"/>
                </a:solidFill>
              </a:rPr>
              <a:t> </a:t>
            </a:r>
            <a:r>
              <a:rPr lang="en-GB" sz="2400" dirty="0" smtClean="0">
                <a:solidFill>
                  <a:srgbClr val="0070C0"/>
                </a:solidFill>
              </a:rPr>
              <a:t>discuss </a:t>
            </a:r>
            <a:r>
              <a:rPr lang="en-GB" sz="2400" dirty="0">
                <a:solidFill>
                  <a:srgbClr val="0070C0"/>
                </a:solidFill>
              </a:rPr>
              <a:t>the limitations of poppy seed consumption regarding </a:t>
            </a:r>
            <a:r>
              <a:rPr lang="en-GB" sz="2400" dirty="0" err="1">
                <a:solidFill>
                  <a:srgbClr val="0070C0"/>
                </a:solidFill>
              </a:rPr>
              <a:t>sportists</a:t>
            </a:r>
            <a:r>
              <a:rPr lang="en-GB" sz="2400" dirty="0">
                <a:solidFill>
                  <a:srgbClr val="0070C0"/>
                </a:solidFill>
              </a:rPr>
              <a:t>, drivers and different ages (or body mass) of persons and which kind of restrictions for opiates in the poppy seeds are actual according to the international laws.  </a:t>
            </a:r>
            <a:endParaRPr lang="sl-SI" sz="2400" dirty="0">
              <a:solidFill>
                <a:srgbClr val="0070C0"/>
              </a:solidFill>
            </a:endParaRPr>
          </a:p>
          <a:p>
            <a:endParaRPr lang="sl-SI" sz="2400" b="1" dirty="0" smtClean="0">
              <a:solidFill>
                <a:srgbClr val="0070C0"/>
              </a:solidFill>
            </a:endParaRPr>
          </a:p>
          <a:p>
            <a:r>
              <a:rPr lang="sl-SI" sz="1400" b="1" dirty="0" smtClean="0"/>
              <a:t>In </a:t>
            </a:r>
            <a:r>
              <a:rPr lang="sl-SI" sz="1400" b="1" dirty="0" err="1"/>
              <a:t>Germany</a:t>
            </a:r>
            <a:r>
              <a:rPr lang="sl-SI" sz="1400" b="1" dirty="0"/>
              <a:t> </a:t>
            </a:r>
            <a:r>
              <a:rPr lang="sl-SI" sz="1400" b="1" dirty="0" err="1" smtClean="0"/>
              <a:t>volunteErs</a:t>
            </a:r>
            <a:r>
              <a:rPr lang="sl-SI" sz="1400" b="1" dirty="0" smtClean="0"/>
              <a:t> </a:t>
            </a:r>
            <a:r>
              <a:rPr lang="sl-SI" sz="1400" b="1" dirty="0"/>
              <a:t>ate </a:t>
            </a:r>
            <a:r>
              <a:rPr lang="sl-SI" sz="1400" b="1" dirty="0" err="1"/>
              <a:t>poppy</a:t>
            </a:r>
            <a:r>
              <a:rPr lang="sl-SI" sz="1400" b="1" dirty="0"/>
              <a:t> </a:t>
            </a:r>
            <a:r>
              <a:rPr lang="sl-SI" sz="1400" b="1" dirty="0" err="1"/>
              <a:t>products</a:t>
            </a:r>
            <a:r>
              <a:rPr lang="sl-SI" sz="1400" b="1" dirty="0"/>
              <a:t> (50 mg </a:t>
            </a:r>
            <a:r>
              <a:rPr lang="sl-SI" sz="1400" b="1" dirty="0" err="1"/>
              <a:t>morphine</a:t>
            </a:r>
            <a:r>
              <a:rPr lang="sl-SI" sz="1400" b="1" dirty="0"/>
              <a:t> /kg </a:t>
            </a:r>
            <a:r>
              <a:rPr lang="sl-SI" sz="1400" b="1" dirty="0" err="1"/>
              <a:t>poppy</a:t>
            </a:r>
            <a:r>
              <a:rPr lang="sl-SI" sz="1400" b="1" dirty="0"/>
              <a:t> </a:t>
            </a:r>
            <a:r>
              <a:rPr lang="sl-SI" sz="1400" b="1" dirty="0" err="1"/>
              <a:t>seeds</a:t>
            </a:r>
            <a:r>
              <a:rPr lang="sl-SI" sz="1400" b="1" dirty="0"/>
              <a:t>) , </a:t>
            </a:r>
            <a:r>
              <a:rPr lang="sl-SI" sz="1400" b="1" dirty="0" err="1"/>
              <a:t>all</a:t>
            </a:r>
            <a:r>
              <a:rPr lang="sl-SI" sz="1400" b="1" dirty="0"/>
              <a:t> on-site urine </a:t>
            </a:r>
            <a:r>
              <a:rPr lang="sl-SI" sz="1400" b="1" dirty="0" err="1"/>
              <a:t>tests</a:t>
            </a:r>
            <a:r>
              <a:rPr lang="sl-SI" sz="1400" b="1" dirty="0"/>
              <a:t> </a:t>
            </a:r>
            <a:r>
              <a:rPr lang="sl-SI" sz="1400" b="1" dirty="0" err="1"/>
              <a:t>were</a:t>
            </a:r>
            <a:r>
              <a:rPr lang="sl-SI" sz="1400" b="1" dirty="0"/>
              <a:t> </a:t>
            </a:r>
            <a:r>
              <a:rPr lang="sl-SI" sz="1400" b="1" dirty="0" err="1"/>
              <a:t>positive</a:t>
            </a:r>
            <a:r>
              <a:rPr lang="sl-SI" sz="1400" b="1" dirty="0"/>
              <a:t>, </a:t>
            </a:r>
            <a:r>
              <a:rPr lang="sl-SI" sz="1400" b="1" dirty="0" err="1"/>
              <a:t>but</a:t>
            </a:r>
            <a:r>
              <a:rPr lang="sl-SI" sz="1400" b="1" dirty="0"/>
              <a:t> not </a:t>
            </a:r>
            <a:r>
              <a:rPr lang="sl-SI" sz="1400" b="1" dirty="0" err="1"/>
              <a:t>blood</a:t>
            </a:r>
            <a:r>
              <a:rPr lang="sl-SI" sz="1400" b="1" dirty="0"/>
              <a:t> </a:t>
            </a:r>
            <a:r>
              <a:rPr lang="sl-SI" sz="1400" b="1" dirty="0" err="1"/>
              <a:t>samples</a:t>
            </a:r>
            <a:r>
              <a:rPr lang="sl-SI" sz="1400" b="1" dirty="0"/>
              <a:t> – </a:t>
            </a:r>
            <a:r>
              <a:rPr lang="sl-SI" sz="1400" b="1" dirty="0" err="1"/>
              <a:t>accordig</a:t>
            </a:r>
            <a:r>
              <a:rPr lang="sl-SI" sz="1400" b="1" dirty="0"/>
              <a:t> to German </a:t>
            </a:r>
            <a:r>
              <a:rPr lang="sl-SI" sz="1400" b="1" dirty="0" err="1"/>
              <a:t>law</a:t>
            </a:r>
            <a:r>
              <a:rPr lang="sl-SI" sz="1400" b="1" dirty="0"/>
              <a:t> </a:t>
            </a:r>
            <a:r>
              <a:rPr lang="sl-SI" sz="1400" b="1" dirty="0" err="1"/>
              <a:t>they</a:t>
            </a:r>
            <a:r>
              <a:rPr lang="sl-SI" sz="1400" b="1" dirty="0"/>
              <a:t> </a:t>
            </a:r>
            <a:r>
              <a:rPr lang="sl-SI" sz="1400" b="1" dirty="0" err="1"/>
              <a:t>could</a:t>
            </a:r>
            <a:r>
              <a:rPr lang="sl-SI" sz="1400" b="1" dirty="0"/>
              <a:t> </a:t>
            </a:r>
            <a:r>
              <a:rPr lang="sl-SI" sz="1400" b="1" dirty="0" err="1"/>
              <a:t>drive</a:t>
            </a:r>
            <a:r>
              <a:rPr lang="sl-SI" sz="1400" b="1" dirty="0"/>
              <a:t> a car (</a:t>
            </a:r>
            <a:r>
              <a:rPr lang="sl-SI" sz="1400" b="1" dirty="0" err="1"/>
              <a:t>Moeller</a:t>
            </a:r>
            <a:r>
              <a:rPr lang="sl-SI" sz="1400" b="1" dirty="0"/>
              <a:t> et </a:t>
            </a:r>
            <a:r>
              <a:rPr lang="sl-SI" sz="1400" b="1" dirty="0" err="1"/>
              <a:t>al</a:t>
            </a:r>
            <a:r>
              <a:rPr lang="sl-SI" sz="1400" b="1" dirty="0"/>
              <a:t>. 2004).</a:t>
            </a:r>
          </a:p>
          <a:p>
            <a:r>
              <a:rPr lang="en-US" sz="1400" b="1" dirty="0"/>
              <a:t>In ingesting a curry meal or two containing various amounts of washed seeds (morphine intake: 200.4 to 1002 micrograms; codeine intake: 95.9 to 479.5 micrograms), the urinary morphine levels were found to be in the range 0.12 to 1.27 micrograms/ml urine and urinary codeine levels in the range 0.04 to 0.73 micrograms/ml urine. In any large scale screening for abuse of opiate drugs, the possibility of urinary alkaloids arising from consuming food containing poppy seeds must be considered and, if possible, </a:t>
            </a:r>
            <a:r>
              <a:rPr lang="en-US" sz="1400" b="1" dirty="0" smtClean="0"/>
              <a:t>eliminated</a:t>
            </a:r>
            <a:r>
              <a:rPr lang="sl-SI" sz="1400" b="1" dirty="0" smtClean="0"/>
              <a:t> (</a:t>
            </a:r>
            <a:r>
              <a:rPr lang="sl-SI" sz="1400" b="1" dirty="0" err="1" smtClean="0"/>
              <a:t>Lo</a:t>
            </a:r>
            <a:r>
              <a:rPr lang="sl-SI" sz="1400" b="1" dirty="0"/>
              <a:t> </a:t>
            </a:r>
            <a:r>
              <a:rPr lang="sl-SI" sz="1400" b="1" dirty="0" err="1" smtClean="0"/>
              <a:t>and</a:t>
            </a:r>
            <a:r>
              <a:rPr lang="sl-SI" sz="1400" b="1" dirty="0" smtClean="0"/>
              <a:t> </a:t>
            </a:r>
            <a:r>
              <a:rPr lang="sl-SI" sz="1400" b="1" dirty="0" err="1"/>
              <a:t>C</a:t>
            </a:r>
            <a:r>
              <a:rPr lang="sl-SI" sz="1400" b="1" dirty="0" err="1" smtClean="0"/>
              <a:t>hua</a:t>
            </a:r>
            <a:r>
              <a:rPr lang="sl-SI" sz="1400" b="1" dirty="0" smtClean="0"/>
              <a:t>, 1992)</a:t>
            </a:r>
          </a:p>
          <a:p>
            <a:endParaRPr lang="sl-SI" dirty="0"/>
          </a:p>
        </p:txBody>
      </p:sp>
      <p:sp>
        <p:nvSpPr>
          <p:cNvPr id="6" name="Označba mesta vsebine 3"/>
          <p:cNvSpPr txBox="1">
            <a:spLocks/>
          </p:cNvSpPr>
          <p:nvPr/>
        </p:nvSpPr>
        <p:spPr bwMode="auto">
          <a:xfrm>
            <a:off x="4810670" y="4869160"/>
            <a:ext cx="3810000" cy="221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C4C4C4"/>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tx1"/>
              </a:buClr>
              <a:buFont typeface="Wingdings" pitchFamily="2" charset="2"/>
              <a:buChar char="n"/>
              <a:defRPr sz="3200">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3000" indent="-228600" algn="l" rtl="0" eaLnBrk="1" fontAlgn="base" hangingPunct="1">
              <a:spcBef>
                <a:spcPct val="20000"/>
              </a:spcBef>
              <a:spcAft>
                <a:spcPct val="0"/>
              </a:spcAft>
              <a:buClr>
                <a:schemeClr val="tx1"/>
              </a:buClr>
              <a:buFont typeface="Wingdings" pitchFamily="2" charset="2"/>
              <a:buChar char="§"/>
              <a:defRPr sz="2400">
                <a:solidFill>
                  <a:schemeClr val="tx1"/>
                </a:solidFill>
                <a:latin typeface="Calibri" pitchFamily="34" charset="0"/>
              </a:defRPr>
            </a:lvl3pPr>
            <a:lvl4pPr marL="1600200" indent="-228600" algn="l" rtl="0" eaLnBrk="1" fontAlgn="base" hangingPunct="1">
              <a:spcBef>
                <a:spcPct val="20000"/>
              </a:spcBef>
              <a:spcAft>
                <a:spcPct val="0"/>
              </a:spcAft>
              <a:buFont typeface="Arial" charset="0"/>
              <a:buChar char="–"/>
              <a:defRPr sz="2000">
                <a:solidFill>
                  <a:schemeClr val="tx1"/>
                </a:solidFill>
                <a:latin typeface="Calibri" pitchFamily="34" charset="0"/>
              </a:defRPr>
            </a:lvl4pPr>
            <a:lvl5pPr marL="2057400" indent="-228600" algn="l" rtl="0" eaLnBrk="1" fontAlgn="base" hangingPunct="1">
              <a:spcBef>
                <a:spcPct val="20000"/>
              </a:spcBef>
              <a:spcAft>
                <a:spcPct val="0"/>
              </a:spcAft>
              <a:buFont typeface="Arial" charset="0"/>
              <a:buChar char="–"/>
              <a:defRPr sz="2000" baseline="0">
                <a:solidFill>
                  <a:schemeClr val="tx1"/>
                </a:solidFill>
                <a:latin typeface="Calibri" pitchFamily="34" charset="0"/>
              </a:defRPr>
            </a:lvl5pPr>
            <a:lvl6pPr marL="2514600" indent="-228600" algn="l" rtl="0" eaLnBrk="1" fontAlgn="base" hangingPunct="1">
              <a:spcBef>
                <a:spcPct val="20000"/>
              </a:spcBef>
              <a:spcAft>
                <a:spcPct val="0"/>
              </a:spcAft>
              <a:buFont typeface="Arial" charset="0"/>
              <a:buChar char="–"/>
              <a:defRPr sz="1800">
                <a:solidFill>
                  <a:schemeClr val="tx1"/>
                </a:solidFill>
                <a:latin typeface="+mn-lt"/>
              </a:defRPr>
            </a:lvl6pPr>
            <a:lvl7pPr marL="2971800" indent="-228600" algn="l" rtl="0" eaLnBrk="1" fontAlgn="base" hangingPunct="1">
              <a:spcBef>
                <a:spcPct val="20000"/>
              </a:spcBef>
              <a:spcAft>
                <a:spcPct val="0"/>
              </a:spcAft>
              <a:buFont typeface="Arial" charset="0"/>
              <a:buChar char="–"/>
              <a:defRPr sz="1800">
                <a:solidFill>
                  <a:schemeClr val="tx1"/>
                </a:solidFill>
                <a:latin typeface="+mn-lt"/>
              </a:defRPr>
            </a:lvl7pPr>
            <a:lvl8pPr marL="3429000" indent="-228600" algn="l" rtl="0" eaLnBrk="1" fontAlgn="base" hangingPunct="1">
              <a:spcBef>
                <a:spcPct val="20000"/>
              </a:spcBef>
              <a:spcAft>
                <a:spcPct val="0"/>
              </a:spcAft>
              <a:buFont typeface="Arial" charset="0"/>
              <a:buChar char="–"/>
              <a:defRPr sz="1800">
                <a:solidFill>
                  <a:schemeClr val="tx1"/>
                </a:solidFill>
                <a:latin typeface="+mn-lt"/>
              </a:defRPr>
            </a:lvl8pPr>
            <a:lvl9pPr marL="3886200" indent="-228600" algn="l" rtl="0" eaLnBrk="1" fontAlgn="base" hangingPunct="1">
              <a:spcBef>
                <a:spcPct val="20000"/>
              </a:spcBef>
              <a:spcAft>
                <a:spcPct val="0"/>
              </a:spcAft>
              <a:buFont typeface="Arial" charset="0"/>
              <a:buChar char="–"/>
              <a:defRPr sz="1800">
                <a:solidFill>
                  <a:schemeClr val="tx1"/>
                </a:solidFill>
                <a:latin typeface="+mn-lt"/>
              </a:defRPr>
            </a:lvl9pPr>
          </a:lstStyle>
          <a:p>
            <a:r>
              <a:rPr lang="sl-SI" sz="2000" kern="0" dirty="0" smtClean="0">
                <a:solidFill>
                  <a:srgbClr val="00B050"/>
                </a:solidFill>
              </a:rPr>
              <a:t>But ….</a:t>
            </a:r>
          </a:p>
          <a:p>
            <a:pPr marL="0" indent="0">
              <a:buNone/>
            </a:pPr>
            <a:endParaRPr lang="sl-SI" sz="2000" kern="0" dirty="0">
              <a:solidFill>
                <a:srgbClr val="00B050"/>
              </a:solidFill>
            </a:endParaRPr>
          </a:p>
          <a:p>
            <a:r>
              <a:rPr lang="sl-SI" sz="2000" kern="0" dirty="0" err="1" smtClean="0">
                <a:solidFill>
                  <a:srgbClr val="C00000"/>
                </a:solidFill>
              </a:rPr>
              <a:t>What</a:t>
            </a:r>
            <a:r>
              <a:rPr lang="sl-SI" sz="2000" kern="0" dirty="0" smtClean="0">
                <a:solidFill>
                  <a:srgbClr val="C00000"/>
                </a:solidFill>
              </a:rPr>
              <a:t> </a:t>
            </a:r>
            <a:r>
              <a:rPr lang="sl-SI" sz="2000" kern="0" dirty="0" err="1" smtClean="0">
                <a:solidFill>
                  <a:srgbClr val="C00000"/>
                </a:solidFill>
              </a:rPr>
              <a:t>about</a:t>
            </a:r>
            <a:r>
              <a:rPr lang="sl-SI" sz="2000" kern="0" dirty="0" smtClean="0">
                <a:solidFill>
                  <a:srgbClr val="C00000"/>
                </a:solidFill>
              </a:rPr>
              <a:t> </a:t>
            </a:r>
            <a:r>
              <a:rPr lang="sl-SI" sz="2000" kern="0" dirty="0" err="1" smtClean="0">
                <a:solidFill>
                  <a:srgbClr val="C00000"/>
                </a:solidFill>
              </a:rPr>
              <a:t>the</a:t>
            </a:r>
            <a:r>
              <a:rPr lang="sl-SI" sz="2000" kern="0" dirty="0" smtClean="0">
                <a:solidFill>
                  <a:srgbClr val="C00000"/>
                </a:solidFill>
              </a:rPr>
              <a:t> </a:t>
            </a:r>
            <a:r>
              <a:rPr lang="sl-SI" sz="2000" kern="0" dirty="0" err="1" smtClean="0">
                <a:solidFill>
                  <a:srgbClr val="C00000"/>
                </a:solidFill>
              </a:rPr>
              <a:t>sportists</a:t>
            </a:r>
            <a:endParaRPr lang="sl-SI" sz="2000" kern="0" dirty="0" smtClean="0">
              <a:solidFill>
                <a:srgbClr val="C00000"/>
              </a:solidFill>
            </a:endParaRPr>
          </a:p>
          <a:p>
            <a:r>
              <a:rPr lang="sl-SI" sz="2000" kern="0" dirty="0" err="1">
                <a:solidFill>
                  <a:srgbClr val="C00000"/>
                </a:solidFill>
              </a:rPr>
              <a:t>a</a:t>
            </a:r>
            <a:r>
              <a:rPr lang="sl-SI" sz="2000" kern="0" dirty="0" err="1" smtClean="0">
                <a:solidFill>
                  <a:srgbClr val="C00000"/>
                </a:solidFill>
              </a:rPr>
              <a:t>nd</a:t>
            </a:r>
            <a:r>
              <a:rPr lang="sl-SI" sz="2000" kern="0" dirty="0" smtClean="0">
                <a:solidFill>
                  <a:srgbClr val="C00000"/>
                </a:solidFill>
              </a:rPr>
              <a:t> </a:t>
            </a:r>
            <a:r>
              <a:rPr lang="sl-SI" sz="2000" kern="0" dirty="0" err="1" smtClean="0">
                <a:solidFill>
                  <a:srgbClr val="C00000"/>
                </a:solidFill>
              </a:rPr>
              <a:t>childs</a:t>
            </a:r>
            <a:r>
              <a:rPr lang="sl-SI" sz="2000" kern="0" dirty="0" smtClean="0">
                <a:solidFill>
                  <a:srgbClr val="C00000"/>
                </a:solidFill>
              </a:rPr>
              <a:t> …(</a:t>
            </a:r>
            <a:r>
              <a:rPr lang="sl-SI" sz="2000" kern="0" dirty="0" err="1">
                <a:solidFill>
                  <a:srgbClr val="C00000"/>
                </a:solidFill>
              </a:rPr>
              <a:t>l</a:t>
            </a:r>
            <a:r>
              <a:rPr lang="sl-SI" sz="2000" kern="0" dirty="0" err="1" smtClean="0">
                <a:solidFill>
                  <a:srgbClr val="C00000"/>
                </a:solidFill>
              </a:rPr>
              <a:t>ow</a:t>
            </a:r>
            <a:r>
              <a:rPr lang="sl-SI" sz="2000" kern="0" dirty="0" smtClean="0">
                <a:solidFill>
                  <a:srgbClr val="C00000"/>
                </a:solidFill>
              </a:rPr>
              <a:t> </a:t>
            </a:r>
            <a:r>
              <a:rPr lang="sl-SI" sz="2000" kern="0" dirty="0" err="1" smtClean="0">
                <a:solidFill>
                  <a:srgbClr val="C00000"/>
                </a:solidFill>
              </a:rPr>
              <a:t>body</a:t>
            </a:r>
            <a:r>
              <a:rPr lang="sl-SI" sz="2000" kern="0" dirty="0" smtClean="0">
                <a:solidFill>
                  <a:srgbClr val="C00000"/>
                </a:solidFill>
              </a:rPr>
              <a:t> </a:t>
            </a:r>
            <a:r>
              <a:rPr lang="sl-SI" sz="2000" kern="0" dirty="0" err="1" smtClean="0">
                <a:solidFill>
                  <a:srgbClr val="C00000"/>
                </a:solidFill>
              </a:rPr>
              <a:t>weight</a:t>
            </a:r>
            <a:r>
              <a:rPr lang="sl-SI" sz="2000" kern="0" dirty="0" smtClean="0">
                <a:solidFill>
                  <a:srgbClr val="C00000"/>
                </a:solidFill>
              </a:rPr>
              <a:t>..?)</a:t>
            </a:r>
          </a:p>
        </p:txBody>
      </p:sp>
      <p:pic>
        <p:nvPicPr>
          <p:cNvPr id="3" name="Slika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31640" y="4869160"/>
            <a:ext cx="2016224" cy="1728192"/>
          </a:xfrm>
          <a:prstGeom prst="rect">
            <a:avLst/>
          </a:prstGeom>
        </p:spPr>
      </p:pic>
    </p:spTree>
    <p:extLst>
      <p:ext uri="{BB962C8B-B14F-4D97-AF65-F5344CB8AC3E}">
        <p14:creationId xmlns:p14="http://schemas.microsoft.com/office/powerpoint/2010/main" val="1349645304"/>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številke diapozitiva 1"/>
          <p:cNvSpPr>
            <a:spLocks noGrp="1"/>
          </p:cNvSpPr>
          <p:nvPr>
            <p:ph type="sldNum" sz="quarter" idx="4"/>
          </p:nvPr>
        </p:nvSpPr>
        <p:spPr/>
        <p:txBody>
          <a:bodyPr/>
          <a:lstStyle/>
          <a:p>
            <a:pPr>
              <a:defRPr/>
            </a:pPr>
            <a:fld id="{869A43B6-4A72-4A6E-B3BC-4E1A4B5DD1B6}" type="slidenum">
              <a:rPr lang="en-US" smtClean="0"/>
              <a:pPr>
                <a:defRPr/>
              </a:pPr>
              <a:t>9</a:t>
            </a:fld>
            <a:endParaRPr lang="en-US"/>
          </a:p>
        </p:txBody>
      </p:sp>
      <p:sp>
        <p:nvSpPr>
          <p:cNvPr id="3" name="Naslov 2"/>
          <p:cNvSpPr>
            <a:spLocks noGrp="1"/>
          </p:cNvSpPr>
          <p:nvPr>
            <p:ph type="title"/>
          </p:nvPr>
        </p:nvSpPr>
        <p:spPr/>
        <p:txBody>
          <a:bodyPr/>
          <a:lstStyle/>
          <a:p>
            <a:r>
              <a:rPr lang="sl-SI" dirty="0" smtClean="0"/>
              <a:t>Standard oral </a:t>
            </a:r>
            <a:r>
              <a:rPr lang="sl-SI" dirty="0" err="1" smtClean="0"/>
              <a:t>dose</a:t>
            </a:r>
            <a:r>
              <a:rPr lang="sl-SI" dirty="0" smtClean="0"/>
              <a:t>?</a:t>
            </a:r>
            <a:endParaRPr lang="sl-SI" dirty="0"/>
          </a:p>
        </p:txBody>
      </p:sp>
      <p:sp>
        <p:nvSpPr>
          <p:cNvPr id="4" name="Označba mesta noge 3"/>
          <p:cNvSpPr>
            <a:spLocks noGrp="1"/>
          </p:cNvSpPr>
          <p:nvPr>
            <p:ph type="ftr" sz="quarter" idx="3"/>
          </p:nvPr>
        </p:nvSpPr>
        <p:spPr/>
        <p:txBody>
          <a:bodyPr/>
          <a:lstStyle/>
          <a:p>
            <a:pPr>
              <a:defRPr/>
            </a:pPr>
            <a:r>
              <a:rPr lang="sl-SI" dirty="0" err="1" smtClean="0"/>
              <a:t>Discussion</a:t>
            </a:r>
            <a:endParaRPr lang="en-US" dirty="0"/>
          </a:p>
        </p:txBody>
      </p:sp>
      <p:sp>
        <p:nvSpPr>
          <p:cNvPr id="5" name="Označba mesta vsebine 4"/>
          <p:cNvSpPr>
            <a:spLocks noGrp="1"/>
          </p:cNvSpPr>
          <p:nvPr>
            <p:ph idx="1"/>
          </p:nvPr>
        </p:nvSpPr>
        <p:spPr>
          <a:xfrm>
            <a:off x="723900" y="3501008"/>
            <a:ext cx="7772400" cy="4608512"/>
          </a:xfrm>
        </p:spPr>
        <p:txBody>
          <a:bodyPr/>
          <a:lstStyle/>
          <a:p>
            <a:r>
              <a:rPr lang="en-US" sz="1600" dirty="0" smtClean="0"/>
              <a:t>A </a:t>
            </a:r>
            <a:r>
              <a:rPr lang="en-US" sz="1600" dirty="0"/>
              <a:t>standard oral dose consists of about 10 to 30 mg of morphine. Is it possible to get a full dose of morphine from eating poppy seeds?</a:t>
            </a:r>
          </a:p>
          <a:p>
            <a:r>
              <a:rPr lang="en-US" sz="1600" dirty="0"/>
              <a:t>One report in the Journal of Forensic Sciences found that the morphine content of poppy seeds varies widely with poppy seed source. Spanish poppy seeds seem to have the most morphine - about 251 micrograms of morphine per gram of seeds. This translates to about 0.025% morphine by weight. Thus, to get a medically relevant dose of morphine (10 mg) from Spanish poppy seeds you would have to consume ... About 40 grams of poppy seeds! </a:t>
            </a:r>
            <a:endParaRPr lang="sl-SI" sz="1600" dirty="0" smtClean="0"/>
          </a:p>
          <a:p>
            <a:pPr marL="0" indent="0">
              <a:buNone/>
            </a:pPr>
            <a:r>
              <a:rPr lang="sl-SI" sz="1600" dirty="0" smtClean="0">
                <a:solidFill>
                  <a:srgbClr val="C00000"/>
                </a:solidFill>
              </a:rPr>
              <a:t>In </a:t>
            </a:r>
            <a:r>
              <a:rPr lang="sl-SI" sz="1600" dirty="0" err="1" smtClean="0">
                <a:solidFill>
                  <a:srgbClr val="C00000"/>
                </a:solidFill>
              </a:rPr>
              <a:t>our</a:t>
            </a:r>
            <a:r>
              <a:rPr lang="sl-SI" sz="1600" dirty="0" smtClean="0">
                <a:solidFill>
                  <a:srgbClr val="C00000"/>
                </a:solidFill>
              </a:rPr>
              <a:t> </a:t>
            </a:r>
            <a:r>
              <a:rPr lang="sl-SI" sz="1600" dirty="0" err="1" smtClean="0">
                <a:solidFill>
                  <a:srgbClr val="C00000"/>
                </a:solidFill>
              </a:rPr>
              <a:t>case</a:t>
            </a:r>
            <a:r>
              <a:rPr lang="sl-SI" sz="1600" dirty="0" smtClean="0">
                <a:solidFill>
                  <a:srgbClr val="C00000"/>
                </a:solidFill>
              </a:rPr>
              <a:t> </a:t>
            </a:r>
            <a:r>
              <a:rPr lang="sl-SI" sz="1600" dirty="0" err="1" smtClean="0">
                <a:solidFill>
                  <a:srgbClr val="C00000"/>
                </a:solidFill>
              </a:rPr>
              <a:t>of</a:t>
            </a:r>
            <a:r>
              <a:rPr lang="sl-SI" sz="1600" dirty="0" smtClean="0">
                <a:solidFill>
                  <a:srgbClr val="C00000"/>
                </a:solidFill>
              </a:rPr>
              <a:t> </a:t>
            </a:r>
            <a:r>
              <a:rPr lang="sl-SI" sz="1600" dirty="0" err="1" smtClean="0">
                <a:solidFill>
                  <a:srgbClr val="C00000"/>
                </a:solidFill>
              </a:rPr>
              <a:t>Hungarian</a:t>
            </a:r>
            <a:r>
              <a:rPr lang="sl-SI" sz="1600" dirty="0" smtClean="0">
                <a:solidFill>
                  <a:srgbClr val="C00000"/>
                </a:solidFill>
              </a:rPr>
              <a:t> </a:t>
            </a:r>
            <a:r>
              <a:rPr lang="sl-SI" sz="1600" dirty="0" err="1" smtClean="0">
                <a:solidFill>
                  <a:srgbClr val="C00000"/>
                </a:solidFill>
              </a:rPr>
              <a:t>poppy</a:t>
            </a:r>
            <a:r>
              <a:rPr lang="sl-SI" sz="1600" dirty="0" smtClean="0">
                <a:solidFill>
                  <a:srgbClr val="C00000"/>
                </a:solidFill>
              </a:rPr>
              <a:t> is </a:t>
            </a:r>
            <a:r>
              <a:rPr lang="sl-SI" sz="1600" dirty="0" err="1" smtClean="0">
                <a:solidFill>
                  <a:srgbClr val="C00000"/>
                </a:solidFill>
              </a:rPr>
              <a:t>enough</a:t>
            </a:r>
            <a:r>
              <a:rPr lang="sl-SI" sz="1600" dirty="0" smtClean="0">
                <a:solidFill>
                  <a:srgbClr val="C00000"/>
                </a:solidFill>
              </a:rPr>
              <a:t> 20 </a:t>
            </a:r>
            <a:r>
              <a:rPr lang="sl-SI" sz="1600" dirty="0" err="1" smtClean="0">
                <a:solidFill>
                  <a:srgbClr val="C00000"/>
                </a:solidFill>
              </a:rPr>
              <a:t>grams</a:t>
            </a:r>
            <a:r>
              <a:rPr lang="sl-SI" sz="1600" dirty="0" smtClean="0">
                <a:solidFill>
                  <a:srgbClr val="C00000"/>
                </a:solidFill>
              </a:rPr>
              <a:t> </a:t>
            </a:r>
            <a:r>
              <a:rPr lang="sl-SI" sz="1600" dirty="0" err="1" smtClean="0">
                <a:solidFill>
                  <a:srgbClr val="C00000"/>
                </a:solidFill>
              </a:rPr>
              <a:t>of</a:t>
            </a:r>
            <a:r>
              <a:rPr lang="sl-SI" sz="1600" dirty="0" smtClean="0">
                <a:solidFill>
                  <a:srgbClr val="C00000"/>
                </a:solidFill>
              </a:rPr>
              <a:t> </a:t>
            </a:r>
            <a:r>
              <a:rPr lang="sl-SI" sz="1600" dirty="0" err="1" smtClean="0">
                <a:solidFill>
                  <a:srgbClr val="C00000"/>
                </a:solidFill>
              </a:rPr>
              <a:t>poppy</a:t>
            </a:r>
            <a:r>
              <a:rPr lang="sl-SI" sz="1600" dirty="0" smtClean="0">
                <a:solidFill>
                  <a:srgbClr val="C00000"/>
                </a:solidFill>
              </a:rPr>
              <a:t> </a:t>
            </a:r>
            <a:r>
              <a:rPr lang="sl-SI" sz="1600" dirty="0" err="1" smtClean="0">
                <a:solidFill>
                  <a:srgbClr val="C00000"/>
                </a:solidFill>
              </a:rPr>
              <a:t>seeds</a:t>
            </a:r>
            <a:r>
              <a:rPr lang="sl-SI" sz="1600" dirty="0" smtClean="0">
                <a:solidFill>
                  <a:srgbClr val="C00000"/>
                </a:solidFill>
              </a:rPr>
              <a:t> per person!</a:t>
            </a:r>
          </a:p>
          <a:p>
            <a:pPr marL="0" indent="0">
              <a:buNone/>
            </a:pPr>
            <a:r>
              <a:rPr lang="sl-SI" sz="1600" dirty="0" smtClean="0"/>
              <a:t>(</a:t>
            </a:r>
            <a:r>
              <a:rPr lang="en-US" sz="1600" dirty="0" smtClean="0"/>
              <a:t>http</a:t>
            </a:r>
            <a:r>
              <a:rPr lang="en-US" sz="1600" dirty="0"/>
              <a:t>://</a:t>
            </a:r>
            <a:r>
              <a:rPr lang="en-US" sz="1600" dirty="0" smtClean="0"/>
              <a:t>boingboing.net/2011/05/03/can-poppy-seeds-get.html</a:t>
            </a:r>
            <a:r>
              <a:rPr lang="sl-SI" sz="1600" dirty="0"/>
              <a:t>)</a:t>
            </a:r>
            <a:endParaRPr lang="en-US" sz="1600" dirty="0"/>
          </a:p>
          <a:p>
            <a:pPr marL="0" indent="0">
              <a:buNone/>
            </a:pPr>
            <a:endParaRPr lang="sl-SI" dirty="0"/>
          </a:p>
        </p:txBody>
      </p:sp>
      <p:pic>
        <p:nvPicPr>
          <p:cNvPr id="6" name="Slika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24128" y="548680"/>
            <a:ext cx="3337926" cy="2736304"/>
          </a:xfrm>
          <a:prstGeom prst="rect">
            <a:avLst/>
          </a:prstGeom>
        </p:spPr>
      </p:pic>
    </p:spTree>
    <p:extLst>
      <p:ext uri="{BB962C8B-B14F-4D97-AF65-F5344CB8AC3E}">
        <p14:creationId xmlns:p14="http://schemas.microsoft.com/office/powerpoint/2010/main" val="3405620275"/>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številke diapozitiva 1"/>
          <p:cNvSpPr>
            <a:spLocks noGrp="1"/>
          </p:cNvSpPr>
          <p:nvPr>
            <p:ph type="sldNum" sz="quarter" idx="4"/>
          </p:nvPr>
        </p:nvSpPr>
        <p:spPr/>
        <p:txBody>
          <a:bodyPr/>
          <a:lstStyle/>
          <a:p>
            <a:pPr>
              <a:defRPr/>
            </a:pPr>
            <a:fld id="{869A43B6-4A72-4A6E-B3BC-4E1A4B5DD1B6}" type="slidenum">
              <a:rPr lang="en-US" smtClean="0"/>
              <a:pPr>
                <a:defRPr/>
              </a:pPr>
              <a:t>10</a:t>
            </a:fld>
            <a:endParaRPr lang="en-US"/>
          </a:p>
        </p:txBody>
      </p:sp>
      <p:sp>
        <p:nvSpPr>
          <p:cNvPr id="3" name="Naslov 2"/>
          <p:cNvSpPr>
            <a:spLocks noGrp="1"/>
          </p:cNvSpPr>
          <p:nvPr>
            <p:ph type="title"/>
          </p:nvPr>
        </p:nvSpPr>
        <p:spPr/>
        <p:txBody>
          <a:bodyPr/>
          <a:lstStyle/>
          <a:p>
            <a:r>
              <a:rPr lang="sl-SI" dirty="0" smtClean="0"/>
              <a:t>Drug </a:t>
            </a:r>
            <a:r>
              <a:rPr lang="sl-SI" dirty="0" err="1" smtClean="0"/>
              <a:t>testing</a:t>
            </a:r>
            <a:endParaRPr lang="sl-SI" dirty="0"/>
          </a:p>
        </p:txBody>
      </p:sp>
      <p:sp>
        <p:nvSpPr>
          <p:cNvPr id="4" name="Označba mesta noge 3"/>
          <p:cNvSpPr>
            <a:spLocks noGrp="1"/>
          </p:cNvSpPr>
          <p:nvPr>
            <p:ph type="ftr" sz="quarter" idx="3"/>
          </p:nvPr>
        </p:nvSpPr>
        <p:spPr/>
        <p:txBody>
          <a:bodyPr/>
          <a:lstStyle/>
          <a:p>
            <a:pPr>
              <a:defRPr/>
            </a:pPr>
            <a:r>
              <a:rPr lang="sl-SI" dirty="0" err="1" smtClean="0"/>
              <a:t>Discussion</a:t>
            </a:r>
            <a:endParaRPr lang="en-US" dirty="0"/>
          </a:p>
        </p:txBody>
      </p:sp>
      <p:sp>
        <p:nvSpPr>
          <p:cNvPr id="5" name="Označba mesta vsebine 4"/>
          <p:cNvSpPr>
            <a:spLocks noGrp="1"/>
          </p:cNvSpPr>
          <p:nvPr>
            <p:ph idx="1"/>
          </p:nvPr>
        </p:nvSpPr>
        <p:spPr/>
        <p:txBody>
          <a:bodyPr/>
          <a:lstStyle/>
          <a:p>
            <a:r>
              <a:rPr lang="en-US" sz="1400" dirty="0"/>
              <a:t>School athletes may want to pay attention to this. Across the country, about one in seven school districts perform some sort of </a:t>
            </a:r>
            <a:r>
              <a:rPr lang="en-US" sz="1400" dirty="0">
                <a:hlinkClick r:id="rId2"/>
              </a:rPr>
              <a:t>drug testing</a:t>
            </a:r>
            <a:r>
              <a:rPr lang="en-US" sz="1400" dirty="0"/>
              <a:t> on their students. Students in </a:t>
            </a:r>
            <a:r>
              <a:rPr lang="en-US" sz="1400" dirty="0">
                <a:hlinkClick r:id="rId3"/>
              </a:rPr>
              <a:t>middle school</a:t>
            </a:r>
            <a:r>
              <a:rPr lang="en-US" sz="1400" dirty="0"/>
              <a:t>, high school, or college may be asked to take a drug test in order to participate in athletic activities or other programs.</a:t>
            </a:r>
          </a:p>
          <a:p>
            <a:r>
              <a:rPr lang="en-US" sz="1400" dirty="0"/>
              <a:t>False positives (when the test wrongly reports someone used drugs) can and do happen. For example, Federal prisoners, who undergo drug tests with some frequency, are forbidden to eat foods that contain poppy seeds.</a:t>
            </a:r>
          </a:p>
          <a:p>
            <a:r>
              <a:rPr lang="en-US" sz="1400" dirty="0"/>
              <a:t>Over the past 20 years, legal cases by law enforcement officials, workers, athletes, or students “caught” or penalized for positive urine tests for opiates have made famous the “poppy seed bagel defense.” A series of lawsuits and evolving research have proven that an individual’s urine can indeed produce a positive </a:t>
            </a:r>
            <a:r>
              <a:rPr lang="en-US" sz="1400" b="1" dirty="0">
                <a:solidFill>
                  <a:srgbClr val="C00000"/>
                </a:solidFill>
              </a:rPr>
              <a:t>test result for opiates after the person eats poppy seed-containing cakes, muffins, or bagels. In one large </a:t>
            </a:r>
            <a:r>
              <a:rPr lang="en-US" sz="1400" b="1" dirty="0">
                <a:solidFill>
                  <a:srgbClr val="C00000"/>
                </a:solidFill>
                <a:hlinkClick r:id="rId4"/>
              </a:rPr>
              <a:t>study</a:t>
            </a:r>
            <a:r>
              <a:rPr lang="en-US" sz="1400" b="1" dirty="0">
                <a:solidFill>
                  <a:srgbClr val="C00000"/>
                </a:solidFill>
              </a:rPr>
              <a:t>, up to 87% of tests considered positive for opiate </a:t>
            </a:r>
            <a:r>
              <a:rPr lang="en-US" sz="1400" dirty="0"/>
              <a:t>use were due in part to poppy seeds in foods as well as prescription medications.</a:t>
            </a:r>
          </a:p>
          <a:p>
            <a:r>
              <a:rPr lang="en-US" sz="1400" dirty="0"/>
              <a:t>When positive test results are proven to have been due to eating poppy seeds, they are overturned. More accurate measurement of opiate levels can be done by analyzing a blood or hair sample. These tests cost more and may be used to double-check a positive urine result. </a:t>
            </a:r>
          </a:p>
          <a:p>
            <a:pPr marL="0" indent="0">
              <a:buNone/>
            </a:pPr>
            <a:r>
              <a:rPr lang="sl-SI" sz="1400" dirty="0" smtClean="0"/>
              <a:t>(http</a:t>
            </a:r>
            <a:r>
              <a:rPr lang="sl-SI" sz="1400" dirty="0"/>
              <a:t>://</a:t>
            </a:r>
            <a:r>
              <a:rPr lang="sl-SI" sz="1400" dirty="0" smtClean="0"/>
              <a:t>teens.drugabuse.gov/blog/post/drug-testing-poppy-seeds)</a:t>
            </a:r>
            <a:endParaRPr lang="sl-SI" sz="1400" dirty="0"/>
          </a:p>
        </p:txBody>
      </p:sp>
      <p:pic>
        <p:nvPicPr>
          <p:cNvPr id="6" name="Slika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08285" y="5325328"/>
            <a:ext cx="2214173" cy="1408711"/>
          </a:xfrm>
          <a:prstGeom prst="rect">
            <a:avLst/>
          </a:prstGeom>
        </p:spPr>
      </p:pic>
    </p:spTree>
    <p:extLst>
      <p:ext uri="{BB962C8B-B14F-4D97-AF65-F5344CB8AC3E}">
        <p14:creationId xmlns:p14="http://schemas.microsoft.com/office/powerpoint/2010/main" val="37267769"/>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številke diapozitiva 1"/>
          <p:cNvSpPr>
            <a:spLocks noGrp="1"/>
          </p:cNvSpPr>
          <p:nvPr>
            <p:ph type="sldNum" sz="quarter" idx="4"/>
          </p:nvPr>
        </p:nvSpPr>
        <p:spPr/>
        <p:txBody>
          <a:bodyPr/>
          <a:lstStyle/>
          <a:p>
            <a:pPr>
              <a:defRPr/>
            </a:pPr>
            <a:fld id="{869A43B6-4A72-4A6E-B3BC-4E1A4B5DD1B6}" type="slidenum">
              <a:rPr lang="en-US" smtClean="0"/>
              <a:pPr>
                <a:defRPr/>
              </a:pPr>
              <a:t>11</a:t>
            </a:fld>
            <a:endParaRPr lang="en-US"/>
          </a:p>
        </p:txBody>
      </p:sp>
      <p:sp>
        <p:nvSpPr>
          <p:cNvPr id="3" name="Naslov 2"/>
          <p:cNvSpPr>
            <a:spLocks noGrp="1"/>
          </p:cNvSpPr>
          <p:nvPr>
            <p:ph type="title"/>
          </p:nvPr>
        </p:nvSpPr>
        <p:spPr/>
        <p:txBody>
          <a:bodyPr/>
          <a:lstStyle/>
          <a:p>
            <a:r>
              <a:rPr lang="sl-SI" dirty="0" err="1" smtClean="0"/>
              <a:t>Regulations</a:t>
            </a:r>
            <a:endParaRPr lang="sl-SI" dirty="0"/>
          </a:p>
        </p:txBody>
      </p:sp>
      <p:sp>
        <p:nvSpPr>
          <p:cNvPr id="4" name="Označba mesta noge 3"/>
          <p:cNvSpPr>
            <a:spLocks noGrp="1"/>
          </p:cNvSpPr>
          <p:nvPr>
            <p:ph type="ftr" sz="quarter" idx="3"/>
          </p:nvPr>
        </p:nvSpPr>
        <p:spPr/>
        <p:txBody>
          <a:bodyPr/>
          <a:lstStyle/>
          <a:p>
            <a:pPr>
              <a:defRPr/>
            </a:pPr>
            <a:r>
              <a:rPr lang="sl-SI" dirty="0" smtClean="0"/>
              <a:t>EFSA Journal, 2011</a:t>
            </a:r>
            <a:endParaRPr lang="en-US" dirty="0"/>
          </a:p>
        </p:txBody>
      </p:sp>
      <p:sp>
        <p:nvSpPr>
          <p:cNvPr id="5" name="Označba mesta vsebine 4"/>
          <p:cNvSpPr>
            <a:spLocks noGrp="1"/>
          </p:cNvSpPr>
          <p:nvPr>
            <p:ph idx="1"/>
          </p:nvPr>
        </p:nvSpPr>
        <p:spPr/>
        <p:txBody>
          <a:bodyPr/>
          <a:lstStyle/>
          <a:p>
            <a:r>
              <a:rPr lang="en-US" sz="1600" b="1" dirty="0" smtClean="0"/>
              <a:t>The </a:t>
            </a:r>
            <a:r>
              <a:rPr lang="en-US" sz="1600" b="1" dirty="0"/>
              <a:t>European Commission asked the European Food Safety Authority (EFSA) to provide a scientific opinion on the risks for public health related to the presence of opium alkaloids in poppy seeds intended for human consumption. Following a call for data, </a:t>
            </a:r>
            <a:r>
              <a:rPr lang="en-US" sz="1600" b="1" dirty="0">
                <a:solidFill>
                  <a:srgbClr val="FF0000"/>
                </a:solidFill>
              </a:rPr>
              <a:t>EFSA</a:t>
            </a:r>
            <a:r>
              <a:rPr lang="en-US" sz="1600" b="1" dirty="0"/>
              <a:t> received the results from analyses of opium alkaloids, primarily morphine, codeine, </a:t>
            </a:r>
            <a:r>
              <a:rPr lang="en-US" sz="1600" b="1" dirty="0" err="1"/>
              <a:t>thebaine</a:t>
            </a:r>
            <a:r>
              <a:rPr lang="en-US" sz="1600" b="1" dirty="0"/>
              <a:t>, </a:t>
            </a:r>
            <a:r>
              <a:rPr lang="en-US" sz="1600" b="1" dirty="0" err="1"/>
              <a:t>papaverine</a:t>
            </a:r>
            <a:r>
              <a:rPr lang="en-US" sz="1600" b="1" dirty="0"/>
              <a:t> and noscapine, in samples of poppy seeds, bakery products and baking ingredients. Based on the relative prevalence of the alkaloids present in poppy seed and food samples </a:t>
            </a:r>
            <a:r>
              <a:rPr lang="en-US" sz="1600" b="1" dirty="0" err="1"/>
              <a:t>analysed</a:t>
            </a:r>
            <a:r>
              <a:rPr lang="en-US" sz="1600" b="1" dirty="0"/>
              <a:t>, and on their pharmacological potency, the EFSA Panel on Contaminants in the Food Chain (CONTAM Panel) </a:t>
            </a:r>
            <a:r>
              <a:rPr lang="en-US" sz="1600" b="1" dirty="0">
                <a:solidFill>
                  <a:srgbClr val="FF0000"/>
                </a:solidFill>
              </a:rPr>
              <a:t>concluded that the risk assessment could be based on dietary exposure to morphine alone. </a:t>
            </a:r>
            <a:r>
              <a:rPr lang="en-US" sz="1600" b="1" dirty="0" smtClean="0">
                <a:solidFill>
                  <a:srgbClr val="FF0000"/>
                </a:solidFill>
              </a:rPr>
              <a:t>(</a:t>
            </a:r>
            <a:r>
              <a:rPr lang="en-US" sz="1600" b="1" dirty="0" err="1">
                <a:solidFill>
                  <a:srgbClr val="FF0000"/>
                </a:solidFill>
              </a:rPr>
              <a:t>b.w</a:t>
            </a:r>
            <a:r>
              <a:rPr lang="en-US" sz="1600" b="1" dirty="0">
                <a:solidFill>
                  <a:srgbClr val="FF0000"/>
                </a:solidFill>
              </a:rPr>
              <a:t>.) an acute reference dose (</a:t>
            </a:r>
            <a:r>
              <a:rPr lang="en-US" sz="1600" b="1" dirty="0" err="1">
                <a:solidFill>
                  <a:srgbClr val="FF0000"/>
                </a:solidFill>
              </a:rPr>
              <a:t>ARfD</a:t>
            </a:r>
            <a:r>
              <a:rPr lang="en-US" sz="1600" b="1" dirty="0">
                <a:solidFill>
                  <a:srgbClr val="FF0000"/>
                </a:solidFill>
              </a:rPr>
              <a:t>) of 10 </a:t>
            </a:r>
            <a:r>
              <a:rPr lang="en-US" sz="1600" b="1" dirty="0" err="1">
                <a:solidFill>
                  <a:srgbClr val="FF0000"/>
                </a:solidFill>
              </a:rPr>
              <a:t>μg</a:t>
            </a:r>
            <a:r>
              <a:rPr lang="en-US" sz="1600" b="1" dirty="0">
                <a:solidFill>
                  <a:srgbClr val="FF0000"/>
                </a:solidFill>
              </a:rPr>
              <a:t> morphine/kg </a:t>
            </a:r>
            <a:r>
              <a:rPr lang="en-US" sz="1600" b="1" dirty="0" err="1">
                <a:solidFill>
                  <a:srgbClr val="FF0000"/>
                </a:solidFill>
              </a:rPr>
              <a:t>b.w</a:t>
            </a:r>
            <a:r>
              <a:rPr lang="en-US" sz="1600" b="1" dirty="0">
                <a:solidFill>
                  <a:srgbClr val="FF0000"/>
                </a:solidFill>
              </a:rPr>
              <a:t>. </a:t>
            </a:r>
            <a:r>
              <a:rPr lang="en-US" sz="1600" b="1" dirty="0"/>
              <a:t>Estimates of dietary </a:t>
            </a:r>
            <a:r>
              <a:rPr lang="en-US" sz="1600" b="1" dirty="0" err="1"/>
              <a:t>exThe</a:t>
            </a:r>
            <a:r>
              <a:rPr lang="en-US" sz="1600" b="1" dirty="0"/>
              <a:t> CONTAM Panel applied an uncertainty factor of 3 to establish from the lowest known </a:t>
            </a:r>
            <a:r>
              <a:rPr lang="en-US" sz="1600" b="1" dirty="0">
                <a:solidFill>
                  <a:srgbClr val="FF0000"/>
                </a:solidFill>
              </a:rPr>
              <a:t>single oral therapeutic dose of 30 µg morphine/kg body weight </a:t>
            </a:r>
            <a:r>
              <a:rPr lang="en-US" sz="1600" b="1" dirty="0" err="1"/>
              <a:t>posure</a:t>
            </a:r>
            <a:r>
              <a:rPr lang="en-US" sz="1600" b="1" dirty="0"/>
              <a:t> to morphine from foods containing poppy seed demonstrate that the </a:t>
            </a:r>
            <a:r>
              <a:rPr lang="en-US" sz="1600" b="1" dirty="0" err="1"/>
              <a:t>ARfD</a:t>
            </a:r>
            <a:r>
              <a:rPr lang="en-US" sz="1600" b="1" dirty="0"/>
              <a:t> can be exceeded during a single serving by some consumers, particularly children, across the EU. This risk assessment relates to poppy seed samples with an alkaloid profile comparable to that of the submitted data and should not be extrapolated to poppy seed samples with a qualitatively different alkaloid profile.</a:t>
            </a:r>
            <a:endParaRPr lang="sl-SI" sz="1600" b="1" dirty="0"/>
          </a:p>
        </p:txBody>
      </p:sp>
    </p:spTree>
    <p:extLst>
      <p:ext uri="{BB962C8B-B14F-4D97-AF65-F5344CB8AC3E}">
        <p14:creationId xmlns:p14="http://schemas.microsoft.com/office/powerpoint/2010/main" val="410747109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številke diapozitiva 1"/>
          <p:cNvSpPr>
            <a:spLocks noGrp="1"/>
          </p:cNvSpPr>
          <p:nvPr>
            <p:ph type="sldNum" sz="quarter" idx="4"/>
          </p:nvPr>
        </p:nvSpPr>
        <p:spPr/>
        <p:txBody>
          <a:bodyPr/>
          <a:lstStyle/>
          <a:p>
            <a:pPr>
              <a:defRPr/>
            </a:pPr>
            <a:fld id="{869A43B6-4A72-4A6E-B3BC-4E1A4B5DD1B6}" type="slidenum">
              <a:rPr lang="en-US" smtClean="0"/>
              <a:pPr>
                <a:defRPr/>
              </a:pPr>
              <a:t>12</a:t>
            </a:fld>
            <a:endParaRPr lang="en-US"/>
          </a:p>
        </p:txBody>
      </p:sp>
      <p:sp>
        <p:nvSpPr>
          <p:cNvPr id="3" name="Naslov 2"/>
          <p:cNvSpPr>
            <a:spLocks noGrp="1"/>
          </p:cNvSpPr>
          <p:nvPr>
            <p:ph type="title"/>
          </p:nvPr>
        </p:nvSpPr>
        <p:spPr/>
        <p:txBody>
          <a:bodyPr/>
          <a:lstStyle/>
          <a:p>
            <a:r>
              <a:rPr lang="sl-SI" sz="1100" dirty="0"/>
              <a:t>http://www.livestrong.com/article/491206-can-you-eat-poppy-seeds-when-pregnant/</a:t>
            </a:r>
          </a:p>
        </p:txBody>
      </p:sp>
      <p:sp>
        <p:nvSpPr>
          <p:cNvPr id="4" name="Označba mesta noge 3"/>
          <p:cNvSpPr>
            <a:spLocks noGrp="1"/>
          </p:cNvSpPr>
          <p:nvPr>
            <p:ph type="ftr" sz="quarter" idx="3"/>
          </p:nvPr>
        </p:nvSpPr>
        <p:spPr/>
        <p:txBody>
          <a:bodyPr/>
          <a:lstStyle/>
          <a:p>
            <a:pPr>
              <a:defRPr/>
            </a:pPr>
            <a:r>
              <a:rPr lang="sl-SI" dirty="0" err="1" smtClean="0"/>
              <a:t>Pregnancy</a:t>
            </a:r>
            <a:endParaRPr lang="en-US" dirty="0"/>
          </a:p>
        </p:txBody>
      </p:sp>
      <p:sp>
        <p:nvSpPr>
          <p:cNvPr id="5" name="Označba mesta vsebine 4"/>
          <p:cNvSpPr>
            <a:spLocks noGrp="1"/>
          </p:cNvSpPr>
          <p:nvPr>
            <p:ph idx="1"/>
          </p:nvPr>
        </p:nvSpPr>
        <p:spPr/>
        <p:txBody>
          <a:bodyPr/>
          <a:lstStyle/>
          <a:p>
            <a:r>
              <a:rPr lang="en-US" sz="1800" b="1" dirty="0"/>
              <a:t>Poppy Seeds During Pregnancy</a:t>
            </a:r>
          </a:p>
          <a:p>
            <a:pPr algn="just"/>
            <a:r>
              <a:rPr lang="en-US" sz="2000" dirty="0"/>
              <a:t>Play close attention to what you put in your mouth while pregnant because what you consume can affect the development of your unborn baby. Drugs.com notes that it is most likely that the poppy seeds consumed in food are safe for pregnancy, but </a:t>
            </a:r>
            <a:r>
              <a:rPr lang="en-US" sz="2000" dirty="0">
                <a:solidFill>
                  <a:srgbClr val="FF0000"/>
                </a:solidFill>
              </a:rPr>
              <a:t>complete information is lacking </a:t>
            </a:r>
            <a:r>
              <a:rPr lang="en-US" sz="2000" dirty="0"/>
              <a:t>regarding the safety of use while expecting. The </a:t>
            </a:r>
            <a:r>
              <a:rPr lang="sl-SI" sz="2000" dirty="0" smtClean="0"/>
              <a:t> USA </a:t>
            </a:r>
            <a:r>
              <a:rPr lang="en-US" sz="2000" dirty="0" smtClean="0"/>
              <a:t>Federal </a:t>
            </a:r>
            <a:r>
              <a:rPr lang="en-US" sz="2000" dirty="0"/>
              <a:t>Institute for Risk </a:t>
            </a:r>
            <a:r>
              <a:rPr lang="en-US" sz="2000" dirty="0" smtClean="0"/>
              <a:t>Assessment</a:t>
            </a:r>
            <a:r>
              <a:rPr lang="sl-SI" sz="2000" dirty="0" smtClean="0"/>
              <a:t> </a:t>
            </a:r>
            <a:r>
              <a:rPr lang="en-US" sz="2000" dirty="0" smtClean="0"/>
              <a:t> </a:t>
            </a:r>
            <a:r>
              <a:rPr lang="en-US" sz="2000" dirty="0"/>
              <a:t>reports that women should avoid poppy seeds while pregnant because of their connection to illegal substances, but also because some types of poppy seeds are highly contaminated during the growing and harvesting process. </a:t>
            </a:r>
            <a:r>
              <a:rPr lang="en-US" sz="2000" dirty="0">
                <a:solidFill>
                  <a:srgbClr val="FF0000"/>
                </a:solidFill>
              </a:rPr>
              <a:t>Contaminated poppy seeds may pose a danger to you and to your unborn baby because of their high morphine or pesticide content.</a:t>
            </a:r>
          </a:p>
          <a:p>
            <a:endParaRPr lang="sl-SI" dirty="0"/>
          </a:p>
        </p:txBody>
      </p:sp>
    </p:spTree>
    <p:extLst>
      <p:ext uri="{BB962C8B-B14F-4D97-AF65-F5344CB8AC3E}">
        <p14:creationId xmlns:p14="http://schemas.microsoft.com/office/powerpoint/2010/main" val="299082425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številke diapozitiva 1"/>
          <p:cNvSpPr>
            <a:spLocks noGrp="1"/>
          </p:cNvSpPr>
          <p:nvPr>
            <p:ph type="sldNum" sz="quarter" idx="4"/>
          </p:nvPr>
        </p:nvSpPr>
        <p:spPr/>
        <p:txBody>
          <a:bodyPr/>
          <a:lstStyle/>
          <a:p>
            <a:pPr>
              <a:defRPr/>
            </a:pPr>
            <a:fld id="{869A43B6-4A72-4A6E-B3BC-4E1A4B5DD1B6}" type="slidenum">
              <a:rPr lang="en-US" smtClean="0"/>
              <a:pPr>
                <a:defRPr/>
              </a:pPr>
              <a:t>13</a:t>
            </a:fld>
            <a:endParaRPr lang="en-US"/>
          </a:p>
        </p:txBody>
      </p:sp>
      <p:sp>
        <p:nvSpPr>
          <p:cNvPr id="3" name="Naslov 2"/>
          <p:cNvSpPr>
            <a:spLocks noGrp="1"/>
          </p:cNvSpPr>
          <p:nvPr>
            <p:ph type="title"/>
          </p:nvPr>
        </p:nvSpPr>
        <p:spPr/>
        <p:txBody>
          <a:bodyPr/>
          <a:lstStyle/>
          <a:p>
            <a:r>
              <a:rPr lang="en-US" sz="1400" b="1" dirty="0"/>
              <a:t>Athlete Guide to the 2015 Prohibited List</a:t>
            </a:r>
            <a:endParaRPr lang="sl-SI" sz="1400" dirty="0"/>
          </a:p>
        </p:txBody>
      </p:sp>
      <p:sp>
        <p:nvSpPr>
          <p:cNvPr id="4" name="Označba mesta noge 3"/>
          <p:cNvSpPr>
            <a:spLocks noGrp="1"/>
          </p:cNvSpPr>
          <p:nvPr>
            <p:ph type="ftr" sz="quarter" idx="3"/>
          </p:nvPr>
        </p:nvSpPr>
        <p:spPr/>
        <p:txBody>
          <a:bodyPr/>
          <a:lstStyle/>
          <a:p>
            <a:pPr>
              <a:defRPr/>
            </a:pPr>
            <a:r>
              <a:rPr lang="sl-SI" dirty="0" err="1" smtClean="0"/>
              <a:t>Dangerous</a:t>
            </a:r>
            <a:r>
              <a:rPr lang="sl-SI" dirty="0" smtClean="0"/>
              <a:t> – </a:t>
            </a:r>
            <a:r>
              <a:rPr lang="sl-SI" dirty="0" err="1" smtClean="0"/>
              <a:t>positive</a:t>
            </a:r>
            <a:r>
              <a:rPr lang="sl-SI" dirty="0" smtClean="0"/>
              <a:t> </a:t>
            </a:r>
            <a:r>
              <a:rPr lang="sl-SI" dirty="0" err="1" smtClean="0"/>
              <a:t>tests</a:t>
            </a:r>
            <a:r>
              <a:rPr lang="sl-SI" dirty="0" smtClean="0"/>
              <a:t>!</a:t>
            </a:r>
            <a:endParaRPr lang="en-US" dirty="0"/>
          </a:p>
        </p:txBody>
      </p:sp>
      <p:sp>
        <p:nvSpPr>
          <p:cNvPr id="5" name="Označba mesta vsebine 4"/>
          <p:cNvSpPr>
            <a:spLocks noGrp="1"/>
          </p:cNvSpPr>
          <p:nvPr>
            <p:ph idx="1"/>
          </p:nvPr>
        </p:nvSpPr>
        <p:spPr/>
        <p:txBody>
          <a:bodyPr/>
          <a:lstStyle/>
          <a:p>
            <a:r>
              <a:rPr lang="en-US" sz="1400" i="1" dirty="0"/>
              <a:t>Poppy seeds</a:t>
            </a:r>
            <a:r>
              <a:rPr lang="en-US" sz="1400" dirty="0"/>
              <a:t> can contain trace amounts of opium. ... may be decriminalized or legalized in some states, it is still illegal under federal </a:t>
            </a:r>
            <a:r>
              <a:rPr lang="en-US" sz="1400" i="1" dirty="0"/>
              <a:t>law</a:t>
            </a:r>
            <a:r>
              <a:rPr lang="en-US" sz="1400" dirty="0" smtClean="0"/>
              <a:t>.</a:t>
            </a:r>
            <a:endParaRPr lang="sl-SI" sz="1400" dirty="0" smtClean="0"/>
          </a:p>
          <a:p>
            <a:endParaRPr lang="sl-SI" sz="1400" dirty="0"/>
          </a:p>
          <a:p>
            <a:endParaRPr lang="sl-SI" sz="1400" dirty="0" smtClean="0"/>
          </a:p>
          <a:p>
            <a:endParaRPr lang="sl-SI" sz="1400" dirty="0"/>
          </a:p>
        </p:txBody>
      </p:sp>
      <p:sp>
        <p:nvSpPr>
          <p:cNvPr id="6" name="Rectangle 1"/>
          <p:cNvSpPr>
            <a:spLocks noChangeArrowheads="1"/>
          </p:cNvSpPr>
          <p:nvPr/>
        </p:nvSpPr>
        <p:spPr bwMode="auto">
          <a:xfrm>
            <a:off x="568085" y="2369876"/>
            <a:ext cx="7820339"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sl-SI" sz="2400" b="0" i="0" u="none" strike="noStrike" cap="none" normalizeH="0" baseline="0" dirty="0" err="1" smtClean="0">
                <a:ln>
                  <a:noFill/>
                </a:ln>
                <a:effectLst/>
                <a:latin typeface="Calibri" panose="020F0502020204030204" pitchFamily="34" charset="0"/>
                <a:hlinkClick r:id="rId2"/>
              </a:rPr>
              <a:t>Dubai</a:t>
            </a:r>
            <a:r>
              <a:rPr kumimoji="0" lang="sl-SI" altLang="sl-SI" sz="2400" b="0" i="0" u="none" strike="noStrike" cap="none" normalizeH="0" baseline="0" dirty="0" smtClean="0">
                <a:ln>
                  <a:noFill/>
                </a:ln>
                <a:effectLst/>
                <a:latin typeface="Calibri" panose="020F0502020204030204" pitchFamily="34" charset="0"/>
                <a:hlinkClick r:id="rId2"/>
              </a:rPr>
              <a:t> </a:t>
            </a:r>
            <a:r>
              <a:rPr kumimoji="0" lang="sl-SI" altLang="sl-SI" sz="2400" b="0" i="0" u="none" strike="noStrike" cap="none" normalizeH="0" baseline="0" dirty="0" err="1" smtClean="0">
                <a:ln>
                  <a:noFill/>
                </a:ln>
                <a:effectLst/>
                <a:latin typeface="Calibri" panose="020F0502020204030204" pitchFamily="34" charset="0"/>
                <a:hlinkClick r:id="rId2"/>
              </a:rPr>
              <a:t>Customs</a:t>
            </a:r>
            <a:r>
              <a:rPr kumimoji="0" lang="sl-SI" altLang="sl-SI" sz="2400" b="0" i="0" u="none" strike="noStrike" cap="none" normalizeH="0" baseline="0" dirty="0" smtClean="0">
                <a:ln>
                  <a:noFill/>
                </a:ln>
                <a:effectLst/>
                <a:latin typeface="Calibri" panose="020F0502020204030204" pitchFamily="34" charset="0"/>
                <a:hlinkClick r:id="rId2"/>
              </a:rPr>
              <a:t> </a:t>
            </a:r>
            <a:r>
              <a:rPr kumimoji="0" lang="sl-SI" altLang="sl-SI" sz="2400" b="0" i="0" u="none" strike="noStrike" cap="none" normalizeH="0" baseline="0" dirty="0" err="1" smtClean="0">
                <a:ln>
                  <a:noFill/>
                </a:ln>
                <a:effectLst/>
                <a:latin typeface="Calibri" panose="020F0502020204030204" pitchFamily="34" charset="0"/>
                <a:hlinkClick r:id="rId2"/>
              </a:rPr>
              <a:t>Regulations</a:t>
            </a:r>
            <a:r>
              <a:rPr kumimoji="0" lang="sl-SI" altLang="sl-SI" sz="2400" b="0" i="0" u="none" strike="noStrike" cap="none" normalizeH="0" baseline="0" dirty="0" smtClean="0">
                <a:ln>
                  <a:noFill/>
                </a:ln>
                <a:effectLst/>
                <a:latin typeface="Calibri" panose="020F0502020204030204" pitchFamily="34" charset="0"/>
                <a:hlinkClick r:id="rId2"/>
              </a:rPr>
              <a:t> </a:t>
            </a:r>
            <a:r>
              <a:rPr kumimoji="0" lang="sl-SI" altLang="sl-SI" sz="2400" b="0" i="0" u="none" strike="noStrike" cap="none" normalizeH="0" baseline="0" dirty="0" err="1" smtClean="0">
                <a:ln>
                  <a:noFill/>
                </a:ln>
                <a:effectLst/>
                <a:latin typeface="Calibri" panose="020F0502020204030204" pitchFamily="34" charset="0"/>
                <a:hlinkClick r:id="rId2"/>
              </a:rPr>
              <a:t>and</a:t>
            </a:r>
            <a:r>
              <a:rPr kumimoji="0" lang="sl-SI" altLang="sl-SI" sz="2400" b="0" i="0" u="none" strike="noStrike" cap="none" normalizeH="0" baseline="0" dirty="0" smtClean="0">
                <a:ln>
                  <a:noFill/>
                </a:ln>
                <a:effectLst/>
                <a:latin typeface="Calibri" panose="020F0502020204030204" pitchFamily="34" charset="0"/>
                <a:hlinkClick r:id="rId2"/>
              </a:rPr>
              <a:t> </a:t>
            </a:r>
            <a:r>
              <a:rPr kumimoji="0" lang="sl-SI" altLang="sl-SI" sz="2400" b="0" i="0" u="none" strike="noStrike" cap="none" normalizeH="0" baseline="0" dirty="0" err="1" smtClean="0">
                <a:ln>
                  <a:noFill/>
                </a:ln>
                <a:effectLst/>
                <a:latin typeface="Calibri" panose="020F0502020204030204" pitchFamily="34" charset="0"/>
                <a:hlinkClick r:id="rId2"/>
              </a:rPr>
              <a:t>Laws</a:t>
            </a:r>
            <a:r>
              <a:rPr kumimoji="0" lang="sl-SI" altLang="sl-SI" sz="2400" b="0" i="0" u="none" strike="noStrike" cap="none" normalizeH="0" baseline="0" dirty="0" smtClean="0">
                <a:ln>
                  <a:noFill/>
                </a:ln>
                <a:effectLst/>
                <a:latin typeface="Calibri" panose="020F0502020204030204" pitchFamily="34" charset="0"/>
                <a:hlinkClick r:id="rId2"/>
              </a:rPr>
              <a:t> - </a:t>
            </a:r>
            <a:r>
              <a:rPr kumimoji="0" lang="sl-SI" altLang="sl-SI" sz="2400" b="0" i="0" u="none" strike="noStrike" cap="none" normalizeH="0" baseline="0" dirty="0" err="1" smtClean="0">
                <a:ln>
                  <a:noFill/>
                </a:ln>
                <a:effectLst/>
                <a:latin typeface="Calibri" panose="020F0502020204030204" pitchFamily="34" charset="0"/>
                <a:hlinkClick r:id="rId2"/>
              </a:rPr>
              <a:t>Dubai</a:t>
            </a:r>
            <a:r>
              <a:rPr kumimoji="0" lang="sl-SI" altLang="sl-SI" sz="2400" b="0" i="0" u="none" strike="noStrike" cap="none" normalizeH="0" baseline="0" dirty="0" smtClean="0">
                <a:ln>
                  <a:noFill/>
                </a:ln>
                <a:effectLst/>
                <a:latin typeface="Calibri" panose="020F0502020204030204" pitchFamily="34" charset="0"/>
                <a:hlinkClick r:id="rId2"/>
              </a:rPr>
              <a:t> </a:t>
            </a:r>
            <a:r>
              <a:rPr kumimoji="0" lang="sl-SI" altLang="sl-SI" sz="2400" b="0" i="0" u="none" strike="noStrike" cap="none" normalizeH="0" baseline="0" dirty="0" err="1" smtClean="0">
                <a:ln>
                  <a:noFill/>
                </a:ln>
                <a:effectLst/>
                <a:latin typeface="Calibri" panose="020F0502020204030204" pitchFamily="34" charset="0"/>
                <a:hlinkClick r:id="rId2"/>
              </a:rPr>
              <a:t>Online</a:t>
            </a:r>
            <a:endParaRPr kumimoji="0" lang="sl-SI" altLang="sl-SI" sz="2400" b="0" i="0" u="none" strike="noStrike" cap="none" normalizeH="0" baseline="0" dirty="0" smtClean="0">
              <a:ln>
                <a:noFill/>
              </a:ln>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sl-SI" altLang="sl-SI" sz="2400" b="0" i="0" u="none" strike="noStrike" cap="none" normalizeH="0" baseline="0" dirty="0" err="1" smtClean="0">
                <a:ln>
                  <a:noFill/>
                </a:ln>
                <a:effectLst/>
                <a:latin typeface="Calibri" panose="020F0502020204030204" pitchFamily="34" charset="0"/>
              </a:rPr>
              <a:t>drugs</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and</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medicines</a:t>
            </a:r>
            <a:r>
              <a:rPr kumimoji="0" lang="sl-SI" altLang="sl-SI" sz="2400" b="0" i="0" u="none" strike="noStrike" cap="none" normalizeH="0" baseline="0" dirty="0" smtClean="0">
                <a:ln>
                  <a:noFill/>
                </a:ln>
                <a:effectLst/>
                <a:latin typeface="Calibri" panose="020F0502020204030204" pitchFamily="34" charset="0"/>
              </a:rPr>
              <a:t> are </a:t>
            </a:r>
            <a:r>
              <a:rPr kumimoji="0" lang="sl-SI" altLang="sl-SI" sz="2400" b="0" i="0" u="none" strike="noStrike" cap="none" normalizeH="0" baseline="0" dirty="0" err="1" smtClean="0">
                <a:ln>
                  <a:noFill/>
                </a:ln>
                <a:effectLst/>
                <a:latin typeface="Calibri" panose="020F0502020204030204" pitchFamily="34" charset="0"/>
              </a:rPr>
              <a:t>very</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strict</a:t>
            </a:r>
            <a:r>
              <a:rPr kumimoji="0" lang="sl-SI" altLang="sl-SI" sz="2400" b="0" i="0" u="none" strike="noStrike" cap="none" normalizeH="0" baseline="0" dirty="0" smtClean="0">
                <a:ln>
                  <a:noFill/>
                </a:ln>
                <a:effectLst/>
                <a:latin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Narcotic</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drugs</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cocaine</a:t>
            </a:r>
            <a:r>
              <a:rPr kumimoji="0" lang="sl-SI" altLang="sl-SI" sz="2400" b="0" i="0" u="none" strike="noStrike" cap="none" normalizeH="0" baseline="0" dirty="0" smtClean="0">
                <a:ln>
                  <a:noFill/>
                </a:ln>
                <a:effectLst/>
                <a:latin typeface="Calibri" panose="020F0502020204030204" pitchFamily="34" charset="0"/>
              </a:rPr>
              <a:t>, heroin, </a:t>
            </a:r>
            <a:r>
              <a:rPr kumimoji="0" lang="sl-SI" altLang="sl-SI" sz="2400" b="0" i="0" u="none" strike="noStrike" cap="none" normalizeH="0" baseline="0" dirty="0" err="1" smtClean="0">
                <a:ln>
                  <a:noFill/>
                </a:ln>
                <a:effectLst/>
                <a:latin typeface="Calibri" panose="020F0502020204030204" pitchFamily="34" charset="0"/>
              </a:rPr>
              <a:t>marijuana</a:t>
            </a:r>
            <a:r>
              <a:rPr kumimoji="0" lang="sl-SI" altLang="sl-SI" sz="2400" b="0" i="0" u="none" strike="noStrike" cap="none" normalizeH="0" baseline="0" dirty="0" smtClean="0">
                <a:ln>
                  <a:noFill/>
                </a:ln>
                <a:effectLst/>
                <a:latin typeface="Calibri" panose="020F050202020403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hallucination</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pills</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1" i="1" u="none" strike="noStrike" cap="none" normalizeH="0" baseline="0" dirty="0" err="1" smtClean="0">
                <a:ln>
                  <a:noFill/>
                </a:ln>
                <a:effectLst/>
                <a:latin typeface="Calibri" panose="020F0502020204030204" pitchFamily="34" charset="0"/>
              </a:rPr>
              <a:t>poppy</a:t>
            </a:r>
            <a:r>
              <a:rPr kumimoji="0" lang="sl-SI" altLang="sl-SI" sz="2400" b="1" i="1" u="none" strike="noStrike" cap="none" normalizeH="0" baseline="0" dirty="0" smtClean="0">
                <a:ln>
                  <a:noFill/>
                </a:ln>
                <a:effectLst/>
                <a:latin typeface="Calibri" panose="020F0502020204030204" pitchFamily="34" charset="0"/>
              </a:rPr>
              <a:t> </a:t>
            </a:r>
            <a:r>
              <a:rPr kumimoji="0" lang="sl-SI" altLang="sl-SI" sz="2400" b="1" i="1" u="none" strike="noStrike" cap="none" normalizeH="0" baseline="0" dirty="0" err="1" smtClean="0">
                <a:ln>
                  <a:noFill/>
                </a:ln>
                <a:effectLst/>
                <a:latin typeface="Calibri" panose="020F0502020204030204" pitchFamily="34" charset="0"/>
              </a:rPr>
              <a:t>seeds</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etc</a:t>
            </a:r>
            <a:r>
              <a:rPr kumimoji="0" lang="sl-SI" altLang="sl-SI" sz="2400" b="0" i="0" u="none" strike="noStrike" cap="none" normalizeH="0" baseline="0" dirty="0" smtClean="0">
                <a:ln>
                  <a:noFill/>
                </a:ln>
                <a:effectLst/>
                <a:latin typeface="Calibri" panose="020F0502020204030204" pitchFamily="34" charset="0"/>
              </a:rPr>
              <a:t>.) ... </a:t>
            </a:r>
            <a:r>
              <a:rPr kumimoji="0" lang="sl-SI" altLang="sl-SI" sz="2400" b="0" i="0" u="none" strike="noStrike" cap="none" normalizeH="0" baseline="0" dirty="0" err="1" smtClean="0">
                <a:ln>
                  <a:noFill/>
                </a:ln>
                <a:effectLst/>
                <a:latin typeface="Calibri" panose="020F0502020204030204" pitchFamily="34" charset="0"/>
              </a:rPr>
              <a:t>January</a:t>
            </a:r>
            <a:r>
              <a:rPr kumimoji="0" lang="sl-SI" altLang="sl-SI" sz="2400" b="0" i="0" u="none" strike="noStrike" cap="none" normalizeH="0" baseline="0" dirty="0" smtClean="0">
                <a:ln>
                  <a:noFill/>
                </a:ln>
                <a:effectLst/>
                <a:latin typeface="Calibri" panose="020F0502020204030204" pitchFamily="34" charset="0"/>
              </a:rPr>
              <a:t> 28, </a:t>
            </a:r>
            <a:r>
              <a:rPr kumimoji="0" lang="sl-SI" altLang="sl-SI" sz="2400" b="1" i="1" u="none" strike="noStrike" cap="none" normalizeH="0" baseline="0" dirty="0" smtClean="0">
                <a:ln>
                  <a:noFill/>
                </a:ln>
                <a:effectLst/>
                <a:latin typeface="Calibri" panose="020F0502020204030204" pitchFamily="34" charset="0"/>
              </a:rPr>
              <a:t>2015</a:t>
            </a:r>
            <a:r>
              <a:rPr kumimoji="0" lang="sl-SI" altLang="sl-SI" sz="2400" b="0" i="0" u="none" strike="noStrike" cap="none" normalizeH="0" baseline="0" dirty="0" smtClean="0">
                <a:ln>
                  <a:noFill/>
                </a:ln>
                <a:effectLst/>
                <a:latin typeface="Calibri" panose="020F0502020204030204" pitchFamily="34" charset="0"/>
              </a:rPr>
              <a:t> .... </a:t>
            </a:r>
          </a:p>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sl-SI" sz="2400" b="0" i="0" u="none" strike="noStrike" cap="none" normalizeH="0" baseline="0" dirty="0" err="1" smtClean="0">
                <a:ln>
                  <a:noFill/>
                </a:ln>
                <a:effectLst/>
                <a:latin typeface="Calibri" panose="020F0502020204030204" pitchFamily="34" charset="0"/>
              </a:rPr>
              <a:t>You</a:t>
            </a:r>
            <a:r>
              <a:rPr kumimoji="0" lang="sl-SI" altLang="sl-SI" sz="2400" b="0" i="0" u="none" strike="noStrike" cap="none" normalizeH="0" baseline="0" dirty="0" smtClean="0">
                <a:ln>
                  <a:noFill/>
                </a:ln>
                <a:effectLst/>
                <a:latin typeface="Calibri" panose="020F0502020204030204" pitchFamily="34" charset="0"/>
              </a:rPr>
              <a:t> are </a:t>
            </a:r>
            <a:r>
              <a:rPr kumimoji="0" lang="sl-SI" altLang="sl-SI" sz="2400" b="0" i="0" u="none" strike="noStrike" cap="none" normalizeH="0" baseline="0" dirty="0" err="1" smtClean="0">
                <a:ln>
                  <a:noFill/>
                </a:ln>
                <a:effectLst/>
                <a:latin typeface="Calibri" panose="020F0502020204030204" pitchFamily="34" charset="0"/>
              </a:rPr>
              <a:t>also</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only</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allowed</a:t>
            </a:r>
            <a:r>
              <a:rPr kumimoji="0" lang="sl-SI" altLang="sl-SI" sz="2400" b="0" i="0" u="none" strike="noStrike" cap="none" normalizeH="0" baseline="0" dirty="0" smtClean="0">
                <a:ln>
                  <a:noFill/>
                </a:ln>
                <a:effectLst/>
                <a:latin typeface="Calibri" panose="020F0502020204030204" pitchFamily="34" charset="0"/>
              </a:rPr>
              <a:t> to </a:t>
            </a:r>
            <a:r>
              <a:rPr kumimoji="0" lang="sl-SI" altLang="sl-SI" sz="2400" b="0" i="0" u="none" strike="noStrike" cap="none" normalizeH="0" baseline="0" dirty="0" err="1" smtClean="0">
                <a:ln>
                  <a:noFill/>
                </a:ln>
                <a:effectLst/>
                <a:latin typeface="Calibri" panose="020F0502020204030204" pitchFamily="34" charset="0"/>
              </a:rPr>
              <a:t>bring</a:t>
            </a:r>
            <a:r>
              <a:rPr kumimoji="0" lang="sl-SI" altLang="sl-SI" sz="2400" b="0" i="0" u="none" strike="noStrike" cap="none" normalizeH="0" baseline="0" dirty="0" smtClean="0">
                <a:ln>
                  <a:noFill/>
                </a:ln>
                <a:effectLst/>
                <a:latin typeface="Calibri" panose="020F0502020204030204" pitchFamily="34" charset="0"/>
              </a:rPr>
              <a:t> in a </a:t>
            </a:r>
            <a:r>
              <a:rPr kumimoji="0" lang="sl-SI" altLang="sl-SI" sz="2400" b="0" i="0" u="none" strike="noStrike" cap="none" normalizeH="0" baseline="0" dirty="0" err="1" smtClean="0">
                <a:ln>
                  <a:noFill/>
                </a:ln>
                <a:effectLst/>
                <a:latin typeface="Calibri" panose="020F0502020204030204" pitchFamily="34" charset="0"/>
              </a:rPr>
              <a:t>reasonable</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1" i="1" u="none" strike="noStrike" cap="none" normalizeH="0" baseline="0" dirty="0" err="1" smtClean="0">
                <a:ln>
                  <a:noFill/>
                </a:ln>
                <a:effectLst/>
                <a:latin typeface="Calibri" panose="020F0502020204030204" pitchFamily="34" charset="0"/>
              </a:rPr>
              <a:t>amount</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suitable</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for</a:t>
            </a:r>
            <a:r>
              <a:rPr kumimoji="0" lang="sl-SI" altLang="sl-SI" sz="2400" b="0" i="0" u="none" strike="noStrike" cap="none" normalizeH="0" baseline="0" dirty="0" smtClean="0">
                <a:ln>
                  <a:noFill/>
                </a:ln>
                <a:effectLst/>
                <a:latin typeface="Calibri" panose="020F0502020204030204" pitchFamily="34" charset="0"/>
              </a:rPr>
              <a:t> </a:t>
            </a:r>
            <a:r>
              <a:rPr kumimoji="0" lang="sl-SI" altLang="sl-SI" sz="2400" b="0" i="0" u="none" strike="noStrike" cap="none" normalizeH="0" baseline="0" dirty="0" err="1" smtClean="0">
                <a:ln>
                  <a:noFill/>
                </a:ln>
                <a:effectLst/>
                <a:latin typeface="Calibri" panose="020F0502020204030204" pitchFamily="34" charset="0"/>
              </a:rPr>
              <a:t>the</a:t>
            </a:r>
            <a:r>
              <a:rPr kumimoji="0" lang="sl-SI" altLang="sl-SI" sz="2400" b="0" i="0" u="none" strike="noStrike" cap="none" normalizeH="0" baseline="0" dirty="0" smtClean="0">
                <a:ln>
                  <a:noFill/>
                </a:ln>
                <a:effectLst/>
                <a:latin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l-SI" altLang="sl-SI" sz="1400" b="0" i="0" u="none" strike="noStrike" cap="none" normalizeH="0" baseline="0" dirty="0" smtClean="0">
              <a:ln>
                <a:noFill/>
              </a:ln>
              <a:solidFill>
                <a:schemeClr val="tx1"/>
              </a:solidFill>
              <a:effectLst/>
              <a:latin typeface="Calibri" panose="020F0502020204030204" pitchFamily="34" charset="0"/>
            </a:endParaRPr>
          </a:p>
        </p:txBody>
      </p:sp>
      <p:pic>
        <p:nvPicPr>
          <p:cNvPr id="7" name="Slika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3960" y="4539177"/>
            <a:ext cx="1699659" cy="1960269"/>
          </a:xfrm>
          <a:prstGeom prst="rect">
            <a:avLst/>
          </a:prstGeom>
        </p:spPr>
      </p:pic>
    </p:spTree>
    <p:extLst>
      <p:ext uri="{BB962C8B-B14F-4D97-AF65-F5344CB8AC3E}">
        <p14:creationId xmlns:p14="http://schemas.microsoft.com/office/powerpoint/2010/main" val="19055587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številke diapozitiva 1"/>
          <p:cNvSpPr>
            <a:spLocks noGrp="1"/>
          </p:cNvSpPr>
          <p:nvPr>
            <p:ph type="sldNum" sz="quarter" idx="4"/>
          </p:nvPr>
        </p:nvSpPr>
        <p:spPr/>
        <p:txBody>
          <a:bodyPr/>
          <a:lstStyle/>
          <a:p>
            <a:pPr>
              <a:defRPr/>
            </a:pPr>
            <a:fld id="{869A43B6-4A72-4A6E-B3BC-4E1A4B5DD1B6}" type="slidenum">
              <a:rPr lang="en-US" smtClean="0"/>
              <a:pPr>
                <a:defRPr/>
              </a:pPr>
              <a:t>14</a:t>
            </a:fld>
            <a:endParaRPr lang="en-US"/>
          </a:p>
        </p:txBody>
      </p:sp>
      <p:sp>
        <p:nvSpPr>
          <p:cNvPr id="4" name="Označba mesta noge 3"/>
          <p:cNvSpPr>
            <a:spLocks noGrp="1"/>
          </p:cNvSpPr>
          <p:nvPr>
            <p:ph type="ftr" sz="quarter" idx="3"/>
          </p:nvPr>
        </p:nvSpPr>
        <p:spPr/>
        <p:txBody>
          <a:bodyPr/>
          <a:lstStyle/>
          <a:p>
            <a:pPr>
              <a:defRPr/>
            </a:pPr>
            <a:r>
              <a:rPr lang="sl-SI" dirty="0" smtClean="0"/>
              <a:t>Urine </a:t>
            </a:r>
            <a:r>
              <a:rPr lang="sl-SI" dirty="0" err="1" smtClean="0"/>
              <a:t>testing</a:t>
            </a:r>
            <a:r>
              <a:rPr lang="sl-SI" dirty="0" smtClean="0"/>
              <a:t> - </a:t>
            </a:r>
            <a:r>
              <a:rPr lang="sl-SI" dirty="0" err="1" smtClean="0"/>
              <a:t>discussion</a:t>
            </a:r>
            <a:endParaRPr lang="en-US" dirty="0"/>
          </a:p>
        </p:txBody>
      </p:sp>
      <p:sp>
        <p:nvSpPr>
          <p:cNvPr id="5" name="Označba mesta vsebine 4"/>
          <p:cNvSpPr>
            <a:spLocks noGrp="1"/>
          </p:cNvSpPr>
          <p:nvPr>
            <p:ph idx="1"/>
          </p:nvPr>
        </p:nvSpPr>
        <p:spPr>
          <a:xfrm>
            <a:off x="683568" y="633354"/>
            <a:ext cx="7772400" cy="5769312"/>
          </a:xfrm>
        </p:spPr>
        <p:txBody>
          <a:bodyPr/>
          <a:lstStyle/>
          <a:p>
            <a:pPr marL="0" indent="0">
              <a:buNone/>
            </a:pPr>
            <a:r>
              <a:rPr lang="en-US" b="1" dirty="0"/>
              <a:t>TEST TYPES </a:t>
            </a:r>
            <a:r>
              <a:rPr lang="sl-SI" b="1" dirty="0" smtClean="0"/>
              <a:t>    </a:t>
            </a:r>
            <a:r>
              <a:rPr lang="en-US" b="1" dirty="0" smtClean="0"/>
              <a:t>Urine </a:t>
            </a:r>
            <a:r>
              <a:rPr lang="en-US" b="1" dirty="0"/>
              <a:t>Testing</a:t>
            </a:r>
          </a:p>
          <a:p>
            <a:r>
              <a:rPr lang="en-US" sz="1400" dirty="0"/>
              <a:t>Poppy seeds contain both Morphine and Codeine and can cause false positives for Opiates in urine tests. Most Opiate urine tests have a cut off level of 300 ng/ml. Ingestion of a single poppy seed bagel can produce an opiate level somewhere around 250 ng/ml three hours later. 3 teaspoons of store bought poppy seeds can result in 1200 ng/ml 6 hours later (1). We have read an estimate that 70% of DOT opiate positives are from poppy seeds. The U.S. Military uses cut off levels of 3000 ng/ml in order to minimize false positives. </a:t>
            </a:r>
            <a:br>
              <a:rPr lang="en-US" sz="1400" dirty="0"/>
            </a:br>
            <a:r>
              <a:rPr lang="en-US" sz="1400" dirty="0"/>
              <a:t/>
            </a:r>
            <a:br>
              <a:rPr lang="en-US" sz="1400" dirty="0"/>
            </a:br>
            <a:r>
              <a:rPr lang="en-US" sz="1400" dirty="0"/>
              <a:t>The profile and levels of Opiates that show up in a urine test can generally be distinguished from Opiate use if care is taken...however it is not a simple thing and results are often </a:t>
            </a:r>
            <a:r>
              <a:rPr lang="en-US" sz="1400" dirty="0" err="1"/>
              <a:t>mis</a:t>
            </a:r>
            <a:r>
              <a:rPr lang="en-US" sz="1400" dirty="0"/>
              <a:t>-read by companies giving drug tests. If eaten recently and in great enough quantity, poppy seeds will result in positive morphine and codeine results, with morphine predominant. This can be distinguished from recent Codeine use because of the comparative levels of Morphine and Codeine present. However Codeine use in the past (not recent) can result in a similar profile as Morphine is a metabolite of Codeine. Codeine is eliminated from the system more quickly than Morphine, so an extended period after Codeine use, levels of Morphine may be higher than those of Codeine. </a:t>
            </a:r>
            <a:br>
              <a:rPr lang="en-US" sz="1400" dirty="0"/>
            </a:br>
            <a:r>
              <a:rPr lang="en-US" sz="1400" dirty="0"/>
              <a:t/>
            </a:r>
            <a:br>
              <a:rPr lang="en-US" sz="1400" dirty="0"/>
            </a:br>
            <a:r>
              <a:rPr lang="en-US" sz="1400" dirty="0"/>
              <a:t>The Discovery Channel's </a:t>
            </a:r>
            <a:r>
              <a:rPr lang="en-US" sz="1400" dirty="0" err="1"/>
              <a:t>MythBusters</a:t>
            </a:r>
            <a:r>
              <a:rPr lang="en-US" sz="1400" dirty="0"/>
              <a:t> show did a piece testing whether </a:t>
            </a:r>
            <a:r>
              <a:rPr lang="en-US" sz="1400" b="1" dirty="0">
                <a:solidFill>
                  <a:srgbClr val="C00000"/>
                </a:solidFill>
              </a:rPr>
              <a:t>poppy seeds could cause a false positive on an over-the-counter drug test.</a:t>
            </a:r>
            <a:r>
              <a:rPr lang="en-US" sz="1400" dirty="0"/>
              <a:t> Two people were tested for opiates before the experiment began. Both tested negative on this initial test. One person then ate three poppy seed bagels and the other ate poppy seed cake. Both tested positive for opiates within 30 minutes of ingesting the seeds and continued to test positive until 16 hours after ingestion. The same brand of drug test was used in all cases. They called a number of manufacturers of over-the-counter drug tests and were told by all but one that poppy seeds could not cause a false positive.</a:t>
            </a:r>
            <a:r>
              <a:rPr lang="en-US" sz="1200" dirty="0"/>
              <a:t/>
            </a:r>
            <a:br>
              <a:rPr lang="en-US" sz="1200" dirty="0"/>
            </a:br>
            <a:endParaRPr lang="en-US" sz="1200" dirty="0"/>
          </a:p>
          <a:p>
            <a:r>
              <a:rPr lang="sl-SI" sz="1200" dirty="0"/>
              <a:t>https://www.erowid.org/plants/poppy/poppy_testing.shtml</a:t>
            </a:r>
          </a:p>
        </p:txBody>
      </p:sp>
    </p:spTree>
    <p:extLst>
      <p:ext uri="{BB962C8B-B14F-4D97-AF65-F5344CB8AC3E}">
        <p14:creationId xmlns:p14="http://schemas.microsoft.com/office/powerpoint/2010/main" val="1171419508"/>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številke diapozitiva 1"/>
          <p:cNvSpPr>
            <a:spLocks noGrp="1"/>
          </p:cNvSpPr>
          <p:nvPr>
            <p:ph type="sldNum" sz="quarter" idx="4"/>
          </p:nvPr>
        </p:nvSpPr>
        <p:spPr/>
        <p:txBody>
          <a:bodyPr/>
          <a:lstStyle/>
          <a:p>
            <a:pPr>
              <a:defRPr/>
            </a:pPr>
            <a:fld id="{869A43B6-4A72-4A6E-B3BC-4E1A4B5DD1B6}" type="slidenum">
              <a:rPr lang="en-US" smtClean="0"/>
              <a:pPr>
                <a:defRPr/>
              </a:pPr>
              <a:t>15</a:t>
            </a:fld>
            <a:endParaRPr lang="en-US"/>
          </a:p>
        </p:txBody>
      </p:sp>
      <p:sp>
        <p:nvSpPr>
          <p:cNvPr id="3" name="Naslov 2"/>
          <p:cNvSpPr>
            <a:spLocks noGrp="1"/>
          </p:cNvSpPr>
          <p:nvPr>
            <p:ph type="title"/>
          </p:nvPr>
        </p:nvSpPr>
        <p:spPr/>
        <p:txBody>
          <a:bodyPr/>
          <a:lstStyle/>
          <a:p>
            <a:r>
              <a:rPr lang="sl-SI" sz="1400" dirty="0"/>
              <a:t>http://www.state.gov/documents/organization/239560.pdf</a:t>
            </a:r>
          </a:p>
        </p:txBody>
      </p:sp>
      <p:sp>
        <p:nvSpPr>
          <p:cNvPr id="4" name="Označba mesta noge 3"/>
          <p:cNvSpPr>
            <a:spLocks noGrp="1"/>
          </p:cNvSpPr>
          <p:nvPr>
            <p:ph type="ftr" sz="quarter" idx="3"/>
          </p:nvPr>
        </p:nvSpPr>
        <p:spPr/>
        <p:txBody>
          <a:bodyPr/>
          <a:lstStyle/>
          <a:p>
            <a:pPr>
              <a:defRPr/>
            </a:pPr>
            <a:r>
              <a:rPr lang="sl-SI" dirty="0" err="1" smtClean="0"/>
              <a:t>Dilemma</a:t>
            </a:r>
            <a:endParaRPr lang="en-US" dirty="0"/>
          </a:p>
        </p:txBody>
      </p:sp>
      <p:sp>
        <p:nvSpPr>
          <p:cNvPr id="5" name="Označba mesta vsebine 4"/>
          <p:cNvSpPr>
            <a:spLocks noGrp="1"/>
          </p:cNvSpPr>
          <p:nvPr>
            <p:ph idx="1"/>
          </p:nvPr>
        </p:nvSpPr>
        <p:spPr/>
        <p:txBody>
          <a:bodyPr/>
          <a:lstStyle/>
          <a:p>
            <a:endParaRPr lang="sl-SI" sz="1400" dirty="0"/>
          </a:p>
          <a:p>
            <a:r>
              <a:rPr lang="en-US" sz="1400" dirty="0"/>
              <a:t> </a:t>
            </a:r>
            <a:r>
              <a:rPr lang="en-US" sz="1400" i="1" dirty="0"/>
              <a:t>Bureau for International Narcotics and Law Enforcement Affairs </a:t>
            </a:r>
            <a:endParaRPr lang="en-US" sz="1400" dirty="0"/>
          </a:p>
          <a:p>
            <a:pPr marL="0" indent="0">
              <a:buNone/>
            </a:pPr>
            <a:r>
              <a:rPr lang="sl-SI" sz="1400" b="1" dirty="0" smtClean="0"/>
              <a:t>International </a:t>
            </a:r>
            <a:r>
              <a:rPr lang="sl-SI" sz="1400" b="1" dirty="0" err="1" smtClean="0"/>
              <a:t>Narcotics</a:t>
            </a:r>
            <a:r>
              <a:rPr lang="sl-SI" sz="1400" b="1" dirty="0" smtClean="0"/>
              <a:t> </a:t>
            </a:r>
            <a:r>
              <a:rPr lang="sl-SI" sz="1400" b="1" dirty="0" err="1"/>
              <a:t>Control</a:t>
            </a:r>
            <a:r>
              <a:rPr lang="sl-SI" sz="1400" b="1" dirty="0"/>
              <a:t> </a:t>
            </a:r>
            <a:r>
              <a:rPr lang="sl-SI" sz="1400" b="1" dirty="0" err="1" smtClean="0"/>
              <a:t>Strategy</a:t>
            </a:r>
            <a:r>
              <a:rPr lang="sl-SI" sz="1400" b="1" dirty="0" smtClean="0"/>
              <a:t> </a:t>
            </a:r>
            <a:r>
              <a:rPr lang="sl-SI" sz="1400" b="1" dirty="0" err="1"/>
              <a:t>Report</a:t>
            </a:r>
            <a:r>
              <a:rPr lang="sl-SI" sz="1400" b="1" dirty="0"/>
              <a:t> </a:t>
            </a:r>
            <a:endParaRPr lang="sl-SI" sz="1400" b="1" dirty="0" smtClean="0"/>
          </a:p>
          <a:p>
            <a:pPr marL="0" indent="0">
              <a:buNone/>
            </a:pPr>
            <a:endParaRPr lang="sl-SI" sz="1400" b="1" dirty="0" smtClean="0"/>
          </a:p>
          <a:p>
            <a:pPr marL="0" indent="0">
              <a:buNone/>
            </a:pPr>
            <a:r>
              <a:rPr lang="sl-SI" sz="1400" b="1" dirty="0" smtClean="0"/>
              <a:t>Table: </a:t>
            </a:r>
            <a:r>
              <a:rPr lang="sl-SI" sz="1400" b="1" dirty="0" err="1" smtClean="0"/>
              <a:t>Production</a:t>
            </a:r>
            <a:r>
              <a:rPr lang="sl-SI" sz="1400" b="1" dirty="0" smtClean="0"/>
              <a:t> </a:t>
            </a:r>
            <a:r>
              <a:rPr lang="sl-SI" sz="1400" b="1" dirty="0" err="1" smtClean="0"/>
              <a:t>of</a:t>
            </a:r>
            <a:r>
              <a:rPr lang="sl-SI" sz="1400" b="1" dirty="0" smtClean="0"/>
              <a:t> </a:t>
            </a:r>
            <a:r>
              <a:rPr lang="sl-SI" sz="1400" b="1" dirty="0" err="1" smtClean="0"/>
              <a:t>narcotics</a:t>
            </a:r>
            <a:r>
              <a:rPr lang="sl-SI" sz="1400" b="1" dirty="0" smtClean="0"/>
              <a:t> </a:t>
            </a:r>
            <a:r>
              <a:rPr lang="sl-SI" sz="1400" b="1" dirty="0" err="1" smtClean="0"/>
              <a:t>poppy</a:t>
            </a:r>
            <a:r>
              <a:rPr lang="sl-SI" sz="1400" b="1" dirty="0"/>
              <a:t> </a:t>
            </a:r>
            <a:r>
              <a:rPr lang="sl-SI" sz="1400" b="1" dirty="0" smtClean="0"/>
              <a:t>(in Afganistan, Burma, </a:t>
            </a:r>
            <a:r>
              <a:rPr lang="sl-SI" sz="1400" b="1" dirty="0" err="1"/>
              <a:t>C</a:t>
            </a:r>
            <a:r>
              <a:rPr lang="sl-SI" sz="1400" b="1" dirty="0" err="1" smtClean="0"/>
              <a:t>olombia</a:t>
            </a:r>
            <a:r>
              <a:rPr lang="sl-SI" sz="1400" b="1" dirty="0" smtClean="0"/>
              <a:t>, </a:t>
            </a:r>
            <a:r>
              <a:rPr lang="sl-SI" sz="1400" b="1" dirty="0" err="1"/>
              <a:t>Q</a:t>
            </a:r>
            <a:r>
              <a:rPr lang="sl-SI" sz="1400" b="1" dirty="0" err="1" smtClean="0"/>
              <a:t>uatemala</a:t>
            </a:r>
            <a:r>
              <a:rPr lang="sl-SI" sz="1400" b="1" dirty="0" smtClean="0"/>
              <a:t>, </a:t>
            </a:r>
            <a:r>
              <a:rPr lang="sl-SI" sz="1400" b="1" dirty="0"/>
              <a:t>L</a:t>
            </a:r>
            <a:r>
              <a:rPr lang="sl-SI" sz="1400" b="1" dirty="0" smtClean="0"/>
              <a:t>aos, Mexico, Pakistan)</a:t>
            </a:r>
          </a:p>
          <a:p>
            <a:pPr marL="0" indent="0">
              <a:buNone/>
            </a:pPr>
            <a:r>
              <a:rPr lang="sl-SI" sz="1400" b="1" dirty="0" smtClean="0"/>
              <a:t>________________________________________________________________________________</a:t>
            </a:r>
          </a:p>
          <a:p>
            <a:pPr marL="0" indent="0">
              <a:buNone/>
            </a:pPr>
            <a:r>
              <a:rPr lang="sl-SI" sz="1400" b="1" dirty="0" smtClean="0"/>
              <a:t>2006                   2007            2008            2009                2010              2011             2012             2013</a:t>
            </a:r>
            <a:endParaRPr lang="sl-SI" sz="1400" b="1" dirty="0"/>
          </a:p>
          <a:p>
            <a:pPr marL="0" indent="0">
              <a:buNone/>
            </a:pPr>
            <a:r>
              <a:rPr lang="sl-SI" sz="1400" b="1" dirty="0" smtClean="0"/>
              <a:t>__________________________________ ha____________________________________________</a:t>
            </a:r>
          </a:p>
          <a:p>
            <a:pPr marL="0" indent="0">
              <a:buNone/>
            </a:pPr>
            <a:r>
              <a:rPr lang="sl-SI" sz="1400" b="1" dirty="0" smtClean="0"/>
              <a:t>203,680 </a:t>
            </a:r>
            <a:r>
              <a:rPr lang="sl-SI" sz="1400" dirty="0"/>
              <a:t>	</a:t>
            </a:r>
            <a:r>
              <a:rPr lang="sl-SI" sz="1400" b="1" dirty="0"/>
              <a:t>232,700 </a:t>
            </a:r>
            <a:r>
              <a:rPr lang="sl-SI" sz="1400" dirty="0"/>
              <a:t>	</a:t>
            </a:r>
            <a:r>
              <a:rPr lang="sl-SI" sz="1400" b="1" dirty="0"/>
              <a:t>197,100 </a:t>
            </a:r>
            <a:r>
              <a:rPr lang="sl-SI" sz="1400" dirty="0"/>
              <a:t>	</a:t>
            </a:r>
            <a:r>
              <a:rPr lang="sl-SI" sz="1400" b="1" dirty="0"/>
              <a:t>172,245 </a:t>
            </a:r>
            <a:r>
              <a:rPr lang="sl-SI" sz="1400" dirty="0"/>
              <a:t>	</a:t>
            </a:r>
            <a:r>
              <a:rPr lang="sl-SI" sz="1400" b="1" dirty="0"/>
              <a:t>180,300 </a:t>
            </a:r>
            <a:r>
              <a:rPr lang="sl-SI" sz="1400" dirty="0"/>
              <a:t>	</a:t>
            </a:r>
            <a:r>
              <a:rPr lang="sl-SI" sz="1400" b="1" dirty="0"/>
              <a:t>168,120 </a:t>
            </a:r>
            <a:r>
              <a:rPr lang="sl-SI" sz="1400" dirty="0"/>
              <a:t>	</a:t>
            </a:r>
            <a:r>
              <a:rPr lang="sl-SI" sz="1400" b="1" dirty="0"/>
              <a:t>191,565 </a:t>
            </a:r>
            <a:r>
              <a:rPr lang="sl-SI" sz="1400" dirty="0"/>
              <a:t>	</a:t>
            </a:r>
            <a:r>
              <a:rPr lang="sl-SI" sz="1400" b="1" dirty="0"/>
              <a:t>264,950 </a:t>
            </a:r>
            <a:endParaRPr lang="sl-SI" sz="1400" b="1" dirty="0" smtClean="0"/>
          </a:p>
          <a:p>
            <a:pPr marL="0" indent="0">
              <a:buNone/>
            </a:pPr>
            <a:endParaRPr lang="sl-SI" sz="1400" b="1" dirty="0"/>
          </a:p>
          <a:p>
            <a:pPr marL="0" indent="0">
              <a:buNone/>
            </a:pPr>
            <a:endParaRPr lang="sl-SI" sz="1400" b="1" dirty="0" smtClean="0"/>
          </a:p>
          <a:p>
            <a:pPr marL="0" indent="0">
              <a:buNone/>
            </a:pPr>
            <a:r>
              <a:rPr lang="sl-SI" sz="1400" dirty="0"/>
              <a:t>	</a:t>
            </a:r>
          </a:p>
          <a:p>
            <a:pPr marL="0" indent="0">
              <a:buNone/>
            </a:pPr>
            <a:r>
              <a:rPr lang="sl-SI" sz="1400" dirty="0" smtClean="0"/>
              <a:t> </a:t>
            </a:r>
            <a:r>
              <a:rPr lang="sl-SI" sz="1400" b="1" dirty="0" smtClean="0">
                <a:solidFill>
                  <a:schemeClr val="accent1">
                    <a:lumMod val="75000"/>
                  </a:schemeClr>
                </a:solidFill>
              </a:rPr>
              <a:t>        </a:t>
            </a:r>
            <a:r>
              <a:rPr lang="sl-SI" sz="1400" b="1" dirty="0" err="1" smtClean="0">
                <a:solidFill>
                  <a:schemeClr val="accent1">
                    <a:lumMod val="75000"/>
                  </a:schemeClr>
                </a:solidFill>
              </a:rPr>
              <a:t>From</a:t>
            </a:r>
            <a:r>
              <a:rPr lang="sl-SI" sz="1400" b="1" dirty="0" smtClean="0">
                <a:solidFill>
                  <a:schemeClr val="accent1">
                    <a:lumMod val="75000"/>
                  </a:schemeClr>
                </a:solidFill>
              </a:rPr>
              <a:t> </a:t>
            </a:r>
            <a:r>
              <a:rPr lang="sl-SI" sz="1400" b="1" dirty="0" err="1" smtClean="0">
                <a:solidFill>
                  <a:schemeClr val="accent1">
                    <a:lumMod val="75000"/>
                  </a:schemeClr>
                </a:solidFill>
              </a:rPr>
              <a:t>which</a:t>
            </a:r>
            <a:r>
              <a:rPr lang="sl-SI" sz="1400" b="1" dirty="0" smtClean="0">
                <a:solidFill>
                  <a:schemeClr val="accent1">
                    <a:lumMod val="75000"/>
                  </a:schemeClr>
                </a:solidFill>
              </a:rPr>
              <a:t> </a:t>
            </a:r>
            <a:r>
              <a:rPr lang="sl-SI" sz="1400" b="1" dirty="0" err="1" smtClean="0">
                <a:solidFill>
                  <a:schemeClr val="accent1">
                    <a:lumMod val="75000"/>
                  </a:schemeClr>
                </a:solidFill>
              </a:rPr>
              <a:t>production</a:t>
            </a:r>
            <a:r>
              <a:rPr lang="sl-SI" sz="1400" b="1" dirty="0" smtClean="0">
                <a:solidFill>
                  <a:schemeClr val="accent1">
                    <a:lumMod val="75000"/>
                  </a:schemeClr>
                </a:solidFill>
              </a:rPr>
              <a:t> are </a:t>
            </a:r>
            <a:r>
              <a:rPr lang="sl-SI" sz="1400" b="1" dirty="0" err="1" smtClean="0">
                <a:solidFill>
                  <a:schemeClr val="accent1">
                    <a:lumMod val="75000"/>
                  </a:schemeClr>
                </a:solidFill>
              </a:rPr>
              <a:t>the</a:t>
            </a:r>
            <a:r>
              <a:rPr lang="sl-SI" sz="1400" b="1" dirty="0" smtClean="0">
                <a:solidFill>
                  <a:schemeClr val="accent1">
                    <a:lumMod val="75000"/>
                  </a:schemeClr>
                </a:solidFill>
              </a:rPr>
              <a:t> </a:t>
            </a:r>
            <a:r>
              <a:rPr lang="sl-SI" sz="1400" b="1" dirty="0" err="1" smtClean="0">
                <a:solidFill>
                  <a:schemeClr val="accent1">
                    <a:lumMod val="75000"/>
                  </a:schemeClr>
                </a:solidFill>
              </a:rPr>
              <a:t>poppy</a:t>
            </a:r>
            <a:r>
              <a:rPr lang="sl-SI" sz="1400" b="1" dirty="0" smtClean="0">
                <a:solidFill>
                  <a:schemeClr val="accent1">
                    <a:lumMod val="75000"/>
                  </a:schemeClr>
                </a:solidFill>
              </a:rPr>
              <a:t> </a:t>
            </a:r>
            <a:r>
              <a:rPr lang="sl-SI" sz="1400" b="1" dirty="0" err="1" smtClean="0">
                <a:solidFill>
                  <a:schemeClr val="accent1">
                    <a:lumMod val="75000"/>
                  </a:schemeClr>
                </a:solidFill>
              </a:rPr>
              <a:t>seeds</a:t>
            </a:r>
            <a:r>
              <a:rPr lang="sl-SI" sz="1400" b="1" dirty="0" smtClean="0">
                <a:solidFill>
                  <a:schemeClr val="accent1">
                    <a:lumMod val="75000"/>
                  </a:schemeClr>
                </a:solidFill>
              </a:rPr>
              <a:t> </a:t>
            </a:r>
            <a:r>
              <a:rPr lang="sl-SI" sz="1400" b="1" dirty="0" err="1" smtClean="0">
                <a:solidFill>
                  <a:schemeClr val="accent1">
                    <a:lumMod val="75000"/>
                  </a:schemeClr>
                </a:solidFill>
              </a:rPr>
              <a:t>for</a:t>
            </a:r>
            <a:r>
              <a:rPr lang="sl-SI" sz="1400" b="1" dirty="0" smtClean="0">
                <a:solidFill>
                  <a:schemeClr val="accent1">
                    <a:lumMod val="75000"/>
                  </a:schemeClr>
                </a:solidFill>
              </a:rPr>
              <a:t> </a:t>
            </a:r>
            <a:r>
              <a:rPr lang="sl-SI" sz="1400" b="1" dirty="0" err="1" smtClean="0">
                <a:solidFill>
                  <a:schemeClr val="accent1">
                    <a:lumMod val="75000"/>
                  </a:schemeClr>
                </a:solidFill>
              </a:rPr>
              <a:t>consumption</a:t>
            </a:r>
            <a:r>
              <a:rPr lang="sl-SI" sz="1400" b="1" dirty="0" smtClean="0">
                <a:solidFill>
                  <a:schemeClr val="accent1">
                    <a:lumMod val="75000"/>
                  </a:schemeClr>
                </a:solidFill>
              </a:rPr>
              <a:t> – </a:t>
            </a:r>
          </a:p>
          <a:p>
            <a:pPr marL="0" indent="0">
              <a:buNone/>
            </a:pPr>
            <a:r>
              <a:rPr lang="sl-SI" sz="1400" b="1" dirty="0">
                <a:solidFill>
                  <a:schemeClr val="accent1">
                    <a:lumMod val="75000"/>
                  </a:schemeClr>
                </a:solidFill>
              </a:rPr>
              <a:t> </a:t>
            </a:r>
            <a:r>
              <a:rPr lang="sl-SI" sz="1400" b="1" dirty="0" smtClean="0">
                <a:solidFill>
                  <a:schemeClr val="accent1">
                    <a:lumMod val="75000"/>
                  </a:schemeClr>
                </a:solidFill>
              </a:rPr>
              <a:t>        </a:t>
            </a:r>
            <a:r>
              <a:rPr lang="sl-SI" sz="1400" b="1" dirty="0" err="1" smtClean="0">
                <a:solidFill>
                  <a:schemeClr val="accent1">
                    <a:lumMod val="75000"/>
                  </a:schemeClr>
                </a:solidFill>
              </a:rPr>
              <a:t>who</a:t>
            </a:r>
            <a:r>
              <a:rPr lang="sl-SI" sz="1400" b="1" dirty="0" smtClean="0">
                <a:solidFill>
                  <a:schemeClr val="accent1">
                    <a:lumMod val="75000"/>
                  </a:schemeClr>
                </a:solidFill>
              </a:rPr>
              <a:t> </a:t>
            </a:r>
            <a:r>
              <a:rPr lang="sl-SI" sz="1400" b="1" dirty="0" err="1" smtClean="0">
                <a:solidFill>
                  <a:schemeClr val="accent1">
                    <a:lumMod val="75000"/>
                  </a:schemeClr>
                </a:solidFill>
              </a:rPr>
              <a:t>really</a:t>
            </a:r>
            <a:r>
              <a:rPr lang="sl-SI" sz="1400" b="1" dirty="0" smtClean="0">
                <a:solidFill>
                  <a:schemeClr val="accent1">
                    <a:lumMod val="75000"/>
                  </a:schemeClr>
                </a:solidFill>
              </a:rPr>
              <a:t>  </a:t>
            </a:r>
            <a:r>
              <a:rPr lang="sl-SI" sz="1400" b="1" dirty="0" err="1" smtClean="0">
                <a:solidFill>
                  <a:schemeClr val="accent1">
                    <a:lumMod val="75000"/>
                  </a:schemeClr>
                </a:solidFill>
              </a:rPr>
              <a:t>control</a:t>
            </a:r>
            <a:r>
              <a:rPr lang="sl-SI" sz="1400" b="1" dirty="0" smtClean="0">
                <a:solidFill>
                  <a:schemeClr val="accent1">
                    <a:lumMod val="75000"/>
                  </a:schemeClr>
                </a:solidFill>
              </a:rPr>
              <a:t> </a:t>
            </a:r>
            <a:r>
              <a:rPr lang="sl-SI" sz="1400" b="1" dirty="0" err="1" smtClean="0">
                <a:solidFill>
                  <a:schemeClr val="accent1">
                    <a:lumMod val="75000"/>
                  </a:schemeClr>
                </a:solidFill>
              </a:rPr>
              <a:t>this</a:t>
            </a:r>
            <a:r>
              <a:rPr lang="sl-SI" sz="1400" b="1" dirty="0" smtClean="0">
                <a:solidFill>
                  <a:schemeClr val="accent1">
                    <a:lumMod val="75000"/>
                  </a:schemeClr>
                </a:solidFill>
              </a:rPr>
              <a:t> at </a:t>
            </a:r>
            <a:r>
              <a:rPr lang="sl-SI" sz="1400" b="1" dirty="0" err="1" smtClean="0">
                <a:solidFill>
                  <a:schemeClr val="accent1">
                    <a:lumMod val="75000"/>
                  </a:schemeClr>
                </a:solidFill>
              </a:rPr>
              <a:t>inernational</a:t>
            </a:r>
            <a:r>
              <a:rPr lang="sl-SI" sz="1400" b="1" dirty="0" smtClean="0">
                <a:solidFill>
                  <a:schemeClr val="accent1">
                    <a:lumMod val="75000"/>
                  </a:schemeClr>
                </a:solidFill>
              </a:rPr>
              <a:t> market?</a:t>
            </a:r>
            <a:endParaRPr lang="sl-SI" sz="1400" b="1" dirty="0">
              <a:solidFill>
                <a:schemeClr val="accent1">
                  <a:lumMod val="75000"/>
                </a:schemeClr>
              </a:solidFill>
            </a:endParaRPr>
          </a:p>
        </p:txBody>
      </p:sp>
      <p:sp>
        <p:nvSpPr>
          <p:cNvPr id="6" name="Puščica dol 5"/>
          <p:cNvSpPr/>
          <p:nvPr/>
        </p:nvSpPr>
        <p:spPr bwMode="auto">
          <a:xfrm>
            <a:off x="3995936" y="4293096"/>
            <a:ext cx="1224136" cy="36004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sl-SI" sz="3200" b="0" i="0" u="none" strike="noStrike" cap="none" normalizeH="0" baseline="0" smtClean="0">
              <a:ln>
                <a:noFill/>
              </a:ln>
              <a:solidFill>
                <a:schemeClr val="tx1"/>
              </a:solidFill>
              <a:effectLst/>
              <a:latin typeface="Tahoma" pitchFamily="34" charset="0"/>
            </a:endParaRPr>
          </a:p>
        </p:txBody>
      </p:sp>
      <p:pic>
        <p:nvPicPr>
          <p:cNvPr id="7" name="Slika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00192" y="612016"/>
            <a:ext cx="2619375" cy="1743075"/>
          </a:xfrm>
          <a:prstGeom prst="rect">
            <a:avLst/>
          </a:prstGeom>
        </p:spPr>
      </p:pic>
    </p:spTree>
    <p:extLst>
      <p:ext uri="{BB962C8B-B14F-4D97-AF65-F5344CB8AC3E}">
        <p14:creationId xmlns:p14="http://schemas.microsoft.com/office/powerpoint/2010/main" val="193992816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številke diapozitiva 1"/>
          <p:cNvSpPr>
            <a:spLocks noGrp="1"/>
          </p:cNvSpPr>
          <p:nvPr>
            <p:ph type="sldNum" sz="quarter" idx="4"/>
          </p:nvPr>
        </p:nvSpPr>
        <p:spPr/>
        <p:txBody>
          <a:bodyPr/>
          <a:lstStyle/>
          <a:p>
            <a:pPr>
              <a:defRPr/>
            </a:pPr>
            <a:fld id="{869A43B6-4A72-4A6E-B3BC-4E1A4B5DD1B6}" type="slidenum">
              <a:rPr lang="en-US" smtClean="0"/>
              <a:pPr>
                <a:defRPr/>
              </a:pPr>
              <a:t>16</a:t>
            </a:fld>
            <a:endParaRPr lang="en-US"/>
          </a:p>
        </p:txBody>
      </p:sp>
      <p:sp>
        <p:nvSpPr>
          <p:cNvPr id="4" name="Ograda noge 3"/>
          <p:cNvSpPr>
            <a:spLocks noGrp="1"/>
          </p:cNvSpPr>
          <p:nvPr>
            <p:ph type="ftr" sz="quarter" idx="3"/>
          </p:nvPr>
        </p:nvSpPr>
        <p:spPr>
          <a:xfrm>
            <a:off x="0" y="0"/>
            <a:ext cx="8163395" cy="476672"/>
          </a:xfrm>
        </p:spPr>
        <p:txBody>
          <a:bodyPr/>
          <a:lstStyle/>
          <a:p>
            <a:pPr>
              <a:defRPr/>
            </a:pPr>
            <a:r>
              <a:rPr lang="sl-SI" sz="4400" dirty="0" err="1" smtClean="0"/>
              <a:t>Conclusions</a:t>
            </a:r>
            <a:endParaRPr lang="en-US" sz="4400" dirty="0"/>
          </a:p>
        </p:txBody>
      </p:sp>
      <p:sp>
        <p:nvSpPr>
          <p:cNvPr id="5" name="Ograda vsebine 4"/>
          <p:cNvSpPr>
            <a:spLocks noGrp="1"/>
          </p:cNvSpPr>
          <p:nvPr>
            <p:ph idx="1"/>
          </p:nvPr>
        </p:nvSpPr>
        <p:spPr>
          <a:xfrm>
            <a:off x="325533" y="764704"/>
            <a:ext cx="7772400" cy="4824536"/>
          </a:xfrm>
        </p:spPr>
        <p:txBody>
          <a:bodyPr/>
          <a:lstStyle/>
          <a:p>
            <a:pPr>
              <a:buFont typeface="Arial" panose="020B0604020202020204" pitchFamily="34" charset="0"/>
              <a:buChar char="•"/>
            </a:pPr>
            <a:r>
              <a:rPr lang="sl-SI" sz="2400" b="1" dirty="0" err="1" smtClean="0">
                <a:solidFill>
                  <a:srgbClr val="0070C0"/>
                </a:solidFill>
              </a:rPr>
              <a:t>Only</a:t>
            </a:r>
            <a:r>
              <a:rPr lang="sl-SI" sz="2400" b="1" dirty="0" smtClean="0">
                <a:solidFill>
                  <a:srgbClr val="0070C0"/>
                </a:solidFill>
              </a:rPr>
              <a:t> </a:t>
            </a:r>
            <a:r>
              <a:rPr lang="sl-SI" sz="2400" b="1" dirty="0" err="1" smtClean="0">
                <a:solidFill>
                  <a:srgbClr val="0070C0"/>
                </a:solidFill>
              </a:rPr>
              <a:t>safe</a:t>
            </a:r>
            <a:r>
              <a:rPr lang="sl-SI" sz="2400" b="1" dirty="0" smtClean="0">
                <a:solidFill>
                  <a:srgbClr val="0070C0"/>
                </a:solidFill>
              </a:rPr>
              <a:t> </a:t>
            </a:r>
            <a:r>
              <a:rPr lang="sl-SI" sz="2400" b="1" dirty="0" err="1" smtClean="0">
                <a:solidFill>
                  <a:srgbClr val="0070C0"/>
                </a:solidFill>
              </a:rPr>
              <a:t>way</a:t>
            </a:r>
            <a:r>
              <a:rPr lang="sl-SI" sz="2400" b="1" dirty="0" smtClean="0">
                <a:solidFill>
                  <a:srgbClr val="0070C0"/>
                </a:solidFill>
              </a:rPr>
              <a:t> </a:t>
            </a:r>
            <a:r>
              <a:rPr lang="sl-SI" sz="2400" b="1" dirty="0" err="1" smtClean="0">
                <a:solidFill>
                  <a:srgbClr val="0070C0"/>
                </a:solidFill>
              </a:rPr>
              <a:t>for</a:t>
            </a:r>
            <a:r>
              <a:rPr lang="sl-SI" sz="2400" b="1" dirty="0" smtClean="0">
                <a:solidFill>
                  <a:srgbClr val="0070C0"/>
                </a:solidFill>
              </a:rPr>
              <a:t> </a:t>
            </a:r>
            <a:r>
              <a:rPr lang="sl-SI" sz="2400" b="1" dirty="0" err="1" smtClean="0">
                <a:solidFill>
                  <a:srgbClr val="0070C0"/>
                </a:solidFill>
              </a:rPr>
              <a:t>consumption</a:t>
            </a:r>
            <a:r>
              <a:rPr lang="sl-SI" sz="2400" b="1" dirty="0" smtClean="0">
                <a:solidFill>
                  <a:srgbClr val="0070C0"/>
                </a:solidFill>
              </a:rPr>
              <a:t> od </a:t>
            </a:r>
            <a:r>
              <a:rPr lang="sl-SI" sz="2400" b="1" dirty="0" err="1" smtClean="0">
                <a:solidFill>
                  <a:srgbClr val="0070C0"/>
                </a:solidFill>
              </a:rPr>
              <a:t>poppy</a:t>
            </a:r>
            <a:r>
              <a:rPr lang="sl-SI" sz="2400" b="1" dirty="0" smtClean="0">
                <a:solidFill>
                  <a:srgbClr val="0070C0"/>
                </a:solidFill>
              </a:rPr>
              <a:t> </a:t>
            </a:r>
            <a:r>
              <a:rPr lang="sl-SI" sz="2400" b="1" dirty="0" err="1" smtClean="0">
                <a:solidFill>
                  <a:srgbClr val="0070C0"/>
                </a:solidFill>
              </a:rPr>
              <a:t>seeds</a:t>
            </a:r>
            <a:r>
              <a:rPr lang="sl-SI" sz="2400" b="1" dirty="0" smtClean="0">
                <a:solidFill>
                  <a:srgbClr val="0070C0"/>
                </a:solidFill>
              </a:rPr>
              <a:t>, </a:t>
            </a:r>
            <a:r>
              <a:rPr lang="sl-SI" sz="2400" b="1" dirty="0" err="1" smtClean="0">
                <a:solidFill>
                  <a:srgbClr val="0070C0"/>
                </a:solidFill>
              </a:rPr>
              <a:t>even</a:t>
            </a:r>
            <a:r>
              <a:rPr lang="sl-SI" sz="2400" b="1" dirty="0" smtClean="0">
                <a:solidFill>
                  <a:srgbClr val="0070C0"/>
                </a:solidFill>
              </a:rPr>
              <a:t> </a:t>
            </a:r>
            <a:r>
              <a:rPr lang="sl-SI" sz="2400" b="1" dirty="0" err="1" smtClean="0">
                <a:solidFill>
                  <a:srgbClr val="0070C0"/>
                </a:solidFill>
              </a:rPr>
              <a:t>for</a:t>
            </a:r>
            <a:r>
              <a:rPr lang="sl-SI" sz="2400" b="1" dirty="0" smtClean="0">
                <a:solidFill>
                  <a:srgbClr val="0070C0"/>
                </a:solidFill>
              </a:rPr>
              <a:t> </a:t>
            </a:r>
            <a:r>
              <a:rPr lang="sl-SI" sz="2400" b="1" dirty="0" err="1" smtClean="0">
                <a:solidFill>
                  <a:srgbClr val="0070C0"/>
                </a:solidFill>
              </a:rPr>
              <a:t>children</a:t>
            </a:r>
            <a:r>
              <a:rPr lang="sl-SI" sz="2400" b="1" dirty="0" smtClean="0">
                <a:solidFill>
                  <a:srgbClr val="0070C0"/>
                </a:solidFill>
              </a:rPr>
              <a:t>, </a:t>
            </a:r>
            <a:r>
              <a:rPr lang="sl-SI" sz="2400" b="1" dirty="0" err="1" smtClean="0">
                <a:solidFill>
                  <a:srgbClr val="0070C0"/>
                </a:solidFill>
              </a:rPr>
              <a:t>sportists</a:t>
            </a:r>
            <a:r>
              <a:rPr lang="sl-SI" sz="2400" b="1" dirty="0" smtClean="0">
                <a:solidFill>
                  <a:srgbClr val="0070C0"/>
                </a:solidFill>
              </a:rPr>
              <a:t> </a:t>
            </a:r>
            <a:r>
              <a:rPr lang="sl-SI" sz="2400" b="1" dirty="0" err="1" smtClean="0">
                <a:solidFill>
                  <a:srgbClr val="0070C0"/>
                </a:solidFill>
              </a:rPr>
              <a:t>and</a:t>
            </a:r>
            <a:r>
              <a:rPr lang="sl-SI" sz="2400" b="1" dirty="0" smtClean="0">
                <a:solidFill>
                  <a:srgbClr val="0070C0"/>
                </a:solidFill>
              </a:rPr>
              <a:t> </a:t>
            </a:r>
            <a:r>
              <a:rPr lang="sl-SI" sz="2400" b="1" dirty="0" err="1" smtClean="0">
                <a:solidFill>
                  <a:srgbClr val="0070C0"/>
                </a:solidFill>
              </a:rPr>
              <a:t>pregnants</a:t>
            </a:r>
            <a:r>
              <a:rPr lang="sl-SI" sz="2400" b="1" dirty="0" smtClean="0">
                <a:solidFill>
                  <a:srgbClr val="0070C0"/>
                </a:solidFill>
              </a:rPr>
              <a:t> is </a:t>
            </a:r>
            <a:r>
              <a:rPr lang="sl-SI" sz="2400" b="1" dirty="0" err="1" smtClean="0">
                <a:solidFill>
                  <a:srgbClr val="0070C0"/>
                </a:solidFill>
              </a:rPr>
              <a:t>low</a:t>
            </a:r>
            <a:r>
              <a:rPr lang="sl-SI" sz="2400" b="1" dirty="0" smtClean="0">
                <a:solidFill>
                  <a:srgbClr val="0070C0"/>
                </a:solidFill>
              </a:rPr>
              <a:t> </a:t>
            </a:r>
            <a:r>
              <a:rPr lang="sl-SI" sz="2400" b="1" dirty="0" err="1" smtClean="0">
                <a:solidFill>
                  <a:srgbClr val="0070C0"/>
                </a:solidFill>
              </a:rPr>
              <a:t>content</a:t>
            </a:r>
            <a:r>
              <a:rPr lang="sl-SI" sz="2400" b="1" dirty="0" smtClean="0">
                <a:solidFill>
                  <a:srgbClr val="0070C0"/>
                </a:solidFill>
              </a:rPr>
              <a:t> </a:t>
            </a:r>
            <a:r>
              <a:rPr lang="sl-SI" sz="2400" b="1" dirty="0" err="1" smtClean="0">
                <a:solidFill>
                  <a:srgbClr val="0070C0"/>
                </a:solidFill>
              </a:rPr>
              <a:t>of</a:t>
            </a:r>
            <a:r>
              <a:rPr lang="sl-SI" sz="2400" b="1" dirty="0" smtClean="0">
                <a:solidFill>
                  <a:srgbClr val="0070C0"/>
                </a:solidFill>
              </a:rPr>
              <a:t> </a:t>
            </a:r>
            <a:r>
              <a:rPr lang="sl-SI" sz="2400" b="1" dirty="0" err="1" smtClean="0">
                <a:solidFill>
                  <a:srgbClr val="0070C0"/>
                </a:solidFill>
              </a:rPr>
              <a:t>opium</a:t>
            </a:r>
            <a:r>
              <a:rPr lang="sl-SI" sz="2400" b="1" dirty="0" smtClean="0">
                <a:solidFill>
                  <a:srgbClr val="0070C0"/>
                </a:solidFill>
              </a:rPr>
              <a:t> </a:t>
            </a:r>
            <a:r>
              <a:rPr lang="sl-SI" sz="2400" b="1" dirty="0" err="1" smtClean="0">
                <a:solidFill>
                  <a:srgbClr val="0070C0"/>
                </a:solidFill>
              </a:rPr>
              <a:t>alkaloids</a:t>
            </a:r>
            <a:r>
              <a:rPr lang="sl-SI" sz="2400" b="1" dirty="0" smtClean="0">
                <a:solidFill>
                  <a:srgbClr val="0070C0"/>
                </a:solidFill>
              </a:rPr>
              <a:t> in </a:t>
            </a:r>
            <a:r>
              <a:rPr lang="sl-SI" sz="2400" b="1" dirty="0" err="1" smtClean="0">
                <a:solidFill>
                  <a:srgbClr val="0070C0"/>
                </a:solidFill>
              </a:rPr>
              <a:t>poppy</a:t>
            </a:r>
            <a:r>
              <a:rPr lang="sl-SI" sz="2400" b="1" dirty="0" smtClean="0">
                <a:solidFill>
                  <a:srgbClr val="0070C0"/>
                </a:solidFill>
              </a:rPr>
              <a:t> </a:t>
            </a:r>
            <a:r>
              <a:rPr lang="sl-SI" sz="2400" b="1" dirty="0" err="1" smtClean="0">
                <a:solidFill>
                  <a:srgbClr val="0070C0"/>
                </a:solidFill>
              </a:rPr>
              <a:t>seeds</a:t>
            </a:r>
            <a:r>
              <a:rPr lang="sl-SI" sz="2400" b="1" dirty="0" smtClean="0">
                <a:solidFill>
                  <a:srgbClr val="0070C0"/>
                </a:solidFill>
              </a:rPr>
              <a:t>.</a:t>
            </a:r>
          </a:p>
          <a:p>
            <a:pPr marL="0" indent="0">
              <a:buNone/>
            </a:pPr>
            <a:endParaRPr lang="sl-SI" sz="2400" b="1" dirty="0" smtClean="0">
              <a:solidFill>
                <a:srgbClr val="0070C0"/>
              </a:solidFill>
            </a:endParaRPr>
          </a:p>
          <a:p>
            <a:pPr>
              <a:buFont typeface="Arial" panose="020B0604020202020204" pitchFamily="34" charset="0"/>
              <a:buChar char="•"/>
            </a:pPr>
            <a:r>
              <a:rPr lang="sl-SI" sz="2400" b="1" dirty="0" smtClean="0">
                <a:solidFill>
                  <a:srgbClr val="0070C0"/>
                </a:solidFill>
              </a:rPr>
              <a:t>It is </a:t>
            </a:r>
            <a:r>
              <a:rPr lang="sl-SI" sz="2400" b="1" dirty="0" err="1" smtClean="0">
                <a:solidFill>
                  <a:srgbClr val="0070C0"/>
                </a:solidFill>
              </a:rPr>
              <a:t>possible</a:t>
            </a:r>
            <a:r>
              <a:rPr lang="sl-SI" sz="2400" b="1" dirty="0" smtClean="0">
                <a:solidFill>
                  <a:srgbClr val="0070C0"/>
                </a:solidFill>
              </a:rPr>
              <a:t> to </a:t>
            </a:r>
            <a:r>
              <a:rPr lang="sl-SI" sz="2400" b="1" dirty="0" err="1" smtClean="0">
                <a:solidFill>
                  <a:srgbClr val="0070C0"/>
                </a:solidFill>
              </a:rPr>
              <a:t>rich</a:t>
            </a:r>
            <a:r>
              <a:rPr lang="sl-SI" sz="2400" b="1" dirty="0" smtClean="0">
                <a:solidFill>
                  <a:srgbClr val="0070C0"/>
                </a:solidFill>
              </a:rPr>
              <a:t> in </a:t>
            </a:r>
            <a:r>
              <a:rPr lang="sl-SI" sz="2400" b="1" dirty="0" err="1" smtClean="0">
                <a:solidFill>
                  <a:srgbClr val="0070C0"/>
                </a:solidFill>
              </a:rPr>
              <a:t>temperate</a:t>
            </a:r>
            <a:r>
              <a:rPr lang="sl-SI" sz="2400" b="1" dirty="0" smtClean="0">
                <a:solidFill>
                  <a:srgbClr val="0070C0"/>
                </a:solidFill>
              </a:rPr>
              <a:t> </a:t>
            </a:r>
            <a:r>
              <a:rPr lang="sl-SI" sz="2400" b="1" dirty="0" err="1" smtClean="0">
                <a:solidFill>
                  <a:srgbClr val="0070C0"/>
                </a:solidFill>
              </a:rPr>
              <a:t>climate</a:t>
            </a:r>
            <a:r>
              <a:rPr lang="sl-SI" sz="2400" b="1" dirty="0" smtClean="0">
                <a:solidFill>
                  <a:srgbClr val="0070C0"/>
                </a:solidFill>
              </a:rPr>
              <a:t> </a:t>
            </a:r>
            <a:r>
              <a:rPr lang="sl-SI" sz="2400" b="1" dirty="0" err="1" smtClean="0">
                <a:solidFill>
                  <a:srgbClr val="0070C0"/>
                </a:solidFill>
              </a:rPr>
              <a:t>with</a:t>
            </a:r>
            <a:r>
              <a:rPr lang="sl-SI" sz="2400" b="1" dirty="0" smtClean="0">
                <a:solidFill>
                  <a:srgbClr val="0070C0"/>
                </a:solidFill>
              </a:rPr>
              <a:t> </a:t>
            </a:r>
            <a:r>
              <a:rPr lang="sl-SI" sz="2400" b="1" dirty="0" err="1" smtClean="0">
                <a:solidFill>
                  <a:srgbClr val="0070C0"/>
                </a:solidFill>
              </a:rPr>
              <a:t>selection</a:t>
            </a:r>
            <a:r>
              <a:rPr lang="sl-SI" sz="2400" b="1" dirty="0" smtClean="0">
                <a:solidFill>
                  <a:srgbClr val="0070C0"/>
                </a:solidFill>
              </a:rPr>
              <a:t> </a:t>
            </a:r>
            <a:r>
              <a:rPr lang="sl-SI" sz="2400" b="1" dirty="0" err="1" smtClean="0">
                <a:solidFill>
                  <a:srgbClr val="0070C0"/>
                </a:solidFill>
              </a:rPr>
              <a:t>of</a:t>
            </a:r>
            <a:r>
              <a:rPr lang="sl-SI" sz="2400" b="1" dirty="0" smtClean="0">
                <a:solidFill>
                  <a:srgbClr val="0070C0"/>
                </a:solidFill>
              </a:rPr>
              <a:t> </a:t>
            </a:r>
            <a:r>
              <a:rPr lang="sl-SI" sz="2400" b="1" dirty="0" err="1" smtClean="0">
                <a:solidFill>
                  <a:srgbClr val="0070C0"/>
                </a:solidFill>
              </a:rPr>
              <a:t>genotypes</a:t>
            </a:r>
            <a:r>
              <a:rPr lang="sl-SI" sz="2400" b="1" dirty="0" smtClean="0">
                <a:solidFill>
                  <a:srgbClr val="0070C0"/>
                </a:solidFill>
              </a:rPr>
              <a:t> (base are </a:t>
            </a:r>
            <a:r>
              <a:rPr lang="sl-SI" sz="2400" b="1" dirty="0" err="1" smtClean="0">
                <a:solidFill>
                  <a:srgbClr val="0070C0"/>
                </a:solidFill>
              </a:rPr>
              <a:t>rare</a:t>
            </a:r>
            <a:r>
              <a:rPr lang="sl-SI" sz="2400" b="1" dirty="0" smtClean="0">
                <a:solidFill>
                  <a:srgbClr val="0070C0"/>
                </a:solidFill>
              </a:rPr>
              <a:t> </a:t>
            </a:r>
            <a:r>
              <a:rPr lang="sl-SI" sz="2400" b="1" dirty="0" err="1" smtClean="0">
                <a:solidFill>
                  <a:srgbClr val="0070C0"/>
                </a:solidFill>
              </a:rPr>
              <a:t>populations</a:t>
            </a:r>
            <a:r>
              <a:rPr lang="sl-SI" sz="2400" b="1" dirty="0">
                <a:solidFill>
                  <a:srgbClr val="0070C0"/>
                </a:solidFill>
              </a:rPr>
              <a:t> </a:t>
            </a:r>
            <a:r>
              <a:rPr lang="sl-SI" sz="2400" b="1" dirty="0" smtClean="0">
                <a:solidFill>
                  <a:srgbClr val="0070C0"/>
                </a:solidFill>
              </a:rPr>
              <a:t>like in </a:t>
            </a:r>
            <a:r>
              <a:rPr lang="sl-SI" sz="2400" b="1" dirty="0" err="1" smtClean="0">
                <a:solidFill>
                  <a:srgbClr val="0070C0"/>
                </a:solidFill>
              </a:rPr>
              <a:t>Slovenia</a:t>
            </a:r>
            <a:r>
              <a:rPr lang="sl-SI" sz="2400" b="1" dirty="0" smtClean="0">
                <a:solidFill>
                  <a:srgbClr val="0070C0"/>
                </a:solidFill>
              </a:rPr>
              <a:t>) </a:t>
            </a:r>
            <a:r>
              <a:rPr lang="sl-SI" sz="2400" b="1" dirty="0" err="1" smtClean="0">
                <a:solidFill>
                  <a:srgbClr val="0070C0"/>
                </a:solidFill>
              </a:rPr>
              <a:t>with</a:t>
            </a:r>
            <a:r>
              <a:rPr lang="sl-SI" sz="2400" b="1" dirty="0" smtClean="0">
                <a:solidFill>
                  <a:srgbClr val="0070C0"/>
                </a:solidFill>
              </a:rPr>
              <a:t> </a:t>
            </a:r>
            <a:r>
              <a:rPr lang="sl-SI" sz="2400" b="1" dirty="0" err="1" smtClean="0">
                <a:solidFill>
                  <a:srgbClr val="0070C0"/>
                </a:solidFill>
              </a:rPr>
              <a:t>low</a:t>
            </a:r>
            <a:r>
              <a:rPr lang="sl-SI" sz="2400" b="1" dirty="0" smtClean="0">
                <a:solidFill>
                  <a:srgbClr val="0070C0"/>
                </a:solidFill>
              </a:rPr>
              <a:t> </a:t>
            </a:r>
            <a:r>
              <a:rPr lang="sl-SI" sz="2400" b="1" dirty="0" err="1" smtClean="0">
                <a:solidFill>
                  <a:srgbClr val="0070C0"/>
                </a:solidFill>
              </a:rPr>
              <a:t>content</a:t>
            </a:r>
            <a:r>
              <a:rPr lang="sl-SI" sz="2400" b="1" dirty="0" smtClean="0">
                <a:solidFill>
                  <a:srgbClr val="0070C0"/>
                </a:solidFill>
              </a:rPr>
              <a:t> </a:t>
            </a:r>
            <a:r>
              <a:rPr lang="sl-SI" sz="2400" b="1" dirty="0" err="1" smtClean="0">
                <a:solidFill>
                  <a:srgbClr val="0070C0"/>
                </a:solidFill>
              </a:rPr>
              <a:t>of</a:t>
            </a:r>
            <a:r>
              <a:rPr lang="sl-SI" sz="2400" b="1" dirty="0" smtClean="0">
                <a:solidFill>
                  <a:srgbClr val="0070C0"/>
                </a:solidFill>
              </a:rPr>
              <a:t> </a:t>
            </a:r>
            <a:r>
              <a:rPr lang="sl-SI" sz="2400" b="1" dirty="0" err="1" smtClean="0">
                <a:solidFill>
                  <a:srgbClr val="0070C0"/>
                </a:solidFill>
              </a:rPr>
              <a:t>opiataes</a:t>
            </a:r>
            <a:r>
              <a:rPr lang="sl-SI" sz="2400" b="1" dirty="0" smtClean="0">
                <a:solidFill>
                  <a:srgbClr val="0070C0"/>
                </a:solidFill>
              </a:rPr>
              <a:t> in </a:t>
            </a:r>
            <a:r>
              <a:rPr lang="sl-SI" sz="2400" b="1" dirty="0" err="1" smtClean="0">
                <a:solidFill>
                  <a:srgbClr val="0070C0"/>
                </a:solidFill>
              </a:rPr>
              <a:t>the</a:t>
            </a:r>
            <a:r>
              <a:rPr lang="sl-SI" sz="2400" b="1" dirty="0" smtClean="0">
                <a:solidFill>
                  <a:srgbClr val="0070C0"/>
                </a:solidFill>
              </a:rPr>
              <a:t> </a:t>
            </a:r>
            <a:r>
              <a:rPr lang="sl-SI" sz="2400" b="1" dirty="0" err="1" smtClean="0">
                <a:solidFill>
                  <a:srgbClr val="0070C0"/>
                </a:solidFill>
              </a:rPr>
              <a:t>seeds</a:t>
            </a:r>
            <a:r>
              <a:rPr lang="sl-SI" sz="2400" b="1" dirty="0" smtClean="0">
                <a:solidFill>
                  <a:srgbClr val="0070C0"/>
                </a:solidFill>
              </a:rPr>
              <a:t>.</a:t>
            </a:r>
          </a:p>
          <a:p>
            <a:pPr marL="0" indent="0">
              <a:buNone/>
            </a:pPr>
            <a:endParaRPr lang="sl-SI" sz="2800" dirty="0" smtClean="0">
              <a:latin typeface="Freestyle Script" panose="030804020302050B0404" pitchFamily="66" charset="0"/>
            </a:endParaRPr>
          </a:p>
          <a:p>
            <a:pPr marL="0" indent="0">
              <a:buNone/>
            </a:pPr>
            <a:r>
              <a:rPr lang="sl-SI" sz="2800" b="1" dirty="0" err="1" smtClean="0">
                <a:solidFill>
                  <a:srgbClr val="FF0000"/>
                </a:solidFill>
                <a:latin typeface="Freestyle Script" panose="030804020302050B0404" pitchFamily="66" charset="0"/>
              </a:rPr>
              <a:t>Than</a:t>
            </a:r>
            <a:r>
              <a:rPr lang="sl-SI" sz="2800" b="1" dirty="0" smtClean="0">
                <a:solidFill>
                  <a:srgbClr val="FF0000"/>
                </a:solidFill>
                <a:latin typeface="Freestyle Script" panose="030804020302050B0404" pitchFamily="66" charset="0"/>
              </a:rPr>
              <a:t> </a:t>
            </a:r>
            <a:r>
              <a:rPr lang="sl-SI" sz="2800" b="1" dirty="0" err="1" smtClean="0">
                <a:solidFill>
                  <a:srgbClr val="FF0000"/>
                </a:solidFill>
                <a:latin typeface="Freestyle Script" panose="030804020302050B0404" pitchFamily="66" charset="0"/>
              </a:rPr>
              <a:t>welcome</a:t>
            </a:r>
            <a:r>
              <a:rPr lang="sl-SI" sz="2800" b="1" dirty="0" smtClean="0">
                <a:solidFill>
                  <a:srgbClr val="FF0000"/>
                </a:solidFill>
                <a:latin typeface="Freestyle Script" panose="030804020302050B0404" pitchFamily="66" charset="0"/>
              </a:rPr>
              <a:t> to taste </a:t>
            </a:r>
          </a:p>
          <a:p>
            <a:pPr marL="0" indent="0">
              <a:buNone/>
            </a:pPr>
            <a:r>
              <a:rPr lang="sl-SI" sz="2800" b="1" dirty="0" smtClean="0">
                <a:solidFill>
                  <a:srgbClr val="FF0000"/>
                </a:solidFill>
                <a:latin typeface="Freestyle Script" panose="030804020302050B0404" pitchFamily="66" charset="0"/>
              </a:rPr>
              <a:t> </a:t>
            </a:r>
            <a:r>
              <a:rPr lang="sl-SI" sz="2800" b="1" dirty="0" err="1" smtClean="0">
                <a:solidFill>
                  <a:srgbClr val="FF0000"/>
                </a:solidFill>
                <a:latin typeface="Freestyle Script" panose="030804020302050B0404" pitchFamily="66" charset="0"/>
              </a:rPr>
              <a:t>Slovenian</a:t>
            </a:r>
            <a:r>
              <a:rPr lang="sl-SI" sz="2800" b="1" dirty="0" smtClean="0">
                <a:solidFill>
                  <a:srgbClr val="FF0000"/>
                </a:solidFill>
                <a:latin typeface="Freestyle Script" panose="030804020302050B0404" pitchFamily="66" charset="0"/>
              </a:rPr>
              <a:t> </a:t>
            </a:r>
            <a:r>
              <a:rPr lang="sl-SI" sz="2800" b="1" dirty="0" err="1" smtClean="0">
                <a:solidFill>
                  <a:srgbClr val="FF0000"/>
                </a:solidFill>
                <a:latin typeface="Freestyle Script" panose="030804020302050B0404" pitchFamily="66" charset="0"/>
              </a:rPr>
              <a:t>traditional</a:t>
            </a:r>
            <a:r>
              <a:rPr lang="sl-SI" sz="2800" b="1" dirty="0" smtClean="0">
                <a:solidFill>
                  <a:srgbClr val="FF0000"/>
                </a:solidFill>
                <a:latin typeface="Freestyle Script" panose="030804020302050B0404" pitchFamily="66" charset="0"/>
              </a:rPr>
              <a:t> </a:t>
            </a:r>
            <a:r>
              <a:rPr lang="sl-SI" sz="2800" b="1" dirty="0" err="1" smtClean="0">
                <a:solidFill>
                  <a:srgbClr val="FF0000"/>
                </a:solidFill>
                <a:latin typeface="Freestyle Script" panose="030804020302050B0404" pitchFamily="66" charset="0"/>
              </a:rPr>
              <a:t>food</a:t>
            </a:r>
            <a:r>
              <a:rPr lang="sl-SI" sz="2800" b="1" dirty="0" smtClean="0">
                <a:solidFill>
                  <a:srgbClr val="FF0000"/>
                </a:solidFill>
                <a:latin typeface="Freestyle Script" panose="030804020302050B0404" pitchFamily="66" charset="0"/>
              </a:rPr>
              <a:t>!</a:t>
            </a:r>
            <a:endParaRPr lang="sl-SI" sz="2800" b="1" dirty="0">
              <a:solidFill>
                <a:srgbClr val="FF0000"/>
              </a:solidFill>
              <a:latin typeface="Freestyle Script" panose="030804020302050B0404" pitchFamily="66" charset="0"/>
            </a:endParaRPr>
          </a:p>
          <a:p>
            <a:pPr marL="0" indent="0">
              <a:buNone/>
            </a:pPr>
            <a:endParaRPr lang="sl-SI" sz="1200" dirty="0">
              <a:solidFill>
                <a:srgbClr val="C00000"/>
              </a:solidFill>
              <a:latin typeface="Lucida Handwriting" panose="03010101010101010101" pitchFamily="66" charset="0"/>
            </a:endParaRPr>
          </a:p>
          <a:p>
            <a:pPr marL="0" indent="0">
              <a:buNone/>
            </a:pPr>
            <a:r>
              <a:rPr lang="sl-SI" sz="1400" dirty="0" err="1" smtClean="0">
                <a:solidFill>
                  <a:srgbClr val="C00000"/>
                </a:solidFill>
                <a:latin typeface="Lucida Handwriting" panose="03010101010101010101" pitchFamily="66" charset="0"/>
              </a:rPr>
              <a:t>Thank</a:t>
            </a:r>
            <a:r>
              <a:rPr lang="sl-SI" sz="1400" dirty="0" smtClean="0">
                <a:solidFill>
                  <a:srgbClr val="C00000"/>
                </a:solidFill>
                <a:latin typeface="Lucida Handwriting" panose="03010101010101010101" pitchFamily="66" charset="0"/>
              </a:rPr>
              <a:t> </a:t>
            </a:r>
            <a:r>
              <a:rPr lang="sl-SI" sz="1400" dirty="0" err="1" smtClean="0">
                <a:solidFill>
                  <a:srgbClr val="C00000"/>
                </a:solidFill>
                <a:latin typeface="Lucida Handwriting" panose="03010101010101010101" pitchFamily="66" charset="0"/>
              </a:rPr>
              <a:t>you</a:t>
            </a:r>
            <a:r>
              <a:rPr lang="sl-SI" sz="1400" dirty="0" smtClean="0">
                <a:solidFill>
                  <a:srgbClr val="C00000"/>
                </a:solidFill>
                <a:latin typeface="Lucida Handwriting" panose="03010101010101010101" pitchFamily="66" charset="0"/>
              </a:rPr>
              <a:t> </a:t>
            </a:r>
            <a:r>
              <a:rPr lang="sl-SI" sz="1400" dirty="0" err="1" smtClean="0">
                <a:solidFill>
                  <a:srgbClr val="C00000"/>
                </a:solidFill>
                <a:latin typeface="Lucida Handwriting" panose="03010101010101010101" pitchFamily="66" charset="0"/>
              </a:rPr>
              <a:t>for</a:t>
            </a:r>
            <a:r>
              <a:rPr lang="sl-SI" sz="1400" dirty="0" smtClean="0">
                <a:solidFill>
                  <a:srgbClr val="C00000"/>
                </a:solidFill>
                <a:latin typeface="Lucida Handwriting" panose="03010101010101010101" pitchFamily="66" charset="0"/>
              </a:rPr>
              <a:t> </a:t>
            </a:r>
            <a:r>
              <a:rPr lang="sl-SI" sz="1400" dirty="0" err="1" smtClean="0">
                <a:solidFill>
                  <a:srgbClr val="C00000"/>
                </a:solidFill>
                <a:latin typeface="Lucida Handwriting" panose="03010101010101010101" pitchFamily="66" charset="0"/>
              </a:rPr>
              <a:t>your</a:t>
            </a:r>
            <a:r>
              <a:rPr lang="sl-SI" sz="1400" dirty="0" smtClean="0">
                <a:solidFill>
                  <a:srgbClr val="C00000"/>
                </a:solidFill>
                <a:latin typeface="Lucida Handwriting" panose="03010101010101010101" pitchFamily="66" charset="0"/>
              </a:rPr>
              <a:t> </a:t>
            </a:r>
            <a:r>
              <a:rPr lang="sl-SI" sz="1400" dirty="0" err="1" smtClean="0">
                <a:solidFill>
                  <a:srgbClr val="C00000"/>
                </a:solidFill>
                <a:latin typeface="Lucida Handwriting" panose="03010101010101010101" pitchFamily="66" charset="0"/>
              </a:rPr>
              <a:t>attention</a:t>
            </a:r>
            <a:r>
              <a:rPr lang="sl-SI" sz="1400" dirty="0" smtClean="0">
                <a:solidFill>
                  <a:srgbClr val="C00000"/>
                </a:solidFill>
                <a:latin typeface="Lucida Handwriting" panose="03010101010101010101" pitchFamily="66" charset="0"/>
              </a:rPr>
              <a:t>!</a:t>
            </a:r>
            <a:endParaRPr lang="sl-SI" sz="1400" dirty="0">
              <a:solidFill>
                <a:srgbClr val="C00000"/>
              </a:solidFill>
              <a:latin typeface="Lucida Handwriting" panose="03010101010101010101" pitchFamily="66" charset="0"/>
            </a:endParaRPr>
          </a:p>
        </p:txBody>
      </p:sp>
      <p:pic>
        <p:nvPicPr>
          <p:cNvPr id="3" name="Slika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28184" y="4221088"/>
            <a:ext cx="2833870" cy="2636912"/>
          </a:xfrm>
          <a:prstGeom prst="rect">
            <a:avLst/>
          </a:prstGeom>
        </p:spPr>
      </p:pic>
      <p:pic>
        <p:nvPicPr>
          <p:cNvPr id="6" name="Slika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635896" y="4221088"/>
            <a:ext cx="2592288" cy="2636912"/>
          </a:xfrm>
          <a:prstGeom prst="rect">
            <a:avLst/>
          </a:prstGeom>
        </p:spPr>
      </p:pic>
    </p:spTree>
    <p:extLst>
      <p:ext uri="{BB962C8B-B14F-4D97-AF65-F5344CB8AC3E}">
        <p14:creationId xmlns:p14="http://schemas.microsoft.com/office/powerpoint/2010/main" val="2517225104"/>
      </p:ext>
    </p:extLst>
  </p:cSld>
  <p:clrMapOvr>
    <a:masterClrMapping/>
  </p:clrMapOvr>
  <p:transition spd="slow">
    <p:fade/>
  </p:transition>
</p:sld>
</file>

<file path=ppt/theme/theme1.xml><?xml version="1.0" encoding="utf-8"?>
<a:theme xmlns:a="http://schemas.openxmlformats.org/drawingml/2006/main" name="UM.SI">
  <a:themeElements>
    <a:clrScheme name="F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F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FG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G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G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6FE8D1050ED6A44AA5FB17ED4ACEE3F" ma:contentTypeVersion="1" ma:contentTypeDescription="Ustvari nov dokument." ma:contentTypeScope="" ma:versionID="2574e090489be2cadb42cac37ed144a5">
  <xsd:schema xmlns:xsd="http://www.w3.org/2001/XMLSchema" xmlns:xs="http://www.w3.org/2001/XMLSchema" xmlns:p="http://schemas.microsoft.com/office/2006/metadata/properties" xmlns:ns1="http://schemas.microsoft.com/sharepoint/v3" xmlns:ns2="c414fd7f-21c6-4d94-90e3-68400e5795fc" targetNamespace="http://schemas.microsoft.com/office/2006/metadata/properties" ma:root="true" ma:fieldsID="862418671d7e3848c39ddbb1be9c35b9" ns1:_="" ns2:_="">
    <xsd:import namespace="http://schemas.microsoft.com/sharepoint/v3"/>
    <xsd:import namespace="c414fd7f-21c6-4d94-90e3-68400e5795fc"/>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Razporejanje začetnega datuma" ma:description="" ma:hidden="true" ma:internalName="PublishingStartDate">
      <xsd:simpleType>
        <xsd:restriction base="dms:Unknown"/>
      </xsd:simpleType>
    </xsd:element>
    <xsd:element name="PublishingExpirationDate" ma:index="12" nillable="true" ma:displayName="Razporejanje končnega datuma"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414fd7f-21c6-4d94-90e3-68400e5795fc" elementFormDefault="qualified">
    <xsd:import namespace="http://schemas.microsoft.com/office/2006/documentManagement/types"/>
    <xsd:import namespace="http://schemas.microsoft.com/office/infopath/2007/PartnerControls"/>
    <xsd:element name="_dlc_DocId" ma:index="8" nillable="true" ma:displayName="Vrednost ID-ja dokumenta" ma:description="Vrednost ID-ja dokumenta, dodeljenega temu elementu." ma:internalName="_dlc_DocId" ma:readOnly="true">
      <xsd:simpleType>
        <xsd:restriction base="dms:Text"/>
      </xsd:simpleType>
    </xsd:element>
    <xsd:element name="_dlc_DocIdUrl" ma:index="9" nillable="true" ma:displayName="ID dokumenta" ma:description="Trajna povezava do tega dokumenta."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c414fd7f-21c6-4d94-90e3-68400e5795fc">K67AKCNZ6W6Y-296-11</_dlc_DocId>
    <_dlc_DocIdUrl xmlns="c414fd7f-21c6-4d94-90e3-68400e5795fc">
      <Url>http://www.um.si/CGP/Splosno/_layouts/DocIdRedir.aspx?ID=K67AKCNZ6W6Y-296-11</Url>
      <Description>K67AKCNZ6W6Y-296-11</Description>
    </_dlc_DocIdUrl>
  </documentManagement>
</p:properties>
</file>

<file path=customXml/itemProps1.xml><?xml version="1.0" encoding="utf-8"?>
<ds:datastoreItem xmlns:ds="http://schemas.openxmlformats.org/officeDocument/2006/customXml" ds:itemID="{1B543E21-1836-4620-8E1D-8DD8C5AA4A33}">
  <ds:schemaRefs>
    <ds:schemaRef ds:uri="http://schemas.microsoft.com/sharepoint/events"/>
  </ds:schemaRefs>
</ds:datastoreItem>
</file>

<file path=customXml/itemProps2.xml><?xml version="1.0" encoding="utf-8"?>
<ds:datastoreItem xmlns:ds="http://schemas.openxmlformats.org/officeDocument/2006/customXml" ds:itemID="{F3CE8246-CB13-4DF4-B825-66E25FDA5985}">
  <ds:schemaRefs>
    <ds:schemaRef ds:uri="http://schemas.microsoft.com/sharepoint/v3/contenttype/forms"/>
  </ds:schemaRefs>
</ds:datastoreItem>
</file>

<file path=customXml/itemProps3.xml><?xml version="1.0" encoding="utf-8"?>
<ds:datastoreItem xmlns:ds="http://schemas.openxmlformats.org/officeDocument/2006/customXml" ds:itemID="{FBC7FE98-4225-4C29-8B1F-915D87D830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414fd7f-21c6-4d94-90e3-68400e5795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244296A-9831-4E04-A2BF-904058E097CA}">
  <ds:schemaRefs>
    <ds:schemaRef ds:uri="http://schemas.microsoft.com/office/2006/documentManagement/types"/>
    <ds:schemaRef ds:uri="http://purl.org/dc/elements/1.1/"/>
    <ds:schemaRef ds:uri="http://schemas.microsoft.com/sharepoint/v3"/>
    <ds:schemaRef ds:uri="c414fd7f-21c6-4d94-90e3-68400e5795fc"/>
    <ds:schemaRef ds:uri="http://schemas.microsoft.com/office/infopath/2007/PartnerControls"/>
    <ds:schemaRef ds:uri="http://schemas.microsoft.com/office/2006/metadata/properties"/>
    <ds:schemaRef ds:uri="http://www.w3.org/XML/1998/namespace"/>
    <ds:schemaRef ds:uri="http://schemas.openxmlformats.org/package/2006/metadata/core-properties"/>
    <ds:schemaRef ds:uri="http://purl.org/dc/term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UM.SI</Template>
  <TotalTime>989</TotalTime>
  <Words>2056</Words>
  <Application>Microsoft Office PowerPoint</Application>
  <PresentationFormat>On-screen Show (4:3)</PresentationFormat>
  <Paragraphs>187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UM.SI</vt:lpstr>
      <vt:lpstr>The case study and the law regulations of opiate concentrations in the seeds and  urine after ingestion of poppy seeds from free market v.s. rare genotypes grown under temperate climate </vt:lpstr>
      <vt:lpstr>Content</vt:lpstr>
      <vt:lpstr>Introduction</vt:lpstr>
      <vt:lpstr>It is considered one of the oldest cultivated plants and was known as far back as the Stone and Bronze Ages.   Some forms of poppy was widely grown in the teritories of France, Germany, Hungary, Spain in 4000-5000 BC.  Especially popular with old Greeks, it later spread to the Arabic world, China, India and Bulgaria.   The milky-colored substance consist of 44 identified alkaloids (morphine, codeine, anrcotine, papaverine, tebaine and more) used in pharmaceutical industry as irrplaceable substances for medicines (like painkiller, prevention of iodine deficiency, contrast agent and cancer therpies). The genotypes that contain highly concentrated opiate alkaloids are used for this kind of producrion, and they grown in hot areas, mostly tropical climates (10 – 13.5% of morphine in raw opium).  Poppy seeds often appear in food products like bread, cakes (in Slovenia is protected recipie for cake Prekmurska gibanica‘  content up to 1/3 poppy seeds), than is known traditional cake poppy ‚potica‘, etc.   It believes that mature seeds did not contain opiate alkaloids. However the new findings confirm different concetrations of opiates in the seeds.   </vt:lpstr>
      <vt:lpstr>PowerPoint Presentation</vt:lpstr>
      <vt:lpstr>PowerPoint Presentation</vt:lpstr>
      <vt:lpstr>The results of opiates in grain seeds show great variation from 4.9 to 28.3 µg of morphine per g seeds in varieties produced in Slovenian and Czech temperate climate, to 44.4 and 46.0 µg of morphine per g seed in Turkish varieties, and from 133.7 µg in an unknown sample to 466.6 µg of morphine per g seed produced in Hungary. This values highly correlate with the content of morphine and codeine in the urine. </vt:lpstr>
      <vt:lpstr>PowerPoint Presentation</vt:lpstr>
      <vt:lpstr>Standard oral dose?</vt:lpstr>
      <vt:lpstr>Drug testing</vt:lpstr>
      <vt:lpstr>Regulations</vt:lpstr>
      <vt:lpstr>http://www.livestrong.com/article/491206-can-you-eat-poppy-seeds-when-pregnant/</vt:lpstr>
      <vt:lpstr>Athlete Guide to the 2015 Prohibited List</vt:lpstr>
      <vt:lpstr>PowerPoint Presentation</vt:lpstr>
      <vt:lpstr>http://www.state.gov/documents/organization/239560.pdf</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Diapozitiv 1</dc:title>
  <dc:creator>Silva Grobelnik M</dc:creator>
  <cp:lastModifiedBy>Aparna</cp:lastModifiedBy>
  <cp:revision>70</cp:revision>
  <cp:lastPrinted>2015-07-10T09:41:53Z</cp:lastPrinted>
  <dcterms:created xsi:type="dcterms:W3CDTF">2014-09-29T14:56:34Z</dcterms:created>
  <dcterms:modified xsi:type="dcterms:W3CDTF">2015-08-07T08:13:55Z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0x01010076FE8D1050ED6A44AA5FB17ED4ACEE3F</vt:lpwstr>
  </property>
  <property fmtid="{D5CDD505-2E9C-101B-9397-08002B2CF9AE}" pid="3" name="_dlc_DocIdItemGuid">
    <vt:lpwstr>cedab6b9-fdff-4afc-b72d-d53ae661fa3a</vt:lpwstr>
  </property>
</Properties>
</file>