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65" r:id="rId2"/>
    <p:sldId id="272" r:id="rId3"/>
    <p:sldId id="269" r:id="rId4"/>
    <p:sldId id="274" r:id="rId5"/>
    <p:sldId id="279" r:id="rId6"/>
    <p:sldId id="277" r:id="rId7"/>
    <p:sldId id="275" r:id="rId8"/>
    <p:sldId id="276" r:id="rId9"/>
    <p:sldId id="278" r:id="rId10"/>
    <p:sldId id="273" r:id="rId11"/>
    <p:sldId id="281" r:id="rId12"/>
    <p:sldId id="282" r:id="rId13"/>
    <p:sldId id="283" r:id="rId14"/>
    <p:sldId id="286" r:id="rId15"/>
    <p:sldId id="287" r:id="rId16"/>
    <p:sldId id="288" r:id="rId17"/>
    <p:sldId id="289" r:id="rId18"/>
    <p:sldId id="290" r:id="rId19"/>
    <p:sldId id="285" r:id="rId20"/>
    <p:sldId id="291" r:id="rId21"/>
    <p:sldId id="292" r:id="rId22"/>
    <p:sldId id="267" r:id="rId23"/>
    <p:sldId id="268" r:id="rId24"/>
    <p:sldId id="296" r:id="rId25"/>
    <p:sldId id="295" r:id="rId26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85C6"/>
    <a:srgbClr val="00B5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hdwa.health.wa.gov.au\shared\Hepatology\RPH\Gastro%20Hepatology%20Liver%20Service\Clinical%20trials%20-%20Investigator%20studies\-%20INVESTIGATOR%20STUDIES%20-\AbbVie%20SAS%20The%20Australian%20Experience%20Study\8%20Patients\DEID%20AbbVie%20SAS%20data%2019%20Aug%202016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833886079469838E-2"/>
          <c:y val="0.2618300745298871"/>
          <c:w val="0.91371278914258713"/>
          <c:h val="0.663835466337946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SVR12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rgbClr val="9966FF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5"/>
            <c:invertIfNegative val="0"/>
            <c:bubble3D val="0"/>
            <c:spPr>
              <a:solidFill>
                <a:srgbClr val="9966FF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8"/>
            <c:invertIfNegative val="0"/>
            <c:bubble3D val="0"/>
            <c:spPr>
              <a:solidFill>
                <a:srgbClr val="0070C0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1"/>
            <c:invertIfNegative val="0"/>
            <c:bubble3D val="0"/>
            <c:spPr>
              <a:solidFill>
                <a:srgbClr val="0070C0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4"/>
            <c:invertIfNegative val="0"/>
            <c:bubble3D val="0"/>
            <c:spPr>
              <a:solidFill>
                <a:srgbClr val="0070C0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5"/>
            <c:invertIfNegative val="0"/>
            <c:bubble3D val="0"/>
            <c:spPr>
              <a:solidFill>
                <a:schemeClr val="accent1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7"/>
            <c:invertIfNegative val="0"/>
            <c:bubble3D val="0"/>
            <c:spPr>
              <a:solidFill>
                <a:srgbClr val="0070C0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8"/>
            <c:invertIfNegative val="0"/>
            <c:bubble3D val="0"/>
            <c:spPr>
              <a:solidFill>
                <a:schemeClr val="accent1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cat>
            <c:strRef>
              <c:f>Sheet1!$A$2:$A$20</c:f>
              <c:strCache>
                <c:ptCount val="18"/>
                <c:pt idx="0">
                  <c:v>Overall</c:v>
                </c:pt>
                <c:pt idx="1">
                  <c:v>GT1a</c:v>
                </c:pt>
                <c:pt idx="2">
                  <c:v>GT1b</c:v>
                </c:pt>
                <c:pt idx="4">
                  <c:v>Overall</c:v>
                </c:pt>
                <c:pt idx="5">
                  <c:v>GT1a</c:v>
                </c:pt>
                <c:pt idx="6">
                  <c:v>GT1b</c:v>
                </c:pt>
                <c:pt idx="8">
                  <c:v>RBV</c:v>
                </c:pt>
                <c:pt idx="9">
                  <c:v>Without RB</c:v>
                </c:pt>
                <c:pt idx="11">
                  <c:v>RBV</c:v>
                </c:pt>
                <c:pt idx="12">
                  <c:v>Without RBV</c:v>
                </c:pt>
                <c:pt idx="14">
                  <c:v>RBV</c:v>
                </c:pt>
                <c:pt idx="15">
                  <c:v>Without RBV</c:v>
                </c:pt>
                <c:pt idx="17">
                  <c:v>12 weeks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96</c:v>
                </c:pt>
                <c:pt idx="1">
                  <c:v>95</c:v>
                </c:pt>
                <c:pt idx="2">
                  <c:v>98</c:v>
                </c:pt>
                <c:pt idx="4">
                  <c:v>96</c:v>
                </c:pt>
                <c:pt idx="5">
                  <c:v>96</c:v>
                </c:pt>
                <c:pt idx="6">
                  <c:v>97</c:v>
                </c:pt>
                <c:pt idx="8">
                  <c:v>99.5</c:v>
                </c:pt>
                <c:pt idx="9">
                  <c:v>99</c:v>
                </c:pt>
                <c:pt idx="11">
                  <c:v>97</c:v>
                </c:pt>
                <c:pt idx="12">
                  <c:v>100</c:v>
                </c:pt>
                <c:pt idx="14">
                  <c:v>97</c:v>
                </c:pt>
                <c:pt idx="15">
                  <c:v>90</c:v>
                </c:pt>
                <c:pt idx="17">
                  <c:v>92</c:v>
                </c:pt>
                <c:pt idx="18">
                  <c:v>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"/>
        <c:overlap val="100"/>
        <c:axId val="10004752"/>
        <c:axId val="10007496"/>
      </c:barChart>
      <c:catAx>
        <c:axId val="10004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0007496"/>
        <c:crosses val="autoZero"/>
        <c:auto val="1"/>
        <c:lblAlgn val="ctr"/>
        <c:lblOffset val="100"/>
        <c:noMultiLvlLbl val="0"/>
      </c:catAx>
      <c:valAx>
        <c:axId val="10007496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crossAx val="10004752"/>
        <c:crosses val="autoZero"/>
        <c:crossBetween val="between"/>
        <c:majorUnit val="20"/>
        <c:minorUnit val="0.4"/>
      </c:valAx>
      <c:spPr>
        <a:noFill/>
        <a:ln w="18242">
          <a:noFill/>
        </a:ln>
      </c:spPr>
    </c:plotArea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392125942248"/>
          <c:y val="5.87884472995771E-2"/>
          <c:w val="0.81570813748159898"/>
          <c:h val="0.734656527160617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12 Weeks</c:v>
                </c:pt>
              </c:strCache>
            </c:strRef>
          </c:tx>
          <c:spPr>
            <a:solidFill>
              <a:srgbClr val="0070C0"/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0"/>
                  <c:y val="-1.09877834928484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92.2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9363931011871813E-3"/>
                  <c:y val="-4.3758401981706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000" dirty="0" smtClean="0">
                        <a:solidFill>
                          <a:schemeClr val="tx1"/>
                        </a:solidFill>
                      </a:rPr>
                      <a:t>100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9363931011871813E-3"/>
                  <c:y val="-1.77821583739646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Naïve</c:v>
                </c:pt>
                <c:pt idx="1">
                  <c:v>Prior relapse</c:v>
                </c:pt>
                <c:pt idx="2">
                  <c:v>Prior partial response</c:v>
                </c:pt>
                <c:pt idx="3">
                  <c:v>Prior null response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92.4</c:v>
                </c:pt>
                <c:pt idx="1">
                  <c:v>93.3</c:v>
                </c:pt>
                <c:pt idx="2">
                  <c:v>100</c:v>
                </c:pt>
                <c:pt idx="3">
                  <c:v>80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24 Weeks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9692330742371042E-3"/>
                  <c:y val="-9.360319779452343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92.9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>
                        <a:solidFill>
                          <a:schemeClr val="tx1"/>
                        </a:solidFill>
                      </a:rPr>
                      <a:t>100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000" dirty="0" smtClean="0">
                        <a:solidFill>
                          <a:schemeClr val="tx1"/>
                        </a:solidFill>
                      </a:rPr>
                      <a:t>100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8727862023743626E-3"/>
                  <c:y val="-4.42482433806747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Naïve</c:v>
                </c:pt>
                <c:pt idx="1">
                  <c:v>Prior relapse</c:v>
                </c:pt>
                <c:pt idx="2">
                  <c:v>Prior partial response</c:v>
                </c:pt>
                <c:pt idx="3">
                  <c:v>Prior null response</c:v>
                </c:pt>
              </c:strCache>
            </c:strRef>
          </c:cat>
          <c:val>
            <c:numRef>
              <c:f>Sheet1!$C$2:$C$5</c:f>
              <c:numCache>
                <c:formatCode>0.0</c:formatCode>
                <c:ptCount val="4"/>
                <c:pt idx="0">
                  <c:v>94.6</c:v>
                </c:pt>
                <c:pt idx="1">
                  <c:v>100</c:v>
                </c:pt>
                <c:pt idx="2">
                  <c:v>100</c:v>
                </c:pt>
                <c:pt idx="3">
                  <c:v>92.9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1"/>
        <c:axId val="10007888"/>
        <c:axId val="10004360"/>
      </c:barChart>
      <c:catAx>
        <c:axId val="10007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1410"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200" b="0">
                <a:solidFill>
                  <a:schemeClr val="tx1"/>
                </a:solidFill>
              </a:defRPr>
            </a:pPr>
            <a:endParaRPr lang="en-US"/>
          </a:p>
        </c:txPr>
        <c:crossAx val="10004360"/>
        <c:crosses val="autoZero"/>
        <c:auto val="1"/>
        <c:lblAlgn val="ctr"/>
        <c:lblOffset val="100"/>
        <c:noMultiLvlLbl val="0"/>
      </c:catAx>
      <c:valAx>
        <c:axId val="10004360"/>
        <c:scaling>
          <c:orientation val="minMax"/>
          <c:max val="100"/>
          <c:min val="0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21410" cap="sq" cmpd="sng"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050" b="0">
                <a:solidFill>
                  <a:schemeClr val="tx1"/>
                </a:solidFill>
              </a:defRPr>
            </a:pPr>
            <a:endParaRPr lang="en-US"/>
          </a:p>
        </c:txPr>
        <c:crossAx val="10007888"/>
        <c:crosses val="autoZero"/>
        <c:crossBetween val="between"/>
        <c:majorUnit val="20"/>
      </c:valAx>
      <c:spPr>
        <a:noFill/>
        <a:ln w="19031">
          <a:noFill/>
        </a:ln>
      </c:spPr>
    </c:plotArea>
    <c:plotVisOnly val="1"/>
    <c:dispBlanksAs val="gap"/>
    <c:showDLblsOverMax val="0"/>
  </c:chart>
  <c:spPr>
    <a:noFill/>
  </c:spPr>
  <c:txPr>
    <a:bodyPr/>
    <a:lstStyle/>
    <a:p>
      <a:pPr>
        <a:defRPr sz="1349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392125942248"/>
          <c:y val="5.87884472995771E-2"/>
          <c:w val="0.81570813748159898"/>
          <c:h val="0.732668934729078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12 Weeks</c:v>
                </c:pt>
              </c:strCache>
            </c:strRef>
          </c:tx>
          <c:spPr>
            <a:solidFill>
              <a:srgbClr val="0082BA"/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0"/>
                  <c:y val="-5.3499404311509902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/>
                      <a:t>100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4.4904412017055202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/>
                      <a:t>100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9389563677962435E-3"/>
                  <c:y val="-1.45171503562972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0.148824883926543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/>
                      <a:t>100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Naïve</c:v>
                </c:pt>
                <c:pt idx="1">
                  <c:v>Prior relapse</c:v>
                </c:pt>
                <c:pt idx="2">
                  <c:v>Prior partial response</c:v>
                </c:pt>
                <c:pt idx="3">
                  <c:v>Prior null response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85.7</c:v>
                </c:pt>
                <c:pt idx="3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24 Weeks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4.8029938045128499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/>
                      <a:t>100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/>
                      <a:t>100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000" dirty="0" smtClean="0"/>
                      <a:t>100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4.8029938045128499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/>
                      <a:t>100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Naïve</c:v>
                </c:pt>
                <c:pt idx="1">
                  <c:v>Prior relapse</c:v>
                </c:pt>
                <c:pt idx="2">
                  <c:v>Prior partial response</c:v>
                </c:pt>
                <c:pt idx="3">
                  <c:v>Prior null response</c:v>
                </c:pt>
              </c:strCache>
            </c:strRef>
          </c:cat>
          <c:val>
            <c:numRef>
              <c:f>Sheet1!$C$2:$C$5</c:f>
              <c:numCache>
                <c:formatCode>0.0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1"/>
        <c:axId val="10005536"/>
        <c:axId val="10005928"/>
      </c:barChart>
      <c:catAx>
        <c:axId val="10005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1437"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0005928"/>
        <c:crosses val="autoZero"/>
        <c:auto val="1"/>
        <c:lblAlgn val="ctr"/>
        <c:lblOffset val="100"/>
        <c:noMultiLvlLbl val="0"/>
      </c:catAx>
      <c:valAx>
        <c:axId val="10005928"/>
        <c:scaling>
          <c:orientation val="minMax"/>
          <c:max val="100"/>
          <c:min val="0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21437" cap="sq" cmpd="sng"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050"/>
            </a:pPr>
            <a:endParaRPr lang="en-US"/>
          </a:p>
        </c:txPr>
        <c:crossAx val="10005536"/>
        <c:crosses val="autoZero"/>
        <c:crossBetween val="between"/>
        <c:majorUnit val="20"/>
      </c:valAx>
      <c:spPr>
        <a:noFill/>
        <a:ln w="19055">
          <a:noFill/>
        </a:ln>
      </c:spPr>
    </c:plotArea>
    <c:plotVisOnly val="1"/>
    <c:dispBlanksAs val="gap"/>
    <c:showDLblsOverMax val="0"/>
  </c:chart>
  <c:txPr>
    <a:bodyPr/>
    <a:lstStyle/>
    <a:p>
      <a:pPr>
        <a:defRPr sz="135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949322372439291E-2"/>
          <c:y val="0.16804101241730748"/>
          <c:w val="0.89698988098185839"/>
          <c:h val="0.585534878562714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'SVR graphs'!$A$11</c:f>
              <c:strCache>
                <c:ptCount val="1"/>
                <c:pt idx="0">
                  <c:v>SVR12</c:v>
                </c:pt>
              </c:strCache>
            </c:strRef>
          </c:tx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'SVR graphs'!$B$10:$F$10</c:f>
              <c:strCache>
                <c:ptCount val="5"/>
                <c:pt idx="0">
                  <c:v>Naïve</c:v>
                </c:pt>
                <c:pt idx="1">
                  <c:v>Relapse</c:v>
                </c:pt>
                <c:pt idx="2">
                  <c:v>Partial Response</c:v>
                </c:pt>
                <c:pt idx="3">
                  <c:v>Null Response</c:v>
                </c:pt>
                <c:pt idx="4">
                  <c:v>Prem Disc</c:v>
                </c:pt>
              </c:strCache>
            </c:strRef>
          </c:cat>
          <c:val>
            <c:numRef>
              <c:f>'SVR graphs'!$B$11:$F$11</c:f>
              <c:numCache>
                <c:formatCode>0%</c:formatCode>
                <c:ptCount val="5"/>
                <c:pt idx="0">
                  <c:v>0.95774647887323938</c:v>
                </c:pt>
                <c:pt idx="1">
                  <c:v>1</c:v>
                </c:pt>
                <c:pt idx="2">
                  <c:v>0.7142857142857143</c:v>
                </c:pt>
                <c:pt idx="3">
                  <c:v>0.96153846153846156</c:v>
                </c:pt>
                <c:pt idx="4">
                  <c:v>0.9285714285714286</c:v>
                </c:pt>
              </c:numCache>
            </c:numRef>
          </c:val>
        </c:ser>
        <c:ser>
          <c:idx val="1"/>
          <c:order val="1"/>
          <c:tx>
            <c:strRef>
              <c:f>'SVR graphs'!$A$12</c:f>
              <c:strCache>
                <c:ptCount val="1"/>
                <c:pt idx="0">
                  <c:v>Prem Disc/Lost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964806831009833E-3"/>
                  <c:y val="-2.8335516218471898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4296788482834993E-3"/>
                  <c:y val="-9.3560179977502083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'SVR graphs'!$B$10:$F$10</c:f>
              <c:strCache>
                <c:ptCount val="5"/>
                <c:pt idx="0">
                  <c:v>Naïve</c:v>
                </c:pt>
                <c:pt idx="1">
                  <c:v>Relapse</c:v>
                </c:pt>
                <c:pt idx="2">
                  <c:v>Partial Response</c:v>
                </c:pt>
                <c:pt idx="3">
                  <c:v>Null Response</c:v>
                </c:pt>
                <c:pt idx="4">
                  <c:v>Prem Disc</c:v>
                </c:pt>
              </c:strCache>
            </c:strRef>
          </c:cat>
          <c:val>
            <c:numRef>
              <c:f>'SVR graphs'!$B$12:$F$12</c:f>
              <c:numCache>
                <c:formatCode>0%</c:formatCode>
                <c:ptCount val="5"/>
                <c:pt idx="0">
                  <c:v>4.2253521126760563E-2</c:v>
                </c:pt>
                <c:pt idx="1">
                  <c:v>0</c:v>
                </c:pt>
                <c:pt idx="2">
                  <c:v>0.14285714285714285</c:v>
                </c:pt>
                <c:pt idx="3">
                  <c:v>0</c:v>
                </c:pt>
                <c:pt idx="4">
                  <c:v>7.1428571428571425E-2</c:v>
                </c:pt>
              </c:numCache>
            </c:numRef>
          </c:val>
        </c:ser>
        <c:ser>
          <c:idx val="2"/>
          <c:order val="2"/>
          <c:tx>
            <c:strRef>
              <c:f>'SVR graphs'!$A$13</c:f>
              <c:strCache>
                <c:ptCount val="1"/>
                <c:pt idx="0">
                  <c:v>Relapse/Failure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2.3954818147731535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'SVR graphs'!$B$10:$F$10</c:f>
              <c:strCache>
                <c:ptCount val="5"/>
                <c:pt idx="0">
                  <c:v>Naïve</c:v>
                </c:pt>
                <c:pt idx="1">
                  <c:v>Relapse</c:v>
                </c:pt>
                <c:pt idx="2">
                  <c:v>Partial Response</c:v>
                </c:pt>
                <c:pt idx="3">
                  <c:v>Null Response</c:v>
                </c:pt>
                <c:pt idx="4">
                  <c:v>Prem Disc</c:v>
                </c:pt>
              </c:strCache>
            </c:strRef>
          </c:cat>
          <c:val>
            <c:numRef>
              <c:f>'SVR graphs'!$B$13:$F$13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0.14285714285714285</c:v>
                </c:pt>
                <c:pt idx="3">
                  <c:v>3.8461538461538464E-2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0006712"/>
        <c:axId val="233905200"/>
      </c:barChart>
      <c:catAx>
        <c:axId val="100067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AU" sz="1400" dirty="0"/>
                  <a:t>Prior Treatment</a:t>
                </a:r>
                <a:r>
                  <a:rPr lang="en-AU" sz="1400" baseline="0" dirty="0"/>
                  <a:t> Experience (Interferon based therapy)</a:t>
                </a:r>
                <a:endParaRPr lang="en-AU" sz="1400" dirty="0"/>
              </a:p>
            </c:rich>
          </c:tx>
          <c:layout>
            <c:manualLayout>
              <c:xMode val="edge"/>
              <c:yMode val="edge"/>
              <c:x val="0.38300528459009769"/>
              <c:y val="0.85359051661711949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233905200"/>
        <c:crosses val="autoZero"/>
        <c:auto val="1"/>
        <c:lblAlgn val="ctr"/>
        <c:lblOffset val="100"/>
        <c:noMultiLvlLbl val="0"/>
      </c:catAx>
      <c:valAx>
        <c:axId val="233905200"/>
        <c:scaling>
          <c:orientation val="minMax"/>
          <c:max val="1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crossAx val="100067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9073276217831262"/>
          <c:y val="3.0674503715204617E-2"/>
          <c:w val="0.46046319681737896"/>
          <c:h val="6.7917045580570046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949322372439291E-2"/>
          <c:y val="0.16804101241730748"/>
          <c:w val="0.89698988098185839"/>
          <c:h val="0.585534878562714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'SVR graphs'!$A$48</c:f>
              <c:strCache>
                <c:ptCount val="1"/>
                <c:pt idx="0">
                  <c:v>SVR12</c:v>
                </c:pt>
              </c:strCache>
            </c:strRef>
          </c:tx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'SVR graphs'!$B$47:$D$47</c:f>
              <c:strCache>
                <c:ptCount val="3"/>
                <c:pt idx="0">
                  <c:v>1a</c:v>
                </c:pt>
                <c:pt idx="1">
                  <c:v>1b</c:v>
                </c:pt>
                <c:pt idx="2">
                  <c:v>1- Unknown</c:v>
                </c:pt>
              </c:strCache>
            </c:strRef>
          </c:cat>
          <c:val>
            <c:numRef>
              <c:f>'SVR graphs'!$B$48:$D$48</c:f>
              <c:numCache>
                <c:formatCode>0%</c:formatCode>
                <c:ptCount val="3"/>
                <c:pt idx="0">
                  <c:v>0.93333333333333335</c:v>
                </c:pt>
                <c:pt idx="1">
                  <c:v>1</c:v>
                </c:pt>
                <c:pt idx="2">
                  <c:v>0.90909090909090906</c:v>
                </c:pt>
              </c:numCache>
            </c:numRef>
          </c:val>
        </c:ser>
        <c:ser>
          <c:idx val="1"/>
          <c:order val="1"/>
          <c:tx>
            <c:strRef>
              <c:f>'SVR graphs'!$A$49</c:f>
              <c:strCache>
                <c:ptCount val="1"/>
                <c:pt idx="0">
                  <c:v>Prem Disc/Lost</c:v>
                </c:pt>
              </c:strCache>
            </c:strRef>
          </c:tx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'SVR graphs'!$B$47:$D$47</c:f>
              <c:strCache>
                <c:ptCount val="3"/>
                <c:pt idx="0">
                  <c:v>1a</c:v>
                </c:pt>
                <c:pt idx="1">
                  <c:v>1b</c:v>
                </c:pt>
                <c:pt idx="2">
                  <c:v>1- Unknown</c:v>
                </c:pt>
              </c:strCache>
            </c:strRef>
          </c:cat>
          <c:val>
            <c:numRef>
              <c:f>'SVR graphs'!$B$49:$D$49</c:f>
              <c:numCache>
                <c:formatCode>0%</c:formatCode>
                <c:ptCount val="3"/>
                <c:pt idx="0">
                  <c:v>4.4444444444444446E-2</c:v>
                </c:pt>
                <c:pt idx="1">
                  <c:v>0</c:v>
                </c:pt>
                <c:pt idx="2">
                  <c:v>9.0909090909090912E-2</c:v>
                </c:pt>
              </c:numCache>
            </c:numRef>
          </c:val>
        </c:ser>
        <c:ser>
          <c:idx val="2"/>
          <c:order val="2"/>
          <c:tx>
            <c:strRef>
              <c:f>'SVR graphs'!$A$50</c:f>
              <c:strCache>
                <c:ptCount val="1"/>
                <c:pt idx="0">
                  <c:v>Relapse/Failure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1.3279213337769399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n=1</a:t>
                    </a:r>
                  </a:p>
                </c:rich>
              </c:tx>
              <c:spPr/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'SVR graphs'!$B$47:$D$47</c:f>
              <c:strCache>
                <c:ptCount val="3"/>
                <c:pt idx="0">
                  <c:v>1a</c:v>
                </c:pt>
                <c:pt idx="1">
                  <c:v>1b</c:v>
                </c:pt>
                <c:pt idx="2">
                  <c:v>1- Unknown</c:v>
                </c:pt>
              </c:strCache>
            </c:strRef>
          </c:cat>
          <c:val>
            <c:numRef>
              <c:f>'SVR graphs'!$B$50:$D$50</c:f>
              <c:numCache>
                <c:formatCode>0%</c:formatCode>
                <c:ptCount val="3"/>
                <c:pt idx="0">
                  <c:v>2.2222222222222223E-2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233911080"/>
        <c:axId val="233906376"/>
      </c:barChart>
      <c:catAx>
        <c:axId val="2339110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AU"/>
                  <a:t>Genotype</a:t>
                </a:r>
              </a:p>
            </c:rich>
          </c:tx>
          <c:layout>
            <c:manualLayout>
              <c:xMode val="edge"/>
              <c:yMode val="edge"/>
              <c:x val="0.42148910147587632"/>
              <c:y val="0.8363989584668332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233906376"/>
        <c:crosses val="autoZero"/>
        <c:auto val="1"/>
        <c:lblAlgn val="ctr"/>
        <c:lblOffset val="100"/>
        <c:noMultiLvlLbl val="0"/>
      </c:catAx>
      <c:valAx>
        <c:axId val="233906376"/>
        <c:scaling>
          <c:orientation val="minMax"/>
          <c:max val="1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crossAx val="23391108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9073276217831262"/>
          <c:y val="3.0674503715204617E-2"/>
          <c:w val="0.46046319681737896"/>
          <c:h val="6.7917045580570046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949322372439291E-2"/>
          <c:y val="0.16804101241730748"/>
          <c:w val="0.89698988098185839"/>
          <c:h val="0.585534878562714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'SVR graphs'!$A$86</c:f>
              <c:strCache>
                <c:ptCount val="1"/>
                <c:pt idx="0">
                  <c:v>SVR12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1928721174004195E-3"/>
                  <c:y val="0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'SVR graphs'!$B$85:$D$85</c:f>
              <c:strCache>
                <c:ptCount val="3"/>
                <c:pt idx="0">
                  <c:v>Early Fibrosis</c:v>
                </c:pt>
                <c:pt idx="1">
                  <c:v>Advanced Fibrosis</c:v>
                </c:pt>
                <c:pt idx="2">
                  <c:v>Cirrhosis</c:v>
                </c:pt>
              </c:strCache>
            </c:strRef>
          </c:cat>
          <c:val>
            <c:numRef>
              <c:f>'SVR graphs'!$B$86:$D$86</c:f>
              <c:numCache>
                <c:formatCode>0%</c:formatCode>
                <c:ptCount val="3"/>
                <c:pt idx="0">
                  <c:v>0.94736842105263153</c:v>
                </c:pt>
                <c:pt idx="1">
                  <c:v>1</c:v>
                </c:pt>
                <c:pt idx="2">
                  <c:v>0.94495412844036697</c:v>
                </c:pt>
              </c:numCache>
            </c:numRef>
          </c:val>
        </c:ser>
        <c:ser>
          <c:idx val="1"/>
          <c:order val="1"/>
          <c:tx>
            <c:strRef>
              <c:f>'SVR graphs'!$A$87</c:f>
              <c:strCache>
                <c:ptCount val="1"/>
                <c:pt idx="0">
                  <c:v>Prem Disc/Lost</c:v>
                </c:pt>
              </c:strCache>
            </c:strRef>
          </c:tx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7.5117370892018778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n=1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'SVR graphs'!$B$85:$D$85</c:f>
              <c:strCache>
                <c:ptCount val="3"/>
                <c:pt idx="0">
                  <c:v>Early Fibrosis</c:v>
                </c:pt>
                <c:pt idx="1">
                  <c:v>Advanced Fibrosis</c:v>
                </c:pt>
                <c:pt idx="2">
                  <c:v>Cirrhosis</c:v>
                </c:pt>
              </c:strCache>
            </c:strRef>
          </c:cat>
          <c:val>
            <c:numRef>
              <c:f>'SVR graphs'!$B$87:$D$87</c:f>
              <c:numCache>
                <c:formatCode>0%</c:formatCode>
                <c:ptCount val="3"/>
                <c:pt idx="0">
                  <c:v>5.2631578947368418E-2</c:v>
                </c:pt>
                <c:pt idx="1">
                  <c:v>0</c:v>
                </c:pt>
                <c:pt idx="2">
                  <c:v>3.669724770642202E-2</c:v>
                </c:pt>
              </c:numCache>
            </c:numRef>
          </c:val>
        </c:ser>
        <c:ser>
          <c:idx val="2"/>
          <c:order val="2"/>
          <c:tx>
            <c:strRef>
              <c:f>'SVR graphs'!$A$88</c:f>
              <c:strCache>
                <c:ptCount val="1"/>
                <c:pt idx="0">
                  <c:v>Relapse/Failure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59748427672955973"/>
                  <c:y val="-2.6291079812206571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2%</a:t>
                    </a:r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n=1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'SVR graphs'!$B$85:$D$85</c:f>
              <c:strCache>
                <c:ptCount val="3"/>
                <c:pt idx="0">
                  <c:v>Early Fibrosis</c:v>
                </c:pt>
                <c:pt idx="1">
                  <c:v>Advanced Fibrosis</c:v>
                </c:pt>
                <c:pt idx="2">
                  <c:v>Cirrhosis</c:v>
                </c:pt>
              </c:strCache>
            </c:strRef>
          </c:cat>
          <c:val>
            <c:numRef>
              <c:f>'SVR graphs'!$B$88:$D$88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1.834862385321101E-2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233905592"/>
        <c:axId val="233911472"/>
      </c:barChart>
      <c:catAx>
        <c:axId val="2339055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AU"/>
                  <a:t>Fibrosis</a:t>
                </a:r>
                <a:r>
                  <a:rPr lang="en-AU" baseline="0"/>
                  <a:t> Stage</a:t>
                </a:r>
                <a:endParaRPr lang="en-AU"/>
              </a:p>
            </c:rich>
          </c:tx>
          <c:layout>
            <c:manualLayout>
              <c:xMode val="edge"/>
              <c:yMode val="edge"/>
              <c:x val="0.42890539625942986"/>
              <c:y val="0.83639909800007395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233911472"/>
        <c:crosses val="autoZero"/>
        <c:auto val="1"/>
        <c:lblAlgn val="ctr"/>
        <c:lblOffset val="100"/>
        <c:noMultiLvlLbl val="0"/>
      </c:catAx>
      <c:valAx>
        <c:axId val="233911472"/>
        <c:scaling>
          <c:orientation val="minMax"/>
          <c:max val="1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crossAx val="2339055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9073276217831262"/>
          <c:y val="3.0674503715204617E-2"/>
          <c:w val="0.46046319681737896"/>
          <c:h val="6.7917045580570046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0.10063</cdr:x>
      <cdr:y>0.64507</cdr:y>
    </cdr:from>
    <cdr:to>
      <cdr:x>0.14151</cdr:x>
      <cdr:y>0.74648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9600" y="2181226"/>
          <a:ext cx="247650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AU" sz="1100"/>
        </a:p>
      </cdr:txBody>
    </cdr:sp>
  </cdr:relSizeAnchor>
  <cdr:relSizeAnchor xmlns:cdr="http://schemas.openxmlformats.org/drawingml/2006/chartDrawing">
    <cdr:from>
      <cdr:x>0.08974</cdr:x>
      <cdr:y>0.63418</cdr:y>
    </cdr:from>
    <cdr:to>
      <cdr:x>0.15289</cdr:x>
      <cdr:y>0.76104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14350" y="2028826"/>
          <a:ext cx="361950" cy="4058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 anchor="b" anchorCtr="1"/>
        <a:lstStyle xmlns:a="http://schemas.openxmlformats.org/drawingml/2006/main"/>
        <a:p xmlns:a="http://schemas.openxmlformats.org/drawingml/2006/main">
          <a:r>
            <a:rPr lang="en-AU" sz="1000"/>
            <a:t>68/</a:t>
          </a:r>
        </a:p>
        <a:p xmlns:a="http://schemas.openxmlformats.org/drawingml/2006/main">
          <a:r>
            <a:rPr lang="en-AU" sz="1000"/>
            <a:t>71</a:t>
          </a:r>
        </a:p>
      </cdr:txBody>
    </cdr:sp>
  </cdr:relSizeAnchor>
  <cdr:relSizeAnchor xmlns:cdr="http://schemas.openxmlformats.org/drawingml/2006/chartDrawing">
    <cdr:from>
      <cdr:x>0.50681</cdr:x>
      <cdr:y>0.63474</cdr:y>
    </cdr:from>
    <cdr:to>
      <cdr:x>0.55673</cdr:x>
      <cdr:y>0.75305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904787" y="2030616"/>
          <a:ext cx="286088" cy="3784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b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1/7</a:t>
          </a:r>
        </a:p>
      </cdr:txBody>
    </cdr:sp>
  </cdr:relSizeAnchor>
  <cdr:relSizeAnchor xmlns:cdr="http://schemas.openxmlformats.org/drawingml/2006/chartDrawing">
    <cdr:from>
      <cdr:x>0.45807</cdr:x>
      <cdr:y>0.63474</cdr:y>
    </cdr:from>
    <cdr:to>
      <cdr:x>0.50853</cdr:x>
      <cdr:y>0.75305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625432" y="2030616"/>
          <a:ext cx="289217" cy="3784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b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5/7</a:t>
          </a:r>
        </a:p>
      </cdr:txBody>
    </cdr:sp>
  </cdr:relSizeAnchor>
  <cdr:relSizeAnchor xmlns:cdr="http://schemas.openxmlformats.org/drawingml/2006/chartDrawing">
    <cdr:from>
      <cdr:x>0.13793</cdr:x>
      <cdr:y>0.63756</cdr:y>
    </cdr:from>
    <cdr:to>
      <cdr:x>0.19942</cdr:x>
      <cdr:y>0.75587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790575" y="2039637"/>
          <a:ext cx="352425" cy="3784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b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3/71</a:t>
          </a:r>
        </a:p>
      </cdr:txBody>
    </cdr:sp>
  </cdr:relSizeAnchor>
  <cdr:relSizeAnchor xmlns:cdr="http://schemas.openxmlformats.org/drawingml/2006/chartDrawing">
    <cdr:from>
      <cdr:x>0.2804</cdr:x>
      <cdr:y>0.63474</cdr:y>
    </cdr:from>
    <cdr:to>
      <cdr:x>0.33071</cdr:x>
      <cdr:y>0.75305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607115" y="2030616"/>
          <a:ext cx="288360" cy="3784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b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22/22</a:t>
          </a:r>
        </a:p>
      </cdr:txBody>
    </cdr:sp>
  </cdr:relSizeAnchor>
  <cdr:relSizeAnchor xmlns:cdr="http://schemas.openxmlformats.org/drawingml/2006/chartDrawing">
    <cdr:from>
      <cdr:x>0.55556</cdr:x>
      <cdr:y>0.63474</cdr:y>
    </cdr:from>
    <cdr:to>
      <cdr:x>0.60658</cdr:x>
      <cdr:y>0.75305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184197" y="2030616"/>
          <a:ext cx="292427" cy="3784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b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1/7</a:t>
          </a:r>
        </a:p>
      </cdr:txBody>
    </cdr:sp>
  </cdr:relSizeAnchor>
  <cdr:relSizeAnchor xmlns:cdr="http://schemas.openxmlformats.org/drawingml/2006/chartDrawing">
    <cdr:from>
      <cdr:x>0.63889</cdr:x>
      <cdr:y>0.63474</cdr:y>
    </cdr:from>
    <cdr:to>
      <cdr:x>0.68801</cdr:x>
      <cdr:y>0.75305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661804" y="2030616"/>
          <a:ext cx="281546" cy="3784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b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25/26</a:t>
          </a:r>
        </a:p>
      </cdr:txBody>
    </cdr:sp>
  </cdr:relSizeAnchor>
  <cdr:relSizeAnchor xmlns:cdr="http://schemas.openxmlformats.org/drawingml/2006/chartDrawing">
    <cdr:from>
      <cdr:x>0.70795</cdr:x>
      <cdr:y>0.63192</cdr:y>
    </cdr:from>
    <cdr:to>
      <cdr:x>0.80268</cdr:x>
      <cdr:y>0.75023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057650" y="2021594"/>
          <a:ext cx="542925" cy="3784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b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1/26</a:t>
          </a:r>
        </a:p>
      </cdr:txBody>
    </cdr:sp>
  </cdr:relSizeAnchor>
  <cdr:relSizeAnchor xmlns:cdr="http://schemas.openxmlformats.org/drawingml/2006/chartDrawing">
    <cdr:from>
      <cdr:x>0.81813</cdr:x>
      <cdr:y>0.63756</cdr:y>
    </cdr:from>
    <cdr:to>
      <cdr:x>0.86916</cdr:x>
      <cdr:y>0.75587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689119" y="2039637"/>
          <a:ext cx="292455" cy="3784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b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13/14</a:t>
          </a:r>
        </a:p>
      </cdr:txBody>
    </cdr:sp>
  </cdr:relSizeAnchor>
  <cdr:relSizeAnchor xmlns:cdr="http://schemas.openxmlformats.org/drawingml/2006/chartDrawing">
    <cdr:from>
      <cdr:x>0.85586</cdr:x>
      <cdr:y>0.63474</cdr:y>
    </cdr:from>
    <cdr:to>
      <cdr:x>0.92234</cdr:x>
      <cdr:y>0.75305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4905375" y="2030616"/>
          <a:ext cx="380999" cy="3784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b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1/14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0.12421</cdr:x>
      <cdr:y>0.14085</cdr:y>
    </cdr:from>
    <cdr:to>
      <cdr:x>0.17138</cdr:x>
      <cdr:y>0.20282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52475" y="476251"/>
          <a:ext cx="285750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AU" sz="1100"/>
        </a:p>
      </cdr:txBody>
    </cdr:sp>
  </cdr:relSizeAnchor>
  <cdr:relSizeAnchor xmlns:cdr="http://schemas.openxmlformats.org/drawingml/2006/chartDrawing">
    <cdr:from>
      <cdr:x>0.11006</cdr:x>
      <cdr:y>0.69014</cdr:y>
    </cdr:from>
    <cdr:to>
      <cdr:x>0.18711</cdr:x>
      <cdr:y>0.75493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66750" y="2333624"/>
          <a:ext cx="466726" cy="21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 anchor="ctr" anchorCtr="1"/>
        <a:lstStyle xmlns:a="http://schemas.openxmlformats.org/drawingml/2006/main"/>
        <a:p xmlns:a="http://schemas.openxmlformats.org/drawingml/2006/main">
          <a:r>
            <a:rPr lang="en-AU" sz="1000"/>
            <a:t>84/90</a:t>
          </a:r>
        </a:p>
      </cdr:txBody>
    </cdr:sp>
  </cdr:relSizeAnchor>
  <cdr:relSizeAnchor xmlns:cdr="http://schemas.openxmlformats.org/drawingml/2006/chartDrawing">
    <cdr:from>
      <cdr:x>0.1892</cdr:x>
      <cdr:y>0.68826</cdr:y>
    </cdr:from>
    <cdr:to>
      <cdr:x>0.26625</cdr:x>
      <cdr:y>0.75305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146175" y="2327275"/>
          <a:ext cx="466726" cy="21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4/90</a:t>
          </a:r>
        </a:p>
      </cdr:txBody>
    </cdr:sp>
  </cdr:relSizeAnchor>
  <cdr:relSizeAnchor xmlns:cdr="http://schemas.openxmlformats.org/drawingml/2006/chartDrawing">
    <cdr:from>
      <cdr:x>0.26939</cdr:x>
      <cdr:y>0.69108</cdr:y>
    </cdr:from>
    <cdr:to>
      <cdr:x>0.34644</cdr:x>
      <cdr:y>0.75587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631950" y="2336800"/>
          <a:ext cx="466726" cy="21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2/90</a:t>
          </a:r>
        </a:p>
      </cdr:txBody>
    </cdr:sp>
  </cdr:relSizeAnchor>
  <cdr:relSizeAnchor xmlns:cdr="http://schemas.openxmlformats.org/drawingml/2006/chartDrawing">
    <cdr:from>
      <cdr:x>0.7914</cdr:x>
      <cdr:y>0.69108</cdr:y>
    </cdr:from>
    <cdr:to>
      <cdr:x>0.86845</cdr:x>
      <cdr:y>0.75587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794250" y="2336800"/>
          <a:ext cx="466726" cy="21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1/11</a:t>
          </a:r>
        </a:p>
      </cdr:txBody>
    </cdr:sp>
  </cdr:relSizeAnchor>
  <cdr:relSizeAnchor xmlns:cdr="http://schemas.openxmlformats.org/drawingml/2006/chartDrawing">
    <cdr:from>
      <cdr:x>0.70964</cdr:x>
      <cdr:y>0.69108</cdr:y>
    </cdr:from>
    <cdr:to>
      <cdr:x>0.78669</cdr:x>
      <cdr:y>0.75587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298950" y="2336800"/>
          <a:ext cx="466726" cy="21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10/11</a:t>
          </a:r>
        </a:p>
      </cdr:txBody>
    </cdr:sp>
  </cdr:relSizeAnchor>
  <cdr:relSizeAnchor xmlns:cdr="http://schemas.openxmlformats.org/drawingml/2006/chartDrawing">
    <cdr:from>
      <cdr:x>0.4109</cdr:x>
      <cdr:y>0.68826</cdr:y>
    </cdr:from>
    <cdr:to>
      <cdr:x>0.48795</cdr:x>
      <cdr:y>0.75305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489200" y="2327275"/>
          <a:ext cx="466726" cy="21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39/39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0.1195</cdr:x>
      <cdr:y>0.69577</cdr:y>
    </cdr:from>
    <cdr:to>
      <cdr:x>0.18239</cdr:x>
      <cdr:y>0.7493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3900" y="2352675"/>
          <a:ext cx="381000" cy="180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AU" sz="1100"/>
        </a:p>
      </cdr:txBody>
    </cdr:sp>
  </cdr:relSizeAnchor>
  <cdr:relSizeAnchor xmlns:cdr="http://schemas.openxmlformats.org/drawingml/2006/chartDrawing">
    <cdr:from>
      <cdr:x>0.11635</cdr:x>
      <cdr:y>0.67887</cdr:y>
    </cdr:from>
    <cdr:to>
      <cdr:x>0.18396</cdr:x>
      <cdr:y>0.7493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04850" y="2295525"/>
          <a:ext cx="409575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 anchor="b" anchorCtr="1"/>
        <a:lstStyle xmlns:a="http://schemas.openxmlformats.org/drawingml/2006/main"/>
        <a:p xmlns:a="http://schemas.openxmlformats.org/drawingml/2006/main">
          <a:r>
            <a:rPr lang="en-AU" sz="1000"/>
            <a:t>18/19</a:t>
          </a:r>
        </a:p>
      </cdr:txBody>
    </cdr:sp>
  </cdr:relSizeAnchor>
  <cdr:relSizeAnchor xmlns:cdr="http://schemas.openxmlformats.org/drawingml/2006/chartDrawing">
    <cdr:from>
      <cdr:x>0.19549</cdr:x>
      <cdr:y>0.68263</cdr:y>
    </cdr:from>
    <cdr:to>
      <cdr:x>0.2631</cdr:x>
      <cdr:y>0.75305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184275" y="2308225"/>
          <a:ext cx="409575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b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1/19</a:t>
          </a:r>
        </a:p>
      </cdr:txBody>
    </cdr:sp>
  </cdr:relSizeAnchor>
  <cdr:relSizeAnchor xmlns:cdr="http://schemas.openxmlformats.org/drawingml/2006/chartDrawing">
    <cdr:from>
      <cdr:x>0.1195</cdr:x>
      <cdr:y>0.69577</cdr:y>
    </cdr:from>
    <cdr:to>
      <cdr:x>0.18239</cdr:x>
      <cdr:y>0.7493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723900" y="2352675"/>
          <a:ext cx="381000" cy="180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AU" sz="1100"/>
        </a:p>
      </cdr:txBody>
    </cdr:sp>
  </cdr:relSizeAnchor>
  <cdr:relSizeAnchor xmlns:cdr="http://schemas.openxmlformats.org/drawingml/2006/chartDrawing">
    <cdr:from>
      <cdr:x>0.11635</cdr:x>
      <cdr:y>0.67887</cdr:y>
    </cdr:from>
    <cdr:to>
      <cdr:x>0.18396</cdr:x>
      <cdr:y>0.7493</cdr:y>
    </cdr:to>
    <cdr:sp macro="" textlink="">
      <cdr:nvSpPr>
        <cdr:cNvPr id="6" name="TextBox 2"/>
        <cdr:cNvSpPr txBox="1"/>
      </cdr:nvSpPr>
      <cdr:spPr>
        <a:xfrm xmlns:a="http://schemas.openxmlformats.org/drawingml/2006/main">
          <a:off x="704850" y="2295525"/>
          <a:ext cx="409575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 anchor="b" anchorCtr="1"/>
        <a:lstStyle xmlns:a="http://schemas.openxmlformats.org/drawingml/2006/main"/>
        <a:p xmlns:a="http://schemas.openxmlformats.org/drawingml/2006/main">
          <a:r>
            <a:rPr lang="en-AU" sz="1000"/>
            <a:t>18/19</a:t>
          </a:r>
        </a:p>
      </cdr:txBody>
    </cdr:sp>
  </cdr:relSizeAnchor>
  <cdr:relSizeAnchor xmlns:cdr="http://schemas.openxmlformats.org/drawingml/2006/chartDrawing">
    <cdr:from>
      <cdr:x>0.19549</cdr:x>
      <cdr:y>0.68263</cdr:y>
    </cdr:from>
    <cdr:to>
      <cdr:x>0.2631</cdr:x>
      <cdr:y>0.75305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184275" y="2308225"/>
          <a:ext cx="409575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b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1/19</a:t>
          </a:r>
        </a:p>
      </cdr:txBody>
    </cdr:sp>
  </cdr:relSizeAnchor>
  <cdr:relSizeAnchor xmlns:cdr="http://schemas.openxmlformats.org/drawingml/2006/chartDrawing">
    <cdr:from>
      <cdr:x>0.41562</cdr:x>
      <cdr:y>0.68263</cdr:y>
    </cdr:from>
    <cdr:to>
      <cdr:x>0.48323</cdr:x>
      <cdr:y>0.75305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517775" y="2308225"/>
          <a:ext cx="409574" cy="2381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b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13/13</a:t>
          </a:r>
        </a:p>
      </cdr:txBody>
    </cdr:sp>
  </cdr:relSizeAnchor>
  <cdr:relSizeAnchor xmlns:cdr="http://schemas.openxmlformats.org/drawingml/2006/chartDrawing">
    <cdr:from>
      <cdr:x>0.69969</cdr:x>
      <cdr:y>0.68263</cdr:y>
    </cdr:from>
    <cdr:to>
      <cdr:x>0.79403</cdr:x>
      <cdr:y>0.75305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238625" y="2308225"/>
          <a:ext cx="571500" cy="2381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b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103/109</a:t>
          </a:r>
        </a:p>
      </cdr:txBody>
    </cdr:sp>
  </cdr:relSizeAnchor>
  <cdr:relSizeAnchor xmlns:cdr="http://schemas.openxmlformats.org/drawingml/2006/chartDrawing">
    <cdr:from>
      <cdr:x>0.79455</cdr:x>
      <cdr:y>0.68263</cdr:y>
    </cdr:from>
    <cdr:to>
      <cdr:x>0.86216</cdr:x>
      <cdr:y>0.75305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813300" y="2308225"/>
          <a:ext cx="409574" cy="2381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b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4/109</a:t>
          </a:r>
        </a:p>
      </cdr:txBody>
    </cdr:sp>
  </cdr:relSizeAnchor>
  <cdr:relSizeAnchor xmlns:cdr="http://schemas.openxmlformats.org/drawingml/2006/chartDrawing">
    <cdr:from>
      <cdr:x>0.87474</cdr:x>
      <cdr:y>0.68545</cdr:y>
    </cdr:from>
    <cdr:to>
      <cdr:x>0.94235</cdr:x>
      <cdr:y>0.75587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5299075" y="2317750"/>
          <a:ext cx="409574" cy="2381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 anchor="b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000"/>
            <a:t>2/109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D3B2E-0649-403E-BF91-70C087020570}" type="datetimeFigureOut">
              <a:rPr lang="en-AU" smtClean="0"/>
              <a:t>11/10/2016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854F1-57ED-4AD0-BB51-CDE9BE4179C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003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BF87A7-8EA1-4A6F-A6C3-77C94F3B1ABA}" type="datetimeFigureOut">
              <a:rPr lang="en-AU" smtClean="0"/>
              <a:t>11/10/2016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0137CB-4B01-4C3A-97C9-2A700D10813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7661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338" y="755650"/>
            <a:ext cx="6731000" cy="37861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9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2AD430-CA4D-4E00-9187-A563B9EF7C8B}" type="slidenum">
              <a:rPr lang="en-U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159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 smtClean="0"/>
              <a:t>Hinrichsen</a:t>
            </a:r>
            <a:r>
              <a:rPr lang="en-US" dirty="0" smtClean="0"/>
              <a:t> and colleagues reported their experience with </a:t>
            </a:r>
            <a:r>
              <a:rPr lang="en-US" dirty="0" err="1" smtClean="0"/>
              <a:t>ombitasvir</a:t>
            </a:r>
            <a:r>
              <a:rPr lang="en-US" dirty="0" smtClean="0"/>
              <a:t>/</a:t>
            </a:r>
            <a:r>
              <a:rPr lang="en-US" dirty="0" err="1" smtClean="0"/>
              <a:t>paritaprevir</a:t>
            </a:r>
            <a:r>
              <a:rPr lang="en-US" dirty="0" smtClean="0"/>
              <a:t>/r + </a:t>
            </a:r>
            <a:r>
              <a:rPr lang="en-US" dirty="0" err="1" smtClean="0"/>
              <a:t>dasabuvir</a:t>
            </a:r>
            <a:r>
              <a:rPr lang="en-US" dirty="0" smtClean="0"/>
              <a:t> </a:t>
            </a:r>
            <a:r>
              <a:rPr lang="en-US" u="sng" dirty="0" smtClean="0"/>
              <a:t>+</a:t>
            </a:r>
            <a:r>
              <a:rPr lang="en-US" dirty="0" smtClean="0"/>
              <a:t> RBV in the German Hepatitis C Registry.  In this non-interventional, prospective cohort study (254 study sites), genotype 1 patients received </a:t>
            </a:r>
            <a:r>
              <a:rPr lang="en-US" dirty="0" err="1" smtClean="0"/>
              <a:t>ombitasvir</a:t>
            </a:r>
            <a:r>
              <a:rPr lang="en-US" dirty="0" smtClean="0"/>
              <a:t>/</a:t>
            </a:r>
            <a:r>
              <a:rPr lang="en-US" dirty="0" err="1" smtClean="0"/>
              <a:t>paritaprevir</a:t>
            </a:r>
            <a:r>
              <a:rPr lang="en-US" dirty="0" smtClean="0"/>
              <a:t>/r + </a:t>
            </a:r>
            <a:r>
              <a:rPr lang="en-US" dirty="0" err="1" smtClean="0"/>
              <a:t>dasabuvir</a:t>
            </a:r>
            <a:r>
              <a:rPr lang="en-US" dirty="0" smtClean="0"/>
              <a:t> </a:t>
            </a:r>
            <a:r>
              <a:rPr lang="en-US" u="sng" dirty="0" smtClean="0"/>
              <a:t>+</a:t>
            </a:r>
            <a:r>
              <a:rPr lang="en-US" dirty="0" smtClean="0"/>
              <a:t> RBV and genotype 4 patient received </a:t>
            </a:r>
            <a:r>
              <a:rPr lang="en-US" dirty="0" err="1" smtClean="0"/>
              <a:t>ombitasvir</a:t>
            </a:r>
            <a:r>
              <a:rPr lang="en-US" dirty="0" smtClean="0"/>
              <a:t>/</a:t>
            </a:r>
            <a:r>
              <a:rPr lang="en-US" dirty="0" err="1" smtClean="0"/>
              <a:t>paritaprevir</a:t>
            </a:r>
            <a:r>
              <a:rPr lang="en-US" dirty="0" smtClean="0"/>
              <a:t>/r </a:t>
            </a:r>
            <a:r>
              <a:rPr lang="en-US" u="sng" dirty="0" smtClean="0"/>
              <a:t>+</a:t>
            </a:r>
            <a:r>
              <a:rPr lang="en-US" dirty="0" smtClean="0"/>
              <a:t> RBV.  The choice of treatment and regimen duration was at the physician’s discretion.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The percentage of patients who received label-recommended regimens included:</a:t>
            </a:r>
          </a:p>
          <a:p>
            <a:pPr marL="628650" lvl="1" indent="-171450">
              <a:buFontTx/>
              <a:buChar char="-"/>
            </a:pPr>
            <a:r>
              <a:rPr lang="en-US" dirty="0" smtClean="0"/>
              <a:t>Genotype 1: 86% (no cirrhosis/cirrhosis: 88%/78%).</a:t>
            </a:r>
          </a:p>
          <a:p>
            <a:pPr marL="628650" lvl="1" indent="-171450">
              <a:buFontTx/>
              <a:buChar char="-"/>
            </a:pPr>
            <a:r>
              <a:rPr lang="en-US" dirty="0" smtClean="0"/>
              <a:t>Genotype 4: 94% (no cirrhosis/cirrhosis: 94%/92%).</a:t>
            </a:r>
          </a:p>
          <a:p>
            <a:endParaRPr lang="en-US" dirty="0" smtClean="0"/>
          </a:p>
          <a:p>
            <a:r>
              <a:rPr lang="en-US" b="1" dirty="0" smtClean="0"/>
              <a:t>Results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The overall SVR12 rate was 99%, with no difference among genotype.  In general, patients who treated according to the treatment guideline recommendations achieved higher SVR12 rates.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SVR12 rates did not differ across various subgroups.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The overall relapse rate was 1.1% (6/558).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The  regimens were well tolerated with 2.3% of patients discontinuing therapy due to adverse events.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53CF1-6306-4A32-922C-EA49A18DCF0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130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Journal of Hepatology</a:t>
            </a:r>
            <a:endParaRPr lang="en-GB" alt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C935F33-7F0A-4128-B90B-848054B5A5B0}" type="slidenum">
              <a:rPr lang="en-US" altLang="en-US" smtClean="0">
                <a:latin typeface="Calibri" panose="020F0502020204030204" pitchFamily="34" charset="0"/>
              </a:rPr>
              <a:pPr/>
              <a:t>24</a:t>
            </a:fld>
            <a:endParaRPr lang="en-US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63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51" y="0"/>
            <a:ext cx="7122077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7266432" y="2392819"/>
            <a:ext cx="4389120" cy="20723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5400" b="1" i="0" u="none" strike="noStrike" kern="1200" baseline="30000" dirty="0">
                <a:solidFill>
                  <a:srgbClr val="00B5AF"/>
                </a:solidFill>
                <a:latin typeface="Georgia" panose="02040502050405020303" pitchFamily="18" charset="0"/>
                <a:ea typeface="+mn-ea"/>
                <a:cs typeface="+mn-cs"/>
              </a:rPr>
              <a:t>The Evolutionary Era of Hepatitis C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800" b="1" i="0" u="none" strike="noStrike" kern="1200" baseline="30000" dirty="0">
              <a:solidFill>
                <a:srgbClr val="00B5AF"/>
              </a:solidFill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0" i="0" u="none" strike="noStrike" kern="1200" baseline="30000" dirty="0">
                <a:solidFill>
                  <a:srgbClr val="3D85C6"/>
                </a:solidFill>
                <a:latin typeface="Georgia" panose="02040502050405020303" pitchFamily="18" charset="0"/>
                <a:ea typeface="+mn-ea"/>
                <a:cs typeface="+mn-cs"/>
              </a:rPr>
              <a:t>Shangri-La Hotel, Sydney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600" b="1" i="0" u="none" strike="noStrike" kern="1200" baseline="30000" dirty="0">
                <a:solidFill>
                  <a:srgbClr val="00B5AF"/>
                </a:solidFill>
                <a:latin typeface="Georgia" panose="02040502050405020303" pitchFamily="18" charset="0"/>
                <a:ea typeface="+mn-ea"/>
                <a:cs typeface="+mn-cs"/>
              </a:rPr>
              <a:t>Friday 18 </a:t>
            </a:r>
            <a:r>
              <a:rPr lang="en-AU" sz="2600" b="1" i="0" u="none" strike="noStrike" kern="1200" baseline="30000" dirty="0" smtClean="0">
                <a:solidFill>
                  <a:srgbClr val="00B5AF"/>
                </a:solidFill>
                <a:latin typeface="Georgia" panose="02040502050405020303" pitchFamily="18" charset="0"/>
                <a:ea typeface="+mn-ea"/>
                <a:cs typeface="+mn-cs"/>
              </a:rPr>
              <a:t>to Saturday </a:t>
            </a:r>
            <a:r>
              <a:rPr lang="en-AU" sz="2600" b="1" i="0" u="none" strike="noStrike" kern="1200" baseline="30000" dirty="0">
                <a:solidFill>
                  <a:srgbClr val="00B5AF"/>
                </a:solidFill>
                <a:latin typeface="Georgia" panose="02040502050405020303" pitchFamily="18" charset="0"/>
                <a:ea typeface="+mn-ea"/>
                <a:cs typeface="+mn-cs"/>
              </a:rPr>
              <a:t>19 </a:t>
            </a:r>
            <a:r>
              <a:rPr lang="en-AU" sz="2600" b="1" i="0" u="none" strike="noStrike" kern="1200" baseline="30000" dirty="0" smtClean="0">
                <a:solidFill>
                  <a:srgbClr val="00B5AF"/>
                </a:solidFill>
                <a:latin typeface="Georgia" panose="02040502050405020303" pitchFamily="18" charset="0"/>
                <a:ea typeface="+mn-ea"/>
                <a:cs typeface="+mn-cs"/>
              </a:rPr>
              <a:t>March 2016</a:t>
            </a:r>
            <a:endParaRPr lang="en-AU" sz="2600" b="1" i="0" u="none" strike="noStrike" kern="1200" baseline="30000" dirty="0">
              <a:solidFill>
                <a:srgbClr val="00B5AF"/>
              </a:solidFill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3548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0624" y="1122363"/>
            <a:ext cx="1063942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0624" y="3602038"/>
            <a:ext cx="10639426" cy="1655762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rgbClr val="00B5AF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68520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D85C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55383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8240" y="1709738"/>
            <a:ext cx="10753344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8240" y="4589463"/>
            <a:ext cx="10753344" cy="1500187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rgbClr val="00B5AF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9897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0624" y="2316479"/>
            <a:ext cx="5181600" cy="390144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8450" y="2316480"/>
            <a:ext cx="5181600" cy="390144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4550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5776" y="706501"/>
            <a:ext cx="1057046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5776" y="2032064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B5AF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5776" y="2855976"/>
            <a:ext cx="5157787" cy="319125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43052" y="2032064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B5AF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43052" y="2855976"/>
            <a:ext cx="5183188" cy="319125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38328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2244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80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0892" y="603504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4292" y="11337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0892" y="2203704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5291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084" y="65227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6484" y="118249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03084" y="225247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1586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529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51620" y="853439"/>
            <a:ext cx="2628900" cy="523817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64920" y="853439"/>
            <a:ext cx="7734300" cy="52381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5452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537651" y="1143003"/>
            <a:ext cx="11146367" cy="25812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537651" y="6354506"/>
            <a:ext cx="2110642" cy="166199"/>
          </a:xfrm>
        </p:spPr>
        <p:txBody>
          <a:bodyPr wrap="none" lIns="0" tIns="0" rIns="0" bIns="0" anchor="b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1710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000" y="5997831"/>
            <a:ext cx="3744000" cy="8601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55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90624" y="736600"/>
            <a:ext cx="106394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0624" y="2238375"/>
            <a:ext cx="10639426" cy="3938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8" name="Rectangle 7"/>
          <p:cNvSpPr/>
          <p:nvPr userDrawn="1"/>
        </p:nvSpPr>
        <p:spPr>
          <a:xfrm>
            <a:off x="8467725" y="0"/>
            <a:ext cx="3724275" cy="733425"/>
          </a:xfrm>
          <a:prstGeom prst="rect">
            <a:avLst/>
          </a:prstGeom>
          <a:solidFill>
            <a:srgbClr val="3D85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dirty="0"/>
              <a:t>AbbVie</a:t>
            </a:r>
            <a:r>
              <a:rPr lang="en-AU" sz="2800" baseline="0" dirty="0"/>
              <a:t> HCV Sessions</a:t>
            </a:r>
            <a:endParaRPr lang="en-AU" sz="2800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186444" y="105102"/>
            <a:ext cx="672972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800" b="1" i="0" u="none" strike="noStrike" kern="1200" baseline="0" dirty="0">
                <a:solidFill>
                  <a:srgbClr val="00B5AF"/>
                </a:solidFill>
                <a:latin typeface="Georgia" panose="02040502050405020303" pitchFamily="18" charset="0"/>
                <a:ea typeface="+mn-ea"/>
                <a:cs typeface="+mn-cs"/>
              </a:rPr>
              <a:t>The Evolutionary Era of Hepatitis C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40192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3D85C6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AU" sz="4400" dirty="0" smtClean="0"/>
              <a:t>Treating Patients with hepatitis C Genotype 1 using </a:t>
            </a:r>
            <a:r>
              <a:rPr lang="en-AU" sz="4400" dirty="0" err="1"/>
              <a:t>V</a:t>
            </a:r>
            <a:r>
              <a:rPr lang="en-AU" sz="4400" dirty="0" err="1" smtClean="0"/>
              <a:t>iekira</a:t>
            </a:r>
            <a:r>
              <a:rPr lang="en-AU" sz="4400" dirty="0" smtClean="0"/>
              <a:t> Pak in the Real World – An Australian Nursing Perspective</a:t>
            </a:r>
            <a:endParaRPr lang="en-AU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en-AU" sz="2800" dirty="0" smtClean="0"/>
          </a:p>
          <a:p>
            <a:endParaRPr lang="en-AU" sz="2800" dirty="0"/>
          </a:p>
          <a:p>
            <a:r>
              <a:rPr lang="en-AU" sz="2800" dirty="0" err="1" smtClean="0"/>
              <a:t>Saroja</a:t>
            </a:r>
            <a:r>
              <a:rPr lang="en-AU" sz="2800" dirty="0" smtClean="0"/>
              <a:t> Nazareth, Vincenzo Fragomeli on behalf of Australian Liver Nurses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3907465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24" y="663388"/>
            <a:ext cx="10639426" cy="88004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H</a:t>
            </a:r>
            <a:r>
              <a:rPr lang="en-US" sz="3600" b="1" cap="none" dirty="0" smtClean="0"/>
              <a:t>epatitis </a:t>
            </a:r>
            <a:r>
              <a:rPr lang="en-US" sz="3600" dirty="0"/>
              <a:t>C</a:t>
            </a:r>
            <a:r>
              <a:rPr lang="en-US" sz="3600" b="1" dirty="0" smtClean="0"/>
              <a:t> </a:t>
            </a:r>
            <a:r>
              <a:rPr lang="en-US" sz="3600" b="1" cap="none" dirty="0" smtClean="0"/>
              <a:t>is a Global </a:t>
            </a:r>
            <a:r>
              <a:rPr lang="en-US" sz="3600" dirty="0"/>
              <a:t>P</a:t>
            </a:r>
            <a:r>
              <a:rPr lang="en-US" sz="3600" b="1" cap="none" dirty="0" smtClean="0"/>
              <a:t>roblem</a:t>
            </a:r>
            <a:endParaRPr lang="en-GB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70964" y="2168573"/>
            <a:ext cx="342169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AU" sz="2000" b="1" dirty="0">
                <a:solidFill>
                  <a:srgbClr val="00B050"/>
                </a:solidFill>
                <a:cs typeface="Calibri" pitchFamily="34" charset="0"/>
              </a:rPr>
              <a:t>Global prevalence of 2-3%: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en-AU" altLang="en-US" sz="2000" dirty="0"/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solidFill>
                  <a:srgbClr val="FF0000"/>
                </a:solidFill>
              </a:rPr>
              <a:t>&gt;185 million </a:t>
            </a:r>
            <a:r>
              <a:rPr lang="en-AU" altLang="en-US" sz="2000" dirty="0"/>
              <a:t>people worldwide have been infected with HCV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altLang="en-US" sz="2000" dirty="0"/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solidFill>
                  <a:srgbClr val="FF0000"/>
                </a:solidFill>
              </a:rPr>
              <a:t>130–170 million </a:t>
            </a:r>
            <a:r>
              <a:rPr lang="en-AU" altLang="en-US" sz="2000" dirty="0"/>
              <a:t>are chronically infected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altLang="en-US" sz="2000" dirty="0"/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altLang="en-US" sz="2000" dirty="0"/>
              <a:t>350,000 deaths occur each year as a result of HCV-related cirrhosis and liver cancer 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405" y="1685365"/>
            <a:ext cx="7640973" cy="50276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570" y="2860983"/>
            <a:ext cx="5862172" cy="25919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42587" y="6587282"/>
            <a:ext cx="33104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Messina JP et al, Hepatology, 2015; 61: 77-87. </a:t>
            </a:r>
          </a:p>
        </p:txBody>
      </p:sp>
      <p:sp>
        <p:nvSpPr>
          <p:cNvPr id="6" name="Rectangle 5"/>
          <p:cNvSpPr/>
          <p:nvPr/>
        </p:nvSpPr>
        <p:spPr>
          <a:xfrm>
            <a:off x="9578340" y="5532957"/>
            <a:ext cx="194310" cy="136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9772650" y="5452947"/>
            <a:ext cx="331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7</a:t>
            </a:r>
            <a:endParaRPr lang="en-GB" sz="12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4353" y="2662518"/>
            <a:ext cx="5504330" cy="320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094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Study Background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err="1" smtClean="0"/>
              <a:t>Viekira</a:t>
            </a:r>
            <a:r>
              <a:rPr lang="en-AU" dirty="0" smtClean="0"/>
              <a:t> Pak (</a:t>
            </a:r>
            <a:r>
              <a:rPr lang="en-AU" dirty="0" err="1" smtClean="0"/>
              <a:t>paritaprevir</a:t>
            </a:r>
            <a:r>
              <a:rPr lang="en-AU" dirty="0" smtClean="0"/>
              <a:t>/ritonavir/</a:t>
            </a:r>
            <a:r>
              <a:rPr lang="en-AU" dirty="0" err="1" smtClean="0"/>
              <a:t>ombitasvir</a:t>
            </a:r>
            <a:r>
              <a:rPr lang="en-AU" dirty="0" smtClean="0"/>
              <a:t>, </a:t>
            </a:r>
            <a:r>
              <a:rPr lang="en-AU" dirty="0" err="1" smtClean="0"/>
              <a:t>dasabuvir</a:t>
            </a:r>
            <a:r>
              <a:rPr lang="en-AU" dirty="0" smtClean="0"/>
              <a:t> +/- ribavirin) was first the interferon-free </a:t>
            </a:r>
            <a:r>
              <a:rPr lang="en-AU" dirty="0" smtClean="0"/>
              <a:t>(DAA) compassionate </a:t>
            </a:r>
            <a:r>
              <a:rPr lang="en-AU" dirty="0" smtClean="0"/>
              <a:t>program introduced </a:t>
            </a:r>
            <a:r>
              <a:rPr lang="en-AU" dirty="0"/>
              <a:t>i</a:t>
            </a:r>
            <a:r>
              <a:rPr lang="en-AU" dirty="0" smtClean="0"/>
              <a:t>n Australia for the treatment of chronic hepatitis C.</a:t>
            </a:r>
          </a:p>
          <a:p>
            <a:r>
              <a:rPr lang="en-AU" dirty="0" smtClean="0"/>
              <a:t>This was a Special Access Scheme (SAS) for genotype 1 patients.</a:t>
            </a:r>
          </a:p>
          <a:p>
            <a:r>
              <a:rPr lang="en-AU" dirty="0" smtClean="0"/>
              <a:t>Patients treated in “Liver Clinics” throughout Australia</a:t>
            </a:r>
          </a:p>
        </p:txBody>
      </p:sp>
    </p:spTree>
    <p:extLst>
      <p:ext uri="{BB962C8B-B14F-4D97-AF65-F5344CB8AC3E}">
        <p14:creationId xmlns:p14="http://schemas.microsoft.com/office/powerpoint/2010/main" val="951668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373" y="655324"/>
            <a:ext cx="10639426" cy="481206"/>
          </a:xfrm>
        </p:spPr>
        <p:txBody>
          <a:bodyPr>
            <a:noAutofit/>
          </a:bodyPr>
          <a:lstStyle/>
          <a:p>
            <a:r>
              <a:rPr lang="en-AU" sz="3600" dirty="0" smtClean="0"/>
              <a:t>VIEKIRA PAK – </a:t>
            </a:r>
            <a:r>
              <a:rPr lang="en-AU" sz="3600" i="1" dirty="0" smtClean="0"/>
              <a:t>Mode</a:t>
            </a:r>
            <a:r>
              <a:rPr lang="en-AU" sz="3600" dirty="0" smtClean="0"/>
              <a:t> of Action</a:t>
            </a:r>
            <a:endParaRPr lang="en-AU" sz="3600" dirty="0"/>
          </a:p>
        </p:txBody>
      </p:sp>
      <p:sp>
        <p:nvSpPr>
          <p:cNvPr id="3" name="Content Placeholder 15"/>
          <p:cNvSpPr txBox="1">
            <a:spLocks/>
          </p:cNvSpPr>
          <p:nvPr/>
        </p:nvSpPr>
        <p:spPr>
          <a:xfrm>
            <a:off x="8239241" y="1268760"/>
            <a:ext cx="1621171" cy="912000"/>
          </a:xfrm>
          <a:prstGeom prst="roundRect">
            <a:avLst>
              <a:gd name="adj" fmla="val 11531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>
            <a:lvl1pPr algn="l" defTabSz="457200" rtl="0" fontAlgn="base">
              <a:lnSpc>
                <a:spcPct val="75000"/>
              </a:lnSpc>
              <a:spcBef>
                <a:spcPct val="80000"/>
              </a:spcBef>
              <a:spcAft>
                <a:spcPct val="0"/>
              </a:spcAft>
              <a:buFont typeface="Arial" charset="0"/>
              <a:defRPr sz="4000">
                <a:solidFill>
                  <a:srgbClr val="071D49"/>
                </a:solidFill>
                <a:latin typeface="+mn-lt"/>
                <a:ea typeface="+mn-ea"/>
                <a:cs typeface="+mn-cs"/>
              </a:defRPr>
            </a:lvl1pPr>
            <a:lvl2pPr marL="114300" algn="l" defTabSz="457200" rtl="0" fontAlgn="base">
              <a:lnSpc>
                <a:spcPct val="75000"/>
              </a:lnSpc>
              <a:spcBef>
                <a:spcPct val="40000"/>
              </a:spcBef>
              <a:spcAft>
                <a:spcPct val="0"/>
              </a:spcAft>
              <a:defRPr sz="2000">
                <a:solidFill>
                  <a:srgbClr val="071D49"/>
                </a:solidFill>
                <a:latin typeface="+mn-lt"/>
                <a:cs typeface="+mn-cs"/>
              </a:defRPr>
            </a:lvl2pPr>
            <a:lvl3pPr marL="7493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>
                <a:solidFill>
                  <a:schemeClr val="tx1"/>
                </a:solidFill>
                <a:latin typeface="+mn-lt"/>
                <a:cs typeface="+mn-cs"/>
              </a:defRPr>
            </a:lvl3pPr>
            <a:lvl4pPr marL="11430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19431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4003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28575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3147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150"/>
              </a:spcBef>
              <a:defRPr/>
            </a:pPr>
            <a:r>
              <a:rPr lang="en-US" sz="1200" b="1" dirty="0">
                <a:solidFill>
                  <a:schemeClr val="tx1"/>
                </a:solidFill>
              </a:rPr>
              <a:t>3. MID-/LATE LIFECYCLE INHIBITION </a:t>
            </a:r>
          </a:p>
          <a:p>
            <a:pPr algn="ctr">
              <a:lnSpc>
                <a:spcPct val="90000"/>
              </a:lnSpc>
              <a:spcBef>
                <a:spcPts val="150"/>
              </a:spcBef>
              <a:defRPr/>
            </a:pPr>
            <a:r>
              <a:rPr lang="en-US" sz="1100" dirty="0">
                <a:solidFill>
                  <a:schemeClr val="tx1"/>
                </a:solidFill>
              </a:rPr>
              <a:t>NS5A inhibitor</a:t>
            </a:r>
          </a:p>
        </p:txBody>
      </p:sp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8641187" y="2284761"/>
            <a:ext cx="861453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154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solidFill>
                  <a:srgbClr val="00B050"/>
                </a:solidFill>
                <a:cs typeface="Arial" pitchFamily="34" charset="0"/>
              </a:rPr>
              <a:t>Ombitasvir </a:t>
            </a:r>
            <a:br>
              <a:rPr lang="en-US" altLang="en-US" sz="1400" b="1" dirty="0">
                <a:solidFill>
                  <a:srgbClr val="00B050"/>
                </a:solidFill>
                <a:cs typeface="Arial" pitchFamily="34" charset="0"/>
              </a:rPr>
            </a:br>
            <a:r>
              <a:rPr lang="en-US" altLang="en-US" sz="1400" dirty="0">
                <a:solidFill>
                  <a:srgbClr val="00B050"/>
                </a:solidFill>
                <a:cs typeface="Arial" pitchFamily="34" charset="0"/>
              </a:rPr>
              <a:t>(OBV)</a:t>
            </a:r>
            <a:r>
              <a:rPr lang="en-GB" altLang="en-US" sz="1400" dirty="0">
                <a:solidFill>
                  <a:srgbClr val="00B050"/>
                </a:solidFill>
                <a:cs typeface="Arial" pitchFamily="34" charset="0"/>
                <a:sym typeface="Webdings" pitchFamily="18" charset="2"/>
              </a:rPr>
              <a:t> </a:t>
            </a:r>
            <a:endParaRPr lang="en-GB" altLang="en-US" sz="1400" dirty="0">
              <a:solidFill>
                <a:srgbClr val="00B050"/>
              </a:solidFill>
              <a:cs typeface="Arial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9306340" y="5590402"/>
            <a:ext cx="78867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154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sz="1400" b="1" dirty="0">
                <a:solidFill>
                  <a:srgbClr val="C6579A"/>
                </a:solidFill>
                <a:cs typeface="Arial" pitchFamily="34" charset="0"/>
              </a:rPr>
              <a:t>Dasabuvir </a:t>
            </a:r>
            <a:br>
              <a:rPr lang="en-GB" altLang="en-US" sz="1400" b="1" dirty="0">
                <a:solidFill>
                  <a:srgbClr val="C6579A"/>
                </a:solidFill>
                <a:cs typeface="Arial" pitchFamily="34" charset="0"/>
              </a:rPr>
            </a:br>
            <a:r>
              <a:rPr lang="en-GB" altLang="en-US" sz="1400" dirty="0">
                <a:solidFill>
                  <a:srgbClr val="C6579A"/>
                </a:solidFill>
                <a:cs typeface="Arial" pitchFamily="34" charset="0"/>
              </a:rPr>
              <a:t>(DSV)</a:t>
            </a:r>
          </a:p>
        </p:txBody>
      </p:sp>
      <p:sp>
        <p:nvSpPr>
          <p:cNvPr id="6" name="Content Placeholder 15"/>
          <p:cNvSpPr txBox="1">
            <a:spLocks/>
          </p:cNvSpPr>
          <p:nvPr/>
        </p:nvSpPr>
        <p:spPr>
          <a:xfrm>
            <a:off x="8604472" y="4663255"/>
            <a:ext cx="1980000" cy="912000"/>
          </a:xfrm>
          <a:prstGeom prst="roundRect">
            <a:avLst>
              <a:gd name="adj" fmla="val 11531"/>
            </a:avLst>
          </a:prstGeom>
          <a:solidFill>
            <a:srgbClr val="FF6699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>
            <a:lvl1pPr algn="l" defTabSz="457200" rtl="0" fontAlgn="base">
              <a:lnSpc>
                <a:spcPct val="75000"/>
              </a:lnSpc>
              <a:spcBef>
                <a:spcPct val="80000"/>
              </a:spcBef>
              <a:spcAft>
                <a:spcPct val="0"/>
              </a:spcAft>
              <a:buFont typeface="Arial" charset="0"/>
              <a:defRPr sz="4000">
                <a:solidFill>
                  <a:srgbClr val="071D49"/>
                </a:solidFill>
                <a:latin typeface="+mn-lt"/>
                <a:ea typeface="+mn-ea"/>
                <a:cs typeface="+mn-cs"/>
              </a:defRPr>
            </a:lvl1pPr>
            <a:lvl2pPr marL="114300" algn="l" defTabSz="457200" rtl="0" fontAlgn="base">
              <a:lnSpc>
                <a:spcPct val="75000"/>
              </a:lnSpc>
              <a:spcBef>
                <a:spcPct val="40000"/>
              </a:spcBef>
              <a:spcAft>
                <a:spcPct val="0"/>
              </a:spcAft>
              <a:defRPr sz="2000">
                <a:solidFill>
                  <a:srgbClr val="071D49"/>
                </a:solidFill>
                <a:latin typeface="+mn-lt"/>
                <a:cs typeface="+mn-cs"/>
              </a:defRPr>
            </a:lvl2pPr>
            <a:lvl3pPr marL="7493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>
                <a:solidFill>
                  <a:schemeClr val="tx1"/>
                </a:solidFill>
                <a:latin typeface="+mn-lt"/>
                <a:cs typeface="+mn-cs"/>
              </a:defRPr>
            </a:lvl3pPr>
            <a:lvl4pPr marL="11430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19431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4003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28575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3147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150"/>
              </a:spcBef>
              <a:defRPr/>
            </a:pPr>
            <a:r>
              <a:rPr lang="en-US" sz="1200" b="1" dirty="0">
                <a:solidFill>
                  <a:schemeClr val="tx1"/>
                </a:solidFill>
              </a:rPr>
              <a:t>2. MID-LIFECYCLE INHIBITION</a:t>
            </a:r>
            <a:r>
              <a:rPr lang="en-US" sz="1100" b="1" dirty="0">
                <a:solidFill>
                  <a:schemeClr val="tx1"/>
                </a:solidFill>
              </a:rPr>
              <a:t> </a:t>
            </a:r>
          </a:p>
          <a:p>
            <a:pPr algn="ctr">
              <a:lnSpc>
                <a:spcPct val="90000"/>
              </a:lnSpc>
              <a:spcBef>
                <a:spcPts val="150"/>
              </a:spcBef>
              <a:defRPr/>
            </a:pPr>
            <a:r>
              <a:rPr lang="en-US" sz="1100" dirty="0">
                <a:solidFill>
                  <a:schemeClr val="tx1"/>
                </a:solidFill>
              </a:rPr>
              <a:t>non-nucleoside </a:t>
            </a:r>
          </a:p>
          <a:p>
            <a:pPr algn="ctr">
              <a:lnSpc>
                <a:spcPct val="90000"/>
              </a:lnSpc>
              <a:spcBef>
                <a:spcPts val="150"/>
              </a:spcBef>
              <a:defRPr/>
            </a:pPr>
            <a:r>
              <a:rPr lang="en-US" sz="1100" dirty="0">
                <a:solidFill>
                  <a:schemeClr val="tx1"/>
                </a:solidFill>
              </a:rPr>
              <a:t>NS5B polymerase inhibitor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049195" y="1193800"/>
            <a:ext cx="7913772" cy="4351382"/>
            <a:chOff x="1142227" y="1243336"/>
            <a:chExt cx="6842625" cy="4748213"/>
          </a:xfrm>
        </p:grpSpPr>
        <p:sp>
          <p:nvSpPr>
            <p:cNvPr id="8" name="Rectangle 7"/>
            <p:cNvSpPr/>
            <p:nvPr/>
          </p:nvSpPr>
          <p:spPr>
            <a:xfrm>
              <a:off x="1519238" y="1243336"/>
              <a:ext cx="6316662" cy="47482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white"/>
                </a:solidFill>
              </a:endParaRPr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3167064" y="2582862"/>
              <a:ext cx="2957512" cy="3005138"/>
            </a:xfrm>
            <a:custGeom>
              <a:avLst/>
              <a:gdLst>
                <a:gd name="T0" fmla="*/ 2147483647 w 1778"/>
                <a:gd name="T1" fmla="*/ 68962812 h 1354"/>
                <a:gd name="T2" fmla="*/ 2147483647 w 1778"/>
                <a:gd name="T3" fmla="*/ 315262059 h 1354"/>
                <a:gd name="T4" fmla="*/ 2147483647 w 1778"/>
                <a:gd name="T5" fmla="*/ 669930487 h 1354"/>
                <a:gd name="T6" fmla="*/ 2147483647 w 1778"/>
                <a:gd name="T7" fmla="*/ 980267582 h 1354"/>
                <a:gd name="T8" fmla="*/ 2147483647 w 1778"/>
                <a:gd name="T9" fmla="*/ 729043372 h 1354"/>
                <a:gd name="T10" fmla="*/ 1765265391 w 1778"/>
                <a:gd name="T11" fmla="*/ 502448420 h 1354"/>
                <a:gd name="T12" fmla="*/ 1391737281 w 1778"/>
                <a:gd name="T13" fmla="*/ 576338416 h 1354"/>
                <a:gd name="T14" fmla="*/ 1012676727 w 1778"/>
                <a:gd name="T15" fmla="*/ 492596273 h 1354"/>
                <a:gd name="T16" fmla="*/ 694486361 w 1778"/>
                <a:gd name="T17" fmla="*/ 413781313 h 1354"/>
                <a:gd name="T18" fmla="*/ 475903270 w 1778"/>
                <a:gd name="T19" fmla="*/ 719191224 h 1354"/>
                <a:gd name="T20" fmla="*/ 254552293 w 1778"/>
                <a:gd name="T21" fmla="*/ 1389121711 h 1354"/>
                <a:gd name="T22" fmla="*/ 146644689 w 1778"/>
                <a:gd name="T23" fmla="*/ 1743792359 h 1354"/>
                <a:gd name="T24" fmla="*/ 83006616 w 1778"/>
                <a:gd name="T25" fmla="*/ 2147483647 h 1354"/>
                <a:gd name="T26" fmla="*/ 41503308 w 1778"/>
                <a:gd name="T27" fmla="*/ 2147483647 h 1354"/>
                <a:gd name="T28" fmla="*/ 16600658 w 1778"/>
                <a:gd name="T29" fmla="*/ 2147483647 h 1354"/>
                <a:gd name="T30" fmla="*/ 16600658 w 1778"/>
                <a:gd name="T31" fmla="*/ 2147483647 h 1354"/>
                <a:gd name="T32" fmla="*/ 188147998 w 1778"/>
                <a:gd name="T33" fmla="*/ 2147483647 h 1354"/>
                <a:gd name="T34" fmla="*/ 617013852 w 1778"/>
                <a:gd name="T35" fmla="*/ 2147483647 h 1354"/>
                <a:gd name="T36" fmla="*/ 1466443568 w 1778"/>
                <a:gd name="T37" fmla="*/ 2147483647 h 1354"/>
                <a:gd name="T38" fmla="*/ 2147483647 w 1778"/>
                <a:gd name="T39" fmla="*/ 2147483647 h 1354"/>
                <a:gd name="T40" fmla="*/ 2147483647 w 1778"/>
                <a:gd name="T41" fmla="*/ 2147483647 h 1354"/>
                <a:gd name="T42" fmla="*/ 2147483647 w 1778"/>
                <a:gd name="T43" fmla="*/ 2147483647 h 1354"/>
                <a:gd name="T44" fmla="*/ 2147483647 w 1778"/>
                <a:gd name="T45" fmla="*/ 2147483647 h 1354"/>
                <a:gd name="T46" fmla="*/ 2147483647 w 1778"/>
                <a:gd name="T47" fmla="*/ 2147483647 h 1354"/>
                <a:gd name="T48" fmla="*/ 2147483647 w 1778"/>
                <a:gd name="T49" fmla="*/ 2147483647 h 1354"/>
                <a:gd name="T50" fmla="*/ 2147483647 w 1778"/>
                <a:gd name="T51" fmla="*/ 2147483647 h 1354"/>
                <a:gd name="T52" fmla="*/ 2147483647 w 1778"/>
                <a:gd name="T53" fmla="*/ 1930978721 h 1354"/>
                <a:gd name="T54" fmla="*/ 2147483647 w 1778"/>
                <a:gd name="T55" fmla="*/ 995044693 h 1354"/>
                <a:gd name="T56" fmla="*/ 2147483647 w 1778"/>
                <a:gd name="T57" fmla="*/ 492596273 h 1354"/>
                <a:gd name="T58" fmla="*/ 2147483647 w 1778"/>
                <a:gd name="T59" fmla="*/ 453189903 h 1354"/>
                <a:gd name="T60" fmla="*/ 2147483647 w 1778"/>
                <a:gd name="T61" fmla="*/ 926081881 h 1354"/>
                <a:gd name="T62" fmla="*/ 2147483647 w 1778"/>
                <a:gd name="T63" fmla="*/ 591115527 h 1354"/>
                <a:gd name="T64" fmla="*/ 2147483647 w 1778"/>
                <a:gd name="T65" fmla="*/ 187186362 h 1354"/>
                <a:gd name="T66" fmla="*/ 2147483647 w 1778"/>
                <a:gd name="T67" fmla="*/ 9852147 h 1354"/>
                <a:gd name="T68" fmla="*/ 2147483647 w 1778"/>
                <a:gd name="T69" fmla="*/ 68962812 h 135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778" h="1354">
                  <a:moveTo>
                    <a:pt x="1246" y="14"/>
                  </a:moveTo>
                  <a:cubicBezTo>
                    <a:pt x="1248" y="20"/>
                    <a:pt x="1150" y="40"/>
                    <a:pt x="1122" y="64"/>
                  </a:cubicBezTo>
                  <a:cubicBezTo>
                    <a:pt x="1094" y="88"/>
                    <a:pt x="1066" y="118"/>
                    <a:pt x="1048" y="136"/>
                  </a:cubicBezTo>
                  <a:cubicBezTo>
                    <a:pt x="1030" y="154"/>
                    <a:pt x="1024" y="202"/>
                    <a:pt x="977" y="199"/>
                  </a:cubicBezTo>
                  <a:cubicBezTo>
                    <a:pt x="930" y="196"/>
                    <a:pt x="890" y="162"/>
                    <a:pt x="852" y="148"/>
                  </a:cubicBezTo>
                  <a:cubicBezTo>
                    <a:pt x="814" y="134"/>
                    <a:pt x="668" y="102"/>
                    <a:pt x="638" y="102"/>
                  </a:cubicBezTo>
                  <a:cubicBezTo>
                    <a:pt x="608" y="102"/>
                    <a:pt x="539" y="112"/>
                    <a:pt x="503" y="117"/>
                  </a:cubicBezTo>
                  <a:cubicBezTo>
                    <a:pt x="466" y="122"/>
                    <a:pt x="396" y="106"/>
                    <a:pt x="366" y="100"/>
                  </a:cubicBezTo>
                  <a:cubicBezTo>
                    <a:pt x="336" y="94"/>
                    <a:pt x="273" y="73"/>
                    <a:pt x="251" y="84"/>
                  </a:cubicBezTo>
                  <a:cubicBezTo>
                    <a:pt x="228" y="94"/>
                    <a:pt x="184" y="132"/>
                    <a:pt x="172" y="146"/>
                  </a:cubicBezTo>
                  <a:cubicBezTo>
                    <a:pt x="160" y="160"/>
                    <a:pt x="110" y="260"/>
                    <a:pt x="92" y="282"/>
                  </a:cubicBezTo>
                  <a:cubicBezTo>
                    <a:pt x="74" y="304"/>
                    <a:pt x="66" y="320"/>
                    <a:pt x="53" y="354"/>
                  </a:cubicBezTo>
                  <a:cubicBezTo>
                    <a:pt x="40" y="388"/>
                    <a:pt x="28" y="482"/>
                    <a:pt x="30" y="516"/>
                  </a:cubicBezTo>
                  <a:cubicBezTo>
                    <a:pt x="32" y="550"/>
                    <a:pt x="25" y="589"/>
                    <a:pt x="15" y="604"/>
                  </a:cubicBezTo>
                  <a:cubicBezTo>
                    <a:pt x="6" y="620"/>
                    <a:pt x="6" y="620"/>
                    <a:pt x="6" y="620"/>
                  </a:cubicBezTo>
                  <a:cubicBezTo>
                    <a:pt x="6" y="620"/>
                    <a:pt x="0" y="624"/>
                    <a:pt x="6" y="642"/>
                  </a:cubicBezTo>
                  <a:cubicBezTo>
                    <a:pt x="12" y="660"/>
                    <a:pt x="42" y="981"/>
                    <a:pt x="68" y="1026"/>
                  </a:cubicBezTo>
                  <a:cubicBezTo>
                    <a:pt x="94" y="1070"/>
                    <a:pt x="142" y="1250"/>
                    <a:pt x="223" y="1293"/>
                  </a:cubicBezTo>
                  <a:cubicBezTo>
                    <a:pt x="304" y="1336"/>
                    <a:pt x="504" y="1354"/>
                    <a:pt x="530" y="1354"/>
                  </a:cubicBezTo>
                  <a:cubicBezTo>
                    <a:pt x="556" y="1354"/>
                    <a:pt x="774" y="1338"/>
                    <a:pt x="808" y="1328"/>
                  </a:cubicBezTo>
                  <a:cubicBezTo>
                    <a:pt x="842" y="1318"/>
                    <a:pt x="976" y="1294"/>
                    <a:pt x="1007" y="1290"/>
                  </a:cubicBezTo>
                  <a:cubicBezTo>
                    <a:pt x="1038" y="1286"/>
                    <a:pt x="1178" y="1260"/>
                    <a:pt x="1204" y="1264"/>
                  </a:cubicBezTo>
                  <a:cubicBezTo>
                    <a:pt x="1230" y="1268"/>
                    <a:pt x="1360" y="1296"/>
                    <a:pt x="1390" y="1296"/>
                  </a:cubicBezTo>
                  <a:cubicBezTo>
                    <a:pt x="1420" y="1296"/>
                    <a:pt x="1495" y="1279"/>
                    <a:pt x="1545" y="1247"/>
                  </a:cubicBezTo>
                  <a:cubicBezTo>
                    <a:pt x="1594" y="1214"/>
                    <a:pt x="1676" y="1096"/>
                    <a:pt x="1691" y="1068"/>
                  </a:cubicBezTo>
                  <a:cubicBezTo>
                    <a:pt x="1706" y="1040"/>
                    <a:pt x="1757" y="895"/>
                    <a:pt x="1755" y="868"/>
                  </a:cubicBezTo>
                  <a:cubicBezTo>
                    <a:pt x="1752" y="840"/>
                    <a:pt x="1778" y="418"/>
                    <a:pt x="1776" y="392"/>
                  </a:cubicBezTo>
                  <a:cubicBezTo>
                    <a:pt x="1774" y="366"/>
                    <a:pt x="1758" y="222"/>
                    <a:pt x="1752" y="202"/>
                  </a:cubicBezTo>
                  <a:cubicBezTo>
                    <a:pt x="1746" y="182"/>
                    <a:pt x="1712" y="108"/>
                    <a:pt x="1690" y="100"/>
                  </a:cubicBezTo>
                  <a:cubicBezTo>
                    <a:pt x="1668" y="92"/>
                    <a:pt x="1650" y="64"/>
                    <a:pt x="1626" y="92"/>
                  </a:cubicBezTo>
                  <a:cubicBezTo>
                    <a:pt x="1602" y="120"/>
                    <a:pt x="1556" y="212"/>
                    <a:pt x="1506" y="188"/>
                  </a:cubicBezTo>
                  <a:cubicBezTo>
                    <a:pt x="1456" y="164"/>
                    <a:pt x="1396" y="146"/>
                    <a:pt x="1392" y="120"/>
                  </a:cubicBezTo>
                  <a:cubicBezTo>
                    <a:pt x="1388" y="94"/>
                    <a:pt x="1384" y="60"/>
                    <a:pt x="1388" y="38"/>
                  </a:cubicBezTo>
                  <a:cubicBezTo>
                    <a:pt x="1392" y="16"/>
                    <a:pt x="1398" y="4"/>
                    <a:pt x="1362" y="2"/>
                  </a:cubicBezTo>
                  <a:cubicBezTo>
                    <a:pt x="1326" y="0"/>
                    <a:pt x="1246" y="14"/>
                    <a:pt x="1246" y="14"/>
                  </a:cubicBezTo>
                  <a:close/>
                </a:path>
              </a:pathLst>
            </a:custGeom>
            <a:solidFill>
              <a:srgbClr val="D6D9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457154" fontAlgn="base">
                <a:spcBef>
                  <a:spcPct val="0"/>
                </a:spcBef>
                <a:spcAft>
                  <a:spcPct val="0"/>
                </a:spcAft>
              </a:pPr>
              <a:endParaRPr lang="en-NZ" sz="1400" dirty="0">
                <a:solidFill>
                  <a:srgbClr val="070605"/>
                </a:solidFill>
                <a:cs typeface="Arial" pitchFamily="34" charset="0"/>
              </a:endParaRPr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3119439" y="2516189"/>
              <a:ext cx="2957512" cy="3006725"/>
            </a:xfrm>
            <a:custGeom>
              <a:avLst/>
              <a:gdLst>
                <a:gd name="T0" fmla="*/ 2147483647 w 1778"/>
                <a:gd name="T1" fmla="*/ 69036982 h 1354"/>
                <a:gd name="T2" fmla="*/ 2147483647 w 1778"/>
                <a:gd name="T3" fmla="*/ 315595094 h 1354"/>
                <a:gd name="T4" fmla="*/ 2147483647 w 1778"/>
                <a:gd name="T5" fmla="*/ 670639574 h 1354"/>
                <a:gd name="T6" fmla="*/ 2147483647 w 1778"/>
                <a:gd name="T7" fmla="*/ 981302662 h 1354"/>
                <a:gd name="T8" fmla="*/ 2147483647 w 1778"/>
                <a:gd name="T9" fmla="*/ 729812544 h 1354"/>
                <a:gd name="T10" fmla="*/ 1765265391 w 1778"/>
                <a:gd name="T11" fmla="*/ 502980236 h 1354"/>
                <a:gd name="T12" fmla="*/ 1391737281 w 1778"/>
                <a:gd name="T13" fmla="*/ 576947003 h 1354"/>
                <a:gd name="T14" fmla="*/ 1012676727 w 1778"/>
                <a:gd name="T15" fmla="*/ 493116224 h 1354"/>
                <a:gd name="T16" fmla="*/ 694486361 w 1778"/>
                <a:gd name="T17" fmla="*/ 414217450 h 1354"/>
                <a:gd name="T18" fmla="*/ 475903270 w 1778"/>
                <a:gd name="T19" fmla="*/ 719950753 h 1354"/>
                <a:gd name="T20" fmla="*/ 254552293 w 1778"/>
                <a:gd name="T21" fmla="*/ 1390590327 h 1354"/>
                <a:gd name="T22" fmla="*/ 146644689 w 1778"/>
                <a:gd name="T23" fmla="*/ 1745634807 h 1354"/>
                <a:gd name="T24" fmla="*/ 83006616 w 1778"/>
                <a:gd name="T25" fmla="*/ 2147483647 h 1354"/>
                <a:gd name="T26" fmla="*/ 41503308 w 1778"/>
                <a:gd name="T27" fmla="*/ 2147483647 h 1354"/>
                <a:gd name="T28" fmla="*/ 16600658 w 1778"/>
                <a:gd name="T29" fmla="*/ 2147483647 h 1354"/>
                <a:gd name="T30" fmla="*/ 16600658 w 1778"/>
                <a:gd name="T31" fmla="*/ 2147483647 h 1354"/>
                <a:gd name="T32" fmla="*/ 188147998 w 1778"/>
                <a:gd name="T33" fmla="*/ 2147483647 h 1354"/>
                <a:gd name="T34" fmla="*/ 617013852 w 1778"/>
                <a:gd name="T35" fmla="*/ 2147483647 h 1354"/>
                <a:gd name="T36" fmla="*/ 1466443568 w 1778"/>
                <a:gd name="T37" fmla="*/ 2147483647 h 1354"/>
                <a:gd name="T38" fmla="*/ 2147483647 w 1778"/>
                <a:gd name="T39" fmla="*/ 2147483647 h 1354"/>
                <a:gd name="T40" fmla="*/ 2147483647 w 1778"/>
                <a:gd name="T41" fmla="*/ 2147483647 h 1354"/>
                <a:gd name="T42" fmla="*/ 2147483647 w 1778"/>
                <a:gd name="T43" fmla="*/ 2147483647 h 1354"/>
                <a:gd name="T44" fmla="*/ 2147483647 w 1778"/>
                <a:gd name="T45" fmla="*/ 2147483647 h 1354"/>
                <a:gd name="T46" fmla="*/ 2147483647 w 1778"/>
                <a:gd name="T47" fmla="*/ 2147483647 h 1354"/>
                <a:gd name="T48" fmla="*/ 2147483647 w 1778"/>
                <a:gd name="T49" fmla="*/ 2147483647 h 1354"/>
                <a:gd name="T50" fmla="*/ 2147483647 w 1778"/>
                <a:gd name="T51" fmla="*/ 2147483647 h 1354"/>
                <a:gd name="T52" fmla="*/ 2147483647 w 1778"/>
                <a:gd name="T53" fmla="*/ 1933019950 h 1354"/>
                <a:gd name="T54" fmla="*/ 2147483647 w 1778"/>
                <a:gd name="T55" fmla="*/ 996096460 h 1354"/>
                <a:gd name="T56" fmla="*/ 2147483647 w 1778"/>
                <a:gd name="T57" fmla="*/ 493116224 h 1354"/>
                <a:gd name="T58" fmla="*/ 2147483647 w 1778"/>
                <a:gd name="T59" fmla="*/ 453666837 h 1354"/>
                <a:gd name="T60" fmla="*/ 2147483647 w 1778"/>
                <a:gd name="T61" fmla="*/ 927059478 h 1354"/>
                <a:gd name="T62" fmla="*/ 2147483647 w 1778"/>
                <a:gd name="T63" fmla="*/ 591740801 h 1354"/>
                <a:gd name="T64" fmla="*/ 2147483647 w 1778"/>
                <a:gd name="T65" fmla="*/ 187385142 h 1354"/>
                <a:gd name="T66" fmla="*/ 2147483647 w 1778"/>
                <a:gd name="T67" fmla="*/ 9861792 h 1354"/>
                <a:gd name="T68" fmla="*/ 2147483647 w 1778"/>
                <a:gd name="T69" fmla="*/ 69036982 h 135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778" h="1354">
                  <a:moveTo>
                    <a:pt x="1246" y="14"/>
                  </a:moveTo>
                  <a:cubicBezTo>
                    <a:pt x="1248" y="20"/>
                    <a:pt x="1150" y="40"/>
                    <a:pt x="1122" y="64"/>
                  </a:cubicBezTo>
                  <a:cubicBezTo>
                    <a:pt x="1094" y="88"/>
                    <a:pt x="1066" y="118"/>
                    <a:pt x="1048" y="136"/>
                  </a:cubicBezTo>
                  <a:cubicBezTo>
                    <a:pt x="1030" y="154"/>
                    <a:pt x="1024" y="202"/>
                    <a:pt x="977" y="199"/>
                  </a:cubicBezTo>
                  <a:cubicBezTo>
                    <a:pt x="930" y="196"/>
                    <a:pt x="890" y="162"/>
                    <a:pt x="852" y="148"/>
                  </a:cubicBezTo>
                  <a:cubicBezTo>
                    <a:pt x="814" y="134"/>
                    <a:pt x="668" y="102"/>
                    <a:pt x="638" y="102"/>
                  </a:cubicBezTo>
                  <a:cubicBezTo>
                    <a:pt x="608" y="102"/>
                    <a:pt x="539" y="112"/>
                    <a:pt x="503" y="117"/>
                  </a:cubicBezTo>
                  <a:cubicBezTo>
                    <a:pt x="466" y="122"/>
                    <a:pt x="396" y="106"/>
                    <a:pt x="366" y="100"/>
                  </a:cubicBezTo>
                  <a:cubicBezTo>
                    <a:pt x="336" y="94"/>
                    <a:pt x="273" y="73"/>
                    <a:pt x="251" y="84"/>
                  </a:cubicBezTo>
                  <a:cubicBezTo>
                    <a:pt x="228" y="94"/>
                    <a:pt x="184" y="132"/>
                    <a:pt x="172" y="146"/>
                  </a:cubicBezTo>
                  <a:cubicBezTo>
                    <a:pt x="160" y="160"/>
                    <a:pt x="110" y="260"/>
                    <a:pt x="92" y="282"/>
                  </a:cubicBezTo>
                  <a:cubicBezTo>
                    <a:pt x="74" y="304"/>
                    <a:pt x="66" y="320"/>
                    <a:pt x="53" y="354"/>
                  </a:cubicBezTo>
                  <a:cubicBezTo>
                    <a:pt x="40" y="388"/>
                    <a:pt x="28" y="482"/>
                    <a:pt x="30" y="516"/>
                  </a:cubicBezTo>
                  <a:cubicBezTo>
                    <a:pt x="32" y="550"/>
                    <a:pt x="25" y="589"/>
                    <a:pt x="15" y="604"/>
                  </a:cubicBezTo>
                  <a:cubicBezTo>
                    <a:pt x="6" y="620"/>
                    <a:pt x="6" y="620"/>
                    <a:pt x="6" y="620"/>
                  </a:cubicBezTo>
                  <a:cubicBezTo>
                    <a:pt x="6" y="620"/>
                    <a:pt x="0" y="624"/>
                    <a:pt x="6" y="642"/>
                  </a:cubicBezTo>
                  <a:cubicBezTo>
                    <a:pt x="12" y="660"/>
                    <a:pt x="42" y="981"/>
                    <a:pt x="68" y="1026"/>
                  </a:cubicBezTo>
                  <a:cubicBezTo>
                    <a:pt x="94" y="1070"/>
                    <a:pt x="142" y="1250"/>
                    <a:pt x="223" y="1293"/>
                  </a:cubicBezTo>
                  <a:cubicBezTo>
                    <a:pt x="304" y="1336"/>
                    <a:pt x="504" y="1354"/>
                    <a:pt x="530" y="1354"/>
                  </a:cubicBezTo>
                  <a:cubicBezTo>
                    <a:pt x="556" y="1354"/>
                    <a:pt x="774" y="1338"/>
                    <a:pt x="808" y="1328"/>
                  </a:cubicBezTo>
                  <a:cubicBezTo>
                    <a:pt x="842" y="1318"/>
                    <a:pt x="976" y="1294"/>
                    <a:pt x="1007" y="1290"/>
                  </a:cubicBezTo>
                  <a:cubicBezTo>
                    <a:pt x="1038" y="1286"/>
                    <a:pt x="1178" y="1260"/>
                    <a:pt x="1204" y="1264"/>
                  </a:cubicBezTo>
                  <a:cubicBezTo>
                    <a:pt x="1230" y="1268"/>
                    <a:pt x="1360" y="1296"/>
                    <a:pt x="1390" y="1296"/>
                  </a:cubicBezTo>
                  <a:cubicBezTo>
                    <a:pt x="1420" y="1296"/>
                    <a:pt x="1495" y="1279"/>
                    <a:pt x="1545" y="1247"/>
                  </a:cubicBezTo>
                  <a:cubicBezTo>
                    <a:pt x="1594" y="1214"/>
                    <a:pt x="1676" y="1096"/>
                    <a:pt x="1691" y="1068"/>
                  </a:cubicBezTo>
                  <a:cubicBezTo>
                    <a:pt x="1706" y="1040"/>
                    <a:pt x="1757" y="895"/>
                    <a:pt x="1755" y="868"/>
                  </a:cubicBezTo>
                  <a:cubicBezTo>
                    <a:pt x="1752" y="840"/>
                    <a:pt x="1778" y="418"/>
                    <a:pt x="1776" y="392"/>
                  </a:cubicBezTo>
                  <a:cubicBezTo>
                    <a:pt x="1774" y="366"/>
                    <a:pt x="1758" y="222"/>
                    <a:pt x="1752" y="202"/>
                  </a:cubicBezTo>
                  <a:cubicBezTo>
                    <a:pt x="1746" y="182"/>
                    <a:pt x="1712" y="108"/>
                    <a:pt x="1690" y="100"/>
                  </a:cubicBezTo>
                  <a:cubicBezTo>
                    <a:pt x="1668" y="92"/>
                    <a:pt x="1650" y="64"/>
                    <a:pt x="1626" y="92"/>
                  </a:cubicBezTo>
                  <a:cubicBezTo>
                    <a:pt x="1602" y="120"/>
                    <a:pt x="1556" y="212"/>
                    <a:pt x="1506" y="188"/>
                  </a:cubicBezTo>
                  <a:cubicBezTo>
                    <a:pt x="1456" y="164"/>
                    <a:pt x="1396" y="146"/>
                    <a:pt x="1392" y="120"/>
                  </a:cubicBezTo>
                  <a:cubicBezTo>
                    <a:pt x="1388" y="94"/>
                    <a:pt x="1384" y="60"/>
                    <a:pt x="1388" y="38"/>
                  </a:cubicBezTo>
                  <a:cubicBezTo>
                    <a:pt x="1392" y="16"/>
                    <a:pt x="1398" y="4"/>
                    <a:pt x="1362" y="2"/>
                  </a:cubicBezTo>
                  <a:cubicBezTo>
                    <a:pt x="1326" y="0"/>
                    <a:pt x="1246" y="14"/>
                    <a:pt x="1246" y="14"/>
                  </a:cubicBezTo>
                  <a:close/>
                </a:path>
              </a:pathLst>
            </a:custGeom>
            <a:solidFill>
              <a:srgbClr val="E8D2E3"/>
            </a:solidFill>
            <a:ln w="28575">
              <a:solidFill>
                <a:srgbClr val="D4B5D5"/>
              </a:solidFill>
              <a:round/>
              <a:headEnd/>
              <a:tailEnd/>
            </a:ln>
          </p:spPr>
          <p:txBody>
            <a:bodyPr lIns="68580" tIns="34290" rIns="68580" bIns="34290"/>
            <a:lstStyle/>
            <a:p>
              <a:pPr defTabSz="457154" fontAlgn="base">
                <a:spcBef>
                  <a:spcPct val="0"/>
                </a:spcBef>
                <a:spcAft>
                  <a:spcPct val="0"/>
                </a:spcAft>
              </a:pPr>
              <a:endParaRPr lang="en-NZ" sz="1400" dirty="0">
                <a:solidFill>
                  <a:srgbClr val="070605"/>
                </a:solidFill>
                <a:cs typeface="Arial" pitchFamily="34" charset="0"/>
              </a:endParaRPr>
            </a:p>
          </p:txBody>
        </p:sp>
        <p:grpSp>
          <p:nvGrpSpPr>
            <p:cNvPr id="11" name="Group 367"/>
            <p:cNvGrpSpPr>
              <a:grpSpLocks/>
            </p:cNvGrpSpPr>
            <p:nvPr/>
          </p:nvGrpSpPr>
          <p:grpSpPr bwMode="auto">
            <a:xfrm flipV="1">
              <a:off x="2816226" y="5089527"/>
              <a:ext cx="1033463" cy="130175"/>
              <a:chOff x="-1460409" y="6742876"/>
              <a:chExt cx="3496442" cy="332227"/>
            </a:xfrm>
          </p:grpSpPr>
          <p:sp>
            <p:nvSpPr>
              <p:cNvPr id="114" name="Rounded Rectangle 113"/>
              <p:cNvSpPr/>
              <p:nvPr/>
            </p:nvSpPr>
            <p:spPr>
              <a:xfrm>
                <a:off x="-1444295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Rounded Rectangle 114"/>
              <p:cNvSpPr/>
              <p:nvPr/>
            </p:nvSpPr>
            <p:spPr>
              <a:xfrm>
                <a:off x="-1352991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Rounded Rectangle 115"/>
              <p:cNvSpPr/>
              <p:nvPr/>
            </p:nvSpPr>
            <p:spPr>
              <a:xfrm>
                <a:off x="-1256316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Rounded Rectangle 116"/>
              <p:cNvSpPr/>
              <p:nvPr/>
            </p:nvSpPr>
            <p:spPr>
              <a:xfrm>
                <a:off x="-1165009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Rounded Rectangle 117"/>
              <p:cNvSpPr/>
              <p:nvPr/>
            </p:nvSpPr>
            <p:spPr>
              <a:xfrm>
                <a:off x="-1073706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Rounded Rectangle 118"/>
              <p:cNvSpPr/>
              <p:nvPr/>
            </p:nvSpPr>
            <p:spPr>
              <a:xfrm>
                <a:off x="-982399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Rounded Rectangle 119"/>
              <p:cNvSpPr/>
              <p:nvPr/>
            </p:nvSpPr>
            <p:spPr>
              <a:xfrm>
                <a:off x="-891096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Rounded Rectangle 120"/>
              <p:cNvSpPr/>
              <p:nvPr/>
            </p:nvSpPr>
            <p:spPr>
              <a:xfrm>
                <a:off x="-799790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Rounded Rectangle 121"/>
              <p:cNvSpPr/>
              <p:nvPr/>
            </p:nvSpPr>
            <p:spPr>
              <a:xfrm>
                <a:off x="-708486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Rounded Rectangle 122"/>
              <p:cNvSpPr/>
              <p:nvPr/>
            </p:nvSpPr>
            <p:spPr>
              <a:xfrm>
                <a:off x="-611811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Rounded Rectangle 123"/>
              <p:cNvSpPr/>
              <p:nvPr/>
            </p:nvSpPr>
            <p:spPr>
              <a:xfrm>
                <a:off x="-520504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Rounded Rectangle 124"/>
              <p:cNvSpPr/>
              <p:nvPr/>
            </p:nvSpPr>
            <p:spPr>
              <a:xfrm>
                <a:off x="-429201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Rounded Rectangle 125"/>
              <p:cNvSpPr/>
              <p:nvPr/>
            </p:nvSpPr>
            <p:spPr>
              <a:xfrm>
                <a:off x="-337894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Rounded Rectangle 126"/>
              <p:cNvSpPr/>
              <p:nvPr/>
            </p:nvSpPr>
            <p:spPr>
              <a:xfrm>
                <a:off x="-246591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Rounded Rectangle 127"/>
              <p:cNvSpPr/>
              <p:nvPr/>
            </p:nvSpPr>
            <p:spPr>
              <a:xfrm>
                <a:off x="-155284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Rounded Rectangle 128"/>
              <p:cNvSpPr/>
              <p:nvPr/>
            </p:nvSpPr>
            <p:spPr>
              <a:xfrm>
                <a:off x="-63981" y="6799598"/>
                <a:ext cx="59081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Rounded Rectangle 129"/>
              <p:cNvSpPr/>
              <p:nvPr/>
            </p:nvSpPr>
            <p:spPr>
              <a:xfrm>
                <a:off x="32695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Rounded Rectangle 130"/>
              <p:cNvSpPr/>
              <p:nvPr/>
            </p:nvSpPr>
            <p:spPr>
              <a:xfrm>
                <a:off x="124001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Rounded Rectangle 131"/>
              <p:cNvSpPr/>
              <p:nvPr/>
            </p:nvSpPr>
            <p:spPr>
              <a:xfrm>
                <a:off x="215304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Rounded Rectangle 132"/>
              <p:cNvSpPr/>
              <p:nvPr/>
            </p:nvSpPr>
            <p:spPr>
              <a:xfrm>
                <a:off x="306611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Rounded Rectangle 133"/>
              <p:cNvSpPr/>
              <p:nvPr/>
            </p:nvSpPr>
            <p:spPr>
              <a:xfrm>
                <a:off x="397914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Rounded Rectangle 134"/>
              <p:cNvSpPr/>
              <p:nvPr/>
            </p:nvSpPr>
            <p:spPr>
              <a:xfrm>
                <a:off x="489221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Rounded Rectangle 135"/>
              <p:cNvSpPr/>
              <p:nvPr/>
            </p:nvSpPr>
            <p:spPr>
              <a:xfrm>
                <a:off x="580524" y="6799598"/>
                <a:ext cx="59081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Rounded Rectangle 136"/>
              <p:cNvSpPr/>
              <p:nvPr/>
            </p:nvSpPr>
            <p:spPr>
              <a:xfrm>
                <a:off x="677200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Rounded Rectangle 137"/>
              <p:cNvSpPr/>
              <p:nvPr/>
            </p:nvSpPr>
            <p:spPr>
              <a:xfrm>
                <a:off x="768506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Rounded Rectangle 138"/>
              <p:cNvSpPr/>
              <p:nvPr/>
            </p:nvSpPr>
            <p:spPr>
              <a:xfrm>
                <a:off x="859809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Rounded Rectangle 139"/>
              <p:cNvSpPr/>
              <p:nvPr/>
            </p:nvSpPr>
            <p:spPr>
              <a:xfrm>
                <a:off x="951116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Rounded Rectangle 140"/>
              <p:cNvSpPr/>
              <p:nvPr/>
            </p:nvSpPr>
            <p:spPr>
              <a:xfrm>
                <a:off x="1042419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Rounded Rectangle 141"/>
              <p:cNvSpPr/>
              <p:nvPr/>
            </p:nvSpPr>
            <p:spPr>
              <a:xfrm>
                <a:off x="1133726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Rounded Rectangle 142"/>
              <p:cNvSpPr/>
              <p:nvPr/>
            </p:nvSpPr>
            <p:spPr>
              <a:xfrm>
                <a:off x="1230402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Rounded Rectangle 143"/>
              <p:cNvSpPr/>
              <p:nvPr/>
            </p:nvSpPr>
            <p:spPr>
              <a:xfrm>
                <a:off x="1321705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Rounded Rectangle 144"/>
              <p:cNvSpPr/>
              <p:nvPr/>
            </p:nvSpPr>
            <p:spPr>
              <a:xfrm>
                <a:off x="1413011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Rounded Rectangle 145"/>
              <p:cNvSpPr/>
              <p:nvPr/>
            </p:nvSpPr>
            <p:spPr>
              <a:xfrm>
                <a:off x="1504315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Rounded Rectangle 146"/>
              <p:cNvSpPr/>
              <p:nvPr/>
            </p:nvSpPr>
            <p:spPr>
              <a:xfrm>
                <a:off x="1595621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Rounded Rectangle 147"/>
              <p:cNvSpPr/>
              <p:nvPr/>
            </p:nvSpPr>
            <p:spPr>
              <a:xfrm>
                <a:off x="1686924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Rounded Rectangle 148"/>
              <p:cNvSpPr/>
              <p:nvPr/>
            </p:nvSpPr>
            <p:spPr>
              <a:xfrm>
                <a:off x="1778231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Rounded Rectangle 149"/>
              <p:cNvSpPr/>
              <p:nvPr/>
            </p:nvSpPr>
            <p:spPr>
              <a:xfrm>
                <a:off x="1874907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Rounded Rectangle 150"/>
              <p:cNvSpPr/>
              <p:nvPr/>
            </p:nvSpPr>
            <p:spPr>
              <a:xfrm>
                <a:off x="1966210" y="6799598"/>
                <a:ext cx="53709" cy="20663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Oval 151"/>
              <p:cNvSpPr/>
              <p:nvPr/>
            </p:nvSpPr>
            <p:spPr>
              <a:xfrm>
                <a:off x="-1460409" y="6985969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3" name="Oval 152"/>
              <p:cNvSpPr/>
              <p:nvPr/>
            </p:nvSpPr>
            <p:spPr>
              <a:xfrm>
                <a:off x="-1369102" y="6985969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-1277799" y="6985969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5" name="Oval 154"/>
              <p:cNvSpPr/>
              <p:nvPr/>
            </p:nvSpPr>
            <p:spPr>
              <a:xfrm>
                <a:off x="-1186493" y="6985969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-1089817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-998514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-907207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-815904" y="6985969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-724597" y="6985969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-633294" y="6985969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-541988" y="6985969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-445312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-354009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-262702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-171399" y="6985969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-80092" y="6985969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11211" y="6985969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107887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199193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290497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381803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473106" y="6985969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564413" y="6985969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655716" y="6985969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752392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7" name="Oval 176"/>
              <p:cNvSpPr/>
              <p:nvPr/>
            </p:nvSpPr>
            <p:spPr>
              <a:xfrm>
                <a:off x="843699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935002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1026308" y="6985969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1117612" y="6985969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1208918" y="6985969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2" name="Oval 181"/>
              <p:cNvSpPr/>
              <p:nvPr/>
            </p:nvSpPr>
            <p:spPr>
              <a:xfrm>
                <a:off x="1300221" y="6985969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1396897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1488204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1579507" y="6985969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6" name="Oval 185"/>
              <p:cNvSpPr/>
              <p:nvPr/>
            </p:nvSpPr>
            <p:spPr>
              <a:xfrm>
                <a:off x="1670813" y="6985969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7" name="Oval 186"/>
              <p:cNvSpPr/>
              <p:nvPr/>
            </p:nvSpPr>
            <p:spPr>
              <a:xfrm>
                <a:off x="1762117" y="6985969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8" name="Oval 187"/>
              <p:cNvSpPr/>
              <p:nvPr/>
            </p:nvSpPr>
            <p:spPr>
              <a:xfrm>
                <a:off x="1853423" y="6985969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9" name="Oval 188"/>
              <p:cNvSpPr/>
              <p:nvPr/>
            </p:nvSpPr>
            <p:spPr>
              <a:xfrm>
                <a:off x="1944726" y="6985969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0" name="Oval 189"/>
              <p:cNvSpPr/>
              <p:nvPr/>
            </p:nvSpPr>
            <p:spPr>
              <a:xfrm>
                <a:off x="-1460409" y="6742876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Oval 190"/>
              <p:cNvSpPr/>
              <p:nvPr/>
            </p:nvSpPr>
            <p:spPr>
              <a:xfrm>
                <a:off x="-1369102" y="6742876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Oval 191"/>
              <p:cNvSpPr/>
              <p:nvPr/>
            </p:nvSpPr>
            <p:spPr>
              <a:xfrm>
                <a:off x="-1277799" y="6742876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Oval 192"/>
              <p:cNvSpPr/>
              <p:nvPr/>
            </p:nvSpPr>
            <p:spPr>
              <a:xfrm>
                <a:off x="-1186493" y="6742876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-1089817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Oval 194"/>
              <p:cNvSpPr/>
              <p:nvPr/>
            </p:nvSpPr>
            <p:spPr>
              <a:xfrm>
                <a:off x="-998514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Oval 195"/>
              <p:cNvSpPr/>
              <p:nvPr/>
            </p:nvSpPr>
            <p:spPr>
              <a:xfrm>
                <a:off x="-907207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Oval 196"/>
              <p:cNvSpPr/>
              <p:nvPr/>
            </p:nvSpPr>
            <p:spPr>
              <a:xfrm>
                <a:off x="-815904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Oval 197"/>
              <p:cNvSpPr/>
              <p:nvPr/>
            </p:nvSpPr>
            <p:spPr>
              <a:xfrm>
                <a:off x="-724597" y="6742876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Oval 198"/>
              <p:cNvSpPr/>
              <p:nvPr/>
            </p:nvSpPr>
            <p:spPr>
              <a:xfrm>
                <a:off x="-633294" y="6742876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Oval 199"/>
              <p:cNvSpPr/>
              <p:nvPr/>
            </p:nvSpPr>
            <p:spPr>
              <a:xfrm>
                <a:off x="-541988" y="6742876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Oval 200"/>
              <p:cNvSpPr/>
              <p:nvPr/>
            </p:nvSpPr>
            <p:spPr>
              <a:xfrm>
                <a:off x="-445312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Oval 201"/>
              <p:cNvSpPr/>
              <p:nvPr/>
            </p:nvSpPr>
            <p:spPr>
              <a:xfrm>
                <a:off x="-354009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Oval 202"/>
              <p:cNvSpPr/>
              <p:nvPr/>
            </p:nvSpPr>
            <p:spPr>
              <a:xfrm>
                <a:off x="-262702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Oval 203"/>
              <p:cNvSpPr/>
              <p:nvPr/>
            </p:nvSpPr>
            <p:spPr>
              <a:xfrm>
                <a:off x="-171399" y="6742876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Oval 204"/>
              <p:cNvSpPr/>
              <p:nvPr/>
            </p:nvSpPr>
            <p:spPr>
              <a:xfrm>
                <a:off x="-80092" y="6742876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Oval 205"/>
              <p:cNvSpPr/>
              <p:nvPr/>
            </p:nvSpPr>
            <p:spPr>
              <a:xfrm>
                <a:off x="11211" y="6742876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Oval 206"/>
              <p:cNvSpPr/>
              <p:nvPr/>
            </p:nvSpPr>
            <p:spPr>
              <a:xfrm>
                <a:off x="107887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Oval 207"/>
              <p:cNvSpPr/>
              <p:nvPr/>
            </p:nvSpPr>
            <p:spPr>
              <a:xfrm>
                <a:off x="199193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Oval 208"/>
              <p:cNvSpPr/>
              <p:nvPr/>
            </p:nvSpPr>
            <p:spPr>
              <a:xfrm>
                <a:off x="290497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Oval 209"/>
              <p:cNvSpPr/>
              <p:nvPr/>
            </p:nvSpPr>
            <p:spPr>
              <a:xfrm>
                <a:off x="381803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Oval 210"/>
              <p:cNvSpPr/>
              <p:nvPr/>
            </p:nvSpPr>
            <p:spPr>
              <a:xfrm>
                <a:off x="473106" y="6742876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Oval 211"/>
              <p:cNvSpPr/>
              <p:nvPr/>
            </p:nvSpPr>
            <p:spPr>
              <a:xfrm>
                <a:off x="564413" y="6742876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Oval 212"/>
              <p:cNvSpPr/>
              <p:nvPr/>
            </p:nvSpPr>
            <p:spPr>
              <a:xfrm>
                <a:off x="655716" y="6742876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Oval 213"/>
              <p:cNvSpPr/>
              <p:nvPr/>
            </p:nvSpPr>
            <p:spPr>
              <a:xfrm>
                <a:off x="752392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Oval 214"/>
              <p:cNvSpPr/>
              <p:nvPr/>
            </p:nvSpPr>
            <p:spPr>
              <a:xfrm>
                <a:off x="843699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Oval 215"/>
              <p:cNvSpPr/>
              <p:nvPr/>
            </p:nvSpPr>
            <p:spPr>
              <a:xfrm>
                <a:off x="935002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Oval 216"/>
              <p:cNvSpPr/>
              <p:nvPr/>
            </p:nvSpPr>
            <p:spPr>
              <a:xfrm>
                <a:off x="1026308" y="6742876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Oval 217"/>
              <p:cNvSpPr/>
              <p:nvPr/>
            </p:nvSpPr>
            <p:spPr>
              <a:xfrm>
                <a:off x="1117612" y="6742876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Oval 218"/>
              <p:cNvSpPr/>
              <p:nvPr/>
            </p:nvSpPr>
            <p:spPr>
              <a:xfrm>
                <a:off x="1208918" y="6742876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Oval 219"/>
              <p:cNvSpPr/>
              <p:nvPr/>
            </p:nvSpPr>
            <p:spPr>
              <a:xfrm>
                <a:off x="1300221" y="6742876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Oval 220"/>
              <p:cNvSpPr/>
              <p:nvPr/>
            </p:nvSpPr>
            <p:spPr>
              <a:xfrm>
                <a:off x="1396897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Oval 221"/>
              <p:cNvSpPr/>
              <p:nvPr/>
            </p:nvSpPr>
            <p:spPr>
              <a:xfrm>
                <a:off x="1488204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1579507" y="6742876"/>
                <a:ext cx="85934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1670813" y="6742876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1762117" y="6742876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6" name="Oval 225"/>
              <p:cNvSpPr/>
              <p:nvPr/>
            </p:nvSpPr>
            <p:spPr>
              <a:xfrm>
                <a:off x="1853423" y="6742876"/>
                <a:ext cx="91303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7" name="Oval 226"/>
              <p:cNvSpPr/>
              <p:nvPr/>
            </p:nvSpPr>
            <p:spPr>
              <a:xfrm>
                <a:off x="1944726" y="6742876"/>
                <a:ext cx="91307" cy="8913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" name="Group 71"/>
            <p:cNvGrpSpPr>
              <a:grpSpLocks/>
            </p:cNvGrpSpPr>
            <p:nvPr/>
          </p:nvGrpSpPr>
          <p:grpSpPr bwMode="auto">
            <a:xfrm>
              <a:off x="4130676" y="3240088"/>
              <a:ext cx="1344613" cy="1643063"/>
              <a:chOff x="3567113" y="2487613"/>
              <a:chExt cx="2014538" cy="1889125"/>
            </a:xfrm>
          </p:grpSpPr>
          <p:sp>
            <p:nvSpPr>
              <p:cNvPr id="106" name="Freeform 19"/>
              <p:cNvSpPr>
                <a:spLocks/>
              </p:cNvSpPr>
              <p:nvPr/>
            </p:nvSpPr>
            <p:spPr bwMode="auto">
              <a:xfrm>
                <a:off x="3567113" y="2487613"/>
                <a:ext cx="1936049" cy="1792387"/>
              </a:xfrm>
              <a:custGeom>
                <a:avLst/>
                <a:gdLst>
                  <a:gd name="T0" fmla="*/ 2147483647 w 513"/>
                  <a:gd name="T1" fmla="*/ 982484670 h 475"/>
                  <a:gd name="T2" fmla="*/ 2147483647 w 513"/>
                  <a:gd name="T3" fmla="*/ 370212818 h 475"/>
                  <a:gd name="T4" fmla="*/ 2147483647 w 513"/>
                  <a:gd name="T5" fmla="*/ 99671811 h 475"/>
                  <a:gd name="T6" fmla="*/ 2147483647 w 513"/>
                  <a:gd name="T7" fmla="*/ 412928230 h 475"/>
                  <a:gd name="T8" fmla="*/ 2147483647 w 513"/>
                  <a:gd name="T9" fmla="*/ 541078241 h 475"/>
                  <a:gd name="T10" fmla="*/ 2147483647 w 513"/>
                  <a:gd name="T11" fmla="*/ 783141048 h 475"/>
                  <a:gd name="T12" fmla="*/ 2147483647 w 513"/>
                  <a:gd name="T13" fmla="*/ 1025200083 h 475"/>
                  <a:gd name="T14" fmla="*/ 2050974076 w 513"/>
                  <a:gd name="T15" fmla="*/ 1295741090 h 475"/>
                  <a:gd name="T16" fmla="*/ 1196402803 w 513"/>
                  <a:gd name="T17" fmla="*/ 1964969341 h 475"/>
                  <a:gd name="T18" fmla="*/ 526986499 w 513"/>
                  <a:gd name="T19" fmla="*/ 2147483647 h 475"/>
                  <a:gd name="T20" fmla="*/ 441528617 w 513"/>
                  <a:gd name="T21" fmla="*/ 2147483647 h 475"/>
                  <a:gd name="T22" fmla="*/ 754874185 w 513"/>
                  <a:gd name="T23" fmla="*/ 2147483647 h 475"/>
                  <a:gd name="T24" fmla="*/ 1025487038 w 513"/>
                  <a:gd name="T25" fmla="*/ 2147483647 h 475"/>
                  <a:gd name="T26" fmla="*/ 455771598 w 513"/>
                  <a:gd name="T27" fmla="*/ 2147483647 h 475"/>
                  <a:gd name="T28" fmla="*/ 156672784 w 513"/>
                  <a:gd name="T29" fmla="*/ 2147483647 h 475"/>
                  <a:gd name="T30" fmla="*/ 356070735 w 513"/>
                  <a:gd name="T31" fmla="*/ 2147483647 h 475"/>
                  <a:gd name="T32" fmla="*/ 868814254 w 513"/>
                  <a:gd name="T33" fmla="*/ 2147483647 h 475"/>
                  <a:gd name="T34" fmla="*/ 1580959498 w 513"/>
                  <a:gd name="T35" fmla="*/ 2147483647 h 475"/>
                  <a:gd name="T36" fmla="*/ 1224888763 w 513"/>
                  <a:gd name="T37" fmla="*/ 2147483647 h 475"/>
                  <a:gd name="T38" fmla="*/ 1481258636 w 513"/>
                  <a:gd name="T39" fmla="*/ 2147483647 h 475"/>
                  <a:gd name="T40" fmla="*/ 2147483647 w 513"/>
                  <a:gd name="T41" fmla="*/ 2147483647 h 475"/>
                  <a:gd name="T42" fmla="*/ 1096701940 w 513"/>
                  <a:gd name="T43" fmla="*/ 2147483647 h 475"/>
                  <a:gd name="T44" fmla="*/ 726388225 w 513"/>
                  <a:gd name="T45" fmla="*/ 2147483647 h 475"/>
                  <a:gd name="T46" fmla="*/ 1552473538 w 513"/>
                  <a:gd name="T47" fmla="*/ 2021921966 h 475"/>
                  <a:gd name="T48" fmla="*/ 2147483647 w 513"/>
                  <a:gd name="T49" fmla="*/ 1452369299 h 475"/>
                  <a:gd name="T50" fmla="*/ 2147483647 w 513"/>
                  <a:gd name="T51" fmla="*/ 1466606512 h 475"/>
                  <a:gd name="T52" fmla="*/ 2147483647 w 513"/>
                  <a:gd name="T53" fmla="*/ 1623234722 h 475"/>
                  <a:gd name="T54" fmla="*/ 2147483647 w 513"/>
                  <a:gd name="T55" fmla="*/ 1879534743 h 475"/>
                  <a:gd name="T56" fmla="*/ 2147483647 w 513"/>
                  <a:gd name="T57" fmla="*/ 2147483647 h 475"/>
                  <a:gd name="T58" fmla="*/ 2147483647 w 513"/>
                  <a:gd name="T59" fmla="*/ 2147483647 h 475"/>
                  <a:gd name="T60" fmla="*/ 2147483647 w 513"/>
                  <a:gd name="T61" fmla="*/ 2147483647 h 475"/>
                  <a:gd name="T62" fmla="*/ 2147483647 w 513"/>
                  <a:gd name="T63" fmla="*/ 2036162952 h 475"/>
                  <a:gd name="T64" fmla="*/ 2147483647 w 513"/>
                  <a:gd name="T65" fmla="*/ 1523562911 h 475"/>
                  <a:gd name="T66" fmla="*/ 2147483647 w 513"/>
                  <a:gd name="T67" fmla="*/ 1196065505 h 475"/>
                  <a:gd name="T68" fmla="*/ 2147483647 w 513"/>
                  <a:gd name="T69" fmla="*/ 825856461 h 475"/>
                  <a:gd name="T70" fmla="*/ 2147483647 w 513"/>
                  <a:gd name="T71" fmla="*/ 911291059 h 475"/>
                  <a:gd name="T72" fmla="*/ 2147483647 w 513"/>
                  <a:gd name="T73" fmla="*/ 1096393694 h 475"/>
                  <a:gd name="T74" fmla="*/ 2147483647 w 513"/>
                  <a:gd name="T75" fmla="*/ 811615474 h 475"/>
                  <a:gd name="T76" fmla="*/ 2147483647 w 513"/>
                  <a:gd name="T77" fmla="*/ 1010962870 h 47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513" h="475">
                    <a:moveTo>
                      <a:pt x="448" y="89"/>
                    </a:moveTo>
                    <a:cubicBezTo>
                      <a:pt x="443" y="81"/>
                      <a:pt x="432" y="75"/>
                      <a:pt x="424" y="69"/>
                    </a:cubicBezTo>
                    <a:cubicBezTo>
                      <a:pt x="409" y="59"/>
                      <a:pt x="393" y="49"/>
                      <a:pt x="377" y="42"/>
                    </a:cubicBezTo>
                    <a:cubicBezTo>
                      <a:pt x="361" y="34"/>
                      <a:pt x="344" y="31"/>
                      <a:pt x="327" y="26"/>
                    </a:cubicBezTo>
                    <a:cubicBezTo>
                      <a:pt x="307" y="19"/>
                      <a:pt x="287" y="9"/>
                      <a:pt x="267" y="6"/>
                    </a:cubicBezTo>
                    <a:cubicBezTo>
                      <a:pt x="245" y="4"/>
                      <a:pt x="221" y="0"/>
                      <a:pt x="201" y="7"/>
                    </a:cubicBezTo>
                    <a:cubicBezTo>
                      <a:pt x="198" y="7"/>
                      <a:pt x="182" y="11"/>
                      <a:pt x="185" y="16"/>
                    </a:cubicBezTo>
                    <a:cubicBezTo>
                      <a:pt x="187" y="23"/>
                      <a:pt x="201" y="28"/>
                      <a:pt x="208" y="29"/>
                    </a:cubicBezTo>
                    <a:cubicBezTo>
                      <a:pt x="211" y="29"/>
                      <a:pt x="252" y="24"/>
                      <a:pt x="249" y="36"/>
                    </a:cubicBezTo>
                    <a:cubicBezTo>
                      <a:pt x="247" y="44"/>
                      <a:pt x="208" y="42"/>
                      <a:pt x="201" y="38"/>
                    </a:cubicBezTo>
                    <a:cubicBezTo>
                      <a:pt x="193" y="33"/>
                      <a:pt x="185" y="37"/>
                      <a:pt x="178" y="42"/>
                    </a:cubicBezTo>
                    <a:cubicBezTo>
                      <a:pt x="169" y="49"/>
                      <a:pt x="190" y="54"/>
                      <a:pt x="194" y="55"/>
                    </a:cubicBezTo>
                    <a:cubicBezTo>
                      <a:pt x="201" y="57"/>
                      <a:pt x="207" y="59"/>
                      <a:pt x="214" y="60"/>
                    </a:cubicBezTo>
                    <a:cubicBezTo>
                      <a:pt x="225" y="62"/>
                      <a:pt x="218" y="65"/>
                      <a:pt x="217" y="72"/>
                    </a:cubicBezTo>
                    <a:cubicBezTo>
                      <a:pt x="215" y="85"/>
                      <a:pt x="199" y="78"/>
                      <a:pt x="188" y="77"/>
                    </a:cubicBezTo>
                    <a:cubicBezTo>
                      <a:pt x="176" y="75"/>
                      <a:pt x="154" y="83"/>
                      <a:pt x="144" y="91"/>
                    </a:cubicBezTo>
                    <a:cubicBezTo>
                      <a:pt x="135" y="98"/>
                      <a:pt x="128" y="107"/>
                      <a:pt x="119" y="114"/>
                    </a:cubicBezTo>
                    <a:cubicBezTo>
                      <a:pt x="107" y="122"/>
                      <a:pt x="95" y="129"/>
                      <a:pt x="84" y="138"/>
                    </a:cubicBezTo>
                    <a:cubicBezTo>
                      <a:pt x="74" y="147"/>
                      <a:pt x="68" y="160"/>
                      <a:pt x="60" y="171"/>
                    </a:cubicBezTo>
                    <a:cubicBezTo>
                      <a:pt x="50" y="182"/>
                      <a:pt x="43" y="189"/>
                      <a:pt x="37" y="204"/>
                    </a:cubicBezTo>
                    <a:cubicBezTo>
                      <a:pt x="33" y="215"/>
                      <a:pt x="29" y="226"/>
                      <a:pt x="29" y="238"/>
                    </a:cubicBezTo>
                    <a:cubicBezTo>
                      <a:pt x="28" y="255"/>
                      <a:pt x="31" y="272"/>
                      <a:pt x="31" y="290"/>
                    </a:cubicBezTo>
                    <a:cubicBezTo>
                      <a:pt x="31" y="300"/>
                      <a:pt x="30" y="307"/>
                      <a:pt x="36" y="315"/>
                    </a:cubicBezTo>
                    <a:cubicBezTo>
                      <a:pt x="41" y="323"/>
                      <a:pt x="47" y="330"/>
                      <a:pt x="53" y="337"/>
                    </a:cubicBezTo>
                    <a:cubicBezTo>
                      <a:pt x="57" y="342"/>
                      <a:pt x="63" y="348"/>
                      <a:pt x="66" y="354"/>
                    </a:cubicBezTo>
                    <a:cubicBezTo>
                      <a:pt x="69" y="361"/>
                      <a:pt x="69" y="369"/>
                      <a:pt x="72" y="376"/>
                    </a:cubicBezTo>
                    <a:cubicBezTo>
                      <a:pt x="80" y="396"/>
                      <a:pt x="57" y="385"/>
                      <a:pt x="49" y="377"/>
                    </a:cubicBezTo>
                    <a:cubicBezTo>
                      <a:pt x="43" y="369"/>
                      <a:pt x="37" y="360"/>
                      <a:pt x="32" y="351"/>
                    </a:cubicBezTo>
                    <a:cubicBezTo>
                      <a:pt x="30" y="345"/>
                      <a:pt x="30" y="334"/>
                      <a:pt x="24" y="330"/>
                    </a:cubicBezTo>
                    <a:cubicBezTo>
                      <a:pt x="17" y="325"/>
                      <a:pt x="23" y="322"/>
                      <a:pt x="11" y="322"/>
                    </a:cubicBezTo>
                    <a:cubicBezTo>
                      <a:pt x="4" y="322"/>
                      <a:pt x="0" y="324"/>
                      <a:pt x="2" y="332"/>
                    </a:cubicBezTo>
                    <a:cubicBezTo>
                      <a:pt x="8" y="351"/>
                      <a:pt x="14" y="369"/>
                      <a:pt x="25" y="386"/>
                    </a:cubicBezTo>
                    <a:cubicBezTo>
                      <a:pt x="33" y="397"/>
                      <a:pt x="39" y="411"/>
                      <a:pt x="49" y="421"/>
                    </a:cubicBezTo>
                    <a:cubicBezTo>
                      <a:pt x="54" y="426"/>
                      <a:pt x="56" y="434"/>
                      <a:pt x="61" y="440"/>
                    </a:cubicBezTo>
                    <a:cubicBezTo>
                      <a:pt x="69" y="449"/>
                      <a:pt x="82" y="454"/>
                      <a:pt x="92" y="459"/>
                    </a:cubicBezTo>
                    <a:cubicBezTo>
                      <a:pt x="99" y="462"/>
                      <a:pt x="105" y="465"/>
                      <a:pt x="111" y="469"/>
                    </a:cubicBezTo>
                    <a:cubicBezTo>
                      <a:pt x="119" y="475"/>
                      <a:pt x="115" y="465"/>
                      <a:pt x="113" y="461"/>
                    </a:cubicBezTo>
                    <a:cubicBezTo>
                      <a:pt x="108" y="446"/>
                      <a:pt x="94" y="439"/>
                      <a:pt x="86" y="425"/>
                    </a:cubicBezTo>
                    <a:cubicBezTo>
                      <a:pt x="85" y="424"/>
                      <a:pt x="81" y="419"/>
                      <a:pt x="83" y="418"/>
                    </a:cubicBezTo>
                    <a:cubicBezTo>
                      <a:pt x="88" y="415"/>
                      <a:pt x="98" y="413"/>
                      <a:pt x="104" y="415"/>
                    </a:cubicBezTo>
                    <a:cubicBezTo>
                      <a:pt x="116" y="419"/>
                      <a:pt x="126" y="437"/>
                      <a:pt x="132" y="447"/>
                    </a:cubicBezTo>
                    <a:cubicBezTo>
                      <a:pt x="138" y="459"/>
                      <a:pt x="149" y="464"/>
                      <a:pt x="162" y="464"/>
                    </a:cubicBezTo>
                    <a:cubicBezTo>
                      <a:pt x="173" y="463"/>
                      <a:pt x="152" y="435"/>
                      <a:pt x="147" y="432"/>
                    </a:cubicBezTo>
                    <a:cubicBezTo>
                      <a:pt x="122" y="415"/>
                      <a:pt x="91" y="388"/>
                      <a:pt x="77" y="361"/>
                    </a:cubicBezTo>
                    <a:cubicBezTo>
                      <a:pt x="70" y="346"/>
                      <a:pt x="68" y="330"/>
                      <a:pt x="60" y="315"/>
                    </a:cubicBezTo>
                    <a:cubicBezTo>
                      <a:pt x="53" y="301"/>
                      <a:pt x="46" y="294"/>
                      <a:pt x="51" y="277"/>
                    </a:cubicBezTo>
                    <a:cubicBezTo>
                      <a:pt x="57" y="252"/>
                      <a:pt x="65" y="228"/>
                      <a:pt x="72" y="203"/>
                    </a:cubicBezTo>
                    <a:cubicBezTo>
                      <a:pt x="79" y="179"/>
                      <a:pt x="87" y="157"/>
                      <a:pt x="109" y="142"/>
                    </a:cubicBezTo>
                    <a:cubicBezTo>
                      <a:pt x="119" y="135"/>
                      <a:pt x="134" y="135"/>
                      <a:pt x="142" y="127"/>
                    </a:cubicBezTo>
                    <a:cubicBezTo>
                      <a:pt x="154" y="115"/>
                      <a:pt x="163" y="107"/>
                      <a:pt x="180" y="102"/>
                    </a:cubicBezTo>
                    <a:cubicBezTo>
                      <a:pt x="190" y="99"/>
                      <a:pt x="196" y="104"/>
                      <a:pt x="206" y="104"/>
                    </a:cubicBezTo>
                    <a:cubicBezTo>
                      <a:pt x="220" y="103"/>
                      <a:pt x="234" y="103"/>
                      <a:pt x="248" y="103"/>
                    </a:cubicBezTo>
                    <a:cubicBezTo>
                      <a:pt x="257" y="102"/>
                      <a:pt x="266" y="103"/>
                      <a:pt x="276" y="102"/>
                    </a:cubicBezTo>
                    <a:cubicBezTo>
                      <a:pt x="299" y="100"/>
                      <a:pt x="316" y="104"/>
                      <a:pt x="337" y="114"/>
                    </a:cubicBezTo>
                    <a:cubicBezTo>
                      <a:pt x="350" y="120"/>
                      <a:pt x="364" y="123"/>
                      <a:pt x="377" y="127"/>
                    </a:cubicBezTo>
                    <a:cubicBezTo>
                      <a:pt x="381" y="129"/>
                      <a:pt x="387" y="130"/>
                      <a:pt x="391" y="132"/>
                    </a:cubicBezTo>
                    <a:cubicBezTo>
                      <a:pt x="399" y="136"/>
                      <a:pt x="408" y="145"/>
                      <a:pt x="416" y="146"/>
                    </a:cubicBezTo>
                    <a:cubicBezTo>
                      <a:pt x="424" y="146"/>
                      <a:pt x="428" y="157"/>
                      <a:pt x="433" y="162"/>
                    </a:cubicBezTo>
                    <a:cubicBezTo>
                      <a:pt x="443" y="174"/>
                      <a:pt x="450" y="188"/>
                      <a:pt x="458" y="202"/>
                    </a:cubicBezTo>
                    <a:cubicBezTo>
                      <a:pt x="465" y="213"/>
                      <a:pt x="466" y="227"/>
                      <a:pt x="474" y="239"/>
                    </a:cubicBezTo>
                    <a:cubicBezTo>
                      <a:pt x="479" y="248"/>
                      <a:pt x="480" y="266"/>
                      <a:pt x="493" y="265"/>
                    </a:cubicBezTo>
                    <a:cubicBezTo>
                      <a:pt x="506" y="265"/>
                      <a:pt x="506" y="256"/>
                      <a:pt x="505" y="246"/>
                    </a:cubicBezTo>
                    <a:cubicBezTo>
                      <a:pt x="505" y="234"/>
                      <a:pt x="513" y="217"/>
                      <a:pt x="509" y="207"/>
                    </a:cubicBezTo>
                    <a:cubicBezTo>
                      <a:pt x="498" y="182"/>
                      <a:pt x="477" y="162"/>
                      <a:pt x="458" y="143"/>
                    </a:cubicBezTo>
                    <a:cubicBezTo>
                      <a:pt x="450" y="135"/>
                      <a:pt x="441" y="131"/>
                      <a:pt x="431" y="126"/>
                    </a:cubicBezTo>
                    <a:cubicBezTo>
                      <a:pt x="418" y="119"/>
                      <a:pt x="410" y="109"/>
                      <a:pt x="394" y="107"/>
                    </a:cubicBezTo>
                    <a:cubicBezTo>
                      <a:pt x="373" y="105"/>
                      <a:pt x="352" y="101"/>
                      <a:pt x="331" y="99"/>
                    </a:cubicBezTo>
                    <a:cubicBezTo>
                      <a:pt x="303" y="96"/>
                      <a:pt x="278" y="94"/>
                      <a:pt x="252" y="84"/>
                    </a:cubicBezTo>
                    <a:cubicBezTo>
                      <a:pt x="255" y="78"/>
                      <a:pt x="258" y="71"/>
                      <a:pt x="261" y="65"/>
                    </a:cubicBezTo>
                    <a:cubicBezTo>
                      <a:pt x="265" y="58"/>
                      <a:pt x="265" y="59"/>
                      <a:pt x="273" y="58"/>
                    </a:cubicBezTo>
                    <a:cubicBezTo>
                      <a:pt x="278" y="58"/>
                      <a:pt x="288" y="54"/>
                      <a:pt x="293" y="56"/>
                    </a:cubicBezTo>
                    <a:cubicBezTo>
                      <a:pt x="299" y="59"/>
                      <a:pt x="305" y="62"/>
                      <a:pt x="311" y="64"/>
                    </a:cubicBezTo>
                    <a:cubicBezTo>
                      <a:pt x="318" y="67"/>
                      <a:pt x="396" y="99"/>
                      <a:pt x="399" y="94"/>
                    </a:cubicBezTo>
                    <a:cubicBezTo>
                      <a:pt x="401" y="89"/>
                      <a:pt x="385" y="78"/>
                      <a:pt x="381" y="77"/>
                    </a:cubicBezTo>
                    <a:cubicBezTo>
                      <a:pt x="369" y="74"/>
                      <a:pt x="357" y="72"/>
                      <a:pt x="346" y="70"/>
                    </a:cubicBezTo>
                    <a:cubicBezTo>
                      <a:pt x="335" y="67"/>
                      <a:pt x="321" y="63"/>
                      <a:pt x="312" y="57"/>
                    </a:cubicBezTo>
                    <a:cubicBezTo>
                      <a:pt x="302" y="49"/>
                      <a:pt x="306" y="44"/>
                      <a:pt x="317" y="46"/>
                    </a:cubicBezTo>
                    <a:cubicBezTo>
                      <a:pt x="342" y="49"/>
                      <a:pt x="371" y="54"/>
                      <a:pt x="392" y="71"/>
                    </a:cubicBezTo>
                    <a:cubicBezTo>
                      <a:pt x="407" y="84"/>
                      <a:pt x="428" y="93"/>
                      <a:pt x="448" y="89"/>
                    </a:cubicBezTo>
                    <a:close/>
                  </a:path>
                </a:pathLst>
              </a:custGeom>
              <a:solidFill>
                <a:srgbClr val="A7AF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107" name="Freeform 20"/>
              <p:cNvSpPr>
                <a:spLocks/>
              </p:cNvSpPr>
              <p:nvPr/>
            </p:nvSpPr>
            <p:spPr bwMode="auto">
              <a:xfrm>
                <a:off x="4166479" y="3449516"/>
                <a:ext cx="1415172" cy="927222"/>
              </a:xfrm>
              <a:custGeom>
                <a:avLst/>
                <a:gdLst>
                  <a:gd name="T0" fmla="*/ 2147483647 w 375"/>
                  <a:gd name="T1" fmla="*/ 156274599 h 246"/>
                  <a:gd name="T2" fmla="*/ 2147483647 w 375"/>
                  <a:gd name="T3" fmla="*/ 738754706 h 246"/>
                  <a:gd name="T4" fmla="*/ 2147483647 w 375"/>
                  <a:gd name="T5" fmla="*/ 1719028127 h 246"/>
                  <a:gd name="T6" fmla="*/ 2147483647 w 375"/>
                  <a:gd name="T7" fmla="*/ 2147483647 h 246"/>
                  <a:gd name="T8" fmla="*/ 2147483647 w 375"/>
                  <a:gd name="T9" fmla="*/ 2147483647 h 246"/>
                  <a:gd name="T10" fmla="*/ 2147483647 w 375"/>
                  <a:gd name="T11" fmla="*/ 2147483647 h 246"/>
                  <a:gd name="T12" fmla="*/ 2147483647 w 375"/>
                  <a:gd name="T13" fmla="*/ 2147483647 h 246"/>
                  <a:gd name="T14" fmla="*/ 1381426752 w 375"/>
                  <a:gd name="T15" fmla="*/ 2147483647 h 246"/>
                  <a:gd name="T16" fmla="*/ 897215274 w 375"/>
                  <a:gd name="T17" fmla="*/ 2147483647 h 246"/>
                  <a:gd name="T18" fmla="*/ 512696060 w 375"/>
                  <a:gd name="T19" fmla="*/ 2147483647 h 246"/>
                  <a:gd name="T20" fmla="*/ 128173071 w 375"/>
                  <a:gd name="T21" fmla="*/ 2147483647 h 246"/>
                  <a:gd name="T22" fmla="*/ 413003796 w 375"/>
                  <a:gd name="T23" fmla="*/ 2147483647 h 246"/>
                  <a:gd name="T24" fmla="*/ 811765302 w 375"/>
                  <a:gd name="T25" fmla="*/ 2147483647 h 246"/>
                  <a:gd name="T26" fmla="*/ 1808672839 w 375"/>
                  <a:gd name="T27" fmla="*/ 2147483647 h 246"/>
                  <a:gd name="T28" fmla="*/ 2147483647 w 375"/>
                  <a:gd name="T29" fmla="*/ 2147483647 h 246"/>
                  <a:gd name="T30" fmla="*/ 2147483647 w 375"/>
                  <a:gd name="T31" fmla="*/ 2147483647 h 246"/>
                  <a:gd name="T32" fmla="*/ 2147483647 w 375"/>
                  <a:gd name="T33" fmla="*/ 2147483647 h 246"/>
                  <a:gd name="T34" fmla="*/ 2147483647 w 375"/>
                  <a:gd name="T35" fmla="*/ 2147483647 h 246"/>
                  <a:gd name="T36" fmla="*/ 2147483647 w 375"/>
                  <a:gd name="T37" fmla="*/ 2102611576 h 246"/>
                  <a:gd name="T38" fmla="*/ 2147483647 w 375"/>
                  <a:gd name="T39" fmla="*/ 1321234812 h 246"/>
                  <a:gd name="T40" fmla="*/ 2147483647 w 375"/>
                  <a:gd name="T41" fmla="*/ 980269652 h 246"/>
                  <a:gd name="T42" fmla="*/ 2147483647 w 375"/>
                  <a:gd name="T43" fmla="*/ 610892299 h 246"/>
                  <a:gd name="T44" fmla="*/ 2147483647 w 375"/>
                  <a:gd name="T45" fmla="*/ 298343101 h 246"/>
                  <a:gd name="T46" fmla="*/ 2147483647 w 375"/>
                  <a:gd name="T47" fmla="*/ 156274599 h 24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75" h="246">
                    <a:moveTo>
                      <a:pt x="355" y="11"/>
                    </a:moveTo>
                    <a:cubicBezTo>
                      <a:pt x="366" y="0"/>
                      <a:pt x="375" y="45"/>
                      <a:pt x="374" y="52"/>
                    </a:cubicBezTo>
                    <a:cubicBezTo>
                      <a:pt x="368" y="75"/>
                      <a:pt x="364" y="105"/>
                      <a:pt x="344" y="121"/>
                    </a:cubicBezTo>
                    <a:cubicBezTo>
                      <a:pt x="334" y="130"/>
                      <a:pt x="324" y="141"/>
                      <a:pt x="319" y="154"/>
                    </a:cubicBezTo>
                    <a:cubicBezTo>
                      <a:pt x="314" y="168"/>
                      <a:pt x="303" y="176"/>
                      <a:pt x="289" y="183"/>
                    </a:cubicBezTo>
                    <a:cubicBezTo>
                      <a:pt x="279" y="188"/>
                      <a:pt x="265" y="199"/>
                      <a:pt x="255" y="200"/>
                    </a:cubicBezTo>
                    <a:cubicBezTo>
                      <a:pt x="243" y="202"/>
                      <a:pt x="238" y="196"/>
                      <a:pt x="231" y="207"/>
                    </a:cubicBezTo>
                    <a:cubicBezTo>
                      <a:pt x="206" y="246"/>
                      <a:pt x="139" y="244"/>
                      <a:pt x="97" y="241"/>
                    </a:cubicBezTo>
                    <a:cubicBezTo>
                      <a:pt x="86" y="240"/>
                      <a:pt x="73" y="238"/>
                      <a:pt x="63" y="233"/>
                    </a:cubicBezTo>
                    <a:cubicBezTo>
                      <a:pt x="54" y="229"/>
                      <a:pt x="45" y="229"/>
                      <a:pt x="36" y="227"/>
                    </a:cubicBezTo>
                    <a:cubicBezTo>
                      <a:pt x="25" y="224"/>
                      <a:pt x="16" y="216"/>
                      <a:pt x="9" y="208"/>
                    </a:cubicBezTo>
                    <a:cubicBezTo>
                      <a:pt x="0" y="197"/>
                      <a:pt x="23" y="197"/>
                      <a:pt x="29" y="198"/>
                    </a:cubicBezTo>
                    <a:cubicBezTo>
                      <a:pt x="23" y="213"/>
                      <a:pt x="50" y="210"/>
                      <a:pt x="57" y="210"/>
                    </a:cubicBezTo>
                    <a:cubicBezTo>
                      <a:pt x="80" y="208"/>
                      <a:pt x="103" y="207"/>
                      <a:pt x="127" y="206"/>
                    </a:cubicBezTo>
                    <a:cubicBezTo>
                      <a:pt x="151" y="205"/>
                      <a:pt x="175" y="211"/>
                      <a:pt x="198" y="201"/>
                    </a:cubicBezTo>
                    <a:cubicBezTo>
                      <a:pt x="207" y="198"/>
                      <a:pt x="211" y="192"/>
                      <a:pt x="220" y="191"/>
                    </a:cubicBezTo>
                    <a:cubicBezTo>
                      <a:pt x="224" y="190"/>
                      <a:pt x="232" y="194"/>
                      <a:pt x="234" y="192"/>
                    </a:cubicBezTo>
                    <a:cubicBezTo>
                      <a:pt x="239" y="188"/>
                      <a:pt x="247" y="175"/>
                      <a:pt x="250" y="169"/>
                    </a:cubicBezTo>
                    <a:cubicBezTo>
                      <a:pt x="255" y="160"/>
                      <a:pt x="265" y="154"/>
                      <a:pt x="273" y="148"/>
                    </a:cubicBezTo>
                    <a:cubicBezTo>
                      <a:pt x="291" y="134"/>
                      <a:pt x="317" y="115"/>
                      <a:pt x="326" y="93"/>
                    </a:cubicBezTo>
                    <a:cubicBezTo>
                      <a:pt x="329" y="85"/>
                      <a:pt x="337" y="78"/>
                      <a:pt x="336" y="69"/>
                    </a:cubicBezTo>
                    <a:cubicBezTo>
                      <a:pt x="335" y="61"/>
                      <a:pt x="333" y="50"/>
                      <a:pt x="330" y="43"/>
                    </a:cubicBezTo>
                    <a:cubicBezTo>
                      <a:pt x="327" y="33"/>
                      <a:pt x="324" y="30"/>
                      <a:pt x="331" y="21"/>
                    </a:cubicBezTo>
                    <a:cubicBezTo>
                      <a:pt x="337" y="14"/>
                      <a:pt x="349" y="17"/>
                      <a:pt x="355" y="11"/>
                    </a:cubicBezTo>
                    <a:close/>
                  </a:path>
                </a:pathLst>
              </a:custGeom>
              <a:solidFill>
                <a:srgbClr val="A7AF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108" name="Freeform 21"/>
              <p:cNvSpPr>
                <a:spLocks/>
              </p:cNvSpPr>
              <p:nvPr/>
            </p:nvSpPr>
            <p:spPr bwMode="auto">
              <a:xfrm>
                <a:off x="4109397" y="2544196"/>
                <a:ext cx="1048892" cy="441708"/>
              </a:xfrm>
              <a:custGeom>
                <a:avLst/>
                <a:gdLst>
                  <a:gd name="T0" fmla="*/ 2147483647 w 278"/>
                  <a:gd name="T1" fmla="*/ 997693788 h 117"/>
                  <a:gd name="T2" fmla="*/ 2147483647 w 278"/>
                  <a:gd name="T3" fmla="*/ 498846894 h 117"/>
                  <a:gd name="T4" fmla="*/ 2147483647 w 278"/>
                  <a:gd name="T5" fmla="*/ 156779913 h 117"/>
                  <a:gd name="T6" fmla="*/ 1153071877 w 278"/>
                  <a:gd name="T7" fmla="*/ 42758845 h 117"/>
                  <a:gd name="T8" fmla="*/ 911072119 w 278"/>
                  <a:gd name="T9" fmla="*/ 142528223 h 117"/>
                  <a:gd name="T10" fmla="*/ 925307621 w 278"/>
                  <a:gd name="T11" fmla="*/ 285056447 h 117"/>
                  <a:gd name="T12" fmla="*/ 1508959424 w 278"/>
                  <a:gd name="T13" fmla="*/ 270800982 h 117"/>
                  <a:gd name="T14" fmla="*/ 1039187863 w 278"/>
                  <a:gd name="T15" fmla="*/ 441836360 h 117"/>
                  <a:gd name="T16" fmla="*/ 740246097 w 278"/>
                  <a:gd name="T17" fmla="*/ 513098584 h 117"/>
                  <a:gd name="T18" fmla="*/ 1067658866 w 278"/>
                  <a:gd name="T19" fmla="*/ 712637341 h 117"/>
                  <a:gd name="T20" fmla="*/ 1238484888 w 278"/>
                  <a:gd name="T21" fmla="*/ 855165564 h 117"/>
                  <a:gd name="T22" fmla="*/ 1039187863 w 278"/>
                  <a:gd name="T23" fmla="*/ 926427788 h 117"/>
                  <a:gd name="T24" fmla="*/ 298945539 w 278"/>
                  <a:gd name="T25" fmla="*/ 1083207701 h 117"/>
                  <a:gd name="T26" fmla="*/ 142355019 w 278"/>
                  <a:gd name="T27" fmla="*/ 1453781837 h 117"/>
                  <a:gd name="T28" fmla="*/ 711775093 w 278"/>
                  <a:gd name="T29" fmla="*/ 1325505303 h 117"/>
                  <a:gd name="T30" fmla="*/ 2147483647 w 278"/>
                  <a:gd name="T31" fmla="*/ 1239991390 h 117"/>
                  <a:gd name="T32" fmla="*/ 2147483647 w 278"/>
                  <a:gd name="T33" fmla="*/ 1396771303 h 117"/>
                  <a:gd name="T34" fmla="*/ 2147483647 w 278"/>
                  <a:gd name="T35" fmla="*/ 1653320595 h 117"/>
                  <a:gd name="T36" fmla="*/ 2147483647 w 278"/>
                  <a:gd name="T37" fmla="*/ 1610561750 h 117"/>
                  <a:gd name="T38" fmla="*/ 2147483647 w 278"/>
                  <a:gd name="T39" fmla="*/ 1425274682 h 117"/>
                  <a:gd name="T40" fmla="*/ 2147483647 w 278"/>
                  <a:gd name="T41" fmla="*/ 1111714856 h 117"/>
                  <a:gd name="T42" fmla="*/ 1722491952 w 278"/>
                  <a:gd name="T43" fmla="*/ 883668944 h 117"/>
                  <a:gd name="T44" fmla="*/ 2147483647 w 278"/>
                  <a:gd name="T45" fmla="*/ 741144496 h 117"/>
                  <a:gd name="T46" fmla="*/ 2147483647 w 278"/>
                  <a:gd name="T47" fmla="*/ 812406720 h 117"/>
                  <a:gd name="T48" fmla="*/ 2147483647 w 278"/>
                  <a:gd name="T49" fmla="*/ 1011945477 h 117"/>
                  <a:gd name="T50" fmla="*/ 2147483647 w 278"/>
                  <a:gd name="T51" fmla="*/ 1040452632 h 117"/>
                  <a:gd name="T52" fmla="*/ 2147483647 w 278"/>
                  <a:gd name="T53" fmla="*/ 897924409 h 117"/>
                  <a:gd name="T54" fmla="*/ 2147483647 w 278"/>
                  <a:gd name="T55" fmla="*/ 598616273 h 117"/>
                  <a:gd name="T56" fmla="*/ 2147483647 w 278"/>
                  <a:gd name="T57" fmla="*/ 484595204 h 117"/>
                  <a:gd name="T58" fmla="*/ 2147483647 w 278"/>
                  <a:gd name="T59" fmla="*/ 627119652 h 117"/>
                  <a:gd name="T60" fmla="*/ 2147483647 w 278"/>
                  <a:gd name="T61" fmla="*/ 912176099 h 117"/>
                  <a:gd name="T62" fmla="*/ 2147483647 w 278"/>
                  <a:gd name="T63" fmla="*/ 997693788 h 1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78" h="117">
                    <a:moveTo>
                      <a:pt x="278" y="70"/>
                    </a:moveTo>
                    <a:cubicBezTo>
                      <a:pt x="264" y="56"/>
                      <a:pt x="248" y="41"/>
                      <a:pt x="229" y="35"/>
                    </a:cubicBezTo>
                    <a:cubicBezTo>
                      <a:pt x="206" y="27"/>
                      <a:pt x="182" y="18"/>
                      <a:pt x="158" y="11"/>
                    </a:cubicBezTo>
                    <a:cubicBezTo>
                      <a:pt x="135" y="5"/>
                      <a:pt x="106" y="0"/>
                      <a:pt x="81" y="3"/>
                    </a:cubicBezTo>
                    <a:cubicBezTo>
                      <a:pt x="76" y="4"/>
                      <a:pt x="68" y="6"/>
                      <a:pt x="64" y="10"/>
                    </a:cubicBezTo>
                    <a:cubicBezTo>
                      <a:pt x="62" y="12"/>
                      <a:pt x="62" y="19"/>
                      <a:pt x="65" y="20"/>
                    </a:cubicBezTo>
                    <a:cubicBezTo>
                      <a:pt x="70" y="21"/>
                      <a:pt x="105" y="14"/>
                      <a:pt x="106" y="19"/>
                    </a:cubicBezTo>
                    <a:cubicBezTo>
                      <a:pt x="108" y="26"/>
                      <a:pt x="77" y="31"/>
                      <a:pt x="73" y="31"/>
                    </a:cubicBezTo>
                    <a:cubicBezTo>
                      <a:pt x="67" y="31"/>
                      <a:pt x="57" y="30"/>
                      <a:pt x="52" y="36"/>
                    </a:cubicBezTo>
                    <a:cubicBezTo>
                      <a:pt x="47" y="40"/>
                      <a:pt x="72" y="48"/>
                      <a:pt x="75" y="50"/>
                    </a:cubicBezTo>
                    <a:cubicBezTo>
                      <a:pt x="76" y="51"/>
                      <a:pt x="90" y="58"/>
                      <a:pt x="87" y="60"/>
                    </a:cubicBezTo>
                    <a:cubicBezTo>
                      <a:pt x="84" y="62"/>
                      <a:pt x="76" y="65"/>
                      <a:pt x="73" y="65"/>
                    </a:cubicBezTo>
                    <a:cubicBezTo>
                      <a:pt x="54" y="69"/>
                      <a:pt x="39" y="69"/>
                      <a:pt x="21" y="76"/>
                    </a:cubicBezTo>
                    <a:cubicBezTo>
                      <a:pt x="15" y="78"/>
                      <a:pt x="0" y="100"/>
                      <a:pt x="10" y="102"/>
                    </a:cubicBezTo>
                    <a:cubicBezTo>
                      <a:pt x="21" y="105"/>
                      <a:pt x="39" y="96"/>
                      <a:pt x="50" y="93"/>
                    </a:cubicBezTo>
                    <a:cubicBezTo>
                      <a:pt x="84" y="82"/>
                      <a:pt x="117" y="84"/>
                      <a:pt x="152" y="87"/>
                    </a:cubicBezTo>
                    <a:cubicBezTo>
                      <a:pt x="167" y="88"/>
                      <a:pt x="182" y="94"/>
                      <a:pt x="196" y="98"/>
                    </a:cubicBezTo>
                    <a:cubicBezTo>
                      <a:pt x="213" y="103"/>
                      <a:pt x="227" y="113"/>
                      <a:pt x="244" y="116"/>
                    </a:cubicBezTo>
                    <a:cubicBezTo>
                      <a:pt x="251" y="117"/>
                      <a:pt x="263" y="117"/>
                      <a:pt x="269" y="113"/>
                    </a:cubicBezTo>
                    <a:cubicBezTo>
                      <a:pt x="274" y="109"/>
                      <a:pt x="264" y="102"/>
                      <a:pt x="261" y="100"/>
                    </a:cubicBezTo>
                    <a:cubicBezTo>
                      <a:pt x="247" y="86"/>
                      <a:pt x="226" y="81"/>
                      <a:pt x="207" y="78"/>
                    </a:cubicBezTo>
                    <a:cubicBezTo>
                      <a:pt x="195" y="76"/>
                      <a:pt x="119" y="83"/>
                      <a:pt x="121" y="62"/>
                    </a:cubicBezTo>
                    <a:cubicBezTo>
                      <a:pt x="122" y="50"/>
                      <a:pt x="151" y="50"/>
                      <a:pt x="159" y="52"/>
                    </a:cubicBezTo>
                    <a:cubicBezTo>
                      <a:pt x="167" y="54"/>
                      <a:pt x="174" y="55"/>
                      <a:pt x="182" y="57"/>
                    </a:cubicBezTo>
                    <a:cubicBezTo>
                      <a:pt x="193" y="61"/>
                      <a:pt x="202" y="68"/>
                      <a:pt x="213" y="71"/>
                    </a:cubicBezTo>
                    <a:cubicBezTo>
                      <a:pt x="223" y="74"/>
                      <a:pt x="236" y="74"/>
                      <a:pt x="246" y="73"/>
                    </a:cubicBezTo>
                    <a:cubicBezTo>
                      <a:pt x="261" y="71"/>
                      <a:pt x="241" y="64"/>
                      <a:pt x="237" y="63"/>
                    </a:cubicBezTo>
                    <a:cubicBezTo>
                      <a:pt x="218" y="58"/>
                      <a:pt x="190" y="57"/>
                      <a:pt x="176" y="42"/>
                    </a:cubicBezTo>
                    <a:cubicBezTo>
                      <a:pt x="171" y="37"/>
                      <a:pt x="179" y="33"/>
                      <a:pt x="183" y="34"/>
                    </a:cubicBezTo>
                    <a:cubicBezTo>
                      <a:pt x="194" y="35"/>
                      <a:pt x="206" y="40"/>
                      <a:pt x="216" y="44"/>
                    </a:cubicBezTo>
                    <a:cubicBezTo>
                      <a:pt x="229" y="49"/>
                      <a:pt x="246" y="53"/>
                      <a:pt x="256" y="64"/>
                    </a:cubicBezTo>
                    <a:cubicBezTo>
                      <a:pt x="263" y="72"/>
                      <a:pt x="271" y="86"/>
                      <a:pt x="278" y="70"/>
                    </a:cubicBezTo>
                    <a:close/>
                  </a:path>
                </a:pathLst>
              </a:custGeom>
              <a:solidFill>
                <a:srgbClr val="D4B5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109" name="Freeform 22"/>
              <p:cNvSpPr>
                <a:spLocks/>
              </p:cNvSpPr>
              <p:nvPr/>
            </p:nvSpPr>
            <p:spPr bwMode="auto">
              <a:xfrm>
                <a:off x="5060772" y="3005981"/>
                <a:ext cx="413848" cy="470912"/>
              </a:xfrm>
              <a:custGeom>
                <a:avLst/>
                <a:gdLst>
                  <a:gd name="T0" fmla="*/ 552028085 w 110"/>
                  <a:gd name="T1" fmla="*/ 0 h 125"/>
                  <a:gd name="T2" fmla="*/ 1401300615 w 110"/>
                  <a:gd name="T3" fmla="*/ 794782670 h 125"/>
                  <a:gd name="T4" fmla="*/ 1486229749 w 110"/>
                  <a:gd name="T5" fmla="*/ 1447636230 h 125"/>
                  <a:gd name="T6" fmla="*/ 1288064277 w 110"/>
                  <a:gd name="T7" fmla="*/ 1632139552 h 125"/>
                  <a:gd name="T8" fmla="*/ 849272530 w 110"/>
                  <a:gd name="T9" fmla="*/ 695435307 h 125"/>
                  <a:gd name="T10" fmla="*/ 552028085 w 110"/>
                  <a:gd name="T11" fmla="*/ 0 h 1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0" h="125">
                    <a:moveTo>
                      <a:pt x="39" y="0"/>
                    </a:moveTo>
                    <a:cubicBezTo>
                      <a:pt x="66" y="5"/>
                      <a:pt x="91" y="30"/>
                      <a:pt x="99" y="56"/>
                    </a:cubicBezTo>
                    <a:cubicBezTo>
                      <a:pt x="103" y="70"/>
                      <a:pt x="110" y="88"/>
                      <a:pt x="105" y="102"/>
                    </a:cubicBezTo>
                    <a:cubicBezTo>
                      <a:pt x="102" y="113"/>
                      <a:pt x="104" y="125"/>
                      <a:pt x="91" y="115"/>
                    </a:cubicBezTo>
                    <a:cubicBezTo>
                      <a:pt x="71" y="101"/>
                      <a:pt x="76" y="67"/>
                      <a:pt x="60" y="49"/>
                    </a:cubicBezTo>
                    <a:cubicBezTo>
                      <a:pt x="50" y="37"/>
                      <a:pt x="0" y="5"/>
                      <a:pt x="39" y="0"/>
                    </a:cubicBezTo>
                    <a:close/>
                  </a:path>
                </a:pathLst>
              </a:custGeom>
              <a:solidFill>
                <a:srgbClr val="D4B5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110" name="Freeform 23"/>
              <p:cNvSpPr>
                <a:spLocks/>
              </p:cNvSpPr>
              <p:nvPr/>
            </p:nvSpPr>
            <p:spPr bwMode="auto">
              <a:xfrm>
                <a:off x="5053638" y="3555380"/>
                <a:ext cx="468552" cy="609630"/>
              </a:xfrm>
              <a:custGeom>
                <a:avLst/>
                <a:gdLst>
                  <a:gd name="T0" fmla="*/ 1527762918 w 124"/>
                  <a:gd name="T1" fmla="*/ 0 h 162"/>
                  <a:gd name="T2" fmla="*/ 1741936526 w 124"/>
                  <a:gd name="T3" fmla="*/ 623098307 h 162"/>
                  <a:gd name="T4" fmla="*/ 1456372975 w 124"/>
                  <a:gd name="T5" fmla="*/ 1387807642 h 162"/>
                  <a:gd name="T6" fmla="*/ 756741709 w 124"/>
                  <a:gd name="T7" fmla="*/ 2025062913 h 162"/>
                  <a:gd name="T8" fmla="*/ 528292380 w 124"/>
                  <a:gd name="T9" fmla="*/ 2147483647 h 162"/>
                  <a:gd name="T10" fmla="*/ 99948943 w 124"/>
                  <a:gd name="T11" fmla="*/ 2147483647 h 162"/>
                  <a:gd name="T12" fmla="*/ 85669443 w 124"/>
                  <a:gd name="T13" fmla="*/ 2067548856 h 162"/>
                  <a:gd name="T14" fmla="*/ 399788215 w 124"/>
                  <a:gd name="T15" fmla="*/ 1755997820 h 162"/>
                  <a:gd name="T16" fmla="*/ 671072266 w 124"/>
                  <a:gd name="T17" fmla="*/ 1486936491 h 162"/>
                  <a:gd name="T18" fmla="*/ 985194817 w 124"/>
                  <a:gd name="T19" fmla="*/ 1175385456 h 162"/>
                  <a:gd name="T20" fmla="*/ 1170809425 w 124"/>
                  <a:gd name="T21" fmla="*/ 439001337 h 162"/>
                  <a:gd name="T22" fmla="*/ 1527762918 w 124"/>
                  <a:gd name="T23" fmla="*/ 0 h 1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4" h="162">
                    <a:moveTo>
                      <a:pt x="107" y="0"/>
                    </a:moveTo>
                    <a:cubicBezTo>
                      <a:pt x="122" y="10"/>
                      <a:pt x="121" y="28"/>
                      <a:pt x="122" y="44"/>
                    </a:cubicBezTo>
                    <a:cubicBezTo>
                      <a:pt x="124" y="62"/>
                      <a:pt x="112" y="84"/>
                      <a:pt x="102" y="98"/>
                    </a:cubicBezTo>
                    <a:cubicBezTo>
                      <a:pt x="89" y="116"/>
                      <a:pt x="73" y="132"/>
                      <a:pt x="53" y="143"/>
                    </a:cubicBezTo>
                    <a:cubicBezTo>
                      <a:pt x="47" y="147"/>
                      <a:pt x="43" y="153"/>
                      <a:pt x="37" y="156"/>
                    </a:cubicBezTo>
                    <a:cubicBezTo>
                      <a:pt x="29" y="162"/>
                      <a:pt x="16" y="159"/>
                      <a:pt x="7" y="156"/>
                    </a:cubicBezTo>
                    <a:cubicBezTo>
                      <a:pt x="0" y="154"/>
                      <a:pt x="0" y="151"/>
                      <a:pt x="6" y="146"/>
                    </a:cubicBezTo>
                    <a:cubicBezTo>
                      <a:pt x="14" y="140"/>
                      <a:pt x="21" y="133"/>
                      <a:pt x="28" y="124"/>
                    </a:cubicBezTo>
                    <a:cubicBezTo>
                      <a:pt x="33" y="116"/>
                      <a:pt x="39" y="111"/>
                      <a:pt x="47" y="105"/>
                    </a:cubicBezTo>
                    <a:cubicBezTo>
                      <a:pt x="56" y="99"/>
                      <a:pt x="61" y="90"/>
                      <a:pt x="69" y="83"/>
                    </a:cubicBezTo>
                    <a:cubicBezTo>
                      <a:pt x="86" y="70"/>
                      <a:pt x="81" y="51"/>
                      <a:pt x="82" y="31"/>
                    </a:cubicBezTo>
                    <a:cubicBezTo>
                      <a:pt x="84" y="11"/>
                      <a:pt x="86" y="3"/>
                      <a:pt x="107" y="0"/>
                    </a:cubicBezTo>
                    <a:close/>
                  </a:path>
                </a:pathLst>
              </a:custGeom>
              <a:solidFill>
                <a:srgbClr val="D4B5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111" name="Freeform 24"/>
              <p:cNvSpPr>
                <a:spLocks/>
              </p:cNvSpPr>
              <p:nvPr/>
            </p:nvSpPr>
            <p:spPr bwMode="auto">
              <a:xfrm>
                <a:off x="4261617" y="4150408"/>
                <a:ext cx="744452" cy="193476"/>
              </a:xfrm>
              <a:custGeom>
                <a:avLst/>
                <a:gdLst>
                  <a:gd name="T0" fmla="*/ 2147483647 w 198"/>
                  <a:gd name="T1" fmla="*/ 230266789 h 51"/>
                  <a:gd name="T2" fmla="*/ 2147483647 w 198"/>
                  <a:gd name="T3" fmla="*/ 460537372 h 51"/>
                  <a:gd name="T4" fmla="*/ 2147483647 w 198"/>
                  <a:gd name="T5" fmla="*/ 590063864 h 51"/>
                  <a:gd name="T6" fmla="*/ 1427791259 w 198"/>
                  <a:gd name="T7" fmla="*/ 719586561 h 51"/>
                  <a:gd name="T8" fmla="*/ 720964163 w 198"/>
                  <a:gd name="T9" fmla="*/ 647628664 h 51"/>
                  <a:gd name="T10" fmla="*/ 56544513 w 198"/>
                  <a:gd name="T11" fmla="*/ 345403977 h 51"/>
                  <a:gd name="T12" fmla="*/ 183774368 w 198"/>
                  <a:gd name="T13" fmla="*/ 158308892 h 51"/>
                  <a:gd name="T14" fmla="*/ 480641522 w 198"/>
                  <a:gd name="T15" fmla="*/ 244659886 h 51"/>
                  <a:gd name="T16" fmla="*/ 1286424336 w 198"/>
                  <a:gd name="T17" fmla="*/ 417361875 h 51"/>
                  <a:gd name="T18" fmla="*/ 1710521345 w 198"/>
                  <a:gd name="T19" fmla="*/ 388575681 h 51"/>
                  <a:gd name="T20" fmla="*/ 2147483647 w 198"/>
                  <a:gd name="T21" fmla="*/ 302228480 h 51"/>
                  <a:gd name="T22" fmla="*/ 2147483647 w 198"/>
                  <a:gd name="T23" fmla="*/ 230266789 h 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8" h="51">
                    <a:moveTo>
                      <a:pt x="192" y="16"/>
                    </a:moveTo>
                    <a:cubicBezTo>
                      <a:pt x="192" y="22"/>
                      <a:pt x="198" y="29"/>
                      <a:pt x="190" y="32"/>
                    </a:cubicBezTo>
                    <a:cubicBezTo>
                      <a:pt x="180" y="37"/>
                      <a:pt x="169" y="38"/>
                      <a:pt x="159" y="41"/>
                    </a:cubicBezTo>
                    <a:cubicBezTo>
                      <a:pt x="139" y="46"/>
                      <a:pt x="121" y="49"/>
                      <a:pt x="101" y="50"/>
                    </a:cubicBezTo>
                    <a:cubicBezTo>
                      <a:pt x="83" y="51"/>
                      <a:pt x="68" y="50"/>
                      <a:pt x="51" y="45"/>
                    </a:cubicBezTo>
                    <a:cubicBezTo>
                      <a:pt x="36" y="41"/>
                      <a:pt x="13" y="38"/>
                      <a:pt x="4" y="24"/>
                    </a:cubicBezTo>
                    <a:cubicBezTo>
                      <a:pt x="0" y="18"/>
                      <a:pt x="7" y="11"/>
                      <a:pt x="13" y="11"/>
                    </a:cubicBezTo>
                    <a:cubicBezTo>
                      <a:pt x="20" y="12"/>
                      <a:pt x="27" y="16"/>
                      <a:pt x="34" y="17"/>
                    </a:cubicBezTo>
                    <a:cubicBezTo>
                      <a:pt x="53" y="20"/>
                      <a:pt x="72" y="27"/>
                      <a:pt x="91" y="29"/>
                    </a:cubicBezTo>
                    <a:cubicBezTo>
                      <a:pt x="101" y="30"/>
                      <a:pt x="111" y="28"/>
                      <a:pt x="121" y="27"/>
                    </a:cubicBezTo>
                    <a:cubicBezTo>
                      <a:pt x="131" y="26"/>
                      <a:pt x="142" y="26"/>
                      <a:pt x="152" y="21"/>
                    </a:cubicBezTo>
                    <a:cubicBezTo>
                      <a:pt x="166" y="14"/>
                      <a:pt x="177" y="0"/>
                      <a:pt x="192" y="16"/>
                    </a:cubicBezTo>
                    <a:close/>
                  </a:path>
                </a:pathLst>
              </a:custGeom>
              <a:solidFill>
                <a:srgbClr val="D4B5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112" name="Freeform 25"/>
              <p:cNvSpPr>
                <a:spLocks/>
              </p:cNvSpPr>
              <p:nvPr/>
            </p:nvSpPr>
            <p:spPr bwMode="auto">
              <a:xfrm>
                <a:off x="3607547" y="3586408"/>
                <a:ext cx="528013" cy="609630"/>
              </a:xfrm>
              <a:custGeom>
                <a:avLst/>
                <a:gdLst>
                  <a:gd name="T0" fmla="*/ 1991412344 w 140"/>
                  <a:gd name="T1" fmla="*/ 2147483647 h 162"/>
                  <a:gd name="T2" fmla="*/ 1849169413 w 140"/>
                  <a:gd name="T3" fmla="*/ 2147483647 h 162"/>
                  <a:gd name="T4" fmla="*/ 1593128367 w 140"/>
                  <a:gd name="T5" fmla="*/ 1940094791 h 162"/>
                  <a:gd name="T6" fmla="*/ 1066827637 w 140"/>
                  <a:gd name="T7" fmla="*/ 1685194188 h 162"/>
                  <a:gd name="T8" fmla="*/ 1308642505 w 140"/>
                  <a:gd name="T9" fmla="*/ 2095870309 h 162"/>
                  <a:gd name="T10" fmla="*/ 1408214443 w 140"/>
                  <a:gd name="T11" fmla="*/ 2147483647 h 162"/>
                  <a:gd name="T12" fmla="*/ 1081053816 w 140"/>
                  <a:gd name="T13" fmla="*/ 2147483647 h 162"/>
                  <a:gd name="T14" fmla="*/ 611646488 w 140"/>
                  <a:gd name="T15" fmla="*/ 1656868972 h 162"/>
                  <a:gd name="T16" fmla="*/ 184917696 w 140"/>
                  <a:gd name="T17" fmla="*/ 991288485 h 162"/>
                  <a:gd name="T18" fmla="*/ 142242931 w 140"/>
                  <a:gd name="T19" fmla="*/ 481483516 h 162"/>
                  <a:gd name="T20" fmla="*/ 384057799 w 140"/>
                  <a:gd name="T21" fmla="*/ 580612365 h 162"/>
                  <a:gd name="T22" fmla="*/ 512078322 w 140"/>
                  <a:gd name="T23" fmla="*/ 934645579 h 162"/>
                  <a:gd name="T24" fmla="*/ 881909942 w 140"/>
                  <a:gd name="T25" fmla="*/ 1104581823 h 162"/>
                  <a:gd name="T26" fmla="*/ 540526908 w 140"/>
                  <a:gd name="T27" fmla="*/ 523965696 h 162"/>
                  <a:gd name="T28" fmla="*/ 384057799 w 140"/>
                  <a:gd name="T29" fmla="*/ 382354668 h 162"/>
                  <a:gd name="T30" fmla="*/ 398283977 w 140"/>
                  <a:gd name="T31" fmla="*/ 113289575 h 162"/>
                  <a:gd name="T32" fmla="*/ 768115597 w 140"/>
                  <a:gd name="T33" fmla="*/ 311547272 h 162"/>
                  <a:gd name="T34" fmla="*/ 1052605230 w 140"/>
                  <a:gd name="T35" fmla="*/ 934645579 h 162"/>
                  <a:gd name="T36" fmla="*/ 1379765856 w 140"/>
                  <a:gd name="T37" fmla="*/ 1416129095 h 162"/>
                  <a:gd name="T38" fmla="*/ 1991412344 w 140"/>
                  <a:gd name="T39" fmla="*/ 2147483647 h 162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40" h="162">
                    <a:moveTo>
                      <a:pt x="140" y="152"/>
                    </a:moveTo>
                    <a:cubicBezTo>
                      <a:pt x="137" y="159"/>
                      <a:pt x="135" y="161"/>
                      <a:pt x="130" y="154"/>
                    </a:cubicBezTo>
                    <a:cubicBezTo>
                      <a:pt x="124" y="147"/>
                      <a:pt x="118" y="143"/>
                      <a:pt x="112" y="137"/>
                    </a:cubicBezTo>
                    <a:cubicBezTo>
                      <a:pt x="107" y="132"/>
                      <a:pt x="81" y="113"/>
                      <a:pt x="75" y="119"/>
                    </a:cubicBezTo>
                    <a:cubicBezTo>
                      <a:pt x="70" y="124"/>
                      <a:pt x="87" y="143"/>
                      <a:pt x="92" y="148"/>
                    </a:cubicBezTo>
                    <a:cubicBezTo>
                      <a:pt x="94" y="150"/>
                      <a:pt x="108" y="160"/>
                      <a:pt x="99" y="161"/>
                    </a:cubicBezTo>
                    <a:cubicBezTo>
                      <a:pt x="90" y="162"/>
                      <a:pt x="84" y="159"/>
                      <a:pt x="76" y="154"/>
                    </a:cubicBezTo>
                    <a:cubicBezTo>
                      <a:pt x="60" y="145"/>
                      <a:pt x="53" y="132"/>
                      <a:pt x="43" y="117"/>
                    </a:cubicBezTo>
                    <a:cubicBezTo>
                      <a:pt x="31" y="101"/>
                      <a:pt x="20" y="89"/>
                      <a:pt x="13" y="70"/>
                    </a:cubicBezTo>
                    <a:cubicBezTo>
                      <a:pt x="10" y="63"/>
                      <a:pt x="0" y="40"/>
                      <a:pt x="10" y="34"/>
                    </a:cubicBezTo>
                    <a:cubicBezTo>
                      <a:pt x="14" y="31"/>
                      <a:pt x="24" y="39"/>
                      <a:pt x="27" y="41"/>
                    </a:cubicBezTo>
                    <a:cubicBezTo>
                      <a:pt x="33" y="47"/>
                      <a:pt x="33" y="58"/>
                      <a:pt x="36" y="66"/>
                    </a:cubicBezTo>
                    <a:cubicBezTo>
                      <a:pt x="38" y="75"/>
                      <a:pt x="58" y="96"/>
                      <a:pt x="62" y="78"/>
                    </a:cubicBezTo>
                    <a:cubicBezTo>
                      <a:pt x="65" y="66"/>
                      <a:pt x="46" y="45"/>
                      <a:pt x="38" y="37"/>
                    </a:cubicBezTo>
                    <a:cubicBezTo>
                      <a:pt x="35" y="34"/>
                      <a:pt x="28" y="32"/>
                      <a:pt x="27" y="27"/>
                    </a:cubicBezTo>
                    <a:cubicBezTo>
                      <a:pt x="26" y="22"/>
                      <a:pt x="26" y="13"/>
                      <a:pt x="28" y="8"/>
                    </a:cubicBezTo>
                    <a:cubicBezTo>
                      <a:pt x="32" y="0"/>
                      <a:pt x="51" y="17"/>
                      <a:pt x="54" y="22"/>
                    </a:cubicBezTo>
                    <a:cubicBezTo>
                      <a:pt x="64" y="37"/>
                      <a:pt x="72" y="47"/>
                      <a:pt x="74" y="66"/>
                    </a:cubicBezTo>
                    <a:cubicBezTo>
                      <a:pt x="75" y="80"/>
                      <a:pt x="88" y="90"/>
                      <a:pt x="97" y="100"/>
                    </a:cubicBezTo>
                    <a:cubicBezTo>
                      <a:pt x="112" y="117"/>
                      <a:pt x="127" y="134"/>
                      <a:pt x="140" y="152"/>
                    </a:cubicBezTo>
                    <a:close/>
                  </a:path>
                </a:pathLst>
              </a:custGeom>
              <a:solidFill>
                <a:srgbClr val="D4B5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113" name="Freeform 26"/>
              <p:cNvSpPr>
                <a:spLocks/>
              </p:cNvSpPr>
              <p:nvPr/>
            </p:nvSpPr>
            <p:spPr bwMode="auto">
              <a:xfrm>
                <a:off x="3671764" y="2951224"/>
                <a:ext cx="428119" cy="635184"/>
              </a:xfrm>
              <a:custGeom>
                <a:avLst/>
                <a:gdLst>
                  <a:gd name="T0" fmla="*/ 1621998922 w 113"/>
                  <a:gd name="T1" fmla="*/ 28590842 h 168"/>
                  <a:gd name="T2" fmla="*/ 1248796602 w 113"/>
                  <a:gd name="T3" fmla="*/ 543207088 h 168"/>
                  <a:gd name="T4" fmla="*/ 760759886 w 113"/>
                  <a:gd name="T5" fmla="*/ 1300834147 h 168"/>
                  <a:gd name="T6" fmla="*/ 631574030 w 113"/>
                  <a:gd name="T7" fmla="*/ 1615322063 h 168"/>
                  <a:gd name="T8" fmla="*/ 502388175 w 113"/>
                  <a:gd name="T9" fmla="*/ 1886923717 h 168"/>
                  <a:gd name="T10" fmla="*/ 358850861 w 113"/>
                  <a:gd name="T11" fmla="*/ 2147483647 h 168"/>
                  <a:gd name="T12" fmla="*/ 172247807 w 113"/>
                  <a:gd name="T13" fmla="*/ 2115642889 h 168"/>
                  <a:gd name="T14" fmla="*/ 531098668 w 113"/>
                  <a:gd name="T15" fmla="*/ 600384991 h 168"/>
                  <a:gd name="T16" fmla="*/ 1621998922 w 113"/>
                  <a:gd name="T17" fmla="*/ 0 h 1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13" h="168">
                    <a:moveTo>
                      <a:pt x="113" y="2"/>
                    </a:moveTo>
                    <a:cubicBezTo>
                      <a:pt x="111" y="14"/>
                      <a:pt x="94" y="28"/>
                      <a:pt x="87" y="38"/>
                    </a:cubicBezTo>
                    <a:cubicBezTo>
                      <a:pt x="73" y="54"/>
                      <a:pt x="62" y="71"/>
                      <a:pt x="53" y="91"/>
                    </a:cubicBezTo>
                    <a:cubicBezTo>
                      <a:pt x="49" y="98"/>
                      <a:pt x="48" y="106"/>
                      <a:pt x="44" y="113"/>
                    </a:cubicBezTo>
                    <a:cubicBezTo>
                      <a:pt x="41" y="119"/>
                      <a:pt x="36" y="125"/>
                      <a:pt x="35" y="132"/>
                    </a:cubicBezTo>
                    <a:cubicBezTo>
                      <a:pt x="34" y="141"/>
                      <a:pt x="28" y="149"/>
                      <a:pt x="25" y="158"/>
                    </a:cubicBezTo>
                    <a:cubicBezTo>
                      <a:pt x="23" y="168"/>
                      <a:pt x="13" y="151"/>
                      <a:pt x="12" y="148"/>
                    </a:cubicBezTo>
                    <a:cubicBezTo>
                      <a:pt x="0" y="113"/>
                      <a:pt x="15" y="69"/>
                      <a:pt x="37" y="42"/>
                    </a:cubicBezTo>
                    <a:cubicBezTo>
                      <a:pt x="57" y="16"/>
                      <a:pt x="82" y="8"/>
                      <a:pt x="113" y="0"/>
                    </a:cubicBezTo>
                  </a:path>
                </a:pathLst>
              </a:custGeom>
              <a:solidFill>
                <a:srgbClr val="D4B5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3" name="TextBox 17"/>
            <p:cNvSpPr txBox="1">
              <a:spLocks noChangeArrowheads="1"/>
            </p:cNvSpPr>
            <p:nvPr/>
          </p:nvSpPr>
          <p:spPr bwMode="auto">
            <a:xfrm>
              <a:off x="1142227" y="4592514"/>
              <a:ext cx="760822" cy="423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80000"/>
                </a:spcBef>
                <a:buFont typeface="Arial" pitchFamily="34" charset="0"/>
                <a:defRPr sz="2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40000"/>
                </a:spcBef>
                <a:buChar char="•"/>
                <a:defRPr sz="2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1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 dirty="0">
                  <a:solidFill>
                    <a:srgbClr val="0070C0"/>
                  </a:solidFill>
                  <a:cs typeface="Arial" pitchFamily="34" charset="0"/>
                </a:rPr>
                <a:t>Paritaprevir</a:t>
              </a:r>
              <a:br>
                <a:rPr lang="en-US" altLang="en-US" sz="1400" b="1" dirty="0">
                  <a:solidFill>
                    <a:srgbClr val="0070C0"/>
                  </a:solidFill>
                  <a:cs typeface="Arial" pitchFamily="34" charset="0"/>
                </a:rPr>
              </a:br>
              <a:r>
                <a:rPr lang="en-US" altLang="en-US" sz="1400" dirty="0">
                  <a:solidFill>
                    <a:srgbClr val="0070C0"/>
                  </a:solidFill>
                  <a:cs typeface="Arial" pitchFamily="34" charset="0"/>
                </a:rPr>
                <a:t>(PTV)</a:t>
              </a:r>
              <a:r>
                <a:rPr lang="en-GB" altLang="en-US" sz="1400" dirty="0">
                  <a:solidFill>
                    <a:srgbClr val="0070C0"/>
                  </a:solidFill>
                  <a:cs typeface="Arial" pitchFamily="34" charset="0"/>
                  <a:sym typeface="Webdings" pitchFamily="18" charset="2"/>
                </a:rPr>
                <a:t> </a:t>
              </a:r>
              <a:endParaRPr lang="en-GB" altLang="en-US" sz="1400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  <p:sp>
          <p:nvSpPr>
            <p:cNvPr id="14" name="&quot;No&quot; Symbol 13"/>
            <p:cNvSpPr/>
            <p:nvPr/>
          </p:nvSpPr>
          <p:spPr>
            <a:xfrm>
              <a:off x="1852378" y="4764854"/>
              <a:ext cx="360363" cy="358775"/>
            </a:xfrm>
            <a:prstGeom prst="noSmoking">
              <a:avLst/>
            </a:prstGeom>
            <a:solidFill>
              <a:srgbClr val="DE00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353402" y="3628292"/>
              <a:ext cx="924134" cy="1081535"/>
            </a:xfrm>
            <a:prstGeom prst="ellipse">
              <a:avLst/>
            </a:prstGeom>
            <a:gradFill flip="none" rotWithShape="1">
              <a:gsLst>
                <a:gs pos="66000">
                  <a:srgbClr val="C7A4CF"/>
                </a:gs>
                <a:gs pos="0">
                  <a:srgbClr val="F9F4F9"/>
                </a:gs>
              </a:gsLst>
              <a:path path="circle">
                <a:fillToRect l="50000" t="50000" r="50000" b="50000"/>
              </a:path>
              <a:tileRect/>
            </a:gradFill>
            <a:ln w="38100" cap="rnd">
              <a:solidFill>
                <a:srgbClr val="EFCFE2"/>
              </a:solidFill>
              <a:prstDash val="sysDash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4604499" y="4755726"/>
              <a:ext cx="730412" cy="534873"/>
              <a:chOff x="4615331" y="4518480"/>
              <a:chExt cx="973882" cy="534873"/>
            </a:xfrm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grpSpPr>
          <p:sp>
            <p:nvSpPr>
              <p:cNvPr id="96" name="Oval 95"/>
              <p:cNvSpPr/>
              <p:nvPr/>
            </p:nvSpPr>
            <p:spPr>
              <a:xfrm>
                <a:off x="4615331" y="4617988"/>
                <a:ext cx="173757" cy="171100"/>
              </a:xfrm>
              <a:prstGeom prst="ellipse">
                <a:avLst/>
              </a:prstGeom>
              <a:gradFill flip="none" rotWithShape="1">
                <a:gsLst>
                  <a:gs pos="56000">
                    <a:srgbClr val="DE0030"/>
                  </a:gs>
                  <a:gs pos="0">
                    <a:srgbClr val="FF6989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4810015" y="4590874"/>
                <a:ext cx="173757" cy="171100"/>
              </a:xfrm>
              <a:prstGeom prst="ellipse">
                <a:avLst/>
              </a:prstGeom>
              <a:gradFill flip="none" rotWithShape="1">
                <a:gsLst>
                  <a:gs pos="56000">
                    <a:srgbClr val="DE0030"/>
                  </a:gs>
                  <a:gs pos="0">
                    <a:srgbClr val="FF6989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Oval 97"/>
              <p:cNvSpPr/>
              <p:nvPr/>
            </p:nvSpPr>
            <p:spPr>
              <a:xfrm>
                <a:off x="4941927" y="4711153"/>
                <a:ext cx="173757" cy="171100"/>
              </a:xfrm>
              <a:prstGeom prst="ellipse">
                <a:avLst/>
              </a:prstGeom>
              <a:gradFill flip="none" rotWithShape="1">
                <a:gsLst>
                  <a:gs pos="56000">
                    <a:srgbClr val="DE0030"/>
                  </a:gs>
                  <a:gs pos="0">
                    <a:srgbClr val="FF6989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Oval 98"/>
              <p:cNvSpPr/>
              <p:nvPr/>
            </p:nvSpPr>
            <p:spPr>
              <a:xfrm>
                <a:off x="4999417" y="4540053"/>
                <a:ext cx="173757" cy="171100"/>
              </a:xfrm>
              <a:prstGeom prst="ellipse">
                <a:avLst/>
              </a:prstGeom>
              <a:gradFill flip="none" rotWithShape="1">
                <a:gsLst>
                  <a:gs pos="56000">
                    <a:srgbClr val="DE0030"/>
                  </a:gs>
                  <a:gs pos="0">
                    <a:srgbClr val="FF6989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5156915" y="4616206"/>
                <a:ext cx="173757" cy="171100"/>
              </a:xfrm>
              <a:prstGeom prst="ellipse">
                <a:avLst/>
              </a:prstGeom>
              <a:gradFill flip="none" rotWithShape="1">
                <a:gsLst>
                  <a:gs pos="56000">
                    <a:srgbClr val="DE0030"/>
                  </a:gs>
                  <a:gs pos="0">
                    <a:srgbClr val="FF6989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5131392" y="4774211"/>
                <a:ext cx="173757" cy="171100"/>
              </a:xfrm>
              <a:prstGeom prst="ellipse">
                <a:avLst/>
              </a:prstGeom>
              <a:gradFill flip="none" rotWithShape="1">
                <a:gsLst>
                  <a:gs pos="56000">
                    <a:srgbClr val="DE0030"/>
                  </a:gs>
                  <a:gs pos="0">
                    <a:srgbClr val="FF6989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5294007" y="4518480"/>
                <a:ext cx="173757" cy="171100"/>
              </a:xfrm>
              <a:prstGeom prst="ellipse">
                <a:avLst/>
              </a:prstGeom>
              <a:gradFill flip="none" rotWithShape="1">
                <a:gsLst>
                  <a:gs pos="56000">
                    <a:srgbClr val="DE0030"/>
                  </a:gs>
                  <a:gs pos="0">
                    <a:srgbClr val="FF6989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5415456" y="4667088"/>
                <a:ext cx="173757" cy="171100"/>
              </a:xfrm>
              <a:prstGeom prst="ellipse">
                <a:avLst/>
              </a:prstGeom>
              <a:gradFill flip="none" rotWithShape="1">
                <a:gsLst>
                  <a:gs pos="56000">
                    <a:srgbClr val="DE0030"/>
                  </a:gs>
                  <a:gs pos="0">
                    <a:srgbClr val="FF6989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5318046" y="4704575"/>
                <a:ext cx="173757" cy="171100"/>
              </a:xfrm>
              <a:prstGeom prst="ellipse">
                <a:avLst/>
              </a:prstGeom>
              <a:gradFill flip="none" rotWithShape="1">
                <a:gsLst>
                  <a:gs pos="56000">
                    <a:srgbClr val="DE0030"/>
                  </a:gs>
                  <a:gs pos="0">
                    <a:srgbClr val="FF6989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5377840" y="4882253"/>
                <a:ext cx="173757" cy="171100"/>
              </a:xfrm>
              <a:prstGeom prst="ellipse">
                <a:avLst/>
              </a:prstGeom>
              <a:gradFill flip="none" rotWithShape="1">
                <a:gsLst>
                  <a:gs pos="56000">
                    <a:srgbClr val="DE0030"/>
                  </a:gs>
                  <a:gs pos="0">
                    <a:srgbClr val="FF6989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7" name="Group 95"/>
            <p:cNvGrpSpPr>
              <a:grpSpLocks/>
            </p:cNvGrpSpPr>
            <p:nvPr/>
          </p:nvGrpSpPr>
          <p:grpSpPr bwMode="auto">
            <a:xfrm>
              <a:off x="5145089" y="3022602"/>
              <a:ext cx="877887" cy="612775"/>
              <a:chOff x="4522788" y="1127125"/>
              <a:chExt cx="1512888" cy="792163"/>
            </a:xfrm>
          </p:grpSpPr>
          <p:sp>
            <p:nvSpPr>
              <p:cNvPr id="88" name="Freeform 41"/>
              <p:cNvSpPr>
                <a:spLocks/>
              </p:cNvSpPr>
              <p:nvPr/>
            </p:nvSpPr>
            <p:spPr bwMode="auto">
              <a:xfrm>
                <a:off x="4558352" y="1229737"/>
                <a:ext cx="238014" cy="174439"/>
              </a:xfrm>
              <a:custGeom>
                <a:avLst/>
                <a:gdLst>
                  <a:gd name="T0" fmla="*/ 742210768 w 63"/>
                  <a:gd name="T1" fmla="*/ 28759682 h 46"/>
                  <a:gd name="T2" fmla="*/ 428198520 w 63"/>
                  <a:gd name="T3" fmla="*/ 503313397 h 46"/>
                  <a:gd name="T4" fmla="*/ 742210768 w 63"/>
                  <a:gd name="T5" fmla="*/ 28759682 h 46"/>
                  <a:gd name="T6" fmla="*/ 742210768 w 63"/>
                  <a:gd name="T7" fmla="*/ 28759682 h 4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46">
                    <a:moveTo>
                      <a:pt x="52" y="2"/>
                    </a:moveTo>
                    <a:cubicBezTo>
                      <a:pt x="63" y="21"/>
                      <a:pt x="56" y="46"/>
                      <a:pt x="30" y="35"/>
                    </a:cubicBezTo>
                    <a:cubicBezTo>
                      <a:pt x="0" y="23"/>
                      <a:pt x="33" y="0"/>
                      <a:pt x="52" y="2"/>
                    </a:cubicBezTo>
                    <a:cubicBezTo>
                      <a:pt x="59" y="14"/>
                      <a:pt x="43" y="1"/>
                      <a:pt x="52" y="2"/>
                    </a:cubicBezTo>
                    <a:close/>
                  </a:path>
                </a:pathLst>
              </a:custGeom>
              <a:solidFill>
                <a:srgbClr val="BDD8E5"/>
              </a:solidFill>
              <a:ln w="12700">
                <a:solidFill>
                  <a:srgbClr val="C8B2A3"/>
                </a:solidFill>
                <a:round/>
                <a:headEnd/>
                <a:tailEnd/>
              </a:ln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89" name="Freeform 42"/>
              <p:cNvSpPr>
                <a:spLocks/>
              </p:cNvSpPr>
              <p:nvPr/>
            </p:nvSpPr>
            <p:spPr bwMode="auto">
              <a:xfrm>
                <a:off x="4788158" y="1127125"/>
                <a:ext cx="1124408" cy="379663"/>
              </a:xfrm>
              <a:custGeom>
                <a:avLst/>
                <a:gdLst>
                  <a:gd name="T0" fmla="*/ 415656157 w 297"/>
                  <a:gd name="T1" fmla="*/ 187386470 h 100"/>
                  <a:gd name="T2" fmla="*/ 229326230 w 297"/>
                  <a:gd name="T3" fmla="*/ 908108336 h 100"/>
                  <a:gd name="T4" fmla="*/ 1705617145 w 297"/>
                  <a:gd name="T5" fmla="*/ 1037835387 h 100"/>
                  <a:gd name="T6" fmla="*/ 2147483647 w 297"/>
                  <a:gd name="T7" fmla="*/ 1225225654 h 100"/>
                  <a:gd name="T8" fmla="*/ 2147483647 w 297"/>
                  <a:gd name="T9" fmla="*/ 1398196320 h 100"/>
                  <a:gd name="T10" fmla="*/ 2147483647 w 297"/>
                  <a:gd name="T11" fmla="*/ 951351952 h 100"/>
                  <a:gd name="T12" fmla="*/ 2147483647 w 297"/>
                  <a:gd name="T13" fmla="*/ 634234635 h 100"/>
                  <a:gd name="T14" fmla="*/ 2147483647 w 297"/>
                  <a:gd name="T15" fmla="*/ 245045890 h 100"/>
                  <a:gd name="T16" fmla="*/ 2006610188 w 297"/>
                  <a:gd name="T17" fmla="*/ 389188745 h 100"/>
                  <a:gd name="T18" fmla="*/ 974638369 w 297"/>
                  <a:gd name="T19" fmla="*/ 619818831 h 100"/>
                  <a:gd name="T20" fmla="*/ 931642067 w 297"/>
                  <a:gd name="T21" fmla="*/ 216214282 h 100"/>
                  <a:gd name="T22" fmla="*/ 415656157 w 297"/>
                  <a:gd name="T23" fmla="*/ 187386470 h 100"/>
                  <a:gd name="T24" fmla="*/ 415656157 w 297"/>
                  <a:gd name="T25" fmla="*/ 187386470 h 1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7" h="100">
                    <a:moveTo>
                      <a:pt x="29" y="13"/>
                    </a:moveTo>
                    <a:cubicBezTo>
                      <a:pt x="5" y="18"/>
                      <a:pt x="0" y="46"/>
                      <a:pt x="16" y="63"/>
                    </a:cubicBezTo>
                    <a:cubicBezTo>
                      <a:pt x="40" y="90"/>
                      <a:pt x="91" y="72"/>
                      <a:pt x="119" y="72"/>
                    </a:cubicBezTo>
                    <a:cubicBezTo>
                      <a:pt x="133" y="72"/>
                      <a:pt x="145" y="82"/>
                      <a:pt x="158" y="85"/>
                    </a:cubicBezTo>
                    <a:cubicBezTo>
                      <a:pt x="178" y="89"/>
                      <a:pt x="198" y="95"/>
                      <a:pt x="218" y="97"/>
                    </a:cubicBezTo>
                    <a:cubicBezTo>
                      <a:pt x="240" y="100"/>
                      <a:pt x="297" y="82"/>
                      <a:pt x="253" y="66"/>
                    </a:cubicBezTo>
                    <a:cubicBezTo>
                      <a:pt x="222" y="54"/>
                      <a:pt x="184" y="81"/>
                      <a:pt x="167" y="44"/>
                    </a:cubicBezTo>
                    <a:cubicBezTo>
                      <a:pt x="162" y="34"/>
                      <a:pt x="171" y="26"/>
                      <a:pt x="168" y="17"/>
                    </a:cubicBezTo>
                    <a:cubicBezTo>
                      <a:pt x="161" y="0"/>
                      <a:pt x="144" y="23"/>
                      <a:pt x="140" y="27"/>
                    </a:cubicBezTo>
                    <a:cubicBezTo>
                      <a:pt x="124" y="45"/>
                      <a:pt x="88" y="67"/>
                      <a:pt x="68" y="43"/>
                    </a:cubicBezTo>
                    <a:cubicBezTo>
                      <a:pt x="60" y="34"/>
                      <a:pt x="75" y="20"/>
                      <a:pt x="65" y="15"/>
                    </a:cubicBezTo>
                    <a:cubicBezTo>
                      <a:pt x="54" y="10"/>
                      <a:pt x="40" y="12"/>
                      <a:pt x="29" y="13"/>
                    </a:cubicBezTo>
                    <a:cubicBezTo>
                      <a:pt x="13" y="16"/>
                      <a:pt x="37" y="13"/>
                      <a:pt x="29" y="13"/>
                    </a:cubicBezTo>
                    <a:close/>
                  </a:path>
                </a:pathLst>
              </a:custGeom>
              <a:solidFill>
                <a:srgbClr val="BDD8E5"/>
              </a:solidFill>
              <a:ln w="12700">
                <a:solidFill>
                  <a:srgbClr val="C8B2A3"/>
                </a:solidFill>
                <a:round/>
                <a:headEnd/>
                <a:tailEnd/>
              </a:ln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90" name="Freeform 43"/>
              <p:cNvSpPr>
                <a:spLocks/>
              </p:cNvSpPr>
              <p:nvPr/>
            </p:nvSpPr>
            <p:spPr bwMode="auto">
              <a:xfrm>
                <a:off x="5559649" y="1127125"/>
                <a:ext cx="82074" cy="221641"/>
              </a:xfrm>
              <a:custGeom>
                <a:avLst/>
                <a:gdLst>
                  <a:gd name="T0" fmla="*/ 0 w 22"/>
                  <a:gd name="T1" fmla="*/ 350475563 h 58"/>
                  <a:gd name="T2" fmla="*/ 306188249 w 22"/>
                  <a:gd name="T3" fmla="*/ 423490987 h 58"/>
                  <a:gd name="T4" fmla="*/ 0 w 22"/>
                  <a:gd name="T5" fmla="*/ 350475563 h 58"/>
                  <a:gd name="T6" fmla="*/ 0 w 22"/>
                  <a:gd name="T7" fmla="*/ 350475563 h 5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" h="58">
                    <a:moveTo>
                      <a:pt x="0" y="24"/>
                    </a:moveTo>
                    <a:cubicBezTo>
                      <a:pt x="5" y="37"/>
                      <a:pt x="22" y="58"/>
                      <a:pt x="22" y="29"/>
                    </a:cubicBezTo>
                    <a:cubicBezTo>
                      <a:pt x="22" y="0"/>
                      <a:pt x="15" y="9"/>
                      <a:pt x="0" y="24"/>
                    </a:cubicBezTo>
                    <a:cubicBezTo>
                      <a:pt x="2" y="28"/>
                      <a:pt x="3" y="21"/>
                      <a:pt x="0" y="24"/>
                    </a:cubicBezTo>
                    <a:close/>
                  </a:path>
                </a:pathLst>
              </a:custGeom>
              <a:solidFill>
                <a:srgbClr val="BDD8E5"/>
              </a:solidFill>
              <a:ln w="12700">
                <a:solidFill>
                  <a:srgbClr val="C8B2A3"/>
                </a:solidFill>
                <a:round/>
                <a:headEnd/>
                <a:tailEnd/>
              </a:ln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91" name="Freeform 44"/>
              <p:cNvSpPr>
                <a:spLocks/>
              </p:cNvSpPr>
              <p:nvPr/>
            </p:nvSpPr>
            <p:spPr bwMode="auto">
              <a:xfrm>
                <a:off x="5857851" y="1418542"/>
                <a:ext cx="177825" cy="141604"/>
              </a:xfrm>
              <a:custGeom>
                <a:avLst/>
                <a:gdLst>
                  <a:gd name="T0" fmla="*/ 114519300 w 47"/>
                  <a:gd name="T1" fmla="*/ 117175396 h 37"/>
                  <a:gd name="T2" fmla="*/ 143149125 w 47"/>
                  <a:gd name="T3" fmla="*/ 366172635 h 37"/>
                  <a:gd name="T4" fmla="*/ 486707025 w 47"/>
                  <a:gd name="T5" fmla="*/ 424762247 h 37"/>
                  <a:gd name="T6" fmla="*/ 114519300 w 47"/>
                  <a:gd name="T7" fmla="*/ 117175396 h 37"/>
                  <a:gd name="T8" fmla="*/ 114519300 w 47"/>
                  <a:gd name="T9" fmla="*/ 117175396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37">
                    <a:moveTo>
                      <a:pt x="8" y="8"/>
                    </a:moveTo>
                    <a:cubicBezTo>
                      <a:pt x="8" y="16"/>
                      <a:pt x="0" y="17"/>
                      <a:pt x="10" y="25"/>
                    </a:cubicBezTo>
                    <a:cubicBezTo>
                      <a:pt x="14" y="29"/>
                      <a:pt x="29" y="37"/>
                      <a:pt x="34" y="29"/>
                    </a:cubicBezTo>
                    <a:cubicBezTo>
                      <a:pt x="47" y="10"/>
                      <a:pt x="23" y="0"/>
                      <a:pt x="8" y="8"/>
                    </a:cubicBezTo>
                    <a:cubicBezTo>
                      <a:pt x="8" y="12"/>
                      <a:pt x="14" y="4"/>
                      <a:pt x="8" y="8"/>
                    </a:cubicBezTo>
                    <a:close/>
                  </a:path>
                </a:pathLst>
              </a:custGeom>
              <a:solidFill>
                <a:srgbClr val="BDD8E5"/>
              </a:solidFill>
              <a:ln w="12700">
                <a:solidFill>
                  <a:srgbClr val="C8B2A3"/>
                </a:solidFill>
                <a:round/>
                <a:headEnd/>
                <a:tailEnd/>
              </a:ln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92" name="Freeform 45"/>
              <p:cNvSpPr>
                <a:spLocks/>
              </p:cNvSpPr>
              <p:nvPr/>
            </p:nvSpPr>
            <p:spPr bwMode="auto">
              <a:xfrm>
                <a:off x="5699175" y="1644288"/>
                <a:ext cx="158676" cy="133395"/>
              </a:xfrm>
              <a:custGeom>
                <a:avLst/>
                <a:gdLst>
                  <a:gd name="T0" fmla="*/ 328285532 w 42"/>
                  <a:gd name="T1" fmla="*/ 72627861 h 35"/>
                  <a:gd name="T2" fmla="*/ 256919112 w 42"/>
                  <a:gd name="T3" fmla="*/ 450303407 h 35"/>
                  <a:gd name="T4" fmla="*/ 328285532 w 42"/>
                  <a:gd name="T5" fmla="*/ 72627861 h 35"/>
                  <a:gd name="T6" fmla="*/ 328285532 w 42"/>
                  <a:gd name="T7" fmla="*/ 72627861 h 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2" h="35">
                    <a:moveTo>
                      <a:pt x="23" y="5"/>
                    </a:moveTo>
                    <a:cubicBezTo>
                      <a:pt x="8" y="5"/>
                      <a:pt x="0" y="28"/>
                      <a:pt x="18" y="31"/>
                    </a:cubicBezTo>
                    <a:cubicBezTo>
                      <a:pt x="42" y="35"/>
                      <a:pt x="38" y="0"/>
                      <a:pt x="23" y="5"/>
                    </a:cubicBezTo>
                    <a:cubicBezTo>
                      <a:pt x="10" y="5"/>
                      <a:pt x="38" y="0"/>
                      <a:pt x="23" y="5"/>
                    </a:cubicBezTo>
                    <a:close/>
                  </a:path>
                </a:pathLst>
              </a:custGeom>
              <a:solidFill>
                <a:srgbClr val="BDD8E5"/>
              </a:solidFill>
              <a:ln w="12700">
                <a:solidFill>
                  <a:srgbClr val="C8B2A3"/>
                </a:solidFill>
                <a:round/>
                <a:headEnd/>
                <a:tailEnd/>
              </a:ln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93" name="Freeform 46"/>
              <p:cNvSpPr>
                <a:spLocks/>
              </p:cNvSpPr>
              <p:nvPr/>
            </p:nvSpPr>
            <p:spPr bwMode="auto">
              <a:xfrm>
                <a:off x="4974192" y="1712012"/>
                <a:ext cx="262635" cy="207276"/>
              </a:xfrm>
              <a:custGeom>
                <a:avLst/>
                <a:gdLst>
                  <a:gd name="T0" fmla="*/ 422309576 w 70"/>
                  <a:gd name="T1" fmla="*/ 117870952 h 54"/>
                  <a:gd name="T2" fmla="*/ 689773308 w 70"/>
                  <a:gd name="T3" fmla="*/ 545143557 h 54"/>
                  <a:gd name="T4" fmla="*/ 422309576 w 70"/>
                  <a:gd name="T5" fmla="*/ 117870952 h 54"/>
                  <a:gd name="T6" fmla="*/ 422309576 w 70"/>
                  <a:gd name="T7" fmla="*/ 117870952 h 5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0" h="54">
                    <a:moveTo>
                      <a:pt x="30" y="8"/>
                    </a:moveTo>
                    <a:cubicBezTo>
                      <a:pt x="62" y="0"/>
                      <a:pt x="70" y="13"/>
                      <a:pt x="49" y="37"/>
                    </a:cubicBezTo>
                    <a:cubicBezTo>
                      <a:pt x="34" y="54"/>
                      <a:pt x="0" y="5"/>
                      <a:pt x="30" y="8"/>
                    </a:cubicBezTo>
                    <a:cubicBezTo>
                      <a:pt x="38" y="6"/>
                      <a:pt x="22" y="7"/>
                      <a:pt x="30" y="8"/>
                    </a:cubicBezTo>
                    <a:close/>
                  </a:path>
                </a:pathLst>
              </a:custGeom>
              <a:solidFill>
                <a:srgbClr val="BDD8E5"/>
              </a:solidFill>
              <a:ln w="12700">
                <a:solidFill>
                  <a:srgbClr val="C8B2A3"/>
                </a:solidFill>
                <a:round/>
                <a:headEnd/>
                <a:tailEnd/>
              </a:ln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94" name="Freeform 47"/>
              <p:cNvSpPr>
                <a:spLocks/>
              </p:cNvSpPr>
              <p:nvPr/>
            </p:nvSpPr>
            <p:spPr bwMode="auto">
              <a:xfrm>
                <a:off x="4522788" y="1369289"/>
                <a:ext cx="1449966" cy="283209"/>
              </a:xfrm>
              <a:custGeom>
                <a:avLst/>
                <a:gdLst>
                  <a:gd name="T0" fmla="*/ 2147483647 w 383"/>
                  <a:gd name="T1" fmla="*/ 864177819 h 74"/>
                  <a:gd name="T2" fmla="*/ 2147483647 w 383"/>
                  <a:gd name="T3" fmla="*/ 629822372 h 74"/>
                  <a:gd name="T4" fmla="*/ 2147483647 w 383"/>
                  <a:gd name="T5" fmla="*/ 439410245 h 74"/>
                  <a:gd name="T6" fmla="*/ 1117923786 w 383"/>
                  <a:gd name="T7" fmla="*/ 263648443 h 74"/>
                  <a:gd name="T8" fmla="*/ 71661636 w 383"/>
                  <a:gd name="T9" fmla="*/ 87882814 h 74"/>
                  <a:gd name="T10" fmla="*/ 171989440 w 383"/>
                  <a:gd name="T11" fmla="*/ 307587937 h 74"/>
                  <a:gd name="T12" fmla="*/ 816944160 w 383"/>
                  <a:gd name="T13" fmla="*/ 776295005 h 74"/>
                  <a:gd name="T14" fmla="*/ 2147483647 w 383"/>
                  <a:gd name="T15" fmla="*/ 717705186 h 74"/>
                  <a:gd name="T16" fmla="*/ 2147483647 w 383"/>
                  <a:gd name="T17" fmla="*/ 1083882942 h 74"/>
                  <a:gd name="T18" fmla="*/ 2147483647 w 383"/>
                  <a:gd name="T19" fmla="*/ 966707131 h 74"/>
                  <a:gd name="T20" fmla="*/ 2147483647 w 383"/>
                  <a:gd name="T21" fmla="*/ 952060634 h 74"/>
                  <a:gd name="T22" fmla="*/ 2147483647 w 383"/>
                  <a:gd name="T23" fmla="*/ 864177819 h 74"/>
                  <a:gd name="T24" fmla="*/ 2147483647 w 383"/>
                  <a:gd name="T25" fmla="*/ 864177819 h 7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83" h="74">
                    <a:moveTo>
                      <a:pt x="365" y="59"/>
                    </a:moveTo>
                    <a:cubicBezTo>
                      <a:pt x="338" y="43"/>
                      <a:pt x="307" y="43"/>
                      <a:pt x="276" y="43"/>
                    </a:cubicBezTo>
                    <a:cubicBezTo>
                      <a:pt x="242" y="43"/>
                      <a:pt x="216" y="36"/>
                      <a:pt x="183" y="30"/>
                    </a:cubicBezTo>
                    <a:cubicBezTo>
                      <a:pt x="148" y="23"/>
                      <a:pt x="112" y="24"/>
                      <a:pt x="78" y="18"/>
                    </a:cubicBezTo>
                    <a:cubicBezTo>
                      <a:pt x="60" y="15"/>
                      <a:pt x="22" y="0"/>
                      <a:pt x="5" y="6"/>
                    </a:cubicBezTo>
                    <a:cubicBezTo>
                      <a:pt x="0" y="7"/>
                      <a:pt x="11" y="19"/>
                      <a:pt x="12" y="21"/>
                    </a:cubicBezTo>
                    <a:cubicBezTo>
                      <a:pt x="27" y="36"/>
                      <a:pt x="35" y="49"/>
                      <a:pt x="57" y="53"/>
                    </a:cubicBezTo>
                    <a:cubicBezTo>
                      <a:pt x="92" y="61"/>
                      <a:pt x="125" y="50"/>
                      <a:pt x="161" y="49"/>
                    </a:cubicBezTo>
                    <a:cubicBezTo>
                      <a:pt x="200" y="48"/>
                      <a:pt x="238" y="72"/>
                      <a:pt x="277" y="74"/>
                    </a:cubicBezTo>
                    <a:cubicBezTo>
                      <a:pt x="300" y="74"/>
                      <a:pt x="321" y="66"/>
                      <a:pt x="343" y="66"/>
                    </a:cubicBezTo>
                    <a:cubicBezTo>
                      <a:pt x="350" y="66"/>
                      <a:pt x="363" y="69"/>
                      <a:pt x="369" y="65"/>
                    </a:cubicBezTo>
                    <a:cubicBezTo>
                      <a:pt x="370" y="62"/>
                      <a:pt x="369" y="60"/>
                      <a:pt x="365" y="59"/>
                    </a:cubicBezTo>
                    <a:cubicBezTo>
                      <a:pt x="337" y="43"/>
                      <a:pt x="383" y="69"/>
                      <a:pt x="365" y="59"/>
                    </a:cubicBezTo>
                    <a:close/>
                  </a:path>
                </a:pathLst>
              </a:custGeom>
              <a:solidFill>
                <a:srgbClr val="BDD8E5"/>
              </a:solidFill>
              <a:ln w="12700">
                <a:solidFill>
                  <a:srgbClr val="C8B2A3"/>
                </a:solidFill>
                <a:round/>
                <a:headEnd/>
                <a:tailEnd/>
              </a:ln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95" name="Freeform 48"/>
              <p:cNvSpPr>
                <a:spLocks/>
              </p:cNvSpPr>
              <p:nvPr/>
            </p:nvSpPr>
            <p:spPr bwMode="auto">
              <a:xfrm>
                <a:off x="4859289" y="1595035"/>
                <a:ext cx="828944" cy="151865"/>
              </a:xfrm>
              <a:custGeom>
                <a:avLst/>
                <a:gdLst>
                  <a:gd name="T0" fmla="*/ 2147483647 w 219"/>
                  <a:gd name="T1" fmla="*/ 389188232 h 40"/>
                  <a:gd name="T2" fmla="*/ 2147483647 w 219"/>
                  <a:gd name="T3" fmla="*/ 533330897 h 40"/>
                  <a:gd name="T4" fmla="*/ 1447048554 w 219"/>
                  <a:gd name="T5" fmla="*/ 374772447 h 40"/>
                  <a:gd name="T6" fmla="*/ 487127617 w 219"/>
                  <a:gd name="T7" fmla="*/ 389188232 h 40"/>
                  <a:gd name="T8" fmla="*/ 601745212 w 219"/>
                  <a:gd name="T9" fmla="*/ 144142665 h 40"/>
                  <a:gd name="T10" fmla="*/ 1533012696 w 219"/>
                  <a:gd name="T11" fmla="*/ 115314891 h 40"/>
                  <a:gd name="T12" fmla="*/ 2147483647 w 219"/>
                  <a:gd name="T13" fmla="*/ 273873341 h 40"/>
                  <a:gd name="T14" fmla="*/ 2147483647 w 219"/>
                  <a:gd name="T15" fmla="*/ 389188232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9" h="40">
                    <a:moveTo>
                      <a:pt x="219" y="27"/>
                    </a:moveTo>
                    <a:cubicBezTo>
                      <a:pt x="205" y="38"/>
                      <a:pt x="176" y="34"/>
                      <a:pt x="151" y="37"/>
                    </a:cubicBezTo>
                    <a:cubicBezTo>
                      <a:pt x="130" y="40"/>
                      <a:pt x="121" y="35"/>
                      <a:pt x="101" y="26"/>
                    </a:cubicBezTo>
                    <a:cubicBezTo>
                      <a:pt x="77" y="15"/>
                      <a:pt x="58" y="20"/>
                      <a:pt x="34" y="27"/>
                    </a:cubicBezTo>
                    <a:cubicBezTo>
                      <a:pt x="0" y="36"/>
                      <a:pt x="31" y="16"/>
                      <a:pt x="42" y="10"/>
                    </a:cubicBezTo>
                    <a:cubicBezTo>
                      <a:pt x="60" y="0"/>
                      <a:pt x="87" y="2"/>
                      <a:pt x="107" y="8"/>
                    </a:cubicBezTo>
                    <a:cubicBezTo>
                      <a:pt x="128" y="14"/>
                      <a:pt x="149" y="15"/>
                      <a:pt x="171" y="19"/>
                    </a:cubicBezTo>
                    <a:cubicBezTo>
                      <a:pt x="185" y="22"/>
                      <a:pt x="210" y="16"/>
                      <a:pt x="219" y="27"/>
                    </a:cubicBezTo>
                    <a:close/>
                  </a:path>
                </a:pathLst>
              </a:custGeom>
              <a:solidFill>
                <a:srgbClr val="BDD8E5"/>
              </a:solidFill>
              <a:ln w="12700">
                <a:solidFill>
                  <a:srgbClr val="C8B2A3"/>
                </a:solidFill>
                <a:round/>
                <a:headEnd/>
                <a:tailEnd/>
              </a:ln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8" name="TextBox 96"/>
            <p:cNvSpPr txBox="1">
              <a:spLocks noChangeArrowheads="1"/>
            </p:cNvSpPr>
            <p:nvPr/>
          </p:nvSpPr>
          <p:spPr bwMode="auto">
            <a:xfrm>
              <a:off x="4957788" y="2241126"/>
              <a:ext cx="1082491" cy="166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80000"/>
                </a:spcBef>
                <a:buFont typeface="Arial" pitchFamily="34" charset="0"/>
                <a:defRPr sz="2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40000"/>
                </a:spcBef>
                <a:buChar char="•"/>
                <a:defRPr sz="2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1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100" dirty="0">
                  <a:solidFill>
                    <a:srgbClr val="000000"/>
                  </a:solidFill>
                  <a:cs typeface="Arial" pitchFamily="34" charset="0"/>
                </a:rPr>
                <a:t>Transport and release</a:t>
              </a:r>
            </a:p>
          </p:txBody>
        </p:sp>
        <p:sp>
          <p:nvSpPr>
            <p:cNvPr id="19" name="TextBox 98"/>
            <p:cNvSpPr txBox="1">
              <a:spLocks noChangeArrowheads="1"/>
            </p:cNvSpPr>
            <p:nvPr/>
          </p:nvSpPr>
          <p:spPr bwMode="auto">
            <a:xfrm>
              <a:off x="3345850" y="1908676"/>
              <a:ext cx="1083877" cy="332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80000"/>
                </a:spcBef>
                <a:buFont typeface="Arial" pitchFamily="34" charset="0"/>
                <a:defRPr sz="2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40000"/>
                </a:spcBef>
                <a:buChar char="•"/>
                <a:defRPr sz="2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1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100" dirty="0">
                  <a:solidFill>
                    <a:srgbClr val="000000"/>
                  </a:solidFill>
                  <a:cs typeface="Arial" pitchFamily="34" charset="0"/>
                </a:rPr>
                <a:t>HCV Receptor binding</a:t>
              </a:r>
              <a:br>
                <a:rPr lang="en-GB" altLang="en-US" sz="1100" dirty="0">
                  <a:solidFill>
                    <a:srgbClr val="000000"/>
                  </a:solidFill>
                  <a:cs typeface="Arial" pitchFamily="34" charset="0"/>
                </a:rPr>
              </a:br>
              <a:r>
                <a:rPr lang="en-GB" altLang="en-US" sz="1100" dirty="0">
                  <a:solidFill>
                    <a:srgbClr val="000000"/>
                  </a:solidFill>
                  <a:cs typeface="Arial" pitchFamily="34" charset="0"/>
                </a:rPr>
                <a:t>and endocytosis</a:t>
              </a:r>
            </a:p>
          </p:txBody>
        </p:sp>
        <p:sp>
          <p:nvSpPr>
            <p:cNvPr id="20" name="Oval 19"/>
            <p:cNvSpPr/>
            <p:nvPr/>
          </p:nvSpPr>
          <p:spPr>
            <a:xfrm>
              <a:off x="3580310" y="2973125"/>
              <a:ext cx="399639" cy="459727"/>
            </a:xfrm>
            <a:prstGeom prst="ellipse">
              <a:avLst/>
            </a:prstGeom>
            <a:gradFill flip="none" rotWithShape="1">
              <a:gsLst>
                <a:gs pos="56000">
                  <a:schemeClr val="bg2">
                    <a:lumMod val="75000"/>
                  </a:schemeClr>
                </a:gs>
                <a:gs pos="0">
                  <a:schemeClr val="bg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3814590" y="2664523"/>
              <a:ext cx="70584" cy="184272"/>
            </a:xfrm>
            <a:prstGeom prst="ellipse">
              <a:avLst/>
            </a:prstGeom>
            <a:gradFill flip="none" rotWithShape="1">
              <a:gsLst>
                <a:gs pos="100000">
                  <a:schemeClr val="accent3"/>
                </a:gs>
                <a:gs pos="32000">
                  <a:srgbClr val="C7A4CF"/>
                </a:gs>
                <a:gs pos="0">
                  <a:srgbClr val="F9F4F9"/>
                </a:gs>
              </a:gsLst>
              <a:path path="circle">
                <a:fillToRect l="50000" t="50000" r="50000" b="50000"/>
              </a:path>
              <a:tileRect/>
            </a:gradFill>
            <a:ln w="38100" cap="rnd">
              <a:noFill/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878729" y="2664523"/>
              <a:ext cx="70584" cy="184272"/>
            </a:xfrm>
            <a:prstGeom prst="ellipse">
              <a:avLst/>
            </a:prstGeom>
            <a:gradFill flip="none" rotWithShape="1">
              <a:gsLst>
                <a:gs pos="100000">
                  <a:schemeClr val="accent3"/>
                </a:gs>
                <a:gs pos="32000">
                  <a:srgbClr val="C7A4CF"/>
                </a:gs>
                <a:gs pos="0">
                  <a:srgbClr val="F9F4F9"/>
                </a:gs>
              </a:gsLst>
              <a:path path="circle">
                <a:fillToRect l="50000" t="50000" r="50000" b="50000"/>
              </a:path>
              <a:tileRect/>
            </a:gradFill>
            <a:ln w="38100" cap="rnd">
              <a:noFill/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23" name="Arc 22"/>
            <p:cNvSpPr/>
            <p:nvPr/>
          </p:nvSpPr>
          <p:spPr>
            <a:xfrm rot="3347124">
              <a:off x="3313113" y="2281239"/>
              <a:ext cx="982663" cy="862012"/>
            </a:xfrm>
            <a:prstGeom prst="arc">
              <a:avLst/>
            </a:prstGeom>
            <a:ln w="53975">
              <a:solidFill>
                <a:srgbClr val="B7968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24" name="Arc 23"/>
            <p:cNvSpPr/>
            <p:nvPr/>
          </p:nvSpPr>
          <p:spPr>
            <a:xfrm rot="13579244">
              <a:off x="5357813" y="2927351"/>
              <a:ext cx="982662" cy="862012"/>
            </a:xfrm>
            <a:prstGeom prst="arc">
              <a:avLst/>
            </a:prstGeom>
            <a:ln w="53975">
              <a:solidFill>
                <a:srgbClr val="B7968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25" name="Arc 24"/>
            <p:cNvSpPr/>
            <p:nvPr/>
          </p:nvSpPr>
          <p:spPr>
            <a:xfrm rot="9934694" flipH="1">
              <a:off x="4849814" y="3986212"/>
              <a:ext cx="736600" cy="1149350"/>
            </a:xfrm>
            <a:prstGeom prst="arc">
              <a:avLst/>
            </a:prstGeom>
            <a:ln w="53975">
              <a:solidFill>
                <a:srgbClr val="B7968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26" name="Arc 25"/>
            <p:cNvSpPr/>
            <p:nvPr/>
          </p:nvSpPr>
          <p:spPr>
            <a:xfrm rot="13268297" flipH="1">
              <a:off x="3937001" y="3990975"/>
              <a:ext cx="736600" cy="1149350"/>
            </a:xfrm>
            <a:prstGeom prst="arc">
              <a:avLst/>
            </a:prstGeom>
            <a:ln w="53975">
              <a:solidFill>
                <a:srgbClr val="B7968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27" name="Arc 26"/>
            <p:cNvSpPr/>
            <p:nvPr/>
          </p:nvSpPr>
          <p:spPr>
            <a:xfrm rot="14275341" flipH="1">
              <a:off x="3802063" y="4311651"/>
              <a:ext cx="982662" cy="862012"/>
            </a:xfrm>
            <a:prstGeom prst="arc">
              <a:avLst/>
            </a:prstGeom>
            <a:ln w="53975">
              <a:solidFill>
                <a:srgbClr val="B7968D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28" name="Arc 27"/>
            <p:cNvSpPr/>
            <p:nvPr/>
          </p:nvSpPr>
          <p:spPr>
            <a:xfrm rot="18878206" flipH="1">
              <a:off x="3451226" y="3468689"/>
              <a:ext cx="982663" cy="862013"/>
            </a:xfrm>
            <a:prstGeom prst="arc">
              <a:avLst/>
            </a:prstGeom>
            <a:ln w="53975">
              <a:solidFill>
                <a:srgbClr val="B7968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29" name="TextBox 122"/>
            <p:cNvSpPr txBox="1">
              <a:spLocks noChangeArrowheads="1"/>
            </p:cNvSpPr>
            <p:nvPr/>
          </p:nvSpPr>
          <p:spPr bwMode="auto">
            <a:xfrm>
              <a:off x="4078425" y="3146428"/>
              <a:ext cx="535009" cy="332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80000"/>
                </a:spcBef>
                <a:buFont typeface="Arial" pitchFamily="34" charset="0"/>
                <a:defRPr sz="2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40000"/>
                </a:spcBef>
                <a:buChar char="•"/>
                <a:defRPr sz="2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1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100" dirty="0">
                  <a:solidFill>
                    <a:srgbClr val="000000"/>
                  </a:solidFill>
                  <a:cs typeface="Arial" pitchFamily="34" charset="0"/>
                </a:rPr>
                <a:t>Fusion and</a:t>
              </a:r>
              <a:br>
                <a:rPr lang="en-GB" altLang="en-US" sz="1100" dirty="0">
                  <a:solidFill>
                    <a:srgbClr val="000000"/>
                  </a:solidFill>
                  <a:cs typeface="Arial" pitchFamily="34" charset="0"/>
                </a:rPr>
              </a:br>
              <a:r>
                <a:rPr lang="en-GB" altLang="en-US" sz="1100" dirty="0">
                  <a:solidFill>
                    <a:srgbClr val="000000"/>
                  </a:solidFill>
                  <a:cs typeface="Arial" pitchFamily="34" charset="0"/>
                </a:rPr>
                <a:t>uncoating</a:t>
              </a:r>
            </a:p>
          </p:txBody>
        </p:sp>
        <p:sp>
          <p:nvSpPr>
            <p:cNvPr id="30" name="TextBox 123"/>
            <p:cNvSpPr txBox="1">
              <a:spLocks noChangeArrowheads="1"/>
            </p:cNvSpPr>
            <p:nvPr/>
          </p:nvSpPr>
          <p:spPr bwMode="auto">
            <a:xfrm>
              <a:off x="3736796" y="3816352"/>
              <a:ext cx="379773" cy="166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80000"/>
                </a:spcBef>
                <a:buFont typeface="Arial" pitchFamily="34" charset="0"/>
                <a:defRPr sz="2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40000"/>
                </a:spcBef>
                <a:buChar char="•"/>
                <a:defRPr sz="2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1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100" dirty="0">
                  <a:solidFill>
                    <a:srgbClr val="000000"/>
                  </a:solidFill>
                  <a:cs typeface="Arial" pitchFamily="34" charset="0"/>
                </a:rPr>
                <a:t>(+) RNA</a:t>
              </a:r>
            </a:p>
          </p:txBody>
        </p:sp>
        <p:sp>
          <p:nvSpPr>
            <p:cNvPr id="31" name="TextBox 97"/>
            <p:cNvSpPr txBox="1">
              <a:spLocks noChangeArrowheads="1"/>
            </p:cNvSpPr>
            <p:nvPr/>
          </p:nvSpPr>
          <p:spPr bwMode="auto">
            <a:xfrm>
              <a:off x="6387008" y="2891547"/>
              <a:ext cx="1597844" cy="36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80000"/>
                </a:spcBef>
                <a:buFont typeface="Arial" pitchFamily="34" charset="0"/>
                <a:defRPr sz="2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40000"/>
                </a:spcBef>
                <a:buChar char="•"/>
                <a:defRPr sz="2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1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200" b="1" dirty="0">
                  <a:solidFill>
                    <a:srgbClr val="4A452A"/>
                  </a:solidFill>
                  <a:cs typeface="Arial" pitchFamily="34" charset="0"/>
                </a:rPr>
                <a:t>Replication, </a:t>
              </a:r>
              <a:r>
                <a:rPr lang="en-GB" altLang="en-US" sz="1200" b="1" dirty="0" err="1">
                  <a:solidFill>
                    <a:srgbClr val="4A452A"/>
                  </a:solidFill>
                  <a:cs typeface="Arial" pitchFamily="34" charset="0"/>
                </a:rPr>
                <a:t>virion</a:t>
              </a:r>
              <a:r>
                <a:rPr lang="en-GB" altLang="en-US" sz="1200" b="1" dirty="0">
                  <a:solidFill>
                    <a:srgbClr val="4A452A"/>
                  </a:solidFill>
                  <a:cs typeface="Arial" pitchFamily="34" charset="0"/>
                </a:rPr>
                <a:t> assembly</a:t>
              </a:r>
              <a:br>
                <a:rPr lang="en-GB" altLang="en-US" sz="1200" b="1" dirty="0">
                  <a:solidFill>
                    <a:srgbClr val="4A452A"/>
                  </a:solidFill>
                  <a:cs typeface="Arial" pitchFamily="34" charset="0"/>
                </a:rPr>
              </a:br>
              <a:r>
                <a:rPr lang="en-GB" altLang="en-US" sz="1200" b="1" dirty="0">
                  <a:solidFill>
                    <a:srgbClr val="4A452A"/>
                  </a:solidFill>
                  <a:cs typeface="Arial" pitchFamily="34" charset="0"/>
                </a:rPr>
                <a:t>and egress</a:t>
              </a:r>
            </a:p>
          </p:txBody>
        </p:sp>
        <p:sp>
          <p:nvSpPr>
            <p:cNvPr id="32" name="TextBox 126"/>
            <p:cNvSpPr txBox="1">
              <a:spLocks noChangeArrowheads="1"/>
            </p:cNvSpPr>
            <p:nvPr/>
          </p:nvSpPr>
          <p:spPr bwMode="auto">
            <a:xfrm>
              <a:off x="5965858" y="4955432"/>
              <a:ext cx="592501" cy="36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80000"/>
                </a:spcBef>
                <a:buFont typeface="Arial" pitchFamily="34" charset="0"/>
                <a:defRPr sz="2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40000"/>
                </a:spcBef>
                <a:buChar char="•"/>
                <a:defRPr sz="2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1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200" b="1" dirty="0">
                  <a:solidFill>
                    <a:srgbClr val="4A452A"/>
                  </a:solidFill>
                  <a:cs typeface="Arial" pitchFamily="34" charset="0"/>
                </a:rPr>
                <a:t>RNA</a:t>
              </a:r>
              <a:br>
                <a:rPr lang="en-GB" altLang="en-US" sz="1200" b="1" dirty="0">
                  <a:solidFill>
                    <a:srgbClr val="4A452A"/>
                  </a:solidFill>
                  <a:cs typeface="Arial" pitchFamily="34" charset="0"/>
                </a:rPr>
              </a:br>
              <a:r>
                <a:rPr lang="en-GB" altLang="en-US" sz="1200" b="1" dirty="0">
                  <a:solidFill>
                    <a:srgbClr val="4A452A"/>
                  </a:solidFill>
                  <a:cs typeface="Arial" pitchFamily="34" charset="0"/>
                </a:rPr>
                <a:t>replication</a:t>
              </a:r>
            </a:p>
          </p:txBody>
        </p:sp>
        <p:sp>
          <p:nvSpPr>
            <p:cNvPr id="33" name="TextBox 129"/>
            <p:cNvSpPr txBox="1">
              <a:spLocks noChangeArrowheads="1"/>
            </p:cNvSpPr>
            <p:nvPr/>
          </p:nvSpPr>
          <p:spPr bwMode="auto">
            <a:xfrm>
              <a:off x="2031635" y="4166435"/>
              <a:ext cx="1397419" cy="544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spcBef>
                  <a:spcPct val="80000"/>
                </a:spcBef>
                <a:buFont typeface="Arial" pitchFamily="34" charset="0"/>
                <a:defRPr sz="2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40000"/>
                </a:spcBef>
                <a:buChar char="•"/>
                <a:defRPr sz="2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1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200" b="1" dirty="0">
                  <a:solidFill>
                    <a:srgbClr val="4A452A"/>
                  </a:solidFill>
                  <a:cs typeface="Arial" pitchFamily="34" charset="0"/>
                </a:rPr>
                <a:t>Translation </a:t>
              </a:r>
              <a:br>
                <a:rPr lang="en-GB" altLang="en-US" sz="1200" b="1" dirty="0">
                  <a:solidFill>
                    <a:srgbClr val="4A452A"/>
                  </a:solidFill>
                  <a:cs typeface="Arial" pitchFamily="34" charset="0"/>
                </a:rPr>
              </a:br>
              <a:r>
                <a:rPr lang="en-GB" altLang="en-US" sz="1200" b="1" dirty="0">
                  <a:solidFill>
                    <a:srgbClr val="4A452A"/>
                  </a:solidFill>
                  <a:cs typeface="Arial" pitchFamily="34" charset="0"/>
                </a:rPr>
                <a:t>and polyprotein processing</a:t>
              </a:r>
            </a:p>
          </p:txBody>
        </p:sp>
        <p:cxnSp>
          <p:nvCxnSpPr>
            <p:cNvPr id="34" name="Straight Connector 33"/>
            <p:cNvCxnSpPr>
              <a:stCxn id="59" idx="2"/>
            </p:cNvCxnSpPr>
            <p:nvPr/>
          </p:nvCxnSpPr>
          <p:spPr>
            <a:xfrm flipH="1" flipV="1">
              <a:off x="5981703" y="5500687"/>
              <a:ext cx="494527" cy="11945"/>
            </a:xfrm>
            <a:prstGeom prst="line">
              <a:avLst/>
            </a:prstGeom>
            <a:ln>
              <a:solidFill>
                <a:srgbClr val="DE003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5973763" y="5330827"/>
              <a:ext cx="0" cy="339725"/>
            </a:xfrm>
            <a:prstGeom prst="line">
              <a:avLst/>
            </a:prstGeom>
            <a:ln>
              <a:solidFill>
                <a:srgbClr val="DE003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184"/>
            <p:cNvGrpSpPr>
              <a:grpSpLocks/>
            </p:cNvGrpSpPr>
            <p:nvPr/>
          </p:nvGrpSpPr>
          <p:grpSpPr bwMode="auto">
            <a:xfrm>
              <a:off x="5356225" y="1695450"/>
              <a:ext cx="217488" cy="290512"/>
              <a:chOff x="9828268" y="1637137"/>
              <a:chExt cx="290350" cy="290350"/>
            </a:xfrm>
          </p:grpSpPr>
          <p:sp>
            <p:nvSpPr>
              <p:cNvPr id="86" name="32-Point Star 85"/>
              <p:cNvSpPr/>
              <p:nvPr/>
            </p:nvSpPr>
            <p:spPr>
              <a:xfrm>
                <a:off x="9828268" y="1637137"/>
                <a:ext cx="290350" cy="290350"/>
              </a:xfrm>
              <a:prstGeom prst="star32">
                <a:avLst>
                  <a:gd name="adj" fmla="val 47767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Freeform 186"/>
              <p:cNvSpPr>
                <a:spLocks/>
              </p:cNvSpPr>
              <p:nvPr/>
            </p:nvSpPr>
            <p:spPr bwMode="auto">
              <a:xfrm>
                <a:off x="9857939" y="1651416"/>
                <a:ext cx="252202" cy="257032"/>
              </a:xfrm>
              <a:custGeom>
                <a:avLst/>
                <a:gdLst>
                  <a:gd name="T0" fmla="*/ 143910 w 624512"/>
                  <a:gd name="T1" fmla="*/ 619500 h 632364"/>
                  <a:gd name="T2" fmla="*/ 61125 w 624512"/>
                  <a:gd name="T3" fmla="*/ 585368 h 632364"/>
                  <a:gd name="T4" fmla="*/ 232289 w 624512"/>
                  <a:gd name="T5" fmla="*/ 486067 h 632364"/>
                  <a:gd name="T6" fmla="*/ 285170 w 624512"/>
                  <a:gd name="T7" fmla="*/ 524054 h 632364"/>
                  <a:gd name="T8" fmla="*/ 186963 w 624512"/>
                  <a:gd name="T9" fmla="*/ 550644 h 632364"/>
                  <a:gd name="T10" fmla="*/ 392363 w 624512"/>
                  <a:gd name="T11" fmla="*/ 493064 h 632364"/>
                  <a:gd name="T12" fmla="*/ 392363 w 624512"/>
                  <a:gd name="T13" fmla="*/ 535847 h 632364"/>
                  <a:gd name="T14" fmla="*/ 350247 w 624512"/>
                  <a:gd name="T15" fmla="*/ 493064 h 632364"/>
                  <a:gd name="T16" fmla="*/ 125640 w 624512"/>
                  <a:gd name="T17" fmla="*/ 448354 h 632364"/>
                  <a:gd name="T18" fmla="*/ 52747 w 624512"/>
                  <a:gd name="T19" fmla="*/ 494247 h 632364"/>
                  <a:gd name="T20" fmla="*/ 91112 w 624512"/>
                  <a:gd name="T21" fmla="*/ 440705 h 632364"/>
                  <a:gd name="T22" fmla="*/ 487669 w 624512"/>
                  <a:gd name="T23" fmla="*/ 421626 h 632364"/>
                  <a:gd name="T24" fmla="*/ 464809 w 624512"/>
                  <a:gd name="T25" fmla="*/ 486396 h 632364"/>
                  <a:gd name="T26" fmla="*/ 464809 w 624512"/>
                  <a:gd name="T27" fmla="*/ 414006 h 632364"/>
                  <a:gd name="T28" fmla="*/ 45300 w 624512"/>
                  <a:gd name="T29" fmla="*/ 378684 h 632364"/>
                  <a:gd name="T30" fmla="*/ 18313 w 624512"/>
                  <a:gd name="T31" fmla="*/ 413510 h 632364"/>
                  <a:gd name="T32" fmla="*/ 14457 w 624512"/>
                  <a:gd name="T33" fmla="*/ 363206 h 632364"/>
                  <a:gd name="T34" fmla="*/ 372676 w 624512"/>
                  <a:gd name="T35" fmla="*/ 409657 h 632364"/>
                  <a:gd name="T36" fmla="*/ 315309 w 624512"/>
                  <a:gd name="T37" fmla="*/ 355544 h 632364"/>
                  <a:gd name="T38" fmla="*/ 220757 w 624512"/>
                  <a:gd name="T39" fmla="*/ 344156 h 632364"/>
                  <a:gd name="T40" fmla="*/ 178556 w 624512"/>
                  <a:gd name="T41" fmla="*/ 402200 h 632364"/>
                  <a:gd name="T42" fmla="*/ 167047 w 624512"/>
                  <a:gd name="T43" fmla="*/ 367374 h 632364"/>
                  <a:gd name="T44" fmla="*/ 558035 w 624512"/>
                  <a:gd name="T45" fmla="*/ 324773 h 632364"/>
                  <a:gd name="T46" fmla="*/ 620713 w 624512"/>
                  <a:gd name="T47" fmla="*/ 416669 h 632364"/>
                  <a:gd name="T48" fmla="*/ 529545 w 624512"/>
                  <a:gd name="T49" fmla="*/ 337089 h 632364"/>
                  <a:gd name="T50" fmla="*/ 236368 w 624512"/>
                  <a:gd name="T51" fmla="*/ 230423 h 632364"/>
                  <a:gd name="T52" fmla="*/ 232575 w 624512"/>
                  <a:gd name="T53" fmla="*/ 279069 h 632364"/>
                  <a:gd name="T54" fmla="*/ 221198 w 624512"/>
                  <a:gd name="T55" fmla="*/ 234165 h 632364"/>
                  <a:gd name="T56" fmla="*/ 525713 w 624512"/>
                  <a:gd name="T57" fmla="*/ 241195 h 632364"/>
                  <a:gd name="T58" fmla="*/ 502741 w 624512"/>
                  <a:gd name="T59" fmla="*/ 302881 h 632364"/>
                  <a:gd name="T60" fmla="*/ 472111 w 624512"/>
                  <a:gd name="T61" fmla="*/ 268183 h 632364"/>
                  <a:gd name="T62" fmla="*/ 106526 w 624512"/>
                  <a:gd name="T63" fmla="*/ 218403 h 632364"/>
                  <a:gd name="T64" fmla="*/ 71959 w 624512"/>
                  <a:gd name="T65" fmla="*/ 301974 h 632364"/>
                  <a:gd name="T66" fmla="*/ 71959 w 624512"/>
                  <a:gd name="T67" fmla="*/ 210806 h 632364"/>
                  <a:gd name="T68" fmla="*/ 426074 w 624512"/>
                  <a:gd name="T69" fmla="*/ 245181 h 632364"/>
                  <a:gd name="T70" fmla="*/ 315584 w 624512"/>
                  <a:gd name="T71" fmla="*/ 260568 h 632364"/>
                  <a:gd name="T72" fmla="*/ 494703 w 624512"/>
                  <a:gd name="T73" fmla="*/ 107618 h 632364"/>
                  <a:gd name="T74" fmla="*/ 552402 w 624512"/>
                  <a:gd name="T75" fmla="*/ 168809 h 632364"/>
                  <a:gd name="T76" fmla="*/ 460083 w 624512"/>
                  <a:gd name="T77" fmla="*/ 145862 h 632364"/>
                  <a:gd name="T78" fmla="*/ 320346 w 624512"/>
                  <a:gd name="T79" fmla="*/ 100330 h 632364"/>
                  <a:gd name="T80" fmla="*/ 289866 w 624512"/>
                  <a:gd name="T81" fmla="*/ 176819 h 632364"/>
                  <a:gd name="T82" fmla="*/ 289866 w 624512"/>
                  <a:gd name="T83" fmla="*/ 100330 h 632364"/>
                  <a:gd name="T84" fmla="*/ 194299 w 624512"/>
                  <a:gd name="T85" fmla="*/ 126812 h 632364"/>
                  <a:gd name="T86" fmla="*/ 148355 w 624512"/>
                  <a:gd name="T87" fmla="*/ 161233 h 632364"/>
                  <a:gd name="T88" fmla="*/ 163670 w 624512"/>
                  <a:gd name="T89" fmla="*/ 95261 h 632364"/>
                  <a:gd name="T90" fmla="*/ 433659 w 624512"/>
                  <a:gd name="T91" fmla="*/ 69201 h 632364"/>
                  <a:gd name="T92" fmla="*/ 345758 w 624512"/>
                  <a:gd name="T93" fmla="*/ 69201 h 632364"/>
                  <a:gd name="T94" fmla="*/ 372510 w 624512"/>
                  <a:gd name="T95" fmla="*/ 15861 h 632364"/>
                  <a:gd name="T96" fmla="*/ 255417 w 624512"/>
                  <a:gd name="T97" fmla="*/ 12299 h 632364"/>
                  <a:gd name="T98" fmla="*/ 259254 w 624512"/>
                  <a:gd name="T99" fmla="*/ 69242 h 632364"/>
                  <a:gd name="T100" fmla="*/ 197870 w 624512"/>
                  <a:gd name="T101" fmla="*/ 8503 h 632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4512" h="632364">
                    <a:moveTo>
                      <a:pt x="98755" y="566406"/>
                    </a:moveTo>
                    <a:cubicBezTo>
                      <a:pt x="106280" y="566406"/>
                      <a:pt x="113806" y="566406"/>
                      <a:pt x="117569" y="570199"/>
                    </a:cubicBezTo>
                    <a:cubicBezTo>
                      <a:pt x="136384" y="581576"/>
                      <a:pt x="151436" y="600538"/>
                      <a:pt x="143910" y="619500"/>
                    </a:cubicBezTo>
                    <a:cubicBezTo>
                      <a:pt x="140147" y="627084"/>
                      <a:pt x="128858" y="630877"/>
                      <a:pt x="113806" y="630877"/>
                    </a:cubicBezTo>
                    <a:cubicBezTo>
                      <a:pt x="102517" y="634669"/>
                      <a:pt x="91229" y="630877"/>
                      <a:pt x="79940" y="623292"/>
                    </a:cubicBezTo>
                    <a:cubicBezTo>
                      <a:pt x="64888" y="615707"/>
                      <a:pt x="49836" y="600538"/>
                      <a:pt x="61125" y="585368"/>
                    </a:cubicBezTo>
                    <a:cubicBezTo>
                      <a:pt x="61125" y="577783"/>
                      <a:pt x="68651" y="573991"/>
                      <a:pt x="76177" y="570199"/>
                    </a:cubicBezTo>
                    <a:cubicBezTo>
                      <a:pt x="83703" y="566406"/>
                      <a:pt x="91229" y="566406"/>
                      <a:pt x="98755" y="566406"/>
                    </a:cubicBezTo>
                    <a:close/>
                    <a:moveTo>
                      <a:pt x="232289" y="486067"/>
                    </a:moveTo>
                    <a:cubicBezTo>
                      <a:pt x="232289" y="486067"/>
                      <a:pt x="236066" y="486067"/>
                      <a:pt x="236066" y="486067"/>
                    </a:cubicBezTo>
                    <a:cubicBezTo>
                      <a:pt x="254952" y="482268"/>
                      <a:pt x="273838" y="489865"/>
                      <a:pt x="281392" y="516456"/>
                    </a:cubicBezTo>
                    <a:cubicBezTo>
                      <a:pt x="285170" y="520255"/>
                      <a:pt x="285170" y="520255"/>
                      <a:pt x="285170" y="524054"/>
                    </a:cubicBezTo>
                    <a:cubicBezTo>
                      <a:pt x="292724" y="554443"/>
                      <a:pt x="266284" y="581034"/>
                      <a:pt x="239844" y="584832"/>
                    </a:cubicBezTo>
                    <a:cubicBezTo>
                      <a:pt x="220958" y="588631"/>
                      <a:pt x="202072" y="584832"/>
                      <a:pt x="190740" y="562040"/>
                    </a:cubicBezTo>
                    <a:cubicBezTo>
                      <a:pt x="190740" y="558242"/>
                      <a:pt x="190740" y="554443"/>
                      <a:pt x="186963" y="550644"/>
                    </a:cubicBezTo>
                    <a:cubicBezTo>
                      <a:pt x="183186" y="520255"/>
                      <a:pt x="205849" y="489865"/>
                      <a:pt x="232289" y="486067"/>
                    </a:cubicBezTo>
                    <a:close/>
                    <a:moveTo>
                      <a:pt x="368434" y="482854"/>
                    </a:moveTo>
                    <a:cubicBezTo>
                      <a:pt x="376091" y="482368"/>
                      <a:pt x="384706" y="485285"/>
                      <a:pt x="392363" y="493064"/>
                    </a:cubicBezTo>
                    <a:cubicBezTo>
                      <a:pt x="392363" y="493064"/>
                      <a:pt x="392363" y="493064"/>
                      <a:pt x="392363" y="496953"/>
                    </a:cubicBezTo>
                    <a:cubicBezTo>
                      <a:pt x="400020" y="500843"/>
                      <a:pt x="400020" y="508621"/>
                      <a:pt x="400020" y="512511"/>
                    </a:cubicBezTo>
                    <a:cubicBezTo>
                      <a:pt x="403849" y="524179"/>
                      <a:pt x="400020" y="531958"/>
                      <a:pt x="392363" y="535847"/>
                    </a:cubicBezTo>
                    <a:cubicBezTo>
                      <a:pt x="380877" y="551405"/>
                      <a:pt x="361733" y="555294"/>
                      <a:pt x="350247" y="543626"/>
                    </a:cubicBezTo>
                    <a:cubicBezTo>
                      <a:pt x="346418" y="539737"/>
                      <a:pt x="342590" y="531958"/>
                      <a:pt x="338761" y="524179"/>
                    </a:cubicBezTo>
                    <a:cubicBezTo>
                      <a:pt x="338761" y="512511"/>
                      <a:pt x="342590" y="500843"/>
                      <a:pt x="350247" y="493064"/>
                    </a:cubicBezTo>
                    <a:cubicBezTo>
                      <a:pt x="354076" y="487230"/>
                      <a:pt x="360776" y="483340"/>
                      <a:pt x="368434" y="482854"/>
                    </a:cubicBezTo>
                    <a:close/>
                    <a:moveTo>
                      <a:pt x="111253" y="437359"/>
                    </a:moveTo>
                    <a:cubicBezTo>
                      <a:pt x="117008" y="438793"/>
                      <a:pt x="121804" y="442617"/>
                      <a:pt x="125640" y="448354"/>
                    </a:cubicBezTo>
                    <a:cubicBezTo>
                      <a:pt x="137149" y="463652"/>
                      <a:pt x="125640" y="498072"/>
                      <a:pt x="106457" y="509545"/>
                    </a:cubicBezTo>
                    <a:cubicBezTo>
                      <a:pt x="98784" y="517194"/>
                      <a:pt x="91112" y="517194"/>
                      <a:pt x="79602" y="517194"/>
                    </a:cubicBezTo>
                    <a:cubicBezTo>
                      <a:pt x="71929" y="513370"/>
                      <a:pt x="60420" y="505721"/>
                      <a:pt x="52747" y="494247"/>
                    </a:cubicBezTo>
                    <a:cubicBezTo>
                      <a:pt x="48910" y="486598"/>
                      <a:pt x="45074" y="478950"/>
                      <a:pt x="45074" y="475125"/>
                    </a:cubicBezTo>
                    <a:cubicBezTo>
                      <a:pt x="48910" y="467476"/>
                      <a:pt x="56583" y="463652"/>
                      <a:pt x="64256" y="456003"/>
                    </a:cubicBezTo>
                    <a:cubicBezTo>
                      <a:pt x="75766" y="448354"/>
                      <a:pt x="87275" y="444529"/>
                      <a:pt x="91112" y="440705"/>
                    </a:cubicBezTo>
                    <a:cubicBezTo>
                      <a:pt x="98785" y="436881"/>
                      <a:pt x="105498" y="435925"/>
                      <a:pt x="111253" y="437359"/>
                    </a:cubicBezTo>
                    <a:close/>
                    <a:moveTo>
                      <a:pt x="464809" y="414006"/>
                    </a:moveTo>
                    <a:cubicBezTo>
                      <a:pt x="472429" y="414006"/>
                      <a:pt x="480049" y="417816"/>
                      <a:pt x="487669" y="421626"/>
                    </a:cubicBezTo>
                    <a:cubicBezTo>
                      <a:pt x="502909" y="436866"/>
                      <a:pt x="518149" y="459726"/>
                      <a:pt x="514339" y="474966"/>
                    </a:cubicBezTo>
                    <a:cubicBezTo>
                      <a:pt x="514339" y="482586"/>
                      <a:pt x="514339" y="490206"/>
                      <a:pt x="510529" y="494016"/>
                    </a:cubicBezTo>
                    <a:cubicBezTo>
                      <a:pt x="499099" y="509256"/>
                      <a:pt x="476239" y="501636"/>
                      <a:pt x="464809" y="486396"/>
                    </a:cubicBezTo>
                    <a:cubicBezTo>
                      <a:pt x="453379" y="478776"/>
                      <a:pt x="445759" y="467346"/>
                      <a:pt x="441949" y="455916"/>
                    </a:cubicBezTo>
                    <a:cubicBezTo>
                      <a:pt x="441949" y="448296"/>
                      <a:pt x="441949" y="433056"/>
                      <a:pt x="453379" y="421626"/>
                    </a:cubicBezTo>
                    <a:cubicBezTo>
                      <a:pt x="453379" y="417816"/>
                      <a:pt x="457189" y="414006"/>
                      <a:pt x="464809" y="414006"/>
                    </a:cubicBezTo>
                    <a:close/>
                    <a:moveTo>
                      <a:pt x="14457" y="363206"/>
                    </a:moveTo>
                    <a:cubicBezTo>
                      <a:pt x="18313" y="363206"/>
                      <a:pt x="22168" y="363206"/>
                      <a:pt x="26024" y="363206"/>
                    </a:cubicBezTo>
                    <a:cubicBezTo>
                      <a:pt x="33734" y="363206"/>
                      <a:pt x="41445" y="370945"/>
                      <a:pt x="45300" y="378684"/>
                    </a:cubicBezTo>
                    <a:cubicBezTo>
                      <a:pt x="49156" y="386424"/>
                      <a:pt x="53011" y="390293"/>
                      <a:pt x="53011" y="398032"/>
                    </a:cubicBezTo>
                    <a:cubicBezTo>
                      <a:pt x="53011" y="409641"/>
                      <a:pt x="49156" y="421250"/>
                      <a:pt x="37590" y="425119"/>
                    </a:cubicBezTo>
                    <a:cubicBezTo>
                      <a:pt x="29879" y="425119"/>
                      <a:pt x="26024" y="421250"/>
                      <a:pt x="18313" y="413510"/>
                    </a:cubicBezTo>
                    <a:cubicBezTo>
                      <a:pt x="10602" y="405771"/>
                      <a:pt x="2891" y="390293"/>
                      <a:pt x="2891" y="378684"/>
                    </a:cubicBezTo>
                    <a:cubicBezTo>
                      <a:pt x="-964" y="374815"/>
                      <a:pt x="-964" y="370945"/>
                      <a:pt x="2891" y="367076"/>
                    </a:cubicBezTo>
                    <a:cubicBezTo>
                      <a:pt x="6747" y="363206"/>
                      <a:pt x="10602" y="363206"/>
                      <a:pt x="14457" y="363206"/>
                    </a:cubicBezTo>
                    <a:close/>
                    <a:moveTo>
                      <a:pt x="338376" y="344250"/>
                    </a:moveTo>
                    <a:cubicBezTo>
                      <a:pt x="354510" y="340808"/>
                      <a:pt x="371720" y="348780"/>
                      <a:pt x="380325" y="363275"/>
                    </a:cubicBezTo>
                    <a:cubicBezTo>
                      <a:pt x="387974" y="374870"/>
                      <a:pt x="387974" y="394196"/>
                      <a:pt x="372676" y="409657"/>
                    </a:cubicBezTo>
                    <a:cubicBezTo>
                      <a:pt x="372676" y="409657"/>
                      <a:pt x="372676" y="409657"/>
                      <a:pt x="368852" y="413522"/>
                    </a:cubicBezTo>
                    <a:cubicBezTo>
                      <a:pt x="349729" y="425118"/>
                      <a:pt x="322958" y="413522"/>
                      <a:pt x="311485" y="398062"/>
                    </a:cubicBezTo>
                    <a:cubicBezTo>
                      <a:pt x="303836" y="386466"/>
                      <a:pt x="303836" y="367140"/>
                      <a:pt x="315309" y="355544"/>
                    </a:cubicBezTo>
                    <a:cubicBezTo>
                      <a:pt x="315309" y="355544"/>
                      <a:pt x="319134" y="351679"/>
                      <a:pt x="322958" y="351679"/>
                    </a:cubicBezTo>
                    <a:cubicBezTo>
                      <a:pt x="327739" y="347814"/>
                      <a:pt x="332998" y="345398"/>
                      <a:pt x="338376" y="344250"/>
                    </a:cubicBezTo>
                    <a:close/>
                    <a:moveTo>
                      <a:pt x="220757" y="344156"/>
                    </a:moveTo>
                    <a:cubicBezTo>
                      <a:pt x="236103" y="348026"/>
                      <a:pt x="251449" y="355765"/>
                      <a:pt x="247613" y="371243"/>
                    </a:cubicBezTo>
                    <a:cubicBezTo>
                      <a:pt x="247613" y="378982"/>
                      <a:pt x="239940" y="386721"/>
                      <a:pt x="224594" y="394460"/>
                    </a:cubicBezTo>
                    <a:cubicBezTo>
                      <a:pt x="213084" y="402200"/>
                      <a:pt x="193902" y="406069"/>
                      <a:pt x="178556" y="402200"/>
                    </a:cubicBezTo>
                    <a:cubicBezTo>
                      <a:pt x="174720" y="402200"/>
                      <a:pt x="170883" y="402200"/>
                      <a:pt x="167047" y="398330"/>
                    </a:cubicBezTo>
                    <a:cubicBezTo>
                      <a:pt x="163210" y="394460"/>
                      <a:pt x="159374" y="386721"/>
                      <a:pt x="163210" y="378982"/>
                    </a:cubicBezTo>
                    <a:cubicBezTo>
                      <a:pt x="163210" y="375113"/>
                      <a:pt x="163210" y="371243"/>
                      <a:pt x="167047" y="367374"/>
                    </a:cubicBezTo>
                    <a:cubicBezTo>
                      <a:pt x="170883" y="355765"/>
                      <a:pt x="182393" y="348026"/>
                      <a:pt x="193902" y="348026"/>
                    </a:cubicBezTo>
                    <a:cubicBezTo>
                      <a:pt x="201575" y="344156"/>
                      <a:pt x="213084" y="344156"/>
                      <a:pt x="220757" y="344156"/>
                    </a:cubicBezTo>
                    <a:close/>
                    <a:moveTo>
                      <a:pt x="558035" y="324773"/>
                    </a:moveTo>
                    <a:cubicBezTo>
                      <a:pt x="563733" y="325721"/>
                      <a:pt x="569431" y="327615"/>
                      <a:pt x="575129" y="329510"/>
                    </a:cubicBezTo>
                    <a:cubicBezTo>
                      <a:pt x="597921" y="344668"/>
                      <a:pt x="620713" y="371195"/>
                      <a:pt x="624512" y="390142"/>
                    </a:cubicBezTo>
                    <a:cubicBezTo>
                      <a:pt x="624512" y="401511"/>
                      <a:pt x="624512" y="409090"/>
                      <a:pt x="620713" y="416669"/>
                    </a:cubicBezTo>
                    <a:cubicBezTo>
                      <a:pt x="605519" y="439406"/>
                      <a:pt x="578928" y="431827"/>
                      <a:pt x="559934" y="420459"/>
                    </a:cubicBezTo>
                    <a:cubicBezTo>
                      <a:pt x="544740" y="412880"/>
                      <a:pt x="529545" y="397721"/>
                      <a:pt x="525746" y="386353"/>
                    </a:cubicBezTo>
                    <a:cubicBezTo>
                      <a:pt x="521948" y="371195"/>
                      <a:pt x="518149" y="352247"/>
                      <a:pt x="529545" y="337089"/>
                    </a:cubicBezTo>
                    <a:cubicBezTo>
                      <a:pt x="529545" y="333300"/>
                      <a:pt x="533344" y="325721"/>
                      <a:pt x="540941" y="325721"/>
                    </a:cubicBezTo>
                    <a:cubicBezTo>
                      <a:pt x="546639" y="323826"/>
                      <a:pt x="552337" y="323826"/>
                      <a:pt x="558035" y="324773"/>
                    </a:cubicBezTo>
                    <a:close/>
                    <a:moveTo>
                      <a:pt x="236368" y="230423"/>
                    </a:moveTo>
                    <a:cubicBezTo>
                      <a:pt x="251537" y="226681"/>
                      <a:pt x="270499" y="234165"/>
                      <a:pt x="270499" y="249133"/>
                    </a:cubicBezTo>
                    <a:cubicBezTo>
                      <a:pt x="270499" y="256617"/>
                      <a:pt x="266707" y="264101"/>
                      <a:pt x="259122" y="267843"/>
                    </a:cubicBezTo>
                    <a:cubicBezTo>
                      <a:pt x="251537" y="275327"/>
                      <a:pt x="240160" y="275327"/>
                      <a:pt x="232575" y="279069"/>
                    </a:cubicBezTo>
                    <a:cubicBezTo>
                      <a:pt x="217406" y="279069"/>
                      <a:pt x="206028" y="275327"/>
                      <a:pt x="202236" y="260359"/>
                    </a:cubicBezTo>
                    <a:cubicBezTo>
                      <a:pt x="202236" y="256617"/>
                      <a:pt x="206028" y="249133"/>
                      <a:pt x="209821" y="245391"/>
                    </a:cubicBezTo>
                    <a:cubicBezTo>
                      <a:pt x="213613" y="237907"/>
                      <a:pt x="217406" y="234165"/>
                      <a:pt x="221198" y="234165"/>
                    </a:cubicBezTo>
                    <a:cubicBezTo>
                      <a:pt x="224990" y="230423"/>
                      <a:pt x="232575" y="230423"/>
                      <a:pt x="236368" y="230423"/>
                    </a:cubicBezTo>
                    <a:close/>
                    <a:moveTo>
                      <a:pt x="502741" y="221918"/>
                    </a:moveTo>
                    <a:cubicBezTo>
                      <a:pt x="510398" y="221918"/>
                      <a:pt x="518055" y="229629"/>
                      <a:pt x="525713" y="241195"/>
                    </a:cubicBezTo>
                    <a:cubicBezTo>
                      <a:pt x="533370" y="248906"/>
                      <a:pt x="537199" y="260472"/>
                      <a:pt x="537199" y="268183"/>
                    </a:cubicBezTo>
                    <a:cubicBezTo>
                      <a:pt x="537199" y="275893"/>
                      <a:pt x="537199" y="279749"/>
                      <a:pt x="533370" y="283604"/>
                    </a:cubicBezTo>
                    <a:cubicBezTo>
                      <a:pt x="525713" y="295170"/>
                      <a:pt x="514227" y="302881"/>
                      <a:pt x="502741" y="302881"/>
                    </a:cubicBezTo>
                    <a:cubicBezTo>
                      <a:pt x="495083" y="302881"/>
                      <a:pt x="487426" y="299026"/>
                      <a:pt x="479768" y="291315"/>
                    </a:cubicBezTo>
                    <a:cubicBezTo>
                      <a:pt x="479768" y="287460"/>
                      <a:pt x="475940" y="287460"/>
                      <a:pt x="475940" y="283604"/>
                    </a:cubicBezTo>
                    <a:cubicBezTo>
                      <a:pt x="472111" y="275893"/>
                      <a:pt x="472111" y="272038"/>
                      <a:pt x="472111" y="268183"/>
                    </a:cubicBezTo>
                    <a:cubicBezTo>
                      <a:pt x="472111" y="245050"/>
                      <a:pt x="483597" y="225774"/>
                      <a:pt x="502741" y="221918"/>
                    </a:cubicBezTo>
                    <a:close/>
                    <a:moveTo>
                      <a:pt x="71959" y="210806"/>
                    </a:moveTo>
                    <a:cubicBezTo>
                      <a:pt x="83481" y="210806"/>
                      <a:pt x="95004" y="214605"/>
                      <a:pt x="106526" y="218403"/>
                    </a:cubicBezTo>
                    <a:cubicBezTo>
                      <a:pt x="121889" y="226001"/>
                      <a:pt x="133411" y="233598"/>
                      <a:pt x="141093" y="237397"/>
                    </a:cubicBezTo>
                    <a:cubicBezTo>
                      <a:pt x="160296" y="248793"/>
                      <a:pt x="164137" y="263988"/>
                      <a:pt x="156456" y="279182"/>
                    </a:cubicBezTo>
                    <a:cubicBezTo>
                      <a:pt x="144933" y="301974"/>
                      <a:pt x="102685" y="317169"/>
                      <a:pt x="71959" y="301974"/>
                    </a:cubicBezTo>
                    <a:cubicBezTo>
                      <a:pt x="64278" y="298176"/>
                      <a:pt x="56596" y="290578"/>
                      <a:pt x="48915" y="279182"/>
                    </a:cubicBezTo>
                    <a:cubicBezTo>
                      <a:pt x="45074" y="267786"/>
                      <a:pt x="48915" y="244994"/>
                      <a:pt x="56596" y="229800"/>
                    </a:cubicBezTo>
                    <a:cubicBezTo>
                      <a:pt x="60437" y="222202"/>
                      <a:pt x="64278" y="214605"/>
                      <a:pt x="71959" y="210806"/>
                    </a:cubicBezTo>
                    <a:close/>
                    <a:moveTo>
                      <a:pt x="368924" y="206715"/>
                    </a:moveTo>
                    <a:cubicBezTo>
                      <a:pt x="391784" y="202868"/>
                      <a:pt x="422264" y="210561"/>
                      <a:pt x="426074" y="237488"/>
                    </a:cubicBezTo>
                    <a:cubicBezTo>
                      <a:pt x="426074" y="241335"/>
                      <a:pt x="426074" y="245181"/>
                      <a:pt x="426074" y="245181"/>
                    </a:cubicBezTo>
                    <a:cubicBezTo>
                      <a:pt x="422264" y="275955"/>
                      <a:pt x="395594" y="295188"/>
                      <a:pt x="368924" y="299034"/>
                    </a:cubicBezTo>
                    <a:cubicBezTo>
                      <a:pt x="357494" y="302881"/>
                      <a:pt x="346064" y="299034"/>
                      <a:pt x="334634" y="291341"/>
                    </a:cubicBezTo>
                    <a:cubicBezTo>
                      <a:pt x="323204" y="287495"/>
                      <a:pt x="315584" y="275955"/>
                      <a:pt x="315584" y="260568"/>
                    </a:cubicBezTo>
                    <a:cubicBezTo>
                      <a:pt x="315584" y="260568"/>
                      <a:pt x="315584" y="256721"/>
                      <a:pt x="315584" y="256721"/>
                    </a:cubicBezTo>
                    <a:cubicBezTo>
                      <a:pt x="311774" y="225948"/>
                      <a:pt x="342254" y="206715"/>
                      <a:pt x="368924" y="206715"/>
                    </a:cubicBezTo>
                    <a:close/>
                    <a:moveTo>
                      <a:pt x="494703" y="107618"/>
                    </a:moveTo>
                    <a:cubicBezTo>
                      <a:pt x="506242" y="107618"/>
                      <a:pt x="517782" y="107618"/>
                      <a:pt x="525476" y="111442"/>
                    </a:cubicBezTo>
                    <a:cubicBezTo>
                      <a:pt x="540862" y="119091"/>
                      <a:pt x="552402" y="134389"/>
                      <a:pt x="556249" y="149687"/>
                    </a:cubicBezTo>
                    <a:cubicBezTo>
                      <a:pt x="556249" y="157336"/>
                      <a:pt x="556249" y="161160"/>
                      <a:pt x="552402" y="168809"/>
                    </a:cubicBezTo>
                    <a:cubicBezTo>
                      <a:pt x="548556" y="180283"/>
                      <a:pt x="537016" y="187931"/>
                      <a:pt x="525476" y="187931"/>
                    </a:cubicBezTo>
                    <a:cubicBezTo>
                      <a:pt x="498549" y="191756"/>
                      <a:pt x="471623" y="176458"/>
                      <a:pt x="460083" y="153511"/>
                    </a:cubicBezTo>
                    <a:cubicBezTo>
                      <a:pt x="460083" y="149687"/>
                      <a:pt x="460083" y="145862"/>
                      <a:pt x="460083" y="145862"/>
                    </a:cubicBezTo>
                    <a:cubicBezTo>
                      <a:pt x="456236" y="122916"/>
                      <a:pt x="475469" y="111442"/>
                      <a:pt x="494703" y="107618"/>
                    </a:cubicBezTo>
                    <a:close/>
                    <a:moveTo>
                      <a:pt x="289866" y="100330"/>
                    </a:moveTo>
                    <a:cubicBezTo>
                      <a:pt x="301296" y="96506"/>
                      <a:pt x="312726" y="96506"/>
                      <a:pt x="320346" y="100330"/>
                    </a:cubicBezTo>
                    <a:cubicBezTo>
                      <a:pt x="339396" y="107979"/>
                      <a:pt x="354636" y="127102"/>
                      <a:pt x="347016" y="150048"/>
                    </a:cubicBezTo>
                    <a:cubicBezTo>
                      <a:pt x="347016" y="157697"/>
                      <a:pt x="339396" y="165346"/>
                      <a:pt x="335586" y="169171"/>
                    </a:cubicBezTo>
                    <a:cubicBezTo>
                      <a:pt x="320346" y="180644"/>
                      <a:pt x="305106" y="180644"/>
                      <a:pt x="289866" y="176819"/>
                    </a:cubicBezTo>
                    <a:cubicBezTo>
                      <a:pt x="270816" y="169171"/>
                      <a:pt x="259386" y="150048"/>
                      <a:pt x="270816" y="123277"/>
                    </a:cubicBezTo>
                    <a:cubicBezTo>
                      <a:pt x="270816" y="123277"/>
                      <a:pt x="270816" y="123277"/>
                      <a:pt x="270816" y="119453"/>
                    </a:cubicBezTo>
                    <a:cubicBezTo>
                      <a:pt x="274626" y="111804"/>
                      <a:pt x="282246" y="104155"/>
                      <a:pt x="289866" y="100330"/>
                    </a:cubicBezTo>
                    <a:close/>
                    <a:moveTo>
                      <a:pt x="163670" y="95261"/>
                    </a:moveTo>
                    <a:cubicBezTo>
                      <a:pt x="170370" y="97173"/>
                      <a:pt x="177070" y="101954"/>
                      <a:pt x="182813" y="107690"/>
                    </a:cubicBezTo>
                    <a:cubicBezTo>
                      <a:pt x="190470" y="111515"/>
                      <a:pt x="194299" y="119164"/>
                      <a:pt x="194299" y="126812"/>
                    </a:cubicBezTo>
                    <a:cubicBezTo>
                      <a:pt x="194299" y="138286"/>
                      <a:pt x="194299" y="153584"/>
                      <a:pt x="182813" y="161233"/>
                    </a:cubicBezTo>
                    <a:cubicBezTo>
                      <a:pt x="178984" y="165057"/>
                      <a:pt x="175155" y="168881"/>
                      <a:pt x="171327" y="168881"/>
                    </a:cubicBezTo>
                    <a:cubicBezTo>
                      <a:pt x="159841" y="172706"/>
                      <a:pt x="152183" y="168881"/>
                      <a:pt x="148355" y="161233"/>
                    </a:cubicBezTo>
                    <a:cubicBezTo>
                      <a:pt x="133040" y="145935"/>
                      <a:pt x="129211" y="122988"/>
                      <a:pt x="140697" y="107690"/>
                    </a:cubicBezTo>
                    <a:cubicBezTo>
                      <a:pt x="140697" y="103866"/>
                      <a:pt x="140697" y="103866"/>
                      <a:pt x="144526" y="100041"/>
                    </a:cubicBezTo>
                    <a:cubicBezTo>
                      <a:pt x="150269" y="94305"/>
                      <a:pt x="156969" y="93348"/>
                      <a:pt x="163670" y="95261"/>
                    </a:cubicBezTo>
                    <a:close/>
                    <a:moveTo>
                      <a:pt x="412639" y="10622"/>
                    </a:moveTo>
                    <a:cubicBezTo>
                      <a:pt x="425060" y="13003"/>
                      <a:pt x="435570" y="19671"/>
                      <a:pt x="441302" y="31101"/>
                    </a:cubicBezTo>
                    <a:cubicBezTo>
                      <a:pt x="445124" y="38721"/>
                      <a:pt x="441302" y="53961"/>
                      <a:pt x="433659" y="69201"/>
                    </a:cubicBezTo>
                    <a:cubicBezTo>
                      <a:pt x="426015" y="80631"/>
                      <a:pt x="414550" y="88251"/>
                      <a:pt x="403084" y="95871"/>
                    </a:cubicBezTo>
                    <a:cubicBezTo>
                      <a:pt x="395441" y="95871"/>
                      <a:pt x="387797" y="99681"/>
                      <a:pt x="383976" y="95871"/>
                    </a:cubicBezTo>
                    <a:cubicBezTo>
                      <a:pt x="364867" y="95871"/>
                      <a:pt x="353401" y="84441"/>
                      <a:pt x="345758" y="69201"/>
                    </a:cubicBezTo>
                    <a:cubicBezTo>
                      <a:pt x="341936" y="61581"/>
                      <a:pt x="341936" y="46341"/>
                      <a:pt x="345758" y="38721"/>
                    </a:cubicBezTo>
                    <a:cubicBezTo>
                      <a:pt x="349580" y="34911"/>
                      <a:pt x="353401" y="31101"/>
                      <a:pt x="357223" y="27291"/>
                    </a:cubicBezTo>
                    <a:cubicBezTo>
                      <a:pt x="361045" y="19671"/>
                      <a:pt x="368688" y="15861"/>
                      <a:pt x="372510" y="15861"/>
                    </a:cubicBezTo>
                    <a:cubicBezTo>
                      <a:pt x="385887" y="10146"/>
                      <a:pt x="400218" y="8241"/>
                      <a:pt x="412639" y="10622"/>
                    </a:cubicBezTo>
                    <a:close/>
                    <a:moveTo>
                      <a:pt x="228082" y="436"/>
                    </a:moveTo>
                    <a:cubicBezTo>
                      <a:pt x="238153" y="1859"/>
                      <a:pt x="247744" y="6605"/>
                      <a:pt x="255417" y="12299"/>
                    </a:cubicBezTo>
                    <a:cubicBezTo>
                      <a:pt x="255417" y="16095"/>
                      <a:pt x="255417" y="16095"/>
                      <a:pt x="255417" y="16095"/>
                    </a:cubicBezTo>
                    <a:cubicBezTo>
                      <a:pt x="270763" y="27484"/>
                      <a:pt x="278436" y="50261"/>
                      <a:pt x="263090" y="65446"/>
                    </a:cubicBezTo>
                    <a:cubicBezTo>
                      <a:pt x="263090" y="65446"/>
                      <a:pt x="259254" y="65446"/>
                      <a:pt x="259254" y="69242"/>
                    </a:cubicBezTo>
                    <a:cubicBezTo>
                      <a:pt x="240071" y="80631"/>
                      <a:pt x="213216" y="73038"/>
                      <a:pt x="197870" y="57854"/>
                    </a:cubicBezTo>
                    <a:cubicBezTo>
                      <a:pt x="194034" y="54057"/>
                      <a:pt x="186361" y="42669"/>
                      <a:pt x="186361" y="35076"/>
                    </a:cubicBezTo>
                    <a:cubicBezTo>
                      <a:pt x="186361" y="27484"/>
                      <a:pt x="190197" y="16095"/>
                      <a:pt x="197870" y="8503"/>
                    </a:cubicBezTo>
                    <a:cubicBezTo>
                      <a:pt x="207462" y="910"/>
                      <a:pt x="218012" y="-988"/>
                      <a:pt x="228082" y="4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37" name="Group 187"/>
            <p:cNvGrpSpPr>
              <a:grpSpLocks/>
            </p:cNvGrpSpPr>
            <p:nvPr/>
          </p:nvGrpSpPr>
          <p:grpSpPr bwMode="auto">
            <a:xfrm>
              <a:off x="5643564" y="1819275"/>
              <a:ext cx="217487" cy="290512"/>
              <a:chOff x="9828268" y="1637137"/>
              <a:chExt cx="290350" cy="290350"/>
            </a:xfrm>
          </p:grpSpPr>
          <p:sp>
            <p:nvSpPr>
              <p:cNvPr id="84" name="32-Point Star 83"/>
              <p:cNvSpPr/>
              <p:nvPr/>
            </p:nvSpPr>
            <p:spPr>
              <a:xfrm>
                <a:off x="9828268" y="1637137"/>
                <a:ext cx="290350" cy="290350"/>
              </a:xfrm>
              <a:prstGeom prst="star32">
                <a:avLst>
                  <a:gd name="adj" fmla="val 47767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189"/>
              <p:cNvSpPr>
                <a:spLocks/>
              </p:cNvSpPr>
              <p:nvPr/>
            </p:nvSpPr>
            <p:spPr bwMode="auto">
              <a:xfrm>
                <a:off x="9857939" y="1651416"/>
                <a:ext cx="252202" cy="257032"/>
              </a:xfrm>
              <a:custGeom>
                <a:avLst/>
                <a:gdLst>
                  <a:gd name="T0" fmla="*/ 143910 w 624512"/>
                  <a:gd name="T1" fmla="*/ 619500 h 632364"/>
                  <a:gd name="T2" fmla="*/ 61125 w 624512"/>
                  <a:gd name="T3" fmla="*/ 585368 h 632364"/>
                  <a:gd name="T4" fmla="*/ 232289 w 624512"/>
                  <a:gd name="T5" fmla="*/ 486067 h 632364"/>
                  <a:gd name="T6" fmla="*/ 285170 w 624512"/>
                  <a:gd name="T7" fmla="*/ 524054 h 632364"/>
                  <a:gd name="T8" fmla="*/ 186963 w 624512"/>
                  <a:gd name="T9" fmla="*/ 550644 h 632364"/>
                  <a:gd name="T10" fmla="*/ 392363 w 624512"/>
                  <a:gd name="T11" fmla="*/ 493064 h 632364"/>
                  <a:gd name="T12" fmla="*/ 392363 w 624512"/>
                  <a:gd name="T13" fmla="*/ 535847 h 632364"/>
                  <a:gd name="T14" fmla="*/ 350247 w 624512"/>
                  <a:gd name="T15" fmla="*/ 493064 h 632364"/>
                  <a:gd name="T16" fmla="*/ 125640 w 624512"/>
                  <a:gd name="T17" fmla="*/ 448354 h 632364"/>
                  <a:gd name="T18" fmla="*/ 52747 w 624512"/>
                  <a:gd name="T19" fmla="*/ 494247 h 632364"/>
                  <a:gd name="T20" fmla="*/ 91112 w 624512"/>
                  <a:gd name="T21" fmla="*/ 440705 h 632364"/>
                  <a:gd name="T22" fmla="*/ 487669 w 624512"/>
                  <a:gd name="T23" fmla="*/ 421626 h 632364"/>
                  <a:gd name="T24" fmla="*/ 464809 w 624512"/>
                  <a:gd name="T25" fmla="*/ 486396 h 632364"/>
                  <a:gd name="T26" fmla="*/ 464809 w 624512"/>
                  <a:gd name="T27" fmla="*/ 414006 h 632364"/>
                  <a:gd name="T28" fmla="*/ 45300 w 624512"/>
                  <a:gd name="T29" fmla="*/ 378684 h 632364"/>
                  <a:gd name="T30" fmla="*/ 18313 w 624512"/>
                  <a:gd name="T31" fmla="*/ 413510 h 632364"/>
                  <a:gd name="T32" fmla="*/ 14457 w 624512"/>
                  <a:gd name="T33" fmla="*/ 363206 h 632364"/>
                  <a:gd name="T34" fmla="*/ 372676 w 624512"/>
                  <a:gd name="T35" fmla="*/ 409657 h 632364"/>
                  <a:gd name="T36" fmla="*/ 315309 w 624512"/>
                  <a:gd name="T37" fmla="*/ 355544 h 632364"/>
                  <a:gd name="T38" fmla="*/ 220757 w 624512"/>
                  <a:gd name="T39" fmla="*/ 344156 h 632364"/>
                  <a:gd name="T40" fmla="*/ 178556 w 624512"/>
                  <a:gd name="T41" fmla="*/ 402200 h 632364"/>
                  <a:gd name="T42" fmla="*/ 167047 w 624512"/>
                  <a:gd name="T43" fmla="*/ 367374 h 632364"/>
                  <a:gd name="T44" fmla="*/ 558035 w 624512"/>
                  <a:gd name="T45" fmla="*/ 324773 h 632364"/>
                  <a:gd name="T46" fmla="*/ 620713 w 624512"/>
                  <a:gd name="T47" fmla="*/ 416669 h 632364"/>
                  <a:gd name="T48" fmla="*/ 529545 w 624512"/>
                  <a:gd name="T49" fmla="*/ 337089 h 632364"/>
                  <a:gd name="T50" fmla="*/ 236368 w 624512"/>
                  <a:gd name="T51" fmla="*/ 230423 h 632364"/>
                  <a:gd name="T52" fmla="*/ 232575 w 624512"/>
                  <a:gd name="T53" fmla="*/ 279069 h 632364"/>
                  <a:gd name="T54" fmla="*/ 221198 w 624512"/>
                  <a:gd name="T55" fmla="*/ 234165 h 632364"/>
                  <a:gd name="T56" fmla="*/ 525713 w 624512"/>
                  <a:gd name="T57" fmla="*/ 241195 h 632364"/>
                  <a:gd name="T58" fmla="*/ 502741 w 624512"/>
                  <a:gd name="T59" fmla="*/ 302881 h 632364"/>
                  <a:gd name="T60" fmla="*/ 472111 w 624512"/>
                  <a:gd name="T61" fmla="*/ 268183 h 632364"/>
                  <a:gd name="T62" fmla="*/ 106526 w 624512"/>
                  <a:gd name="T63" fmla="*/ 218403 h 632364"/>
                  <a:gd name="T64" fmla="*/ 71959 w 624512"/>
                  <a:gd name="T65" fmla="*/ 301974 h 632364"/>
                  <a:gd name="T66" fmla="*/ 71959 w 624512"/>
                  <a:gd name="T67" fmla="*/ 210806 h 632364"/>
                  <a:gd name="T68" fmla="*/ 426074 w 624512"/>
                  <a:gd name="T69" fmla="*/ 245181 h 632364"/>
                  <a:gd name="T70" fmla="*/ 315584 w 624512"/>
                  <a:gd name="T71" fmla="*/ 260568 h 632364"/>
                  <a:gd name="T72" fmla="*/ 494703 w 624512"/>
                  <a:gd name="T73" fmla="*/ 107618 h 632364"/>
                  <a:gd name="T74" fmla="*/ 552402 w 624512"/>
                  <a:gd name="T75" fmla="*/ 168809 h 632364"/>
                  <a:gd name="T76" fmla="*/ 460083 w 624512"/>
                  <a:gd name="T77" fmla="*/ 145862 h 632364"/>
                  <a:gd name="T78" fmla="*/ 320346 w 624512"/>
                  <a:gd name="T79" fmla="*/ 100330 h 632364"/>
                  <a:gd name="T80" fmla="*/ 289866 w 624512"/>
                  <a:gd name="T81" fmla="*/ 176819 h 632364"/>
                  <a:gd name="T82" fmla="*/ 289866 w 624512"/>
                  <a:gd name="T83" fmla="*/ 100330 h 632364"/>
                  <a:gd name="T84" fmla="*/ 194299 w 624512"/>
                  <a:gd name="T85" fmla="*/ 126812 h 632364"/>
                  <a:gd name="T86" fmla="*/ 148355 w 624512"/>
                  <a:gd name="T87" fmla="*/ 161233 h 632364"/>
                  <a:gd name="T88" fmla="*/ 163670 w 624512"/>
                  <a:gd name="T89" fmla="*/ 95261 h 632364"/>
                  <a:gd name="T90" fmla="*/ 433659 w 624512"/>
                  <a:gd name="T91" fmla="*/ 69201 h 632364"/>
                  <a:gd name="T92" fmla="*/ 345758 w 624512"/>
                  <a:gd name="T93" fmla="*/ 69201 h 632364"/>
                  <a:gd name="T94" fmla="*/ 372510 w 624512"/>
                  <a:gd name="T95" fmla="*/ 15861 h 632364"/>
                  <a:gd name="T96" fmla="*/ 255417 w 624512"/>
                  <a:gd name="T97" fmla="*/ 12299 h 632364"/>
                  <a:gd name="T98" fmla="*/ 259254 w 624512"/>
                  <a:gd name="T99" fmla="*/ 69242 h 632364"/>
                  <a:gd name="T100" fmla="*/ 197870 w 624512"/>
                  <a:gd name="T101" fmla="*/ 8503 h 632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4512" h="632364">
                    <a:moveTo>
                      <a:pt x="98755" y="566406"/>
                    </a:moveTo>
                    <a:cubicBezTo>
                      <a:pt x="106280" y="566406"/>
                      <a:pt x="113806" y="566406"/>
                      <a:pt x="117569" y="570199"/>
                    </a:cubicBezTo>
                    <a:cubicBezTo>
                      <a:pt x="136384" y="581576"/>
                      <a:pt x="151436" y="600538"/>
                      <a:pt x="143910" y="619500"/>
                    </a:cubicBezTo>
                    <a:cubicBezTo>
                      <a:pt x="140147" y="627084"/>
                      <a:pt x="128858" y="630877"/>
                      <a:pt x="113806" y="630877"/>
                    </a:cubicBezTo>
                    <a:cubicBezTo>
                      <a:pt x="102517" y="634669"/>
                      <a:pt x="91229" y="630877"/>
                      <a:pt x="79940" y="623292"/>
                    </a:cubicBezTo>
                    <a:cubicBezTo>
                      <a:pt x="64888" y="615707"/>
                      <a:pt x="49836" y="600538"/>
                      <a:pt x="61125" y="585368"/>
                    </a:cubicBezTo>
                    <a:cubicBezTo>
                      <a:pt x="61125" y="577783"/>
                      <a:pt x="68651" y="573991"/>
                      <a:pt x="76177" y="570199"/>
                    </a:cubicBezTo>
                    <a:cubicBezTo>
                      <a:pt x="83703" y="566406"/>
                      <a:pt x="91229" y="566406"/>
                      <a:pt x="98755" y="566406"/>
                    </a:cubicBezTo>
                    <a:close/>
                    <a:moveTo>
                      <a:pt x="232289" y="486067"/>
                    </a:moveTo>
                    <a:cubicBezTo>
                      <a:pt x="232289" y="486067"/>
                      <a:pt x="236066" y="486067"/>
                      <a:pt x="236066" y="486067"/>
                    </a:cubicBezTo>
                    <a:cubicBezTo>
                      <a:pt x="254952" y="482268"/>
                      <a:pt x="273838" y="489865"/>
                      <a:pt x="281392" y="516456"/>
                    </a:cubicBezTo>
                    <a:cubicBezTo>
                      <a:pt x="285170" y="520255"/>
                      <a:pt x="285170" y="520255"/>
                      <a:pt x="285170" y="524054"/>
                    </a:cubicBezTo>
                    <a:cubicBezTo>
                      <a:pt x="292724" y="554443"/>
                      <a:pt x="266284" y="581034"/>
                      <a:pt x="239844" y="584832"/>
                    </a:cubicBezTo>
                    <a:cubicBezTo>
                      <a:pt x="220958" y="588631"/>
                      <a:pt x="202072" y="584832"/>
                      <a:pt x="190740" y="562040"/>
                    </a:cubicBezTo>
                    <a:cubicBezTo>
                      <a:pt x="190740" y="558242"/>
                      <a:pt x="190740" y="554443"/>
                      <a:pt x="186963" y="550644"/>
                    </a:cubicBezTo>
                    <a:cubicBezTo>
                      <a:pt x="183186" y="520255"/>
                      <a:pt x="205849" y="489865"/>
                      <a:pt x="232289" y="486067"/>
                    </a:cubicBezTo>
                    <a:close/>
                    <a:moveTo>
                      <a:pt x="368434" y="482854"/>
                    </a:moveTo>
                    <a:cubicBezTo>
                      <a:pt x="376091" y="482368"/>
                      <a:pt x="384706" y="485285"/>
                      <a:pt x="392363" y="493064"/>
                    </a:cubicBezTo>
                    <a:cubicBezTo>
                      <a:pt x="392363" y="493064"/>
                      <a:pt x="392363" y="493064"/>
                      <a:pt x="392363" y="496953"/>
                    </a:cubicBezTo>
                    <a:cubicBezTo>
                      <a:pt x="400020" y="500843"/>
                      <a:pt x="400020" y="508621"/>
                      <a:pt x="400020" y="512511"/>
                    </a:cubicBezTo>
                    <a:cubicBezTo>
                      <a:pt x="403849" y="524179"/>
                      <a:pt x="400020" y="531958"/>
                      <a:pt x="392363" y="535847"/>
                    </a:cubicBezTo>
                    <a:cubicBezTo>
                      <a:pt x="380877" y="551405"/>
                      <a:pt x="361733" y="555294"/>
                      <a:pt x="350247" y="543626"/>
                    </a:cubicBezTo>
                    <a:cubicBezTo>
                      <a:pt x="346418" y="539737"/>
                      <a:pt x="342590" y="531958"/>
                      <a:pt x="338761" y="524179"/>
                    </a:cubicBezTo>
                    <a:cubicBezTo>
                      <a:pt x="338761" y="512511"/>
                      <a:pt x="342590" y="500843"/>
                      <a:pt x="350247" y="493064"/>
                    </a:cubicBezTo>
                    <a:cubicBezTo>
                      <a:pt x="354076" y="487230"/>
                      <a:pt x="360776" y="483340"/>
                      <a:pt x="368434" y="482854"/>
                    </a:cubicBezTo>
                    <a:close/>
                    <a:moveTo>
                      <a:pt x="111253" y="437359"/>
                    </a:moveTo>
                    <a:cubicBezTo>
                      <a:pt x="117008" y="438793"/>
                      <a:pt x="121804" y="442617"/>
                      <a:pt x="125640" y="448354"/>
                    </a:cubicBezTo>
                    <a:cubicBezTo>
                      <a:pt x="137149" y="463652"/>
                      <a:pt x="125640" y="498072"/>
                      <a:pt x="106457" y="509545"/>
                    </a:cubicBezTo>
                    <a:cubicBezTo>
                      <a:pt x="98784" y="517194"/>
                      <a:pt x="91112" y="517194"/>
                      <a:pt x="79602" y="517194"/>
                    </a:cubicBezTo>
                    <a:cubicBezTo>
                      <a:pt x="71929" y="513370"/>
                      <a:pt x="60420" y="505721"/>
                      <a:pt x="52747" y="494247"/>
                    </a:cubicBezTo>
                    <a:cubicBezTo>
                      <a:pt x="48910" y="486598"/>
                      <a:pt x="45074" y="478950"/>
                      <a:pt x="45074" y="475125"/>
                    </a:cubicBezTo>
                    <a:cubicBezTo>
                      <a:pt x="48910" y="467476"/>
                      <a:pt x="56583" y="463652"/>
                      <a:pt x="64256" y="456003"/>
                    </a:cubicBezTo>
                    <a:cubicBezTo>
                      <a:pt x="75766" y="448354"/>
                      <a:pt x="87275" y="444529"/>
                      <a:pt x="91112" y="440705"/>
                    </a:cubicBezTo>
                    <a:cubicBezTo>
                      <a:pt x="98785" y="436881"/>
                      <a:pt x="105498" y="435925"/>
                      <a:pt x="111253" y="437359"/>
                    </a:cubicBezTo>
                    <a:close/>
                    <a:moveTo>
                      <a:pt x="464809" y="414006"/>
                    </a:moveTo>
                    <a:cubicBezTo>
                      <a:pt x="472429" y="414006"/>
                      <a:pt x="480049" y="417816"/>
                      <a:pt x="487669" y="421626"/>
                    </a:cubicBezTo>
                    <a:cubicBezTo>
                      <a:pt x="502909" y="436866"/>
                      <a:pt x="518149" y="459726"/>
                      <a:pt x="514339" y="474966"/>
                    </a:cubicBezTo>
                    <a:cubicBezTo>
                      <a:pt x="514339" y="482586"/>
                      <a:pt x="514339" y="490206"/>
                      <a:pt x="510529" y="494016"/>
                    </a:cubicBezTo>
                    <a:cubicBezTo>
                      <a:pt x="499099" y="509256"/>
                      <a:pt x="476239" y="501636"/>
                      <a:pt x="464809" y="486396"/>
                    </a:cubicBezTo>
                    <a:cubicBezTo>
                      <a:pt x="453379" y="478776"/>
                      <a:pt x="445759" y="467346"/>
                      <a:pt x="441949" y="455916"/>
                    </a:cubicBezTo>
                    <a:cubicBezTo>
                      <a:pt x="441949" y="448296"/>
                      <a:pt x="441949" y="433056"/>
                      <a:pt x="453379" y="421626"/>
                    </a:cubicBezTo>
                    <a:cubicBezTo>
                      <a:pt x="453379" y="417816"/>
                      <a:pt x="457189" y="414006"/>
                      <a:pt x="464809" y="414006"/>
                    </a:cubicBezTo>
                    <a:close/>
                    <a:moveTo>
                      <a:pt x="14457" y="363206"/>
                    </a:moveTo>
                    <a:cubicBezTo>
                      <a:pt x="18313" y="363206"/>
                      <a:pt x="22168" y="363206"/>
                      <a:pt x="26024" y="363206"/>
                    </a:cubicBezTo>
                    <a:cubicBezTo>
                      <a:pt x="33734" y="363206"/>
                      <a:pt x="41445" y="370945"/>
                      <a:pt x="45300" y="378684"/>
                    </a:cubicBezTo>
                    <a:cubicBezTo>
                      <a:pt x="49156" y="386424"/>
                      <a:pt x="53011" y="390293"/>
                      <a:pt x="53011" y="398032"/>
                    </a:cubicBezTo>
                    <a:cubicBezTo>
                      <a:pt x="53011" y="409641"/>
                      <a:pt x="49156" y="421250"/>
                      <a:pt x="37590" y="425119"/>
                    </a:cubicBezTo>
                    <a:cubicBezTo>
                      <a:pt x="29879" y="425119"/>
                      <a:pt x="26024" y="421250"/>
                      <a:pt x="18313" y="413510"/>
                    </a:cubicBezTo>
                    <a:cubicBezTo>
                      <a:pt x="10602" y="405771"/>
                      <a:pt x="2891" y="390293"/>
                      <a:pt x="2891" y="378684"/>
                    </a:cubicBezTo>
                    <a:cubicBezTo>
                      <a:pt x="-964" y="374815"/>
                      <a:pt x="-964" y="370945"/>
                      <a:pt x="2891" y="367076"/>
                    </a:cubicBezTo>
                    <a:cubicBezTo>
                      <a:pt x="6747" y="363206"/>
                      <a:pt x="10602" y="363206"/>
                      <a:pt x="14457" y="363206"/>
                    </a:cubicBezTo>
                    <a:close/>
                    <a:moveTo>
                      <a:pt x="338376" y="344250"/>
                    </a:moveTo>
                    <a:cubicBezTo>
                      <a:pt x="354510" y="340808"/>
                      <a:pt x="371720" y="348780"/>
                      <a:pt x="380325" y="363275"/>
                    </a:cubicBezTo>
                    <a:cubicBezTo>
                      <a:pt x="387974" y="374870"/>
                      <a:pt x="387974" y="394196"/>
                      <a:pt x="372676" y="409657"/>
                    </a:cubicBezTo>
                    <a:cubicBezTo>
                      <a:pt x="372676" y="409657"/>
                      <a:pt x="372676" y="409657"/>
                      <a:pt x="368852" y="413522"/>
                    </a:cubicBezTo>
                    <a:cubicBezTo>
                      <a:pt x="349729" y="425118"/>
                      <a:pt x="322958" y="413522"/>
                      <a:pt x="311485" y="398062"/>
                    </a:cubicBezTo>
                    <a:cubicBezTo>
                      <a:pt x="303836" y="386466"/>
                      <a:pt x="303836" y="367140"/>
                      <a:pt x="315309" y="355544"/>
                    </a:cubicBezTo>
                    <a:cubicBezTo>
                      <a:pt x="315309" y="355544"/>
                      <a:pt x="319134" y="351679"/>
                      <a:pt x="322958" y="351679"/>
                    </a:cubicBezTo>
                    <a:cubicBezTo>
                      <a:pt x="327739" y="347814"/>
                      <a:pt x="332998" y="345398"/>
                      <a:pt x="338376" y="344250"/>
                    </a:cubicBezTo>
                    <a:close/>
                    <a:moveTo>
                      <a:pt x="220757" y="344156"/>
                    </a:moveTo>
                    <a:cubicBezTo>
                      <a:pt x="236103" y="348026"/>
                      <a:pt x="251449" y="355765"/>
                      <a:pt x="247613" y="371243"/>
                    </a:cubicBezTo>
                    <a:cubicBezTo>
                      <a:pt x="247613" y="378982"/>
                      <a:pt x="239940" y="386721"/>
                      <a:pt x="224594" y="394460"/>
                    </a:cubicBezTo>
                    <a:cubicBezTo>
                      <a:pt x="213084" y="402200"/>
                      <a:pt x="193902" y="406069"/>
                      <a:pt x="178556" y="402200"/>
                    </a:cubicBezTo>
                    <a:cubicBezTo>
                      <a:pt x="174720" y="402200"/>
                      <a:pt x="170883" y="402200"/>
                      <a:pt x="167047" y="398330"/>
                    </a:cubicBezTo>
                    <a:cubicBezTo>
                      <a:pt x="163210" y="394460"/>
                      <a:pt x="159374" y="386721"/>
                      <a:pt x="163210" y="378982"/>
                    </a:cubicBezTo>
                    <a:cubicBezTo>
                      <a:pt x="163210" y="375113"/>
                      <a:pt x="163210" y="371243"/>
                      <a:pt x="167047" y="367374"/>
                    </a:cubicBezTo>
                    <a:cubicBezTo>
                      <a:pt x="170883" y="355765"/>
                      <a:pt x="182393" y="348026"/>
                      <a:pt x="193902" y="348026"/>
                    </a:cubicBezTo>
                    <a:cubicBezTo>
                      <a:pt x="201575" y="344156"/>
                      <a:pt x="213084" y="344156"/>
                      <a:pt x="220757" y="344156"/>
                    </a:cubicBezTo>
                    <a:close/>
                    <a:moveTo>
                      <a:pt x="558035" y="324773"/>
                    </a:moveTo>
                    <a:cubicBezTo>
                      <a:pt x="563733" y="325721"/>
                      <a:pt x="569431" y="327615"/>
                      <a:pt x="575129" y="329510"/>
                    </a:cubicBezTo>
                    <a:cubicBezTo>
                      <a:pt x="597921" y="344668"/>
                      <a:pt x="620713" y="371195"/>
                      <a:pt x="624512" y="390142"/>
                    </a:cubicBezTo>
                    <a:cubicBezTo>
                      <a:pt x="624512" y="401511"/>
                      <a:pt x="624512" y="409090"/>
                      <a:pt x="620713" y="416669"/>
                    </a:cubicBezTo>
                    <a:cubicBezTo>
                      <a:pt x="605519" y="439406"/>
                      <a:pt x="578928" y="431827"/>
                      <a:pt x="559934" y="420459"/>
                    </a:cubicBezTo>
                    <a:cubicBezTo>
                      <a:pt x="544740" y="412880"/>
                      <a:pt x="529545" y="397721"/>
                      <a:pt x="525746" y="386353"/>
                    </a:cubicBezTo>
                    <a:cubicBezTo>
                      <a:pt x="521948" y="371195"/>
                      <a:pt x="518149" y="352247"/>
                      <a:pt x="529545" y="337089"/>
                    </a:cubicBezTo>
                    <a:cubicBezTo>
                      <a:pt x="529545" y="333300"/>
                      <a:pt x="533344" y="325721"/>
                      <a:pt x="540941" y="325721"/>
                    </a:cubicBezTo>
                    <a:cubicBezTo>
                      <a:pt x="546639" y="323826"/>
                      <a:pt x="552337" y="323826"/>
                      <a:pt x="558035" y="324773"/>
                    </a:cubicBezTo>
                    <a:close/>
                    <a:moveTo>
                      <a:pt x="236368" y="230423"/>
                    </a:moveTo>
                    <a:cubicBezTo>
                      <a:pt x="251537" y="226681"/>
                      <a:pt x="270499" y="234165"/>
                      <a:pt x="270499" y="249133"/>
                    </a:cubicBezTo>
                    <a:cubicBezTo>
                      <a:pt x="270499" y="256617"/>
                      <a:pt x="266707" y="264101"/>
                      <a:pt x="259122" y="267843"/>
                    </a:cubicBezTo>
                    <a:cubicBezTo>
                      <a:pt x="251537" y="275327"/>
                      <a:pt x="240160" y="275327"/>
                      <a:pt x="232575" y="279069"/>
                    </a:cubicBezTo>
                    <a:cubicBezTo>
                      <a:pt x="217406" y="279069"/>
                      <a:pt x="206028" y="275327"/>
                      <a:pt x="202236" y="260359"/>
                    </a:cubicBezTo>
                    <a:cubicBezTo>
                      <a:pt x="202236" y="256617"/>
                      <a:pt x="206028" y="249133"/>
                      <a:pt x="209821" y="245391"/>
                    </a:cubicBezTo>
                    <a:cubicBezTo>
                      <a:pt x="213613" y="237907"/>
                      <a:pt x="217406" y="234165"/>
                      <a:pt x="221198" y="234165"/>
                    </a:cubicBezTo>
                    <a:cubicBezTo>
                      <a:pt x="224990" y="230423"/>
                      <a:pt x="232575" y="230423"/>
                      <a:pt x="236368" y="230423"/>
                    </a:cubicBezTo>
                    <a:close/>
                    <a:moveTo>
                      <a:pt x="502741" y="221918"/>
                    </a:moveTo>
                    <a:cubicBezTo>
                      <a:pt x="510398" y="221918"/>
                      <a:pt x="518055" y="229629"/>
                      <a:pt x="525713" y="241195"/>
                    </a:cubicBezTo>
                    <a:cubicBezTo>
                      <a:pt x="533370" y="248906"/>
                      <a:pt x="537199" y="260472"/>
                      <a:pt x="537199" y="268183"/>
                    </a:cubicBezTo>
                    <a:cubicBezTo>
                      <a:pt x="537199" y="275893"/>
                      <a:pt x="537199" y="279749"/>
                      <a:pt x="533370" y="283604"/>
                    </a:cubicBezTo>
                    <a:cubicBezTo>
                      <a:pt x="525713" y="295170"/>
                      <a:pt x="514227" y="302881"/>
                      <a:pt x="502741" y="302881"/>
                    </a:cubicBezTo>
                    <a:cubicBezTo>
                      <a:pt x="495083" y="302881"/>
                      <a:pt x="487426" y="299026"/>
                      <a:pt x="479768" y="291315"/>
                    </a:cubicBezTo>
                    <a:cubicBezTo>
                      <a:pt x="479768" y="287460"/>
                      <a:pt x="475940" y="287460"/>
                      <a:pt x="475940" y="283604"/>
                    </a:cubicBezTo>
                    <a:cubicBezTo>
                      <a:pt x="472111" y="275893"/>
                      <a:pt x="472111" y="272038"/>
                      <a:pt x="472111" y="268183"/>
                    </a:cubicBezTo>
                    <a:cubicBezTo>
                      <a:pt x="472111" y="245050"/>
                      <a:pt x="483597" y="225774"/>
                      <a:pt x="502741" y="221918"/>
                    </a:cubicBezTo>
                    <a:close/>
                    <a:moveTo>
                      <a:pt x="71959" y="210806"/>
                    </a:moveTo>
                    <a:cubicBezTo>
                      <a:pt x="83481" y="210806"/>
                      <a:pt x="95004" y="214605"/>
                      <a:pt x="106526" y="218403"/>
                    </a:cubicBezTo>
                    <a:cubicBezTo>
                      <a:pt x="121889" y="226001"/>
                      <a:pt x="133411" y="233598"/>
                      <a:pt x="141093" y="237397"/>
                    </a:cubicBezTo>
                    <a:cubicBezTo>
                      <a:pt x="160296" y="248793"/>
                      <a:pt x="164137" y="263988"/>
                      <a:pt x="156456" y="279182"/>
                    </a:cubicBezTo>
                    <a:cubicBezTo>
                      <a:pt x="144933" y="301974"/>
                      <a:pt x="102685" y="317169"/>
                      <a:pt x="71959" y="301974"/>
                    </a:cubicBezTo>
                    <a:cubicBezTo>
                      <a:pt x="64278" y="298176"/>
                      <a:pt x="56596" y="290578"/>
                      <a:pt x="48915" y="279182"/>
                    </a:cubicBezTo>
                    <a:cubicBezTo>
                      <a:pt x="45074" y="267786"/>
                      <a:pt x="48915" y="244994"/>
                      <a:pt x="56596" y="229800"/>
                    </a:cubicBezTo>
                    <a:cubicBezTo>
                      <a:pt x="60437" y="222202"/>
                      <a:pt x="64278" y="214605"/>
                      <a:pt x="71959" y="210806"/>
                    </a:cubicBezTo>
                    <a:close/>
                    <a:moveTo>
                      <a:pt x="368924" y="206715"/>
                    </a:moveTo>
                    <a:cubicBezTo>
                      <a:pt x="391784" y="202868"/>
                      <a:pt x="422264" y="210561"/>
                      <a:pt x="426074" y="237488"/>
                    </a:cubicBezTo>
                    <a:cubicBezTo>
                      <a:pt x="426074" y="241335"/>
                      <a:pt x="426074" y="245181"/>
                      <a:pt x="426074" y="245181"/>
                    </a:cubicBezTo>
                    <a:cubicBezTo>
                      <a:pt x="422264" y="275955"/>
                      <a:pt x="395594" y="295188"/>
                      <a:pt x="368924" y="299034"/>
                    </a:cubicBezTo>
                    <a:cubicBezTo>
                      <a:pt x="357494" y="302881"/>
                      <a:pt x="346064" y="299034"/>
                      <a:pt x="334634" y="291341"/>
                    </a:cubicBezTo>
                    <a:cubicBezTo>
                      <a:pt x="323204" y="287495"/>
                      <a:pt x="315584" y="275955"/>
                      <a:pt x="315584" y="260568"/>
                    </a:cubicBezTo>
                    <a:cubicBezTo>
                      <a:pt x="315584" y="260568"/>
                      <a:pt x="315584" y="256721"/>
                      <a:pt x="315584" y="256721"/>
                    </a:cubicBezTo>
                    <a:cubicBezTo>
                      <a:pt x="311774" y="225948"/>
                      <a:pt x="342254" y="206715"/>
                      <a:pt x="368924" y="206715"/>
                    </a:cubicBezTo>
                    <a:close/>
                    <a:moveTo>
                      <a:pt x="494703" y="107618"/>
                    </a:moveTo>
                    <a:cubicBezTo>
                      <a:pt x="506242" y="107618"/>
                      <a:pt x="517782" y="107618"/>
                      <a:pt x="525476" y="111442"/>
                    </a:cubicBezTo>
                    <a:cubicBezTo>
                      <a:pt x="540862" y="119091"/>
                      <a:pt x="552402" y="134389"/>
                      <a:pt x="556249" y="149687"/>
                    </a:cubicBezTo>
                    <a:cubicBezTo>
                      <a:pt x="556249" y="157336"/>
                      <a:pt x="556249" y="161160"/>
                      <a:pt x="552402" y="168809"/>
                    </a:cubicBezTo>
                    <a:cubicBezTo>
                      <a:pt x="548556" y="180283"/>
                      <a:pt x="537016" y="187931"/>
                      <a:pt x="525476" y="187931"/>
                    </a:cubicBezTo>
                    <a:cubicBezTo>
                      <a:pt x="498549" y="191756"/>
                      <a:pt x="471623" y="176458"/>
                      <a:pt x="460083" y="153511"/>
                    </a:cubicBezTo>
                    <a:cubicBezTo>
                      <a:pt x="460083" y="149687"/>
                      <a:pt x="460083" y="145862"/>
                      <a:pt x="460083" y="145862"/>
                    </a:cubicBezTo>
                    <a:cubicBezTo>
                      <a:pt x="456236" y="122916"/>
                      <a:pt x="475469" y="111442"/>
                      <a:pt x="494703" y="107618"/>
                    </a:cubicBezTo>
                    <a:close/>
                    <a:moveTo>
                      <a:pt x="289866" y="100330"/>
                    </a:moveTo>
                    <a:cubicBezTo>
                      <a:pt x="301296" y="96506"/>
                      <a:pt x="312726" y="96506"/>
                      <a:pt x="320346" y="100330"/>
                    </a:cubicBezTo>
                    <a:cubicBezTo>
                      <a:pt x="339396" y="107979"/>
                      <a:pt x="354636" y="127102"/>
                      <a:pt x="347016" y="150048"/>
                    </a:cubicBezTo>
                    <a:cubicBezTo>
                      <a:pt x="347016" y="157697"/>
                      <a:pt x="339396" y="165346"/>
                      <a:pt x="335586" y="169171"/>
                    </a:cubicBezTo>
                    <a:cubicBezTo>
                      <a:pt x="320346" y="180644"/>
                      <a:pt x="305106" y="180644"/>
                      <a:pt x="289866" y="176819"/>
                    </a:cubicBezTo>
                    <a:cubicBezTo>
                      <a:pt x="270816" y="169171"/>
                      <a:pt x="259386" y="150048"/>
                      <a:pt x="270816" y="123277"/>
                    </a:cubicBezTo>
                    <a:cubicBezTo>
                      <a:pt x="270816" y="123277"/>
                      <a:pt x="270816" y="123277"/>
                      <a:pt x="270816" y="119453"/>
                    </a:cubicBezTo>
                    <a:cubicBezTo>
                      <a:pt x="274626" y="111804"/>
                      <a:pt x="282246" y="104155"/>
                      <a:pt x="289866" y="100330"/>
                    </a:cubicBezTo>
                    <a:close/>
                    <a:moveTo>
                      <a:pt x="163670" y="95261"/>
                    </a:moveTo>
                    <a:cubicBezTo>
                      <a:pt x="170370" y="97173"/>
                      <a:pt x="177070" y="101954"/>
                      <a:pt x="182813" y="107690"/>
                    </a:cubicBezTo>
                    <a:cubicBezTo>
                      <a:pt x="190470" y="111515"/>
                      <a:pt x="194299" y="119164"/>
                      <a:pt x="194299" y="126812"/>
                    </a:cubicBezTo>
                    <a:cubicBezTo>
                      <a:pt x="194299" y="138286"/>
                      <a:pt x="194299" y="153584"/>
                      <a:pt x="182813" y="161233"/>
                    </a:cubicBezTo>
                    <a:cubicBezTo>
                      <a:pt x="178984" y="165057"/>
                      <a:pt x="175155" y="168881"/>
                      <a:pt x="171327" y="168881"/>
                    </a:cubicBezTo>
                    <a:cubicBezTo>
                      <a:pt x="159841" y="172706"/>
                      <a:pt x="152183" y="168881"/>
                      <a:pt x="148355" y="161233"/>
                    </a:cubicBezTo>
                    <a:cubicBezTo>
                      <a:pt x="133040" y="145935"/>
                      <a:pt x="129211" y="122988"/>
                      <a:pt x="140697" y="107690"/>
                    </a:cubicBezTo>
                    <a:cubicBezTo>
                      <a:pt x="140697" y="103866"/>
                      <a:pt x="140697" y="103866"/>
                      <a:pt x="144526" y="100041"/>
                    </a:cubicBezTo>
                    <a:cubicBezTo>
                      <a:pt x="150269" y="94305"/>
                      <a:pt x="156969" y="93348"/>
                      <a:pt x="163670" y="95261"/>
                    </a:cubicBezTo>
                    <a:close/>
                    <a:moveTo>
                      <a:pt x="412639" y="10622"/>
                    </a:moveTo>
                    <a:cubicBezTo>
                      <a:pt x="425060" y="13003"/>
                      <a:pt x="435570" y="19671"/>
                      <a:pt x="441302" y="31101"/>
                    </a:cubicBezTo>
                    <a:cubicBezTo>
                      <a:pt x="445124" y="38721"/>
                      <a:pt x="441302" y="53961"/>
                      <a:pt x="433659" y="69201"/>
                    </a:cubicBezTo>
                    <a:cubicBezTo>
                      <a:pt x="426015" y="80631"/>
                      <a:pt x="414550" y="88251"/>
                      <a:pt x="403084" y="95871"/>
                    </a:cubicBezTo>
                    <a:cubicBezTo>
                      <a:pt x="395441" y="95871"/>
                      <a:pt x="387797" y="99681"/>
                      <a:pt x="383976" y="95871"/>
                    </a:cubicBezTo>
                    <a:cubicBezTo>
                      <a:pt x="364867" y="95871"/>
                      <a:pt x="353401" y="84441"/>
                      <a:pt x="345758" y="69201"/>
                    </a:cubicBezTo>
                    <a:cubicBezTo>
                      <a:pt x="341936" y="61581"/>
                      <a:pt x="341936" y="46341"/>
                      <a:pt x="345758" y="38721"/>
                    </a:cubicBezTo>
                    <a:cubicBezTo>
                      <a:pt x="349580" y="34911"/>
                      <a:pt x="353401" y="31101"/>
                      <a:pt x="357223" y="27291"/>
                    </a:cubicBezTo>
                    <a:cubicBezTo>
                      <a:pt x="361045" y="19671"/>
                      <a:pt x="368688" y="15861"/>
                      <a:pt x="372510" y="15861"/>
                    </a:cubicBezTo>
                    <a:cubicBezTo>
                      <a:pt x="385887" y="10146"/>
                      <a:pt x="400218" y="8241"/>
                      <a:pt x="412639" y="10622"/>
                    </a:cubicBezTo>
                    <a:close/>
                    <a:moveTo>
                      <a:pt x="228082" y="436"/>
                    </a:moveTo>
                    <a:cubicBezTo>
                      <a:pt x="238153" y="1859"/>
                      <a:pt x="247744" y="6605"/>
                      <a:pt x="255417" y="12299"/>
                    </a:cubicBezTo>
                    <a:cubicBezTo>
                      <a:pt x="255417" y="16095"/>
                      <a:pt x="255417" y="16095"/>
                      <a:pt x="255417" y="16095"/>
                    </a:cubicBezTo>
                    <a:cubicBezTo>
                      <a:pt x="270763" y="27484"/>
                      <a:pt x="278436" y="50261"/>
                      <a:pt x="263090" y="65446"/>
                    </a:cubicBezTo>
                    <a:cubicBezTo>
                      <a:pt x="263090" y="65446"/>
                      <a:pt x="259254" y="65446"/>
                      <a:pt x="259254" y="69242"/>
                    </a:cubicBezTo>
                    <a:cubicBezTo>
                      <a:pt x="240071" y="80631"/>
                      <a:pt x="213216" y="73038"/>
                      <a:pt x="197870" y="57854"/>
                    </a:cubicBezTo>
                    <a:cubicBezTo>
                      <a:pt x="194034" y="54057"/>
                      <a:pt x="186361" y="42669"/>
                      <a:pt x="186361" y="35076"/>
                    </a:cubicBezTo>
                    <a:cubicBezTo>
                      <a:pt x="186361" y="27484"/>
                      <a:pt x="190197" y="16095"/>
                      <a:pt x="197870" y="8503"/>
                    </a:cubicBezTo>
                    <a:cubicBezTo>
                      <a:pt x="207462" y="910"/>
                      <a:pt x="218012" y="-988"/>
                      <a:pt x="228082" y="4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38" name="Group 190"/>
            <p:cNvGrpSpPr>
              <a:grpSpLocks/>
            </p:cNvGrpSpPr>
            <p:nvPr/>
          </p:nvGrpSpPr>
          <p:grpSpPr bwMode="auto">
            <a:xfrm>
              <a:off x="5511800" y="2543175"/>
              <a:ext cx="217488" cy="290512"/>
              <a:chOff x="9828268" y="1637137"/>
              <a:chExt cx="290350" cy="290350"/>
            </a:xfrm>
          </p:grpSpPr>
          <p:sp>
            <p:nvSpPr>
              <p:cNvPr id="82" name="32-Point Star 81"/>
              <p:cNvSpPr/>
              <p:nvPr/>
            </p:nvSpPr>
            <p:spPr>
              <a:xfrm>
                <a:off x="9828268" y="1637137"/>
                <a:ext cx="290350" cy="290350"/>
              </a:xfrm>
              <a:prstGeom prst="star32">
                <a:avLst>
                  <a:gd name="adj" fmla="val 47767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192"/>
              <p:cNvSpPr>
                <a:spLocks/>
              </p:cNvSpPr>
              <p:nvPr/>
            </p:nvSpPr>
            <p:spPr bwMode="auto">
              <a:xfrm>
                <a:off x="9857939" y="1651416"/>
                <a:ext cx="252202" cy="257032"/>
              </a:xfrm>
              <a:custGeom>
                <a:avLst/>
                <a:gdLst>
                  <a:gd name="T0" fmla="*/ 143910 w 624512"/>
                  <a:gd name="T1" fmla="*/ 619500 h 632364"/>
                  <a:gd name="T2" fmla="*/ 61125 w 624512"/>
                  <a:gd name="T3" fmla="*/ 585368 h 632364"/>
                  <a:gd name="T4" fmla="*/ 232289 w 624512"/>
                  <a:gd name="T5" fmla="*/ 486067 h 632364"/>
                  <a:gd name="T6" fmla="*/ 285170 w 624512"/>
                  <a:gd name="T7" fmla="*/ 524054 h 632364"/>
                  <a:gd name="T8" fmla="*/ 186963 w 624512"/>
                  <a:gd name="T9" fmla="*/ 550644 h 632364"/>
                  <a:gd name="T10" fmla="*/ 392363 w 624512"/>
                  <a:gd name="T11" fmla="*/ 493064 h 632364"/>
                  <a:gd name="T12" fmla="*/ 392363 w 624512"/>
                  <a:gd name="T13" fmla="*/ 535847 h 632364"/>
                  <a:gd name="T14" fmla="*/ 350247 w 624512"/>
                  <a:gd name="T15" fmla="*/ 493064 h 632364"/>
                  <a:gd name="T16" fmla="*/ 125640 w 624512"/>
                  <a:gd name="T17" fmla="*/ 448354 h 632364"/>
                  <a:gd name="T18" fmla="*/ 52747 w 624512"/>
                  <a:gd name="T19" fmla="*/ 494247 h 632364"/>
                  <a:gd name="T20" fmla="*/ 91112 w 624512"/>
                  <a:gd name="T21" fmla="*/ 440705 h 632364"/>
                  <a:gd name="T22" fmla="*/ 487669 w 624512"/>
                  <a:gd name="T23" fmla="*/ 421626 h 632364"/>
                  <a:gd name="T24" fmla="*/ 464809 w 624512"/>
                  <a:gd name="T25" fmla="*/ 486396 h 632364"/>
                  <a:gd name="T26" fmla="*/ 464809 w 624512"/>
                  <a:gd name="T27" fmla="*/ 414006 h 632364"/>
                  <a:gd name="T28" fmla="*/ 45300 w 624512"/>
                  <a:gd name="T29" fmla="*/ 378684 h 632364"/>
                  <a:gd name="T30" fmla="*/ 18313 w 624512"/>
                  <a:gd name="T31" fmla="*/ 413510 h 632364"/>
                  <a:gd name="T32" fmla="*/ 14457 w 624512"/>
                  <a:gd name="T33" fmla="*/ 363206 h 632364"/>
                  <a:gd name="T34" fmla="*/ 372676 w 624512"/>
                  <a:gd name="T35" fmla="*/ 409657 h 632364"/>
                  <a:gd name="T36" fmla="*/ 315309 w 624512"/>
                  <a:gd name="T37" fmla="*/ 355544 h 632364"/>
                  <a:gd name="T38" fmla="*/ 220757 w 624512"/>
                  <a:gd name="T39" fmla="*/ 344156 h 632364"/>
                  <a:gd name="T40" fmla="*/ 178556 w 624512"/>
                  <a:gd name="T41" fmla="*/ 402200 h 632364"/>
                  <a:gd name="T42" fmla="*/ 167047 w 624512"/>
                  <a:gd name="T43" fmla="*/ 367374 h 632364"/>
                  <a:gd name="T44" fmla="*/ 558035 w 624512"/>
                  <a:gd name="T45" fmla="*/ 324773 h 632364"/>
                  <a:gd name="T46" fmla="*/ 620713 w 624512"/>
                  <a:gd name="T47" fmla="*/ 416669 h 632364"/>
                  <a:gd name="T48" fmla="*/ 529545 w 624512"/>
                  <a:gd name="T49" fmla="*/ 337089 h 632364"/>
                  <a:gd name="T50" fmla="*/ 236368 w 624512"/>
                  <a:gd name="T51" fmla="*/ 230423 h 632364"/>
                  <a:gd name="T52" fmla="*/ 232575 w 624512"/>
                  <a:gd name="T53" fmla="*/ 279069 h 632364"/>
                  <a:gd name="T54" fmla="*/ 221198 w 624512"/>
                  <a:gd name="T55" fmla="*/ 234165 h 632364"/>
                  <a:gd name="T56" fmla="*/ 525713 w 624512"/>
                  <a:gd name="T57" fmla="*/ 241195 h 632364"/>
                  <a:gd name="T58" fmla="*/ 502741 w 624512"/>
                  <a:gd name="T59" fmla="*/ 302881 h 632364"/>
                  <a:gd name="T60" fmla="*/ 472111 w 624512"/>
                  <a:gd name="T61" fmla="*/ 268183 h 632364"/>
                  <a:gd name="T62" fmla="*/ 106526 w 624512"/>
                  <a:gd name="T63" fmla="*/ 218403 h 632364"/>
                  <a:gd name="T64" fmla="*/ 71959 w 624512"/>
                  <a:gd name="T65" fmla="*/ 301974 h 632364"/>
                  <a:gd name="T66" fmla="*/ 71959 w 624512"/>
                  <a:gd name="T67" fmla="*/ 210806 h 632364"/>
                  <a:gd name="T68" fmla="*/ 426074 w 624512"/>
                  <a:gd name="T69" fmla="*/ 245181 h 632364"/>
                  <a:gd name="T70" fmla="*/ 315584 w 624512"/>
                  <a:gd name="T71" fmla="*/ 260568 h 632364"/>
                  <a:gd name="T72" fmla="*/ 494703 w 624512"/>
                  <a:gd name="T73" fmla="*/ 107618 h 632364"/>
                  <a:gd name="T74" fmla="*/ 552402 w 624512"/>
                  <a:gd name="T75" fmla="*/ 168809 h 632364"/>
                  <a:gd name="T76" fmla="*/ 460083 w 624512"/>
                  <a:gd name="T77" fmla="*/ 145862 h 632364"/>
                  <a:gd name="T78" fmla="*/ 320346 w 624512"/>
                  <a:gd name="T79" fmla="*/ 100330 h 632364"/>
                  <a:gd name="T80" fmla="*/ 289866 w 624512"/>
                  <a:gd name="T81" fmla="*/ 176819 h 632364"/>
                  <a:gd name="T82" fmla="*/ 289866 w 624512"/>
                  <a:gd name="T83" fmla="*/ 100330 h 632364"/>
                  <a:gd name="T84" fmla="*/ 194299 w 624512"/>
                  <a:gd name="T85" fmla="*/ 126812 h 632364"/>
                  <a:gd name="T86" fmla="*/ 148355 w 624512"/>
                  <a:gd name="T87" fmla="*/ 161233 h 632364"/>
                  <a:gd name="T88" fmla="*/ 163670 w 624512"/>
                  <a:gd name="T89" fmla="*/ 95261 h 632364"/>
                  <a:gd name="T90" fmla="*/ 433659 w 624512"/>
                  <a:gd name="T91" fmla="*/ 69201 h 632364"/>
                  <a:gd name="T92" fmla="*/ 345758 w 624512"/>
                  <a:gd name="T93" fmla="*/ 69201 h 632364"/>
                  <a:gd name="T94" fmla="*/ 372510 w 624512"/>
                  <a:gd name="T95" fmla="*/ 15861 h 632364"/>
                  <a:gd name="T96" fmla="*/ 255417 w 624512"/>
                  <a:gd name="T97" fmla="*/ 12299 h 632364"/>
                  <a:gd name="T98" fmla="*/ 259254 w 624512"/>
                  <a:gd name="T99" fmla="*/ 69242 h 632364"/>
                  <a:gd name="T100" fmla="*/ 197870 w 624512"/>
                  <a:gd name="T101" fmla="*/ 8503 h 632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4512" h="632364">
                    <a:moveTo>
                      <a:pt x="98755" y="566406"/>
                    </a:moveTo>
                    <a:cubicBezTo>
                      <a:pt x="106280" y="566406"/>
                      <a:pt x="113806" y="566406"/>
                      <a:pt x="117569" y="570199"/>
                    </a:cubicBezTo>
                    <a:cubicBezTo>
                      <a:pt x="136384" y="581576"/>
                      <a:pt x="151436" y="600538"/>
                      <a:pt x="143910" y="619500"/>
                    </a:cubicBezTo>
                    <a:cubicBezTo>
                      <a:pt x="140147" y="627084"/>
                      <a:pt x="128858" y="630877"/>
                      <a:pt x="113806" y="630877"/>
                    </a:cubicBezTo>
                    <a:cubicBezTo>
                      <a:pt x="102517" y="634669"/>
                      <a:pt x="91229" y="630877"/>
                      <a:pt x="79940" y="623292"/>
                    </a:cubicBezTo>
                    <a:cubicBezTo>
                      <a:pt x="64888" y="615707"/>
                      <a:pt x="49836" y="600538"/>
                      <a:pt x="61125" y="585368"/>
                    </a:cubicBezTo>
                    <a:cubicBezTo>
                      <a:pt x="61125" y="577783"/>
                      <a:pt x="68651" y="573991"/>
                      <a:pt x="76177" y="570199"/>
                    </a:cubicBezTo>
                    <a:cubicBezTo>
                      <a:pt x="83703" y="566406"/>
                      <a:pt x="91229" y="566406"/>
                      <a:pt x="98755" y="566406"/>
                    </a:cubicBezTo>
                    <a:close/>
                    <a:moveTo>
                      <a:pt x="232289" y="486067"/>
                    </a:moveTo>
                    <a:cubicBezTo>
                      <a:pt x="232289" y="486067"/>
                      <a:pt x="236066" y="486067"/>
                      <a:pt x="236066" y="486067"/>
                    </a:cubicBezTo>
                    <a:cubicBezTo>
                      <a:pt x="254952" y="482268"/>
                      <a:pt x="273838" y="489865"/>
                      <a:pt x="281392" y="516456"/>
                    </a:cubicBezTo>
                    <a:cubicBezTo>
                      <a:pt x="285170" y="520255"/>
                      <a:pt x="285170" y="520255"/>
                      <a:pt x="285170" y="524054"/>
                    </a:cubicBezTo>
                    <a:cubicBezTo>
                      <a:pt x="292724" y="554443"/>
                      <a:pt x="266284" y="581034"/>
                      <a:pt x="239844" y="584832"/>
                    </a:cubicBezTo>
                    <a:cubicBezTo>
                      <a:pt x="220958" y="588631"/>
                      <a:pt x="202072" y="584832"/>
                      <a:pt x="190740" y="562040"/>
                    </a:cubicBezTo>
                    <a:cubicBezTo>
                      <a:pt x="190740" y="558242"/>
                      <a:pt x="190740" y="554443"/>
                      <a:pt x="186963" y="550644"/>
                    </a:cubicBezTo>
                    <a:cubicBezTo>
                      <a:pt x="183186" y="520255"/>
                      <a:pt x="205849" y="489865"/>
                      <a:pt x="232289" y="486067"/>
                    </a:cubicBezTo>
                    <a:close/>
                    <a:moveTo>
                      <a:pt x="368434" y="482854"/>
                    </a:moveTo>
                    <a:cubicBezTo>
                      <a:pt x="376091" y="482368"/>
                      <a:pt x="384706" y="485285"/>
                      <a:pt x="392363" y="493064"/>
                    </a:cubicBezTo>
                    <a:cubicBezTo>
                      <a:pt x="392363" y="493064"/>
                      <a:pt x="392363" y="493064"/>
                      <a:pt x="392363" y="496953"/>
                    </a:cubicBezTo>
                    <a:cubicBezTo>
                      <a:pt x="400020" y="500843"/>
                      <a:pt x="400020" y="508621"/>
                      <a:pt x="400020" y="512511"/>
                    </a:cubicBezTo>
                    <a:cubicBezTo>
                      <a:pt x="403849" y="524179"/>
                      <a:pt x="400020" y="531958"/>
                      <a:pt x="392363" y="535847"/>
                    </a:cubicBezTo>
                    <a:cubicBezTo>
                      <a:pt x="380877" y="551405"/>
                      <a:pt x="361733" y="555294"/>
                      <a:pt x="350247" y="543626"/>
                    </a:cubicBezTo>
                    <a:cubicBezTo>
                      <a:pt x="346418" y="539737"/>
                      <a:pt x="342590" y="531958"/>
                      <a:pt x="338761" y="524179"/>
                    </a:cubicBezTo>
                    <a:cubicBezTo>
                      <a:pt x="338761" y="512511"/>
                      <a:pt x="342590" y="500843"/>
                      <a:pt x="350247" y="493064"/>
                    </a:cubicBezTo>
                    <a:cubicBezTo>
                      <a:pt x="354076" y="487230"/>
                      <a:pt x="360776" y="483340"/>
                      <a:pt x="368434" y="482854"/>
                    </a:cubicBezTo>
                    <a:close/>
                    <a:moveTo>
                      <a:pt x="111253" y="437359"/>
                    </a:moveTo>
                    <a:cubicBezTo>
                      <a:pt x="117008" y="438793"/>
                      <a:pt x="121804" y="442617"/>
                      <a:pt x="125640" y="448354"/>
                    </a:cubicBezTo>
                    <a:cubicBezTo>
                      <a:pt x="137149" y="463652"/>
                      <a:pt x="125640" y="498072"/>
                      <a:pt x="106457" y="509545"/>
                    </a:cubicBezTo>
                    <a:cubicBezTo>
                      <a:pt x="98784" y="517194"/>
                      <a:pt x="91112" y="517194"/>
                      <a:pt x="79602" y="517194"/>
                    </a:cubicBezTo>
                    <a:cubicBezTo>
                      <a:pt x="71929" y="513370"/>
                      <a:pt x="60420" y="505721"/>
                      <a:pt x="52747" y="494247"/>
                    </a:cubicBezTo>
                    <a:cubicBezTo>
                      <a:pt x="48910" y="486598"/>
                      <a:pt x="45074" y="478950"/>
                      <a:pt x="45074" y="475125"/>
                    </a:cubicBezTo>
                    <a:cubicBezTo>
                      <a:pt x="48910" y="467476"/>
                      <a:pt x="56583" y="463652"/>
                      <a:pt x="64256" y="456003"/>
                    </a:cubicBezTo>
                    <a:cubicBezTo>
                      <a:pt x="75766" y="448354"/>
                      <a:pt x="87275" y="444529"/>
                      <a:pt x="91112" y="440705"/>
                    </a:cubicBezTo>
                    <a:cubicBezTo>
                      <a:pt x="98785" y="436881"/>
                      <a:pt x="105498" y="435925"/>
                      <a:pt x="111253" y="437359"/>
                    </a:cubicBezTo>
                    <a:close/>
                    <a:moveTo>
                      <a:pt x="464809" y="414006"/>
                    </a:moveTo>
                    <a:cubicBezTo>
                      <a:pt x="472429" y="414006"/>
                      <a:pt x="480049" y="417816"/>
                      <a:pt x="487669" y="421626"/>
                    </a:cubicBezTo>
                    <a:cubicBezTo>
                      <a:pt x="502909" y="436866"/>
                      <a:pt x="518149" y="459726"/>
                      <a:pt x="514339" y="474966"/>
                    </a:cubicBezTo>
                    <a:cubicBezTo>
                      <a:pt x="514339" y="482586"/>
                      <a:pt x="514339" y="490206"/>
                      <a:pt x="510529" y="494016"/>
                    </a:cubicBezTo>
                    <a:cubicBezTo>
                      <a:pt x="499099" y="509256"/>
                      <a:pt x="476239" y="501636"/>
                      <a:pt x="464809" y="486396"/>
                    </a:cubicBezTo>
                    <a:cubicBezTo>
                      <a:pt x="453379" y="478776"/>
                      <a:pt x="445759" y="467346"/>
                      <a:pt x="441949" y="455916"/>
                    </a:cubicBezTo>
                    <a:cubicBezTo>
                      <a:pt x="441949" y="448296"/>
                      <a:pt x="441949" y="433056"/>
                      <a:pt x="453379" y="421626"/>
                    </a:cubicBezTo>
                    <a:cubicBezTo>
                      <a:pt x="453379" y="417816"/>
                      <a:pt x="457189" y="414006"/>
                      <a:pt x="464809" y="414006"/>
                    </a:cubicBezTo>
                    <a:close/>
                    <a:moveTo>
                      <a:pt x="14457" y="363206"/>
                    </a:moveTo>
                    <a:cubicBezTo>
                      <a:pt x="18313" y="363206"/>
                      <a:pt x="22168" y="363206"/>
                      <a:pt x="26024" y="363206"/>
                    </a:cubicBezTo>
                    <a:cubicBezTo>
                      <a:pt x="33734" y="363206"/>
                      <a:pt x="41445" y="370945"/>
                      <a:pt x="45300" y="378684"/>
                    </a:cubicBezTo>
                    <a:cubicBezTo>
                      <a:pt x="49156" y="386424"/>
                      <a:pt x="53011" y="390293"/>
                      <a:pt x="53011" y="398032"/>
                    </a:cubicBezTo>
                    <a:cubicBezTo>
                      <a:pt x="53011" y="409641"/>
                      <a:pt x="49156" y="421250"/>
                      <a:pt x="37590" y="425119"/>
                    </a:cubicBezTo>
                    <a:cubicBezTo>
                      <a:pt x="29879" y="425119"/>
                      <a:pt x="26024" y="421250"/>
                      <a:pt x="18313" y="413510"/>
                    </a:cubicBezTo>
                    <a:cubicBezTo>
                      <a:pt x="10602" y="405771"/>
                      <a:pt x="2891" y="390293"/>
                      <a:pt x="2891" y="378684"/>
                    </a:cubicBezTo>
                    <a:cubicBezTo>
                      <a:pt x="-964" y="374815"/>
                      <a:pt x="-964" y="370945"/>
                      <a:pt x="2891" y="367076"/>
                    </a:cubicBezTo>
                    <a:cubicBezTo>
                      <a:pt x="6747" y="363206"/>
                      <a:pt x="10602" y="363206"/>
                      <a:pt x="14457" y="363206"/>
                    </a:cubicBezTo>
                    <a:close/>
                    <a:moveTo>
                      <a:pt x="338376" y="344250"/>
                    </a:moveTo>
                    <a:cubicBezTo>
                      <a:pt x="354510" y="340808"/>
                      <a:pt x="371720" y="348780"/>
                      <a:pt x="380325" y="363275"/>
                    </a:cubicBezTo>
                    <a:cubicBezTo>
                      <a:pt x="387974" y="374870"/>
                      <a:pt x="387974" y="394196"/>
                      <a:pt x="372676" y="409657"/>
                    </a:cubicBezTo>
                    <a:cubicBezTo>
                      <a:pt x="372676" y="409657"/>
                      <a:pt x="372676" y="409657"/>
                      <a:pt x="368852" y="413522"/>
                    </a:cubicBezTo>
                    <a:cubicBezTo>
                      <a:pt x="349729" y="425118"/>
                      <a:pt x="322958" y="413522"/>
                      <a:pt x="311485" y="398062"/>
                    </a:cubicBezTo>
                    <a:cubicBezTo>
                      <a:pt x="303836" y="386466"/>
                      <a:pt x="303836" y="367140"/>
                      <a:pt x="315309" y="355544"/>
                    </a:cubicBezTo>
                    <a:cubicBezTo>
                      <a:pt x="315309" y="355544"/>
                      <a:pt x="319134" y="351679"/>
                      <a:pt x="322958" y="351679"/>
                    </a:cubicBezTo>
                    <a:cubicBezTo>
                      <a:pt x="327739" y="347814"/>
                      <a:pt x="332998" y="345398"/>
                      <a:pt x="338376" y="344250"/>
                    </a:cubicBezTo>
                    <a:close/>
                    <a:moveTo>
                      <a:pt x="220757" y="344156"/>
                    </a:moveTo>
                    <a:cubicBezTo>
                      <a:pt x="236103" y="348026"/>
                      <a:pt x="251449" y="355765"/>
                      <a:pt x="247613" y="371243"/>
                    </a:cubicBezTo>
                    <a:cubicBezTo>
                      <a:pt x="247613" y="378982"/>
                      <a:pt x="239940" y="386721"/>
                      <a:pt x="224594" y="394460"/>
                    </a:cubicBezTo>
                    <a:cubicBezTo>
                      <a:pt x="213084" y="402200"/>
                      <a:pt x="193902" y="406069"/>
                      <a:pt x="178556" y="402200"/>
                    </a:cubicBezTo>
                    <a:cubicBezTo>
                      <a:pt x="174720" y="402200"/>
                      <a:pt x="170883" y="402200"/>
                      <a:pt x="167047" y="398330"/>
                    </a:cubicBezTo>
                    <a:cubicBezTo>
                      <a:pt x="163210" y="394460"/>
                      <a:pt x="159374" y="386721"/>
                      <a:pt x="163210" y="378982"/>
                    </a:cubicBezTo>
                    <a:cubicBezTo>
                      <a:pt x="163210" y="375113"/>
                      <a:pt x="163210" y="371243"/>
                      <a:pt x="167047" y="367374"/>
                    </a:cubicBezTo>
                    <a:cubicBezTo>
                      <a:pt x="170883" y="355765"/>
                      <a:pt x="182393" y="348026"/>
                      <a:pt x="193902" y="348026"/>
                    </a:cubicBezTo>
                    <a:cubicBezTo>
                      <a:pt x="201575" y="344156"/>
                      <a:pt x="213084" y="344156"/>
                      <a:pt x="220757" y="344156"/>
                    </a:cubicBezTo>
                    <a:close/>
                    <a:moveTo>
                      <a:pt x="558035" y="324773"/>
                    </a:moveTo>
                    <a:cubicBezTo>
                      <a:pt x="563733" y="325721"/>
                      <a:pt x="569431" y="327615"/>
                      <a:pt x="575129" y="329510"/>
                    </a:cubicBezTo>
                    <a:cubicBezTo>
                      <a:pt x="597921" y="344668"/>
                      <a:pt x="620713" y="371195"/>
                      <a:pt x="624512" y="390142"/>
                    </a:cubicBezTo>
                    <a:cubicBezTo>
                      <a:pt x="624512" y="401511"/>
                      <a:pt x="624512" y="409090"/>
                      <a:pt x="620713" y="416669"/>
                    </a:cubicBezTo>
                    <a:cubicBezTo>
                      <a:pt x="605519" y="439406"/>
                      <a:pt x="578928" y="431827"/>
                      <a:pt x="559934" y="420459"/>
                    </a:cubicBezTo>
                    <a:cubicBezTo>
                      <a:pt x="544740" y="412880"/>
                      <a:pt x="529545" y="397721"/>
                      <a:pt x="525746" y="386353"/>
                    </a:cubicBezTo>
                    <a:cubicBezTo>
                      <a:pt x="521948" y="371195"/>
                      <a:pt x="518149" y="352247"/>
                      <a:pt x="529545" y="337089"/>
                    </a:cubicBezTo>
                    <a:cubicBezTo>
                      <a:pt x="529545" y="333300"/>
                      <a:pt x="533344" y="325721"/>
                      <a:pt x="540941" y="325721"/>
                    </a:cubicBezTo>
                    <a:cubicBezTo>
                      <a:pt x="546639" y="323826"/>
                      <a:pt x="552337" y="323826"/>
                      <a:pt x="558035" y="324773"/>
                    </a:cubicBezTo>
                    <a:close/>
                    <a:moveTo>
                      <a:pt x="236368" y="230423"/>
                    </a:moveTo>
                    <a:cubicBezTo>
                      <a:pt x="251537" y="226681"/>
                      <a:pt x="270499" y="234165"/>
                      <a:pt x="270499" y="249133"/>
                    </a:cubicBezTo>
                    <a:cubicBezTo>
                      <a:pt x="270499" y="256617"/>
                      <a:pt x="266707" y="264101"/>
                      <a:pt x="259122" y="267843"/>
                    </a:cubicBezTo>
                    <a:cubicBezTo>
                      <a:pt x="251537" y="275327"/>
                      <a:pt x="240160" y="275327"/>
                      <a:pt x="232575" y="279069"/>
                    </a:cubicBezTo>
                    <a:cubicBezTo>
                      <a:pt x="217406" y="279069"/>
                      <a:pt x="206028" y="275327"/>
                      <a:pt x="202236" y="260359"/>
                    </a:cubicBezTo>
                    <a:cubicBezTo>
                      <a:pt x="202236" y="256617"/>
                      <a:pt x="206028" y="249133"/>
                      <a:pt x="209821" y="245391"/>
                    </a:cubicBezTo>
                    <a:cubicBezTo>
                      <a:pt x="213613" y="237907"/>
                      <a:pt x="217406" y="234165"/>
                      <a:pt x="221198" y="234165"/>
                    </a:cubicBezTo>
                    <a:cubicBezTo>
                      <a:pt x="224990" y="230423"/>
                      <a:pt x="232575" y="230423"/>
                      <a:pt x="236368" y="230423"/>
                    </a:cubicBezTo>
                    <a:close/>
                    <a:moveTo>
                      <a:pt x="502741" y="221918"/>
                    </a:moveTo>
                    <a:cubicBezTo>
                      <a:pt x="510398" y="221918"/>
                      <a:pt x="518055" y="229629"/>
                      <a:pt x="525713" y="241195"/>
                    </a:cubicBezTo>
                    <a:cubicBezTo>
                      <a:pt x="533370" y="248906"/>
                      <a:pt x="537199" y="260472"/>
                      <a:pt x="537199" y="268183"/>
                    </a:cubicBezTo>
                    <a:cubicBezTo>
                      <a:pt x="537199" y="275893"/>
                      <a:pt x="537199" y="279749"/>
                      <a:pt x="533370" y="283604"/>
                    </a:cubicBezTo>
                    <a:cubicBezTo>
                      <a:pt x="525713" y="295170"/>
                      <a:pt x="514227" y="302881"/>
                      <a:pt x="502741" y="302881"/>
                    </a:cubicBezTo>
                    <a:cubicBezTo>
                      <a:pt x="495083" y="302881"/>
                      <a:pt x="487426" y="299026"/>
                      <a:pt x="479768" y="291315"/>
                    </a:cubicBezTo>
                    <a:cubicBezTo>
                      <a:pt x="479768" y="287460"/>
                      <a:pt x="475940" y="287460"/>
                      <a:pt x="475940" y="283604"/>
                    </a:cubicBezTo>
                    <a:cubicBezTo>
                      <a:pt x="472111" y="275893"/>
                      <a:pt x="472111" y="272038"/>
                      <a:pt x="472111" y="268183"/>
                    </a:cubicBezTo>
                    <a:cubicBezTo>
                      <a:pt x="472111" y="245050"/>
                      <a:pt x="483597" y="225774"/>
                      <a:pt x="502741" y="221918"/>
                    </a:cubicBezTo>
                    <a:close/>
                    <a:moveTo>
                      <a:pt x="71959" y="210806"/>
                    </a:moveTo>
                    <a:cubicBezTo>
                      <a:pt x="83481" y="210806"/>
                      <a:pt x="95004" y="214605"/>
                      <a:pt x="106526" y="218403"/>
                    </a:cubicBezTo>
                    <a:cubicBezTo>
                      <a:pt x="121889" y="226001"/>
                      <a:pt x="133411" y="233598"/>
                      <a:pt x="141093" y="237397"/>
                    </a:cubicBezTo>
                    <a:cubicBezTo>
                      <a:pt x="160296" y="248793"/>
                      <a:pt x="164137" y="263988"/>
                      <a:pt x="156456" y="279182"/>
                    </a:cubicBezTo>
                    <a:cubicBezTo>
                      <a:pt x="144933" y="301974"/>
                      <a:pt x="102685" y="317169"/>
                      <a:pt x="71959" y="301974"/>
                    </a:cubicBezTo>
                    <a:cubicBezTo>
                      <a:pt x="64278" y="298176"/>
                      <a:pt x="56596" y="290578"/>
                      <a:pt x="48915" y="279182"/>
                    </a:cubicBezTo>
                    <a:cubicBezTo>
                      <a:pt x="45074" y="267786"/>
                      <a:pt x="48915" y="244994"/>
                      <a:pt x="56596" y="229800"/>
                    </a:cubicBezTo>
                    <a:cubicBezTo>
                      <a:pt x="60437" y="222202"/>
                      <a:pt x="64278" y="214605"/>
                      <a:pt x="71959" y="210806"/>
                    </a:cubicBezTo>
                    <a:close/>
                    <a:moveTo>
                      <a:pt x="368924" y="206715"/>
                    </a:moveTo>
                    <a:cubicBezTo>
                      <a:pt x="391784" y="202868"/>
                      <a:pt x="422264" y="210561"/>
                      <a:pt x="426074" y="237488"/>
                    </a:cubicBezTo>
                    <a:cubicBezTo>
                      <a:pt x="426074" y="241335"/>
                      <a:pt x="426074" y="245181"/>
                      <a:pt x="426074" y="245181"/>
                    </a:cubicBezTo>
                    <a:cubicBezTo>
                      <a:pt x="422264" y="275955"/>
                      <a:pt x="395594" y="295188"/>
                      <a:pt x="368924" y="299034"/>
                    </a:cubicBezTo>
                    <a:cubicBezTo>
                      <a:pt x="357494" y="302881"/>
                      <a:pt x="346064" y="299034"/>
                      <a:pt x="334634" y="291341"/>
                    </a:cubicBezTo>
                    <a:cubicBezTo>
                      <a:pt x="323204" y="287495"/>
                      <a:pt x="315584" y="275955"/>
                      <a:pt x="315584" y="260568"/>
                    </a:cubicBezTo>
                    <a:cubicBezTo>
                      <a:pt x="315584" y="260568"/>
                      <a:pt x="315584" y="256721"/>
                      <a:pt x="315584" y="256721"/>
                    </a:cubicBezTo>
                    <a:cubicBezTo>
                      <a:pt x="311774" y="225948"/>
                      <a:pt x="342254" y="206715"/>
                      <a:pt x="368924" y="206715"/>
                    </a:cubicBezTo>
                    <a:close/>
                    <a:moveTo>
                      <a:pt x="494703" y="107618"/>
                    </a:moveTo>
                    <a:cubicBezTo>
                      <a:pt x="506242" y="107618"/>
                      <a:pt x="517782" y="107618"/>
                      <a:pt x="525476" y="111442"/>
                    </a:cubicBezTo>
                    <a:cubicBezTo>
                      <a:pt x="540862" y="119091"/>
                      <a:pt x="552402" y="134389"/>
                      <a:pt x="556249" y="149687"/>
                    </a:cubicBezTo>
                    <a:cubicBezTo>
                      <a:pt x="556249" y="157336"/>
                      <a:pt x="556249" y="161160"/>
                      <a:pt x="552402" y="168809"/>
                    </a:cubicBezTo>
                    <a:cubicBezTo>
                      <a:pt x="548556" y="180283"/>
                      <a:pt x="537016" y="187931"/>
                      <a:pt x="525476" y="187931"/>
                    </a:cubicBezTo>
                    <a:cubicBezTo>
                      <a:pt x="498549" y="191756"/>
                      <a:pt x="471623" y="176458"/>
                      <a:pt x="460083" y="153511"/>
                    </a:cubicBezTo>
                    <a:cubicBezTo>
                      <a:pt x="460083" y="149687"/>
                      <a:pt x="460083" y="145862"/>
                      <a:pt x="460083" y="145862"/>
                    </a:cubicBezTo>
                    <a:cubicBezTo>
                      <a:pt x="456236" y="122916"/>
                      <a:pt x="475469" y="111442"/>
                      <a:pt x="494703" y="107618"/>
                    </a:cubicBezTo>
                    <a:close/>
                    <a:moveTo>
                      <a:pt x="289866" y="100330"/>
                    </a:moveTo>
                    <a:cubicBezTo>
                      <a:pt x="301296" y="96506"/>
                      <a:pt x="312726" y="96506"/>
                      <a:pt x="320346" y="100330"/>
                    </a:cubicBezTo>
                    <a:cubicBezTo>
                      <a:pt x="339396" y="107979"/>
                      <a:pt x="354636" y="127102"/>
                      <a:pt x="347016" y="150048"/>
                    </a:cubicBezTo>
                    <a:cubicBezTo>
                      <a:pt x="347016" y="157697"/>
                      <a:pt x="339396" y="165346"/>
                      <a:pt x="335586" y="169171"/>
                    </a:cubicBezTo>
                    <a:cubicBezTo>
                      <a:pt x="320346" y="180644"/>
                      <a:pt x="305106" y="180644"/>
                      <a:pt x="289866" y="176819"/>
                    </a:cubicBezTo>
                    <a:cubicBezTo>
                      <a:pt x="270816" y="169171"/>
                      <a:pt x="259386" y="150048"/>
                      <a:pt x="270816" y="123277"/>
                    </a:cubicBezTo>
                    <a:cubicBezTo>
                      <a:pt x="270816" y="123277"/>
                      <a:pt x="270816" y="123277"/>
                      <a:pt x="270816" y="119453"/>
                    </a:cubicBezTo>
                    <a:cubicBezTo>
                      <a:pt x="274626" y="111804"/>
                      <a:pt x="282246" y="104155"/>
                      <a:pt x="289866" y="100330"/>
                    </a:cubicBezTo>
                    <a:close/>
                    <a:moveTo>
                      <a:pt x="163670" y="95261"/>
                    </a:moveTo>
                    <a:cubicBezTo>
                      <a:pt x="170370" y="97173"/>
                      <a:pt x="177070" y="101954"/>
                      <a:pt x="182813" y="107690"/>
                    </a:cubicBezTo>
                    <a:cubicBezTo>
                      <a:pt x="190470" y="111515"/>
                      <a:pt x="194299" y="119164"/>
                      <a:pt x="194299" y="126812"/>
                    </a:cubicBezTo>
                    <a:cubicBezTo>
                      <a:pt x="194299" y="138286"/>
                      <a:pt x="194299" y="153584"/>
                      <a:pt x="182813" y="161233"/>
                    </a:cubicBezTo>
                    <a:cubicBezTo>
                      <a:pt x="178984" y="165057"/>
                      <a:pt x="175155" y="168881"/>
                      <a:pt x="171327" y="168881"/>
                    </a:cubicBezTo>
                    <a:cubicBezTo>
                      <a:pt x="159841" y="172706"/>
                      <a:pt x="152183" y="168881"/>
                      <a:pt x="148355" y="161233"/>
                    </a:cubicBezTo>
                    <a:cubicBezTo>
                      <a:pt x="133040" y="145935"/>
                      <a:pt x="129211" y="122988"/>
                      <a:pt x="140697" y="107690"/>
                    </a:cubicBezTo>
                    <a:cubicBezTo>
                      <a:pt x="140697" y="103866"/>
                      <a:pt x="140697" y="103866"/>
                      <a:pt x="144526" y="100041"/>
                    </a:cubicBezTo>
                    <a:cubicBezTo>
                      <a:pt x="150269" y="94305"/>
                      <a:pt x="156969" y="93348"/>
                      <a:pt x="163670" y="95261"/>
                    </a:cubicBezTo>
                    <a:close/>
                    <a:moveTo>
                      <a:pt x="412639" y="10622"/>
                    </a:moveTo>
                    <a:cubicBezTo>
                      <a:pt x="425060" y="13003"/>
                      <a:pt x="435570" y="19671"/>
                      <a:pt x="441302" y="31101"/>
                    </a:cubicBezTo>
                    <a:cubicBezTo>
                      <a:pt x="445124" y="38721"/>
                      <a:pt x="441302" y="53961"/>
                      <a:pt x="433659" y="69201"/>
                    </a:cubicBezTo>
                    <a:cubicBezTo>
                      <a:pt x="426015" y="80631"/>
                      <a:pt x="414550" y="88251"/>
                      <a:pt x="403084" y="95871"/>
                    </a:cubicBezTo>
                    <a:cubicBezTo>
                      <a:pt x="395441" y="95871"/>
                      <a:pt x="387797" y="99681"/>
                      <a:pt x="383976" y="95871"/>
                    </a:cubicBezTo>
                    <a:cubicBezTo>
                      <a:pt x="364867" y="95871"/>
                      <a:pt x="353401" y="84441"/>
                      <a:pt x="345758" y="69201"/>
                    </a:cubicBezTo>
                    <a:cubicBezTo>
                      <a:pt x="341936" y="61581"/>
                      <a:pt x="341936" y="46341"/>
                      <a:pt x="345758" y="38721"/>
                    </a:cubicBezTo>
                    <a:cubicBezTo>
                      <a:pt x="349580" y="34911"/>
                      <a:pt x="353401" y="31101"/>
                      <a:pt x="357223" y="27291"/>
                    </a:cubicBezTo>
                    <a:cubicBezTo>
                      <a:pt x="361045" y="19671"/>
                      <a:pt x="368688" y="15861"/>
                      <a:pt x="372510" y="15861"/>
                    </a:cubicBezTo>
                    <a:cubicBezTo>
                      <a:pt x="385887" y="10146"/>
                      <a:pt x="400218" y="8241"/>
                      <a:pt x="412639" y="10622"/>
                    </a:cubicBezTo>
                    <a:close/>
                    <a:moveTo>
                      <a:pt x="228082" y="436"/>
                    </a:moveTo>
                    <a:cubicBezTo>
                      <a:pt x="238153" y="1859"/>
                      <a:pt x="247744" y="6605"/>
                      <a:pt x="255417" y="12299"/>
                    </a:cubicBezTo>
                    <a:cubicBezTo>
                      <a:pt x="255417" y="16095"/>
                      <a:pt x="255417" y="16095"/>
                      <a:pt x="255417" y="16095"/>
                    </a:cubicBezTo>
                    <a:cubicBezTo>
                      <a:pt x="270763" y="27484"/>
                      <a:pt x="278436" y="50261"/>
                      <a:pt x="263090" y="65446"/>
                    </a:cubicBezTo>
                    <a:cubicBezTo>
                      <a:pt x="263090" y="65446"/>
                      <a:pt x="259254" y="65446"/>
                      <a:pt x="259254" y="69242"/>
                    </a:cubicBezTo>
                    <a:cubicBezTo>
                      <a:pt x="240071" y="80631"/>
                      <a:pt x="213216" y="73038"/>
                      <a:pt x="197870" y="57854"/>
                    </a:cubicBezTo>
                    <a:cubicBezTo>
                      <a:pt x="194034" y="54057"/>
                      <a:pt x="186361" y="42669"/>
                      <a:pt x="186361" y="35076"/>
                    </a:cubicBezTo>
                    <a:cubicBezTo>
                      <a:pt x="186361" y="27484"/>
                      <a:pt x="190197" y="16095"/>
                      <a:pt x="197870" y="8503"/>
                    </a:cubicBezTo>
                    <a:cubicBezTo>
                      <a:pt x="207462" y="910"/>
                      <a:pt x="218012" y="-988"/>
                      <a:pt x="228082" y="4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39" name="Group 193"/>
            <p:cNvGrpSpPr>
              <a:grpSpLocks/>
            </p:cNvGrpSpPr>
            <p:nvPr/>
          </p:nvGrpSpPr>
          <p:grpSpPr bwMode="auto">
            <a:xfrm>
              <a:off x="3779839" y="2378075"/>
              <a:ext cx="217487" cy="290512"/>
              <a:chOff x="9828268" y="1637137"/>
              <a:chExt cx="290350" cy="290350"/>
            </a:xfrm>
          </p:grpSpPr>
          <p:sp>
            <p:nvSpPr>
              <p:cNvPr id="80" name="32-Point Star 79"/>
              <p:cNvSpPr/>
              <p:nvPr/>
            </p:nvSpPr>
            <p:spPr>
              <a:xfrm>
                <a:off x="9828268" y="1637137"/>
                <a:ext cx="290350" cy="290350"/>
              </a:xfrm>
              <a:prstGeom prst="star32">
                <a:avLst>
                  <a:gd name="adj" fmla="val 47767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Freeform 195"/>
              <p:cNvSpPr>
                <a:spLocks/>
              </p:cNvSpPr>
              <p:nvPr/>
            </p:nvSpPr>
            <p:spPr bwMode="auto">
              <a:xfrm>
                <a:off x="9857939" y="1651416"/>
                <a:ext cx="252202" cy="257032"/>
              </a:xfrm>
              <a:custGeom>
                <a:avLst/>
                <a:gdLst>
                  <a:gd name="T0" fmla="*/ 143910 w 624512"/>
                  <a:gd name="T1" fmla="*/ 619500 h 632364"/>
                  <a:gd name="T2" fmla="*/ 61125 w 624512"/>
                  <a:gd name="T3" fmla="*/ 585368 h 632364"/>
                  <a:gd name="T4" fmla="*/ 232289 w 624512"/>
                  <a:gd name="T5" fmla="*/ 486067 h 632364"/>
                  <a:gd name="T6" fmla="*/ 285170 w 624512"/>
                  <a:gd name="T7" fmla="*/ 524054 h 632364"/>
                  <a:gd name="T8" fmla="*/ 186963 w 624512"/>
                  <a:gd name="T9" fmla="*/ 550644 h 632364"/>
                  <a:gd name="T10" fmla="*/ 392363 w 624512"/>
                  <a:gd name="T11" fmla="*/ 493064 h 632364"/>
                  <a:gd name="T12" fmla="*/ 392363 w 624512"/>
                  <a:gd name="T13" fmla="*/ 535847 h 632364"/>
                  <a:gd name="T14" fmla="*/ 350247 w 624512"/>
                  <a:gd name="T15" fmla="*/ 493064 h 632364"/>
                  <a:gd name="T16" fmla="*/ 125640 w 624512"/>
                  <a:gd name="T17" fmla="*/ 448354 h 632364"/>
                  <a:gd name="T18" fmla="*/ 52747 w 624512"/>
                  <a:gd name="T19" fmla="*/ 494247 h 632364"/>
                  <a:gd name="T20" fmla="*/ 91112 w 624512"/>
                  <a:gd name="T21" fmla="*/ 440705 h 632364"/>
                  <a:gd name="T22" fmla="*/ 487669 w 624512"/>
                  <a:gd name="T23" fmla="*/ 421626 h 632364"/>
                  <a:gd name="T24" fmla="*/ 464809 w 624512"/>
                  <a:gd name="T25" fmla="*/ 486396 h 632364"/>
                  <a:gd name="T26" fmla="*/ 464809 w 624512"/>
                  <a:gd name="T27" fmla="*/ 414006 h 632364"/>
                  <a:gd name="T28" fmla="*/ 45300 w 624512"/>
                  <a:gd name="T29" fmla="*/ 378684 h 632364"/>
                  <a:gd name="T30" fmla="*/ 18313 w 624512"/>
                  <a:gd name="T31" fmla="*/ 413510 h 632364"/>
                  <a:gd name="T32" fmla="*/ 14457 w 624512"/>
                  <a:gd name="T33" fmla="*/ 363206 h 632364"/>
                  <a:gd name="T34" fmla="*/ 372676 w 624512"/>
                  <a:gd name="T35" fmla="*/ 409657 h 632364"/>
                  <a:gd name="T36" fmla="*/ 315309 w 624512"/>
                  <a:gd name="T37" fmla="*/ 355544 h 632364"/>
                  <a:gd name="T38" fmla="*/ 220757 w 624512"/>
                  <a:gd name="T39" fmla="*/ 344156 h 632364"/>
                  <a:gd name="T40" fmla="*/ 178556 w 624512"/>
                  <a:gd name="T41" fmla="*/ 402200 h 632364"/>
                  <a:gd name="T42" fmla="*/ 167047 w 624512"/>
                  <a:gd name="T43" fmla="*/ 367374 h 632364"/>
                  <a:gd name="T44" fmla="*/ 558035 w 624512"/>
                  <a:gd name="T45" fmla="*/ 324773 h 632364"/>
                  <a:gd name="T46" fmla="*/ 620713 w 624512"/>
                  <a:gd name="T47" fmla="*/ 416669 h 632364"/>
                  <a:gd name="T48" fmla="*/ 529545 w 624512"/>
                  <a:gd name="T49" fmla="*/ 337089 h 632364"/>
                  <a:gd name="T50" fmla="*/ 236368 w 624512"/>
                  <a:gd name="T51" fmla="*/ 230423 h 632364"/>
                  <a:gd name="T52" fmla="*/ 232575 w 624512"/>
                  <a:gd name="T53" fmla="*/ 279069 h 632364"/>
                  <a:gd name="T54" fmla="*/ 221198 w 624512"/>
                  <a:gd name="T55" fmla="*/ 234165 h 632364"/>
                  <a:gd name="T56" fmla="*/ 525713 w 624512"/>
                  <a:gd name="T57" fmla="*/ 241195 h 632364"/>
                  <a:gd name="T58" fmla="*/ 502741 w 624512"/>
                  <a:gd name="T59" fmla="*/ 302881 h 632364"/>
                  <a:gd name="T60" fmla="*/ 472111 w 624512"/>
                  <a:gd name="T61" fmla="*/ 268183 h 632364"/>
                  <a:gd name="T62" fmla="*/ 106526 w 624512"/>
                  <a:gd name="T63" fmla="*/ 218403 h 632364"/>
                  <a:gd name="T64" fmla="*/ 71959 w 624512"/>
                  <a:gd name="T65" fmla="*/ 301974 h 632364"/>
                  <a:gd name="T66" fmla="*/ 71959 w 624512"/>
                  <a:gd name="T67" fmla="*/ 210806 h 632364"/>
                  <a:gd name="T68" fmla="*/ 426074 w 624512"/>
                  <a:gd name="T69" fmla="*/ 245181 h 632364"/>
                  <a:gd name="T70" fmla="*/ 315584 w 624512"/>
                  <a:gd name="T71" fmla="*/ 260568 h 632364"/>
                  <a:gd name="T72" fmla="*/ 494703 w 624512"/>
                  <a:gd name="T73" fmla="*/ 107618 h 632364"/>
                  <a:gd name="T74" fmla="*/ 552402 w 624512"/>
                  <a:gd name="T75" fmla="*/ 168809 h 632364"/>
                  <a:gd name="T76" fmla="*/ 460083 w 624512"/>
                  <a:gd name="T77" fmla="*/ 145862 h 632364"/>
                  <a:gd name="T78" fmla="*/ 320346 w 624512"/>
                  <a:gd name="T79" fmla="*/ 100330 h 632364"/>
                  <a:gd name="T80" fmla="*/ 289866 w 624512"/>
                  <a:gd name="T81" fmla="*/ 176819 h 632364"/>
                  <a:gd name="T82" fmla="*/ 289866 w 624512"/>
                  <a:gd name="T83" fmla="*/ 100330 h 632364"/>
                  <a:gd name="T84" fmla="*/ 194299 w 624512"/>
                  <a:gd name="T85" fmla="*/ 126812 h 632364"/>
                  <a:gd name="T86" fmla="*/ 148355 w 624512"/>
                  <a:gd name="T87" fmla="*/ 161233 h 632364"/>
                  <a:gd name="T88" fmla="*/ 163670 w 624512"/>
                  <a:gd name="T89" fmla="*/ 95261 h 632364"/>
                  <a:gd name="T90" fmla="*/ 433659 w 624512"/>
                  <a:gd name="T91" fmla="*/ 69201 h 632364"/>
                  <a:gd name="T92" fmla="*/ 345758 w 624512"/>
                  <a:gd name="T93" fmla="*/ 69201 h 632364"/>
                  <a:gd name="T94" fmla="*/ 372510 w 624512"/>
                  <a:gd name="T95" fmla="*/ 15861 h 632364"/>
                  <a:gd name="T96" fmla="*/ 255417 w 624512"/>
                  <a:gd name="T97" fmla="*/ 12299 h 632364"/>
                  <a:gd name="T98" fmla="*/ 259254 w 624512"/>
                  <a:gd name="T99" fmla="*/ 69242 h 632364"/>
                  <a:gd name="T100" fmla="*/ 197870 w 624512"/>
                  <a:gd name="T101" fmla="*/ 8503 h 632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4512" h="632364">
                    <a:moveTo>
                      <a:pt x="98755" y="566406"/>
                    </a:moveTo>
                    <a:cubicBezTo>
                      <a:pt x="106280" y="566406"/>
                      <a:pt x="113806" y="566406"/>
                      <a:pt x="117569" y="570199"/>
                    </a:cubicBezTo>
                    <a:cubicBezTo>
                      <a:pt x="136384" y="581576"/>
                      <a:pt x="151436" y="600538"/>
                      <a:pt x="143910" y="619500"/>
                    </a:cubicBezTo>
                    <a:cubicBezTo>
                      <a:pt x="140147" y="627084"/>
                      <a:pt x="128858" y="630877"/>
                      <a:pt x="113806" y="630877"/>
                    </a:cubicBezTo>
                    <a:cubicBezTo>
                      <a:pt x="102517" y="634669"/>
                      <a:pt x="91229" y="630877"/>
                      <a:pt x="79940" y="623292"/>
                    </a:cubicBezTo>
                    <a:cubicBezTo>
                      <a:pt x="64888" y="615707"/>
                      <a:pt x="49836" y="600538"/>
                      <a:pt x="61125" y="585368"/>
                    </a:cubicBezTo>
                    <a:cubicBezTo>
                      <a:pt x="61125" y="577783"/>
                      <a:pt x="68651" y="573991"/>
                      <a:pt x="76177" y="570199"/>
                    </a:cubicBezTo>
                    <a:cubicBezTo>
                      <a:pt x="83703" y="566406"/>
                      <a:pt x="91229" y="566406"/>
                      <a:pt x="98755" y="566406"/>
                    </a:cubicBezTo>
                    <a:close/>
                    <a:moveTo>
                      <a:pt x="232289" y="486067"/>
                    </a:moveTo>
                    <a:cubicBezTo>
                      <a:pt x="232289" y="486067"/>
                      <a:pt x="236066" y="486067"/>
                      <a:pt x="236066" y="486067"/>
                    </a:cubicBezTo>
                    <a:cubicBezTo>
                      <a:pt x="254952" y="482268"/>
                      <a:pt x="273838" y="489865"/>
                      <a:pt x="281392" y="516456"/>
                    </a:cubicBezTo>
                    <a:cubicBezTo>
                      <a:pt x="285170" y="520255"/>
                      <a:pt x="285170" y="520255"/>
                      <a:pt x="285170" y="524054"/>
                    </a:cubicBezTo>
                    <a:cubicBezTo>
                      <a:pt x="292724" y="554443"/>
                      <a:pt x="266284" y="581034"/>
                      <a:pt x="239844" y="584832"/>
                    </a:cubicBezTo>
                    <a:cubicBezTo>
                      <a:pt x="220958" y="588631"/>
                      <a:pt x="202072" y="584832"/>
                      <a:pt x="190740" y="562040"/>
                    </a:cubicBezTo>
                    <a:cubicBezTo>
                      <a:pt x="190740" y="558242"/>
                      <a:pt x="190740" y="554443"/>
                      <a:pt x="186963" y="550644"/>
                    </a:cubicBezTo>
                    <a:cubicBezTo>
                      <a:pt x="183186" y="520255"/>
                      <a:pt x="205849" y="489865"/>
                      <a:pt x="232289" y="486067"/>
                    </a:cubicBezTo>
                    <a:close/>
                    <a:moveTo>
                      <a:pt x="368434" y="482854"/>
                    </a:moveTo>
                    <a:cubicBezTo>
                      <a:pt x="376091" y="482368"/>
                      <a:pt x="384706" y="485285"/>
                      <a:pt x="392363" y="493064"/>
                    </a:cubicBezTo>
                    <a:cubicBezTo>
                      <a:pt x="392363" y="493064"/>
                      <a:pt x="392363" y="493064"/>
                      <a:pt x="392363" y="496953"/>
                    </a:cubicBezTo>
                    <a:cubicBezTo>
                      <a:pt x="400020" y="500843"/>
                      <a:pt x="400020" y="508621"/>
                      <a:pt x="400020" y="512511"/>
                    </a:cubicBezTo>
                    <a:cubicBezTo>
                      <a:pt x="403849" y="524179"/>
                      <a:pt x="400020" y="531958"/>
                      <a:pt x="392363" y="535847"/>
                    </a:cubicBezTo>
                    <a:cubicBezTo>
                      <a:pt x="380877" y="551405"/>
                      <a:pt x="361733" y="555294"/>
                      <a:pt x="350247" y="543626"/>
                    </a:cubicBezTo>
                    <a:cubicBezTo>
                      <a:pt x="346418" y="539737"/>
                      <a:pt x="342590" y="531958"/>
                      <a:pt x="338761" y="524179"/>
                    </a:cubicBezTo>
                    <a:cubicBezTo>
                      <a:pt x="338761" y="512511"/>
                      <a:pt x="342590" y="500843"/>
                      <a:pt x="350247" y="493064"/>
                    </a:cubicBezTo>
                    <a:cubicBezTo>
                      <a:pt x="354076" y="487230"/>
                      <a:pt x="360776" y="483340"/>
                      <a:pt x="368434" y="482854"/>
                    </a:cubicBezTo>
                    <a:close/>
                    <a:moveTo>
                      <a:pt x="111253" y="437359"/>
                    </a:moveTo>
                    <a:cubicBezTo>
                      <a:pt x="117008" y="438793"/>
                      <a:pt x="121804" y="442617"/>
                      <a:pt x="125640" y="448354"/>
                    </a:cubicBezTo>
                    <a:cubicBezTo>
                      <a:pt x="137149" y="463652"/>
                      <a:pt x="125640" y="498072"/>
                      <a:pt x="106457" y="509545"/>
                    </a:cubicBezTo>
                    <a:cubicBezTo>
                      <a:pt x="98784" y="517194"/>
                      <a:pt x="91112" y="517194"/>
                      <a:pt x="79602" y="517194"/>
                    </a:cubicBezTo>
                    <a:cubicBezTo>
                      <a:pt x="71929" y="513370"/>
                      <a:pt x="60420" y="505721"/>
                      <a:pt x="52747" y="494247"/>
                    </a:cubicBezTo>
                    <a:cubicBezTo>
                      <a:pt x="48910" y="486598"/>
                      <a:pt x="45074" y="478950"/>
                      <a:pt x="45074" y="475125"/>
                    </a:cubicBezTo>
                    <a:cubicBezTo>
                      <a:pt x="48910" y="467476"/>
                      <a:pt x="56583" y="463652"/>
                      <a:pt x="64256" y="456003"/>
                    </a:cubicBezTo>
                    <a:cubicBezTo>
                      <a:pt x="75766" y="448354"/>
                      <a:pt x="87275" y="444529"/>
                      <a:pt x="91112" y="440705"/>
                    </a:cubicBezTo>
                    <a:cubicBezTo>
                      <a:pt x="98785" y="436881"/>
                      <a:pt x="105498" y="435925"/>
                      <a:pt x="111253" y="437359"/>
                    </a:cubicBezTo>
                    <a:close/>
                    <a:moveTo>
                      <a:pt x="464809" y="414006"/>
                    </a:moveTo>
                    <a:cubicBezTo>
                      <a:pt x="472429" y="414006"/>
                      <a:pt x="480049" y="417816"/>
                      <a:pt x="487669" y="421626"/>
                    </a:cubicBezTo>
                    <a:cubicBezTo>
                      <a:pt x="502909" y="436866"/>
                      <a:pt x="518149" y="459726"/>
                      <a:pt x="514339" y="474966"/>
                    </a:cubicBezTo>
                    <a:cubicBezTo>
                      <a:pt x="514339" y="482586"/>
                      <a:pt x="514339" y="490206"/>
                      <a:pt x="510529" y="494016"/>
                    </a:cubicBezTo>
                    <a:cubicBezTo>
                      <a:pt x="499099" y="509256"/>
                      <a:pt x="476239" y="501636"/>
                      <a:pt x="464809" y="486396"/>
                    </a:cubicBezTo>
                    <a:cubicBezTo>
                      <a:pt x="453379" y="478776"/>
                      <a:pt x="445759" y="467346"/>
                      <a:pt x="441949" y="455916"/>
                    </a:cubicBezTo>
                    <a:cubicBezTo>
                      <a:pt x="441949" y="448296"/>
                      <a:pt x="441949" y="433056"/>
                      <a:pt x="453379" y="421626"/>
                    </a:cubicBezTo>
                    <a:cubicBezTo>
                      <a:pt x="453379" y="417816"/>
                      <a:pt x="457189" y="414006"/>
                      <a:pt x="464809" y="414006"/>
                    </a:cubicBezTo>
                    <a:close/>
                    <a:moveTo>
                      <a:pt x="14457" y="363206"/>
                    </a:moveTo>
                    <a:cubicBezTo>
                      <a:pt x="18313" y="363206"/>
                      <a:pt x="22168" y="363206"/>
                      <a:pt x="26024" y="363206"/>
                    </a:cubicBezTo>
                    <a:cubicBezTo>
                      <a:pt x="33734" y="363206"/>
                      <a:pt x="41445" y="370945"/>
                      <a:pt x="45300" y="378684"/>
                    </a:cubicBezTo>
                    <a:cubicBezTo>
                      <a:pt x="49156" y="386424"/>
                      <a:pt x="53011" y="390293"/>
                      <a:pt x="53011" y="398032"/>
                    </a:cubicBezTo>
                    <a:cubicBezTo>
                      <a:pt x="53011" y="409641"/>
                      <a:pt x="49156" y="421250"/>
                      <a:pt x="37590" y="425119"/>
                    </a:cubicBezTo>
                    <a:cubicBezTo>
                      <a:pt x="29879" y="425119"/>
                      <a:pt x="26024" y="421250"/>
                      <a:pt x="18313" y="413510"/>
                    </a:cubicBezTo>
                    <a:cubicBezTo>
                      <a:pt x="10602" y="405771"/>
                      <a:pt x="2891" y="390293"/>
                      <a:pt x="2891" y="378684"/>
                    </a:cubicBezTo>
                    <a:cubicBezTo>
                      <a:pt x="-964" y="374815"/>
                      <a:pt x="-964" y="370945"/>
                      <a:pt x="2891" y="367076"/>
                    </a:cubicBezTo>
                    <a:cubicBezTo>
                      <a:pt x="6747" y="363206"/>
                      <a:pt x="10602" y="363206"/>
                      <a:pt x="14457" y="363206"/>
                    </a:cubicBezTo>
                    <a:close/>
                    <a:moveTo>
                      <a:pt x="338376" y="344250"/>
                    </a:moveTo>
                    <a:cubicBezTo>
                      <a:pt x="354510" y="340808"/>
                      <a:pt x="371720" y="348780"/>
                      <a:pt x="380325" y="363275"/>
                    </a:cubicBezTo>
                    <a:cubicBezTo>
                      <a:pt x="387974" y="374870"/>
                      <a:pt x="387974" y="394196"/>
                      <a:pt x="372676" y="409657"/>
                    </a:cubicBezTo>
                    <a:cubicBezTo>
                      <a:pt x="372676" y="409657"/>
                      <a:pt x="372676" y="409657"/>
                      <a:pt x="368852" y="413522"/>
                    </a:cubicBezTo>
                    <a:cubicBezTo>
                      <a:pt x="349729" y="425118"/>
                      <a:pt x="322958" y="413522"/>
                      <a:pt x="311485" y="398062"/>
                    </a:cubicBezTo>
                    <a:cubicBezTo>
                      <a:pt x="303836" y="386466"/>
                      <a:pt x="303836" y="367140"/>
                      <a:pt x="315309" y="355544"/>
                    </a:cubicBezTo>
                    <a:cubicBezTo>
                      <a:pt x="315309" y="355544"/>
                      <a:pt x="319134" y="351679"/>
                      <a:pt x="322958" y="351679"/>
                    </a:cubicBezTo>
                    <a:cubicBezTo>
                      <a:pt x="327739" y="347814"/>
                      <a:pt x="332998" y="345398"/>
                      <a:pt x="338376" y="344250"/>
                    </a:cubicBezTo>
                    <a:close/>
                    <a:moveTo>
                      <a:pt x="220757" y="344156"/>
                    </a:moveTo>
                    <a:cubicBezTo>
                      <a:pt x="236103" y="348026"/>
                      <a:pt x="251449" y="355765"/>
                      <a:pt x="247613" y="371243"/>
                    </a:cubicBezTo>
                    <a:cubicBezTo>
                      <a:pt x="247613" y="378982"/>
                      <a:pt x="239940" y="386721"/>
                      <a:pt x="224594" y="394460"/>
                    </a:cubicBezTo>
                    <a:cubicBezTo>
                      <a:pt x="213084" y="402200"/>
                      <a:pt x="193902" y="406069"/>
                      <a:pt x="178556" y="402200"/>
                    </a:cubicBezTo>
                    <a:cubicBezTo>
                      <a:pt x="174720" y="402200"/>
                      <a:pt x="170883" y="402200"/>
                      <a:pt x="167047" y="398330"/>
                    </a:cubicBezTo>
                    <a:cubicBezTo>
                      <a:pt x="163210" y="394460"/>
                      <a:pt x="159374" y="386721"/>
                      <a:pt x="163210" y="378982"/>
                    </a:cubicBezTo>
                    <a:cubicBezTo>
                      <a:pt x="163210" y="375113"/>
                      <a:pt x="163210" y="371243"/>
                      <a:pt x="167047" y="367374"/>
                    </a:cubicBezTo>
                    <a:cubicBezTo>
                      <a:pt x="170883" y="355765"/>
                      <a:pt x="182393" y="348026"/>
                      <a:pt x="193902" y="348026"/>
                    </a:cubicBezTo>
                    <a:cubicBezTo>
                      <a:pt x="201575" y="344156"/>
                      <a:pt x="213084" y="344156"/>
                      <a:pt x="220757" y="344156"/>
                    </a:cubicBezTo>
                    <a:close/>
                    <a:moveTo>
                      <a:pt x="558035" y="324773"/>
                    </a:moveTo>
                    <a:cubicBezTo>
                      <a:pt x="563733" y="325721"/>
                      <a:pt x="569431" y="327615"/>
                      <a:pt x="575129" y="329510"/>
                    </a:cubicBezTo>
                    <a:cubicBezTo>
                      <a:pt x="597921" y="344668"/>
                      <a:pt x="620713" y="371195"/>
                      <a:pt x="624512" y="390142"/>
                    </a:cubicBezTo>
                    <a:cubicBezTo>
                      <a:pt x="624512" y="401511"/>
                      <a:pt x="624512" y="409090"/>
                      <a:pt x="620713" y="416669"/>
                    </a:cubicBezTo>
                    <a:cubicBezTo>
                      <a:pt x="605519" y="439406"/>
                      <a:pt x="578928" y="431827"/>
                      <a:pt x="559934" y="420459"/>
                    </a:cubicBezTo>
                    <a:cubicBezTo>
                      <a:pt x="544740" y="412880"/>
                      <a:pt x="529545" y="397721"/>
                      <a:pt x="525746" y="386353"/>
                    </a:cubicBezTo>
                    <a:cubicBezTo>
                      <a:pt x="521948" y="371195"/>
                      <a:pt x="518149" y="352247"/>
                      <a:pt x="529545" y="337089"/>
                    </a:cubicBezTo>
                    <a:cubicBezTo>
                      <a:pt x="529545" y="333300"/>
                      <a:pt x="533344" y="325721"/>
                      <a:pt x="540941" y="325721"/>
                    </a:cubicBezTo>
                    <a:cubicBezTo>
                      <a:pt x="546639" y="323826"/>
                      <a:pt x="552337" y="323826"/>
                      <a:pt x="558035" y="324773"/>
                    </a:cubicBezTo>
                    <a:close/>
                    <a:moveTo>
                      <a:pt x="236368" y="230423"/>
                    </a:moveTo>
                    <a:cubicBezTo>
                      <a:pt x="251537" y="226681"/>
                      <a:pt x="270499" y="234165"/>
                      <a:pt x="270499" y="249133"/>
                    </a:cubicBezTo>
                    <a:cubicBezTo>
                      <a:pt x="270499" y="256617"/>
                      <a:pt x="266707" y="264101"/>
                      <a:pt x="259122" y="267843"/>
                    </a:cubicBezTo>
                    <a:cubicBezTo>
                      <a:pt x="251537" y="275327"/>
                      <a:pt x="240160" y="275327"/>
                      <a:pt x="232575" y="279069"/>
                    </a:cubicBezTo>
                    <a:cubicBezTo>
                      <a:pt x="217406" y="279069"/>
                      <a:pt x="206028" y="275327"/>
                      <a:pt x="202236" y="260359"/>
                    </a:cubicBezTo>
                    <a:cubicBezTo>
                      <a:pt x="202236" y="256617"/>
                      <a:pt x="206028" y="249133"/>
                      <a:pt x="209821" y="245391"/>
                    </a:cubicBezTo>
                    <a:cubicBezTo>
                      <a:pt x="213613" y="237907"/>
                      <a:pt x="217406" y="234165"/>
                      <a:pt x="221198" y="234165"/>
                    </a:cubicBezTo>
                    <a:cubicBezTo>
                      <a:pt x="224990" y="230423"/>
                      <a:pt x="232575" y="230423"/>
                      <a:pt x="236368" y="230423"/>
                    </a:cubicBezTo>
                    <a:close/>
                    <a:moveTo>
                      <a:pt x="502741" y="221918"/>
                    </a:moveTo>
                    <a:cubicBezTo>
                      <a:pt x="510398" y="221918"/>
                      <a:pt x="518055" y="229629"/>
                      <a:pt x="525713" y="241195"/>
                    </a:cubicBezTo>
                    <a:cubicBezTo>
                      <a:pt x="533370" y="248906"/>
                      <a:pt x="537199" y="260472"/>
                      <a:pt x="537199" y="268183"/>
                    </a:cubicBezTo>
                    <a:cubicBezTo>
                      <a:pt x="537199" y="275893"/>
                      <a:pt x="537199" y="279749"/>
                      <a:pt x="533370" y="283604"/>
                    </a:cubicBezTo>
                    <a:cubicBezTo>
                      <a:pt x="525713" y="295170"/>
                      <a:pt x="514227" y="302881"/>
                      <a:pt x="502741" y="302881"/>
                    </a:cubicBezTo>
                    <a:cubicBezTo>
                      <a:pt x="495083" y="302881"/>
                      <a:pt x="487426" y="299026"/>
                      <a:pt x="479768" y="291315"/>
                    </a:cubicBezTo>
                    <a:cubicBezTo>
                      <a:pt x="479768" y="287460"/>
                      <a:pt x="475940" y="287460"/>
                      <a:pt x="475940" y="283604"/>
                    </a:cubicBezTo>
                    <a:cubicBezTo>
                      <a:pt x="472111" y="275893"/>
                      <a:pt x="472111" y="272038"/>
                      <a:pt x="472111" y="268183"/>
                    </a:cubicBezTo>
                    <a:cubicBezTo>
                      <a:pt x="472111" y="245050"/>
                      <a:pt x="483597" y="225774"/>
                      <a:pt x="502741" y="221918"/>
                    </a:cubicBezTo>
                    <a:close/>
                    <a:moveTo>
                      <a:pt x="71959" y="210806"/>
                    </a:moveTo>
                    <a:cubicBezTo>
                      <a:pt x="83481" y="210806"/>
                      <a:pt x="95004" y="214605"/>
                      <a:pt x="106526" y="218403"/>
                    </a:cubicBezTo>
                    <a:cubicBezTo>
                      <a:pt x="121889" y="226001"/>
                      <a:pt x="133411" y="233598"/>
                      <a:pt x="141093" y="237397"/>
                    </a:cubicBezTo>
                    <a:cubicBezTo>
                      <a:pt x="160296" y="248793"/>
                      <a:pt x="164137" y="263988"/>
                      <a:pt x="156456" y="279182"/>
                    </a:cubicBezTo>
                    <a:cubicBezTo>
                      <a:pt x="144933" y="301974"/>
                      <a:pt x="102685" y="317169"/>
                      <a:pt x="71959" y="301974"/>
                    </a:cubicBezTo>
                    <a:cubicBezTo>
                      <a:pt x="64278" y="298176"/>
                      <a:pt x="56596" y="290578"/>
                      <a:pt x="48915" y="279182"/>
                    </a:cubicBezTo>
                    <a:cubicBezTo>
                      <a:pt x="45074" y="267786"/>
                      <a:pt x="48915" y="244994"/>
                      <a:pt x="56596" y="229800"/>
                    </a:cubicBezTo>
                    <a:cubicBezTo>
                      <a:pt x="60437" y="222202"/>
                      <a:pt x="64278" y="214605"/>
                      <a:pt x="71959" y="210806"/>
                    </a:cubicBezTo>
                    <a:close/>
                    <a:moveTo>
                      <a:pt x="368924" y="206715"/>
                    </a:moveTo>
                    <a:cubicBezTo>
                      <a:pt x="391784" y="202868"/>
                      <a:pt x="422264" y="210561"/>
                      <a:pt x="426074" y="237488"/>
                    </a:cubicBezTo>
                    <a:cubicBezTo>
                      <a:pt x="426074" y="241335"/>
                      <a:pt x="426074" y="245181"/>
                      <a:pt x="426074" y="245181"/>
                    </a:cubicBezTo>
                    <a:cubicBezTo>
                      <a:pt x="422264" y="275955"/>
                      <a:pt x="395594" y="295188"/>
                      <a:pt x="368924" y="299034"/>
                    </a:cubicBezTo>
                    <a:cubicBezTo>
                      <a:pt x="357494" y="302881"/>
                      <a:pt x="346064" y="299034"/>
                      <a:pt x="334634" y="291341"/>
                    </a:cubicBezTo>
                    <a:cubicBezTo>
                      <a:pt x="323204" y="287495"/>
                      <a:pt x="315584" y="275955"/>
                      <a:pt x="315584" y="260568"/>
                    </a:cubicBezTo>
                    <a:cubicBezTo>
                      <a:pt x="315584" y="260568"/>
                      <a:pt x="315584" y="256721"/>
                      <a:pt x="315584" y="256721"/>
                    </a:cubicBezTo>
                    <a:cubicBezTo>
                      <a:pt x="311774" y="225948"/>
                      <a:pt x="342254" y="206715"/>
                      <a:pt x="368924" y="206715"/>
                    </a:cubicBezTo>
                    <a:close/>
                    <a:moveTo>
                      <a:pt x="494703" y="107618"/>
                    </a:moveTo>
                    <a:cubicBezTo>
                      <a:pt x="506242" y="107618"/>
                      <a:pt x="517782" y="107618"/>
                      <a:pt x="525476" y="111442"/>
                    </a:cubicBezTo>
                    <a:cubicBezTo>
                      <a:pt x="540862" y="119091"/>
                      <a:pt x="552402" y="134389"/>
                      <a:pt x="556249" y="149687"/>
                    </a:cubicBezTo>
                    <a:cubicBezTo>
                      <a:pt x="556249" y="157336"/>
                      <a:pt x="556249" y="161160"/>
                      <a:pt x="552402" y="168809"/>
                    </a:cubicBezTo>
                    <a:cubicBezTo>
                      <a:pt x="548556" y="180283"/>
                      <a:pt x="537016" y="187931"/>
                      <a:pt x="525476" y="187931"/>
                    </a:cubicBezTo>
                    <a:cubicBezTo>
                      <a:pt x="498549" y="191756"/>
                      <a:pt x="471623" y="176458"/>
                      <a:pt x="460083" y="153511"/>
                    </a:cubicBezTo>
                    <a:cubicBezTo>
                      <a:pt x="460083" y="149687"/>
                      <a:pt x="460083" y="145862"/>
                      <a:pt x="460083" y="145862"/>
                    </a:cubicBezTo>
                    <a:cubicBezTo>
                      <a:pt x="456236" y="122916"/>
                      <a:pt x="475469" y="111442"/>
                      <a:pt x="494703" y="107618"/>
                    </a:cubicBezTo>
                    <a:close/>
                    <a:moveTo>
                      <a:pt x="289866" y="100330"/>
                    </a:moveTo>
                    <a:cubicBezTo>
                      <a:pt x="301296" y="96506"/>
                      <a:pt x="312726" y="96506"/>
                      <a:pt x="320346" y="100330"/>
                    </a:cubicBezTo>
                    <a:cubicBezTo>
                      <a:pt x="339396" y="107979"/>
                      <a:pt x="354636" y="127102"/>
                      <a:pt x="347016" y="150048"/>
                    </a:cubicBezTo>
                    <a:cubicBezTo>
                      <a:pt x="347016" y="157697"/>
                      <a:pt x="339396" y="165346"/>
                      <a:pt x="335586" y="169171"/>
                    </a:cubicBezTo>
                    <a:cubicBezTo>
                      <a:pt x="320346" y="180644"/>
                      <a:pt x="305106" y="180644"/>
                      <a:pt x="289866" y="176819"/>
                    </a:cubicBezTo>
                    <a:cubicBezTo>
                      <a:pt x="270816" y="169171"/>
                      <a:pt x="259386" y="150048"/>
                      <a:pt x="270816" y="123277"/>
                    </a:cubicBezTo>
                    <a:cubicBezTo>
                      <a:pt x="270816" y="123277"/>
                      <a:pt x="270816" y="123277"/>
                      <a:pt x="270816" y="119453"/>
                    </a:cubicBezTo>
                    <a:cubicBezTo>
                      <a:pt x="274626" y="111804"/>
                      <a:pt x="282246" y="104155"/>
                      <a:pt x="289866" y="100330"/>
                    </a:cubicBezTo>
                    <a:close/>
                    <a:moveTo>
                      <a:pt x="163670" y="95261"/>
                    </a:moveTo>
                    <a:cubicBezTo>
                      <a:pt x="170370" y="97173"/>
                      <a:pt x="177070" y="101954"/>
                      <a:pt x="182813" y="107690"/>
                    </a:cubicBezTo>
                    <a:cubicBezTo>
                      <a:pt x="190470" y="111515"/>
                      <a:pt x="194299" y="119164"/>
                      <a:pt x="194299" y="126812"/>
                    </a:cubicBezTo>
                    <a:cubicBezTo>
                      <a:pt x="194299" y="138286"/>
                      <a:pt x="194299" y="153584"/>
                      <a:pt x="182813" y="161233"/>
                    </a:cubicBezTo>
                    <a:cubicBezTo>
                      <a:pt x="178984" y="165057"/>
                      <a:pt x="175155" y="168881"/>
                      <a:pt x="171327" y="168881"/>
                    </a:cubicBezTo>
                    <a:cubicBezTo>
                      <a:pt x="159841" y="172706"/>
                      <a:pt x="152183" y="168881"/>
                      <a:pt x="148355" y="161233"/>
                    </a:cubicBezTo>
                    <a:cubicBezTo>
                      <a:pt x="133040" y="145935"/>
                      <a:pt x="129211" y="122988"/>
                      <a:pt x="140697" y="107690"/>
                    </a:cubicBezTo>
                    <a:cubicBezTo>
                      <a:pt x="140697" y="103866"/>
                      <a:pt x="140697" y="103866"/>
                      <a:pt x="144526" y="100041"/>
                    </a:cubicBezTo>
                    <a:cubicBezTo>
                      <a:pt x="150269" y="94305"/>
                      <a:pt x="156969" y="93348"/>
                      <a:pt x="163670" y="95261"/>
                    </a:cubicBezTo>
                    <a:close/>
                    <a:moveTo>
                      <a:pt x="412639" y="10622"/>
                    </a:moveTo>
                    <a:cubicBezTo>
                      <a:pt x="425060" y="13003"/>
                      <a:pt x="435570" y="19671"/>
                      <a:pt x="441302" y="31101"/>
                    </a:cubicBezTo>
                    <a:cubicBezTo>
                      <a:pt x="445124" y="38721"/>
                      <a:pt x="441302" y="53961"/>
                      <a:pt x="433659" y="69201"/>
                    </a:cubicBezTo>
                    <a:cubicBezTo>
                      <a:pt x="426015" y="80631"/>
                      <a:pt x="414550" y="88251"/>
                      <a:pt x="403084" y="95871"/>
                    </a:cubicBezTo>
                    <a:cubicBezTo>
                      <a:pt x="395441" y="95871"/>
                      <a:pt x="387797" y="99681"/>
                      <a:pt x="383976" y="95871"/>
                    </a:cubicBezTo>
                    <a:cubicBezTo>
                      <a:pt x="364867" y="95871"/>
                      <a:pt x="353401" y="84441"/>
                      <a:pt x="345758" y="69201"/>
                    </a:cubicBezTo>
                    <a:cubicBezTo>
                      <a:pt x="341936" y="61581"/>
                      <a:pt x="341936" y="46341"/>
                      <a:pt x="345758" y="38721"/>
                    </a:cubicBezTo>
                    <a:cubicBezTo>
                      <a:pt x="349580" y="34911"/>
                      <a:pt x="353401" y="31101"/>
                      <a:pt x="357223" y="27291"/>
                    </a:cubicBezTo>
                    <a:cubicBezTo>
                      <a:pt x="361045" y="19671"/>
                      <a:pt x="368688" y="15861"/>
                      <a:pt x="372510" y="15861"/>
                    </a:cubicBezTo>
                    <a:cubicBezTo>
                      <a:pt x="385887" y="10146"/>
                      <a:pt x="400218" y="8241"/>
                      <a:pt x="412639" y="10622"/>
                    </a:cubicBezTo>
                    <a:close/>
                    <a:moveTo>
                      <a:pt x="228082" y="436"/>
                    </a:moveTo>
                    <a:cubicBezTo>
                      <a:pt x="238153" y="1859"/>
                      <a:pt x="247744" y="6605"/>
                      <a:pt x="255417" y="12299"/>
                    </a:cubicBezTo>
                    <a:cubicBezTo>
                      <a:pt x="255417" y="16095"/>
                      <a:pt x="255417" y="16095"/>
                      <a:pt x="255417" y="16095"/>
                    </a:cubicBezTo>
                    <a:cubicBezTo>
                      <a:pt x="270763" y="27484"/>
                      <a:pt x="278436" y="50261"/>
                      <a:pt x="263090" y="65446"/>
                    </a:cubicBezTo>
                    <a:cubicBezTo>
                      <a:pt x="263090" y="65446"/>
                      <a:pt x="259254" y="65446"/>
                      <a:pt x="259254" y="69242"/>
                    </a:cubicBezTo>
                    <a:cubicBezTo>
                      <a:pt x="240071" y="80631"/>
                      <a:pt x="213216" y="73038"/>
                      <a:pt x="197870" y="57854"/>
                    </a:cubicBezTo>
                    <a:cubicBezTo>
                      <a:pt x="194034" y="54057"/>
                      <a:pt x="186361" y="42669"/>
                      <a:pt x="186361" y="35076"/>
                    </a:cubicBezTo>
                    <a:cubicBezTo>
                      <a:pt x="186361" y="27484"/>
                      <a:pt x="190197" y="16095"/>
                      <a:pt x="197870" y="8503"/>
                    </a:cubicBezTo>
                    <a:cubicBezTo>
                      <a:pt x="207462" y="910"/>
                      <a:pt x="218012" y="-988"/>
                      <a:pt x="228082" y="4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0" name="Freeform 208"/>
            <p:cNvSpPr>
              <a:spLocks/>
            </p:cNvSpPr>
            <p:nvPr/>
          </p:nvSpPr>
          <p:spPr bwMode="auto">
            <a:xfrm rot="2226073" flipV="1">
              <a:off x="3725864" y="3400427"/>
              <a:ext cx="393700" cy="46037"/>
            </a:xfrm>
            <a:custGeom>
              <a:avLst/>
              <a:gdLst>
                <a:gd name="T0" fmla="*/ 195383 w 6391275"/>
                <a:gd name="T1" fmla="*/ 84245 h 556590"/>
                <a:gd name="T2" fmla="*/ 274287 w 6391275"/>
                <a:gd name="T3" fmla="*/ 306345 h 556590"/>
                <a:gd name="T4" fmla="*/ 650024 w 6391275"/>
                <a:gd name="T5" fmla="*/ 516957 h 556590"/>
                <a:gd name="T6" fmla="*/ 792804 w 6391275"/>
                <a:gd name="T7" fmla="*/ 252735 h 556590"/>
                <a:gd name="T8" fmla="*/ 916796 w 6391275"/>
                <a:gd name="T9" fmla="*/ 45952 h 556590"/>
                <a:gd name="T10" fmla="*/ 1326349 w 6391275"/>
                <a:gd name="T11" fmla="*/ 195295 h 556590"/>
                <a:gd name="T12" fmla="*/ 1337621 w 6391275"/>
                <a:gd name="T13" fmla="*/ 298687 h 556590"/>
                <a:gd name="T14" fmla="*/ 1784748 w 6391275"/>
                <a:gd name="T15" fmla="*/ 463347 h 556590"/>
                <a:gd name="T16" fmla="*/ 2130425 w 6391275"/>
                <a:gd name="T17" fmla="*/ 0 h 556590"/>
                <a:gd name="T18" fmla="*/ 2370896 w 6391275"/>
                <a:gd name="T19" fmla="*/ 149344 h 556590"/>
                <a:gd name="T20" fmla="*/ 2468588 w 6391275"/>
                <a:gd name="T21" fmla="*/ 455688 h 556590"/>
                <a:gd name="T22" fmla="*/ 2900685 w 6391275"/>
                <a:gd name="T23" fmla="*/ 386761 h 556590"/>
                <a:gd name="T24" fmla="*/ 2926986 w 6391275"/>
                <a:gd name="T25" fmla="*/ 225930 h 556590"/>
                <a:gd name="T26" fmla="*/ 3235090 w 6391275"/>
                <a:gd name="T27" fmla="*/ 3830 h 556590"/>
                <a:gd name="T28" fmla="*/ 3460532 w 6391275"/>
                <a:gd name="T29" fmla="*/ 218271 h 556590"/>
                <a:gd name="T30" fmla="*/ 3554466 w 6391275"/>
                <a:gd name="T31" fmla="*/ 474835 h 556590"/>
                <a:gd name="T32" fmla="*/ 3986563 w 6391275"/>
                <a:gd name="T33" fmla="*/ 275711 h 556590"/>
                <a:gd name="T34" fmla="*/ 4392358 w 6391275"/>
                <a:gd name="T35" fmla="*/ 34464 h 556590"/>
                <a:gd name="T36" fmla="*/ 4527623 w 6391275"/>
                <a:gd name="T37" fmla="*/ 225930 h 556590"/>
                <a:gd name="T38" fmla="*/ 4741793 w 6391275"/>
                <a:gd name="T39" fmla="*/ 539933 h 556590"/>
                <a:gd name="T40" fmla="*/ 5053654 w 6391275"/>
                <a:gd name="T41" fmla="*/ 298687 h 556590"/>
                <a:gd name="T42" fmla="*/ 5064926 w 6391275"/>
                <a:gd name="T43" fmla="*/ 202954 h 556590"/>
                <a:gd name="T44" fmla="*/ 5538354 w 6391275"/>
                <a:gd name="T45" fmla="*/ 103392 h 556590"/>
                <a:gd name="T46" fmla="*/ 5598471 w 6391275"/>
                <a:gd name="T47" fmla="*/ 245076 h 556590"/>
                <a:gd name="T48" fmla="*/ 5865244 w 6391275"/>
                <a:gd name="T49" fmla="*/ 543763 h 556590"/>
                <a:gd name="T50" fmla="*/ 6199650 w 6391275"/>
                <a:gd name="T51" fmla="*/ 80416 h 556590"/>
                <a:gd name="T52" fmla="*/ 6207164 w 6391275"/>
                <a:gd name="T53" fmla="*/ 91904 h 556590"/>
                <a:gd name="T54" fmla="*/ 5865244 w 6391275"/>
                <a:gd name="T55" fmla="*/ 555250 h 556590"/>
                <a:gd name="T56" fmla="*/ 5583442 w 6391275"/>
                <a:gd name="T57" fmla="*/ 248906 h 556590"/>
                <a:gd name="T58" fmla="*/ 5527082 w 6391275"/>
                <a:gd name="T59" fmla="*/ 111050 h 556590"/>
                <a:gd name="T60" fmla="*/ 5076198 w 6391275"/>
                <a:gd name="T61" fmla="*/ 206783 h 556590"/>
                <a:gd name="T62" fmla="*/ 5064926 w 6391275"/>
                <a:gd name="T63" fmla="*/ 298687 h 556590"/>
                <a:gd name="T64" fmla="*/ 4741793 w 6391275"/>
                <a:gd name="T65" fmla="*/ 551421 h 556590"/>
                <a:gd name="T66" fmla="*/ 4516351 w 6391275"/>
                <a:gd name="T67" fmla="*/ 229759 h 556590"/>
                <a:gd name="T68" fmla="*/ 4384843 w 6391275"/>
                <a:gd name="T69" fmla="*/ 45952 h 556590"/>
                <a:gd name="T70" fmla="*/ 4001592 w 6391275"/>
                <a:gd name="T71" fmla="*/ 275711 h 556590"/>
                <a:gd name="T72" fmla="*/ 3543194 w 6391275"/>
                <a:gd name="T73" fmla="*/ 482494 h 556590"/>
                <a:gd name="T74" fmla="*/ 3449260 w 6391275"/>
                <a:gd name="T75" fmla="*/ 222100 h 556590"/>
                <a:gd name="T76" fmla="*/ 3235090 w 6391275"/>
                <a:gd name="T77" fmla="*/ 19147 h 556590"/>
                <a:gd name="T78" fmla="*/ 2942016 w 6391275"/>
                <a:gd name="T79" fmla="*/ 229759 h 556590"/>
                <a:gd name="T80" fmla="*/ 2911957 w 6391275"/>
                <a:gd name="T81" fmla="*/ 394419 h 556590"/>
                <a:gd name="T82" fmla="*/ 2461073 w 6391275"/>
                <a:gd name="T83" fmla="*/ 463347 h 556590"/>
                <a:gd name="T84" fmla="*/ 2359624 w 6391275"/>
                <a:gd name="T85" fmla="*/ 153173 h 556590"/>
                <a:gd name="T86" fmla="*/ 2130425 w 6391275"/>
                <a:gd name="T87" fmla="*/ 15318 h 556590"/>
                <a:gd name="T88" fmla="*/ 1792262 w 6391275"/>
                <a:gd name="T89" fmla="*/ 471006 h 556590"/>
                <a:gd name="T90" fmla="*/ 1326349 w 6391275"/>
                <a:gd name="T91" fmla="*/ 298687 h 556590"/>
                <a:gd name="T92" fmla="*/ 1311320 w 6391275"/>
                <a:gd name="T93" fmla="*/ 199125 h 556590"/>
                <a:gd name="T94" fmla="*/ 924311 w 6391275"/>
                <a:gd name="T95" fmla="*/ 57440 h 556590"/>
                <a:gd name="T96" fmla="*/ 807833 w 6391275"/>
                <a:gd name="T97" fmla="*/ 252735 h 556590"/>
                <a:gd name="T98" fmla="*/ 657538 w 6391275"/>
                <a:gd name="T99" fmla="*/ 528445 h 556590"/>
                <a:gd name="T100" fmla="*/ 263015 w 6391275"/>
                <a:gd name="T101" fmla="*/ 310175 h 556590"/>
                <a:gd name="T102" fmla="*/ 184111 w 6391275"/>
                <a:gd name="T103" fmla="*/ 91904 h 556590"/>
                <a:gd name="T104" fmla="*/ 0 w 6391275"/>
                <a:gd name="T105" fmla="*/ 0 h 556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91275" h="556590">
                  <a:moveTo>
                    <a:pt x="0" y="0"/>
                  </a:moveTo>
                  <a:cubicBezTo>
                    <a:pt x="45088" y="0"/>
                    <a:pt x="90177" y="11488"/>
                    <a:pt x="131508" y="34464"/>
                  </a:cubicBezTo>
                  <a:cubicBezTo>
                    <a:pt x="154052" y="49781"/>
                    <a:pt x="176596" y="65099"/>
                    <a:pt x="195383" y="84245"/>
                  </a:cubicBezTo>
                  <a:cubicBezTo>
                    <a:pt x="210412" y="103392"/>
                    <a:pt x="229199" y="122538"/>
                    <a:pt x="240471" y="149344"/>
                  </a:cubicBezTo>
                  <a:cubicBezTo>
                    <a:pt x="251743" y="172319"/>
                    <a:pt x="263015" y="199125"/>
                    <a:pt x="266773" y="225930"/>
                  </a:cubicBezTo>
                  <a:cubicBezTo>
                    <a:pt x="274287" y="252735"/>
                    <a:pt x="274287" y="279540"/>
                    <a:pt x="274287" y="306345"/>
                  </a:cubicBezTo>
                  <a:cubicBezTo>
                    <a:pt x="281802" y="359956"/>
                    <a:pt x="304347" y="413566"/>
                    <a:pt x="341920" y="455688"/>
                  </a:cubicBezTo>
                  <a:cubicBezTo>
                    <a:pt x="375736" y="497811"/>
                    <a:pt x="428339" y="528445"/>
                    <a:pt x="480942" y="539933"/>
                  </a:cubicBezTo>
                  <a:cubicBezTo>
                    <a:pt x="537303" y="547592"/>
                    <a:pt x="597421" y="543763"/>
                    <a:pt x="650024" y="516957"/>
                  </a:cubicBezTo>
                  <a:cubicBezTo>
                    <a:pt x="702627" y="490152"/>
                    <a:pt x="743958" y="444200"/>
                    <a:pt x="770259" y="386761"/>
                  </a:cubicBezTo>
                  <a:cubicBezTo>
                    <a:pt x="781531" y="359956"/>
                    <a:pt x="789046" y="329321"/>
                    <a:pt x="792804" y="298687"/>
                  </a:cubicBezTo>
                  <a:cubicBezTo>
                    <a:pt x="792804" y="283369"/>
                    <a:pt x="792804" y="268052"/>
                    <a:pt x="792804" y="252735"/>
                  </a:cubicBezTo>
                  <a:cubicBezTo>
                    <a:pt x="792804" y="252735"/>
                    <a:pt x="792804" y="252735"/>
                    <a:pt x="796561" y="225930"/>
                  </a:cubicBezTo>
                  <a:cubicBezTo>
                    <a:pt x="800319" y="218271"/>
                    <a:pt x="800319" y="210612"/>
                    <a:pt x="804076" y="202954"/>
                  </a:cubicBezTo>
                  <a:cubicBezTo>
                    <a:pt x="822862" y="141685"/>
                    <a:pt x="860436" y="84245"/>
                    <a:pt x="916796" y="45952"/>
                  </a:cubicBezTo>
                  <a:cubicBezTo>
                    <a:pt x="969400" y="7659"/>
                    <a:pt x="1040789" y="-3829"/>
                    <a:pt x="1104665" y="3830"/>
                  </a:cubicBezTo>
                  <a:cubicBezTo>
                    <a:pt x="1172297" y="15318"/>
                    <a:pt x="1236173" y="49781"/>
                    <a:pt x="1277504" y="103392"/>
                  </a:cubicBezTo>
                  <a:cubicBezTo>
                    <a:pt x="1300048" y="130197"/>
                    <a:pt x="1315077" y="160831"/>
                    <a:pt x="1326349" y="195295"/>
                  </a:cubicBezTo>
                  <a:cubicBezTo>
                    <a:pt x="1326349" y="202954"/>
                    <a:pt x="1330107" y="210612"/>
                    <a:pt x="1333864" y="218271"/>
                  </a:cubicBezTo>
                  <a:cubicBezTo>
                    <a:pt x="1333864" y="229759"/>
                    <a:pt x="1333864" y="237418"/>
                    <a:pt x="1337621" y="245076"/>
                  </a:cubicBezTo>
                  <a:cubicBezTo>
                    <a:pt x="1337621" y="264223"/>
                    <a:pt x="1337621" y="279540"/>
                    <a:pt x="1337621" y="298687"/>
                  </a:cubicBezTo>
                  <a:cubicBezTo>
                    <a:pt x="1345136" y="363785"/>
                    <a:pt x="1375195" y="428883"/>
                    <a:pt x="1424041" y="474835"/>
                  </a:cubicBezTo>
                  <a:cubicBezTo>
                    <a:pt x="1472886" y="520787"/>
                    <a:pt x="1536762" y="543763"/>
                    <a:pt x="1604394" y="543763"/>
                  </a:cubicBezTo>
                  <a:cubicBezTo>
                    <a:pt x="1672027" y="543763"/>
                    <a:pt x="1735902" y="513128"/>
                    <a:pt x="1784748" y="463347"/>
                  </a:cubicBezTo>
                  <a:cubicBezTo>
                    <a:pt x="1829836" y="413566"/>
                    <a:pt x="1859895" y="344638"/>
                    <a:pt x="1856138" y="275711"/>
                  </a:cubicBezTo>
                  <a:cubicBezTo>
                    <a:pt x="1856138" y="206783"/>
                    <a:pt x="1886196" y="134026"/>
                    <a:pt x="1938800" y="80416"/>
                  </a:cubicBezTo>
                  <a:cubicBezTo>
                    <a:pt x="1987645" y="30635"/>
                    <a:pt x="2059035" y="0"/>
                    <a:pt x="2130425" y="0"/>
                  </a:cubicBezTo>
                  <a:cubicBezTo>
                    <a:pt x="2175513" y="0"/>
                    <a:pt x="2220602" y="11488"/>
                    <a:pt x="2261933" y="34464"/>
                  </a:cubicBezTo>
                  <a:cubicBezTo>
                    <a:pt x="2284477" y="49781"/>
                    <a:pt x="2307021" y="65099"/>
                    <a:pt x="2325808" y="84245"/>
                  </a:cubicBezTo>
                  <a:cubicBezTo>
                    <a:pt x="2340838" y="103392"/>
                    <a:pt x="2359624" y="122538"/>
                    <a:pt x="2370896" y="149344"/>
                  </a:cubicBezTo>
                  <a:cubicBezTo>
                    <a:pt x="2382168" y="172319"/>
                    <a:pt x="2393441" y="199125"/>
                    <a:pt x="2397198" y="225930"/>
                  </a:cubicBezTo>
                  <a:cubicBezTo>
                    <a:pt x="2404713" y="252735"/>
                    <a:pt x="2404713" y="279540"/>
                    <a:pt x="2404713" y="306345"/>
                  </a:cubicBezTo>
                  <a:cubicBezTo>
                    <a:pt x="2412227" y="359956"/>
                    <a:pt x="2434772" y="413566"/>
                    <a:pt x="2468588" y="455688"/>
                  </a:cubicBezTo>
                  <a:cubicBezTo>
                    <a:pt x="2506162" y="497811"/>
                    <a:pt x="2558764" y="528445"/>
                    <a:pt x="2611368" y="539933"/>
                  </a:cubicBezTo>
                  <a:cubicBezTo>
                    <a:pt x="2667728" y="547592"/>
                    <a:pt x="2727846" y="543763"/>
                    <a:pt x="2780449" y="516957"/>
                  </a:cubicBezTo>
                  <a:cubicBezTo>
                    <a:pt x="2833052" y="490152"/>
                    <a:pt x="2874383" y="444200"/>
                    <a:pt x="2900685" y="386761"/>
                  </a:cubicBezTo>
                  <a:cubicBezTo>
                    <a:pt x="2911957" y="359956"/>
                    <a:pt x="2919471" y="329321"/>
                    <a:pt x="2923229" y="298687"/>
                  </a:cubicBezTo>
                  <a:cubicBezTo>
                    <a:pt x="2923229" y="283369"/>
                    <a:pt x="2923229" y="268052"/>
                    <a:pt x="2923229" y="252735"/>
                  </a:cubicBezTo>
                  <a:cubicBezTo>
                    <a:pt x="2923229" y="252735"/>
                    <a:pt x="2923229" y="252735"/>
                    <a:pt x="2926986" y="225930"/>
                  </a:cubicBezTo>
                  <a:cubicBezTo>
                    <a:pt x="2930744" y="218271"/>
                    <a:pt x="2930744" y="210612"/>
                    <a:pt x="2934501" y="202954"/>
                  </a:cubicBezTo>
                  <a:cubicBezTo>
                    <a:pt x="2949530" y="141685"/>
                    <a:pt x="2990861" y="84245"/>
                    <a:pt x="3047222" y="45952"/>
                  </a:cubicBezTo>
                  <a:cubicBezTo>
                    <a:pt x="3099825" y="7659"/>
                    <a:pt x="3171215" y="-3829"/>
                    <a:pt x="3235090" y="3830"/>
                  </a:cubicBezTo>
                  <a:cubicBezTo>
                    <a:pt x="3302722" y="15318"/>
                    <a:pt x="3362840" y="49781"/>
                    <a:pt x="3407929" y="103392"/>
                  </a:cubicBezTo>
                  <a:cubicBezTo>
                    <a:pt x="3430473" y="130197"/>
                    <a:pt x="3445502" y="160831"/>
                    <a:pt x="3456774" y="195295"/>
                  </a:cubicBezTo>
                  <a:cubicBezTo>
                    <a:pt x="3456774" y="202954"/>
                    <a:pt x="3460532" y="210612"/>
                    <a:pt x="3460532" y="218271"/>
                  </a:cubicBezTo>
                  <a:cubicBezTo>
                    <a:pt x="3464289" y="229759"/>
                    <a:pt x="3464289" y="237418"/>
                    <a:pt x="3468046" y="245076"/>
                  </a:cubicBezTo>
                  <a:cubicBezTo>
                    <a:pt x="3468046" y="264223"/>
                    <a:pt x="3468046" y="279540"/>
                    <a:pt x="3468046" y="298687"/>
                  </a:cubicBezTo>
                  <a:cubicBezTo>
                    <a:pt x="3475561" y="363785"/>
                    <a:pt x="3505620" y="428883"/>
                    <a:pt x="3554466" y="474835"/>
                  </a:cubicBezTo>
                  <a:cubicBezTo>
                    <a:pt x="3603311" y="520787"/>
                    <a:pt x="3667187" y="543763"/>
                    <a:pt x="3734819" y="543763"/>
                  </a:cubicBezTo>
                  <a:cubicBezTo>
                    <a:pt x="3802452" y="543763"/>
                    <a:pt x="3866327" y="513128"/>
                    <a:pt x="3915173" y="463347"/>
                  </a:cubicBezTo>
                  <a:cubicBezTo>
                    <a:pt x="3960261" y="413566"/>
                    <a:pt x="3986563" y="344638"/>
                    <a:pt x="3986563" y="275711"/>
                  </a:cubicBezTo>
                  <a:cubicBezTo>
                    <a:pt x="3986563" y="206783"/>
                    <a:pt x="4016622" y="134026"/>
                    <a:pt x="4069225" y="80416"/>
                  </a:cubicBezTo>
                  <a:cubicBezTo>
                    <a:pt x="4118070" y="30635"/>
                    <a:pt x="4189460" y="0"/>
                    <a:pt x="4260850" y="0"/>
                  </a:cubicBezTo>
                  <a:cubicBezTo>
                    <a:pt x="4305938" y="0"/>
                    <a:pt x="4351027" y="11488"/>
                    <a:pt x="4392358" y="34464"/>
                  </a:cubicBezTo>
                  <a:cubicBezTo>
                    <a:pt x="4414902" y="49781"/>
                    <a:pt x="4433689" y="65099"/>
                    <a:pt x="4452476" y="84245"/>
                  </a:cubicBezTo>
                  <a:cubicBezTo>
                    <a:pt x="4471262" y="103392"/>
                    <a:pt x="4490049" y="122538"/>
                    <a:pt x="4501321" y="149344"/>
                  </a:cubicBezTo>
                  <a:cubicBezTo>
                    <a:pt x="4512593" y="172319"/>
                    <a:pt x="4523866" y="199125"/>
                    <a:pt x="4527623" y="225930"/>
                  </a:cubicBezTo>
                  <a:cubicBezTo>
                    <a:pt x="4535138" y="252735"/>
                    <a:pt x="4535138" y="279540"/>
                    <a:pt x="4535138" y="306345"/>
                  </a:cubicBezTo>
                  <a:cubicBezTo>
                    <a:pt x="4542652" y="359956"/>
                    <a:pt x="4565197" y="413566"/>
                    <a:pt x="4599013" y="455688"/>
                  </a:cubicBezTo>
                  <a:cubicBezTo>
                    <a:pt x="4636586" y="497811"/>
                    <a:pt x="4689190" y="528445"/>
                    <a:pt x="4741793" y="539933"/>
                  </a:cubicBezTo>
                  <a:cubicBezTo>
                    <a:pt x="4798153" y="547592"/>
                    <a:pt x="4858271" y="543763"/>
                    <a:pt x="4910874" y="516957"/>
                  </a:cubicBezTo>
                  <a:cubicBezTo>
                    <a:pt x="4963477" y="490152"/>
                    <a:pt x="5004808" y="444200"/>
                    <a:pt x="5031110" y="386761"/>
                  </a:cubicBezTo>
                  <a:cubicBezTo>
                    <a:pt x="5042382" y="359956"/>
                    <a:pt x="5049896" y="329321"/>
                    <a:pt x="5053654" y="298687"/>
                  </a:cubicBezTo>
                  <a:cubicBezTo>
                    <a:pt x="5053654" y="283369"/>
                    <a:pt x="5053654" y="268052"/>
                    <a:pt x="5053654" y="252735"/>
                  </a:cubicBezTo>
                  <a:cubicBezTo>
                    <a:pt x="5053654" y="252735"/>
                    <a:pt x="5053654" y="252735"/>
                    <a:pt x="5057411" y="225930"/>
                  </a:cubicBezTo>
                  <a:cubicBezTo>
                    <a:pt x="5061169" y="218271"/>
                    <a:pt x="5061169" y="210612"/>
                    <a:pt x="5064926" y="202954"/>
                  </a:cubicBezTo>
                  <a:cubicBezTo>
                    <a:pt x="5079955" y="141685"/>
                    <a:pt x="5121286" y="84245"/>
                    <a:pt x="5177647" y="45952"/>
                  </a:cubicBezTo>
                  <a:cubicBezTo>
                    <a:pt x="5230250" y="7659"/>
                    <a:pt x="5301640" y="-3829"/>
                    <a:pt x="5365515" y="3830"/>
                  </a:cubicBezTo>
                  <a:cubicBezTo>
                    <a:pt x="5433147" y="15318"/>
                    <a:pt x="5493265" y="49781"/>
                    <a:pt x="5538354" y="103392"/>
                  </a:cubicBezTo>
                  <a:cubicBezTo>
                    <a:pt x="5557140" y="130197"/>
                    <a:pt x="5575927" y="160831"/>
                    <a:pt x="5587199" y="195295"/>
                  </a:cubicBezTo>
                  <a:cubicBezTo>
                    <a:pt x="5587199" y="202954"/>
                    <a:pt x="5590957" y="210612"/>
                    <a:pt x="5590957" y="218271"/>
                  </a:cubicBezTo>
                  <a:cubicBezTo>
                    <a:pt x="5594714" y="229759"/>
                    <a:pt x="5594714" y="237418"/>
                    <a:pt x="5598471" y="245076"/>
                  </a:cubicBezTo>
                  <a:cubicBezTo>
                    <a:pt x="5598471" y="264223"/>
                    <a:pt x="5598471" y="279540"/>
                    <a:pt x="5598471" y="298687"/>
                  </a:cubicBezTo>
                  <a:cubicBezTo>
                    <a:pt x="5602229" y="363785"/>
                    <a:pt x="5636045" y="428883"/>
                    <a:pt x="5684891" y="474835"/>
                  </a:cubicBezTo>
                  <a:cubicBezTo>
                    <a:pt x="5733737" y="520787"/>
                    <a:pt x="5797612" y="543763"/>
                    <a:pt x="5865244" y="543763"/>
                  </a:cubicBezTo>
                  <a:cubicBezTo>
                    <a:pt x="5932877" y="543763"/>
                    <a:pt x="5996752" y="513128"/>
                    <a:pt x="6045598" y="463347"/>
                  </a:cubicBezTo>
                  <a:cubicBezTo>
                    <a:pt x="6090686" y="413566"/>
                    <a:pt x="6116988" y="344638"/>
                    <a:pt x="6116988" y="275711"/>
                  </a:cubicBezTo>
                  <a:cubicBezTo>
                    <a:pt x="6116988" y="206783"/>
                    <a:pt x="6147047" y="134026"/>
                    <a:pt x="6199650" y="80416"/>
                  </a:cubicBezTo>
                  <a:cubicBezTo>
                    <a:pt x="6248495" y="30635"/>
                    <a:pt x="6319885" y="0"/>
                    <a:pt x="6391275" y="0"/>
                  </a:cubicBezTo>
                  <a:cubicBezTo>
                    <a:pt x="6391275" y="0"/>
                    <a:pt x="6391275" y="0"/>
                    <a:pt x="6391275" y="15318"/>
                  </a:cubicBezTo>
                  <a:cubicBezTo>
                    <a:pt x="6323643" y="15318"/>
                    <a:pt x="6256010" y="42123"/>
                    <a:pt x="6207164" y="91904"/>
                  </a:cubicBezTo>
                  <a:cubicBezTo>
                    <a:pt x="6158319" y="141685"/>
                    <a:pt x="6132017" y="206783"/>
                    <a:pt x="6132017" y="275711"/>
                  </a:cubicBezTo>
                  <a:cubicBezTo>
                    <a:pt x="6132017" y="348468"/>
                    <a:pt x="6101958" y="421225"/>
                    <a:pt x="6053112" y="471006"/>
                  </a:cubicBezTo>
                  <a:cubicBezTo>
                    <a:pt x="6004267" y="524616"/>
                    <a:pt x="5936634" y="555250"/>
                    <a:pt x="5865244" y="555250"/>
                  </a:cubicBezTo>
                  <a:cubicBezTo>
                    <a:pt x="5793854" y="559080"/>
                    <a:pt x="5726222" y="532275"/>
                    <a:pt x="5673619" y="482494"/>
                  </a:cubicBezTo>
                  <a:cubicBezTo>
                    <a:pt x="5624773" y="436542"/>
                    <a:pt x="5590957" y="367614"/>
                    <a:pt x="5587199" y="298687"/>
                  </a:cubicBezTo>
                  <a:cubicBezTo>
                    <a:pt x="5587199" y="279540"/>
                    <a:pt x="5587199" y="264223"/>
                    <a:pt x="5583442" y="248906"/>
                  </a:cubicBezTo>
                  <a:cubicBezTo>
                    <a:pt x="5583442" y="237418"/>
                    <a:pt x="5579685" y="229759"/>
                    <a:pt x="5579685" y="222100"/>
                  </a:cubicBezTo>
                  <a:cubicBezTo>
                    <a:pt x="5575927" y="214442"/>
                    <a:pt x="5575927" y="206783"/>
                    <a:pt x="5572170" y="199125"/>
                  </a:cubicBezTo>
                  <a:cubicBezTo>
                    <a:pt x="5564655" y="168490"/>
                    <a:pt x="5545868" y="137856"/>
                    <a:pt x="5527082" y="111050"/>
                  </a:cubicBezTo>
                  <a:cubicBezTo>
                    <a:pt x="5485751" y="61269"/>
                    <a:pt x="5425633" y="26806"/>
                    <a:pt x="5365515" y="19147"/>
                  </a:cubicBezTo>
                  <a:cubicBezTo>
                    <a:pt x="5301640" y="7659"/>
                    <a:pt x="5234007" y="22976"/>
                    <a:pt x="5185162" y="57440"/>
                  </a:cubicBezTo>
                  <a:cubicBezTo>
                    <a:pt x="5132558" y="91904"/>
                    <a:pt x="5094985" y="145514"/>
                    <a:pt x="5076198" y="206783"/>
                  </a:cubicBezTo>
                  <a:cubicBezTo>
                    <a:pt x="5076198" y="214442"/>
                    <a:pt x="5072441" y="222100"/>
                    <a:pt x="5072441" y="229759"/>
                  </a:cubicBezTo>
                  <a:cubicBezTo>
                    <a:pt x="5072441" y="229759"/>
                    <a:pt x="5072441" y="229759"/>
                    <a:pt x="5068683" y="252735"/>
                  </a:cubicBezTo>
                  <a:cubicBezTo>
                    <a:pt x="5068683" y="268052"/>
                    <a:pt x="5064926" y="283369"/>
                    <a:pt x="5064926" y="298687"/>
                  </a:cubicBezTo>
                  <a:cubicBezTo>
                    <a:pt x="5061169" y="333150"/>
                    <a:pt x="5053654" y="363785"/>
                    <a:pt x="5042382" y="394419"/>
                  </a:cubicBezTo>
                  <a:cubicBezTo>
                    <a:pt x="5016080" y="451859"/>
                    <a:pt x="4970992" y="497811"/>
                    <a:pt x="4914631" y="528445"/>
                  </a:cubicBezTo>
                  <a:cubicBezTo>
                    <a:pt x="4862028" y="555250"/>
                    <a:pt x="4798153" y="562909"/>
                    <a:pt x="4741793" y="551421"/>
                  </a:cubicBezTo>
                  <a:cubicBezTo>
                    <a:pt x="4681675" y="539933"/>
                    <a:pt x="4629072" y="509299"/>
                    <a:pt x="4591498" y="463347"/>
                  </a:cubicBezTo>
                  <a:cubicBezTo>
                    <a:pt x="4550167" y="421225"/>
                    <a:pt x="4527623" y="363785"/>
                    <a:pt x="4523866" y="310175"/>
                  </a:cubicBezTo>
                  <a:cubicBezTo>
                    <a:pt x="4520108" y="279540"/>
                    <a:pt x="4520108" y="252735"/>
                    <a:pt x="4516351" y="229759"/>
                  </a:cubicBezTo>
                  <a:cubicBezTo>
                    <a:pt x="4508836" y="202954"/>
                    <a:pt x="4501321" y="176149"/>
                    <a:pt x="4490049" y="153173"/>
                  </a:cubicBezTo>
                  <a:cubicBezTo>
                    <a:pt x="4478777" y="130197"/>
                    <a:pt x="4463748" y="111050"/>
                    <a:pt x="4444961" y="91904"/>
                  </a:cubicBezTo>
                  <a:cubicBezTo>
                    <a:pt x="4426174" y="76587"/>
                    <a:pt x="4407387" y="61269"/>
                    <a:pt x="4384843" y="45952"/>
                  </a:cubicBezTo>
                  <a:cubicBezTo>
                    <a:pt x="4347269" y="26806"/>
                    <a:pt x="4302181" y="15318"/>
                    <a:pt x="4260850" y="15318"/>
                  </a:cubicBezTo>
                  <a:cubicBezTo>
                    <a:pt x="4193218" y="15318"/>
                    <a:pt x="4125585" y="42123"/>
                    <a:pt x="4076739" y="91904"/>
                  </a:cubicBezTo>
                  <a:cubicBezTo>
                    <a:pt x="4027894" y="141685"/>
                    <a:pt x="4001592" y="206783"/>
                    <a:pt x="4001592" y="275711"/>
                  </a:cubicBezTo>
                  <a:cubicBezTo>
                    <a:pt x="4001592" y="348468"/>
                    <a:pt x="3971533" y="421225"/>
                    <a:pt x="3922687" y="471006"/>
                  </a:cubicBezTo>
                  <a:cubicBezTo>
                    <a:pt x="3873842" y="524616"/>
                    <a:pt x="3806209" y="555250"/>
                    <a:pt x="3734819" y="555250"/>
                  </a:cubicBezTo>
                  <a:cubicBezTo>
                    <a:pt x="3663429" y="559080"/>
                    <a:pt x="3595797" y="532275"/>
                    <a:pt x="3543194" y="482494"/>
                  </a:cubicBezTo>
                  <a:cubicBezTo>
                    <a:pt x="3494348" y="436542"/>
                    <a:pt x="3460532" y="367614"/>
                    <a:pt x="3456774" y="298687"/>
                  </a:cubicBezTo>
                  <a:cubicBezTo>
                    <a:pt x="3456774" y="279540"/>
                    <a:pt x="3456774" y="264223"/>
                    <a:pt x="3453017" y="248906"/>
                  </a:cubicBezTo>
                  <a:cubicBezTo>
                    <a:pt x="3453017" y="237418"/>
                    <a:pt x="3453017" y="229759"/>
                    <a:pt x="3449260" y="222100"/>
                  </a:cubicBezTo>
                  <a:cubicBezTo>
                    <a:pt x="3445502" y="214442"/>
                    <a:pt x="3445502" y="206783"/>
                    <a:pt x="3441745" y="199125"/>
                  </a:cubicBezTo>
                  <a:cubicBezTo>
                    <a:pt x="3434230" y="168490"/>
                    <a:pt x="3419201" y="137856"/>
                    <a:pt x="3396656" y="111050"/>
                  </a:cubicBezTo>
                  <a:cubicBezTo>
                    <a:pt x="3355326" y="61269"/>
                    <a:pt x="3295208" y="26806"/>
                    <a:pt x="3235090" y="19147"/>
                  </a:cubicBezTo>
                  <a:cubicBezTo>
                    <a:pt x="3171215" y="7659"/>
                    <a:pt x="3107340" y="22976"/>
                    <a:pt x="3054736" y="57440"/>
                  </a:cubicBezTo>
                  <a:cubicBezTo>
                    <a:pt x="3002133" y="91904"/>
                    <a:pt x="2964560" y="145514"/>
                    <a:pt x="2945773" y="206783"/>
                  </a:cubicBezTo>
                  <a:cubicBezTo>
                    <a:pt x="2945773" y="214442"/>
                    <a:pt x="2942016" y="222100"/>
                    <a:pt x="2942016" y="229759"/>
                  </a:cubicBezTo>
                  <a:cubicBezTo>
                    <a:pt x="2942016" y="229759"/>
                    <a:pt x="2942016" y="229759"/>
                    <a:pt x="2938258" y="252735"/>
                  </a:cubicBezTo>
                  <a:cubicBezTo>
                    <a:pt x="2938258" y="268052"/>
                    <a:pt x="2934501" y="283369"/>
                    <a:pt x="2934501" y="298687"/>
                  </a:cubicBezTo>
                  <a:cubicBezTo>
                    <a:pt x="2934501" y="333150"/>
                    <a:pt x="2923229" y="363785"/>
                    <a:pt x="2911957" y="394419"/>
                  </a:cubicBezTo>
                  <a:cubicBezTo>
                    <a:pt x="2885655" y="451859"/>
                    <a:pt x="2840567" y="497811"/>
                    <a:pt x="2784206" y="528445"/>
                  </a:cubicBezTo>
                  <a:cubicBezTo>
                    <a:pt x="2731603" y="555250"/>
                    <a:pt x="2667728" y="562909"/>
                    <a:pt x="2611368" y="551421"/>
                  </a:cubicBezTo>
                  <a:cubicBezTo>
                    <a:pt x="2551250" y="539933"/>
                    <a:pt x="2498647" y="509299"/>
                    <a:pt x="2461073" y="463347"/>
                  </a:cubicBezTo>
                  <a:cubicBezTo>
                    <a:pt x="2419742" y="421225"/>
                    <a:pt x="2397198" y="363785"/>
                    <a:pt x="2393441" y="310175"/>
                  </a:cubicBezTo>
                  <a:cubicBezTo>
                    <a:pt x="2389683" y="279540"/>
                    <a:pt x="2389683" y="252735"/>
                    <a:pt x="2385926" y="229759"/>
                  </a:cubicBezTo>
                  <a:cubicBezTo>
                    <a:pt x="2378411" y="202954"/>
                    <a:pt x="2370896" y="176149"/>
                    <a:pt x="2359624" y="153173"/>
                  </a:cubicBezTo>
                  <a:cubicBezTo>
                    <a:pt x="2348352" y="130197"/>
                    <a:pt x="2333323" y="111050"/>
                    <a:pt x="2314536" y="91904"/>
                  </a:cubicBezTo>
                  <a:cubicBezTo>
                    <a:pt x="2295749" y="76587"/>
                    <a:pt x="2276962" y="61269"/>
                    <a:pt x="2254418" y="45952"/>
                  </a:cubicBezTo>
                  <a:cubicBezTo>
                    <a:pt x="2216845" y="26806"/>
                    <a:pt x="2171756" y="15318"/>
                    <a:pt x="2130425" y="15318"/>
                  </a:cubicBezTo>
                  <a:cubicBezTo>
                    <a:pt x="2062793" y="15318"/>
                    <a:pt x="1995160" y="42123"/>
                    <a:pt x="1946314" y="91904"/>
                  </a:cubicBezTo>
                  <a:cubicBezTo>
                    <a:pt x="1901226" y="141685"/>
                    <a:pt x="1871167" y="206783"/>
                    <a:pt x="1871167" y="275711"/>
                  </a:cubicBezTo>
                  <a:cubicBezTo>
                    <a:pt x="1871167" y="348468"/>
                    <a:pt x="1841108" y="421225"/>
                    <a:pt x="1792262" y="471006"/>
                  </a:cubicBezTo>
                  <a:cubicBezTo>
                    <a:pt x="1743417" y="524616"/>
                    <a:pt x="1675784" y="555250"/>
                    <a:pt x="1604394" y="555250"/>
                  </a:cubicBezTo>
                  <a:cubicBezTo>
                    <a:pt x="1533004" y="559080"/>
                    <a:pt x="1465372" y="532275"/>
                    <a:pt x="1412769" y="482494"/>
                  </a:cubicBezTo>
                  <a:cubicBezTo>
                    <a:pt x="1363923" y="436542"/>
                    <a:pt x="1330107" y="367614"/>
                    <a:pt x="1326349" y="298687"/>
                  </a:cubicBezTo>
                  <a:cubicBezTo>
                    <a:pt x="1326349" y="279540"/>
                    <a:pt x="1326349" y="264223"/>
                    <a:pt x="1322592" y="248906"/>
                  </a:cubicBezTo>
                  <a:cubicBezTo>
                    <a:pt x="1322592" y="237418"/>
                    <a:pt x="1322592" y="229759"/>
                    <a:pt x="1318835" y="222100"/>
                  </a:cubicBezTo>
                  <a:cubicBezTo>
                    <a:pt x="1318835" y="214442"/>
                    <a:pt x="1315077" y="206783"/>
                    <a:pt x="1311320" y="199125"/>
                  </a:cubicBezTo>
                  <a:cubicBezTo>
                    <a:pt x="1303805" y="168490"/>
                    <a:pt x="1288776" y="137856"/>
                    <a:pt x="1266231" y="111050"/>
                  </a:cubicBezTo>
                  <a:cubicBezTo>
                    <a:pt x="1224901" y="61269"/>
                    <a:pt x="1168540" y="26806"/>
                    <a:pt x="1104665" y="19147"/>
                  </a:cubicBezTo>
                  <a:cubicBezTo>
                    <a:pt x="1040789" y="7659"/>
                    <a:pt x="976914" y="22976"/>
                    <a:pt x="924311" y="57440"/>
                  </a:cubicBezTo>
                  <a:cubicBezTo>
                    <a:pt x="871708" y="91904"/>
                    <a:pt x="834134" y="145514"/>
                    <a:pt x="815348" y="206783"/>
                  </a:cubicBezTo>
                  <a:cubicBezTo>
                    <a:pt x="815348" y="214442"/>
                    <a:pt x="811590" y="222100"/>
                    <a:pt x="811590" y="229759"/>
                  </a:cubicBezTo>
                  <a:cubicBezTo>
                    <a:pt x="811590" y="229759"/>
                    <a:pt x="811590" y="229759"/>
                    <a:pt x="807833" y="252735"/>
                  </a:cubicBezTo>
                  <a:cubicBezTo>
                    <a:pt x="807833" y="268052"/>
                    <a:pt x="804076" y="283369"/>
                    <a:pt x="804076" y="298687"/>
                  </a:cubicBezTo>
                  <a:cubicBezTo>
                    <a:pt x="804076" y="333150"/>
                    <a:pt x="792804" y="363785"/>
                    <a:pt x="781531" y="394419"/>
                  </a:cubicBezTo>
                  <a:cubicBezTo>
                    <a:pt x="755230" y="451859"/>
                    <a:pt x="710142" y="497811"/>
                    <a:pt x="657538" y="528445"/>
                  </a:cubicBezTo>
                  <a:cubicBezTo>
                    <a:pt x="601178" y="555250"/>
                    <a:pt x="537303" y="562909"/>
                    <a:pt x="480942" y="551421"/>
                  </a:cubicBezTo>
                  <a:cubicBezTo>
                    <a:pt x="420825" y="539933"/>
                    <a:pt x="368221" y="509299"/>
                    <a:pt x="330648" y="463347"/>
                  </a:cubicBezTo>
                  <a:cubicBezTo>
                    <a:pt x="293074" y="421225"/>
                    <a:pt x="266773" y="363785"/>
                    <a:pt x="263015" y="310175"/>
                  </a:cubicBezTo>
                  <a:cubicBezTo>
                    <a:pt x="259258" y="279540"/>
                    <a:pt x="259258" y="252735"/>
                    <a:pt x="255501" y="229759"/>
                  </a:cubicBezTo>
                  <a:cubicBezTo>
                    <a:pt x="247986" y="202954"/>
                    <a:pt x="240471" y="176149"/>
                    <a:pt x="229199" y="153173"/>
                  </a:cubicBezTo>
                  <a:cubicBezTo>
                    <a:pt x="217927" y="130197"/>
                    <a:pt x="202898" y="111050"/>
                    <a:pt x="184111" y="91904"/>
                  </a:cubicBezTo>
                  <a:cubicBezTo>
                    <a:pt x="165324" y="76587"/>
                    <a:pt x="146537" y="61269"/>
                    <a:pt x="123993" y="45952"/>
                  </a:cubicBezTo>
                  <a:cubicBezTo>
                    <a:pt x="86419" y="26806"/>
                    <a:pt x="45088" y="15318"/>
                    <a:pt x="0" y="15318"/>
                  </a:cubicBezTo>
                  <a:cubicBezTo>
                    <a:pt x="0" y="15318"/>
                    <a:pt x="0" y="15318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lIns="68580" tIns="34290" rIns="68580" bIns="34290"/>
            <a:lstStyle/>
            <a:p>
              <a:pPr defTabSz="457154" fontAlgn="base">
                <a:spcBef>
                  <a:spcPct val="0"/>
                </a:spcBef>
                <a:spcAft>
                  <a:spcPct val="0"/>
                </a:spcAft>
              </a:pPr>
              <a:endParaRPr lang="en-NZ" sz="1400" dirty="0">
                <a:solidFill>
                  <a:srgbClr val="070605"/>
                </a:solidFill>
                <a:cs typeface="Arial" pitchFamily="34" charset="0"/>
              </a:endParaRPr>
            </a:p>
          </p:txBody>
        </p:sp>
        <p:grpSp>
          <p:nvGrpSpPr>
            <p:cNvPr id="41" name="Group 196"/>
            <p:cNvGrpSpPr>
              <a:grpSpLocks/>
            </p:cNvGrpSpPr>
            <p:nvPr/>
          </p:nvGrpSpPr>
          <p:grpSpPr bwMode="auto">
            <a:xfrm>
              <a:off x="3706814" y="3141664"/>
              <a:ext cx="217487" cy="290513"/>
              <a:chOff x="9828268" y="1637137"/>
              <a:chExt cx="290350" cy="290350"/>
            </a:xfrm>
          </p:grpSpPr>
          <p:sp>
            <p:nvSpPr>
              <p:cNvPr id="78" name="32-Point Star 77"/>
              <p:cNvSpPr/>
              <p:nvPr/>
            </p:nvSpPr>
            <p:spPr>
              <a:xfrm>
                <a:off x="9828268" y="1637137"/>
                <a:ext cx="290350" cy="290350"/>
              </a:xfrm>
              <a:prstGeom prst="star32">
                <a:avLst>
                  <a:gd name="adj" fmla="val 47767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198"/>
              <p:cNvSpPr>
                <a:spLocks/>
              </p:cNvSpPr>
              <p:nvPr/>
            </p:nvSpPr>
            <p:spPr bwMode="auto">
              <a:xfrm>
                <a:off x="9857939" y="1651417"/>
                <a:ext cx="252202" cy="257031"/>
              </a:xfrm>
              <a:custGeom>
                <a:avLst/>
                <a:gdLst>
                  <a:gd name="T0" fmla="*/ 143910 w 624512"/>
                  <a:gd name="T1" fmla="*/ 619500 h 632364"/>
                  <a:gd name="T2" fmla="*/ 61125 w 624512"/>
                  <a:gd name="T3" fmla="*/ 585368 h 632364"/>
                  <a:gd name="T4" fmla="*/ 232289 w 624512"/>
                  <a:gd name="T5" fmla="*/ 486067 h 632364"/>
                  <a:gd name="T6" fmla="*/ 285170 w 624512"/>
                  <a:gd name="T7" fmla="*/ 524054 h 632364"/>
                  <a:gd name="T8" fmla="*/ 186963 w 624512"/>
                  <a:gd name="T9" fmla="*/ 550644 h 632364"/>
                  <a:gd name="T10" fmla="*/ 392363 w 624512"/>
                  <a:gd name="T11" fmla="*/ 493064 h 632364"/>
                  <a:gd name="T12" fmla="*/ 392363 w 624512"/>
                  <a:gd name="T13" fmla="*/ 535847 h 632364"/>
                  <a:gd name="T14" fmla="*/ 350247 w 624512"/>
                  <a:gd name="T15" fmla="*/ 493064 h 632364"/>
                  <a:gd name="T16" fmla="*/ 125640 w 624512"/>
                  <a:gd name="T17" fmla="*/ 448354 h 632364"/>
                  <a:gd name="T18" fmla="*/ 52747 w 624512"/>
                  <a:gd name="T19" fmla="*/ 494247 h 632364"/>
                  <a:gd name="T20" fmla="*/ 91112 w 624512"/>
                  <a:gd name="T21" fmla="*/ 440705 h 632364"/>
                  <a:gd name="T22" fmla="*/ 487669 w 624512"/>
                  <a:gd name="T23" fmla="*/ 421626 h 632364"/>
                  <a:gd name="T24" fmla="*/ 464809 w 624512"/>
                  <a:gd name="T25" fmla="*/ 486396 h 632364"/>
                  <a:gd name="T26" fmla="*/ 464809 w 624512"/>
                  <a:gd name="T27" fmla="*/ 414006 h 632364"/>
                  <a:gd name="T28" fmla="*/ 45300 w 624512"/>
                  <a:gd name="T29" fmla="*/ 378684 h 632364"/>
                  <a:gd name="T30" fmla="*/ 18313 w 624512"/>
                  <a:gd name="T31" fmla="*/ 413510 h 632364"/>
                  <a:gd name="T32" fmla="*/ 14457 w 624512"/>
                  <a:gd name="T33" fmla="*/ 363206 h 632364"/>
                  <a:gd name="T34" fmla="*/ 372676 w 624512"/>
                  <a:gd name="T35" fmla="*/ 409657 h 632364"/>
                  <a:gd name="T36" fmla="*/ 315309 w 624512"/>
                  <a:gd name="T37" fmla="*/ 355544 h 632364"/>
                  <a:gd name="T38" fmla="*/ 220757 w 624512"/>
                  <a:gd name="T39" fmla="*/ 344156 h 632364"/>
                  <a:gd name="T40" fmla="*/ 178556 w 624512"/>
                  <a:gd name="T41" fmla="*/ 402200 h 632364"/>
                  <a:gd name="T42" fmla="*/ 167047 w 624512"/>
                  <a:gd name="T43" fmla="*/ 367374 h 632364"/>
                  <a:gd name="T44" fmla="*/ 558035 w 624512"/>
                  <a:gd name="T45" fmla="*/ 324773 h 632364"/>
                  <a:gd name="T46" fmla="*/ 620713 w 624512"/>
                  <a:gd name="T47" fmla="*/ 416669 h 632364"/>
                  <a:gd name="T48" fmla="*/ 529545 w 624512"/>
                  <a:gd name="T49" fmla="*/ 337089 h 632364"/>
                  <a:gd name="T50" fmla="*/ 236368 w 624512"/>
                  <a:gd name="T51" fmla="*/ 230423 h 632364"/>
                  <a:gd name="T52" fmla="*/ 232575 w 624512"/>
                  <a:gd name="T53" fmla="*/ 279069 h 632364"/>
                  <a:gd name="T54" fmla="*/ 221198 w 624512"/>
                  <a:gd name="T55" fmla="*/ 234165 h 632364"/>
                  <a:gd name="T56" fmla="*/ 525713 w 624512"/>
                  <a:gd name="T57" fmla="*/ 241195 h 632364"/>
                  <a:gd name="T58" fmla="*/ 502741 w 624512"/>
                  <a:gd name="T59" fmla="*/ 302881 h 632364"/>
                  <a:gd name="T60" fmla="*/ 472111 w 624512"/>
                  <a:gd name="T61" fmla="*/ 268183 h 632364"/>
                  <a:gd name="T62" fmla="*/ 106526 w 624512"/>
                  <a:gd name="T63" fmla="*/ 218403 h 632364"/>
                  <a:gd name="T64" fmla="*/ 71959 w 624512"/>
                  <a:gd name="T65" fmla="*/ 301974 h 632364"/>
                  <a:gd name="T66" fmla="*/ 71959 w 624512"/>
                  <a:gd name="T67" fmla="*/ 210806 h 632364"/>
                  <a:gd name="T68" fmla="*/ 426074 w 624512"/>
                  <a:gd name="T69" fmla="*/ 245181 h 632364"/>
                  <a:gd name="T70" fmla="*/ 315584 w 624512"/>
                  <a:gd name="T71" fmla="*/ 260568 h 632364"/>
                  <a:gd name="T72" fmla="*/ 494703 w 624512"/>
                  <a:gd name="T73" fmla="*/ 107618 h 632364"/>
                  <a:gd name="T74" fmla="*/ 552402 w 624512"/>
                  <a:gd name="T75" fmla="*/ 168809 h 632364"/>
                  <a:gd name="T76" fmla="*/ 460083 w 624512"/>
                  <a:gd name="T77" fmla="*/ 145862 h 632364"/>
                  <a:gd name="T78" fmla="*/ 320346 w 624512"/>
                  <a:gd name="T79" fmla="*/ 100330 h 632364"/>
                  <a:gd name="T80" fmla="*/ 289866 w 624512"/>
                  <a:gd name="T81" fmla="*/ 176819 h 632364"/>
                  <a:gd name="T82" fmla="*/ 289866 w 624512"/>
                  <a:gd name="T83" fmla="*/ 100330 h 632364"/>
                  <a:gd name="T84" fmla="*/ 194299 w 624512"/>
                  <a:gd name="T85" fmla="*/ 126812 h 632364"/>
                  <a:gd name="T86" fmla="*/ 148355 w 624512"/>
                  <a:gd name="T87" fmla="*/ 161233 h 632364"/>
                  <a:gd name="T88" fmla="*/ 163670 w 624512"/>
                  <a:gd name="T89" fmla="*/ 95261 h 632364"/>
                  <a:gd name="T90" fmla="*/ 433659 w 624512"/>
                  <a:gd name="T91" fmla="*/ 69201 h 632364"/>
                  <a:gd name="T92" fmla="*/ 345758 w 624512"/>
                  <a:gd name="T93" fmla="*/ 69201 h 632364"/>
                  <a:gd name="T94" fmla="*/ 372510 w 624512"/>
                  <a:gd name="T95" fmla="*/ 15861 h 632364"/>
                  <a:gd name="T96" fmla="*/ 255417 w 624512"/>
                  <a:gd name="T97" fmla="*/ 12299 h 632364"/>
                  <a:gd name="T98" fmla="*/ 259254 w 624512"/>
                  <a:gd name="T99" fmla="*/ 69242 h 632364"/>
                  <a:gd name="T100" fmla="*/ 197870 w 624512"/>
                  <a:gd name="T101" fmla="*/ 8503 h 632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4512" h="632364">
                    <a:moveTo>
                      <a:pt x="98755" y="566406"/>
                    </a:moveTo>
                    <a:cubicBezTo>
                      <a:pt x="106280" y="566406"/>
                      <a:pt x="113806" y="566406"/>
                      <a:pt x="117569" y="570199"/>
                    </a:cubicBezTo>
                    <a:cubicBezTo>
                      <a:pt x="136384" y="581576"/>
                      <a:pt x="151436" y="600538"/>
                      <a:pt x="143910" y="619500"/>
                    </a:cubicBezTo>
                    <a:cubicBezTo>
                      <a:pt x="140147" y="627084"/>
                      <a:pt x="128858" y="630877"/>
                      <a:pt x="113806" y="630877"/>
                    </a:cubicBezTo>
                    <a:cubicBezTo>
                      <a:pt x="102517" y="634669"/>
                      <a:pt x="91229" y="630877"/>
                      <a:pt x="79940" y="623292"/>
                    </a:cubicBezTo>
                    <a:cubicBezTo>
                      <a:pt x="64888" y="615707"/>
                      <a:pt x="49836" y="600538"/>
                      <a:pt x="61125" y="585368"/>
                    </a:cubicBezTo>
                    <a:cubicBezTo>
                      <a:pt x="61125" y="577783"/>
                      <a:pt x="68651" y="573991"/>
                      <a:pt x="76177" y="570199"/>
                    </a:cubicBezTo>
                    <a:cubicBezTo>
                      <a:pt x="83703" y="566406"/>
                      <a:pt x="91229" y="566406"/>
                      <a:pt x="98755" y="566406"/>
                    </a:cubicBezTo>
                    <a:close/>
                    <a:moveTo>
                      <a:pt x="232289" y="486067"/>
                    </a:moveTo>
                    <a:cubicBezTo>
                      <a:pt x="232289" y="486067"/>
                      <a:pt x="236066" y="486067"/>
                      <a:pt x="236066" y="486067"/>
                    </a:cubicBezTo>
                    <a:cubicBezTo>
                      <a:pt x="254952" y="482268"/>
                      <a:pt x="273838" y="489865"/>
                      <a:pt x="281392" y="516456"/>
                    </a:cubicBezTo>
                    <a:cubicBezTo>
                      <a:pt x="285170" y="520255"/>
                      <a:pt x="285170" y="520255"/>
                      <a:pt x="285170" y="524054"/>
                    </a:cubicBezTo>
                    <a:cubicBezTo>
                      <a:pt x="292724" y="554443"/>
                      <a:pt x="266284" y="581034"/>
                      <a:pt x="239844" y="584832"/>
                    </a:cubicBezTo>
                    <a:cubicBezTo>
                      <a:pt x="220958" y="588631"/>
                      <a:pt x="202072" y="584832"/>
                      <a:pt x="190740" y="562040"/>
                    </a:cubicBezTo>
                    <a:cubicBezTo>
                      <a:pt x="190740" y="558242"/>
                      <a:pt x="190740" y="554443"/>
                      <a:pt x="186963" y="550644"/>
                    </a:cubicBezTo>
                    <a:cubicBezTo>
                      <a:pt x="183186" y="520255"/>
                      <a:pt x="205849" y="489865"/>
                      <a:pt x="232289" y="486067"/>
                    </a:cubicBezTo>
                    <a:close/>
                    <a:moveTo>
                      <a:pt x="368434" y="482854"/>
                    </a:moveTo>
                    <a:cubicBezTo>
                      <a:pt x="376091" y="482368"/>
                      <a:pt x="384706" y="485285"/>
                      <a:pt x="392363" y="493064"/>
                    </a:cubicBezTo>
                    <a:cubicBezTo>
                      <a:pt x="392363" y="493064"/>
                      <a:pt x="392363" y="493064"/>
                      <a:pt x="392363" y="496953"/>
                    </a:cubicBezTo>
                    <a:cubicBezTo>
                      <a:pt x="400020" y="500843"/>
                      <a:pt x="400020" y="508621"/>
                      <a:pt x="400020" y="512511"/>
                    </a:cubicBezTo>
                    <a:cubicBezTo>
                      <a:pt x="403849" y="524179"/>
                      <a:pt x="400020" y="531958"/>
                      <a:pt x="392363" y="535847"/>
                    </a:cubicBezTo>
                    <a:cubicBezTo>
                      <a:pt x="380877" y="551405"/>
                      <a:pt x="361733" y="555294"/>
                      <a:pt x="350247" y="543626"/>
                    </a:cubicBezTo>
                    <a:cubicBezTo>
                      <a:pt x="346418" y="539737"/>
                      <a:pt x="342590" y="531958"/>
                      <a:pt x="338761" y="524179"/>
                    </a:cubicBezTo>
                    <a:cubicBezTo>
                      <a:pt x="338761" y="512511"/>
                      <a:pt x="342590" y="500843"/>
                      <a:pt x="350247" y="493064"/>
                    </a:cubicBezTo>
                    <a:cubicBezTo>
                      <a:pt x="354076" y="487230"/>
                      <a:pt x="360776" y="483340"/>
                      <a:pt x="368434" y="482854"/>
                    </a:cubicBezTo>
                    <a:close/>
                    <a:moveTo>
                      <a:pt x="111253" y="437359"/>
                    </a:moveTo>
                    <a:cubicBezTo>
                      <a:pt x="117008" y="438793"/>
                      <a:pt x="121804" y="442617"/>
                      <a:pt x="125640" y="448354"/>
                    </a:cubicBezTo>
                    <a:cubicBezTo>
                      <a:pt x="137149" y="463652"/>
                      <a:pt x="125640" y="498072"/>
                      <a:pt x="106457" y="509545"/>
                    </a:cubicBezTo>
                    <a:cubicBezTo>
                      <a:pt x="98784" y="517194"/>
                      <a:pt x="91112" y="517194"/>
                      <a:pt x="79602" y="517194"/>
                    </a:cubicBezTo>
                    <a:cubicBezTo>
                      <a:pt x="71929" y="513370"/>
                      <a:pt x="60420" y="505721"/>
                      <a:pt x="52747" y="494247"/>
                    </a:cubicBezTo>
                    <a:cubicBezTo>
                      <a:pt x="48910" y="486598"/>
                      <a:pt x="45074" y="478950"/>
                      <a:pt x="45074" y="475125"/>
                    </a:cubicBezTo>
                    <a:cubicBezTo>
                      <a:pt x="48910" y="467476"/>
                      <a:pt x="56583" y="463652"/>
                      <a:pt x="64256" y="456003"/>
                    </a:cubicBezTo>
                    <a:cubicBezTo>
                      <a:pt x="75766" y="448354"/>
                      <a:pt x="87275" y="444529"/>
                      <a:pt x="91112" y="440705"/>
                    </a:cubicBezTo>
                    <a:cubicBezTo>
                      <a:pt x="98785" y="436881"/>
                      <a:pt x="105498" y="435925"/>
                      <a:pt x="111253" y="437359"/>
                    </a:cubicBezTo>
                    <a:close/>
                    <a:moveTo>
                      <a:pt x="464809" y="414006"/>
                    </a:moveTo>
                    <a:cubicBezTo>
                      <a:pt x="472429" y="414006"/>
                      <a:pt x="480049" y="417816"/>
                      <a:pt x="487669" y="421626"/>
                    </a:cubicBezTo>
                    <a:cubicBezTo>
                      <a:pt x="502909" y="436866"/>
                      <a:pt x="518149" y="459726"/>
                      <a:pt x="514339" y="474966"/>
                    </a:cubicBezTo>
                    <a:cubicBezTo>
                      <a:pt x="514339" y="482586"/>
                      <a:pt x="514339" y="490206"/>
                      <a:pt x="510529" y="494016"/>
                    </a:cubicBezTo>
                    <a:cubicBezTo>
                      <a:pt x="499099" y="509256"/>
                      <a:pt x="476239" y="501636"/>
                      <a:pt x="464809" y="486396"/>
                    </a:cubicBezTo>
                    <a:cubicBezTo>
                      <a:pt x="453379" y="478776"/>
                      <a:pt x="445759" y="467346"/>
                      <a:pt x="441949" y="455916"/>
                    </a:cubicBezTo>
                    <a:cubicBezTo>
                      <a:pt x="441949" y="448296"/>
                      <a:pt x="441949" y="433056"/>
                      <a:pt x="453379" y="421626"/>
                    </a:cubicBezTo>
                    <a:cubicBezTo>
                      <a:pt x="453379" y="417816"/>
                      <a:pt x="457189" y="414006"/>
                      <a:pt x="464809" y="414006"/>
                    </a:cubicBezTo>
                    <a:close/>
                    <a:moveTo>
                      <a:pt x="14457" y="363206"/>
                    </a:moveTo>
                    <a:cubicBezTo>
                      <a:pt x="18313" y="363206"/>
                      <a:pt x="22168" y="363206"/>
                      <a:pt x="26024" y="363206"/>
                    </a:cubicBezTo>
                    <a:cubicBezTo>
                      <a:pt x="33734" y="363206"/>
                      <a:pt x="41445" y="370945"/>
                      <a:pt x="45300" y="378684"/>
                    </a:cubicBezTo>
                    <a:cubicBezTo>
                      <a:pt x="49156" y="386424"/>
                      <a:pt x="53011" y="390293"/>
                      <a:pt x="53011" y="398032"/>
                    </a:cubicBezTo>
                    <a:cubicBezTo>
                      <a:pt x="53011" y="409641"/>
                      <a:pt x="49156" y="421250"/>
                      <a:pt x="37590" y="425119"/>
                    </a:cubicBezTo>
                    <a:cubicBezTo>
                      <a:pt x="29879" y="425119"/>
                      <a:pt x="26024" y="421250"/>
                      <a:pt x="18313" y="413510"/>
                    </a:cubicBezTo>
                    <a:cubicBezTo>
                      <a:pt x="10602" y="405771"/>
                      <a:pt x="2891" y="390293"/>
                      <a:pt x="2891" y="378684"/>
                    </a:cubicBezTo>
                    <a:cubicBezTo>
                      <a:pt x="-964" y="374815"/>
                      <a:pt x="-964" y="370945"/>
                      <a:pt x="2891" y="367076"/>
                    </a:cubicBezTo>
                    <a:cubicBezTo>
                      <a:pt x="6747" y="363206"/>
                      <a:pt x="10602" y="363206"/>
                      <a:pt x="14457" y="363206"/>
                    </a:cubicBezTo>
                    <a:close/>
                    <a:moveTo>
                      <a:pt x="338376" y="344250"/>
                    </a:moveTo>
                    <a:cubicBezTo>
                      <a:pt x="354510" y="340808"/>
                      <a:pt x="371720" y="348780"/>
                      <a:pt x="380325" y="363275"/>
                    </a:cubicBezTo>
                    <a:cubicBezTo>
                      <a:pt x="387974" y="374870"/>
                      <a:pt x="387974" y="394196"/>
                      <a:pt x="372676" y="409657"/>
                    </a:cubicBezTo>
                    <a:cubicBezTo>
                      <a:pt x="372676" y="409657"/>
                      <a:pt x="372676" y="409657"/>
                      <a:pt x="368852" y="413522"/>
                    </a:cubicBezTo>
                    <a:cubicBezTo>
                      <a:pt x="349729" y="425118"/>
                      <a:pt x="322958" y="413522"/>
                      <a:pt x="311485" y="398062"/>
                    </a:cubicBezTo>
                    <a:cubicBezTo>
                      <a:pt x="303836" y="386466"/>
                      <a:pt x="303836" y="367140"/>
                      <a:pt x="315309" y="355544"/>
                    </a:cubicBezTo>
                    <a:cubicBezTo>
                      <a:pt x="315309" y="355544"/>
                      <a:pt x="319134" y="351679"/>
                      <a:pt x="322958" y="351679"/>
                    </a:cubicBezTo>
                    <a:cubicBezTo>
                      <a:pt x="327739" y="347814"/>
                      <a:pt x="332998" y="345398"/>
                      <a:pt x="338376" y="344250"/>
                    </a:cubicBezTo>
                    <a:close/>
                    <a:moveTo>
                      <a:pt x="220757" y="344156"/>
                    </a:moveTo>
                    <a:cubicBezTo>
                      <a:pt x="236103" y="348026"/>
                      <a:pt x="251449" y="355765"/>
                      <a:pt x="247613" y="371243"/>
                    </a:cubicBezTo>
                    <a:cubicBezTo>
                      <a:pt x="247613" y="378982"/>
                      <a:pt x="239940" y="386721"/>
                      <a:pt x="224594" y="394460"/>
                    </a:cubicBezTo>
                    <a:cubicBezTo>
                      <a:pt x="213084" y="402200"/>
                      <a:pt x="193902" y="406069"/>
                      <a:pt x="178556" y="402200"/>
                    </a:cubicBezTo>
                    <a:cubicBezTo>
                      <a:pt x="174720" y="402200"/>
                      <a:pt x="170883" y="402200"/>
                      <a:pt x="167047" y="398330"/>
                    </a:cubicBezTo>
                    <a:cubicBezTo>
                      <a:pt x="163210" y="394460"/>
                      <a:pt x="159374" y="386721"/>
                      <a:pt x="163210" y="378982"/>
                    </a:cubicBezTo>
                    <a:cubicBezTo>
                      <a:pt x="163210" y="375113"/>
                      <a:pt x="163210" y="371243"/>
                      <a:pt x="167047" y="367374"/>
                    </a:cubicBezTo>
                    <a:cubicBezTo>
                      <a:pt x="170883" y="355765"/>
                      <a:pt x="182393" y="348026"/>
                      <a:pt x="193902" y="348026"/>
                    </a:cubicBezTo>
                    <a:cubicBezTo>
                      <a:pt x="201575" y="344156"/>
                      <a:pt x="213084" y="344156"/>
                      <a:pt x="220757" y="344156"/>
                    </a:cubicBezTo>
                    <a:close/>
                    <a:moveTo>
                      <a:pt x="558035" y="324773"/>
                    </a:moveTo>
                    <a:cubicBezTo>
                      <a:pt x="563733" y="325721"/>
                      <a:pt x="569431" y="327615"/>
                      <a:pt x="575129" y="329510"/>
                    </a:cubicBezTo>
                    <a:cubicBezTo>
                      <a:pt x="597921" y="344668"/>
                      <a:pt x="620713" y="371195"/>
                      <a:pt x="624512" y="390142"/>
                    </a:cubicBezTo>
                    <a:cubicBezTo>
                      <a:pt x="624512" y="401511"/>
                      <a:pt x="624512" y="409090"/>
                      <a:pt x="620713" y="416669"/>
                    </a:cubicBezTo>
                    <a:cubicBezTo>
                      <a:pt x="605519" y="439406"/>
                      <a:pt x="578928" y="431827"/>
                      <a:pt x="559934" y="420459"/>
                    </a:cubicBezTo>
                    <a:cubicBezTo>
                      <a:pt x="544740" y="412880"/>
                      <a:pt x="529545" y="397721"/>
                      <a:pt x="525746" y="386353"/>
                    </a:cubicBezTo>
                    <a:cubicBezTo>
                      <a:pt x="521948" y="371195"/>
                      <a:pt x="518149" y="352247"/>
                      <a:pt x="529545" y="337089"/>
                    </a:cubicBezTo>
                    <a:cubicBezTo>
                      <a:pt x="529545" y="333300"/>
                      <a:pt x="533344" y="325721"/>
                      <a:pt x="540941" y="325721"/>
                    </a:cubicBezTo>
                    <a:cubicBezTo>
                      <a:pt x="546639" y="323826"/>
                      <a:pt x="552337" y="323826"/>
                      <a:pt x="558035" y="324773"/>
                    </a:cubicBezTo>
                    <a:close/>
                    <a:moveTo>
                      <a:pt x="236368" y="230423"/>
                    </a:moveTo>
                    <a:cubicBezTo>
                      <a:pt x="251537" y="226681"/>
                      <a:pt x="270499" y="234165"/>
                      <a:pt x="270499" y="249133"/>
                    </a:cubicBezTo>
                    <a:cubicBezTo>
                      <a:pt x="270499" y="256617"/>
                      <a:pt x="266707" y="264101"/>
                      <a:pt x="259122" y="267843"/>
                    </a:cubicBezTo>
                    <a:cubicBezTo>
                      <a:pt x="251537" y="275327"/>
                      <a:pt x="240160" y="275327"/>
                      <a:pt x="232575" y="279069"/>
                    </a:cubicBezTo>
                    <a:cubicBezTo>
                      <a:pt x="217406" y="279069"/>
                      <a:pt x="206028" y="275327"/>
                      <a:pt x="202236" y="260359"/>
                    </a:cubicBezTo>
                    <a:cubicBezTo>
                      <a:pt x="202236" y="256617"/>
                      <a:pt x="206028" y="249133"/>
                      <a:pt x="209821" y="245391"/>
                    </a:cubicBezTo>
                    <a:cubicBezTo>
                      <a:pt x="213613" y="237907"/>
                      <a:pt x="217406" y="234165"/>
                      <a:pt x="221198" y="234165"/>
                    </a:cubicBezTo>
                    <a:cubicBezTo>
                      <a:pt x="224990" y="230423"/>
                      <a:pt x="232575" y="230423"/>
                      <a:pt x="236368" y="230423"/>
                    </a:cubicBezTo>
                    <a:close/>
                    <a:moveTo>
                      <a:pt x="502741" y="221918"/>
                    </a:moveTo>
                    <a:cubicBezTo>
                      <a:pt x="510398" y="221918"/>
                      <a:pt x="518055" y="229629"/>
                      <a:pt x="525713" y="241195"/>
                    </a:cubicBezTo>
                    <a:cubicBezTo>
                      <a:pt x="533370" y="248906"/>
                      <a:pt x="537199" y="260472"/>
                      <a:pt x="537199" y="268183"/>
                    </a:cubicBezTo>
                    <a:cubicBezTo>
                      <a:pt x="537199" y="275893"/>
                      <a:pt x="537199" y="279749"/>
                      <a:pt x="533370" y="283604"/>
                    </a:cubicBezTo>
                    <a:cubicBezTo>
                      <a:pt x="525713" y="295170"/>
                      <a:pt x="514227" y="302881"/>
                      <a:pt x="502741" y="302881"/>
                    </a:cubicBezTo>
                    <a:cubicBezTo>
                      <a:pt x="495083" y="302881"/>
                      <a:pt x="487426" y="299026"/>
                      <a:pt x="479768" y="291315"/>
                    </a:cubicBezTo>
                    <a:cubicBezTo>
                      <a:pt x="479768" y="287460"/>
                      <a:pt x="475940" y="287460"/>
                      <a:pt x="475940" y="283604"/>
                    </a:cubicBezTo>
                    <a:cubicBezTo>
                      <a:pt x="472111" y="275893"/>
                      <a:pt x="472111" y="272038"/>
                      <a:pt x="472111" y="268183"/>
                    </a:cubicBezTo>
                    <a:cubicBezTo>
                      <a:pt x="472111" y="245050"/>
                      <a:pt x="483597" y="225774"/>
                      <a:pt x="502741" y="221918"/>
                    </a:cubicBezTo>
                    <a:close/>
                    <a:moveTo>
                      <a:pt x="71959" y="210806"/>
                    </a:moveTo>
                    <a:cubicBezTo>
                      <a:pt x="83481" y="210806"/>
                      <a:pt x="95004" y="214605"/>
                      <a:pt x="106526" y="218403"/>
                    </a:cubicBezTo>
                    <a:cubicBezTo>
                      <a:pt x="121889" y="226001"/>
                      <a:pt x="133411" y="233598"/>
                      <a:pt x="141093" y="237397"/>
                    </a:cubicBezTo>
                    <a:cubicBezTo>
                      <a:pt x="160296" y="248793"/>
                      <a:pt x="164137" y="263988"/>
                      <a:pt x="156456" y="279182"/>
                    </a:cubicBezTo>
                    <a:cubicBezTo>
                      <a:pt x="144933" y="301974"/>
                      <a:pt x="102685" y="317169"/>
                      <a:pt x="71959" y="301974"/>
                    </a:cubicBezTo>
                    <a:cubicBezTo>
                      <a:pt x="64278" y="298176"/>
                      <a:pt x="56596" y="290578"/>
                      <a:pt x="48915" y="279182"/>
                    </a:cubicBezTo>
                    <a:cubicBezTo>
                      <a:pt x="45074" y="267786"/>
                      <a:pt x="48915" y="244994"/>
                      <a:pt x="56596" y="229800"/>
                    </a:cubicBezTo>
                    <a:cubicBezTo>
                      <a:pt x="60437" y="222202"/>
                      <a:pt x="64278" y="214605"/>
                      <a:pt x="71959" y="210806"/>
                    </a:cubicBezTo>
                    <a:close/>
                    <a:moveTo>
                      <a:pt x="368924" y="206715"/>
                    </a:moveTo>
                    <a:cubicBezTo>
                      <a:pt x="391784" y="202868"/>
                      <a:pt x="422264" y="210561"/>
                      <a:pt x="426074" y="237488"/>
                    </a:cubicBezTo>
                    <a:cubicBezTo>
                      <a:pt x="426074" y="241335"/>
                      <a:pt x="426074" y="245181"/>
                      <a:pt x="426074" y="245181"/>
                    </a:cubicBezTo>
                    <a:cubicBezTo>
                      <a:pt x="422264" y="275955"/>
                      <a:pt x="395594" y="295188"/>
                      <a:pt x="368924" y="299034"/>
                    </a:cubicBezTo>
                    <a:cubicBezTo>
                      <a:pt x="357494" y="302881"/>
                      <a:pt x="346064" y="299034"/>
                      <a:pt x="334634" y="291341"/>
                    </a:cubicBezTo>
                    <a:cubicBezTo>
                      <a:pt x="323204" y="287495"/>
                      <a:pt x="315584" y="275955"/>
                      <a:pt x="315584" y="260568"/>
                    </a:cubicBezTo>
                    <a:cubicBezTo>
                      <a:pt x="315584" y="260568"/>
                      <a:pt x="315584" y="256721"/>
                      <a:pt x="315584" y="256721"/>
                    </a:cubicBezTo>
                    <a:cubicBezTo>
                      <a:pt x="311774" y="225948"/>
                      <a:pt x="342254" y="206715"/>
                      <a:pt x="368924" y="206715"/>
                    </a:cubicBezTo>
                    <a:close/>
                    <a:moveTo>
                      <a:pt x="494703" y="107618"/>
                    </a:moveTo>
                    <a:cubicBezTo>
                      <a:pt x="506242" y="107618"/>
                      <a:pt x="517782" y="107618"/>
                      <a:pt x="525476" y="111442"/>
                    </a:cubicBezTo>
                    <a:cubicBezTo>
                      <a:pt x="540862" y="119091"/>
                      <a:pt x="552402" y="134389"/>
                      <a:pt x="556249" y="149687"/>
                    </a:cubicBezTo>
                    <a:cubicBezTo>
                      <a:pt x="556249" y="157336"/>
                      <a:pt x="556249" y="161160"/>
                      <a:pt x="552402" y="168809"/>
                    </a:cubicBezTo>
                    <a:cubicBezTo>
                      <a:pt x="548556" y="180283"/>
                      <a:pt x="537016" y="187931"/>
                      <a:pt x="525476" y="187931"/>
                    </a:cubicBezTo>
                    <a:cubicBezTo>
                      <a:pt x="498549" y="191756"/>
                      <a:pt x="471623" y="176458"/>
                      <a:pt x="460083" y="153511"/>
                    </a:cubicBezTo>
                    <a:cubicBezTo>
                      <a:pt x="460083" y="149687"/>
                      <a:pt x="460083" y="145862"/>
                      <a:pt x="460083" y="145862"/>
                    </a:cubicBezTo>
                    <a:cubicBezTo>
                      <a:pt x="456236" y="122916"/>
                      <a:pt x="475469" y="111442"/>
                      <a:pt x="494703" y="107618"/>
                    </a:cubicBezTo>
                    <a:close/>
                    <a:moveTo>
                      <a:pt x="289866" y="100330"/>
                    </a:moveTo>
                    <a:cubicBezTo>
                      <a:pt x="301296" y="96506"/>
                      <a:pt x="312726" y="96506"/>
                      <a:pt x="320346" y="100330"/>
                    </a:cubicBezTo>
                    <a:cubicBezTo>
                      <a:pt x="339396" y="107979"/>
                      <a:pt x="354636" y="127102"/>
                      <a:pt x="347016" y="150048"/>
                    </a:cubicBezTo>
                    <a:cubicBezTo>
                      <a:pt x="347016" y="157697"/>
                      <a:pt x="339396" y="165346"/>
                      <a:pt x="335586" y="169171"/>
                    </a:cubicBezTo>
                    <a:cubicBezTo>
                      <a:pt x="320346" y="180644"/>
                      <a:pt x="305106" y="180644"/>
                      <a:pt x="289866" y="176819"/>
                    </a:cubicBezTo>
                    <a:cubicBezTo>
                      <a:pt x="270816" y="169171"/>
                      <a:pt x="259386" y="150048"/>
                      <a:pt x="270816" y="123277"/>
                    </a:cubicBezTo>
                    <a:cubicBezTo>
                      <a:pt x="270816" y="123277"/>
                      <a:pt x="270816" y="123277"/>
                      <a:pt x="270816" y="119453"/>
                    </a:cubicBezTo>
                    <a:cubicBezTo>
                      <a:pt x="274626" y="111804"/>
                      <a:pt x="282246" y="104155"/>
                      <a:pt x="289866" y="100330"/>
                    </a:cubicBezTo>
                    <a:close/>
                    <a:moveTo>
                      <a:pt x="163670" y="95261"/>
                    </a:moveTo>
                    <a:cubicBezTo>
                      <a:pt x="170370" y="97173"/>
                      <a:pt x="177070" y="101954"/>
                      <a:pt x="182813" y="107690"/>
                    </a:cubicBezTo>
                    <a:cubicBezTo>
                      <a:pt x="190470" y="111515"/>
                      <a:pt x="194299" y="119164"/>
                      <a:pt x="194299" y="126812"/>
                    </a:cubicBezTo>
                    <a:cubicBezTo>
                      <a:pt x="194299" y="138286"/>
                      <a:pt x="194299" y="153584"/>
                      <a:pt x="182813" y="161233"/>
                    </a:cubicBezTo>
                    <a:cubicBezTo>
                      <a:pt x="178984" y="165057"/>
                      <a:pt x="175155" y="168881"/>
                      <a:pt x="171327" y="168881"/>
                    </a:cubicBezTo>
                    <a:cubicBezTo>
                      <a:pt x="159841" y="172706"/>
                      <a:pt x="152183" y="168881"/>
                      <a:pt x="148355" y="161233"/>
                    </a:cubicBezTo>
                    <a:cubicBezTo>
                      <a:pt x="133040" y="145935"/>
                      <a:pt x="129211" y="122988"/>
                      <a:pt x="140697" y="107690"/>
                    </a:cubicBezTo>
                    <a:cubicBezTo>
                      <a:pt x="140697" y="103866"/>
                      <a:pt x="140697" y="103866"/>
                      <a:pt x="144526" y="100041"/>
                    </a:cubicBezTo>
                    <a:cubicBezTo>
                      <a:pt x="150269" y="94305"/>
                      <a:pt x="156969" y="93348"/>
                      <a:pt x="163670" y="95261"/>
                    </a:cubicBezTo>
                    <a:close/>
                    <a:moveTo>
                      <a:pt x="412639" y="10622"/>
                    </a:moveTo>
                    <a:cubicBezTo>
                      <a:pt x="425060" y="13003"/>
                      <a:pt x="435570" y="19671"/>
                      <a:pt x="441302" y="31101"/>
                    </a:cubicBezTo>
                    <a:cubicBezTo>
                      <a:pt x="445124" y="38721"/>
                      <a:pt x="441302" y="53961"/>
                      <a:pt x="433659" y="69201"/>
                    </a:cubicBezTo>
                    <a:cubicBezTo>
                      <a:pt x="426015" y="80631"/>
                      <a:pt x="414550" y="88251"/>
                      <a:pt x="403084" y="95871"/>
                    </a:cubicBezTo>
                    <a:cubicBezTo>
                      <a:pt x="395441" y="95871"/>
                      <a:pt x="387797" y="99681"/>
                      <a:pt x="383976" y="95871"/>
                    </a:cubicBezTo>
                    <a:cubicBezTo>
                      <a:pt x="364867" y="95871"/>
                      <a:pt x="353401" y="84441"/>
                      <a:pt x="345758" y="69201"/>
                    </a:cubicBezTo>
                    <a:cubicBezTo>
                      <a:pt x="341936" y="61581"/>
                      <a:pt x="341936" y="46341"/>
                      <a:pt x="345758" y="38721"/>
                    </a:cubicBezTo>
                    <a:cubicBezTo>
                      <a:pt x="349580" y="34911"/>
                      <a:pt x="353401" y="31101"/>
                      <a:pt x="357223" y="27291"/>
                    </a:cubicBezTo>
                    <a:cubicBezTo>
                      <a:pt x="361045" y="19671"/>
                      <a:pt x="368688" y="15861"/>
                      <a:pt x="372510" y="15861"/>
                    </a:cubicBezTo>
                    <a:cubicBezTo>
                      <a:pt x="385887" y="10146"/>
                      <a:pt x="400218" y="8241"/>
                      <a:pt x="412639" y="10622"/>
                    </a:cubicBezTo>
                    <a:close/>
                    <a:moveTo>
                      <a:pt x="228082" y="436"/>
                    </a:moveTo>
                    <a:cubicBezTo>
                      <a:pt x="238153" y="1859"/>
                      <a:pt x="247744" y="6605"/>
                      <a:pt x="255417" y="12299"/>
                    </a:cubicBezTo>
                    <a:cubicBezTo>
                      <a:pt x="255417" y="16095"/>
                      <a:pt x="255417" y="16095"/>
                      <a:pt x="255417" y="16095"/>
                    </a:cubicBezTo>
                    <a:cubicBezTo>
                      <a:pt x="270763" y="27484"/>
                      <a:pt x="278436" y="50261"/>
                      <a:pt x="263090" y="65446"/>
                    </a:cubicBezTo>
                    <a:cubicBezTo>
                      <a:pt x="263090" y="65446"/>
                      <a:pt x="259254" y="65446"/>
                      <a:pt x="259254" y="69242"/>
                    </a:cubicBezTo>
                    <a:cubicBezTo>
                      <a:pt x="240071" y="80631"/>
                      <a:pt x="213216" y="73038"/>
                      <a:pt x="197870" y="57854"/>
                    </a:cubicBezTo>
                    <a:cubicBezTo>
                      <a:pt x="194034" y="54057"/>
                      <a:pt x="186361" y="42669"/>
                      <a:pt x="186361" y="35076"/>
                    </a:cubicBezTo>
                    <a:cubicBezTo>
                      <a:pt x="186361" y="27484"/>
                      <a:pt x="190197" y="16095"/>
                      <a:pt x="197870" y="8503"/>
                    </a:cubicBezTo>
                    <a:cubicBezTo>
                      <a:pt x="207462" y="910"/>
                      <a:pt x="218012" y="-988"/>
                      <a:pt x="228082" y="4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42" name="Group 403"/>
            <p:cNvGrpSpPr>
              <a:grpSpLocks/>
            </p:cNvGrpSpPr>
            <p:nvPr/>
          </p:nvGrpSpPr>
          <p:grpSpPr bwMode="auto">
            <a:xfrm>
              <a:off x="5349876" y="5299075"/>
              <a:ext cx="568325" cy="557212"/>
              <a:chOff x="5703888" y="4962886"/>
              <a:chExt cx="884237" cy="649288"/>
            </a:xfrm>
          </p:grpSpPr>
          <p:sp>
            <p:nvSpPr>
              <p:cNvPr id="73" name="Freeform 78"/>
              <p:cNvSpPr>
                <a:spLocks/>
              </p:cNvSpPr>
              <p:nvPr/>
            </p:nvSpPr>
            <p:spPr bwMode="auto">
              <a:xfrm>
                <a:off x="5703888" y="5425342"/>
                <a:ext cx="884237" cy="186832"/>
              </a:xfrm>
              <a:custGeom>
                <a:avLst/>
                <a:gdLst>
                  <a:gd name="T0" fmla="*/ 2147483647 w 282"/>
                  <a:gd name="T1" fmla="*/ 560325274 h 58"/>
                  <a:gd name="T2" fmla="*/ 2147483647 w 282"/>
                  <a:gd name="T3" fmla="*/ 446183807 h 58"/>
                  <a:gd name="T4" fmla="*/ 1976219526 w 282"/>
                  <a:gd name="T5" fmla="*/ 446183807 h 58"/>
                  <a:gd name="T6" fmla="*/ 1543614412 w 282"/>
                  <a:gd name="T7" fmla="*/ 415056952 h 58"/>
                  <a:gd name="T8" fmla="*/ 1474791299 w 282"/>
                  <a:gd name="T9" fmla="*/ 321666722 h 58"/>
                  <a:gd name="T10" fmla="*/ 1278152041 w 282"/>
                  <a:gd name="T11" fmla="*/ 300915485 h 58"/>
                  <a:gd name="T12" fmla="*/ 855380145 w 282"/>
                  <a:gd name="T13" fmla="*/ 238658553 h 58"/>
                  <a:gd name="T14" fmla="*/ 589917774 w 282"/>
                  <a:gd name="T15" fmla="*/ 217904094 h 58"/>
                  <a:gd name="T16" fmla="*/ 157309525 w 282"/>
                  <a:gd name="T17" fmla="*/ 290539866 h 58"/>
                  <a:gd name="T18" fmla="*/ 49159814 w 282"/>
                  <a:gd name="T19" fmla="*/ 280164248 h 58"/>
                  <a:gd name="T20" fmla="*/ 0 w 282"/>
                  <a:gd name="T21" fmla="*/ 249034171 h 58"/>
                  <a:gd name="T22" fmla="*/ 29496516 w 282"/>
                  <a:gd name="T23" fmla="*/ 197152857 h 58"/>
                  <a:gd name="T24" fmla="*/ 206469340 w 282"/>
                  <a:gd name="T25" fmla="*/ 207528476 h 58"/>
                  <a:gd name="T26" fmla="*/ 521091525 w 282"/>
                  <a:gd name="T27" fmla="*/ 145268322 h 58"/>
                  <a:gd name="T28" fmla="*/ 875043444 w 282"/>
                  <a:gd name="T29" fmla="*/ 114141467 h 58"/>
                  <a:gd name="T30" fmla="*/ 943866557 w 282"/>
                  <a:gd name="T31" fmla="*/ 176398399 h 58"/>
                  <a:gd name="T32" fmla="*/ 1228992227 w 282"/>
                  <a:gd name="T33" fmla="*/ 207528476 h 58"/>
                  <a:gd name="T34" fmla="*/ 1523951114 w 282"/>
                  <a:gd name="T35" fmla="*/ 238658553 h 58"/>
                  <a:gd name="T36" fmla="*/ 1651764123 w 282"/>
                  <a:gd name="T37" fmla="*/ 383926875 h 58"/>
                  <a:gd name="T38" fmla="*/ 1868069815 w 282"/>
                  <a:gd name="T39" fmla="*/ 404678112 h 58"/>
                  <a:gd name="T40" fmla="*/ 2147483647 w 282"/>
                  <a:gd name="T41" fmla="*/ 404678112 h 58"/>
                  <a:gd name="T42" fmla="*/ 2147483647 w 282"/>
                  <a:gd name="T43" fmla="*/ 383926875 h 58"/>
                  <a:gd name="T44" fmla="*/ 2147483647 w 282"/>
                  <a:gd name="T45" fmla="*/ 176398399 h 58"/>
                  <a:gd name="T46" fmla="*/ 2147483647 w 282"/>
                  <a:gd name="T47" fmla="*/ 155647162 h 58"/>
                  <a:gd name="T48" fmla="*/ 2147483647 w 282"/>
                  <a:gd name="T49" fmla="*/ 249034171 h 58"/>
                  <a:gd name="T50" fmla="*/ 2147483647 w 282"/>
                  <a:gd name="T51" fmla="*/ 415056952 h 58"/>
                  <a:gd name="T52" fmla="*/ 2147483647 w 282"/>
                  <a:gd name="T53" fmla="*/ 560325274 h 5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82" h="58">
                    <a:moveTo>
                      <a:pt x="244" y="54"/>
                    </a:moveTo>
                    <a:cubicBezTo>
                      <a:pt x="234" y="54"/>
                      <a:pt x="227" y="48"/>
                      <a:pt x="221" y="43"/>
                    </a:cubicBezTo>
                    <a:cubicBezTo>
                      <a:pt x="214" y="37"/>
                      <a:pt x="208" y="37"/>
                      <a:pt x="201" y="43"/>
                    </a:cubicBezTo>
                    <a:cubicBezTo>
                      <a:pt x="183" y="58"/>
                      <a:pt x="172" y="57"/>
                      <a:pt x="157" y="40"/>
                    </a:cubicBezTo>
                    <a:cubicBezTo>
                      <a:pt x="154" y="37"/>
                      <a:pt x="152" y="34"/>
                      <a:pt x="150" y="31"/>
                    </a:cubicBezTo>
                    <a:cubicBezTo>
                      <a:pt x="144" y="25"/>
                      <a:pt x="137" y="24"/>
                      <a:pt x="130" y="29"/>
                    </a:cubicBezTo>
                    <a:cubicBezTo>
                      <a:pt x="113" y="41"/>
                      <a:pt x="100" y="39"/>
                      <a:pt x="87" y="23"/>
                    </a:cubicBezTo>
                    <a:cubicBezTo>
                      <a:pt x="76" y="10"/>
                      <a:pt x="72" y="10"/>
                      <a:pt x="60" y="21"/>
                    </a:cubicBezTo>
                    <a:cubicBezTo>
                      <a:pt x="46" y="35"/>
                      <a:pt x="33" y="39"/>
                      <a:pt x="16" y="28"/>
                    </a:cubicBezTo>
                    <a:cubicBezTo>
                      <a:pt x="12" y="26"/>
                      <a:pt x="9" y="27"/>
                      <a:pt x="5" y="27"/>
                    </a:cubicBezTo>
                    <a:cubicBezTo>
                      <a:pt x="3" y="28"/>
                      <a:pt x="1" y="26"/>
                      <a:pt x="0" y="24"/>
                    </a:cubicBezTo>
                    <a:cubicBezTo>
                      <a:pt x="0" y="22"/>
                      <a:pt x="1" y="20"/>
                      <a:pt x="3" y="19"/>
                    </a:cubicBezTo>
                    <a:cubicBezTo>
                      <a:pt x="9" y="16"/>
                      <a:pt x="15" y="17"/>
                      <a:pt x="21" y="20"/>
                    </a:cubicBezTo>
                    <a:cubicBezTo>
                      <a:pt x="36" y="28"/>
                      <a:pt x="42" y="26"/>
                      <a:pt x="53" y="14"/>
                    </a:cubicBezTo>
                    <a:cubicBezTo>
                      <a:pt x="63" y="1"/>
                      <a:pt x="77" y="0"/>
                      <a:pt x="89" y="11"/>
                    </a:cubicBezTo>
                    <a:cubicBezTo>
                      <a:pt x="91" y="13"/>
                      <a:pt x="94" y="15"/>
                      <a:pt x="96" y="17"/>
                    </a:cubicBezTo>
                    <a:cubicBezTo>
                      <a:pt x="109" y="30"/>
                      <a:pt x="109" y="30"/>
                      <a:pt x="125" y="20"/>
                    </a:cubicBezTo>
                    <a:cubicBezTo>
                      <a:pt x="136" y="14"/>
                      <a:pt x="145" y="15"/>
                      <a:pt x="155" y="23"/>
                    </a:cubicBezTo>
                    <a:cubicBezTo>
                      <a:pt x="160" y="27"/>
                      <a:pt x="164" y="32"/>
                      <a:pt x="168" y="37"/>
                    </a:cubicBezTo>
                    <a:cubicBezTo>
                      <a:pt x="176" y="46"/>
                      <a:pt x="181" y="46"/>
                      <a:pt x="190" y="39"/>
                    </a:cubicBezTo>
                    <a:cubicBezTo>
                      <a:pt x="208" y="25"/>
                      <a:pt x="216" y="25"/>
                      <a:pt x="233" y="39"/>
                    </a:cubicBezTo>
                    <a:cubicBezTo>
                      <a:pt x="242" y="46"/>
                      <a:pt x="247" y="46"/>
                      <a:pt x="253" y="37"/>
                    </a:cubicBezTo>
                    <a:cubicBezTo>
                      <a:pt x="258" y="30"/>
                      <a:pt x="263" y="23"/>
                      <a:pt x="269" y="17"/>
                    </a:cubicBezTo>
                    <a:cubicBezTo>
                      <a:pt x="271" y="14"/>
                      <a:pt x="275" y="11"/>
                      <a:pt x="279" y="15"/>
                    </a:cubicBezTo>
                    <a:cubicBezTo>
                      <a:pt x="282" y="19"/>
                      <a:pt x="278" y="22"/>
                      <a:pt x="275" y="24"/>
                    </a:cubicBezTo>
                    <a:cubicBezTo>
                      <a:pt x="270" y="28"/>
                      <a:pt x="268" y="34"/>
                      <a:pt x="264" y="40"/>
                    </a:cubicBezTo>
                    <a:cubicBezTo>
                      <a:pt x="259" y="48"/>
                      <a:pt x="252" y="53"/>
                      <a:pt x="244" y="54"/>
                    </a:cubicBezTo>
                    <a:close/>
                  </a:path>
                </a:pathLst>
              </a:custGeom>
              <a:solidFill>
                <a:srgbClr val="DE0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74" name="Freeform 83"/>
              <p:cNvSpPr>
                <a:spLocks/>
              </p:cNvSpPr>
              <p:nvPr/>
            </p:nvSpPr>
            <p:spPr bwMode="auto">
              <a:xfrm>
                <a:off x="5703888" y="4962886"/>
                <a:ext cx="884237" cy="186832"/>
              </a:xfrm>
              <a:custGeom>
                <a:avLst/>
                <a:gdLst>
                  <a:gd name="T0" fmla="*/ 2147483647 w 282"/>
                  <a:gd name="T1" fmla="*/ 560325274 h 58"/>
                  <a:gd name="T2" fmla="*/ 2147483647 w 282"/>
                  <a:gd name="T3" fmla="*/ 446183807 h 58"/>
                  <a:gd name="T4" fmla="*/ 1976219526 w 282"/>
                  <a:gd name="T5" fmla="*/ 446183807 h 58"/>
                  <a:gd name="T6" fmla="*/ 1543614412 w 282"/>
                  <a:gd name="T7" fmla="*/ 415056952 h 58"/>
                  <a:gd name="T8" fmla="*/ 1474791299 w 282"/>
                  <a:gd name="T9" fmla="*/ 321666722 h 58"/>
                  <a:gd name="T10" fmla="*/ 1278152041 w 282"/>
                  <a:gd name="T11" fmla="*/ 300915485 h 58"/>
                  <a:gd name="T12" fmla="*/ 855380145 w 282"/>
                  <a:gd name="T13" fmla="*/ 238658553 h 58"/>
                  <a:gd name="T14" fmla="*/ 589917774 w 282"/>
                  <a:gd name="T15" fmla="*/ 217904094 h 58"/>
                  <a:gd name="T16" fmla="*/ 157309525 w 282"/>
                  <a:gd name="T17" fmla="*/ 290539866 h 58"/>
                  <a:gd name="T18" fmla="*/ 49159814 w 282"/>
                  <a:gd name="T19" fmla="*/ 280164248 h 58"/>
                  <a:gd name="T20" fmla="*/ 0 w 282"/>
                  <a:gd name="T21" fmla="*/ 249034171 h 58"/>
                  <a:gd name="T22" fmla="*/ 29496516 w 282"/>
                  <a:gd name="T23" fmla="*/ 197152857 h 58"/>
                  <a:gd name="T24" fmla="*/ 206469340 w 282"/>
                  <a:gd name="T25" fmla="*/ 207528476 h 58"/>
                  <a:gd name="T26" fmla="*/ 521091525 w 282"/>
                  <a:gd name="T27" fmla="*/ 145268322 h 58"/>
                  <a:gd name="T28" fmla="*/ 875043444 w 282"/>
                  <a:gd name="T29" fmla="*/ 114141467 h 58"/>
                  <a:gd name="T30" fmla="*/ 943866557 w 282"/>
                  <a:gd name="T31" fmla="*/ 176398399 h 58"/>
                  <a:gd name="T32" fmla="*/ 1228992227 w 282"/>
                  <a:gd name="T33" fmla="*/ 207528476 h 58"/>
                  <a:gd name="T34" fmla="*/ 1523951114 w 282"/>
                  <a:gd name="T35" fmla="*/ 238658553 h 58"/>
                  <a:gd name="T36" fmla="*/ 1651764123 w 282"/>
                  <a:gd name="T37" fmla="*/ 383926875 h 58"/>
                  <a:gd name="T38" fmla="*/ 1868069815 w 282"/>
                  <a:gd name="T39" fmla="*/ 404678112 h 58"/>
                  <a:gd name="T40" fmla="*/ 2147483647 w 282"/>
                  <a:gd name="T41" fmla="*/ 404678112 h 58"/>
                  <a:gd name="T42" fmla="*/ 2147483647 w 282"/>
                  <a:gd name="T43" fmla="*/ 383926875 h 58"/>
                  <a:gd name="T44" fmla="*/ 2147483647 w 282"/>
                  <a:gd name="T45" fmla="*/ 176398399 h 58"/>
                  <a:gd name="T46" fmla="*/ 2147483647 w 282"/>
                  <a:gd name="T47" fmla="*/ 155647162 h 58"/>
                  <a:gd name="T48" fmla="*/ 2147483647 w 282"/>
                  <a:gd name="T49" fmla="*/ 249034171 h 58"/>
                  <a:gd name="T50" fmla="*/ 2147483647 w 282"/>
                  <a:gd name="T51" fmla="*/ 415056952 h 58"/>
                  <a:gd name="T52" fmla="*/ 2147483647 w 282"/>
                  <a:gd name="T53" fmla="*/ 560325274 h 5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82" h="58">
                    <a:moveTo>
                      <a:pt x="244" y="54"/>
                    </a:moveTo>
                    <a:cubicBezTo>
                      <a:pt x="234" y="54"/>
                      <a:pt x="227" y="48"/>
                      <a:pt x="221" y="43"/>
                    </a:cubicBezTo>
                    <a:cubicBezTo>
                      <a:pt x="214" y="37"/>
                      <a:pt x="208" y="37"/>
                      <a:pt x="201" y="43"/>
                    </a:cubicBezTo>
                    <a:cubicBezTo>
                      <a:pt x="183" y="58"/>
                      <a:pt x="172" y="57"/>
                      <a:pt x="157" y="40"/>
                    </a:cubicBezTo>
                    <a:cubicBezTo>
                      <a:pt x="154" y="37"/>
                      <a:pt x="152" y="34"/>
                      <a:pt x="150" y="31"/>
                    </a:cubicBezTo>
                    <a:cubicBezTo>
                      <a:pt x="144" y="25"/>
                      <a:pt x="137" y="24"/>
                      <a:pt x="130" y="29"/>
                    </a:cubicBezTo>
                    <a:cubicBezTo>
                      <a:pt x="113" y="41"/>
                      <a:pt x="100" y="39"/>
                      <a:pt x="87" y="23"/>
                    </a:cubicBezTo>
                    <a:cubicBezTo>
                      <a:pt x="76" y="10"/>
                      <a:pt x="72" y="10"/>
                      <a:pt x="60" y="21"/>
                    </a:cubicBezTo>
                    <a:cubicBezTo>
                      <a:pt x="46" y="35"/>
                      <a:pt x="33" y="39"/>
                      <a:pt x="16" y="28"/>
                    </a:cubicBezTo>
                    <a:cubicBezTo>
                      <a:pt x="12" y="26"/>
                      <a:pt x="9" y="27"/>
                      <a:pt x="5" y="27"/>
                    </a:cubicBezTo>
                    <a:cubicBezTo>
                      <a:pt x="3" y="28"/>
                      <a:pt x="1" y="26"/>
                      <a:pt x="0" y="24"/>
                    </a:cubicBezTo>
                    <a:cubicBezTo>
                      <a:pt x="0" y="22"/>
                      <a:pt x="1" y="20"/>
                      <a:pt x="3" y="19"/>
                    </a:cubicBezTo>
                    <a:cubicBezTo>
                      <a:pt x="9" y="16"/>
                      <a:pt x="15" y="17"/>
                      <a:pt x="21" y="20"/>
                    </a:cubicBezTo>
                    <a:cubicBezTo>
                      <a:pt x="36" y="28"/>
                      <a:pt x="42" y="26"/>
                      <a:pt x="53" y="14"/>
                    </a:cubicBezTo>
                    <a:cubicBezTo>
                      <a:pt x="63" y="1"/>
                      <a:pt x="77" y="0"/>
                      <a:pt x="89" y="11"/>
                    </a:cubicBezTo>
                    <a:cubicBezTo>
                      <a:pt x="91" y="13"/>
                      <a:pt x="94" y="15"/>
                      <a:pt x="96" y="17"/>
                    </a:cubicBezTo>
                    <a:cubicBezTo>
                      <a:pt x="109" y="30"/>
                      <a:pt x="109" y="30"/>
                      <a:pt x="125" y="20"/>
                    </a:cubicBezTo>
                    <a:cubicBezTo>
                      <a:pt x="136" y="14"/>
                      <a:pt x="145" y="15"/>
                      <a:pt x="155" y="23"/>
                    </a:cubicBezTo>
                    <a:cubicBezTo>
                      <a:pt x="160" y="27"/>
                      <a:pt x="164" y="32"/>
                      <a:pt x="168" y="37"/>
                    </a:cubicBezTo>
                    <a:cubicBezTo>
                      <a:pt x="176" y="46"/>
                      <a:pt x="181" y="46"/>
                      <a:pt x="190" y="39"/>
                    </a:cubicBezTo>
                    <a:cubicBezTo>
                      <a:pt x="208" y="25"/>
                      <a:pt x="216" y="25"/>
                      <a:pt x="233" y="39"/>
                    </a:cubicBezTo>
                    <a:cubicBezTo>
                      <a:pt x="242" y="46"/>
                      <a:pt x="247" y="46"/>
                      <a:pt x="253" y="37"/>
                    </a:cubicBezTo>
                    <a:cubicBezTo>
                      <a:pt x="258" y="30"/>
                      <a:pt x="263" y="23"/>
                      <a:pt x="269" y="17"/>
                    </a:cubicBezTo>
                    <a:cubicBezTo>
                      <a:pt x="271" y="14"/>
                      <a:pt x="275" y="11"/>
                      <a:pt x="279" y="15"/>
                    </a:cubicBezTo>
                    <a:cubicBezTo>
                      <a:pt x="282" y="19"/>
                      <a:pt x="278" y="22"/>
                      <a:pt x="275" y="24"/>
                    </a:cubicBezTo>
                    <a:cubicBezTo>
                      <a:pt x="270" y="28"/>
                      <a:pt x="268" y="34"/>
                      <a:pt x="264" y="40"/>
                    </a:cubicBezTo>
                    <a:cubicBezTo>
                      <a:pt x="259" y="48"/>
                      <a:pt x="252" y="53"/>
                      <a:pt x="244" y="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75" name="Freeform 88"/>
              <p:cNvSpPr>
                <a:spLocks/>
              </p:cNvSpPr>
              <p:nvPr/>
            </p:nvSpPr>
            <p:spPr bwMode="auto">
              <a:xfrm>
                <a:off x="5703888" y="5318052"/>
                <a:ext cx="884237" cy="188682"/>
              </a:xfrm>
              <a:custGeom>
                <a:avLst/>
                <a:gdLst>
                  <a:gd name="T0" fmla="*/ 2147483647 w 282"/>
                  <a:gd name="T1" fmla="*/ 571475487 h 58"/>
                  <a:gd name="T2" fmla="*/ 2147483647 w 282"/>
                  <a:gd name="T3" fmla="*/ 455065199 h 58"/>
                  <a:gd name="T4" fmla="*/ 1976219526 w 282"/>
                  <a:gd name="T5" fmla="*/ 455065199 h 58"/>
                  <a:gd name="T6" fmla="*/ 1543614412 w 282"/>
                  <a:gd name="T7" fmla="*/ 423317826 h 58"/>
                  <a:gd name="T8" fmla="*/ 1474791299 w 282"/>
                  <a:gd name="T9" fmla="*/ 328069201 h 58"/>
                  <a:gd name="T10" fmla="*/ 1278152041 w 282"/>
                  <a:gd name="T11" fmla="*/ 306904286 h 58"/>
                  <a:gd name="T12" fmla="*/ 855380145 w 282"/>
                  <a:gd name="T13" fmla="*/ 243406286 h 58"/>
                  <a:gd name="T14" fmla="*/ 589917774 w 282"/>
                  <a:gd name="T15" fmla="*/ 222241371 h 58"/>
                  <a:gd name="T16" fmla="*/ 157309525 w 282"/>
                  <a:gd name="T17" fmla="*/ 296321828 h 58"/>
                  <a:gd name="T18" fmla="*/ 49159814 w 282"/>
                  <a:gd name="T19" fmla="*/ 285739370 h 58"/>
                  <a:gd name="T20" fmla="*/ 0 w 282"/>
                  <a:gd name="T21" fmla="*/ 253988744 h 58"/>
                  <a:gd name="T22" fmla="*/ 29496516 w 282"/>
                  <a:gd name="T23" fmla="*/ 201076456 h 58"/>
                  <a:gd name="T24" fmla="*/ 206469340 w 282"/>
                  <a:gd name="T25" fmla="*/ 211658913 h 58"/>
                  <a:gd name="T26" fmla="*/ 521091525 w 282"/>
                  <a:gd name="T27" fmla="*/ 148160914 h 58"/>
                  <a:gd name="T28" fmla="*/ 875043444 w 282"/>
                  <a:gd name="T29" fmla="*/ 116413541 h 58"/>
                  <a:gd name="T30" fmla="*/ 943866557 w 282"/>
                  <a:gd name="T31" fmla="*/ 179908287 h 58"/>
                  <a:gd name="T32" fmla="*/ 1228992227 w 282"/>
                  <a:gd name="T33" fmla="*/ 211658913 h 58"/>
                  <a:gd name="T34" fmla="*/ 1523951114 w 282"/>
                  <a:gd name="T35" fmla="*/ 243406286 h 58"/>
                  <a:gd name="T36" fmla="*/ 1651764123 w 282"/>
                  <a:gd name="T37" fmla="*/ 391567200 h 58"/>
                  <a:gd name="T38" fmla="*/ 1868069815 w 282"/>
                  <a:gd name="T39" fmla="*/ 412732116 h 58"/>
                  <a:gd name="T40" fmla="*/ 2147483647 w 282"/>
                  <a:gd name="T41" fmla="*/ 412732116 h 58"/>
                  <a:gd name="T42" fmla="*/ 2147483647 w 282"/>
                  <a:gd name="T43" fmla="*/ 391567200 h 58"/>
                  <a:gd name="T44" fmla="*/ 2147483647 w 282"/>
                  <a:gd name="T45" fmla="*/ 179908287 h 58"/>
                  <a:gd name="T46" fmla="*/ 2147483647 w 282"/>
                  <a:gd name="T47" fmla="*/ 158743372 h 58"/>
                  <a:gd name="T48" fmla="*/ 2147483647 w 282"/>
                  <a:gd name="T49" fmla="*/ 253988744 h 58"/>
                  <a:gd name="T50" fmla="*/ 2147483647 w 282"/>
                  <a:gd name="T51" fmla="*/ 423317826 h 58"/>
                  <a:gd name="T52" fmla="*/ 2147483647 w 282"/>
                  <a:gd name="T53" fmla="*/ 571475487 h 5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82" h="58">
                    <a:moveTo>
                      <a:pt x="244" y="54"/>
                    </a:moveTo>
                    <a:cubicBezTo>
                      <a:pt x="234" y="54"/>
                      <a:pt x="227" y="48"/>
                      <a:pt x="221" y="43"/>
                    </a:cubicBezTo>
                    <a:cubicBezTo>
                      <a:pt x="214" y="37"/>
                      <a:pt x="208" y="37"/>
                      <a:pt x="201" y="43"/>
                    </a:cubicBezTo>
                    <a:cubicBezTo>
                      <a:pt x="183" y="58"/>
                      <a:pt x="172" y="57"/>
                      <a:pt x="157" y="40"/>
                    </a:cubicBezTo>
                    <a:cubicBezTo>
                      <a:pt x="154" y="37"/>
                      <a:pt x="152" y="34"/>
                      <a:pt x="150" y="31"/>
                    </a:cubicBezTo>
                    <a:cubicBezTo>
                      <a:pt x="144" y="25"/>
                      <a:pt x="137" y="24"/>
                      <a:pt x="130" y="29"/>
                    </a:cubicBezTo>
                    <a:cubicBezTo>
                      <a:pt x="113" y="41"/>
                      <a:pt x="100" y="39"/>
                      <a:pt x="87" y="23"/>
                    </a:cubicBezTo>
                    <a:cubicBezTo>
                      <a:pt x="76" y="10"/>
                      <a:pt x="72" y="10"/>
                      <a:pt x="60" y="21"/>
                    </a:cubicBezTo>
                    <a:cubicBezTo>
                      <a:pt x="46" y="35"/>
                      <a:pt x="33" y="39"/>
                      <a:pt x="16" y="28"/>
                    </a:cubicBezTo>
                    <a:cubicBezTo>
                      <a:pt x="12" y="26"/>
                      <a:pt x="9" y="27"/>
                      <a:pt x="5" y="27"/>
                    </a:cubicBezTo>
                    <a:cubicBezTo>
                      <a:pt x="3" y="28"/>
                      <a:pt x="1" y="26"/>
                      <a:pt x="0" y="24"/>
                    </a:cubicBezTo>
                    <a:cubicBezTo>
                      <a:pt x="0" y="22"/>
                      <a:pt x="1" y="20"/>
                      <a:pt x="3" y="19"/>
                    </a:cubicBezTo>
                    <a:cubicBezTo>
                      <a:pt x="9" y="16"/>
                      <a:pt x="15" y="17"/>
                      <a:pt x="21" y="20"/>
                    </a:cubicBezTo>
                    <a:cubicBezTo>
                      <a:pt x="36" y="28"/>
                      <a:pt x="42" y="26"/>
                      <a:pt x="53" y="14"/>
                    </a:cubicBezTo>
                    <a:cubicBezTo>
                      <a:pt x="63" y="1"/>
                      <a:pt x="77" y="0"/>
                      <a:pt x="89" y="11"/>
                    </a:cubicBezTo>
                    <a:cubicBezTo>
                      <a:pt x="91" y="13"/>
                      <a:pt x="94" y="15"/>
                      <a:pt x="96" y="17"/>
                    </a:cubicBezTo>
                    <a:cubicBezTo>
                      <a:pt x="109" y="30"/>
                      <a:pt x="109" y="30"/>
                      <a:pt x="125" y="20"/>
                    </a:cubicBezTo>
                    <a:cubicBezTo>
                      <a:pt x="136" y="14"/>
                      <a:pt x="145" y="15"/>
                      <a:pt x="155" y="23"/>
                    </a:cubicBezTo>
                    <a:cubicBezTo>
                      <a:pt x="160" y="27"/>
                      <a:pt x="164" y="32"/>
                      <a:pt x="168" y="37"/>
                    </a:cubicBezTo>
                    <a:cubicBezTo>
                      <a:pt x="176" y="46"/>
                      <a:pt x="181" y="46"/>
                      <a:pt x="190" y="39"/>
                    </a:cubicBezTo>
                    <a:cubicBezTo>
                      <a:pt x="208" y="25"/>
                      <a:pt x="216" y="25"/>
                      <a:pt x="233" y="39"/>
                    </a:cubicBezTo>
                    <a:cubicBezTo>
                      <a:pt x="242" y="46"/>
                      <a:pt x="247" y="46"/>
                      <a:pt x="253" y="37"/>
                    </a:cubicBezTo>
                    <a:cubicBezTo>
                      <a:pt x="258" y="30"/>
                      <a:pt x="263" y="23"/>
                      <a:pt x="269" y="17"/>
                    </a:cubicBezTo>
                    <a:cubicBezTo>
                      <a:pt x="271" y="14"/>
                      <a:pt x="275" y="11"/>
                      <a:pt x="279" y="15"/>
                    </a:cubicBezTo>
                    <a:cubicBezTo>
                      <a:pt x="282" y="19"/>
                      <a:pt x="278" y="22"/>
                      <a:pt x="275" y="24"/>
                    </a:cubicBezTo>
                    <a:cubicBezTo>
                      <a:pt x="270" y="28"/>
                      <a:pt x="268" y="34"/>
                      <a:pt x="264" y="40"/>
                    </a:cubicBezTo>
                    <a:cubicBezTo>
                      <a:pt x="259" y="48"/>
                      <a:pt x="252" y="53"/>
                      <a:pt x="244" y="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cxnSp>
            <p:nvCxnSpPr>
              <p:cNvPr id="76" name="Straight Arrow Connector 75"/>
              <p:cNvCxnSpPr/>
              <p:nvPr/>
            </p:nvCxnSpPr>
            <p:spPr>
              <a:xfrm flipV="1">
                <a:off x="6323843" y="5140469"/>
                <a:ext cx="0" cy="236778"/>
              </a:xfrm>
              <a:prstGeom prst="straightConnector1">
                <a:avLst/>
              </a:prstGeom>
              <a:ln w="38100">
                <a:solidFill>
                  <a:schemeClr val="bg2">
                    <a:lumMod val="75000"/>
                  </a:schemeClr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/>
              <p:cNvCxnSpPr/>
              <p:nvPr/>
            </p:nvCxnSpPr>
            <p:spPr>
              <a:xfrm>
                <a:off x="5889134" y="5079424"/>
                <a:ext cx="0" cy="236778"/>
              </a:xfrm>
              <a:prstGeom prst="straightConnector1">
                <a:avLst/>
              </a:prstGeom>
              <a:ln w="38100">
                <a:solidFill>
                  <a:srgbClr val="B7968D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240"/>
            <p:cNvGrpSpPr>
              <a:grpSpLocks/>
            </p:cNvGrpSpPr>
            <p:nvPr/>
          </p:nvGrpSpPr>
          <p:grpSpPr bwMode="auto">
            <a:xfrm>
              <a:off x="2884489" y="4800600"/>
              <a:ext cx="877887" cy="227012"/>
              <a:chOff x="2665957" y="4603689"/>
              <a:chExt cx="1420570" cy="274637"/>
            </a:xfrm>
          </p:grpSpPr>
          <p:sp>
            <p:nvSpPr>
              <p:cNvPr id="71" name="Freeform 93"/>
              <p:cNvSpPr>
                <a:spLocks/>
              </p:cNvSpPr>
              <p:nvPr/>
            </p:nvSpPr>
            <p:spPr bwMode="auto">
              <a:xfrm>
                <a:off x="3426335" y="4784220"/>
                <a:ext cx="660192" cy="94106"/>
              </a:xfrm>
              <a:custGeom>
                <a:avLst/>
                <a:gdLst>
                  <a:gd name="T0" fmla="*/ 28463707 w 175"/>
                  <a:gd name="T1" fmla="*/ 76872839 h 24"/>
                  <a:gd name="T2" fmla="*/ 398495664 w 175"/>
                  <a:gd name="T3" fmla="*/ 76872839 h 24"/>
                  <a:gd name="T4" fmla="*/ 697366468 w 175"/>
                  <a:gd name="T5" fmla="*/ 92251328 h 24"/>
                  <a:gd name="T6" fmla="*/ 1038930947 w 175"/>
                  <a:gd name="T7" fmla="*/ 107625895 h 24"/>
                  <a:gd name="T8" fmla="*/ 1366265458 w 175"/>
                  <a:gd name="T9" fmla="*/ 123000463 h 24"/>
                  <a:gd name="T10" fmla="*/ 1650906295 w 175"/>
                  <a:gd name="T11" fmla="*/ 138375031 h 24"/>
                  <a:gd name="T12" fmla="*/ 2035168220 w 175"/>
                  <a:gd name="T13" fmla="*/ 153749599 h 24"/>
                  <a:gd name="T14" fmla="*/ 2147483647 w 175"/>
                  <a:gd name="T15" fmla="*/ 153749599 h 24"/>
                  <a:gd name="T16" fmla="*/ 2147483647 w 175"/>
                  <a:gd name="T17" fmla="*/ 92251328 h 24"/>
                  <a:gd name="T18" fmla="*/ 2147483647 w 175"/>
                  <a:gd name="T19" fmla="*/ 123000463 h 24"/>
                  <a:gd name="T20" fmla="*/ 2147483647 w 175"/>
                  <a:gd name="T21" fmla="*/ 199873302 h 24"/>
                  <a:gd name="T22" fmla="*/ 1935543361 w 175"/>
                  <a:gd name="T23" fmla="*/ 215247870 h 24"/>
                  <a:gd name="T24" fmla="*/ 1722067448 w 175"/>
                  <a:gd name="T25" fmla="*/ 215247870 h 24"/>
                  <a:gd name="T26" fmla="*/ 1309338045 w 175"/>
                  <a:gd name="T27" fmla="*/ 199873302 h 24"/>
                  <a:gd name="T28" fmla="*/ 1067394653 w 175"/>
                  <a:gd name="T29" fmla="*/ 199873302 h 24"/>
                  <a:gd name="T30" fmla="*/ 654669022 w 175"/>
                  <a:gd name="T31" fmla="*/ 184498734 h 24"/>
                  <a:gd name="T32" fmla="*/ 455423077 w 175"/>
                  <a:gd name="T33" fmla="*/ 153749599 h 24"/>
                  <a:gd name="T34" fmla="*/ 0 w 175"/>
                  <a:gd name="T35" fmla="*/ 184498734 h 2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75" h="24">
                    <a:moveTo>
                      <a:pt x="2" y="5"/>
                    </a:moveTo>
                    <a:cubicBezTo>
                      <a:pt x="11" y="11"/>
                      <a:pt x="18" y="12"/>
                      <a:pt x="28" y="5"/>
                    </a:cubicBezTo>
                    <a:cubicBezTo>
                      <a:pt x="34" y="0"/>
                      <a:pt x="42" y="1"/>
                      <a:pt x="49" y="6"/>
                    </a:cubicBezTo>
                    <a:cubicBezTo>
                      <a:pt x="57" y="13"/>
                      <a:pt x="65" y="13"/>
                      <a:pt x="73" y="7"/>
                    </a:cubicBezTo>
                    <a:cubicBezTo>
                      <a:pt x="81" y="1"/>
                      <a:pt x="89" y="2"/>
                      <a:pt x="96" y="8"/>
                    </a:cubicBezTo>
                    <a:cubicBezTo>
                      <a:pt x="103" y="13"/>
                      <a:pt x="109" y="14"/>
                      <a:pt x="116" y="9"/>
                    </a:cubicBezTo>
                    <a:cubicBezTo>
                      <a:pt x="125" y="3"/>
                      <a:pt x="134" y="2"/>
                      <a:pt x="143" y="10"/>
                    </a:cubicBezTo>
                    <a:cubicBezTo>
                      <a:pt x="149" y="16"/>
                      <a:pt x="155" y="16"/>
                      <a:pt x="161" y="10"/>
                    </a:cubicBezTo>
                    <a:cubicBezTo>
                      <a:pt x="163" y="8"/>
                      <a:pt x="165" y="7"/>
                      <a:pt x="167" y="6"/>
                    </a:cubicBezTo>
                    <a:cubicBezTo>
                      <a:pt x="170" y="6"/>
                      <a:pt x="173" y="4"/>
                      <a:pt x="174" y="8"/>
                    </a:cubicBezTo>
                    <a:cubicBezTo>
                      <a:pt x="175" y="11"/>
                      <a:pt x="172" y="11"/>
                      <a:pt x="170" y="13"/>
                    </a:cubicBezTo>
                    <a:cubicBezTo>
                      <a:pt x="159" y="21"/>
                      <a:pt x="148" y="24"/>
                      <a:pt x="136" y="14"/>
                    </a:cubicBezTo>
                    <a:cubicBezTo>
                      <a:pt x="132" y="10"/>
                      <a:pt x="126" y="11"/>
                      <a:pt x="121" y="14"/>
                    </a:cubicBezTo>
                    <a:cubicBezTo>
                      <a:pt x="111" y="21"/>
                      <a:pt x="101" y="22"/>
                      <a:pt x="92" y="13"/>
                    </a:cubicBezTo>
                    <a:cubicBezTo>
                      <a:pt x="86" y="8"/>
                      <a:pt x="81" y="9"/>
                      <a:pt x="75" y="13"/>
                    </a:cubicBezTo>
                    <a:cubicBezTo>
                      <a:pt x="64" y="20"/>
                      <a:pt x="56" y="20"/>
                      <a:pt x="46" y="12"/>
                    </a:cubicBezTo>
                    <a:cubicBezTo>
                      <a:pt x="41" y="9"/>
                      <a:pt x="36" y="7"/>
                      <a:pt x="32" y="10"/>
                    </a:cubicBezTo>
                    <a:cubicBezTo>
                      <a:pt x="22" y="17"/>
                      <a:pt x="13" y="20"/>
                      <a:pt x="0" y="1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  <p:sp>
            <p:nvSpPr>
              <p:cNvPr id="72" name="Freeform 94"/>
              <p:cNvSpPr>
                <a:spLocks/>
              </p:cNvSpPr>
              <p:nvPr/>
            </p:nvSpPr>
            <p:spPr bwMode="auto">
              <a:xfrm>
                <a:off x="2665957" y="4603689"/>
                <a:ext cx="526612" cy="195895"/>
              </a:xfrm>
              <a:custGeom>
                <a:avLst/>
                <a:gdLst>
                  <a:gd name="T0" fmla="*/ 1966403305 w 139"/>
                  <a:gd name="T1" fmla="*/ 767497021 h 50"/>
                  <a:gd name="T2" fmla="*/ 1722396309 w 139"/>
                  <a:gd name="T3" fmla="*/ 706095692 h 50"/>
                  <a:gd name="T4" fmla="*/ 1363565165 w 139"/>
                  <a:gd name="T5" fmla="*/ 583296952 h 50"/>
                  <a:gd name="T6" fmla="*/ 1090852132 w 139"/>
                  <a:gd name="T7" fmla="*/ 521899541 h 50"/>
                  <a:gd name="T8" fmla="*/ 746372113 w 139"/>
                  <a:gd name="T9" fmla="*/ 399096884 h 50"/>
                  <a:gd name="T10" fmla="*/ 473659080 w 139"/>
                  <a:gd name="T11" fmla="*/ 306998808 h 50"/>
                  <a:gd name="T12" fmla="*/ 14354913 w 139"/>
                  <a:gd name="T13" fmla="*/ 76751661 h 50"/>
                  <a:gd name="T14" fmla="*/ 14354913 w 139"/>
                  <a:gd name="T15" fmla="*/ 15350332 h 50"/>
                  <a:gd name="T16" fmla="*/ 71766986 w 139"/>
                  <a:gd name="T17" fmla="*/ 15350332 h 50"/>
                  <a:gd name="T18" fmla="*/ 200946047 w 139"/>
                  <a:gd name="T19" fmla="*/ 138149072 h 50"/>
                  <a:gd name="T20" fmla="*/ 430598130 w 139"/>
                  <a:gd name="T21" fmla="*/ 230251065 h 50"/>
                  <a:gd name="T22" fmla="*/ 846845136 w 139"/>
                  <a:gd name="T23" fmla="*/ 353049805 h 50"/>
                  <a:gd name="T24" fmla="*/ 1076497220 w 139"/>
                  <a:gd name="T25" fmla="*/ 414447216 h 50"/>
                  <a:gd name="T26" fmla="*/ 1449683276 w 139"/>
                  <a:gd name="T27" fmla="*/ 537249873 h 50"/>
                  <a:gd name="T28" fmla="*/ 1664984235 w 139"/>
                  <a:gd name="T29" fmla="*/ 613997616 h 50"/>
                  <a:gd name="T30" fmla="*/ 1995109342 w 139"/>
                  <a:gd name="T31" fmla="*/ 613997616 h 5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39" h="50">
                    <a:moveTo>
                      <a:pt x="137" y="50"/>
                    </a:moveTo>
                    <a:cubicBezTo>
                      <a:pt x="132" y="44"/>
                      <a:pt x="127" y="44"/>
                      <a:pt x="120" y="46"/>
                    </a:cubicBezTo>
                    <a:cubicBezTo>
                      <a:pt x="110" y="49"/>
                      <a:pt x="101" y="48"/>
                      <a:pt x="95" y="38"/>
                    </a:cubicBezTo>
                    <a:cubicBezTo>
                      <a:pt x="91" y="30"/>
                      <a:pt x="83" y="30"/>
                      <a:pt x="76" y="34"/>
                    </a:cubicBezTo>
                    <a:cubicBezTo>
                      <a:pt x="65" y="39"/>
                      <a:pt x="58" y="34"/>
                      <a:pt x="52" y="26"/>
                    </a:cubicBezTo>
                    <a:cubicBezTo>
                      <a:pt x="47" y="19"/>
                      <a:pt x="41" y="17"/>
                      <a:pt x="33" y="20"/>
                    </a:cubicBezTo>
                    <a:cubicBezTo>
                      <a:pt x="21" y="24"/>
                      <a:pt x="5" y="16"/>
                      <a:pt x="1" y="5"/>
                    </a:cubicBezTo>
                    <a:cubicBezTo>
                      <a:pt x="0" y="4"/>
                      <a:pt x="0" y="3"/>
                      <a:pt x="1" y="1"/>
                    </a:cubicBezTo>
                    <a:cubicBezTo>
                      <a:pt x="2" y="0"/>
                      <a:pt x="3" y="1"/>
                      <a:pt x="5" y="1"/>
                    </a:cubicBezTo>
                    <a:cubicBezTo>
                      <a:pt x="9" y="2"/>
                      <a:pt x="11" y="5"/>
                      <a:pt x="14" y="9"/>
                    </a:cubicBezTo>
                    <a:cubicBezTo>
                      <a:pt x="17" y="15"/>
                      <a:pt x="23" y="17"/>
                      <a:pt x="30" y="15"/>
                    </a:cubicBezTo>
                    <a:cubicBezTo>
                      <a:pt x="42" y="10"/>
                      <a:pt x="52" y="13"/>
                      <a:pt x="59" y="23"/>
                    </a:cubicBezTo>
                    <a:cubicBezTo>
                      <a:pt x="64" y="29"/>
                      <a:pt x="69" y="29"/>
                      <a:pt x="75" y="27"/>
                    </a:cubicBezTo>
                    <a:cubicBezTo>
                      <a:pt x="86" y="23"/>
                      <a:pt x="95" y="25"/>
                      <a:pt x="101" y="35"/>
                    </a:cubicBezTo>
                    <a:cubicBezTo>
                      <a:pt x="105" y="41"/>
                      <a:pt x="110" y="43"/>
                      <a:pt x="116" y="40"/>
                    </a:cubicBezTo>
                    <a:cubicBezTo>
                      <a:pt x="123" y="38"/>
                      <a:pt x="130" y="37"/>
                      <a:pt x="139" y="4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4" name="Oval 43"/>
            <p:cNvSpPr/>
            <p:nvPr/>
          </p:nvSpPr>
          <p:spPr>
            <a:xfrm>
              <a:off x="3105166" y="4630733"/>
              <a:ext cx="317963" cy="325627"/>
            </a:xfrm>
            <a:prstGeom prst="ellipse">
              <a:avLst/>
            </a:prstGeom>
            <a:gradFill flip="none" rotWithShape="1">
              <a:gsLst>
                <a:gs pos="56000">
                  <a:srgbClr val="59A0A7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3197484" y="4927729"/>
              <a:ext cx="190956" cy="182996"/>
            </a:xfrm>
            <a:prstGeom prst="ellipse">
              <a:avLst/>
            </a:prstGeom>
            <a:gradFill flip="none" rotWithShape="1">
              <a:gsLst>
                <a:gs pos="56000">
                  <a:srgbClr val="59A0A7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2212741" y="4944241"/>
              <a:ext cx="1013059" cy="10349"/>
            </a:xfrm>
            <a:prstGeom prst="line">
              <a:avLst/>
            </a:prstGeom>
            <a:ln>
              <a:solidFill>
                <a:srgbClr val="DE003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3130551" y="4887912"/>
              <a:ext cx="223838" cy="128588"/>
            </a:xfrm>
            <a:prstGeom prst="line">
              <a:avLst/>
            </a:prstGeom>
            <a:ln>
              <a:solidFill>
                <a:srgbClr val="DE003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381"/>
            <p:cNvGrpSpPr>
              <a:grpSpLocks/>
            </p:cNvGrpSpPr>
            <p:nvPr/>
          </p:nvGrpSpPr>
          <p:grpSpPr bwMode="auto">
            <a:xfrm>
              <a:off x="5672139" y="3857625"/>
              <a:ext cx="728662" cy="481012"/>
              <a:chOff x="5909884" y="3714243"/>
              <a:chExt cx="971043" cy="480597"/>
            </a:xfrm>
          </p:grpSpPr>
          <p:sp>
            <p:nvSpPr>
              <p:cNvPr id="64" name="Oval 63"/>
              <p:cNvSpPr/>
              <p:nvPr/>
            </p:nvSpPr>
            <p:spPr>
              <a:xfrm>
                <a:off x="5958541" y="3763413"/>
                <a:ext cx="340606" cy="29660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5909884" y="3714243"/>
                <a:ext cx="442152" cy="385429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66" name="Straight Connector 65"/>
              <p:cNvCxnSpPr/>
              <p:nvPr/>
            </p:nvCxnSpPr>
            <p:spPr>
              <a:xfrm flipV="1">
                <a:off x="6009315" y="4026710"/>
                <a:ext cx="154437" cy="168130"/>
              </a:xfrm>
              <a:prstGeom prst="line">
                <a:avLst/>
              </a:prstGeom>
              <a:ln w="2222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 flipV="1">
                <a:off x="6167983" y="3841133"/>
                <a:ext cx="712944" cy="191921"/>
              </a:xfrm>
              <a:prstGeom prst="line">
                <a:avLst/>
              </a:prstGeom>
              <a:ln w="2222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Hexagon 67"/>
              <p:cNvSpPr/>
              <p:nvPr/>
            </p:nvSpPr>
            <p:spPr>
              <a:xfrm>
                <a:off x="6000853" y="3809411"/>
                <a:ext cx="268677" cy="215714"/>
              </a:xfrm>
              <a:prstGeom prst="hexagon">
                <a:avLst/>
              </a:prstGeom>
              <a:solidFill>
                <a:srgbClr val="0EB049"/>
              </a:solidFill>
              <a:ln w="6350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Hexagon 68"/>
              <p:cNvSpPr/>
              <p:nvPr/>
            </p:nvSpPr>
            <p:spPr>
              <a:xfrm>
                <a:off x="6022008" y="3828444"/>
                <a:ext cx="226366" cy="176060"/>
              </a:xfrm>
              <a:prstGeom prst="hexagon">
                <a:avLst>
                  <a:gd name="adj" fmla="val 28077"/>
                  <a:gd name="vf" fmla="val 115470"/>
                </a:avLst>
              </a:prstGeom>
              <a:solidFill>
                <a:schemeClr val="bg1"/>
              </a:solidFill>
              <a:ln w="6350">
                <a:solidFill>
                  <a:srgbClr val="B796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defTabSz="45715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Freeform 98"/>
              <p:cNvSpPr>
                <a:spLocks/>
              </p:cNvSpPr>
              <p:nvPr/>
            </p:nvSpPr>
            <p:spPr bwMode="auto">
              <a:xfrm>
                <a:off x="6066436" y="3828444"/>
                <a:ext cx="287717" cy="317226"/>
              </a:xfrm>
              <a:custGeom>
                <a:avLst/>
                <a:gdLst>
                  <a:gd name="T0" fmla="*/ 604241402 w 137"/>
                  <a:gd name="T1" fmla="*/ 644372140 h 151"/>
                  <a:gd name="T2" fmla="*/ 485158066 w 137"/>
                  <a:gd name="T3" fmla="*/ 591410104 h 151"/>
                  <a:gd name="T4" fmla="*/ 388126033 w 137"/>
                  <a:gd name="T5" fmla="*/ 463418867 h 151"/>
                  <a:gd name="T6" fmla="*/ 326378184 w 137"/>
                  <a:gd name="T7" fmla="*/ 344253235 h 151"/>
                  <a:gd name="T8" fmla="*/ 264630336 w 137"/>
                  <a:gd name="T9" fmla="*/ 119165632 h 151"/>
                  <a:gd name="T10" fmla="*/ 13230782 w 137"/>
                  <a:gd name="T11" fmla="*/ 220675851 h 151"/>
                  <a:gd name="T12" fmla="*/ 180831185 w 137"/>
                  <a:gd name="T13" fmla="*/ 291291199 h 151"/>
                  <a:gd name="T14" fmla="*/ 154367521 w 137"/>
                  <a:gd name="T15" fmla="*/ 189780980 h 1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37" h="151">
                    <a:moveTo>
                      <a:pt x="137" y="146"/>
                    </a:moveTo>
                    <a:cubicBezTo>
                      <a:pt x="130" y="140"/>
                      <a:pt x="109" y="151"/>
                      <a:pt x="110" y="134"/>
                    </a:cubicBezTo>
                    <a:cubicBezTo>
                      <a:pt x="112" y="115"/>
                      <a:pt x="110" y="106"/>
                      <a:pt x="88" y="105"/>
                    </a:cubicBezTo>
                    <a:cubicBezTo>
                      <a:pt x="73" y="105"/>
                      <a:pt x="73" y="89"/>
                      <a:pt x="74" y="78"/>
                    </a:cubicBezTo>
                    <a:cubicBezTo>
                      <a:pt x="75" y="58"/>
                      <a:pt x="73" y="44"/>
                      <a:pt x="60" y="27"/>
                    </a:cubicBezTo>
                    <a:cubicBezTo>
                      <a:pt x="40" y="0"/>
                      <a:pt x="0" y="20"/>
                      <a:pt x="3" y="50"/>
                    </a:cubicBezTo>
                    <a:cubicBezTo>
                      <a:pt x="4" y="65"/>
                      <a:pt x="31" y="70"/>
                      <a:pt x="41" y="66"/>
                    </a:cubicBezTo>
                    <a:cubicBezTo>
                      <a:pt x="53" y="63"/>
                      <a:pt x="45" y="42"/>
                      <a:pt x="35" y="43"/>
                    </a:cubicBezTo>
                  </a:path>
                </a:pathLst>
              </a:custGeom>
              <a:noFill/>
              <a:ln w="22225" cap="flat">
                <a:solidFill>
                  <a:schemeClr val="accent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68580" tIns="34290" rIns="68580" bIns="34290"/>
              <a:lstStyle/>
              <a:p>
                <a:pPr defTabSz="4571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NZ" sz="1400" dirty="0">
                  <a:solidFill>
                    <a:srgbClr val="070605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9" name="TextBox 390"/>
            <p:cNvSpPr txBox="1">
              <a:spLocks noChangeArrowheads="1"/>
            </p:cNvSpPr>
            <p:nvPr/>
          </p:nvSpPr>
          <p:spPr bwMode="auto">
            <a:xfrm>
              <a:off x="5569335" y="3221039"/>
              <a:ext cx="321560" cy="166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80000"/>
                </a:spcBef>
                <a:buFont typeface="Arial" pitchFamily="34" charset="0"/>
                <a:defRPr sz="2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40000"/>
                </a:spcBef>
                <a:buChar char="•"/>
                <a:defRPr sz="2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1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100" b="1" dirty="0">
                  <a:solidFill>
                    <a:srgbClr val="000000"/>
                  </a:solidFill>
                  <a:cs typeface="Arial" pitchFamily="34" charset="0"/>
                </a:rPr>
                <a:t>GOLGI</a:t>
              </a:r>
            </a:p>
          </p:txBody>
        </p:sp>
        <p:sp>
          <p:nvSpPr>
            <p:cNvPr id="50" name="TextBox 391"/>
            <p:cNvSpPr txBox="1">
              <a:spLocks noChangeArrowheads="1"/>
            </p:cNvSpPr>
            <p:nvPr/>
          </p:nvSpPr>
          <p:spPr bwMode="auto">
            <a:xfrm>
              <a:off x="4734566" y="3371851"/>
              <a:ext cx="128902" cy="166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80000"/>
                </a:spcBef>
                <a:buFont typeface="Arial" pitchFamily="34" charset="0"/>
                <a:defRPr sz="2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40000"/>
                </a:spcBef>
                <a:buChar char="•"/>
                <a:defRPr sz="2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1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100" b="1" dirty="0">
                  <a:solidFill>
                    <a:srgbClr val="000000"/>
                  </a:solidFill>
                  <a:cs typeface="Arial" pitchFamily="34" charset="0"/>
                </a:rPr>
                <a:t>ER</a:t>
              </a:r>
            </a:p>
          </p:txBody>
        </p:sp>
        <p:sp>
          <p:nvSpPr>
            <p:cNvPr id="51" name="TextBox 396"/>
            <p:cNvSpPr txBox="1">
              <a:spLocks noChangeArrowheads="1"/>
            </p:cNvSpPr>
            <p:nvPr/>
          </p:nvSpPr>
          <p:spPr bwMode="auto">
            <a:xfrm>
              <a:off x="4132903" y="4002088"/>
              <a:ext cx="128902" cy="166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80000"/>
                </a:spcBef>
                <a:buFont typeface="Arial" pitchFamily="34" charset="0"/>
                <a:defRPr sz="2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40000"/>
                </a:spcBef>
                <a:buChar char="•"/>
                <a:defRPr sz="2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1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eaLnBrk="0" fontAlgn="base" hangingPunct="0">
                <a:spcBef>
                  <a:spcPct val="10000"/>
                </a:spcBef>
                <a:spcAft>
                  <a:spcPct val="0"/>
                </a:spcAft>
                <a:buFont typeface="Arial" pitchFamily="34" charset="0"/>
                <a:buChar char="–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100" b="1" dirty="0">
                  <a:solidFill>
                    <a:srgbClr val="000000"/>
                  </a:solidFill>
                  <a:cs typeface="Arial" pitchFamily="34" charset="0"/>
                </a:rPr>
                <a:t>ER</a:t>
              </a:r>
              <a:endParaRPr lang="en-GB" altLang="en-US" sz="1200" b="1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2" name="Arc 51"/>
            <p:cNvSpPr/>
            <p:nvPr/>
          </p:nvSpPr>
          <p:spPr>
            <a:xfrm>
              <a:off x="2901951" y="5011737"/>
              <a:ext cx="139700" cy="185738"/>
            </a:xfrm>
            <a:prstGeom prst="arc">
              <a:avLst/>
            </a:prstGeom>
            <a:ln>
              <a:solidFill>
                <a:srgbClr val="B796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2874964" y="4956175"/>
              <a:ext cx="173037" cy="114300"/>
            </a:xfrm>
            <a:prstGeom prst="ellipse">
              <a:avLst/>
            </a:prstGeom>
            <a:solidFill>
              <a:srgbClr val="0EB049"/>
            </a:solidFill>
            <a:ln w="9525">
              <a:solidFill>
                <a:srgbClr val="B796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54" name="Arc 53"/>
            <p:cNvSpPr/>
            <p:nvPr/>
          </p:nvSpPr>
          <p:spPr>
            <a:xfrm flipH="1">
              <a:off x="3152776" y="5011737"/>
              <a:ext cx="139700" cy="185738"/>
            </a:xfrm>
            <a:prstGeom prst="arc">
              <a:avLst/>
            </a:prstGeom>
            <a:ln>
              <a:solidFill>
                <a:srgbClr val="B796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3028951" y="5065712"/>
              <a:ext cx="33338" cy="184150"/>
            </a:xfrm>
            <a:prstGeom prst="roundRect">
              <a:avLst>
                <a:gd name="adj" fmla="val 50000"/>
              </a:avLst>
            </a:prstGeom>
            <a:solidFill>
              <a:srgbClr val="0EB049"/>
            </a:solidFill>
            <a:ln w="9525">
              <a:solidFill>
                <a:srgbClr val="B796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3141664" y="5065712"/>
              <a:ext cx="34925" cy="184150"/>
            </a:xfrm>
            <a:prstGeom prst="roundRect">
              <a:avLst>
                <a:gd name="adj" fmla="val 50000"/>
              </a:avLst>
            </a:prstGeom>
            <a:solidFill>
              <a:srgbClr val="0EB049"/>
            </a:solidFill>
            <a:ln w="9525">
              <a:solidFill>
                <a:srgbClr val="B796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3016251" y="5226050"/>
              <a:ext cx="173038" cy="112712"/>
            </a:xfrm>
            <a:prstGeom prst="ellipse">
              <a:avLst/>
            </a:prstGeom>
            <a:solidFill>
              <a:srgbClr val="0EB049"/>
            </a:solidFill>
            <a:ln w="9525">
              <a:solidFill>
                <a:srgbClr val="B796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19801" y="4170364"/>
              <a:ext cx="104775" cy="168275"/>
            </a:xfrm>
            <a:prstGeom prst="straightConnector1">
              <a:avLst/>
            </a:prstGeom>
            <a:ln w="38100">
              <a:solidFill>
                <a:srgbClr val="B7968D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&quot;No&quot; Symbol 58"/>
            <p:cNvSpPr/>
            <p:nvPr/>
          </p:nvSpPr>
          <p:spPr>
            <a:xfrm>
              <a:off x="6476230" y="5332451"/>
              <a:ext cx="358776" cy="360362"/>
            </a:xfrm>
            <a:prstGeom prst="noSmoking">
              <a:avLst/>
            </a:prstGeom>
            <a:solidFill>
              <a:srgbClr val="DE00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60" name="&quot;No&quot; Symbol 59"/>
            <p:cNvSpPr/>
            <p:nvPr/>
          </p:nvSpPr>
          <p:spPr>
            <a:xfrm>
              <a:off x="6239273" y="2407983"/>
              <a:ext cx="360361" cy="360362"/>
            </a:xfrm>
            <a:prstGeom prst="noSmoking">
              <a:avLst/>
            </a:prstGeom>
            <a:solidFill>
              <a:srgbClr val="DE00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5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61" name="Group 141"/>
            <p:cNvGrpSpPr>
              <a:grpSpLocks/>
            </p:cNvGrpSpPr>
            <p:nvPr/>
          </p:nvGrpSpPr>
          <p:grpSpPr bwMode="auto">
            <a:xfrm rot="1017971">
              <a:off x="5747004" y="2689912"/>
              <a:ext cx="539839" cy="976311"/>
              <a:chOff x="7448894" y="2549881"/>
              <a:chExt cx="166046" cy="167180"/>
            </a:xfrm>
          </p:grpSpPr>
          <p:cxnSp>
            <p:nvCxnSpPr>
              <p:cNvPr id="62" name="Straight Connector 61"/>
              <p:cNvCxnSpPr>
                <a:stCxn id="60" idx="3"/>
              </p:cNvCxnSpPr>
              <p:nvPr/>
            </p:nvCxnSpPr>
            <p:spPr>
              <a:xfrm rot="20582029" flipH="1">
                <a:off x="7476390" y="2549881"/>
                <a:ext cx="138550" cy="156262"/>
              </a:xfrm>
              <a:prstGeom prst="line">
                <a:avLst/>
              </a:prstGeom>
              <a:ln>
                <a:solidFill>
                  <a:srgbClr val="DE003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flipH="1">
                <a:off x="7448894" y="2717061"/>
                <a:ext cx="118534" cy="0"/>
              </a:xfrm>
              <a:prstGeom prst="line">
                <a:avLst/>
              </a:prstGeom>
              <a:ln>
                <a:solidFill>
                  <a:srgbClr val="DE003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8" name="Content Placeholder 15"/>
          <p:cNvSpPr txBox="1">
            <a:spLocks/>
          </p:cNvSpPr>
          <p:nvPr/>
        </p:nvSpPr>
        <p:spPr>
          <a:xfrm>
            <a:off x="1767984" y="3228840"/>
            <a:ext cx="1548000" cy="912000"/>
          </a:xfrm>
          <a:prstGeom prst="roundRect">
            <a:avLst>
              <a:gd name="adj" fmla="val 11531"/>
            </a:avLst>
          </a:prstGeom>
          <a:solidFill>
            <a:srgbClr val="0070C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 algn="l" defTabSz="457200" rtl="0" fontAlgn="base">
              <a:lnSpc>
                <a:spcPct val="75000"/>
              </a:lnSpc>
              <a:spcBef>
                <a:spcPct val="80000"/>
              </a:spcBef>
              <a:spcAft>
                <a:spcPct val="0"/>
              </a:spcAft>
              <a:buFont typeface="Arial" charset="0"/>
              <a:defRPr sz="4000">
                <a:solidFill>
                  <a:srgbClr val="071D49"/>
                </a:solidFill>
                <a:latin typeface="+mn-lt"/>
                <a:ea typeface="+mn-ea"/>
                <a:cs typeface="+mn-cs"/>
              </a:defRPr>
            </a:lvl1pPr>
            <a:lvl2pPr marL="114300" algn="l" defTabSz="457200" rtl="0" fontAlgn="base">
              <a:lnSpc>
                <a:spcPct val="75000"/>
              </a:lnSpc>
              <a:spcBef>
                <a:spcPct val="40000"/>
              </a:spcBef>
              <a:spcAft>
                <a:spcPct val="0"/>
              </a:spcAft>
              <a:defRPr sz="2000">
                <a:solidFill>
                  <a:srgbClr val="071D49"/>
                </a:solidFill>
                <a:latin typeface="+mn-lt"/>
                <a:cs typeface="+mn-cs"/>
              </a:defRPr>
            </a:lvl2pPr>
            <a:lvl3pPr marL="7493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>
                <a:solidFill>
                  <a:schemeClr val="tx1"/>
                </a:solidFill>
                <a:latin typeface="+mn-lt"/>
                <a:cs typeface="+mn-cs"/>
              </a:defRPr>
            </a:lvl3pPr>
            <a:lvl4pPr marL="11430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19431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4003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28575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314700" indent="-228600" algn="l" defTabSz="457200" rtl="0" fontAlgn="base">
              <a:spcBef>
                <a:spcPct val="10000"/>
              </a:spcBef>
              <a:spcAft>
                <a:spcPct val="0"/>
              </a:spcAft>
              <a:buFont typeface="Arial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150"/>
              </a:spcBef>
              <a:defRPr/>
            </a:pPr>
            <a:r>
              <a:rPr lang="en-US" sz="1200" b="1" dirty="0">
                <a:solidFill>
                  <a:srgbClr val="FFFFFF"/>
                </a:solidFill>
              </a:rPr>
              <a:t>1. EARLY INHIBITION</a:t>
            </a:r>
          </a:p>
          <a:p>
            <a:pPr algn="ctr">
              <a:lnSpc>
                <a:spcPct val="90000"/>
              </a:lnSpc>
              <a:spcBef>
                <a:spcPts val="150"/>
              </a:spcBef>
              <a:defRPr/>
            </a:pPr>
            <a:r>
              <a:rPr lang="en-US" sz="1100" dirty="0">
                <a:solidFill>
                  <a:srgbClr val="FFFFFF"/>
                </a:solidFill>
              </a:rPr>
              <a:t>NS3/4A</a:t>
            </a:r>
            <a:br>
              <a:rPr lang="en-US" sz="1100" dirty="0">
                <a:solidFill>
                  <a:srgbClr val="FFFFFF"/>
                </a:solidFill>
              </a:rPr>
            </a:br>
            <a:r>
              <a:rPr lang="en-US" sz="1100" dirty="0">
                <a:solidFill>
                  <a:srgbClr val="FFFFFF"/>
                </a:solidFill>
              </a:rPr>
              <a:t>protease inhibitor </a:t>
            </a:r>
          </a:p>
        </p:txBody>
      </p:sp>
      <p:sp>
        <p:nvSpPr>
          <p:cNvPr id="229" name="Rectangle 228"/>
          <p:cNvSpPr/>
          <p:nvPr/>
        </p:nvSpPr>
        <p:spPr>
          <a:xfrm>
            <a:off x="2128247" y="5450750"/>
            <a:ext cx="4056321" cy="95410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AU" sz="1400" b="1" dirty="0">
                <a:solidFill>
                  <a:srgbClr val="4C4C4C"/>
                </a:solidFill>
              </a:rPr>
              <a:t>Ritonavir </a:t>
            </a:r>
            <a:r>
              <a:rPr lang="en-AU" sz="1400" dirty="0">
                <a:solidFill>
                  <a:srgbClr val="4C4C4C"/>
                </a:solidFill>
              </a:rPr>
              <a:t>is not active against HCV and is a pharmacokinetic enhancer that increases peak and trough plasma drug concentrations of paritaprevir and overall drug exposure (i.e. area under the curve)</a:t>
            </a:r>
          </a:p>
        </p:txBody>
      </p:sp>
      <p:sp>
        <p:nvSpPr>
          <p:cNvPr id="230" name="Rectangle 229"/>
          <p:cNvSpPr/>
          <p:nvPr/>
        </p:nvSpPr>
        <p:spPr>
          <a:xfrm>
            <a:off x="1832457" y="1131694"/>
            <a:ext cx="2471605" cy="95410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AU" sz="1400" b="1" dirty="0">
                <a:solidFill>
                  <a:srgbClr val="4C4C4C"/>
                </a:solidFill>
              </a:rPr>
              <a:t>Ribavirin (RBV)</a:t>
            </a:r>
            <a:r>
              <a:rPr lang="en-AU" sz="1400" dirty="0">
                <a:solidFill>
                  <a:srgbClr val="4C4C4C"/>
                </a:solidFill>
              </a:rPr>
              <a:t> is a synthetic nucleoside analogue that shows </a:t>
            </a:r>
            <a:r>
              <a:rPr lang="en-AU" sz="1400" i="1" dirty="0">
                <a:solidFill>
                  <a:srgbClr val="4C4C4C"/>
                </a:solidFill>
              </a:rPr>
              <a:t>in vitro </a:t>
            </a:r>
            <a:r>
              <a:rPr lang="en-AU" sz="1400" dirty="0">
                <a:solidFill>
                  <a:srgbClr val="4C4C4C"/>
                </a:solidFill>
              </a:rPr>
              <a:t>activity against some RNA and DNA viruses.</a:t>
            </a:r>
          </a:p>
        </p:txBody>
      </p:sp>
    </p:spTree>
    <p:extLst>
      <p:ext uri="{BB962C8B-B14F-4D97-AF65-F5344CB8AC3E}">
        <p14:creationId xmlns:p14="http://schemas.microsoft.com/office/powerpoint/2010/main" val="374666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24" y="736600"/>
            <a:ext cx="10639426" cy="409811"/>
          </a:xfrm>
        </p:spPr>
        <p:txBody>
          <a:bodyPr>
            <a:noAutofit/>
          </a:bodyPr>
          <a:lstStyle/>
          <a:p>
            <a:r>
              <a:rPr lang="en-AU" sz="2800" dirty="0" smtClean="0"/>
              <a:t>VIEKIRA PAK+/- RBV</a:t>
            </a:r>
            <a:endParaRPr lang="en-AU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9" t="27097" r="47897" b="36452"/>
          <a:stretch/>
        </p:blipFill>
        <p:spPr bwMode="auto">
          <a:xfrm>
            <a:off x="1729986" y="1596361"/>
            <a:ext cx="6022600" cy="2811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6" t="27097" r="20010" b="36452"/>
          <a:stretch/>
        </p:blipFill>
        <p:spPr bwMode="auto">
          <a:xfrm>
            <a:off x="3257303" y="4440840"/>
            <a:ext cx="2306434" cy="204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26" t="24518" r="18317" b="22581"/>
          <a:stretch/>
        </p:blipFill>
        <p:spPr bwMode="auto">
          <a:xfrm>
            <a:off x="7697994" y="1563747"/>
            <a:ext cx="2600672" cy="354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62965" y="5189871"/>
            <a:ext cx="985847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AU" b="1" u="sng" dirty="0"/>
              <a:t>RBV</a:t>
            </a:r>
          </a:p>
          <a:p>
            <a:pPr algn="ctr"/>
            <a:r>
              <a:rPr lang="en-AU" b="1" dirty="0"/>
              <a:t>200mg OR</a:t>
            </a:r>
          </a:p>
          <a:p>
            <a:pPr algn="ctr"/>
            <a:r>
              <a:rPr lang="en-AU" b="1" dirty="0"/>
              <a:t>600mg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8232552" y="4859295"/>
            <a:ext cx="914357" cy="483998"/>
            <a:chOff x="4343401" y="3391937"/>
            <a:chExt cx="825848" cy="52497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42" t="44313" r="32873" b="50059"/>
            <a:stretch/>
          </p:blipFill>
          <p:spPr bwMode="auto">
            <a:xfrm>
              <a:off x="4343401" y="3505200"/>
              <a:ext cx="609600" cy="411707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Oval 10"/>
            <p:cNvSpPr/>
            <p:nvPr/>
          </p:nvSpPr>
          <p:spPr>
            <a:xfrm>
              <a:off x="4900010" y="3391937"/>
              <a:ext cx="269239" cy="278172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AU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9443935" y="4872943"/>
            <a:ext cx="914357" cy="473042"/>
            <a:chOff x="4343401" y="3391937"/>
            <a:chExt cx="825848" cy="524970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42" t="44313" r="32873" b="50059"/>
            <a:stretch/>
          </p:blipFill>
          <p:spPr bwMode="auto">
            <a:xfrm>
              <a:off x="4343401" y="3505200"/>
              <a:ext cx="609600" cy="411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Oval 13"/>
            <p:cNvSpPr/>
            <p:nvPr/>
          </p:nvSpPr>
          <p:spPr>
            <a:xfrm>
              <a:off x="4900010" y="3391937"/>
              <a:ext cx="269239" cy="278172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AU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737437" y="5026095"/>
            <a:ext cx="10086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AU" dirty="0"/>
              <a:t>+ RBV (BD)</a:t>
            </a:r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9348398" y="4722125"/>
            <a:ext cx="0" cy="623860"/>
          </a:xfrm>
          <a:prstGeom prst="line">
            <a:avLst/>
          </a:prstGeom>
          <a:solidFill>
            <a:schemeClr val="tx2"/>
          </a:solidFill>
          <a:ln w="2857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7031453" y="5553859"/>
            <a:ext cx="3463753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defRPr/>
            </a:pPr>
            <a:r>
              <a:rPr lang="en-AU" sz="1100" kern="0" dirty="0">
                <a:solidFill>
                  <a:prstClr val="black"/>
                </a:solidFill>
              </a:rPr>
              <a:t>Example 1200mg RBV dose (600mg BD) for patient ≥ 75kg</a:t>
            </a:r>
          </a:p>
        </p:txBody>
      </p:sp>
    </p:spTree>
    <p:extLst>
      <p:ext uri="{BB962C8B-B14F-4D97-AF65-F5344CB8AC3E}">
        <p14:creationId xmlns:p14="http://schemas.microsoft.com/office/powerpoint/2010/main" val="54990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24" y="736601"/>
            <a:ext cx="10639426" cy="357094"/>
          </a:xfrm>
        </p:spPr>
        <p:txBody>
          <a:bodyPr>
            <a:normAutofit fontScale="90000"/>
          </a:bodyPr>
          <a:lstStyle/>
          <a:p>
            <a:r>
              <a:rPr lang="en-AU" sz="2400" dirty="0" smtClean="0"/>
              <a:t>Indication and Treatment Regimen in Australia</a:t>
            </a:r>
            <a:endParaRPr lang="en-AU" sz="2400" dirty="0"/>
          </a:p>
        </p:txBody>
      </p:sp>
      <p:sp>
        <p:nvSpPr>
          <p:cNvPr id="3" name="Content Placeholder 8"/>
          <p:cNvSpPr txBox="1">
            <a:spLocks/>
          </p:cNvSpPr>
          <p:nvPr/>
        </p:nvSpPr>
        <p:spPr bwMode="gray">
          <a:xfrm>
            <a:off x="5045125" y="6225966"/>
            <a:ext cx="528559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268288" indent="-268288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sz="2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01638" indent="-169863" algn="l" rtl="0" eaLnBrk="1" fontAlgn="base" hangingPunct="1">
              <a:spcBef>
                <a:spcPct val="0"/>
              </a:spcBef>
              <a:spcAft>
                <a:spcPts val="300"/>
              </a:spcAft>
              <a:buFont typeface="Arial" charset="0"/>
              <a:buChar char="•"/>
              <a:defRPr sz="2200">
                <a:solidFill>
                  <a:srgbClr val="000000"/>
                </a:solidFill>
                <a:latin typeface="+mn-lt"/>
              </a:defRPr>
            </a:lvl2pPr>
            <a:lvl3pPr marL="622300" indent="-173038" algn="l" rtl="0" eaLnBrk="1" fontAlgn="base" hangingPunct="1">
              <a:spcBef>
                <a:spcPct val="0"/>
              </a:spcBef>
              <a:spcAft>
                <a:spcPts val="300"/>
              </a:spcAft>
              <a:buSzPct val="90000"/>
              <a:buFont typeface="Calibri" pitchFamily="34" charset="0"/>
              <a:buChar char="–"/>
              <a:defRPr sz="2100">
                <a:solidFill>
                  <a:srgbClr val="000000"/>
                </a:solidFill>
                <a:latin typeface="+mn-lt"/>
              </a:defRPr>
            </a:lvl3pPr>
            <a:lvl4pPr marL="860425" indent="-171450" algn="l" rtl="0" eaLnBrk="1" fontAlgn="base" hangingPunct="1">
              <a:spcBef>
                <a:spcPct val="0"/>
              </a:spcBef>
              <a:spcAft>
                <a:spcPts val="300"/>
              </a:spcAft>
              <a:buSzPct val="90000"/>
              <a:buFont typeface="Calibri" pitchFamily="34" charset="0"/>
              <a:buChar char="–"/>
              <a:defRPr sz="2000">
                <a:solidFill>
                  <a:srgbClr val="000000"/>
                </a:solidFill>
                <a:latin typeface="+mn-lt"/>
              </a:defRPr>
            </a:lvl4pPr>
            <a:lvl5pPr marL="1082675" indent="-166688" algn="l" rtl="0" eaLnBrk="1" fontAlgn="base" hangingPunct="1">
              <a:spcBef>
                <a:spcPct val="0"/>
              </a:spcBef>
              <a:spcAft>
                <a:spcPts val="300"/>
              </a:spcAft>
              <a:buFont typeface="Calibri" pitchFamily="34" charset="0"/>
              <a:buChar char="–"/>
              <a:defRPr>
                <a:solidFill>
                  <a:srgbClr val="000000"/>
                </a:solidFill>
                <a:latin typeface="+mn-lt"/>
              </a:defRPr>
            </a:lvl5pPr>
            <a:lvl6pPr marL="1314450" indent="-169863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Calibri" pitchFamily="34" charset="0"/>
              <a:buChar char="–"/>
              <a:defRPr sz="1600" baseline="0">
                <a:solidFill>
                  <a:srgbClr val="000000"/>
                </a:solidFill>
                <a:latin typeface="+mn-lt"/>
              </a:defRPr>
            </a:lvl6pPr>
            <a:lvl7pPr marL="2513013" indent="-227013" algn="l" rtl="0" eaLnBrk="1" fontAlgn="base" hangingPunct="1">
              <a:spcBef>
                <a:spcPct val="0"/>
              </a:spcBef>
              <a:spcAft>
                <a:spcPct val="3000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970213" indent="-227013" algn="l" rtl="0" eaLnBrk="1" fontAlgn="base" hangingPunct="1">
              <a:spcBef>
                <a:spcPct val="0"/>
              </a:spcBef>
              <a:spcAft>
                <a:spcPct val="3000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427413" indent="-227013" algn="l" rtl="0" eaLnBrk="1" fontAlgn="base" hangingPunct="1">
              <a:spcBef>
                <a:spcPct val="0"/>
              </a:spcBef>
              <a:spcAft>
                <a:spcPct val="3000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r" defTabSz="457142">
              <a:buNone/>
              <a:defRPr/>
            </a:pPr>
            <a:r>
              <a:rPr lang="en-AU" altLang="en-US" sz="1100" i="1" kern="0" dirty="0">
                <a:ea typeface="ＭＳ Ｐゴシック" charset="0"/>
              </a:rPr>
              <a:t>Reference: </a:t>
            </a:r>
            <a:r>
              <a:rPr lang="en-US" altLang="en-US" sz="1100" i="1" kern="0" dirty="0">
                <a:ea typeface="ＭＳ Ｐゴシック" charset="0"/>
              </a:rPr>
              <a:t>VIEKIRA PAK-RBV Australian Approved Product information. AbbVie Pty Ltd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787593" y="1739152"/>
            <a:ext cx="8458200" cy="1050021"/>
          </a:xfrm>
          <a:prstGeom prst="roundRect">
            <a:avLst>
              <a:gd name="adj" fmla="val 18912"/>
            </a:avLst>
          </a:prstGeom>
          <a:noFill/>
          <a:ln w="2857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4" tIns="34289" rIns="68574" bIns="34289" anchor="b"/>
          <a:lstStyle/>
          <a:p>
            <a:pPr algn="ctr">
              <a:defRPr/>
            </a:pPr>
            <a:endParaRPr lang="en-AU" sz="1700" dirty="0" smtClean="0">
              <a:solidFill>
                <a:srgbClr val="4C4C4C"/>
              </a:solidFill>
            </a:endParaRPr>
          </a:p>
          <a:p>
            <a:pPr algn="ctr">
              <a:defRPr/>
            </a:pPr>
            <a:endParaRPr lang="en-AU" sz="1700" dirty="0">
              <a:solidFill>
                <a:srgbClr val="4C4C4C"/>
              </a:solidFill>
            </a:endParaRPr>
          </a:p>
          <a:p>
            <a:pPr algn="ctr">
              <a:defRPr/>
            </a:pPr>
            <a:endParaRPr lang="en-AU" sz="1700" dirty="0" smtClean="0">
              <a:solidFill>
                <a:srgbClr val="4C4C4C"/>
              </a:solidFill>
            </a:endParaRPr>
          </a:p>
          <a:p>
            <a:pPr algn="ctr">
              <a:defRPr/>
            </a:pPr>
            <a:endParaRPr lang="en-AU" sz="1700" dirty="0">
              <a:solidFill>
                <a:srgbClr val="4C4C4C"/>
              </a:solidFill>
            </a:endParaRPr>
          </a:p>
          <a:p>
            <a:pPr algn="ctr">
              <a:defRPr/>
            </a:pPr>
            <a:endParaRPr lang="en-AU" sz="1700" dirty="0" smtClean="0">
              <a:solidFill>
                <a:srgbClr val="4C4C4C"/>
              </a:solidFill>
            </a:endParaRPr>
          </a:p>
          <a:p>
            <a:pPr algn="ctr">
              <a:defRPr/>
            </a:pPr>
            <a:r>
              <a:rPr lang="en-AU" sz="1700" dirty="0" smtClean="0">
                <a:solidFill>
                  <a:srgbClr val="4C4C4C"/>
                </a:solidFill>
              </a:rPr>
              <a:t>In Australia, VIEKIRA </a:t>
            </a:r>
            <a:r>
              <a:rPr lang="en-AU" sz="1700" dirty="0">
                <a:solidFill>
                  <a:srgbClr val="4C4C4C"/>
                </a:solidFill>
              </a:rPr>
              <a:t>PAK is indicated for the treatment of genotype 1 chronic hepatitis C infection, including patients with compensated cirrhosis. </a:t>
            </a:r>
            <a:r>
              <a:rPr lang="en-AU" sz="1700" b="1" dirty="0" smtClean="0">
                <a:solidFill>
                  <a:srgbClr val="4C4C4C"/>
                </a:solidFill>
              </a:rPr>
              <a:t>NOT Child Pugh B or </a:t>
            </a:r>
            <a:r>
              <a:rPr lang="en-AU" sz="1700" b="1" dirty="0" smtClean="0">
                <a:solidFill>
                  <a:srgbClr val="4C4C4C"/>
                </a:solidFill>
              </a:rPr>
              <a:t>C or HCV G 4</a:t>
            </a:r>
            <a:endParaRPr lang="en-AU" sz="1700" b="1" dirty="0">
              <a:solidFill>
                <a:srgbClr val="4C4C4C"/>
              </a:solidFill>
            </a:endParaRPr>
          </a:p>
          <a:p>
            <a:pPr algn="ctr">
              <a:defRPr/>
            </a:pPr>
            <a:endParaRPr lang="en-AU" sz="1700" dirty="0">
              <a:solidFill>
                <a:srgbClr val="4C4C4C"/>
              </a:solidFill>
            </a:endParaRPr>
          </a:p>
          <a:p>
            <a:pPr algn="ctr">
              <a:defRPr/>
            </a:pPr>
            <a:r>
              <a:rPr lang="en-AU" sz="1700" dirty="0">
                <a:solidFill>
                  <a:srgbClr val="4C4C4C"/>
                </a:solidFill>
              </a:rPr>
              <a:t>Duration of therapy and addition of ribavirin are dependent on patient population.  </a:t>
            </a:r>
          </a:p>
          <a:p>
            <a:pPr algn="ctr">
              <a:defRPr/>
            </a:pPr>
            <a:r>
              <a:rPr lang="en-AU" sz="1700" dirty="0">
                <a:solidFill>
                  <a:srgbClr val="4C4C4C"/>
                </a:solidFill>
                <a:ea typeface="MS PGothic" panose="020B0600070205080204" pitchFamily="34" charset="-128"/>
              </a:rPr>
              <a:t>VIEKIRA PAK-RBV is recommended in patients with an unknown Gt1 subtype or with mixed Gt1 infection.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183687"/>
              </p:ext>
            </p:extLst>
          </p:nvPr>
        </p:nvGraphicFramePr>
        <p:xfrm>
          <a:off x="1733002" y="2924141"/>
          <a:ext cx="6205447" cy="2674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106"/>
                <a:gridCol w="1337480"/>
                <a:gridCol w="1050878"/>
                <a:gridCol w="1937983"/>
              </a:tblGrid>
              <a:tr h="577075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bg1"/>
                          </a:solidFill>
                        </a:rPr>
                        <a:t>Patient Population</a:t>
                      </a:r>
                      <a:endParaRPr lang="en-AU" sz="18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AU" sz="18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bg1"/>
                          </a:solidFill>
                        </a:rPr>
                        <a:t>Duration</a:t>
                      </a:r>
                      <a:endParaRPr lang="en-AU" sz="18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bg1"/>
                          </a:solidFill>
                        </a:rPr>
                        <a:t>Ribavirin Dosage</a:t>
                      </a:r>
                      <a:endParaRPr lang="en-AU" sz="18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77075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Genotype 1b, without cirrhosis</a:t>
                      </a:r>
                      <a:endParaRPr lang="en-AU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VIEKIRA PAK</a:t>
                      </a:r>
                      <a:endParaRPr lang="en-AU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12 weeks</a:t>
                      </a:r>
                      <a:endParaRPr lang="en-AU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  N/A</a:t>
                      </a:r>
                      <a:endParaRPr lang="en-AU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7075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Genotype 1a, without cirrhosis</a:t>
                      </a:r>
                      <a:endParaRPr lang="en-AU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VIEKIRA PAK-RBV*</a:t>
                      </a:r>
                      <a:endParaRPr lang="en-AU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 weeks</a:t>
                      </a: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A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&lt;75 kg = 1000 mg</a:t>
                      </a:r>
                    </a:p>
                    <a:p>
                      <a:pPr algn="ctr"/>
                      <a:r>
                        <a:rPr lang="en-A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≥ 75kg =</a:t>
                      </a:r>
                      <a:r>
                        <a:rPr lang="en-AU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1200 mg</a:t>
                      </a:r>
                    </a:p>
                    <a:p>
                      <a:pPr algn="l"/>
                      <a:r>
                        <a:rPr lang="en-AU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Ribavirin taken in two doses, morning &amp; evening</a:t>
                      </a:r>
                      <a:endParaRPr lang="en-A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69423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Genotype 1, </a:t>
                      </a:r>
                      <a:br>
                        <a:rPr lang="en-AU" sz="18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with</a:t>
                      </a:r>
                      <a:r>
                        <a:rPr lang="en-AU" sz="1800" baseline="0" dirty="0" smtClean="0">
                          <a:solidFill>
                            <a:schemeClr val="tx1"/>
                          </a:solidFill>
                        </a:rPr>
                        <a:t> cirrhosis</a:t>
                      </a:r>
                      <a:endParaRPr lang="en-AU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VIEKIRA PAK-RBV</a:t>
                      </a:r>
                      <a:endParaRPr lang="en-AU" sz="1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12 weeks</a:t>
                      </a:r>
                      <a:r>
                        <a:rPr lang="en-US" sz="1800" baseline="30000" dirty="0" smtClean="0">
                          <a:solidFill>
                            <a:srgbClr val="070605"/>
                          </a:solidFill>
                        </a:rPr>
                        <a:t>†</a:t>
                      </a:r>
                      <a:endParaRPr lang="en-AU" sz="180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AU" sz="13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4" marB="3429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 bwMode="auto">
          <a:xfrm flipH="1">
            <a:off x="4686542" y="4029986"/>
            <a:ext cx="914401" cy="441910"/>
          </a:xfrm>
          <a:prstGeom prst="straightConnector1">
            <a:avLst/>
          </a:prstGeom>
          <a:solidFill>
            <a:schemeClr val="tx2"/>
          </a:solidFill>
          <a:ln w="28575" cap="flat" cmpd="sng" algn="ctr">
            <a:solidFill>
              <a:srgbClr val="00AFAA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H="1" flipV="1">
            <a:off x="5765787" y="5349923"/>
            <a:ext cx="250907" cy="339422"/>
          </a:xfrm>
          <a:prstGeom prst="straightConnector1">
            <a:avLst/>
          </a:prstGeom>
          <a:solidFill>
            <a:schemeClr val="tx2"/>
          </a:solidFill>
          <a:ln w="28575" cap="flat" cmpd="sng" algn="ctr">
            <a:solidFill>
              <a:srgbClr val="00AFAA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Connector 10"/>
          <p:cNvCxnSpPr/>
          <p:nvPr/>
        </p:nvCxnSpPr>
        <p:spPr>
          <a:xfrm>
            <a:off x="6007414" y="5689345"/>
            <a:ext cx="2019043" cy="0"/>
          </a:xfrm>
          <a:prstGeom prst="line">
            <a:avLst/>
          </a:prstGeom>
          <a:ln>
            <a:solidFill>
              <a:srgbClr val="00AF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600942" y="4028919"/>
            <a:ext cx="2460336" cy="0"/>
          </a:xfrm>
          <a:prstGeom prst="line">
            <a:avLst/>
          </a:prstGeom>
          <a:ln>
            <a:solidFill>
              <a:srgbClr val="00AFA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059516" y="3616874"/>
            <a:ext cx="2513859" cy="8413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53996" tIns="0" rIns="26999" bIns="0" anchor="ctr"/>
          <a:lstStyle/>
          <a:p>
            <a:pPr defTabSz="342866" eaLnBrk="0" hangingPunct="0">
              <a:defRPr/>
            </a:pPr>
            <a:r>
              <a:rPr lang="en-AU" sz="1400" dirty="0">
                <a:solidFill>
                  <a:srgbClr val="070605"/>
                </a:solidFill>
                <a:ea typeface="MS PGothic" panose="020B0600070205080204" pitchFamily="34" charset="-128"/>
              </a:rPr>
              <a:t>*VIEKIRA PAK without ribavirin for treatment-naïve patients with genotype 1a infection without cirrhosis</a:t>
            </a:r>
          </a:p>
        </p:txBody>
      </p:sp>
      <p:sp>
        <p:nvSpPr>
          <p:cNvPr id="8" name="Rectangle 7"/>
          <p:cNvSpPr/>
          <p:nvPr/>
        </p:nvSpPr>
        <p:spPr>
          <a:xfrm>
            <a:off x="8018572" y="5185260"/>
            <a:ext cx="2588821" cy="889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53996" tIns="0" rIns="26999" bIns="0" anchor="ctr"/>
          <a:lstStyle/>
          <a:p>
            <a:pPr defTabSz="342866" eaLnBrk="0" hangingPunct="0">
              <a:defRPr/>
            </a:pPr>
            <a:r>
              <a:rPr lang="en-US" sz="1400" dirty="0">
                <a:solidFill>
                  <a:srgbClr val="070605"/>
                </a:solidFill>
                <a:ea typeface="MS PGothic" panose="020B0600070205080204" pitchFamily="34" charset="-128"/>
              </a:rPr>
              <a:t>† </a:t>
            </a:r>
            <a:r>
              <a:rPr lang="en-GB" sz="1400" dirty="0">
                <a:solidFill>
                  <a:srgbClr val="070605"/>
                </a:solidFill>
                <a:ea typeface="MS PGothic" panose="020B0600070205080204" pitchFamily="34" charset="-128"/>
              </a:rPr>
              <a:t>24 weeks for patients with genotype 1a-infection with cirrhosis who have had a previous null response to pegIFN/RBV</a:t>
            </a:r>
          </a:p>
        </p:txBody>
      </p:sp>
    </p:spTree>
    <p:extLst>
      <p:ext uri="{BB962C8B-B14F-4D97-AF65-F5344CB8AC3E}">
        <p14:creationId xmlns:p14="http://schemas.microsoft.com/office/powerpoint/2010/main" val="296367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4"/>
          <p:cNvGraphicFramePr>
            <a:graphicFrameLocks noGrp="1"/>
          </p:cNvGraphicFramePr>
          <p:nvPr>
            <p:ph sz="quarter" idx="10"/>
            <p:extLst/>
          </p:nvPr>
        </p:nvGraphicFramePr>
        <p:xfrm>
          <a:off x="2374396" y="1250155"/>
          <a:ext cx="8125619" cy="454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8" name="Title 1"/>
          <p:cNvSpPr>
            <a:spLocks noGrp="1"/>
          </p:cNvSpPr>
          <p:nvPr>
            <p:ph type="title"/>
          </p:nvPr>
        </p:nvSpPr>
        <p:spPr>
          <a:xfrm>
            <a:off x="1292880" y="374487"/>
            <a:ext cx="7759700" cy="1115441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700" dirty="0"/>
              <a:t>Efficacy in Non-Cirrhotic Patients – </a:t>
            </a:r>
            <a:r>
              <a:rPr lang="en-GB" altLang="en-US" sz="2700" dirty="0" smtClean="0"/>
              <a:t>Clinical Trial Results</a:t>
            </a:r>
            <a:endParaRPr lang="en-GB" altLang="en-US" sz="2000" dirty="0"/>
          </a:p>
        </p:txBody>
      </p:sp>
      <p:sp>
        <p:nvSpPr>
          <p:cNvPr id="101" name="TextBox 1"/>
          <p:cNvSpPr txBox="1">
            <a:spLocks noChangeArrowheads="1"/>
          </p:cNvSpPr>
          <p:nvPr/>
        </p:nvSpPr>
        <p:spPr bwMode="auto">
          <a:xfrm>
            <a:off x="3078613" y="3142698"/>
            <a:ext cx="2244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96%</a:t>
            </a:r>
          </a:p>
        </p:txBody>
      </p:sp>
      <p:sp>
        <p:nvSpPr>
          <p:cNvPr id="102" name="TextBox 52"/>
          <p:cNvSpPr txBox="1">
            <a:spLocks noChangeArrowheads="1"/>
          </p:cNvSpPr>
          <p:nvPr/>
        </p:nvSpPr>
        <p:spPr bwMode="auto">
          <a:xfrm>
            <a:off x="3470842" y="3142698"/>
            <a:ext cx="2244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95%</a:t>
            </a:r>
          </a:p>
        </p:txBody>
      </p:sp>
      <p:sp>
        <p:nvSpPr>
          <p:cNvPr id="103" name="TextBox 53"/>
          <p:cNvSpPr txBox="1">
            <a:spLocks noChangeArrowheads="1"/>
          </p:cNvSpPr>
          <p:nvPr/>
        </p:nvSpPr>
        <p:spPr bwMode="auto">
          <a:xfrm>
            <a:off x="3864115" y="3142698"/>
            <a:ext cx="2244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98%</a:t>
            </a:r>
          </a:p>
        </p:txBody>
      </p:sp>
      <p:sp>
        <p:nvSpPr>
          <p:cNvPr id="104" name="TextBox 54"/>
          <p:cNvSpPr txBox="1">
            <a:spLocks noChangeArrowheads="1"/>
          </p:cNvSpPr>
          <p:nvPr/>
        </p:nvSpPr>
        <p:spPr bwMode="auto">
          <a:xfrm>
            <a:off x="4648523" y="3142698"/>
            <a:ext cx="2244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96%</a:t>
            </a:r>
          </a:p>
        </p:txBody>
      </p:sp>
      <p:sp>
        <p:nvSpPr>
          <p:cNvPr id="105" name="TextBox 55"/>
          <p:cNvSpPr txBox="1">
            <a:spLocks noChangeArrowheads="1"/>
          </p:cNvSpPr>
          <p:nvPr/>
        </p:nvSpPr>
        <p:spPr bwMode="auto">
          <a:xfrm>
            <a:off x="5031405" y="3142698"/>
            <a:ext cx="2244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96%</a:t>
            </a:r>
          </a:p>
        </p:txBody>
      </p:sp>
      <p:sp>
        <p:nvSpPr>
          <p:cNvPr id="106" name="TextBox 56"/>
          <p:cNvSpPr txBox="1">
            <a:spLocks noChangeArrowheads="1"/>
          </p:cNvSpPr>
          <p:nvPr/>
        </p:nvSpPr>
        <p:spPr bwMode="auto">
          <a:xfrm>
            <a:off x="5425601" y="3142698"/>
            <a:ext cx="2244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97%</a:t>
            </a:r>
          </a:p>
        </p:txBody>
      </p:sp>
      <p:sp>
        <p:nvSpPr>
          <p:cNvPr id="107" name="TextBox 60"/>
          <p:cNvSpPr txBox="1">
            <a:spLocks noChangeArrowheads="1"/>
          </p:cNvSpPr>
          <p:nvPr/>
        </p:nvSpPr>
        <p:spPr bwMode="auto">
          <a:xfrm>
            <a:off x="6176735" y="3142698"/>
            <a:ext cx="29014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100%</a:t>
            </a:r>
          </a:p>
        </p:txBody>
      </p:sp>
      <p:sp>
        <p:nvSpPr>
          <p:cNvPr id="108" name="TextBox 61"/>
          <p:cNvSpPr txBox="1">
            <a:spLocks noChangeArrowheads="1"/>
          </p:cNvSpPr>
          <p:nvPr/>
        </p:nvSpPr>
        <p:spPr bwMode="auto">
          <a:xfrm>
            <a:off x="6583917" y="3131813"/>
            <a:ext cx="25327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 99%</a:t>
            </a:r>
          </a:p>
        </p:txBody>
      </p:sp>
      <p:sp>
        <p:nvSpPr>
          <p:cNvPr id="109" name="TextBox 64"/>
          <p:cNvSpPr txBox="1">
            <a:spLocks noChangeArrowheads="1"/>
          </p:cNvSpPr>
          <p:nvPr/>
        </p:nvSpPr>
        <p:spPr bwMode="auto">
          <a:xfrm>
            <a:off x="7381108" y="3142698"/>
            <a:ext cx="2244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97%</a:t>
            </a:r>
          </a:p>
        </p:txBody>
      </p:sp>
      <p:sp>
        <p:nvSpPr>
          <p:cNvPr id="110" name="TextBox 65"/>
          <p:cNvSpPr txBox="1">
            <a:spLocks noChangeArrowheads="1"/>
          </p:cNvSpPr>
          <p:nvPr/>
        </p:nvSpPr>
        <p:spPr bwMode="auto">
          <a:xfrm>
            <a:off x="7736190" y="3142698"/>
            <a:ext cx="29014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100%</a:t>
            </a:r>
          </a:p>
        </p:txBody>
      </p:sp>
      <p:sp>
        <p:nvSpPr>
          <p:cNvPr id="111" name="TextBox 66"/>
          <p:cNvSpPr txBox="1">
            <a:spLocks noChangeArrowheads="1"/>
          </p:cNvSpPr>
          <p:nvPr/>
        </p:nvSpPr>
        <p:spPr bwMode="auto">
          <a:xfrm>
            <a:off x="8545166" y="3142698"/>
            <a:ext cx="2244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97%</a:t>
            </a:r>
          </a:p>
        </p:txBody>
      </p:sp>
      <p:sp>
        <p:nvSpPr>
          <p:cNvPr id="112" name="TextBox 67"/>
          <p:cNvSpPr txBox="1">
            <a:spLocks noChangeArrowheads="1"/>
          </p:cNvSpPr>
          <p:nvPr/>
        </p:nvSpPr>
        <p:spPr bwMode="auto">
          <a:xfrm>
            <a:off x="8940370" y="3142698"/>
            <a:ext cx="2244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90%</a:t>
            </a:r>
          </a:p>
        </p:txBody>
      </p:sp>
      <p:sp>
        <p:nvSpPr>
          <p:cNvPr id="99" name="TextBox 1"/>
          <p:cNvSpPr txBox="1">
            <a:spLocks noChangeArrowheads="1"/>
          </p:cNvSpPr>
          <p:nvPr/>
        </p:nvSpPr>
        <p:spPr bwMode="auto">
          <a:xfrm>
            <a:off x="3092238" y="5155645"/>
            <a:ext cx="19717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473</a:t>
            </a:r>
          </a:p>
        </p:txBody>
      </p:sp>
      <p:sp>
        <p:nvSpPr>
          <p:cNvPr id="100" name="TextBox 52"/>
          <p:cNvSpPr txBox="1">
            <a:spLocks noChangeArrowheads="1"/>
          </p:cNvSpPr>
          <p:nvPr/>
        </p:nvSpPr>
        <p:spPr bwMode="auto">
          <a:xfrm>
            <a:off x="3484467" y="5155645"/>
            <a:ext cx="19717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322</a:t>
            </a:r>
          </a:p>
        </p:txBody>
      </p:sp>
      <p:sp>
        <p:nvSpPr>
          <p:cNvPr id="115" name="TextBox 53"/>
          <p:cNvSpPr txBox="1">
            <a:spLocks noChangeArrowheads="1"/>
          </p:cNvSpPr>
          <p:nvPr/>
        </p:nvSpPr>
        <p:spPr bwMode="auto">
          <a:xfrm>
            <a:off x="3877740" y="5155645"/>
            <a:ext cx="19717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151</a:t>
            </a:r>
          </a:p>
        </p:txBody>
      </p:sp>
      <p:sp>
        <p:nvSpPr>
          <p:cNvPr id="116" name="TextBox 54"/>
          <p:cNvSpPr txBox="1">
            <a:spLocks noChangeArrowheads="1"/>
          </p:cNvSpPr>
          <p:nvPr/>
        </p:nvSpPr>
        <p:spPr bwMode="auto">
          <a:xfrm>
            <a:off x="4662148" y="5155645"/>
            <a:ext cx="19717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297</a:t>
            </a:r>
          </a:p>
        </p:txBody>
      </p:sp>
      <p:sp>
        <p:nvSpPr>
          <p:cNvPr id="117" name="TextBox 55"/>
          <p:cNvSpPr txBox="1">
            <a:spLocks noChangeArrowheads="1"/>
          </p:cNvSpPr>
          <p:nvPr/>
        </p:nvSpPr>
        <p:spPr bwMode="auto">
          <a:xfrm>
            <a:off x="5045030" y="5155645"/>
            <a:ext cx="19717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173</a:t>
            </a:r>
          </a:p>
        </p:txBody>
      </p:sp>
      <p:sp>
        <p:nvSpPr>
          <p:cNvPr id="118" name="TextBox 56"/>
          <p:cNvSpPr txBox="1">
            <a:spLocks noChangeArrowheads="1"/>
          </p:cNvSpPr>
          <p:nvPr/>
        </p:nvSpPr>
        <p:spPr bwMode="auto">
          <a:xfrm>
            <a:off x="5439226" y="5155645"/>
            <a:ext cx="19717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123</a:t>
            </a:r>
          </a:p>
        </p:txBody>
      </p:sp>
      <p:sp>
        <p:nvSpPr>
          <p:cNvPr id="119" name="TextBox 60"/>
          <p:cNvSpPr txBox="1">
            <a:spLocks noChangeArrowheads="1"/>
          </p:cNvSpPr>
          <p:nvPr/>
        </p:nvSpPr>
        <p:spPr bwMode="auto">
          <a:xfrm>
            <a:off x="6223222" y="5155645"/>
            <a:ext cx="19717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210</a:t>
            </a:r>
          </a:p>
        </p:txBody>
      </p:sp>
      <p:sp>
        <p:nvSpPr>
          <p:cNvPr id="120" name="TextBox 61"/>
          <p:cNvSpPr txBox="1">
            <a:spLocks noChangeArrowheads="1"/>
          </p:cNvSpPr>
          <p:nvPr/>
        </p:nvSpPr>
        <p:spPr bwMode="auto">
          <a:xfrm>
            <a:off x="6611969" y="5155645"/>
            <a:ext cx="19717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209</a:t>
            </a:r>
          </a:p>
        </p:txBody>
      </p:sp>
      <p:sp>
        <p:nvSpPr>
          <p:cNvPr id="121" name="TextBox 64"/>
          <p:cNvSpPr txBox="1">
            <a:spLocks noChangeArrowheads="1"/>
          </p:cNvSpPr>
          <p:nvPr/>
        </p:nvSpPr>
        <p:spPr bwMode="auto">
          <a:xfrm>
            <a:off x="7427595" y="5155645"/>
            <a:ext cx="13144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88</a:t>
            </a:r>
          </a:p>
        </p:txBody>
      </p:sp>
      <p:sp>
        <p:nvSpPr>
          <p:cNvPr id="122" name="TextBox 65"/>
          <p:cNvSpPr txBox="1">
            <a:spLocks noChangeArrowheads="1"/>
          </p:cNvSpPr>
          <p:nvPr/>
        </p:nvSpPr>
        <p:spPr bwMode="auto">
          <a:xfrm>
            <a:off x="7815539" y="5155645"/>
            <a:ext cx="13144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91</a:t>
            </a:r>
          </a:p>
        </p:txBody>
      </p:sp>
      <p:sp>
        <p:nvSpPr>
          <p:cNvPr id="123" name="TextBox 66"/>
          <p:cNvSpPr txBox="1">
            <a:spLocks noChangeArrowheads="1"/>
          </p:cNvSpPr>
          <p:nvPr/>
        </p:nvSpPr>
        <p:spPr bwMode="auto">
          <a:xfrm>
            <a:off x="8558791" y="5155645"/>
            <a:ext cx="19717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100</a:t>
            </a:r>
          </a:p>
        </p:txBody>
      </p:sp>
      <p:sp>
        <p:nvSpPr>
          <p:cNvPr id="124" name="TextBox 67"/>
          <p:cNvSpPr txBox="1">
            <a:spLocks noChangeArrowheads="1"/>
          </p:cNvSpPr>
          <p:nvPr/>
        </p:nvSpPr>
        <p:spPr bwMode="auto">
          <a:xfrm>
            <a:off x="8953995" y="5155645"/>
            <a:ext cx="19717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205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2925221" y="5461004"/>
            <a:ext cx="1365493" cy="246219"/>
          </a:xfrm>
          <a:prstGeom prst="rect">
            <a:avLst/>
          </a:prstGeom>
          <a:solidFill>
            <a:schemeClr val="bg1"/>
          </a:solidFill>
        </p:spPr>
        <p:txBody>
          <a:bodyPr wrap="square" lIns="91438" tIns="45719" rIns="91438" bIns="45719" rtlCol="0">
            <a:spAutoFit/>
          </a:bodyPr>
          <a:lstStyle/>
          <a:p>
            <a:r>
              <a:rPr lang="en-AU" sz="1000" dirty="0">
                <a:solidFill>
                  <a:srgbClr val="071D49"/>
                </a:solidFill>
              </a:rPr>
              <a:t>Overall    GT1a    GT1b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433436" y="5461004"/>
            <a:ext cx="1365493" cy="246219"/>
          </a:xfrm>
          <a:prstGeom prst="rect">
            <a:avLst/>
          </a:prstGeom>
          <a:solidFill>
            <a:schemeClr val="bg1"/>
          </a:solidFill>
        </p:spPr>
        <p:txBody>
          <a:bodyPr wrap="square" lIns="91438" tIns="45719" rIns="91438" bIns="45719" rtlCol="0">
            <a:spAutoFit/>
          </a:bodyPr>
          <a:lstStyle/>
          <a:p>
            <a:r>
              <a:rPr lang="en-AU" sz="1000" dirty="0">
                <a:solidFill>
                  <a:srgbClr val="071D49"/>
                </a:solidFill>
              </a:rPr>
              <a:t>Overall    GT1a    GT1b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6130675" y="5549899"/>
            <a:ext cx="936875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AU" sz="1000" b="1" dirty="0">
                <a:solidFill>
                  <a:srgbClr val="071D49"/>
                </a:solidFill>
              </a:rPr>
              <a:t>VP-RBV    VP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124200" y="5799995"/>
            <a:ext cx="971230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AU" sz="1000" b="1" dirty="0">
                <a:solidFill>
                  <a:srgbClr val="071D49"/>
                </a:solidFill>
              </a:rPr>
              <a:t>VIEKIRA PAK-RBV</a:t>
            </a:r>
          </a:p>
        </p:txBody>
      </p:sp>
      <p:sp>
        <p:nvSpPr>
          <p:cNvPr id="3" name="Rectangle 2"/>
          <p:cNvSpPr/>
          <p:nvPr/>
        </p:nvSpPr>
        <p:spPr>
          <a:xfrm>
            <a:off x="9601204" y="2247242"/>
            <a:ext cx="837147" cy="37101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AU">
              <a:solidFill>
                <a:srgbClr val="FFFFFF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667571" y="5797467"/>
            <a:ext cx="971230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AU" sz="1000" b="1" dirty="0">
                <a:solidFill>
                  <a:srgbClr val="071D49"/>
                </a:solidFill>
              </a:rPr>
              <a:t>VIEKIRA PAK-RBV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290500" y="5549900"/>
            <a:ext cx="891600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AU" sz="1000" b="1" dirty="0">
                <a:solidFill>
                  <a:srgbClr val="071D49"/>
                </a:solidFill>
              </a:rPr>
              <a:t>VP-RBV    VP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8481000" y="5543550"/>
            <a:ext cx="891600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AU" sz="1000" b="1" dirty="0">
                <a:solidFill>
                  <a:srgbClr val="071D49"/>
                </a:solidFill>
              </a:rPr>
              <a:t>VP-RBV    VP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766888" y="1376604"/>
          <a:ext cx="7758116" cy="93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549"/>
                <a:gridCol w="1420965"/>
                <a:gridCol w="1581241"/>
                <a:gridCol w="1125828"/>
                <a:gridCol w="1317242"/>
                <a:gridCol w="1157291"/>
              </a:tblGrid>
              <a:tr h="312160">
                <a:tc>
                  <a:txBody>
                    <a:bodyPr/>
                    <a:lstStyle/>
                    <a:p>
                      <a:r>
                        <a:rPr lang="en-AU" sz="1700" dirty="0" smtClean="0"/>
                        <a:t>Trial name</a:t>
                      </a:r>
                      <a:endParaRPr lang="en-AU" sz="1700" dirty="0"/>
                    </a:p>
                  </a:txBody>
                  <a:tcPr marL="90000" marR="90000" marT="24000" marB="2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700" dirty="0" smtClean="0"/>
                        <a:t>Sapphire-I</a:t>
                      </a:r>
                      <a:r>
                        <a:rPr lang="en-AU" sz="1700" baseline="30000" dirty="0" smtClean="0"/>
                        <a:t>1</a:t>
                      </a:r>
                      <a:endParaRPr lang="en-AU" sz="1700" baseline="30000" dirty="0"/>
                    </a:p>
                  </a:txBody>
                  <a:tcPr marL="90000" marR="90000" marT="24000" marB="2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700" dirty="0" smtClean="0"/>
                        <a:t>Sapphire-II</a:t>
                      </a:r>
                      <a:r>
                        <a:rPr lang="en-AU" sz="1700" baseline="30000" dirty="0" smtClean="0"/>
                        <a:t>2</a:t>
                      </a:r>
                      <a:endParaRPr lang="en-AU" sz="1700" baseline="30000" dirty="0"/>
                    </a:p>
                  </a:txBody>
                  <a:tcPr marL="90000" marR="90000" marT="24000" marB="2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700" dirty="0" smtClean="0"/>
                        <a:t>Pearl-III</a:t>
                      </a:r>
                      <a:r>
                        <a:rPr lang="en-AU" sz="1700" baseline="30000" dirty="0" smtClean="0"/>
                        <a:t>4</a:t>
                      </a:r>
                      <a:endParaRPr lang="en-AU" sz="1700" baseline="30000" dirty="0"/>
                    </a:p>
                  </a:txBody>
                  <a:tcPr marL="90000" marR="90000" marT="24000" marB="2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700" dirty="0" smtClean="0"/>
                        <a:t>Pearl-II</a:t>
                      </a:r>
                      <a:r>
                        <a:rPr lang="en-AU" sz="1700" baseline="30000" dirty="0" smtClean="0"/>
                        <a:t>3</a:t>
                      </a:r>
                      <a:endParaRPr lang="en-AU" sz="1700" baseline="30000" dirty="0"/>
                    </a:p>
                  </a:txBody>
                  <a:tcPr marL="90000" marR="90000" marT="24000" marB="2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700" dirty="0" smtClean="0"/>
                        <a:t>Pearl-IV</a:t>
                      </a:r>
                      <a:r>
                        <a:rPr lang="en-AU" sz="1700" baseline="30000" dirty="0" smtClean="0"/>
                        <a:t>4</a:t>
                      </a:r>
                      <a:endParaRPr lang="en-AU" sz="1700" baseline="30000" dirty="0"/>
                    </a:p>
                  </a:txBody>
                  <a:tcPr marL="90000" marR="90000" marT="24000" marB="24000"/>
                </a:tc>
              </a:tr>
              <a:tr h="312160">
                <a:tc>
                  <a:txBody>
                    <a:bodyPr/>
                    <a:lstStyle/>
                    <a:p>
                      <a:r>
                        <a:rPr lang="en-AU" sz="1700" b="1" dirty="0" smtClean="0"/>
                        <a:t>Treatment</a:t>
                      </a:r>
                      <a:endParaRPr lang="en-AU" sz="1700" b="1" dirty="0"/>
                    </a:p>
                  </a:txBody>
                  <a:tcPr marL="90000" marR="90000" marT="24000" marB="2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700" b="1" dirty="0" smtClean="0"/>
                        <a:t>Naïve</a:t>
                      </a:r>
                      <a:endParaRPr lang="en-AU" sz="1700" b="1" dirty="0"/>
                    </a:p>
                  </a:txBody>
                  <a:tcPr marL="90000" marR="90000" marT="24000" marB="2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700" b="1" dirty="0" smtClean="0"/>
                        <a:t>Experienced</a:t>
                      </a:r>
                      <a:endParaRPr lang="en-AU" sz="1700" b="1" dirty="0"/>
                    </a:p>
                  </a:txBody>
                  <a:tcPr marL="90000" marR="90000" marT="24000" marB="2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700" b="1" dirty="0" smtClean="0"/>
                        <a:t>Naïve</a:t>
                      </a:r>
                      <a:endParaRPr lang="en-AU" sz="1700" b="1" dirty="0"/>
                    </a:p>
                  </a:txBody>
                  <a:tcPr marL="90000" marR="90000" marT="24000" marB="2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700" b="1" dirty="0" smtClean="0"/>
                        <a:t>Experienced</a:t>
                      </a:r>
                      <a:endParaRPr lang="en-AU" sz="1700" b="1" dirty="0"/>
                    </a:p>
                  </a:txBody>
                  <a:tcPr marL="90000" marR="90000" marT="24000" marB="2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700" b="1" dirty="0" smtClean="0"/>
                        <a:t>Naïve</a:t>
                      </a:r>
                      <a:endParaRPr lang="en-AU" sz="1700" b="1" dirty="0"/>
                    </a:p>
                  </a:txBody>
                  <a:tcPr marL="90000" marR="90000" marT="24000" marB="24000"/>
                </a:tc>
              </a:tr>
              <a:tr h="312160">
                <a:tc>
                  <a:txBody>
                    <a:bodyPr/>
                    <a:lstStyle/>
                    <a:p>
                      <a:r>
                        <a:rPr lang="en-AU" sz="1700" b="1" dirty="0" smtClean="0"/>
                        <a:t>Genotype</a:t>
                      </a:r>
                      <a:endParaRPr lang="en-AU" sz="1700" b="1" dirty="0"/>
                    </a:p>
                  </a:txBody>
                  <a:tcPr marL="90000" marR="90000" marT="24000" marB="2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700" b="1" dirty="0" smtClean="0"/>
                        <a:t>Gt1</a:t>
                      </a:r>
                      <a:endParaRPr lang="en-AU" sz="1700" b="1" dirty="0"/>
                    </a:p>
                  </a:txBody>
                  <a:tcPr marL="90000" marR="90000" marT="24000" marB="2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700" b="1" dirty="0" smtClean="0"/>
                        <a:t>Gt1</a:t>
                      </a:r>
                      <a:endParaRPr lang="en-AU" sz="1700" b="1" dirty="0"/>
                    </a:p>
                  </a:txBody>
                  <a:tcPr marL="90000" marR="90000" marT="24000" marB="2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700" b="1" dirty="0" smtClean="0"/>
                        <a:t>Gt1b</a:t>
                      </a:r>
                      <a:endParaRPr lang="en-AU" sz="1700" b="1" dirty="0"/>
                    </a:p>
                  </a:txBody>
                  <a:tcPr marL="90000" marR="90000" marT="24000" marB="2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700" b="1" dirty="0" smtClean="0"/>
                        <a:t>Gt1b</a:t>
                      </a:r>
                      <a:endParaRPr lang="en-AU" sz="1700" b="1" dirty="0"/>
                    </a:p>
                  </a:txBody>
                  <a:tcPr marL="90000" marR="90000" marT="24000" marB="2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700" b="1" dirty="0" smtClean="0"/>
                        <a:t>Gt1a</a:t>
                      </a:r>
                      <a:endParaRPr lang="en-AU" sz="1700" b="1" dirty="0"/>
                    </a:p>
                  </a:txBody>
                  <a:tcPr marL="90000" marR="90000" marT="24000" marB="24000"/>
                </a:tc>
              </a:tr>
            </a:tbl>
          </a:graphicData>
        </a:graphic>
      </p:graphicFrame>
      <p:sp>
        <p:nvSpPr>
          <p:cNvPr id="41" name="Content Placeholder 8"/>
          <p:cNvSpPr txBox="1">
            <a:spLocks/>
          </p:cNvSpPr>
          <p:nvPr/>
        </p:nvSpPr>
        <p:spPr bwMode="auto">
          <a:xfrm>
            <a:off x="5425603" y="6172200"/>
            <a:ext cx="4785199" cy="21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228588" indent="-228588" algn="l" defTabSz="457178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AFAA"/>
              </a:buClr>
              <a:buFont typeface="Arial"/>
              <a:buChar char="•"/>
              <a:defRPr sz="3200" b="0" i="0" kern="1000" spc="-51">
                <a:solidFill>
                  <a:srgbClr val="4C4C4C"/>
                </a:solidFill>
                <a:latin typeface="Calibri"/>
                <a:ea typeface="ＭＳ Ｐゴシック" charset="0"/>
                <a:cs typeface="Calibri"/>
              </a:defRPr>
            </a:lvl1pPr>
            <a:lvl2pPr marL="457178" indent="-228588" algn="l" defTabSz="457178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AFAA"/>
              </a:buClr>
              <a:buFont typeface="Wingdings" charset="2"/>
              <a:buChar char="§"/>
              <a:defRPr sz="2800" b="0" i="0" kern="1200" baseline="0">
                <a:solidFill>
                  <a:srgbClr val="4C4C4C"/>
                </a:solidFill>
                <a:latin typeface="Calibri"/>
                <a:ea typeface="ＭＳ Ｐゴシック" charset="0"/>
                <a:cs typeface="Calibri"/>
              </a:defRPr>
            </a:lvl2pPr>
            <a:lvl3pPr marL="685766" marR="0" indent="-228588" algn="l" defTabSz="4571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AFAA"/>
              </a:buClr>
              <a:buSzTx/>
              <a:buFont typeface="Lucida Grande"/>
              <a:buChar char="-"/>
              <a:tabLst/>
              <a:defRPr sz="2400" b="0" i="0" kern="1200">
                <a:solidFill>
                  <a:srgbClr val="4C4C4C"/>
                </a:solidFill>
                <a:latin typeface="Calibri"/>
                <a:ea typeface="ＭＳ Ｐゴシック" charset="0"/>
                <a:cs typeface="Calibri"/>
              </a:defRPr>
            </a:lvl3pPr>
            <a:lvl4pPr marL="914354" indent="-228588" algn="l" defTabSz="457178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AFAA"/>
              </a:buClr>
              <a:buSzPct val="100000"/>
              <a:buFont typeface="Arial"/>
              <a:buChar char="›"/>
              <a:defRPr sz="2000" b="0" i="0" kern="1200" baseline="0">
                <a:solidFill>
                  <a:srgbClr val="4C4C4C"/>
                </a:solidFill>
                <a:latin typeface="Calibri"/>
                <a:ea typeface="ＭＳ Ｐゴシック" charset="0"/>
                <a:cs typeface="Calibri"/>
              </a:defRPr>
            </a:lvl4pPr>
            <a:lvl5pPr marL="1142942" indent="-228588" algn="l" defTabSz="457178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AFAA"/>
              </a:buClr>
              <a:buFont typeface="Lucida Grande"/>
              <a:buChar char="»"/>
              <a:defRPr sz="2000" b="0" i="0" kern="1200" baseline="0">
                <a:solidFill>
                  <a:srgbClr val="4C4C4C"/>
                </a:solidFill>
                <a:latin typeface="Calibri"/>
                <a:ea typeface="ＭＳ Ｐゴシック" charset="0"/>
                <a:cs typeface="Calibri"/>
              </a:defRPr>
            </a:lvl5pPr>
            <a:lvl6pPr marL="1142942" indent="-228588" algn="l" defTabSz="457178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Clr>
                <a:srgbClr val="00AFAA"/>
              </a:buClr>
              <a:buFont typeface="Lucida Grande"/>
              <a:buChar char="»"/>
              <a:defRPr sz="2000" b="0" i="0" kern="1200">
                <a:solidFill>
                  <a:srgbClr val="4C4C4C"/>
                </a:solidFill>
                <a:latin typeface="Frutiger 55 Roman"/>
                <a:ea typeface="+mn-ea"/>
                <a:cs typeface="Frutiger 55 Roman"/>
              </a:defRPr>
            </a:lvl6pPr>
            <a:lvl7pPr marL="2971652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8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Font typeface="Arial"/>
              <a:buNone/>
            </a:pPr>
            <a:r>
              <a:rPr lang="en-US" sz="900" i="1" dirty="0"/>
              <a:t>Reference : </a:t>
            </a:r>
            <a:r>
              <a:rPr lang="en-AU" altLang="en-US" sz="900" i="1" dirty="0"/>
              <a:t>1 Feld JJ, et al. N </a:t>
            </a:r>
            <a:r>
              <a:rPr lang="en-AU" altLang="en-US" sz="900" i="1" dirty="0" err="1"/>
              <a:t>Engl</a:t>
            </a:r>
            <a:r>
              <a:rPr lang="en-AU" altLang="en-US" sz="900" i="1" dirty="0"/>
              <a:t> J Med 2014; 370:1594–1603. 2 </a:t>
            </a:r>
            <a:r>
              <a:rPr lang="en-AU" altLang="en-US" sz="900" i="1" dirty="0" err="1"/>
              <a:t>Zeuzem</a:t>
            </a:r>
            <a:r>
              <a:rPr lang="en-AU" altLang="en-US" sz="900" i="1" dirty="0"/>
              <a:t> S, et al. N </a:t>
            </a:r>
            <a:r>
              <a:rPr lang="en-AU" altLang="en-US" sz="900" i="1" dirty="0" err="1"/>
              <a:t>Engl</a:t>
            </a:r>
            <a:r>
              <a:rPr lang="en-AU" altLang="en-US" sz="900" i="1" dirty="0"/>
              <a:t> J Med 2014; 370(17):1604–14.</a:t>
            </a:r>
            <a:br>
              <a:rPr lang="en-AU" altLang="en-US" sz="900" i="1" dirty="0"/>
            </a:br>
            <a:r>
              <a:rPr lang="en-AU" altLang="en-US" sz="900" i="1" dirty="0"/>
              <a:t>3 </a:t>
            </a:r>
            <a:r>
              <a:rPr lang="en-AU" altLang="en-US" sz="900" i="1" dirty="0" err="1"/>
              <a:t>Andreone</a:t>
            </a:r>
            <a:r>
              <a:rPr lang="en-AU" altLang="en-US" sz="900" i="1" dirty="0"/>
              <a:t> P, et al. </a:t>
            </a:r>
            <a:r>
              <a:rPr lang="en-AU" altLang="en-US" sz="900" i="1" dirty="0" err="1"/>
              <a:t>Gastroenterol</a:t>
            </a:r>
            <a:r>
              <a:rPr lang="en-AU" altLang="en-US" sz="900" i="1" dirty="0"/>
              <a:t> 2014;147:359–65. 4 </a:t>
            </a:r>
            <a:r>
              <a:rPr lang="en-AU" altLang="en-US" sz="900" i="1" dirty="0" err="1"/>
              <a:t>Ferenci</a:t>
            </a:r>
            <a:r>
              <a:rPr lang="en-AU" altLang="en-US" sz="900" i="1" dirty="0"/>
              <a:t> P, et al. N </a:t>
            </a:r>
            <a:r>
              <a:rPr lang="en-AU" altLang="en-US" sz="900" i="1" dirty="0" err="1"/>
              <a:t>Engl</a:t>
            </a:r>
            <a:r>
              <a:rPr lang="en-AU" altLang="en-US" sz="900" i="1" dirty="0"/>
              <a:t> J Med 2014;370(21):1983–92.</a:t>
            </a:r>
          </a:p>
        </p:txBody>
      </p:sp>
      <p:sp>
        <p:nvSpPr>
          <p:cNvPr id="42" name="Slide Number Placeholder 4"/>
          <p:cNvSpPr txBox="1">
            <a:spLocks/>
          </p:cNvSpPr>
          <p:nvPr/>
        </p:nvSpPr>
        <p:spPr bwMode="auto">
          <a:xfrm>
            <a:off x="9634539" y="6578601"/>
            <a:ext cx="709612" cy="20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/>
          <a:lstStyle>
            <a:defPPr>
              <a:defRPr lang="en-US"/>
            </a:defPPr>
            <a:lvl1pPr marL="0" algn="ctr" defTabSz="914378" rtl="0" eaLnBrk="0" latinLnBrk="0" hangingPunct="0">
              <a:spcAft>
                <a:spcPts val="600"/>
              </a:spcAft>
              <a:buClr>
                <a:srgbClr val="00AFAA"/>
              </a:buClr>
              <a:buFont typeface="Arial" panose="020B0604020202020204" pitchFamily="34" charset="0"/>
              <a:buChar char="•"/>
              <a:defRPr sz="3200" kern="1200">
                <a:solidFill>
                  <a:srgbClr val="4C4C4C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defRPr>
            </a:lvl1pPr>
            <a:lvl2pPr marL="742931" indent="-285743" algn="l" defTabSz="914378" rtl="0" eaLnBrk="0" latinLnBrk="0" hangingPunct="0">
              <a:spcAft>
                <a:spcPts val="600"/>
              </a:spcAft>
              <a:buClr>
                <a:srgbClr val="00AFAA"/>
              </a:buClr>
              <a:buFont typeface="Wingdings" panose="05000000000000000000" pitchFamily="2" charset="2"/>
              <a:buChar char="§"/>
              <a:defRPr sz="2800" kern="1200">
                <a:solidFill>
                  <a:srgbClr val="4C4C4C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defRPr>
            </a:lvl2pPr>
            <a:lvl3pPr marL="1142972" indent="-228594" algn="l" defTabSz="914378" rtl="0" eaLnBrk="0" latinLnBrk="0" hangingPunct="0">
              <a:spcAft>
                <a:spcPts val="600"/>
              </a:spcAft>
              <a:buClr>
                <a:srgbClr val="00AFAA"/>
              </a:buClr>
              <a:buFont typeface="Lucida Grande"/>
              <a:buChar char="-"/>
              <a:defRPr sz="2400" kern="1200">
                <a:solidFill>
                  <a:srgbClr val="4C4C4C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defRPr>
            </a:lvl3pPr>
            <a:lvl4pPr marL="1600160" indent="-228594" algn="l" defTabSz="914378" rtl="0" eaLnBrk="0" latinLnBrk="0" hangingPunct="0">
              <a:spcAft>
                <a:spcPts val="600"/>
              </a:spcAft>
              <a:buClr>
                <a:srgbClr val="00AFAA"/>
              </a:buClr>
              <a:buSzPct val="100000"/>
              <a:buFont typeface="Arial" panose="020B0604020202020204" pitchFamily="34" charset="0"/>
              <a:buChar char="›"/>
              <a:defRPr sz="2000" kern="1200">
                <a:solidFill>
                  <a:srgbClr val="4C4C4C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defRPr>
            </a:lvl4pPr>
            <a:lvl5pPr marL="2057348" indent="-228594" algn="l" defTabSz="914378" rtl="0" eaLnBrk="0" latinLnBrk="0" hangingPunct="0">
              <a:spcAft>
                <a:spcPts val="600"/>
              </a:spcAft>
              <a:buClr>
                <a:srgbClr val="00AFAA"/>
              </a:buClr>
              <a:buFont typeface="Lucida Grande"/>
              <a:buChar char="»"/>
              <a:defRPr sz="2000" kern="1200">
                <a:solidFill>
                  <a:srgbClr val="4C4C4C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defRPr>
            </a:lvl5pPr>
            <a:lvl6pPr marL="2514537" indent="-228594" algn="l" defTabSz="914378" rtl="0" eaLnBrk="0" fontAlgn="base" latinLnBrk="0" hangingPunct="0">
              <a:spcBef>
                <a:spcPct val="0"/>
              </a:spcBef>
              <a:spcAft>
                <a:spcPts val="600"/>
              </a:spcAft>
              <a:buClr>
                <a:srgbClr val="00AFAA"/>
              </a:buClr>
              <a:buFont typeface="Lucida Grande"/>
              <a:buChar char="»"/>
              <a:defRPr sz="2000" kern="1200">
                <a:solidFill>
                  <a:srgbClr val="4C4C4C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defRPr>
            </a:lvl6pPr>
            <a:lvl7pPr marL="2971726" indent="-228594" algn="l" defTabSz="914378" rtl="0" eaLnBrk="0" fontAlgn="base" latinLnBrk="0" hangingPunct="0">
              <a:spcBef>
                <a:spcPct val="0"/>
              </a:spcBef>
              <a:spcAft>
                <a:spcPts val="600"/>
              </a:spcAft>
              <a:buClr>
                <a:srgbClr val="00AFAA"/>
              </a:buClr>
              <a:buFont typeface="Lucida Grande"/>
              <a:buChar char="»"/>
              <a:defRPr sz="2000" kern="1200">
                <a:solidFill>
                  <a:srgbClr val="4C4C4C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defRPr>
            </a:lvl7pPr>
            <a:lvl8pPr marL="3428915" indent="-228594" algn="l" defTabSz="914378" rtl="0" eaLnBrk="0" fontAlgn="base" latinLnBrk="0" hangingPunct="0">
              <a:spcBef>
                <a:spcPct val="0"/>
              </a:spcBef>
              <a:spcAft>
                <a:spcPts val="600"/>
              </a:spcAft>
              <a:buClr>
                <a:srgbClr val="00AFAA"/>
              </a:buClr>
              <a:buFont typeface="Lucida Grande"/>
              <a:buChar char="»"/>
              <a:defRPr sz="2000" kern="1200">
                <a:solidFill>
                  <a:srgbClr val="4C4C4C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defRPr>
            </a:lvl8pPr>
            <a:lvl9pPr marL="3886103" indent="-228594" algn="l" defTabSz="914378" rtl="0" eaLnBrk="0" fontAlgn="base" latinLnBrk="0" hangingPunct="0">
              <a:spcBef>
                <a:spcPct val="0"/>
              </a:spcBef>
              <a:spcAft>
                <a:spcPts val="600"/>
              </a:spcAft>
              <a:buClr>
                <a:srgbClr val="00AFAA"/>
              </a:buClr>
              <a:buFont typeface="Lucida Grande"/>
              <a:buChar char="»"/>
              <a:defRPr sz="2000" kern="1200">
                <a:solidFill>
                  <a:srgbClr val="4C4C4C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ClrTx/>
              <a:buFontTx/>
              <a:buNone/>
            </a:pPr>
            <a:fld id="{F4A1F68A-6CC4-4489-9E03-D6F751F114A7}" type="slidenum">
              <a:rPr lang="en-US" altLang="en-US" sz="900" b="1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Aft>
                  <a:spcPct val="0"/>
                </a:spcAft>
                <a:buClrTx/>
                <a:buFontTx/>
                <a:buNone/>
              </a:pPr>
              <a:t>7</a:t>
            </a:fld>
            <a:endParaRPr lang="en-US" altLang="en-US" sz="900" b="1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43" name="TextBox 12"/>
          <p:cNvSpPr txBox="1">
            <a:spLocks noChangeArrowheads="1"/>
          </p:cNvSpPr>
          <p:nvPr/>
        </p:nvSpPr>
        <p:spPr bwMode="auto">
          <a:xfrm rot="16200000">
            <a:off x="1753000" y="3957485"/>
            <a:ext cx="1585912" cy="289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 eaLnBrk="0" hangingPunct="0">
              <a:spcBef>
                <a:spcPct val="80000"/>
              </a:spcBef>
              <a:buFont typeface="Arial" pitchFamily="34" charset="0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40000"/>
              </a:spcBef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1000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189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altLang="en-US" sz="1400" b="1" dirty="0">
                <a:solidFill>
                  <a:srgbClr val="0070C0"/>
                </a:solidFill>
                <a:cs typeface="Arial" pitchFamily="34" charset="0"/>
              </a:rPr>
              <a:t>SVR12 (%)</a:t>
            </a:r>
          </a:p>
        </p:txBody>
      </p:sp>
    </p:spTree>
    <p:extLst>
      <p:ext uri="{BB962C8B-B14F-4D97-AF65-F5344CB8AC3E}">
        <p14:creationId xmlns:p14="http://schemas.microsoft.com/office/powerpoint/2010/main" val="134278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9260" y="672876"/>
            <a:ext cx="10639426" cy="950795"/>
          </a:xfrm>
        </p:spPr>
        <p:txBody>
          <a:bodyPr>
            <a:normAutofit/>
          </a:bodyPr>
          <a:lstStyle/>
          <a:p>
            <a:r>
              <a:rPr lang="en-AU" sz="2800" dirty="0" smtClean="0"/>
              <a:t>Efficacy in Patients with Compensated </a:t>
            </a:r>
            <a:br>
              <a:rPr lang="en-AU" sz="2800" dirty="0" smtClean="0"/>
            </a:br>
            <a:r>
              <a:rPr lang="en-AU" sz="2800" dirty="0" smtClean="0"/>
              <a:t>Cirrhosis (n=380)</a:t>
            </a:r>
            <a:endParaRPr lang="en-AU" sz="2800" dirty="0"/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1769834" y="1894854"/>
            <a:ext cx="4295891" cy="3216048"/>
            <a:chOff x="249314" y="1306009"/>
            <a:chExt cx="6599963" cy="5008954"/>
          </a:xfrm>
        </p:grpSpPr>
        <p:graphicFrame>
          <p:nvGraphicFramePr>
            <p:cNvPr id="4" name="Content Placeholder 4"/>
            <p:cNvGraphicFramePr>
              <a:graphicFrameLocks/>
            </p:cNvGraphicFramePr>
            <p:nvPr>
              <p:extLst/>
            </p:nvPr>
          </p:nvGraphicFramePr>
          <p:xfrm>
            <a:off x="249314" y="1306009"/>
            <a:ext cx="6599963" cy="50089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TextBox 9"/>
            <p:cNvSpPr txBox="1">
              <a:spLocks noChangeArrowheads="1"/>
            </p:cNvSpPr>
            <p:nvPr/>
          </p:nvSpPr>
          <p:spPr bwMode="auto">
            <a:xfrm>
              <a:off x="1205820" y="4671401"/>
              <a:ext cx="485657" cy="564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rgbClr val="FFFFFF"/>
                  </a:solidFill>
                </a:rPr>
                <a:t>59</a:t>
              </a:r>
              <a:r>
                <a:rPr lang="en-US" altLang="en-US" sz="1000" b="1" dirty="0">
                  <a:solidFill>
                    <a:srgbClr val="FFFFFF"/>
                  </a:solidFill>
                </a:rPr>
                <a:t/>
              </a:r>
              <a:br>
                <a:rPr lang="en-US" altLang="en-US" sz="1000" b="1" dirty="0">
                  <a:solidFill>
                    <a:srgbClr val="FFFFFF"/>
                  </a:solidFill>
                </a:rPr>
              </a:br>
              <a:r>
                <a:rPr lang="en-US" altLang="en-US" sz="1000" b="1" dirty="0">
                  <a:solidFill>
                    <a:srgbClr val="FFFFFF"/>
                  </a:solidFill>
                </a:rPr>
                <a:t>64</a:t>
              </a:r>
            </a:p>
          </p:txBody>
        </p:sp>
        <p:sp>
          <p:nvSpPr>
            <p:cNvPr id="6" name="TextBox 10"/>
            <p:cNvSpPr txBox="1">
              <a:spLocks noChangeArrowheads="1"/>
            </p:cNvSpPr>
            <p:nvPr/>
          </p:nvSpPr>
          <p:spPr bwMode="auto">
            <a:xfrm>
              <a:off x="2538562" y="4671401"/>
              <a:ext cx="485657" cy="564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rgbClr val="FFFFFF"/>
                  </a:solidFill>
                </a:rPr>
                <a:t>14</a:t>
              </a:r>
              <a:r>
                <a:rPr lang="en-US" altLang="en-US" sz="1000" b="1" dirty="0">
                  <a:solidFill>
                    <a:srgbClr val="FFFFFF"/>
                  </a:solidFill>
                </a:rPr>
                <a:t/>
              </a:r>
              <a:br>
                <a:rPr lang="en-US" altLang="en-US" sz="1000" b="1" dirty="0">
                  <a:solidFill>
                    <a:srgbClr val="FFFFFF"/>
                  </a:solidFill>
                </a:rPr>
              </a:br>
              <a:r>
                <a:rPr lang="en-US" altLang="en-US" sz="1000" b="1" dirty="0">
                  <a:solidFill>
                    <a:srgbClr val="FFFFFF"/>
                  </a:solidFill>
                </a:rPr>
                <a:t>15</a:t>
              </a:r>
            </a:p>
          </p:txBody>
        </p:sp>
        <p:sp>
          <p:nvSpPr>
            <p:cNvPr id="7" name="TextBox 11"/>
            <p:cNvSpPr txBox="1">
              <a:spLocks noChangeArrowheads="1"/>
            </p:cNvSpPr>
            <p:nvPr/>
          </p:nvSpPr>
          <p:spPr bwMode="auto">
            <a:xfrm>
              <a:off x="1677210" y="4671401"/>
              <a:ext cx="485657" cy="564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chemeClr val="bg1"/>
                  </a:solidFill>
                </a:rPr>
                <a:t>52</a:t>
              </a:r>
              <a:br>
                <a:rPr lang="en-US" altLang="en-US" sz="1000" b="1" u="sng" dirty="0">
                  <a:solidFill>
                    <a:schemeClr val="bg1"/>
                  </a:solidFill>
                </a:rPr>
              </a:br>
              <a:r>
                <a:rPr lang="en-US" altLang="en-US" sz="1000" b="1" dirty="0">
                  <a:solidFill>
                    <a:schemeClr val="bg1"/>
                  </a:solidFill>
                </a:rPr>
                <a:t>56</a:t>
              </a:r>
            </a:p>
          </p:txBody>
        </p:sp>
        <p:sp>
          <p:nvSpPr>
            <p:cNvPr id="8" name="TextBox 12"/>
            <p:cNvSpPr txBox="1">
              <a:spLocks noChangeArrowheads="1"/>
            </p:cNvSpPr>
            <p:nvPr/>
          </p:nvSpPr>
          <p:spPr bwMode="auto">
            <a:xfrm>
              <a:off x="2988319" y="4671401"/>
              <a:ext cx="485657" cy="564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chemeClr val="bg1"/>
                  </a:solidFill>
                </a:rPr>
                <a:t>13</a:t>
              </a:r>
              <a:br>
                <a:rPr lang="en-US" altLang="en-US" sz="1000" b="1" u="sng" dirty="0">
                  <a:solidFill>
                    <a:schemeClr val="bg1"/>
                  </a:solidFill>
                </a:rPr>
              </a:br>
              <a:r>
                <a:rPr lang="en-US" altLang="en-US" sz="1000" b="1" dirty="0">
                  <a:solidFill>
                    <a:schemeClr val="bg1"/>
                  </a:solidFill>
                </a:rPr>
                <a:t>13</a:t>
              </a:r>
            </a:p>
          </p:txBody>
        </p:sp>
        <p:sp>
          <p:nvSpPr>
            <p:cNvPr id="9" name="TextBox 13"/>
            <p:cNvSpPr txBox="1">
              <a:spLocks noChangeArrowheads="1"/>
            </p:cNvSpPr>
            <p:nvPr/>
          </p:nvSpPr>
          <p:spPr bwMode="auto">
            <a:xfrm>
              <a:off x="3910128" y="4671401"/>
              <a:ext cx="485657" cy="564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rgbClr val="FFFFFF"/>
                  </a:solidFill>
                </a:rPr>
                <a:t>11</a:t>
              </a:r>
              <a:br>
                <a:rPr lang="en-US" altLang="en-US" sz="1000" b="1" u="sng" dirty="0">
                  <a:solidFill>
                    <a:srgbClr val="FFFFFF"/>
                  </a:solidFill>
                </a:rPr>
              </a:br>
              <a:r>
                <a:rPr lang="en-US" altLang="en-US" sz="1000" b="1" dirty="0">
                  <a:solidFill>
                    <a:srgbClr val="FFFFFF"/>
                  </a:solidFill>
                </a:rPr>
                <a:t>11</a:t>
              </a:r>
            </a:p>
          </p:txBody>
        </p:sp>
        <p:sp>
          <p:nvSpPr>
            <p:cNvPr id="10" name="TextBox 14"/>
            <p:cNvSpPr txBox="1">
              <a:spLocks noChangeArrowheads="1"/>
            </p:cNvSpPr>
            <p:nvPr/>
          </p:nvSpPr>
          <p:spPr bwMode="auto">
            <a:xfrm>
              <a:off x="5234640" y="4671401"/>
              <a:ext cx="485657" cy="564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rgbClr val="FFFFFF"/>
                  </a:solidFill>
                </a:rPr>
                <a:t>40</a:t>
              </a:r>
              <a:br>
                <a:rPr lang="en-US" altLang="en-US" sz="1000" b="1" u="sng" dirty="0">
                  <a:solidFill>
                    <a:srgbClr val="FFFFFF"/>
                  </a:solidFill>
                </a:rPr>
              </a:br>
              <a:r>
                <a:rPr lang="en-US" altLang="en-US" sz="1000" b="1" dirty="0">
                  <a:solidFill>
                    <a:srgbClr val="FFFFFF"/>
                  </a:solidFill>
                </a:rPr>
                <a:t>50</a:t>
              </a:r>
            </a:p>
          </p:txBody>
        </p:sp>
        <p:sp>
          <p:nvSpPr>
            <p:cNvPr id="11" name="TextBox 15"/>
            <p:cNvSpPr txBox="1">
              <a:spLocks noChangeArrowheads="1"/>
            </p:cNvSpPr>
            <p:nvPr/>
          </p:nvSpPr>
          <p:spPr bwMode="auto">
            <a:xfrm>
              <a:off x="4361103" y="4671401"/>
              <a:ext cx="485657" cy="564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chemeClr val="bg1"/>
                  </a:solidFill>
                </a:rPr>
                <a:t>10</a:t>
              </a:r>
              <a:br>
                <a:rPr lang="en-US" altLang="en-US" sz="1000" b="1" u="sng" dirty="0">
                  <a:solidFill>
                    <a:schemeClr val="bg1"/>
                  </a:solidFill>
                </a:rPr>
              </a:br>
              <a:r>
                <a:rPr lang="en-US" altLang="en-US" sz="1000" b="1" dirty="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2" name="TextBox 16"/>
            <p:cNvSpPr txBox="1">
              <a:spLocks noChangeArrowheads="1"/>
            </p:cNvSpPr>
            <p:nvPr/>
          </p:nvSpPr>
          <p:spPr bwMode="auto">
            <a:xfrm>
              <a:off x="5678510" y="4671401"/>
              <a:ext cx="485657" cy="564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chemeClr val="bg1"/>
                  </a:solidFill>
                </a:rPr>
                <a:t>39</a:t>
              </a:r>
              <a:br>
                <a:rPr lang="en-US" altLang="en-US" sz="1000" b="1" u="sng" dirty="0">
                  <a:solidFill>
                    <a:schemeClr val="bg1"/>
                  </a:solidFill>
                </a:rPr>
              </a:br>
              <a:r>
                <a:rPr lang="en-US" altLang="en-US" sz="1000" b="1" dirty="0">
                  <a:solidFill>
                    <a:schemeClr val="bg1"/>
                  </a:solidFill>
                </a:rPr>
                <a:t>42</a:t>
              </a:r>
            </a:p>
          </p:txBody>
        </p:sp>
        <p:sp>
          <p:nvSpPr>
            <p:cNvPr id="13" name="TextBox 17"/>
            <p:cNvSpPr txBox="1">
              <a:spLocks noChangeArrowheads="1"/>
            </p:cNvSpPr>
            <p:nvPr/>
          </p:nvSpPr>
          <p:spPr bwMode="auto">
            <a:xfrm flipH="1">
              <a:off x="746842" y="4710206"/>
              <a:ext cx="47347" cy="465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 defTabSz="457154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100" b="1" u="sng" dirty="0">
                  <a:solidFill>
                    <a:schemeClr val="tx1">
                      <a:lumMod val="50000"/>
                    </a:schemeClr>
                  </a:solidFill>
                  <a:ea typeface="Batang" pitchFamily="18" charset="-127"/>
                </a:rPr>
                <a:t>n</a:t>
              </a:r>
              <a:r>
                <a:rPr lang="en-GB" altLang="en-US" sz="1100" b="1" dirty="0">
                  <a:solidFill>
                    <a:schemeClr val="tx1">
                      <a:lumMod val="50000"/>
                    </a:schemeClr>
                  </a:solidFill>
                  <a:ea typeface="Batang" pitchFamily="18" charset="-127"/>
                </a:rPr>
                <a:t>N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 rot="16200000">
            <a:off x="1279237" y="3048010"/>
            <a:ext cx="974627" cy="2492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 defTabSz="457154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 kern="0" dirty="0">
                <a:cs typeface="Arial"/>
              </a:rPr>
              <a:t>SVR12 (%)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1960450" y="5362742"/>
            <a:ext cx="8287497" cy="510132"/>
          </a:xfrm>
          <a:prstGeom prst="round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defTabSz="457154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600" b="1" dirty="0">
                <a:solidFill>
                  <a:schemeClr val="bg1"/>
                </a:solidFill>
                <a:cs typeface="Arial" pitchFamily="34" charset="0"/>
              </a:rPr>
              <a:t>   12 weeks recommended for most patients with cirrhosis </a:t>
            </a:r>
          </a:p>
          <a:p>
            <a:pPr defTabSz="457154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cs typeface="Arial" pitchFamily="34" charset="0"/>
              </a:rPr>
              <a:t>   24 weeks recommended for cirrhotic patients with GT1a and prior null response to pegIFN/RBV</a:t>
            </a:r>
            <a:endParaRPr lang="en-GB" sz="1600" b="1" kern="0" dirty="0">
              <a:solidFill>
                <a:schemeClr val="bg1"/>
              </a:solidFill>
              <a:ea typeface="ＭＳ Ｐゴシック"/>
              <a:cs typeface="Arial" pitchFamily="34" charset="0"/>
            </a:endParaRP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7971090" y="1551400"/>
            <a:ext cx="548531" cy="28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10000"/>
              <a:buFont typeface="Arial" pitchFamily="34" charset="0"/>
              <a:buChar char="•"/>
              <a:defRPr sz="220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 eaLnBrk="0" hangingPunct="0">
              <a:spcAft>
                <a:spcPts val="300"/>
              </a:spcAft>
              <a:buFont typeface="Arial" pitchFamily="34" charset="0"/>
              <a:buChar char="•"/>
              <a:defRPr sz="2200">
                <a:solidFill>
                  <a:srgbClr val="000000"/>
                </a:solidFill>
                <a:latin typeface="Calibri" pitchFamily="34" charset="0"/>
              </a:defRPr>
            </a:lvl2pPr>
            <a:lvl3pPr marL="1143000" indent="-228600" eaLnBrk="0" hangingPunct="0">
              <a:spcAft>
                <a:spcPts val="300"/>
              </a:spcAft>
              <a:buSzPct val="90000"/>
              <a:buFont typeface="Calibri" pitchFamily="34" charset="0"/>
              <a:buChar char="–"/>
              <a:defRPr sz="2100">
                <a:solidFill>
                  <a:srgbClr val="000000"/>
                </a:solidFill>
                <a:latin typeface="Calibri" pitchFamily="34" charset="0"/>
              </a:defRPr>
            </a:lvl3pPr>
            <a:lvl4pPr marL="1600200" indent="-228600" eaLnBrk="0" hangingPunct="0">
              <a:spcAft>
                <a:spcPts val="300"/>
              </a:spcAft>
              <a:buSzPct val="90000"/>
              <a:buFont typeface="Calibri" pitchFamily="34" charset="0"/>
              <a:buChar char="–"/>
              <a:defRPr sz="2000">
                <a:solidFill>
                  <a:srgbClr val="000000"/>
                </a:solidFill>
                <a:latin typeface="Calibri" pitchFamily="34" charset="0"/>
              </a:defRPr>
            </a:lvl4pPr>
            <a:lvl5pPr marL="2057400" indent="-228600" eaLnBrk="0" hangingPunct="0">
              <a:spcAft>
                <a:spcPts val="300"/>
              </a:spcAft>
              <a:buFont typeface="Calibri" pitchFamily="34" charset="0"/>
              <a:buChar char="–"/>
              <a:defRPr>
                <a:solidFill>
                  <a:srgbClr val="000000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ts val="300"/>
              </a:spcAft>
              <a:buFont typeface="Calibri" pitchFamily="34" charset="0"/>
              <a:buChar char="–"/>
              <a:defRPr>
                <a:solidFill>
                  <a:srgbClr val="000000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ts val="300"/>
              </a:spcAft>
              <a:buFont typeface="Calibri" pitchFamily="34" charset="0"/>
              <a:buChar char="–"/>
              <a:defRPr>
                <a:solidFill>
                  <a:srgbClr val="000000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ts val="300"/>
              </a:spcAft>
              <a:buFont typeface="Calibri" pitchFamily="34" charset="0"/>
              <a:buChar char="–"/>
              <a:defRPr>
                <a:solidFill>
                  <a:srgbClr val="000000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ts val="300"/>
              </a:spcAft>
              <a:buFont typeface="Calibri" pitchFamily="34" charset="0"/>
              <a:buChar char="–"/>
              <a:defRPr>
                <a:solidFill>
                  <a:srgbClr val="000000"/>
                </a:solidFill>
                <a:latin typeface="Calibri" pitchFamily="34" charset="0"/>
              </a:defRPr>
            </a:lvl9pPr>
          </a:lstStyle>
          <a:p>
            <a:pPr algn="ctr" defTabSz="457154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Gt1b</a:t>
            </a: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3816993" y="1566339"/>
            <a:ext cx="540516" cy="28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10000"/>
              <a:buFont typeface="Arial" pitchFamily="34" charset="0"/>
              <a:buChar char="•"/>
              <a:defRPr sz="220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 eaLnBrk="0" hangingPunct="0">
              <a:spcAft>
                <a:spcPts val="300"/>
              </a:spcAft>
              <a:buFont typeface="Arial" pitchFamily="34" charset="0"/>
              <a:buChar char="•"/>
              <a:defRPr sz="2200">
                <a:solidFill>
                  <a:srgbClr val="000000"/>
                </a:solidFill>
                <a:latin typeface="Calibri" pitchFamily="34" charset="0"/>
              </a:defRPr>
            </a:lvl2pPr>
            <a:lvl3pPr marL="1143000" indent="-228600" eaLnBrk="0" hangingPunct="0">
              <a:spcAft>
                <a:spcPts val="300"/>
              </a:spcAft>
              <a:buSzPct val="90000"/>
              <a:buFont typeface="Calibri" pitchFamily="34" charset="0"/>
              <a:buChar char="–"/>
              <a:defRPr sz="2100">
                <a:solidFill>
                  <a:srgbClr val="000000"/>
                </a:solidFill>
                <a:latin typeface="Calibri" pitchFamily="34" charset="0"/>
              </a:defRPr>
            </a:lvl3pPr>
            <a:lvl4pPr marL="1600200" indent="-228600" eaLnBrk="0" hangingPunct="0">
              <a:spcAft>
                <a:spcPts val="300"/>
              </a:spcAft>
              <a:buSzPct val="90000"/>
              <a:buFont typeface="Calibri" pitchFamily="34" charset="0"/>
              <a:buChar char="–"/>
              <a:defRPr sz="2000">
                <a:solidFill>
                  <a:srgbClr val="000000"/>
                </a:solidFill>
                <a:latin typeface="Calibri" pitchFamily="34" charset="0"/>
              </a:defRPr>
            </a:lvl4pPr>
            <a:lvl5pPr marL="2057400" indent="-228600" eaLnBrk="0" hangingPunct="0">
              <a:spcAft>
                <a:spcPts val="300"/>
              </a:spcAft>
              <a:buFont typeface="Calibri" pitchFamily="34" charset="0"/>
              <a:buChar char="–"/>
              <a:defRPr>
                <a:solidFill>
                  <a:srgbClr val="000000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ts val="300"/>
              </a:spcAft>
              <a:buFont typeface="Calibri" pitchFamily="34" charset="0"/>
              <a:buChar char="–"/>
              <a:defRPr>
                <a:solidFill>
                  <a:srgbClr val="000000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ts val="300"/>
              </a:spcAft>
              <a:buFont typeface="Calibri" pitchFamily="34" charset="0"/>
              <a:buChar char="–"/>
              <a:defRPr>
                <a:solidFill>
                  <a:srgbClr val="000000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ts val="300"/>
              </a:spcAft>
              <a:buFont typeface="Calibri" pitchFamily="34" charset="0"/>
              <a:buChar char="–"/>
              <a:defRPr>
                <a:solidFill>
                  <a:srgbClr val="000000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ts val="300"/>
              </a:spcAft>
              <a:buFont typeface="Calibri" pitchFamily="34" charset="0"/>
              <a:buChar char="–"/>
              <a:defRPr>
                <a:solidFill>
                  <a:srgbClr val="000000"/>
                </a:solidFill>
                <a:latin typeface="Calibri" pitchFamily="34" charset="0"/>
              </a:defRPr>
            </a:lvl9pPr>
          </a:lstStyle>
          <a:p>
            <a:pPr algn="ctr" defTabSz="457154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Gt1a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9667434" y="1004783"/>
            <a:ext cx="967411" cy="762000"/>
            <a:chOff x="7871792" y="3257550"/>
            <a:chExt cx="967411" cy="762000"/>
          </a:xfrm>
        </p:grpSpPr>
        <p:grpSp>
          <p:nvGrpSpPr>
            <p:cNvPr id="20" name="Group 19"/>
            <p:cNvGrpSpPr/>
            <p:nvPr/>
          </p:nvGrpSpPr>
          <p:grpSpPr>
            <a:xfrm>
              <a:off x="8133590" y="3357007"/>
              <a:ext cx="705613" cy="562894"/>
              <a:chOff x="8483693" y="3253789"/>
              <a:chExt cx="649286" cy="312091"/>
            </a:xfrm>
          </p:grpSpPr>
          <p:sp>
            <p:nvSpPr>
              <p:cNvPr id="22" name="TextBox 36"/>
              <p:cNvSpPr txBox="1">
                <a:spLocks noChangeArrowheads="1"/>
              </p:cNvSpPr>
              <p:nvPr/>
            </p:nvSpPr>
            <p:spPr bwMode="auto">
              <a:xfrm>
                <a:off x="8483693" y="3253789"/>
                <a:ext cx="649286" cy="1523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0" tIns="0" rIns="0" bIns="0" anchor="ctr">
                <a:normAutofit/>
              </a:bodyPr>
              <a:lstStyle>
                <a:lvl1pPr eaLnBrk="0" hangingPunct="0">
                  <a:spcBef>
                    <a:spcPts val="600"/>
                  </a:spcBef>
                  <a:spcAft>
                    <a:spcPts val="300"/>
                  </a:spcAft>
                  <a:buClr>
                    <a:schemeClr val="tx1"/>
                  </a:buClr>
                  <a:buSzPct val="110000"/>
                  <a:defRPr sz="2200">
                    <a:solidFill>
                      <a:srgbClr val="000000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Aft>
                    <a:spcPts val="300"/>
                  </a:spcAft>
                  <a:buFont typeface="Arial" pitchFamily="34" charset="0"/>
                  <a:buChar char="•"/>
                  <a:defRPr sz="2200">
                    <a:solidFill>
                      <a:srgbClr val="000000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Aft>
                    <a:spcPts val="300"/>
                  </a:spcAft>
                  <a:buSzPct val="90000"/>
                  <a:buFont typeface="Calibri" pitchFamily="34" charset="0"/>
                  <a:buChar char="–"/>
                  <a:defRPr sz="2100">
                    <a:solidFill>
                      <a:srgbClr val="000000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Aft>
                    <a:spcPts val="300"/>
                  </a:spcAft>
                  <a:buSzPct val="90000"/>
                  <a:buFont typeface="Calibri" pitchFamily="34" charset="0"/>
                  <a:buChar char="–"/>
                  <a:defRPr sz="2000">
                    <a:solidFill>
                      <a:srgbClr val="000000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Aft>
                    <a:spcPts val="300"/>
                  </a:spcAft>
                  <a:buFont typeface="Calibri" pitchFamily="34" charset="0"/>
                  <a:buChar char="–"/>
                  <a:defRPr>
                    <a:solidFill>
                      <a:srgbClr val="000000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ts val="300"/>
                  </a:spcAft>
                  <a:buFont typeface="Calibri" pitchFamily="34" charset="0"/>
                  <a:buChar char="–"/>
                  <a:defRPr>
                    <a:solidFill>
                      <a:srgbClr val="000000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ts val="300"/>
                  </a:spcAft>
                  <a:buFont typeface="Calibri" pitchFamily="34" charset="0"/>
                  <a:buChar char="–"/>
                  <a:defRPr>
                    <a:solidFill>
                      <a:srgbClr val="000000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ts val="300"/>
                  </a:spcAft>
                  <a:buFont typeface="Calibri" pitchFamily="34" charset="0"/>
                  <a:buChar char="–"/>
                  <a:defRPr>
                    <a:solidFill>
                      <a:srgbClr val="000000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ts val="300"/>
                  </a:spcAft>
                  <a:buFont typeface="Calibri" pitchFamily="34" charset="0"/>
                  <a:buChar char="–"/>
                  <a:defRPr>
                    <a:solidFill>
                      <a:srgbClr val="000000"/>
                    </a:solidFill>
                    <a:latin typeface="Calibri" pitchFamily="34" charset="0"/>
                  </a:defRPr>
                </a:lvl9pPr>
              </a:lstStyle>
              <a:p>
                <a:pPr defTabSz="457154" eaLnBrk="1" fontAlgn="base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</a:pPr>
                <a:r>
                  <a:rPr lang="en-US" altLang="en-US" sz="1100" b="1" dirty="0">
                    <a:solidFill>
                      <a:srgbClr val="070605"/>
                    </a:solidFill>
                    <a:latin typeface="+mj-lt"/>
                    <a:cs typeface="Arial" pitchFamily="34" charset="0"/>
                  </a:rPr>
                  <a:t>12 weeks</a:t>
                </a:r>
              </a:p>
            </p:txBody>
          </p:sp>
          <p:sp>
            <p:nvSpPr>
              <p:cNvPr id="23" name="TextBox 37"/>
              <p:cNvSpPr txBox="1">
                <a:spLocks noChangeArrowheads="1"/>
              </p:cNvSpPr>
              <p:nvPr/>
            </p:nvSpPr>
            <p:spPr bwMode="auto">
              <a:xfrm>
                <a:off x="8489339" y="3413531"/>
                <a:ext cx="433289" cy="1523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0" bIns="0" anchor="ctr">
                <a:normAutofit/>
              </a:bodyPr>
              <a:lstStyle>
                <a:lvl1pPr eaLnBrk="0" hangingPunct="0">
                  <a:spcBef>
                    <a:spcPts val="600"/>
                  </a:spcBef>
                  <a:spcAft>
                    <a:spcPts val="300"/>
                  </a:spcAft>
                  <a:buClr>
                    <a:schemeClr val="tx1"/>
                  </a:buClr>
                  <a:buSzPct val="110000"/>
                  <a:defRPr sz="2200">
                    <a:solidFill>
                      <a:srgbClr val="000000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Aft>
                    <a:spcPts val="300"/>
                  </a:spcAft>
                  <a:buFont typeface="Arial" pitchFamily="34" charset="0"/>
                  <a:buChar char="•"/>
                  <a:defRPr sz="2200">
                    <a:solidFill>
                      <a:srgbClr val="000000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Aft>
                    <a:spcPts val="300"/>
                  </a:spcAft>
                  <a:buSzPct val="90000"/>
                  <a:buFont typeface="Calibri" pitchFamily="34" charset="0"/>
                  <a:buChar char="–"/>
                  <a:defRPr sz="2100">
                    <a:solidFill>
                      <a:srgbClr val="000000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Aft>
                    <a:spcPts val="300"/>
                  </a:spcAft>
                  <a:buSzPct val="90000"/>
                  <a:buFont typeface="Calibri" pitchFamily="34" charset="0"/>
                  <a:buChar char="–"/>
                  <a:defRPr sz="2000">
                    <a:solidFill>
                      <a:srgbClr val="000000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Aft>
                    <a:spcPts val="300"/>
                  </a:spcAft>
                  <a:buFont typeface="Calibri" pitchFamily="34" charset="0"/>
                  <a:buChar char="–"/>
                  <a:defRPr>
                    <a:solidFill>
                      <a:srgbClr val="000000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ts val="300"/>
                  </a:spcAft>
                  <a:buFont typeface="Calibri" pitchFamily="34" charset="0"/>
                  <a:buChar char="–"/>
                  <a:defRPr>
                    <a:solidFill>
                      <a:srgbClr val="000000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ts val="300"/>
                  </a:spcAft>
                  <a:buFont typeface="Calibri" pitchFamily="34" charset="0"/>
                  <a:buChar char="–"/>
                  <a:defRPr>
                    <a:solidFill>
                      <a:srgbClr val="000000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ts val="300"/>
                  </a:spcAft>
                  <a:buFont typeface="Calibri" pitchFamily="34" charset="0"/>
                  <a:buChar char="–"/>
                  <a:defRPr>
                    <a:solidFill>
                      <a:srgbClr val="000000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ts val="300"/>
                  </a:spcAft>
                  <a:buFont typeface="Calibri" pitchFamily="34" charset="0"/>
                  <a:buChar char="–"/>
                  <a:defRPr>
                    <a:solidFill>
                      <a:srgbClr val="000000"/>
                    </a:solidFill>
                    <a:latin typeface="Calibri" pitchFamily="34" charset="0"/>
                  </a:defRPr>
                </a:lvl9pPr>
              </a:lstStyle>
              <a:p>
                <a:pPr defTabSz="457154" eaLnBrk="1" fontAlgn="base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</a:pPr>
                <a:r>
                  <a:rPr lang="en-US" altLang="en-US" sz="1100" b="1" dirty="0">
                    <a:solidFill>
                      <a:srgbClr val="070605"/>
                    </a:solidFill>
                    <a:latin typeface="+mj-lt"/>
                    <a:cs typeface="Arial" pitchFamily="34" charset="0"/>
                  </a:rPr>
                  <a:t>24 weeks</a:t>
                </a:r>
              </a:p>
            </p:txBody>
          </p:sp>
        </p:grpSp>
        <p:sp>
          <p:nvSpPr>
            <p:cNvPr id="21" name="Rectangle 20"/>
            <p:cNvSpPr/>
            <p:nvPr/>
          </p:nvSpPr>
          <p:spPr>
            <a:xfrm>
              <a:off x="7871792" y="3257550"/>
              <a:ext cx="890546" cy="762000"/>
            </a:xfrm>
            <a:prstGeom prst="rect">
              <a:avLst/>
            </a:prstGeom>
            <a:noFill/>
            <a:ln w="1905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9639578" y="1433526"/>
            <a:ext cx="215900" cy="14406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 algn="ctr" defTabSz="457154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4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639578" y="1157663"/>
            <a:ext cx="215900" cy="1440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 algn="ctr" defTabSz="457154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4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28" name="Content Placeholder 8"/>
          <p:cNvSpPr txBox="1">
            <a:spLocks/>
          </p:cNvSpPr>
          <p:nvPr/>
        </p:nvSpPr>
        <p:spPr bwMode="auto">
          <a:xfrm>
            <a:off x="5571485" y="6144057"/>
            <a:ext cx="4785199" cy="163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228588" indent="-228588" algn="l" defTabSz="457178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AFAA"/>
              </a:buClr>
              <a:buFont typeface="Arial"/>
              <a:buChar char="•"/>
              <a:defRPr sz="3200" b="0" i="0" kern="1000" spc="-51">
                <a:solidFill>
                  <a:srgbClr val="4C4C4C"/>
                </a:solidFill>
                <a:latin typeface="Calibri"/>
                <a:ea typeface="ＭＳ Ｐゴシック" charset="0"/>
                <a:cs typeface="Calibri"/>
              </a:defRPr>
            </a:lvl1pPr>
            <a:lvl2pPr marL="457178" indent="-228588" algn="l" defTabSz="457178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AFAA"/>
              </a:buClr>
              <a:buFont typeface="Wingdings" charset="2"/>
              <a:buChar char="§"/>
              <a:defRPr sz="2800" b="0" i="0" kern="1200" baseline="0">
                <a:solidFill>
                  <a:srgbClr val="4C4C4C"/>
                </a:solidFill>
                <a:latin typeface="Calibri"/>
                <a:ea typeface="ＭＳ Ｐゴシック" charset="0"/>
                <a:cs typeface="Calibri"/>
              </a:defRPr>
            </a:lvl2pPr>
            <a:lvl3pPr marL="685766" marR="0" indent="-228588" algn="l" defTabSz="4571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AFAA"/>
              </a:buClr>
              <a:buSzTx/>
              <a:buFont typeface="Lucida Grande"/>
              <a:buChar char="-"/>
              <a:tabLst/>
              <a:defRPr sz="2400" b="0" i="0" kern="1200">
                <a:solidFill>
                  <a:srgbClr val="4C4C4C"/>
                </a:solidFill>
                <a:latin typeface="Calibri"/>
                <a:ea typeface="ＭＳ Ｐゴシック" charset="0"/>
                <a:cs typeface="Calibri"/>
              </a:defRPr>
            </a:lvl3pPr>
            <a:lvl4pPr marL="914354" indent="-228588" algn="l" defTabSz="457178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AFAA"/>
              </a:buClr>
              <a:buSzPct val="100000"/>
              <a:buFont typeface="Arial"/>
              <a:buChar char="›"/>
              <a:defRPr sz="2000" b="0" i="0" kern="1200" baseline="0">
                <a:solidFill>
                  <a:srgbClr val="4C4C4C"/>
                </a:solidFill>
                <a:latin typeface="Calibri"/>
                <a:ea typeface="ＭＳ Ｐゴシック" charset="0"/>
                <a:cs typeface="Calibri"/>
              </a:defRPr>
            </a:lvl4pPr>
            <a:lvl5pPr marL="1142942" indent="-228588" algn="l" defTabSz="457178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AFAA"/>
              </a:buClr>
              <a:buFont typeface="Lucida Grande"/>
              <a:buChar char="»"/>
              <a:defRPr sz="2000" b="0" i="0" kern="1200" baseline="0">
                <a:solidFill>
                  <a:srgbClr val="4C4C4C"/>
                </a:solidFill>
                <a:latin typeface="Calibri"/>
                <a:ea typeface="ＭＳ Ｐゴシック" charset="0"/>
                <a:cs typeface="Calibri"/>
              </a:defRPr>
            </a:lvl5pPr>
            <a:lvl6pPr marL="1142942" indent="-228588" algn="l" defTabSz="457178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600"/>
              </a:spcAft>
              <a:buClr>
                <a:srgbClr val="00AFAA"/>
              </a:buClr>
              <a:buFont typeface="Lucida Grande"/>
              <a:buChar char="»"/>
              <a:defRPr sz="2000" b="0" i="0" kern="1200">
                <a:solidFill>
                  <a:srgbClr val="4C4C4C"/>
                </a:solidFill>
                <a:latin typeface="Frutiger 55 Roman"/>
                <a:ea typeface="+mn-ea"/>
                <a:cs typeface="Frutiger 55 Roman"/>
              </a:defRPr>
            </a:lvl6pPr>
            <a:lvl7pPr marL="2971652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8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ct val="0"/>
              </a:spcAft>
              <a:buNone/>
            </a:pPr>
            <a:r>
              <a:rPr lang="en-GB" altLang="en-US" sz="1100" i="1" dirty="0"/>
              <a:t>Reference: </a:t>
            </a:r>
            <a:r>
              <a:rPr lang="en-GB" altLang="en-US" sz="1100" i="1" dirty="0" err="1"/>
              <a:t>Poordad</a:t>
            </a:r>
            <a:r>
              <a:rPr lang="en-GB" altLang="en-US" sz="1100" i="1" dirty="0"/>
              <a:t> F et al. N </a:t>
            </a:r>
            <a:r>
              <a:rPr lang="en-GB" altLang="en-US" sz="1100" i="1" dirty="0" err="1"/>
              <a:t>Engl</a:t>
            </a:r>
            <a:r>
              <a:rPr lang="en-GB" altLang="en-US" sz="1100" i="1" dirty="0"/>
              <a:t> J Med 2014:370;1973−82.</a:t>
            </a:r>
            <a:endParaRPr lang="en-AU" sz="1100" i="1" dirty="0"/>
          </a:p>
        </p:txBody>
      </p:sp>
      <p:grpSp>
        <p:nvGrpSpPr>
          <p:cNvPr id="30" name="Group 28"/>
          <p:cNvGrpSpPr>
            <a:grpSpLocks/>
          </p:cNvGrpSpPr>
          <p:nvPr/>
        </p:nvGrpSpPr>
        <p:grpSpPr bwMode="auto">
          <a:xfrm>
            <a:off x="5858145" y="1837624"/>
            <a:ext cx="4585134" cy="3309076"/>
            <a:chOff x="401802" y="1431453"/>
            <a:chExt cx="6598529" cy="5007870"/>
          </a:xfrm>
        </p:grpSpPr>
        <p:graphicFrame>
          <p:nvGraphicFramePr>
            <p:cNvPr id="31" name="Content Placeholder 4"/>
            <p:cNvGraphicFramePr>
              <a:graphicFrameLocks/>
            </p:cNvGraphicFramePr>
            <p:nvPr>
              <p:extLst/>
            </p:nvPr>
          </p:nvGraphicFramePr>
          <p:xfrm>
            <a:off x="401802" y="1431453"/>
            <a:ext cx="6598529" cy="50078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3" name="TextBox 31"/>
            <p:cNvSpPr txBox="1">
              <a:spLocks noChangeArrowheads="1"/>
            </p:cNvSpPr>
            <p:nvPr/>
          </p:nvSpPr>
          <p:spPr bwMode="auto">
            <a:xfrm>
              <a:off x="1370137" y="4825520"/>
              <a:ext cx="454921" cy="558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rgbClr val="FFFFFF"/>
                  </a:solidFill>
                </a:rPr>
                <a:t>22</a:t>
              </a:r>
              <a:r>
                <a:rPr lang="en-US" altLang="en-US" sz="1000" b="1" dirty="0">
                  <a:solidFill>
                    <a:srgbClr val="FFFFFF"/>
                  </a:solidFill>
                </a:rPr>
                <a:t/>
              </a:r>
              <a:br>
                <a:rPr lang="en-US" altLang="en-US" sz="1000" b="1" dirty="0">
                  <a:solidFill>
                    <a:srgbClr val="FFFFFF"/>
                  </a:solidFill>
                </a:rPr>
              </a:br>
              <a:r>
                <a:rPr lang="en-US" altLang="en-US" sz="1000" b="1" dirty="0">
                  <a:solidFill>
                    <a:srgbClr val="FFFFFF"/>
                  </a:solidFill>
                </a:rPr>
                <a:t>22</a:t>
              </a:r>
            </a:p>
          </p:txBody>
        </p:sp>
        <p:sp>
          <p:nvSpPr>
            <p:cNvPr id="34" name="TextBox 32"/>
            <p:cNvSpPr txBox="1">
              <a:spLocks noChangeArrowheads="1"/>
            </p:cNvSpPr>
            <p:nvPr/>
          </p:nvSpPr>
          <p:spPr bwMode="auto">
            <a:xfrm>
              <a:off x="2728462" y="4825520"/>
              <a:ext cx="454921" cy="558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rgbClr val="FFFFFF"/>
                  </a:solidFill>
                </a:rPr>
                <a:t>14</a:t>
              </a:r>
              <a:r>
                <a:rPr lang="en-US" altLang="en-US" sz="1000" b="1" dirty="0">
                  <a:solidFill>
                    <a:srgbClr val="FFFFFF"/>
                  </a:solidFill>
                </a:rPr>
                <a:t/>
              </a:r>
              <a:br>
                <a:rPr lang="en-US" altLang="en-US" sz="1000" b="1" dirty="0">
                  <a:solidFill>
                    <a:srgbClr val="FFFFFF"/>
                  </a:solidFill>
                </a:rPr>
              </a:br>
              <a:r>
                <a:rPr lang="en-US" altLang="en-US" sz="1000" b="1" dirty="0">
                  <a:solidFill>
                    <a:srgbClr val="FFFFFF"/>
                  </a:solidFill>
                </a:rPr>
                <a:t>14</a:t>
              </a:r>
            </a:p>
          </p:txBody>
        </p:sp>
        <p:sp>
          <p:nvSpPr>
            <p:cNvPr id="35" name="TextBox 33"/>
            <p:cNvSpPr txBox="1">
              <a:spLocks noChangeArrowheads="1"/>
            </p:cNvSpPr>
            <p:nvPr/>
          </p:nvSpPr>
          <p:spPr bwMode="auto">
            <a:xfrm>
              <a:off x="1780172" y="4825520"/>
              <a:ext cx="454921" cy="558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chemeClr val="bg1"/>
                  </a:solidFill>
                </a:rPr>
                <a:t>18</a:t>
              </a:r>
              <a:br>
                <a:rPr lang="en-US" altLang="en-US" sz="1000" b="1" u="sng" dirty="0">
                  <a:solidFill>
                    <a:schemeClr val="bg1"/>
                  </a:solidFill>
                </a:rPr>
              </a:br>
              <a:r>
                <a:rPr lang="en-US" altLang="en-US" sz="1000" b="1" dirty="0">
                  <a:solidFill>
                    <a:schemeClr val="bg1"/>
                  </a:solidFill>
                </a:rPr>
                <a:t>18</a:t>
              </a:r>
            </a:p>
          </p:txBody>
        </p:sp>
        <p:sp>
          <p:nvSpPr>
            <p:cNvPr id="36" name="TextBox 34"/>
            <p:cNvSpPr txBox="1">
              <a:spLocks noChangeArrowheads="1"/>
            </p:cNvSpPr>
            <p:nvPr/>
          </p:nvSpPr>
          <p:spPr bwMode="auto">
            <a:xfrm>
              <a:off x="3181237" y="4825520"/>
              <a:ext cx="454921" cy="558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chemeClr val="bg1"/>
                  </a:solidFill>
                </a:rPr>
                <a:t>10</a:t>
              </a:r>
              <a:br>
                <a:rPr lang="en-US" altLang="en-US" sz="1000" b="1" u="sng" dirty="0">
                  <a:solidFill>
                    <a:schemeClr val="bg1"/>
                  </a:solidFill>
                </a:rPr>
              </a:br>
              <a:r>
                <a:rPr lang="en-US" altLang="en-US" sz="1000" b="1" dirty="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37" name="TextBox 35"/>
            <p:cNvSpPr txBox="1">
              <a:spLocks noChangeArrowheads="1"/>
            </p:cNvSpPr>
            <p:nvPr/>
          </p:nvSpPr>
          <p:spPr bwMode="auto">
            <a:xfrm>
              <a:off x="4126660" y="4825520"/>
              <a:ext cx="360340" cy="558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rgbClr val="FFFFFF"/>
                  </a:solidFill>
                </a:rPr>
                <a:t>6</a:t>
              </a:r>
              <a:br>
                <a:rPr lang="en-US" altLang="en-US" sz="1000" b="1" u="sng" dirty="0">
                  <a:solidFill>
                    <a:srgbClr val="FFFFFF"/>
                  </a:solidFill>
                </a:rPr>
              </a:br>
              <a:r>
                <a:rPr lang="en-US" altLang="en-US" sz="1000" b="1" dirty="0">
                  <a:solidFill>
                    <a:srgbClr val="FFFFFF"/>
                  </a:solidFill>
                </a:rPr>
                <a:t>7</a:t>
              </a:r>
            </a:p>
          </p:txBody>
        </p:sp>
        <p:sp>
          <p:nvSpPr>
            <p:cNvPr id="38" name="TextBox 36"/>
            <p:cNvSpPr txBox="1">
              <a:spLocks noChangeArrowheads="1"/>
            </p:cNvSpPr>
            <p:nvPr/>
          </p:nvSpPr>
          <p:spPr bwMode="auto">
            <a:xfrm>
              <a:off x="5404249" y="4825520"/>
              <a:ext cx="454921" cy="558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rgbClr val="FFFFFF"/>
                  </a:solidFill>
                </a:rPr>
                <a:t>25</a:t>
              </a:r>
              <a:br>
                <a:rPr lang="en-US" altLang="en-US" sz="1000" b="1" u="sng" dirty="0">
                  <a:solidFill>
                    <a:srgbClr val="FFFFFF"/>
                  </a:solidFill>
                </a:rPr>
              </a:br>
              <a:r>
                <a:rPr lang="en-US" altLang="en-US" sz="1000" b="1" dirty="0">
                  <a:solidFill>
                    <a:srgbClr val="FFFFFF"/>
                  </a:solidFill>
                </a:rPr>
                <a:t>25</a:t>
              </a:r>
            </a:p>
          </p:txBody>
        </p:sp>
        <p:sp>
          <p:nvSpPr>
            <p:cNvPr id="39" name="TextBox 37"/>
            <p:cNvSpPr txBox="1">
              <a:spLocks noChangeArrowheads="1"/>
            </p:cNvSpPr>
            <p:nvPr/>
          </p:nvSpPr>
          <p:spPr bwMode="auto">
            <a:xfrm>
              <a:off x="4592127" y="4825520"/>
              <a:ext cx="360340" cy="558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chemeClr val="bg1"/>
                  </a:solidFill>
                </a:rPr>
                <a:t>3</a:t>
              </a:r>
              <a:br>
                <a:rPr lang="en-US" altLang="en-US" sz="1000" b="1" u="sng" dirty="0">
                  <a:solidFill>
                    <a:schemeClr val="bg1"/>
                  </a:solidFill>
                </a:rPr>
              </a:br>
              <a:r>
                <a:rPr lang="en-US" altLang="en-US" sz="10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40" name="TextBox 38"/>
            <p:cNvSpPr txBox="1">
              <a:spLocks noChangeArrowheads="1"/>
            </p:cNvSpPr>
            <p:nvPr/>
          </p:nvSpPr>
          <p:spPr bwMode="auto">
            <a:xfrm>
              <a:off x="5861513" y="4825520"/>
              <a:ext cx="454921" cy="558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defTabSz="457154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u="sng" dirty="0">
                  <a:solidFill>
                    <a:schemeClr val="bg1"/>
                  </a:solidFill>
                </a:rPr>
                <a:t>20</a:t>
              </a:r>
              <a:br>
                <a:rPr lang="en-US" altLang="en-US" sz="1000" b="1" u="sng" dirty="0">
                  <a:solidFill>
                    <a:schemeClr val="bg1"/>
                  </a:solidFill>
                </a:rPr>
              </a:br>
              <a:r>
                <a:rPr lang="en-US" altLang="en-US" sz="1000" b="1" dirty="0">
                  <a:solidFill>
                    <a:schemeClr val="bg1"/>
                  </a:solidFill>
                </a:rPr>
                <a:t>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534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7556" y="75529"/>
            <a:ext cx="10515600" cy="1325562"/>
          </a:xfrm>
        </p:spPr>
        <p:txBody>
          <a:bodyPr>
            <a:normAutofit fontScale="90000"/>
          </a:bodyPr>
          <a:lstStyle/>
          <a:p>
            <a:pPr algn="ctr"/>
            <a:r>
              <a:rPr lang="en-AU" sz="2400" b="1" dirty="0" smtClean="0"/>
              <a:t/>
            </a:r>
            <a:br>
              <a:rPr lang="en-AU" sz="2400" b="1" dirty="0" smtClean="0"/>
            </a:br>
            <a:r>
              <a:rPr lang="en-AU" sz="2400" dirty="0"/>
              <a:t/>
            </a:r>
            <a:br>
              <a:rPr lang="en-AU" sz="2400" dirty="0"/>
            </a:br>
            <a:r>
              <a:rPr lang="en-AU" sz="2400" b="1" dirty="0" smtClean="0"/>
              <a:t>German </a:t>
            </a:r>
            <a:r>
              <a:rPr lang="en-AU" sz="2400" b="1" dirty="0"/>
              <a:t>Hepatitis C Registry: </a:t>
            </a:r>
            <a:r>
              <a:rPr lang="en-AU" sz="2400" b="1" dirty="0" err="1"/>
              <a:t>PrOD</a:t>
            </a:r>
            <a:r>
              <a:rPr lang="en-AU" sz="2400" b="1" dirty="0"/>
              <a:t> or </a:t>
            </a:r>
            <a:r>
              <a:rPr lang="en-AU" sz="2400" b="1" dirty="0" err="1"/>
              <a:t>PrO</a:t>
            </a:r>
            <a:r>
              <a:rPr lang="en-AU" sz="2400" b="1" dirty="0"/>
              <a:t> ± RBV for GT 1 and 4, respectively</a:t>
            </a:r>
            <a:endParaRPr lang="en-GB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556" y="1401091"/>
            <a:ext cx="10253847" cy="533493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309614" y="6568049"/>
            <a:ext cx="2962542" cy="2899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2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Hinrichsen</a:t>
            </a:r>
            <a:r>
              <a:rPr lang="en-AU" sz="1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H et al. EASL 2016 Abstract GS07</a:t>
            </a:r>
            <a:endParaRPr lang="en-AU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10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Study Rationale/Objectives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Determine safety of </a:t>
            </a:r>
            <a:r>
              <a:rPr lang="en-AU" dirty="0" err="1" smtClean="0"/>
              <a:t>Viekira</a:t>
            </a:r>
            <a:r>
              <a:rPr lang="en-AU" dirty="0" smtClean="0"/>
              <a:t> Pak in real world population</a:t>
            </a:r>
          </a:p>
          <a:p>
            <a:r>
              <a:rPr lang="en-AU" dirty="0" smtClean="0"/>
              <a:t>Determine efficacy of </a:t>
            </a:r>
            <a:r>
              <a:rPr lang="en-AU" dirty="0" err="1"/>
              <a:t>V</a:t>
            </a:r>
            <a:r>
              <a:rPr lang="en-AU" dirty="0" err="1" smtClean="0"/>
              <a:t>iekira</a:t>
            </a:r>
            <a:r>
              <a:rPr lang="en-AU" dirty="0" smtClean="0"/>
              <a:t> Pak in real world population</a:t>
            </a:r>
          </a:p>
          <a:p>
            <a:r>
              <a:rPr lang="en-AU" dirty="0" smtClean="0"/>
              <a:t>Assess Drug-Drug Interactions (DDI’s)</a:t>
            </a:r>
          </a:p>
          <a:p>
            <a:r>
              <a:rPr lang="en-AU" dirty="0" smtClean="0"/>
              <a:t>Assess patient compliance and adherence</a:t>
            </a:r>
          </a:p>
          <a:p>
            <a:r>
              <a:rPr lang="en-AU" dirty="0" smtClean="0"/>
              <a:t>Discuss implications for nursing practice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54088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Study Method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140 patients</a:t>
            </a:r>
          </a:p>
          <a:p>
            <a:r>
              <a:rPr lang="en-AU" dirty="0" smtClean="0"/>
              <a:t>8 Liver Clinics throughout Australia</a:t>
            </a:r>
          </a:p>
          <a:p>
            <a:r>
              <a:rPr lang="en-AU" dirty="0" smtClean="0"/>
              <a:t>12 months study period October 2014 to September 2015</a:t>
            </a:r>
          </a:p>
          <a:p>
            <a:r>
              <a:rPr lang="en-AU" dirty="0" smtClean="0"/>
              <a:t>Data collected via two page data collection sheet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00662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3200" dirty="0" smtClean="0"/>
              <a:t>Baseline Characteristics n=140  n(%)</a:t>
            </a:r>
            <a:endParaRPr lang="en-AU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662705"/>
              </p:ext>
            </p:extLst>
          </p:nvPr>
        </p:nvGraphicFramePr>
        <p:xfrm>
          <a:off x="1676400" y="1891555"/>
          <a:ext cx="8839200" cy="39623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06277"/>
                <a:gridCol w="4432923"/>
              </a:tblGrid>
              <a:tr h="440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Age, mean (years)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56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40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Male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91 (65.0)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40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Weight, mean (kgs)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84.8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40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Caucasian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133 (95.0)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40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Genotype 1a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90 (64.3)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40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Treatment Naïve 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71 (50.7)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40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Prior Null Response (Interferon)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26 (18.6)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40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Cirrhosis (F4)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109 (77.9)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40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History of Decompensation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10 (7.1)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623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R</a:t>
            </a:r>
            <a:r>
              <a:rPr lang="en-AU" dirty="0" smtClean="0"/>
              <a:t>esults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95% n= 133 achieved </a:t>
            </a:r>
            <a:r>
              <a:rPr lang="en-AU" b="1" dirty="0" smtClean="0"/>
              <a:t>SVR12</a:t>
            </a:r>
            <a:r>
              <a:rPr lang="en-AU" dirty="0" smtClean="0"/>
              <a:t> = PCR not detected 12 weeks post treatment</a:t>
            </a:r>
          </a:p>
          <a:p>
            <a:r>
              <a:rPr lang="en-US" b="1" dirty="0"/>
              <a:t>Seven patients </a:t>
            </a:r>
            <a:r>
              <a:rPr lang="en-US" dirty="0"/>
              <a:t>(5.0%) did not achieve an SVR12.</a:t>
            </a:r>
            <a:endParaRPr lang="en-AU" dirty="0"/>
          </a:p>
          <a:p>
            <a:pPr lvl="0"/>
            <a:r>
              <a:rPr lang="en-US" dirty="0"/>
              <a:t>One patient (0.7%) experienced </a:t>
            </a:r>
            <a:r>
              <a:rPr lang="en-US" dirty="0" err="1"/>
              <a:t>virological</a:t>
            </a:r>
            <a:r>
              <a:rPr lang="en-US" dirty="0"/>
              <a:t> failure on treatment </a:t>
            </a:r>
            <a:endParaRPr lang="en-AU" dirty="0"/>
          </a:p>
          <a:p>
            <a:pPr lvl="0"/>
            <a:r>
              <a:rPr lang="en-US" dirty="0"/>
              <a:t>One patient (0.7%) relapsed after completing </a:t>
            </a:r>
            <a:r>
              <a:rPr lang="en-US" dirty="0" smtClean="0"/>
              <a:t>treatment</a:t>
            </a:r>
            <a:endParaRPr lang="en-AU" dirty="0"/>
          </a:p>
          <a:p>
            <a:pPr lvl="0"/>
            <a:r>
              <a:rPr lang="en-US" dirty="0"/>
              <a:t>One patient (0.7%) was lost to follow-up</a:t>
            </a:r>
            <a:endParaRPr lang="en-AU" dirty="0"/>
          </a:p>
          <a:p>
            <a:pPr lvl="0"/>
            <a:r>
              <a:rPr lang="en-US" dirty="0"/>
              <a:t>Four patients (2.9%) discontinued prematurely </a:t>
            </a:r>
            <a:endParaRPr lang="en-AU" dirty="0"/>
          </a:p>
          <a:p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4120105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24" y="736600"/>
            <a:ext cx="10639426" cy="930835"/>
          </a:xfrm>
        </p:spPr>
        <p:txBody>
          <a:bodyPr>
            <a:normAutofit fontScale="90000"/>
          </a:bodyPr>
          <a:lstStyle/>
          <a:p>
            <a:pPr algn="ctr"/>
            <a:r>
              <a:rPr lang="en-AU" sz="3200" dirty="0" smtClean="0"/>
              <a:t>Treatment </a:t>
            </a:r>
            <a:r>
              <a:rPr lang="en-AU" sz="3200" dirty="0"/>
              <a:t>O</a:t>
            </a:r>
            <a:r>
              <a:rPr lang="en-AU" sz="3200" dirty="0" smtClean="0"/>
              <a:t>utcome by Prior Treatment Experience</a:t>
            </a:r>
            <a:endParaRPr lang="en-AU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5786238"/>
              </p:ext>
            </p:extLst>
          </p:nvPr>
        </p:nvGraphicFramePr>
        <p:xfrm>
          <a:off x="1127125" y="2068139"/>
          <a:ext cx="10639425" cy="4287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1438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24" y="736600"/>
            <a:ext cx="10639426" cy="903941"/>
          </a:xfrm>
        </p:spPr>
        <p:txBody>
          <a:bodyPr>
            <a:normAutofit/>
          </a:bodyPr>
          <a:lstStyle/>
          <a:p>
            <a:pPr algn="ctr"/>
            <a:r>
              <a:rPr lang="en-AU" sz="3600" dirty="0" smtClean="0"/>
              <a:t>Treatment Outcome by Genotype</a:t>
            </a:r>
            <a:endParaRPr lang="en-AU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184275" y="1790700"/>
          <a:ext cx="10639425" cy="39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6121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3600" dirty="0" smtClean="0"/>
              <a:t>Treatment Outcome by Fibrosis</a:t>
            </a:r>
            <a:endParaRPr lang="en-AU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82675" y="1906588"/>
          <a:ext cx="10639425" cy="3938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876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24" y="440765"/>
            <a:ext cx="10639426" cy="1325563"/>
          </a:xfrm>
        </p:spPr>
        <p:txBody>
          <a:bodyPr>
            <a:normAutofit/>
          </a:bodyPr>
          <a:lstStyle/>
          <a:p>
            <a:pPr algn="ctr"/>
            <a:r>
              <a:rPr lang="en-AU" sz="3600" dirty="0" smtClean="0"/>
              <a:t>Adverse Events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0624" y="1685365"/>
            <a:ext cx="10639426" cy="4491598"/>
          </a:xfrm>
        </p:spPr>
        <p:txBody>
          <a:bodyPr/>
          <a:lstStyle/>
          <a:p>
            <a:r>
              <a:rPr lang="en-AU" dirty="0" smtClean="0"/>
              <a:t>126 (90%) patients reported adverse events</a:t>
            </a:r>
          </a:p>
          <a:p>
            <a:r>
              <a:rPr lang="en-AU" b="1" dirty="0" smtClean="0"/>
              <a:t>Mainly mild to moderate in nature</a:t>
            </a:r>
          </a:p>
          <a:p>
            <a:r>
              <a:rPr lang="en-AU" dirty="0" smtClean="0"/>
              <a:t>Fatigue</a:t>
            </a:r>
          </a:p>
          <a:p>
            <a:r>
              <a:rPr lang="en-AU" dirty="0" smtClean="0"/>
              <a:t>Nausea</a:t>
            </a:r>
          </a:p>
          <a:p>
            <a:r>
              <a:rPr lang="en-AU" dirty="0" smtClean="0"/>
              <a:t>Headaches</a:t>
            </a:r>
          </a:p>
          <a:p>
            <a:r>
              <a:rPr lang="en-AU" dirty="0" smtClean="0"/>
              <a:t>Bilirubin elevation 47.9% </a:t>
            </a:r>
          </a:p>
          <a:p>
            <a:r>
              <a:rPr lang="en-AU" dirty="0" smtClean="0"/>
              <a:t>Grade 4 </a:t>
            </a:r>
            <a:r>
              <a:rPr lang="en-AU" dirty="0" err="1" smtClean="0"/>
              <a:t>hyperbilirubinaemia</a:t>
            </a:r>
            <a:r>
              <a:rPr lang="en-AU" dirty="0" smtClean="0"/>
              <a:t> - 3 patients (2.1%)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93707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24" y="736600"/>
            <a:ext cx="10639426" cy="823259"/>
          </a:xfrm>
        </p:spPr>
        <p:txBody>
          <a:bodyPr>
            <a:normAutofit/>
          </a:bodyPr>
          <a:lstStyle/>
          <a:p>
            <a:pPr algn="ctr"/>
            <a:r>
              <a:rPr lang="en-AU" sz="3600" dirty="0" smtClean="0"/>
              <a:t>Serious Adverse Events n(%)</a:t>
            </a:r>
            <a:endParaRPr lang="en-AU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913189"/>
              </p:ext>
            </p:extLst>
          </p:nvPr>
        </p:nvGraphicFramePr>
        <p:xfrm>
          <a:off x="2429437" y="1937870"/>
          <a:ext cx="7709645" cy="39659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7269"/>
                <a:gridCol w="1184094"/>
                <a:gridCol w="1160554"/>
                <a:gridCol w="1172324"/>
                <a:gridCol w="1405404"/>
              </a:tblGrid>
              <a:tr h="10399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All patients n=140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No </a:t>
                      </a:r>
                      <a:r>
                        <a:rPr lang="en-US" sz="1200" dirty="0">
                          <a:effectLst/>
                        </a:rPr>
                        <a:t>cirrhosis n=32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Compensated </a:t>
                      </a:r>
                      <a:r>
                        <a:rPr lang="en-US" sz="1200" dirty="0">
                          <a:effectLst/>
                        </a:rPr>
                        <a:t>Cirrhosis n=99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History </a:t>
                      </a:r>
                      <a:r>
                        <a:rPr lang="en-US" sz="1200" dirty="0">
                          <a:effectLst/>
                        </a:rPr>
                        <a:t>of decompensation n=10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6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Hyperbilirubinaemia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4(2.9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0(0)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3(3.0)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1(10.0)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46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Decompensation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3(2.1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0(0)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2(2.0)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1(10.0)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46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Anaemia and transfusion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2(1.4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1(3.1)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1(1.0)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0(0)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74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Dehydration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1(0.7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0(0)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1(1.0)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0(0)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88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Lithium Toxicity (possible drug-drug interaction)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1(0.7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0(0)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1(1.0)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0(0)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46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Suicidal Ideation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1(0.7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0(0)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1(1.0)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0(0)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46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Other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7(5.0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2(6.3)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4(4.0)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1(10.0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46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Total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19(13.6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3(9.4)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13(13.1)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smtClean="0">
                          <a:effectLst/>
                        </a:rPr>
                        <a:t>3(30.0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2544036" y="279400"/>
            <a:ext cx="15884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9874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Premature Discontinuation (n=6)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patients </a:t>
            </a:r>
            <a:r>
              <a:rPr lang="en-US" dirty="0"/>
              <a:t>(1.4%) discontinued at week 3 and week 6 due to an infection and decompensation respectively, however they both achieved an SVR12</a:t>
            </a:r>
            <a:r>
              <a:rPr lang="en-US" dirty="0" smtClean="0"/>
              <a:t>.</a:t>
            </a:r>
          </a:p>
          <a:p>
            <a:r>
              <a:rPr lang="en-AU" dirty="0"/>
              <a:t>Two (1.4%) ceased due to </a:t>
            </a:r>
            <a:r>
              <a:rPr lang="en-AU" dirty="0" err="1"/>
              <a:t>hyperbilirubinaemia</a:t>
            </a:r>
            <a:r>
              <a:rPr lang="en-AU" dirty="0"/>
              <a:t> at week 1 and week 6 </a:t>
            </a:r>
            <a:r>
              <a:rPr lang="en-AU" dirty="0" smtClean="0"/>
              <a:t>respectively</a:t>
            </a:r>
          </a:p>
          <a:p>
            <a:r>
              <a:rPr lang="en-AU" dirty="0" err="1" smtClean="0"/>
              <a:t>Wk</a:t>
            </a:r>
            <a:r>
              <a:rPr lang="en-AU" dirty="0" smtClean="0"/>
              <a:t> 6 = </a:t>
            </a:r>
            <a:r>
              <a:rPr lang="en-AU" b="1" dirty="0" smtClean="0"/>
              <a:t>PCR detected </a:t>
            </a:r>
            <a:r>
              <a:rPr lang="en-AU" dirty="0" smtClean="0"/>
              <a:t>- SVR </a:t>
            </a:r>
            <a:r>
              <a:rPr lang="en-AU" dirty="0" smtClean="0"/>
              <a:t>12 achieved </a:t>
            </a:r>
            <a:endParaRPr lang="en-AU" dirty="0"/>
          </a:p>
          <a:p>
            <a:r>
              <a:rPr lang="en-AU" dirty="0"/>
              <a:t>Two (1.4%) ceased due to unrelated pre-existing medical conditions at week 1 and 3 </a:t>
            </a:r>
            <a:r>
              <a:rPr lang="en-AU" dirty="0" smtClean="0"/>
              <a:t>respectively (lung disease and abdominal pain)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29745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24" y="736601"/>
            <a:ext cx="10639426" cy="894976"/>
          </a:xfrm>
        </p:spPr>
        <p:txBody>
          <a:bodyPr>
            <a:normAutofit/>
          </a:bodyPr>
          <a:lstStyle/>
          <a:p>
            <a:pPr algn="ctr"/>
            <a:r>
              <a:rPr lang="en-AU" sz="3600" dirty="0" smtClean="0"/>
              <a:t>On Treatment Virological Failure</a:t>
            </a:r>
            <a:endParaRPr lang="en-AU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2648435"/>
              </p:ext>
            </p:extLst>
          </p:nvPr>
        </p:nvGraphicFramePr>
        <p:xfrm>
          <a:off x="2259106" y="1730186"/>
          <a:ext cx="7691718" cy="37905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7168"/>
                <a:gridCol w="5534550"/>
              </a:tblGrid>
              <a:tr h="3316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Baseline Characteristics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Caucasian male, 56 years of age, BMI 26.2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58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Viral Characteristics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Genotype 1a, baseline viral load 4,190,000IU/mL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58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Fibrosis Stage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Cirrhosis, FibroScan 15.4kPa, no history of decompensation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58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Medical History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Diabetes mellitus, anxiety, depression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58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Prior Treatment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Partial response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917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Baseline Pathology Results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AFP 15kIU/L, ALT 71U/L, AST 31U/L, Albumin 38g/L, Bilirubin 41umol/L, Platelets 84x10^9/L, INR 1.2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917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Treatment Duration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Allocated 24 weeks, ceased at week 10 due to </a:t>
                      </a:r>
                      <a:r>
                        <a:rPr lang="en-US" sz="1200" dirty="0" err="1">
                          <a:effectLst/>
                        </a:rPr>
                        <a:t>virological</a:t>
                      </a:r>
                      <a:r>
                        <a:rPr lang="en-US" sz="1200" dirty="0">
                          <a:effectLst/>
                        </a:rPr>
                        <a:t> failure at week </a:t>
                      </a:r>
                      <a:r>
                        <a:rPr lang="en-US" sz="1200" dirty="0" smtClean="0">
                          <a:effectLst/>
                        </a:rPr>
                        <a:t>8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Viral load</a:t>
                      </a:r>
                      <a:r>
                        <a:rPr lang="en-US" sz="120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240,000iu/ml </a:t>
                      </a:r>
                      <a:r>
                        <a:rPr lang="en-US" sz="120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week 4 then </a:t>
                      </a:r>
                      <a:r>
                        <a:rPr lang="en-US" sz="120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5,000,000iu/ml at week 8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917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Compliance and Adherence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100% self-reported dosing</a:t>
                      </a:r>
                      <a:endParaRPr lang="en-A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100% appointment attendance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091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24" y="466166"/>
            <a:ext cx="10639426" cy="1255058"/>
          </a:xfrm>
        </p:spPr>
        <p:txBody>
          <a:bodyPr>
            <a:normAutofit/>
          </a:bodyPr>
          <a:lstStyle/>
          <a:p>
            <a:pPr algn="ctr"/>
            <a:r>
              <a:rPr lang="en-AU" sz="3600" dirty="0" smtClean="0"/>
              <a:t>Post Treatment Relapse</a:t>
            </a:r>
            <a:endParaRPr lang="en-AU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3620739"/>
              </p:ext>
            </p:extLst>
          </p:nvPr>
        </p:nvGraphicFramePr>
        <p:xfrm>
          <a:off x="2008094" y="1559857"/>
          <a:ext cx="8597153" cy="39061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11100"/>
                <a:gridCol w="6186053"/>
              </a:tblGrid>
              <a:tr h="3854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Baseline Characteristics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Aboriginal male, 44 years of age, BMI 33.0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1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Viral Characteristics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Genotype 1a, baseline viral load 820,000IU/mL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1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Fibrosis Stage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Cirrhosis, FibroScan 34.3kPa, no history of decompensation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1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Medical History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Diabetes mellitus, haemophilia, hypertension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1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Prior Treatment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Null response 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823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Baseline Pathology Results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AFP 10kIU/L, ALT 197U/L, AST 123U/L, Albumin 39g/L, Bilirubin 37umol/L, Platelets 79x10^9/L, INR 1.2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11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Treatment Duration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Allocated 24 </a:t>
                      </a:r>
                      <a:r>
                        <a:rPr lang="en-US" sz="1200" dirty="0" smtClean="0">
                          <a:effectLst/>
                        </a:rPr>
                        <a:t>weeks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823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Compliance and Adherence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100% self-reported dosing</a:t>
                      </a:r>
                      <a:endParaRPr lang="en-AU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100% appointment attendance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7445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Other Findings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Majority of clinic visits were conducted by Liver nurses</a:t>
            </a:r>
          </a:p>
          <a:p>
            <a:r>
              <a:rPr lang="en-AU" dirty="0" smtClean="0"/>
              <a:t>Average of </a:t>
            </a:r>
            <a:r>
              <a:rPr lang="en-AU" dirty="0" smtClean="0"/>
              <a:t>5 </a:t>
            </a:r>
            <a:r>
              <a:rPr lang="en-AU" dirty="0" smtClean="0"/>
              <a:t>clinic visits from week 1 to week 12 post treatment</a:t>
            </a:r>
          </a:p>
          <a:p>
            <a:r>
              <a:rPr lang="en-AU" dirty="0" smtClean="0"/>
              <a:t>85% appointment attendance</a:t>
            </a:r>
          </a:p>
          <a:p>
            <a:r>
              <a:rPr lang="en-AU" dirty="0" smtClean="0"/>
              <a:t>85% reported 100% compliance to </a:t>
            </a:r>
            <a:r>
              <a:rPr lang="en-AU" dirty="0" err="1" smtClean="0"/>
              <a:t>Viekira</a:t>
            </a:r>
            <a:r>
              <a:rPr lang="en-AU" dirty="0" smtClean="0"/>
              <a:t> Pak</a:t>
            </a:r>
          </a:p>
          <a:p>
            <a:r>
              <a:rPr lang="en-AU" dirty="0" smtClean="0"/>
              <a:t>No patient deaths</a:t>
            </a:r>
          </a:p>
          <a:p>
            <a:r>
              <a:rPr lang="en-AU" dirty="0" smtClean="0"/>
              <a:t>Retrospectively, Liver Nurses reported a reduction in consultation time in comparison to interferon based </a:t>
            </a:r>
            <a:r>
              <a:rPr lang="en-AU" dirty="0" smtClean="0"/>
              <a:t>therapies (15 minutes)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33878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24" y="736601"/>
            <a:ext cx="10639426" cy="769470"/>
          </a:xfrm>
        </p:spPr>
        <p:txBody>
          <a:bodyPr>
            <a:normAutofit/>
          </a:bodyPr>
          <a:lstStyle/>
          <a:p>
            <a:pPr algn="ctr"/>
            <a:r>
              <a:rPr lang="en-AU" dirty="0" smtClean="0"/>
              <a:t>Conclusions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0624" y="1728438"/>
            <a:ext cx="10639426" cy="4448525"/>
          </a:xfrm>
        </p:spPr>
        <p:txBody>
          <a:bodyPr>
            <a:normAutofit fontScale="92500" lnSpcReduction="20000"/>
          </a:bodyPr>
          <a:lstStyle/>
          <a:p>
            <a:r>
              <a:rPr lang="en-AU" dirty="0" smtClean="0"/>
              <a:t>SVR rate 95%      =      </a:t>
            </a:r>
            <a:r>
              <a:rPr lang="en-AU" b="1" u="sng" dirty="0" smtClean="0"/>
              <a:t>Real world data!</a:t>
            </a:r>
          </a:p>
          <a:p>
            <a:r>
              <a:rPr lang="en-AU" dirty="0" err="1" smtClean="0"/>
              <a:t>Viekera</a:t>
            </a:r>
            <a:r>
              <a:rPr lang="en-AU" dirty="0" smtClean="0"/>
              <a:t> Pak was safe and well tolerated in this sample of complex patients who were ineligible/intolerant to interferon based therapies</a:t>
            </a:r>
          </a:p>
          <a:p>
            <a:r>
              <a:rPr lang="en-AU" dirty="0" smtClean="0"/>
              <a:t>SAE’s were reported in 13.6% of patients</a:t>
            </a:r>
          </a:p>
          <a:p>
            <a:r>
              <a:rPr lang="en-AU" dirty="0" smtClean="0"/>
              <a:t>Good compliance and adherence rates were </a:t>
            </a:r>
            <a:r>
              <a:rPr lang="en-AU" dirty="0" smtClean="0"/>
              <a:t>reported despite BD dosing</a:t>
            </a:r>
            <a:endParaRPr lang="en-AU" dirty="0" smtClean="0"/>
          </a:p>
          <a:p>
            <a:r>
              <a:rPr lang="en-AU" dirty="0" smtClean="0"/>
              <a:t>Drug </a:t>
            </a:r>
            <a:r>
              <a:rPr lang="en-AU" dirty="0" err="1"/>
              <a:t>D</a:t>
            </a:r>
            <a:r>
              <a:rPr lang="en-AU" dirty="0" err="1" smtClean="0"/>
              <a:t>rug</a:t>
            </a:r>
            <a:r>
              <a:rPr lang="en-AU" dirty="0" smtClean="0"/>
              <a:t> </a:t>
            </a:r>
            <a:r>
              <a:rPr lang="en-AU" dirty="0"/>
              <a:t>I</a:t>
            </a:r>
            <a:r>
              <a:rPr lang="en-AU" dirty="0" smtClean="0"/>
              <a:t>nteractions (DDI’s)</a:t>
            </a:r>
            <a:r>
              <a:rPr lang="en-AU" dirty="0"/>
              <a:t> </a:t>
            </a:r>
            <a:r>
              <a:rPr lang="en-AU" dirty="0" smtClean="0"/>
              <a:t>require ongoing </a:t>
            </a:r>
            <a:r>
              <a:rPr lang="en-AU" dirty="0" smtClean="0"/>
              <a:t>vigilance</a:t>
            </a:r>
          </a:p>
          <a:p>
            <a:r>
              <a:rPr lang="en-AU" dirty="0" smtClean="0"/>
              <a:t>Liver </a:t>
            </a:r>
            <a:r>
              <a:rPr lang="en-AU" dirty="0"/>
              <a:t>Clinic nurses reported decreased # of clinic visits and consultation </a:t>
            </a:r>
            <a:r>
              <a:rPr lang="en-AU" dirty="0" smtClean="0"/>
              <a:t>time</a:t>
            </a:r>
            <a:endParaRPr lang="en-AU" dirty="0"/>
          </a:p>
          <a:p>
            <a:r>
              <a:rPr lang="en-AU" dirty="0"/>
              <a:t>Reduced </a:t>
            </a:r>
            <a:r>
              <a:rPr lang="en-AU" dirty="0" smtClean="0"/>
              <a:t>frequency of monitoring </a:t>
            </a:r>
            <a:r>
              <a:rPr lang="en-AU" dirty="0" smtClean="0"/>
              <a:t>requirements for majority of patients</a:t>
            </a:r>
            <a:endParaRPr lang="en-AU" dirty="0"/>
          </a:p>
          <a:p>
            <a:r>
              <a:rPr lang="en-AU" dirty="0" smtClean="0"/>
              <a:t>Study supports the treatment of HCV patients through a  Nursing </a:t>
            </a:r>
            <a:r>
              <a:rPr lang="en-AU" dirty="0"/>
              <a:t>M</a:t>
            </a:r>
            <a:r>
              <a:rPr lang="en-AU" dirty="0" smtClean="0"/>
              <a:t>odel of Care</a:t>
            </a:r>
          </a:p>
          <a:p>
            <a:r>
              <a:rPr lang="en-AU" dirty="0" smtClean="0"/>
              <a:t>Implications for enhancing clinic capacity in a resource poor HCV environment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93323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/>
              <a:t>Acknowledgements: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2152651" y="1658939"/>
            <a:ext cx="7489825" cy="4351337"/>
          </a:xfrm>
        </p:spPr>
        <p:txBody>
          <a:bodyPr>
            <a:normAutofit/>
          </a:bodyPr>
          <a:lstStyle/>
          <a:p>
            <a:r>
              <a:rPr lang="en-AU" altLang="en-US" sz="2000" b="1" dirty="0" smtClean="0"/>
              <a:t>140 patients who participated in this study</a:t>
            </a:r>
          </a:p>
          <a:p>
            <a:r>
              <a:rPr lang="en-AU" altLang="en-US" sz="2000" b="1" dirty="0" smtClean="0"/>
              <a:t>Australian Liver nurses for their collaboration- Royal Perth, John Hunter, Royal Prince Alfred, </a:t>
            </a:r>
            <a:r>
              <a:rPr lang="en-AU" altLang="en-US" sz="2000" b="1" smtClean="0"/>
              <a:t>St Vincent’s (NSW), </a:t>
            </a:r>
            <a:r>
              <a:rPr lang="en-AU" altLang="en-US" sz="2000" b="1" dirty="0" smtClean="0"/>
              <a:t>Royal Adelaide, Monash Health, Flinders Medical Centre</a:t>
            </a:r>
          </a:p>
        </p:txBody>
      </p:sp>
      <p:pic>
        <p:nvPicPr>
          <p:cNvPr id="4813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338" y="3101788"/>
            <a:ext cx="4616450" cy="266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77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r>
              <a:rPr lang="en-AU" dirty="0" smtClean="0"/>
              <a:t/>
            </a:r>
            <a:br>
              <a:rPr lang="en-AU" dirty="0" smtClean="0"/>
            </a:br>
            <a:r>
              <a:rPr lang="en-AU" sz="8900" dirty="0" smtClean="0"/>
              <a:t>Thank you!</a:t>
            </a:r>
            <a:endParaRPr lang="en-AU" sz="8900" dirty="0"/>
          </a:p>
        </p:txBody>
      </p:sp>
    </p:spTree>
    <p:extLst>
      <p:ext uri="{BB962C8B-B14F-4D97-AF65-F5344CB8AC3E}">
        <p14:creationId xmlns:p14="http://schemas.microsoft.com/office/powerpoint/2010/main" val="3054805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570</TotalTime>
  <Words>1694</Words>
  <Application>Microsoft Office PowerPoint</Application>
  <PresentationFormat>Widescreen</PresentationFormat>
  <Paragraphs>413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Batang</vt:lpstr>
      <vt:lpstr>ＭＳ Ｐゴシック</vt:lpstr>
      <vt:lpstr>ＭＳ Ｐゴシック</vt:lpstr>
      <vt:lpstr>Arial</vt:lpstr>
      <vt:lpstr>Calibri</vt:lpstr>
      <vt:lpstr>Calibri Light</vt:lpstr>
      <vt:lpstr>Georgia</vt:lpstr>
      <vt:lpstr>Times New Roman</vt:lpstr>
      <vt:lpstr>Webdings</vt:lpstr>
      <vt:lpstr>Office Theme</vt:lpstr>
      <vt:lpstr>Treating Patients with hepatitis C Genotype 1 using Viekira Pak in the Real World – An Australian Nursing Perspective</vt:lpstr>
      <vt:lpstr>Hepatitis C is a Global Problem</vt:lpstr>
      <vt:lpstr>Study Background</vt:lpstr>
      <vt:lpstr>VIEKIRA PAK – Mode of Action</vt:lpstr>
      <vt:lpstr>VIEKIRA PAK+/- RBV</vt:lpstr>
      <vt:lpstr>Indication and Treatment Regimen in Australia</vt:lpstr>
      <vt:lpstr>Efficacy in Non-Cirrhotic Patients – Clinical Trial Results</vt:lpstr>
      <vt:lpstr>Efficacy in Patients with Compensated  Cirrhosis (n=380)</vt:lpstr>
      <vt:lpstr>  German Hepatitis C Registry: PrOD or PrO ± RBV for GT 1 and 4, respectively</vt:lpstr>
      <vt:lpstr>Study Rationale/Objectives</vt:lpstr>
      <vt:lpstr>Study Method</vt:lpstr>
      <vt:lpstr>Baseline Characteristics n=140  n(%)</vt:lpstr>
      <vt:lpstr>Results</vt:lpstr>
      <vt:lpstr>Treatment Outcome by Prior Treatment Experience</vt:lpstr>
      <vt:lpstr>Treatment Outcome by Genotype</vt:lpstr>
      <vt:lpstr>Treatment Outcome by Fibrosis</vt:lpstr>
      <vt:lpstr>Adverse Events</vt:lpstr>
      <vt:lpstr>Serious Adverse Events n(%)</vt:lpstr>
      <vt:lpstr>Premature Discontinuation (n=6)</vt:lpstr>
      <vt:lpstr>On Treatment Virological Failure</vt:lpstr>
      <vt:lpstr>Post Treatment Relapse</vt:lpstr>
      <vt:lpstr>Other Findings</vt:lpstr>
      <vt:lpstr>Conclusions</vt:lpstr>
      <vt:lpstr>Acknowledgements:</vt:lpstr>
      <vt:lpstr>       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 Cummins</dc:creator>
  <cp:lastModifiedBy>Vincenzo Fragomeli</cp:lastModifiedBy>
  <cp:revision>64</cp:revision>
  <cp:lastPrinted>2016-09-16T02:24:32Z</cp:lastPrinted>
  <dcterms:created xsi:type="dcterms:W3CDTF">2016-02-22T06:44:37Z</dcterms:created>
  <dcterms:modified xsi:type="dcterms:W3CDTF">2016-10-11T04:40:04Z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