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61" r:id="rId5"/>
    <p:sldId id="262" r:id="rId6"/>
    <p:sldId id="293" r:id="rId7"/>
    <p:sldId id="283" r:id="rId8"/>
    <p:sldId id="273" r:id="rId9"/>
    <p:sldId id="292" r:id="rId10"/>
    <p:sldId id="275" r:id="rId11"/>
    <p:sldId id="269" r:id="rId12"/>
    <p:sldId id="270" r:id="rId13"/>
    <p:sldId id="277" r:id="rId14"/>
    <p:sldId id="291" r:id="rId15"/>
    <p:sldId id="279" r:id="rId16"/>
    <p:sldId id="280" r:id="rId17"/>
    <p:sldId id="281" r:id="rId18"/>
    <p:sldId id="289" r:id="rId19"/>
    <p:sldId id="285" r:id="rId20"/>
    <p:sldId id="290" r:id="rId21"/>
    <p:sldId id="282" r:id="rId22"/>
    <p:sldId id="286" r:id="rId23"/>
    <p:sldId id="287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09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Pt>
            <c:idx val="0"/>
            <c:spPr>
              <a:solidFill>
                <a:srgbClr val="FFC000"/>
              </a:solidFill>
            </c:spPr>
          </c:dPt>
          <c:dPt>
            <c:idx val="1"/>
            <c:spPr>
              <a:solidFill>
                <a:srgbClr val="92D050"/>
              </a:solidFill>
            </c:spPr>
          </c:dPt>
          <c:dPt>
            <c:idx val="2"/>
            <c:spPr>
              <a:solidFill>
                <a:srgbClr val="CC0000"/>
              </a:solidFill>
            </c:spPr>
          </c:dPt>
          <c:dPt>
            <c:idx val="3"/>
            <c:spPr>
              <a:solidFill>
                <a:srgbClr val="7030A0"/>
              </a:solidFill>
            </c:spPr>
          </c:dPt>
          <c:dPt>
            <c:idx val="4"/>
            <c:spPr>
              <a:solidFill>
                <a:srgbClr val="3399FF"/>
              </a:solidFill>
            </c:spPr>
          </c:dPt>
          <c:dLbls>
            <c:dLbl>
              <c:idx val="0"/>
              <c:layout>
                <c:manualLayout>
                  <c:x val="-5.0153081147342647E-2"/>
                  <c:y val="7.8248760571595216E-2"/>
                </c:manualLayout>
              </c:layout>
              <c:tx>
                <c:rich>
                  <a:bodyPr/>
                  <a:lstStyle/>
                  <a:p>
                    <a:r>
                      <a:rPr lang="en-US" sz="2000"/>
                      <a:t>7.8%</a:t>
                    </a:r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2000"/>
                      <a:t>41.16%</a:t>
                    </a:r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2000"/>
                      <a:t>19.81%</a:t>
                    </a:r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2000"/>
                      <a:t>13.38%</a:t>
                    </a:r>
                  </a:p>
                </c:rich>
              </c:tx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2000"/>
                      <a:t>15.2%</a:t>
                    </a: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2000" b="1">
                    <a:latin typeface="Times New Roman" pitchFamily="18" charset="0"/>
                    <a:cs typeface="Times New Roman" pitchFamily="18" charset="0"/>
                  </a:defRPr>
                </a:pPr>
                <a:endParaRPr lang="en-US"/>
              </a:p>
            </c:txPr>
            <c:showVal val="1"/>
            <c:showLeaderLines val="1"/>
          </c:dLbls>
          <c:cat>
            <c:strRef>
              <c:f>(Sheet1!$C$4,Sheet1!$C$6,Sheet1!$C$7,Sheet1!$C$8,Sheet1!$C$9)</c:f>
              <c:strCache>
                <c:ptCount val="5"/>
                <c:pt idx="0">
                  <c:v>Moisture </c:v>
                </c:pt>
                <c:pt idx="1">
                  <c:v>Hexanes soluble fraction  </c:v>
                </c:pt>
                <c:pt idx="2">
                  <c:v>95vol%Ethanol soluble fraction  </c:v>
                </c:pt>
                <c:pt idx="3">
                  <c:v>Water soluble fraction  </c:v>
                </c:pt>
                <c:pt idx="4">
                  <c:v>Ash </c:v>
                </c:pt>
              </c:strCache>
            </c:strRef>
          </c:cat>
          <c:val>
            <c:numRef>
              <c:f>(Sheet1!$D$4,Sheet1!$D$6,Sheet1!$D$7,Sheet1!$D$8,Sheet1!$D$9)</c:f>
              <c:numCache>
                <c:formatCode>General</c:formatCode>
                <c:ptCount val="5"/>
                <c:pt idx="0">
                  <c:v>7.8</c:v>
                </c:pt>
                <c:pt idx="1">
                  <c:v>41.160000000000011</c:v>
                </c:pt>
                <c:pt idx="2">
                  <c:v>19.809999999999999</c:v>
                </c:pt>
                <c:pt idx="3">
                  <c:v>13.38</c:v>
                </c:pt>
                <c:pt idx="4">
                  <c:v>15.2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65976810075732706"/>
          <c:y val="0.27181285415987577"/>
          <c:w val="0.33404154989100937"/>
          <c:h val="0.59239209682122917"/>
        </c:manualLayout>
      </c:layout>
      <c:txPr>
        <a:bodyPr/>
        <a:lstStyle/>
        <a:p>
          <a:pPr rtl="0">
            <a:defRPr sz="2000">
              <a:latin typeface="Times New Roman" pitchFamily="18" charset="0"/>
              <a:cs typeface="Times New Roman" pitchFamily="18" charset="0"/>
            </a:defRPr>
          </a:pPr>
          <a:endParaRPr lang="en-US"/>
        </a:p>
      </c:txPr>
    </c:legend>
    <c:plotVisOnly val="1"/>
  </c:chart>
  <c:spPr>
    <a:ln>
      <a:solidFill>
        <a:schemeClr val="tx2"/>
      </a:solidFill>
    </a:ln>
  </c:sp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C9F855-58EA-43B9-81B9-F28848E3BD31}" type="datetimeFigureOut">
              <a:rPr lang="en-US" smtClean="0"/>
              <a:pPr/>
              <a:t>6/14/2016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E99917-200B-4912-BF75-0C0068F8EC3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8B7DC-DCA0-4FB7-BF72-59D6A62ADAB3}" type="datetime1">
              <a:rPr lang="en-US" smtClean="0"/>
              <a:pPr/>
              <a:t>6/14/2016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DC0F-9855-4F24-A96F-20615EFD7E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463EE-669E-45FC-9234-3CBDF126C4A3}" type="datetime1">
              <a:rPr lang="en-US" smtClean="0"/>
              <a:pPr/>
              <a:t>6/14/2016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DC0F-9855-4F24-A96F-20615EFD7E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C956-3A1A-46BC-9618-8040F4749FE1}" type="datetime1">
              <a:rPr lang="en-US" smtClean="0"/>
              <a:pPr/>
              <a:t>6/14/2016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DC0F-9855-4F24-A96F-20615EFD7E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9BF3E-355B-462C-900D-10729C4A8064}" type="datetime1">
              <a:rPr lang="en-US" smtClean="0"/>
              <a:pPr/>
              <a:t>6/14/2016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DC0F-9855-4F24-A96F-20615EFD7E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0A191-8191-4CBA-BB7A-55043A46C23D}" type="datetime1">
              <a:rPr lang="en-US" smtClean="0"/>
              <a:pPr/>
              <a:t>6/14/2016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DC0F-9855-4F24-A96F-20615EFD7E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C0623-30CE-49CF-A63D-0C3C14A1D424}" type="datetime1">
              <a:rPr lang="en-US" smtClean="0"/>
              <a:pPr/>
              <a:t>6/14/2016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DC0F-9855-4F24-A96F-20615EFD7E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6F106-06E3-4BD6-9BC8-EBFF8E343511}" type="datetime1">
              <a:rPr lang="en-US" smtClean="0"/>
              <a:pPr/>
              <a:t>6/14/2016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DC0F-9855-4F24-A96F-20615EFD7E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A561F-17AA-4098-A44A-A14A5BA2925E}" type="datetime1">
              <a:rPr lang="en-US" smtClean="0"/>
              <a:pPr/>
              <a:t>6/14/2016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DC0F-9855-4F24-A96F-20615EFD7E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6091-DAE7-4E1F-BBF9-20DC081287C3}" type="datetime1">
              <a:rPr lang="en-US" smtClean="0"/>
              <a:pPr/>
              <a:t>6/14/2016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DC0F-9855-4F24-A96F-20615EFD7E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D7A37-844A-42B9-AA3E-3037831C27EF}" type="datetime1">
              <a:rPr lang="en-US" smtClean="0"/>
              <a:pPr/>
              <a:t>6/14/2016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DC0F-9855-4F24-A96F-20615EFD7E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4E367-0896-43DA-93DE-DD6A5DB929F4}" type="datetime1">
              <a:rPr lang="en-US" smtClean="0"/>
              <a:pPr/>
              <a:t>6/14/2016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DC0F-9855-4F24-A96F-20615EFD7E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CC157-0940-4011-8AB1-211851E888FB}" type="datetime1">
              <a:rPr lang="en-US" smtClean="0"/>
              <a:pPr/>
              <a:t>6/14/2016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0DC0F-9855-4F24-A96F-20615EFD7EC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9906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PRODUCTION OF INFRA-STRUCTURE READY BIOFULES FROM OLIVE MILL WASTEWATER SLUDGE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048000"/>
            <a:ext cx="6400800" cy="2514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Foster Agblevor, H. </a:t>
            </a:r>
            <a:r>
              <a:rPr lang="en-US" dirty="0" err="1" smtClean="0"/>
              <a:t>Abdellaoui</a:t>
            </a:r>
            <a:r>
              <a:rPr lang="en-US" dirty="0" smtClean="0"/>
              <a:t>, S. </a:t>
            </a:r>
            <a:r>
              <a:rPr lang="en-US" dirty="0" err="1" smtClean="0"/>
              <a:t>Beis</a:t>
            </a:r>
            <a:r>
              <a:rPr lang="en-US" dirty="0" smtClean="0"/>
              <a:t>, D. </a:t>
            </a:r>
            <a:r>
              <a:rPr lang="en-US" dirty="0" err="1" smtClean="0"/>
              <a:t>Djebbi</a:t>
            </a:r>
            <a:r>
              <a:rPr lang="en-US" dirty="0" smtClean="0"/>
              <a:t>, K. </a:t>
            </a:r>
            <a:r>
              <a:rPr lang="en-US" dirty="0" err="1" smtClean="0"/>
              <a:t>Halouani</a:t>
            </a:r>
            <a:r>
              <a:rPr lang="en-US" dirty="0" smtClean="0"/>
              <a:t>*</a:t>
            </a:r>
          </a:p>
          <a:p>
            <a:r>
              <a:rPr lang="en-US" dirty="0" smtClean="0"/>
              <a:t>USTAR </a:t>
            </a:r>
            <a:r>
              <a:rPr lang="en-US" dirty="0" err="1" smtClean="0"/>
              <a:t>Bioenergy</a:t>
            </a:r>
            <a:r>
              <a:rPr lang="en-US" dirty="0" smtClean="0"/>
              <a:t> Center, Biological Engineering, Utah State University, Logan UT USA</a:t>
            </a:r>
          </a:p>
          <a:p>
            <a:r>
              <a:rPr lang="en-US" dirty="0" smtClean="0"/>
              <a:t>*</a:t>
            </a:r>
            <a:r>
              <a:rPr lang="en-US" dirty="0" err="1" smtClean="0"/>
              <a:t>Sfax</a:t>
            </a:r>
            <a:r>
              <a:rPr lang="en-US" dirty="0" smtClean="0"/>
              <a:t> University, </a:t>
            </a:r>
            <a:r>
              <a:rPr lang="en-US" dirty="0" err="1" smtClean="0"/>
              <a:t>Sfax</a:t>
            </a:r>
            <a:r>
              <a:rPr lang="en-US" dirty="0" smtClean="0"/>
              <a:t>, Tunisia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8B7DC-DCA0-4FB7-BF72-59D6A62ADAB3}" type="datetime1">
              <a:rPr lang="en-US" smtClean="0"/>
              <a:pPr/>
              <a:t>6/14/2016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0DC0F-9855-4F24-A96F-20615EFD7EC2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Bioenergy2016 Rome, June 13-14, 2016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</a:p>
          <a:p>
            <a:r>
              <a:rPr lang="en-US" dirty="0" smtClean="0"/>
              <a:t>Objectives</a:t>
            </a:r>
          </a:p>
          <a:p>
            <a:r>
              <a:rPr lang="en-US" dirty="0" smtClean="0"/>
              <a:t>Experimental</a:t>
            </a:r>
          </a:p>
          <a:p>
            <a:r>
              <a:rPr lang="en-US" dirty="0" smtClean="0"/>
              <a:t>Results</a:t>
            </a:r>
          </a:p>
          <a:p>
            <a:r>
              <a:rPr lang="en-US" dirty="0" smtClean="0"/>
              <a:t>Discussion</a:t>
            </a:r>
          </a:p>
          <a:p>
            <a:r>
              <a:rPr lang="en-US" dirty="0" smtClean="0"/>
              <a:t>Conclusions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>
          <a:xfrm>
            <a:off x="214313" y="109538"/>
            <a:ext cx="6357951" cy="1143000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rgbClr val="FF0000"/>
                </a:solidFill>
              </a:rPr>
              <a:t>Three-Phases decanter</a:t>
            </a:r>
            <a:endParaRPr lang="fr-FR" b="1" dirty="0" smtClean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188" y="1357313"/>
            <a:ext cx="6500812" cy="5043487"/>
          </a:xfrm>
        </p:spPr>
        <p:txBody>
          <a:bodyPr>
            <a:normAutofit/>
          </a:bodyPr>
          <a:lstStyle/>
          <a:p>
            <a:pPr algn="just">
              <a:buNone/>
              <a:defRPr/>
            </a:pPr>
            <a:endParaRPr lang="en-US" sz="30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fr-FR" dirty="0"/>
          </a:p>
        </p:txBody>
      </p:sp>
      <p:pic>
        <p:nvPicPr>
          <p:cNvPr id="8" name="Image 7" descr="DSC0128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1142984"/>
            <a:ext cx="5524507" cy="4143380"/>
          </a:xfrm>
          <a:prstGeom prst="rect">
            <a:avLst/>
          </a:prstGeom>
        </p:spPr>
      </p:pic>
      <p:pic>
        <p:nvPicPr>
          <p:cNvPr id="9" name="Image 8" descr="DSC0129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43570" y="2285992"/>
            <a:ext cx="3214692" cy="4286256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61001" y="1412946"/>
            <a:ext cx="4367233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88" name="Picture 8" descr="DSC0419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85850" y="2381250"/>
            <a:ext cx="5509846" cy="4476750"/>
          </a:xfrm>
          <a:prstGeom prst="rect">
            <a:avLst/>
          </a:prstGeom>
          <a:noFill/>
        </p:spPr>
      </p:pic>
      <p:pic>
        <p:nvPicPr>
          <p:cNvPr id="430089" name="Picture 9" descr="DSC0418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2524125"/>
            <a:ext cx="5334000" cy="4333875"/>
          </a:xfrm>
          <a:prstGeom prst="rect">
            <a:avLst/>
          </a:prstGeom>
          <a:noFill/>
        </p:spPr>
      </p:pic>
      <p:pic>
        <p:nvPicPr>
          <p:cNvPr id="430090" name="Picture 10" descr="DSC0418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381000"/>
            <a:ext cx="5040923" cy="4095750"/>
          </a:xfrm>
          <a:prstGeom prst="rect">
            <a:avLst/>
          </a:prstGeom>
          <a:noFill/>
        </p:spPr>
      </p:pic>
      <p:pic>
        <p:nvPicPr>
          <p:cNvPr id="430091" name="Picture 11" descr="DSC0418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4876800" cy="4333875"/>
          </a:xfrm>
          <a:prstGeom prst="rect">
            <a:avLst/>
          </a:prstGeom>
          <a:noFill/>
        </p:spPr>
      </p:pic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-71502" y="4429132"/>
            <a:ext cx="9215502" cy="1500198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4800" b="1" dirty="0" smtClean="0">
                <a:solidFill>
                  <a:schemeClr val="bg1"/>
                </a:solidFill>
              </a:rPr>
              <a:t>Serious Environmental Impact </a:t>
            </a:r>
            <a:br>
              <a:rPr lang="en-US" sz="4800" b="1" dirty="0" smtClean="0">
                <a:solidFill>
                  <a:schemeClr val="bg1"/>
                </a:solidFill>
              </a:rPr>
            </a:br>
            <a:r>
              <a:rPr lang="en-US" sz="4800" b="1" dirty="0" smtClean="0">
                <a:solidFill>
                  <a:schemeClr val="bg1"/>
                </a:solidFill>
              </a:rPr>
              <a:t>of olive mill waste water </a:t>
            </a:r>
            <a:r>
              <a:rPr lang="fr-FR" sz="6600" b="1" dirty="0" smtClean="0">
                <a:solidFill>
                  <a:srgbClr val="CC3300"/>
                </a:solidFill>
              </a:rPr>
              <a:t/>
            </a:r>
            <a:br>
              <a:rPr lang="fr-FR" sz="6600" b="1" dirty="0" smtClean="0">
                <a:solidFill>
                  <a:srgbClr val="CC3300"/>
                </a:solidFill>
              </a:rPr>
            </a:br>
            <a:endParaRPr lang="fr-FR" sz="3200" b="1" dirty="0" smtClean="0">
              <a:solidFill>
                <a:srgbClr val="CC330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928662" y="2285992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Evaporation ponds</a:t>
            </a:r>
            <a:endParaRPr lang="fr-F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/>
          <p:cNvSpPr>
            <a:spLocks noGrp="1" noChangeArrowheads="1"/>
          </p:cNvSpPr>
          <p:nvPr>
            <p:ph type="title"/>
          </p:nvPr>
        </p:nvSpPr>
        <p:spPr>
          <a:xfrm>
            <a:off x="250582" y="422275"/>
            <a:ext cx="8695592" cy="1074738"/>
          </a:xfrm>
        </p:spPr>
        <p:txBody>
          <a:bodyPr>
            <a:normAutofit fontScale="90000"/>
          </a:bodyPr>
          <a:lstStyle/>
          <a:p>
            <a:pPr algn="just"/>
            <a:r>
              <a:rPr lang="fr-FR" sz="2600" i="1"/>
              <a:t>Évaluation des aspects techniques et financiers actuels en matière de gestion des margines en Tunisie</a:t>
            </a:r>
            <a:br>
              <a:rPr lang="fr-FR" sz="2600" i="1"/>
            </a:br>
            <a:endParaRPr lang="fr-FR" sz="2600" i="1"/>
          </a:p>
        </p:txBody>
      </p:sp>
      <p:sp>
        <p:nvSpPr>
          <p:cNvPr id="442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582" y="1484313"/>
            <a:ext cx="8642838" cy="4945062"/>
          </a:xfrm>
          <a:noFill/>
        </p:spPr>
        <p:txBody>
          <a:bodyPr/>
          <a:lstStyle/>
          <a:p>
            <a:pPr algn="just">
              <a:buFont typeface="Wingdings" pitchFamily="2" charset="2"/>
              <a:buNone/>
            </a:pPr>
            <a:r>
              <a:rPr lang="fr-FR" baseline="30000">
                <a:solidFill>
                  <a:schemeClr val="tx1"/>
                </a:solidFill>
              </a:rPr>
              <a:t>PHOTO</a:t>
            </a:r>
          </a:p>
          <a:p>
            <a:pPr algn="just">
              <a:buFont typeface="Wingdings" pitchFamily="2" charset="2"/>
              <a:buNone/>
            </a:pPr>
            <a:endParaRPr lang="fr-FR" baseline="30000">
              <a:solidFill>
                <a:schemeClr val="tx1"/>
              </a:solidFill>
            </a:endParaRPr>
          </a:p>
        </p:txBody>
      </p:sp>
      <p:pic>
        <p:nvPicPr>
          <p:cNvPr id="442375" name="Picture 7" descr="DSC0417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09538"/>
            <a:ext cx="9144000" cy="6967538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>
            <a:off x="1000100" y="2285992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Storage pond </a:t>
            </a:r>
            <a:endParaRPr lang="fr-F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381000" y="1295400"/>
          <a:ext cx="85344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752600" y="228600"/>
            <a:ext cx="54551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Characteristics of OMWS</a:t>
            </a:r>
            <a:endParaRPr lang="en-US" sz="40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305800" cy="708688"/>
          </a:xfrm>
        </p:spPr>
        <p:txBody>
          <a:bodyPr>
            <a:normAutofit/>
          </a:bodyPr>
          <a:lstStyle/>
          <a:p>
            <a:pPr algn="ctr"/>
            <a:r>
              <a:rPr lang="fr-FR" sz="4000" b="1" dirty="0" err="1" smtClean="0"/>
              <a:t>Red</a:t>
            </a:r>
            <a:r>
              <a:rPr lang="fr-FR" sz="4000" b="1" dirty="0" smtClean="0"/>
              <a:t> </a:t>
            </a:r>
            <a:r>
              <a:rPr lang="fr-FR" sz="4000" b="1" dirty="0" err="1" smtClean="0"/>
              <a:t>mud</a:t>
            </a:r>
            <a:r>
              <a:rPr lang="fr-FR" sz="4000" b="1" dirty="0" smtClean="0"/>
              <a:t> </a:t>
            </a:r>
            <a:r>
              <a:rPr lang="fr-FR" sz="4000" b="1" dirty="0" err="1" smtClean="0"/>
              <a:t>from</a:t>
            </a:r>
            <a:r>
              <a:rPr lang="fr-FR" sz="4000" b="1" dirty="0" smtClean="0"/>
              <a:t> </a:t>
            </a:r>
            <a:r>
              <a:rPr lang="fr-FR" sz="4000" b="1" dirty="0" err="1" smtClean="0"/>
              <a:t>polutant</a:t>
            </a:r>
            <a:r>
              <a:rPr lang="fr-FR" sz="4000" b="1" dirty="0" smtClean="0"/>
              <a:t> to </a:t>
            </a:r>
            <a:r>
              <a:rPr lang="fr-FR" sz="4000" b="1" dirty="0" err="1" smtClean="0"/>
              <a:t>Catalyst</a:t>
            </a:r>
            <a:endParaRPr lang="fr-FR" sz="4000" b="1" dirty="0"/>
          </a:p>
        </p:txBody>
      </p:sp>
      <p:pic>
        <p:nvPicPr>
          <p:cNvPr id="1026" name="Picture 2" descr="D:\2015\Project pesentation - OMWS\Red mud pollution-Photo and articles\Red mud 5 sampl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1772816"/>
            <a:ext cx="2438400" cy="1828800"/>
          </a:xfrm>
          <a:prstGeom prst="rect">
            <a:avLst/>
          </a:prstGeom>
          <a:noFill/>
        </p:spPr>
      </p:pic>
      <p:pic>
        <p:nvPicPr>
          <p:cNvPr id="1027" name="Picture 3" descr="D:\2015\Project pesentation - OMWS\Red mud pollution-Photo and articles\Our_future_Environment_resourcemanagement_509x2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700808"/>
            <a:ext cx="4848225" cy="2016224"/>
          </a:xfrm>
          <a:prstGeom prst="rect">
            <a:avLst/>
          </a:prstGeom>
          <a:noFill/>
        </p:spPr>
      </p:pic>
      <p:pic>
        <p:nvPicPr>
          <p:cNvPr id="1028" name="Picture 4" descr="D:\2015\Project pesentation - OMWS\Red mud pollution-Photo and articles\Red mud 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970625"/>
            <a:ext cx="3744416" cy="2698735"/>
          </a:xfrm>
          <a:prstGeom prst="rect">
            <a:avLst/>
          </a:prstGeom>
          <a:noFill/>
        </p:spPr>
      </p:pic>
      <p:pic>
        <p:nvPicPr>
          <p:cNvPr id="1029" name="Picture 5" descr="D:\2015\Project pesentation - OMWS\Red mud pollution-Photo and articles\Red mud 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5976" y="3933056"/>
            <a:ext cx="4149560" cy="27363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304800"/>
          <a:ext cx="7162800" cy="6308018"/>
        </p:xfrm>
        <a:graphic>
          <a:graphicData uri="http://schemas.openxmlformats.org/drawingml/2006/table">
            <a:tbl>
              <a:tblPr/>
              <a:tblGrid>
                <a:gridCol w="3231107"/>
                <a:gridCol w="3931693"/>
              </a:tblGrid>
              <a:tr h="451032">
                <a:tc>
                  <a:txBody>
                    <a:bodyPr/>
                    <a:lstStyle/>
                    <a:p>
                      <a:pPr marL="435610" marR="0">
                        <a:lnSpc>
                          <a:spcPct val="115000"/>
                        </a:lnSpc>
                        <a:spcBef>
                          <a:spcPts val="165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242424"/>
                          </a:solidFill>
                          <a:latin typeface="Arial"/>
                          <a:ea typeface="Arial"/>
                          <a:cs typeface="Times New Roman"/>
                        </a:rPr>
                        <a:t>Sample </a:t>
                      </a:r>
                      <a:r>
                        <a:rPr lang="en-US" sz="1800" b="1" dirty="0" err="1" smtClean="0">
                          <a:solidFill>
                            <a:srgbClr val="242424"/>
                          </a:solidFill>
                          <a:latin typeface="Arial"/>
                          <a:ea typeface="Arial"/>
                          <a:cs typeface="Times New Roman"/>
                        </a:rPr>
                        <a:t>iD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6767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B3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67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9875" marR="0">
                        <a:lnSpc>
                          <a:spcPct val="115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242424"/>
                          </a:solidFill>
                          <a:latin typeface="Arial"/>
                          <a:ea typeface="Arial"/>
                          <a:cs typeface="Times New Roman"/>
                        </a:rPr>
                        <a:t>Mineral</a:t>
                      </a:r>
                      <a:r>
                        <a:rPr lang="en-US" sz="1800" b="1" spc="5" dirty="0">
                          <a:solidFill>
                            <a:srgbClr val="242424"/>
                          </a:solidFill>
                          <a:latin typeface="Arial"/>
                          <a:ea typeface="Arial"/>
                          <a:cs typeface="Times New Roman"/>
                        </a:rPr>
                        <a:t> </a:t>
                      </a:r>
                      <a:r>
                        <a:rPr lang="en-US" sz="1800" b="1" dirty="0">
                          <a:solidFill>
                            <a:srgbClr val="242424"/>
                          </a:solidFill>
                          <a:latin typeface="Arial"/>
                          <a:ea typeface="Arial"/>
                          <a:cs typeface="Times New Roman"/>
                        </a:rPr>
                        <a:t>Constituents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6767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3B3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67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8911">
                <a:tc>
                  <a:txBody>
                    <a:bodyPr/>
                    <a:lstStyle/>
                    <a:p>
                      <a:pPr marL="341630" marR="0">
                        <a:lnSpc>
                          <a:spcPct val="115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242424"/>
                          </a:solidFill>
                          <a:latin typeface="Arial"/>
                          <a:ea typeface="Arial"/>
                          <a:cs typeface="Times New Roman"/>
                        </a:rPr>
                        <a:t>Fresh</a:t>
                      </a:r>
                      <a:r>
                        <a:rPr lang="en-US" sz="1800" spc="60" dirty="0">
                          <a:solidFill>
                            <a:srgbClr val="242424"/>
                          </a:solidFill>
                          <a:latin typeface="Arial"/>
                          <a:ea typeface="Arial"/>
                          <a:cs typeface="Times New Roman"/>
                        </a:rPr>
                        <a:t> </a:t>
                      </a:r>
                      <a:r>
                        <a:rPr lang="en-US" sz="1800" dirty="0" smtClean="0">
                          <a:solidFill>
                            <a:srgbClr val="242424"/>
                          </a:solidFill>
                          <a:latin typeface="Arial"/>
                          <a:ea typeface="Arial"/>
                          <a:cs typeface="Times New Roman"/>
                        </a:rPr>
                        <a:t>Red mud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6767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67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64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98170" marR="575945" indent="-11430" algn="ctr">
                        <a:lnSpc>
                          <a:spcPct val="129000"/>
                        </a:lnSpc>
                        <a:spcBef>
                          <a:spcPts val="21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242424"/>
                          </a:solidFill>
                          <a:latin typeface="Arial"/>
                          <a:ea typeface="Arial"/>
                          <a:cs typeface="Times New Roman"/>
                        </a:rPr>
                        <a:t>Gibbsite </a:t>
                      </a:r>
                      <a:endParaRPr lang="en-US" sz="1800" dirty="0" smtClean="0">
                        <a:solidFill>
                          <a:srgbClr val="242424"/>
                        </a:solidFill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marL="598170" marR="575945" indent="-11430" algn="ctr">
                        <a:lnSpc>
                          <a:spcPct val="129000"/>
                        </a:lnSpc>
                        <a:spcBef>
                          <a:spcPts val="21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242424"/>
                          </a:solidFill>
                          <a:latin typeface="Arial"/>
                          <a:ea typeface="Arial"/>
                          <a:cs typeface="Times New Roman"/>
                        </a:rPr>
                        <a:t>Hematite</a:t>
                      </a:r>
                    </a:p>
                    <a:p>
                      <a:pPr marL="598170" marR="575945" indent="-11430" algn="ctr">
                        <a:lnSpc>
                          <a:spcPct val="129000"/>
                        </a:lnSpc>
                        <a:spcBef>
                          <a:spcPts val="21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242424"/>
                          </a:solidFill>
                          <a:latin typeface="Arial"/>
                          <a:ea typeface="Arial"/>
                          <a:cs typeface="Times New Roman"/>
                        </a:rPr>
                        <a:t> </a:t>
                      </a:r>
                      <a:r>
                        <a:rPr lang="en-US" sz="1800" dirty="0">
                          <a:solidFill>
                            <a:srgbClr val="242424"/>
                          </a:solidFill>
                          <a:latin typeface="Arial"/>
                          <a:ea typeface="Arial"/>
                          <a:cs typeface="Times New Roman"/>
                        </a:rPr>
                        <a:t>C</a:t>
                      </a:r>
                      <a:r>
                        <a:rPr lang="en-US" sz="1800" spc="25" dirty="0">
                          <a:solidFill>
                            <a:srgbClr val="242424"/>
                          </a:solidFill>
                          <a:latin typeface="Arial"/>
                          <a:ea typeface="Arial"/>
                          <a:cs typeface="Times New Roman"/>
                        </a:rPr>
                        <a:t>a</a:t>
                      </a:r>
                      <a:r>
                        <a:rPr lang="en-US" sz="1800" spc="-5" dirty="0">
                          <a:solidFill>
                            <a:srgbClr val="0A0A0A"/>
                          </a:solidFill>
                          <a:latin typeface="Arial"/>
                          <a:ea typeface="Arial"/>
                          <a:cs typeface="Times New Roman"/>
                        </a:rPr>
                        <a:t>l</a:t>
                      </a:r>
                      <a:r>
                        <a:rPr lang="en-US" sz="1800" dirty="0">
                          <a:solidFill>
                            <a:srgbClr val="242424"/>
                          </a:solidFill>
                          <a:latin typeface="Arial"/>
                          <a:ea typeface="Arial"/>
                          <a:cs typeface="Times New Roman"/>
                        </a:rPr>
                        <a:t>cite </a:t>
                      </a:r>
                      <a:endParaRPr lang="en-US" sz="1800" dirty="0" smtClean="0">
                        <a:solidFill>
                          <a:srgbClr val="242424"/>
                        </a:solidFill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marL="598170" marR="575945" indent="-11430" algn="ctr">
                        <a:lnSpc>
                          <a:spcPct val="129000"/>
                        </a:lnSpc>
                        <a:spcBef>
                          <a:spcPts val="21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242424"/>
                          </a:solidFill>
                          <a:latin typeface="Arial"/>
                          <a:ea typeface="Arial"/>
                          <a:cs typeface="Times New Roman"/>
                        </a:rPr>
                        <a:t>Magnetite </a:t>
                      </a:r>
                    </a:p>
                    <a:p>
                      <a:pPr marL="598170" marR="575945" indent="-11430" algn="ctr">
                        <a:lnSpc>
                          <a:spcPct val="129000"/>
                        </a:lnSpc>
                        <a:spcBef>
                          <a:spcPts val="21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solidFill>
                            <a:srgbClr val="242424"/>
                          </a:solidFill>
                          <a:latin typeface="Arial"/>
                          <a:ea typeface="Arial"/>
                          <a:cs typeface="Times New Roman"/>
                        </a:rPr>
                        <a:t>Perovskite</a:t>
                      </a:r>
                      <a:r>
                        <a:rPr lang="en-US" sz="1800" dirty="0" smtClean="0">
                          <a:solidFill>
                            <a:srgbClr val="242424"/>
                          </a:solidFill>
                          <a:latin typeface="Arial"/>
                          <a:ea typeface="Arial"/>
                          <a:cs typeface="Times New Roman"/>
                        </a:rPr>
                        <a:t> </a:t>
                      </a:r>
                    </a:p>
                    <a:p>
                      <a:pPr marL="598170" marR="575945" indent="-11430" algn="ctr">
                        <a:lnSpc>
                          <a:spcPct val="129000"/>
                        </a:lnSpc>
                        <a:spcBef>
                          <a:spcPts val="21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242424"/>
                          </a:solidFill>
                          <a:latin typeface="Arial"/>
                          <a:ea typeface="Arial"/>
                          <a:cs typeface="Times New Roman"/>
                        </a:rPr>
                        <a:t>Quartz</a:t>
                      </a:r>
                    </a:p>
                    <a:p>
                      <a:pPr marL="598170" marR="575945" indent="-11430" algn="ctr">
                        <a:lnSpc>
                          <a:spcPct val="129000"/>
                        </a:lnSpc>
                        <a:spcBef>
                          <a:spcPts val="21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242424"/>
                          </a:solidFill>
                          <a:latin typeface="Arial"/>
                          <a:ea typeface="Arial"/>
                          <a:cs typeface="Times New Roman"/>
                        </a:rPr>
                        <a:t> </a:t>
                      </a:r>
                      <a:r>
                        <a:rPr lang="en-US" sz="1800" dirty="0">
                          <a:solidFill>
                            <a:srgbClr val="242424"/>
                          </a:solidFill>
                          <a:latin typeface="Arial"/>
                          <a:ea typeface="Arial"/>
                          <a:cs typeface="Times New Roman"/>
                        </a:rPr>
                        <a:t>Goethite </a:t>
                      </a:r>
                      <a:endParaRPr lang="en-US" sz="1800" dirty="0" smtClean="0">
                        <a:solidFill>
                          <a:srgbClr val="242424"/>
                        </a:solidFill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marL="598170" marR="575945" indent="-11430" algn="ctr">
                        <a:lnSpc>
                          <a:spcPct val="129000"/>
                        </a:lnSpc>
                        <a:spcBef>
                          <a:spcPts val="21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solidFill>
                            <a:srgbClr val="242424"/>
                          </a:solidFill>
                          <a:latin typeface="Arial"/>
                          <a:ea typeface="Arial"/>
                          <a:cs typeface="Times New Roman"/>
                        </a:rPr>
                        <a:t>Anatase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54965" marR="356870" algn="ctr">
                        <a:lnSpc>
                          <a:spcPct val="115000"/>
                        </a:lnSpc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242424"/>
                          </a:solidFill>
                          <a:latin typeface="Arial"/>
                          <a:ea typeface="Arial"/>
                          <a:cs typeface="Times New Roman"/>
                        </a:rPr>
                        <a:t>3NaAISi</a:t>
                      </a:r>
                      <a:r>
                        <a:rPr lang="en-US" sz="1800" spc="-55" dirty="0">
                          <a:solidFill>
                            <a:srgbClr val="242424"/>
                          </a:solidFill>
                          <a:latin typeface="Arial"/>
                          <a:ea typeface="Arial"/>
                          <a:cs typeface="Times New Roman"/>
                        </a:rPr>
                        <a:t>0</a:t>
                      </a:r>
                      <a:r>
                        <a:rPr lang="en-US" sz="1800" dirty="0">
                          <a:solidFill>
                            <a:srgbClr val="444646"/>
                          </a:solidFill>
                          <a:latin typeface="Arial"/>
                          <a:ea typeface="Arial"/>
                          <a:cs typeface="Times New Roman"/>
                        </a:rPr>
                        <a:t>4</a:t>
                      </a:r>
                      <a:r>
                        <a:rPr lang="en-US" sz="1800" spc="-15" dirty="0">
                          <a:solidFill>
                            <a:srgbClr val="444646"/>
                          </a:solidFill>
                          <a:latin typeface="Arial"/>
                          <a:ea typeface="Arial"/>
                          <a:cs typeface="Times New Roman"/>
                        </a:rPr>
                        <a:t>.</a:t>
                      </a:r>
                      <a:r>
                        <a:rPr lang="en-US" sz="1800" dirty="0">
                          <a:solidFill>
                            <a:srgbClr val="242424"/>
                          </a:solidFill>
                          <a:latin typeface="Arial"/>
                          <a:ea typeface="Arial"/>
                          <a:cs typeface="Times New Roman"/>
                        </a:rPr>
                        <a:t>N</a:t>
                      </a:r>
                      <a:r>
                        <a:rPr lang="en-US" sz="1800" spc="35" dirty="0">
                          <a:solidFill>
                            <a:srgbClr val="242424"/>
                          </a:solidFill>
                          <a:latin typeface="Arial"/>
                          <a:ea typeface="Arial"/>
                          <a:cs typeface="Times New Roman"/>
                        </a:rPr>
                        <a:t>a</a:t>
                      </a:r>
                      <a:r>
                        <a:rPr lang="en-US" sz="1800" spc="30" dirty="0">
                          <a:solidFill>
                            <a:srgbClr val="565656"/>
                          </a:solidFill>
                          <a:latin typeface="Arial"/>
                          <a:ea typeface="Arial"/>
                          <a:cs typeface="Times New Roman"/>
                        </a:rPr>
                        <a:t>2</a:t>
                      </a:r>
                      <a:r>
                        <a:rPr lang="en-US" sz="1800" dirty="0">
                          <a:solidFill>
                            <a:srgbClr val="242424"/>
                          </a:solidFill>
                          <a:latin typeface="Arial"/>
                          <a:ea typeface="Arial"/>
                          <a:cs typeface="Times New Roman"/>
                        </a:rPr>
                        <a:t>C</a:t>
                      </a:r>
                      <a:r>
                        <a:rPr lang="en-US" sz="1800" spc="-55" dirty="0">
                          <a:solidFill>
                            <a:srgbClr val="242424"/>
                          </a:solidFill>
                          <a:latin typeface="Arial"/>
                          <a:ea typeface="Arial"/>
                          <a:cs typeface="Times New Roman"/>
                        </a:rPr>
                        <a:t>0</a:t>
                      </a:r>
                      <a:r>
                        <a:rPr lang="en-US" sz="1800" dirty="0">
                          <a:solidFill>
                            <a:srgbClr val="565656"/>
                          </a:solidFill>
                          <a:latin typeface="Arial"/>
                          <a:ea typeface="Arial"/>
                          <a:cs typeface="Times New Roman"/>
                        </a:rPr>
                        <a:t>3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6767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6467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64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6057">
                <a:tc>
                  <a:txBody>
                    <a:bodyPr/>
                    <a:lstStyle/>
                    <a:p>
                      <a:pPr marL="301625" marR="0">
                        <a:lnSpc>
                          <a:spcPct val="115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242424"/>
                          </a:solidFill>
                          <a:latin typeface="Arial"/>
                          <a:ea typeface="Arial"/>
                          <a:cs typeface="Times New Roman"/>
                        </a:rPr>
                        <a:t>Regenerated</a:t>
                      </a:r>
                      <a:r>
                        <a:rPr lang="en-US" sz="1800" spc="160" dirty="0" smtClean="0">
                          <a:solidFill>
                            <a:srgbClr val="242424"/>
                          </a:solidFill>
                          <a:latin typeface="Arial"/>
                          <a:ea typeface="Arial"/>
                          <a:cs typeface="Times New Roman"/>
                        </a:rPr>
                        <a:t> </a:t>
                      </a:r>
                    </a:p>
                    <a:p>
                      <a:pPr marL="301625" marR="0">
                        <a:lnSpc>
                          <a:spcPct val="115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242424"/>
                          </a:solidFill>
                          <a:latin typeface="Arial"/>
                          <a:ea typeface="Arial"/>
                          <a:cs typeface="Times New Roman"/>
                        </a:rPr>
                        <a:t>Red mud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6767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464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67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01345" marR="572770" indent="-3810" algn="ctr">
                        <a:lnSpc>
                          <a:spcPct val="12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242424"/>
                          </a:solidFill>
                          <a:latin typeface="Arial"/>
                          <a:ea typeface="Arial"/>
                          <a:cs typeface="Times New Roman"/>
                        </a:rPr>
                        <a:t>Hematite </a:t>
                      </a:r>
                      <a:endParaRPr lang="en-US" sz="1800" dirty="0" smtClean="0">
                        <a:solidFill>
                          <a:srgbClr val="242424"/>
                        </a:solidFill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marL="601345" marR="572770" indent="-3810" algn="ctr">
                        <a:lnSpc>
                          <a:spcPct val="12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242424"/>
                          </a:solidFill>
                          <a:latin typeface="Arial"/>
                          <a:ea typeface="Arial"/>
                          <a:cs typeface="Times New Roman"/>
                        </a:rPr>
                        <a:t>C</a:t>
                      </a:r>
                      <a:r>
                        <a:rPr lang="en-US" sz="1800" spc="25" dirty="0" smtClean="0">
                          <a:solidFill>
                            <a:srgbClr val="242424"/>
                          </a:solidFill>
                          <a:latin typeface="Arial"/>
                          <a:ea typeface="Arial"/>
                          <a:cs typeface="Times New Roman"/>
                        </a:rPr>
                        <a:t>a</a:t>
                      </a:r>
                      <a:r>
                        <a:rPr lang="en-US" sz="1800" spc="20" dirty="0" smtClean="0">
                          <a:solidFill>
                            <a:srgbClr val="0A0A0A"/>
                          </a:solidFill>
                          <a:latin typeface="Arial"/>
                          <a:ea typeface="Arial"/>
                          <a:cs typeface="Times New Roman"/>
                        </a:rPr>
                        <a:t>l</a:t>
                      </a:r>
                      <a:r>
                        <a:rPr lang="en-US" sz="1800" dirty="0" smtClean="0">
                          <a:solidFill>
                            <a:srgbClr val="242424"/>
                          </a:solidFill>
                          <a:latin typeface="Arial"/>
                          <a:ea typeface="Arial"/>
                          <a:cs typeface="Times New Roman"/>
                        </a:rPr>
                        <a:t>cite </a:t>
                      </a:r>
                    </a:p>
                    <a:p>
                      <a:pPr marL="601345" marR="572770" indent="-3810" algn="ctr">
                        <a:lnSpc>
                          <a:spcPct val="12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242424"/>
                          </a:solidFill>
                          <a:latin typeface="Arial"/>
                          <a:ea typeface="Arial"/>
                          <a:cs typeface="Times New Roman"/>
                        </a:rPr>
                        <a:t>Magnetite </a:t>
                      </a:r>
                    </a:p>
                    <a:p>
                      <a:pPr marL="601345" marR="572770" indent="-3810" algn="ctr">
                        <a:lnSpc>
                          <a:spcPct val="12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solidFill>
                            <a:srgbClr val="242424"/>
                          </a:solidFill>
                          <a:latin typeface="Arial"/>
                          <a:ea typeface="Arial"/>
                          <a:cs typeface="Times New Roman"/>
                        </a:rPr>
                        <a:t>Perovskite</a:t>
                      </a:r>
                      <a:r>
                        <a:rPr lang="en-US" sz="1800" dirty="0" smtClean="0">
                          <a:solidFill>
                            <a:srgbClr val="242424"/>
                          </a:solidFill>
                          <a:latin typeface="Arial"/>
                          <a:ea typeface="Arial"/>
                          <a:cs typeface="Times New Roman"/>
                        </a:rPr>
                        <a:t> </a:t>
                      </a:r>
                    </a:p>
                    <a:p>
                      <a:pPr marL="601345" marR="572770" indent="-3810" algn="ctr">
                        <a:lnSpc>
                          <a:spcPct val="12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242424"/>
                          </a:solidFill>
                          <a:latin typeface="Arial"/>
                          <a:ea typeface="Arial"/>
                          <a:cs typeface="Times New Roman"/>
                        </a:rPr>
                        <a:t>Quar</a:t>
                      </a:r>
                      <a:r>
                        <a:rPr lang="en-US" sz="1800" spc="10" dirty="0" smtClean="0">
                          <a:solidFill>
                            <a:srgbClr val="242424"/>
                          </a:solidFill>
                          <a:latin typeface="Arial"/>
                          <a:ea typeface="Arial"/>
                          <a:cs typeface="Times New Roman"/>
                        </a:rPr>
                        <a:t>t</a:t>
                      </a:r>
                      <a:r>
                        <a:rPr lang="en-US" sz="1800" dirty="0" smtClean="0">
                          <a:solidFill>
                            <a:srgbClr val="444646"/>
                          </a:solidFill>
                          <a:latin typeface="Arial"/>
                          <a:ea typeface="Arial"/>
                          <a:cs typeface="Times New Roman"/>
                        </a:rPr>
                        <a:t>z </a:t>
                      </a:r>
                    </a:p>
                    <a:p>
                      <a:pPr marL="601345" marR="572770" indent="-3810" algn="ctr">
                        <a:lnSpc>
                          <a:spcPct val="127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solidFill>
                            <a:srgbClr val="242424"/>
                          </a:solidFill>
                          <a:latin typeface="Arial"/>
                          <a:ea typeface="Arial"/>
                          <a:cs typeface="Times New Roman"/>
                        </a:rPr>
                        <a:t>Anatase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58140" marR="353060" algn="ctr">
                        <a:lnSpc>
                          <a:spcPct val="115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242424"/>
                          </a:solidFill>
                          <a:latin typeface="Arial"/>
                          <a:ea typeface="Arial"/>
                          <a:cs typeface="Times New Roman"/>
                        </a:rPr>
                        <a:t>3NaAISi</a:t>
                      </a:r>
                      <a:r>
                        <a:rPr lang="en-US" sz="1800" spc="-55" dirty="0">
                          <a:solidFill>
                            <a:srgbClr val="242424"/>
                          </a:solidFill>
                          <a:latin typeface="Arial"/>
                          <a:ea typeface="Arial"/>
                          <a:cs typeface="Times New Roman"/>
                        </a:rPr>
                        <a:t>0</a:t>
                      </a:r>
                      <a:r>
                        <a:rPr lang="en-US" sz="1800" spc="-15" dirty="0">
                          <a:solidFill>
                            <a:srgbClr val="444646"/>
                          </a:solidFill>
                          <a:latin typeface="Arial"/>
                          <a:ea typeface="Arial"/>
                          <a:cs typeface="Times New Roman"/>
                        </a:rPr>
                        <a:t>4</a:t>
                      </a:r>
                      <a:r>
                        <a:rPr lang="en-US" sz="1800" dirty="0">
                          <a:solidFill>
                            <a:srgbClr val="242424"/>
                          </a:solidFill>
                          <a:latin typeface="Arial"/>
                          <a:ea typeface="Arial"/>
                          <a:cs typeface="Times New Roman"/>
                        </a:rPr>
                        <a:t>.N</a:t>
                      </a:r>
                      <a:r>
                        <a:rPr lang="en-US" sz="1800" spc="35" dirty="0">
                          <a:solidFill>
                            <a:srgbClr val="242424"/>
                          </a:solidFill>
                          <a:latin typeface="Arial"/>
                          <a:ea typeface="Arial"/>
                          <a:cs typeface="Times New Roman"/>
                        </a:rPr>
                        <a:t>a</a:t>
                      </a:r>
                      <a:r>
                        <a:rPr lang="en-US" sz="1800" spc="30" dirty="0">
                          <a:solidFill>
                            <a:srgbClr val="565656"/>
                          </a:solidFill>
                          <a:latin typeface="Arial"/>
                          <a:ea typeface="Arial"/>
                          <a:cs typeface="Times New Roman"/>
                        </a:rPr>
                        <a:t>2</a:t>
                      </a:r>
                      <a:r>
                        <a:rPr lang="en-US" sz="1800" dirty="0">
                          <a:solidFill>
                            <a:srgbClr val="242424"/>
                          </a:solidFill>
                          <a:latin typeface="Arial"/>
                          <a:ea typeface="Arial"/>
                          <a:cs typeface="Times New Roman"/>
                        </a:rPr>
                        <a:t>C</a:t>
                      </a:r>
                      <a:r>
                        <a:rPr lang="en-US" sz="1800" spc="-55" dirty="0">
                          <a:solidFill>
                            <a:srgbClr val="242424"/>
                          </a:solidFill>
                          <a:latin typeface="Arial"/>
                          <a:ea typeface="Arial"/>
                          <a:cs typeface="Times New Roman"/>
                        </a:rPr>
                        <a:t>0</a:t>
                      </a:r>
                      <a:r>
                        <a:rPr lang="en-US" sz="1800" dirty="0">
                          <a:solidFill>
                            <a:srgbClr val="565656"/>
                          </a:solidFill>
                          <a:latin typeface="Arial"/>
                          <a:ea typeface="Arial"/>
                          <a:cs typeface="Times New Roman"/>
                        </a:rPr>
                        <a:t>3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6767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6464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467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1" i="0" u="none" strike="noStrike" cap="none" normalizeH="0" baseline="0" smtClean="0">
                <a:ln>
                  <a:noFill/>
                </a:ln>
                <a:solidFill>
                  <a:srgbClr val="242424"/>
                </a:solidFill>
                <a:effectLst/>
                <a:latin typeface="Calibri" pitchFamily="34" charset="0"/>
                <a:ea typeface="Arial" pitchFamily="34" charset="0"/>
                <a:cs typeface="Times New Roman" pitchFamily="18" charset="0"/>
              </a:rPr>
              <a:t>Table 1. Summary of X-Ray Diffraction  Results</a:t>
            </a:r>
            <a:endParaRPr kumimoji="0" lang="en-US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Pyrolysis conditions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Feedstock---OMWS</a:t>
            </a:r>
          </a:p>
          <a:p>
            <a:r>
              <a:rPr lang="en-US" dirty="0" smtClean="0"/>
              <a:t>Pyrolysis medium --- Sand or red mud</a:t>
            </a:r>
          </a:p>
          <a:p>
            <a:r>
              <a:rPr lang="en-US" dirty="0" smtClean="0"/>
              <a:t>Pyrolysis temperature 400-500 C</a:t>
            </a:r>
          </a:p>
          <a:p>
            <a:r>
              <a:rPr lang="en-US" dirty="0" smtClean="0"/>
              <a:t>Residence time---- 2-3 s</a:t>
            </a:r>
          </a:p>
          <a:p>
            <a:r>
              <a:rPr lang="en-US" dirty="0" smtClean="0"/>
              <a:t>Feed rate 1 kg/h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image1.png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19062" y="381000"/>
            <a:ext cx="9024938" cy="6264275"/>
          </a:xfrm>
          <a:prstGeom prst="rect">
            <a:avLst/>
          </a:prstGeom>
          <a:noFill/>
          <a:ln w="12700">
            <a:miter lim="400000"/>
          </a:ln>
        </p:spPr>
      </p:pic>
      <p:pic>
        <p:nvPicPr>
          <p:cNvPr id="53" name="image2.png"/>
          <p:cNvPicPr/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0" y="381000"/>
            <a:ext cx="1505264" cy="176696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100_194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52400"/>
            <a:ext cx="7318375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5" name="TextBox 2"/>
          <p:cNvSpPr txBox="1">
            <a:spLocks noChangeArrowheads="1"/>
          </p:cNvSpPr>
          <p:nvPr/>
        </p:nvSpPr>
        <p:spPr bwMode="auto">
          <a:xfrm>
            <a:off x="1524000" y="6019800"/>
            <a:ext cx="65706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>
                <a:latin typeface="Calibri" pitchFamily="34" charset="0"/>
              </a:rPr>
              <a:t>Green diesel fuel; HHV = 43 MJ/kg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52400"/>
            <a:ext cx="8610600" cy="645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762000" y="152400"/>
            <a:ext cx="17620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Biochar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600" y="914400"/>
          <a:ext cx="8763002" cy="5410195"/>
        </p:xfrm>
        <a:graphic>
          <a:graphicData uri="http://schemas.openxmlformats.org/drawingml/2006/table">
            <a:tbl>
              <a:tblPr/>
              <a:tblGrid>
                <a:gridCol w="2087160"/>
                <a:gridCol w="1074273"/>
                <a:gridCol w="1179119"/>
                <a:gridCol w="1122896"/>
                <a:gridCol w="1068973"/>
                <a:gridCol w="1156308"/>
                <a:gridCol w="1074273"/>
              </a:tblGrid>
              <a:tr h="77288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Pyrolysis medium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Sand 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Red mud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7288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Pyrolysis temp (</a:t>
                      </a:r>
                      <a:r>
                        <a:rPr lang="en-US" sz="1800" baseline="30000" dirty="0" err="1">
                          <a:latin typeface="Times New Roman"/>
                          <a:ea typeface="Calibri"/>
                          <a:cs typeface="Times New Roman"/>
                        </a:rPr>
                        <a:t>o</a:t>
                      </a:r>
                      <a:r>
                        <a:rPr lang="en-US" sz="1800" dirty="0" err="1">
                          <a:latin typeface="Times New Roman"/>
                          <a:ea typeface="Calibri"/>
                          <a:cs typeface="Times New Roman"/>
                        </a:rPr>
                        <a:t>C</a:t>
                      </a: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400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450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500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400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450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500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288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Organic liquid (%)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33.1±0.5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Times New Roman"/>
                        </a:rPr>
                        <a:t>37.47±1.4</a:t>
                      </a:r>
                      <a:endParaRPr lang="en-US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30.4±1.9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34.6±2.6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29.8±1.4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29.5±0.4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288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Pyrolytic water (%)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8.8±1.9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7.93±1.8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8.8±0.1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11.3±1.8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17.6±1.5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11.8±0.9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288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Total liquid (%)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42.3±2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45.4±0.4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39.4±1.8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45.9±4.4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47.4±0.1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42.3±1.3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288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Char/coke (%)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31.7±2.3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25.7±0.3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24.4±0.2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29.1±1.8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22.7±0.2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20.4±0.4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288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Gas (%)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26.0±3.7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29.3±1.0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36.2±1.6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24.3±2.6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30.0±0.04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37.3±1.7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-197196"/>
            <a:ext cx="892263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Pyrolysis products yields for red mud and silica sand media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04800" y="1219200"/>
          <a:ext cx="8458205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3"/>
                <a:gridCol w="990600"/>
                <a:gridCol w="838200"/>
                <a:gridCol w="914400"/>
                <a:gridCol w="990600"/>
                <a:gridCol w="762000"/>
                <a:gridCol w="914402"/>
              </a:tblGrid>
              <a:tr h="37084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Pyrolysis medium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Silica sand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Calibri"/>
                          <a:cs typeface="Times New Roman"/>
                        </a:rPr>
                        <a:t>Red mud</a:t>
                      </a:r>
                      <a:endParaRPr lang="en-US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Pyrolysis temp (</a:t>
                      </a:r>
                      <a:r>
                        <a:rPr lang="en-US" sz="2400" baseline="30000" dirty="0" err="1">
                          <a:latin typeface="Times New Roman"/>
                          <a:ea typeface="Calibri"/>
                          <a:cs typeface="Times New Roman"/>
                        </a:rPr>
                        <a:t>o</a:t>
                      </a:r>
                      <a:r>
                        <a:rPr lang="en-US" sz="2400" dirty="0" err="1">
                          <a:latin typeface="Times New Roman"/>
                          <a:ea typeface="Calibri"/>
                          <a:cs typeface="Times New Roman"/>
                        </a:rPr>
                        <a:t>C</a:t>
                      </a: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400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450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500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400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450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Calibri"/>
                          <a:cs typeface="Times New Roman"/>
                        </a:rPr>
                        <a:t>500</a:t>
                      </a:r>
                      <a:endParaRPr lang="en-US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Calibri"/>
                          <a:cs typeface="Times New Roman"/>
                        </a:rPr>
                        <a:t>pH</a:t>
                      </a:r>
                      <a:endParaRPr lang="en-US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Calibri"/>
                          <a:cs typeface="Times New Roman"/>
                        </a:rPr>
                        <a:t>6.5</a:t>
                      </a:r>
                      <a:endParaRPr lang="en-US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Calibri"/>
                          <a:cs typeface="Times New Roman"/>
                        </a:rPr>
                        <a:t>6.25</a:t>
                      </a:r>
                      <a:endParaRPr lang="en-US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Calibri"/>
                          <a:cs typeface="Times New Roman"/>
                        </a:rPr>
                        <a:t>6.4</a:t>
                      </a:r>
                      <a:endParaRPr lang="en-US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Calibri"/>
                          <a:cs typeface="Times New Roman"/>
                        </a:rPr>
                        <a:t>7.1</a:t>
                      </a:r>
                      <a:endParaRPr lang="en-US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Calibri"/>
                          <a:cs typeface="Times New Roman"/>
                        </a:rPr>
                        <a:t>7.3</a:t>
                      </a:r>
                      <a:endParaRPr lang="en-US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Calibri"/>
                          <a:cs typeface="Times New Roman"/>
                        </a:rPr>
                        <a:t>7.4</a:t>
                      </a:r>
                      <a:endParaRPr lang="en-US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Dynamic viscosity (</a:t>
                      </a:r>
                      <a:r>
                        <a:rPr lang="en-US" sz="2400" dirty="0" err="1">
                          <a:latin typeface="Times New Roman"/>
                          <a:ea typeface="Calibri"/>
                          <a:cs typeface="Times New Roman"/>
                        </a:rPr>
                        <a:t>cP</a:t>
                      </a: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Calibri"/>
                          <a:cs typeface="Times New Roman"/>
                        </a:rPr>
                        <a:t>42.9</a:t>
                      </a:r>
                      <a:endParaRPr lang="en-US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Calibri"/>
                          <a:cs typeface="Times New Roman"/>
                        </a:rPr>
                        <a:t>42.9</a:t>
                      </a:r>
                      <a:endParaRPr lang="en-US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Calibri"/>
                          <a:cs typeface="Times New Roman"/>
                        </a:rPr>
                        <a:t>28.0</a:t>
                      </a:r>
                      <a:endParaRPr lang="en-US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Calibri"/>
                          <a:cs typeface="Times New Roman"/>
                        </a:rPr>
                        <a:t>9.2</a:t>
                      </a:r>
                      <a:endParaRPr lang="en-US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Calibri"/>
                          <a:cs typeface="Times New Roman"/>
                        </a:rPr>
                        <a:t>5.4</a:t>
                      </a:r>
                      <a:endParaRPr lang="en-US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Calibri"/>
                          <a:cs typeface="Times New Roman"/>
                        </a:rPr>
                        <a:t>4.6</a:t>
                      </a:r>
                      <a:endParaRPr lang="en-US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Calibri"/>
                          <a:cs typeface="Times New Roman"/>
                        </a:rPr>
                        <a:t>Density (g/cm</a:t>
                      </a:r>
                      <a:r>
                        <a:rPr lang="en-US" sz="2400" baseline="300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r>
                        <a:rPr lang="en-US" sz="2400"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en-US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615" marR="5861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Calibri"/>
                          <a:cs typeface="Times New Roman"/>
                        </a:rPr>
                        <a:t>0.92</a:t>
                      </a:r>
                      <a:endParaRPr lang="en-US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Calibri"/>
                          <a:cs typeface="Times New Roman"/>
                        </a:rPr>
                        <a:t>0.92</a:t>
                      </a:r>
                      <a:endParaRPr lang="en-US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0.91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0.91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0.90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Times New Roman"/>
                          <a:ea typeface="Calibri"/>
                          <a:cs typeface="Times New Roman"/>
                        </a:rPr>
                        <a:t>HHV (MJ/kg)</a:t>
                      </a:r>
                      <a:endParaRPr lang="en-US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615" marR="5861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Calibri"/>
                          <a:cs typeface="Times New Roman"/>
                        </a:rPr>
                        <a:t>37.5</a:t>
                      </a:r>
                      <a:endParaRPr lang="en-US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Calibri"/>
                          <a:cs typeface="Times New Roman"/>
                        </a:rPr>
                        <a:t>38.8</a:t>
                      </a:r>
                      <a:endParaRPr lang="en-US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Calibri"/>
                          <a:cs typeface="Times New Roman"/>
                        </a:rPr>
                        <a:t>39.5</a:t>
                      </a:r>
                      <a:endParaRPr lang="en-US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Calibri"/>
                          <a:cs typeface="Times New Roman"/>
                        </a:rPr>
                        <a:t>40.4</a:t>
                      </a:r>
                      <a:endParaRPr lang="en-US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Times New Roman"/>
                          <a:ea typeface="Calibri"/>
                          <a:cs typeface="Times New Roman"/>
                        </a:rPr>
                        <a:t>41.3</a:t>
                      </a:r>
                      <a:endParaRPr lang="en-US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14400" y="228600"/>
            <a:ext cx="66605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Pyrolysis  liquid characteristics</a:t>
            </a:r>
            <a:endParaRPr lang="en-US" sz="4000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81001" y="762001"/>
          <a:ext cx="7848599" cy="5898586"/>
        </p:xfrm>
        <a:graphic>
          <a:graphicData uri="http://schemas.openxmlformats.org/drawingml/2006/table">
            <a:tbl>
              <a:tblPr/>
              <a:tblGrid>
                <a:gridCol w="579776"/>
                <a:gridCol w="2076806"/>
                <a:gridCol w="1644139"/>
                <a:gridCol w="3547878"/>
              </a:tblGrid>
              <a:tr h="3217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latin typeface="Times New Roman"/>
                          <a:ea typeface="SimSun"/>
                          <a:cs typeface="Times New Roman"/>
                        </a:rPr>
                        <a:t>No.</a:t>
                      </a:r>
                      <a:endParaRPr lang="en-US" sz="10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0039" marR="6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latin typeface="Times New Roman"/>
                          <a:ea typeface="SimSun"/>
                          <a:cs typeface="Times New Roman"/>
                        </a:rPr>
                        <a:t>Retention time (min)</a:t>
                      </a:r>
                      <a:endParaRPr lang="en-US" sz="10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0039" marR="6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latin typeface="Times New Roman"/>
                          <a:ea typeface="SimSun"/>
                          <a:cs typeface="Times New Roman"/>
                        </a:rPr>
                        <a:t>Percentage (%)</a:t>
                      </a:r>
                      <a:endParaRPr lang="en-US" sz="16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0039" marR="6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latin typeface="Times New Roman"/>
                          <a:ea typeface="SimSun"/>
                          <a:cs typeface="Times New Roman"/>
                        </a:rPr>
                        <a:t>Chemical name</a:t>
                      </a:r>
                      <a:endParaRPr lang="en-US" sz="16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0039" marR="6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6463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latin typeface="Times New Roman"/>
                          <a:ea typeface="SimSun"/>
                          <a:cs typeface="Times New Roman"/>
                        </a:rPr>
                        <a:t>1</a:t>
                      </a:r>
                      <a:endParaRPr lang="en-US" sz="100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latin typeface="Times New Roman"/>
                          <a:ea typeface="SimSun"/>
                          <a:cs typeface="Times New Roman"/>
                        </a:rPr>
                        <a:t>2</a:t>
                      </a:r>
                      <a:endParaRPr lang="en-US" sz="100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latin typeface="Times New Roman"/>
                          <a:ea typeface="SimSun"/>
                          <a:cs typeface="Times New Roman"/>
                        </a:rPr>
                        <a:t>3</a:t>
                      </a:r>
                      <a:endParaRPr lang="en-US" sz="100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latin typeface="Times New Roman"/>
                          <a:ea typeface="SimSun"/>
                          <a:cs typeface="Times New Roman"/>
                        </a:rPr>
                        <a:t>4</a:t>
                      </a:r>
                      <a:endParaRPr lang="en-US" sz="100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latin typeface="Times New Roman"/>
                          <a:ea typeface="SimSun"/>
                          <a:cs typeface="Times New Roman"/>
                        </a:rPr>
                        <a:t>5</a:t>
                      </a:r>
                      <a:endParaRPr lang="en-US" sz="100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latin typeface="Times New Roman"/>
                          <a:ea typeface="SimSun"/>
                          <a:cs typeface="Times New Roman"/>
                        </a:rPr>
                        <a:t>6</a:t>
                      </a:r>
                      <a:endParaRPr lang="en-US" sz="100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latin typeface="Times New Roman"/>
                          <a:ea typeface="SimSun"/>
                          <a:cs typeface="Times New Roman"/>
                        </a:rPr>
                        <a:t>7</a:t>
                      </a:r>
                      <a:endParaRPr lang="en-US" sz="100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latin typeface="Times New Roman"/>
                          <a:ea typeface="SimSun"/>
                          <a:cs typeface="Times New Roman"/>
                        </a:rPr>
                        <a:t>8</a:t>
                      </a:r>
                      <a:endParaRPr lang="en-US" sz="100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latin typeface="Times New Roman"/>
                          <a:ea typeface="SimSun"/>
                          <a:cs typeface="Times New Roman"/>
                        </a:rPr>
                        <a:t>9</a:t>
                      </a:r>
                      <a:endParaRPr lang="en-US" sz="100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latin typeface="Times New Roman"/>
                          <a:ea typeface="SimSun"/>
                          <a:cs typeface="Times New Roman"/>
                        </a:rPr>
                        <a:t>10</a:t>
                      </a:r>
                      <a:endParaRPr lang="en-US" sz="100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latin typeface="Times New Roman"/>
                          <a:ea typeface="SimSun"/>
                          <a:cs typeface="Times New Roman"/>
                        </a:rPr>
                        <a:t>11</a:t>
                      </a:r>
                      <a:endParaRPr lang="en-US" sz="100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latin typeface="Times New Roman"/>
                          <a:ea typeface="SimSun"/>
                          <a:cs typeface="Times New Roman"/>
                        </a:rPr>
                        <a:t>12</a:t>
                      </a:r>
                      <a:endParaRPr lang="en-US" sz="100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latin typeface="Times New Roman"/>
                          <a:ea typeface="SimSun"/>
                          <a:cs typeface="Times New Roman"/>
                        </a:rPr>
                        <a:t>13</a:t>
                      </a:r>
                      <a:endParaRPr lang="en-US" sz="100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latin typeface="Times New Roman"/>
                          <a:ea typeface="SimSun"/>
                          <a:cs typeface="Times New Roman"/>
                        </a:rPr>
                        <a:t>14</a:t>
                      </a:r>
                      <a:endParaRPr lang="en-US" sz="10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0039" marR="6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latin typeface="Times New Roman"/>
                          <a:ea typeface="SimSun"/>
                          <a:cs typeface="Times New Roman"/>
                        </a:rPr>
                        <a:t>14.149</a:t>
                      </a:r>
                      <a:endParaRPr lang="en-US" sz="100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latin typeface="Times New Roman"/>
                          <a:ea typeface="SimSun"/>
                          <a:cs typeface="Times New Roman"/>
                        </a:rPr>
                        <a:t>16.379</a:t>
                      </a:r>
                      <a:endParaRPr lang="en-US" sz="100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latin typeface="Times New Roman"/>
                          <a:ea typeface="SimSun"/>
                          <a:cs typeface="Times New Roman"/>
                        </a:rPr>
                        <a:t>16.450</a:t>
                      </a:r>
                      <a:endParaRPr lang="en-US" sz="100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latin typeface="Times New Roman"/>
                          <a:ea typeface="SimSun"/>
                          <a:cs typeface="Times New Roman"/>
                        </a:rPr>
                        <a:t>18.916</a:t>
                      </a:r>
                      <a:endParaRPr lang="en-US" sz="100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latin typeface="Times New Roman"/>
                          <a:ea typeface="SimSun"/>
                          <a:cs typeface="Times New Roman"/>
                        </a:rPr>
                        <a:t>19.624</a:t>
                      </a:r>
                      <a:endParaRPr lang="en-US" sz="100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latin typeface="Times New Roman"/>
                          <a:ea typeface="SimSun"/>
                          <a:cs typeface="Times New Roman"/>
                        </a:rPr>
                        <a:t>19.849</a:t>
                      </a:r>
                      <a:endParaRPr lang="en-US" sz="100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latin typeface="Times New Roman"/>
                          <a:ea typeface="SimSun"/>
                          <a:cs typeface="Times New Roman"/>
                        </a:rPr>
                        <a:t>20.746</a:t>
                      </a:r>
                      <a:endParaRPr lang="en-US" sz="100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latin typeface="Times New Roman"/>
                          <a:ea typeface="SimSun"/>
                          <a:cs typeface="Times New Roman"/>
                        </a:rPr>
                        <a:t>20.793</a:t>
                      </a:r>
                      <a:endParaRPr lang="en-US" sz="100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latin typeface="Times New Roman"/>
                          <a:ea typeface="SimSun"/>
                          <a:cs typeface="Times New Roman"/>
                        </a:rPr>
                        <a:t>20.934</a:t>
                      </a:r>
                      <a:endParaRPr lang="en-US" sz="100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latin typeface="Times New Roman"/>
                          <a:ea typeface="SimSun"/>
                          <a:cs typeface="Times New Roman"/>
                        </a:rPr>
                        <a:t>21.477</a:t>
                      </a:r>
                      <a:endParaRPr lang="en-US" sz="100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latin typeface="Times New Roman"/>
                          <a:ea typeface="SimSun"/>
                          <a:cs typeface="Times New Roman"/>
                        </a:rPr>
                        <a:t>21.583</a:t>
                      </a:r>
                      <a:endParaRPr lang="en-US" sz="100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latin typeface="Times New Roman"/>
                          <a:ea typeface="SimSun"/>
                          <a:cs typeface="Times New Roman"/>
                        </a:rPr>
                        <a:t>21.808</a:t>
                      </a:r>
                      <a:endParaRPr lang="en-US" sz="100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latin typeface="Times New Roman"/>
                          <a:ea typeface="SimSun"/>
                          <a:cs typeface="Times New Roman"/>
                        </a:rPr>
                        <a:t>22.351</a:t>
                      </a:r>
                      <a:endParaRPr lang="en-US" sz="100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latin typeface="Times New Roman"/>
                          <a:ea typeface="SimSun"/>
                          <a:cs typeface="Times New Roman"/>
                        </a:rPr>
                        <a:t>22.469</a:t>
                      </a:r>
                      <a:endParaRPr lang="en-US" sz="10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0039" marR="6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latin typeface="Times New Roman"/>
                          <a:ea typeface="SimSun"/>
                          <a:cs typeface="Times New Roman"/>
                        </a:rPr>
                        <a:t>1.29</a:t>
                      </a:r>
                      <a:endParaRPr lang="en-US" sz="1600" b="1" dirty="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latin typeface="Times New Roman"/>
                          <a:ea typeface="SimSun"/>
                          <a:cs typeface="Times New Roman"/>
                        </a:rPr>
                        <a:t>1.60</a:t>
                      </a:r>
                      <a:endParaRPr lang="en-US" sz="1600" b="1" dirty="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latin typeface="Times New Roman"/>
                          <a:ea typeface="SimSun"/>
                          <a:cs typeface="Times New Roman"/>
                        </a:rPr>
                        <a:t>1.27</a:t>
                      </a:r>
                      <a:endParaRPr lang="en-US" sz="1600" b="1" dirty="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latin typeface="Times New Roman"/>
                          <a:ea typeface="SimSun"/>
                          <a:cs typeface="Times New Roman"/>
                        </a:rPr>
                        <a:t>1.98</a:t>
                      </a:r>
                      <a:endParaRPr lang="en-US" sz="1600" b="1" dirty="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latin typeface="Times New Roman"/>
                          <a:ea typeface="SimSun"/>
                          <a:cs typeface="Times New Roman"/>
                        </a:rPr>
                        <a:t>7.28</a:t>
                      </a:r>
                      <a:endParaRPr lang="en-US" sz="1600" b="1" dirty="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latin typeface="Times New Roman"/>
                          <a:ea typeface="SimSun"/>
                          <a:cs typeface="Times New Roman"/>
                        </a:rPr>
                        <a:t>2.75</a:t>
                      </a:r>
                      <a:endParaRPr lang="en-US" sz="1600" b="1" dirty="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latin typeface="Times New Roman"/>
                          <a:ea typeface="SimSun"/>
                          <a:cs typeface="Times New Roman"/>
                        </a:rPr>
                        <a:t>1.88</a:t>
                      </a:r>
                      <a:endParaRPr lang="en-US" sz="1600" b="1" dirty="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latin typeface="Times New Roman"/>
                          <a:ea typeface="SimSun"/>
                          <a:cs typeface="Times New Roman"/>
                        </a:rPr>
                        <a:t>3.33</a:t>
                      </a:r>
                      <a:endParaRPr lang="en-US" sz="1600" b="1" dirty="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latin typeface="Times New Roman"/>
                          <a:ea typeface="SimSun"/>
                          <a:cs typeface="Times New Roman"/>
                        </a:rPr>
                        <a:t>4.62</a:t>
                      </a:r>
                      <a:endParaRPr lang="en-US" sz="1600" b="1" dirty="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28.54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latin typeface="Times New Roman"/>
                          <a:ea typeface="SimSun"/>
                          <a:cs typeface="Times New Roman"/>
                        </a:rPr>
                        <a:t>9.72</a:t>
                      </a:r>
                      <a:endParaRPr lang="en-US" sz="1600" b="1" dirty="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latin typeface="Times New Roman"/>
                          <a:ea typeface="SimSun"/>
                          <a:cs typeface="Times New Roman"/>
                        </a:rPr>
                        <a:t>5.85</a:t>
                      </a:r>
                      <a:endParaRPr lang="en-US" sz="1600" b="1" dirty="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latin typeface="Times New Roman"/>
                          <a:ea typeface="SimSun"/>
                          <a:cs typeface="Times New Roman"/>
                        </a:rPr>
                        <a:t>2.22</a:t>
                      </a:r>
                      <a:endParaRPr lang="en-US" sz="1600" b="1" dirty="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latin typeface="Times New Roman"/>
                          <a:ea typeface="SimSun"/>
                          <a:cs typeface="Times New Roman"/>
                        </a:rPr>
                        <a:t>2.39</a:t>
                      </a:r>
                      <a:endParaRPr lang="en-US" sz="1600" b="1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0039" marR="6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 err="1">
                          <a:latin typeface="Times New Roman"/>
                          <a:ea typeface="SimSun"/>
                          <a:cs typeface="Times New Roman"/>
                        </a:rPr>
                        <a:t>Pentadecane</a:t>
                      </a:r>
                      <a:endParaRPr lang="en-US" sz="1600" dirty="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latin typeface="Times New Roman"/>
                          <a:ea typeface="SimSun"/>
                          <a:cs typeface="Times New Roman"/>
                        </a:rPr>
                        <a:t>8-Heptadecene</a:t>
                      </a:r>
                      <a:endParaRPr lang="en-US" sz="1600" dirty="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latin typeface="Times New Roman"/>
                          <a:ea typeface="SimSun"/>
                          <a:cs typeface="Times New Roman"/>
                        </a:rPr>
                        <a:t>1-Heptadecene</a:t>
                      </a:r>
                      <a:endParaRPr lang="en-US" sz="1600" dirty="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 err="1">
                          <a:latin typeface="Times New Roman"/>
                          <a:ea typeface="SimSun"/>
                          <a:cs typeface="Times New Roman"/>
                        </a:rPr>
                        <a:t>Heptadecane</a:t>
                      </a:r>
                      <a:endParaRPr lang="en-US" sz="1600" dirty="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 err="1">
                          <a:latin typeface="Times New Roman"/>
                          <a:ea typeface="SimSun"/>
                          <a:cs typeface="Times New Roman"/>
                        </a:rPr>
                        <a:t>Hexadecanoic</a:t>
                      </a:r>
                      <a:r>
                        <a:rPr lang="en-US" sz="1600" dirty="0">
                          <a:latin typeface="Times New Roman"/>
                          <a:ea typeface="SimSun"/>
                          <a:cs typeface="Times New Roman"/>
                        </a:rPr>
                        <a:t> acid</a:t>
                      </a:r>
                      <a:endParaRPr lang="en-US" sz="1600" dirty="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 err="1">
                          <a:latin typeface="Times New Roman"/>
                          <a:ea typeface="SimSun"/>
                          <a:cs typeface="Times New Roman"/>
                        </a:rPr>
                        <a:t>Hexadecanoic</a:t>
                      </a:r>
                      <a:r>
                        <a:rPr lang="en-US" sz="1600" dirty="0">
                          <a:latin typeface="Times New Roman"/>
                          <a:ea typeface="SimSun"/>
                          <a:cs typeface="Times New Roman"/>
                        </a:rPr>
                        <a:t> acid, ethyl ester</a:t>
                      </a:r>
                      <a:endParaRPr lang="en-US" sz="1600" dirty="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latin typeface="Times New Roman"/>
                          <a:ea typeface="SimSun"/>
                          <a:cs typeface="Times New Roman"/>
                        </a:rPr>
                        <a:t>Unknown</a:t>
                      </a:r>
                      <a:endParaRPr lang="en-US" sz="1600" dirty="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latin typeface="Times New Roman"/>
                          <a:ea typeface="SimSun"/>
                          <a:cs typeface="Times New Roman"/>
                        </a:rPr>
                        <a:t>Unknown</a:t>
                      </a:r>
                      <a:endParaRPr lang="en-US" sz="1600" dirty="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latin typeface="Times New Roman"/>
                          <a:ea typeface="SimSun"/>
                          <a:cs typeface="Times New Roman"/>
                        </a:rPr>
                        <a:t>9-Octadecenoic acid (</a:t>
                      </a:r>
                      <a:r>
                        <a:rPr lang="en-US" sz="1600" i="1" dirty="0">
                          <a:latin typeface="Times New Roman"/>
                          <a:ea typeface="SimSun"/>
                          <a:cs typeface="Times New Roman"/>
                        </a:rPr>
                        <a:t>Z</a:t>
                      </a:r>
                      <a:r>
                        <a:rPr lang="en-US" sz="1600" dirty="0">
                          <a:latin typeface="Times New Roman"/>
                          <a:ea typeface="SimSun"/>
                          <a:cs typeface="Times New Roman"/>
                        </a:rPr>
                        <a:t>), methyl ester</a:t>
                      </a:r>
                      <a:endParaRPr lang="en-US" sz="1600" dirty="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Oleic acid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Ethyl </a:t>
                      </a:r>
                      <a:r>
                        <a:rPr lang="en-US" sz="1600" b="1" dirty="0" err="1">
                          <a:solidFill>
                            <a:srgbClr val="FF0000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oleate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latin typeface="Times New Roman"/>
                          <a:ea typeface="SimSun"/>
                          <a:cs typeface="Times New Roman"/>
                        </a:rPr>
                        <a:t>Unknown</a:t>
                      </a:r>
                      <a:endParaRPr lang="en-US" sz="1600" dirty="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latin typeface="Times New Roman"/>
                          <a:ea typeface="SimSun"/>
                          <a:cs typeface="Times New Roman"/>
                        </a:rPr>
                        <a:t>Unknown</a:t>
                      </a:r>
                      <a:endParaRPr lang="en-US" sz="1600" dirty="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latin typeface="Times New Roman"/>
                          <a:ea typeface="SimSun"/>
                          <a:cs typeface="Times New Roman"/>
                        </a:rPr>
                        <a:t>Unknown</a:t>
                      </a:r>
                      <a:endParaRPr lang="en-US" sz="16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0039" marR="6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-2232"/>
            <a:ext cx="911582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Major peaks of bio-oil (&gt;1%) without catalyst identified by GC-MS</a:t>
            </a: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10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0"/>
            <a:ext cx="83058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352800"/>
            <a:ext cx="8382000" cy="33528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819400" y="4343400"/>
            <a:ext cx="27306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Red mud 450 C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0" y="1295400"/>
            <a:ext cx="20345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Sand 450 C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57201" y="533400"/>
          <a:ext cx="8305800" cy="5181600"/>
        </p:xfrm>
        <a:graphic>
          <a:graphicData uri="http://schemas.openxmlformats.org/drawingml/2006/table">
            <a:tbl>
              <a:tblPr/>
              <a:tblGrid>
                <a:gridCol w="1892571"/>
                <a:gridCol w="1030419"/>
                <a:gridCol w="1064246"/>
                <a:gridCol w="951489"/>
                <a:gridCol w="1134501"/>
                <a:gridCol w="1098073"/>
                <a:gridCol w="1134501"/>
              </a:tblGrid>
              <a:tr h="51816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Times New Roman"/>
                        </a:rPr>
                        <a:t>Pyrolysis media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Times New Roman"/>
                        </a:rPr>
                        <a:t>Silica sand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Red mud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1816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Pyrolysis temp (</a:t>
                      </a:r>
                      <a:r>
                        <a:rPr lang="en-US" sz="1400" baseline="30000">
                          <a:latin typeface="Times New Roman"/>
                          <a:ea typeface="Calibri"/>
                          <a:cs typeface="Times New Roman"/>
                        </a:rPr>
                        <a:t>o</a:t>
                      </a: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C)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Times New Roman"/>
                        </a:rPr>
                        <a:t>400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Times New Roman"/>
                        </a:rPr>
                        <a:t>450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Times New Roman"/>
                        </a:rPr>
                        <a:t>500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Times New Roman"/>
                        </a:rPr>
                        <a:t>400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450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500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H</a:t>
                      </a:r>
                      <a:r>
                        <a:rPr lang="en-US" sz="1400" baseline="-250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0.45</a:t>
                      </a:r>
                      <a:r>
                        <a:rPr lang="en-US" sz="1400" b="1" dirty="0">
                          <a:latin typeface="Times New Roman"/>
                          <a:ea typeface="Calibri"/>
                          <a:cs typeface="Times New Roman"/>
                        </a:rPr>
                        <a:t>±0.03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0.8±0.1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1.1</a:t>
                      </a:r>
                      <a:r>
                        <a:rPr lang="en-US" sz="1400" b="1" dirty="0">
                          <a:latin typeface="Times New Roman"/>
                          <a:ea typeface="Calibri"/>
                          <a:cs typeface="Times New Roman"/>
                        </a:rPr>
                        <a:t>±0.1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2.15±0.03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3.8±0.3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3.88±0.1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CO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4.7</a:t>
                      </a: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±0.1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6.3±0.4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6.0±0.6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5.9±0.2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7.3±0.01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10.9±0.9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CO</a:t>
                      </a:r>
                      <a:r>
                        <a:rPr lang="en-US" sz="1400" baseline="-250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81.1</a:t>
                      </a: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±2.6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76.6±1.4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74.6±0.7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78.5±0.1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72.5±0.9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65.2±1.5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CH</a:t>
                      </a:r>
                      <a:r>
                        <a:rPr lang="en-US" sz="1400" baseline="-250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1.5</a:t>
                      </a: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±0.4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2.1±0.2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2.6±0.2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1.6±0.2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2.6±0.1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3.8±0.04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C</a:t>
                      </a:r>
                      <a:r>
                        <a:rPr lang="en-US" sz="1400" baseline="-250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-C</a:t>
                      </a:r>
                      <a:r>
                        <a:rPr lang="en-US" sz="1400" baseline="-250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10.5</a:t>
                      </a: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±1.9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11.5±1.5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13.3±0.8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10.0±1.1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10.8±0.9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13.6±0.9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Other hydrocarbons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1.9</a:t>
                      </a: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±0.5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2.8±0.2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2.5±0.5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1.9±0.3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2.9±0.6</a:t>
                      </a: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2.6±0.5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3632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Times New Roman"/>
                        </a:rPr>
                        <a:t>CO/CO</a:t>
                      </a:r>
                      <a:r>
                        <a:rPr lang="en-US" sz="1400" baseline="-25000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en-US" sz="1400" dirty="0">
                          <a:latin typeface="Times New Roman"/>
                          <a:ea typeface="Calibri"/>
                          <a:cs typeface="Times New Roman"/>
                        </a:rPr>
                        <a:t> (mass/mass)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0.06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0.08±0.01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Times New Roman"/>
                        </a:rPr>
                        <a:t>0.09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0.08±0.00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0.10±0.00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0.17±0.02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Table 5.  Composition of pyrolysis gases generated from sand and red mud OMWS pyrolysis at various temperatures (mass%).</a:t>
            </a:r>
            <a:endParaRPr kumimoji="0" lang="en-US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Hydrotreating</a:t>
            </a:r>
            <a:r>
              <a:rPr lang="en-US" b="1" dirty="0" smtClean="0"/>
              <a:t> of red mud pyrolysis oil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High pressure batch reactor</a:t>
            </a:r>
          </a:p>
          <a:p>
            <a:r>
              <a:rPr lang="en-US" dirty="0" smtClean="0"/>
              <a:t>400 C</a:t>
            </a:r>
          </a:p>
          <a:p>
            <a:r>
              <a:rPr lang="en-US" dirty="0" smtClean="0"/>
              <a:t>37 bar initial hydrogen pressure</a:t>
            </a:r>
          </a:p>
          <a:p>
            <a:r>
              <a:rPr lang="en-US" dirty="0" smtClean="0"/>
              <a:t>15 wt% catalyst</a:t>
            </a:r>
          </a:p>
          <a:p>
            <a:r>
              <a:rPr lang="en-US" dirty="0" smtClean="0"/>
              <a:t>Reaction time 30 min.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541396"/>
            <a:ext cx="8456941" cy="6316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838200" y="0"/>
            <a:ext cx="72583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Hydrogenated OMWS pyrolysis oil</a:t>
            </a:r>
            <a:endParaRPr lang="en-US" sz="4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838200" y="1066800"/>
          <a:ext cx="8153400" cy="5958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/>
                <a:gridCol w="2743200"/>
                <a:gridCol w="2819400"/>
              </a:tblGrid>
              <a:tr h="1569720">
                <a:tc>
                  <a:txBody>
                    <a:bodyPr/>
                    <a:lstStyle/>
                    <a:p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Red mud pyrolysis oil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 smtClean="0"/>
                        <a:t>Hydrotreated</a:t>
                      </a:r>
                      <a:r>
                        <a:rPr lang="en-US" sz="3600" dirty="0" smtClean="0"/>
                        <a:t> oil</a:t>
                      </a:r>
                      <a:endParaRPr lang="en-US" sz="3600" dirty="0"/>
                    </a:p>
                  </a:txBody>
                  <a:tcPr/>
                </a:tc>
              </a:tr>
              <a:tr h="576996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C (wt%)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77.70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85.55</a:t>
                      </a:r>
                      <a:endParaRPr lang="en-US" sz="3600" dirty="0"/>
                    </a:p>
                  </a:txBody>
                  <a:tcPr/>
                </a:tc>
              </a:tr>
              <a:tr h="576996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H (wt%)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10.07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13.15</a:t>
                      </a:r>
                      <a:endParaRPr lang="en-US" sz="3600" dirty="0"/>
                    </a:p>
                  </a:txBody>
                  <a:tcPr/>
                </a:tc>
              </a:tr>
              <a:tr h="576996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N (wt%)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2.33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0.55</a:t>
                      </a:r>
                      <a:endParaRPr lang="en-US" sz="3600" dirty="0"/>
                    </a:p>
                  </a:txBody>
                  <a:tcPr/>
                </a:tc>
              </a:tr>
              <a:tr h="576996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O (wt%)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9.88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0.79</a:t>
                      </a:r>
                      <a:endParaRPr lang="en-US" sz="3600" dirty="0"/>
                    </a:p>
                  </a:txBody>
                  <a:tcPr/>
                </a:tc>
              </a:tr>
              <a:tr h="576996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HHV (MJ/kg)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40.58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45.07</a:t>
                      </a:r>
                      <a:endParaRPr lang="en-US" sz="3600" dirty="0"/>
                    </a:p>
                  </a:txBody>
                  <a:tcPr/>
                </a:tc>
              </a:tr>
              <a:tr h="995910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Density (g/cm3)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0.92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0.79</a:t>
                      </a:r>
                      <a:endParaRPr lang="en-US" sz="3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743200" y="152400"/>
            <a:ext cx="30329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Oil properties</a:t>
            </a:r>
            <a:endParaRPr lang="en-US" sz="4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8"/>
          <p:cNvGrpSpPr/>
          <p:nvPr/>
        </p:nvGrpSpPr>
        <p:grpSpPr>
          <a:xfrm>
            <a:off x="990600" y="914400"/>
            <a:ext cx="7391400" cy="5181600"/>
            <a:chOff x="831850" y="546100"/>
            <a:chExt cx="3638550" cy="4111625"/>
          </a:xfrm>
        </p:grpSpPr>
        <p:sp>
          <p:nvSpPr>
            <p:cNvPr id="23575" name="Text Box 23"/>
            <p:cNvSpPr txBox="1">
              <a:spLocks noChangeArrowheads="1"/>
            </p:cNvSpPr>
            <p:nvPr/>
          </p:nvSpPr>
          <p:spPr bwMode="auto">
            <a:xfrm>
              <a:off x="993775" y="546100"/>
              <a:ext cx="1257300" cy="7874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Olive </a:t>
              </a:r>
              <a:r>
                <a:rPr kumimoji="0" lang="fr-FR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oil</a:t>
              </a:r>
              <a:r>
                <a:rPr kumimoji="0" lang="fr-FR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kumimoji="0" lang="fr-FR" sz="2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Industry</a:t>
              </a:r>
              <a:endPara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74" name="Text Box 22"/>
            <p:cNvSpPr txBox="1">
              <a:spLocks noChangeArrowheads="1"/>
            </p:cNvSpPr>
            <p:nvPr/>
          </p:nvSpPr>
          <p:spPr bwMode="auto">
            <a:xfrm>
              <a:off x="2403475" y="546100"/>
              <a:ext cx="1257300" cy="7874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Bauxite Industry</a:t>
              </a:r>
              <a:endParaRPr kumimoji="0" lang="fr-FR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73" name="AutoShape 21"/>
            <p:cNvSpPr>
              <a:spLocks noChangeShapeType="1"/>
            </p:cNvSpPr>
            <p:nvPr/>
          </p:nvSpPr>
          <p:spPr bwMode="auto">
            <a:xfrm rot="16200000" flipH="1">
              <a:off x="1597025" y="1878013"/>
              <a:ext cx="682625" cy="615950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23572" name="AutoShape 20"/>
            <p:cNvSpPr>
              <a:spLocks noChangeShapeType="1"/>
            </p:cNvSpPr>
            <p:nvPr/>
          </p:nvSpPr>
          <p:spPr bwMode="auto">
            <a:xfrm rot="5400000">
              <a:off x="2372519" y="1875632"/>
              <a:ext cx="682625" cy="623887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23571" name="AutoShape 19"/>
            <p:cNvSpPr>
              <a:spLocks noChangeShapeType="1"/>
            </p:cNvSpPr>
            <p:nvPr/>
          </p:nvSpPr>
          <p:spPr bwMode="auto">
            <a:xfrm>
              <a:off x="1628775" y="1335088"/>
              <a:ext cx="0" cy="24606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23570" name="AutoShape 18"/>
            <p:cNvSpPr>
              <a:spLocks noChangeShapeType="1"/>
            </p:cNvSpPr>
            <p:nvPr/>
          </p:nvSpPr>
          <p:spPr bwMode="auto">
            <a:xfrm>
              <a:off x="3027363" y="1335088"/>
              <a:ext cx="0" cy="24606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23569" name="Text Box 17"/>
            <p:cNvSpPr txBox="1">
              <a:spLocks noChangeArrowheads="1"/>
            </p:cNvSpPr>
            <p:nvPr/>
          </p:nvSpPr>
          <p:spPr bwMode="auto">
            <a:xfrm>
              <a:off x="993775" y="1581150"/>
              <a:ext cx="1257300" cy="2635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OMWS</a:t>
              </a:r>
              <a:endParaRPr kumimoji="0" lang="fr-FR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68" name="Text Box 16"/>
            <p:cNvSpPr txBox="1">
              <a:spLocks noChangeArrowheads="1"/>
            </p:cNvSpPr>
            <p:nvPr/>
          </p:nvSpPr>
          <p:spPr bwMode="auto">
            <a:xfrm>
              <a:off x="2403475" y="1581150"/>
              <a:ext cx="1257300" cy="2635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Red mud</a:t>
              </a:r>
              <a:endParaRPr kumimoji="0" lang="fr-FR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67" name="Text Box 15"/>
            <p:cNvSpPr txBox="1">
              <a:spLocks noChangeArrowheads="1"/>
            </p:cNvSpPr>
            <p:nvPr/>
          </p:nvSpPr>
          <p:spPr bwMode="auto">
            <a:xfrm>
              <a:off x="1158875" y="2528888"/>
              <a:ext cx="2328863" cy="7874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Catalytic Pyrolysis </a:t>
              </a:r>
              <a:endParaRPr kumimoji="0" 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in Fluidized Bed Reactor</a:t>
              </a:r>
              <a:endParaRPr kumimoji="0" 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66" name="AutoShape 14"/>
            <p:cNvSpPr>
              <a:spLocks noChangeShapeType="1"/>
            </p:cNvSpPr>
            <p:nvPr/>
          </p:nvSpPr>
          <p:spPr bwMode="auto">
            <a:xfrm>
              <a:off x="1473200" y="3317875"/>
              <a:ext cx="0" cy="24606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23565" name="AutoShape 13"/>
            <p:cNvSpPr>
              <a:spLocks noChangeShapeType="1"/>
            </p:cNvSpPr>
            <p:nvPr/>
          </p:nvSpPr>
          <p:spPr bwMode="auto">
            <a:xfrm>
              <a:off x="2322513" y="3317875"/>
              <a:ext cx="0" cy="24606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23564" name="AutoShape 12"/>
            <p:cNvSpPr>
              <a:spLocks noChangeShapeType="1"/>
            </p:cNvSpPr>
            <p:nvPr/>
          </p:nvSpPr>
          <p:spPr bwMode="auto">
            <a:xfrm>
              <a:off x="3176588" y="3317875"/>
              <a:ext cx="0" cy="24606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23563" name="Text Box 11"/>
            <p:cNvSpPr txBox="1">
              <a:spLocks noChangeArrowheads="1"/>
            </p:cNvSpPr>
            <p:nvPr/>
          </p:nvSpPr>
          <p:spPr bwMode="auto">
            <a:xfrm>
              <a:off x="1158875" y="3570288"/>
              <a:ext cx="627063" cy="108743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Gas</a:t>
              </a:r>
              <a:endParaRPr kumimoji="0" 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H</a:t>
              </a:r>
              <a:r>
                <a:rPr kumimoji="0" lang="en-US" sz="2000" b="0" i="0" u="none" strike="noStrike" cap="none" normalizeH="0" baseline="-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2</a:t>
              </a: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, CO, CH</a:t>
              </a:r>
              <a:r>
                <a:rPr kumimoji="0" lang="en-US" sz="2000" b="0" i="0" u="none" strike="noStrike" cap="none" normalizeH="0" baseline="-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4</a:t>
              </a: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, CO</a:t>
              </a:r>
              <a:r>
                <a:rPr kumimoji="0" lang="en-US" sz="2000" b="0" i="0" u="none" strike="noStrike" cap="none" normalizeH="0" baseline="-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2</a:t>
              </a:r>
              <a:endParaRPr kumimoji="0" 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62" name="Text Box 10"/>
            <p:cNvSpPr txBox="1">
              <a:spLocks noChangeArrowheads="1"/>
            </p:cNvSpPr>
            <p:nvPr/>
          </p:nvSpPr>
          <p:spPr bwMode="auto">
            <a:xfrm>
              <a:off x="2011363" y="3565525"/>
              <a:ext cx="627062" cy="108743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Green</a:t>
              </a:r>
              <a:endParaRPr kumimoji="0" 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Diesel</a:t>
              </a:r>
              <a:endParaRPr kumimoji="0" 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Fuel</a:t>
              </a:r>
              <a:r>
                <a:rPr kumimoji="0" lang="en-US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 </a:t>
              </a:r>
              <a:endParaRPr kumimoji="0" 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61" name="Text Box 9"/>
            <p:cNvSpPr txBox="1">
              <a:spLocks noChangeArrowheads="1"/>
            </p:cNvSpPr>
            <p:nvPr/>
          </p:nvSpPr>
          <p:spPr bwMode="auto">
            <a:xfrm>
              <a:off x="2860675" y="3565525"/>
              <a:ext cx="627063" cy="108743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Char</a:t>
              </a:r>
              <a:endParaRPr kumimoji="0" lang="fr-FR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60" name="AutoShape 8"/>
            <p:cNvSpPr>
              <a:spLocks noChangeShapeType="1"/>
            </p:cNvSpPr>
            <p:nvPr/>
          </p:nvSpPr>
          <p:spPr bwMode="auto">
            <a:xfrm>
              <a:off x="831850" y="2906713"/>
              <a:ext cx="327025" cy="635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23559" name="AutoShape 7"/>
            <p:cNvSpPr>
              <a:spLocks noChangeShapeType="1"/>
            </p:cNvSpPr>
            <p:nvPr/>
          </p:nvSpPr>
          <p:spPr bwMode="auto">
            <a:xfrm flipV="1">
              <a:off x="831850" y="2914650"/>
              <a:ext cx="0" cy="118268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23558" name="AutoShape 6"/>
            <p:cNvSpPr>
              <a:spLocks noChangeShapeType="1"/>
            </p:cNvSpPr>
            <p:nvPr/>
          </p:nvSpPr>
          <p:spPr bwMode="auto">
            <a:xfrm flipH="1">
              <a:off x="831850" y="4106863"/>
              <a:ext cx="32702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23557" name="AutoShape 5"/>
            <p:cNvSpPr>
              <a:spLocks noChangeShapeType="1"/>
            </p:cNvSpPr>
            <p:nvPr/>
          </p:nvSpPr>
          <p:spPr bwMode="auto">
            <a:xfrm flipV="1">
              <a:off x="3816350" y="2914650"/>
              <a:ext cx="0" cy="11906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23556" name="AutoShape 4"/>
            <p:cNvSpPr>
              <a:spLocks noChangeShapeType="1"/>
            </p:cNvSpPr>
            <p:nvPr/>
          </p:nvSpPr>
          <p:spPr bwMode="auto">
            <a:xfrm flipH="1">
              <a:off x="3487738" y="4098925"/>
              <a:ext cx="32702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23555" name="AutoShape 3"/>
            <p:cNvSpPr>
              <a:spLocks noChangeShapeType="1"/>
            </p:cNvSpPr>
            <p:nvPr/>
          </p:nvSpPr>
          <p:spPr bwMode="auto">
            <a:xfrm flipH="1">
              <a:off x="3479800" y="2906713"/>
              <a:ext cx="328613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23554" name="Text Box 2"/>
            <p:cNvSpPr txBox="1">
              <a:spLocks noChangeArrowheads="1"/>
            </p:cNvSpPr>
            <p:nvPr/>
          </p:nvSpPr>
          <p:spPr bwMode="auto">
            <a:xfrm>
              <a:off x="3552825" y="4391025"/>
              <a:ext cx="917575" cy="2635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Fertiliser</a:t>
              </a:r>
              <a:endPara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53" name="AutoShape 1"/>
            <p:cNvSpPr>
              <a:spLocks noChangeShapeType="1"/>
            </p:cNvSpPr>
            <p:nvPr/>
          </p:nvSpPr>
          <p:spPr bwMode="auto">
            <a:xfrm>
              <a:off x="3816350" y="4106863"/>
              <a:ext cx="0" cy="29051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</p:grpSp>
      <p:sp>
        <p:nvSpPr>
          <p:cNvPr id="23576" name="Rectangle 2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86" name="Rectangle 34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Straight pyrolysis of OMWS produces mostly long chain fatty acidic products and hydrocarbons</a:t>
            </a:r>
          </a:p>
          <a:p>
            <a:r>
              <a:rPr lang="en-US" dirty="0" smtClean="0"/>
              <a:t>Red mud catalytic pyrolysis of OMWS produces mostly hydrocarbons, </a:t>
            </a:r>
            <a:r>
              <a:rPr lang="en-US" dirty="0" err="1" smtClean="0"/>
              <a:t>ketones</a:t>
            </a:r>
            <a:r>
              <a:rPr lang="en-US" dirty="0" smtClean="0"/>
              <a:t>, and alcohols</a:t>
            </a:r>
          </a:p>
          <a:p>
            <a:r>
              <a:rPr lang="en-US" dirty="0" err="1" smtClean="0"/>
              <a:t>Hydrotreatment</a:t>
            </a:r>
            <a:r>
              <a:rPr lang="en-US" dirty="0" smtClean="0"/>
              <a:t> of the red mud catalytic pyrolysis oils produces C11 to C24 hydrocarbons with HHV 46 MJ/kg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1694</TotalTime>
  <Words>646</Words>
  <Application>Microsoft Office PowerPoint</Application>
  <PresentationFormat>On-screen Show (4:3)</PresentationFormat>
  <Paragraphs>312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PRODUCTION OF INFRA-STRUCTURE READY BIOFULES FROM OLIVE MILL WASTEWATER SLUDGE</vt:lpstr>
      <vt:lpstr>Contents</vt:lpstr>
      <vt:lpstr>Three-Phases decanter</vt:lpstr>
      <vt:lpstr>Serious Environmental Impact  of olive mill waste water  </vt:lpstr>
      <vt:lpstr>Évaluation des aspects techniques et financiers actuels en matière de gestion des margines en Tunisie </vt:lpstr>
      <vt:lpstr>Slide 6</vt:lpstr>
      <vt:lpstr>Red mud from polutant to Catalyst</vt:lpstr>
      <vt:lpstr>Slide 8</vt:lpstr>
      <vt:lpstr>Pyrolysis conditions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Hydrotreating of red mud pyrolysis oil</vt:lpstr>
      <vt:lpstr>Slide 19</vt:lpstr>
      <vt:lpstr>Slide 20</vt:lpstr>
      <vt:lpstr>Slide 21</vt:lpstr>
      <vt:lpstr>Conclusions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PRODUCTION OF INFRA-STRUCTURE READY BIOFULES FROM OLIVE MILL WASTEWATER SLUDGE</dc:title>
  <dc:creator>Agblevor</dc:creator>
  <cp:lastModifiedBy>Agblevor</cp:lastModifiedBy>
  <cp:revision>7</cp:revision>
  <dcterms:created xsi:type="dcterms:W3CDTF">2016-06-06T12:56:27Z</dcterms:created>
  <dcterms:modified xsi:type="dcterms:W3CDTF">2016-06-14T07:35:23Z</dcterms:modified>
</cp:coreProperties>
</file>