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handoutMasterIdLst>
    <p:handoutMasterId r:id="rId1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30"/>
  </p:normalViewPr>
  <p:slideViewPr>
    <p:cSldViewPr snapToGrid="0" snapToObjects="1">
      <p:cViewPr varScale="1">
        <p:scale>
          <a:sx n="86" d="100"/>
          <a:sy n="86" d="100"/>
        </p:scale>
        <p:origin x="7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0F5E4-7350-4BDA-B3E3-4DD9C72A5B1A}" type="datetimeFigureOut">
              <a:rPr lang="en-ZA" smtClean="0"/>
              <a:t>2016/10/18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79119-75A4-407F-B378-0A4FE739E5F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1202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4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8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8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46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22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4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6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804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3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3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473" y="1"/>
            <a:ext cx="11166763" cy="3386664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The use of HIV positive health care volunteers to provide information about HIV/AIDS in low socio-economic communities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u="sng" dirty="0" err="1" smtClean="0">
                <a:solidFill>
                  <a:srgbClr val="0070C0"/>
                </a:solidFill>
              </a:rPr>
              <a:t>Firoza</a:t>
            </a:r>
            <a:r>
              <a:rPr lang="en-US" b="1" u="sng" dirty="0" smtClean="0">
                <a:solidFill>
                  <a:srgbClr val="0070C0"/>
                </a:solidFill>
              </a:rPr>
              <a:t> Haffejee</a:t>
            </a:r>
            <a:r>
              <a:rPr lang="en-US" b="1" u="sng" baseline="30000" dirty="0" smtClean="0">
                <a:solidFill>
                  <a:srgbClr val="0070C0"/>
                </a:solidFill>
              </a:rPr>
              <a:t>1</a:t>
            </a:r>
            <a:r>
              <a:rPr lang="en-US" b="1" dirty="0" smtClean="0">
                <a:solidFill>
                  <a:srgbClr val="0070C0"/>
                </a:solidFill>
              </a:rPr>
              <a:t>, MW Khan</a:t>
            </a:r>
            <a:r>
              <a:rPr lang="en-US" b="1" baseline="30000" dirty="0" smtClean="0">
                <a:solidFill>
                  <a:srgbClr val="0070C0"/>
                </a:solidFill>
              </a:rPr>
              <a:t>1</a:t>
            </a:r>
            <a:r>
              <a:rPr lang="en-US" b="1" dirty="0" smtClean="0">
                <a:solidFill>
                  <a:srgbClr val="0070C0"/>
                </a:solidFill>
              </a:rPr>
              <a:t>, K Ports</a:t>
            </a:r>
            <a:r>
              <a:rPr lang="en-US" b="1" baseline="30000" dirty="0" smtClean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, M Mosavel</a:t>
            </a:r>
            <a:r>
              <a:rPr lang="en-US" b="1" baseline="30000" dirty="0" smtClean="0">
                <a:solidFill>
                  <a:srgbClr val="0070C0"/>
                </a:solidFill>
              </a:rPr>
              <a:t>2</a:t>
            </a:r>
          </a:p>
          <a:p>
            <a:r>
              <a:rPr lang="en-US" sz="1900" b="1" baseline="30000" dirty="0" smtClean="0"/>
              <a:t>1</a:t>
            </a:r>
            <a:r>
              <a:rPr lang="en-US" sz="1900" b="1" dirty="0" smtClean="0"/>
              <a:t>Department of Basic Medical Sciences, Durban University of Technology, South Africa</a:t>
            </a:r>
          </a:p>
          <a:p>
            <a:r>
              <a:rPr lang="en-US" sz="1900" b="1" baseline="30000" dirty="0" smtClean="0"/>
              <a:t>2</a:t>
            </a:r>
            <a:r>
              <a:rPr lang="en-US" sz="1900" b="1" dirty="0" smtClean="0"/>
              <a:t>Health and Behavior Policy unit, Virginia Commonwealth University, USA</a:t>
            </a:r>
            <a:endParaRPr lang="en-US" sz="1900" b="1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52" y="5346173"/>
            <a:ext cx="3454400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611" y="5473173"/>
            <a:ext cx="23114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1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Background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Epicentre</a:t>
            </a:r>
            <a:r>
              <a:rPr lang="en-US" dirty="0" smtClean="0"/>
              <a:t> of the HIV pandemic </a:t>
            </a:r>
            <a:r>
              <a:rPr lang="mr-IN" dirty="0" smtClean="0"/>
              <a:t>–</a:t>
            </a:r>
            <a:r>
              <a:rPr lang="en-US" dirty="0" smtClean="0"/>
              <a:t> KwaZulu-Natal, South Africa (SA)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Prevalence of HIV = 16.9%</a:t>
            </a:r>
          </a:p>
          <a:p>
            <a:r>
              <a:rPr lang="en-US" dirty="0" smtClean="0"/>
              <a:t>SA </a:t>
            </a:r>
            <a:r>
              <a:rPr lang="mr-IN" dirty="0" smtClean="0"/>
              <a:t>–</a:t>
            </a:r>
            <a:r>
              <a:rPr lang="en-US" dirty="0" smtClean="0"/>
              <a:t> DOH has made the reduction of new infections part of its health care strategic plans</a:t>
            </a:r>
            <a:endParaRPr lang="en-US" dirty="0"/>
          </a:p>
          <a:p>
            <a:r>
              <a:rPr lang="en-US" dirty="0" smtClean="0"/>
              <a:t>Scaling up of ARV</a:t>
            </a:r>
          </a:p>
          <a:p>
            <a:r>
              <a:rPr lang="en-US" dirty="0" smtClean="0"/>
              <a:t>Reduced progression of HIV to AIDS</a:t>
            </a:r>
          </a:p>
          <a:p>
            <a:r>
              <a:rPr lang="en-US" dirty="0" smtClean="0"/>
              <a:t>However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Still an increase in new infections</a:t>
            </a:r>
          </a:p>
          <a:p>
            <a:r>
              <a:rPr lang="en-US" dirty="0" smtClean="0"/>
              <a:t>There is a need to increase voluntary counselling and testing (VCT)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582" y="3226399"/>
            <a:ext cx="2362200" cy="21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2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7927"/>
            <a:ext cx="10515600" cy="5789036"/>
          </a:xfrm>
        </p:spPr>
        <p:txBody>
          <a:bodyPr/>
          <a:lstStyle/>
          <a:p>
            <a:r>
              <a:rPr lang="en-US" dirty="0" smtClean="0"/>
              <a:t>Large numbers of voluntary health care workers employed </a:t>
            </a:r>
          </a:p>
          <a:p>
            <a:pPr lvl="1"/>
            <a:r>
              <a:rPr lang="en-US" dirty="0" smtClean="0"/>
              <a:t>Promote VCT</a:t>
            </a:r>
          </a:p>
          <a:p>
            <a:pPr lvl="1"/>
            <a:r>
              <a:rPr lang="en-US" dirty="0" smtClean="0"/>
              <a:t>Promote the uptake of ARVs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Many people are still unable to access these health services</a:t>
            </a:r>
          </a:p>
          <a:p>
            <a:endParaRPr lang="en-US" dirty="0" smtClean="0"/>
          </a:p>
          <a:p>
            <a:r>
              <a:rPr lang="en-US" dirty="0" smtClean="0"/>
              <a:t>Emergence of many voluntary health care workers</a:t>
            </a:r>
          </a:p>
          <a:p>
            <a:endParaRPr lang="en-US" dirty="0" smtClean="0"/>
          </a:p>
          <a:p>
            <a:r>
              <a:rPr lang="en-US" dirty="0" smtClean="0"/>
              <a:t>Provide educational services and emotional support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036" y="2596271"/>
            <a:ext cx="2403763" cy="224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Aim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explore the factors that drive a person living with HIV to provide voluntary health care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57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Methods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8538"/>
            <a:ext cx="10515600" cy="5013434"/>
          </a:xfrm>
        </p:spPr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 smtClean="0"/>
              <a:t>                                                    </a:t>
            </a:r>
            <a:r>
              <a:rPr lang="en-US" sz="4000" dirty="0" smtClean="0"/>
              <a:t>Part of a larger study</a:t>
            </a:r>
          </a:p>
          <a:p>
            <a:endParaRPr lang="en-US" dirty="0" smtClean="0"/>
          </a:p>
          <a:p>
            <a:r>
              <a:rPr lang="en-US" sz="4000" dirty="0" smtClean="0"/>
              <a:t>Quantitative and qualitative data were collected </a:t>
            </a:r>
          </a:p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from voluntary health care workers</a:t>
            </a:r>
          </a:p>
          <a:p>
            <a:endParaRPr lang="en-US" sz="4000" dirty="0"/>
          </a:p>
          <a:p>
            <a:r>
              <a:rPr lang="en-US" sz="4000" dirty="0" smtClean="0"/>
              <a:t>Study site </a:t>
            </a:r>
            <a:r>
              <a:rPr lang="mr-IN" sz="4000" dirty="0" smtClean="0"/>
              <a:t>–</a:t>
            </a:r>
            <a:r>
              <a:rPr lang="en-US" sz="4000" dirty="0" smtClean="0"/>
              <a:t> Kenneth Gardens</a:t>
            </a:r>
          </a:p>
          <a:p>
            <a:pPr lvl="1"/>
            <a:r>
              <a:rPr lang="en-US" sz="4000" dirty="0" smtClean="0"/>
              <a:t>A </a:t>
            </a:r>
            <a:r>
              <a:rPr lang="en-US" sz="4000" b="1" dirty="0" smtClean="0">
                <a:solidFill>
                  <a:srgbClr val="0070C0"/>
                </a:solidFill>
              </a:rPr>
              <a:t>low income community </a:t>
            </a:r>
            <a:r>
              <a:rPr lang="en-US" sz="4000" dirty="0" smtClean="0"/>
              <a:t>in Durban, South Africa</a:t>
            </a:r>
          </a:p>
          <a:p>
            <a:endParaRPr lang="en-US" sz="4000" dirty="0"/>
          </a:p>
          <a:p>
            <a:r>
              <a:rPr lang="en-US" sz="4000" dirty="0"/>
              <a:t>E</a:t>
            </a:r>
            <a:r>
              <a:rPr lang="en-US" sz="4000" dirty="0" smtClean="0"/>
              <a:t>thical clearance (IREC 056/13)</a:t>
            </a:r>
          </a:p>
          <a:p>
            <a:r>
              <a:rPr lang="en-US" sz="4000" dirty="0"/>
              <a:t>W</a:t>
            </a:r>
            <a:r>
              <a:rPr lang="en-US" sz="4000" dirty="0" smtClean="0"/>
              <a:t>ritten informed consent </a:t>
            </a:r>
          </a:p>
          <a:p>
            <a:r>
              <a:rPr lang="en-US" sz="4000" b="1" dirty="0">
                <a:solidFill>
                  <a:srgbClr val="0070C0"/>
                </a:solidFill>
              </a:rPr>
              <a:t>I</a:t>
            </a:r>
            <a:r>
              <a:rPr lang="en-US" sz="4000" b="1" dirty="0" smtClean="0">
                <a:solidFill>
                  <a:srgbClr val="0070C0"/>
                </a:solidFill>
              </a:rPr>
              <a:t>nterview was conducted with HIV</a:t>
            </a:r>
            <a:r>
              <a:rPr lang="en-US" sz="4000" b="1" baseline="30000" dirty="0" smtClean="0">
                <a:solidFill>
                  <a:srgbClr val="0070C0"/>
                </a:solidFill>
              </a:rPr>
              <a:t>+</a:t>
            </a:r>
            <a:r>
              <a:rPr lang="en-US" sz="4000" b="1" dirty="0" smtClean="0">
                <a:solidFill>
                  <a:srgbClr val="0070C0"/>
                </a:solidFill>
              </a:rPr>
              <a:t> health care volunteer</a:t>
            </a:r>
          </a:p>
          <a:p>
            <a:pPr lvl="1"/>
            <a:r>
              <a:rPr lang="en-US" sz="4000" dirty="0" smtClean="0"/>
              <a:t>To protect identity </a:t>
            </a:r>
            <a:r>
              <a:rPr lang="mr-IN" sz="4000" dirty="0" smtClean="0"/>
              <a:t>–</a:t>
            </a:r>
            <a:r>
              <a:rPr lang="en-US" sz="4000" dirty="0" smtClean="0"/>
              <a:t> name changed</a:t>
            </a:r>
          </a:p>
          <a:p>
            <a:pPr lvl="2"/>
            <a:r>
              <a:rPr lang="en-US" sz="4000" dirty="0" err="1" smtClean="0"/>
              <a:t>Ms</a:t>
            </a:r>
            <a:r>
              <a:rPr lang="en-US" sz="4000" dirty="0" smtClean="0"/>
              <a:t> Jones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1" y="161247"/>
            <a:ext cx="3061854" cy="22945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180" y="2383496"/>
            <a:ext cx="3822944" cy="286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5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Results / </a:t>
            </a:r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 smtClean="0">
                <a:solidFill>
                  <a:srgbClr val="C00000"/>
                </a:solidFill>
              </a:rPr>
              <a:t>he interview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Diagnosis with HIV</a:t>
            </a:r>
          </a:p>
          <a:p>
            <a:r>
              <a:rPr lang="en-US" dirty="0" smtClean="0"/>
              <a:t>± 20 years ago</a:t>
            </a:r>
          </a:p>
          <a:p>
            <a:r>
              <a:rPr lang="en-US" dirty="0" smtClean="0"/>
              <a:t>By boyfriend who knew he had HIV</a:t>
            </a:r>
          </a:p>
          <a:p>
            <a:r>
              <a:rPr lang="en-US" dirty="0" smtClean="0"/>
              <a:t>Unable to afford ARVs</a:t>
            </a:r>
          </a:p>
          <a:p>
            <a:r>
              <a:rPr lang="en-US" dirty="0" smtClean="0"/>
              <a:t>No drug trials</a:t>
            </a:r>
          </a:p>
          <a:p>
            <a:r>
              <a:rPr lang="en-US" dirty="0" smtClean="0"/>
              <a:t>New program for ARV rollout at a local tertiary hospital</a:t>
            </a:r>
          </a:p>
          <a:p>
            <a:pPr lvl="1"/>
            <a:r>
              <a:rPr lang="en-US" dirty="0" smtClean="0"/>
              <a:t>Sponsored half the cost of the ARVs</a:t>
            </a:r>
          </a:p>
          <a:p>
            <a:r>
              <a:rPr lang="en-US" dirty="0" smtClean="0"/>
              <a:t>Remained on the program for 2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9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1674"/>
            <a:ext cx="10515600" cy="5955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Education</a:t>
            </a:r>
          </a:p>
          <a:p>
            <a:r>
              <a:rPr lang="en-US" dirty="0" smtClean="0"/>
              <a:t>Approached a professor from local Medical School</a:t>
            </a:r>
          </a:p>
          <a:p>
            <a:endParaRPr lang="en-US" dirty="0" smtClean="0"/>
          </a:p>
          <a:p>
            <a:r>
              <a:rPr lang="en-US" dirty="0" smtClean="0"/>
              <a:t>Enquired about HIV in nursing curriculum</a:t>
            </a:r>
          </a:p>
          <a:p>
            <a:pPr lvl="1"/>
            <a:r>
              <a:rPr lang="en-US" dirty="0" smtClean="0"/>
              <a:t>Given permission to attend lectures at no cost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Also visited the medical wards</a:t>
            </a:r>
          </a:p>
          <a:p>
            <a:endParaRPr lang="en-US" dirty="0" smtClean="0"/>
          </a:p>
          <a:p>
            <a:r>
              <a:rPr lang="en-US" dirty="0" smtClean="0"/>
              <a:t>Enquired from patients about their illness</a:t>
            </a:r>
          </a:p>
          <a:p>
            <a:endParaRPr lang="en-US" dirty="0"/>
          </a:p>
          <a:p>
            <a:r>
              <a:rPr lang="en-US" dirty="0" smtClean="0"/>
              <a:t>Enrolled for HIV short courses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1695" y="2790753"/>
            <a:ext cx="4056014" cy="304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8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891" y="568037"/>
            <a:ext cx="10515600" cy="6012872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Treatment &amp; care in Kenneth Gardens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Numerous obstacles</a:t>
            </a:r>
          </a:p>
          <a:p>
            <a:r>
              <a:rPr lang="en-US" dirty="0" smtClean="0"/>
              <a:t>Cannot access care at local hospital due to municipal zoning</a:t>
            </a:r>
          </a:p>
          <a:p>
            <a:pPr lvl="1"/>
            <a:r>
              <a:rPr lang="en-US" dirty="0" smtClean="0"/>
              <a:t>Travel expenses</a:t>
            </a:r>
            <a:endParaRPr lang="en-US" dirty="0"/>
          </a:p>
          <a:p>
            <a:pPr lvl="1"/>
            <a:r>
              <a:rPr lang="en-US" dirty="0" smtClean="0"/>
              <a:t>Elderly</a:t>
            </a:r>
          </a:p>
          <a:p>
            <a:r>
              <a:rPr lang="en-US" dirty="0" smtClean="0"/>
              <a:t>Waiting time in queues = long</a:t>
            </a:r>
            <a:endParaRPr lang="en-US" dirty="0"/>
          </a:p>
          <a:p>
            <a:r>
              <a:rPr lang="en-US" dirty="0" smtClean="0"/>
              <a:t>Patients numbers are large </a:t>
            </a:r>
          </a:p>
          <a:p>
            <a:pPr lvl="1"/>
            <a:r>
              <a:rPr lang="en-US" dirty="0" smtClean="0"/>
              <a:t>Patient-practitioner interaction is suboptimal</a:t>
            </a:r>
          </a:p>
          <a:p>
            <a:r>
              <a:rPr lang="en-US" dirty="0" smtClean="0"/>
              <a:t>Insufficient ARVs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6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Stigma</a:t>
            </a:r>
          </a:p>
          <a:p>
            <a:pPr marL="0" indent="0">
              <a:buNone/>
            </a:pPr>
            <a:endParaRPr lang="en-US" sz="3600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Seen as a disgrace</a:t>
            </a:r>
          </a:p>
          <a:p>
            <a:endParaRPr lang="en-US" dirty="0" smtClean="0"/>
          </a:p>
          <a:p>
            <a:r>
              <a:rPr lang="en-US" dirty="0" smtClean="0"/>
              <a:t>Gossiping </a:t>
            </a:r>
          </a:p>
          <a:p>
            <a:endParaRPr lang="en-US" dirty="0" smtClean="0"/>
          </a:p>
          <a:p>
            <a:r>
              <a:rPr lang="en-US" dirty="0" err="1" smtClean="0"/>
              <a:t>Neighbourly</a:t>
            </a:r>
            <a:r>
              <a:rPr lang="en-US" dirty="0" smtClean="0"/>
              <a:t> jealousy 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Affects decisions to seek care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010" y="1556039"/>
            <a:ext cx="4888500" cy="38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83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Education to remove stigma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 introduced at a meeting as “This is Ms. Jones and Ms. Jones has AIDS”</a:t>
            </a:r>
          </a:p>
          <a:p>
            <a:endParaRPr lang="en-US" dirty="0" smtClean="0"/>
          </a:p>
          <a:p>
            <a:r>
              <a:rPr lang="en-US" dirty="0" smtClean="0"/>
              <a:t>Disease is thus seen differently to other chronic conditions</a:t>
            </a:r>
          </a:p>
          <a:p>
            <a:endParaRPr lang="en-US" dirty="0" smtClean="0"/>
          </a:p>
          <a:p>
            <a:r>
              <a:rPr lang="en-US" dirty="0" smtClean="0"/>
              <a:t>People need to see someone with HIV as a person with </a:t>
            </a:r>
          </a:p>
          <a:p>
            <a:pPr marL="0" indent="0">
              <a:buNone/>
            </a:pPr>
            <a:r>
              <a:rPr lang="en-US" dirty="0" smtClean="0"/>
              <a:t>   a chronic condition who requires compassion and care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367" y="3622653"/>
            <a:ext cx="2099433" cy="255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7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Educating the community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Involved in community engagement &amp; education</a:t>
            </a:r>
          </a:p>
          <a:p>
            <a:endParaRPr lang="en-US" dirty="0" smtClean="0"/>
          </a:p>
          <a:p>
            <a:r>
              <a:rPr lang="en-US" dirty="0" smtClean="0"/>
              <a:t>Creates awareness about HIV in surrounding schools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0070C0"/>
                </a:solidFill>
              </a:rPr>
              <a:t>O</a:t>
            </a:r>
            <a:r>
              <a:rPr lang="en-US" dirty="0" smtClean="0">
                <a:solidFill>
                  <a:srgbClr val="0070C0"/>
                </a:solidFill>
              </a:rPr>
              <a:t>pen</a:t>
            </a:r>
            <a:r>
              <a:rPr lang="en-US" dirty="0" smtClean="0"/>
              <a:t> about her status</a:t>
            </a:r>
          </a:p>
          <a:p>
            <a:pPr lvl="1"/>
            <a:r>
              <a:rPr lang="en-US" dirty="0" smtClean="0"/>
              <a:t>Receives a different attitude from school children &amp; community</a:t>
            </a:r>
          </a:p>
          <a:p>
            <a:pPr lvl="2"/>
            <a:r>
              <a:rPr lang="en-US" dirty="0" smtClean="0"/>
              <a:t>Reduces the stigma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Positive reaction</a:t>
            </a:r>
          </a:p>
          <a:p>
            <a:pPr lvl="2"/>
            <a:r>
              <a:rPr lang="en-US" dirty="0" smtClean="0"/>
              <a:t>School children willing to </a:t>
            </a:r>
            <a:r>
              <a:rPr lang="en-US" dirty="0" smtClean="0">
                <a:solidFill>
                  <a:srgbClr val="C00000"/>
                </a:solidFill>
              </a:rPr>
              <a:t>ask questions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interact</a:t>
            </a:r>
            <a:r>
              <a:rPr lang="en-US" dirty="0" smtClean="0"/>
              <a:t> with her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6147" b="13416"/>
          <a:stretch/>
        </p:blipFill>
        <p:spPr>
          <a:xfrm>
            <a:off x="8352389" y="223235"/>
            <a:ext cx="3839611" cy="250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3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Helping those living with HIV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live in denial</a:t>
            </a:r>
          </a:p>
          <a:p>
            <a:endParaRPr lang="en-US" dirty="0" smtClean="0"/>
          </a:p>
          <a:p>
            <a:r>
              <a:rPr lang="en-US" dirty="0" smtClean="0"/>
              <a:t>“They don’t want to hear about it, until they get sick</a:t>
            </a:r>
            <a:r>
              <a:rPr lang="mr-IN" dirty="0" smtClean="0"/>
              <a:t>…</a:t>
            </a:r>
            <a:r>
              <a:rPr lang="en-US" dirty="0" smtClean="0"/>
              <a:t>.then they get TB and it’s too late”</a:t>
            </a:r>
          </a:p>
          <a:p>
            <a:endParaRPr lang="en-US" dirty="0" smtClean="0"/>
          </a:p>
          <a:p>
            <a:r>
              <a:rPr lang="en-US" dirty="0" smtClean="0"/>
              <a:t>Recalls carrying 2 neighbors to her cars and taking them to the hospice where they later died of AIDS</a:t>
            </a:r>
          </a:p>
          <a:p>
            <a:endParaRPr lang="en-US" dirty="0"/>
          </a:p>
        </p:txBody>
      </p:sp>
      <p:pic>
        <p:nvPicPr>
          <p:cNvPr id="4" name="Content Placeholder 10"/>
          <p:cNvPicPr>
            <a:picLocks noChangeAspect="1"/>
          </p:cNvPicPr>
          <p:nvPr/>
        </p:nvPicPr>
        <p:blipFill rotWithShape="1">
          <a:blip r:embed="rId2"/>
          <a:srcRect l="17763" t="48215" r="53013" b="5094"/>
          <a:stretch/>
        </p:blipFill>
        <p:spPr>
          <a:xfrm>
            <a:off x="8639503" y="204952"/>
            <a:ext cx="2900856" cy="260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34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social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 abuse </a:t>
            </a:r>
          </a:p>
          <a:p>
            <a:pPr lvl="1"/>
            <a:r>
              <a:rPr lang="en-US" dirty="0" smtClean="0"/>
              <a:t>Role in HIV transmission through sharing of needles</a:t>
            </a:r>
          </a:p>
          <a:p>
            <a:pPr lvl="1"/>
            <a:r>
              <a:rPr lang="en-US" dirty="0" smtClean="0"/>
              <a:t>Increases risky sexual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Counsellors in the community are not properly trained</a:t>
            </a:r>
          </a:p>
          <a:p>
            <a:endParaRPr lang="en-US" dirty="0" smtClean="0"/>
          </a:p>
          <a:p>
            <a:r>
              <a:rPr lang="en-US" dirty="0" smtClean="0"/>
              <a:t>Medical treatment is a last resort</a:t>
            </a:r>
          </a:p>
          <a:p>
            <a:pPr lvl="1"/>
            <a:r>
              <a:rPr lang="en-US" dirty="0" smtClean="0"/>
              <a:t>Rather “pray it away”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260" y="793969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37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Qualities required by community care givers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about life</a:t>
            </a:r>
          </a:p>
          <a:p>
            <a:endParaRPr lang="en-US" dirty="0" smtClean="0"/>
          </a:p>
          <a:p>
            <a:r>
              <a:rPr lang="en-US" dirty="0" smtClean="0"/>
              <a:t>Be able to speak with conviction</a:t>
            </a:r>
          </a:p>
          <a:p>
            <a:endParaRPr lang="en-US" dirty="0" smtClean="0"/>
          </a:p>
          <a:p>
            <a:r>
              <a:rPr lang="en-US" dirty="0" smtClean="0"/>
              <a:t>Be knowledgeable</a:t>
            </a:r>
          </a:p>
          <a:p>
            <a:pPr lvl="1"/>
            <a:r>
              <a:rPr lang="en-US" dirty="0" smtClean="0"/>
              <a:t>Be able to answer questions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Need to “switch off your own emotions”</a:t>
            </a:r>
          </a:p>
          <a:p>
            <a:pPr lvl="1"/>
            <a:r>
              <a:rPr lang="en-US" dirty="0" smtClean="0"/>
              <a:t>Can be emotionally draining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544" y="1382786"/>
            <a:ext cx="3595255" cy="358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07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Conclusion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Need for more voluntary health care workers</a:t>
            </a:r>
          </a:p>
          <a:p>
            <a:endParaRPr lang="en-US" dirty="0" smtClean="0"/>
          </a:p>
          <a:p>
            <a:r>
              <a:rPr lang="en-US" dirty="0" smtClean="0"/>
              <a:t>More people living with HIV can be trained</a:t>
            </a:r>
          </a:p>
          <a:p>
            <a:endParaRPr lang="en-US" dirty="0" smtClean="0"/>
          </a:p>
          <a:p>
            <a:r>
              <a:rPr lang="en-US" dirty="0" smtClean="0"/>
              <a:t>Provide basic HIV education and support</a:t>
            </a:r>
          </a:p>
          <a:p>
            <a:endParaRPr lang="en-US" dirty="0" smtClean="0"/>
          </a:p>
          <a:p>
            <a:r>
              <a:rPr lang="en-US" dirty="0" smtClean="0"/>
              <a:t>Reduce the stigma surrounding HIV/AIDS</a:t>
            </a:r>
          </a:p>
          <a:p>
            <a:endParaRPr lang="en-US" dirty="0" smtClean="0"/>
          </a:p>
          <a:p>
            <a:r>
              <a:rPr lang="en-US" dirty="0" smtClean="0"/>
              <a:t>We hope that in the near future, funding can be provided for these health care workers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940" y="2017537"/>
            <a:ext cx="2727673" cy="243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4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study was funded in part by:</a:t>
            </a:r>
          </a:p>
          <a:p>
            <a:pPr lvl="1"/>
            <a:r>
              <a:rPr lang="en-US" dirty="0" smtClean="0"/>
              <a:t>Virginia Commonwealth University’s International Partnership Major Initiative Award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National research Foundation of South Africa </a:t>
            </a:r>
          </a:p>
          <a:p>
            <a:pPr marL="914400" lvl="2" indent="0">
              <a:buNone/>
            </a:pPr>
            <a:r>
              <a:rPr lang="en-US" dirty="0" smtClean="0"/>
              <a:t>(NRF, Grant number 99315)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049" y="4252806"/>
            <a:ext cx="3972253" cy="227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39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</TotalTime>
  <Words>665</Words>
  <Application>Microsoft Office PowerPoint</Application>
  <PresentationFormat>Widescreen</PresentationFormat>
  <Paragraphs>141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Mangal</vt:lpstr>
      <vt:lpstr>Office Theme</vt:lpstr>
      <vt:lpstr>The use of HIV positive health care volunteers to provide information about HIV/AIDS in low socio-economic communities</vt:lpstr>
      <vt:lpstr>Background</vt:lpstr>
      <vt:lpstr>PowerPoint Presentation</vt:lpstr>
      <vt:lpstr>Aim</vt:lpstr>
      <vt:lpstr>Methods</vt:lpstr>
      <vt:lpstr>Results / The interview</vt:lpstr>
      <vt:lpstr>PowerPoint Presentation</vt:lpstr>
      <vt:lpstr>PowerPoint Presentation</vt:lpstr>
      <vt:lpstr>PowerPoint Presentation</vt:lpstr>
      <vt:lpstr>Education to remove stigma</vt:lpstr>
      <vt:lpstr>Educating the community</vt:lpstr>
      <vt:lpstr>Helping those living with HIV</vt:lpstr>
      <vt:lpstr>Other social issues</vt:lpstr>
      <vt:lpstr>Qualities required by community care givers</vt:lpstr>
      <vt:lpstr>Conclusion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HIV positive health care volunteers to provide information about HIV/AIDS in low socio-economic communities</dc:title>
  <dc:creator>Microsoft Office User</dc:creator>
  <cp:lastModifiedBy>Firoza Haffejee</cp:lastModifiedBy>
  <cp:revision>24</cp:revision>
  <cp:lastPrinted>2016-10-18T11:07:34Z</cp:lastPrinted>
  <dcterms:created xsi:type="dcterms:W3CDTF">2016-10-09T12:32:33Z</dcterms:created>
  <dcterms:modified xsi:type="dcterms:W3CDTF">2016-10-18T11:08:25Z</dcterms:modified>
</cp:coreProperties>
</file>