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0"/>
  </p:notesMasterIdLst>
  <p:sldIdLst>
    <p:sldId id="256" r:id="rId2"/>
    <p:sldId id="298" r:id="rId3"/>
    <p:sldId id="381" r:id="rId4"/>
    <p:sldId id="257" r:id="rId5"/>
    <p:sldId id="258" r:id="rId6"/>
    <p:sldId id="259" r:id="rId7"/>
    <p:sldId id="358" r:id="rId8"/>
    <p:sldId id="363" r:id="rId9"/>
    <p:sldId id="364" r:id="rId10"/>
    <p:sldId id="366" r:id="rId11"/>
    <p:sldId id="372" r:id="rId12"/>
    <p:sldId id="373" r:id="rId13"/>
    <p:sldId id="274" r:id="rId14"/>
    <p:sldId id="429" r:id="rId15"/>
    <p:sldId id="297" r:id="rId16"/>
    <p:sldId id="299" r:id="rId17"/>
    <p:sldId id="430" r:id="rId18"/>
    <p:sldId id="428" r:id="rId19"/>
    <p:sldId id="309" r:id="rId20"/>
    <p:sldId id="310" r:id="rId21"/>
    <p:sldId id="311" r:id="rId22"/>
    <p:sldId id="313" r:id="rId23"/>
    <p:sldId id="327" r:id="rId24"/>
    <p:sldId id="330" r:id="rId25"/>
    <p:sldId id="353" r:id="rId26"/>
    <p:sldId id="376" r:id="rId27"/>
    <p:sldId id="345" r:id="rId28"/>
    <p:sldId id="346" r:id="rId29"/>
    <p:sldId id="351" r:id="rId30"/>
    <p:sldId id="352" r:id="rId31"/>
    <p:sldId id="354" r:id="rId32"/>
    <p:sldId id="382" r:id="rId33"/>
    <p:sldId id="384" r:id="rId34"/>
    <p:sldId id="386" r:id="rId35"/>
    <p:sldId id="387" r:id="rId36"/>
    <p:sldId id="388" r:id="rId37"/>
    <p:sldId id="392" r:id="rId38"/>
    <p:sldId id="393" r:id="rId39"/>
    <p:sldId id="394" r:id="rId40"/>
    <p:sldId id="407" r:id="rId41"/>
    <p:sldId id="409" r:id="rId42"/>
    <p:sldId id="410" r:id="rId43"/>
    <p:sldId id="411" r:id="rId44"/>
    <p:sldId id="416" r:id="rId45"/>
    <p:sldId id="419" r:id="rId46"/>
    <p:sldId id="420" r:id="rId47"/>
    <p:sldId id="425" r:id="rId48"/>
    <p:sldId id="426" r:id="rId49"/>
    <p:sldId id="427" r:id="rId50"/>
    <p:sldId id="423" r:id="rId51"/>
    <p:sldId id="424" r:id="rId52"/>
    <p:sldId id="431" r:id="rId53"/>
    <p:sldId id="432" r:id="rId54"/>
    <p:sldId id="439" r:id="rId55"/>
    <p:sldId id="437" r:id="rId56"/>
    <p:sldId id="438" r:id="rId57"/>
    <p:sldId id="433" r:id="rId58"/>
    <p:sldId id="434"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0" d="100"/>
          <a:sy n="60" d="100"/>
        </p:scale>
        <p:origin x="-56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printerSettings" Target="printerSettings/printerSettings1.bin"/><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47124B-ABF7-F94F-91C7-9C71C3D5AB81}" type="datetimeFigureOut">
              <a:rPr lang="en-US" smtClean="0"/>
              <a:t>20/09/2016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9C5355-BE28-8846-9C25-374D71B6BBBE}" type="slidenum">
              <a:rPr lang="en-US" smtClean="0"/>
              <a:t>‹#›</a:t>
            </a:fld>
            <a:endParaRPr lang="en-US"/>
          </a:p>
        </p:txBody>
      </p:sp>
    </p:spTree>
    <p:extLst>
      <p:ext uri="{BB962C8B-B14F-4D97-AF65-F5344CB8AC3E}">
        <p14:creationId xmlns:p14="http://schemas.microsoft.com/office/powerpoint/2010/main" val="26114743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9C5355-BE28-8846-9C25-374D71B6BBBE}" type="slidenum">
              <a:rPr lang="en-US" smtClean="0"/>
              <a:t>9</a:t>
            </a:fld>
            <a:endParaRPr lang="en-US"/>
          </a:p>
        </p:txBody>
      </p:sp>
    </p:spTree>
    <p:extLst>
      <p:ext uri="{BB962C8B-B14F-4D97-AF65-F5344CB8AC3E}">
        <p14:creationId xmlns:p14="http://schemas.microsoft.com/office/powerpoint/2010/main" val="1662845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F4E2E4-2E4D-F54D-86CC-8E4C0AC9752D}" type="slidenum">
              <a:rPr lang="en-US" smtClean="0"/>
              <a:t>39</a:t>
            </a:fld>
            <a:endParaRPr lang="en-US"/>
          </a:p>
        </p:txBody>
      </p:sp>
    </p:spTree>
    <p:extLst>
      <p:ext uri="{BB962C8B-B14F-4D97-AF65-F5344CB8AC3E}">
        <p14:creationId xmlns:p14="http://schemas.microsoft.com/office/powerpoint/2010/main" val="302146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26983C81-E68C-F24C-A818-B44E7DF79095}" type="datetimeFigureOut">
              <a:rPr lang="en-US" smtClean="0"/>
              <a:t>20/09/2016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607424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26983C81-E68C-F24C-A818-B44E7DF79095}" type="datetimeFigureOut">
              <a:rPr lang="en-US" smtClean="0"/>
              <a:t>20/09/2016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1503330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26983C81-E68C-F24C-A818-B44E7DF79095}" type="datetimeFigureOut">
              <a:rPr lang="en-US" smtClean="0"/>
              <a:t>20/09/2016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3739034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26983C81-E68C-F24C-A818-B44E7DF79095}" type="datetimeFigureOut">
              <a:rPr lang="en-US" smtClean="0"/>
              <a:t>20/09/2016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1662265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26983C81-E68C-F24C-A818-B44E7DF79095}" type="datetimeFigureOut">
              <a:rPr lang="en-US" smtClean="0"/>
              <a:t>20/09/2016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995758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26983C81-E68C-F24C-A818-B44E7DF79095}" type="datetimeFigureOut">
              <a:rPr lang="en-US" smtClean="0"/>
              <a:t>20/09/2016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2674978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83C81-E68C-F24C-A818-B44E7DF79095}" type="datetimeFigureOut">
              <a:rPr lang="en-US" smtClean="0"/>
              <a:t>20/09/2016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3758004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26983C81-E68C-F24C-A818-B44E7DF79095}" type="datetimeFigureOut">
              <a:rPr lang="en-US" smtClean="0"/>
              <a:t>20/09/2016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2776782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26983C81-E68C-F24C-A818-B44E7DF79095}" type="datetimeFigureOut">
              <a:rPr lang="en-US" smtClean="0"/>
              <a:t>20/09/2016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1586487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26983C81-E68C-F24C-A818-B44E7DF79095}" type="datetimeFigureOut">
              <a:rPr lang="en-US" smtClean="0"/>
              <a:t>20/09/2016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4195496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26983C81-E68C-F24C-A818-B44E7DF79095}" type="datetimeFigureOut">
              <a:rPr lang="en-US" smtClean="0"/>
              <a:t>20/09/2016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18652-1575-D342-9D38-477BCC1B0F4A}" type="slidenum">
              <a:rPr lang="en-US" smtClean="0"/>
              <a:t>‹#›</a:t>
            </a:fld>
            <a:endParaRPr lang="en-US"/>
          </a:p>
        </p:txBody>
      </p:sp>
    </p:spTree>
    <p:extLst>
      <p:ext uri="{BB962C8B-B14F-4D97-AF65-F5344CB8AC3E}">
        <p14:creationId xmlns:p14="http://schemas.microsoft.com/office/powerpoint/2010/main" val="8609226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83C81-E68C-F24C-A818-B44E7DF79095}" type="datetimeFigureOut">
              <a:rPr lang="en-US" smtClean="0"/>
              <a:t>20/09/2016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F18652-1575-D342-9D38-477BCC1B0F4A}" type="slidenum">
              <a:rPr lang="en-US" smtClean="0"/>
              <a:t>‹#›</a:t>
            </a:fld>
            <a:endParaRPr lang="en-US"/>
          </a:p>
        </p:txBody>
      </p:sp>
    </p:spTree>
    <p:extLst>
      <p:ext uri="{BB962C8B-B14F-4D97-AF65-F5344CB8AC3E}">
        <p14:creationId xmlns:p14="http://schemas.microsoft.com/office/powerpoint/2010/main" val="30581346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arxiv.org/abs/1405.3539"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jpeg"/><Relationship Id="rId5"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5259" y="538093"/>
            <a:ext cx="8689026" cy="3062357"/>
          </a:xfrm>
        </p:spPr>
        <p:txBody>
          <a:bodyPr>
            <a:normAutofit fontScale="90000"/>
          </a:bodyPr>
          <a:lstStyle/>
          <a:p>
            <a:r>
              <a:rPr lang="en-US" sz="2800" b="1" dirty="0"/>
              <a:t>Geometric Data Analysis: Analytics of Processes and </a:t>
            </a:r>
            <a:r>
              <a:rPr lang="en-US" sz="2800" b="1" dirty="0" err="1" smtClean="0"/>
              <a:t>Behaviours</a:t>
            </a:r>
            <a:r>
              <a:rPr lang="en-US" sz="2800" b="1" dirty="0" smtClean="0"/>
              <a:t/>
            </a:r>
            <a:br>
              <a:rPr lang="en-US" sz="2800" b="1" dirty="0" smtClean="0"/>
            </a:br>
            <a:r>
              <a:rPr lang="en-IE" sz="2800" dirty="0"/>
              <a:t/>
            </a:r>
            <a:br>
              <a:rPr lang="en-IE" sz="2800" dirty="0"/>
            </a:br>
            <a:r>
              <a:rPr lang="en-US" sz="2800" b="1" cap="small" dirty="0" smtClean="0">
                <a:solidFill>
                  <a:srgbClr val="FF0000"/>
                </a:solidFill>
                <a:latin typeface="Arial"/>
                <a:cs typeface="Arial"/>
              </a:rPr>
              <a:t>The </a:t>
            </a:r>
            <a:r>
              <a:rPr lang="en-US" sz="2800" b="1" cap="small" dirty="0">
                <a:solidFill>
                  <a:srgbClr val="FF0000"/>
                </a:solidFill>
                <a:latin typeface="Arial"/>
                <a:cs typeface="Arial"/>
              </a:rPr>
              <a:t>Geometry and Topology of </a:t>
            </a:r>
            <a:r>
              <a:rPr lang="en-US" sz="2800" b="1" cap="small" dirty="0" smtClean="0">
                <a:solidFill>
                  <a:srgbClr val="FF0000"/>
                </a:solidFill>
                <a:latin typeface="Arial"/>
                <a:cs typeface="Arial"/>
              </a:rPr>
              <a:t>Data </a:t>
            </a:r>
            <a:r>
              <a:rPr lang="en-US" sz="2800" b="1" cap="small" dirty="0">
                <a:solidFill>
                  <a:srgbClr val="FF0000"/>
                </a:solidFill>
                <a:latin typeface="Arial"/>
                <a:cs typeface="Arial"/>
              </a:rPr>
              <a:t>and Information for Analytics of </a:t>
            </a:r>
            <a:r>
              <a:rPr lang="en-US" sz="2800" b="1" cap="small" dirty="0" smtClean="0">
                <a:solidFill>
                  <a:srgbClr val="FF0000"/>
                </a:solidFill>
                <a:latin typeface="Arial"/>
                <a:cs typeface="Arial"/>
              </a:rPr>
              <a:t>Processes </a:t>
            </a:r>
            <a:r>
              <a:rPr lang="en-US" sz="2800" b="1" cap="small" dirty="0">
                <a:solidFill>
                  <a:srgbClr val="FF0000"/>
                </a:solidFill>
                <a:latin typeface="Arial"/>
                <a:cs typeface="Arial"/>
              </a:rPr>
              <a:t>and </a:t>
            </a:r>
            <a:r>
              <a:rPr lang="en-US" sz="2800" b="1" cap="small" dirty="0" err="1">
                <a:solidFill>
                  <a:srgbClr val="FF0000"/>
                </a:solidFill>
                <a:latin typeface="Arial"/>
                <a:cs typeface="Arial"/>
              </a:rPr>
              <a:t>Behaviours</a:t>
            </a:r>
            <a:r>
              <a:rPr lang="en-US" sz="2800" b="1" cap="small" dirty="0">
                <a:solidFill>
                  <a:srgbClr val="FF0000"/>
                </a:solidFill>
                <a:latin typeface="Arial"/>
                <a:cs typeface="Arial"/>
              </a:rPr>
              <a:t>:</a:t>
            </a:r>
            <a:r>
              <a:rPr lang="en-IE" sz="2800" b="1" dirty="0">
                <a:solidFill>
                  <a:srgbClr val="FF0000"/>
                </a:solidFill>
                <a:latin typeface="Arial"/>
                <a:cs typeface="Arial"/>
              </a:rPr>
              <a:t/>
            </a:r>
            <a:br>
              <a:rPr lang="en-IE" sz="2800" b="1" dirty="0">
                <a:solidFill>
                  <a:srgbClr val="FF0000"/>
                </a:solidFill>
                <a:latin typeface="Arial"/>
                <a:cs typeface="Arial"/>
              </a:rPr>
            </a:br>
            <a:r>
              <a:rPr lang="en-US" sz="2800" b="1" cap="small" dirty="0">
                <a:solidFill>
                  <a:srgbClr val="FF0000"/>
                </a:solidFill>
                <a:latin typeface="Arial"/>
                <a:cs typeface="Arial"/>
              </a:rPr>
              <a:t> Building on Bourdieu and Addressing New Societal Challenges</a:t>
            </a:r>
            <a:r>
              <a:rPr lang="en-IE" sz="2800" b="1" dirty="0">
                <a:solidFill>
                  <a:srgbClr val="FF0000"/>
                </a:solidFill>
                <a:latin typeface="Arial"/>
                <a:cs typeface="Arial"/>
              </a:rPr>
              <a:t/>
            </a:r>
            <a:br>
              <a:rPr lang="en-IE" sz="2800" b="1" dirty="0">
                <a:solidFill>
                  <a:srgbClr val="FF0000"/>
                </a:solidFill>
                <a:latin typeface="Arial"/>
                <a:cs typeface="Arial"/>
              </a:rPr>
            </a:br>
            <a:endParaRPr lang="en-US" sz="2800" b="1" dirty="0">
              <a:solidFill>
                <a:srgbClr val="FF0000"/>
              </a:solidFill>
              <a:latin typeface="Arial"/>
              <a:cs typeface="Arial"/>
            </a:endParaRPr>
          </a:p>
        </p:txBody>
      </p:sp>
      <p:sp>
        <p:nvSpPr>
          <p:cNvPr id="3" name="Subtitle 2"/>
          <p:cNvSpPr>
            <a:spLocks noGrp="1"/>
          </p:cNvSpPr>
          <p:nvPr>
            <p:ph type="subTitle" idx="1"/>
          </p:nvPr>
        </p:nvSpPr>
        <p:spPr>
          <a:xfrm>
            <a:off x="1106715" y="3886200"/>
            <a:ext cx="6948714" cy="1752600"/>
          </a:xfrm>
        </p:spPr>
        <p:txBody>
          <a:bodyPr>
            <a:normAutofit fontScale="85000" lnSpcReduction="10000"/>
          </a:bodyPr>
          <a:lstStyle/>
          <a:p>
            <a:r>
              <a:rPr lang="en-US" dirty="0" smtClean="0">
                <a:solidFill>
                  <a:schemeClr val="tx1"/>
                </a:solidFill>
                <a:latin typeface="Arial"/>
                <a:cs typeface="Arial"/>
              </a:rPr>
              <a:t>Data Mining 2016, 26-27 September 2016</a:t>
            </a:r>
          </a:p>
          <a:p>
            <a:endParaRPr lang="en-US" dirty="0">
              <a:solidFill>
                <a:schemeClr val="tx1"/>
              </a:solidFill>
              <a:latin typeface="Arial"/>
              <a:cs typeface="Arial"/>
            </a:endParaRPr>
          </a:p>
          <a:p>
            <a:r>
              <a:rPr lang="en-US" sz="3600" b="1" dirty="0" smtClean="0">
                <a:solidFill>
                  <a:srgbClr val="000000"/>
                </a:solidFill>
                <a:latin typeface="Arial"/>
                <a:cs typeface="Arial"/>
              </a:rPr>
              <a:t>Fionn Murtagh</a:t>
            </a:r>
            <a:endParaRPr lang="en-US" sz="3600" b="1" dirty="0">
              <a:solidFill>
                <a:srgbClr val="000000"/>
              </a:solidFill>
              <a:latin typeface="Arial"/>
              <a:cs typeface="Arial"/>
            </a:endParaRPr>
          </a:p>
        </p:txBody>
      </p:sp>
    </p:spTree>
    <p:extLst>
      <p:ext uri="{BB962C8B-B14F-4D97-AF65-F5344CB8AC3E}">
        <p14:creationId xmlns:p14="http://schemas.microsoft.com/office/powerpoint/2010/main" val="38557210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23514" cy="1143000"/>
          </a:xfrm>
        </p:spPr>
        <p:txBody>
          <a:bodyPr>
            <a:normAutofit/>
          </a:bodyPr>
          <a:lstStyle/>
          <a:p>
            <a:r>
              <a:rPr lang="en-US" sz="2000" dirty="0">
                <a:solidFill>
                  <a:srgbClr val="FF0000"/>
                </a:solidFill>
                <a:latin typeface="Arial"/>
                <a:cs typeface="Arial"/>
              </a:rPr>
              <a:t>This presentation: focus of analysis, contextualizing the analysis and interpretation, visualization in </a:t>
            </a:r>
            <a:r>
              <a:rPr lang="en-US" sz="2000" dirty="0" err="1">
                <a:solidFill>
                  <a:srgbClr val="FF0000"/>
                </a:solidFill>
                <a:latin typeface="Arial"/>
                <a:cs typeface="Arial"/>
              </a:rPr>
              <a:t>biplots</a:t>
            </a:r>
            <a:r>
              <a:rPr lang="en-US" sz="2000" dirty="0">
                <a:solidFill>
                  <a:srgbClr val="FF0000"/>
                </a:solidFill>
                <a:latin typeface="Arial"/>
                <a:cs typeface="Arial"/>
              </a:rPr>
              <a:t>, ranking important data components.</a:t>
            </a:r>
            <a:endParaRPr lang="en-US" sz="2000" dirty="0">
              <a:latin typeface="Arial"/>
              <a:cs typeface="Arial"/>
            </a:endParaRPr>
          </a:p>
        </p:txBody>
      </p:sp>
      <p:sp>
        <p:nvSpPr>
          <p:cNvPr id="3" name="Content Placeholder 2"/>
          <p:cNvSpPr>
            <a:spLocks noGrp="1"/>
          </p:cNvSpPr>
          <p:nvPr>
            <p:ph idx="1"/>
          </p:nvPr>
        </p:nvSpPr>
        <p:spPr/>
        <p:txBody>
          <a:bodyPr>
            <a:normAutofit fontScale="85000" lnSpcReduction="10000"/>
          </a:bodyPr>
          <a:lstStyle/>
          <a:p>
            <a:r>
              <a:rPr lang="en-US" dirty="0" smtClean="0">
                <a:solidFill>
                  <a:srgbClr val="FF0000"/>
                </a:solidFill>
                <a:latin typeface="Arial"/>
                <a:cs typeface="Arial"/>
              </a:rPr>
              <a:t>Part 1</a:t>
            </a:r>
            <a:r>
              <a:rPr lang="en-US" dirty="0" smtClean="0">
                <a:latin typeface="Arial"/>
                <a:cs typeface="Arial"/>
              </a:rPr>
              <a:t>: New challenges and opportunities in the context of Big Data analytics.                                </a:t>
            </a:r>
            <a:r>
              <a:rPr lang="en-US" sz="2100" dirty="0" smtClean="0">
                <a:solidFill>
                  <a:srgbClr val="4F81BD"/>
                </a:solidFill>
                <a:latin typeface="Arial"/>
                <a:cs typeface="Arial"/>
              </a:rPr>
              <a:t>To begin, a few words of background.  The geometry and topology of data and information – between narratives of lives and lives of narratives. </a:t>
            </a:r>
          </a:p>
          <a:p>
            <a:r>
              <a:rPr lang="en-US" dirty="0" smtClean="0">
                <a:solidFill>
                  <a:srgbClr val="FF0000"/>
                </a:solidFill>
                <a:latin typeface="Arial"/>
                <a:cs typeface="Arial"/>
              </a:rPr>
              <a:t>Part 2</a:t>
            </a:r>
            <a:r>
              <a:rPr lang="en-US" dirty="0" smtClean="0">
                <a:latin typeface="Arial"/>
                <a:cs typeface="Arial"/>
              </a:rPr>
              <a:t>: Short review of analytics methodology. </a:t>
            </a:r>
            <a:r>
              <a:rPr lang="en-US" sz="2100" dirty="0" smtClean="0">
                <a:solidFill>
                  <a:srgbClr val="4F81BD"/>
                </a:solidFill>
                <a:latin typeface="Arial"/>
                <a:cs typeface="Arial"/>
              </a:rPr>
              <a:t>Integrated narrative analysis. </a:t>
            </a:r>
            <a:r>
              <a:rPr lang="en-US" sz="2100" dirty="0" smtClean="0">
                <a:solidFill>
                  <a:schemeClr val="accent1"/>
                </a:solidFill>
                <a:latin typeface="Arial"/>
                <a:cs typeface="Arial"/>
              </a:rPr>
              <a:t>(Example of Casablanca movie.)  Understanding deep semantics.  (Example: tracking emotion – Casablanca, Madame Bovary.)</a:t>
            </a:r>
          </a:p>
          <a:p>
            <a:r>
              <a:rPr lang="en-US" dirty="0" smtClean="0">
                <a:solidFill>
                  <a:srgbClr val="FF0000"/>
                </a:solidFill>
                <a:latin typeface="Arial"/>
                <a:cs typeface="Arial"/>
              </a:rPr>
              <a:t>Part 3</a:t>
            </a:r>
            <a:r>
              <a:rPr lang="en-US" dirty="0" smtClean="0">
                <a:latin typeface="Arial"/>
                <a:cs typeface="Arial"/>
              </a:rPr>
              <a:t>: Social media analytics.                         </a:t>
            </a:r>
            <a:r>
              <a:rPr lang="en-US" sz="2100" dirty="0" smtClean="0">
                <a:solidFill>
                  <a:srgbClr val="4F81BD"/>
                </a:solidFill>
                <a:latin typeface="Arial"/>
                <a:cs typeface="Arial"/>
              </a:rPr>
              <a:t>(Example of use of Jürgen </a:t>
            </a:r>
            <a:r>
              <a:rPr lang="en-US" sz="2100" dirty="0" err="1" smtClean="0">
                <a:solidFill>
                  <a:srgbClr val="4F81BD"/>
                </a:solidFill>
                <a:latin typeface="Arial"/>
                <a:cs typeface="Arial"/>
              </a:rPr>
              <a:t>Habermas’s</a:t>
            </a:r>
            <a:r>
              <a:rPr lang="en-US" sz="2100" dirty="0" smtClean="0">
                <a:solidFill>
                  <a:srgbClr val="4F81BD"/>
                </a:solidFill>
                <a:latin typeface="Arial"/>
                <a:cs typeface="Arial"/>
              </a:rPr>
              <a:t> convergent processes.)</a:t>
            </a:r>
          </a:p>
          <a:p>
            <a:r>
              <a:rPr lang="en-US" dirty="0" smtClean="0">
                <a:solidFill>
                  <a:srgbClr val="FF0000"/>
                </a:solidFill>
                <a:latin typeface="Arial"/>
                <a:cs typeface="Arial"/>
              </a:rPr>
              <a:t>Part 4</a:t>
            </a:r>
            <a:r>
              <a:rPr lang="en-US" dirty="0" smtClean="0">
                <a:latin typeface="Arial"/>
                <a:cs typeface="Arial"/>
              </a:rPr>
              <a:t>: Mental health analytics: early stage.</a:t>
            </a:r>
          </a:p>
          <a:p>
            <a:r>
              <a:rPr lang="en-US" dirty="0" smtClean="0">
                <a:solidFill>
                  <a:srgbClr val="FF0000"/>
                </a:solidFill>
                <a:latin typeface="Arial"/>
                <a:cs typeface="Arial"/>
              </a:rPr>
              <a:t>Part 5</a:t>
            </a:r>
            <a:r>
              <a:rPr lang="en-US" dirty="0" smtClean="0">
                <a:latin typeface="Arial"/>
                <a:cs typeface="Arial"/>
              </a:rPr>
              <a:t>: Semantic mapping of Twitter data, relating to festivals – music, film, art, parades.     </a:t>
            </a:r>
          </a:p>
          <a:p>
            <a:endParaRPr lang="en-US" dirty="0" smtClean="0">
              <a:latin typeface="Arial"/>
              <a:cs typeface="Arial"/>
            </a:endParaRPr>
          </a:p>
          <a:p>
            <a:pPr marL="0" indent="0">
              <a:buNone/>
            </a:pPr>
            <a:endParaRPr lang="en-US" dirty="0"/>
          </a:p>
        </p:txBody>
      </p:sp>
    </p:spTree>
    <p:extLst>
      <p:ext uri="{BB962C8B-B14F-4D97-AF65-F5344CB8AC3E}">
        <p14:creationId xmlns:p14="http://schemas.microsoft.com/office/powerpoint/2010/main" val="254861646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4703" y="796208"/>
            <a:ext cx="7773293" cy="3321960"/>
          </a:xfrm>
        </p:spPr>
        <p:txBody>
          <a:bodyPr>
            <a:normAutofit/>
          </a:bodyPr>
          <a:lstStyle/>
          <a:p>
            <a:r>
              <a:rPr lang="en-US" sz="2800" b="1" u="sng" dirty="0" smtClean="0"/>
              <a:t>Part 1</a:t>
            </a:r>
            <a:br>
              <a:rPr lang="en-US" sz="2800" b="1" u="sng" dirty="0" smtClean="0"/>
            </a:br>
            <a:r>
              <a:rPr lang="en-US" sz="2800" dirty="0" smtClean="0"/>
              <a:t/>
            </a:r>
            <a:br>
              <a:rPr lang="en-US" sz="2800" dirty="0" smtClean="0"/>
            </a:br>
            <a:r>
              <a:rPr lang="en-US" sz="2800" dirty="0" smtClean="0"/>
              <a:t>The </a:t>
            </a:r>
            <a:r>
              <a:rPr lang="en-US" sz="2800" dirty="0"/>
              <a:t>following slides will discuss the importance for Big Data analytics, and associated paradigm shifts.</a:t>
            </a:r>
            <a:br>
              <a:rPr lang="en-US" sz="2800" dirty="0"/>
            </a:br>
            <a:r>
              <a:rPr lang="en-US" sz="2800" dirty="0"/>
              <a:t>Then: Open Data and lots of other sources.</a:t>
            </a:r>
            <a:br>
              <a:rPr lang="en-US" sz="2800" dirty="0"/>
            </a:br>
            <a:r>
              <a:rPr lang="en-US" sz="2800" dirty="0"/>
              <a:t>Essential analytics methodology uses the geometry and topology of data and information.   </a:t>
            </a:r>
          </a:p>
        </p:txBody>
      </p:sp>
      <p:sp>
        <p:nvSpPr>
          <p:cNvPr id="3" name="Subtitle 2"/>
          <p:cNvSpPr>
            <a:spLocks noGrp="1"/>
          </p:cNvSpPr>
          <p:nvPr>
            <p:ph type="subTitle" idx="1"/>
          </p:nvPr>
        </p:nvSpPr>
        <p:spPr>
          <a:xfrm>
            <a:off x="1371600" y="4464556"/>
            <a:ext cx="6400800" cy="1828158"/>
          </a:xfrm>
        </p:spPr>
        <p:txBody>
          <a:bodyPr/>
          <a:lstStyle/>
          <a:p>
            <a:pPr algn="l"/>
            <a:r>
              <a:rPr lang="en-US" sz="2200" dirty="0">
                <a:solidFill>
                  <a:srgbClr val="FF0000"/>
                </a:solidFill>
                <a:latin typeface=""/>
              </a:rPr>
              <a:t>“This is my motto: Analysis is nothing, data are everything.  Today, on the web, we can have baskets full of data ... baskets or bins?"</a:t>
            </a:r>
          </a:p>
          <a:p>
            <a:pPr algn="l"/>
            <a:r>
              <a:rPr lang="en-US" sz="2200" dirty="0">
                <a:solidFill>
                  <a:srgbClr val="FF0000"/>
                </a:solidFill>
                <a:latin typeface=""/>
              </a:rPr>
              <a:t>Jean-Paul </a:t>
            </a:r>
            <a:r>
              <a:rPr lang="en-US" sz="2200" dirty="0" err="1">
                <a:solidFill>
                  <a:srgbClr val="FF0000"/>
                </a:solidFill>
                <a:latin typeface=""/>
              </a:rPr>
              <a:t>Benzécri</a:t>
            </a:r>
            <a:r>
              <a:rPr lang="en-US" sz="2200" dirty="0">
                <a:solidFill>
                  <a:srgbClr val="FF0000"/>
                </a:solidFill>
                <a:latin typeface=""/>
              </a:rPr>
              <a:t>, 2011.</a:t>
            </a:r>
            <a:endParaRPr lang="en-US" sz="2200" dirty="0">
              <a:solidFill>
                <a:srgbClr val="FF0000"/>
              </a:solidFill>
            </a:endParaRPr>
          </a:p>
        </p:txBody>
      </p:sp>
    </p:spTree>
    <p:extLst>
      <p:ext uri="{BB962C8B-B14F-4D97-AF65-F5344CB8AC3E}">
        <p14:creationId xmlns:p14="http://schemas.microsoft.com/office/powerpoint/2010/main" val="3703707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925" y="274638"/>
            <a:ext cx="8686800" cy="1143000"/>
          </a:xfrm>
        </p:spPr>
        <p:txBody>
          <a:bodyPr>
            <a:noAutofit/>
          </a:bodyPr>
          <a:lstStyle/>
          <a:p>
            <a:r>
              <a:rPr lang="en-US" sz="2800" dirty="0" smtClean="0"/>
              <a:t>N. </a:t>
            </a:r>
            <a:r>
              <a:rPr lang="en-US" sz="2800" dirty="0" err="1" smtClean="0"/>
              <a:t>Keiding</a:t>
            </a:r>
            <a:r>
              <a:rPr lang="en-US" sz="2800" dirty="0" smtClean="0"/>
              <a:t> and T.A. Louis, </a:t>
            </a:r>
            <a:r>
              <a:rPr lang="en-US" sz="2800" dirty="0" smtClean="0">
                <a:solidFill>
                  <a:srgbClr val="FF0000"/>
                </a:solidFill>
              </a:rPr>
              <a:t>Perils </a:t>
            </a:r>
            <a:r>
              <a:rPr lang="en-US" sz="2800" dirty="0">
                <a:solidFill>
                  <a:srgbClr val="FF0000"/>
                </a:solidFill>
              </a:rPr>
              <a:t>and potentials of self-selected entry </a:t>
            </a:r>
            <a:r>
              <a:rPr lang="en-US" sz="2800" dirty="0" smtClean="0">
                <a:solidFill>
                  <a:srgbClr val="FF0000"/>
                </a:solidFill>
              </a:rPr>
              <a:t>to epidemiological </a:t>
            </a:r>
            <a:r>
              <a:rPr lang="en-US" sz="2800" dirty="0">
                <a:solidFill>
                  <a:srgbClr val="FF0000"/>
                </a:solidFill>
              </a:rPr>
              <a:t>studies and </a:t>
            </a:r>
            <a:r>
              <a:rPr lang="en-US" sz="2800" dirty="0" smtClean="0">
                <a:solidFill>
                  <a:srgbClr val="FF0000"/>
                </a:solidFill>
              </a:rPr>
              <a:t>surveys</a:t>
            </a:r>
            <a:r>
              <a:rPr lang="en-US" sz="2800" dirty="0" smtClean="0"/>
              <a:t>, J.R. Statist. Soc. A, 179, Part 2, pp. 1-28, 2016</a:t>
            </a:r>
            <a:endParaRPr lang="en-US" sz="2800" dirty="0"/>
          </a:p>
        </p:txBody>
      </p:sp>
      <p:sp>
        <p:nvSpPr>
          <p:cNvPr id="3" name="Content Placeholder 2"/>
          <p:cNvSpPr>
            <a:spLocks noGrp="1"/>
          </p:cNvSpPr>
          <p:nvPr>
            <p:ph idx="1"/>
          </p:nvPr>
        </p:nvSpPr>
        <p:spPr/>
        <p:txBody>
          <a:bodyPr>
            <a:normAutofit lnSpcReduction="10000"/>
          </a:bodyPr>
          <a:lstStyle/>
          <a:p>
            <a:r>
              <a:rPr lang="en-US" dirty="0" smtClean="0"/>
              <a:t>This comprehensive survey (118 citations) </a:t>
            </a:r>
            <a:r>
              <a:rPr lang="en-US" dirty="0">
                <a:solidFill>
                  <a:srgbClr val="FF0000"/>
                </a:solidFill>
              </a:rPr>
              <a:t>sets out new contemporary issues of </a:t>
            </a:r>
            <a:r>
              <a:rPr lang="en-US" dirty="0" smtClean="0">
                <a:solidFill>
                  <a:srgbClr val="FF0000"/>
                </a:solidFill>
              </a:rPr>
              <a:t>sampling and </a:t>
            </a:r>
            <a:r>
              <a:rPr lang="en-US" dirty="0">
                <a:solidFill>
                  <a:srgbClr val="FF0000"/>
                </a:solidFill>
              </a:rPr>
              <a:t>population distribution estimation</a:t>
            </a:r>
            <a:r>
              <a:rPr lang="en-US" dirty="0"/>
              <a:t>.  An </a:t>
            </a:r>
            <a:r>
              <a:rPr lang="en-US" dirty="0" smtClean="0"/>
              <a:t>interesting conclusion is the following.  </a:t>
            </a:r>
          </a:p>
          <a:p>
            <a:r>
              <a:rPr lang="en-US" dirty="0"/>
              <a:t>"There is the potential for </a:t>
            </a:r>
            <a:r>
              <a:rPr lang="en-US" dirty="0">
                <a:solidFill>
                  <a:srgbClr val="FF0000"/>
                </a:solidFill>
              </a:rPr>
              <a:t>big data </a:t>
            </a:r>
            <a:r>
              <a:rPr lang="en-US" dirty="0"/>
              <a:t>to </a:t>
            </a:r>
            <a:r>
              <a:rPr lang="en-US" dirty="0">
                <a:solidFill>
                  <a:srgbClr val="FF0000"/>
                </a:solidFill>
              </a:rPr>
              <a:t>evaluate or calibrate </a:t>
            </a:r>
            <a:r>
              <a:rPr lang="en-US" dirty="0" smtClean="0">
                <a:solidFill>
                  <a:srgbClr val="FF0000"/>
                </a:solidFill>
              </a:rPr>
              <a:t>survey findings </a:t>
            </a:r>
            <a:r>
              <a:rPr lang="en-US" dirty="0"/>
              <a:t>... to help to validate cohort studies".  Examples are discussed of "</a:t>
            </a:r>
            <a:r>
              <a:rPr lang="en-US" dirty="0" smtClean="0"/>
              <a:t>how data </a:t>
            </a:r>
            <a:r>
              <a:rPr lang="en-US" dirty="0"/>
              <a:t>... tracks well with the official", far larger, repository or holdings. </a:t>
            </a:r>
          </a:p>
        </p:txBody>
      </p:sp>
    </p:spTree>
    <p:extLst>
      <p:ext uri="{BB962C8B-B14F-4D97-AF65-F5344CB8AC3E}">
        <p14:creationId xmlns:p14="http://schemas.microsoft.com/office/powerpoint/2010/main" val="262461590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Keiding</a:t>
            </a:r>
            <a:r>
              <a:rPr lang="en-US" dirty="0" smtClean="0"/>
              <a:t> and Louis (contd.)</a:t>
            </a:r>
            <a:endParaRPr lang="en-US" dirty="0"/>
          </a:p>
        </p:txBody>
      </p:sp>
      <p:sp>
        <p:nvSpPr>
          <p:cNvPr id="3" name="Content Placeholder 2"/>
          <p:cNvSpPr>
            <a:spLocks noGrp="1"/>
          </p:cNvSpPr>
          <p:nvPr>
            <p:ph idx="1"/>
          </p:nvPr>
        </p:nvSpPr>
        <p:spPr/>
        <p:txBody>
          <a:bodyPr>
            <a:normAutofit lnSpcReduction="10000"/>
          </a:bodyPr>
          <a:lstStyle/>
          <a:p>
            <a:r>
              <a:rPr lang="en-US" dirty="0"/>
              <a:t>It </a:t>
            </a:r>
            <a:r>
              <a:rPr lang="en-US" dirty="0" smtClean="0"/>
              <a:t>is well </a:t>
            </a:r>
            <a:r>
              <a:rPr lang="en-US" dirty="0"/>
              <a:t>pointed out how one case study discussed "shows the value of </a:t>
            </a:r>
            <a:r>
              <a:rPr lang="en-US" dirty="0">
                <a:solidFill>
                  <a:srgbClr val="FF0000"/>
                </a:solidFill>
              </a:rPr>
              <a:t>using ‘big </a:t>
            </a:r>
            <a:r>
              <a:rPr lang="en-US" dirty="0" smtClean="0">
                <a:solidFill>
                  <a:srgbClr val="FF0000"/>
                </a:solidFill>
              </a:rPr>
              <a:t>data’ to </a:t>
            </a:r>
            <a:r>
              <a:rPr lang="en-US" dirty="0">
                <a:solidFill>
                  <a:srgbClr val="FF0000"/>
                </a:solidFill>
              </a:rPr>
              <a:t>conduct research on surveys</a:t>
            </a:r>
            <a:r>
              <a:rPr lang="en-US" dirty="0"/>
              <a:t> (as distinct from survey research)"</a:t>
            </a:r>
            <a:r>
              <a:rPr lang="en-US" dirty="0" smtClean="0"/>
              <a:t>.  </a:t>
            </a:r>
          </a:p>
          <a:p>
            <a:r>
              <a:rPr lang="en-US" dirty="0"/>
              <a:t>Limitations though are clear</a:t>
            </a:r>
            <a:r>
              <a:rPr lang="en-US" dirty="0" smtClean="0"/>
              <a:t>: "</a:t>
            </a:r>
            <a:r>
              <a:rPr lang="en-US" dirty="0"/>
              <a:t>Although </a:t>
            </a:r>
            <a:r>
              <a:rPr lang="en-US" dirty="0">
                <a:solidFill>
                  <a:srgbClr val="FF0000"/>
                </a:solidFill>
              </a:rPr>
              <a:t>randomization</a:t>
            </a:r>
            <a:r>
              <a:rPr lang="en-US" dirty="0"/>
              <a:t> in some form is very beneficial, it </a:t>
            </a:r>
            <a:r>
              <a:rPr lang="en-US" dirty="0">
                <a:solidFill>
                  <a:srgbClr val="FF0000"/>
                </a:solidFill>
              </a:rPr>
              <a:t>is by no means </a:t>
            </a:r>
            <a:r>
              <a:rPr lang="en-US" dirty="0" smtClean="0">
                <a:solidFill>
                  <a:srgbClr val="FF0000"/>
                </a:solidFill>
              </a:rPr>
              <a:t>a panacea</a:t>
            </a:r>
            <a:r>
              <a:rPr lang="en-US" dirty="0"/>
              <a:t>. Trial participants are commonly very different from the external </a:t>
            </a:r>
            <a:r>
              <a:rPr lang="en-US" dirty="0" smtClean="0"/>
              <a:t>… pool</a:t>
            </a:r>
            <a:r>
              <a:rPr lang="en-US" dirty="0"/>
              <a:t>, in part because of self-selection, ...".</a:t>
            </a:r>
          </a:p>
        </p:txBody>
      </p:sp>
    </p:spTree>
    <p:extLst>
      <p:ext uri="{BB962C8B-B14F-4D97-AF65-F5344CB8AC3E}">
        <p14:creationId xmlns:p14="http://schemas.microsoft.com/office/powerpoint/2010/main" val="109844891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Keiding</a:t>
            </a:r>
            <a:r>
              <a:rPr lang="en-US" dirty="0" smtClean="0"/>
              <a:t> and Louis (contd.)</a:t>
            </a:r>
            <a:endParaRPr lang="en-US" dirty="0"/>
          </a:p>
        </p:txBody>
      </p:sp>
      <p:sp>
        <p:nvSpPr>
          <p:cNvPr id="3" name="Content Placeholder 2"/>
          <p:cNvSpPr>
            <a:spLocks noGrp="1"/>
          </p:cNvSpPr>
          <p:nvPr>
            <p:ph idx="1"/>
          </p:nvPr>
        </p:nvSpPr>
        <p:spPr/>
        <p:txBody>
          <a:bodyPr>
            <a:normAutofit lnSpcReduction="10000"/>
          </a:bodyPr>
          <a:lstStyle/>
          <a:p>
            <a:r>
              <a:rPr lang="en-US" dirty="0"/>
              <a:t>This is due to, "One type </a:t>
            </a:r>
            <a:r>
              <a:rPr lang="en-US" dirty="0" smtClean="0"/>
              <a:t>of selection </a:t>
            </a:r>
            <a:r>
              <a:rPr lang="en-US" dirty="0"/>
              <a:t>bias is </a:t>
            </a:r>
            <a:r>
              <a:rPr lang="en-US" dirty="0">
                <a:solidFill>
                  <a:srgbClr val="FF0000"/>
                </a:solidFill>
              </a:rPr>
              <a:t>self-selection </a:t>
            </a:r>
            <a:r>
              <a:rPr lang="en-US" dirty="0"/>
              <a:t>(which is our focus)"</a:t>
            </a:r>
            <a:r>
              <a:rPr lang="en-US" dirty="0" smtClean="0"/>
              <a:t>.</a:t>
            </a:r>
          </a:p>
          <a:p>
            <a:r>
              <a:rPr lang="en-US" dirty="0"/>
              <a:t>Important points towards addressing these contemporary issues include the following</a:t>
            </a:r>
            <a:r>
              <a:rPr lang="en-US" dirty="0" smtClean="0"/>
              <a:t>.</a:t>
            </a:r>
          </a:p>
          <a:p>
            <a:r>
              <a:rPr lang="en-US" dirty="0"/>
              <a:t>"When informing policy, inference to </a:t>
            </a:r>
            <a:r>
              <a:rPr lang="en-US" dirty="0">
                <a:solidFill>
                  <a:srgbClr val="FF0000"/>
                </a:solidFill>
              </a:rPr>
              <a:t>identified reference populations </a:t>
            </a:r>
            <a:r>
              <a:rPr lang="en-US" dirty="0"/>
              <a:t>is </a:t>
            </a:r>
            <a:r>
              <a:rPr lang="en-US" dirty="0" smtClean="0"/>
              <a:t>key”</a:t>
            </a:r>
          </a:p>
          <a:p>
            <a:r>
              <a:rPr lang="en-US" dirty="0"/>
              <a:t>This is part of the </a:t>
            </a:r>
            <a:r>
              <a:rPr lang="en-US" dirty="0">
                <a:solidFill>
                  <a:srgbClr val="FF0000"/>
                </a:solidFill>
              </a:rPr>
              <a:t>bridge which is needed</a:t>
            </a:r>
            <a:r>
              <a:rPr lang="en-US" dirty="0"/>
              <a:t>, between data analytics technology </a:t>
            </a:r>
            <a:r>
              <a:rPr lang="en-US" dirty="0" smtClean="0"/>
              <a:t>and deployment </a:t>
            </a:r>
            <a:r>
              <a:rPr lang="en-US" dirty="0"/>
              <a:t>of outcomes.</a:t>
            </a:r>
          </a:p>
        </p:txBody>
      </p:sp>
    </p:spTree>
    <p:extLst>
      <p:ext uri="{BB962C8B-B14F-4D97-AF65-F5344CB8AC3E}">
        <p14:creationId xmlns:p14="http://schemas.microsoft.com/office/powerpoint/2010/main" val="32578873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4703" y="2112604"/>
            <a:ext cx="7773293" cy="1470049"/>
          </a:xfrm>
        </p:spPr>
        <p:txBody>
          <a:bodyPr>
            <a:normAutofit/>
          </a:bodyPr>
          <a:lstStyle/>
          <a:p>
            <a:r>
              <a:rPr lang="en-US" sz="2800" dirty="0"/>
              <a:t>The following slides will </a:t>
            </a:r>
            <a:r>
              <a:rPr lang="en-US" sz="2800" dirty="0" smtClean="0"/>
              <a:t>further discuss </a:t>
            </a:r>
            <a:r>
              <a:rPr lang="en-US" sz="2800" dirty="0"/>
              <a:t>the importance for Big Data analytics.</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98860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following 50 page report makes interesting reading.  </a:t>
            </a:r>
          </a:p>
          <a:p>
            <a:pPr marL="0" indent="0">
              <a:buNone/>
            </a:pPr>
            <a:r>
              <a:rPr lang="en-US" dirty="0" smtClean="0"/>
              <a:t> </a:t>
            </a:r>
          </a:p>
          <a:p>
            <a:r>
              <a:rPr lang="en-US" sz="2400" dirty="0"/>
              <a:t>“The classic statistical paradigm was one in which researchers formulated a hypothesis, identified a population frame, designed a survey and a sampling technique and then analyzed the results … . The new paradigm means it is now possible to digitally capture, semantically reconcile, aggregate, and correlate data.” </a:t>
            </a:r>
            <a:endParaRPr lang="en-US" sz="2400" dirty="0" smtClean="0"/>
          </a:p>
          <a:p>
            <a:r>
              <a:rPr lang="en-US" sz="2400" dirty="0" smtClean="0">
                <a:solidFill>
                  <a:srgbClr val="FF0000"/>
                </a:solidFill>
              </a:rPr>
              <a:t>In what follows: semantic contextualization, aggregation, metric (i.e. geometrical) and </a:t>
            </a:r>
            <a:r>
              <a:rPr lang="en-US" sz="2400" dirty="0" err="1" smtClean="0">
                <a:solidFill>
                  <a:srgbClr val="FF0000"/>
                </a:solidFill>
              </a:rPr>
              <a:t>ultrametric</a:t>
            </a:r>
            <a:r>
              <a:rPr lang="en-US" sz="2400" dirty="0" smtClean="0">
                <a:solidFill>
                  <a:srgbClr val="FF0000"/>
                </a:solidFill>
              </a:rPr>
              <a:t> (i.e. topological) mapping that incorporates correlation.</a:t>
            </a:r>
            <a:endParaRPr lang="en-US" sz="2400" dirty="0">
              <a:solidFill>
                <a:srgbClr val="FF0000"/>
              </a:solidFill>
            </a:endParaRPr>
          </a:p>
        </p:txBody>
      </p:sp>
    </p:spTree>
    <p:extLst>
      <p:ext uri="{BB962C8B-B14F-4D97-AF65-F5344CB8AC3E}">
        <p14:creationId xmlns:p14="http://schemas.microsoft.com/office/powerpoint/2010/main" val="172526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8-07 at 11.51.18.png"/>
          <p:cNvPicPr>
            <a:picLocks noGrp="1" noChangeAspect="1"/>
          </p:cNvPicPr>
          <p:nvPr>
            <p:ph idx="1"/>
          </p:nvPr>
        </p:nvPicPr>
        <p:blipFill>
          <a:blip r:embed="rId3">
            <a:extLst>
              <a:ext uri="{28A0092B-C50C-407E-A947-70E740481C1C}">
                <a14:useLocalDpi xmlns:a14="http://schemas.microsoft.com/office/drawing/2010/main" val="0"/>
              </a:ext>
            </a:extLst>
          </a:blip>
          <a:srcRect t="-16407" b="-16407"/>
          <a:stretch>
            <a:fillRect/>
          </a:stretch>
        </p:blipFill>
        <p:spPr>
          <a:xfrm>
            <a:off x="257175" y="338138"/>
            <a:ext cx="8616950" cy="6237287"/>
          </a:xfrm>
        </p:spPr>
      </p:pic>
    </p:spTree>
    <p:extLst>
      <p:ext uri="{BB962C8B-B14F-4D97-AF65-F5344CB8AC3E}">
        <p14:creationId xmlns:p14="http://schemas.microsoft.com/office/powerpoint/2010/main" val="2157357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867" y="274638"/>
            <a:ext cx="8635999" cy="1143000"/>
          </a:xfrm>
        </p:spPr>
        <p:txBody>
          <a:bodyPr>
            <a:normAutofit/>
          </a:bodyPr>
          <a:lstStyle/>
          <a:p>
            <a:r>
              <a:rPr lang="en-US" sz="2800" dirty="0"/>
              <a:t>From AAPOR Report: </a:t>
            </a:r>
            <a:r>
              <a:rPr lang="en-US" sz="2800" b="1" dirty="0"/>
              <a:t>What is Big Data? </a:t>
            </a:r>
            <a:endParaRPr lang="en-US" sz="2800" dirty="0"/>
          </a:p>
        </p:txBody>
      </p:sp>
      <p:sp>
        <p:nvSpPr>
          <p:cNvPr id="3" name="Content Placeholder 2"/>
          <p:cNvSpPr>
            <a:spLocks noGrp="1"/>
          </p:cNvSpPr>
          <p:nvPr>
            <p:ph idx="1"/>
          </p:nvPr>
        </p:nvSpPr>
        <p:spPr>
          <a:xfrm>
            <a:off x="457200" y="1600200"/>
            <a:ext cx="8229600" cy="4800600"/>
          </a:xfrm>
        </p:spPr>
        <p:txBody>
          <a:bodyPr>
            <a:normAutofit fontScale="70000" lnSpcReduction="20000"/>
          </a:bodyPr>
          <a:lstStyle/>
          <a:p>
            <a:r>
              <a:rPr lang="en-US" dirty="0" smtClean="0">
                <a:solidFill>
                  <a:srgbClr val="FF0000"/>
                </a:solidFill>
              </a:rPr>
              <a:t>… </a:t>
            </a:r>
            <a:r>
              <a:rPr lang="en-US" dirty="0">
                <a:solidFill>
                  <a:srgbClr val="FF0000"/>
                </a:solidFill>
              </a:rPr>
              <a:t>large data sources have been mined to enable insights about economic and social systems, which previously relied on methods such as surveys, experiments, and ethnographies to drive conclusions and predictions </a:t>
            </a:r>
            <a:r>
              <a:rPr lang="en-US" dirty="0" smtClean="0">
                <a:solidFill>
                  <a:srgbClr val="FF0000"/>
                </a:solidFill>
              </a:rPr>
              <a:t>…</a:t>
            </a:r>
          </a:p>
          <a:p>
            <a:r>
              <a:rPr lang="en-US" dirty="0" smtClean="0">
                <a:solidFill>
                  <a:srgbClr val="FF0000"/>
                </a:solidFill>
              </a:rPr>
              <a:t>Example 1: Online prices</a:t>
            </a:r>
            <a:r>
              <a:rPr lang="en-US" dirty="0" smtClean="0"/>
              <a:t>.  … prices </a:t>
            </a:r>
            <a:r>
              <a:rPr lang="en-US" dirty="0"/>
              <a:t>collected daily from hundreds of online retailers around the world to conduct economic research. One statistical product is the estimation of inflation in the US. Changes in inflation trends can be observed sooner in </a:t>
            </a:r>
            <a:r>
              <a:rPr lang="en-US" dirty="0" err="1"/>
              <a:t>PriceStats</a:t>
            </a:r>
            <a:r>
              <a:rPr lang="en-US" dirty="0"/>
              <a:t> than in the monthly Consumer Price Index (CPI). </a:t>
            </a:r>
            <a:endParaRPr lang="en-US" dirty="0" smtClean="0"/>
          </a:p>
          <a:p>
            <a:r>
              <a:rPr lang="en-US" dirty="0" smtClean="0">
                <a:solidFill>
                  <a:srgbClr val="FF0000"/>
                </a:solidFill>
              </a:rPr>
              <a:t>Example 2: Traffic and infrastructure</a:t>
            </a:r>
            <a:r>
              <a:rPr lang="en-US" dirty="0" smtClean="0"/>
              <a:t>. </a:t>
            </a:r>
            <a:r>
              <a:rPr lang="en-US" dirty="0"/>
              <a:t>Big Data can be used to monitor traffic or to identify infrastructural problems. </a:t>
            </a:r>
            <a:r>
              <a:rPr lang="en-US" dirty="0" smtClean="0"/>
              <a:t>… </a:t>
            </a:r>
            <a:r>
              <a:rPr lang="en-US" dirty="0"/>
              <a:t>real-time information </a:t>
            </a:r>
            <a:r>
              <a:rPr lang="en-US" dirty="0" smtClean="0"/>
              <a:t>… </a:t>
            </a:r>
            <a:r>
              <a:rPr lang="en-US" dirty="0"/>
              <a:t>to fix problems and plan long term investments </a:t>
            </a:r>
            <a:endParaRPr lang="en-US" dirty="0" smtClean="0"/>
          </a:p>
          <a:p>
            <a:r>
              <a:rPr lang="en-US" dirty="0" smtClean="0">
                <a:solidFill>
                  <a:srgbClr val="FF0000"/>
                </a:solidFill>
              </a:rPr>
              <a:t>Example 3: Social media messages</a:t>
            </a:r>
            <a:r>
              <a:rPr lang="en-US" dirty="0" smtClean="0"/>
              <a:t>.  … Twitter … </a:t>
            </a:r>
            <a:r>
              <a:rPr lang="en-US" dirty="0"/>
              <a:t>generating early predictions of Initial Claims for Unemployment Insurance. The predictions are based on a factor analysis of social media messages mentioning job loss and related outcomes </a:t>
            </a:r>
          </a:p>
        </p:txBody>
      </p:sp>
    </p:spTree>
    <p:extLst>
      <p:ext uri="{BB962C8B-B14F-4D97-AF65-F5344CB8AC3E}">
        <p14:creationId xmlns:p14="http://schemas.microsoft.com/office/powerpoint/2010/main" val="1750260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The bridge between the data that is analyzed, and the calibrating Big Data, is well addressed by the geometry and topology of data.  Those form the link between sampled data and the greater cosmos. </a:t>
            </a:r>
          </a:p>
        </p:txBody>
      </p:sp>
      <p:sp>
        <p:nvSpPr>
          <p:cNvPr id="3" name="Content Placeholder 2"/>
          <p:cNvSpPr>
            <a:spLocks noGrp="1"/>
          </p:cNvSpPr>
          <p:nvPr>
            <p:ph idx="1"/>
          </p:nvPr>
        </p:nvSpPr>
        <p:spPr/>
        <p:txBody>
          <a:bodyPr>
            <a:normAutofit/>
          </a:bodyPr>
          <a:lstStyle/>
          <a:p>
            <a:r>
              <a:rPr lang="en-US" dirty="0"/>
              <a:t>Bourdieu's concept of field is a </a:t>
            </a:r>
            <a:r>
              <a:rPr lang="en-US" dirty="0" smtClean="0"/>
              <a:t>prime exemplar</a:t>
            </a:r>
            <a:r>
              <a:rPr lang="en-US" dirty="0"/>
              <a:t>. </a:t>
            </a:r>
            <a:endParaRPr lang="en-US" dirty="0" smtClean="0"/>
          </a:p>
          <a:p>
            <a:r>
              <a:rPr lang="en-US" dirty="0"/>
              <a:t> Consider, as noted by </a:t>
            </a:r>
            <a:r>
              <a:rPr lang="en-US" dirty="0" err="1"/>
              <a:t>Lebaron</a:t>
            </a:r>
            <a:r>
              <a:rPr lang="en-US" dirty="0"/>
              <a:t> (2009), how Bourdieu's work, </a:t>
            </a:r>
            <a:r>
              <a:rPr lang="en-US" dirty="0" smtClean="0"/>
              <a:t>involves "</a:t>
            </a:r>
            <a:r>
              <a:rPr lang="en-US" dirty="0">
                <a:solidFill>
                  <a:srgbClr val="FF0000"/>
                </a:solidFill>
              </a:rPr>
              <a:t>putting his thinking in mathematical terms</a:t>
            </a:r>
            <a:r>
              <a:rPr lang="en-US" dirty="0"/>
              <a:t>", and that it </a:t>
            </a:r>
            <a:r>
              <a:rPr lang="en-US" dirty="0">
                <a:solidFill>
                  <a:srgbClr val="FF0000"/>
                </a:solidFill>
              </a:rPr>
              <a:t>"</a:t>
            </a:r>
            <a:r>
              <a:rPr lang="en-US" dirty="0" smtClean="0">
                <a:solidFill>
                  <a:srgbClr val="FF0000"/>
                </a:solidFill>
              </a:rPr>
              <a:t>led </a:t>
            </a:r>
            <a:r>
              <a:rPr lang="en-US" dirty="0">
                <a:solidFill>
                  <a:srgbClr val="FF0000"/>
                </a:solidFill>
              </a:rPr>
              <a:t>him to a </a:t>
            </a:r>
            <a:r>
              <a:rPr lang="en-US" dirty="0" smtClean="0">
                <a:solidFill>
                  <a:srgbClr val="FF0000"/>
                </a:solidFill>
              </a:rPr>
              <a:t>conscious and </a:t>
            </a:r>
            <a:r>
              <a:rPr lang="en-US" dirty="0">
                <a:solidFill>
                  <a:srgbClr val="FF0000"/>
                </a:solidFill>
              </a:rPr>
              <a:t>systematic move toward a geometric frame-model</a:t>
            </a:r>
            <a:r>
              <a:rPr lang="en-US" dirty="0"/>
              <a:t>"</a:t>
            </a:r>
            <a:r>
              <a:rPr lang="en-US" dirty="0" smtClean="0"/>
              <a:t>.</a:t>
            </a:r>
          </a:p>
          <a:p>
            <a:r>
              <a:rPr lang="en-US" dirty="0"/>
              <a:t>This is a multidimensional</a:t>
            </a:r>
            <a:r>
              <a:rPr lang="en-US" dirty="0" smtClean="0"/>
              <a:t>, "</a:t>
            </a:r>
            <a:r>
              <a:rPr lang="en-US" dirty="0">
                <a:solidFill>
                  <a:srgbClr val="FF0000"/>
                </a:solidFill>
              </a:rPr>
              <a:t>structural vision</a:t>
            </a:r>
            <a:r>
              <a:rPr lang="en-US" dirty="0"/>
              <a:t>". </a:t>
            </a:r>
          </a:p>
        </p:txBody>
      </p:sp>
    </p:spTree>
    <p:extLst>
      <p:ext uri="{BB962C8B-B14F-4D97-AF65-F5344CB8AC3E}">
        <p14:creationId xmlns:p14="http://schemas.microsoft.com/office/powerpoint/2010/main" val="2898106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a:t>F. </a:t>
            </a:r>
            <a:r>
              <a:rPr lang="en-US" sz="2400" dirty="0" err="1"/>
              <a:t>Lebaron</a:t>
            </a:r>
            <a:r>
              <a:rPr lang="en-US" sz="2400" dirty="0"/>
              <a:t>, "How Bourdieu "quantified" Bourdieu: the geometric </a:t>
            </a:r>
            <a:r>
              <a:rPr lang="en-US" sz="2400" dirty="0" err="1"/>
              <a:t>modelling</a:t>
            </a:r>
            <a:r>
              <a:rPr lang="en-US" sz="2400" dirty="0"/>
              <a:t> of data”, chapter 2 in K. Robson and C. Sanders, Eds., Quantifying Theory: Pierre Bourdieu, Springer 2009.</a:t>
            </a:r>
          </a:p>
        </p:txBody>
      </p:sp>
      <p:sp>
        <p:nvSpPr>
          <p:cNvPr id="3" name="Content Placeholder 2"/>
          <p:cNvSpPr>
            <a:spLocks noGrp="1"/>
          </p:cNvSpPr>
          <p:nvPr>
            <p:ph idx="1"/>
          </p:nvPr>
        </p:nvSpPr>
        <p:spPr/>
        <p:txBody>
          <a:bodyPr>
            <a:normAutofit lnSpcReduction="10000"/>
          </a:bodyPr>
          <a:lstStyle/>
          <a:p>
            <a:r>
              <a:rPr lang="en-US" dirty="0"/>
              <a:t>Bourdieu's analytics "</a:t>
            </a:r>
            <a:r>
              <a:rPr lang="en-US" dirty="0">
                <a:solidFill>
                  <a:srgbClr val="FF0000"/>
                </a:solidFill>
              </a:rPr>
              <a:t>amounted to the global [hence Big Data</a:t>
            </a:r>
            <a:r>
              <a:rPr lang="en-US" dirty="0" smtClean="0">
                <a:solidFill>
                  <a:srgbClr val="FF0000"/>
                </a:solidFill>
              </a:rPr>
              <a:t>] effects </a:t>
            </a:r>
            <a:r>
              <a:rPr lang="en-US" dirty="0">
                <a:solidFill>
                  <a:srgbClr val="FF0000"/>
                </a:solidFill>
              </a:rPr>
              <a:t>of a complex </a:t>
            </a:r>
            <a:r>
              <a:rPr lang="en-US" dirty="0" smtClean="0">
                <a:solidFill>
                  <a:srgbClr val="FF0000"/>
                </a:solidFill>
              </a:rPr>
              <a:t>structure </a:t>
            </a:r>
            <a:r>
              <a:rPr lang="en-US" dirty="0">
                <a:solidFill>
                  <a:srgbClr val="FF0000"/>
                </a:solidFill>
              </a:rPr>
              <a:t>of interrelationships, which is not reducible to </a:t>
            </a:r>
            <a:r>
              <a:rPr lang="en-US" dirty="0" smtClean="0">
                <a:solidFill>
                  <a:srgbClr val="FF0000"/>
                </a:solidFill>
              </a:rPr>
              <a:t>the combination </a:t>
            </a:r>
            <a:r>
              <a:rPr lang="en-US" dirty="0">
                <a:solidFill>
                  <a:srgbClr val="FF0000"/>
                </a:solidFill>
              </a:rPr>
              <a:t>of the multiple [... effects] of independent variables</a:t>
            </a:r>
            <a:r>
              <a:rPr lang="en-US" dirty="0"/>
              <a:t>"</a:t>
            </a:r>
            <a:r>
              <a:rPr lang="en-US" dirty="0" smtClean="0"/>
              <a:t>.</a:t>
            </a:r>
          </a:p>
          <a:p>
            <a:r>
              <a:rPr lang="en-US" dirty="0"/>
              <a:t>The </a:t>
            </a:r>
            <a:r>
              <a:rPr lang="en-US" dirty="0" smtClean="0"/>
              <a:t>concept of </a:t>
            </a:r>
            <a:r>
              <a:rPr lang="en-US" dirty="0"/>
              <a:t>field, here, uses Geometric Data Analysis that is core to the integrated </a:t>
            </a:r>
            <a:r>
              <a:rPr lang="en-US" dirty="0" smtClean="0"/>
              <a:t>data and </a:t>
            </a:r>
            <a:r>
              <a:rPr lang="en-US" dirty="0"/>
              <a:t>methodology approach used in the Correspondence Analysis platform.</a:t>
            </a:r>
          </a:p>
        </p:txBody>
      </p:sp>
    </p:spTree>
    <p:extLst>
      <p:ext uri="{BB962C8B-B14F-4D97-AF65-F5344CB8AC3E}">
        <p14:creationId xmlns:p14="http://schemas.microsoft.com/office/powerpoint/2010/main" val="1742679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Through analysis of social fields and homology, and beyond.</a:t>
            </a:r>
          </a:p>
          <a:p>
            <a:r>
              <a:rPr lang="en-US" dirty="0" smtClean="0"/>
              <a:t>General and broad relevance and applicability.</a:t>
            </a:r>
          </a:p>
          <a:p>
            <a:r>
              <a:rPr lang="en-US" dirty="0" smtClean="0"/>
              <a:t>Learning and drawing inspiration from the work of P. Bourdieu. </a:t>
            </a:r>
          </a:p>
          <a:p>
            <a:r>
              <a:rPr lang="en-US" dirty="0" smtClean="0"/>
              <a:t>Underpinning analytics, we may consider that we have: data </a:t>
            </a:r>
            <a:r>
              <a:rPr lang="en-US" dirty="0" smtClean="0">
                <a:sym typeface="Wingdings"/>
              </a:rPr>
              <a:t> information  knowledge  wisdom.</a:t>
            </a:r>
          </a:p>
          <a:p>
            <a:r>
              <a:rPr lang="en-US" dirty="0" smtClean="0">
                <a:sym typeface="Wingdings"/>
              </a:rPr>
              <a:t>Geometric data analysis, and based on GDA, topology, is the essential basis for all such work.</a:t>
            </a:r>
          </a:p>
        </p:txBody>
      </p:sp>
    </p:spTree>
    <p:extLst>
      <p:ext uri="{BB962C8B-B14F-4D97-AF65-F5344CB8AC3E}">
        <p14:creationId xmlns:p14="http://schemas.microsoft.com/office/powerpoint/2010/main" val="227578618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Part 2</a:t>
            </a:r>
            <a:endParaRPr lang="en-US" u="sng" dirty="0"/>
          </a:p>
        </p:txBody>
      </p:sp>
      <p:sp>
        <p:nvSpPr>
          <p:cNvPr id="3" name="Content Placeholder 2"/>
          <p:cNvSpPr>
            <a:spLocks noGrp="1"/>
          </p:cNvSpPr>
          <p:nvPr>
            <p:ph idx="1"/>
          </p:nvPr>
        </p:nvSpPr>
        <p:spPr/>
        <p:txBody>
          <a:bodyPr/>
          <a:lstStyle/>
          <a:p>
            <a:pPr marL="0" indent="0">
              <a:buNone/>
            </a:pPr>
            <a:r>
              <a:rPr lang="en-US" dirty="0">
                <a:latin typeface="Arial"/>
                <a:cs typeface="Arial"/>
              </a:rPr>
              <a:t>Short review of analytics methodology: </a:t>
            </a:r>
            <a:r>
              <a:rPr lang="en-US" dirty="0">
                <a:solidFill>
                  <a:srgbClr val="4F81BD"/>
                </a:solidFill>
                <a:latin typeface="Arial"/>
                <a:cs typeface="Arial"/>
              </a:rPr>
              <a:t>Integrated narrative analysis. </a:t>
            </a:r>
            <a:r>
              <a:rPr lang="en-US" dirty="0">
                <a:solidFill>
                  <a:schemeClr val="accent1"/>
                </a:solidFill>
                <a:latin typeface="Arial"/>
                <a:cs typeface="Arial"/>
              </a:rPr>
              <a:t>(Example of Casablanca movie.)  Understanding deep semantics.  (Example: tracking emotion – Casablanca, Madame Bovary.)</a:t>
            </a:r>
          </a:p>
          <a:p>
            <a:pPr marL="0" indent="0">
              <a:buNone/>
            </a:pPr>
            <a:endParaRPr lang="en-US" dirty="0"/>
          </a:p>
        </p:txBody>
      </p:sp>
    </p:spTree>
    <p:extLst>
      <p:ext uri="{BB962C8B-B14F-4D97-AF65-F5344CB8AC3E}">
        <p14:creationId xmlns:p14="http://schemas.microsoft.com/office/powerpoint/2010/main" val="103476793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1"/>
          <p:cNvSpPr>
            <a:spLocks noGrp="1" noChangeArrowheads="1"/>
          </p:cNvSpPr>
          <p:nvPr>
            <p:ph type="title"/>
          </p:nvPr>
        </p:nvSpPr>
        <p:spPr>
          <a:xfrm>
            <a:off x="891540" y="182880"/>
            <a:ext cx="7360920" cy="1017270"/>
          </a:xfrm>
        </p:spPr>
        <p:txBody>
          <a:bodyPr>
            <a:normAutofit fontScale="90000"/>
          </a:bodyPr>
          <a:lstStyle/>
          <a:p>
            <a:pPr eaLnBrk="1" hangingPunct="1">
              <a:defRPr/>
            </a:pPr>
            <a:r>
              <a:rPr lang="en-US" sz="4100" dirty="0">
                <a:solidFill>
                  <a:srgbClr val="FF0000"/>
                </a:solidFill>
              </a:rPr>
              <a:t>Analysis of Narrative</a:t>
            </a:r>
            <a:br>
              <a:rPr lang="en-US" sz="4100" dirty="0">
                <a:solidFill>
                  <a:srgbClr val="FF0000"/>
                </a:solidFill>
              </a:rPr>
            </a:br>
            <a:r>
              <a:rPr lang="en-US" sz="2600" dirty="0">
                <a:solidFill>
                  <a:srgbClr val="FF0000"/>
                </a:solidFill>
              </a:rPr>
              <a:t>Technical Issues Addressed </a:t>
            </a:r>
          </a:p>
        </p:txBody>
      </p:sp>
      <p:sp>
        <p:nvSpPr>
          <p:cNvPr id="89090" name="Rectangle 2"/>
          <p:cNvSpPr>
            <a:spLocks noGrp="1" noChangeArrowheads="1"/>
          </p:cNvSpPr>
          <p:nvPr>
            <p:ph type="body" idx="1"/>
          </p:nvPr>
        </p:nvSpPr>
        <p:spPr>
          <a:xfrm>
            <a:off x="285750" y="1614280"/>
            <a:ext cx="8691408" cy="4390842"/>
          </a:xfrm>
        </p:spPr>
        <p:txBody>
          <a:bodyPr/>
          <a:lstStyle/>
          <a:p>
            <a:pPr marL="628650">
              <a:defRPr/>
            </a:pPr>
            <a:r>
              <a:rPr lang="en-US" sz="2100" dirty="0"/>
              <a:t>We must consider complex </a:t>
            </a:r>
            <a:r>
              <a:rPr lang="en-US" sz="2100" dirty="0">
                <a:solidFill>
                  <a:srgbClr val="FF0000"/>
                </a:solidFill>
              </a:rPr>
              <a:t>web of relationships</a:t>
            </a:r>
            <a:r>
              <a:rPr lang="en-US" sz="2100" dirty="0"/>
              <a:t>.</a:t>
            </a:r>
          </a:p>
          <a:p>
            <a:pPr marL="628650">
              <a:defRPr/>
            </a:pPr>
            <a:r>
              <a:rPr lang="en-US" sz="2100" dirty="0"/>
              <a:t>Semantics include web of relationships - thematic structures and patterns. Structures and </a:t>
            </a:r>
            <a:r>
              <a:rPr lang="en-US" sz="2100" dirty="0">
                <a:solidFill>
                  <a:srgbClr val="FF0000"/>
                </a:solidFill>
              </a:rPr>
              <a:t>interrelationships evolve in time</a:t>
            </a:r>
            <a:r>
              <a:rPr lang="en-US" sz="2100" dirty="0"/>
              <a:t>.   </a:t>
            </a:r>
          </a:p>
          <a:p>
            <a:pPr marL="628650">
              <a:defRPr/>
            </a:pPr>
            <a:r>
              <a:rPr lang="en-US" sz="2100" dirty="0"/>
              <a:t>Semantics include time evolution of structures and patterns, including both: threads and commonality; and change, the exceptional, the anomalous. </a:t>
            </a:r>
          </a:p>
          <a:p>
            <a:pPr marL="628650">
              <a:defRPr/>
            </a:pPr>
            <a:r>
              <a:rPr lang="en-US" sz="2200" dirty="0">
                <a:solidFill>
                  <a:srgbClr val="FF0000"/>
                </a:solidFill>
              </a:rPr>
              <a:t>Narrative suggests a causal or emotional relationship between events.</a:t>
            </a:r>
          </a:p>
          <a:p>
            <a:pPr marL="628650">
              <a:defRPr/>
            </a:pPr>
            <a:r>
              <a:rPr lang="en-US" sz="2200" dirty="0">
                <a:solidFill>
                  <a:srgbClr val="FF0000"/>
                </a:solidFill>
              </a:rPr>
              <a:t>A story is an expression of causality or connection</a:t>
            </a:r>
          </a:p>
          <a:p>
            <a:pPr marL="628650">
              <a:defRPr/>
            </a:pPr>
            <a:r>
              <a:rPr lang="en-US" sz="2200" dirty="0">
                <a:solidFill>
                  <a:srgbClr val="FF0000"/>
                </a:solidFill>
              </a:rPr>
              <a:t>Narrative connects facts or views or other units of information. </a:t>
            </a:r>
          </a:p>
        </p:txBody>
      </p:sp>
    </p:spTree>
    <p:extLst>
      <p:ext uri="{BB962C8B-B14F-4D97-AF65-F5344CB8AC3E}">
        <p14:creationId xmlns:p14="http://schemas.microsoft.com/office/powerpoint/2010/main" val="30537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5400" dirty="0">
                <a:solidFill>
                  <a:srgbClr val="FF0000"/>
                </a:solidFill>
              </a:rPr>
              <a:t>A further theme</a:t>
            </a:r>
            <a:r>
              <a:rPr lang="en-US" sz="5400">
                <a:solidFill>
                  <a:srgbClr val="FF0000"/>
                </a:solidFill>
              </a:rPr>
              <a:t>: </a:t>
            </a:r>
            <a:br>
              <a:rPr lang="en-US" sz="5400">
                <a:solidFill>
                  <a:srgbClr val="FF0000"/>
                </a:solidFill>
              </a:rPr>
            </a:br>
            <a:r>
              <a:rPr lang="en-US" sz="5400">
                <a:solidFill>
                  <a:srgbClr val="FF0000"/>
                </a:solidFill>
              </a:rPr>
              <a:t>tracking </a:t>
            </a:r>
            <a:r>
              <a:rPr lang="en-US" sz="5400" dirty="0">
                <a:solidFill>
                  <a:srgbClr val="FF0000"/>
                </a:solidFill>
              </a:rPr>
              <a:t>emotion</a:t>
            </a:r>
          </a:p>
        </p:txBody>
      </p:sp>
      <p:sp>
        <p:nvSpPr>
          <p:cNvPr id="3" name="Content Placeholder 2"/>
          <p:cNvSpPr>
            <a:spLocks noGrp="1"/>
          </p:cNvSpPr>
          <p:nvPr>
            <p:ph idx="1"/>
          </p:nvPr>
        </p:nvSpPr>
        <p:spPr>
          <a:xfrm>
            <a:off x="891540" y="1943100"/>
            <a:ext cx="7360920" cy="4401979"/>
          </a:xfrm>
        </p:spPr>
        <p:txBody>
          <a:bodyPr>
            <a:normAutofit fontScale="92500"/>
          </a:bodyPr>
          <a:lstStyle/>
          <a:p>
            <a:pPr>
              <a:defRPr/>
            </a:pPr>
            <a:r>
              <a:rPr lang="en-US" dirty="0" smtClean="0"/>
              <a:t>Emotion determining and tracking in an unsupervised way.  (Not machine learning like in sentiment analysis, which is supervised.)</a:t>
            </a:r>
          </a:p>
          <a:p>
            <a:pPr>
              <a:defRPr/>
            </a:pPr>
            <a:r>
              <a:rPr lang="en-US" dirty="0" smtClean="0"/>
              <a:t>Emotion is understood as a manifestation of the unconscious.  Social activity causes emotion to be expressed or manifested.  (This leads to later discussion of psychoanalyst, Matte Blanco.) </a:t>
            </a:r>
            <a:endParaRPr lang="en-US" dirty="0"/>
          </a:p>
        </p:txBody>
      </p:sp>
    </p:spTree>
    <p:extLst>
      <p:ext uri="{BB962C8B-B14F-4D97-AF65-F5344CB8AC3E}">
        <p14:creationId xmlns:p14="http://schemas.microsoft.com/office/powerpoint/2010/main" val="149471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references on this work</a:t>
            </a:r>
            <a:endParaRPr lang="en-US" dirty="0"/>
          </a:p>
        </p:txBody>
      </p:sp>
      <p:sp>
        <p:nvSpPr>
          <p:cNvPr id="3" name="Content Placeholder 2"/>
          <p:cNvSpPr>
            <a:spLocks noGrp="1"/>
          </p:cNvSpPr>
          <p:nvPr>
            <p:ph idx="1"/>
          </p:nvPr>
        </p:nvSpPr>
        <p:spPr>
          <a:xfrm>
            <a:off x="1" y="1600199"/>
            <a:ext cx="8908304" cy="5096633"/>
          </a:xfrm>
        </p:spPr>
        <p:txBody>
          <a:bodyPr>
            <a:noAutofit/>
          </a:bodyPr>
          <a:lstStyle/>
          <a:p>
            <a:r>
              <a:rPr lang="en-US" sz="1200" dirty="0">
                <a:latin typeface="Arial"/>
                <a:cs typeface="Arial"/>
              </a:rPr>
              <a:t>F. Murtagh, A. </a:t>
            </a:r>
            <a:r>
              <a:rPr lang="en-US" sz="1200" dirty="0" err="1" smtClean="0">
                <a:latin typeface="Arial"/>
                <a:cs typeface="Arial"/>
              </a:rPr>
              <a:t>Ganz</a:t>
            </a:r>
            <a:r>
              <a:rPr lang="en-US" sz="1200" u="sng" dirty="0" err="1" smtClean="0">
                <a:latin typeface="Arial"/>
                <a:cs typeface="Arial"/>
                <a:hlinkClick r:id="rId2"/>
              </a:rPr>
              <a:t>"</a:t>
            </a:r>
            <a:r>
              <a:rPr lang="en-US" sz="1200" u="sng" dirty="0" err="1">
                <a:latin typeface="Arial"/>
                <a:cs typeface="Arial"/>
                <a:hlinkClick r:id="rId2"/>
              </a:rPr>
              <a:t>Pattern</a:t>
            </a:r>
            <a:r>
              <a:rPr lang="en-US" sz="1200" u="sng" dirty="0">
                <a:latin typeface="Arial"/>
                <a:cs typeface="Arial"/>
                <a:hlinkClick r:id="rId2"/>
              </a:rPr>
              <a:t> Recognition in Narrative: Tracking Emotional Expression in Context", </a:t>
            </a:r>
            <a:r>
              <a:rPr lang="en-US" sz="1200" b="1" u="sng" dirty="0">
                <a:latin typeface="Arial"/>
                <a:cs typeface="Arial"/>
                <a:hlinkClick r:id="rId2"/>
              </a:rPr>
              <a:t>Journal of Data Mining and Digital Humanities</a:t>
            </a:r>
            <a:r>
              <a:rPr lang="en-US" sz="1200" u="sng" dirty="0">
                <a:latin typeface="Arial"/>
                <a:cs typeface="Arial"/>
                <a:hlinkClick r:id="rId2"/>
              </a:rPr>
              <a:t>, vol. 2015 (published May 26, 2015)</a:t>
            </a:r>
            <a:r>
              <a:rPr lang="en-US" sz="1200" u="sng" dirty="0" smtClean="0">
                <a:latin typeface="Arial"/>
                <a:cs typeface="Arial"/>
                <a:hlinkClick r:id="rId2"/>
              </a:rPr>
              <a:t>.</a:t>
            </a:r>
            <a:endParaRPr lang="en-US" sz="1200" u="sng" dirty="0" smtClean="0">
              <a:latin typeface="Arial"/>
              <a:cs typeface="Arial"/>
            </a:endParaRPr>
          </a:p>
          <a:p>
            <a:r>
              <a:rPr lang="en-US" sz="1200" dirty="0">
                <a:latin typeface="Arial"/>
                <a:cs typeface="Arial"/>
              </a:rPr>
              <a:t>J. </a:t>
            </a:r>
            <a:r>
              <a:rPr lang="en-US" sz="1200" dirty="0" err="1">
                <a:latin typeface="Arial"/>
                <a:cs typeface="Arial"/>
              </a:rPr>
              <a:t>Reddington</a:t>
            </a:r>
            <a:r>
              <a:rPr lang="en-US" sz="1200" dirty="0">
                <a:latin typeface="Arial"/>
                <a:cs typeface="Arial"/>
              </a:rPr>
              <a:t>, F. Murtagh and D. </a:t>
            </a:r>
            <a:r>
              <a:rPr lang="en-US" sz="1200" dirty="0" err="1">
                <a:latin typeface="Arial"/>
                <a:cs typeface="Arial"/>
              </a:rPr>
              <a:t>Cowie</a:t>
            </a:r>
            <a:r>
              <a:rPr lang="en-US" sz="1200" dirty="0">
                <a:latin typeface="Arial"/>
                <a:cs typeface="Arial"/>
              </a:rPr>
              <a:t>, "Computational properties of fiction writing and collaborative work", in </a:t>
            </a:r>
            <a:r>
              <a:rPr lang="en-US" sz="1200" b="1" dirty="0">
                <a:latin typeface="Arial"/>
                <a:cs typeface="Arial"/>
              </a:rPr>
              <a:t>Advances in Intelligent Data Analysis XII</a:t>
            </a:r>
            <a:r>
              <a:rPr lang="en-US" sz="1200" dirty="0">
                <a:latin typeface="Arial"/>
                <a:cs typeface="Arial"/>
              </a:rPr>
              <a:t>, Lecture Notes in Computer Science Volume 8207, 2013, </a:t>
            </a:r>
            <a:r>
              <a:rPr lang="en-US" sz="1200" dirty="0" err="1">
                <a:latin typeface="Arial"/>
                <a:cs typeface="Arial"/>
              </a:rPr>
              <a:t>pp</a:t>
            </a:r>
            <a:r>
              <a:rPr lang="en-US" sz="1200" dirty="0">
                <a:latin typeface="Arial"/>
                <a:cs typeface="Arial"/>
              </a:rPr>
              <a:t> 369-379.</a:t>
            </a:r>
            <a:endParaRPr lang="en-US" sz="1200" u="sng" dirty="0" smtClean="0">
              <a:latin typeface="Arial"/>
              <a:cs typeface="Arial"/>
            </a:endParaRPr>
          </a:p>
          <a:p>
            <a:r>
              <a:rPr lang="en-US" sz="1200" dirty="0">
                <a:latin typeface="Arial"/>
                <a:cs typeface="Arial"/>
              </a:rPr>
              <a:t>F. Murtagh, A. </a:t>
            </a:r>
            <a:r>
              <a:rPr lang="en-US" sz="1200" dirty="0" err="1">
                <a:latin typeface="Arial"/>
                <a:cs typeface="Arial"/>
              </a:rPr>
              <a:t>Ganz</a:t>
            </a:r>
            <a:r>
              <a:rPr lang="en-US" sz="1200" dirty="0">
                <a:latin typeface="Arial"/>
                <a:cs typeface="Arial"/>
              </a:rPr>
              <a:t> and J. </a:t>
            </a:r>
            <a:r>
              <a:rPr lang="en-US" sz="1200" dirty="0" err="1">
                <a:latin typeface="Arial"/>
                <a:cs typeface="Arial"/>
              </a:rPr>
              <a:t>Reddington</a:t>
            </a:r>
            <a:r>
              <a:rPr lang="en-US" sz="1200" dirty="0">
                <a:latin typeface="Arial"/>
                <a:cs typeface="Arial"/>
              </a:rPr>
              <a:t>, "New methods of analysis of narrative and semantics in support of interactivity", </a:t>
            </a:r>
            <a:r>
              <a:rPr lang="en-US" sz="1200" b="1" dirty="0">
                <a:latin typeface="Arial"/>
                <a:cs typeface="Arial"/>
              </a:rPr>
              <a:t>Entertainment Computing</a:t>
            </a:r>
            <a:r>
              <a:rPr lang="en-US" sz="1200" dirty="0">
                <a:latin typeface="Arial"/>
                <a:cs typeface="Arial"/>
              </a:rPr>
              <a:t>, 2, 115-121, 2011</a:t>
            </a:r>
            <a:r>
              <a:rPr lang="en-US" sz="1200" dirty="0" smtClean="0">
                <a:latin typeface="Arial"/>
                <a:cs typeface="Arial"/>
              </a:rPr>
              <a:t>.</a:t>
            </a:r>
          </a:p>
          <a:p>
            <a:r>
              <a:rPr lang="en-US" sz="1200" dirty="0">
                <a:latin typeface="Arial"/>
                <a:cs typeface="Arial"/>
              </a:rPr>
              <a:t>F. Murtagh and A. </a:t>
            </a:r>
            <a:r>
              <a:rPr lang="en-US" sz="1200" dirty="0" err="1">
                <a:latin typeface="Arial"/>
                <a:cs typeface="Arial"/>
              </a:rPr>
              <a:t>Ganz</a:t>
            </a:r>
            <a:r>
              <a:rPr lang="en-US" sz="1200" dirty="0">
                <a:latin typeface="Arial"/>
                <a:cs typeface="Arial"/>
              </a:rPr>
              <a:t>, "La </a:t>
            </a:r>
            <a:r>
              <a:rPr lang="en-US" sz="1200" dirty="0" err="1">
                <a:latin typeface="Arial"/>
                <a:cs typeface="Arial"/>
              </a:rPr>
              <a:t>sémantique</a:t>
            </a:r>
            <a:r>
              <a:rPr lang="en-US" sz="1200" dirty="0">
                <a:latin typeface="Arial"/>
                <a:cs typeface="Arial"/>
              </a:rPr>
              <a:t> d'un </a:t>
            </a:r>
            <a:r>
              <a:rPr lang="en-US" sz="1200" dirty="0" err="1">
                <a:latin typeface="Arial"/>
                <a:cs typeface="Arial"/>
              </a:rPr>
              <a:t>récit</a:t>
            </a:r>
            <a:r>
              <a:rPr lang="en-US" sz="1200" dirty="0">
                <a:latin typeface="Arial"/>
                <a:cs typeface="Arial"/>
              </a:rPr>
              <a:t> : </a:t>
            </a:r>
            <a:r>
              <a:rPr lang="en-US" sz="1200" dirty="0" err="1">
                <a:latin typeface="Arial"/>
                <a:cs typeface="Arial"/>
              </a:rPr>
              <a:t>état</a:t>
            </a:r>
            <a:r>
              <a:rPr lang="en-US" sz="1200" dirty="0">
                <a:latin typeface="Arial"/>
                <a:cs typeface="Arial"/>
              </a:rPr>
              <a:t> de </a:t>
            </a:r>
            <a:r>
              <a:rPr lang="en-US" sz="1200" dirty="0" err="1">
                <a:latin typeface="Arial"/>
                <a:cs typeface="Arial"/>
              </a:rPr>
              <a:t>l'art</a:t>
            </a:r>
            <a:r>
              <a:rPr lang="en-US" sz="1200" dirty="0">
                <a:latin typeface="Arial"/>
                <a:cs typeface="Arial"/>
              </a:rPr>
              <a:t> et perspectives", </a:t>
            </a:r>
            <a:r>
              <a:rPr lang="en-US" sz="1200" b="1" dirty="0">
                <a:latin typeface="Arial"/>
                <a:cs typeface="Arial"/>
              </a:rPr>
              <a:t>La Revue MODULAD</a:t>
            </a:r>
            <a:r>
              <a:rPr lang="en-US" sz="1200" dirty="0">
                <a:latin typeface="Arial"/>
                <a:cs typeface="Arial"/>
              </a:rPr>
              <a:t>, 42, 36</a:t>
            </a:r>
            <a:r>
              <a:rPr lang="en-US" sz="1200" dirty="0" smtClean="0">
                <a:latin typeface="Arial"/>
                <a:cs typeface="Arial"/>
              </a:rPr>
              <a:t>-44</a:t>
            </a:r>
            <a:r>
              <a:rPr lang="en-US" sz="1200" dirty="0">
                <a:latin typeface="Arial"/>
                <a:cs typeface="Arial"/>
              </a:rPr>
              <a:t>, 2010</a:t>
            </a:r>
            <a:r>
              <a:rPr lang="en-US" sz="1200" dirty="0" smtClean="0">
                <a:latin typeface="Arial"/>
                <a:cs typeface="Arial"/>
              </a:rPr>
              <a:t>.</a:t>
            </a:r>
          </a:p>
          <a:p>
            <a:r>
              <a:rPr lang="en-US" sz="1200" dirty="0">
                <a:latin typeface="Arial"/>
                <a:cs typeface="Arial"/>
              </a:rPr>
              <a:t>F. Murtagh, A. </a:t>
            </a:r>
            <a:r>
              <a:rPr lang="en-US" sz="1200" dirty="0" err="1">
                <a:latin typeface="Arial"/>
                <a:cs typeface="Arial"/>
              </a:rPr>
              <a:t>Ganz</a:t>
            </a:r>
            <a:r>
              <a:rPr lang="en-US" sz="1200" dirty="0">
                <a:latin typeface="Arial"/>
                <a:cs typeface="Arial"/>
              </a:rPr>
              <a:t>, S. </a:t>
            </a:r>
            <a:r>
              <a:rPr lang="en-US" sz="1200" dirty="0" err="1">
                <a:latin typeface="Arial"/>
                <a:cs typeface="Arial"/>
              </a:rPr>
              <a:t>McKie</a:t>
            </a:r>
            <a:r>
              <a:rPr lang="en-US" sz="1200" dirty="0">
                <a:latin typeface="Arial"/>
                <a:cs typeface="Arial"/>
              </a:rPr>
              <a:t>, J. </a:t>
            </a:r>
            <a:r>
              <a:rPr lang="en-US" sz="1200" dirty="0" err="1">
                <a:latin typeface="Arial"/>
                <a:cs typeface="Arial"/>
              </a:rPr>
              <a:t>Mothe</a:t>
            </a:r>
            <a:r>
              <a:rPr lang="en-US" sz="1200" dirty="0">
                <a:latin typeface="Arial"/>
                <a:cs typeface="Arial"/>
              </a:rPr>
              <a:t> and K. </a:t>
            </a:r>
            <a:r>
              <a:rPr lang="en-US" sz="1200" dirty="0" err="1">
                <a:latin typeface="Arial"/>
                <a:cs typeface="Arial"/>
              </a:rPr>
              <a:t>Englmeier</a:t>
            </a:r>
            <a:r>
              <a:rPr lang="en-US" sz="1200" dirty="0">
                <a:latin typeface="Arial"/>
                <a:cs typeface="Arial"/>
              </a:rPr>
              <a:t>, "Tag Clouds for Displaying Semantics: The Case of </a:t>
            </a:r>
            <a:r>
              <a:rPr lang="en-US" sz="1200" dirty="0" err="1">
                <a:latin typeface="Arial"/>
                <a:cs typeface="Arial"/>
              </a:rPr>
              <a:t>Filmscripts</a:t>
            </a:r>
            <a:r>
              <a:rPr lang="en-US" sz="1200" dirty="0">
                <a:latin typeface="Arial"/>
                <a:cs typeface="Arial"/>
              </a:rPr>
              <a:t>", </a:t>
            </a:r>
            <a:r>
              <a:rPr lang="en-US" sz="1200" b="1" dirty="0">
                <a:latin typeface="Arial"/>
                <a:cs typeface="Arial"/>
              </a:rPr>
              <a:t>Information Visualization Journal</a:t>
            </a:r>
            <a:r>
              <a:rPr lang="en-US" sz="1200" dirty="0">
                <a:latin typeface="Arial"/>
                <a:cs typeface="Arial"/>
              </a:rPr>
              <a:t>, 9, 253-262, 2010</a:t>
            </a:r>
            <a:r>
              <a:rPr lang="en-US" sz="1200" dirty="0" smtClean="0">
                <a:latin typeface="Arial"/>
                <a:cs typeface="Arial"/>
              </a:rPr>
              <a:t>.</a:t>
            </a:r>
          </a:p>
          <a:p>
            <a:r>
              <a:rPr lang="en-US" sz="1200" dirty="0">
                <a:latin typeface="Arial"/>
                <a:cs typeface="Arial"/>
              </a:rPr>
              <a:t>. Murtagh, A. </a:t>
            </a:r>
            <a:r>
              <a:rPr lang="en-US" sz="1200" dirty="0" err="1">
                <a:latin typeface="Arial"/>
                <a:cs typeface="Arial"/>
              </a:rPr>
              <a:t>Ganz</a:t>
            </a:r>
            <a:r>
              <a:rPr lang="en-US" sz="1200" dirty="0">
                <a:latin typeface="Arial"/>
                <a:cs typeface="Arial"/>
              </a:rPr>
              <a:t> and S. </a:t>
            </a:r>
            <a:r>
              <a:rPr lang="en-US" sz="1200" dirty="0" err="1">
                <a:latin typeface="Arial"/>
                <a:cs typeface="Arial"/>
              </a:rPr>
              <a:t>McKie</a:t>
            </a:r>
            <a:r>
              <a:rPr lang="en-US" sz="1200" dirty="0">
                <a:latin typeface="Arial"/>
                <a:cs typeface="Arial"/>
              </a:rPr>
              <a:t>, "The structure of narrative: the case of film scripts", </a:t>
            </a:r>
            <a:r>
              <a:rPr lang="en-US" sz="1200" b="1" dirty="0">
                <a:latin typeface="Arial"/>
                <a:cs typeface="Arial"/>
              </a:rPr>
              <a:t>Pattern Recognition</a:t>
            </a:r>
            <a:r>
              <a:rPr lang="en-US" sz="1200" dirty="0">
                <a:latin typeface="Arial"/>
                <a:cs typeface="Arial"/>
              </a:rPr>
              <a:t>, 42, 302--312, 2009. (See discussion in Z. </a:t>
            </a:r>
            <a:r>
              <a:rPr lang="en-US" sz="1200" dirty="0" err="1">
                <a:latin typeface="Arial"/>
                <a:cs typeface="Arial"/>
              </a:rPr>
              <a:t>Merali</a:t>
            </a:r>
            <a:r>
              <a:rPr lang="en-US" sz="1200" dirty="0">
                <a:latin typeface="Arial"/>
                <a:cs typeface="Arial"/>
              </a:rPr>
              <a:t>, "Here's looking at you, kid. Software promises to identify blockbuster scripts.", </a:t>
            </a:r>
            <a:r>
              <a:rPr lang="en-US" sz="1200" b="1" dirty="0">
                <a:latin typeface="Arial"/>
                <a:cs typeface="Arial"/>
              </a:rPr>
              <a:t>Nature</a:t>
            </a:r>
            <a:r>
              <a:rPr lang="en-US" sz="1200" dirty="0">
                <a:latin typeface="Arial"/>
                <a:cs typeface="Arial"/>
              </a:rPr>
              <a:t>, 453, p. 708, 4 June 2008.</a:t>
            </a:r>
            <a:r>
              <a:rPr lang="en-US" sz="1200" dirty="0" smtClean="0">
                <a:latin typeface="Arial"/>
                <a:cs typeface="Arial"/>
              </a:rPr>
              <a:t>)</a:t>
            </a:r>
          </a:p>
          <a:p>
            <a:endParaRPr lang="en-US" sz="1200" u="sng" dirty="0" smtClean="0">
              <a:latin typeface="Arial"/>
              <a:cs typeface="Arial"/>
            </a:endParaRPr>
          </a:p>
          <a:p>
            <a:r>
              <a:rPr lang="en-US" sz="1200" dirty="0">
                <a:latin typeface="Arial"/>
                <a:cs typeface="Arial"/>
              </a:rPr>
              <a:t>F. Murtagh, "</a:t>
            </a:r>
            <a:r>
              <a:rPr lang="en-US" sz="1200" dirty="0" err="1">
                <a:latin typeface="Arial"/>
                <a:cs typeface="Arial"/>
              </a:rPr>
              <a:t>Ultrametric</a:t>
            </a:r>
            <a:r>
              <a:rPr lang="en-US" sz="1200" dirty="0">
                <a:latin typeface="Arial"/>
                <a:cs typeface="Arial"/>
              </a:rPr>
              <a:t> model of mind, I: Review", </a:t>
            </a:r>
            <a:r>
              <a:rPr lang="en-US" sz="1200" b="1" dirty="0">
                <a:latin typeface="Arial"/>
                <a:cs typeface="Arial"/>
              </a:rPr>
              <a:t>p-</a:t>
            </a:r>
            <a:r>
              <a:rPr lang="en-US" sz="1200" b="1" dirty="0" err="1">
                <a:latin typeface="Arial"/>
                <a:cs typeface="Arial"/>
              </a:rPr>
              <a:t>Adic</a:t>
            </a:r>
            <a:r>
              <a:rPr lang="en-US" sz="1200" b="1" dirty="0">
                <a:latin typeface="Arial"/>
                <a:cs typeface="Arial"/>
              </a:rPr>
              <a:t> Numbers, </a:t>
            </a:r>
            <a:r>
              <a:rPr lang="en-US" sz="1200" b="1" dirty="0" err="1">
                <a:latin typeface="Arial"/>
                <a:cs typeface="Arial"/>
              </a:rPr>
              <a:t>Ultrametric</a:t>
            </a:r>
            <a:r>
              <a:rPr lang="en-US" sz="1200" b="1" dirty="0">
                <a:latin typeface="Arial"/>
                <a:cs typeface="Arial"/>
              </a:rPr>
              <a:t> Analysis and Applications</a:t>
            </a:r>
            <a:r>
              <a:rPr lang="en-US" sz="1200" dirty="0">
                <a:latin typeface="Arial"/>
                <a:cs typeface="Arial"/>
              </a:rPr>
              <a:t>, 4, 193-206, 2012. </a:t>
            </a:r>
          </a:p>
          <a:p>
            <a:r>
              <a:rPr lang="en-US" sz="1200" dirty="0">
                <a:latin typeface="Arial"/>
                <a:cs typeface="Arial"/>
              </a:rPr>
              <a:t>F. Murtagh, "</a:t>
            </a:r>
            <a:r>
              <a:rPr lang="en-US" sz="1200" dirty="0" err="1">
                <a:latin typeface="Arial"/>
                <a:cs typeface="Arial"/>
              </a:rPr>
              <a:t>Ultrametric</a:t>
            </a:r>
            <a:r>
              <a:rPr lang="en-US" sz="1200" dirty="0">
                <a:latin typeface="Arial"/>
                <a:cs typeface="Arial"/>
              </a:rPr>
              <a:t> model of mind, II: Application to text content analysis", </a:t>
            </a:r>
            <a:r>
              <a:rPr lang="en-US" sz="1200" b="1" dirty="0">
                <a:latin typeface="Arial"/>
                <a:cs typeface="Arial"/>
              </a:rPr>
              <a:t>p-</a:t>
            </a:r>
            <a:r>
              <a:rPr lang="en-US" sz="1200" b="1" dirty="0" err="1">
                <a:latin typeface="Arial"/>
                <a:cs typeface="Arial"/>
              </a:rPr>
              <a:t>Adic</a:t>
            </a:r>
            <a:r>
              <a:rPr lang="en-US" sz="1200" b="1" dirty="0">
                <a:latin typeface="Arial"/>
                <a:cs typeface="Arial"/>
              </a:rPr>
              <a:t> Numbers, </a:t>
            </a:r>
            <a:r>
              <a:rPr lang="en-US" sz="1200" b="1" dirty="0" err="1">
                <a:latin typeface="Arial"/>
                <a:cs typeface="Arial"/>
              </a:rPr>
              <a:t>Ultrametric</a:t>
            </a:r>
            <a:r>
              <a:rPr lang="en-US" sz="1200" b="1" dirty="0">
                <a:latin typeface="Arial"/>
                <a:cs typeface="Arial"/>
              </a:rPr>
              <a:t> Analysis and Applications</a:t>
            </a:r>
            <a:r>
              <a:rPr lang="en-US" sz="1200" dirty="0">
                <a:latin typeface="Arial"/>
                <a:cs typeface="Arial"/>
              </a:rPr>
              <a:t>, 4, 207-221, 2012.</a:t>
            </a:r>
            <a:endParaRPr lang="en-US" sz="1200" u="sng" dirty="0" smtClean="0">
              <a:latin typeface="Arial"/>
              <a:cs typeface="Arial"/>
            </a:endParaRPr>
          </a:p>
          <a:p>
            <a:r>
              <a:rPr lang="en-US" sz="1200" dirty="0">
                <a:latin typeface="Arial"/>
                <a:cs typeface="Arial"/>
              </a:rPr>
              <a:t>F. Murtagh, "Pattern recognition of subconscious underpinnings of cognition using </a:t>
            </a:r>
            <a:r>
              <a:rPr lang="en-US" sz="1200" dirty="0" err="1">
                <a:latin typeface="Arial"/>
                <a:cs typeface="Arial"/>
              </a:rPr>
              <a:t>ultrametric</a:t>
            </a:r>
            <a:r>
              <a:rPr lang="en-US" sz="1200" dirty="0">
                <a:latin typeface="Arial"/>
                <a:cs typeface="Arial"/>
              </a:rPr>
              <a:t> topological mapping of thinking and memory", </a:t>
            </a:r>
            <a:r>
              <a:rPr lang="en-US" sz="1200" b="1" dirty="0">
                <a:latin typeface="Arial"/>
                <a:cs typeface="Arial"/>
              </a:rPr>
              <a:t>International Journal of Cognitive Informatics and Natural Intelligence (IJCINI)</a:t>
            </a:r>
            <a:r>
              <a:rPr lang="en-US" sz="1200" dirty="0">
                <a:latin typeface="Arial"/>
                <a:cs typeface="Arial"/>
              </a:rPr>
              <a:t>, 8(4), 1-16, Oct.-Dec. 2014. (Also Guest editor of this Special Issue on Computational Psychoanalysis.) </a:t>
            </a:r>
          </a:p>
          <a:p>
            <a:r>
              <a:rPr lang="en-US" sz="1200" dirty="0">
                <a:latin typeface="Arial"/>
                <a:cs typeface="Arial"/>
              </a:rPr>
              <a:t>F. Murtagh, "Mathematical representations of Matte Blanco's bi-logic, based on metric space and </a:t>
            </a:r>
            <a:r>
              <a:rPr lang="en-US" sz="1200" dirty="0" err="1">
                <a:latin typeface="Arial"/>
                <a:cs typeface="Arial"/>
              </a:rPr>
              <a:t>ultrametric</a:t>
            </a:r>
            <a:r>
              <a:rPr lang="en-US" sz="1200" dirty="0">
                <a:latin typeface="Arial"/>
                <a:cs typeface="Arial"/>
              </a:rPr>
              <a:t> or hierarchical topology: towards practical application", </a:t>
            </a:r>
            <a:r>
              <a:rPr lang="en-US" sz="1200" b="1" dirty="0">
                <a:latin typeface="Arial"/>
                <a:cs typeface="Arial"/>
              </a:rPr>
              <a:t>Language and Psychoanalysis</a:t>
            </a:r>
            <a:r>
              <a:rPr lang="en-US" sz="1200" dirty="0">
                <a:latin typeface="Arial"/>
                <a:cs typeface="Arial"/>
              </a:rPr>
              <a:t>, 3(2), 40-63, 2014.</a:t>
            </a:r>
            <a:endParaRPr lang="en-US" sz="1200" u="sng" dirty="0" smtClean="0">
              <a:latin typeface="Arial"/>
              <a:cs typeface="Arial"/>
            </a:endParaRPr>
          </a:p>
          <a:p>
            <a:endParaRPr lang="en-US" sz="1200" dirty="0">
              <a:latin typeface="Arial"/>
              <a:cs typeface="Arial"/>
            </a:endParaRPr>
          </a:p>
        </p:txBody>
      </p:sp>
    </p:spTree>
    <p:extLst>
      <p:ext uri="{BB962C8B-B14F-4D97-AF65-F5344CB8AC3E}">
        <p14:creationId xmlns:p14="http://schemas.microsoft.com/office/powerpoint/2010/main" val="187305942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Part 3</a:t>
            </a:r>
            <a:endParaRPr lang="en-US" u="sng" dirty="0"/>
          </a:p>
        </p:txBody>
      </p:sp>
      <p:sp>
        <p:nvSpPr>
          <p:cNvPr id="3" name="Content Placeholder 2"/>
          <p:cNvSpPr>
            <a:spLocks noGrp="1"/>
          </p:cNvSpPr>
          <p:nvPr>
            <p:ph idx="1"/>
          </p:nvPr>
        </p:nvSpPr>
        <p:spPr/>
        <p:txBody>
          <a:bodyPr/>
          <a:lstStyle/>
          <a:p>
            <a:r>
              <a:rPr lang="en-US" dirty="0">
                <a:latin typeface="Arial"/>
                <a:cs typeface="Arial"/>
              </a:rPr>
              <a:t>Social media analytics.                         </a:t>
            </a:r>
            <a:r>
              <a:rPr lang="en-US" dirty="0">
                <a:solidFill>
                  <a:srgbClr val="4F81BD"/>
                </a:solidFill>
                <a:latin typeface="Arial"/>
                <a:cs typeface="Arial"/>
              </a:rPr>
              <a:t>(Example of use of Jürgen </a:t>
            </a:r>
            <a:r>
              <a:rPr lang="en-US" dirty="0" err="1">
                <a:solidFill>
                  <a:srgbClr val="4F81BD"/>
                </a:solidFill>
                <a:latin typeface="Arial"/>
                <a:cs typeface="Arial"/>
              </a:rPr>
              <a:t>Habermas’s</a:t>
            </a:r>
            <a:r>
              <a:rPr lang="en-US" dirty="0">
                <a:solidFill>
                  <a:srgbClr val="4F81BD"/>
                </a:solidFill>
                <a:latin typeface="Arial"/>
                <a:cs typeface="Arial"/>
              </a:rPr>
              <a:t> convergent processes.)</a:t>
            </a:r>
          </a:p>
          <a:p>
            <a:pPr marL="0" indent="0">
              <a:buNone/>
            </a:pPr>
            <a:endParaRPr lang="en-US" dirty="0"/>
          </a:p>
        </p:txBody>
      </p:sp>
    </p:spTree>
    <p:extLst>
      <p:ext uri="{BB962C8B-B14F-4D97-AF65-F5344CB8AC3E}">
        <p14:creationId xmlns:p14="http://schemas.microsoft.com/office/powerpoint/2010/main" val="40397833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Social Media case study – Twitter</a:t>
            </a:r>
            <a:endParaRPr lang="en-US" dirty="0"/>
          </a:p>
        </p:txBody>
      </p:sp>
      <p:sp>
        <p:nvSpPr>
          <p:cNvPr id="3" name="Content Placeholder 2"/>
          <p:cNvSpPr>
            <a:spLocks noGrp="1"/>
          </p:cNvSpPr>
          <p:nvPr>
            <p:ph idx="1"/>
          </p:nvPr>
        </p:nvSpPr>
        <p:spPr/>
        <p:txBody>
          <a:bodyPr/>
          <a:lstStyle/>
          <a:p>
            <a:pPr>
              <a:defRPr/>
            </a:pPr>
            <a:r>
              <a:rPr lang="en-US" dirty="0" smtClean="0"/>
              <a:t>Take some work of noted social / political science theorist, Jürgen </a:t>
            </a:r>
            <a:r>
              <a:rPr lang="en-US" dirty="0" err="1" smtClean="0"/>
              <a:t>Habermas</a:t>
            </a:r>
            <a:endParaRPr lang="en-US" dirty="0" smtClean="0"/>
          </a:p>
          <a:p>
            <a:pPr>
              <a:defRPr/>
            </a:pPr>
            <a:r>
              <a:rPr lang="en-US" dirty="0" smtClean="0"/>
              <a:t>Motivated by: Theory of Communicative Action (</a:t>
            </a:r>
            <a:r>
              <a:rPr lang="en-US" dirty="0" err="1" smtClean="0"/>
              <a:t>Theorie</a:t>
            </a:r>
            <a:r>
              <a:rPr lang="en-US" dirty="0" smtClean="0"/>
              <a:t> des </a:t>
            </a:r>
            <a:r>
              <a:rPr lang="en-US" dirty="0" err="1" smtClean="0"/>
              <a:t>kommunikativen</a:t>
            </a:r>
            <a:r>
              <a:rPr lang="en-US" dirty="0" smtClean="0"/>
              <a:t> </a:t>
            </a:r>
            <a:r>
              <a:rPr lang="en-US" dirty="0" err="1" smtClean="0"/>
              <a:t>Handelns</a:t>
            </a:r>
            <a:r>
              <a:rPr lang="en-US" dirty="0" smtClean="0"/>
              <a:t>)</a:t>
            </a:r>
          </a:p>
          <a:p>
            <a:pPr>
              <a:defRPr/>
            </a:pPr>
            <a:endParaRPr lang="en-US" dirty="0"/>
          </a:p>
        </p:txBody>
      </p:sp>
    </p:spTree>
    <p:extLst>
      <p:ext uri="{BB962C8B-B14F-4D97-AF65-F5344CB8AC3E}">
        <p14:creationId xmlns:p14="http://schemas.microsoft.com/office/powerpoint/2010/main" val="4057607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77228"/>
            <a:ext cx="7772400" cy="2923223"/>
          </a:xfrm>
        </p:spPr>
        <p:txBody>
          <a:bodyPr>
            <a:normAutofit fontScale="90000"/>
          </a:bodyPr>
          <a:lstStyle/>
          <a:p>
            <a:pPr algn="l">
              <a:defRPr/>
            </a:pPr>
            <a:r>
              <a:rPr lang="en-US" sz="3200" dirty="0"/>
              <a:t>1) Testing social media with the aim of designing interventions</a:t>
            </a:r>
            <a:br>
              <a:rPr lang="en-US" sz="3200" dirty="0"/>
            </a:br>
            <a:r>
              <a:rPr lang="en-US" sz="3200" dirty="0"/>
              <a:t>2) Application here to environmental communication initiatives</a:t>
            </a:r>
            <a:br>
              <a:rPr lang="en-US" sz="3200" dirty="0"/>
            </a:br>
            <a:r>
              <a:rPr lang="en-US" sz="3200" dirty="0"/>
              <a:t>3) Measuring impact of public engagement theory </a:t>
            </a:r>
            <a:r>
              <a:rPr lang="en-US" sz="2000" dirty="0"/>
              <a:t>(in the Jürgen </a:t>
            </a:r>
            <a:r>
              <a:rPr lang="en-US" sz="2000" dirty="0" err="1"/>
              <a:t>Habermas</a:t>
            </a:r>
            <a:r>
              <a:rPr lang="en-US" sz="2000" dirty="0"/>
              <a:t> sense – public engagement </a:t>
            </a:r>
            <a:r>
              <a:rPr lang="en-US" sz="2000" dirty="0" err="1"/>
              <a:t>centred</a:t>
            </a:r>
            <a:r>
              <a:rPr lang="en-US" sz="2000" dirty="0"/>
              <a:t> on communicative theory; by implication therefore, discourse as a possible route to social learning and environmental citizenship)</a:t>
            </a:r>
            <a:br>
              <a:rPr lang="en-US" sz="2000" dirty="0"/>
            </a:br>
            <a:endParaRPr lang="en-US" sz="2000" dirty="0"/>
          </a:p>
        </p:txBody>
      </p:sp>
      <p:sp>
        <p:nvSpPr>
          <p:cNvPr id="3" name="Subtitle 2"/>
          <p:cNvSpPr>
            <a:spLocks noGrp="1"/>
          </p:cNvSpPr>
          <p:nvPr>
            <p:ph type="subTitle" idx="1"/>
          </p:nvPr>
        </p:nvSpPr>
        <p:spPr>
          <a:xfrm>
            <a:off x="685800" y="3886200"/>
            <a:ext cx="7916704" cy="2070259"/>
          </a:xfrm>
        </p:spPr>
        <p:txBody>
          <a:bodyPr>
            <a:normAutofit fontScale="85000" lnSpcReduction="20000"/>
          </a:bodyPr>
          <a:lstStyle/>
          <a:p>
            <a:pPr algn="l">
              <a:defRPr/>
            </a:pPr>
            <a:r>
              <a:rPr lang="en-US" dirty="0" smtClean="0">
                <a:solidFill>
                  <a:srgbClr val="FF0000"/>
                </a:solidFill>
              </a:rPr>
              <a:t>1) Qualitative data analysis of twitter.</a:t>
            </a:r>
          </a:p>
          <a:p>
            <a:pPr algn="l">
              <a:defRPr/>
            </a:pPr>
            <a:r>
              <a:rPr lang="en-US" dirty="0" smtClean="0">
                <a:solidFill>
                  <a:srgbClr val="FF0000"/>
                </a:solidFill>
              </a:rPr>
              <a:t>2) Nearly 1000 tweets between 1.10.2012 and 24.11.2012.</a:t>
            </a:r>
          </a:p>
          <a:p>
            <a:pPr algn="l">
              <a:defRPr/>
            </a:pPr>
            <a:r>
              <a:rPr lang="en-US" dirty="0" smtClean="0">
                <a:solidFill>
                  <a:srgbClr val="FF0000"/>
                </a:solidFill>
              </a:rPr>
              <a:t>3) Evaluation of tweet interventions. </a:t>
            </a:r>
          </a:p>
          <a:p>
            <a:pPr algn="l">
              <a:defRPr/>
            </a:pPr>
            <a:r>
              <a:rPr lang="en-US" dirty="0" smtClean="0">
                <a:solidFill>
                  <a:srgbClr val="FF0000"/>
                </a:solidFill>
              </a:rPr>
              <a:t>4) Eight separate twitter campaigns carried out.</a:t>
            </a:r>
          </a:p>
          <a:p>
            <a:pPr algn="l">
              <a:defRPr/>
            </a:pPr>
            <a:endParaRPr lang="en-US" dirty="0"/>
          </a:p>
        </p:txBody>
      </p:sp>
    </p:spTree>
    <p:extLst>
      <p:ext uri="{BB962C8B-B14F-4D97-AF65-F5344CB8AC3E}">
        <p14:creationId xmlns:p14="http://schemas.microsoft.com/office/powerpoint/2010/main" val="1510716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8229600" cy="445770"/>
          </a:xfrm>
        </p:spPr>
        <p:txBody>
          <a:bodyPr>
            <a:noAutofit/>
          </a:bodyPr>
          <a:lstStyle/>
          <a:p>
            <a:pPr>
              <a:defRPr/>
            </a:pPr>
            <a:r>
              <a:rPr lang="en-US" sz="2800" dirty="0"/>
              <a:t>Background and </a:t>
            </a:r>
            <a:r>
              <a:rPr lang="en-US" sz="2800" dirty="0" smtClean="0"/>
              <a:t>aims</a:t>
            </a:r>
            <a:endParaRPr lang="en-US" sz="1800" dirty="0"/>
          </a:p>
        </p:txBody>
      </p:sp>
      <p:sp>
        <p:nvSpPr>
          <p:cNvPr id="3" name="Content Placeholder 2"/>
          <p:cNvSpPr>
            <a:spLocks noGrp="1"/>
          </p:cNvSpPr>
          <p:nvPr>
            <p:ph idx="1"/>
          </p:nvPr>
        </p:nvSpPr>
        <p:spPr>
          <a:xfrm>
            <a:off x="457200" y="910114"/>
            <a:ext cx="8229600" cy="5700713"/>
          </a:xfrm>
        </p:spPr>
        <p:txBody>
          <a:bodyPr>
            <a:normAutofit/>
          </a:bodyPr>
          <a:lstStyle/>
          <a:p>
            <a:pPr>
              <a:lnSpc>
                <a:spcPct val="80000"/>
              </a:lnSpc>
            </a:pPr>
            <a:r>
              <a:rPr lang="en-US" sz="2500" dirty="0" err="1" smtClean="0">
                <a:latin typeface="Gill Sans" charset="0"/>
                <a:ea typeface="ヒラギノ角ゴ ProN W3" charset="0"/>
                <a:cs typeface="ヒラギノ角ゴ ProN W3" charset="0"/>
              </a:rPr>
              <a:t>Analyse</a:t>
            </a:r>
            <a:r>
              <a:rPr lang="en-US" sz="2500" dirty="0" smtClean="0">
                <a:latin typeface="Gill Sans" charset="0"/>
                <a:ea typeface="ヒラギノ角ゴ ProN W3" charset="0"/>
                <a:cs typeface="ヒラギノ角ゴ ProN W3" charset="0"/>
              </a:rPr>
              <a:t> </a:t>
            </a:r>
            <a:r>
              <a:rPr lang="en-US" sz="2500" dirty="0">
                <a:latin typeface="Gill Sans" charset="0"/>
                <a:ea typeface="ヒラギノ角ゴ ProN W3" charset="0"/>
                <a:cs typeface="ヒラギノ角ゴ ProN W3" charset="0"/>
              </a:rPr>
              <a:t>the semantics of the discourse in a data-driven way.   (</a:t>
            </a:r>
            <a:r>
              <a:rPr lang="en-US" sz="2500" dirty="0" err="1">
                <a:latin typeface="Gill Sans" charset="0"/>
                <a:ea typeface="ヒラギノ角ゴ ProN W3" charset="0"/>
                <a:cs typeface="ヒラギノ角ゴ ProN W3" charset="0"/>
              </a:rPr>
              <a:t>Pianosi</a:t>
            </a:r>
            <a:r>
              <a:rPr lang="en-US" sz="2500" dirty="0">
                <a:latin typeface="Gill Sans" charset="0"/>
                <a:ea typeface="ヒラギノ角ゴ ProN W3" charset="0"/>
                <a:cs typeface="ヒラギノ角ゴ ProN W3" charset="0"/>
              </a:rPr>
              <a:t>, Bull and </a:t>
            </a:r>
            <a:r>
              <a:rPr lang="en-US" sz="2500" dirty="0" err="1">
                <a:latin typeface="Gill Sans" charset="0"/>
                <a:ea typeface="ヒラギノ角ゴ ProN W3" charset="0"/>
                <a:cs typeface="ヒラギノ角ゴ ProN W3" charset="0"/>
              </a:rPr>
              <a:t>Rieser</a:t>
            </a:r>
            <a:r>
              <a:rPr lang="en-US" sz="2500" dirty="0">
                <a:latin typeface="Gill Sans" charset="0"/>
                <a:ea typeface="ヒラギノ角ゴ ProN W3" charset="0"/>
                <a:cs typeface="ヒラギノ角ゴ ProN W3" charset="0"/>
              </a:rPr>
              <a:t>: “</a:t>
            </a:r>
            <a:r>
              <a:rPr lang="en-GB" altLang="ja-JP" sz="2500" dirty="0">
                <a:latin typeface="Gill Sans" charset="0"/>
                <a:ea typeface="ヒラギノ角ゴ ProN W3" charset="0"/>
                <a:cs typeface="ヒラギノ角ゴ ProN W3" charset="0"/>
              </a:rPr>
              <a:t>top-down communication campaigns both predominate and are advised by those involved in </a:t>
            </a:r>
            <a:r>
              <a:rPr lang="en-GB" sz="2500" dirty="0">
                <a:latin typeface="Gill Sans" charset="0"/>
                <a:ea typeface="ヒラギノ角ゴ ProN W3" charset="0"/>
                <a:cs typeface="ヒラギノ角ゴ ProN W3" charset="0"/>
              </a:rPr>
              <a:t>“</a:t>
            </a:r>
            <a:r>
              <a:rPr lang="en-GB" altLang="ja-JP" sz="2500" dirty="0">
                <a:latin typeface="Gill Sans" charset="0"/>
                <a:ea typeface="ヒラギノ角ゴ ProN W3" charset="0"/>
                <a:cs typeface="ヒラギノ角ゴ ProN W3" charset="0"/>
              </a:rPr>
              <a:t>social marketing</a:t>
            </a:r>
            <a:r>
              <a:rPr lang="en-GB" sz="2500" dirty="0">
                <a:latin typeface="Gill Sans" charset="0"/>
                <a:ea typeface="ヒラギノ角ゴ ProN W3" charset="0"/>
                <a:cs typeface="ヒラギノ角ゴ ProN W3" charset="0"/>
              </a:rPr>
              <a:t>”</a:t>
            </a:r>
            <a:r>
              <a:rPr lang="en-GB" altLang="ja-JP" sz="2500" dirty="0">
                <a:latin typeface="Gill Sans" charset="0"/>
                <a:ea typeface="ヒラギノ角ゴ ProN W3" charset="0"/>
                <a:cs typeface="ヒラギノ角ゴ ProN W3" charset="0"/>
              </a:rPr>
              <a:t> …. However, this rarely manifests itself through measurable behaviour change …</a:t>
            </a:r>
            <a:r>
              <a:rPr lang="en-GB" sz="2500" dirty="0">
                <a:latin typeface="Gill Sans" charset="0"/>
                <a:ea typeface="ヒラギノ角ゴ ProN W3" charset="0"/>
                <a:cs typeface="ヒラギノ角ゴ ProN W3" charset="0"/>
              </a:rPr>
              <a:t>”</a:t>
            </a:r>
            <a:r>
              <a:rPr lang="en-GB" altLang="ja-JP" sz="2500" dirty="0">
                <a:latin typeface="Gill Sans" charset="0"/>
                <a:ea typeface="ヒラギノ角ゴ ProN W3" charset="0"/>
                <a:cs typeface="ヒラギノ角ゴ ProN W3" charset="0"/>
              </a:rPr>
              <a:t>)   Thus our approach is, in its point of departure and vantage point, bottom-up</a:t>
            </a:r>
            <a:r>
              <a:rPr lang="en-GB" altLang="ja-JP" sz="2500" dirty="0" smtClean="0">
                <a:latin typeface="Gill Sans" charset="0"/>
                <a:ea typeface="ヒラギノ角ゴ ProN W3" charset="0"/>
                <a:cs typeface="ヒラギノ角ゴ ProN W3" charset="0"/>
              </a:rPr>
              <a:t>.</a:t>
            </a:r>
          </a:p>
          <a:p>
            <a:pPr marL="0" indent="0">
              <a:lnSpc>
                <a:spcPct val="80000"/>
              </a:lnSpc>
              <a:buNone/>
            </a:pPr>
            <a:endParaRPr lang="en-GB" altLang="ja-JP" sz="2500" dirty="0">
              <a:latin typeface="Gill Sans" charset="0"/>
              <a:ea typeface="ヒラギノ角ゴ ProN W3" charset="0"/>
              <a:cs typeface="ヒラギノ角ゴ ProN W3" charset="0"/>
            </a:endParaRPr>
          </a:p>
          <a:p>
            <a:pPr>
              <a:lnSpc>
                <a:spcPct val="80000"/>
              </a:lnSpc>
            </a:pPr>
            <a:r>
              <a:rPr lang="en-GB" sz="2500" dirty="0">
                <a:latin typeface="Gill Sans" charset="0"/>
                <a:ea typeface="ヒラギノ角ゴ ProN W3" charset="0"/>
                <a:cs typeface="ヒラギノ角ゴ ProN W3" charset="0"/>
              </a:rPr>
              <a:t>Mediated by the latent semantic mapping of the discourse, </a:t>
            </a:r>
            <a:r>
              <a:rPr lang="en-GB" sz="2500" dirty="0">
                <a:solidFill>
                  <a:srgbClr val="FF0000"/>
                </a:solidFill>
                <a:latin typeface="Gill Sans" charset="0"/>
                <a:ea typeface="ヒラギノ角ゴ ProN W3" charset="0"/>
                <a:cs typeface="ヒラギノ角ゴ ProN W3" charset="0"/>
              </a:rPr>
              <a:t>we </a:t>
            </a:r>
            <a:r>
              <a:rPr lang="en-GB" sz="2500" dirty="0" smtClean="0">
                <a:solidFill>
                  <a:srgbClr val="FF0000"/>
                </a:solidFill>
                <a:latin typeface="Gill Sans" charset="0"/>
                <a:ea typeface="ヒラギノ角ゴ ProN W3" charset="0"/>
                <a:cs typeface="ヒラギノ角ゴ ProN W3" charset="0"/>
              </a:rPr>
              <a:t>develop </a:t>
            </a:r>
            <a:r>
              <a:rPr lang="en-GB" sz="2500" dirty="0">
                <a:solidFill>
                  <a:srgbClr val="FF0000"/>
                </a:solidFill>
                <a:latin typeface="Gill Sans" charset="0"/>
                <a:ea typeface="ヒラギノ角ゴ ProN W3" charset="0"/>
                <a:cs typeface="ヒラギノ角ゴ ProN W3" charset="0"/>
              </a:rPr>
              <a:t>semantic distance measures between deliberative actions and the aggregate social effect. </a:t>
            </a:r>
            <a:r>
              <a:rPr lang="en-GB" sz="2500" dirty="0">
                <a:latin typeface="Gill Sans" charset="0"/>
                <a:ea typeface="ヒラギノ角ゴ ProN W3" charset="0"/>
                <a:cs typeface="ヒラギノ角ゴ ProN W3" charset="0"/>
              </a:rPr>
              <a:t>  We let the data speak in regard to influence, impact and reach.   </a:t>
            </a:r>
            <a:endParaRPr lang="en-GB" sz="2500" dirty="0" smtClean="0">
              <a:latin typeface="Gill Sans" charset="0"/>
              <a:ea typeface="ヒラギノ角ゴ ProN W3" charset="0"/>
              <a:cs typeface="ヒラギノ角ゴ ProN W3" charset="0"/>
            </a:endParaRPr>
          </a:p>
          <a:p>
            <a:pPr>
              <a:lnSpc>
                <a:spcPct val="80000"/>
              </a:lnSpc>
            </a:pPr>
            <a:endParaRPr lang="en-GB" sz="2500" dirty="0">
              <a:latin typeface="Gill Sans" charset="0"/>
              <a:ea typeface="ヒラギノ角ゴ ProN W3" charset="0"/>
              <a:cs typeface="ヒラギノ角ゴ ProN W3" charset="0"/>
            </a:endParaRPr>
          </a:p>
          <a:p>
            <a:pPr>
              <a:lnSpc>
                <a:spcPct val="80000"/>
              </a:lnSpc>
            </a:pPr>
            <a:r>
              <a:rPr lang="en-US" sz="2800" dirty="0">
                <a:solidFill>
                  <a:srgbClr val="FF0000"/>
                </a:solidFill>
              </a:rPr>
              <a:t>Impact</a:t>
            </a:r>
            <a:r>
              <a:rPr lang="en-US" sz="2800" dirty="0"/>
              <a:t>: semantic distance between the initiating action, and the net aggregate outcome.  </a:t>
            </a:r>
            <a:r>
              <a:rPr lang="en-US" sz="2000" dirty="0"/>
              <a:t>This can be statistically tested.   It can be visualized.  It can be further visualized and evaluated.  </a:t>
            </a:r>
          </a:p>
          <a:p>
            <a:pPr marL="0" indent="0">
              <a:lnSpc>
                <a:spcPct val="80000"/>
              </a:lnSpc>
              <a:buNone/>
            </a:pPr>
            <a:endParaRPr lang="en-US" sz="2500" dirty="0">
              <a:latin typeface="Gill Sans" charset="0"/>
              <a:ea typeface="ヒラギノ角ゴ ProN W3" charset="0"/>
              <a:cs typeface="ヒラギノ角ゴ ProN W3" charset="0"/>
            </a:endParaRPr>
          </a:p>
        </p:txBody>
      </p:sp>
    </p:spTree>
    <p:extLst>
      <p:ext uri="{BB962C8B-B14F-4D97-AF65-F5344CB8AC3E}">
        <p14:creationId xmlns:p14="http://schemas.microsoft.com/office/powerpoint/2010/main" val="1525725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8229600" cy="640080"/>
          </a:xfrm>
        </p:spPr>
        <p:txBody>
          <a:bodyPr>
            <a:normAutofit fontScale="90000"/>
          </a:bodyPr>
          <a:lstStyle/>
          <a:p>
            <a:pPr>
              <a:defRPr/>
            </a:pPr>
            <a:r>
              <a:rPr lang="en-US" dirty="0" smtClean="0"/>
              <a:t>The 8 Twitter campaigns in late 2012</a:t>
            </a:r>
            <a:endParaRPr lang="en-US" dirty="0"/>
          </a:p>
        </p:txBody>
      </p:sp>
      <p:sp>
        <p:nvSpPr>
          <p:cNvPr id="3" name="Content Placeholder 2"/>
          <p:cNvSpPr>
            <a:spLocks noGrp="1"/>
          </p:cNvSpPr>
          <p:nvPr>
            <p:ph idx="1"/>
          </p:nvPr>
        </p:nvSpPr>
        <p:spPr>
          <a:xfrm>
            <a:off x="457200" y="1168718"/>
            <a:ext cx="8229600" cy="4957763"/>
          </a:xfrm>
        </p:spPr>
        <p:txBody>
          <a:bodyPr>
            <a:normAutofit fontScale="92500" lnSpcReduction="10000"/>
          </a:bodyPr>
          <a:lstStyle/>
          <a:p>
            <a:pPr marL="0" indent="0">
              <a:buNone/>
              <a:defRPr/>
            </a:pPr>
            <a:r>
              <a:rPr lang="en-US" dirty="0" smtClean="0"/>
              <a:t>1.10-7.10: Climate change: The big picture and the global consequences</a:t>
            </a:r>
          </a:p>
          <a:p>
            <a:pPr marL="0" indent="0">
              <a:buNone/>
              <a:defRPr/>
            </a:pPr>
            <a:r>
              <a:rPr lang="en-US" dirty="0" smtClean="0"/>
              <a:t>8.10-14.10: Climate change: The local consequences</a:t>
            </a:r>
          </a:p>
          <a:p>
            <a:pPr marL="0" indent="0">
              <a:buNone/>
              <a:defRPr/>
            </a:pPr>
            <a:r>
              <a:rPr lang="en-US" dirty="0" smtClean="0"/>
              <a:t>15.10-22.10: Light and electricity</a:t>
            </a:r>
          </a:p>
          <a:p>
            <a:pPr marL="0" indent="0">
              <a:buNone/>
              <a:defRPr/>
            </a:pPr>
            <a:r>
              <a:rPr lang="en-US" dirty="0" smtClean="0"/>
              <a:t>23.10-28.10: Heating systems</a:t>
            </a:r>
          </a:p>
          <a:p>
            <a:pPr marL="0" indent="0">
              <a:buNone/>
              <a:defRPr/>
            </a:pPr>
            <a:r>
              <a:rPr lang="en-US" dirty="0" smtClean="0"/>
              <a:t>29.10-4.11: Sustainable </a:t>
            </a:r>
            <a:r>
              <a:rPr lang="en-US" dirty="0"/>
              <a:t>F</a:t>
            </a:r>
            <a:r>
              <a:rPr lang="en-US" dirty="0" smtClean="0"/>
              <a:t>ood choices</a:t>
            </a:r>
          </a:p>
          <a:p>
            <a:pPr marL="0" indent="0">
              <a:buNone/>
              <a:defRPr/>
            </a:pPr>
            <a:r>
              <a:rPr lang="en-US" dirty="0" smtClean="0"/>
              <a:t>5.11-11.11: Sustainable Travel choices</a:t>
            </a:r>
          </a:p>
          <a:p>
            <a:pPr marL="0" indent="0">
              <a:buNone/>
              <a:defRPr/>
            </a:pPr>
            <a:r>
              <a:rPr lang="en-US" dirty="0" smtClean="0"/>
              <a:t>12.11-18.11: Sustainable Water use</a:t>
            </a:r>
          </a:p>
          <a:p>
            <a:pPr marL="0" indent="0">
              <a:buNone/>
              <a:defRPr/>
            </a:pPr>
            <a:r>
              <a:rPr lang="en-US" dirty="0" smtClean="0"/>
              <a:t>19.11-25.11: Sustainable Waste</a:t>
            </a:r>
            <a:endParaRPr lang="en-US" dirty="0"/>
          </a:p>
        </p:txBody>
      </p:sp>
    </p:spTree>
    <p:extLst>
      <p:ext uri="{BB962C8B-B14F-4D97-AF65-F5344CB8AC3E}">
        <p14:creationId xmlns:p14="http://schemas.microsoft.com/office/powerpoint/2010/main" val="4265814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onicaF1F2_C1to8_tic1to8-links.pdf"/>
          <p:cNvPicPr>
            <a:picLocks noGrp="1" noChangeAspect="1"/>
          </p:cNvPicPr>
          <p:nvPr>
            <p:ph idx="1"/>
          </p:nvPr>
        </p:nvPicPr>
        <p:blipFill>
          <a:blip r:embed="rId2">
            <a:extLst>
              <a:ext uri="{28A0092B-C50C-407E-A947-70E740481C1C}">
                <a14:useLocalDpi xmlns:a14="http://schemas.microsoft.com/office/drawing/2010/main" val="0"/>
              </a:ext>
            </a:extLst>
          </a:blip>
          <a:srcRect l="-10276" r="-10276"/>
          <a:stretch>
            <a:fillRect/>
          </a:stretch>
        </p:blipFill>
        <p:spPr>
          <a:xfrm>
            <a:off x="0" y="25718"/>
            <a:ext cx="9144000" cy="6832283"/>
          </a:xfrm>
        </p:spPr>
      </p:pic>
    </p:spTree>
    <p:extLst>
      <p:ext uri="{BB962C8B-B14F-4D97-AF65-F5344CB8AC3E}">
        <p14:creationId xmlns:p14="http://schemas.microsoft.com/office/powerpoint/2010/main" val="12821712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1540" y="182880"/>
            <a:ext cx="7360920" cy="782955"/>
          </a:xfrm>
        </p:spPr>
        <p:txBody>
          <a:bodyPr/>
          <a:lstStyle/>
          <a:p>
            <a:pPr>
              <a:defRPr/>
            </a:pPr>
            <a:r>
              <a:rPr lang="en-US" sz="3600" dirty="0"/>
              <a:t>Statistical significance of impact</a:t>
            </a:r>
          </a:p>
        </p:txBody>
      </p:sp>
      <p:sp>
        <p:nvSpPr>
          <p:cNvPr id="3" name="Content Placeholder 2"/>
          <p:cNvSpPr>
            <a:spLocks noGrp="1"/>
          </p:cNvSpPr>
          <p:nvPr>
            <p:ph idx="1"/>
          </p:nvPr>
        </p:nvSpPr>
        <p:spPr>
          <a:xfrm>
            <a:off x="1" y="965835"/>
            <a:ext cx="9144000" cy="5623560"/>
          </a:xfrm>
        </p:spPr>
        <p:txBody>
          <a:bodyPr>
            <a:noAutofit/>
          </a:bodyPr>
          <a:lstStyle/>
          <a:p>
            <a:pPr>
              <a:defRPr/>
            </a:pPr>
            <a:r>
              <a:rPr lang="en-US" sz="2400" dirty="0"/>
              <a:t>The campaign 7 case, with the distance between the tweet initiating campaign 7, and the mean campaign 7 outcome, in the full, 338-dimensional factor (semantic) space equal to 3.670904. </a:t>
            </a:r>
          </a:p>
          <a:p>
            <a:pPr>
              <a:defRPr/>
            </a:pPr>
            <a:r>
              <a:rPr lang="en-US" sz="2400" dirty="0"/>
              <a:t>Compare that to all pairwise distances of non-initiating tweets.  (They are quite normally distributed, with a small number of large distances.</a:t>
            </a:r>
            <a:r>
              <a:rPr lang="en-US" sz="2400" dirty="0" smtClean="0"/>
              <a:t>)</a:t>
            </a:r>
          </a:p>
          <a:p>
            <a:pPr>
              <a:defRPr/>
            </a:pPr>
            <a:endParaRPr lang="en-US" sz="2400" dirty="0"/>
          </a:p>
          <a:p>
            <a:pPr>
              <a:defRPr/>
            </a:pPr>
            <a:endParaRPr lang="en-US" sz="2400" dirty="0" smtClean="0"/>
          </a:p>
          <a:p>
            <a:pPr>
              <a:defRPr/>
            </a:pPr>
            <a:r>
              <a:rPr lang="en-US" sz="2400" dirty="0">
                <a:solidFill>
                  <a:srgbClr val="4F81BD"/>
                </a:solidFill>
                <a:latin typeface="Times-Roman"/>
              </a:rPr>
              <a:t>F. Murtagh, M. </a:t>
            </a:r>
            <a:r>
              <a:rPr lang="en-US" sz="2400" dirty="0" err="1">
                <a:solidFill>
                  <a:srgbClr val="4F81BD"/>
                </a:solidFill>
                <a:latin typeface="Times-Roman"/>
              </a:rPr>
              <a:t>Pianosi</a:t>
            </a:r>
            <a:r>
              <a:rPr lang="en-US" sz="2400" dirty="0">
                <a:solidFill>
                  <a:srgbClr val="4F81BD"/>
                </a:solidFill>
                <a:latin typeface="Times-Roman"/>
              </a:rPr>
              <a:t>, R. Bull, "Semantic Mapping of Discourse and Activity, Using </a:t>
            </a:r>
            <a:r>
              <a:rPr lang="en-US" sz="2400" dirty="0" err="1">
                <a:solidFill>
                  <a:srgbClr val="4F81BD"/>
                </a:solidFill>
                <a:latin typeface="Times-Roman"/>
              </a:rPr>
              <a:t>Habermas's</a:t>
            </a:r>
            <a:r>
              <a:rPr lang="en-US" sz="2400" dirty="0">
                <a:solidFill>
                  <a:srgbClr val="4F81BD"/>
                </a:solidFill>
                <a:latin typeface="Times-Roman"/>
              </a:rPr>
              <a:t> Theory of Communicative Action to Analyze Process", </a:t>
            </a:r>
            <a:r>
              <a:rPr lang="en-US" sz="2400" b="1" dirty="0">
                <a:solidFill>
                  <a:srgbClr val="4F81BD"/>
                </a:solidFill>
                <a:latin typeface="Times-Roman"/>
              </a:rPr>
              <a:t>Quality and Quantity</a:t>
            </a:r>
            <a:r>
              <a:rPr lang="en-US" sz="2400" dirty="0">
                <a:solidFill>
                  <a:srgbClr val="4F81BD"/>
                </a:solidFill>
                <a:latin typeface="Times-Roman"/>
              </a:rPr>
              <a:t>, 50(4), 1675-1694, 2016.</a:t>
            </a:r>
            <a:endParaRPr lang="en-US" sz="2400" dirty="0">
              <a:solidFill>
                <a:srgbClr val="4F81BD"/>
              </a:solidFill>
            </a:endParaRPr>
          </a:p>
        </p:txBody>
      </p:sp>
    </p:spTree>
    <p:extLst>
      <p:ext uri="{BB962C8B-B14F-4D97-AF65-F5344CB8AC3E}">
        <p14:creationId xmlns:p14="http://schemas.microsoft.com/office/powerpoint/2010/main" val="3455065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4</a:t>
            </a:r>
            <a:endParaRPr lang="en-US" dirty="0"/>
          </a:p>
        </p:txBody>
      </p:sp>
      <p:sp>
        <p:nvSpPr>
          <p:cNvPr id="3" name="Content Placeholder 2"/>
          <p:cNvSpPr>
            <a:spLocks noGrp="1"/>
          </p:cNvSpPr>
          <p:nvPr>
            <p:ph idx="1"/>
          </p:nvPr>
        </p:nvSpPr>
        <p:spPr/>
        <p:txBody>
          <a:bodyPr/>
          <a:lstStyle/>
          <a:p>
            <a:r>
              <a:rPr lang="en-US" dirty="0" smtClean="0"/>
              <a:t>In the following preliminary study of mental health, the following is described:</a:t>
            </a:r>
          </a:p>
          <a:p>
            <a:r>
              <a:rPr lang="en-US" dirty="0" smtClean="0"/>
              <a:t>Choice and selection of main and supplementary variables.   </a:t>
            </a:r>
          </a:p>
          <a:p>
            <a:r>
              <a:rPr lang="en-US" dirty="0" smtClean="0"/>
              <a:t>Therefore: our main focus of analysis, and an explanatory context. </a:t>
            </a:r>
            <a:endParaRPr lang="en-US" dirty="0"/>
          </a:p>
        </p:txBody>
      </p:sp>
    </p:spTree>
    <p:extLst>
      <p:ext uri="{BB962C8B-B14F-4D97-AF65-F5344CB8AC3E}">
        <p14:creationId xmlns:p14="http://schemas.microsoft.com/office/powerpoint/2010/main" val="186146570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550" y="1656928"/>
            <a:ext cx="8252791" cy="4506126"/>
          </a:xfrm>
        </p:spPr>
        <p:txBody>
          <a:bodyPr>
            <a:normAutofit lnSpcReduction="10000"/>
          </a:bodyPr>
          <a:lstStyle/>
          <a:p>
            <a:pPr algn="l"/>
            <a:r>
              <a:rPr lang="en-US" dirty="0"/>
              <a:t> </a:t>
            </a:r>
            <a:r>
              <a:rPr lang="en-US" dirty="0" smtClean="0"/>
              <a:t>“</a:t>
            </a:r>
            <a:r>
              <a:rPr lang="en-US" dirty="0" smtClean="0">
                <a:solidFill>
                  <a:srgbClr val="FF0000"/>
                </a:solidFill>
              </a:rPr>
              <a:t>Rehabilitation </a:t>
            </a:r>
            <a:r>
              <a:rPr lang="en-US" dirty="0">
                <a:solidFill>
                  <a:srgbClr val="FF0000"/>
                </a:solidFill>
              </a:rPr>
              <a:t>of individuals</a:t>
            </a:r>
            <a:r>
              <a:rPr lang="en-US" dirty="0"/>
              <a:t>. The </a:t>
            </a:r>
            <a:r>
              <a:rPr lang="en-US" dirty="0" smtClean="0"/>
              <a:t>context model </a:t>
            </a:r>
            <a:r>
              <a:rPr lang="en-US" dirty="0"/>
              <a:t>is always formulated at the individual level, </a:t>
            </a:r>
            <a:r>
              <a:rPr lang="en-US" dirty="0" smtClean="0"/>
              <a:t>being opposed </a:t>
            </a:r>
            <a:r>
              <a:rPr lang="en-US" dirty="0"/>
              <a:t>therefore to </a:t>
            </a:r>
            <a:r>
              <a:rPr lang="en-US" dirty="0" err="1"/>
              <a:t>modelling</a:t>
            </a:r>
            <a:r>
              <a:rPr lang="en-US" dirty="0"/>
              <a:t> </a:t>
            </a:r>
            <a:r>
              <a:rPr lang="en-US" dirty="0" smtClean="0"/>
              <a:t>at an </a:t>
            </a:r>
            <a:r>
              <a:rPr lang="en-US" dirty="0"/>
              <a:t>aggregate level for which the individuals are only an </a:t>
            </a:r>
            <a:r>
              <a:rPr lang="en-US" dirty="0" smtClean="0"/>
              <a:t>‘error term’ </a:t>
            </a:r>
            <a:r>
              <a:rPr lang="en-US" dirty="0"/>
              <a:t>of the model</a:t>
            </a:r>
            <a:r>
              <a:rPr lang="en-US" dirty="0" smtClean="0"/>
              <a:t>.”</a:t>
            </a:r>
          </a:p>
          <a:p>
            <a:pPr algn="l"/>
            <a:endParaRPr lang="en-US" dirty="0"/>
          </a:p>
          <a:p>
            <a:pPr algn="l"/>
            <a:r>
              <a:rPr lang="en-US" dirty="0"/>
              <a:t> </a:t>
            </a:r>
            <a:r>
              <a:rPr lang="en-US" sz="2000" dirty="0"/>
              <a:t>B. Le Roux and F. </a:t>
            </a:r>
            <a:r>
              <a:rPr lang="en-US" sz="2000" dirty="0" err="1"/>
              <a:t>Lebaron</a:t>
            </a:r>
            <a:r>
              <a:rPr lang="en-US" sz="2000" dirty="0"/>
              <a:t>. </a:t>
            </a:r>
            <a:r>
              <a:rPr lang="en-US" sz="2000" dirty="0" smtClean="0"/>
              <a:t>“</a:t>
            </a:r>
            <a:r>
              <a:rPr lang="en-US" sz="2000" dirty="0" err="1" smtClean="0"/>
              <a:t>Idées</a:t>
            </a:r>
            <a:r>
              <a:rPr lang="en-US" sz="2000" dirty="0"/>
              <a:t>-clefs de </a:t>
            </a:r>
            <a:r>
              <a:rPr lang="en-US" sz="2000" dirty="0" err="1"/>
              <a:t>l'analyse</a:t>
            </a:r>
            <a:r>
              <a:rPr lang="en-US" sz="2000" dirty="0"/>
              <a:t> </a:t>
            </a:r>
            <a:r>
              <a:rPr lang="en-US" sz="2000" dirty="0" err="1"/>
              <a:t>géometrique</a:t>
            </a:r>
            <a:r>
              <a:rPr lang="en-US" sz="2000" dirty="0"/>
              <a:t> des </a:t>
            </a:r>
            <a:r>
              <a:rPr lang="en-US" sz="2000" dirty="0" err="1" smtClean="0"/>
              <a:t>données</a:t>
            </a:r>
            <a:r>
              <a:rPr lang="en-US" sz="2000" dirty="0" smtClean="0"/>
              <a:t>” </a:t>
            </a:r>
            <a:r>
              <a:rPr lang="en-US" sz="2000" dirty="0"/>
              <a:t>(Key ideas in the geometric analysis of data). In F. </a:t>
            </a:r>
            <a:r>
              <a:rPr lang="en-US" sz="2000" dirty="0" err="1"/>
              <a:t>Lebaron</a:t>
            </a:r>
            <a:r>
              <a:rPr lang="en-US" sz="2000" dirty="0"/>
              <a:t> and B. Le Roux, editors, </a:t>
            </a:r>
            <a:r>
              <a:rPr lang="en-US" sz="2000" u="sng" dirty="0"/>
              <a:t>La </a:t>
            </a:r>
            <a:r>
              <a:rPr lang="en-US" sz="2000" u="sng" dirty="0" err="1"/>
              <a:t>Méthodologie</a:t>
            </a:r>
            <a:r>
              <a:rPr lang="en-US" sz="2000" u="sng" dirty="0"/>
              <a:t> de Pierre Bourdieu en Action: </a:t>
            </a:r>
            <a:r>
              <a:rPr lang="en-US" sz="2000" u="sng" dirty="0" err="1"/>
              <a:t>Espace</a:t>
            </a:r>
            <a:r>
              <a:rPr lang="en-US" sz="2000" u="sng" dirty="0"/>
              <a:t> </a:t>
            </a:r>
            <a:r>
              <a:rPr lang="en-US" sz="2000" u="sng" dirty="0" err="1"/>
              <a:t>Culturel</a:t>
            </a:r>
            <a:r>
              <a:rPr lang="en-US" sz="2000" u="sng" dirty="0"/>
              <a:t>, </a:t>
            </a:r>
            <a:r>
              <a:rPr lang="en-US" sz="2000" u="sng" dirty="0" err="1"/>
              <a:t>Espace</a:t>
            </a:r>
            <a:r>
              <a:rPr lang="en-US" sz="2000" u="sng" dirty="0"/>
              <a:t> Social et </a:t>
            </a:r>
            <a:r>
              <a:rPr lang="en-US" sz="2000" u="sng" dirty="0" err="1"/>
              <a:t>Analyse</a:t>
            </a:r>
            <a:r>
              <a:rPr lang="en-US" sz="2000" u="sng" dirty="0"/>
              <a:t> des </a:t>
            </a:r>
            <a:r>
              <a:rPr lang="en-US" sz="2000" u="sng" dirty="0" err="1"/>
              <a:t>Données</a:t>
            </a:r>
            <a:r>
              <a:rPr lang="en-US" sz="2000" dirty="0"/>
              <a:t>, pages 3-20. </a:t>
            </a:r>
            <a:r>
              <a:rPr lang="en-US" sz="2000" dirty="0" err="1"/>
              <a:t>Dunod</a:t>
            </a:r>
            <a:r>
              <a:rPr lang="en-US" sz="2000" dirty="0"/>
              <a:t>, Paris, 2015.</a:t>
            </a:r>
          </a:p>
        </p:txBody>
      </p:sp>
    </p:spTree>
    <p:extLst>
      <p:ext uri="{BB962C8B-B14F-4D97-AF65-F5344CB8AC3E}">
        <p14:creationId xmlns:p14="http://schemas.microsoft.com/office/powerpoint/2010/main" val="143325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solidFill>
                  <a:srgbClr val="FF0000"/>
                </a:solidFill>
                <a:latin typeface="Arial"/>
                <a:cs typeface="Arial"/>
              </a:rPr>
              <a:t>Mental Health: Adult Psychiatric </a:t>
            </a:r>
            <a:r>
              <a:rPr lang="en-US" sz="2400" dirty="0" smtClean="0">
                <a:solidFill>
                  <a:srgbClr val="FF0000"/>
                </a:solidFill>
                <a:latin typeface="Arial"/>
                <a:cs typeface="Arial"/>
              </a:rPr>
              <a:t>Morbidity Survey</a:t>
            </a:r>
            <a:r>
              <a:rPr lang="en-US" sz="2400" dirty="0">
                <a:solidFill>
                  <a:srgbClr val="FF0000"/>
                </a:solidFill>
                <a:latin typeface="Arial"/>
                <a:cs typeface="Arial"/>
              </a:rPr>
              <a:t>, </a:t>
            </a:r>
            <a:r>
              <a:rPr lang="en-US" sz="2400" dirty="0" smtClean="0">
                <a:solidFill>
                  <a:srgbClr val="FF0000"/>
                </a:solidFill>
                <a:latin typeface="Arial"/>
                <a:cs typeface="Arial"/>
              </a:rPr>
              <a:t/>
            </a:r>
            <a:br>
              <a:rPr lang="en-US" sz="2400" dirty="0" smtClean="0">
                <a:solidFill>
                  <a:srgbClr val="FF0000"/>
                </a:solidFill>
                <a:latin typeface="Arial"/>
                <a:cs typeface="Arial"/>
              </a:rPr>
            </a:br>
            <a:r>
              <a:rPr lang="en-US" sz="2400" dirty="0" smtClean="0">
                <a:solidFill>
                  <a:srgbClr val="FF0000"/>
                </a:solidFill>
                <a:latin typeface="Arial"/>
                <a:cs typeface="Arial"/>
              </a:rPr>
              <a:t>England</a:t>
            </a:r>
            <a:r>
              <a:rPr lang="en-US" sz="2400" dirty="0">
                <a:solidFill>
                  <a:srgbClr val="FF0000"/>
                </a:solidFill>
                <a:latin typeface="Arial"/>
                <a:cs typeface="Arial"/>
              </a:rPr>
              <a:t>, 2007</a:t>
            </a:r>
          </a:p>
        </p:txBody>
      </p:sp>
      <p:sp>
        <p:nvSpPr>
          <p:cNvPr id="3" name="Content Placeholder 2"/>
          <p:cNvSpPr>
            <a:spLocks noGrp="1"/>
          </p:cNvSpPr>
          <p:nvPr>
            <p:ph idx="1"/>
          </p:nvPr>
        </p:nvSpPr>
        <p:spPr>
          <a:xfrm>
            <a:off x="283882" y="1600200"/>
            <a:ext cx="8755530" cy="4525963"/>
          </a:xfrm>
        </p:spPr>
        <p:txBody>
          <a:bodyPr>
            <a:normAutofit lnSpcReduction="10000"/>
          </a:bodyPr>
          <a:lstStyle/>
          <a:p>
            <a:r>
              <a:rPr lang="en-US" sz="2400" dirty="0" smtClean="0">
                <a:latin typeface="Arial"/>
                <a:cs typeface="Arial"/>
              </a:rPr>
              <a:t>HSCIC</a:t>
            </a:r>
            <a:r>
              <a:rPr lang="en-US" sz="2400" dirty="0">
                <a:latin typeface="Arial"/>
                <a:cs typeface="Arial"/>
              </a:rPr>
              <a:t>, Health and Social Care Information Centre (National Health Service</a:t>
            </a:r>
            <a:r>
              <a:rPr lang="en-US" sz="2400" dirty="0" smtClean="0">
                <a:latin typeface="Arial"/>
                <a:cs typeface="Arial"/>
              </a:rPr>
              <a:t>, UK</a:t>
            </a:r>
            <a:r>
              <a:rPr lang="en-US" sz="2400" dirty="0">
                <a:latin typeface="Arial"/>
                <a:cs typeface="Arial"/>
              </a:rPr>
              <a:t>) (2009). National Statistics Adult Psychiatric Morbidity in England </a:t>
            </a:r>
            <a:r>
              <a:rPr lang="en-US" sz="2400" dirty="0" smtClean="0">
                <a:latin typeface="Arial"/>
                <a:cs typeface="Arial"/>
              </a:rPr>
              <a:t>– </a:t>
            </a:r>
            <a:r>
              <a:rPr lang="en-US" sz="2400" dirty="0">
                <a:latin typeface="Arial"/>
                <a:cs typeface="Arial"/>
              </a:rPr>
              <a:t>2007</a:t>
            </a:r>
            <a:r>
              <a:rPr lang="en-US" sz="2400" dirty="0" smtClean="0">
                <a:latin typeface="Arial"/>
                <a:cs typeface="Arial"/>
              </a:rPr>
              <a:t>, Results </a:t>
            </a:r>
            <a:r>
              <a:rPr lang="en-US" sz="2400" dirty="0">
                <a:latin typeface="Arial"/>
                <a:cs typeface="Arial"/>
              </a:rPr>
              <a:t>of a household survey, Appendices and Glossary. 174 pp.</a:t>
            </a:r>
          </a:p>
          <a:p>
            <a:r>
              <a:rPr lang="en-US" sz="1600" dirty="0">
                <a:latin typeface="Arial"/>
                <a:cs typeface="Arial"/>
              </a:rPr>
              <a:t>Available at: http://www.hscic.gov.uk/pubs/</a:t>
            </a:r>
            <a:r>
              <a:rPr lang="en-US" sz="1600" dirty="0" smtClean="0">
                <a:latin typeface="Arial"/>
                <a:cs typeface="Arial"/>
              </a:rPr>
              <a:t>psychiatricmorbidity07</a:t>
            </a:r>
          </a:p>
          <a:p>
            <a:endParaRPr lang="en-US" sz="2400" dirty="0" smtClean="0">
              <a:latin typeface="Arial"/>
              <a:cs typeface="Arial"/>
            </a:endParaRPr>
          </a:p>
          <a:p>
            <a:r>
              <a:rPr lang="en-US" sz="2400" dirty="0" smtClean="0">
                <a:latin typeface="Arial"/>
                <a:cs typeface="Arial"/>
              </a:rPr>
              <a:t>1704 variables</a:t>
            </a:r>
            <a:r>
              <a:rPr lang="en-US" sz="2400" dirty="0">
                <a:latin typeface="Arial"/>
                <a:cs typeface="Arial"/>
              </a:rPr>
              <a:t>, including questioning of the subjects about symptoms and disorders</a:t>
            </a:r>
            <a:r>
              <a:rPr lang="en-US" sz="2400" dirty="0" smtClean="0">
                <a:latin typeface="Arial"/>
                <a:cs typeface="Arial"/>
              </a:rPr>
              <a:t>, psychoses </a:t>
            </a:r>
            <a:r>
              <a:rPr lang="en-US" sz="2400" dirty="0">
                <a:latin typeface="Arial"/>
                <a:cs typeface="Arial"/>
              </a:rPr>
              <a:t>and depression characteristics, anti-social </a:t>
            </a:r>
            <a:r>
              <a:rPr lang="en-US" sz="2400" dirty="0" err="1">
                <a:latin typeface="Arial"/>
                <a:cs typeface="Arial"/>
              </a:rPr>
              <a:t>behaviours</a:t>
            </a:r>
            <a:r>
              <a:rPr lang="en-US" sz="2400" dirty="0">
                <a:latin typeface="Arial"/>
                <a:cs typeface="Arial"/>
              </a:rPr>
              <a:t>, eating </a:t>
            </a:r>
            <a:r>
              <a:rPr lang="en-US" sz="2400" dirty="0" smtClean="0">
                <a:latin typeface="Arial"/>
                <a:cs typeface="Arial"/>
              </a:rPr>
              <a:t>characteristics and </a:t>
            </a:r>
            <a:r>
              <a:rPr lang="en-US" sz="2400" dirty="0">
                <a:latin typeface="Arial"/>
                <a:cs typeface="Arial"/>
              </a:rPr>
              <a:t>alcohol consumption, drug use, and socio-demographics, </a:t>
            </a:r>
            <a:r>
              <a:rPr lang="en-US" sz="2400" dirty="0" smtClean="0">
                <a:latin typeface="Arial"/>
                <a:cs typeface="Arial"/>
              </a:rPr>
              <a:t>including gender</a:t>
            </a:r>
            <a:r>
              <a:rPr lang="en-US" sz="2400" dirty="0">
                <a:latin typeface="Arial"/>
                <a:cs typeface="Arial"/>
              </a:rPr>
              <a:t>, age, educational level, marital status, employment status, and </a:t>
            </a:r>
            <a:r>
              <a:rPr lang="en-US" sz="2400" dirty="0" smtClean="0">
                <a:latin typeface="Arial"/>
                <a:cs typeface="Arial"/>
              </a:rPr>
              <a:t>region lived in.  </a:t>
            </a:r>
            <a:endParaRPr lang="en-US" sz="2400" dirty="0">
              <a:latin typeface="Arial"/>
              <a:cs typeface="Arial"/>
            </a:endParaRPr>
          </a:p>
        </p:txBody>
      </p:sp>
    </p:spTree>
    <p:extLst>
      <p:ext uri="{BB962C8B-B14F-4D97-AF65-F5344CB8AC3E}">
        <p14:creationId xmlns:p14="http://schemas.microsoft.com/office/powerpoint/2010/main" val="389184194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solidFill>
                  <a:srgbClr val="FF0000"/>
                </a:solidFill>
                <a:latin typeface="Arial"/>
                <a:cs typeface="Arial"/>
              </a:rPr>
              <a:t>First analysis: </a:t>
            </a:r>
            <a:r>
              <a:rPr lang="en-US" sz="2400" dirty="0">
                <a:solidFill>
                  <a:srgbClr val="FF0000"/>
                </a:solidFill>
                <a:latin typeface="Arial"/>
                <a:cs typeface="Arial"/>
              </a:rPr>
              <a:t>relating to </a:t>
            </a:r>
            <a:r>
              <a:rPr lang="en-US" sz="2400" dirty="0" smtClean="0">
                <a:solidFill>
                  <a:srgbClr val="FF0000"/>
                </a:solidFill>
                <a:latin typeface="Arial"/>
                <a:cs typeface="Arial"/>
              </a:rPr>
              <a:t/>
            </a:r>
            <a:br>
              <a:rPr lang="en-US" sz="2400" dirty="0" smtClean="0">
                <a:solidFill>
                  <a:srgbClr val="FF0000"/>
                </a:solidFill>
                <a:latin typeface="Arial"/>
                <a:cs typeface="Arial"/>
              </a:rPr>
            </a:br>
            <a:r>
              <a:rPr lang="en-US" sz="2400" dirty="0" smtClean="0">
                <a:solidFill>
                  <a:srgbClr val="FF0000"/>
                </a:solidFill>
                <a:latin typeface="Arial"/>
                <a:cs typeface="Arial"/>
              </a:rPr>
              <a:t>“Neurotic </a:t>
            </a:r>
            <a:r>
              <a:rPr lang="en-US" sz="2400" dirty="0">
                <a:solidFill>
                  <a:srgbClr val="FF0000"/>
                </a:solidFill>
                <a:latin typeface="Arial"/>
                <a:cs typeface="Arial"/>
              </a:rPr>
              <a:t>symptoms and common </a:t>
            </a:r>
            <a:r>
              <a:rPr lang="en-US" sz="2400" dirty="0" smtClean="0">
                <a:solidFill>
                  <a:srgbClr val="FF0000"/>
                </a:solidFill>
                <a:latin typeface="Arial"/>
                <a:cs typeface="Arial"/>
              </a:rPr>
              <a:t>mental disorders</a:t>
            </a:r>
            <a:r>
              <a:rPr lang="en-US" sz="2400" dirty="0">
                <a:solidFill>
                  <a:srgbClr val="FF0000"/>
                </a:solidFill>
                <a:latin typeface="Arial"/>
                <a:cs typeface="Arial"/>
              </a:rPr>
              <a:t>"</a:t>
            </a:r>
          </a:p>
        </p:txBody>
      </p:sp>
      <p:sp>
        <p:nvSpPr>
          <p:cNvPr id="3" name="Content Placeholder 2"/>
          <p:cNvSpPr>
            <a:spLocks noGrp="1"/>
          </p:cNvSpPr>
          <p:nvPr>
            <p:ph idx="1"/>
          </p:nvPr>
        </p:nvSpPr>
        <p:spPr/>
        <p:txBody>
          <a:bodyPr>
            <a:normAutofit/>
          </a:bodyPr>
          <a:lstStyle/>
          <a:p>
            <a:r>
              <a:rPr lang="en-US" sz="2600" dirty="0" smtClean="0">
                <a:latin typeface="Arial"/>
                <a:cs typeface="Arial"/>
              </a:rPr>
              <a:t>14 </a:t>
            </a:r>
            <a:r>
              <a:rPr lang="en-US" sz="2600" dirty="0">
                <a:latin typeface="Arial"/>
                <a:cs typeface="Arial"/>
              </a:rPr>
              <a:t>questions, </a:t>
            </a:r>
            <a:r>
              <a:rPr lang="en-US" sz="2600" dirty="0" smtClean="0">
                <a:latin typeface="Arial"/>
                <a:cs typeface="Arial"/>
              </a:rPr>
              <a:t>hence 14 </a:t>
            </a:r>
            <a:r>
              <a:rPr lang="en-US" sz="2600" dirty="0">
                <a:latin typeface="Arial"/>
                <a:cs typeface="Arial"/>
              </a:rPr>
              <a:t>categorical variables</a:t>
            </a:r>
            <a:r>
              <a:rPr lang="en-US" sz="2600" dirty="0" smtClean="0">
                <a:latin typeface="Arial"/>
                <a:cs typeface="Arial"/>
              </a:rPr>
              <a:t>,</a:t>
            </a:r>
            <a:r>
              <a:rPr lang="en-US" sz="2600" dirty="0">
                <a:latin typeface="Arial"/>
                <a:cs typeface="Arial"/>
              </a:rPr>
              <a:t> 14 categorical variables, relating </a:t>
            </a:r>
            <a:r>
              <a:rPr lang="en-US" sz="2600" dirty="0" smtClean="0">
                <a:latin typeface="Arial"/>
                <a:cs typeface="Arial"/>
              </a:rPr>
              <a:t>to this. </a:t>
            </a:r>
          </a:p>
          <a:p>
            <a:r>
              <a:rPr lang="en-US" sz="2600" dirty="0">
                <a:latin typeface="Arial"/>
                <a:cs typeface="Arial"/>
              </a:rPr>
              <a:t> Almost all </a:t>
            </a:r>
            <a:r>
              <a:rPr lang="en-US" sz="2600" dirty="0" smtClean="0">
                <a:latin typeface="Arial"/>
                <a:cs typeface="Arial"/>
              </a:rPr>
              <a:t>of these </a:t>
            </a:r>
            <a:r>
              <a:rPr lang="en-US" sz="2600" dirty="0">
                <a:latin typeface="Arial"/>
                <a:cs typeface="Arial"/>
              </a:rPr>
              <a:t>variables had as question responses, whether or not there were </a:t>
            </a:r>
            <a:r>
              <a:rPr lang="en-US" sz="2600" dirty="0" smtClean="0">
                <a:latin typeface="Arial"/>
                <a:cs typeface="Arial"/>
              </a:rPr>
              <a:t>symptoms or </a:t>
            </a:r>
            <a:r>
              <a:rPr lang="en-US" sz="2600" dirty="0">
                <a:latin typeface="Arial"/>
                <a:cs typeface="Arial"/>
              </a:rPr>
              <a:t>disorders in the past week, one question related to one's lifetime, and </a:t>
            </a:r>
            <a:r>
              <a:rPr lang="en-US" sz="2600" dirty="0" smtClean="0">
                <a:latin typeface="Arial"/>
                <a:cs typeface="Arial"/>
              </a:rPr>
              <a:t>one question </a:t>
            </a:r>
            <a:r>
              <a:rPr lang="en-US" sz="2600" dirty="0">
                <a:latin typeface="Arial"/>
                <a:cs typeface="Arial"/>
              </a:rPr>
              <a:t>related to the age of 16 onwards</a:t>
            </a:r>
            <a:r>
              <a:rPr lang="en-US" sz="2600" dirty="0" smtClean="0">
                <a:latin typeface="Arial"/>
                <a:cs typeface="Arial"/>
              </a:rPr>
              <a:t>.</a:t>
            </a:r>
          </a:p>
          <a:p>
            <a:r>
              <a:rPr lang="en-US" sz="2600" dirty="0">
                <a:latin typeface="Arial"/>
                <a:cs typeface="Arial"/>
              </a:rPr>
              <a:t> Another question set was selected</a:t>
            </a:r>
            <a:r>
              <a:rPr lang="en-US" sz="2600" dirty="0" smtClean="0">
                <a:latin typeface="Arial"/>
                <a:cs typeface="Arial"/>
              </a:rPr>
              <a:t>, relating </a:t>
            </a:r>
            <a:r>
              <a:rPr lang="en-US" sz="2600" dirty="0">
                <a:latin typeface="Arial"/>
                <a:cs typeface="Arial"/>
              </a:rPr>
              <a:t>to </a:t>
            </a:r>
            <a:r>
              <a:rPr lang="en-US" sz="2600" dirty="0" smtClean="0">
                <a:latin typeface="Arial"/>
                <a:cs typeface="Arial"/>
              </a:rPr>
              <a:t>9 socio</a:t>
            </a:r>
            <a:r>
              <a:rPr lang="en-US" sz="2600" dirty="0">
                <a:latin typeface="Arial"/>
                <a:cs typeface="Arial"/>
              </a:rPr>
              <a:t>-demographic </a:t>
            </a:r>
            <a:r>
              <a:rPr lang="en-US" sz="2600" dirty="0" smtClean="0">
                <a:latin typeface="Arial"/>
                <a:cs typeface="Arial"/>
              </a:rPr>
              <a:t>variables</a:t>
            </a:r>
            <a:r>
              <a:rPr lang="en-US" dirty="0" smtClean="0"/>
              <a:t>.</a:t>
            </a:r>
            <a:endParaRPr lang="en-US" dirty="0"/>
          </a:p>
        </p:txBody>
      </p:sp>
    </p:spTree>
    <p:extLst>
      <p:ext uri="{BB962C8B-B14F-4D97-AF65-F5344CB8AC3E}">
        <p14:creationId xmlns:p14="http://schemas.microsoft.com/office/powerpoint/2010/main" val="201342683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000" dirty="0">
                <a:solidFill>
                  <a:srgbClr val="FF0000"/>
                </a:solidFill>
                <a:latin typeface="Arial"/>
                <a:cs typeface="Arial"/>
              </a:rPr>
              <a:t>I</a:t>
            </a:r>
            <a:r>
              <a:rPr lang="en-US" sz="2000" dirty="0" smtClean="0">
                <a:solidFill>
                  <a:srgbClr val="FF0000"/>
                </a:solidFill>
                <a:latin typeface="Arial"/>
                <a:cs typeface="Arial"/>
              </a:rPr>
              <a:t>t </a:t>
            </a:r>
            <a:r>
              <a:rPr lang="en-US" sz="2000" dirty="0">
                <a:solidFill>
                  <a:srgbClr val="FF0000"/>
                </a:solidFill>
                <a:latin typeface="Arial"/>
                <a:cs typeface="Arial"/>
              </a:rPr>
              <a:t>was checked whether neurotic symptoms and common mental </a:t>
            </a:r>
            <a:r>
              <a:rPr lang="en-US" sz="2000" dirty="0" smtClean="0">
                <a:solidFill>
                  <a:srgbClr val="FF0000"/>
                </a:solidFill>
                <a:latin typeface="Arial"/>
                <a:cs typeface="Arial"/>
              </a:rPr>
              <a:t>disorders data </a:t>
            </a:r>
            <a:r>
              <a:rPr lang="en-US" sz="2000" dirty="0">
                <a:solidFill>
                  <a:srgbClr val="FF0000"/>
                </a:solidFill>
                <a:latin typeface="Arial"/>
                <a:cs typeface="Arial"/>
              </a:rPr>
              <a:t>should be jointly </a:t>
            </a:r>
            <a:r>
              <a:rPr lang="en-US" sz="2000" dirty="0" err="1">
                <a:solidFill>
                  <a:srgbClr val="FF0000"/>
                </a:solidFill>
                <a:latin typeface="Arial"/>
                <a:cs typeface="Arial"/>
              </a:rPr>
              <a:t>analysed</a:t>
            </a:r>
            <a:r>
              <a:rPr lang="en-US" sz="2000" dirty="0">
                <a:solidFill>
                  <a:srgbClr val="FF0000"/>
                </a:solidFill>
                <a:latin typeface="Arial"/>
                <a:cs typeface="Arial"/>
              </a:rPr>
              <a:t> with the socio-demographic data. </a:t>
            </a:r>
            <a:r>
              <a:rPr lang="en-US" sz="2000" dirty="0" smtClean="0">
                <a:solidFill>
                  <a:srgbClr val="FF0000"/>
                </a:solidFill>
                <a:latin typeface="Arial"/>
                <a:cs typeface="Arial"/>
              </a:rPr>
              <a:t>The following figure</a:t>
            </a:r>
            <a:r>
              <a:rPr lang="en-US" sz="2000" dirty="0">
                <a:solidFill>
                  <a:srgbClr val="FF0000"/>
                </a:solidFill>
                <a:latin typeface="Arial"/>
                <a:cs typeface="Arial"/>
              </a:rPr>
              <a:t> </a:t>
            </a:r>
            <a:r>
              <a:rPr lang="en-US" sz="2000" dirty="0" smtClean="0">
                <a:solidFill>
                  <a:srgbClr val="FF0000"/>
                </a:solidFill>
                <a:latin typeface="Arial"/>
                <a:cs typeface="Arial"/>
              </a:rPr>
              <a:t>shows </a:t>
            </a:r>
            <a:r>
              <a:rPr lang="en-US" sz="2000" dirty="0">
                <a:solidFill>
                  <a:srgbClr val="FF0000"/>
                </a:solidFill>
                <a:latin typeface="Arial"/>
                <a:cs typeface="Arial"/>
              </a:rPr>
              <a:t>this outcome. </a:t>
            </a:r>
            <a:endParaRPr lang="en-US" sz="2000" dirty="0" smtClean="0">
              <a:solidFill>
                <a:srgbClr val="FF0000"/>
              </a:solidFill>
              <a:latin typeface="Arial"/>
              <a:cs typeface="Arial"/>
            </a:endParaRPr>
          </a:p>
          <a:p>
            <a:r>
              <a:rPr lang="en-US" sz="2000" dirty="0" smtClean="0">
                <a:latin typeface="Arial"/>
                <a:cs typeface="Arial"/>
              </a:rPr>
              <a:t>On </a:t>
            </a:r>
            <a:r>
              <a:rPr lang="en-US" sz="2000" dirty="0">
                <a:latin typeface="Arial"/>
                <a:cs typeface="Arial"/>
              </a:rPr>
              <a:t>the positive </a:t>
            </a:r>
            <a:r>
              <a:rPr lang="en-US" sz="2000" dirty="0" smtClean="0">
                <a:latin typeface="Arial"/>
                <a:cs typeface="Arial"/>
              </a:rPr>
              <a:t>first </a:t>
            </a:r>
            <a:r>
              <a:rPr lang="en-US" sz="2000" dirty="0">
                <a:latin typeface="Arial"/>
                <a:cs typeface="Arial"/>
              </a:rPr>
              <a:t>factor, what is particularly important</a:t>
            </a:r>
            <a:r>
              <a:rPr lang="en-US" sz="2000" dirty="0" smtClean="0">
                <a:latin typeface="Arial"/>
                <a:cs typeface="Arial"/>
              </a:rPr>
              <a:t>, from </a:t>
            </a:r>
            <a:r>
              <a:rPr lang="en-US" sz="2000" dirty="0">
                <a:latin typeface="Arial"/>
                <a:cs typeface="Arial"/>
              </a:rPr>
              <a:t>the contribution to the inertia, is </a:t>
            </a:r>
            <a:r>
              <a:rPr lang="en-US" sz="2000" dirty="0" err="1">
                <a:latin typeface="Arial"/>
                <a:cs typeface="Arial"/>
              </a:rPr>
              <a:t>PTSDcom</a:t>
            </a:r>
            <a:r>
              <a:rPr lang="en-US" sz="2000" dirty="0">
                <a:latin typeface="Arial"/>
                <a:cs typeface="Arial"/>
              </a:rPr>
              <a:t>, </a:t>
            </a:r>
            <a:r>
              <a:rPr lang="en-US" sz="2000" dirty="0" smtClean="0">
                <a:latin typeface="Arial"/>
                <a:cs typeface="Arial"/>
              </a:rPr>
              <a:t>“TSQ </a:t>
            </a:r>
            <a:r>
              <a:rPr lang="en-US" sz="2000" dirty="0">
                <a:latin typeface="Arial"/>
                <a:cs typeface="Arial"/>
              </a:rPr>
              <a:t>(</a:t>
            </a:r>
            <a:r>
              <a:rPr lang="en-US" sz="2000" dirty="0" smtClean="0">
                <a:latin typeface="Arial"/>
                <a:cs typeface="Arial"/>
              </a:rPr>
              <a:t>Trauma </a:t>
            </a:r>
            <a:r>
              <a:rPr lang="en-US" sz="2000" dirty="0"/>
              <a:t> Screening Questionnaire) total score". </a:t>
            </a:r>
            <a:endParaRPr lang="en-US" sz="2000" dirty="0" smtClean="0"/>
          </a:p>
          <a:p>
            <a:r>
              <a:rPr lang="en-US" sz="2000" dirty="0" smtClean="0"/>
              <a:t>The </a:t>
            </a:r>
            <a:r>
              <a:rPr lang="en-US" sz="2000" dirty="0"/>
              <a:t>negative second factor, is </a:t>
            </a:r>
            <a:r>
              <a:rPr lang="en-US" sz="2000" dirty="0" smtClean="0"/>
              <a:t>highly influenced </a:t>
            </a:r>
            <a:r>
              <a:rPr lang="en-US" sz="2000" dirty="0"/>
              <a:t>by these two variables: </a:t>
            </a:r>
            <a:r>
              <a:rPr lang="en-US" sz="2000" dirty="0" smtClean="0"/>
              <a:t>“gor06</a:t>
            </a:r>
            <a:r>
              <a:rPr lang="en-US" sz="2000" dirty="0"/>
              <a:t>", </a:t>
            </a:r>
            <a:r>
              <a:rPr lang="en-US" sz="2000" dirty="0" smtClean="0"/>
              <a:t>“</a:t>
            </a:r>
            <a:r>
              <a:rPr lang="en-US" sz="2000" dirty="0" err="1" smtClean="0"/>
              <a:t>newsha</a:t>
            </a:r>
            <a:r>
              <a:rPr lang="en-US" sz="2000" dirty="0"/>
              <a:t>", respectively: </a:t>
            </a:r>
            <a:r>
              <a:rPr lang="en-US" sz="2000" dirty="0" smtClean="0"/>
              <a:t>“Government</a:t>
            </a:r>
            <a:r>
              <a:rPr lang="en-US" sz="2000" dirty="0"/>
              <a:t> </a:t>
            </a:r>
            <a:r>
              <a:rPr lang="en-US" sz="2000" dirty="0" smtClean="0"/>
              <a:t>office </a:t>
            </a:r>
            <a:r>
              <a:rPr lang="en-US" sz="2000" dirty="0"/>
              <a:t>region" and </a:t>
            </a:r>
            <a:r>
              <a:rPr lang="en-US" sz="2000" dirty="0" smtClean="0"/>
              <a:t>“Strategic </a:t>
            </a:r>
            <a:r>
              <a:rPr lang="en-US" sz="2000" dirty="0"/>
              <a:t>Health Authorities". These were both </a:t>
            </a:r>
            <a:r>
              <a:rPr lang="en-US" sz="2000" dirty="0" smtClean="0"/>
              <a:t>sets of </a:t>
            </a:r>
            <a:r>
              <a:rPr lang="en-US" sz="2000" dirty="0"/>
              <a:t>geographic regions in England, respectively 9 and 10. (The 7th such </a:t>
            </a:r>
            <a:r>
              <a:rPr lang="en-US" sz="2000" dirty="0" smtClean="0"/>
              <a:t>region in </a:t>
            </a:r>
            <a:r>
              <a:rPr lang="en-US" sz="2000" dirty="0"/>
              <a:t>each of these variables was London.</a:t>
            </a:r>
            <a:r>
              <a:rPr lang="en-US" sz="2000" dirty="0" smtClean="0"/>
              <a:t>)</a:t>
            </a:r>
          </a:p>
          <a:p>
            <a:r>
              <a:rPr lang="en-US" sz="2000" dirty="0" smtClean="0">
                <a:solidFill>
                  <a:srgbClr val="FF0000"/>
                </a:solidFill>
              </a:rPr>
              <a:t>A summary interpretation </a:t>
            </a:r>
            <a:r>
              <a:rPr lang="en-US" sz="2000" dirty="0">
                <a:solidFill>
                  <a:srgbClr val="FF0000"/>
                </a:solidFill>
              </a:rPr>
              <a:t>derived from </a:t>
            </a:r>
            <a:r>
              <a:rPr lang="en-US" sz="2000" dirty="0" smtClean="0">
                <a:solidFill>
                  <a:srgbClr val="FF0000"/>
                </a:solidFill>
              </a:rPr>
              <a:t>the following figure </a:t>
            </a:r>
            <a:r>
              <a:rPr lang="en-US" sz="2000" dirty="0">
                <a:solidFill>
                  <a:srgbClr val="FF0000"/>
                </a:solidFill>
              </a:rPr>
              <a:t>is </a:t>
            </a:r>
            <a:r>
              <a:rPr lang="en-US" sz="2000" dirty="0" smtClean="0">
                <a:solidFill>
                  <a:srgbClr val="FF0000"/>
                </a:solidFill>
              </a:rPr>
              <a:t>how factor </a:t>
            </a:r>
            <a:r>
              <a:rPr lang="en-US" sz="2000" dirty="0">
                <a:solidFill>
                  <a:srgbClr val="FF0000"/>
                </a:solidFill>
              </a:rPr>
              <a:t>1 accounts for recorded trauma, and factor 2 accounts for region of </a:t>
            </a:r>
            <a:r>
              <a:rPr lang="en-US" sz="2000" dirty="0" smtClean="0">
                <a:solidFill>
                  <a:srgbClr val="FF0000"/>
                </a:solidFill>
              </a:rPr>
              <a:t>the respondent</a:t>
            </a:r>
            <a:r>
              <a:rPr lang="en-US" sz="2000" dirty="0">
                <a:solidFill>
                  <a:srgbClr val="FF0000"/>
                </a:solidFill>
              </a:rPr>
              <a:t>.</a:t>
            </a:r>
            <a:endParaRPr lang="en-US" sz="2000" dirty="0">
              <a:solidFill>
                <a:srgbClr val="FF0000"/>
              </a:solidFill>
              <a:latin typeface="Arial"/>
              <a:cs typeface="Arial"/>
            </a:endParaRPr>
          </a:p>
        </p:txBody>
      </p:sp>
    </p:spTree>
    <p:extLst>
      <p:ext uri="{BB962C8B-B14F-4D97-AF65-F5344CB8AC3E}">
        <p14:creationId xmlns:p14="http://schemas.microsoft.com/office/powerpoint/2010/main" val="233344636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t>Adult psychiatric morbidity survey 2007, England, household survey.</a:t>
            </a:r>
            <a:br>
              <a:rPr lang="en-US" sz="2000" dirty="0"/>
            </a:br>
            <a:r>
              <a:rPr lang="en-US" sz="2000" dirty="0"/>
              <a:t>The analysis has the neurotic symptoms and common mental disorders, and the</a:t>
            </a:r>
            <a:br>
              <a:rPr lang="en-US" sz="2000" dirty="0"/>
            </a:br>
            <a:r>
              <a:rPr lang="en-US" sz="2000" dirty="0"/>
              <a:t>socio-demographic variables.  Displayed are the 10 highest contributing variables</a:t>
            </a:r>
            <a:br>
              <a:rPr lang="en-US" sz="2000" dirty="0"/>
            </a:br>
            <a:r>
              <a:rPr lang="en-US" sz="2000" dirty="0"/>
              <a:t>to the principal plane.</a:t>
            </a:r>
            <a:endParaRPr lang="en-US" sz="2000" dirty="0">
              <a:latin typeface="Arial"/>
              <a:cs typeface="Arial"/>
            </a:endParaRPr>
          </a:p>
        </p:txBody>
      </p:sp>
      <p:pic>
        <p:nvPicPr>
          <p:cNvPr id="4" name="Content Placeholder 3" descr="psychmorb3.pdf"/>
          <p:cNvPicPr>
            <a:picLocks noGrp="1" noChangeAspect="1"/>
          </p:cNvPicPr>
          <p:nvPr>
            <p:ph idx="1"/>
          </p:nvPr>
        </p:nvPicPr>
        <p:blipFill>
          <a:blip r:embed="rId2">
            <a:extLst>
              <a:ext uri="{28A0092B-C50C-407E-A947-70E740481C1C}">
                <a14:useLocalDpi xmlns:a14="http://schemas.microsoft.com/office/drawing/2010/main" val="0"/>
              </a:ext>
            </a:extLst>
          </a:blip>
          <a:srcRect l="-40915" r="-40915"/>
          <a:stretch>
            <a:fillRect/>
          </a:stretch>
        </p:blipFill>
        <p:spPr>
          <a:xfrm>
            <a:off x="0" y="1658549"/>
            <a:ext cx="9745828" cy="5359830"/>
          </a:xfrm>
        </p:spPr>
      </p:pic>
    </p:spTree>
    <p:extLst>
      <p:ext uri="{BB962C8B-B14F-4D97-AF65-F5344CB8AC3E}">
        <p14:creationId xmlns:p14="http://schemas.microsoft.com/office/powerpoint/2010/main" val="195948418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73" y="274637"/>
            <a:ext cx="8797445" cy="2048795"/>
          </a:xfrm>
        </p:spPr>
        <p:txBody>
          <a:bodyPr>
            <a:normAutofit/>
          </a:bodyPr>
          <a:lstStyle/>
          <a:p>
            <a:r>
              <a:rPr lang="en-US" sz="1800" b="1" dirty="0" smtClean="0">
                <a:solidFill>
                  <a:srgbClr val="FF0000"/>
                </a:solidFill>
                <a:latin typeface="Arial"/>
                <a:cs typeface="Arial"/>
              </a:rPr>
              <a:t>Future work relating to Bourdieu’s field and homology analytics: Mental capital</a:t>
            </a:r>
            <a:r>
              <a:rPr lang="en-US" sz="1800" dirty="0" smtClean="0">
                <a:solidFill>
                  <a:srgbClr val="FF0000"/>
                </a:solidFill>
                <a:latin typeface="Arial"/>
                <a:cs typeface="Arial"/>
              </a:rPr>
              <a:t/>
            </a:r>
            <a:br>
              <a:rPr lang="en-US" sz="1800" dirty="0" smtClean="0">
                <a:solidFill>
                  <a:srgbClr val="FF0000"/>
                </a:solidFill>
                <a:latin typeface="Arial"/>
                <a:cs typeface="Arial"/>
              </a:rPr>
            </a:br>
            <a:r>
              <a:rPr lang="en-US" sz="1800" dirty="0">
                <a:latin typeface="Arial"/>
                <a:cs typeface="Arial"/>
              </a:rPr>
              <a:t> </a:t>
            </a:r>
            <a:r>
              <a:rPr lang="en-US" sz="1800" dirty="0" err="1">
                <a:latin typeface="Arial"/>
                <a:cs typeface="Arial"/>
              </a:rPr>
              <a:t>Kleinman</a:t>
            </a:r>
            <a:r>
              <a:rPr lang="en-US" sz="1800" dirty="0">
                <a:latin typeface="Arial"/>
                <a:cs typeface="Arial"/>
              </a:rPr>
              <a:t> </a:t>
            </a:r>
            <a:r>
              <a:rPr lang="en-US" sz="1800" dirty="0" smtClean="0">
                <a:latin typeface="Arial"/>
                <a:cs typeface="Arial"/>
              </a:rPr>
              <a:t>A., </a:t>
            </a:r>
            <a:r>
              <a:rPr lang="en-US" sz="1800" dirty="0">
                <a:latin typeface="Arial"/>
                <a:cs typeface="Arial"/>
              </a:rPr>
              <a:t>Lockwood </a:t>
            </a:r>
            <a:r>
              <a:rPr lang="en-US" sz="1800" dirty="0" err="1">
                <a:latin typeface="Arial"/>
                <a:cs typeface="Arial"/>
              </a:rPr>
              <a:t>Estrin</a:t>
            </a:r>
            <a:r>
              <a:rPr lang="en-US" sz="1800" dirty="0">
                <a:latin typeface="Arial"/>
                <a:cs typeface="Arial"/>
              </a:rPr>
              <a:t> </a:t>
            </a:r>
            <a:r>
              <a:rPr lang="en-US" sz="1800" dirty="0" smtClean="0">
                <a:latin typeface="Arial"/>
                <a:cs typeface="Arial"/>
              </a:rPr>
              <a:t>G., </a:t>
            </a:r>
            <a:r>
              <a:rPr lang="en-US" sz="1800" dirty="0" err="1">
                <a:latin typeface="Arial"/>
                <a:cs typeface="Arial"/>
              </a:rPr>
              <a:t>Usmani</a:t>
            </a:r>
            <a:r>
              <a:rPr lang="en-US" sz="1800" dirty="0">
                <a:latin typeface="Arial"/>
                <a:cs typeface="Arial"/>
              </a:rPr>
              <a:t> </a:t>
            </a:r>
            <a:r>
              <a:rPr lang="en-US" sz="1800" dirty="0" smtClean="0">
                <a:latin typeface="Arial"/>
                <a:cs typeface="Arial"/>
              </a:rPr>
              <a:t>S., </a:t>
            </a:r>
            <a:r>
              <a:rPr lang="en-US" sz="1800" dirty="0">
                <a:latin typeface="Arial"/>
                <a:cs typeface="Arial"/>
              </a:rPr>
              <a:t>Chisholm </a:t>
            </a:r>
            <a:r>
              <a:rPr lang="en-US" sz="1800" dirty="0" smtClean="0">
                <a:latin typeface="Arial"/>
                <a:cs typeface="Arial"/>
              </a:rPr>
              <a:t>D., </a:t>
            </a:r>
            <a:r>
              <a:rPr lang="en-US" sz="1800" dirty="0">
                <a:latin typeface="Arial"/>
                <a:cs typeface="Arial"/>
              </a:rPr>
              <a:t>Marquez </a:t>
            </a:r>
            <a:r>
              <a:rPr lang="en-US" sz="1800" dirty="0" smtClean="0">
                <a:latin typeface="Arial"/>
                <a:cs typeface="Arial"/>
              </a:rPr>
              <a:t>P.V., Evans T.G., </a:t>
            </a:r>
            <a:r>
              <a:rPr lang="en-US" sz="1800" dirty="0">
                <a:latin typeface="Arial"/>
                <a:cs typeface="Arial"/>
              </a:rPr>
              <a:t>and </a:t>
            </a:r>
            <a:r>
              <a:rPr lang="en-US" sz="1800" dirty="0" err="1">
                <a:latin typeface="Arial"/>
                <a:cs typeface="Arial"/>
              </a:rPr>
              <a:t>Saxena</a:t>
            </a:r>
            <a:r>
              <a:rPr lang="en-US" sz="1800" dirty="0">
                <a:latin typeface="Arial"/>
                <a:cs typeface="Arial"/>
              </a:rPr>
              <a:t> </a:t>
            </a:r>
            <a:r>
              <a:rPr lang="en-US" sz="1800" dirty="0" smtClean="0">
                <a:latin typeface="Arial"/>
                <a:cs typeface="Arial"/>
              </a:rPr>
              <a:t>S. </a:t>
            </a:r>
            <a:r>
              <a:rPr lang="en-US" sz="1800" dirty="0">
                <a:latin typeface="Arial"/>
                <a:cs typeface="Arial"/>
              </a:rPr>
              <a:t>(2016</a:t>
            </a:r>
            <a:r>
              <a:rPr lang="en-US" sz="1800" dirty="0" smtClean="0">
                <a:latin typeface="Arial"/>
                <a:cs typeface="Arial"/>
              </a:rPr>
              <a:t>), “Time </a:t>
            </a:r>
            <a:r>
              <a:rPr lang="en-US" sz="1800" dirty="0">
                <a:latin typeface="Arial"/>
                <a:cs typeface="Arial"/>
              </a:rPr>
              <a:t>for mental health to come out of the </a:t>
            </a:r>
            <a:r>
              <a:rPr lang="en-US" sz="1800" dirty="0" smtClean="0">
                <a:latin typeface="Arial"/>
                <a:cs typeface="Arial"/>
              </a:rPr>
              <a:t>shadows”.  The </a:t>
            </a:r>
            <a:r>
              <a:rPr lang="en-US" sz="1800" dirty="0">
                <a:latin typeface="Arial"/>
                <a:cs typeface="Arial"/>
              </a:rPr>
              <a:t>Lancet  </a:t>
            </a:r>
            <a:r>
              <a:rPr lang="en-US" sz="1800" dirty="0" err="1">
                <a:latin typeface="Arial"/>
                <a:cs typeface="Arial"/>
              </a:rPr>
              <a:t>vol</a:t>
            </a:r>
            <a:r>
              <a:rPr lang="en-US" sz="1800" dirty="0">
                <a:latin typeface="Arial"/>
                <a:cs typeface="Arial"/>
              </a:rPr>
              <a:t>: 387, </a:t>
            </a:r>
            <a:r>
              <a:rPr lang="en-US" sz="1800" dirty="0" smtClean="0">
                <a:latin typeface="Arial"/>
                <a:cs typeface="Arial"/>
              </a:rPr>
              <a:t>2274-2275.</a:t>
            </a:r>
            <a:br>
              <a:rPr lang="en-US" sz="1800" dirty="0" smtClean="0">
                <a:latin typeface="Arial"/>
                <a:cs typeface="Arial"/>
              </a:rPr>
            </a:br>
            <a:r>
              <a:rPr lang="en-US" sz="1800" dirty="0">
                <a:latin typeface="Arial"/>
                <a:cs typeface="Arial"/>
              </a:rPr>
              <a:t> Cooper </a:t>
            </a:r>
            <a:r>
              <a:rPr lang="en-US" sz="1800" dirty="0" smtClean="0">
                <a:latin typeface="Arial"/>
                <a:cs typeface="Arial"/>
              </a:rPr>
              <a:t>C., </a:t>
            </a:r>
            <a:r>
              <a:rPr lang="en-US" sz="1800" dirty="0" err="1">
                <a:latin typeface="Arial"/>
                <a:cs typeface="Arial"/>
              </a:rPr>
              <a:t>Wilsdon</a:t>
            </a:r>
            <a:r>
              <a:rPr lang="en-US" sz="1800" dirty="0">
                <a:latin typeface="Arial"/>
                <a:cs typeface="Arial"/>
              </a:rPr>
              <a:t> </a:t>
            </a:r>
            <a:r>
              <a:rPr lang="en-US" sz="1800" dirty="0" smtClean="0">
                <a:latin typeface="Arial"/>
                <a:cs typeface="Arial"/>
              </a:rPr>
              <a:t>J., </a:t>
            </a:r>
            <a:r>
              <a:rPr lang="en-US" sz="1800" dirty="0">
                <a:latin typeface="Arial"/>
                <a:cs typeface="Arial"/>
              </a:rPr>
              <a:t>and Shooter M. (2016</a:t>
            </a:r>
            <a:r>
              <a:rPr lang="en-US" sz="1800" dirty="0" smtClean="0">
                <a:latin typeface="Arial"/>
                <a:cs typeface="Arial"/>
              </a:rPr>
              <a:t>), “Making </a:t>
            </a:r>
            <a:r>
              <a:rPr lang="en-US" sz="1800" dirty="0">
                <a:latin typeface="Arial"/>
                <a:cs typeface="Arial"/>
              </a:rPr>
              <a:t>the Case for the </a:t>
            </a:r>
            <a:r>
              <a:rPr lang="en-US" sz="1800" dirty="0" smtClean="0">
                <a:latin typeface="Arial"/>
                <a:cs typeface="Arial"/>
              </a:rPr>
              <a:t>Social Sciences</a:t>
            </a:r>
            <a:r>
              <a:rPr lang="en-US" sz="1800" dirty="0">
                <a:latin typeface="Arial"/>
                <a:cs typeface="Arial"/>
              </a:rPr>
              <a:t>, No. 9 Mental </a:t>
            </a:r>
            <a:r>
              <a:rPr lang="en-US" sz="1800" dirty="0" smtClean="0">
                <a:latin typeface="Arial"/>
                <a:cs typeface="Arial"/>
              </a:rPr>
              <a:t>Wellbeing”. </a:t>
            </a:r>
            <a:r>
              <a:rPr lang="en-US" sz="1800" dirty="0">
                <a:latin typeface="Arial"/>
                <a:cs typeface="Arial"/>
              </a:rPr>
              <a:t>28 pp. BACP, British Association for </a:t>
            </a:r>
            <a:r>
              <a:rPr lang="en-US" sz="1800" dirty="0" err="1">
                <a:latin typeface="Arial"/>
                <a:cs typeface="Arial"/>
              </a:rPr>
              <a:t>Counselling</a:t>
            </a:r>
            <a:r>
              <a:rPr lang="en-US" sz="1800" dirty="0">
                <a:latin typeface="Arial"/>
                <a:cs typeface="Arial"/>
              </a:rPr>
              <a:t/>
            </a:r>
            <a:br>
              <a:rPr lang="en-US" sz="1800" dirty="0">
                <a:latin typeface="Arial"/>
                <a:cs typeface="Arial"/>
              </a:rPr>
            </a:br>
            <a:r>
              <a:rPr lang="en-US" sz="1800" dirty="0">
                <a:latin typeface="Arial"/>
                <a:cs typeface="Arial"/>
              </a:rPr>
              <a:t>and Psychotherapy.</a:t>
            </a:r>
          </a:p>
        </p:txBody>
      </p:sp>
      <p:sp>
        <p:nvSpPr>
          <p:cNvPr id="3" name="Content Placeholder 2"/>
          <p:cNvSpPr>
            <a:spLocks noGrp="1"/>
          </p:cNvSpPr>
          <p:nvPr>
            <p:ph idx="1"/>
          </p:nvPr>
        </p:nvSpPr>
        <p:spPr>
          <a:xfrm>
            <a:off x="457200" y="2431860"/>
            <a:ext cx="8229600" cy="4166690"/>
          </a:xfrm>
        </p:spPr>
        <p:txBody>
          <a:bodyPr>
            <a:normAutofit lnSpcReduction="10000"/>
          </a:bodyPr>
          <a:lstStyle/>
          <a:p>
            <a:r>
              <a:rPr lang="en-US" sz="2000" dirty="0" smtClean="0">
                <a:latin typeface="Arial"/>
                <a:cs typeface="Arial"/>
              </a:rPr>
              <a:t>It </a:t>
            </a:r>
            <a:r>
              <a:rPr lang="en-US" sz="2000" dirty="0">
                <a:latin typeface="Arial"/>
                <a:cs typeface="Arial"/>
              </a:rPr>
              <a:t>is noted in </a:t>
            </a:r>
            <a:r>
              <a:rPr lang="en-US" sz="2000" dirty="0" err="1">
                <a:latin typeface="Arial"/>
                <a:cs typeface="Arial"/>
              </a:rPr>
              <a:t>Kleinman</a:t>
            </a:r>
            <a:r>
              <a:rPr lang="en-US" sz="2000" dirty="0">
                <a:latin typeface="Arial"/>
                <a:cs typeface="Arial"/>
              </a:rPr>
              <a:t> et al. (2016) how relevant and important </a:t>
            </a:r>
            <a:r>
              <a:rPr lang="en-US" sz="2000" dirty="0" smtClean="0">
                <a:latin typeface="Arial"/>
                <a:cs typeface="Arial"/>
              </a:rPr>
              <a:t>mental health </a:t>
            </a:r>
            <a:r>
              <a:rPr lang="en-US" sz="2000" dirty="0">
                <a:latin typeface="Arial"/>
                <a:cs typeface="Arial"/>
              </a:rPr>
              <a:t>is, given the integral association with physical </a:t>
            </a:r>
            <a:r>
              <a:rPr lang="en-US" sz="2000" dirty="0" smtClean="0">
                <a:latin typeface="Arial"/>
                <a:cs typeface="Arial"/>
              </a:rPr>
              <a:t>health.  There is </a:t>
            </a:r>
            <a:r>
              <a:rPr lang="en-US" sz="2000" dirty="0">
                <a:latin typeface="Arial"/>
                <a:cs typeface="Arial"/>
              </a:rPr>
              <a:t>the following: </a:t>
            </a:r>
            <a:r>
              <a:rPr lang="en-US" sz="2000" dirty="0" smtClean="0">
                <a:latin typeface="Arial"/>
                <a:cs typeface="Arial"/>
              </a:rPr>
              <a:t>“.</a:t>
            </a:r>
            <a:r>
              <a:rPr lang="en-US" sz="2000" dirty="0">
                <a:latin typeface="Arial"/>
                <a:cs typeface="Arial"/>
              </a:rPr>
              <a:t>.. parity between mental and physical </a:t>
            </a:r>
            <a:r>
              <a:rPr lang="en-US" sz="2000" dirty="0" smtClean="0">
                <a:latin typeface="Arial"/>
                <a:cs typeface="Arial"/>
              </a:rPr>
              <a:t>health conditions </a:t>
            </a:r>
            <a:r>
              <a:rPr lang="en-US" sz="2000" dirty="0">
                <a:latin typeface="Arial"/>
                <a:cs typeface="Arial"/>
              </a:rPr>
              <a:t>remains a distant ideal". </a:t>
            </a:r>
            <a:r>
              <a:rPr lang="en-US" sz="2000" dirty="0" smtClean="0">
                <a:latin typeface="Arial"/>
                <a:cs typeface="Arial"/>
              </a:rPr>
              <a:t>“The </a:t>
            </a:r>
            <a:r>
              <a:rPr lang="en-US" sz="2000" dirty="0">
                <a:latin typeface="Arial"/>
                <a:cs typeface="Arial"/>
              </a:rPr>
              <a:t>global economy loses about $1 </a:t>
            </a:r>
            <a:r>
              <a:rPr lang="en-US" sz="2000" dirty="0" smtClean="0">
                <a:latin typeface="Arial"/>
                <a:cs typeface="Arial"/>
              </a:rPr>
              <a:t>trillion </a:t>
            </a:r>
            <a:r>
              <a:rPr lang="en-US" sz="2000" dirty="0">
                <a:latin typeface="Arial"/>
                <a:cs typeface="Arial"/>
              </a:rPr>
              <a:t> every year in productivity due to depression and anxiety". </a:t>
            </a:r>
            <a:r>
              <a:rPr lang="en-US" sz="2000" dirty="0" smtClean="0">
                <a:latin typeface="Arial"/>
                <a:cs typeface="Arial"/>
              </a:rPr>
              <a:t>“Next </a:t>
            </a:r>
            <a:r>
              <a:rPr lang="en-US" sz="2000" dirty="0">
                <a:latin typeface="Arial"/>
                <a:cs typeface="Arial"/>
              </a:rPr>
              <a:t>steps </a:t>
            </a:r>
            <a:r>
              <a:rPr lang="en-US" sz="2000" dirty="0" smtClean="0">
                <a:latin typeface="Arial"/>
                <a:cs typeface="Arial"/>
              </a:rPr>
              <a:t>include .</a:t>
            </a:r>
            <a:r>
              <a:rPr lang="en-US" sz="2000" dirty="0">
                <a:latin typeface="Arial"/>
                <a:cs typeface="Arial"/>
              </a:rPr>
              <a:t>.</a:t>
            </a:r>
            <a:r>
              <a:rPr lang="en-US" sz="2000" dirty="0">
                <a:solidFill>
                  <a:srgbClr val="FF0000"/>
                </a:solidFill>
                <a:latin typeface="Arial"/>
                <a:cs typeface="Arial"/>
              </a:rPr>
              <a:t>. integration of mental health into other health and development sectors</a:t>
            </a:r>
            <a:r>
              <a:rPr lang="en-US" sz="2000" dirty="0">
                <a:latin typeface="Arial"/>
                <a:cs typeface="Arial"/>
              </a:rPr>
              <a:t>"</a:t>
            </a:r>
            <a:r>
              <a:rPr lang="en-US" sz="2000" dirty="0" smtClean="0">
                <a:latin typeface="Arial"/>
                <a:cs typeface="Arial"/>
              </a:rPr>
              <a:t>.</a:t>
            </a:r>
          </a:p>
          <a:p>
            <a:endParaRPr lang="en-US" sz="2000" dirty="0" smtClean="0">
              <a:latin typeface="Arial"/>
              <a:cs typeface="Arial"/>
            </a:endParaRPr>
          </a:p>
          <a:p>
            <a:r>
              <a:rPr lang="en-US" sz="2000" dirty="0" smtClean="0">
                <a:latin typeface="Arial"/>
                <a:cs typeface="Arial"/>
              </a:rPr>
              <a:t>In Cooper et al. (2016), </a:t>
            </a:r>
            <a:r>
              <a:rPr lang="en-US" sz="2000" dirty="0">
                <a:latin typeface="Arial"/>
                <a:cs typeface="Arial"/>
              </a:rPr>
              <a:t>under the heading of </a:t>
            </a:r>
            <a:r>
              <a:rPr lang="en-US" sz="2000" dirty="0" smtClean="0">
                <a:latin typeface="Arial"/>
                <a:cs typeface="Arial"/>
              </a:rPr>
              <a:t>“Five </a:t>
            </a:r>
            <a:r>
              <a:rPr lang="en-US" sz="2000" dirty="0">
                <a:latin typeface="Arial"/>
                <a:cs typeface="Arial"/>
              </a:rPr>
              <a:t>Ways to </a:t>
            </a:r>
            <a:r>
              <a:rPr lang="en-US" sz="2000" dirty="0" smtClean="0">
                <a:latin typeface="Arial"/>
                <a:cs typeface="Arial"/>
              </a:rPr>
              <a:t>Wellbeing”, reference </a:t>
            </a:r>
            <a:r>
              <a:rPr lang="en-US" sz="2000" dirty="0">
                <a:latin typeface="Arial"/>
                <a:cs typeface="Arial"/>
              </a:rPr>
              <a:t>is made to </a:t>
            </a:r>
            <a:r>
              <a:rPr lang="en-US" sz="2000" dirty="0" smtClean="0">
                <a:latin typeface="Arial"/>
                <a:cs typeface="Arial"/>
              </a:rPr>
              <a:t>“mental </a:t>
            </a:r>
            <a:r>
              <a:rPr lang="en-US" sz="2000" dirty="0">
                <a:latin typeface="Arial"/>
                <a:cs typeface="Arial"/>
              </a:rPr>
              <a:t>capital and wellbeing". A</a:t>
            </a:r>
            <a:r>
              <a:rPr lang="en-US" sz="2000" dirty="0" smtClean="0">
                <a:latin typeface="Arial"/>
                <a:cs typeface="Arial"/>
              </a:rPr>
              <a:t> section (page 14) is </a:t>
            </a:r>
            <a:r>
              <a:rPr lang="en-US" sz="2000" dirty="0">
                <a:latin typeface="Arial"/>
                <a:cs typeface="Arial"/>
              </a:rPr>
              <a:t>entitled </a:t>
            </a:r>
            <a:r>
              <a:rPr lang="en-US" sz="2000" dirty="0" smtClean="0">
                <a:latin typeface="Arial"/>
                <a:cs typeface="Arial"/>
              </a:rPr>
              <a:t>“</a:t>
            </a:r>
            <a:r>
              <a:rPr lang="en-US" sz="2000" dirty="0" smtClean="0">
                <a:solidFill>
                  <a:srgbClr val="FF0000"/>
                </a:solidFill>
                <a:latin typeface="Arial"/>
                <a:cs typeface="Arial"/>
              </a:rPr>
              <a:t>The </a:t>
            </a:r>
            <a:r>
              <a:rPr lang="en-US" sz="2000" dirty="0">
                <a:solidFill>
                  <a:srgbClr val="FF0000"/>
                </a:solidFill>
                <a:latin typeface="Arial"/>
                <a:cs typeface="Arial"/>
              </a:rPr>
              <a:t>`</a:t>
            </a:r>
            <a:r>
              <a:rPr lang="en-US" sz="2000" dirty="0" smtClean="0">
                <a:solidFill>
                  <a:srgbClr val="FF0000"/>
                </a:solidFill>
                <a:latin typeface="Arial"/>
                <a:cs typeface="Arial"/>
              </a:rPr>
              <a:t>mental capital’ </a:t>
            </a:r>
            <a:r>
              <a:rPr lang="en-US" sz="2000" dirty="0">
                <a:solidFill>
                  <a:srgbClr val="FF0000"/>
                </a:solidFill>
                <a:latin typeface="Arial"/>
                <a:cs typeface="Arial"/>
              </a:rPr>
              <a:t>values of the outdoors</a:t>
            </a:r>
            <a:r>
              <a:rPr lang="en-US" sz="2000" dirty="0">
                <a:latin typeface="Arial"/>
                <a:cs typeface="Arial"/>
              </a:rPr>
              <a:t>"</a:t>
            </a:r>
            <a:r>
              <a:rPr lang="en-US" sz="2000" dirty="0" smtClean="0">
                <a:latin typeface="Arial"/>
                <a:cs typeface="Arial"/>
              </a:rPr>
              <a:t>.   At issue here: </a:t>
            </a:r>
            <a:r>
              <a:rPr lang="en-US" sz="2000" dirty="0">
                <a:latin typeface="Arial"/>
                <a:cs typeface="Arial"/>
              </a:rPr>
              <a:t> going for a walk, therefore taking exercise, in the </a:t>
            </a:r>
            <a:r>
              <a:rPr lang="en-US" sz="2000" dirty="0" smtClean="0">
                <a:latin typeface="Arial"/>
                <a:cs typeface="Arial"/>
              </a:rPr>
              <a:t>countryside or </a:t>
            </a:r>
            <a:r>
              <a:rPr lang="en-US" sz="2000" dirty="0">
                <a:latin typeface="Arial"/>
                <a:cs typeface="Arial"/>
              </a:rPr>
              <a:t>parkland.</a:t>
            </a:r>
          </a:p>
        </p:txBody>
      </p:sp>
    </p:spTree>
    <p:extLst>
      <p:ext uri="{BB962C8B-B14F-4D97-AF65-F5344CB8AC3E}">
        <p14:creationId xmlns:p14="http://schemas.microsoft.com/office/powerpoint/2010/main" val="201450669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Part 5: Semantic Mapping</a:t>
            </a:r>
            <a:endParaRPr lang="en-US" dirty="0"/>
          </a:p>
        </p:txBody>
      </p:sp>
      <p:sp>
        <p:nvSpPr>
          <p:cNvPr id="3" name="Subtitle 2"/>
          <p:cNvSpPr>
            <a:spLocks noGrp="1"/>
          </p:cNvSpPr>
          <p:nvPr>
            <p:ph type="subTitle" idx="1"/>
          </p:nvPr>
        </p:nvSpPr>
        <p:spPr/>
        <p:txBody>
          <a:bodyPr/>
          <a:lstStyle/>
          <a:p>
            <a:r>
              <a:rPr lang="en-US" dirty="0">
                <a:latin typeface="Arial"/>
                <a:cs typeface="Arial"/>
              </a:rPr>
              <a:t>Semantic mapping of Twitter data, relating to festivals – music, film, art, parades. </a:t>
            </a:r>
            <a:endParaRPr lang="en-US" dirty="0"/>
          </a:p>
        </p:txBody>
      </p:sp>
    </p:spTree>
    <p:extLst>
      <p:ext uri="{BB962C8B-B14F-4D97-AF65-F5344CB8AC3E}">
        <p14:creationId xmlns:p14="http://schemas.microsoft.com/office/powerpoint/2010/main" val="335180454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a:t>
            </a:r>
            <a:r>
              <a:rPr lang="en-US" sz="3600" dirty="0">
                <a:solidFill>
                  <a:srgbClr val="FF0000"/>
                </a:solidFill>
                <a:latin typeface="Arial"/>
                <a:cs typeface="Arial"/>
              </a:rPr>
              <a:t>Data Selection to Focus Our Analysis</a:t>
            </a:r>
          </a:p>
        </p:txBody>
      </p:sp>
      <p:sp>
        <p:nvSpPr>
          <p:cNvPr id="3" name="Content Placeholder 2"/>
          <p:cNvSpPr>
            <a:spLocks noGrp="1"/>
          </p:cNvSpPr>
          <p:nvPr>
            <p:ph idx="1"/>
          </p:nvPr>
        </p:nvSpPr>
        <p:spPr/>
        <p:txBody>
          <a:bodyPr>
            <a:normAutofit lnSpcReduction="10000"/>
          </a:bodyPr>
          <a:lstStyle/>
          <a:p>
            <a:r>
              <a:rPr lang="en-US" sz="2000" dirty="0" smtClean="0">
                <a:solidFill>
                  <a:srgbClr val="FF0000"/>
                </a:solidFill>
                <a:latin typeface="Arial"/>
                <a:cs typeface="Arial"/>
              </a:rPr>
              <a:t>Analytic </a:t>
            </a:r>
            <a:r>
              <a:rPr lang="en-US" sz="2000" dirty="0">
                <a:solidFill>
                  <a:srgbClr val="FF0000"/>
                </a:solidFill>
                <a:latin typeface="Arial"/>
                <a:cs typeface="Arial"/>
              </a:rPr>
              <a:t>focusing</a:t>
            </a:r>
            <a:r>
              <a:rPr lang="en-US" sz="2000" dirty="0" smtClean="0">
                <a:solidFill>
                  <a:srgbClr val="FF0000"/>
                </a:solidFill>
                <a:latin typeface="Arial"/>
                <a:cs typeface="Arial"/>
              </a:rPr>
              <a:t>, i.e</a:t>
            </a:r>
            <a:r>
              <a:rPr lang="en-US" sz="2000" dirty="0">
                <a:solidFill>
                  <a:srgbClr val="FF0000"/>
                </a:solidFill>
                <a:latin typeface="Arial"/>
                <a:cs typeface="Arial"/>
              </a:rPr>
              <a:t>. selecting and recoding relevant or important </a:t>
            </a:r>
            <a:r>
              <a:rPr lang="en-US" sz="2000" dirty="0" smtClean="0">
                <a:solidFill>
                  <a:srgbClr val="FF0000"/>
                </a:solidFill>
                <a:latin typeface="Arial"/>
                <a:cs typeface="Arial"/>
              </a:rPr>
              <a:t>data.</a:t>
            </a:r>
          </a:p>
          <a:p>
            <a:r>
              <a:rPr lang="en-US" sz="2000" dirty="0" smtClean="0">
                <a:latin typeface="Arial"/>
                <a:cs typeface="Arial"/>
              </a:rPr>
              <a:t>E.g. in summarization </a:t>
            </a:r>
            <a:r>
              <a:rPr lang="en-US" sz="2000" dirty="0">
                <a:latin typeface="Arial"/>
                <a:cs typeface="Arial"/>
              </a:rPr>
              <a:t>of </a:t>
            </a:r>
            <a:r>
              <a:rPr lang="en-US" sz="2000" dirty="0" smtClean="0">
                <a:latin typeface="Arial"/>
                <a:cs typeface="Arial"/>
              </a:rPr>
              <a:t>tweets starting with </a:t>
            </a:r>
            <a:r>
              <a:rPr lang="en-US" sz="2000" dirty="0">
                <a:latin typeface="Arial"/>
                <a:cs typeface="Arial"/>
              </a:rPr>
              <a:t>frequent </a:t>
            </a:r>
            <a:r>
              <a:rPr lang="en-US" sz="2000" dirty="0" smtClean="0">
                <a:latin typeface="Arial"/>
                <a:cs typeface="Arial"/>
              </a:rPr>
              <a:t>phrases, </a:t>
            </a:r>
            <a:r>
              <a:rPr lang="en-US" sz="2000" dirty="0">
                <a:latin typeface="Arial"/>
                <a:cs typeface="Arial"/>
              </a:rPr>
              <a:t>common word </a:t>
            </a:r>
            <a:r>
              <a:rPr lang="en-US" sz="2000" dirty="0" smtClean="0">
                <a:latin typeface="Arial"/>
                <a:cs typeface="Arial"/>
              </a:rPr>
              <a:t>usage.</a:t>
            </a:r>
          </a:p>
          <a:p>
            <a:r>
              <a:rPr lang="en-US" sz="2000" dirty="0">
                <a:latin typeface="Arial"/>
                <a:cs typeface="Arial"/>
              </a:rPr>
              <a:t>B</a:t>
            </a:r>
            <a:r>
              <a:rPr lang="en-US" sz="2000" dirty="0" smtClean="0">
                <a:latin typeface="Arial"/>
                <a:cs typeface="Arial"/>
              </a:rPr>
              <a:t>ased on B.E. Harcourt, legal studies: </a:t>
            </a:r>
            <a:r>
              <a:rPr lang="en-US" sz="2000" dirty="0"/>
              <a:t> </a:t>
            </a:r>
            <a:r>
              <a:rPr lang="en-US" sz="2000" dirty="0">
                <a:solidFill>
                  <a:srgbClr val="FF0000"/>
                </a:solidFill>
              </a:rPr>
              <a:t>not “content analysis”, of the Twitter sources, but rather “map analysis</a:t>
            </a:r>
            <a:r>
              <a:rPr lang="en-US" sz="2000" dirty="0" smtClean="0">
                <a:solidFill>
                  <a:srgbClr val="FF0000"/>
                </a:solidFill>
              </a:rPr>
              <a:t>”. </a:t>
            </a:r>
            <a:r>
              <a:rPr lang="en-US" sz="2000" dirty="0">
                <a:solidFill>
                  <a:srgbClr val="FF0000"/>
                </a:solidFill>
              </a:rPr>
              <a:t>“to </a:t>
            </a:r>
            <a:r>
              <a:rPr lang="en-US" sz="2000" dirty="0" smtClean="0">
                <a:solidFill>
                  <a:srgbClr val="FF0000"/>
                </a:solidFill>
              </a:rPr>
              <a:t>visually represent </a:t>
            </a:r>
            <a:r>
              <a:rPr lang="en-US" sz="2000" dirty="0">
                <a:solidFill>
                  <a:srgbClr val="FF0000"/>
                </a:solidFill>
              </a:rPr>
              <a:t>the relationship between structures of social meaning and the </a:t>
            </a:r>
            <a:r>
              <a:rPr lang="en-US" sz="2000" dirty="0" smtClean="0">
                <a:solidFill>
                  <a:srgbClr val="FF0000"/>
                </a:solidFill>
              </a:rPr>
              <a:t>contexts and </a:t>
            </a:r>
            <a:r>
              <a:rPr lang="en-US" sz="2000" dirty="0">
                <a:solidFill>
                  <a:srgbClr val="FF0000"/>
                </a:solidFill>
              </a:rPr>
              <a:t>practices within which they are embedded”</a:t>
            </a:r>
            <a:r>
              <a:rPr lang="en-US" sz="2000" dirty="0" smtClean="0">
                <a:solidFill>
                  <a:srgbClr val="FF0000"/>
                </a:solidFill>
              </a:rPr>
              <a:t>.</a:t>
            </a:r>
          </a:p>
          <a:p>
            <a:r>
              <a:rPr lang="en-US" sz="2000" dirty="0" smtClean="0">
                <a:latin typeface="Arial"/>
                <a:cs typeface="Arial"/>
              </a:rPr>
              <a:t>Therefore, not </a:t>
            </a:r>
            <a:r>
              <a:rPr lang="en-US" sz="2000" dirty="0" smtClean="0"/>
              <a:t>directly </a:t>
            </a:r>
            <a:r>
              <a:rPr lang="en-US" sz="2000" dirty="0"/>
              <a:t>predictive mapping (of course</a:t>
            </a:r>
            <a:r>
              <a:rPr lang="en-US" sz="2000" dirty="0" smtClean="0"/>
              <a:t>, in </a:t>
            </a:r>
            <a:r>
              <a:rPr lang="en-US" sz="2000" dirty="0"/>
              <a:t>a secondary sense, we are </a:t>
            </a:r>
            <a:r>
              <a:rPr lang="en-US" sz="2000" dirty="0" smtClean="0"/>
              <a:t>interested in </a:t>
            </a:r>
            <a:r>
              <a:rPr lang="en-US" sz="2000" dirty="0"/>
              <a:t>all that is relevant for prediction </a:t>
            </a:r>
            <a:r>
              <a:rPr lang="en-US" sz="2000" dirty="0" smtClean="0"/>
              <a:t>and forecasting</a:t>
            </a:r>
            <a:r>
              <a:rPr lang="en-US" sz="2000" dirty="0"/>
              <a:t>). Rather</a:t>
            </a:r>
            <a:r>
              <a:rPr lang="en-US" sz="2000" dirty="0">
                <a:solidFill>
                  <a:srgbClr val="FF0000"/>
                </a:solidFill>
              </a:rPr>
              <a:t>, our primary interest is in having informative and </a:t>
            </a:r>
            <a:r>
              <a:rPr lang="en-US" sz="2000" dirty="0" smtClean="0">
                <a:solidFill>
                  <a:srgbClr val="FF0000"/>
                </a:solidFill>
              </a:rPr>
              <a:t>revealing mapping </a:t>
            </a:r>
            <a:r>
              <a:rPr lang="en-US" sz="2000" dirty="0">
                <a:solidFill>
                  <a:srgbClr val="FF0000"/>
                </a:solidFill>
              </a:rPr>
              <a:t>out of narratives of </a:t>
            </a:r>
            <a:r>
              <a:rPr lang="en-US" sz="2000" dirty="0" err="1">
                <a:solidFill>
                  <a:srgbClr val="FF0000"/>
                </a:solidFill>
              </a:rPr>
              <a:t>behaviour</a:t>
            </a:r>
            <a:r>
              <a:rPr lang="en-US" sz="2000" dirty="0">
                <a:solidFill>
                  <a:srgbClr val="FF0000"/>
                </a:solidFill>
              </a:rPr>
              <a:t> and practices, as a foundation for </a:t>
            </a:r>
            <a:r>
              <a:rPr lang="en-US" sz="2000" dirty="0" smtClean="0">
                <a:solidFill>
                  <a:srgbClr val="FF0000"/>
                </a:solidFill>
              </a:rPr>
              <a:t>all that follows.</a:t>
            </a:r>
          </a:p>
          <a:p>
            <a:r>
              <a:rPr lang="en-US" sz="2000" dirty="0" smtClean="0">
                <a:latin typeface="Arial"/>
                <a:cs typeface="Arial"/>
              </a:rPr>
              <a:t>Not using (not yet, anyway) </a:t>
            </a:r>
            <a:r>
              <a:rPr lang="en-US" sz="2000" dirty="0" smtClean="0"/>
              <a:t>URLs </a:t>
            </a:r>
            <a:r>
              <a:rPr lang="en-US" sz="2000" dirty="0"/>
              <a:t>contained, or of linked Wikipedia or other data sources.</a:t>
            </a:r>
            <a:endParaRPr lang="en-US" sz="2000" dirty="0">
              <a:latin typeface="Arial"/>
              <a:cs typeface="Arial"/>
            </a:endParaRPr>
          </a:p>
        </p:txBody>
      </p:sp>
    </p:spTree>
    <p:extLst>
      <p:ext uri="{BB962C8B-B14F-4D97-AF65-F5344CB8AC3E}">
        <p14:creationId xmlns:p14="http://schemas.microsoft.com/office/powerpoint/2010/main" val="239735816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2169"/>
          </a:xfrm>
        </p:spPr>
        <p:txBody>
          <a:bodyPr>
            <a:normAutofit fontScale="90000"/>
          </a:bodyPr>
          <a:lstStyle/>
          <a:p>
            <a:r>
              <a:rPr lang="en-US" dirty="0" smtClean="0">
                <a:solidFill>
                  <a:srgbClr val="FF0000"/>
                </a:solidFill>
                <a:latin typeface="Arial"/>
                <a:cs typeface="Arial"/>
              </a:rPr>
              <a:t>Data preparation </a:t>
            </a:r>
            <a:r>
              <a:rPr lang="en-US" sz="2700" dirty="0" smtClean="0">
                <a:latin typeface="Arial"/>
                <a:cs typeface="Arial"/>
              </a:rPr>
              <a:t>(first: work a few months ago)</a:t>
            </a:r>
            <a:endParaRPr lang="en-US" sz="2700" dirty="0">
              <a:latin typeface="Arial"/>
              <a:cs typeface="Arial"/>
            </a:endParaRPr>
          </a:p>
        </p:txBody>
      </p:sp>
      <p:sp>
        <p:nvSpPr>
          <p:cNvPr id="3" name="Content Placeholder 2"/>
          <p:cNvSpPr>
            <a:spLocks noGrp="1"/>
          </p:cNvSpPr>
          <p:nvPr>
            <p:ph idx="1"/>
          </p:nvPr>
        </p:nvSpPr>
        <p:spPr>
          <a:xfrm>
            <a:off x="179095" y="1123328"/>
            <a:ext cx="8775635" cy="5518960"/>
          </a:xfrm>
        </p:spPr>
        <p:txBody>
          <a:bodyPr>
            <a:normAutofit lnSpcReduction="10000"/>
          </a:bodyPr>
          <a:lstStyle/>
          <a:p>
            <a:r>
              <a:rPr lang="nl-NL" sz="2400" dirty="0" smtClean="0">
                <a:latin typeface="Arial"/>
                <a:cs typeface="Arial"/>
              </a:rPr>
              <a:t>11,952,123 </a:t>
            </a:r>
            <a:r>
              <a:rPr lang="nl-NL" sz="2400" dirty="0" err="1" smtClean="0">
                <a:latin typeface="Arial"/>
                <a:cs typeface="Arial"/>
              </a:rPr>
              <a:t>tweets</a:t>
            </a:r>
            <a:r>
              <a:rPr lang="nl-NL" sz="2400" dirty="0" smtClean="0">
                <a:latin typeface="Arial"/>
                <a:cs typeface="Arial"/>
              </a:rPr>
              <a:t>, </a:t>
            </a:r>
            <a:r>
              <a:rPr lang="nl-NL" sz="2400" dirty="0" err="1" smtClean="0">
                <a:latin typeface="Arial"/>
                <a:cs typeface="Arial"/>
              </a:rPr>
              <a:t>from</a:t>
            </a:r>
            <a:r>
              <a:rPr lang="nl-NL" sz="2400" dirty="0" smtClean="0">
                <a:latin typeface="Arial"/>
                <a:cs typeface="Arial"/>
              </a:rPr>
              <a:t> 2015-05-11 </a:t>
            </a:r>
            <a:r>
              <a:rPr lang="nl-NL" sz="2400" dirty="0" err="1" smtClean="0">
                <a:latin typeface="Arial"/>
                <a:cs typeface="Arial"/>
              </a:rPr>
              <a:t>to</a:t>
            </a:r>
            <a:r>
              <a:rPr lang="nl-NL" sz="2400" dirty="0" smtClean="0">
                <a:latin typeface="Arial"/>
                <a:cs typeface="Arial"/>
              </a:rPr>
              <a:t> 2015-12-31.</a:t>
            </a:r>
          </a:p>
          <a:p>
            <a:r>
              <a:rPr lang="en-US" sz="2400" dirty="0" smtClean="0">
                <a:latin typeface="Arial"/>
                <a:cs typeface="Arial"/>
              </a:rPr>
              <a:t>For each </a:t>
            </a:r>
            <a:r>
              <a:rPr lang="en-US" sz="2400" dirty="0">
                <a:latin typeface="Arial"/>
                <a:cs typeface="Arial"/>
              </a:rPr>
              <a:t>day’s </a:t>
            </a:r>
            <a:r>
              <a:rPr lang="en-US" sz="2400" dirty="0" smtClean="0">
                <a:latin typeface="Arial"/>
                <a:cs typeface="Arial"/>
              </a:rPr>
              <a:t>tweets, the </a:t>
            </a:r>
            <a:r>
              <a:rPr lang="en-US" sz="2400" dirty="0" err="1">
                <a:latin typeface="Arial"/>
                <a:cs typeface="Arial"/>
              </a:rPr>
              <a:t>hashtags</a:t>
            </a:r>
            <a:r>
              <a:rPr lang="en-US" sz="2400" dirty="0">
                <a:latin typeface="Arial"/>
                <a:cs typeface="Arial"/>
              </a:rPr>
              <a:t> </a:t>
            </a:r>
            <a:r>
              <a:rPr lang="en-US" sz="2400" dirty="0" smtClean="0">
                <a:latin typeface="Arial"/>
                <a:cs typeface="Arial"/>
              </a:rPr>
              <a:t>were </a:t>
            </a:r>
            <a:r>
              <a:rPr lang="en-US" sz="2400" dirty="0">
                <a:latin typeface="Arial"/>
                <a:cs typeface="Arial"/>
              </a:rPr>
              <a:t>obtained</a:t>
            </a:r>
            <a:r>
              <a:rPr lang="en-US" sz="2400" dirty="0" smtClean="0">
                <a:latin typeface="Arial"/>
                <a:cs typeface="Arial"/>
              </a:rPr>
              <a:t>.</a:t>
            </a:r>
          </a:p>
          <a:p>
            <a:r>
              <a:rPr lang="en-US" sz="2400" dirty="0" err="1" smtClean="0">
                <a:latin typeface="Arial"/>
                <a:cs typeface="Arial"/>
              </a:rPr>
              <a:t>Retweets</a:t>
            </a:r>
            <a:r>
              <a:rPr lang="en-US" sz="2400" dirty="0" smtClean="0">
                <a:latin typeface="Arial"/>
                <a:cs typeface="Arial"/>
              </a:rPr>
              <a:t> not here to </a:t>
            </a:r>
            <a:r>
              <a:rPr lang="en-US" sz="2400" dirty="0">
                <a:latin typeface="Arial"/>
                <a:cs typeface="Arial"/>
              </a:rPr>
              <a:t>remove redundant semantic content</a:t>
            </a:r>
            <a:r>
              <a:rPr lang="en-US" sz="2400" dirty="0" smtClean="0">
                <a:latin typeface="Arial"/>
                <a:cs typeface="Arial"/>
              </a:rPr>
              <a:t>.</a:t>
            </a:r>
          </a:p>
          <a:p>
            <a:r>
              <a:rPr lang="en-US" sz="2400" dirty="0" smtClean="0">
                <a:latin typeface="Arial"/>
                <a:cs typeface="Arial"/>
              </a:rPr>
              <a:t>16837 </a:t>
            </a:r>
            <a:r>
              <a:rPr lang="en-US" sz="2400" dirty="0">
                <a:latin typeface="Arial"/>
                <a:cs typeface="Arial"/>
              </a:rPr>
              <a:t>such not-</a:t>
            </a:r>
            <a:r>
              <a:rPr lang="en-US" sz="2400" dirty="0" err="1">
                <a:latin typeface="Arial"/>
                <a:cs typeface="Arial"/>
              </a:rPr>
              <a:t>retweeted</a:t>
            </a:r>
            <a:r>
              <a:rPr lang="en-US" sz="2400" dirty="0">
                <a:latin typeface="Arial"/>
                <a:cs typeface="Arial"/>
              </a:rPr>
              <a:t> tweets. U</a:t>
            </a:r>
            <a:r>
              <a:rPr lang="en-US" sz="2400" dirty="0" smtClean="0">
                <a:latin typeface="Arial"/>
                <a:cs typeface="Arial"/>
              </a:rPr>
              <a:t>p </a:t>
            </a:r>
            <a:r>
              <a:rPr lang="en-US" sz="2400" dirty="0">
                <a:latin typeface="Arial"/>
                <a:cs typeface="Arial"/>
              </a:rPr>
              <a:t>to 14 </a:t>
            </a:r>
            <a:r>
              <a:rPr lang="en-US" sz="2400" dirty="0" err="1">
                <a:latin typeface="Arial"/>
                <a:cs typeface="Arial"/>
              </a:rPr>
              <a:t>hashtags</a:t>
            </a:r>
            <a:r>
              <a:rPr lang="en-US" sz="2400" dirty="0">
                <a:latin typeface="Arial"/>
                <a:cs typeface="Arial"/>
              </a:rPr>
              <a:t> in a tweet</a:t>
            </a:r>
            <a:r>
              <a:rPr lang="en-US" sz="2400" dirty="0" smtClean="0">
                <a:latin typeface="Arial"/>
                <a:cs typeface="Arial"/>
              </a:rPr>
              <a:t>.</a:t>
            </a:r>
          </a:p>
          <a:p>
            <a:r>
              <a:rPr lang="en-US" sz="2400" dirty="0" smtClean="0">
                <a:latin typeface="Arial"/>
                <a:cs typeface="Arial"/>
              </a:rPr>
              <a:t>For </a:t>
            </a:r>
            <a:r>
              <a:rPr lang="en-US" sz="2400" dirty="0">
                <a:latin typeface="Arial"/>
                <a:cs typeface="Arial"/>
              </a:rPr>
              <a:t>a </a:t>
            </a:r>
            <a:r>
              <a:rPr lang="en-US" sz="2400" dirty="0" smtClean="0">
                <a:latin typeface="Arial"/>
                <a:cs typeface="Arial"/>
              </a:rPr>
              <a:t>given day</a:t>
            </a:r>
            <a:r>
              <a:rPr lang="en-US" sz="2400" dirty="0">
                <a:latin typeface="Arial"/>
                <a:cs typeface="Arial"/>
              </a:rPr>
              <a:t>, repeated use of the same </a:t>
            </a:r>
            <a:r>
              <a:rPr lang="en-US" sz="2400" dirty="0" err="1">
                <a:latin typeface="Arial"/>
                <a:cs typeface="Arial"/>
              </a:rPr>
              <a:t>hashtag</a:t>
            </a:r>
            <a:r>
              <a:rPr lang="en-US" sz="2400" dirty="0">
                <a:latin typeface="Arial"/>
                <a:cs typeface="Arial"/>
              </a:rPr>
              <a:t> was not </a:t>
            </a:r>
            <a:r>
              <a:rPr lang="en-US" sz="2400" dirty="0" smtClean="0">
                <a:latin typeface="Arial"/>
                <a:cs typeface="Arial"/>
              </a:rPr>
              <a:t>retained.</a:t>
            </a:r>
          </a:p>
          <a:p>
            <a:r>
              <a:rPr lang="en-US" sz="2400" dirty="0" smtClean="0">
                <a:latin typeface="Arial"/>
                <a:cs typeface="Arial"/>
              </a:rPr>
              <a:t>So: </a:t>
            </a:r>
            <a:r>
              <a:rPr lang="en-US" sz="2400" dirty="0">
                <a:latin typeface="Arial"/>
                <a:cs typeface="Arial"/>
              </a:rPr>
              <a:t> 233 days (from 11 May to 31 December </a:t>
            </a:r>
            <a:r>
              <a:rPr lang="en-US" sz="2400" dirty="0" smtClean="0">
                <a:latin typeface="Arial"/>
                <a:cs typeface="Arial"/>
              </a:rPr>
              <a:t>2015; </a:t>
            </a:r>
            <a:r>
              <a:rPr lang="fi-FI" sz="2400" dirty="0">
                <a:latin typeface="Arial"/>
                <a:cs typeface="Arial"/>
              </a:rPr>
              <a:t>70503 </a:t>
            </a:r>
            <a:r>
              <a:rPr lang="fi-FI" sz="2400" dirty="0" err="1" smtClean="0">
                <a:latin typeface="Arial"/>
                <a:cs typeface="Arial"/>
              </a:rPr>
              <a:t>hashtags</a:t>
            </a:r>
            <a:r>
              <a:rPr lang="fi-FI" sz="2400" dirty="0" smtClean="0">
                <a:latin typeface="Arial"/>
                <a:cs typeface="Arial"/>
              </a:rPr>
              <a:t>.</a:t>
            </a:r>
          </a:p>
          <a:p>
            <a:r>
              <a:rPr lang="en-US" sz="2400" dirty="0">
                <a:latin typeface="Arial"/>
                <a:cs typeface="Arial"/>
              </a:rPr>
              <a:t> </a:t>
            </a:r>
            <a:r>
              <a:rPr lang="en-US" sz="2400" dirty="0" smtClean="0">
                <a:latin typeface="Arial"/>
                <a:cs typeface="Arial"/>
              </a:rPr>
              <a:t>#, tweeter name preceded by @, and punctuation removed</a:t>
            </a:r>
            <a:r>
              <a:rPr lang="en-US" sz="2400" dirty="0">
                <a:latin typeface="Arial"/>
                <a:cs typeface="Arial"/>
              </a:rPr>
              <a:t>, upper case </a:t>
            </a:r>
            <a:r>
              <a:rPr lang="en-US" sz="2400" dirty="0" smtClean="0">
                <a:latin typeface="Arial"/>
                <a:cs typeface="Arial"/>
              </a:rPr>
              <a:t>set to lower </a:t>
            </a:r>
            <a:r>
              <a:rPr lang="en-US" sz="2400" dirty="0">
                <a:latin typeface="Arial"/>
                <a:cs typeface="Arial"/>
              </a:rPr>
              <a:t>case</a:t>
            </a:r>
            <a:r>
              <a:rPr lang="en-US" sz="2400" dirty="0" smtClean="0">
                <a:latin typeface="Arial"/>
                <a:cs typeface="Arial"/>
              </a:rPr>
              <a:t>, non-Roman characters removed, accented characters.  So:</a:t>
            </a:r>
          </a:p>
          <a:p>
            <a:r>
              <a:rPr lang="en-US" sz="2400" dirty="0" smtClean="0">
                <a:latin typeface="Arial"/>
                <a:cs typeface="Arial"/>
              </a:rPr>
              <a:t>#</a:t>
            </a:r>
            <a:r>
              <a:rPr lang="en-US" sz="2400" dirty="0" err="1">
                <a:latin typeface="Arial"/>
                <a:cs typeface="Arial"/>
              </a:rPr>
              <a:t>Reynié</a:t>
            </a:r>
            <a:r>
              <a:rPr lang="en-US" sz="2400" dirty="0">
                <a:latin typeface="Arial"/>
                <a:cs typeface="Arial"/>
              </a:rPr>
              <a:t>. becomes  </a:t>
            </a:r>
            <a:r>
              <a:rPr lang="en-US" sz="2400" dirty="0" err="1" smtClean="0">
                <a:latin typeface="Arial"/>
                <a:cs typeface="Arial"/>
              </a:rPr>
              <a:t>reynie</a:t>
            </a:r>
            <a:r>
              <a:rPr lang="en-US" sz="2400" dirty="0">
                <a:latin typeface="Arial"/>
                <a:cs typeface="Arial"/>
              </a:rPr>
              <a:t> </a:t>
            </a:r>
            <a:r>
              <a:rPr lang="en-US" sz="2400" dirty="0" smtClean="0">
                <a:latin typeface="Arial"/>
                <a:cs typeface="Arial"/>
              </a:rPr>
              <a:t>and </a:t>
            </a:r>
            <a:r>
              <a:rPr lang="en-US" sz="2400" dirty="0">
                <a:latin typeface="Arial"/>
                <a:cs typeface="Arial"/>
              </a:rPr>
              <a:t> #</a:t>
            </a:r>
            <a:r>
              <a:rPr lang="en-US" sz="2400" dirty="0" smtClean="0">
                <a:latin typeface="Arial"/>
                <a:cs typeface="Arial"/>
              </a:rPr>
              <a:t>Sarkozy,  </a:t>
            </a:r>
            <a:r>
              <a:rPr lang="en-US" sz="2400" dirty="0">
                <a:latin typeface="Arial"/>
                <a:cs typeface="Arial"/>
              </a:rPr>
              <a:t>#</a:t>
            </a:r>
            <a:r>
              <a:rPr lang="en-US" sz="2400" dirty="0" err="1" smtClean="0">
                <a:latin typeface="Arial"/>
                <a:cs typeface="Arial"/>
              </a:rPr>
              <a:t>sarkozy</a:t>
            </a:r>
            <a:r>
              <a:rPr lang="en-US" sz="2400" dirty="0" smtClean="0">
                <a:latin typeface="Arial"/>
                <a:cs typeface="Arial"/>
              </a:rPr>
              <a:t> become </a:t>
            </a:r>
            <a:r>
              <a:rPr lang="en-US" sz="2400" dirty="0" err="1" smtClean="0">
                <a:latin typeface="Arial"/>
                <a:cs typeface="Arial"/>
              </a:rPr>
              <a:t>sarkovy</a:t>
            </a:r>
            <a:r>
              <a:rPr lang="en-US" sz="2400" dirty="0" smtClean="0">
                <a:latin typeface="Arial"/>
                <a:cs typeface="Arial"/>
              </a:rPr>
              <a:t> ;  </a:t>
            </a:r>
            <a:r>
              <a:rPr lang="en-US" sz="2400" dirty="0">
                <a:latin typeface="Arial"/>
                <a:cs typeface="Arial"/>
              </a:rPr>
              <a:t>#Cannes,  #CANNES,  #</a:t>
            </a:r>
            <a:r>
              <a:rPr lang="en-US" sz="2400" dirty="0" err="1" smtClean="0">
                <a:latin typeface="Arial"/>
                <a:cs typeface="Arial"/>
              </a:rPr>
              <a:t>cannes</a:t>
            </a:r>
            <a:r>
              <a:rPr lang="en-US" sz="2400" dirty="0" smtClean="0">
                <a:latin typeface="Arial"/>
                <a:cs typeface="Arial"/>
              </a:rPr>
              <a:t> become </a:t>
            </a:r>
            <a:r>
              <a:rPr lang="en-US" sz="2400" dirty="0" err="1" smtClean="0">
                <a:latin typeface="Arial"/>
                <a:cs typeface="Arial"/>
              </a:rPr>
              <a:t>cannes</a:t>
            </a:r>
            <a:endParaRPr lang="en-US" sz="2400" dirty="0" smtClean="0">
              <a:latin typeface="Arial"/>
              <a:cs typeface="Arial"/>
            </a:endParaRPr>
          </a:p>
          <a:p>
            <a:pPr marL="0" indent="0">
              <a:buNone/>
            </a:pPr>
            <a:endParaRPr lang="en-US" sz="2400" dirty="0"/>
          </a:p>
        </p:txBody>
      </p:sp>
    </p:spTree>
    <p:extLst>
      <p:ext uri="{BB962C8B-B14F-4D97-AF65-F5344CB8AC3E}">
        <p14:creationId xmlns:p14="http://schemas.microsoft.com/office/powerpoint/2010/main" val="381169369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1009"/>
          </a:xfrm>
        </p:spPr>
        <p:txBody>
          <a:bodyPr>
            <a:normAutofit/>
          </a:bodyPr>
          <a:lstStyle/>
          <a:p>
            <a:r>
              <a:rPr lang="en-US" sz="3200" dirty="0" smtClean="0">
                <a:solidFill>
                  <a:srgbClr val="FF0000"/>
                </a:solidFill>
              </a:rPr>
              <a:t>Example of top and bottom ranked </a:t>
            </a:r>
            <a:r>
              <a:rPr lang="en-US" sz="3200" dirty="0" err="1" smtClean="0">
                <a:solidFill>
                  <a:srgbClr val="FF0000"/>
                </a:solidFill>
              </a:rPr>
              <a:t>hashtags</a:t>
            </a:r>
            <a:endParaRPr lang="en-US" sz="3200" dirty="0">
              <a:solidFill>
                <a:srgbClr val="FF0000"/>
              </a:solidFill>
            </a:endParaRPr>
          </a:p>
        </p:txBody>
      </p:sp>
      <p:sp>
        <p:nvSpPr>
          <p:cNvPr id="3" name="Content Placeholder 2"/>
          <p:cNvSpPr>
            <a:spLocks noGrp="1"/>
          </p:cNvSpPr>
          <p:nvPr>
            <p:ph idx="1"/>
          </p:nvPr>
        </p:nvSpPr>
        <p:spPr>
          <a:xfrm>
            <a:off x="457200" y="1421118"/>
            <a:ext cx="8229600" cy="5156050"/>
          </a:xfrm>
        </p:spPr>
        <p:txBody>
          <a:bodyPr>
            <a:normAutofit fontScale="85000" lnSpcReduction="10000"/>
          </a:bodyPr>
          <a:lstStyle/>
          <a:p>
            <a:r>
              <a:rPr lang="en-US" dirty="0" err="1">
                <a:latin typeface="Arial"/>
                <a:cs typeface="Arial"/>
              </a:rPr>
              <a:t>cannes</a:t>
            </a:r>
            <a:r>
              <a:rPr lang="en-US" dirty="0">
                <a:latin typeface="Arial"/>
                <a:cs typeface="Arial"/>
              </a:rPr>
              <a:t> 635, </a:t>
            </a:r>
            <a:r>
              <a:rPr lang="en-US" dirty="0" err="1">
                <a:latin typeface="Arial"/>
                <a:cs typeface="Arial"/>
              </a:rPr>
              <a:t>avignon</a:t>
            </a:r>
            <a:r>
              <a:rPr lang="en-US" dirty="0">
                <a:latin typeface="Arial"/>
                <a:cs typeface="Arial"/>
              </a:rPr>
              <a:t> 516, </a:t>
            </a:r>
            <a:r>
              <a:rPr lang="en-US" dirty="0" err="1">
                <a:latin typeface="Arial"/>
                <a:cs typeface="Arial"/>
              </a:rPr>
              <a:t>france</a:t>
            </a:r>
            <a:r>
              <a:rPr lang="en-US" dirty="0">
                <a:latin typeface="Arial"/>
                <a:cs typeface="Arial"/>
              </a:rPr>
              <a:t> 488, </a:t>
            </a:r>
            <a:r>
              <a:rPr lang="en-US" dirty="0" err="1">
                <a:latin typeface="Arial"/>
                <a:cs typeface="Arial"/>
              </a:rPr>
              <a:t>frenchriviera</a:t>
            </a:r>
            <a:r>
              <a:rPr lang="en-US" dirty="0">
                <a:latin typeface="Arial"/>
                <a:cs typeface="Arial"/>
              </a:rPr>
              <a:t> 458, festival 426</a:t>
            </a:r>
            <a:r>
              <a:rPr lang="en-US" dirty="0" smtClean="0">
                <a:latin typeface="Arial"/>
                <a:cs typeface="Arial"/>
              </a:rPr>
              <a:t>, </a:t>
            </a:r>
            <a:r>
              <a:rPr lang="de-DE" dirty="0" err="1" smtClean="0">
                <a:latin typeface="Arial"/>
                <a:cs typeface="Arial"/>
              </a:rPr>
              <a:t>nice</a:t>
            </a:r>
            <a:r>
              <a:rPr lang="de-DE" dirty="0" smtClean="0">
                <a:latin typeface="Arial"/>
                <a:cs typeface="Arial"/>
              </a:rPr>
              <a:t> </a:t>
            </a:r>
            <a:r>
              <a:rPr lang="de-DE" dirty="0">
                <a:latin typeface="Arial"/>
                <a:cs typeface="Arial"/>
              </a:rPr>
              <a:t>423, </a:t>
            </a:r>
            <a:r>
              <a:rPr lang="de-DE" dirty="0" err="1">
                <a:latin typeface="Arial"/>
                <a:cs typeface="Arial"/>
              </a:rPr>
              <a:t>cotedazur</a:t>
            </a:r>
            <a:r>
              <a:rPr lang="de-DE" dirty="0">
                <a:latin typeface="Arial"/>
                <a:cs typeface="Arial"/>
              </a:rPr>
              <a:t> 419, film 415, </a:t>
            </a:r>
            <a:r>
              <a:rPr lang="de-DE" dirty="0" err="1">
                <a:latin typeface="Arial"/>
                <a:cs typeface="Arial"/>
              </a:rPr>
              <a:t>paris</a:t>
            </a:r>
            <a:r>
              <a:rPr lang="de-DE" dirty="0">
                <a:latin typeface="Arial"/>
                <a:cs typeface="Arial"/>
              </a:rPr>
              <a:t> 414, </a:t>
            </a:r>
            <a:r>
              <a:rPr lang="de-DE" dirty="0" err="1">
                <a:latin typeface="Arial"/>
                <a:cs typeface="Arial"/>
              </a:rPr>
              <a:t>travel</a:t>
            </a:r>
            <a:r>
              <a:rPr lang="de-DE" dirty="0">
                <a:latin typeface="Arial"/>
                <a:cs typeface="Arial"/>
              </a:rPr>
              <a:t> 401, </a:t>
            </a:r>
            <a:r>
              <a:rPr lang="de-DE" dirty="0" err="1">
                <a:latin typeface="Arial"/>
                <a:cs typeface="Arial"/>
              </a:rPr>
              <a:t>monaco</a:t>
            </a:r>
            <a:r>
              <a:rPr lang="de-DE" dirty="0">
                <a:latin typeface="Arial"/>
                <a:cs typeface="Arial"/>
              </a:rPr>
              <a:t> 392</a:t>
            </a:r>
            <a:r>
              <a:rPr lang="de-DE" dirty="0" smtClean="0">
                <a:latin typeface="Arial"/>
                <a:cs typeface="Arial"/>
              </a:rPr>
              <a:t>, </a:t>
            </a:r>
            <a:r>
              <a:rPr lang="de-DE" dirty="0" err="1" smtClean="0">
                <a:latin typeface="Arial"/>
                <a:cs typeface="Arial"/>
              </a:rPr>
              <a:t>marketing</a:t>
            </a:r>
            <a:r>
              <a:rPr lang="de-DE" dirty="0" smtClean="0">
                <a:latin typeface="Arial"/>
                <a:cs typeface="Arial"/>
              </a:rPr>
              <a:t> </a:t>
            </a:r>
            <a:r>
              <a:rPr lang="de-DE" dirty="0">
                <a:latin typeface="Arial"/>
                <a:cs typeface="Arial"/>
              </a:rPr>
              <a:t>381, </a:t>
            </a:r>
            <a:r>
              <a:rPr lang="de-DE" dirty="0" err="1">
                <a:latin typeface="Arial"/>
                <a:cs typeface="Arial"/>
              </a:rPr>
              <a:t>fashion</a:t>
            </a:r>
            <a:r>
              <a:rPr lang="de-DE" dirty="0">
                <a:latin typeface="Arial"/>
                <a:cs typeface="Arial"/>
              </a:rPr>
              <a:t> 379, </a:t>
            </a:r>
            <a:r>
              <a:rPr lang="de-DE" dirty="0" err="1">
                <a:latin typeface="Arial"/>
                <a:cs typeface="Arial"/>
              </a:rPr>
              <a:t>love</a:t>
            </a:r>
            <a:r>
              <a:rPr lang="de-DE" dirty="0">
                <a:latin typeface="Arial"/>
                <a:cs typeface="Arial"/>
              </a:rPr>
              <a:t> 373, </a:t>
            </a:r>
            <a:r>
              <a:rPr lang="de-DE" dirty="0" err="1">
                <a:latin typeface="Arial"/>
                <a:cs typeface="Arial"/>
              </a:rPr>
              <a:t>news</a:t>
            </a:r>
            <a:r>
              <a:rPr lang="de-DE" dirty="0">
                <a:latin typeface="Arial"/>
                <a:cs typeface="Arial"/>
              </a:rPr>
              <a:t> 371, </a:t>
            </a:r>
            <a:r>
              <a:rPr lang="de-DE" dirty="0" err="1">
                <a:latin typeface="Arial"/>
                <a:cs typeface="Arial"/>
              </a:rPr>
              <a:t>art</a:t>
            </a:r>
            <a:r>
              <a:rPr lang="de-DE" dirty="0">
                <a:latin typeface="Arial"/>
                <a:cs typeface="Arial"/>
              </a:rPr>
              <a:t> 365, </a:t>
            </a:r>
            <a:r>
              <a:rPr lang="de-DE" dirty="0" err="1">
                <a:latin typeface="Arial"/>
                <a:cs typeface="Arial"/>
              </a:rPr>
              <a:t>immobilier</a:t>
            </a:r>
            <a:r>
              <a:rPr lang="de-DE" dirty="0">
                <a:latin typeface="Arial"/>
                <a:cs typeface="Arial"/>
              </a:rPr>
              <a:t> 364</a:t>
            </a:r>
            <a:r>
              <a:rPr lang="de-DE" dirty="0" smtClean="0">
                <a:latin typeface="Arial"/>
                <a:cs typeface="Arial"/>
              </a:rPr>
              <a:t>, </a:t>
            </a:r>
            <a:r>
              <a:rPr lang="en-US" dirty="0" smtClean="0">
                <a:latin typeface="Arial"/>
                <a:cs typeface="Arial"/>
              </a:rPr>
              <a:t>la </a:t>
            </a:r>
            <a:r>
              <a:rPr lang="en-US" dirty="0">
                <a:latin typeface="Arial"/>
                <a:cs typeface="Arial"/>
              </a:rPr>
              <a:t>362, live 361, hotel 356, photo 356, job 343, culture 339, luxury 338</a:t>
            </a:r>
            <a:r>
              <a:rPr lang="en-US" dirty="0" smtClean="0">
                <a:latin typeface="Arial"/>
                <a:cs typeface="Arial"/>
              </a:rPr>
              <a:t>, </a:t>
            </a:r>
            <a:r>
              <a:rPr lang="en-US" dirty="0" err="1" smtClean="0">
                <a:latin typeface="Arial"/>
                <a:cs typeface="Arial"/>
              </a:rPr>
              <a:t>provence</a:t>
            </a:r>
            <a:r>
              <a:rPr lang="en-US" dirty="0" smtClean="0">
                <a:latin typeface="Arial"/>
                <a:cs typeface="Arial"/>
              </a:rPr>
              <a:t> </a:t>
            </a:r>
            <a:r>
              <a:rPr lang="en-US" dirty="0">
                <a:latin typeface="Arial"/>
                <a:cs typeface="Arial"/>
              </a:rPr>
              <a:t>338, deal 335, video 332, promos 331, music 327, </a:t>
            </a:r>
            <a:r>
              <a:rPr lang="en-US" dirty="0" err="1">
                <a:latin typeface="Arial"/>
                <a:cs typeface="Arial"/>
              </a:rPr>
              <a:t>paca</a:t>
            </a:r>
            <a:r>
              <a:rPr lang="en-US" dirty="0">
                <a:latin typeface="Arial"/>
                <a:cs typeface="Arial"/>
              </a:rPr>
              <a:t> 321</a:t>
            </a:r>
            <a:r>
              <a:rPr lang="en-US" dirty="0" smtClean="0">
                <a:latin typeface="Arial"/>
                <a:cs typeface="Arial"/>
              </a:rPr>
              <a:t>, </a:t>
            </a:r>
            <a:r>
              <a:rPr lang="en-US" dirty="0" err="1" smtClean="0">
                <a:latin typeface="Arial"/>
                <a:cs typeface="Arial"/>
              </a:rPr>
              <a:t>marseille</a:t>
            </a:r>
            <a:r>
              <a:rPr lang="en-US" dirty="0" smtClean="0">
                <a:latin typeface="Arial"/>
                <a:cs typeface="Arial"/>
              </a:rPr>
              <a:t> </a:t>
            </a:r>
            <a:r>
              <a:rPr lang="en-US" dirty="0">
                <a:latin typeface="Arial"/>
                <a:cs typeface="Arial"/>
              </a:rPr>
              <a:t>317, </a:t>
            </a:r>
            <a:r>
              <a:rPr lang="en-US" dirty="0" err="1">
                <a:latin typeface="Arial"/>
                <a:cs typeface="Arial"/>
              </a:rPr>
              <a:t>europe</a:t>
            </a:r>
            <a:r>
              <a:rPr lang="en-US" dirty="0">
                <a:latin typeface="Arial"/>
                <a:cs typeface="Arial"/>
              </a:rPr>
              <a:t> 317, </a:t>
            </a:r>
            <a:r>
              <a:rPr lang="en-US" dirty="0" err="1">
                <a:latin typeface="Arial"/>
                <a:cs typeface="Arial"/>
              </a:rPr>
              <a:t>sttropez</a:t>
            </a:r>
            <a:r>
              <a:rPr lang="en-US" dirty="0">
                <a:latin typeface="Arial"/>
                <a:cs typeface="Arial"/>
              </a:rPr>
              <a:t> 312, </a:t>
            </a:r>
            <a:r>
              <a:rPr lang="en-US" dirty="0" err="1">
                <a:latin typeface="Arial"/>
                <a:cs typeface="Arial"/>
              </a:rPr>
              <a:t>london</a:t>
            </a:r>
            <a:r>
              <a:rPr lang="en-US" dirty="0">
                <a:latin typeface="Arial"/>
                <a:cs typeface="Arial"/>
              </a:rPr>
              <a:t> 312, </a:t>
            </a:r>
            <a:r>
              <a:rPr lang="en-US" dirty="0" err="1">
                <a:latin typeface="Arial"/>
                <a:cs typeface="Arial"/>
              </a:rPr>
              <a:t>emploi</a:t>
            </a:r>
            <a:r>
              <a:rPr lang="en-US" dirty="0">
                <a:latin typeface="Arial"/>
                <a:cs typeface="Arial"/>
              </a:rPr>
              <a:t> 310, cinema 309</a:t>
            </a:r>
          </a:p>
          <a:p>
            <a:r>
              <a:rPr lang="en-US" dirty="0">
                <a:latin typeface="Arial"/>
                <a:cs typeface="Arial"/>
              </a:rPr>
              <a:t>...</a:t>
            </a:r>
          </a:p>
          <a:p>
            <a:r>
              <a:rPr lang="en-US" dirty="0" err="1">
                <a:latin typeface="Arial"/>
                <a:cs typeface="Arial"/>
              </a:rPr>
              <a:t>sorellaterra</a:t>
            </a:r>
            <a:r>
              <a:rPr lang="en-US" dirty="0">
                <a:latin typeface="Arial"/>
                <a:cs typeface="Arial"/>
              </a:rPr>
              <a:t> 2, </a:t>
            </a:r>
            <a:r>
              <a:rPr lang="en-US" dirty="0" err="1">
                <a:latin typeface="Arial"/>
                <a:cs typeface="Arial"/>
              </a:rPr>
              <a:t>estilismos</a:t>
            </a:r>
            <a:r>
              <a:rPr lang="en-US" dirty="0">
                <a:latin typeface="Arial"/>
                <a:cs typeface="Arial"/>
              </a:rPr>
              <a:t> 2, </a:t>
            </a:r>
            <a:r>
              <a:rPr lang="en-US" dirty="0" err="1">
                <a:latin typeface="Arial"/>
                <a:cs typeface="Arial"/>
              </a:rPr>
              <a:t>provinssirock</a:t>
            </a:r>
            <a:r>
              <a:rPr lang="en-US" dirty="0">
                <a:latin typeface="Arial"/>
                <a:cs typeface="Arial"/>
              </a:rPr>
              <a:t> 2, </a:t>
            </a:r>
            <a:r>
              <a:rPr lang="en-US" dirty="0" err="1">
                <a:latin typeface="Arial"/>
                <a:cs typeface="Arial"/>
              </a:rPr>
              <a:t>katzenjammer</a:t>
            </a:r>
            <a:r>
              <a:rPr lang="en-US" dirty="0">
                <a:latin typeface="Arial"/>
                <a:cs typeface="Arial"/>
              </a:rPr>
              <a:t> 2</a:t>
            </a:r>
            <a:r>
              <a:rPr lang="en-US" dirty="0" smtClean="0">
                <a:latin typeface="Arial"/>
                <a:cs typeface="Arial"/>
              </a:rPr>
              <a:t>, </a:t>
            </a:r>
            <a:r>
              <a:rPr lang="en-US" dirty="0" err="1" smtClean="0">
                <a:latin typeface="Arial"/>
                <a:cs typeface="Arial"/>
              </a:rPr>
              <a:t>electriccastlefestival</a:t>
            </a:r>
            <a:r>
              <a:rPr lang="en-US" dirty="0" smtClean="0">
                <a:latin typeface="Arial"/>
                <a:cs typeface="Arial"/>
              </a:rPr>
              <a:t> </a:t>
            </a:r>
            <a:r>
              <a:rPr lang="en-US" dirty="0">
                <a:latin typeface="Arial"/>
                <a:cs typeface="Arial"/>
              </a:rPr>
              <a:t>2, </a:t>
            </a:r>
            <a:r>
              <a:rPr lang="en-US" dirty="0" err="1">
                <a:latin typeface="Arial"/>
                <a:cs typeface="Arial"/>
              </a:rPr>
              <a:t>rapradar</a:t>
            </a:r>
            <a:r>
              <a:rPr lang="en-US" dirty="0">
                <a:latin typeface="Arial"/>
                <a:cs typeface="Arial"/>
              </a:rPr>
              <a:t> 2</a:t>
            </a:r>
          </a:p>
        </p:txBody>
      </p:sp>
    </p:spTree>
    <p:extLst>
      <p:ext uri="{BB962C8B-B14F-4D97-AF65-F5344CB8AC3E}">
        <p14:creationId xmlns:p14="http://schemas.microsoft.com/office/powerpoint/2010/main" val="179469215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7290"/>
          </a:xfrm>
        </p:spPr>
        <p:txBody>
          <a:bodyPr/>
          <a:lstStyle/>
          <a:p>
            <a:endParaRPr lang="en-US" dirty="0"/>
          </a:p>
        </p:txBody>
      </p:sp>
      <p:sp>
        <p:nvSpPr>
          <p:cNvPr id="3" name="Content Placeholder 2"/>
          <p:cNvSpPr>
            <a:spLocks noGrp="1"/>
          </p:cNvSpPr>
          <p:nvPr>
            <p:ph idx="1"/>
          </p:nvPr>
        </p:nvSpPr>
        <p:spPr>
          <a:xfrm>
            <a:off x="457200" y="1269850"/>
            <a:ext cx="8229600" cy="5307318"/>
          </a:xfrm>
        </p:spPr>
        <p:txBody>
          <a:bodyPr>
            <a:normAutofit/>
          </a:bodyPr>
          <a:lstStyle/>
          <a:p>
            <a:r>
              <a:rPr lang="en-US" sz="2400" dirty="0" smtClean="0">
                <a:latin typeface="Arial"/>
                <a:cs typeface="Arial"/>
              </a:rPr>
              <a:t>From </a:t>
            </a:r>
            <a:r>
              <a:rPr lang="en-US" sz="2400" dirty="0">
                <a:latin typeface="Arial"/>
                <a:cs typeface="Arial"/>
              </a:rPr>
              <a:t>the 76098 </a:t>
            </a:r>
            <a:r>
              <a:rPr lang="en-US" sz="2400" dirty="0" err="1" smtClean="0">
                <a:latin typeface="Arial"/>
                <a:cs typeface="Arial"/>
              </a:rPr>
              <a:t>hashtag</a:t>
            </a:r>
            <a:r>
              <a:rPr lang="en-US" sz="2400" dirty="0" smtClean="0">
                <a:latin typeface="Arial"/>
                <a:cs typeface="Arial"/>
              </a:rPr>
              <a:t> word list, </a:t>
            </a:r>
            <a:r>
              <a:rPr lang="en-US" sz="2400" dirty="0">
                <a:latin typeface="Arial"/>
                <a:cs typeface="Arial"/>
              </a:rPr>
              <a:t>the </a:t>
            </a:r>
            <a:r>
              <a:rPr lang="en-US" sz="2400" dirty="0" smtClean="0">
                <a:latin typeface="Arial"/>
                <a:cs typeface="Arial"/>
              </a:rPr>
              <a:t>most frequently </a:t>
            </a:r>
            <a:r>
              <a:rPr lang="en-US" sz="2400" dirty="0">
                <a:latin typeface="Arial"/>
                <a:cs typeface="Arial"/>
              </a:rPr>
              <a:t>occurring 5595 were selected. This selection was from the </a:t>
            </a:r>
            <a:r>
              <a:rPr lang="en-US" sz="2400" dirty="0" smtClean="0">
                <a:latin typeface="Arial"/>
                <a:cs typeface="Arial"/>
              </a:rPr>
              <a:t>frequency of </a:t>
            </a:r>
            <a:r>
              <a:rPr lang="en-US" sz="2400" dirty="0">
                <a:latin typeface="Arial"/>
                <a:cs typeface="Arial"/>
              </a:rPr>
              <a:t>occurrence being greater than 30. </a:t>
            </a:r>
            <a:endParaRPr lang="en-US" sz="2400" dirty="0" smtClean="0">
              <a:latin typeface="Arial"/>
              <a:cs typeface="Arial"/>
            </a:endParaRPr>
          </a:p>
          <a:p>
            <a:r>
              <a:rPr lang="en-US" sz="2400" dirty="0" smtClean="0">
                <a:latin typeface="Arial"/>
                <a:cs typeface="Arial"/>
              </a:rPr>
              <a:t>Such </a:t>
            </a:r>
            <a:r>
              <a:rPr lang="en-US" sz="2400" dirty="0">
                <a:latin typeface="Arial"/>
                <a:cs typeface="Arial"/>
              </a:rPr>
              <a:t>is standard practice in textual </a:t>
            </a:r>
            <a:r>
              <a:rPr lang="en-US" sz="2400" dirty="0" smtClean="0">
                <a:latin typeface="Arial"/>
                <a:cs typeface="Arial"/>
              </a:rPr>
              <a:t>data mining</a:t>
            </a:r>
            <a:r>
              <a:rPr lang="en-US" sz="2400" dirty="0">
                <a:latin typeface="Arial"/>
                <a:cs typeface="Arial"/>
              </a:rPr>
              <a:t>, because the analyses are based </a:t>
            </a:r>
            <a:r>
              <a:rPr lang="en-US" sz="2400" dirty="0" smtClean="0">
                <a:latin typeface="Arial"/>
                <a:cs typeface="Arial"/>
              </a:rPr>
              <a:t>of commonality </a:t>
            </a:r>
            <a:r>
              <a:rPr lang="en-US" sz="2400" dirty="0">
                <a:latin typeface="Arial"/>
                <a:cs typeface="Arial"/>
              </a:rPr>
              <a:t>of usage, i.e. </a:t>
            </a:r>
            <a:r>
              <a:rPr lang="en-US" sz="2400" dirty="0" smtClean="0">
                <a:latin typeface="Arial"/>
                <a:cs typeface="Arial"/>
              </a:rPr>
              <a:t>shared usage</a:t>
            </a:r>
            <a:r>
              <a:rPr lang="en-US" sz="2400" dirty="0">
                <a:latin typeface="Arial"/>
                <a:cs typeface="Arial"/>
              </a:rPr>
              <a:t>, of terms</a:t>
            </a:r>
            <a:r>
              <a:rPr lang="en-US" sz="2400" dirty="0" smtClean="0">
                <a:latin typeface="Arial"/>
                <a:cs typeface="Arial"/>
              </a:rPr>
              <a:t>.</a:t>
            </a:r>
          </a:p>
          <a:p>
            <a:r>
              <a:rPr lang="en-US" sz="2400" dirty="0" smtClean="0">
                <a:solidFill>
                  <a:srgbClr val="FF0000"/>
                </a:solidFill>
                <a:latin typeface="Arial"/>
                <a:cs typeface="Arial"/>
              </a:rPr>
              <a:t>Analysis now carried out on </a:t>
            </a:r>
            <a:r>
              <a:rPr lang="en-US" sz="2400" dirty="0" smtClean="0">
                <a:solidFill>
                  <a:srgbClr val="FF0000"/>
                </a:solidFill>
              </a:rPr>
              <a:t>233 </a:t>
            </a:r>
            <a:r>
              <a:rPr lang="en-US" sz="2400" dirty="0">
                <a:solidFill>
                  <a:srgbClr val="FF0000"/>
                </a:solidFill>
              </a:rPr>
              <a:t>days </a:t>
            </a:r>
            <a:r>
              <a:rPr lang="en-US" sz="2400" dirty="0" smtClean="0">
                <a:solidFill>
                  <a:srgbClr val="FF0000"/>
                </a:solidFill>
              </a:rPr>
              <a:t>crossed by </a:t>
            </a:r>
            <a:r>
              <a:rPr lang="en-US" sz="2400" dirty="0">
                <a:solidFill>
                  <a:srgbClr val="FF0000"/>
                </a:solidFill>
              </a:rPr>
              <a:t>5595 </a:t>
            </a:r>
            <a:r>
              <a:rPr lang="en-US" sz="2400" dirty="0" err="1" smtClean="0">
                <a:solidFill>
                  <a:srgbClr val="FF0000"/>
                </a:solidFill>
              </a:rPr>
              <a:t>hashtags</a:t>
            </a:r>
            <a:r>
              <a:rPr lang="en-US" sz="2400" dirty="0" smtClean="0">
                <a:solidFill>
                  <a:srgbClr val="FF0000"/>
                </a:solidFill>
              </a:rPr>
              <a:t>.</a:t>
            </a:r>
          </a:p>
          <a:p>
            <a:r>
              <a:rPr lang="en-US" sz="1700" dirty="0" smtClean="0">
                <a:latin typeface="Arial"/>
                <a:cs typeface="Arial"/>
              </a:rPr>
              <a:t>Both days and </a:t>
            </a:r>
            <a:r>
              <a:rPr lang="en-US" sz="1700" dirty="0" err="1" smtClean="0">
                <a:latin typeface="Arial"/>
                <a:cs typeface="Arial"/>
              </a:rPr>
              <a:t>hashtags</a:t>
            </a:r>
            <a:r>
              <a:rPr lang="en-US" sz="1700" dirty="0" smtClean="0">
                <a:latin typeface="Arial"/>
                <a:cs typeface="Arial"/>
              </a:rPr>
              <a:t> (rows, columns) endowed with the chi squared metric.   Cloud of day points in 5595-dimensional space, and cloud of </a:t>
            </a:r>
            <a:r>
              <a:rPr lang="en-US" sz="1700" dirty="0" err="1" smtClean="0">
                <a:latin typeface="Arial"/>
                <a:cs typeface="Arial"/>
              </a:rPr>
              <a:t>hashtag</a:t>
            </a:r>
            <a:r>
              <a:rPr lang="en-US" sz="1700" dirty="0" smtClean="0">
                <a:latin typeface="Arial"/>
                <a:cs typeface="Arial"/>
              </a:rPr>
              <a:t> points in 233-dimensional space, mapped into factor space, endowed with the Euclidean distance.  </a:t>
            </a:r>
            <a:r>
              <a:rPr lang="en-US" sz="1700" dirty="0" err="1" smtClean="0">
                <a:latin typeface="Arial"/>
                <a:cs typeface="Arial"/>
              </a:rPr>
              <a:t>Dimensionaly</a:t>
            </a:r>
            <a:r>
              <a:rPr lang="en-US" sz="1700" dirty="0" smtClean="0">
                <a:latin typeface="Arial"/>
                <a:cs typeface="Arial"/>
              </a:rPr>
              <a:t> of the factor space, i.e. principal axis space, found to be 161.   More than 50% of inertia in these dual space is explained by point (day, </a:t>
            </a:r>
            <a:r>
              <a:rPr lang="en-US" sz="1700" dirty="0" err="1" smtClean="0">
                <a:latin typeface="Arial"/>
                <a:cs typeface="Arial"/>
              </a:rPr>
              <a:t>hashtag</a:t>
            </a:r>
            <a:r>
              <a:rPr lang="en-US" sz="1700" dirty="0" smtClean="0">
                <a:latin typeface="Arial"/>
                <a:cs typeface="Arial"/>
              </a:rPr>
              <a:t>) coordinates on the 11 principal factors/axes.</a:t>
            </a:r>
            <a:endParaRPr lang="en-US" sz="1700" dirty="0">
              <a:latin typeface="Arial"/>
              <a:cs typeface="Arial"/>
            </a:endParaRPr>
          </a:p>
        </p:txBody>
      </p:sp>
    </p:spTree>
    <p:extLst>
      <p:ext uri="{BB962C8B-B14F-4D97-AF65-F5344CB8AC3E}">
        <p14:creationId xmlns:p14="http://schemas.microsoft.com/office/powerpoint/2010/main" val="39236607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06808"/>
          </a:xfrm>
        </p:spPr>
        <p:txBody>
          <a:bodyPr>
            <a:normAutofit fontScale="90000"/>
          </a:bodyPr>
          <a:lstStyle/>
          <a:p>
            <a:r>
              <a:rPr lang="en-US" sz="2000" dirty="0" smtClean="0">
                <a:latin typeface="Arial"/>
                <a:cs typeface="Arial"/>
              </a:rPr>
              <a:t>Months May (05) to December (12), 2015, as supplementary or contextual variables. </a:t>
            </a:r>
            <a:r>
              <a:rPr lang="en-US" sz="2000" dirty="0"/>
              <a:t>The cloud of dots are the locations of the </a:t>
            </a:r>
            <a:r>
              <a:rPr lang="en-US" sz="2000" dirty="0" err="1"/>
              <a:t>hashtag</a:t>
            </a:r>
            <a:r>
              <a:rPr lang="en-US" sz="2000" dirty="0"/>
              <a:t> projections.</a:t>
            </a:r>
            <a:endParaRPr lang="en-US" sz="2000" dirty="0">
              <a:latin typeface="Arial"/>
              <a:cs typeface="Arial"/>
            </a:endParaRPr>
          </a:p>
        </p:txBody>
      </p:sp>
      <p:pic>
        <p:nvPicPr>
          <p:cNvPr id="4" name="Content Placeholder 3" descr="festtwitterfig3b.pdf"/>
          <p:cNvPicPr>
            <a:picLocks noGrp="1" noChangeAspect="1"/>
          </p:cNvPicPr>
          <p:nvPr>
            <p:ph idx="1"/>
          </p:nvPr>
        </p:nvPicPr>
        <p:blipFill>
          <a:blip r:embed="rId2">
            <a:extLst>
              <a:ext uri="{28A0092B-C50C-407E-A947-70E740481C1C}">
                <a14:useLocalDpi xmlns:a14="http://schemas.microsoft.com/office/drawing/2010/main" val="0"/>
              </a:ext>
            </a:extLst>
          </a:blip>
          <a:srcRect l="-22000" r="-22000"/>
          <a:stretch>
            <a:fillRect/>
          </a:stretch>
        </p:blipFill>
        <p:spPr>
          <a:xfrm>
            <a:off x="457200" y="911225"/>
            <a:ext cx="8229600" cy="5715000"/>
          </a:xfrm>
        </p:spPr>
      </p:pic>
    </p:spTree>
    <p:extLst>
      <p:ext uri="{BB962C8B-B14F-4D97-AF65-F5344CB8AC3E}">
        <p14:creationId xmlns:p14="http://schemas.microsoft.com/office/powerpoint/2010/main" val="130276157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sz="2400" dirty="0">
                <a:latin typeface="Arial"/>
                <a:cs typeface="Arial"/>
              </a:rPr>
              <a:t>Factors 1 and 2 projections of the </a:t>
            </a:r>
            <a:r>
              <a:rPr lang="en-US" sz="2400" dirty="0" err="1">
                <a:latin typeface="Arial"/>
                <a:cs typeface="Arial"/>
              </a:rPr>
              <a:t>hashtags</a:t>
            </a:r>
            <a:r>
              <a:rPr lang="en-US" sz="2400" dirty="0">
                <a:latin typeface="Arial"/>
                <a:cs typeface="Arial"/>
              </a:rPr>
              <a:t> with the highest contributions </a:t>
            </a:r>
            <a:r>
              <a:rPr lang="en-US" sz="2400" dirty="0" smtClean="0">
                <a:latin typeface="Arial"/>
                <a:cs typeface="Arial"/>
              </a:rPr>
              <a:t>to factor </a:t>
            </a:r>
            <a:r>
              <a:rPr lang="en-US" sz="2400" dirty="0">
                <a:latin typeface="Arial"/>
                <a:cs typeface="Arial"/>
              </a:rPr>
              <a:t>1.</a:t>
            </a:r>
            <a:br>
              <a:rPr lang="en-US" sz="2400" dirty="0">
                <a:latin typeface="Arial"/>
                <a:cs typeface="Arial"/>
              </a:rPr>
            </a:br>
            <a:endParaRPr lang="en-US" sz="2400" dirty="0">
              <a:latin typeface="Arial"/>
              <a:cs typeface="Arial"/>
            </a:endParaRPr>
          </a:p>
        </p:txBody>
      </p:sp>
      <p:sp>
        <p:nvSpPr>
          <p:cNvPr id="3" name="Content Placeholder 2"/>
          <p:cNvSpPr>
            <a:spLocks noGrp="1"/>
          </p:cNvSpPr>
          <p:nvPr>
            <p:ph idx="1"/>
          </p:nvPr>
        </p:nvSpPr>
        <p:spPr>
          <a:xfrm>
            <a:off x="457200" y="1221009"/>
            <a:ext cx="8229600" cy="5458679"/>
          </a:xfrm>
        </p:spPr>
        <p:txBody>
          <a:bodyPr>
            <a:normAutofit lnSpcReduction="10000"/>
          </a:bodyPr>
          <a:lstStyle/>
          <a:p>
            <a:pPr marL="0" indent="0">
              <a:buNone/>
            </a:pPr>
            <a:r>
              <a:rPr lang="en-US" sz="2400" dirty="0" smtClean="0">
                <a:latin typeface="Arial"/>
                <a:cs typeface="Arial"/>
              </a:rPr>
              <a:t>					Factor 1 		Factor 2</a:t>
            </a:r>
            <a:endParaRPr lang="en-US" sz="2400" dirty="0">
              <a:latin typeface="Arial"/>
              <a:cs typeface="Arial"/>
            </a:endParaRPr>
          </a:p>
          <a:p>
            <a:pPr marL="0" indent="0">
              <a:buNone/>
            </a:pPr>
            <a:r>
              <a:rPr lang="en-US" sz="2400" dirty="0" err="1">
                <a:latin typeface="Arial"/>
                <a:cs typeface="Arial"/>
              </a:rPr>
              <a:t>cannes</a:t>
            </a:r>
            <a:r>
              <a:rPr lang="en-US" sz="2400" dirty="0">
                <a:latin typeface="Arial"/>
                <a:cs typeface="Arial"/>
              </a:rPr>
              <a:t> </a:t>
            </a:r>
            <a:r>
              <a:rPr lang="en-US" sz="2400" dirty="0" smtClean="0">
                <a:latin typeface="Arial"/>
                <a:cs typeface="Arial"/>
              </a:rPr>
              <a:t>			1.185046 		0.1157641</a:t>
            </a:r>
            <a:endParaRPr lang="en-US" sz="2400" dirty="0">
              <a:latin typeface="Arial"/>
              <a:cs typeface="Arial"/>
            </a:endParaRPr>
          </a:p>
          <a:p>
            <a:pPr marL="0" indent="0">
              <a:buNone/>
            </a:pPr>
            <a:r>
              <a:rPr lang="it-IT" sz="2400" dirty="0" err="1">
                <a:latin typeface="Arial"/>
                <a:cs typeface="Arial"/>
              </a:rPr>
              <a:t>avignon</a:t>
            </a:r>
            <a:r>
              <a:rPr lang="it-IT" sz="2400" dirty="0">
                <a:latin typeface="Arial"/>
                <a:cs typeface="Arial"/>
              </a:rPr>
              <a:t> </a:t>
            </a:r>
            <a:r>
              <a:rPr lang="it-IT" sz="2400" dirty="0" smtClean="0">
                <a:latin typeface="Arial"/>
                <a:cs typeface="Arial"/>
              </a:rPr>
              <a:t>			1.341975 		0.3057062</a:t>
            </a:r>
            <a:endParaRPr lang="it-IT" sz="2400" dirty="0">
              <a:latin typeface="Arial"/>
              <a:cs typeface="Arial"/>
            </a:endParaRPr>
          </a:p>
          <a:p>
            <a:pPr marL="0" indent="0">
              <a:buNone/>
            </a:pPr>
            <a:r>
              <a:rPr lang="fr-FR" sz="2400" dirty="0" err="1">
                <a:latin typeface="Arial"/>
                <a:cs typeface="Arial"/>
              </a:rPr>
              <a:t>france</a:t>
            </a:r>
            <a:r>
              <a:rPr lang="fr-FR" sz="2400" dirty="0">
                <a:latin typeface="Arial"/>
                <a:cs typeface="Arial"/>
              </a:rPr>
              <a:t> </a:t>
            </a:r>
            <a:r>
              <a:rPr lang="fr-FR" sz="2400" dirty="0" smtClean="0">
                <a:latin typeface="Arial"/>
                <a:cs typeface="Arial"/>
              </a:rPr>
              <a:t>			1.259990 		0.1704328</a:t>
            </a:r>
            <a:endParaRPr lang="fr-FR" sz="2400" dirty="0">
              <a:latin typeface="Arial"/>
              <a:cs typeface="Arial"/>
            </a:endParaRPr>
          </a:p>
          <a:p>
            <a:pPr marL="0" indent="0">
              <a:buNone/>
            </a:pPr>
            <a:r>
              <a:rPr lang="fr-FR" sz="2400" dirty="0">
                <a:latin typeface="Arial"/>
                <a:cs typeface="Arial"/>
              </a:rPr>
              <a:t>paris </a:t>
            </a:r>
            <a:r>
              <a:rPr lang="fr-FR" sz="2400" dirty="0" smtClean="0">
                <a:latin typeface="Arial"/>
                <a:cs typeface="Arial"/>
              </a:rPr>
              <a:t>				1.199826 		0.1786310</a:t>
            </a:r>
            <a:endParaRPr lang="fr-FR" sz="2400" dirty="0">
              <a:latin typeface="Arial"/>
              <a:cs typeface="Arial"/>
            </a:endParaRPr>
          </a:p>
          <a:p>
            <a:pPr marL="0" indent="0">
              <a:buNone/>
            </a:pPr>
            <a:r>
              <a:rPr lang="it-IT" sz="2400" dirty="0" err="1">
                <a:latin typeface="Arial"/>
                <a:cs typeface="Arial"/>
              </a:rPr>
              <a:t>travel</a:t>
            </a:r>
            <a:r>
              <a:rPr lang="it-IT" sz="2400" dirty="0">
                <a:latin typeface="Arial"/>
                <a:cs typeface="Arial"/>
              </a:rPr>
              <a:t> </a:t>
            </a:r>
            <a:r>
              <a:rPr lang="it-IT" sz="2400" dirty="0" smtClean="0">
                <a:latin typeface="Arial"/>
                <a:cs typeface="Arial"/>
              </a:rPr>
              <a:t>			     1.161375 		0.1893705</a:t>
            </a:r>
            <a:endParaRPr lang="it-IT" sz="2400" dirty="0">
              <a:latin typeface="Arial"/>
              <a:cs typeface="Arial"/>
            </a:endParaRPr>
          </a:p>
          <a:p>
            <a:pPr marL="0" indent="0">
              <a:buNone/>
            </a:pPr>
            <a:r>
              <a:rPr lang="it-IT" sz="2400" dirty="0">
                <a:latin typeface="Arial"/>
                <a:cs typeface="Arial"/>
              </a:rPr>
              <a:t>monaco </a:t>
            </a:r>
            <a:r>
              <a:rPr lang="it-IT" sz="2400" dirty="0" smtClean="0">
                <a:latin typeface="Arial"/>
                <a:cs typeface="Arial"/>
              </a:rPr>
              <a:t>			1.181179 		0.1488680</a:t>
            </a:r>
            <a:endParaRPr lang="it-IT" sz="2400" dirty="0">
              <a:latin typeface="Arial"/>
              <a:cs typeface="Arial"/>
            </a:endParaRPr>
          </a:p>
          <a:p>
            <a:pPr marL="0" indent="0">
              <a:buNone/>
            </a:pPr>
            <a:r>
              <a:rPr lang="fr-FR" sz="2400" dirty="0">
                <a:latin typeface="Arial"/>
                <a:cs typeface="Arial"/>
              </a:rPr>
              <a:t>immobilier </a:t>
            </a:r>
            <a:r>
              <a:rPr lang="fr-FR" sz="2400" dirty="0" smtClean="0">
                <a:latin typeface="Arial"/>
                <a:cs typeface="Arial"/>
              </a:rPr>
              <a:t>		1.283816 		0.2323571</a:t>
            </a:r>
            <a:endParaRPr lang="fr-FR" sz="2400" dirty="0">
              <a:latin typeface="Arial"/>
              <a:cs typeface="Arial"/>
            </a:endParaRPr>
          </a:p>
          <a:p>
            <a:pPr marL="0" indent="0">
              <a:buNone/>
            </a:pPr>
            <a:r>
              <a:rPr lang="es-ES_tradnl" sz="2400" dirty="0" err="1">
                <a:latin typeface="Arial"/>
                <a:cs typeface="Arial"/>
              </a:rPr>
              <a:t>promos</a:t>
            </a:r>
            <a:r>
              <a:rPr lang="es-ES_tradnl" sz="2400" dirty="0">
                <a:latin typeface="Arial"/>
                <a:cs typeface="Arial"/>
              </a:rPr>
              <a:t> </a:t>
            </a:r>
            <a:r>
              <a:rPr lang="es-ES_tradnl" sz="2400" dirty="0" smtClean="0">
                <a:latin typeface="Arial"/>
                <a:cs typeface="Arial"/>
              </a:rPr>
              <a:t>			1.321608 		0.4335699</a:t>
            </a:r>
            <a:endParaRPr lang="es-ES_tradnl" sz="2400" dirty="0">
              <a:latin typeface="Arial"/>
              <a:cs typeface="Arial"/>
            </a:endParaRPr>
          </a:p>
          <a:p>
            <a:pPr marL="0" indent="0">
              <a:buNone/>
            </a:pPr>
            <a:r>
              <a:rPr lang="fr-FR" sz="2400" dirty="0">
                <a:latin typeface="Arial"/>
                <a:cs typeface="Arial"/>
              </a:rPr>
              <a:t>appartement </a:t>
            </a:r>
            <a:r>
              <a:rPr lang="fr-FR" sz="2400" dirty="0" smtClean="0">
                <a:latin typeface="Arial"/>
                <a:cs typeface="Arial"/>
              </a:rPr>
              <a:t>	     1.563006 		0.4364088</a:t>
            </a:r>
            <a:endParaRPr lang="fr-FR" sz="2400" dirty="0">
              <a:latin typeface="Arial"/>
              <a:cs typeface="Arial"/>
            </a:endParaRPr>
          </a:p>
          <a:p>
            <a:pPr marL="0" indent="0">
              <a:buNone/>
            </a:pPr>
            <a:r>
              <a:rPr lang="fi-FI" sz="2400" dirty="0" err="1">
                <a:latin typeface="Arial"/>
                <a:cs typeface="Arial"/>
              </a:rPr>
              <a:t>carhaix</a:t>
            </a:r>
            <a:r>
              <a:rPr lang="fi-FI" sz="2400" dirty="0">
                <a:latin typeface="Arial"/>
                <a:cs typeface="Arial"/>
              </a:rPr>
              <a:t> </a:t>
            </a:r>
            <a:r>
              <a:rPr lang="fi-FI" sz="2400" dirty="0" smtClean="0">
                <a:latin typeface="Arial"/>
                <a:cs typeface="Arial"/>
              </a:rPr>
              <a:t>			1.941503 		1.0825339</a:t>
            </a:r>
          </a:p>
          <a:p>
            <a:pPr marL="0" indent="0">
              <a:buNone/>
            </a:pPr>
            <a:endParaRPr lang="fi-FI" sz="2400" dirty="0" smtClean="0">
              <a:latin typeface="Arial"/>
              <a:cs typeface="Arial"/>
            </a:endParaRPr>
          </a:p>
          <a:p>
            <a:pPr marL="0" indent="0">
              <a:buNone/>
            </a:pPr>
            <a:r>
              <a:rPr lang="en-US" sz="2000" dirty="0" smtClean="0">
                <a:latin typeface="Arial"/>
                <a:cs typeface="Arial"/>
              </a:rPr>
              <a:t>We also look at the highest (positive), and lowest (negative) projections on the axes/factors.  </a:t>
            </a:r>
            <a:endParaRPr lang="en-US" sz="2000" dirty="0">
              <a:latin typeface="Arial"/>
              <a:cs typeface="Arial"/>
            </a:endParaRPr>
          </a:p>
        </p:txBody>
      </p:sp>
    </p:spTree>
    <p:extLst>
      <p:ext uri="{BB962C8B-B14F-4D97-AF65-F5344CB8AC3E}">
        <p14:creationId xmlns:p14="http://schemas.microsoft.com/office/powerpoint/2010/main" val="17655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smtClean="0">
                <a:solidFill>
                  <a:srgbClr val="FF0000"/>
                </a:solidFill>
                <a:latin typeface="Arial"/>
                <a:cs typeface="Arial"/>
              </a:rPr>
              <a:t>Previously studied, days x </a:t>
            </a:r>
            <a:r>
              <a:rPr lang="en-US" sz="2400" dirty="0" err="1" smtClean="0">
                <a:solidFill>
                  <a:srgbClr val="FF0000"/>
                </a:solidFill>
                <a:latin typeface="Arial"/>
                <a:cs typeface="Arial"/>
              </a:rPr>
              <a:t>hashtags</a:t>
            </a:r>
            <a:r>
              <a:rPr lang="en-US" sz="2400" dirty="0" smtClean="0">
                <a:solidFill>
                  <a:srgbClr val="FF0000"/>
                </a:solidFill>
                <a:latin typeface="Arial"/>
                <a:cs typeface="Arial"/>
              </a:rPr>
              <a:t/>
            </a:r>
            <a:br>
              <a:rPr lang="en-US" sz="2400" dirty="0" smtClean="0">
                <a:solidFill>
                  <a:srgbClr val="FF0000"/>
                </a:solidFill>
                <a:latin typeface="Arial"/>
                <a:cs typeface="Arial"/>
              </a:rPr>
            </a:br>
            <a:r>
              <a:rPr lang="en-US" sz="2400" dirty="0" smtClean="0">
                <a:solidFill>
                  <a:srgbClr val="FF0000"/>
                </a:solidFill>
                <a:latin typeface="Arial"/>
                <a:cs typeface="Arial"/>
              </a:rPr>
              <a:t>Now: days x all words from the tweets </a:t>
            </a:r>
            <a:br>
              <a:rPr lang="en-US" sz="2400" dirty="0" smtClean="0">
                <a:solidFill>
                  <a:srgbClr val="FF0000"/>
                </a:solidFill>
                <a:latin typeface="Arial"/>
                <a:cs typeface="Arial"/>
              </a:rPr>
            </a:br>
            <a:r>
              <a:rPr lang="en-US" sz="2400" dirty="0" smtClean="0">
                <a:solidFill>
                  <a:srgbClr val="FF0000"/>
                </a:solidFill>
                <a:latin typeface="Arial"/>
                <a:cs typeface="Arial"/>
              </a:rPr>
              <a:t>(deleted though: tweeter, URLs, and </a:t>
            </a:r>
            <a:r>
              <a:rPr lang="en-US" sz="2400" dirty="0" err="1" smtClean="0">
                <a:solidFill>
                  <a:srgbClr val="FF0000"/>
                </a:solidFill>
                <a:latin typeface="Arial"/>
                <a:cs typeface="Arial"/>
              </a:rPr>
              <a:t>hashtags</a:t>
            </a:r>
            <a:r>
              <a:rPr lang="en-US" sz="2400" dirty="0" smtClean="0">
                <a:solidFill>
                  <a:srgbClr val="FF0000"/>
                </a:solidFill>
                <a:latin typeface="Arial"/>
                <a:cs typeface="Arial"/>
              </a:rPr>
              <a:t>)</a:t>
            </a:r>
            <a:endParaRPr lang="en-US" sz="2400" dirty="0">
              <a:solidFill>
                <a:srgbClr val="FF0000"/>
              </a:solidFill>
              <a:latin typeface="Arial"/>
              <a:cs typeface="Arial"/>
            </a:endParaRPr>
          </a:p>
        </p:txBody>
      </p:sp>
      <p:sp>
        <p:nvSpPr>
          <p:cNvPr id="3" name="Content Placeholder 2"/>
          <p:cNvSpPr>
            <a:spLocks noGrp="1"/>
          </p:cNvSpPr>
          <p:nvPr>
            <p:ph idx="1"/>
          </p:nvPr>
        </p:nvSpPr>
        <p:spPr/>
        <p:txBody>
          <a:bodyPr>
            <a:normAutofit/>
          </a:bodyPr>
          <a:lstStyle/>
          <a:p>
            <a:r>
              <a:rPr lang="en-US" sz="2400" dirty="0">
                <a:solidFill>
                  <a:srgbClr val="FF0000"/>
                </a:solidFill>
                <a:latin typeface="Arial"/>
                <a:cs typeface="Arial"/>
              </a:rPr>
              <a:t>Next analysis: select a set of festivals, not including </a:t>
            </a:r>
            <a:r>
              <a:rPr lang="en-US" sz="2400" dirty="0" err="1">
                <a:solidFill>
                  <a:srgbClr val="FF0000"/>
                </a:solidFill>
                <a:latin typeface="Arial"/>
                <a:cs typeface="Arial"/>
              </a:rPr>
              <a:t>Yulin</a:t>
            </a:r>
            <a:r>
              <a:rPr lang="en-US" sz="2400" dirty="0">
                <a:solidFill>
                  <a:srgbClr val="FF0000"/>
                </a:solidFill>
                <a:latin typeface="Arial"/>
                <a:cs typeface="Arial"/>
              </a:rPr>
              <a:t> Dog Festival; use them as the principal variables, and use the rest of the retained word set as supplementary variables </a:t>
            </a:r>
            <a:endParaRPr lang="en-US" sz="2400" dirty="0" smtClean="0">
              <a:solidFill>
                <a:srgbClr val="FF0000"/>
              </a:solidFill>
              <a:latin typeface="Arial"/>
              <a:cs typeface="Arial"/>
            </a:endParaRPr>
          </a:p>
          <a:p>
            <a:endParaRPr lang="en-US" sz="2400" dirty="0">
              <a:solidFill>
                <a:srgbClr val="FF0000"/>
              </a:solidFill>
              <a:latin typeface="Arial"/>
              <a:cs typeface="Arial"/>
            </a:endParaRPr>
          </a:p>
          <a:p>
            <a:endParaRPr lang="en-US" sz="2400" dirty="0">
              <a:latin typeface="Arial"/>
              <a:cs typeface="Arial"/>
            </a:endParaRPr>
          </a:p>
        </p:txBody>
      </p:sp>
    </p:spTree>
    <p:extLst>
      <p:ext uri="{BB962C8B-B14F-4D97-AF65-F5344CB8AC3E}">
        <p14:creationId xmlns:p14="http://schemas.microsoft.com/office/powerpoint/2010/main" val="189753750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657" y="274638"/>
            <a:ext cx="8775635" cy="1143000"/>
          </a:xfrm>
        </p:spPr>
        <p:txBody>
          <a:bodyPr>
            <a:normAutofit fontScale="90000"/>
          </a:bodyPr>
          <a:lstStyle/>
          <a:p>
            <a:r>
              <a:rPr lang="en-US" dirty="0" smtClean="0">
                <a:solidFill>
                  <a:srgbClr val="FF0000"/>
                </a:solidFill>
              </a:rPr>
              <a:t>Next (here – final) analysis: towards </a:t>
            </a:r>
            <a:r>
              <a:rPr lang="en-US" dirty="0" err="1" smtClean="0">
                <a:solidFill>
                  <a:srgbClr val="FF0000"/>
                </a:solidFill>
              </a:rPr>
              <a:t>behavioural</a:t>
            </a:r>
            <a:r>
              <a:rPr lang="en-US" dirty="0" smtClean="0">
                <a:solidFill>
                  <a:srgbClr val="FF0000"/>
                </a:solidFill>
              </a:rPr>
              <a:t> or activity patterns or trends</a:t>
            </a:r>
            <a:endParaRPr lang="en-US" dirty="0">
              <a:solidFill>
                <a:srgbClr val="FF0000"/>
              </a:solidFill>
            </a:endParaRPr>
          </a:p>
        </p:txBody>
      </p:sp>
      <p:sp>
        <p:nvSpPr>
          <p:cNvPr id="3" name="Content Placeholder 2"/>
          <p:cNvSpPr>
            <a:spLocks noGrp="1"/>
          </p:cNvSpPr>
          <p:nvPr>
            <p:ph idx="1"/>
          </p:nvPr>
        </p:nvSpPr>
        <p:spPr/>
        <p:txBody>
          <a:bodyPr>
            <a:noAutofit/>
          </a:bodyPr>
          <a:lstStyle/>
          <a:p>
            <a:r>
              <a:rPr lang="en-US" sz="2200" dirty="0" smtClean="0">
                <a:latin typeface="Arial"/>
                <a:cs typeface="Arial"/>
              </a:rPr>
              <a:t>Consider the tweeter, variable: </a:t>
            </a:r>
            <a:r>
              <a:rPr lang="en-US" sz="2200" dirty="0" err="1" smtClean="0">
                <a:latin typeface="Arial"/>
                <a:cs typeface="Arial"/>
              </a:rPr>
              <a:t>from_user</a:t>
            </a:r>
            <a:endParaRPr lang="en-US" sz="2200" dirty="0" smtClean="0">
              <a:latin typeface="Arial"/>
              <a:cs typeface="Arial"/>
            </a:endParaRPr>
          </a:p>
          <a:p>
            <a:r>
              <a:rPr lang="en-US" sz="2200" dirty="0" smtClean="0">
                <a:latin typeface="Arial"/>
                <a:cs typeface="Arial"/>
              </a:rPr>
              <a:t>As an important characteristic of the tweeter, consider the associated language, variable: </a:t>
            </a:r>
            <a:r>
              <a:rPr lang="en-US" sz="2200" dirty="0" err="1" smtClean="0">
                <a:latin typeface="Arial"/>
                <a:cs typeface="Arial"/>
              </a:rPr>
              <a:t>iso_language_code</a:t>
            </a:r>
            <a:endParaRPr lang="en-US" sz="2200" dirty="0" smtClean="0">
              <a:latin typeface="Arial"/>
              <a:cs typeface="Arial"/>
            </a:endParaRPr>
          </a:p>
          <a:p>
            <a:r>
              <a:rPr lang="en-US" sz="2200" dirty="0" smtClean="0">
                <a:latin typeface="Arial"/>
                <a:cs typeface="Arial"/>
              </a:rPr>
              <a:t>This language indicated is </a:t>
            </a:r>
            <a:r>
              <a:rPr lang="en-US" sz="2200" dirty="0">
                <a:latin typeface="Arial"/>
                <a:cs typeface="Arial"/>
              </a:rPr>
              <a:t>indicative only</a:t>
            </a:r>
            <a:r>
              <a:rPr lang="en-US" sz="2200" dirty="0" smtClean="0">
                <a:latin typeface="Arial"/>
                <a:cs typeface="Arial"/>
              </a:rPr>
              <a:t>.  We assume it to be an indicative, and relevant, characteristic of the tweeter.  </a:t>
            </a:r>
          </a:p>
          <a:p>
            <a:r>
              <a:rPr lang="en-US" sz="2200" dirty="0" smtClean="0">
                <a:latin typeface="Arial"/>
                <a:cs typeface="Arial"/>
              </a:rPr>
              <a:t>From 2015-05-11 to end 2015 data: </a:t>
            </a:r>
            <a:r>
              <a:rPr lang="en-US" sz="2400" dirty="0"/>
              <a:t>75 languages in use, including Japanese, Arabic and so on, with </a:t>
            </a:r>
            <a:r>
              <a:rPr lang="en-US" sz="2400" dirty="0" smtClean="0"/>
              <a:t>the majority </a:t>
            </a:r>
            <a:r>
              <a:rPr lang="en-US" sz="2400" dirty="0"/>
              <a:t>in Roman </a:t>
            </a:r>
            <a:r>
              <a:rPr lang="en-US" sz="2400" dirty="0" smtClean="0"/>
              <a:t>script.</a:t>
            </a:r>
            <a:endParaRPr lang="en-US" sz="2200" dirty="0">
              <a:latin typeface="Arial"/>
              <a:cs typeface="Arial"/>
            </a:endParaRPr>
          </a:p>
        </p:txBody>
      </p:sp>
    </p:spTree>
    <p:extLst>
      <p:ext uri="{BB962C8B-B14F-4D97-AF65-F5344CB8AC3E}">
        <p14:creationId xmlns:p14="http://schemas.microsoft.com/office/powerpoint/2010/main" val="265779995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95" y="274638"/>
            <a:ext cx="8808197" cy="734729"/>
          </a:xfrm>
        </p:spPr>
        <p:txBody>
          <a:bodyPr>
            <a:normAutofit/>
          </a:bodyPr>
          <a:lstStyle/>
          <a:p>
            <a:r>
              <a:rPr lang="en-US" sz="3600" dirty="0" smtClean="0">
                <a:solidFill>
                  <a:srgbClr val="FF0000"/>
                </a:solidFill>
                <a:latin typeface="Arial"/>
                <a:cs typeface="Arial"/>
              </a:rPr>
              <a:t>For a language label, the activity over time</a:t>
            </a:r>
            <a:endParaRPr lang="en-US" sz="3600" dirty="0">
              <a:solidFill>
                <a:srgbClr val="FF0000"/>
              </a:solidFill>
              <a:latin typeface="Arial"/>
              <a:cs typeface="Arial"/>
            </a:endParaRPr>
          </a:p>
        </p:txBody>
      </p:sp>
      <p:sp>
        <p:nvSpPr>
          <p:cNvPr id="3" name="Content Placeholder 2"/>
          <p:cNvSpPr>
            <a:spLocks noGrp="1"/>
          </p:cNvSpPr>
          <p:nvPr>
            <p:ph idx="1"/>
          </p:nvPr>
        </p:nvSpPr>
        <p:spPr>
          <a:xfrm>
            <a:off x="457200" y="1334970"/>
            <a:ext cx="8229600" cy="5144517"/>
          </a:xfrm>
        </p:spPr>
        <p:txBody>
          <a:bodyPr>
            <a:normAutofit/>
          </a:bodyPr>
          <a:lstStyle/>
          <a:p>
            <a:r>
              <a:rPr lang="en-US" sz="2000" dirty="0">
                <a:latin typeface="Arial"/>
                <a:cs typeface="Arial"/>
              </a:rPr>
              <a:t>As indicative association to language, we take the following: English, Spanish, French, Japanese, Portuguese.</a:t>
            </a:r>
          </a:p>
          <a:p>
            <a:r>
              <a:rPr lang="en-US" sz="2000" dirty="0">
                <a:latin typeface="Arial"/>
                <a:cs typeface="Arial"/>
              </a:rPr>
              <a:t>We consider the days 2015-05-11 to 2016-08-02, with two days removed, 2015-08-29, 2015-08-30, due to lack of tweets. </a:t>
            </a:r>
          </a:p>
          <a:p>
            <a:r>
              <a:rPr lang="en-US" sz="2000" dirty="0">
                <a:latin typeface="Arial"/>
                <a:cs typeface="Arial"/>
              </a:rPr>
              <a:t>The numbers of tweets for these languages were as </a:t>
            </a:r>
            <a:r>
              <a:rPr lang="en-US" sz="2000" dirty="0" smtClean="0">
                <a:latin typeface="Arial"/>
                <a:cs typeface="Arial"/>
              </a:rPr>
              <a:t>follows (carried out on 11 Aug. 2016): </a:t>
            </a:r>
            <a:r>
              <a:rPr lang="en-US" sz="2000" dirty="0">
                <a:latin typeface="Arial"/>
                <a:cs typeface="Arial"/>
              </a:rPr>
              <a:t>en, 37681771; </a:t>
            </a:r>
            <a:r>
              <a:rPr lang="en-US" sz="2000" dirty="0" err="1">
                <a:latin typeface="Arial"/>
                <a:cs typeface="Arial"/>
              </a:rPr>
              <a:t>es</a:t>
            </a:r>
            <a:r>
              <a:rPr lang="en-US" sz="2000" dirty="0">
                <a:latin typeface="Arial"/>
                <a:cs typeface="Arial"/>
              </a:rPr>
              <a:t>, 9984507; </a:t>
            </a:r>
            <a:r>
              <a:rPr lang="en-US" sz="2000" dirty="0" err="1">
                <a:latin typeface="Arial"/>
                <a:cs typeface="Arial"/>
              </a:rPr>
              <a:t>fr</a:t>
            </a:r>
            <a:r>
              <a:rPr lang="en-US" sz="2000" dirty="0">
                <a:latin typeface="Arial"/>
                <a:cs typeface="Arial"/>
              </a:rPr>
              <a:t>, 4503113; </a:t>
            </a:r>
            <a:r>
              <a:rPr lang="en-US" sz="2000" dirty="0" err="1">
                <a:latin typeface="Arial"/>
                <a:cs typeface="Arial"/>
              </a:rPr>
              <a:t>ja</a:t>
            </a:r>
            <a:r>
              <a:rPr lang="en-US" sz="2000" dirty="0">
                <a:latin typeface="Arial"/>
                <a:cs typeface="Arial"/>
              </a:rPr>
              <a:t>, 2977159; </a:t>
            </a:r>
            <a:r>
              <a:rPr lang="en-US" sz="2000" dirty="0" err="1">
                <a:latin typeface="Arial"/>
                <a:cs typeface="Arial"/>
              </a:rPr>
              <a:t>pt</a:t>
            </a:r>
            <a:r>
              <a:rPr lang="en-US" sz="2000" dirty="0">
                <a:latin typeface="Arial"/>
                <a:cs typeface="Arial"/>
              </a:rPr>
              <a:t>, </a:t>
            </a:r>
            <a:r>
              <a:rPr lang="en-US" sz="2000" dirty="0" smtClean="0">
                <a:latin typeface="Arial"/>
                <a:cs typeface="Arial"/>
              </a:rPr>
              <a:t>3270839</a:t>
            </a:r>
          </a:p>
          <a:p>
            <a:r>
              <a:rPr lang="en-US" sz="2000" dirty="0" smtClean="0">
                <a:latin typeface="Arial"/>
                <a:cs typeface="Arial"/>
              </a:rPr>
              <a:t>Following removal of the null dates, and the two days with 0 tweets for some case, there were these totals of tweets: </a:t>
            </a:r>
          </a:p>
          <a:p>
            <a:r>
              <a:rPr lang="en-US" sz="2000" dirty="0" smtClean="0">
                <a:latin typeface="Arial"/>
                <a:cs typeface="Arial"/>
              </a:rPr>
              <a:t>en, 37681567; </a:t>
            </a:r>
            <a:r>
              <a:rPr lang="en-US" sz="2000" dirty="0" err="1" smtClean="0">
                <a:latin typeface="Arial"/>
                <a:cs typeface="Arial"/>
              </a:rPr>
              <a:t>es</a:t>
            </a:r>
            <a:r>
              <a:rPr lang="en-US" sz="2000" dirty="0" smtClean="0">
                <a:latin typeface="Arial"/>
                <a:cs typeface="Arial"/>
              </a:rPr>
              <a:t>, 9984485; </a:t>
            </a:r>
            <a:r>
              <a:rPr lang="en-US" sz="2000" dirty="0" err="1" smtClean="0">
                <a:latin typeface="Arial"/>
                <a:cs typeface="Arial"/>
              </a:rPr>
              <a:t>fr</a:t>
            </a:r>
            <a:r>
              <a:rPr lang="en-US" sz="2000" dirty="0" smtClean="0">
                <a:latin typeface="Arial"/>
                <a:cs typeface="Arial"/>
              </a:rPr>
              <a:t>, 4503077; </a:t>
            </a:r>
            <a:r>
              <a:rPr lang="en-US" sz="2000" dirty="0" err="1" smtClean="0">
                <a:latin typeface="Arial"/>
                <a:cs typeface="Arial"/>
              </a:rPr>
              <a:t>ja</a:t>
            </a:r>
            <a:r>
              <a:rPr lang="en-US" sz="2000" dirty="0" smtClean="0">
                <a:latin typeface="Arial"/>
                <a:cs typeface="Arial"/>
              </a:rPr>
              <a:t>, 2977156; </a:t>
            </a:r>
            <a:r>
              <a:rPr lang="en-US" sz="2000" dirty="0" err="1" smtClean="0">
                <a:latin typeface="Arial"/>
                <a:cs typeface="Arial"/>
              </a:rPr>
              <a:t>pt</a:t>
            </a:r>
            <a:r>
              <a:rPr lang="en-US" sz="2000" dirty="0" smtClean="0">
                <a:latin typeface="Arial"/>
                <a:cs typeface="Arial"/>
              </a:rPr>
              <a:t>, 3270837</a:t>
            </a:r>
            <a:endParaRPr lang="en-US" sz="2000" dirty="0">
              <a:latin typeface="Arial"/>
              <a:cs typeface="Arial"/>
            </a:endParaRPr>
          </a:p>
          <a:p>
            <a:endParaRPr lang="en-US" dirty="0"/>
          </a:p>
        </p:txBody>
      </p:sp>
    </p:spTree>
    <p:extLst>
      <p:ext uri="{BB962C8B-B14F-4D97-AF65-F5344CB8AC3E}">
        <p14:creationId xmlns:p14="http://schemas.microsoft.com/office/powerpoint/2010/main" val="530449960"/>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46521"/>
            <a:ext cx="9144000" cy="683765"/>
          </a:xfrm>
        </p:spPr>
        <p:txBody>
          <a:bodyPr>
            <a:normAutofit fontScale="90000"/>
          </a:bodyPr>
          <a:lstStyle/>
          <a:p>
            <a:r>
              <a:rPr lang="en-US" sz="2000" dirty="0"/>
              <a:t>The dominant labels of tweets for these languages: English, French</a:t>
            </a:r>
            <a:r>
              <a:rPr lang="en-US" sz="2000" dirty="0" smtClean="0"/>
              <a:t>, Spanish</a:t>
            </a:r>
            <a:r>
              <a:rPr lang="en-US" sz="2000" dirty="0"/>
              <a:t>, Japanese</a:t>
            </a:r>
            <a:r>
              <a:rPr lang="en-US" sz="2000" dirty="0" smtClean="0"/>
              <a:t>, Portuguese</a:t>
            </a:r>
            <a:r>
              <a:rPr lang="en-US" sz="2000" dirty="0"/>
              <a:t>.  There are numbers of tweets per day </a:t>
            </a:r>
            <a:r>
              <a:rPr lang="en-US" sz="2000" dirty="0" smtClean="0"/>
              <a:t>from 2015</a:t>
            </a:r>
            <a:r>
              <a:rPr lang="en-US" sz="2000" dirty="0"/>
              <a:t>-05-11 to 2016-08</a:t>
            </a:r>
            <a:r>
              <a:rPr lang="en-US" sz="2000" dirty="0" smtClean="0"/>
              <a:t>-02</a:t>
            </a:r>
            <a:r>
              <a:rPr lang="en-US" sz="2000" dirty="0"/>
              <a:t>, with two days removed.</a:t>
            </a:r>
            <a:endParaRPr lang="en-US" sz="2000" dirty="0">
              <a:latin typeface="Arial"/>
              <a:cs typeface="Arial"/>
            </a:endParaRPr>
          </a:p>
        </p:txBody>
      </p:sp>
      <p:pic>
        <p:nvPicPr>
          <p:cNvPr id="4" name="Content Placeholder 3" descr="EnFrEsJaPt448days.pdf"/>
          <p:cNvPicPr>
            <a:picLocks noGrp="1" noChangeAspect="1"/>
          </p:cNvPicPr>
          <p:nvPr>
            <p:ph idx="1"/>
          </p:nvPr>
        </p:nvPicPr>
        <p:blipFill>
          <a:blip r:embed="rId2">
            <a:extLst>
              <a:ext uri="{28A0092B-C50C-407E-A947-70E740481C1C}">
                <a14:useLocalDpi xmlns:a14="http://schemas.microsoft.com/office/drawing/2010/main" val="0"/>
              </a:ext>
            </a:extLst>
          </a:blip>
          <a:srcRect l="-24784" r="-24784"/>
          <a:stretch>
            <a:fillRect/>
          </a:stretch>
        </p:blipFill>
        <p:spPr>
          <a:xfrm>
            <a:off x="457200" y="993775"/>
            <a:ext cx="8229600" cy="5502275"/>
          </a:xfrm>
        </p:spPr>
      </p:pic>
    </p:spTree>
    <p:extLst>
      <p:ext uri="{BB962C8B-B14F-4D97-AF65-F5344CB8AC3E}">
        <p14:creationId xmlns:p14="http://schemas.microsoft.com/office/powerpoint/2010/main" val="49548725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944408"/>
          </a:xfrm>
        </p:spPr>
        <p:txBody>
          <a:bodyPr>
            <a:normAutofit fontScale="92500"/>
          </a:bodyPr>
          <a:lstStyle/>
          <a:p>
            <a:r>
              <a:rPr lang="en-US" dirty="0" smtClean="0">
                <a:solidFill>
                  <a:srgbClr val="FF0000"/>
                </a:solidFill>
              </a:rPr>
              <a:t>For a given language label </a:t>
            </a:r>
            <a:r>
              <a:rPr lang="en-US" dirty="0" smtClean="0"/>
              <a:t>– which serves as a preliminary selection that is potentially relevant for one or more specific festivals – carry out the following.</a:t>
            </a:r>
          </a:p>
          <a:p>
            <a:r>
              <a:rPr lang="en-US" dirty="0" smtClean="0">
                <a:solidFill>
                  <a:srgbClr val="FF0000"/>
                </a:solidFill>
              </a:rPr>
              <a:t>Determine the set of tweeters </a:t>
            </a:r>
            <a:r>
              <a:rPr lang="en-US" dirty="0" smtClean="0"/>
              <a:t>(variable </a:t>
            </a:r>
            <a:r>
              <a:rPr lang="en-US" dirty="0" err="1" smtClean="0"/>
              <a:t>from_user</a:t>
            </a:r>
            <a:r>
              <a:rPr lang="en-US" dirty="0" smtClean="0"/>
              <a:t>), </a:t>
            </a:r>
            <a:r>
              <a:rPr lang="en-US" dirty="0" smtClean="0">
                <a:solidFill>
                  <a:srgbClr val="FF0000"/>
                </a:solidFill>
              </a:rPr>
              <a:t>crossed by the day </a:t>
            </a:r>
            <a:r>
              <a:rPr lang="en-US" dirty="0" smtClean="0"/>
              <a:t>(variable </a:t>
            </a:r>
            <a:r>
              <a:rPr lang="en-US" dirty="0" err="1" smtClean="0"/>
              <a:t>created_at</a:t>
            </a:r>
            <a:r>
              <a:rPr lang="en-US" dirty="0" smtClean="0"/>
              <a:t>).  In this matrix there is the number of tweets by each tweeter on each day.  </a:t>
            </a:r>
          </a:p>
          <a:p>
            <a:r>
              <a:rPr lang="en-US" dirty="0" smtClean="0"/>
              <a:t>Just consider days that have non-zero tweet activity.  </a:t>
            </a:r>
          </a:p>
          <a:p>
            <a:endParaRPr lang="en-US" dirty="0"/>
          </a:p>
        </p:txBody>
      </p:sp>
    </p:spTree>
    <p:extLst>
      <p:ext uri="{BB962C8B-B14F-4D97-AF65-F5344CB8AC3E}">
        <p14:creationId xmlns:p14="http://schemas.microsoft.com/office/powerpoint/2010/main" val="192961630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err="1" smtClean="0"/>
              <a:t>Compactification</a:t>
            </a:r>
            <a:r>
              <a:rPr lang="en-US" dirty="0" smtClean="0"/>
              <a:t> – piling – is quite clearly the case here. </a:t>
            </a:r>
          </a:p>
          <a:p>
            <a:r>
              <a:rPr lang="en-US" dirty="0" smtClean="0"/>
              <a:t>This can be due to very high dimensionality.  Or </a:t>
            </a:r>
            <a:r>
              <a:rPr lang="en-US" dirty="0" err="1" smtClean="0"/>
              <a:t>sparsity</a:t>
            </a:r>
            <a:r>
              <a:rPr lang="en-US" dirty="0" smtClean="0"/>
              <a:t>.</a:t>
            </a:r>
          </a:p>
          <a:p>
            <a:r>
              <a:rPr lang="en-US" dirty="0" smtClean="0"/>
              <a:t>The following slide just expresses this Euclidean distance endowed, factor space (latent variable space) mapping. </a:t>
            </a:r>
          </a:p>
          <a:p>
            <a:r>
              <a:rPr lang="en-US" dirty="0" smtClean="0">
                <a:solidFill>
                  <a:srgbClr val="FF0000"/>
                </a:solidFill>
              </a:rPr>
              <a:t>That motivates the </a:t>
            </a:r>
            <a:r>
              <a:rPr lang="en-US" dirty="0" err="1" smtClean="0">
                <a:solidFill>
                  <a:srgbClr val="FF0000"/>
                </a:solidFill>
              </a:rPr>
              <a:t>behavioural</a:t>
            </a:r>
            <a:r>
              <a:rPr lang="en-US" dirty="0" smtClean="0">
                <a:solidFill>
                  <a:srgbClr val="FF0000"/>
                </a:solidFill>
              </a:rPr>
              <a:t> analysis carried out here: to look for tweeters and days that are exceptional for factors.  I.e. tweeters and days that are the most important and predominant in defining the factors.  </a:t>
            </a:r>
            <a:endParaRPr lang="en-US" dirty="0">
              <a:solidFill>
                <a:srgbClr val="FF0000"/>
              </a:solidFill>
            </a:endParaRPr>
          </a:p>
        </p:txBody>
      </p:sp>
    </p:spTree>
    <p:extLst>
      <p:ext uri="{BB962C8B-B14F-4D97-AF65-F5344CB8AC3E}">
        <p14:creationId xmlns:p14="http://schemas.microsoft.com/office/powerpoint/2010/main" val="42979359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8208"/>
          </a:xfrm>
        </p:spPr>
        <p:txBody>
          <a:bodyPr>
            <a:normAutofit/>
          </a:bodyPr>
          <a:lstStyle/>
          <a:p>
            <a:r>
              <a:rPr lang="en-US" sz="2400" dirty="0" smtClean="0">
                <a:solidFill>
                  <a:srgbClr val="FF0000"/>
                </a:solidFill>
                <a:latin typeface="Arial"/>
                <a:cs typeface="Arial"/>
              </a:rPr>
              <a:t>Portuguese, ISO Label PT</a:t>
            </a:r>
            <a:endParaRPr lang="en-US" sz="2400" dirty="0">
              <a:solidFill>
                <a:srgbClr val="FF0000"/>
              </a:solidFill>
              <a:latin typeface="Arial"/>
              <a:cs typeface="Arial"/>
            </a:endParaRPr>
          </a:p>
        </p:txBody>
      </p:sp>
      <p:sp>
        <p:nvSpPr>
          <p:cNvPr id="3" name="Content Placeholder 2"/>
          <p:cNvSpPr>
            <a:spLocks noGrp="1"/>
          </p:cNvSpPr>
          <p:nvPr>
            <p:ph idx="1"/>
          </p:nvPr>
        </p:nvSpPr>
        <p:spPr>
          <a:xfrm>
            <a:off x="457200" y="1074488"/>
            <a:ext cx="8229600" cy="5470120"/>
          </a:xfrm>
        </p:spPr>
        <p:txBody>
          <a:bodyPr>
            <a:normAutofit/>
          </a:bodyPr>
          <a:lstStyle/>
          <a:p>
            <a:r>
              <a:rPr lang="en-US" sz="2400" dirty="0">
                <a:latin typeface="Arial"/>
                <a:cs typeface="Arial"/>
              </a:rPr>
              <a:t>For </a:t>
            </a:r>
            <a:r>
              <a:rPr lang="en-US" sz="2400" dirty="0" err="1" smtClean="0">
                <a:latin typeface="Arial"/>
                <a:cs typeface="Arial"/>
              </a:rPr>
              <a:t>iso_lang_code</a:t>
            </a:r>
            <a:r>
              <a:rPr lang="en-US" sz="2400" dirty="0" smtClean="0">
                <a:latin typeface="Arial"/>
                <a:cs typeface="Arial"/>
              </a:rPr>
              <a:t> </a:t>
            </a:r>
            <a:r>
              <a:rPr lang="en-US" sz="2400" dirty="0">
                <a:latin typeface="Arial"/>
                <a:cs typeface="Arial"/>
              </a:rPr>
              <a:t>as PT, Portuguese, there were:</a:t>
            </a:r>
          </a:p>
          <a:p>
            <a:r>
              <a:rPr lang="en-US" sz="2400" dirty="0" smtClean="0">
                <a:latin typeface="Arial"/>
                <a:cs typeface="Arial"/>
              </a:rPr>
              <a:t>449 </a:t>
            </a:r>
            <a:r>
              <a:rPr lang="en-US" sz="2400" dirty="0">
                <a:latin typeface="Arial"/>
                <a:cs typeface="Arial"/>
              </a:rPr>
              <a:t>days, </a:t>
            </a:r>
            <a:r>
              <a:rPr lang="en-US" sz="2400" dirty="0" smtClean="0">
                <a:latin typeface="Arial"/>
                <a:cs typeface="Arial"/>
              </a:rPr>
              <a:t>744584 </a:t>
            </a:r>
            <a:r>
              <a:rPr lang="en-US" sz="2400" dirty="0">
                <a:latin typeface="Arial"/>
                <a:cs typeface="Arial"/>
              </a:rPr>
              <a:t>tweeters, maximum of 21 tweets by a tweeter per day, </a:t>
            </a:r>
            <a:r>
              <a:rPr lang="en-US" sz="2400" dirty="0" smtClean="0">
                <a:latin typeface="Arial"/>
                <a:cs typeface="Arial"/>
              </a:rPr>
              <a:t>and total </a:t>
            </a:r>
            <a:r>
              <a:rPr lang="en-US" sz="2400" dirty="0">
                <a:latin typeface="Arial"/>
                <a:cs typeface="Arial"/>
              </a:rPr>
              <a:t>number of tweets: </a:t>
            </a:r>
            <a:r>
              <a:rPr lang="en-US" sz="2400" dirty="0" smtClean="0">
                <a:latin typeface="Arial"/>
                <a:cs typeface="Arial"/>
              </a:rPr>
              <a:t>3166418</a:t>
            </a:r>
          </a:p>
          <a:p>
            <a:r>
              <a:rPr lang="en-US" sz="2400" dirty="0" smtClean="0">
                <a:latin typeface="Arial"/>
                <a:cs typeface="Arial"/>
              </a:rPr>
              <a:t>(Carried out on 29 August 2016.)</a:t>
            </a:r>
          </a:p>
          <a:p>
            <a:r>
              <a:rPr lang="en-US" sz="2400" dirty="0" smtClean="0">
                <a:latin typeface="Arial"/>
                <a:cs typeface="Arial"/>
              </a:rPr>
              <a:t>Very sparse matrix, tweeters x days: 0.63% non-zero values.</a:t>
            </a:r>
          </a:p>
          <a:p>
            <a:r>
              <a:rPr lang="en-US" sz="2400" dirty="0" smtClean="0">
                <a:latin typeface="Arial"/>
                <a:cs typeface="Arial"/>
              </a:rPr>
              <a:t>The first eigenvalues explained the following % inertia: 0.49, 0.46, 0.42, 0.39, 0.38, 0.37, 0.36, 0.34, 0.33 … </a:t>
            </a:r>
          </a:p>
          <a:p>
            <a:endParaRPr lang="en-US" sz="2400" dirty="0" smtClean="0">
              <a:latin typeface="Arial"/>
              <a:cs typeface="Arial"/>
            </a:endParaRPr>
          </a:p>
          <a:p>
            <a:r>
              <a:rPr lang="en-US" sz="2400" dirty="0" smtClean="0">
                <a:latin typeface="Arial"/>
                <a:cs typeface="Arial"/>
              </a:rPr>
              <a:t>(Top contributions to factors are in following slide.)</a:t>
            </a:r>
            <a:endParaRPr lang="en-US" sz="2400" dirty="0">
              <a:latin typeface="Arial"/>
              <a:cs typeface="Arial"/>
            </a:endParaRPr>
          </a:p>
          <a:p>
            <a:endParaRPr lang="en-US" sz="2400" dirty="0">
              <a:latin typeface="Arial"/>
              <a:cs typeface="Arial"/>
            </a:endParaRPr>
          </a:p>
        </p:txBody>
      </p:sp>
    </p:spTree>
    <p:extLst>
      <p:ext uri="{BB962C8B-B14F-4D97-AF65-F5344CB8AC3E}">
        <p14:creationId xmlns:p14="http://schemas.microsoft.com/office/powerpoint/2010/main" val="96246625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solidFill>
                  <a:srgbClr val="FF0000"/>
                </a:solidFill>
                <a:latin typeface="Arial"/>
                <a:cs typeface="Arial"/>
              </a:rPr>
              <a:t>The </a:t>
            </a:r>
            <a:r>
              <a:rPr lang="en-US" sz="2400" dirty="0">
                <a:solidFill>
                  <a:srgbClr val="FF0000"/>
                </a:solidFill>
                <a:latin typeface="Arial"/>
                <a:cs typeface="Arial"/>
              </a:rPr>
              <a:t>first few factors, the highest contributions (inertia, that defines the factor) by tweeter, and by day</a:t>
            </a:r>
            <a:endParaRPr lang="en-US" sz="2400" dirty="0"/>
          </a:p>
        </p:txBody>
      </p:sp>
      <p:sp>
        <p:nvSpPr>
          <p:cNvPr id="3" name="Content Placeholder 2"/>
          <p:cNvSpPr>
            <a:spLocks noGrp="1"/>
          </p:cNvSpPr>
          <p:nvPr>
            <p:ph idx="1"/>
          </p:nvPr>
        </p:nvSpPr>
        <p:spPr/>
        <p:txBody>
          <a:bodyPr>
            <a:normAutofit/>
          </a:bodyPr>
          <a:lstStyle/>
          <a:p>
            <a:pPr marL="0" indent="0">
              <a:buNone/>
            </a:pPr>
            <a:r>
              <a:rPr lang="en-US" sz="1800" b="1" dirty="0"/>
              <a:t>Factor  </a:t>
            </a:r>
            <a:r>
              <a:rPr lang="en-US" sz="1800" b="1" dirty="0" smtClean="0"/>
              <a:t>  tweeter </a:t>
            </a:r>
            <a:r>
              <a:rPr lang="en-US" sz="1800" b="1" dirty="0"/>
              <a:t>(contr.)        </a:t>
            </a:r>
            <a:r>
              <a:rPr lang="en-US" sz="1800" b="1" dirty="0" smtClean="0"/>
              <a:t>        tweeter </a:t>
            </a:r>
            <a:r>
              <a:rPr lang="en-US" sz="1800" b="1" dirty="0"/>
              <a:t>(contr.)         </a:t>
            </a:r>
            <a:r>
              <a:rPr lang="en-US" sz="1800" b="1" dirty="0" smtClean="0"/>
              <a:t>          tweeter </a:t>
            </a:r>
            <a:r>
              <a:rPr lang="en-US" sz="1800" b="1" dirty="0"/>
              <a:t>(contr.)</a:t>
            </a:r>
          </a:p>
          <a:p>
            <a:r>
              <a:rPr lang="en-US" sz="1800" dirty="0"/>
              <a:t>1       </a:t>
            </a:r>
            <a:r>
              <a:rPr lang="en-US" sz="1800" dirty="0" err="1"/>
              <a:t>GiannaAdamson</a:t>
            </a:r>
            <a:r>
              <a:rPr lang="en-US" sz="1800" dirty="0"/>
              <a:t> (0.002) </a:t>
            </a:r>
            <a:r>
              <a:rPr lang="en-US" sz="1800" dirty="0" err="1" smtClean="0"/>
              <a:t>gumartinslive</a:t>
            </a:r>
            <a:r>
              <a:rPr lang="en-US" sz="1800" dirty="0" smtClean="0"/>
              <a:t> </a:t>
            </a:r>
            <a:r>
              <a:rPr lang="en-US" sz="1800" dirty="0"/>
              <a:t>(0.001)    </a:t>
            </a:r>
            <a:r>
              <a:rPr lang="en-US" sz="1800" dirty="0" smtClean="0"/>
              <a:t>      </a:t>
            </a:r>
            <a:r>
              <a:rPr lang="en-US" sz="1800" dirty="0" err="1" smtClean="0"/>
              <a:t>CamilaMacielSer</a:t>
            </a:r>
            <a:r>
              <a:rPr lang="en-US" sz="1800" dirty="0" smtClean="0"/>
              <a:t> </a:t>
            </a:r>
            <a:r>
              <a:rPr lang="en-US" sz="1800" dirty="0"/>
              <a:t>(0.001)</a:t>
            </a:r>
          </a:p>
          <a:p>
            <a:r>
              <a:rPr lang="en-US" sz="1800" dirty="0"/>
              <a:t>2       </a:t>
            </a:r>
            <a:r>
              <a:rPr lang="en-US" sz="1800" dirty="0" err="1"/>
              <a:t>newslarts</a:t>
            </a:r>
            <a:r>
              <a:rPr lang="en-US" sz="1800" dirty="0"/>
              <a:t> (0.0005)      </a:t>
            </a:r>
            <a:r>
              <a:rPr lang="en-US" sz="1800" dirty="0" smtClean="0"/>
              <a:t>     </a:t>
            </a:r>
            <a:r>
              <a:rPr lang="en-US" sz="1800" dirty="0" err="1" smtClean="0"/>
              <a:t>herdersonfile</a:t>
            </a:r>
            <a:r>
              <a:rPr lang="en-US" sz="1800" dirty="0" smtClean="0"/>
              <a:t> </a:t>
            </a:r>
            <a:r>
              <a:rPr lang="en-US" sz="1800" dirty="0"/>
              <a:t>(0.0004)   </a:t>
            </a:r>
            <a:r>
              <a:rPr lang="en-US" sz="1800" dirty="0" smtClean="0"/>
              <a:t>     </a:t>
            </a:r>
            <a:r>
              <a:rPr lang="en-US" sz="1800" dirty="0" err="1" smtClean="0"/>
              <a:t>biebersmaniabr</a:t>
            </a:r>
            <a:r>
              <a:rPr lang="en-US" sz="1800" dirty="0" smtClean="0"/>
              <a:t> </a:t>
            </a:r>
            <a:r>
              <a:rPr lang="en-US" sz="1800" dirty="0"/>
              <a:t>(0.0004)</a:t>
            </a:r>
          </a:p>
          <a:p>
            <a:r>
              <a:rPr lang="pl-PL" sz="1800" dirty="0"/>
              <a:t>3       </a:t>
            </a:r>
            <a:r>
              <a:rPr lang="pl-PL" sz="1800" dirty="0" err="1"/>
              <a:t>Onlifebiebsr</a:t>
            </a:r>
            <a:r>
              <a:rPr lang="pl-PL" sz="1800" dirty="0"/>
              <a:t> (0.0005)   </a:t>
            </a:r>
            <a:r>
              <a:rPr lang="pl-PL" sz="1800" dirty="0" smtClean="0"/>
              <a:t>    </a:t>
            </a:r>
            <a:r>
              <a:rPr lang="pl-PL" sz="1800" dirty="0" err="1" smtClean="0"/>
              <a:t>justindrewluz</a:t>
            </a:r>
            <a:r>
              <a:rPr lang="pl-PL" sz="1800" dirty="0" smtClean="0"/>
              <a:t> </a:t>
            </a:r>
            <a:r>
              <a:rPr lang="pl-PL" sz="1800" dirty="0"/>
              <a:t>(0.0005)   </a:t>
            </a:r>
            <a:r>
              <a:rPr lang="pl-PL" sz="1800" dirty="0" smtClean="0"/>
              <a:t>    sandybieber1 </a:t>
            </a:r>
            <a:r>
              <a:rPr lang="pl-PL" sz="1800" dirty="0"/>
              <a:t>(0.0005)</a:t>
            </a:r>
          </a:p>
          <a:p>
            <a:r>
              <a:rPr lang="ro-RO" sz="1800" dirty="0"/>
              <a:t>4       AlissonNobrien (0.0007</a:t>
            </a:r>
            <a:r>
              <a:rPr lang="ro-RO" sz="1800" dirty="0" smtClean="0"/>
              <a:t>) Music_Industry3 </a:t>
            </a:r>
            <a:r>
              <a:rPr lang="ro-RO" sz="1800" dirty="0"/>
              <a:t>(0.0006) </a:t>
            </a:r>
            <a:r>
              <a:rPr lang="ro-RO" sz="1800" dirty="0" smtClean="0"/>
              <a:t> PAULINAUSURPA </a:t>
            </a:r>
            <a:r>
              <a:rPr lang="ro-RO" sz="1800" dirty="0"/>
              <a:t>(0.0005)</a:t>
            </a:r>
          </a:p>
          <a:p>
            <a:r>
              <a:rPr lang="en-US" sz="1800" dirty="0"/>
              <a:t>5       </a:t>
            </a:r>
            <a:r>
              <a:rPr lang="en-US" sz="1800" dirty="0" err="1"/>
              <a:t>cacolizei</a:t>
            </a:r>
            <a:r>
              <a:rPr lang="en-US" sz="1800" dirty="0"/>
              <a:t> (0.002)       </a:t>
            </a:r>
            <a:r>
              <a:rPr lang="en-US" sz="1800" dirty="0" smtClean="0"/>
              <a:t>         </a:t>
            </a:r>
            <a:r>
              <a:rPr lang="en-US" sz="1800" dirty="0" err="1" smtClean="0"/>
              <a:t>knowhoneymoon</a:t>
            </a:r>
            <a:r>
              <a:rPr lang="en-US" sz="1800" dirty="0" smtClean="0"/>
              <a:t> </a:t>
            </a:r>
            <a:r>
              <a:rPr lang="en-US" sz="1800" dirty="0"/>
              <a:t>(0.001)  </a:t>
            </a:r>
            <a:r>
              <a:rPr lang="en-US" sz="1800" dirty="0" err="1" smtClean="0"/>
              <a:t>Tayanediass</a:t>
            </a:r>
            <a:r>
              <a:rPr lang="en-US" sz="1800" dirty="0" smtClean="0"/>
              <a:t> </a:t>
            </a:r>
            <a:r>
              <a:rPr lang="en-US" sz="1800" dirty="0"/>
              <a:t>(0.001)</a:t>
            </a:r>
          </a:p>
          <a:p>
            <a:endParaRPr lang="en-US" sz="1800" dirty="0"/>
          </a:p>
          <a:p>
            <a:pPr marL="0" indent="0">
              <a:buNone/>
            </a:pPr>
            <a:r>
              <a:rPr lang="en-US" sz="1800" b="1" dirty="0"/>
              <a:t>Factor  </a:t>
            </a:r>
            <a:r>
              <a:rPr lang="en-US" sz="1800" b="1" dirty="0" smtClean="0"/>
              <a:t>   day </a:t>
            </a:r>
            <a:r>
              <a:rPr lang="en-US" sz="1800" b="1" dirty="0"/>
              <a:t>(contr.)          </a:t>
            </a:r>
            <a:r>
              <a:rPr lang="en-US" sz="1800" b="1" dirty="0" smtClean="0"/>
              <a:t>       day </a:t>
            </a:r>
            <a:r>
              <a:rPr lang="en-US" sz="1800" b="1" dirty="0"/>
              <a:t>(contr.)           </a:t>
            </a:r>
            <a:r>
              <a:rPr lang="en-US" sz="1800" b="1" dirty="0" smtClean="0"/>
              <a:t>        day </a:t>
            </a:r>
            <a:r>
              <a:rPr lang="en-US" sz="1800" b="1" dirty="0"/>
              <a:t>(contr.)</a:t>
            </a:r>
          </a:p>
          <a:p>
            <a:r>
              <a:rPr lang="en-US" sz="1800" dirty="0"/>
              <a:t>1       2015-09-22 (0.018)    2016-05-17 (0.013)     2015-09-21 (0.012)</a:t>
            </a:r>
          </a:p>
          <a:p>
            <a:r>
              <a:rPr lang="en-US" sz="1800" dirty="0"/>
              <a:t>2       2015-11-07 (0.111)    2015-08-24 (0.086)     2015-08-23 (0.060)</a:t>
            </a:r>
          </a:p>
          <a:p>
            <a:r>
              <a:rPr lang="en-US" sz="1800" dirty="0"/>
              <a:t>3       2015-11-07 (0.161)    2015-09-22 (0.143)     2015-08-24 (0.084)</a:t>
            </a:r>
          </a:p>
          <a:p>
            <a:r>
              <a:rPr lang="en-US" sz="1800" dirty="0"/>
              <a:t>4       2015-09-22 (0.108)    2015-11-07 (0.059)     2015-09-23 (0.042)</a:t>
            </a:r>
          </a:p>
          <a:p>
            <a:r>
              <a:rPr lang="en-US" sz="1800" dirty="0"/>
              <a:t>5       2015-12-17 (0.656)    2016-01-25 (0.017)     2015-08-24 (0.013)</a:t>
            </a:r>
            <a:endParaRPr lang="en-US" sz="1800" dirty="0">
              <a:latin typeface="Arial"/>
              <a:cs typeface="Arial"/>
            </a:endParaRPr>
          </a:p>
        </p:txBody>
      </p:sp>
    </p:spTree>
    <p:extLst>
      <p:ext uri="{BB962C8B-B14F-4D97-AF65-F5344CB8AC3E}">
        <p14:creationId xmlns:p14="http://schemas.microsoft.com/office/powerpoint/2010/main" val="326105727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Tweeters and the Festivals</a:t>
            </a:r>
            <a:endParaRPr lang="en-US" dirty="0">
              <a:solidFill>
                <a:srgbClr val="FF0000"/>
              </a:solidFill>
            </a:endParaRPr>
          </a:p>
        </p:txBody>
      </p:sp>
      <p:sp>
        <p:nvSpPr>
          <p:cNvPr id="3" name="Content Placeholder 2"/>
          <p:cNvSpPr>
            <a:spLocks noGrp="1"/>
          </p:cNvSpPr>
          <p:nvPr>
            <p:ph idx="1"/>
          </p:nvPr>
        </p:nvSpPr>
        <p:spPr/>
        <p:txBody>
          <a:bodyPr>
            <a:normAutofit fontScale="55000" lnSpcReduction="20000"/>
          </a:bodyPr>
          <a:lstStyle/>
          <a:p>
            <a:r>
              <a:rPr lang="en-US" dirty="0" smtClean="0"/>
              <a:t>Tweets characterized as French, accessed on 11 Sept. 2016 (dating from 11 May 2015). </a:t>
            </a:r>
          </a:p>
          <a:p>
            <a:r>
              <a:rPr lang="en-US" dirty="0" smtClean="0"/>
              <a:t>4913781 tweets.   (For user, date and tweet content, the file size was: 667242607 bytes.)</a:t>
            </a:r>
          </a:p>
          <a:p>
            <a:r>
              <a:rPr lang="en-US" dirty="0" smtClean="0"/>
              <a:t>The following were sought in the tweets: Cannes, </a:t>
            </a:r>
            <a:r>
              <a:rPr lang="en-US" dirty="0" err="1" smtClean="0"/>
              <a:t>cannes</a:t>
            </a:r>
            <a:r>
              <a:rPr lang="en-US" dirty="0" smtClean="0"/>
              <a:t>, CANNES, Avignon, </a:t>
            </a:r>
            <a:r>
              <a:rPr lang="en-US" dirty="0" err="1" smtClean="0"/>
              <a:t>avignon</a:t>
            </a:r>
            <a:r>
              <a:rPr lang="en-US" dirty="0" smtClean="0"/>
              <a:t>, AVIGNON. </a:t>
            </a:r>
          </a:p>
          <a:p>
            <a:r>
              <a:rPr lang="en-US" dirty="0" smtClean="0"/>
              <a:t>Upper and lower case retained in order to verify semantic proximity of these variants.  </a:t>
            </a:r>
            <a:endParaRPr lang="en-US" dirty="0"/>
          </a:p>
          <a:p>
            <a:r>
              <a:rPr lang="en-US" dirty="0" smtClean="0"/>
              <a:t>By the way, these related to the Cannes Film Festival, and the Avignon Theatre Festival.  </a:t>
            </a:r>
            <a:endParaRPr lang="en-US" dirty="0"/>
          </a:p>
          <a:p>
            <a:r>
              <a:rPr lang="en-US" dirty="0" smtClean="0"/>
              <a:t>The following total numbers of occurrences of these words were found, and the maximum number of occurrences by a user:  Cannes, 1230559 and 3388; </a:t>
            </a:r>
            <a:r>
              <a:rPr lang="en-US" dirty="0" err="1" smtClean="0"/>
              <a:t>cannes</a:t>
            </a:r>
            <a:r>
              <a:rPr lang="en-US" dirty="0" smtClean="0"/>
              <a:t>, 145939 and 4024; CANNES, 57763 and 829; Avignon, 272812 and 4238; </a:t>
            </a:r>
            <a:r>
              <a:rPr lang="en-US" dirty="0" err="1" smtClean="0"/>
              <a:t>avignon</a:t>
            </a:r>
            <a:r>
              <a:rPr lang="en-US" dirty="0" smtClean="0"/>
              <a:t>, 39323 and 2909; AVIGNON, 14647 and 900.   </a:t>
            </a:r>
          </a:p>
          <a:p>
            <a:r>
              <a:rPr lang="en-US" dirty="0" smtClean="0"/>
              <a:t>Total number of tweeters, also called users here: 880664; total number of days retained, from 11 May 2015 to 11 Sept. 2016, 481</a:t>
            </a:r>
          </a:p>
          <a:p>
            <a:r>
              <a:rPr lang="en-US" dirty="0" smtClean="0"/>
              <a:t>Cross-tabulated are: 880664 users by 481 days.   There are 1230559 retained and recorded tweets.  The non-</a:t>
            </a:r>
            <a:r>
              <a:rPr lang="en-US" dirty="0" err="1" smtClean="0"/>
              <a:t>sparsity</a:t>
            </a:r>
            <a:r>
              <a:rPr lang="en-US" dirty="0" smtClean="0"/>
              <a:t> of this matrix is just: 0.79%</a:t>
            </a:r>
          </a:p>
          <a:p>
            <a:endParaRPr lang="en-US" dirty="0"/>
          </a:p>
        </p:txBody>
      </p:sp>
    </p:spTree>
    <p:extLst>
      <p:ext uri="{BB962C8B-B14F-4D97-AF65-F5344CB8AC3E}">
        <p14:creationId xmlns:p14="http://schemas.microsoft.com/office/powerpoint/2010/main" val="1169451416"/>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134706"/>
            <a:ext cx="8715375" cy="1212358"/>
          </a:xfrm>
        </p:spPr>
        <p:txBody>
          <a:bodyPr>
            <a:normAutofit fontScale="90000"/>
          </a:bodyPr>
          <a:lstStyle/>
          <a:p>
            <a:r>
              <a:rPr lang="en-US" sz="2000" dirty="0" smtClean="0"/>
              <a:t>C, c, CA (Cannes, </a:t>
            </a:r>
            <a:r>
              <a:rPr lang="en-US" sz="2000" dirty="0" err="1" smtClean="0"/>
              <a:t>cannes</a:t>
            </a:r>
            <a:r>
              <a:rPr lang="en-US" sz="2000" dirty="0" smtClean="0"/>
              <a:t>, CANNES) and A, a, AV (Avignon, </a:t>
            </a:r>
            <a:r>
              <a:rPr lang="en-US" sz="2000" dirty="0" err="1" smtClean="0"/>
              <a:t>avignon</a:t>
            </a:r>
            <a:r>
              <a:rPr lang="en-US" sz="2000" dirty="0" smtClean="0"/>
              <a:t>, AVIGNON)</a:t>
            </a:r>
            <a:br>
              <a:rPr lang="en-US" sz="2000" dirty="0" smtClean="0"/>
            </a:br>
            <a:r>
              <a:rPr lang="en-US" sz="2000" dirty="0" smtClean="0"/>
              <a:t>They are supplementary variables in the Correspondence Analysis principal factor plane.  </a:t>
            </a:r>
            <a:br>
              <a:rPr lang="en-US" sz="2000" dirty="0" smtClean="0"/>
            </a:br>
            <a:r>
              <a:rPr lang="en-US" sz="2000" dirty="0" smtClean="0"/>
              <a:t>Semantically they are clustered.   They are against the background of the Big Data, here the 880664  tweeters, represented by dots.   </a:t>
            </a:r>
            <a:endParaRPr lang="en-US" sz="2000" dirty="0"/>
          </a:p>
        </p:txBody>
      </p:sp>
      <p:pic>
        <p:nvPicPr>
          <p:cNvPr id="4" name="Content Placeholder 3" descr="pointcloud880664Sscreenshot.pdf"/>
          <p:cNvPicPr>
            <a:picLocks noGrp="1" noChangeAspect="1"/>
          </p:cNvPicPr>
          <p:nvPr>
            <p:ph idx="1"/>
          </p:nvPr>
        </p:nvPicPr>
        <p:blipFill>
          <a:blip r:embed="rId2">
            <a:extLst>
              <a:ext uri="{28A0092B-C50C-407E-A947-70E740481C1C}">
                <a14:useLocalDpi xmlns:a14="http://schemas.microsoft.com/office/drawing/2010/main" val="0"/>
              </a:ext>
            </a:extLst>
          </a:blip>
          <a:srcRect l="-15736" r="-15736"/>
          <a:stretch>
            <a:fillRect/>
          </a:stretch>
        </p:blipFill>
        <p:spPr>
          <a:xfrm>
            <a:off x="250825" y="1558745"/>
            <a:ext cx="8715375" cy="5099229"/>
          </a:xfrm>
        </p:spPr>
      </p:pic>
    </p:spTree>
    <p:extLst>
      <p:ext uri="{BB962C8B-B14F-4D97-AF65-F5344CB8AC3E}">
        <p14:creationId xmlns:p14="http://schemas.microsoft.com/office/powerpoint/2010/main" val="78800978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solidFill>
                  <a:srgbClr val="FF0000"/>
                </a:solidFill>
              </a:rPr>
              <a:t>Projections of supplementary variables on the principal factors (to 2 digits of precision)</a:t>
            </a:r>
            <a:endParaRPr lang="en-US" sz="2400" dirty="0">
              <a:solidFill>
                <a:srgbClr val="FF0000"/>
              </a:solidFill>
            </a:endParaRPr>
          </a:p>
        </p:txBody>
      </p:sp>
      <p:sp>
        <p:nvSpPr>
          <p:cNvPr id="3" name="Content Placeholder 2"/>
          <p:cNvSpPr>
            <a:spLocks noGrp="1"/>
          </p:cNvSpPr>
          <p:nvPr>
            <p:ph idx="1"/>
          </p:nvPr>
        </p:nvSpPr>
        <p:spPr>
          <a:xfrm>
            <a:off x="457200" y="1600200"/>
            <a:ext cx="8229600" cy="5019658"/>
          </a:xfrm>
        </p:spPr>
        <p:txBody>
          <a:bodyPr>
            <a:normAutofit fontScale="92500" lnSpcReduction="20000"/>
          </a:bodyPr>
          <a:lstStyle/>
          <a:p>
            <a:pPr marL="0" indent="0">
              <a:buNone/>
            </a:pPr>
            <a:r>
              <a:rPr lang="en-US" b="1" dirty="0" smtClean="0"/>
              <a:t>word 		Factor </a:t>
            </a:r>
            <a:r>
              <a:rPr lang="en-US" b="1" dirty="0"/>
              <a:t>1 </a:t>
            </a:r>
            <a:r>
              <a:rPr lang="en-US" b="1" dirty="0" smtClean="0"/>
              <a:t>		Factor </a:t>
            </a:r>
            <a:r>
              <a:rPr lang="en-US" b="1" dirty="0"/>
              <a:t>2</a:t>
            </a:r>
          </a:p>
          <a:p>
            <a:pPr marL="0" indent="0">
              <a:buNone/>
            </a:pPr>
            <a:r>
              <a:rPr lang="fr-FR" dirty="0"/>
              <a:t>Cannes </a:t>
            </a:r>
            <a:r>
              <a:rPr lang="fr-FR" dirty="0" smtClean="0"/>
              <a:t>		0.357 		-0</a:t>
            </a:r>
            <a:r>
              <a:rPr lang="fr-FR" dirty="0"/>
              <a:t>: 426</a:t>
            </a:r>
          </a:p>
          <a:p>
            <a:pPr marL="0" indent="0">
              <a:buNone/>
            </a:pPr>
            <a:r>
              <a:rPr lang="fr-FR" dirty="0"/>
              <a:t>cannes </a:t>
            </a:r>
            <a:r>
              <a:rPr lang="fr-FR" dirty="0" smtClean="0"/>
              <a:t>		0.355 		-0</a:t>
            </a:r>
            <a:r>
              <a:rPr lang="fr-FR" dirty="0"/>
              <a:t>: 244</a:t>
            </a:r>
          </a:p>
          <a:p>
            <a:pPr marL="0" indent="0">
              <a:buNone/>
            </a:pPr>
            <a:r>
              <a:rPr lang="fr-FR" dirty="0"/>
              <a:t>CANNES </a:t>
            </a:r>
            <a:r>
              <a:rPr lang="fr-FR" dirty="0" smtClean="0"/>
              <a:t>		0.320 		-0</a:t>
            </a:r>
            <a:r>
              <a:rPr lang="fr-FR" dirty="0"/>
              <a:t>: 2131</a:t>
            </a:r>
          </a:p>
          <a:p>
            <a:pPr marL="0" indent="0">
              <a:buNone/>
            </a:pPr>
            <a:r>
              <a:rPr lang="it-IT" dirty="0"/>
              <a:t>Avignon </a:t>
            </a:r>
            <a:r>
              <a:rPr lang="it-IT" dirty="0" smtClean="0"/>
              <a:t>		- 0.182 		0.136</a:t>
            </a:r>
            <a:endParaRPr lang="it-IT" dirty="0"/>
          </a:p>
          <a:p>
            <a:pPr marL="0" indent="0">
              <a:buNone/>
            </a:pPr>
            <a:r>
              <a:rPr lang="it-IT" dirty="0" err="1"/>
              <a:t>a</a:t>
            </a:r>
            <a:r>
              <a:rPr lang="it-IT" dirty="0" err="1" smtClean="0"/>
              <a:t>vignon</a:t>
            </a:r>
            <a:r>
              <a:rPr lang="it-IT" dirty="0" smtClean="0"/>
              <a:t> 		- 0</a:t>
            </a:r>
            <a:r>
              <a:rPr lang="it-IT" dirty="0"/>
              <a:t>: 226 </a:t>
            </a:r>
            <a:r>
              <a:rPr lang="it-IT" dirty="0" smtClean="0"/>
              <a:t>		0.193</a:t>
            </a:r>
            <a:endParaRPr lang="it-IT" dirty="0"/>
          </a:p>
          <a:p>
            <a:pPr marL="0" indent="0">
              <a:buNone/>
            </a:pPr>
            <a:r>
              <a:rPr lang="it-IT" dirty="0"/>
              <a:t>AVIGNON </a:t>
            </a:r>
            <a:r>
              <a:rPr lang="it-IT" dirty="0" smtClean="0"/>
              <a:t>	- 0</a:t>
            </a:r>
            <a:r>
              <a:rPr lang="it-IT" dirty="0"/>
              <a:t>: 303 </a:t>
            </a:r>
            <a:r>
              <a:rPr lang="it-IT" dirty="0" smtClean="0"/>
              <a:t>		0.141</a:t>
            </a:r>
          </a:p>
          <a:p>
            <a:pPr marL="0" indent="0">
              <a:buNone/>
            </a:pPr>
            <a:r>
              <a:rPr lang="it-IT" dirty="0" smtClean="0"/>
              <a:t>So Cannes </a:t>
            </a:r>
            <a:r>
              <a:rPr lang="it-IT" dirty="0" err="1" smtClean="0"/>
              <a:t>is</a:t>
            </a:r>
            <a:r>
              <a:rPr lang="it-IT" dirty="0" smtClean="0"/>
              <a:t> positive F1, negative F2; Avignon </a:t>
            </a:r>
            <a:r>
              <a:rPr lang="it-IT" dirty="0" err="1" smtClean="0"/>
              <a:t>is</a:t>
            </a:r>
            <a:r>
              <a:rPr lang="it-IT" dirty="0" smtClean="0"/>
              <a:t> negative F1, positive F2.  </a:t>
            </a:r>
            <a:r>
              <a:rPr lang="it-IT" dirty="0" err="1" smtClean="0">
                <a:solidFill>
                  <a:srgbClr val="FF0000"/>
                </a:solidFill>
              </a:rPr>
              <a:t>We</a:t>
            </a:r>
            <a:r>
              <a:rPr lang="it-IT" dirty="0" smtClean="0">
                <a:solidFill>
                  <a:srgbClr val="FF0000"/>
                </a:solidFill>
              </a:rPr>
              <a:t> </a:t>
            </a:r>
            <a:r>
              <a:rPr lang="it-IT" dirty="0" err="1" smtClean="0">
                <a:solidFill>
                  <a:srgbClr val="FF0000"/>
                </a:solidFill>
              </a:rPr>
              <a:t>see</a:t>
            </a:r>
            <a:r>
              <a:rPr lang="it-IT" dirty="0" smtClean="0">
                <a:solidFill>
                  <a:srgbClr val="FF0000"/>
                </a:solidFill>
              </a:rPr>
              <a:t> </a:t>
            </a:r>
            <a:r>
              <a:rPr lang="it-IT" dirty="0" err="1" smtClean="0">
                <a:solidFill>
                  <a:srgbClr val="FF0000"/>
                </a:solidFill>
              </a:rPr>
              <a:t>their</a:t>
            </a:r>
            <a:r>
              <a:rPr lang="it-IT" dirty="0" smtClean="0">
                <a:solidFill>
                  <a:srgbClr val="FF0000"/>
                </a:solidFill>
              </a:rPr>
              <a:t> </a:t>
            </a:r>
            <a:r>
              <a:rPr lang="it-IT" dirty="0" err="1" smtClean="0">
                <a:solidFill>
                  <a:srgbClr val="FF0000"/>
                </a:solidFill>
              </a:rPr>
              <a:t>opposition</a:t>
            </a:r>
            <a:r>
              <a:rPr lang="it-IT" dirty="0" smtClean="0">
                <a:solidFill>
                  <a:srgbClr val="FF0000"/>
                </a:solidFill>
              </a:rPr>
              <a:t> or </a:t>
            </a:r>
            <a:r>
              <a:rPr lang="it-IT" dirty="0" err="1" smtClean="0">
                <a:solidFill>
                  <a:srgbClr val="FF0000"/>
                </a:solidFill>
              </a:rPr>
              <a:t>polarity</a:t>
            </a:r>
            <a:r>
              <a:rPr lang="it-IT" dirty="0" smtClean="0">
                <a:solidFill>
                  <a:srgbClr val="FF0000"/>
                </a:solidFill>
              </a:rPr>
              <a:t>, </a:t>
            </a:r>
            <a:r>
              <a:rPr lang="it-IT" dirty="0" err="1" smtClean="0">
                <a:solidFill>
                  <a:srgbClr val="FF0000"/>
                </a:solidFill>
              </a:rPr>
              <a:t>against</a:t>
            </a:r>
            <a:r>
              <a:rPr lang="it-IT" dirty="0" smtClean="0">
                <a:solidFill>
                  <a:srgbClr val="FF0000"/>
                </a:solidFill>
              </a:rPr>
              <a:t> the background of the large set of </a:t>
            </a:r>
            <a:r>
              <a:rPr lang="it-IT" dirty="0" err="1" smtClean="0">
                <a:solidFill>
                  <a:srgbClr val="FF0000"/>
                </a:solidFill>
              </a:rPr>
              <a:t>tweets</a:t>
            </a:r>
            <a:r>
              <a:rPr lang="it-IT" dirty="0" smtClean="0">
                <a:solidFill>
                  <a:srgbClr val="FF0000"/>
                </a:solidFill>
              </a:rPr>
              <a:t>.  </a:t>
            </a:r>
            <a:endParaRPr lang="en-US" dirty="0" smtClean="0">
              <a:solidFill>
                <a:srgbClr val="FF0000"/>
              </a:solidFill>
            </a:endParaRPr>
          </a:p>
        </p:txBody>
      </p:sp>
    </p:spTree>
    <p:extLst>
      <p:ext uri="{BB962C8B-B14F-4D97-AF65-F5344CB8AC3E}">
        <p14:creationId xmlns:p14="http://schemas.microsoft.com/office/powerpoint/2010/main" val="3360369512"/>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6695"/>
          </a:xfrm>
        </p:spPr>
        <p:txBody>
          <a:bodyPr>
            <a:normAutofit/>
          </a:bodyPr>
          <a:lstStyle/>
          <a:p>
            <a:r>
              <a:rPr lang="en-US" sz="2800" dirty="0" smtClean="0">
                <a:solidFill>
                  <a:srgbClr val="FF0000"/>
                </a:solidFill>
                <a:latin typeface="Arial"/>
                <a:cs typeface="Arial"/>
              </a:rPr>
              <a:t>Current Considerations</a:t>
            </a:r>
            <a:endParaRPr lang="en-US" sz="2800" dirty="0">
              <a:solidFill>
                <a:srgbClr val="FF0000"/>
              </a:solidFill>
              <a:latin typeface="Arial"/>
              <a:cs typeface="Arial"/>
            </a:endParaRPr>
          </a:p>
        </p:txBody>
      </p:sp>
      <p:sp>
        <p:nvSpPr>
          <p:cNvPr id="3" name="Content Placeholder 2"/>
          <p:cNvSpPr>
            <a:spLocks noGrp="1"/>
          </p:cNvSpPr>
          <p:nvPr>
            <p:ph idx="1"/>
          </p:nvPr>
        </p:nvSpPr>
        <p:spPr>
          <a:xfrm>
            <a:off x="457200" y="1128890"/>
            <a:ext cx="8229600" cy="4997274"/>
          </a:xfrm>
        </p:spPr>
        <p:txBody>
          <a:bodyPr/>
          <a:lstStyle/>
          <a:p>
            <a:r>
              <a:rPr lang="en-US" dirty="0" smtClean="0"/>
              <a:t>Determine some other, related or otherwise, </a:t>
            </a:r>
            <a:r>
              <a:rPr lang="en-US" dirty="0" err="1" smtClean="0"/>
              <a:t>behavioural</a:t>
            </a:r>
            <a:r>
              <a:rPr lang="en-US" dirty="0" smtClean="0"/>
              <a:t> patterns that are accessible in the latent semantic, factor space.  </a:t>
            </a:r>
          </a:p>
          <a:p>
            <a:r>
              <a:rPr lang="en-US" dirty="0" smtClean="0"/>
              <a:t>Retain selected terms from the tweets, and, as supplementary elements, see how they provide more information on patterns and trends. </a:t>
            </a:r>
          </a:p>
          <a:p>
            <a:r>
              <a:rPr lang="en-US" dirty="0" smtClean="0"/>
              <a:t>Year by year trend analysis.   </a:t>
            </a:r>
            <a:endParaRPr lang="en-US" dirty="0"/>
          </a:p>
        </p:txBody>
      </p:sp>
    </p:spTree>
    <p:extLst>
      <p:ext uri="{BB962C8B-B14F-4D97-AF65-F5344CB8AC3E}">
        <p14:creationId xmlns:p14="http://schemas.microsoft.com/office/powerpoint/2010/main" val="1637747723"/>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a:cs typeface="Arial"/>
              </a:rPr>
              <a:t>Some references</a:t>
            </a:r>
            <a:endParaRPr lang="en-US" sz="2800" dirty="0">
              <a:latin typeface="Arial"/>
              <a:cs typeface="Arial"/>
            </a:endParaRPr>
          </a:p>
        </p:txBody>
      </p:sp>
      <p:sp>
        <p:nvSpPr>
          <p:cNvPr id="3" name="Content Placeholder 2"/>
          <p:cNvSpPr>
            <a:spLocks noGrp="1"/>
          </p:cNvSpPr>
          <p:nvPr>
            <p:ph idx="1"/>
          </p:nvPr>
        </p:nvSpPr>
        <p:spPr/>
        <p:txBody>
          <a:bodyPr>
            <a:normAutofit fontScale="92500" lnSpcReduction="20000"/>
          </a:bodyPr>
          <a:lstStyle/>
          <a:p>
            <a:r>
              <a:rPr lang="en-US" sz="2000" dirty="0" smtClean="0">
                <a:latin typeface="Arial"/>
                <a:cs typeface="Arial"/>
              </a:rPr>
              <a:t>(1) F</a:t>
            </a:r>
            <a:r>
              <a:rPr lang="en-US" sz="2000" dirty="0" smtClean="0">
                <a:latin typeface="Arial"/>
                <a:cs typeface="Arial"/>
              </a:rPr>
              <a:t>. Murtagh “</a:t>
            </a:r>
            <a:r>
              <a:rPr lang="en-US" sz="2000" dirty="0">
                <a:latin typeface="Arial"/>
                <a:cs typeface="Arial"/>
              </a:rPr>
              <a:t>Semantic </a:t>
            </a:r>
            <a:r>
              <a:rPr lang="en-US" sz="2000" dirty="0" smtClean="0">
                <a:latin typeface="Arial"/>
                <a:cs typeface="Arial"/>
              </a:rPr>
              <a:t>mapping</a:t>
            </a:r>
            <a:r>
              <a:rPr lang="en-US" sz="2000" dirty="0">
                <a:latin typeface="Arial"/>
                <a:cs typeface="Arial"/>
              </a:rPr>
              <a:t>: </a:t>
            </a:r>
            <a:r>
              <a:rPr lang="en-US" sz="2000" dirty="0" smtClean="0">
                <a:latin typeface="Arial"/>
                <a:cs typeface="Arial"/>
              </a:rPr>
              <a:t>towards contextual </a:t>
            </a:r>
            <a:r>
              <a:rPr lang="en-US" sz="2000" dirty="0">
                <a:latin typeface="Arial"/>
                <a:cs typeface="Arial"/>
              </a:rPr>
              <a:t>and </a:t>
            </a:r>
            <a:r>
              <a:rPr lang="en-US" sz="2000" dirty="0" smtClean="0">
                <a:latin typeface="Arial"/>
                <a:cs typeface="Arial"/>
              </a:rPr>
              <a:t>trend </a:t>
            </a:r>
            <a:r>
              <a:rPr lang="en-US" sz="2000" dirty="0">
                <a:latin typeface="Arial"/>
                <a:cs typeface="Arial"/>
              </a:rPr>
              <a:t>a</a:t>
            </a:r>
            <a:r>
              <a:rPr lang="en-US" sz="2000" dirty="0" smtClean="0">
                <a:latin typeface="Arial"/>
                <a:cs typeface="Arial"/>
              </a:rPr>
              <a:t>nalysis of </a:t>
            </a:r>
            <a:r>
              <a:rPr lang="en-US" sz="2000" dirty="0" err="1" smtClean="0">
                <a:latin typeface="Arial"/>
                <a:cs typeface="Arial"/>
              </a:rPr>
              <a:t>behaviours</a:t>
            </a:r>
            <a:r>
              <a:rPr lang="en-US" sz="2000" dirty="0" smtClean="0">
                <a:latin typeface="Arial"/>
                <a:cs typeface="Arial"/>
              </a:rPr>
              <a:t> </a:t>
            </a:r>
            <a:r>
              <a:rPr lang="en-US" sz="2000" dirty="0">
                <a:latin typeface="Arial"/>
                <a:cs typeface="Arial"/>
              </a:rPr>
              <a:t>and </a:t>
            </a:r>
            <a:r>
              <a:rPr lang="en-US" sz="2000" dirty="0" smtClean="0">
                <a:latin typeface="Arial"/>
                <a:cs typeface="Arial"/>
              </a:rPr>
              <a:t>practices”, </a:t>
            </a:r>
            <a:r>
              <a:rPr lang="en-US" sz="2000" b="1" dirty="0" smtClean="0">
                <a:latin typeface="Arial"/>
                <a:cs typeface="Arial"/>
              </a:rPr>
              <a:t>online proceedings of the CLEF 2016 Cultural </a:t>
            </a:r>
            <a:r>
              <a:rPr lang="en-US" sz="2000" b="1" dirty="0" err="1" smtClean="0">
                <a:latin typeface="Arial"/>
                <a:cs typeface="Arial"/>
              </a:rPr>
              <a:t>Microblog</a:t>
            </a:r>
            <a:r>
              <a:rPr lang="en-US" sz="2000" b="1" dirty="0" smtClean="0">
                <a:latin typeface="Arial"/>
                <a:cs typeface="Arial"/>
              </a:rPr>
              <a:t> Contextualization </a:t>
            </a:r>
            <a:r>
              <a:rPr lang="en-US" sz="2000" b="1" dirty="0" err="1" smtClean="0">
                <a:latin typeface="Arial"/>
                <a:cs typeface="Arial"/>
              </a:rPr>
              <a:t>Workshop,event</a:t>
            </a:r>
            <a:r>
              <a:rPr lang="en-US" sz="2000" dirty="0" smtClean="0">
                <a:latin typeface="Arial"/>
                <a:cs typeface="Arial"/>
              </a:rPr>
              <a:t>. </a:t>
            </a:r>
          </a:p>
          <a:p>
            <a:r>
              <a:rPr lang="en-US" sz="2000" dirty="0" smtClean="0">
                <a:latin typeface="Arial"/>
                <a:cs typeface="Arial"/>
              </a:rPr>
              <a:t>(2) </a:t>
            </a:r>
            <a:r>
              <a:rPr lang="en-US" sz="2000" dirty="0" smtClean="0">
                <a:latin typeface="Arial"/>
                <a:cs typeface="Arial"/>
              </a:rPr>
              <a:t>F. Murtagh, “</a:t>
            </a:r>
            <a:r>
              <a:rPr lang="en-US" sz="2000" b="1" dirty="0" smtClean="0">
                <a:latin typeface="Arial"/>
                <a:cs typeface="Arial"/>
              </a:rPr>
              <a:t>The geometry and topology of data and information for analytics of processes and </a:t>
            </a:r>
            <a:r>
              <a:rPr lang="en-US" sz="2000" b="1" dirty="0" err="1" smtClean="0">
                <a:latin typeface="Arial"/>
                <a:cs typeface="Arial"/>
              </a:rPr>
              <a:t>behaviours</a:t>
            </a:r>
            <a:r>
              <a:rPr lang="en-US" sz="2000" b="1" dirty="0" smtClean="0">
                <a:latin typeface="Arial"/>
                <a:cs typeface="Arial"/>
              </a:rPr>
              <a:t>: building on Bourdieu and addressing new societal challenges</a:t>
            </a:r>
            <a:r>
              <a:rPr lang="en-US" sz="2000" dirty="0" smtClean="0">
                <a:latin typeface="Arial"/>
                <a:cs typeface="Arial"/>
              </a:rPr>
              <a:t>”, 2016, submitted. </a:t>
            </a:r>
          </a:p>
          <a:p>
            <a:pPr lvl="0"/>
            <a:r>
              <a:rPr lang="en-US" sz="2000" dirty="0" smtClean="0"/>
              <a:t>(3) </a:t>
            </a:r>
            <a:r>
              <a:rPr lang="en-US" sz="2000" dirty="0" smtClean="0"/>
              <a:t>F</a:t>
            </a:r>
            <a:r>
              <a:rPr lang="en-US" sz="2000" dirty="0"/>
              <a:t>. Murtagh, “</a:t>
            </a:r>
            <a:r>
              <a:rPr lang="en-US" sz="2000" b="1" dirty="0"/>
              <a:t>Sparse p-</a:t>
            </a:r>
            <a:r>
              <a:rPr lang="en-US" sz="2000" b="1" dirty="0" err="1"/>
              <a:t>Adic</a:t>
            </a:r>
            <a:r>
              <a:rPr lang="en-US" sz="2000" b="1" dirty="0"/>
              <a:t> Data Coding for Computationally Efficient and Effective Big Data </a:t>
            </a:r>
            <a:r>
              <a:rPr lang="en-US" sz="2000" b="1" dirty="0" smtClean="0"/>
              <a:t>Analytics</a:t>
            </a:r>
            <a:r>
              <a:rPr lang="en-US" sz="2000" dirty="0" smtClean="0"/>
              <a:t>”, </a:t>
            </a:r>
            <a:r>
              <a:rPr lang="en-US" sz="2000" dirty="0"/>
              <a:t>p-</a:t>
            </a:r>
            <a:r>
              <a:rPr lang="en-US" sz="2000" dirty="0" err="1"/>
              <a:t>Adic</a:t>
            </a:r>
            <a:r>
              <a:rPr lang="en-US" sz="2000" dirty="0"/>
              <a:t> Numbers, </a:t>
            </a:r>
            <a:r>
              <a:rPr lang="en-US" sz="2000" dirty="0" err="1"/>
              <a:t>Ultrametric</a:t>
            </a:r>
            <a:r>
              <a:rPr lang="en-US" sz="2000" dirty="0"/>
              <a:t> Analysis and Applications, 8(3), 236-247, 2016</a:t>
            </a:r>
            <a:r>
              <a:rPr lang="en-US" sz="2000" dirty="0" smtClean="0"/>
              <a:t>.</a:t>
            </a:r>
            <a:endParaRPr lang="en-US" sz="2000" dirty="0" smtClean="0">
              <a:latin typeface="Arial"/>
              <a:cs typeface="Arial"/>
            </a:endParaRPr>
          </a:p>
          <a:p>
            <a:r>
              <a:rPr lang="en-US" sz="2000" dirty="0" smtClean="0"/>
              <a:t>(4) </a:t>
            </a:r>
            <a:r>
              <a:rPr lang="en-US" sz="2000" dirty="0"/>
              <a:t>F </a:t>
            </a:r>
            <a:r>
              <a:rPr lang="en-US" sz="2000" dirty="0" smtClean="0"/>
              <a:t>Murtagh</a:t>
            </a:r>
            <a:r>
              <a:rPr lang="en-IE" sz="2000" dirty="0" smtClean="0"/>
              <a:t>, “</a:t>
            </a:r>
            <a:r>
              <a:rPr lang="en-US" sz="2000" b="1" dirty="0" smtClean="0"/>
              <a:t>Big </a:t>
            </a:r>
            <a:r>
              <a:rPr lang="en-US" sz="2000" b="1" dirty="0"/>
              <a:t>Data Scaling through Metric Mapping: Exploiting the Remarkable Simplicity of Very High Dimensional Spaces using Correspondence </a:t>
            </a:r>
            <a:r>
              <a:rPr lang="en-US" sz="2000" b="1" dirty="0" smtClean="0"/>
              <a:t>Analysis”</a:t>
            </a:r>
            <a:r>
              <a:rPr lang="en-IE" sz="2000" dirty="0" smtClean="0"/>
              <a:t>, </a:t>
            </a:r>
            <a:r>
              <a:rPr lang="en-US" sz="2000" dirty="0" smtClean="0"/>
              <a:t>Proc</a:t>
            </a:r>
            <a:r>
              <a:rPr lang="en-US" sz="2000" dirty="0"/>
              <a:t>. IFCS 2015 – International Federation of Classification </a:t>
            </a:r>
            <a:r>
              <a:rPr lang="en-US" sz="2000" dirty="0" smtClean="0"/>
              <a:t>Societies, forthcoming, 2016. </a:t>
            </a:r>
            <a:endParaRPr lang="en-IE" sz="2000" dirty="0"/>
          </a:p>
          <a:p>
            <a:r>
              <a:rPr lang="en-US" sz="2000" smtClean="0"/>
              <a:t>(5) </a:t>
            </a:r>
            <a:r>
              <a:rPr lang="en-US" sz="2000" dirty="0"/>
              <a:t>F Murtagh and P </a:t>
            </a:r>
            <a:r>
              <a:rPr lang="en-US" sz="2000" dirty="0" smtClean="0"/>
              <a:t>Contreras</a:t>
            </a:r>
            <a:r>
              <a:rPr lang="en-IE" sz="2000" dirty="0" smtClean="0"/>
              <a:t>, “</a:t>
            </a:r>
            <a:r>
              <a:rPr lang="en-US" sz="2000" b="1" dirty="0" smtClean="0"/>
              <a:t>Clustering </a:t>
            </a:r>
            <a:r>
              <a:rPr lang="en-US" sz="2000" b="1" dirty="0"/>
              <a:t>through High Dimensional Data Scaling: Applications and </a:t>
            </a:r>
            <a:r>
              <a:rPr lang="en-US" sz="2000" b="1" dirty="0" smtClean="0"/>
              <a:t>Implementations”</a:t>
            </a:r>
            <a:r>
              <a:rPr lang="en-IE" sz="2000" dirty="0" smtClean="0"/>
              <a:t>, </a:t>
            </a:r>
            <a:r>
              <a:rPr lang="en-US" sz="2000" dirty="0" smtClean="0"/>
              <a:t>ECDA </a:t>
            </a:r>
            <a:r>
              <a:rPr lang="en-US" sz="2000" dirty="0"/>
              <a:t>2015 – European Conference on Data </a:t>
            </a:r>
            <a:r>
              <a:rPr lang="en-US" sz="2000" dirty="0" smtClean="0"/>
              <a:t>Analysis,</a:t>
            </a:r>
            <a:r>
              <a:rPr lang="en-IE" sz="2000" dirty="0"/>
              <a:t> </a:t>
            </a:r>
            <a:r>
              <a:rPr lang="en-US" sz="2000" dirty="0" smtClean="0"/>
              <a:t>Archives </a:t>
            </a:r>
            <a:r>
              <a:rPr lang="en-US" sz="2000" dirty="0"/>
              <a:t>of Data Science (KIT Scientific Publishing), in press, 2016.  </a:t>
            </a:r>
            <a:endParaRPr lang="en-IE" sz="2000" dirty="0"/>
          </a:p>
          <a:p>
            <a:endParaRPr lang="en-US" sz="2000" dirty="0" smtClean="0">
              <a:latin typeface="Arial"/>
              <a:cs typeface="Arial"/>
            </a:endParaRPr>
          </a:p>
          <a:p>
            <a:endParaRPr lang="en-US" dirty="0"/>
          </a:p>
        </p:txBody>
      </p:sp>
    </p:spTree>
    <p:extLst>
      <p:ext uri="{BB962C8B-B14F-4D97-AF65-F5344CB8AC3E}">
        <p14:creationId xmlns:p14="http://schemas.microsoft.com/office/powerpoint/2010/main" val="258633487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429" y="274638"/>
            <a:ext cx="8617857" cy="1143000"/>
          </a:xfrm>
        </p:spPr>
        <p:txBody>
          <a:bodyPr>
            <a:normAutofit fontScale="90000"/>
          </a:bodyPr>
          <a:lstStyle/>
          <a:p>
            <a:r>
              <a:rPr lang="en-US" dirty="0" smtClean="0"/>
              <a:t>Short Review of Analytics Methodology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9977612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Grp="1" noChangeArrowheads="1"/>
          </p:cNvSpPr>
          <p:nvPr>
            <p:ph type="title"/>
          </p:nvPr>
        </p:nvSpPr>
        <p:spPr>
          <a:xfrm>
            <a:off x="891540" y="274320"/>
            <a:ext cx="7360920" cy="1463040"/>
          </a:xfrm>
        </p:spPr>
        <p:txBody>
          <a:bodyPr/>
          <a:lstStyle/>
          <a:p>
            <a:pPr eaLnBrk="1" hangingPunct="1">
              <a:defRPr/>
            </a:pPr>
            <a:r>
              <a:rPr lang="en-US" sz="3200" dirty="0">
                <a:solidFill>
                  <a:srgbClr val="FF0000"/>
                </a:solidFill>
              </a:rPr>
              <a:t>Correspondence Analysis is </a:t>
            </a:r>
            <a:br>
              <a:rPr lang="en-US" sz="3200" dirty="0">
                <a:solidFill>
                  <a:srgbClr val="FF0000"/>
                </a:solidFill>
              </a:rPr>
            </a:br>
            <a:r>
              <a:rPr lang="en-US" sz="3200" dirty="0">
                <a:solidFill>
                  <a:srgbClr val="FF0000"/>
                </a:solidFill>
              </a:rPr>
              <a:t>A Tale of Three Metrics</a:t>
            </a:r>
          </a:p>
        </p:txBody>
      </p:sp>
      <p:sp>
        <p:nvSpPr>
          <p:cNvPr id="57346" name="Rectangle 2"/>
          <p:cNvSpPr>
            <a:spLocks noGrp="1" noChangeArrowheads="1"/>
          </p:cNvSpPr>
          <p:nvPr>
            <p:ph type="body" idx="1"/>
          </p:nvPr>
        </p:nvSpPr>
        <p:spPr>
          <a:xfrm>
            <a:off x="891540" y="2114550"/>
            <a:ext cx="4343400" cy="4503420"/>
          </a:xfrm>
        </p:spPr>
        <p:txBody>
          <a:bodyPr>
            <a:normAutofit fontScale="92500" lnSpcReduction="20000"/>
          </a:bodyPr>
          <a:lstStyle/>
          <a:p>
            <a:pPr marL="0" indent="0">
              <a:defRPr/>
            </a:pPr>
            <a:r>
              <a:rPr lang="en-US" dirty="0">
                <a:latin typeface="Symbol" charset="0"/>
                <a:cs typeface="Lucida Grande" charset="0"/>
                <a:sym typeface="Symbol" charset="0"/>
              </a:rPr>
              <a:t> </a:t>
            </a:r>
            <a:r>
              <a:rPr lang="en-US" dirty="0" smtClean="0">
                <a:latin typeface="Symbol" charset="0"/>
                <a:cs typeface="Lucida Grande" charset="0"/>
                <a:sym typeface="Symbol" charset="0"/>
              </a:rPr>
              <a:t>Chi squared metric, appropriate for profiles of frequencies of occurrence</a:t>
            </a:r>
            <a:endParaRPr lang="en-US" dirty="0" smtClean="0">
              <a:latin typeface="Symbol" charset="0"/>
              <a:sym typeface="Symbol" charset="0"/>
            </a:endParaRPr>
          </a:p>
          <a:p>
            <a:pPr marL="0" indent="0">
              <a:defRPr/>
            </a:pPr>
            <a:endParaRPr lang="en-US" dirty="0" smtClean="0">
              <a:latin typeface="Symbol" charset="0"/>
              <a:sym typeface="Symbol" charset="0"/>
            </a:endParaRPr>
          </a:p>
          <a:p>
            <a:pPr marL="0" indent="0">
              <a:defRPr/>
            </a:pPr>
            <a:r>
              <a:rPr lang="en-US" dirty="0" smtClean="0">
                <a:latin typeface="Symbol" charset="0"/>
                <a:cs typeface="Lucida Grande" charset="0"/>
                <a:sym typeface="Symbol" charset="0"/>
              </a:rPr>
              <a:t> Euclidean metric, for visualization, and for static context</a:t>
            </a:r>
            <a:endParaRPr lang="en-US" dirty="0" smtClean="0">
              <a:latin typeface="Symbol" charset="0"/>
              <a:sym typeface="Symbol" charset="0"/>
            </a:endParaRPr>
          </a:p>
          <a:p>
            <a:pPr marL="0" indent="0">
              <a:defRPr/>
            </a:pPr>
            <a:endParaRPr lang="en-US" dirty="0" smtClean="0">
              <a:latin typeface="Symbol" charset="0"/>
              <a:sym typeface="Symbol" charset="0"/>
            </a:endParaRPr>
          </a:p>
          <a:p>
            <a:pPr marL="0" indent="0">
              <a:defRPr/>
            </a:pPr>
            <a:r>
              <a:rPr lang="en-US" dirty="0" smtClean="0">
                <a:latin typeface="Symbol" charset="0"/>
                <a:cs typeface="Lucida Grande" charset="0"/>
                <a:sym typeface="Symbol" charset="0"/>
              </a:rPr>
              <a:t> </a:t>
            </a:r>
            <a:r>
              <a:rPr lang="en-US" dirty="0" err="1" smtClean="0">
                <a:latin typeface="Symbol" charset="0"/>
                <a:cs typeface="Lucida Grande" charset="0"/>
                <a:sym typeface="Symbol" charset="0"/>
              </a:rPr>
              <a:t>Ultrametric</a:t>
            </a:r>
            <a:r>
              <a:rPr lang="en-US" dirty="0" smtClean="0">
                <a:latin typeface="Symbol" charset="0"/>
                <a:cs typeface="Lucida Grande" charset="0"/>
                <a:sym typeface="Symbol" charset="0"/>
              </a:rPr>
              <a:t>, for hierarchic relations and for dynamic context</a:t>
            </a:r>
            <a:endParaRPr lang="en-US" dirty="0" smtClean="0">
              <a:latin typeface="Symbol" charset="0"/>
              <a:sym typeface="Symbol" charset="0"/>
            </a:endParaRPr>
          </a:p>
        </p:txBody>
      </p:sp>
      <p:pic>
        <p:nvPicPr>
          <p:cNvPr id="440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7810" y="2171700"/>
            <a:ext cx="2917508" cy="461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604381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683" y="134706"/>
            <a:ext cx="9009317" cy="1282932"/>
          </a:xfrm>
        </p:spPr>
        <p:txBody>
          <a:bodyPr>
            <a:normAutofit fontScale="90000"/>
          </a:bodyPr>
          <a:lstStyle/>
          <a:p>
            <a:r>
              <a:rPr lang="en-US" sz="2400" dirty="0" smtClean="0">
                <a:solidFill>
                  <a:srgbClr val="FF0000"/>
                </a:solidFill>
              </a:rPr>
              <a:t>For data array frequencies, of dual clouds </a:t>
            </a:r>
            <a:r>
              <a:rPr lang="en-US" sz="2400" i="1" dirty="0" smtClean="0">
                <a:solidFill>
                  <a:srgbClr val="FF0000"/>
                </a:solidFill>
              </a:rPr>
              <a:t>I </a:t>
            </a:r>
            <a:r>
              <a:rPr lang="en-US" sz="2400" dirty="0" smtClean="0">
                <a:solidFill>
                  <a:srgbClr val="FF0000"/>
                </a:solidFill>
              </a:rPr>
              <a:t>and </a:t>
            </a:r>
            <a:r>
              <a:rPr lang="en-US" sz="2400" i="1" dirty="0" smtClean="0">
                <a:solidFill>
                  <a:srgbClr val="FF0000"/>
                </a:solidFill>
              </a:rPr>
              <a:t>J</a:t>
            </a:r>
            <a:r>
              <a:rPr lang="en-US" sz="2400" dirty="0" smtClean="0">
                <a:solidFill>
                  <a:srgbClr val="FF0000"/>
                </a:solidFill>
              </a:rPr>
              <a:t>, Correspondence Analysis, transform relative to product of marginal frequency distributions.    </a:t>
            </a:r>
            <a:br>
              <a:rPr lang="en-US" sz="2400" dirty="0" smtClean="0">
                <a:solidFill>
                  <a:srgbClr val="FF0000"/>
                </a:solidFill>
              </a:rPr>
            </a:br>
            <a:r>
              <a:rPr lang="en-US" sz="2400" dirty="0" smtClean="0">
                <a:solidFill>
                  <a:srgbClr val="FF0000"/>
                </a:solidFill>
              </a:rPr>
              <a:t>Absolute and relative contribution to inertia.</a:t>
            </a:r>
            <a:endParaRPr lang="en-US" sz="2400" dirty="0">
              <a:solidFill>
                <a:srgbClr val="FF0000"/>
              </a:solidFill>
            </a:endParaRPr>
          </a:p>
        </p:txBody>
      </p:sp>
      <p:pic>
        <p:nvPicPr>
          <p:cNvPr id="4" name="Content Placeholder 3" descr="x1.pdf"/>
          <p:cNvPicPr>
            <a:picLocks noGrp="1" noChangeAspect="1"/>
          </p:cNvPicPr>
          <p:nvPr>
            <p:ph idx="1"/>
          </p:nvPr>
        </p:nvPicPr>
        <p:blipFill rotWithShape="1">
          <a:blip r:embed="rId2">
            <a:extLst>
              <a:ext uri="{28A0092B-C50C-407E-A947-70E740481C1C}">
                <a14:useLocalDpi xmlns:a14="http://schemas.microsoft.com/office/drawing/2010/main" val="0"/>
              </a:ext>
            </a:extLst>
          </a:blip>
          <a:srcRect l="6222" t="43101" r="16912" b="43845"/>
          <a:stretch/>
        </p:blipFill>
        <p:spPr>
          <a:xfrm>
            <a:off x="2352139" y="1417638"/>
            <a:ext cx="6296180" cy="1520258"/>
          </a:xfrm>
        </p:spPr>
      </p:pic>
      <p:pic>
        <p:nvPicPr>
          <p:cNvPr id="5" name="Picture 4"/>
          <p:cNvPicPr>
            <a:picLocks noChangeAspect="1"/>
          </p:cNvPicPr>
          <p:nvPr/>
        </p:nvPicPr>
        <p:blipFill>
          <a:blip r:embed="rId3"/>
          <a:stretch>
            <a:fillRect/>
          </a:stretch>
        </p:blipFill>
        <p:spPr>
          <a:xfrm>
            <a:off x="291546" y="3136735"/>
            <a:ext cx="8636000" cy="3517900"/>
          </a:xfrm>
          <a:prstGeom prst="rect">
            <a:avLst/>
          </a:prstGeom>
        </p:spPr>
      </p:pic>
    </p:spTree>
    <p:extLst>
      <p:ext uri="{BB962C8B-B14F-4D97-AF65-F5344CB8AC3E}">
        <p14:creationId xmlns:p14="http://schemas.microsoft.com/office/powerpoint/2010/main" val="3837389198"/>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321469" y="178594"/>
            <a:ext cx="8527852" cy="794742"/>
          </a:xfrm>
        </p:spPr>
        <p:txBody>
          <a:bodyPr/>
          <a:lstStyle/>
          <a:p>
            <a:pPr eaLnBrk="1" hangingPunct="1">
              <a:defRPr/>
            </a:pPr>
            <a:r>
              <a:rPr lang="en-US" sz="2500"/>
              <a:t>Pierre Bourdieu, 1930-2002, renowned French social scientist.</a:t>
            </a:r>
          </a:p>
        </p:txBody>
      </p:sp>
      <p:sp>
        <p:nvSpPr>
          <p:cNvPr id="18434" name="Rectangle 2"/>
          <p:cNvSpPr>
            <a:spLocks noGrp="1" noChangeArrowheads="1"/>
          </p:cNvSpPr>
          <p:nvPr>
            <p:ph type="body" idx="1"/>
          </p:nvPr>
        </p:nvSpPr>
        <p:spPr>
          <a:xfrm>
            <a:off x="169664" y="4375547"/>
            <a:ext cx="5607844" cy="1812727"/>
          </a:xfrm>
        </p:spPr>
        <p:txBody>
          <a:bodyPr/>
          <a:lstStyle/>
          <a:p>
            <a:pPr marL="625016">
              <a:defRPr/>
            </a:pPr>
            <a:r>
              <a:rPr lang="en-US" sz="1400"/>
              <a:t>In The Craft of Sociology, Bourdieu wrote: </a:t>
            </a:r>
            <a:r>
              <a:rPr lang="ja-JP" altLang="en-US" sz="1400">
                <a:latin typeface="Arial"/>
              </a:rPr>
              <a:t>“</a:t>
            </a:r>
            <a:r>
              <a:rPr lang="en-US" sz="1400"/>
              <a:t>I use Correspondence Analysis very much, because I think that it is essentially a relational procedure whose philosophy fully expresses what in my view constitutes social reality. It is a procedure that 'thinks' in relations, as I try to do it with the concept of field.</a:t>
            </a:r>
            <a:r>
              <a:rPr lang="ja-JP" altLang="en-US" sz="1400">
                <a:latin typeface="Arial"/>
              </a:rPr>
              <a:t>”</a:t>
            </a:r>
            <a:endParaRPr lang="en-US" sz="1400"/>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868" y="1366243"/>
            <a:ext cx="1339453" cy="1339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056" y="1016868"/>
            <a:ext cx="2332881" cy="3305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8437" name="Rectangle 5"/>
          <p:cNvSpPr>
            <a:spLocks/>
          </p:cNvSpPr>
          <p:nvPr/>
        </p:nvSpPr>
        <p:spPr bwMode="auto">
          <a:xfrm>
            <a:off x="4973837" y="968871"/>
            <a:ext cx="4259461" cy="294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r>
              <a:rPr lang="en-US" sz="1400">
                <a:ea typeface="ＭＳ Ｐゴシック" charset="0"/>
              </a:rPr>
              <a:t>La Distinction, published in French in 1979, </a:t>
            </a:r>
          </a:p>
          <a:p>
            <a:r>
              <a:rPr lang="en-US" sz="1400">
                <a:ea typeface="ＭＳ Ｐゴシック" charset="0"/>
              </a:rPr>
              <a:t>and in English in 1984.</a:t>
            </a:r>
          </a:p>
          <a:p>
            <a:endParaRPr lang="en-US" sz="1400">
              <a:ea typeface="ＭＳ Ｐゴシック" charset="0"/>
            </a:endParaRPr>
          </a:p>
          <a:p>
            <a:r>
              <a:rPr lang="en-US" sz="1400">
                <a:ea typeface="ＭＳ Ｐゴシック" charset="0"/>
              </a:rPr>
              <a:t>In it, Bourdieu developed his methodology </a:t>
            </a:r>
          </a:p>
          <a:p>
            <a:r>
              <a:rPr lang="en-US" sz="1400">
                <a:ea typeface="ＭＳ Ｐゴシック" charset="0"/>
              </a:rPr>
              <a:t>using social and aesthetic preferences, </a:t>
            </a:r>
          </a:p>
          <a:p>
            <a:r>
              <a:rPr lang="en-US" sz="1400">
                <a:ea typeface="ＭＳ Ｐゴシック" charset="0"/>
              </a:rPr>
              <a:t>cultural and educational capital. </a:t>
            </a:r>
          </a:p>
          <a:p>
            <a:endParaRPr lang="en-US" sz="1400">
              <a:ea typeface="ＭＳ Ｐゴシック" charset="0"/>
            </a:endParaRPr>
          </a:p>
          <a:p>
            <a:r>
              <a:rPr lang="en-US" sz="1400">
                <a:ea typeface="ＭＳ Ｐゴシック" charset="0"/>
              </a:rPr>
              <a:t>The figure on the next slide shows </a:t>
            </a:r>
          </a:p>
          <a:p>
            <a:r>
              <a:rPr lang="en-US" sz="1400">
                <a:ea typeface="ＭＳ Ｐゴシック" charset="0"/>
              </a:rPr>
              <a:t>a figure from this book, </a:t>
            </a:r>
          </a:p>
          <a:p>
            <a:r>
              <a:rPr lang="en-US" sz="1400">
                <a:ea typeface="ＭＳ Ｐゴシック" charset="0"/>
              </a:rPr>
              <a:t>using Multiple Correspondence Analysis of </a:t>
            </a:r>
          </a:p>
          <a:p>
            <a:r>
              <a:rPr lang="en-US" sz="1400">
                <a:ea typeface="ＭＳ Ｐゴシック" charset="0"/>
              </a:rPr>
              <a:t>individuals and of properties </a:t>
            </a:r>
          </a:p>
          <a:p>
            <a:r>
              <a:rPr lang="en-US" sz="1400">
                <a:ea typeface="ＭＳ Ｐゴシック" charset="0"/>
              </a:rPr>
              <a:t>(professions, age, education </a:t>
            </a:r>
          </a:p>
          <a:p>
            <a:r>
              <a:rPr lang="en-US" sz="1400">
                <a:ea typeface="ＭＳ Ｐゴシック" charset="0"/>
              </a:rPr>
              <a:t>with their interests in music, art, and so on).   </a:t>
            </a:r>
          </a:p>
          <a:p>
            <a:endParaRPr lang="en-US" sz="1400">
              <a:ea typeface="ＭＳ Ｐゴシック" charset="0"/>
            </a:endParaRPr>
          </a:p>
        </p:txBody>
      </p:sp>
      <p:pic>
        <p:nvPicPr>
          <p:cNvPr id="1843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6807" y="3958085"/>
            <a:ext cx="1768078" cy="289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1882584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Grp="1" noChangeArrowheads="1"/>
          </p:cNvSpPr>
          <p:nvPr>
            <p:ph type="title"/>
          </p:nvPr>
        </p:nvSpPr>
        <p:spPr>
          <a:xfrm>
            <a:off x="892969" y="178594"/>
            <a:ext cx="7358063" cy="1241227"/>
          </a:xfrm>
        </p:spPr>
        <p:txBody>
          <a:bodyPr/>
          <a:lstStyle/>
          <a:p>
            <a:pPr eaLnBrk="1" hangingPunct="1">
              <a:defRPr/>
            </a:pPr>
            <a:r>
              <a:rPr lang="en-US" sz="2000">
                <a:solidFill>
                  <a:srgbClr val="D90B00"/>
                </a:solidFill>
              </a:rPr>
              <a:t>Dual spaces, transition formulae.  Importance includes (1) interpretation in simultaneous display; (2) computational - we will not dwell on this here; (3) supplementary elements. </a:t>
            </a:r>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9485" y="2294930"/>
            <a:ext cx="1425402" cy="103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3531" y="2250281"/>
            <a:ext cx="2607469" cy="1303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4276" name="Line 4"/>
          <p:cNvSpPr>
            <a:spLocks noChangeShapeType="1"/>
          </p:cNvSpPr>
          <p:nvPr/>
        </p:nvSpPr>
        <p:spPr bwMode="auto">
          <a:xfrm rot="10800000">
            <a:off x="2927823" y="1996902"/>
            <a:ext cx="3940225" cy="704329"/>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77" name="Line 5"/>
          <p:cNvSpPr>
            <a:spLocks noChangeShapeType="1"/>
          </p:cNvSpPr>
          <p:nvPr/>
        </p:nvSpPr>
        <p:spPr bwMode="auto">
          <a:xfrm rot="10800000">
            <a:off x="1521396" y="2778250"/>
            <a:ext cx="3493741" cy="131713"/>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4278" name="Rectangle 6"/>
          <p:cNvSpPr>
            <a:spLocks/>
          </p:cNvSpPr>
          <p:nvPr/>
        </p:nvSpPr>
        <p:spPr bwMode="auto">
          <a:xfrm>
            <a:off x="1905143" y="1820332"/>
            <a:ext cx="81689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700">
                <a:ea typeface="ＭＳ Ｐゴシック" charset="0"/>
              </a:rPr>
              <a:t>Variables</a:t>
            </a:r>
          </a:p>
        </p:txBody>
      </p:sp>
      <p:sp>
        <p:nvSpPr>
          <p:cNvPr id="54279" name="Rectangle 7"/>
          <p:cNvSpPr>
            <a:spLocks/>
          </p:cNvSpPr>
          <p:nvPr/>
        </p:nvSpPr>
        <p:spPr bwMode="auto">
          <a:xfrm>
            <a:off x="223243" y="2638723"/>
            <a:ext cx="1098352" cy="33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r>
              <a:rPr lang="en-US">
                <a:ea typeface="ＭＳ Ｐゴシック" charset="0"/>
              </a:rPr>
              <a:t>Individuals</a:t>
            </a:r>
          </a:p>
        </p:txBody>
      </p:sp>
      <p:sp>
        <p:nvSpPr>
          <p:cNvPr id="54280" name="Rectangle 8"/>
          <p:cNvSpPr>
            <a:spLocks/>
          </p:cNvSpPr>
          <p:nvPr/>
        </p:nvSpPr>
        <p:spPr bwMode="auto">
          <a:xfrm>
            <a:off x="508992" y="3754933"/>
            <a:ext cx="4982766" cy="232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l"/>
            <a:r>
              <a:rPr lang="en-US" sz="1300">
                <a:ea typeface="ＭＳ Ｐゴシック" charset="0"/>
              </a:rPr>
              <a:t>(1) Use the attributes to understand the individuals, and vice versa.   As well as study the subclouds of each.   (Right: Bourdieu figure - see earlier slide.) </a:t>
            </a:r>
          </a:p>
          <a:p>
            <a:pPr algn="l"/>
            <a:endParaRPr lang="en-US" sz="1300">
              <a:ea typeface="ＭＳ Ｐゴシック" charset="0"/>
            </a:endParaRPr>
          </a:p>
          <a:p>
            <a:pPr algn="l"/>
            <a:r>
              <a:rPr lang="en-US" sz="1300">
                <a:ea typeface="ＭＳ Ｐゴシック" charset="0"/>
              </a:rPr>
              <a:t>(3) Carry out correspondence analysis.   Then use essentially what are the transition formulae to take new elements (rows or columns) and project them into the analysis - i.e. into the factor space. </a:t>
            </a:r>
          </a:p>
          <a:p>
            <a:pPr algn="l"/>
            <a:r>
              <a:rPr lang="en-US" sz="1300">
                <a:ea typeface="ＭＳ Ｐゴシック" charset="0"/>
              </a:rPr>
              <a:t>Examples: in the </a:t>
            </a:r>
            <a:r>
              <a:rPr lang="ja-JP" altLang="en-US" sz="1300">
                <a:latin typeface="Arial" charset="0"/>
                <a:ea typeface="ＭＳ Ｐゴシック" charset="0"/>
              </a:rPr>
              <a:t>“</a:t>
            </a:r>
            <a:r>
              <a:rPr lang="en-US" altLang="ja-JP" sz="1300">
                <a:ea typeface="Gill Sans" charset="0"/>
                <a:cs typeface="Gill Sans" charset="0"/>
              </a:rPr>
              <a:t>cultural tastes</a:t>
            </a:r>
            <a:r>
              <a:rPr lang="ja-JP" altLang="en-US" sz="1300">
                <a:latin typeface="Arial" charset="0"/>
                <a:ea typeface="ＭＳ Ｐゴシック" charset="0"/>
              </a:rPr>
              <a:t>”</a:t>
            </a:r>
            <a:r>
              <a:rPr lang="en-US" altLang="ja-JP" sz="1300">
                <a:ea typeface="Gill Sans" charset="0"/>
                <a:cs typeface="Gill Sans" charset="0"/>
              </a:rPr>
              <a:t> data we will use, there is a set of subject respondents who came later and/or were different from the main set of subject individuals.   For the variables used, i.e. responses to the cultural tastes, we use as supplementary variables gender, and salary, because these are different in nature from the variables analysed.     </a:t>
            </a:r>
            <a:endParaRPr lang="en-US" sz="1300">
              <a:ea typeface="Gill Sans" charset="0"/>
              <a:cs typeface="Gill Sans" charset="0"/>
            </a:endParaRPr>
          </a:p>
        </p:txBody>
      </p:sp>
      <p:pic>
        <p:nvPicPr>
          <p:cNvPr id="5428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1" y="3571875"/>
            <a:ext cx="2080617" cy="1562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54282"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1305" y="4717108"/>
            <a:ext cx="1526977" cy="130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4283" name="Line 11"/>
          <p:cNvSpPr>
            <a:spLocks noChangeShapeType="1"/>
          </p:cNvSpPr>
          <p:nvPr/>
        </p:nvSpPr>
        <p:spPr bwMode="auto">
          <a:xfrm>
            <a:off x="6545462" y="2902149"/>
            <a:ext cx="405184" cy="7814"/>
          </a:xfrm>
          <a:prstGeom prst="line">
            <a:avLst/>
          </a:prstGeom>
          <a:noFill/>
          <a:ln w="38100">
            <a:solidFill>
              <a:srgbClr val="D90B00"/>
            </a:solidFill>
            <a:miter lim="800000"/>
            <a:headEnd type="stealth" w="med" len="med"/>
            <a:tailEnd type="stealth" w="med" len="med"/>
          </a:ln>
          <a:extLst>
            <a:ext uri="{909E8E84-426E-40dd-AFC4-6F175D3DCCD1}">
              <a14:hiddenFill xmlns:a14="http://schemas.microsoft.com/office/drawing/2010/main">
                <a:noFill/>
              </a14:hiddenFill>
            </a:ext>
          </a:extLst>
        </p:spPr>
        <p:txBody>
          <a:bodyPr lIns="0" tIns="0" rIns="0" bIns="0"/>
          <a:lstStyle/>
          <a:p>
            <a:endParaRPr lang="en-US"/>
          </a:p>
        </p:txBody>
      </p:sp>
      <p:sp>
        <p:nvSpPr>
          <p:cNvPr id="54284" name="Line 12"/>
          <p:cNvSpPr>
            <a:spLocks noChangeShapeType="1"/>
          </p:cNvSpPr>
          <p:nvPr/>
        </p:nvSpPr>
        <p:spPr bwMode="auto">
          <a:xfrm rot="10800000" flipH="1">
            <a:off x="1169790" y="2131964"/>
            <a:ext cx="837158" cy="484436"/>
          </a:xfrm>
          <a:prstGeom prst="line">
            <a:avLst/>
          </a:prstGeom>
          <a:noFill/>
          <a:ln w="38100">
            <a:solidFill>
              <a:srgbClr val="D90B00"/>
            </a:solidFill>
            <a:miter lim="800000"/>
            <a:headEnd type="stealth" w="med" len="med"/>
            <a:tailEnd type="stealth" w="med" len="med"/>
          </a:ln>
          <a:extLst>
            <a:ext uri="{909E8E84-426E-40dd-AFC4-6F175D3DCCD1}">
              <a14:hiddenFill xmlns:a14="http://schemas.microsoft.com/office/drawing/2010/main">
                <a:noFill/>
              </a14:hiddenFill>
            </a:ext>
          </a:extLst>
        </p:spPr>
        <p:txBody>
          <a:bodyPr lIns="0" tIns="0" rIns="0" bIns="0"/>
          <a:lstStyle/>
          <a:p>
            <a:endParaRPr lang="en-US"/>
          </a:p>
        </p:txBody>
      </p:sp>
    </p:spTree>
    <p:extLst>
      <p:ext uri="{BB962C8B-B14F-4D97-AF65-F5344CB8AC3E}">
        <p14:creationId xmlns:p14="http://schemas.microsoft.com/office/powerpoint/2010/main" val="2094572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1"/>
          <p:cNvSpPr>
            <a:spLocks noGrp="1" noChangeArrowheads="1"/>
          </p:cNvSpPr>
          <p:nvPr>
            <p:ph type="title"/>
          </p:nvPr>
        </p:nvSpPr>
        <p:spPr>
          <a:xfrm>
            <a:off x="297180" y="182880"/>
            <a:ext cx="8538210" cy="2597468"/>
          </a:xfrm>
        </p:spPr>
        <p:txBody>
          <a:bodyPr/>
          <a:lstStyle/>
          <a:p>
            <a:pPr eaLnBrk="1" hangingPunct="1">
              <a:defRPr/>
            </a:pPr>
            <a:r>
              <a:rPr lang="en-US" sz="2000" dirty="0">
                <a:solidFill>
                  <a:srgbClr val="FF0000"/>
                </a:solidFill>
              </a:rPr>
              <a:t>Hierarchy, as well as geometry (Euclidean factor space as in Correspondence Analysis) for both understanding and working in complex systems. </a:t>
            </a:r>
            <a:r>
              <a:rPr lang="en-US" sz="2000" dirty="0"/>
              <a:t> </a:t>
            </a:r>
            <a:br>
              <a:rPr lang="en-US" sz="2000" dirty="0"/>
            </a:br>
            <a:r>
              <a:rPr lang="en-US" sz="2000" dirty="0"/>
              <a:t/>
            </a:r>
            <a:br>
              <a:rPr lang="en-US" sz="2000" dirty="0"/>
            </a:br>
            <a:endParaRPr lang="en-US" sz="2000" dirty="0"/>
          </a:p>
        </p:txBody>
      </p:sp>
      <p:sp>
        <p:nvSpPr>
          <p:cNvPr id="104450" name="Rectangle 2"/>
          <p:cNvSpPr>
            <a:spLocks noGrp="1" noChangeArrowheads="1"/>
          </p:cNvSpPr>
          <p:nvPr>
            <p:ph type="body" idx="1"/>
          </p:nvPr>
        </p:nvSpPr>
        <p:spPr>
          <a:xfrm>
            <a:off x="891540" y="2651760"/>
            <a:ext cx="7360920" cy="3794760"/>
          </a:xfrm>
        </p:spPr>
        <p:txBody>
          <a:bodyPr/>
          <a:lstStyle/>
          <a:p>
            <a:pPr marL="800100">
              <a:defRPr/>
            </a:pPr>
            <a:r>
              <a:rPr lang="en-US" sz="2200" dirty="0"/>
              <a:t>Following slide is of: Herbert A Simon (1916-2001), Nobel Prize in economics 1978.  He coined the terms: </a:t>
            </a:r>
            <a:r>
              <a:rPr lang="ja-JP" altLang="en-US" sz="2200" dirty="0">
                <a:latin typeface="Arial"/>
              </a:rPr>
              <a:t>“</a:t>
            </a:r>
            <a:r>
              <a:rPr lang="en-US" sz="2200" dirty="0"/>
              <a:t>bounded rationality</a:t>
            </a:r>
            <a:r>
              <a:rPr lang="ja-JP" altLang="en-US" sz="2200" dirty="0">
                <a:latin typeface="Arial"/>
              </a:rPr>
              <a:t>”</a:t>
            </a:r>
            <a:r>
              <a:rPr lang="en-US" sz="2200" dirty="0"/>
              <a:t>, </a:t>
            </a:r>
            <a:r>
              <a:rPr lang="ja-JP" altLang="en-US" sz="2200" dirty="0">
                <a:latin typeface="Arial"/>
              </a:rPr>
              <a:t>“</a:t>
            </a:r>
            <a:r>
              <a:rPr lang="en-US" sz="2200" dirty="0"/>
              <a:t>satisficing</a:t>
            </a:r>
            <a:r>
              <a:rPr lang="ja-JP" altLang="en-US" sz="2200" dirty="0">
                <a:latin typeface="Arial"/>
              </a:rPr>
              <a:t>”</a:t>
            </a:r>
            <a:r>
              <a:rPr lang="en-US" sz="2200" dirty="0"/>
              <a:t>, - and hierarchy as the architecture of complex systems.  See: </a:t>
            </a:r>
            <a:r>
              <a:rPr lang="en-US" sz="2200" i="1" dirty="0"/>
              <a:t>The Sciences of the Artificial</a:t>
            </a:r>
            <a:r>
              <a:rPr lang="en-US" sz="2200" dirty="0"/>
              <a:t>, MIT Press.  </a:t>
            </a:r>
          </a:p>
        </p:txBody>
      </p:sp>
    </p:spTree>
    <p:extLst>
      <p:ext uri="{BB962C8B-B14F-4D97-AF65-F5344CB8AC3E}">
        <p14:creationId xmlns:p14="http://schemas.microsoft.com/office/powerpoint/2010/main" val="3804545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1"/>
          <p:cNvSpPr>
            <a:spLocks noGrp="1" noChangeArrowheads="1"/>
          </p:cNvSpPr>
          <p:nvPr>
            <p:ph type="title"/>
          </p:nvPr>
        </p:nvSpPr>
        <p:spPr/>
        <p:txBody>
          <a:bodyPr/>
          <a:lstStyle/>
          <a:p>
            <a:pPr eaLnBrk="1" hangingPunct="1">
              <a:defRPr/>
            </a:pPr>
            <a:endParaRPr lang="en-US" smtClean="0"/>
          </a:p>
        </p:txBody>
      </p:sp>
      <p:sp>
        <p:nvSpPr>
          <p:cNvPr id="105474" name="Rectangle 2"/>
          <p:cNvSpPr>
            <a:spLocks noGrp="1" noChangeArrowheads="1"/>
          </p:cNvSpPr>
          <p:nvPr>
            <p:ph type="body" idx="1"/>
          </p:nvPr>
        </p:nvSpPr>
        <p:spPr/>
        <p:txBody>
          <a:bodyPr/>
          <a:lstStyle/>
          <a:p>
            <a:pPr marL="800100">
              <a:defRPr/>
            </a:pPr>
            <a:endParaRPr lang="en-US" smtClean="0"/>
          </a:p>
        </p:txBody>
      </p:sp>
      <p:pic>
        <p:nvPicPr>
          <p:cNvPr id="532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5890" y="411480"/>
            <a:ext cx="1577340" cy="235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3252" name="Rectangle 4"/>
          <p:cNvSpPr>
            <a:spLocks/>
          </p:cNvSpPr>
          <p:nvPr/>
        </p:nvSpPr>
        <p:spPr bwMode="auto">
          <a:xfrm>
            <a:off x="3909060" y="3577560"/>
            <a:ext cx="1028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p>
            <a:pPr algn="l"/>
            <a:endParaRPr lang="en-US" sz="800">
              <a:latin typeface="Times" charset="0"/>
              <a:ea typeface="ＭＳ Ｐゴシック" charset="0"/>
              <a:cs typeface="ＭＳ Ｐゴシック" charset="0"/>
              <a:sym typeface="Times" charset="0"/>
            </a:endParaRPr>
          </a:p>
          <a:p>
            <a:endParaRPr lang="en-US">
              <a:solidFill>
                <a:schemeClr val="tx1"/>
              </a:solidFill>
              <a:ea typeface="ＭＳ Ｐゴシック" charset="0"/>
              <a:cs typeface="ＭＳ Ｐゴシック" charset="0"/>
            </a:endParaRPr>
          </a:p>
        </p:txBody>
      </p:sp>
      <p:pic>
        <p:nvPicPr>
          <p:cNvPr id="532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0650" y="982980"/>
            <a:ext cx="2883218" cy="424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3254" name="Rectangle 6"/>
          <p:cNvSpPr>
            <a:spLocks/>
          </p:cNvSpPr>
          <p:nvPr/>
        </p:nvSpPr>
        <p:spPr bwMode="auto">
          <a:xfrm>
            <a:off x="5194935" y="5545723"/>
            <a:ext cx="2920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2200">
                <a:ea typeface="ＭＳ Ｐゴシック" charset="0"/>
                <a:cs typeface="ＭＳ Ｐゴシック" charset="0"/>
              </a:rPr>
              <a:t>MIT Press, 3rd edn., 1996</a:t>
            </a:r>
          </a:p>
        </p:txBody>
      </p:sp>
      <p:sp>
        <p:nvSpPr>
          <p:cNvPr id="53255" name="Rectangle 7"/>
          <p:cNvSpPr>
            <a:spLocks/>
          </p:cNvSpPr>
          <p:nvPr/>
        </p:nvSpPr>
        <p:spPr bwMode="auto">
          <a:xfrm>
            <a:off x="911543" y="2846070"/>
            <a:ext cx="4080510" cy="265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l"/>
            <a:r>
              <a:rPr lang="en-US" sz="2200">
                <a:ea typeface="ＭＳ Ｐゴシック" charset="0"/>
                <a:cs typeface="ＭＳ Ｐゴシック" charset="0"/>
              </a:rPr>
              <a:t>Chapter titles include:</a:t>
            </a:r>
          </a:p>
          <a:p>
            <a:pPr algn="l"/>
            <a:endParaRPr lang="en-US" sz="2200">
              <a:ea typeface="ＭＳ Ｐゴシック" charset="0"/>
              <a:cs typeface="ＭＳ Ｐゴシック" charset="0"/>
            </a:endParaRPr>
          </a:p>
          <a:p>
            <a:pPr algn="l"/>
            <a:r>
              <a:rPr lang="en-US" sz="2200">
                <a:ea typeface="ＭＳ Ｐゴシック" charset="0"/>
                <a:cs typeface="ＭＳ Ｐゴシック" charset="0"/>
              </a:rPr>
              <a:t>- The psychology of thinking</a:t>
            </a:r>
          </a:p>
          <a:p>
            <a:pPr algn="l"/>
            <a:r>
              <a:rPr lang="en-US" sz="2200">
                <a:ea typeface="ＭＳ Ｐゴシック" charset="0"/>
                <a:cs typeface="ＭＳ Ｐゴシック" charset="0"/>
              </a:rPr>
              <a:t>- Remembering and learning</a:t>
            </a:r>
          </a:p>
          <a:p>
            <a:pPr algn="l"/>
            <a:r>
              <a:rPr lang="en-US" sz="2200">
                <a:ea typeface="ＭＳ Ｐゴシック" charset="0"/>
                <a:cs typeface="ＭＳ Ｐゴシック" charset="0"/>
              </a:rPr>
              <a:t>- The science of design</a:t>
            </a:r>
          </a:p>
          <a:p>
            <a:pPr algn="l"/>
            <a:r>
              <a:rPr lang="en-US" sz="2200">
                <a:ea typeface="ＭＳ Ｐゴシック" charset="0"/>
                <a:cs typeface="ＭＳ Ｐゴシック" charset="0"/>
              </a:rPr>
              <a:t>- Social planning</a:t>
            </a:r>
          </a:p>
          <a:p>
            <a:pPr algn="l"/>
            <a:r>
              <a:rPr lang="en-US" sz="2200">
                <a:solidFill>
                  <a:srgbClr val="FF0000"/>
                </a:solidFill>
                <a:ea typeface="ＭＳ Ｐゴシック" charset="0"/>
                <a:cs typeface="ＭＳ Ｐゴシック" charset="0"/>
              </a:rPr>
              <a:t>- The architecture of complexity: hierarchic systems</a:t>
            </a:r>
          </a:p>
        </p:txBody>
      </p:sp>
    </p:spTree>
    <p:extLst>
      <p:ext uri="{BB962C8B-B14F-4D97-AF65-F5344CB8AC3E}">
        <p14:creationId xmlns:p14="http://schemas.microsoft.com/office/powerpoint/2010/main" val="871229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2448</TotalTime>
  <Words>5325</Words>
  <Application>Microsoft Macintosh PowerPoint</Application>
  <PresentationFormat>On-screen Show (4:3)</PresentationFormat>
  <Paragraphs>280</Paragraphs>
  <Slides>58</Slides>
  <Notes>2</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Geometric Data Analysis: Analytics of Processes and Behaviours  The Geometry and Topology of Data and Information for Analytics of Processes and Behaviours:  Building on Bourdieu and Addressing New Societal Challenges </vt:lpstr>
      <vt:lpstr>This presentation: focus of analysis, contextualizing the analysis and interpretation, visualization in biplots, ranking important data components.</vt:lpstr>
      <vt:lpstr>Part 1  The following slides will discuss the importance for Big Data analytics, and associated paradigm shifts. Then: Open Data and lots of other sources. Essential analytics methodology uses the geometry and topology of data and information.   </vt:lpstr>
      <vt:lpstr>N. Keiding and T.A. Louis, Perils and potentials of self-selected entry to epidemiological studies and surveys, J.R. Statist. Soc. A, 179, Part 2, pp. 1-28, 2016</vt:lpstr>
      <vt:lpstr>Keiding and Louis (contd.)</vt:lpstr>
      <vt:lpstr>Keiding and Louis (contd.)</vt:lpstr>
      <vt:lpstr>The following slides will further discuss the importance for Big Data analytics.</vt:lpstr>
      <vt:lpstr>PowerPoint Presentation</vt:lpstr>
      <vt:lpstr>PowerPoint Presentation</vt:lpstr>
      <vt:lpstr>From AAPOR Report: What is Big Data? </vt:lpstr>
      <vt:lpstr>The bridge between the data that is analyzed, and the calibrating Big Data, is well addressed by the geometry and topology of data.  Those form the link between sampled data and the greater cosmos. </vt:lpstr>
      <vt:lpstr>F. Lebaron, "How Bourdieu "quantified" Bourdieu: the geometric modelling of data”, chapter 2 in K. Robson and C. Sanders, Eds., Quantifying Theory: Pierre Bourdieu, Springer 2009.</vt:lpstr>
      <vt:lpstr>PowerPoint Presentation</vt:lpstr>
      <vt:lpstr>Part 2</vt:lpstr>
      <vt:lpstr>Analysis of Narrative Technical Issues Addressed </vt:lpstr>
      <vt:lpstr>A further theme:  tracking emotion</vt:lpstr>
      <vt:lpstr>Some references on this work</vt:lpstr>
      <vt:lpstr>Part 3</vt:lpstr>
      <vt:lpstr>Social Media case study – Twitter</vt:lpstr>
      <vt:lpstr>1) Testing social media with the aim of designing interventions 2) Application here to environmental communication initiatives 3) Measuring impact of public engagement theory (in the Jürgen Habermas sense – public engagement centred on communicative theory; by implication therefore, discourse as a possible route to social learning and environmental citizenship) </vt:lpstr>
      <vt:lpstr>Background and aims</vt:lpstr>
      <vt:lpstr>The 8 Twitter campaigns in late 2012</vt:lpstr>
      <vt:lpstr>PowerPoint Presentation</vt:lpstr>
      <vt:lpstr>Statistical significance of impact</vt:lpstr>
      <vt:lpstr>Part 4</vt:lpstr>
      <vt:lpstr>PowerPoint Presentation</vt:lpstr>
      <vt:lpstr>Mental Health: Adult Psychiatric Morbidity Survey,  England, 2007</vt:lpstr>
      <vt:lpstr>First analysis: relating to  “Neurotic symptoms and common mental disorders"</vt:lpstr>
      <vt:lpstr>PowerPoint Presentation</vt:lpstr>
      <vt:lpstr>Adult psychiatric morbidity survey 2007, England, household survey. The analysis has the neurotic symptoms and common mental disorders, and the socio-demographic variables.  Displayed are the 10 highest contributing variables to the principal plane.</vt:lpstr>
      <vt:lpstr>Future work relating to Bourdieu’s field and homology analytics: Mental capital  Kleinman A., Lockwood Estrin G., Usmani S., Chisholm D., Marquez P.V., Evans T.G., and Saxena S. (2016), “Time for mental health to come out of the shadows”.  The Lancet  vol: 387, 2274-2275.  Cooper C., Wilsdon J., and Shooter M. (2016), “Making the Case for the Social Sciences, No. 9 Mental Wellbeing”. 28 pp. BACP, British Association for Counselling and Psychotherapy.</vt:lpstr>
      <vt:lpstr>Part 5: Semantic Mapping</vt:lpstr>
      <vt:lpstr> Data Selection to Focus Our Analysis</vt:lpstr>
      <vt:lpstr>Data preparation (first: work a few months ago)</vt:lpstr>
      <vt:lpstr>Example of top and bottom ranked hashtags</vt:lpstr>
      <vt:lpstr>PowerPoint Presentation</vt:lpstr>
      <vt:lpstr>Months May (05) to December (12), 2015, as supplementary or contextual variables. The cloud of dots are the locations of the hashtag projections.</vt:lpstr>
      <vt:lpstr>Factors 1 and 2 projections of the hashtags with the highest contributions to factor 1. </vt:lpstr>
      <vt:lpstr>Previously studied, days x hashtags Now: days x all words from the tweets  (deleted though: tweeter, URLs, and hashtags)</vt:lpstr>
      <vt:lpstr>Next (here – final) analysis: towards behavioural or activity patterns or trends</vt:lpstr>
      <vt:lpstr>For a language label, the activity over time</vt:lpstr>
      <vt:lpstr>The dominant labels of tweets for these languages: English, French, Spanish, Japanese, Portuguese.  There are numbers of tweets per day from 2015-05-11 to 2016-08-02, with two days removed.</vt:lpstr>
      <vt:lpstr>PowerPoint Presentation</vt:lpstr>
      <vt:lpstr>PowerPoint Presentation</vt:lpstr>
      <vt:lpstr>Portuguese, ISO Label PT</vt:lpstr>
      <vt:lpstr>The first few factors, the highest contributions (inertia, that defines the factor) by tweeter, and by day</vt:lpstr>
      <vt:lpstr>The Tweeters and the Festivals</vt:lpstr>
      <vt:lpstr>C, c, CA (Cannes, cannes, CANNES) and A, a, AV (Avignon, avignon, AVIGNON) They are supplementary variables in the Correspondence Analysis principal factor plane.   Semantically they are clustered.   They are against the background of the Big Data, here the 880664  tweeters, represented by dots.   </vt:lpstr>
      <vt:lpstr>Projections of supplementary variables on the principal factors (to 2 digits of precision)</vt:lpstr>
      <vt:lpstr>Current Considerations</vt:lpstr>
      <vt:lpstr>Some references</vt:lpstr>
      <vt:lpstr>Short Review of Analytics Methodology</vt:lpstr>
      <vt:lpstr>Correspondence Analysis is  A Tale of Three Metrics</vt:lpstr>
      <vt:lpstr>For data array frequencies, of dual clouds I and J, Correspondence Analysis, transform relative to product of marginal frequency distributions.     Absolute and relative contribution to inertia.</vt:lpstr>
      <vt:lpstr>Pierre Bourdieu, 1930-2002, renowned French social scientist.</vt:lpstr>
      <vt:lpstr>Dual spaces, transition formulae.  Importance includes (1) interpretation in simultaneous display; (2) computational - we will not dwell on this here; (3) supplementary elements. </vt:lpstr>
      <vt:lpstr>Hierarchy, as well as geometry (Euclidean factor space as in Correspondence Analysis) for both understanding and working in complex systems.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Fionn Murtagh</dc:creator>
  <cp:lastModifiedBy>Fionn Murtagh</cp:lastModifiedBy>
  <cp:revision>91</cp:revision>
  <dcterms:created xsi:type="dcterms:W3CDTF">2015-08-06T21:40:43Z</dcterms:created>
  <dcterms:modified xsi:type="dcterms:W3CDTF">2016-09-19T23:12:04Z</dcterms:modified>
</cp:coreProperties>
</file>