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drawings/drawing3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25"/>
  </p:notesMasterIdLst>
  <p:handoutMasterIdLst>
    <p:handoutMasterId r:id="rId26"/>
  </p:handoutMasterIdLst>
  <p:sldIdLst>
    <p:sldId id="256" r:id="rId2"/>
    <p:sldId id="358" r:id="rId3"/>
    <p:sldId id="360" r:id="rId4"/>
    <p:sldId id="364" r:id="rId5"/>
    <p:sldId id="359" r:id="rId6"/>
    <p:sldId id="348" r:id="rId7"/>
    <p:sldId id="351" r:id="rId8"/>
    <p:sldId id="356" r:id="rId9"/>
    <p:sldId id="349" r:id="rId10"/>
    <p:sldId id="363" r:id="rId11"/>
    <p:sldId id="365" r:id="rId12"/>
    <p:sldId id="353" r:id="rId13"/>
    <p:sldId id="331" r:id="rId14"/>
    <p:sldId id="333" r:id="rId15"/>
    <p:sldId id="334" r:id="rId16"/>
    <p:sldId id="368" r:id="rId17"/>
    <p:sldId id="366" r:id="rId18"/>
    <p:sldId id="367" r:id="rId19"/>
    <p:sldId id="343" r:id="rId20"/>
    <p:sldId id="350" r:id="rId21"/>
    <p:sldId id="341" r:id="rId22"/>
    <p:sldId id="369" r:id="rId23"/>
    <p:sldId id="332" r:id="rId24"/>
  </p:sldIdLst>
  <p:sldSz cx="9144000" cy="6858000" type="screen4x3"/>
  <p:notesSz cx="6881813" cy="100028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4" autoAdjust="0"/>
    <p:restoredTop sz="94671" autoAdjust="0"/>
  </p:normalViewPr>
  <p:slideViewPr>
    <p:cSldViewPr>
      <p:cViewPr varScale="1">
        <p:scale>
          <a:sx n="70" d="100"/>
          <a:sy n="70" d="100"/>
        </p:scale>
        <p:origin x="636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237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fiona.russel\Desktop\Fiona\Grants\BMGF%20herd%20immunity\Results\LPC\LPC%20results%20Jun15.xlsx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file:///C:\Users\fiona.russel\Desktop\Fiona\Grants\BMGF%20herd%20immunity\Proposal\Lao%20pretend%20data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2-11 mo</c:v>
                </c:pt>
              </c:strCache>
            </c:strRef>
          </c:tx>
          <c:cat>
            <c:numRef>
              <c:f>Sheet1!$A$2:$A$6</c:f>
              <c:numCache>
                <c:formatCode>General</c:formatCode>
                <c:ptCount val="5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1418</c:v>
                </c:pt>
                <c:pt idx="1">
                  <c:v>1500</c:v>
                </c:pt>
                <c:pt idx="2">
                  <c:v>1291</c:v>
                </c:pt>
                <c:pt idx="3">
                  <c:v>1333</c:v>
                </c:pt>
                <c:pt idx="4">
                  <c:v>944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12-23 mo</c:v>
                </c:pt>
              </c:strCache>
            </c:strRef>
          </c:tx>
          <c:spPr>
            <a:ln>
              <a:solidFill>
                <a:schemeClr val="accent4">
                  <a:lumMod val="40000"/>
                  <a:lumOff val="60000"/>
                </a:schemeClr>
              </a:solidFill>
            </a:ln>
          </c:spPr>
          <c:marker>
            <c:spPr>
              <a:solidFill>
                <a:schemeClr val="accent4"/>
              </a:solidFill>
            </c:spPr>
          </c:marker>
          <c:cat>
            <c:numRef>
              <c:f>Sheet1!$A$2:$A$6</c:f>
              <c:numCache>
                <c:formatCode>General</c:formatCode>
                <c:ptCount val="5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1301</c:v>
                </c:pt>
                <c:pt idx="1">
                  <c:v>1252</c:v>
                </c:pt>
                <c:pt idx="2">
                  <c:v>947</c:v>
                </c:pt>
                <c:pt idx="3">
                  <c:v>934</c:v>
                </c:pt>
                <c:pt idx="4">
                  <c:v>552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24-59 mo</c:v>
                </c:pt>
              </c:strCache>
            </c:strRef>
          </c:tx>
          <c:cat>
            <c:numRef>
              <c:f>Sheet1!$A$2:$A$6</c:f>
              <c:numCache>
                <c:formatCode>General</c:formatCode>
                <c:ptCount val="5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</c:numCache>
            </c:numRef>
          </c:cat>
          <c:val>
            <c:numRef>
              <c:f>Sheet1!$D$2:$D$6</c:f>
              <c:numCache>
                <c:formatCode>General</c:formatCode>
                <c:ptCount val="5"/>
                <c:pt idx="0">
                  <c:v>295</c:v>
                </c:pt>
                <c:pt idx="1">
                  <c:v>424</c:v>
                </c:pt>
                <c:pt idx="2">
                  <c:v>327</c:v>
                </c:pt>
                <c:pt idx="3">
                  <c:v>230</c:v>
                </c:pt>
                <c:pt idx="4">
                  <c:v>354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8170928"/>
        <c:axId val="188171320"/>
      </c:lineChart>
      <c:catAx>
        <c:axId val="1881709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000" baseline="0">
                <a:solidFill>
                  <a:schemeClr val="tx1"/>
                </a:solidFill>
              </a:defRPr>
            </a:pPr>
            <a:endParaRPr lang="en-US"/>
          </a:p>
        </c:txPr>
        <c:crossAx val="188171320"/>
        <c:crosses val="autoZero"/>
        <c:auto val="1"/>
        <c:lblAlgn val="ctr"/>
        <c:lblOffset val="100"/>
        <c:noMultiLvlLbl val="0"/>
      </c:catAx>
      <c:valAx>
        <c:axId val="188171320"/>
        <c:scaling>
          <c:orientation val="minMax"/>
          <c:max val="180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2000" b="0">
                    <a:solidFill>
                      <a:schemeClr val="tx1"/>
                    </a:solidFill>
                  </a:defRPr>
                </a:pPr>
                <a:r>
                  <a:rPr lang="en-AU" sz="2000" b="0" dirty="0" smtClean="0">
                    <a:solidFill>
                      <a:schemeClr val="tx1"/>
                    </a:solidFill>
                  </a:rPr>
                  <a:t>Cases</a:t>
                </a:r>
                <a:r>
                  <a:rPr lang="en-AU" sz="2000" b="0" baseline="0" dirty="0" smtClean="0">
                    <a:solidFill>
                      <a:schemeClr val="tx1"/>
                    </a:solidFill>
                  </a:rPr>
                  <a:t> /10</a:t>
                </a:r>
                <a:r>
                  <a:rPr lang="en-AU" sz="2000" b="0" baseline="30000" dirty="0" smtClean="0">
                    <a:solidFill>
                      <a:schemeClr val="tx1"/>
                    </a:solidFill>
                  </a:rPr>
                  <a:t>5</a:t>
                </a:r>
                <a:r>
                  <a:rPr lang="en-AU" sz="2000" b="0" baseline="0" dirty="0" smtClean="0">
                    <a:solidFill>
                      <a:schemeClr val="tx1"/>
                    </a:solidFill>
                  </a:rPr>
                  <a:t> p-years</a:t>
                </a:r>
                <a:endParaRPr lang="en-AU" sz="2000" b="0" dirty="0">
                  <a:solidFill>
                    <a:schemeClr val="tx1"/>
                  </a:solidFill>
                </a:endParaRP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000" baseline="0">
                <a:solidFill>
                  <a:schemeClr val="tx1"/>
                </a:solidFill>
              </a:defRPr>
            </a:pPr>
            <a:endParaRPr lang="en-US"/>
          </a:p>
        </c:txPr>
        <c:crossAx val="188170928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2000" baseline="0">
              <a:solidFill>
                <a:schemeClr val="tx1"/>
              </a:solidFill>
            </a:defRPr>
          </a:pPr>
          <a:endParaRPr lang="en-US"/>
        </a:p>
      </c:txPr>
    </c:legend>
    <c:plotVisOnly val="1"/>
    <c:dispBlanksAs val="gap"/>
    <c:showDLblsOverMax val="0"/>
  </c:chart>
  <c:spPr>
    <a:noFill/>
  </c:spPr>
  <c:txPr>
    <a:bodyPr/>
    <a:lstStyle/>
    <a:p>
      <a:pPr>
        <a:defRPr sz="1800"/>
      </a:pPr>
      <a:endParaRPr lang="en-US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0464964368209602E-2"/>
          <c:y val="1.33548691029006E-2"/>
          <c:w val="0.83881487786999598"/>
          <c:h val="0.6154021131973888"/>
        </c:manualLayout>
      </c:layout>
      <c:lineChart>
        <c:grouping val="standard"/>
        <c:varyColors val="0"/>
        <c:ser>
          <c:idx val="0"/>
          <c:order val="0"/>
          <c:tx>
            <c:strRef>
              <c:f>Sheet2!$B$4</c:f>
              <c:strCache>
                <c:ptCount val="1"/>
                <c:pt idx="0">
                  <c:v>Number enrolled</c:v>
                </c:pt>
              </c:strCache>
            </c:strRef>
          </c:tx>
          <c:spPr>
            <a:ln w="28575" cap="rnd">
              <a:solidFill>
                <a:srgbClr val="00B0F0"/>
              </a:solidFill>
              <a:round/>
            </a:ln>
            <a:effectLst/>
          </c:spPr>
          <c:marker>
            <c:symbol val="circle"/>
            <c:size val="5"/>
            <c:spPr>
              <a:noFill/>
              <a:ln w="9525">
                <a:noFill/>
              </a:ln>
              <a:effectLst/>
            </c:spPr>
          </c:marker>
          <c:cat>
            <c:multiLvlStrRef>
              <c:f>Sheet2!$C$2:$T$3</c:f>
              <c:multiLvlStrCache>
                <c:ptCount val="18"/>
                <c:lvl>
                  <c:pt idx="0">
                    <c:v>December</c:v>
                  </c:pt>
                  <c:pt idx="1">
                    <c:v>January</c:v>
                  </c:pt>
                  <c:pt idx="2">
                    <c:v>February</c:v>
                  </c:pt>
                  <c:pt idx="3">
                    <c:v>March</c:v>
                  </c:pt>
                  <c:pt idx="4">
                    <c:v>April</c:v>
                  </c:pt>
                  <c:pt idx="5">
                    <c:v>May</c:v>
                  </c:pt>
                  <c:pt idx="6">
                    <c:v>June</c:v>
                  </c:pt>
                  <c:pt idx="7">
                    <c:v>July</c:v>
                  </c:pt>
                  <c:pt idx="8">
                    <c:v>August</c:v>
                  </c:pt>
                  <c:pt idx="9">
                    <c:v>September</c:v>
                  </c:pt>
                  <c:pt idx="10">
                    <c:v>October</c:v>
                  </c:pt>
                  <c:pt idx="11">
                    <c:v>November</c:v>
                  </c:pt>
                  <c:pt idx="12">
                    <c:v>December</c:v>
                  </c:pt>
                  <c:pt idx="13">
                    <c:v>January</c:v>
                  </c:pt>
                  <c:pt idx="14">
                    <c:v>February</c:v>
                  </c:pt>
                  <c:pt idx="15">
                    <c:v>March</c:v>
                  </c:pt>
                  <c:pt idx="16">
                    <c:v>April</c:v>
                  </c:pt>
                  <c:pt idx="17">
                    <c:v>May</c:v>
                  </c:pt>
                </c:lvl>
                <c:lvl>
                  <c:pt idx="0">
                    <c:v>2013</c:v>
                  </c:pt>
                  <c:pt idx="1">
                    <c:v>2014</c:v>
                  </c:pt>
                  <c:pt idx="13">
                    <c:v>2015</c:v>
                  </c:pt>
                </c:lvl>
              </c:multiLvlStrCache>
            </c:multiLvlStrRef>
          </c:cat>
          <c:val>
            <c:numRef>
              <c:f>Sheet2!$C$4:$T$4</c:f>
              <c:numCache>
                <c:formatCode>General</c:formatCode>
                <c:ptCount val="18"/>
                <c:pt idx="0">
                  <c:v>6</c:v>
                </c:pt>
                <c:pt idx="1">
                  <c:v>12</c:v>
                </c:pt>
                <c:pt idx="2">
                  <c:v>27</c:v>
                </c:pt>
                <c:pt idx="3">
                  <c:v>13</c:v>
                </c:pt>
                <c:pt idx="4">
                  <c:v>23</c:v>
                </c:pt>
                <c:pt idx="5">
                  <c:v>21</c:v>
                </c:pt>
                <c:pt idx="6">
                  <c:v>38</c:v>
                </c:pt>
                <c:pt idx="7">
                  <c:v>53</c:v>
                </c:pt>
                <c:pt idx="8">
                  <c:v>62</c:v>
                </c:pt>
                <c:pt idx="9">
                  <c:v>35</c:v>
                </c:pt>
                <c:pt idx="10">
                  <c:v>23</c:v>
                </c:pt>
                <c:pt idx="11">
                  <c:v>25</c:v>
                </c:pt>
                <c:pt idx="12">
                  <c:v>24</c:v>
                </c:pt>
                <c:pt idx="13">
                  <c:v>38</c:v>
                </c:pt>
                <c:pt idx="14">
                  <c:v>31</c:v>
                </c:pt>
                <c:pt idx="15">
                  <c:v>33</c:v>
                </c:pt>
                <c:pt idx="16">
                  <c:v>32</c:v>
                </c:pt>
                <c:pt idx="17">
                  <c:v>29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Sheet2!$B$7</c:f>
              <c:strCache>
                <c:ptCount val="1"/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cat>
            <c:multiLvlStrRef>
              <c:f>Sheet2!$C$2:$T$3</c:f>
              <c:multiLvlStrCache>
                <c:ptCount val="18"/>
                <c:lvl>
                  <c:pt idx="0">
                    <c:v>December</c:v>
                  </c:pt>
                  <c:pt idx="1">
                    <c:v>January</c:v>
                  </c:pt>
                  <c:pt idx="2">
                    <c:v>February</c:v>
                  </c:pt>
                  <c:pt idx="3">
                    <c:v>March</c:v>
                  </c:pt>
                  <c:pt idx="4">
                    <c:v>April</c:v>
                  </c:pt>
                  <c:pt idx="5">
                    <c:v>May</c:v>
                  </c:pt>
                  <c:pt idx="6">
                    <c:v>June</c:v>
                  </c:pt>
                  <c:pt idx="7">
                    <c:v>July</c:v>
                  </c:pt>
                  <c:pt idx="8">
                    <c:v>August</c:v>
                  </c:pt>
                  <c:pt idx="9">
                    <c:v>September</c:v>
                  </c:pt>
                  <c:pt idx="10">
                    <c:v>October</c:v>
                  </c:pt>
                  <c:pt idx="11">
                    <c:v>November</c:v>
                  </c:pt>
                  <c:pt idx="12">
                    <c:v>December</c:v>
                  </c:pt>
                  <c:pt idx="13">
                    <c:v>January</c:v>
                  </c:pt>
                  <c:pt idx="14">
                    <c:v>February</c:v>
                  </c:pt>
                  <c:pt idx="15">
                    <c:v>March</c:v>
                  </c:pt>
                  <c:pt idx="16">
                    <c:v>April</c:v>
                  </c:pt>
                  <c:pt idx="17">
                    <c:v>May</c:v>
                  </c:pt>
                </c:lvl>
                <c:lvl>
                  <c:pt idx="0">
                    <c:v>2013</c:v>
                  </c:pt>
                  <c:pt idx="1">
                    <c:v>2014</c:v>
                  </c:pt>
                  <c:pt idx="13">
                    <c:v>2015</c:v>
                  </c:pt>
                </c:lvl>
              </c:multiLvlStrCache>
            </c:multiLvlStrRef>
          </c:cat>
          <c:val>
            <c:numRef>
              <c:f>Sheet2!$C$7:$T$7</c:f>
              <c:numCache>
                <c:formatCode>General</c:formatCode>
                <c:ptCount val="18"/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8677080"/>
        <c:axId val="155581968"/>
      </c:lineChart>
      <c:lineChart>
        <c:grouping val="standard"/>
        <c:varyColors val="0"/>
        <c:ser>
          <c:idx val="1"/>
          <c:order val="1"/>
          <c:tx>
            <c:strRef>
              <c:f>Sheet2!$B$5</c:f>
              <c:strCache>
                <c:ptCount val="1"/>
                <c:pt idx="0">
                  <c:v>% carrying any pneumococcal type</c:v>
                </c:pt>
              </c:strCache>
            </c:strRef>
          </c:tx>
          <c:spPr>
            <a:ln w="28575" cap="rnd">
              <a:solidFill>
                <a:srgbClr val="FF0066"/>
              </a:solidFill>
              <a:round/>
            </a:ln>
            <a:effectLst/>
          </c:spPr>
          <c:marker>
            <c:symbol val="circle"/>
            <c:size val="5"/>
            <c:spPr>
              <a:noFill/>
              <a:ln w="9525">
                <a:noFill/>
              </a:ln>
              <a:effectLst/>
            </c:spPr>
          </c:marker>
          <c:cat>
            <c:multiLvlStrRef>
              <c:f>Sheet2!$C$2:$T$3</c:f>
              <c:multiLvlStrCache>
                <c:ptCount val="18"/>
                <c:lvl>
                  <c:pt idx="0">
                    <c:v>December</c:v>
                  </c:pt>
                  <c:pt idx="1">
                    <c:v>January</c:v>
                  </c:pt>
                  <c:pt idx="2">
                    <c:v>February</c:v>
                  </c:pt>
                  <c:pt idx="3">
                    <c:v>March</c:v>
                  </c:pt>
                  <c:pt idx="4">
                    <c:v>April</c:v>
                  </c:pt>
                  <c:pt idx="5">
                    <c:v>May</c:v>
                  </c:pt>
                  <c:pt idx="6">
                    <c:v>June</c:v>
                  </c:pt>
                  <c:pt idx="7">
                    <c:v>July</c:v>
                  </c:pt>
                  <c:pt idx="8">
                    <c:v>August</c:v>
                  </c:pt>
                  <c:pt idx="9">
                    <c:v>September</c:v>
                  </c:pt>
                  <c:pt idx="10">
                    <c:v>October</c:v>
                  </c:pt>
                  <c:pt idx="11">
                    <c:v>November</c:v>
                  </c:pt>
                  <c:pt idx="12">
                    <c:v>December</c:v>
                  </c:pt>
                  <c:pt idx="13">
                    <c:v>January</c:v>
                  </c:pt>
                  <c:pt idx="14">
                    <c:v>February</c:v>
                  </c:pt>
                  <c:pt idx="15">
                    <c:v>March</c:v>
                  </c:pt>
                  <c:pt idx="16">
                    <c:v>April</c:v>
                  </c:pt>
                  <c:pt idx="17">
                    <c:v>May</c:v>
                  </c:pt>
                </c:lvl>
                <c:lvl>
                  <c:pt idx="0">
                    <c:v>2013</c:v>
                  </c:pt>
                  <c:pt idx="1">
                    <c:v>2014</c:v>
                  </c:pt>
                  <c:pt idx="13">
                    <c:v>2015</c:v>
                  </c:pt>
                </c:lvl>
              </c:multiLvlStrCache>
            </c:multiLvlStrRef>
          </c:cat>
          <c:val>
            <c:numRef>
              <c:f>Sheet2!$C$5:$T$5</c:f>
              <c:numCache>
                <c:formatCode>General</c:formatCode>
                <c:ptCount val="18"/>
                <c:pt idx="0">
                  <c:v>33</c:v>
                </c:pt>
                <c:pt idx="1">
                  <c:v>67</c:v>
                </c:pt>
                <c:pt idx="2">
                  <c:v>39</c:v>
                </c:pt>
                <c:pt idx="3">
                  <c:v>57</c:v>
                </c:pt>
                <c:pt idx="4">
                  <c:v>65</c:v>
                </c:pt>
                <c:pt idx="5">
                  <c:v>47</c:v>
                </c:pt>
                <c:pt idx="6">
                  <c:v>56</c:v>
                </c:pt>
                <c:pt idx="7">
                  <c:v>42</c:v>
                </c:pt>
                <c:pt idx="8">
                  <c:v>54</c:v>
                </c:pt>
                <c:pt idx="9">
                  <c:v>31</c:v>
                </c:pt>
                <c:pt idx="10">
                  <c:v>26</c:v>
                </c:pt>
                <c:pt idx="11">
                  <c:v>32</c:v>
                </c:pt>
                <c:pt idx="12">
                  <c:v>25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Sheet2!$B$6</c:f>
              <c:strCache>
                <c:ptCount val="1"/>
                <c:pt idx="0">
                  <c:v>% carrying a PCV13 type</c:v>
                </c:pt>
              </c:strCache>
            </c:strRef>
          </c:tx>
          <c:spPr>
            <a:ln w="28575" cap="rnd">
              <a:solidFill>
                <a:srgbClr val="FF0066"/>
              </a:solidFill>
              <a:prstDash val="sysDot"/>
              <a:round/>
            </a:ln>
            <a:effectLst/>
          </c:spPr>
          <c:marker>
            <c:symbol val="circle"/>
            <c:size val="5"/>
            <c:spPr>
              <a:noFill/>
              <a:ln w="9525">
                <a:noFill/>
              </a:ln>
              <a:effectLst/>
            </c:spPr>
          </c:marker>
          <c:trendline>
            <c:spPr>
              <a:ln w="19050" cap="rnd">
                <a:noFill/>
                <a:prstDash val="sysDot"/>
              </a:ln>
              <a:effectLst/>
            </c:spPr>
            <c:trendlineType val="linear"/>
            <c:dispRSqr val="0"/>
            <c:dispEq val="0"/>
          </c:trendline>
          <c:trendline>
            <c:spPr>
              <a:ln w="19050" cap="rnd">
                <a:solidFill>
                  <a:srgbClr val="FF0066"/>
                </a:solidFill>
                <a:prstDash val="dash"/>
              </a:ln>
              <a:effectLst/>
            </c:spPr>
            <c:trendlineType val="linear"/>
            <c:forward val="2"/>
            <c:dispRSqr val="0"/>
            <c:dispEq val="0"/>
          </c:trendline>
          <c:cat>
            <c:multiLvlStrRef>
              <c:f>Sheet2!$C$2:$T$3</c:f>
              <c:multiLvlStrCache>
                <c:ptCount val="18"/>
                <c:lvl>
                  <c:pt idx="0">
                    <c:v>December</c:v>
                  </c:pt>
                  <c:pt idx="1">
                    <c:v>January</c:v>
                  </c:pt>
                  <c:pt idx="2">
                    <c:v>February</c:v>
                  </c:pt>
                  <c:pt idx="3">
                    <c:v>March</c:v>
                  </c:pt>
                  <c:pt idx="4">
                    <c:v>April</c:v>
                  </c:pt>
                  <c:pt idx="5">
                    <c:v>May</c:v>
                  </c:pt>
                  <c:pt idx="6">
                    <c:v>June</c:v>
                  </c:pt>
                  <c:pt idx="7">
                    <c:v>July</c:v>
                  </c:pt>
                  <c:pt idx="8">
                    <c:v>August</c:v>
                  </c:pt>
                  <c:pt idx="9">
                    <c:v>September</c:v>
                  </c:pt>
                  <c:pt idx="10">
                    <c:v>October</c:v>
                  </c:pt>
                  <c:pt idx="11">
                    <c:v>November</c:v>
                  </c:pt>
                  <c:pt idx="12">
                    <c:v>December</c:v>
                  </c:pt>
                  <c:pt idx="13">
                    <c:v>January</c:v>
                  </c:pt>
                  <c:pt idx="14">
                    <c:v>February</c:v>
                  </c:pt>
                  <c:pt idx="15">
                    <c:v>March</c:v>
                  </c:pt>
                  <c:pt idx="16">
                    <c:v>April</c:v>
                  </c:pt>
                  <c:pt idx="17">
                    <c:v>May</c:v>
                  </c:pt>
                </c:lvl>
                <c:lvl>
                  <c:pt idx="0">
                    <c:v>2013</c:v>
                  </c:pt>
                  <c:pt idx="1">
                    <c:v>2014</c:v>
                  </c:pt>
                  <c:pt idx="13">
                    <c:v>2015</c:v>
                  </c:pt>
                </c:lvl>
              </c:multiLvlStrCache>
            </c:multiLvlStrRef>
          </c:cat>
          <c:val>
            <c:numRef>
              <c:f>Sheet2!$C$6:$T$6</c:f>
              <c:numCache>
                <c:formatCode>General</c:formatCode>
                <c:ptCount val="18"/>
                <c:pt idx="0">
                  <c:v>17</c:v>
                </c:pt>
                <c:pt idx="1">
                  <c:v>33</c:v>
                </c:pt>
                <c:pt idx="2">
                  <c:v>21</c:v>
                </c:pt>
                <c:pt idx="3">
                  <c:v>36</c:v>
                </c:pt>
                <c:pt idx="4">
                  <c:v>40</c:v>
                </c:pt>
                <c:pt idx="5">
                  <c:v>21</c:v>
                </c:pt>
                <c:pt idx="6">
                  <c:v>24</c:v>
                </c:pt>
                <c:pt idx="7">
                  <c:v>17</c:v>
                </c:pt>
                <c:pt idx="8">
                  <c:v>25</c:v>
                </c:pt>
                <c:pt idx="9">
                  <c:v>14</c:v>
                </c:pt>
                <c:pt idx="10">
                  <c:v>0</c:v>
                </c:pt>
                <c:pt idx="11">
                  <c:v>24</c:v>
                </c:pt>
                <c:pt idx="12">
                  <c:v>13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5384824"/>
        <c:axId val="6754632"/>
      </c:lineChart>
      <c:catAx>
        <c:axId val="68677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5581968"/>
        <c:crosses val="autoZero"/>
        <c:auto val="1"/>
        <c:lblAlgn val="ctr"/>
        <c:lblOffset val="100"/>
        <c:noMultiLvlLbl val="0"/>
      </c:catAx>
      <c:valAx>
        <c:axId val="155581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000"/>
                  <a:t>Number enrolled</a:t>
                </a:r>
              </a:p>
            </c:rich>
          </c:tx>
          <c:layout>
            <c:manualLayout>
              <c:xMode val="edge"/>
              <c:yMode val="edge"/>
              <c:x val="5.5140353218559547E-3"/>
              <c:y val="0.2485612423447069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8677080"/>
        <c:crosses val="autoZero"/>
        <c:crossBetween val="between"/>
      </c:valAx>
      <c:valAx>
        <c:axId val="6754632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000" dirty="0" smtClean="0"/>
                  <a:t>% </a:t>
                </a:r>
                <a:r>
                  <a:rPr lang="en-US" sz="2000" dirty="0"/>
                  <a:t>of children carrying pneumococci</a:t>
                </a:r>
              </a:p>
            </c:rich>
          </c:tx>
          <c:layout>
            <c:manualLayout>
              <c:xMode val="edge"/>
              <c:yMode val="edge"/>
              <c:x val="0.95177410027136433"/>
              <c:y val="6.4933362496354619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5384824"/>
        <c:crosses val="max"/>
        <c:crossBetween val="between"/>
      </c:valAx>
      <c:catAx>
        <c:axId val="15538482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6754632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egendEntry>
        <c:idx val="1"/>
        <c:delete val="1"/>
      </c:legendEntry>
      <c:legendEntry>
        <c:idx val="4"/>
        <c:delete val="1"/>
      </c:legendEntry>
      <c:legendEntry>
        <c:idx val="5"/>
        <c:delete val="1"/>
      </c:legendEntry>
      <c:layout>
        <c:manualLayout>
          <c:xMode val="edge"/>
          <c:yMode val="edge"/>
          <c:x val="0.12623548645402374"/>
          <c:y val="0.88336278798483525"/>
          <c:w val="0.82132657146670229"/>
          <c:h val="0.1166372142413496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9611450092698368"/>
          <c:y val="9.6151418572678435E-2"/>
          <c:w val="0.67239205676213554"/>
          <c:h val="0.81208140078380608"/>
        </c:manualLayout>
      </c:layout>
      <c:lineChart>
        <c:grouping val="standard"/>
        <c:varyColors val="0"/>
        <c:ser>
          <c:idx val="0"/>
          <c:order val="0"/>
          <c:tx>
            <c:strRef>
              <c:f>Sheet1!$A$6</c:f>
              <c:strCache>
                <c:ptCount val="1"/>
                <c:pt idx="0">
                  <c:v>PCV13 carriage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marker>
            <c:symbol val="none"/>
          </c:marker>
          <c:cat>
            <c:strRef>
              <c:f>Sheet1!$B$5:$AK$5</c:f>
              <c:strCache>
                <c:ptCount val="1"/>
                <c:pt idx="0">
                  <c:v>Time -&gt;</c:v>
                </c:pt>
              </c:strCache>
            </c:strRef>
          </c:cat>
          <c:val>
            <c:numRef>
              <c:f>Sheet1!$B$6:$AK$6</c:f>
              <c:numCache>
                <c:formatCode>General</c:formatCode>
                <c:ptCount val="36"/>
                <c:pt idx="0">
                  <c:v>20</c:v>
                </c:pt>
                <c:pt idx="1">
                  <c:v>19</c:v>
                </c:pt>
                <c:pt idx="2">
                  <c:v>19</c:v>
                </c:pt>
                <c:pt idx="3">
                  <c:v>18</c:v>
                </c:pt>
                <c:pt idx="4">
                  <c:v>18</c:v>
                </c:pt>
                <c:pt idx="5">
                  <c:v>17</c:v>
                </c:pt>
                <c:pt idx="6">
                  <c:v>14</c:v>
                </c:pt>
                <c:pt idx="7">
                  <c:v>11</c:v>
                </c:pt>
                <c:pt idx="8">
                  <c:v>9</c:v>
                </c:pt>
                <c:pt idx="9">
                  <c:v>6</c:v>
                </c:pt>
                <c:pt idx="10">
                  <c:v>5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  <c:pt idx="30">
                  <c:v>1</c:v>
                </c:pt>
                <c:pt idx="31">
                  <c:v>1</c:v>
                </c:pt>
                <c:pt idx="32">
                  <c:v>1</c:v>
                </c:pt>
                <c:pt idx="33">
                  <c:v>1</c:v>
                </c:pt>
                <c:pt idx="34">
                  <c:v>1</c:v>
                </c:pt>
                <c:pt idx="35">
                  <c:v>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5396960"/>
        <c:axId val="155197904"/>
      </c:lineChart>
      <c:lineChart>
        <c:grouping val="standard"/>
        <c:varyColors val="0"/>
        <c:ser>
          <c:idx val="1"/>
          <c:order val="1"/>
          <c:tx>
            <c:strRef>
              <c:f>Sheet1!$A$7</c:f>
              <c:strCache>
                <c:ptCount val="1"/>
                <c:pt idx="0">
                  <c:v>PCV13 vaccination coverage</c:v>
                </c:pt>
              </c:strCache>
            </c:strRef>
          </c:tx>
          <c:spPr>
            <a:ln>
              <a:solidFill>
                <a:schemeClr val="tx1"/>
              </a:solidFill>
              <a:prstDash val="sysDash"/>
            </a:ln>
          </c:spPr>
          <c:marker>
            <c:symbol val="none"/>
          </c:marker>
          <c:cat>
            <c:strRef>
              <c:f>Sheet1!$B$5:$AK$5</c:f>
              <c:strCache>
                <c:ptCount val="1"/>
                <c:pt idx="0">
                  <c:v>Time -&gt;</c:v>
                </c:pt>
              </c:strCache>
            </c:strRef>
          </c:cat>
          <c:val>
            <c:numRef>
              <c:f>Sheet1!$B$7:$AK$7</c:f>
              <c:numCache>
                <c:formatCode>General</c:formatCode>
                <c:ptCount val="36"/>
                <c:pt idx="0">
                  <c:v>0</c:v>
                </c:pt>
                <c:pt idx="1">
                  <c:v>0</c:v>
                </c:pt>
                <c:pt idx="2">
                  <c:v>2</c:v>
                </c:pt>
                <c:pt idx="3">
                  <c:v>4</c:v>
                </c:pt>
                <c:pt idx="4">
                  <c:v>8</c:v>
                </c:pt>
                <c:pt idx="5">
                  <c:v>15</c:v>
                </c:pt>
                <c:pt idx="6">
                  <c:v>25</c:v>
                </c:pt>
                <c:pt idx="7">
                  <c:v>40</c:v>
                </c:pt>
                <c:pt idx="8">
                  <c:v>50</c:v>
                </c:pt>
                <c:pt idx="9">
                  <c:v>60</c:v>
                </c:pt>
                <c:pt idx="10">
                  <c:v>70</c:v>
                </c:pt>
                <c:pt idx="11">
                  <c:v>80</c:v>
                </c:pt>
                <c:pt idx="12">
                  <c:v>85</c:v>
                </c:pt>
                <c:pt idx="13">
                  <c:v>88</c:v>
                </c:pt>
                <c:pt idx="14">
                  <c:v>90</c:v>
                </c:pt>
                <c:pt idx="15">
                  <c:v>91</c:v>
                </c:pt>
                <c:pt idx="16">
                  <c:v>92</c:v>
                </c:pt>
                <c:pt idx="17">
                  <c:v>93</c:v>
                </c:pt>
                <c:pt idx="18">
                  <c:v>94</c:v>
                </c:pt>
                <c:pt idx="19">
                  <c:v>94</c:v>
                </c:pt>
                <c:pt idx="20">
                  <c:v>94</c:v>
                </c:pt>
                <c:pt idx="21">
                  <c:v>95</c:v>
                </c:pt>
                <c:pt idx="22">
                  <c:v>95</c:v>
                </c:pt>
                <c:pt idx="23">
                  <c:v>95</c:v>
                </c:pt>
                <c:pt idx="24">
                  <c:v>95</c:v>
                </c:pt>
                <c:pt idx="25">
                  <c:v>95</c:v>
                </c:pt>
                <c:pt idx="26">
                  <c:v>95</c:v>
                </c:pt>
                <c:pt idx="27">
                  <c:v>95</c:v>
                </c:pt>
                <c:pt idx="28">
                  <c:v>95</c:v>
                </c:pt>
                <c:pt idx="29">
                  <c:v>95</c:v>
                </c:pt>
                <c:pt idx="30">
                  <c:v>95</c:v>
                </c:pt>
                <c:pt idx="31">
                  <c:v>95</c:v>
                </c:pt>
                <c:pt idx="32">
                  <c:v>95</c:v>
                </c:pt>
                <c:pt idx="33">
                  <c:v>95</c:v>
                </c:pt>
                <c:pt idx="34">
                  <c:v>95</c:v>
                </c:pt>
                <c:pt idx="35">
                  <c:v>95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5450312"/>
        <c:axId val="155202384"/>
      </c:lineChart>
      <c:catAx>
        <c:axId val="1553969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155197904"/>
        <c:crosses val="autoZero"/>
        <c:auto val="1"/>
        <c:lblAlgn val="ctr"/>
        <c:lblOffset val="100"/>
        <c:noMultiLvlLbl val="0"/>
      </c:catAx>
      <c:valAx>
        <c:axId val="155197904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2000" b="0"/>
                </a:pPr>
                <a:r>
                  <a:rPr lang="en-US" sz="2000" b="0"/>
                  <a:t>Proportion with PCV13 carriage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000"/>
            </a:pPr>
            <a:endParaRPr lang="en-US"/>
          </a:p>
        </c:txPr>
        <c:crossAx val="155396960"/>
        <c:crosses val="autoZero"/>
        <c:crossBetween val="between"/>
      </c:valAx>
      <c:valAx>
        <c:axId val="155202384"/>
        <c:scaling>
          <c:orientation val="minMax"/>
        </c:scaling>
        <c:delete val="0"/>
        <c:axPos val="r"/>
        <c:title>
          <c:tx>
            <c:rich>
              <a:bodyPr rot="-5400000" vert="horz"/>
              <a:lstStyle/>
              <a:p>
                <a:pPr>
                  <a:defRPr sz="2000" b="0"/>
                </a:pPr>
                <a:r>
                  <a:rPr lang="en-US" sz="2000" b="0"/>
                  <a:t>PCV13 vaccination coverage</a:t>
                </a:r>
              </a:p>
            </c:rich>
          </c:tx>
          <c:layout>
            <c:manualLayout>
              <c:xMode val="edge"/>
              <c:yMode val="edge"/>
              <c:x val="0.93103001255277873"/>
              <c:y val="0.27527015900935103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155450312"/>
        <c:crosses val="max"/>
        <c:crossBetween val="between"/>
      </c:valAx>
      <c:catAx>
        <c:axId val="15545031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155202384"/>
        <c:crosses val="autoZero"/>
        <c:auto val="1"/>
        <c:lblAlgn val="ctr"/>
        <c:lblOffset val="100"/>
        <c:noMultiLvlLbl val="0"/>
      </c:catAx>
    </c:plotArea>
    <c:legend>
      <c:legendPos val="r"/>
      <c:layout>
        <c:manualLayout>
          <c:xMode val="edge"/>
          <c:yMode val="edge"/>
          <c:x val="0.47146250307754939"/>
          <c:y val="0.48882389701287338"/>
          <c:w val="0.37178502687164106"/>
          <c:h val="0.36981658542682166"/>
        </c:manualLayout>
      </c:layout>
      <c:overlay val="0"/>
      <c:txPr>
        <a:bodyPr/>
        <a:lstStyle/>
        <a:p>
          <a:pPr>
            <a:defRPr sz="20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0.375</cdr:x>
      <cdr:y>0.06734</cdr:y>
    </cdr:from>
    <cdr:to>
      <cdr:x>0.61111</cdr:x>
      <cdr:y>0.06734</cdr:y>
    </cdr:to>
    <cdr:cxnSp macro="">
      <cdr:nvCxnSpPr>
        <cdr:cNvPr id="3" name="Straight Connector 2"/>
        <cdr:cNvCxnSpPr/>
      </cdr:nvCxnSpPr>
      <cdr:spPr>
        <a:xfrm xmlns:a="http://schemas.openxmlformats.org/drawingml/2006/main">
          <a:off x="3086100" y="304778"/>
          <a:ext cx="1943100" cy="22"/>
        </a:xfrm>
        <a:prstGeom xmlns:a="http://schemas.openxmlformats.org/drawingml/2006/main" prst="line">
          <a:avLst/>
        </a:prstGeom>
        <a:ln xmlns:a="http://schemas.openxmlformats.org/drawingml/2006/main" w="50800">
          <a:solidFill>
            <a:srgbClr val="EF17C6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0.4537</cdr:x>
      <cdr:y>0.06734</cdr:y>
    </cdr:from>
    <cdr:to>
      <cdr:x>0.5463</cdr:x>
      <cdr:y>0.15153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3733800" y="304800"/>
          <a:ext cx="762000" cy="3810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AU" sz="1800" b="1" dirty="0" smtClean="0">
              <a:solidFill>
                <a:srgbClr val="EF17C6"/>
              </a:solidFill>
            </a:rPr>
            <a:t>PCV7</a:t>
          </a:r>
          <a:endParaRPr lang="en-AU" sz="1800" b="1" dirty="0">
            <a:solidFill>
              <a:srgbClr val="EF17C6"/>
            </a:solidFill>
          </a:endParaRPr>
        </a:p>
      </cdr:txBody>
    </cdr:sp>
  </cdr:relSizeAnchor>
  <cdr:relSizeAnchor xmlns:cdr="http://schemas.openxmlformats.org/drawingml/2006/chartDrawing">
    <cdr:from>
      <cdr:x>0.65952</cdr:x>
      <cdr:y>0.06655</cdr:y>
    </cdr:from>
    <cdr:to>
      <cdr:x>0.76137</cdr:x>
      <cdr:y>0.16196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4874782" y="299200"/>
          <a:ext cx="752814" cy="42894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AU" sz="1800" b="1" dirty="0" smtClean="0">
              <a:solidFill>
                <a:schemeClr val="tx1"/>
              </a:solidFill>
            </a:rPr>
            <a:t>PCV13</a:t>
          </a:r>
          <a:endParaRPr lang="en-AU" sz="1800" b="1" dirty="0">
            <a:solidFill>
              <a:schemeClr val="tx1"/>
            </a:solidFill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0.11017</cdr:x>
      <cdr:y>0.04444</cdr:y>
    </cdr:from>
    <cdr:to>
      <cdr:x>0.21186</cdr:x>
      <cdr:y>0.17778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990600" y="30480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AU" sz="2800" dirty="0" smtClean="0"/>
            <a:t>PCV13</a:t>
          </a:r>
          <a:endParaRPr lang="en-AU" sz="2800" dirty="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0.26667</cdr:x>
      <cdr:y>0.23089</cdr:y>
    </cdr:from>
    <cdr:to>
      <cdr:x>0.35936</cdr:x>
      <cdr:y>0.94139</cdr:y>
    </cdr:to>
    <cdr:sp macro="" textlink="">
      <cdr:nvSpPr>
        <cdr:cNvPr id="6" name="Right Arrow 5"/>
        <cdr:cNvSpPr/>
      </cdr:nvSpPr>
      <cdr:spPr>
        <a:xfrm xmlns:a="http://schemas.openxmlformats.org/drawingml/2006/main" rot="3469170" flipV="1">
          <a:off x="1033551" y="1554517"/>
          <a:ext cx="2273865" cy="642740"/>
        </a:xfrm>
        <a:prstGeom xmlns:a="http://schemas.openxmlformats.org/drawingml/2006/main" prst="rightArrow">
          <a:avLst/>
        </a:prstGeom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en-AU" dirty="0"/>
        </a:p>
      </cdr:txBody>
    </cdr:sp>
  </cdr:relSizeAnchor>
  <cdr:relSizeAnchor xmlns:cdr="http://schemas.openxmlformats.org/drawingml/2006/chartDrawing">
    <cdr:from>
      <cdr:x>0.19683</cdr:x>
      <cdr:y>0.33084</cdr:y>
    </cdr:from>
    <cdr:to>
      <cdr:x>0.30774</cdr:x>
      <cdr:y>0.4926</cdr:y>
    </cdr:to>
    <cdr:sp macro="" textlink="">
      <cdr:nvSpPr>
        <cdr:cNvPr id="2" name="TextBox 1"/>
        <cdr:cNvSpPr txBox="1"/>
      </cdr:nvSpPr>
      <cdr:spPr>
        <a:xfrm xmlns:a="http://schemas.openxmlformats.org/drawingml/2006/main" rot="3763984">
          <a:off x="1490561" y="933150"/>
          <a:ext cx="517696" cy="76906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AU" sz="2000" dirty="0" smtClean="0"/>
            <a:t>Pneumonia cases</a:t>
          </a:r>
          <a:endParaRPr lang="en-AU" sz="2000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530" cy="50064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97746" y="0"/>
            <a:ext cx="2982530" cy="50064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071267-E135-445B-877D-3204ED877EF7}" type="datetimeFigureOut">
              <a:rPr lang="en-US" smtClean="0"/>
              <a:pPr/>
              <a:t>7/27/2015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500498"/>
            <a:ext cx="2982530" cy="50064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97746" y="9500498"/>
            <a:ext cx="2982530" cy="50064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39B93F-7048-4AE9-9BCF-FAE9335E6ED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82188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500142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500142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A73BBE0C-6CCF-4C8A-BA30-1BE134326865}" type="datetimeFigureOut">
              <a:rPr lang="en-US" smtClean="0"/>
              <a:pPr/>
              <a:t>7/27/2015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41388" y="750888"/>
            <a:ext cx="4999037" cy="37496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9" tIns="47114" rIns="94229" bIns="4711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751349"/>
            <a:ext cx="5505450" cy="4501277"/>
          </a:xfrm>
          <a:prstGeom prst="rect">
            <a:avLst/>
          </a:prstGeom>
        </p:spPr>
        <p:txBody>
          <a:bodyPr vert="horz" lIns="94229" tIns="47114" rIns="94229" bIns="47114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00960"/>
            <a:ext cx="2982119" cy="500142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9500960"/>
            <a:ext cx="2982119" cy="500142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F54BBF31-2531-4406-869C-A3612D6834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85335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 smtClean="0"/>
              <a:t>As I get into the results, I will only present results</a:t>
            </a:r>
            <a:r>
              <a:rPr lang="en-AU" baseline="0" dirty="0" smtClean="0"/>
              <a:t> for the under 5 age group and </a:t>
            </a:r>
            <a:r>
              <a:rPr lang="en-AU" dirty="0" smtClean="0"/>
              <a:t>give greater emphasis to the 2-23 month</a:t>
            </a:r>
            <a:r>
              <a:rPr lang="en-AU" baseline="0" dirty="0" smtClean="0"/>
              <a:t> age group. These are preliminary results to the end of 2012.</a:t>
            </a:r>
            <a:endParaRPr lang="en-AU" dirty="0" smtClean="0"/>
          </a:p>
          <a:p>
            <a:r>
              <a:rPr lang="en-AU" dirty="0" smtClean="0"/>
              <a:t>The</a:t>
            </a:r>
            <a:r>
              <a:rPr lang="en-AU" baseline="0" dirty="0" smtClean="0"/>
              <a:t> radiologic pneumonia results represent s</a:t>
            </a:r>
            <a:r>
              <a:rPr lang="en-AU" dirty="0" smtClean="0"/>
              <a:t>tandardised reading using the WHO</a:t>
            </a:r>
            <a:r>
              <a:rPr lang="en-AU" baseline="0" dirty="0" smtClean="0"/>
              <a:t> definition for end-point consolidation. Our readers achieved very high agreement with the WHO standard before reading radiographs. Discordant readings were resolved by a paediatric radiologist who helped develop the WHO standard.</a:t>
            </a:r>
            <a:endParaRPr lang="en-AU" dirty="0" smtClean="0"/>
          </a:p>
          <a:p>
            <a:r>
              <a:rPr lang="en-AU" dirty="0" smtClean="0"/>
              <a:t>From 2008 – 2012 we found 850</a:t>
            </a:r>
            <a:r>
              <a:rPr lang="en-AU" baseline="0" dirty="0" smtClean="0"/>
              <a:t> radiologic</a:t>
            </a:r>
            <a:r>
              <a:rPr lang="en-AU" dirty="0" smtClean="0"/>
              <a:t> end-point consolidations</a:t>
            </a:r>
            <a:r>
              <a:rPr lang="en-AU" baseline="0" dirty="0" smtClean="0"/>
              <a:t> in children &lt;5, at the end of 2014 we project detection of around 2400 end-point consolidations. 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B477F-0304-46FC-B135-5F06BF95ADF5}" type="slidenum">
              <a:rPr lang="en-GB" smtClean="0">
                <a:solidFill>
                  <a:prstClr val="black"/>
                </a:solidFill>
              </a:rPr>
              <a:pPr/>
              <a:t>6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3138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rgbClr val="FF9933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3200">
                <a:solidFill>
                  <a:srgbClr val="FF9933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3200">
                <a:solidFill>
                  <a:srgbClr val="FF9933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3200">
                <a:solidFill>
                  <a:srgbClr val="FF9933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3200">
                <a:solidFill>
                  <a:srgbClr val="FF9933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9933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9933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9933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9933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7E1278DC-02E3-4580-847A-1F3D05C930F7}" type="slidenum">
              <a:rPr lang="en-US" altLang="en-US" sz="1200">
                <a:solidFill>
                  <a:schemeClr val="tx1"/>
                </a:solidFill>
                <a:latin typeface="Times New Roman" panose="02020603050405020304" pitchFamily="18" charset="0"/>
              </a:rPr>
              <a:pPr eaLnBrk="1" hangingPunct="1"/>
              <a:t>8</a:t>
            </a:fld>
            <a:endParaRPr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446" tIns="46223" rIns="92446" bIns="46223"/>
          <a:lstStyle/>
          <a:p>
            <a:pPr>
              <a:buFontTx/>
              <a:buChar char="•"/>
            </a:pPr>
            <a:r>
              <a:rPr lang="en-US" altLang="en-US" dirty="0" smtClean="0">
                <a:ea typeface="ＭＳ Ｐゴシック" panose="020B0600070205080204" pitchFamily="34" charset="-128"/>
              </a:rPr>
              <a:t>NP colonization with the pneumococcus is age-dependent.  Colonization peaks within the first few years of life and then decreases.  </a:t>
            </a:r>
          </a:p>
          <a:p>
            <a:pPr>
              <a:buFontTx/>
              <a:buChar char="•"/>
            </a:pPr>
            <a:r>
              <a:rPr lang="en-US" altLang="en-US" dirty="0" smtClean="0">
                <a:ea typeface="ＭＳ Ｐゴシック" panose="020B0600070205080204" pitchFamily="34" charset="-128"/>
              </a:rPr>
              <a:t>In a study comparing Kenyan children with HIV infection to those without HIV infection, NP colonization was not more frequent in HIV+ children in the absence of respiratory symptoms.  (Ref: </a:t>
            </a:r>
            <a:r>
              <a:rPr lang="en-US" altLang="en-US" dirty="0" err="1" smtClean="0">
                <a:ea typeface="ＭＳ Ｐゴシック" panose="020B0600070205080204" pitchFamily="34" charset="-128"/>
              </a:rPr>
              <a:t>Rusen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 I.  </a:t>
            </a:r>
            <a:r>
              <a:rPr lang="en-US" altLang="en-US" dirty="0" err="1" smtClean="0">
                <a:ea typeface="ＭＳ Ｐゴシック" panose="020B0600070205080204" pitchFamily="34" charset="-128"/>
              </a:rPr>
              <a:t>Ped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 </a:t>
            </a:r>
            <a:r>
              <a:rPr lang="en-US" altLang="en-US" dirty="0" err="1" smtClean="0">
                <a:ea typeface="ＭＳ Ｐゴシック" panose="020B0600070205080204" pitchFamily="34" charset="-128"/>
              </a:rPr>
              <a:t>Inf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 Dis J 1997; 16(7): 656-662.)</a:t>
            </a:r>
          </a:p>
          <a:p>
            <a:pPr>
              <a:buFontTx/>
              <a:buChar char="•"/>
            </a:pPr>
            <a:endParaRPr lang="en-US" altLang="en-US" dirty="0" smtClean="0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82329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Rectangle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Rectangle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Rectangle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Rectangle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Rounded Rectangle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Rounded Rectangle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9A7C58F9-7327-4DEA-8DE9-C26AB109408D}" type="datetimeFigureOut">
              <a:rPr lang="en-GB" smtClean="0"/>
              <a:pPr/>
              <a:t>27/07/2015</a:t>
            </a:fld>
            <a:endParaRPr lang="en-GB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en-GB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C9C2D077-02A6-4E01-9AB5-A16F37685D0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C58F9-7327-4DEA-8DE9-C26AB109408D}" type="datetimeFigureOut">
              <a:rPr lang="en-GB" smtClean="0"/>
              <a:pPr/>
              <a:t>27/07/2015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2D077-02A6-4E01-9AB5-A16F37685D0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C58F9-7327-4DEA-8DE9-C26AB109408D}" type="datetimeFigureOut">
              <a:rPr lang="en-GB" smtClean="0"/>
              <a:pPr/>
              <a:t>27/07/2015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2D077-02A6-4E01-9AB5-A16F37685D0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C58F9-7327-4DEA-8DE9-C26AB109408D}" type="datetimeFigureOut">
              <a:rPr lang="en-GB" smtClean="0"/>
              <a:pPr/>
              <a:t>27/07/2015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2D077-02A6-4E01-9AB5-A16F37685D0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Date Placeholder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9A7C58F9-7327-4DEA-8DE9-C26AB109408D}" type="datetimeFigureOut">
              <a:rPr lang="en-GB" smtClean="0"/>
              <a:pPr/>
              <a:t>27/07/2015</a:t>
            </a:fld>
            <a:endParaRPr lang="en-GB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C9C2D077-02A6-4E01-9AB5-A16F37685D0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9A7C58F9-7327-4DEA-8DE9-C26AB109408D}" type="datetimeFigureOut">
              <a:rPr lang="en-GB" smtClean="0"/>
              <a:pPr/>
              <a:t>27/07/2015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C9C2D077-02A6-4E01-9AB5-A16F37685D0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C58F9-7327-4DEA-8DE9-C26AB109408D}" type="datetimeFigureOut">
              <a:rPr lang="en-GB" smtClean="0"/>
              <a:pPr/>
              <a:t>27/07/2015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2D077-02A6-4E01-9AB5-A16F37685D0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C58F9-7327-4DEA-8DE9-C26AB109408D}" type="datetimeFigureOut">
              <a:rPr lang="en-GB" smtClean="0"/>
              <a:pPr/>
              <a:t>27/07/2015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2D077-02A6-4E01-9AB5-A16F37685D0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C58F9-7327-4DEA-8DE9-C26AB109408D}" type="datetimeFigureOut">
              <a:rPr lang="en-GB" smtClean="0"/>
              <a:pPr/>
              <a:t>27/07/2015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2D077-02A6-4E01-9AB5-A16F37685D0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C58F9-7327-4DEA-8DE9-C26AB109408D}" type="datetimeFigureOut">
              <a:rPr lang="en-GB" smtClean="0"/>
              <a:pPr/>
              <a:t>27/07/2015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2D077-02A6-4E01-9AB5-A16F37685D0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C58F9-7327-4DEA-8DE9-C26AB109408D}" type="datetimeFigureOut">
              <a:rPr lang="en-GB" smtClean="0"/>
              <a:pPr/>
              <a:t>27/07/2015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2D077-02A6-4E01-9AB5-A16F37685D0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asic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b"/>
          <a:lstStyle>
            <a:lvl1pPr>
              <a:lnSpc>
                <a:spcPts val="3000"/>
              </a:lnSpc>
              <a:defRPr sz="2800" b="1" baseline="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191000"/>
          </a:xfrm>
          <a:prstGeom prst="rect">
            <a:avLst/>
          </a:prstGeom>
        </p:spPr>
        <p:txBody>
          <a:bodyPr/>
          <a:lstStyle>
            <a:lvl1pPr>
              <a:buClr>
                <a:schemeClr val="tx1"/>
              </a:buClr>
              <a:buSzPct val="70000"/>
              <a:buFont typeface="Wingdings" pitchFamily="2" charset="2"/>
              <a:buChar char="q"/>
              <a:defRPr sz="2400" b="1" baseline="0">
                <a:solidFill>
                  <a:schemeClr val="bg2"/>
                </a:solidFill>
              </a:defRPr>
            </a:lvl1pPr>
            <a:lvl2pPr>
              <a:buClr>
                <a:schemeClr val="tx1"/>
              </a:buClr>
              <a:buSzPct val="100000"/>
              <a:buFont typeface="Wingdings" pitchFamily="2" charset="2"/>
              <a:buChar char="§"/>
              <a:defRPr sz="2000">
                <a:solidFill>
                  <a:schemeClr val="bg2"/>
                </a:solidFill>
              </a:defRPr>
            </a:lvl2pPr>
            <a:lvl3pPr>
              <a:buClr>
                <a:schemeClr val="tx1"/>
              </a:buClr>
              <a:buSzPct val="10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3pPr>
            <a:lvl4pPr>
              <a:buClr>
                <a:schemeClr val="tx1"/>
              </a:buClr>
              <a:buSzPct val="70000"/>
              <a:buFont typeface="Courier New" pitchFamily="49" charset="0"/>
              <a:buChar char="o"/>
              <a:defRPr sz="1800" baseline="0">
                <a:solidFill>
                  <a:schemeClr val="bg2"/>
                </a:solidFill>
              </a:defRPr>
            </a:lvl4pPr>
            <a:lvl5pPr>
              <a:buClr>
                <a:schemeClr val="tx1"/>
              </a:buClr>
              <a:buSzPct val="7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457200" y="5791200"/>
            <a:ext cx="8229600" cy="609600"/>
          </a:xfrm>
          <a:prstGeom prst="rect">
            <a:avLst/>
          </a:prstGeom>
        </p:spPr>
        <p:txBody>
          <a:bodyPr anchor="b"/>
          <a:lstStyle>
            <a:lvl1pPr>
              <a:buNone/>
              <a:defRPr sz="11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69583858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Rectangle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Rectangle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Rounded Rectangle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Rounded Rectangle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Rectangle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Rectangle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Rectangle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Rectangle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Rectangle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9A7C58F9-7327-4DEA-8DE9-C26AB109408D}" type="datetimeFigureOut">
              <a:rPr lang="en-GB" smtClean="0"/>
              <a:pPr/>
              <a:t>27/07/2015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n-GB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C9C2D077-02A6-4E01-9AB5-A16F37685D01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9.png"/><Relationship Id="rId4" Type="http://schemas.openxmlformats.org/officeDocument/2006/relationships/oleObject" Target="../embeddings/oleObject1.bin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5.png"/><Relationship Id="rId7" Type="http://schemas.openxmlformats.org/officeDocument/2006/relationships/image" Target="../media/image18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emf"/><Relationship Id="rId5" Type="http://schemas.openxmlformats.org/officeDocument/2006/relationships/image" Target="../media/image16.png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3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24.em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0252" y="838200"/>
            <a:ext cx="8458200" cy="2819400"/>
          </a:xfrm>
        </p:spPr>
        <p:txBody>
          <a:bodyPr>
            <a:normAutofit fontScale="90000"/>
          </a:bodyPr>
          <a:lstStyle/>
          <a:p>
            <a:r>
              <a:rPr lang="en-AU" b="1" dirty="0" smtClean="0">
                <a:solidFill>
                  <a:srgbClr val="FFFF00"/>
                </a:solidFill>
              </a:rPr>
              <a:t>Using </a:t>
            </a:r>
            <a:r>
              <a:rPr lang="en-AU" b="1" dirty="0">
                <a:solidFill>
                  <a:srgbClr val="FFFF00"/>
                </a:solidFill>
              </a:rPr>
              <a:t>nasopharyngeal carriage surveillance in children hospitalized with </a:t>
            </a:r>
            <a:r>
              <a:rPr lang="en-AU" b="1" dirty="0" smtClean="0">
                <a:solidFill>
                  <a:srgbClr val="FFFF00"/>
                </a:solidFill>
              </a:rPr>
              <a:t>pneumonia </a:t>
            </a:r>
            <a:r>
              <a:rPr lang="en-AU" b="1" dirty="0">
                <a:solidFill>
                  <a:srgbClr val="FFFF00"/>
                </a:solidFill>
              </a:rPr>
              <a:t>to demonstrate direct and indirect effects of pneumococcal conjugate vaccine </a:t>
            </a:r>
            <a:endParaRPr lang="en-US" dirty="0" smtClean="0">
              <a:solidFill>
                <a:srgbClr val="FFFF00"/>
              </a:solidFill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245952" y="3657600"/>
            <a:ext cx="8686800" cy="2895600"/>
          </a:xfrm>
        </p:spPr>
        <p:txBody>
          <a:bodyPr>
            <a:normAutofit fontScale="62500" lnSpcReduction="20000"/>
          </a:bodyPr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sz="4000" dirty="0" smtClean="0"/>
              <a:t>Associate Professor Fiona Russell</a:t>
            </a:r>
            <a:endParaRPr lang="en-US" sz="3200" dirty="0" smtClean="0"/>
          </a:p>
          <a:p>
            <a:endParaRPr lang="en-US" sz="3200" dirty="0" smtClean="0"/>
          </a:p>
          <a:p>
            <a:r>
              <a:rPr lang="en-US" sz="3200" dirty="0" smtClean="0"/>
              <a:t>Centre for International Child Health,</a:t>
            </a:r>
          </a:p>
          <a:p>
            <a:r>
              <a:rPr lang="en-AU" sz="3200" dirty="0" smtClean="0"/>
              <a:t>WHO Collaborating Centre for Research  &amp; Training in Child  &amp; Neonatal Health, </a:t>
            </a:r>
          </a:p>
          <a:p>
            <a:r>
              <a:rPr lang="en-US" sz="3200" dirty="0" smtClean="0"/>
              <a:t>Dept of </a:t>
            </a:r>
            <a:r>
              <a:rPr lang="en-US" sz="3200" dirty="0" err="1" smtClean="0"/>
              <a:t>Paediatrics</a:t>
            </a:r>
            <a:r>
              <a:rPr lang="en-US" sz="3200" dirty="0" smtClean="0"/>
              <a:t>, The University of Melbourne</a:t>
            </a:r>
          </a:p>
          <a:p>
            <a:endParaRPr lang="en-US" sz="3200" dirty="0"/>
          </a:p>
          <a:p>
            <a:r>
              <a:rPr lang="en-US" sz="3200" dirty="0" smtClean="0"/>
              <a:t>Pneumococcal Group</a:t>
            </a:r>
          </a:p>
          <a:p>
            <a:r>
              <a:rPr lang="en-US" sz="3200" dirty="0" smtClean="0"/>
              <a:t>Murdoch </a:t>
            </a:r>
            <a:r>
              <a:rPr lang="en-US" sz="3200" dirty="0" err="1" smtClean="0"/>
              <a:t>Childrens</a:t>
            </a:r>
            <a:r>
              <a:rPr lang="en-US" sz="3200" dirty="0" smtClean="0"/>
              <a:t> Research Institute, Melbourne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Rot="1" noChangeArrowheads="1"/>
          </p:cNvSpPr>
          <p:nvPr>
            <p:ph type="title" idx="4294967295"/>
          </p:nvPr>
        </p:nvSpPr>
        <p:spPr>
          <a:xfrm>
            <a:off x="0" y="228600"/>
            <a:ext cx="8229600" cy="792163"/>
          </a:xfrm>
        </p:spPr>
        <p:txBody>
          <a:bodyPr/>
          <a:lstStyle/>
          <a:p>
            <a:r>
              <a:rPr lang="en-US" altLang="en-US" smtClean="0">
                <a:solidFill>
                  <a:srgbClr val="7030A0"/>
                </a:solidFill>
                <a:ea typeface="ＭＳ Ｐゴシック" panose="020B0600070205080204" pitchFamily="34" charset="-128"/>
              </a:rPr>
              <a:t>    </a:t>
            </a:r>
            <a:endParaRPr lang="en-AU" altLang="en-US" smtClean="0">
              <a:solidFill>
                <a:srgbClr val="7030A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9219" name="Rectangle 3"/>
          <p:cNvSpPr>
            <a:spLocks noGrp="1" noRot="1" noChangeArrowheads="1"/>
          </p:cNvSpPr>
          <p:nvPr>
            <p:ph type="body" idx="4294967295"/>
          </p:nvPr>
        </p:nvSpPr>
        <p:spPr>
          <a:xfrm>
            <a:off x="76200" y="1995220"/>
            <a:ext cx="8378825" cy="5486400"/>
          </a:xfrm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en-AU" sz="2800" dirty="0" smtClean="0">
                <a:ea typeface="ＭＳ Ｐゴシック" pitchFamily="34" charset="-128"/>
              </a:rPr>
              <a:t>High pneumococcal burden</a:t>
            </a:r>
          </a:p>
          <a:p>
            <a:pPr>
              <a:lnSpc>
                <a:spcPct val="90000"/>
              </a:lnSpc>
              <a:buFontTx/>
              <a:buNone/>
              <a:defRPr/>
            </a:pPr>
            <a:r>
              <a:rPr lang="en-AU" sz="2800" dirty="0" smtClean="0">
                <a:ea typeface="ＭＳ Ｐゴシック" pitchFamily="34" charset="-128"/>
              </a:rPr>
              <a:t> (pneumonia, sepsis, meningitis) in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AU" sz="2800" dirty="0" smtClean="0">
                <a:ea typeface="ＭＳ Ｐゴシック" pitchFamily="34" charset="-128"/>
              </a:rPr>
              <a:t> </a:t>
            </a:r>
            <a:r>
              <a:rPr lang="en-AU" dirty="0" smtClean="0">
                <a:ea typeface="ＭＳ Ｐゴシック" pitchFamily="34" charset="-128"/>
              </a:rPr>
              <a:t>children </a:t>
            </a:r>
            <a:r>
              <a:rPr lang="en-AU" sz="2800" dirty="0" smtClean="0">
                <a:ea typeface="ＭＳ Ｐゴシック" pitchFamily="34" charset="-128"/>
              </a:rPr>
              <a:t>globally, particularly low-income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AU" sz="2800" dirty="0" smtClean="0">
                <a:ea typeface="ＭＳ Ｐゴシック" pitchFamily="34" charset="-128"/>
              </a:rPr>
              <a:t> countries</a:t>
            </a:r>
          </a:p>
          <a:p>
            <a:pPr>
              <a:lnSpc>
                <a:spcPct val="90000"/>
              </a:lnSpc>
              <a:defRPr/>
            </a:pPr>
            <a:r>
              <a:rPr lang="en-AU" dirty="0" smtClean="0">
                <a:solidFill>
                  <a:schemeClr val="tx1"/>
                </a:solidFill>
                <a:ea typeface="ＭＳ Ｐゴシック" pitchFamily="34" charset="-128"/>
              </a:rPr>
              <a:t>Pneumonia:</a:t>
            </a:r>
            <a:r>
              <a:rPr lang="en-AU" sz="2400" dirty="0" smtClean="0">
                <a:solidFill>
                  <a:schemeClr val="tx1"/>
                </a:solidFill>
                <a:ea typeface="ＭＳ Ｐゴシック" pitchFamily="34" charset="-128"/>
              </a:rPr>
              <a:t> </a:t>
            </a:r>
            <a:endParaRPr lang="en-AU" sz="2400" dirty="0" smtClean="0">
              <a:solidFill>
                <a:schemeClr val="tx1"/>
              </a:solidFill>
              <a:ea typeface="ＭＳ Ｐゴシック" pitchFamily="34" charset="-128"/>
            </a:endParaRPr>
          </a:p>
          <a:p>
            <a:pPr lvl="1">
              <a:lnSpc>
                <a:spcPct val="90000"/>
              </a:lnSpc>
              <a:defRPr/>
            </a:pPr>
            <a:r>
              <a:rPr lang="en-AU" sz="2400" dirty="0" smtClean="0">
                <a:solidFill>
                  <a:schemeClr val="tx1"/>
                </a:solidFill>
                <a:ea typeface="ＭＳ Ｐゴシック" pitchFamily="34" charset="-128"/>
              </a:rPr>
              <a:t>~</a:t>
            </a:r>
            <a:r>
              <a:rPr lang="en-AU" sz="2400" dirty="0" smtClean="0">
                <a:solidFill>
                  <a:schemeClr val="tx1"/>
                </a:solidFill>
                <a:ea typeface="ＭＳ Ｐゴシック" pitchFamily="34" charset="-128"/>
              </a:rPr>
              <a:t>400 million cases per year</a:t>
            </a:r>
          </a:p>
          <a:p>
            <a:pPr lvl="1">
              <a:lnSpc>
                <a:spcPct val="90000"/>
              </a:lnSpc>
              <a:defRPr/>
            </a:pPr>
            <a:r>
              <a:rPr lang="en-AU" sz="2400" dirty="0" smtClean="0">
                <a:solidFill>
                  <a:schemeClr val="tx1"/>
                </a:solidFill>
                <a:ea typeface="ＭＳ Ｐゴシック" pitchFamily="34" charset="-128"/>
              </a:rPr>
              <a:t>&gt; 1.6 million deaths per </a:t>
            </a:r>
            <a:r>
              <a:rPr lang="en-AU" sz="2400" dirty="0" smtClean="0">
                <a:solidFill>
                  <a:schemeClr val="tx1"/>
                </a:solidFill>
                <a:ea typeface="ＭＳ Ｐゴシック" pitchFamily="34" charset="-128"/>
              </a:rPr>
              <a:t>year: </a:t>
            </a:r>
            <a:r>
              <a:rPr lang="en-US" sz="2400" dirty="0" smtClean="0">
                <a:solidFill>
                  <a:schemeClr val="tx1"/>
                </a:solidFill>
                <a:ea typeface="ＭＳ Ｐゴシック" pitchFamily="34" charset="-128"/>
              </a:rPr>
              <a:t>~20</a:t>
            </a:r>
            <a:r>
              <a:rPr lang="en-US" sz="2400" dirty="0" smtClean="0">
                <a:solidFill>
                  <a:schemeClr val="tx1"/>
                </a:solidFill>
                <a:ea typeface="ＭＳ Ｐゴシック" pitchFamily="34" charset="-128"/>
              </a:rPr>
              <a:t>% of U5s </a:t>
            </a:r>
            <a:r>
              <a:rPr lang="en-US" sz="2400" dirty="0" smtClean="0">
                <a:solidFill>
                  <a:schemeClr val="tx1"/>
                </a:solidFill>
                <a:ea typeface="ＭＳ Ｐゴシック" pitchFamily="34" charset="-128"/>
              </a:rPr>
              <a:t>deaths</a:t>
            </a:r>
          </a:p>
          <a:p>
            <a:pPr lvl="1">
              <a:lnSpc>
                <a:spcPct val="90000"/>
              </a:lnSpc>
              <a:defRPr/>
            </a:pPr>
            <a:r>
              <a:rPr lang="en-US" sz="2400" dirty="0" smtClean="0">
                <a:solidFill>
                  <a:schemeClr val="tx1"/>
                </a:solidFill>
                <a:ea typeface="ＭＳ Ｐゴシック" pitchFamily="34" charset="-128"/>
              </a:rPr>
              <a:t>Kills </a:t>
            </a:r>
            <a:r>
              <a:rPr lang="en-US" sz="2400" dirty="0" smtClean="0">
                <a:solidFill>
                  <a:schemeClr val="tx1"/>
                </a:solidFill>
                <a:ea typeface="ＭＳ Ｐゴシック" pitchFamily="34" charset="-128"/>
              </a:rPr>
              <a:t>more children than any other disease - AIDS, malaria &amp; measles </a:t>
            </a:r>
            <a:r>
              <a:rPr lang="en-US" sz="2400" dirty="0" smtClean="0">
                <a:solidFill>
                  <a:schemeClr val="tx1"/>
                </a:solidFill>
                <a:ea typeface="ＭＳ Ｐゴシック" pitchFamily="34" charset="-128"/>
              </a:rPr>
              <a:t>combined</a:t>
            </a:r>
          </a:p>
          <a:p>
            <a:pPr lvl="1">
              <a:lnSpc>
                <a:spcPct val="90000"/>
              </a:lnSpc>
              <a:defRPr/>
            </a:pPr>
            <a:r>
              <a:rPr lang="en-US" sz="2400" dirty="0" smtClean="0">
                <a:solidFill>
                  <a:schemeClr val="tx1"/>
                </a:solidFill>
                <a:ea typeface="ＭＳ Ｐゴシック" pitchFamily="34" charset="-128"/>
              </a:rPr>
              <a:t>Lack </a:t>
            </a:r>
            <a:r>
              <a:rPr lang="en-US" sz="2400" dirty="0" smtClean="0">
                <a:solidFill>
                  <a:schemeClr val="tx1"/>
                </a:solidFill>
                <a:ea typeface="ＭＳ Ｐゴシック" pitchFamily="34" charset="-128"/>
              </a:rPr>
              <a:t>of attention to the disease means too few children have access to currently available interventions</a:t>
            </a:r>
            <a:endParaRPr lang="en-AU" sz="2400" dirty="0" smtClean="0">
              <a:solidFill>
                <a:schemeClr val="tx1"/>
              </a:solidFill>
              <a:ea typeface="ＭＳ Ｐゴシック" pitchFamily="34" charset="-128"/>
            </a:endParaRPr>
          </a:p>
        </p:txBody>
      </p:sp>
      <p:sp>
        <p:nvSpPr>
          <p:cNvPr id="10244" name="Rectangle 4"/>
          <p:cNvSpPr>
            <a:spLocks noChangeArrowheads="1"/>
          </p:cNvSpPr>
          <p:nvPr/>
        </p:nvSpPr>
        <p:spPr bwMode="auto">
          <a:xfrm>
            <a:off x="1303338" y="769938"/>
            <a:ext cx="7793037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3200">
                <a:solidFill>
                  <a:srgbClr val="FF9933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3200">
                <a:solidFill>
                  <a:srgbClr val="FF9933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3200">
                <a:solidFill>
                  <a:srgbClr val="FF9933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3200">
                <a:solidFill>
                  <a:srgbClr val="FF9933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3200">
                <a:solidFill>
                  <a:srgbClr val="FF9933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9933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9933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9933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9933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endParaRPr lang="en-US" altLang="en-US" sz="4400">
              <a:solidFill>
                <a:schemeClr val="tx2"/>
              </a:solidFill>
              <a:latin typeface="Comic Sans MS" panose="030F0702030302020204" pitchFamily="66" charset="0"/>
            </a:endParaRPr>
          </a:p>
        </p:txBody>
      </p:sp>
      <p:sp>
        <p:nvSpPr>
          <p:cNvPr id="10245" name="Text Box 6"/>
          <p:cNvSpPr txBox="1">
            <a:spLocks noChangeArrowheads="1"/>
          </p:cNvSpPr>
          <p:nvPr/>
        </p:nvSpPr>
        <p:spPr bwMode="auto">
          <a:xfrm>
            <a:off x="1066800" y="381000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>
                <a:solidFill>
                  <a:srgbClr val="FF9933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3200">
                <a:solidFill>
                  <a:srgbClr val="FF9933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3200">
                <a:solidFill>
                  <a:srgbClr val="FF9933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3200">
                <a:solidFill>
                  <a:srgbClr val="FF9933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3200">
                <a:solidFill>
                  <a:srgbClr val="FF9933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9933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9933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9933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9933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/>
          </a:p>
        </p:txBody>
      </p:sp>
      <p:pic>
        <p:nvPicPr>
          <p:cNvPr id="10246" name="Picture 7" descr="Publication cov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5166" y="228600"/>
            <a:ext cx="2397125" cy="309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416346" y="687656"/>
            <a:ext cx="8229600" cy="1066800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AU" sz="4400" dirty="0" smtClean="0"/>
              <a:t>Pneumococcal disease</a:t>
            </a:r>
            <a:endParaRPr lang="en-AU" sz="4400" dirty="0"/>
          </a:p>
        </p:txBody>
      </p:sp>
    </p:spTree>
    <p:extLst>
      <p:ext uri="{BB962C8B-B14F-4D97-AF65-F5344CB8AC3E}">
        <p14:creationId xmlns:p14="http://schemas.microsoft.com/office/powerpoint/2010/main" val="545512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685800" y="676275"/>
            <a:ext cx="8229600" cy="1143000"/>
          </a:xfrm>
        </p:spPr>
        <p:txBody>
          <a:bodyPr/>
          <a:lstStyle/>
          <a:p>
            <a:endParaRPr lang="en-US" altLang="en-US" dirty="0" smtClean="0">
              <a:ea typeface="ＭＳ Ｐゴシック" panose="020B0600070205080204" pitchFamily="34" charset="-128"/>
            </a:endParaRPr>
          </a:p>
        </p:txBody>
      </p:sp>
      <p:pic>
        <p:nvPicPr>
          <p:cNvPr id="1536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0410" y="-1"/>
            <a:ext cx="4347790" cy="3917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5" name="Rectangle 6"/>
          <p:cNvSpPr>
            <a:spLocks noChangeArrowheads="1"/>
          </p:cNvSpPr>
          <p:nvPr/>
        </p:nvSpPr>
        <p:spPr bwMode="auto">
          <a:xfrm>
            <a:off x="76200" y="495871"/>
            <a:ext cx="44958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rgbClr val="FF9933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3200">
                <a:solidFill>
                  <a:srgbClr val="FF9933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3200">
                <a:solidFill>
                  <a:srgbClr val="FF9933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3200">
                <a:solidFill>
                  <a:srgbClr val="FF9933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3200">
                <a:solidFill>
                  <a:srgbClr val="FF9933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9933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9933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9933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9933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800" dirty="0" smtClean="0">
                <a:solidFill>
                  <a:schemeClr val="tx1"/>
                </a:solidFill>
                <a:latin typeface="Calibri" panose="020F0502020204030204" pitchFamily="34" charset="0"/>
              </a:rPr>
              <a:t>IPD in U5s, USA</a:t>
            </a:r>
            <a:endParaRPr lang="en-US" altLang="en-US" sz="28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0262" y="1019133"/>
            <a:ext cx="2016125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000" i="1" dirty="0" err="1">
                <a:latin typeface="Calibri" pitchFamily="34" charset="0"/>
                <a:cs typeface="Arial" charset="0"/>
              </a:rPr>
              <a:t>Pilishvili</a:t>
            </a:r>
            <a:r>
              <a:rPr lang="en-US" sz="2000" i="1" dirty="0">
                <a:latin typeface="Calibri" pitchFamily="34" charset="0"/>
                <a:cs typeface="Arial" charset="0"/>
              </a:rPr>
              <a:t>, JID 2010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3134" y="4114800"/>
            <a:ext cx="2804614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dirty="0" smtClean="0">
                <a:latin typeface="Calibri" pitchFamily="34" charset="0"/>
                <a:cs typeface="Arial" charset="0"/>
              </a:rPr>
              <a:t>All-cause pneumonia</a:t>
            </a:r>
          </a:p>
          <a:p>
            <a:pPr>
              <a:defRPr/>
            </a:pPr>
            <a:r>
              <a:rPr lang="en-US" sz="2400" dirty="0" smtClean="0">
                <a:latin typeface="Calibri" pitchFamily="34" charset="0"/>
                <a:cs typeface="Arial" charset="0"/>
              </a:rPr>
              <a:t> in children U2</a:t>
            </a:r>
            <a:endParaRPr lang="en-US" sz="2400" dirty="0">
              <a:latin typeface="Calibri" pitchFamily="34" charset="0"/>
              <a:cs typeface="Arial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1073" y="3917113"/>
            <a:ext cx="6096000" cy="2940887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44051" y="4945797"/>
            <a:ext cx="295035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000" i="1" dirty="0" err="1" smtClean="0">
                <a:latin typeface="Calibri" pitchFamily="34" charset="0"/>
                <a:cs typeface="Arial" charset="0"/>
              </a:rPr>
              <a:t>Grijalva</a:t>
            </a:r>
            <a:r>
              <a:rPr lang="en-US" sz="2000" i="1" dirty="0" smtClean="0">
                <a:latin typeface="Calibri" pitchFamily="34" charset="0"/>
                <a:cs typeface="Arial" charset="0"/>
              </a:rPr>
              <a:t> et al., Lancet 2007</a:t>
            </a:r>
            <a:endParaRPr lang="en-US" sz="2000" i="1" dirty="0">
              <a:latin typeface="Calibri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572603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 idx="4294967295"/>
          </p:nvPr>
        </p:nvSpPr>
        <p:spPr>
          <a:xfrm>
            <a:off x="0" y="609600"/>
            <a:ext cx="8229600" cy="1066800"/>
          </a:xfrm>
        </p:spPr>
        <p:txBody>
          <a:bodyPr/>
          <a:lstStyle/>
          <a:p>
            <a:r>
              <a:rPr lang="en-AU" altLang="en-US" dirty="0" smtClean="0">
                <a:solidFill>
                  <a:schemeClr val="tx1"/>
                </a:solidFill>
                <a:ea typeface="ＭＳ Ｐゴシック" panose="020B0600070205080204" pitchFamily="34" charset="-128"/>
              </a:rPr>
              <a:t>WHO position paper 2012</a:t>
            </a:r>
            <a:endParaRPr lang="en-US" altLang="en-US" dirty="0" smtClean="0">
              <a:solidFill>
                <a:schemeClr val="tx1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1828800"/>
            <a:ext cx="5222875" cy="4321175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None/>
              <a:defRPr/>
            </a:pPr>
            <a:r>
              <a:rPr lang="en-US" sz="3600" dirty="0" smtClean="0"/>
              <a:t>“</a:t>
            </a:r>
            <a:r>
              <a:rPr lang="en-AU" sz="3600" dirty="0"/>
              <a:t>inclusion of PCVs be given priority in childhood immunization programmes world-wide, especially in countries with under-5-mortality of &gt;50/1000 live births</a:t>
            </a:r>
            <a:r>
              <a:rPr lang="en-US" sz="3600" dirty="0" smtClean="0"/>
              <a:t>.” </a:t>
            </a:r>
            <a:r>
              <a:rPr lang="en-US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	</a:t>
            </a:r>
          </a:p>
          <a:p>
            <a:pPr>
              <a:defRPr/>
            </a:pPr>
            <a:endParaRPr lang="en-US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2355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990600"/>
            <a:ext cx="3076575" cy="4922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27465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381000" y="594519"/>
            <a:ext cx="8229600" cy="715962"/>
          </a:xfrm>
        </p:spPr>
        <p:txBody>
          <a:bodyPr/>
          <a:lstStyle/>
          <a:p>
            <a:r>
              <a:rPr lang="en-US" altLang="en-US" sz="3600" b="0" dirty="0" smtClean="0">
                <a:solidFill>
                  <a:schemeClr val="tx1"/>
                </a:solidFill>
                <a:ea typeface="ＭＳ Ｐゴシック" panose="020B0600070205080204" pitchFamily="34" charset="-128"/>
              </a:rPr>
              <a:t>Pneumococcal conjugate vaccines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8229600" cy="4191000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altLang="en-US" sz="2800" b="0" dirty="0" smtClean="0">
                <a:solidFill>
                  <a:schemeClr val="tx1"/>
                </a:solidFill>
                <a:ea typeface="ＭＳ Ｐゴシック" panose="020B0600070205080204" pitchFamily="34" charset="-128"/>
              </a:rPr>
              <a:t>PCVs used successfully for ~ 15 years</a:t>
            </a:r>
          </a:p>
          <a:p>
            <a:pPr>
              <a:buFont typeface="Wingdings" pitchFamily="2" charset="2"/>
              <a:buNone/>
            </a:pPr>
            <a:endParaRPr lang="en-US" altLang="en-US" dirty="0" smtClean="0">
              <a:ea typeface="ＭＳ Ｐゴシック" panose="020B0600070205080204" pitchFamily="34" charset="-128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2362200"/>
            <a:ext cx="6685075" cy="4260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95256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5200" y="1562102"/>
            <a:ext cx="8229600" cy="1066800"/>
          </a:xfrm>
        </p:spPr>
        <p:txBody>
          <a:bodyPr>
            <a:normAutofit/>
          </a:bodyPr>
          <a:lstStyle/>
          <a:p>
            <a:r>
              <a:rPr lang="en-AU" sz="3200" dirty="0" smtClean="0">
                <a:solidFill>
                  <a:schemeClr val="tx1"/>
                </a:solidFill>
                <a:latin typeface="Corbel" panose="020B0503020204020204" pitchFamily="34" charset="0"/>
                <a:ea typeface="Verdana" pitchFamily="34" charset="0"/>
                <a:cs typeface="Verdana" pitchFamily="34" charset="0"/>
              </a:rPr>
              <a:t>Gambia - Radiologic Pneumonia </a:t>
            </a:r>
            <a:endParaRPr lang="en-AU" sz="3200" dirty="0">
              <a:solidFill>
                <a:schemeClr val="tx1"/>
              </a:solidFill>
              <a:latin typeface="Corbel" panose="020B0503020204020204" pitchFamily="34" charset="0"/>
              <a:ea typeface="Verdana" pitchFamily="34" charset="0"/>
              <a:cs typeface="Verdana" pitchFamily="34" charset="0"/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/>
          </p:nvPr>
        </p:nvGraphicFramePr>
        <p:xfrm>
          <a:off x="1752600" y="2412831"/>
          <a:ext cx="7391400" cy="4495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7" name="Straight Connector 6"/>
          <p:cNvCxnSpPr/>
          <p:nvPr/>
        </p:nvCxnSpPr>
        <p:spPr>
          <a:xfrm>
            <a:off x="6248400" y="2743200"/>
            <a:ext cx="1257300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0" y="6553200"/>
            <a:ext cx="2672463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350" dirty="0"/>
              <a:t>C</a:t>
            </a:r>
            <a:r>
              <a:rPr lang="en-AU" sz="1350" dirty="0" smtClean="0"/>
              <a:t>ourtesy </a:t>
            </a:r>
            <a:r>
              <a:rPr lang="en-AU" sz="1350" dirty="0"/>
              <a:t>G McKenzie, MRC Gambia</a:t>
            </a:r>
          </a:p>
          <a:p>
            <a:endParaRPr lang="en-AU" sz="1350" dirty="0">
              <a:solidFill>
                <a:prstClr val="black"/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57200" y="419102"/>
            <a:ext cx="8380412" cy="1143000"/>
          </a:xfrm>
          <a:prstGeom prst="rect">
            <a:avLst/>
          </a:prstGeom>
        </p:spPr>
        <p:txBody>
          <a:bodyPr vert="horz" anchor="ctr">
            <a:normAutofit fontScale="925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AU" altLang="en-US" smtClean="0">
                <a:solidFill>
                  <a:schemeClr val="tx1"/>
                </a:solidFill>
                <a:latin typeface="Corbel" panose="020B0503020204020204" pitchFamily="34" charset="0"/>
              </a:rPr>
              <a:t>Evaluation: using carriage as an outcome</a:t>
            </a:r>
            <a:endParaRPr lang="en-AU" altLang="en-US" dirty="0" smtClean="0">
              <a:solidFill>
                <a:schemeClr val="tx1"/>
              </a:solidFill>
              <a:latin typeface="Corbel" panose="020B0503020204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914400" y="1573310"/>
            <a:ext cx="144443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Clr>
                <a:schemeClr val="accent3"/>
              </a:buClr>
              <a:buSzPct val="80000"/>
              <a:buFont typeface="Arial" panose="020B0604020202020204" pitchFamily="34" charset="0"/>
              <a:buChar char="•"/>
            </a:pPr>
            <a:r>
              <a:rPr lang="en-AU" altLang="en-US" sz="3600" dirty="0" smtClean="0">
                <a:latin typeface="Corbel" panose="020B0503020204020204" pitchFamily="34" charset="0"/>
              </a:rPr>
              <a:t> Why</a:t>
            </a:r>
            <a:r>
              <a:rPr lang="en-AU" altLang="en-US" sz="3600" dirty="0">
                <a:latin typeface="Corbel" panose="020B050302020402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391105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5" grpId="0">
        <p:bldAsOne/>
      </p:bldGraphic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265113" y="652685"/>
            <a:ext cx="7772400" cy="762000"/>
          </a:xfrm>
        </p:spPr>
        <p:txBody>
          <a:bodyPr/>
          <a:lstStyle/>
          <a:p>
            <a:pPr algn="l"/>
            <a:r>
              <a:rPr lang="en-AU" sz="3600" b="1" i="1" dirty="0" smtClean="0">
                <a:solidFill>
                  <a:srgbClr val="00203F"/>
                </a:solidFill>
                <a:latin typeface="+mn-lt"/>
              </a:rPr>
              <a:t>Streptococcus pneumoniae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43560" y="1425903"/>
            <a:ext cx="5870154" cy="4523784"/>
          </a:xfrm>
        </p:spPr>
        <p:txBody>
          <a:bodyPr/>
          <a:lstStyle/>
          <a:p>
            <a:pPr marL="261938" indent="-261938">
              <a:lnSpc>
                <a:spcPct val="110000"/>
              </a:lnSpc>
              <a:spcBef>
                <a:spcPts val="0"/>
              </a:spcBef>
            </a:pPr>
            <a:r>
              <a:rPr lang="en-AU" sz="2400" dirty="0" smtClean="0">
                <a:solidFill>
                  <a:srgbClr val="00203F"/>
                </a:solidFill>
              </a:rPr>
              <a:t>Gram </a:t>
            </a:r>
            <a:r>
              <a:rPr lang="en-AU" sz="2400" dirty="0">
                <a:solidFill>
                  <a:srgbClr val="00203F"/>
                </a:solidFill>
              </a:rPr>
              <a:t>positive bacteria with a polysaccharide </a:t>
            </a:r>
            <a:r>
              <a:rPr lang="en-AU" sz="2400" dirty="0" smtClean="0">
                <a:solidFill>
                  <a:srgbClr val="00203F"/>
                </a:solidFill>
              </a:rPr>
              <a:t>capsule</a:t>
            </a:r>
          </a:p>
          <a:p>
            <a:pPr marL="661988" lvl="1" indent="-261938">
              <a:lnSpc>
                <a:spcPct val="110000"/>
              </a:lnSpc>
              <a:spcBef>
                <a:spcPts val="0"/>
              </a:spcBef>
            </a:pPr>
            <a:r>
              <a:rPr lang="en-AU" sz="2200" dirty="0" smtClean="0">
                <a:solidFill>
                  <a:srgbClr val="00203F"/>
                </a:solidFill>
              </a:rPr>
              <a:t>Virulence factor</a:t>
            </a:r>
          </a:p>
          <a:p>
            <a:pPr marL="661988" lvl="1" indent="-261938">
              <a:lnSpc>
                <a:spcPct val="110000"/>
              </a:lnSpc>
              <a:spcBef>
                <a:spcPts val="0"/>
              </a:spcBef>
            </a:pPr>
            <a:r>
              <a:rPr lang="en-AU" sz="2200" dirty="0" smtClean="0">
                <a:solidFill>
                  <a:srgbClr val="00203F"/>
                </a:solidFill>
              </a:rPr>
              <a:t>Basis for immunity</a:t>
            </a:r>
          </a:p>
          <a:p>
            <a:pPr marL="661988" lvl="1" indent="-261938">
              <a:lnSpc>
                <a:spcPct val="110000"/>
              </a:lnSpc>
              <a:spcBef>
                <a:spcPts val="0"/>
              </a:spcBef>
            </a:pPr>
            <a:r>
              <a:rPr lang="en-AU" sz="2200" dirty="0">
                <a:solidFill>
                  <a:srgbClr val="00203F"/>
                </a:solidFill>
              </a:rPr>
              <a:t>Highly </a:t>
            </a:r>
            <a:r>
              <a:rPr lang="en-AU" sz="2200" dirty="0" smtClean="0">
                <a:solidFill>
                  <a:srgbClr val="00203F"/>
                </a:solidFill>
              </a:rPr>
              <a:t>variable</a:t>
            </a:r>
            <a:endParaRPr lang="en-AU" sz="2200" dirty="0">
              <a:solidFill>
                <a:srgbClr val="00203F"/>
              </a:solidFill>
            </a:endParaRPr>
          </a:p>
          <a:p>
            <a:pPr marL="261938" indent="-261938">
              <a:lnSpc>
                <a:spcPct val="110000"/>
              </a:lnSpc>
              <a:spcBef>
                <a:spcPts val="0"/>
              </a:spcBef>
            </a:pPr>
            <a:r>
              <a:rPr lang="en-AU" sz="2800" dirty="0" smtClean="0">
                <a:solidFill>
                  <a:srgbClr val="00203F"/>
                </a:solidFill>
              </a:rPr>
              <a:t> </a:t>
            </a:r>
            <a:r>
              <a:rPr lang="en-AU" sz="2400" dirty="0" smtClean="0">
                <a:solidFill>
                  <a:srgbClr val="00203F"/>
                </a:solidFill>
              </a:rPr>
              <a:t>&gt; </a:t>
            </a:r>
            <a:r>
              <a:rPr lang="en-AU" sz="2400" dirty="0">
                <a:solidFill>
                  <a:srgbClr val="00203F"/>
                </a:solidFill>
              </a:rPr>
              <a:t>90 immunologically distinct </a:t>
            </a:r>
            <a:r>
              <a:rPr lang="en-AU" sz="2400" dirty="0" smtClean="0">
                <a:solidFill>
                  <a:srgbClr val="00203F"/>
                </a:solidFill>
              </a:rPr>
              <a:t>serotypes</a:t>
            </a:r>
          </a:p>
          <a:p>
            <a:pPr marL="661988" lvl="1" indent="-261938">
              <a:lnSpc>
                <a:spcPct val="110000"/>
              </a:lnSpc>
              <a:spcBef>
                <a:spcPts val="0"/>
              </a:spcBef>
            </a:pPr>
            <a:r>
              <a:rPr lang="en-AU" sz="2000" dirty="0" smtClean="0">
                <a:solidFill>
                  <a:srgbClr val="00203F"/>
                </a:solidFill>
              </a:rPr>
              <a:t>Encoded by the cps locus</a:t>
            </a:r>
            <a:endParaRPr lang="en-AU" sz="2000" dirty="0">
              <a:solidFill>
                <a:srgbClr val="00203F"/>
              </a:solidFill>
            </a:endParaRPr>
          </a:p>
          <a:p>
            <a:pPr marL="400050" lvl="1" indent="0">
              <a:lnSpc>
                <a:spcPct val="110000"/>
              </a:lnSpc>
              <a:spcBef>
                <a:spcPts val="0"/>
              </a:spcBef>
              <a:buNone/>
            </a:pPr>
            <a:endParaRPr lang="en-AU" sz="2400" dirty="0" smtClean="0">
              <a:solidFill>
                <a:srgbClr val="00203F"/>
              </a:solidFill>
            </a:endParaRPr>
          </a:p>
          <a:p>
            <a:pPr marL="661988" lvl="1" indent="-261938">
              <a:lnSpc>
                <a:spcPct val="110000"/>
              </a:lnSpc>
              <a:spcBef>
                <a:spcPts val="0"/>
              </a:spcBef>
            </a:pPr>
            <a:endParaRPr lang="en-AU" sz="2400" dirty="0">
              <a:solidFill>
                <a:srgbClr val="00203F"/>
              </a:solidFill>
            </a:endParaRPr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16688" y="1414685"/>
            <a:ext cx="2051050" cy="175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7451725" y="3214910"/>
            <a:ext cx="1223963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AU" sz="1000" dirty="0">
                <a:solidFill>
                  <a:srgbClr val="002060"/>
                </a:solidFill>
              </a:rPr>
              <a:t>microbeworld.com</a:t>
            </a: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048"/>
          <a:stretch/>
        </p:blipFill>
        <p:spPr bwMode="auto">
          <a:xfrm>
            <a:off x="443560" y="4339772"/>
            <a:ext cx="8304414" cy="17260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4248151" y="6073024"/>
            <a:ext cx="4319587" cy="255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itchFamily="18" charset="0"/>
                <a:ea typeface="msgothic" charset="0"/>
                <a:cs typeface="msgothic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itchFamily="18" charset="0"/>
                <a:ea typeface="msgothic" charset="0"/>
                <a:cs typeface="msgothic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itchFamily="18" charset="0"/>
                <a:ea typeface="msgothic" charset="0"/>
                <a:cs typeface="msgothic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itchFamily="18" charset="0"/>
                <a:ea typeface="msgothic" charset="0"/>
                <a:cs typeface="msgothic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itchFamily="18" charset="0"/>
                <a:ea typeface="msgothic" charset="0"/>
                <a:cs typeface="msgothic" charset="0"/>
              </a:defRPr>
            </a:lvl5pPr>
            <a:lvl6pPr marL="15367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itchFamily="18" charset="0"/>
                <a:ea typeface="msgothic" charset="0"/>
                <a:cs typeface="msgothic" charset="0"/>
              </a:defRPr>
            </a:lvl6pPr>
            <a:lvl7pPr marL="19939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itchFamily="18" charset="0"/>
                <a:ea typeface="msgothic" charset="0"/>
                <a:cs typeface="msgothic" charset="0"/>
              </a:defRPr>
            </a:lvl7pPr>
            <a:lvl8pPr marL="24511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itchFamily="18" charset="0"/>
                <a:ea typeface="msgothic" charset="0"/>
                <a:cs typeface="msgothic" charset="0"/>
              </a:defRPr>
            </a:lvl8pPr>
            <a:lvl9pPr marL="29083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itchFamily="18" charset="0"/>
                <a:ea typeface="msgothic" charset="0"/>
                <a:cs typeface="msgothic" charset="0"/>
              </a:defRPr>
            </a:lvl9pPr>
          </a:lstStyle>
          <a:p>
            <a:pPr algn="r"/>
            <a:r>
              <a:rPr lang="en-GB" altLang="en-US" sz="1000" dirty="0" err="1">
                <a:latin typeface="Arial" charset="0"/>
              </a:rPr>
              <a:t>Mavroidi</a:t>
            </a:r>
            <a:r>
              <a:rPr lang="en-GB" altLang="en-US" sz="1000" dirty="0">
                <a:latin typeface="Arial" charset="0"/>
              </a:rPr>
              <a:t> A et al. J. </a:t>
            </a:r>
            <a:r>
              <a:rPr lang="en-GB" altLang="en-US" sz="1000" dirty="0" err="1">
                <a:latin typeface="Arial" charset="0"/>
              </a:rPr>
              <a:t>Bacteriol</a:t>
            </a:r>
            <a:r>
              <a:rPr lang="en-GB" altLang="en-US" sz="1000" dirty="0">
                <a:latin typeface="Arial" charset="0"/>
              </a:rPr>
              <a:t>. 2007;189:7841-7855</a:t>
            </a:r>
          </a:p>
        </p:txBody>
      </p:sp>
    </p:spTree>
    <p:extLst>
      <p:ext uri="{BB962C8B-B14F-4D97-AF65-F5344CB8AC3E}">
        <p14:creationId xmlns:p14="http://schemas.microsoft.com/office/powerpoint/2010/main" val="3632765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457200"/>
            <a:ext cx="8686800" cy="762000"/>
          </a:xfrm>
        </p:spPr>
        <p:txBody>
          <a:bodyPr/>
          <a:lstStyle/>
          <a:p>
            <a:pPr eaLnBrk="1" hangingPunct="1"/>
            <a:r>
              <a:rPr lang="en-US" altLang="en-US" smtClean="0"/>
              <a:t>Nasopharyngeal colonisation 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idx="1"/>
          </p:nvPr>
        </p:nvSpPr>
        <p:spPr>
          <a:xfrm>
            <a:off x="412687" y="1981200"/>
            <a:ext cx="8534400" cy="4876800"/>
          </a:xfrm>
        </p:spPr>
        <p:txBody>
          <a:bodyPr>
            <a:normAutofit/>
          </a:bodyPr>
          <a:lstStyle/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en-US" dirty="0" smtClean="0"/>
              <a:t>&gt;50% of children U3 are </a:t>
            </a: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 panose="02040502050405020303" pitchFamily="18" charset="0"/>
              <a:buNone/>
              <a:defRPr/>
            </a:pPr>
            <a:r>
              <a:rPr lang="en-US" dirty="0" smtClean="0"/>
              <a:t>  nasopharyngeal  (NP) carriers, an </a:t>
            </a: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 panose="02040502050405020303" pitchFamily="18" charset="0"/>
              <a:buNone/>
              <a:defRPr/>
            </a:pPr>
            <a:r>
              <a:rPr lang="en-US" dirty="0" smtClean="0"/>
              <a:t>   important reservoir for spread</a:t>
            </a:r>
            <a:endParaRPr lang="en-US" baseline="30000" dirty="0" smtClean="0"/>
          </a:p>
          <a:p>
            <a:pPr marL="0" lvl="1" indent="0">
              <a:lnSpc>
                <a:spcPct val="110000"/>
              </a:lnSpc>
              <a:spcBef>
                <a:spcPct val="0"/>
              </a:spcBef>
              <a:buClr>
                <a:schemeClr val="accent3"/>
              </a:buClr>
              <a:buFont typeface="Georgia"/>
              <a:buChar char="•"/>
            </a:pPr>
            <a:r>
              <a:rPr lang="en-AU" altLang="en-US" dirty="0" smtClean="0"/>
              <a:t> Children </a:t>
            </a:r>
            <a:r>
              <a:rPr lang="en-AU" altLang="en-US" dirty="0"/>
              <a:t>in LICs carry pneumococci</a:t>
            </a:r>
          </a:p>
          <a:p>
            <a:pPr marL="990600" lvl="1" indent="-342900">
              <a:lnSpc>
                <a:spcPct val="110000"/>
              </a:lnSpc>
              <a:spcBef>
                <a:spcPct val="0"/>
              </a:spcBef>
              <a:buFontTx/>
              <a:buChar char="-"/>
            </a:pPr>
            <a:r>
              <a:rPr lang="en-AU" altLang="en-US" sz="2200" dirty="0"/>
              <a:t>at an earlier age </a:t>
            </a:r>
          </a:p>
          <a:p>
            <a:pPr marL="990600" lvl="1" indent="-342900">
              <a:lnSpc>
                <a:spcPct val="110000"/>
              </a:lnSpc>
              <a:spcBef>
                <a:spcPct val="0"/>
              </a:spcBef>
              <a:buFontTx/>
              <a:buChar char="-"/>
            </a:pPr>
            <a:r>
              <a:rPr lang="en-AU" altLang="en-US" sz="2200" dirty="0"/>
              <a:t>higher numbers</a:t>
            </a:r>
          </a:p>
          <a:p>
            <a:pPr marL="990600" lvl="1" indent="-342900">
              <a:lnSpc>
                <a:spcPct val="110000"/>
              </a:lnSpc>
              <a:spcBef>
                <a:spcPct val="0"/>
              </a:spcBef>
              <a:buFontTx/>
              <a:buChar char="-"/>
            </a:pPr>
            <a:r>
              <a:rPr lang="en-AU" altLang="en-US" sz="2200" dirty="0"/>
              <a:t>greater range</a:t>
            </a:r>
          </a:p>
          <a:p>
            <a:pPr marL="990600" lvl="1" indent="-342900">
              <a:lnSpc>
                <a:spcPct val="110000"/>
              </a:lnSpc>
              <a:spcBef>
                <a:spcPct val="0"/>
              </a:spcBef>
              <a:buFontTx/>
              <a:buChar char="-"/>
            </a:pPr>
            <a:r>
              <a:rPr lang="en-AU" altLang="en-US" sz="2200" dirty="0"/>
              <a:t>multiple serotypes</a:t>
            </a: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en-US" dirty="0" smtClean="0"/>
              <a:t>Risk factors: ethnicity, crowding, family size, smoking exposure, &amp; recent antibiotic use</a:t>
            </a:r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83496073"/>
              </p:ext>
            </p:extLst>
          </p:nvPr>
        </p:nvGraphicFramePr>
        <p:xfrm>
          <a:off x="6322949" y="685800"/>
          <a:ext cx="2624138" cy="2779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8" name="Photo Editor Photo" r:id="rId4" imgW="7714286" imgH="9600000" progId="MSPhotoEd.3">
                  <p:embed/>
                </p:oleObj>
              </mc:Choice>
              <mc:Fallback>
                <p:oleObj name="Photo Editor Photo" r:id="rId4" imgW="7714286" imgH="9600000" progId="MSPhotoEd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10406" b="23749"/>
                      <a:stretch>
                        <a:fillRect/>
                      </a:stretch>
                    </p:blipFill>
                    <p:spPr bwMode="auto">
                      <a:xfrm>
                        <a:off x="6322949" y="685800"/>
                        <a:ext cx="2624138" cy="2779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49360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265113" y="638175"/>
            <a:ext cx="7772400" cy="762000"/>
          </a:xfrm>
        </p:spPr>
        <p:txBody>
          <a:bodyPr/>
          <a:lstStyle/>
          <a:p>
            <a:r>
              <a:rPr lang="en-AU" altLang="en-US" smtClean="0">
                <a:solidFill>
                  <a:schemeClr val="tx1"/>
                </a:solidFill>
              </a:rPr>
              <a:t>Pneumococcal carriage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idx="1"/>
          </p:nvPr>
        </p:nvSpPr>
        <p:spPr>
          <a:xfrm>
            <a:off x="265112" y="1676400"/>
            <a:ext cx="8574088" cy="5849937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spcBef>
                <a:spcPct val="0"/>
              </a:spcBef>
              <a:buNone/>
            </a:pPr>
            <a:endParaRPr lang="en-AU" altLang="en-US" sz="2600" dirty="0" smtClean="0">
              <a:solidFill>
                <a:schemeClr val="tx1"/>
              </a:solidFill>
            </a:endParaRPr>
          </a:p>
          <a:p>
            <a:pPr marL="0" indent="0">
              <a:lnSpc>
                <a:spcPct val="110000"/>
              </a:lnSpc>
              <a:spcBef>
                <a:spcPct val="0"/>
              </a:spcBef>
            </a:pPr>
            <a:r>
              <a:rPr lang="en-AU" altLang="en-US" sz="2600" dirty="0"/>
              <a:t> </a:t>
            </a:r>
            <a:r>
              <a:rPr lang="en-US" sz="3200" dirty="0"/>
              <a:t>Most NP </a:t>
            </a:r>
            <a:r>
              <a:rPr lang="en-US" sz="3200" dirty="0" err="1"/>
              <a:t>colonisation</a:t>
            </a:r>
            <a:r>
              <a:rPr lang="en-US" sz="3200" dirty="0"/>
              <a:t> </a:t>
            </a:r>
            <a:endParaRPr lang="en-US" sz="3200" dirty="0" smtClean="0"/>
          </a:p>
          <a:p>
            <a:pPr marL="0" indent="0">
              <a:lnSpc>
                <a:spcPct val="110000"/>
              </a:lnSpc>
              <a:spcBef>
                <a:spcPct val="0"/>
              </a:spcBef>
              <a:buNone/>
            </a:pPr>
            <a:r>
              <a:rPr lang="en-US" sz="3200" dirty="0" smtClean="0"/>
              <a:t>   asymptomatic</a:t>
            </a:r>
            <a:endParaRPr lang="en-US" sz="3200" dirty="0"/>
          </a:p>
          <a:p>
            <a:pPr marL="0" indent="0">
              <a:lnSpc>
                <a:spcPct val="110000"/>
              </a:lnSpc>
              <a:spcBef>
                <a:spcPct val="0"/>
              </a:spcBef>
            </a:pPr>
            <a:r>
              <a:rPr lang="en-AU" altLang="en-US" sz="3200" dirty="0" smtClean="0"/>
              <a:t> P</a:t>
            </a:r>
            <a:r>
              <a:rPr lang="en-AU" altLang="en-US" sz="3200" dirty="0" smtClean="0">
                <a:solidFill>
                  <a:schemeClr val="tx1"/>
                </a:solidFill>
              </a:rPr>
              <a:t>rerequisite for disease</a:t>
            </a:r>
          </a:p>
          <a:p>
            <a:pPr marL="0" indent="0">
              <a:lnSpc>
                <a:spcPct val="110000"/>
              </a:lnSpc>
              <a:spcBef>
                <a:spcPct val="0"/>
              </a:spcBef>
            </a:pPr>
            <a:r>
              <a:rPr lang="en-US" sz="3200" dirty="0" smtClean="0"/>
              <a:t> Spreads </a:t>
            </a:r>
            <a:r>
              <a:rPr lang="en-US" sz="3200" dirty="0"/>
              <a:t>via respiratory tract to cause </a:t>
            </a:r>
            <a:endParaRPr lang="en-US" sz="3200" dirty="0" smtClean="0"/>
          </a:p>
          <a:p>
            <a:pPr marL="0" indent="0">
              <a:lnSpc>
                <a:spcPct val="110000"/>
              </a:lnSpc>
              <a:spcBef>
                <a:spcPct val="0"/>
              </a:spcBef>
              <a:buNone/>
            </a:pPr>
            <a:r>
              <a:rPr lang="en-US" sz="3200" dirty="0" smtClean="0"/>
              <a:t>   primary </a:t>
            </a:r>
            <a:r>
              <a:rPr lang="en-US" sz="3200" dirty="0"/>
              <a:t>infections (OM, sinusitis </a:t>
            </a:r>
            <a:r>
              <a:rPr lang="en-US" sz="3200" dirty="0" smtClean="0"/>
              <a:t>&amp; pneumonia)</a:t>
            </a:r>
          </a:p>
          <a:p>
            <a:pPr marL="0" indent="0">
              <a:lnSpc>
                <a:spcPct val="110000"/>
              </a:lnSpc>
              <a:spcBef>
                <a:spcPct val="0"/>
              </a:spcBef>
            </a:pPr>
            <a:r>
              <a:rPr lang="en-US" sz="3200" dirty="0" smtClean="0"/>
              <a:t> Spreads </a:t>
            </a:r>
            <a:r>
              <a:rPr lang="en-US" sz="3200" dirty="0"/>
              <a:t>via the blood to cause a secondary, </a:t>
            </a:r>
            <a:r>
              <a:rPr lang="en-US" sz="3200" dirty="0" smtClean="0"/>
              <a:t>      more distal </a:t>
            </a:r>
            <a:r>
              <a:rPr lang="en-US" sz="3200" dirty="0"/>
              <a:t>infection (meningitis, septic arthritis</a:t>
            </a:r>
            <a:r>
              <a:rPr lang="en-US" sz="3200" dirty="0" smtClean="0"/>
              <a:t>)</a:t>
            </a:r>
            <a:endParaRPr lang="en-AU" altLang="en-US" sz="3200" dirty="0" smtClean="0">
              <a:solidFill>
                <a:schemeClr val="tx1"/>
              </a:solidFill>
            </a:endParaRPr>
          </a:p>
          <a:p>
            <a:pPr marL="0" lvl="1" indent="0">
              <a:lnSpc>
                <a:spcPct val="110000"/>
              </a:lnSpc>
              <a:spcBef>
                <a:spcPct val="0"/>
              </a:spcBef>
              <a:buClr>
                <a:schemeClr val="accent3"/>
              </a:buClr>
              <a:buFont typeface="Georgia"/>
              <a:buChar char="•"/>
            </a:pPr>
            <a:endParaRPr lang="en-AU" altLang="en-US" sz="2400" dirty="0" smtClean="0"/>
          </a:p>
        </p:txBody>
      </p:sp>
      <p:pic>
        <p:nvPicPr>
          <p:cNvPr id="7" name="Picture 6" descr="C:\Users\eileen\Pictures\Fiji 2013\DSC01177.JPG"/>
          <p:cNvPicPr/>
          <p:nvPr/>
        </p:nvPicPr>
        <p:blipFill rotWithShape="1">
          <a:blip r:embed="rId2" cstate="print">
            <a:lum contrast="-1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581" r="18545"/>
          <a:stretch/>
        </p:blipFill>
        <p:spPr bwMode="auto">
          <a:xfrm>
            <a:off x="5638800" y="762000"/>
            <a:ext cx="2971800" cy="2800349"/>
          </a:xfrm>
          <a:prstGeom prst="rect">
            <a:avLst/>
          </a:prstGeom>
          <a:noFill/>
          <a:ln w="41275">
            <a:solidFill>
              <a:srgbClr val="00FF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9074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200400" y="533400"/>
            <a:ext cx="8229600" cy="1143000"/>
          </a:xfrm>
        </p:spPr>
        <p:txBody>
          <a:bodyPr/>
          <a:lstStyle/>
          <a:p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91200" y="762000"/>
            <a:ext cx="8229600" cy="5334000"/>
          </a:xfrm>
        </p:spPr>
        <p:txBody>
          <a:bodyPr>
            <a:normAutofit lnSpcReduction="10000"/>
          </a:bodyPr>
          <a:lstStyle/>
          <a:p>
            <a:pPr marL="109728" lvl="1" indent="0">
              <a:buSzPct val="70000"/>
              <a:buNone/>
            </a:pPr>
            <a:r>
              <a:rPr lang="en-AU" sz="2800" dirty="0" smtClean="0">
                <a:solidFill>
                  <a:srgbClr val="333333"/>
                </a:solidFill>
                <a:latin typeface="Calibri" panose="020F0502020204030204" pitchFamily="34" charset="0"/>
              </a:rPr>
              <a:t>~&gt;</a:t>
            </a:r>
            <a:r>
              <a:rPr lang="en-AU" sz="2800" dirty="0">
                <a:solidFill>
                  <a:srgbClr val="333333"/>
                </a:solidFill>
                <a:latin typeface="Calibri" panose="020F0502020204030204" pitchFamily="34" charset="0"/>
              </a:rPr>
              <a:t>30 000 </a:t>
            </a:r>
            <a:r>
              <a:rPr lang="en-AU" sz="2800" dirty="0" smtClean="0">
                <a:solidFill>
                  <a:srgbClr val="333333"/>
                </a:solidFill>
                <a:latin typeface="Calibri" panose="020F0502020204030204" pitchFamily="34" charset="0"/>
              </a:rPr>
              <a:t>IPD </a:t>
            </a:r>
          </a:p>
          <a:p>
            <a:pPr marL="109728" lvl="1" indent="0">
              <a:buSzPct val="70000"/>
              <a:buNone/>
            </a:pPr>
            <a:r>
              <a:rPr lang="en-AU" sz="2800" dirty="0" smtClean="0">
                <a:solidFill>
                  <a:srgbClr val="333333"/>
                </a:solidFill>
                <a:latin typeface="Calibri" panose="020F0502020204030204" pitchFamily="34" charset="0"/>
              </a:rPr>
              <a:t>cases &amp; 3000 </a:t>
            </a:r>
          </a:p>
          <a:p>
            <a:pPr marL="109728" lvl="1" indent="0">
              <a:buSzPct val="70000"/>
              <a:buNone/>
            </a:pPr>
            <a:r>
              <a:rPr lang="en-AU" sz="2800" dirty="0">
                <a:solidFill>
                  <a:srgbClr val="333333"/>
                </a:solidFill>
                <a:latin typeface="Calibri" panose="020F0502020204030204" pitchFamily="34" charset="0"/>
              </a:rPr>
              <a:t>d</a:t>
            </a:r>
            <a:r>
              <a:rPr lang="en-AU" sz="2800" dirty="0" smtClean="0">
                <a:solidFill>
                  <a:srgbClr val="333333"/>
                </a:solidFill>
                <a:latin typeface="Calibri" panose="020F0502020204030204" pitchFamily="34" charset="0"/>
              </a:rPr>
              <a:t>eaths prevented</a:t>
            </a:r>
          </a:p>
          <a:p>
            <a:pPr marL="109728" lvl="1" indent="0">
              <a:buSzPct val="70000"/>
              <a:buNone/>
            </a:pPr>
            <a:r>
              <a:rPr lang="en-AU" sz="2800" dirty="0" smtClean="0">
                <a:solidFill>
                  <a:srgbClr val="333333"/>
                </a:solidFill>
                <a:latin typeface="Calibri" panose="020F0502020204030204" pitchFamily="34" charset="0"/>
              </a:rPr>
              <a:t>in 3 </a:t>
            </a:r>
            <a:r>
              <a:rPr lang="en-AU" sz="2800" dirty="0">
                <a:solidFill>
                  <a:srgbClr val="333333"/>
                </a:solidFill>
                <a:latin typeface="Calibri" panose="020F0502020204030204" pitchFamily="34" charset="0"/>
              </a:rPr>
              <a:t>years </a:t>
            </a:r>
            <a:endParaRPr lang="en-AU" sz="2800" dirty="0" smtClean="0">
              <a:solidFill>
                <a:srgbClr val="333333"/>
              </a:solidFill>
              <a:latin typeface="Calibri" panose="020F0502020204030204" pitchFamily="34" charset="0"/>
            </a:endParaRPr>
          </a:p>
          <a:p>
            <a:pPr marL="109728" lvl="1" indent="0">
              <a:buSzPct val="70000"/>
              <a:buNone/>
            </a:pPr>
            <a:r>
              <a:rPr lang="en-AU" sz="2800" dirty="0" smtClean="0">
                <a:solidFill>
                  <a:srgbClr val="333333"/>
                </a:solidFill>
                <a:latin typeface="Calibri" panose="020F0502020204030204" pitchFamily="34" charset="0"/>
              </a:rPr>
              <a:t>post PCV13</a:t>
            </a:r>
          </a:p>
          <a:p>
            <a:pPr marL="109728" lvl="1" indent="0">
              <a:buSzPct val="70000"/>
              <a:buNone/>
            </a:pPr>
            <a:endParaRPr lang="en-AU" sz="2800" dirty="0" smtClean="0">
              <a:solidFill>
                <a:srgbClr val="333333"/>
              </a:solidFill>
              <a:latin typeface="Source Sans Pro"/>
            </a:endParaRPr>
          </a:p>
          <a:p>
            <a:pPr marL="109728" lvl="1" indent="0">
              <a:buSzPct val="70000"/>
              <a:buNone/>
            </a:pPr>
            <a:endParaRPr lang="en-AU" sz="2800" dirty="0">
              <a:solidFill>
                <a:srgbClr val="333333"/>
              </a:solidFill>
              <a:latin typeface="Source Sans Pro"/>
            </a:endParaRPr>
          </a:p>
          <a:p>
            <a:pPr marL="109728" lvl="1" indent="0">
              <a:buSzPct val="70000"/>
              <a:buNone/>
            </a:pPr>
            <a:r>
              <a:rPr lang="en-US" altLang="en-US" sz="2800" dirty="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  <a:t>↓ nasal carriage in </a:t>
            </a:r>
            <a:endParaRPr lang="en-US" altLang="en-US" sz="2800" dirty="0" smtClean="0">
              <a:solidFill>
                <a:schemeClr val="tx1"/>
              </a:solidFill>
              <a:latin typeface="Calibri" panose="020F0502020204030204" pitchFamily="34" charset="0"/>
              <a:ea typeface="ＭＳ Ｐゴシック" panose="020B0600070205080204" pitchFamily="34" charset="-128"/>
            </a:endParaRPr>
          </a:p>
          <a:p>
            <a:pPr marL="109728" lvl="1" indent="0">
              <a:buSzPct val="70000"/>
              <a:buNone/>
            </a:pPr>
            <a:r>
              <a:rPr lang="en-US" altLang="en-US" sz="2800" dirty="0" smtClean="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  <a:t>vaccinated </a:t>
            </a:r>
            <a:r>
              <a:rPr lang="en-US" altLang="en-US" sz="2800" dirty="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  <a:t>children </a:t>
            </a:r>
          </a:p>
          <a:p>
            <a:pPr marL="109728" lvl="1" indent="0">
              <a:buSzPct val="70000"/>
              <a:buNone/>
            </a:pPr>
            <a:r>
              <a:rPr lang="en-US" altLang="en-US" sz="2800" dirty="0" smtClean="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  <a:t>prevents </a:t>
            </a:r>
            <a:r>
              <a:rPr lang="en-US" altLang="en-US" sz="2800" dirty="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  <a:t>spread to </a:t>
            </a:r>
            <a:endParaRPr lang="en-US" altLang="en-US" sz="2800" dirty="0" smtClean="0">
              <a:solidFill>
                <a:schemeClr val="tx1"/>
              </a:solidFill>
              <a:latin typeface="Calibri" panose="020F0502020204030204" pitchFamily="34" charset="0"/>
              <a:ea typeface="ＭＳ Ｐゴシック" panose="020B0600070205080204" pitchFamily="34" charset="-128"/>
            </a:endParaRPr>
          </a:p>
          <a:p>
            <a:pPr marL="109728" lvl="1" indent="0">
              <a:buSzPct val="70000"/>
              <a:buNone/>
            </a:pPr>
            <a:r>
              <a:rPr lang="en-US" altLang="en-US" sz="2800" dirty="0" smtClean="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  <a:t>unvaccinated </a:t>
            </a:r>
            <a:r>
              <a:rPr lang="en-US" altLang="en-US" sz="2800" dirty="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  <a:t>→ </a:t>
            </a:r>
            <a:endParaRPr lang="en-US" altLang="en-US" sz="2800" dirty="0" smtClean="0">
              <a:solidFill>
                <a:schemeClr val="tx1"/>
              </a:solidFill>
              <a:latin typeface="Calibri" panose="020F0502020204030204" pitchFamily="34" charset="0"/>
              <a:ea typeface="ＭＳ Ｐゴシック" panose="020B0600070205080204" pitchFamily="34" charset="-128"/>
            </a:endParaRPr>
          </a:p>
          <a:p>
            <a:pPr marL="109728" lvl="1" indent="0">
              <a:buSzPct val="70000"/>
              <a:buNone/>
            </a:pPr>
            <a:r>
              <a:rPr lang="en-US" altLang="en-US" sz="2800" dirty="0" smtClean="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  <a:t>↓</a:t>
            </a:r>
            <a:r>
              <a:rPr lang="en-US" altLang="en-US" sz="2800" dirty="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  <a:t>of IPD in older ages </a:t>
            </a:r>
          </a:p>
          <a:p>
            <a:pPr marL="109728" lvl="1" indent="0">
              <a:buSzPct val="70000"/>
              <a:buNone/>
            </a:pPr>
            <a:endParaRPr lang="en-AU" sz="2800" dirty="0"/>
          </a:p>
          <a:p>
            <a:pPr marL="109728" indent="0">
              <a:buNone/>
            </a:pPr>
            <a:endParaRPr lang="en-AU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AU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30338"/>
            <a:ext cx="5991451" cy="6489701"/>
          </a:xfrm>
          <a:prstGeom prst="rect">
            <a:avLst/>
          </a:prstGeom>
        </p:spPr>
      </p:pic>
      <p:sp>
        <p:nvSpPr>
          <p:cNvPr id="8" name="Text Box 37"/>
          <p:cNvSpPr txBox="1">
            <a:spLocks noChangeArrowheads="1"/>
          </p:cNvSpPr>
          <p:nvPr/>
        </p:nvSpPr>
        <p:spPr bwMode="auto">
          <a:xfrm>
            <a:off x="5867718" y="6438217"/>
            <a:ext cx="327628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000" i="1" dirty="0" smtClean="0">
                <a:latin typeface="Calibri" pitchFamily="34" charset="0"/>
                <a:cs typeface="Arial" charset="0"/>
              </a:rPr>
              <a:t>Moore, Lancet Infect </a:t>
            </a:r>
            <a:r>
              <a:rPr lang="en-US" sz="2000" i="1" dirty="0">
                <a:latin typeface="Calibri" pitchFamily="34" charset="0"/>
                <a:cs typeface="Arial" charset="0"/>
              </a:rPr>
              <a:t>D</a:t>
            </a:r>
            <a:r>
              <a:rPr lang="en-US" sz="2000" i="1" dirty="0" smtClean="0">
                <a:latin typeface="Calibri" pitchFamily="34" charset="0"/>
                <a:cs typeface="Arial" charset="0"/>
              </a:rPr>
              <a:t>is 2015</a:t>
            </a:r>
            <a:endParaRPr lang="en-US" sz="2000" i="1" dirty="0">
              <a:latin typeface="Calibri" pitchFamily="34" charset="0"/>
              <a:cs typeface="Arial" charset="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457200" y="1066800"/>
            <a:ext cx="5410518" cy="16764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3" name="Oval 12"/>
          <p:cNvSpPr/>
          <p:nvPr/>
        </p:nvSpPr>
        <p:spPr>
          <a:xfrm>
            <a:off x="472440" y="4126992"/>
            <a:ext cx="5410518" cy="212140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5556195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5029200" y="1905000"/>
            <a:ext cx="4114800" cy="1066800"/>
          </a:xfrm>
        </p:spPr>
        <p:txBody>
          <a:bodyPr>
            <a:normAutofit fontScale="90000"/>
          </a:bodyPr>
          <a:lstStyle/>
          <a:p>
            <a:r>
              <a:rPr lang="en-AU" dirty="0" smtClean="0"/>
              <a:t>Kenya: PCV10 types declined by 2/3 in U5s &amp; older people</a:t>
            </a:r>
            <a:endParaRPr lang="en-AU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3997" y="280191"/>
            <a:ext cx="4311803" cy="6577809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019800" y="6324600"/>
            <a:ext cx="29313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i="1" dirty="0" err="1" smtClean="0"/>
              <a:t>Hammitt</a:t>
            </a:r>
            <a:r>
              <a:rPr lang="en-AU" i="1" dirty="0" smtClean="0"/>
              <a:t>, L et al. Lancet 2014</a:t>
            </a:r>
            <a:endParaRPr lang="en-AU" i="1" dirty="0"/>
          </a:p>
        </p:txBody>
      </p:sp>
    </p:spTree>
    <p:extLst>
      <p:ext uri="{BB962C8B-B14F-4D97-AF65-F5344CB8AC3E}">
        <p14:creationId xmlns:p14="http://schemas.microsoft.com/office/powerpoint/2010/main" val="2551168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/>
          </p:nvPr>
        </p:nvGraphicFramePr>
        <p:xfrm>
          <a:off x="1794521" y="3075332"/>
          <a:ext cx="5141773" cy="2453640"/>
        </p:xfrm>
        <a:graphic>
          <a:graphicData uri="http://schemas.openxmlformats.org/drawingml/2006/table">
            <a:tbl>
              <a:tblPr/>
              <a:tblGrid>
                <a:gridCol w="3209364"/>
                <a:gridCol w="1237130"/>
                <a:gridCol w="695279"/>
              </a:tblGrid>
              <a:tr h="32748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AU" sz="2000" b="1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Times New Roman"/>
                        </a:rPr>
                        <a:t>Method</a:t>
                      </a:r>
                      <a:endParaRPr lang="en-AU" sz="20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AU" sz="2000" b="1" dirty="0" smtClean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Times New Roman"/>
                        </a:rPr>
                        <a:t>Sensitivity</a:t>
                      </a:r>
                      <a:endParaRPr lang="en-AU" sz="20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AU" sz="2000" b="1" dirty="0" smtClean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Times New Roman"/>
                        </a:rPr>
                        <a:t>PPV</a:t>
                      </a:r>
                      <a:endParaRPr lang="en-AU" sz="20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AU" sz="2000" b="0" dirty="0" smtClean="0">
                          <a:solidFill>
                            <a:srgbClr val="00203F"/>
                          </a:solidFill>
                          <a:latin typeface="Calibri"/>
                          <a:ea typeface="Calibri"/>
                          <a:cs typeface="Times New Roman"/>
                        </a:rPr>
                        <a:t>Microarray</a:t>
                      </a:r>
                      <a:endParaRPr lang="en-AU" sz="2000" b="0" dirty="0">
                        <a:solidFill>
                          <a:srgbClr val="00203F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AU" sz="2000" b="0" dirty="0" smtClean="0">
                          <a:solidFill>
                            <a:srgbClr val="00203F"/>
                          </a:solidFill>
                          <a:latin typeface="Calibri"/>
                          <a:ea typeface="Calibri"/>
                          <a:cs typeface="Times New Roman"/>
                        </a:rPr>
                        <a:t>96</a:t>
                      </a:r>
                      <a:endParaRPr lang="en-AU" sz="2000" b="0" dirty="0">
                        <a:solidFill>
                          <a:srgbClr val="00203F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AU" sz="2000" b="0" dirty="0" smtClean="0">
                          <a:solidFill>
                            <a:srgbClr val="00203F"/>
                          </a:solidFill>
                          <a:latin typeface="Calibri"/>
                          <a:ea typeface="Calibri"/>
                          <a:cs typeface="Times New Roman"/>
                        </a:rPr>
                        <a:t>92</a:t>
                      </a:r>
                      <a:endParaRPr lang="en-AU" sz="2000" b="0" dirty="0">
                        <a:solidFill>
                          <a:srgbClr val="00203F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AU" sz="2000" b="0" dirty="0" smtClean="0">
                          <a:solidFill>
                            <a:srgbClr val="00203F"/>
                          </a:solidFill>
                          <a:latin typeface="Calibri"/>
                          <a:ea typeface="Calibri"/>
                          <a:cs typeface="Times New Roman"/>
                        </a:rPr>
                        <a:t>Latex sweep</a:t>
                      </a:r>
                      <a:endParaRPr lang="en-AU" sz="2000" b="0" dirty="0">
                        <a:solidFill>
                          <a:srgbClr val="00203F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AU" sz="2000" b="0" dirty="0" smtClean="0">
                          <a:solidFill>
                            <a:srgbClr val="00203F"/>
                          </a:solidFill>
                          <a:latin typeface="Calibri"/>
                          <a:ea typeface="Calibri"/>
                          <a:cs typeface="Times New Roman"/>
                        </a:rPr>
                        <a:t>81</a:t>
                      </a:r>
                      <a:endParaRPr lang="en-AU" sz="2000" b="0" dirty="0">
                        <a:solidFill>
                          <a:srgbClr val="00203F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AU" sz="2000" b="0" dirty="0" smtClean="0">
                          <a:solidFill>
                            <a:srgbClr val="00203F"/>
                          </a:solidFill>
                          <a:latin typeface="Calibri"/>
                          <a:ea typeface="Calibri"/>
                          <a:cs typeface="Times New Roman"/>
                        </a:rPr>
                        <a:t>91</a:t>
                      </a:r>
                      <a:endParaRPr lang="en-AU" sz="2000" b="0" dirty="0">
                        <a:solidFill>
                          <a:srgbClr val="00203F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AU" sz="2000" b="0" dirty="0" smtClean="0">
                          <a:solidFill>
                            <a:srgbClr val="00203F"/>
                          </a:solidFill>
                          <a:latin typeface="Calibri"/>
                          <a:ea typeface="Calibri"/>
                          <a:cs typeface="Times New Roman"/>
                        </a:rPr>
                        <a:t>RFLP and multiplex PCR</a:t>
                      </a:r>
                      <a:endParaRPr lang="en-AU" sz="2000" b="0" dirty="0">
                        <a:solidFill>
                          <a:srgbClr val="00203F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AU" sz="2000" b="0" dirty="0" smtClean="0">
                          <a:solidFill>
                            <a:srgbClr val="00203F"/>
                          </a:solidFill>
                          <a:latin typeface="Calibri"/>
                          <a:ea typeface="Calibri"/>
                          <a:cs typeface="Times New Roman"/>
                        </a:rPr>
                        <a:t>79</a:t>
                      </a:r>
                      <a:endParaRPr lang="en-AU" sz="2000" b="0" dirty="0">
                        <a:solidFill>
                          <a:srgbClr val="00203F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AU" sz="2000" b="0" dirty="0" smtClean="0">
                          <a:solidFill>
                            <a:srgbClr val="00203F"/>
                          </a:solidFill>
                          <a:latin typeface="Calibri"/>
                          <a:ea typeface="Calibri"/>
                          <a:cs typeface="Times New Roman"/>
                        </a:rPr>
                        <a:t>97</a:t>
                      </a:r>
                      <a:endParaRPr lang="en-AU" sz="2000" b="0" dirty="0">
                        <a:solidFill>
                          <a:srgbClr val="00203F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AU" sz="2000" b="0" dirty="0" smtClean="0">
                          <a:solidFill>
                            <a:srgbClr val="00203F"/>
                          </a:solidFill>
                          <a:latin typeface="Calibri"/>
                          <a:ea typeface="Calibri"/>
                          <a:cs typeface="Times New Roman"/>
                        </a:rPr>
                        <a:t>Real-time</a:t>
                      </a:r>
                      <a:r>
                        <a:rPr lang="en-AU" sz="2000" b="0" baseline="0" dirty="0" smtClean="0">
                          <a:solidFill>
                            <a:srgbClr val="00203F"/>
                          </a:solidFill>
                          <a:latin typeface="Calibri"/>
                          <a:ea typeface="Calibri"/>
                          <a:cs typeface="Times New Roman"/>
                        </a:rPr>
                        <a:t> PCR (culture)</a:t>
                      </a:r>
                      <a:endParaRPr lang="en-AU" sz="2000" b="0" dirty="0">
                        <a:solidFill>
                          <a:srgbClr val="00203F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AU" sz="2000" b="0" dirty="0" smtClean="0">
                          <a:solidFill>
                            <a:srgbClr val="00203F"/>
                          </a:solidFill>
                          <a:latin typeface="Calibri"/>
                          <a:ea typeface="Calibri"/>
                          <a:cs typeface="Times New Roman"/>
                        </a:rPr>
                        <a:t>83</a:t>
                      </a:r>
                      <a:endParaRPr lang="en-AU" sz="2000" b="0" dirty="0">
                        <a:solidFill>
                          <a:srgbClr val="00203F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AU" sz="2000" b="0" dirty="0" smtClean="0">
                          <a:solidFill>
                            <a:srgbClr val="00203F"/>
                          </a:solidFill>
                          <a:latin typeface="Calibri"/>
                          <a:ea typeface="Calibri"/>
                          <a:cs typeface="Times New Roman"/>
                        </a:rPr>
                        <a:t>84</a:t>
                      </a:r>
                      <a:endParaRPr lang="en-AU" sz="2000" b="0" dirty="0">
                        <a:solidFill>
                          <a:srgbClr val="00203F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AU" sz="2000" b="0" dirty="0" smtClean="0">
                          <a:solidFill>
                            <a:srgbClr val="00203F"/>
                          </a:solidFill>
                          <a:latin typeface="Calibri"/>
                          <a:ea typeface="Calibri"/>
                          <a:cs typeface="Times New Roman"/>
                        </a:rPr>
                        <a:t>Real-time</a:t>
                      </a:r>
                      <a:r>
                        <a:rPr lang="en-AU" sz="2000" b="0" baseline="0" dirty="0" smtClean="0">
                          <a:solidFill>
                            <a:srgbClr val="00203F"/>
                          </a:solidFill>
                          <a:latin typeface="Calibri"/>
                          <a:ea typeface="Calibri"/>
                          <a:cs typeface="Times New Roman"/>
                        </a:rPr>
                        <a:t> PCR (direct)</a:t>
                      </a:r>
                      <a:endParaRPr lang="en-AU" sz="2000" b="0" dirty="0">
                        <a:solidFill>
                          <a:srgbClr val="00203F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AU" sz="2000" b="0" dirty="0" smtClean="0">
                          <a:solidFill>
                            <a:srgbClr val="00203F"/>
                          </a:solidFill>
                          <a:latin typeface="Calibri"/>
                          <a:ea typeface="Calibri"/>
                          <a:cs typeface="Times New Roman"/>
                        </a:rPr>
                        <a:t>79</a:t>
                      </a:r>
                      <a:endParaRPr lang="en-AU" sz="2000" b="0" dirty="0">
                        <a:solidFill>
                          <a:srgbClr val="00203F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AU" sz="2000" b="0" dirty="0" smtClean="0">
                          <a:solidFill>
                            <a:srgbClr val="00203F"/>
                          </a:solidFill>
                          <a:latin typeface="Calibri"/>
                          <a:ea typeface="Calibri"/>
                          <a:cs typeface="Times New Roman"/>
                        </a:rPr>
                        <a:t>92</a:t>
                      </a:r>
                      <a:endParaRPr lang="en-AU" sz="2000" b="0" dirty="0">
                        <a:solidFill>
                          <a:srgbClr val="00203F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AU" sz="2000" b="0" dirty="0" smtClean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Times New Roman"/>
                        </a:rPr>
                        <a:t>Traditional</a:t>
                      </a:r>
                      <a:r>
                        <a:rPr lang="en-AU" sz="2000" b="0" baseline="0" dirty="0" smtClean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Times New Roman"/>
                        </a:rPr>
                        <a:t> serotyping (100+)</a:t>
                      </a:r>
                      <a:endParaRPr lang="en-AU" sz="2000" b="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AU" sz="2000" b="0" dirty="0" smtClean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Times New Roman"/>
                        </a:rPr>
                        <a:t>96</a:t>
                      </a:r>
                      <a:endParaRPr lang="en-AU" sz="2000" b="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AU" sz="2000" b="0" dirty="0" smtClean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Times New Roman"/>
                        </a:rPr>
                        <a:t>98</a:t>
                      </a:r>
                      <a:endParaRPr lang="en-AU" sz="2000" b="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" name="Title 1"/>
          <p:cNvSpPr txBox="1">
            <a:spLocks/>
          </p:cNvSpPr>
          <p:nvPr/>
        </p:nvSpPr>
        <p:spPr>
          <a:xfrm>
            <a:off x="251520" y="692696"/>
            <a:ext cx="7772400" cy="7620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3200" b="1" i="0" u="none" strike="noStrike" kern="0" cap="none" spc="0" normalizeH="0" noProof="0" dirty="0" err="1" smtClean="0">
                <a:ln>
                  <a:noFill/>
                </a:ln>
                <a:solidFill>
                  <a:srgbClr val="00203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PneuCarriage</a:t>
            </a:r>
            <a:r>
              <a:rPr kumimoji="0" lang="en-AU" sz="3200" b="1" i="0" u="none" strike="noStrike" kern="0" cap="none" spc="0" normalizeH="0" noProof="0" dirty="0" smtClean="0">
                <a:ln>
                  <a:noFill/>
                </a:ln>
                <a:solidFill>
                  <a:srgbClr val="00203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Project</a:t>
            </a:r>
            <a:endParaRPr kumimoji="0" lang="en-AU" sz="3200" b="1" i="0" u="none" strike="noStrike" kern="0" cap="none" spc="0" normalizeH="0" baseline="0" noProof="0" dirty="0">
              <a:ln>
                <a:noFill/>
              </a:ln>
              <a:solidFill>
                <a:srgbClr val="00203F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62856" y="1454696"/>
            <a:ext cx="8215087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en-AU" sz="2200" kern="0" dirty="0" smtClean="0">
                <a:solidFill>
                  <a:srgbClr val="0A155A"/>
                </a:solidFill>
              </a:rPr>
              <a:t>Field Sample testing</a:t>
            </a:r>
          </a:p>
          <a:p>
            <a:pPr marL="800100" lvl="1" indent="-342900">
              <a:spcBef>
                <a:spcPct val="20000"/>
              </a:spcBef>
              <a:buFontTx/>
              <a:buChar char="•"/>
            </a:pPr>
            <a:r>
              <a:rPr lang="en-AU" sz="2000" kern="0" dirty="0" smtClean="0">
                <a:solidFill>
                  <a:srgbClr val="0A155A"/>
                </a:solidFill>
              </a:rPr>
              <a:t>260 NP swab aliquots from children in low-income countries</a:t>
            </a:r>
          </a:p>
          <a:p>
            <a:pPr marL="800100" lvl="1" indent="-342900">
              <a:spcBef>
                <a:spcPct val="20000"/>
              </a:spcBef>
              <a:buFontTx/>
              <a:buChar char="•"/>
            </a:pPr>
            <a:r>
              <a:rPr lang="en-AU" sz="2000" dirty="0" smtClean="0">
                <a:solidFill>
                  <a:srgbClr val="002060"/>
                </a:solidFill>
              </a:rPr>
              <a:t>Also characterised by traditional serotyping of &gt;100 colonies</a:t>
            </a:r>
            <a:endParaRPr lang="en-AU" sz="2000" kern="0" dirty="0" smtClean="0">
              <a:solidFill>
                <a:srgbClr val="0A155A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867400" y="6324600"/>
            <a:ext cx="25293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i="1" dirty="0" smtClean="0"/>
              <a:t>Satzke, </a:t>
            </a:r>
            <a:r>
              <a:rPr lang="en-AU" i="1" dirty="0"/>
              <a:t>C</a:t>
            </a:r>
            <a:r>
              <a:rPr lang="en-AU" i="1" dirty="0" smtClean="0"/>
              <a:t> et al. submitted</a:t>
            </a:r>
            <a:endParaRPr lang="en-AU" i="1" dirty="0"/>
          </a:p>
        </p:txBody>
      </p:sp>
      <p:pic>
        <p:nvPicPr>
          <p:cNvPr id="6" name="Picture 8" descr="http://www.gatesfoundation.org/~/media/GFO/Site/Logo-Images/icon_small_bill_melinda_gates_foundation_logo.png?h=178&amp;la=en&amp;w=17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3052" y="379817"/>
            <a:ext cx="1367879" cy="1367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4036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047" y="359280"/>
            <a:ext cx="8458200" cy="1470025"/>
          </a:xfrm>
        </p:spPr>
        <p:txBody>
          <a:bodyPr>
            <a:normAutofit/>
          </a:bodyPr>
          <a:lstStyle/>
          <a:p>
            <a:r>
              <a:rPr lang="en-GB" dirty="0" smtClean="0">
                <a:solidFill>
                  <a:srgbClr val="FFFF00"/>
                </a:solidFill>
              </a:rPr>
              <a:t>PCV13 Impact Evaluation, Lao PDR 2013-2017</a:t>
            </a:r>
            <a:endParaRPr lang="en-GB" dirty="0">
              <a:solidFill>
                <a:srgbClr val="FFFF00"/>
              </a:solidFill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7170" name="AutoShape 2" descr="Image result for WHO logo"/>
          <p:cNvSpPr>
            <a:spLocks noChangeAspect="1" noChangeArrowheads="1"/>
          </p:cNvSpPr>
          <p:nvPr/>
        </p:nvSpPr>
        <p:spPr bwMode="auto">
          <a:xfrm>
            <a:off x="155575" y="-547688"/>
            <a:ext cx="1200150" cy="115252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86200" y="5275126"/>
            <a:ext cx="1371600" cy="13171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3" name="AutoShape 5" descr="Image result for GAVI Alliance logo"/>
          <p:cNvSpPr>
            <a:spLocks noChangeAspect="1" noChangeArrowheads="1"/>
          </p:cNvSpPr>
          <p:nvPr/>
        </p:nvSpPr>
        <p:spPr bwMode="auto">
          <a:xfrm>
            <a:off x="155575" y="-547688"/>
            <a:ext cx="2019300" cy="115252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/>
          </a:p>
        </p:txBody>
      </p:sp>
      <p:pic>
        <p:nvPicPr>
          <p:cNvPr id="1030" name="Picture 6" descr="http://www.gavi.org/images/GAVI_ALLIANCE_Footer_Logo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6089" y="5487204"/>
            <a:ext cx="2482845" cy="1095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www.gatesfoundation.org/~/media/GFO/Site/Logo-Images/icon_small_bill_melinda_gates_foundation_logo.png?h=178&amp;la=en&amp;w=17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5131326"/>
            <a:ext cx="1530350" cy="1530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Partners of The Royal Children's Hospital Melbourn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7705" y="2411001"/>
            <a:ext cx="3785574" cy="986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3400" y="3558669"/>
            <a:ext cx="1474763" cy="1217569"/>
          </a:xfrm>
          <a:prstGeom prst="rect">
            <a:avLst/>
          </a:prstGeom>
        </p:spPr>
      </p:pic>
      <p:pic>
        <p:nvPicPr>
          <p:cNvPr id="12" name="Picture 11" descr="Unknown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17511" y="3397012"/>
            <a:ext cx="1241423" cy="155178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0671" y="3860401"/>
            <a:ext cx="4284154" cy="1274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0989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>
          <a:xfrm>
            <a:off x="457200" y="354013"/>
            <a:ext cx="8229600" cy="1066800"/>
          </a:xfrm>
        </p:spPr>
        <p:txBody>
          <a:bodyPr/>
          <a:lstStyle/>
          <a:p>
            <a:r>
              <a:rPr lang="en-US" altLang="en-US" dirty="0" smtClean="0">
                <a:solidFill>
                  <a:schemeClr val="tx1"/>
                </a:solidFill>
              </a:rPr>
              <a:t>PCV13 in Lao PDR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420813"/>
            <a:ext cx="8610600" cy="5410199"/>
          </a:xfrm>
        </p:spPr>
        <p:txBody>
          <a:bodyPr rtlCol="0">
            <a:normAutofit fontScale="25000" lnSpcReduction="20000"/>
          </a:bodyPr>
          <a:lstStyle/>
          <a:p>
            <a:pPr indent="-137160" fontAlgn="auto">
              <a:spcAft>
                <a:spcPts val="0"/>
              </a:spcAft>
              <a:defRPr/>
            </a:pPr>
            <a:r>
              <a:rPr lang="en-GB" sz="12800" dirty="0" smtClean="0">
                <a:solidFill>
                  <a:schemeClr val="tx1"/>
                </a:solidFill>
              </a:rPr>
              <a:t> PCV13 started Nov 2013</a:t>
            </a:r>
          </a:p>
          <a:p>
            <a:pPr indent="-137160" fontAlgn="auto">
              <a:spcAft>
                <a:spcPts val="0"/>
              </a:spcAft>
              <a:defRPr/>
            </a:pPr>
            <a:r>
              <a:rPr lang="en-GB" sz="12800" dirty="0" smtClean="0">
                <a:solidFill>
                  <a:schemeClr val="tx1"/>
                </a:solidFill>
              </a:rPr>
              <a:t> In April 2013 </a:t>
            </a:r>
            <a:r>
              <a:rPr lang="en-GB" sz="12800" dirty="0" err="1" smtClean="0">
                <a:solidFill>
                  <a:schemeClr val="tx1"/>
                </a:solidFill>
              </a:rPr>
              <a:t>MoH</a:t>
            </a:r>
            <a:r>
              <a:rPr lang="en-GB" sz="12800" dirty="0" smtClean="0">
                <a:solidFill>
                  <a:schemeClr val="tx1"/>
                </a:solidFill>
              </a:rPr>
              <a:t> requested WHO support for   evaluation to ensure sustainability; no regional </a:t>
            </a:r>
          </a:p>
          <a:p>
            <a:pPr marL="228600" indent="0" fontAlgn="auto">
              <a:spcAft>
                <a:spcPts val="0"/>
              </a:spcAft>
              <a:buNone/>
              <a:defRPr/>
            </a:pPr>
            <a:r>
              <a:rPr lang="en-GB" sz="12800" dirty="0"/>
              <a:t> </a:t>
            </a:r>
            <a:r>
              <a:rPr lang="en-GB" sz="12800" dirty="0" smtClean="0"/>
              <a:t> </a:t>
            </a:r>
            <a:r>
              <a:rPr lang="en-GB" sz="12800" dirty="0" smtClean="0">
                <a:solidFill>
                  <a:schemeClr val="tx1"/>
                </a:solidFill>
              </a:rPr>
              <a:t>data</a:t>
            </a:r>
          </a:p>
          <a:p>
            <a:pPr indent="-137160" fontAlgn="auto">
              <a:spcAft>
                <a:spcPts val="0"/>
              </a:spcAft>
              <a:defRPr/>
            </a:pPr>
            <a:endParaRPr lang="en-GB" sz="9600" dirty="0" smtClean="0"/>
          </a:p>
          <a:p>
            <a:pPr marL="34290" indent="0" fontAlgn="auto">
              <a:spcAft>
                <a:spcPts val="0"/>
              </a:spcAft>
              <a:buFont typeface="Corbel" panose="020B0503020204020204" pitchFamily="34" charset="0"/>
              <a:buNone/>
              <a:defRPr/>
            </a:pPr>
            <a:endParaRPr lang="en-GB" sz="9600" dirty="0" smtClean="0"/>
          </a:p>
          <a:p>
            <a:pPr marL="34290" indent="0" fontAlgn="auto">
              <a:spcAft>
                <a:spcPts val="0"/>
              </a:spcAft>
              <a:buFont typeface="Corbel" panose="020B0503020204020204" pitchFamily="34" charset="0"/>
              <a:buNone/>
              <a:defRPr/>
            </a:pPr>
            <a:endParaRPr lang="en-GB" sz="9600" dirty="0" smtClean="0"/>
          </a:p>
          <a:p>
            <a:pPr indent="-137160" fontAlgn="auto">
              <a:spcAft>
                <a:spcPts val="0"/>
              </a:spcAft>
              <a:defRPr/>
            </a:pPr>
            <a:endParaRPr lang="en-GB" sz="9600" dirty="0" smtClean="0">
              <a:solidFill>
                <a:schemeClr val="tx1"/>
              </a:solidFill>
            </a:endParaRPr>
          </a:p>
          <a:p>
            <a:pPr marL="228600" indent="0" fontAlgn="auto">
              <a:lnSpc>
                <a:spcPct val="120000"/>
              </a:lnSpc>
              <a:spcAft>
                <a:spcPts val="0"/>
              </a:spcAft>
              <a:buNone/>
              <a:defRPr/>
            </a:pPr>
            <a:endParaRPr lang="en-GB" sz="9600" dirty="0" smtClean="0">
              <a:solidFill>
                <a:schemeClr val="tx1"/>
              </a:solidFill>
            </a:endParaRPr>
          </a:p>
          <a:p>
            <a:pPr marL="228600" indent="0" fontAlgn="auto">
              <a:lnSpc>
                <a:spcPct val="120000"/>
              </a:lnSpc>
              <a:spcAft>
                <a:spcPts val="0"/>
              </a:spcAft>
              <a:buNone/>
              <a:defRPr/>
            </a:pPr>
            <a:endParaRPr lang="en-GB" sz="9600" dirty="0" smtClean="0">
              <a:solidFill>
                <a:schemeClr val="tx1"/>
              </a:solidFill>
            </a:endParaRPr>
          </a:p>
          <a:p>
            <a:pPr indent="-137160" fontAlgn="auto">
              <a:lnSpc>
                <a:spcPct val="120000"/>
              </a:lnSpc>
              <a:spcAft>
                <a:spcPts val="0"/>
              </a:spcAft>
              <a:defRPr/>
            </a:pPr>
            <a:r>
              <a:rPr lang="en-GB" sz="9600" dirty="0"/>
              <a:t> </a:t>
            </a:r>
            <a:r>
              <a:rPr lang="en-GB" sz="12800" dirty="0" smtClean="0">
                <a:solidFill>
                  <a:schemeClr val="tx1"/>
                </a:solidFill>
              </a:rPr>
              <a:t>WHO PCV evaluation guidelines inadequate for many countries</a:t>
            </a:r>
            <a:endParaRPr lang="en-GB" sz="12800" dirty="0" smtClean="0"/>
          </a:p>
        </p:txBody>
      </p:sp>
      <p:pic>
        <p:nvPicPr>
          <p:cNvPr id="30724" name="Picture 2" descr="C:\Documents and Settings\Admin\Desktop\Photos\2011\02 2011 Laos\DSC_201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94" r="21687" b="18961"/>
          <a:stretch>
            <a:fillRect/>
          </a:stretch>
        </p:blipFill>
        <p:spPr bwMode="auto">
          <a:xfrm>
            <a:off x="5181600" y="2819400"/>
            <a:ext cx="2971800" cy="2383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495300" y="3276600"/>
            <a:ext cx="4572000" cy="175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rgbClr val="FF9933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3200">
                <a:solidFill>
                  <a:srgbClr val="FF9933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3200">
                <a:solidFill>
                  <a:srgbClr val="FF9933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3200">
                <a:solidFill>
                  <a:srgbClr val="FF9933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3200">
                <a:solidFill>
                  <a:srgbClr val="FF9933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9933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9933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9933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9933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3600" dirty="0">
                <a:solidFill>
                  <a:srgbClr val="FF0066"/>
                </a:solidFill>
              </a:rPr>
              <a:t>N</a:t>
            </a:r>
            <a:r>
              <a:rPr lang="en-US" altLang="en-US" sz="3600" dirty="0" smtClean="0">
                <a:solidFill>
                  <a:srgbClr val="FF0066"/>
                </a:solidFill>
              </a:rPr>
              <a:t>o </a:t>
            </a:r>
            <a:r>
              <a:rPr lang="en-US" altLang="en-US" sz="3600" dirty="0">
                <a:solidFill>
                  <a:srgbClr val="FF0066"/>
                </a:solidFill>
              </a:rPr>
              <a:t>baseline data, imminent vaccine introduction</a:t>
            </a:r>
          </a:p>
        </p:txBody>
      </p:sp>
    </p:spTree>
    <p:extLst>
      <p:ext uri="{BB962C8B-B14F-4D97-AF65-F5344CB8AC3E}">
        <p14:creationId xmlns:p14="http://schemas.microsoft.com/office/powerpoint/2010/main" val="1872154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853" y="615562"/>
            <a:ext cx="8662147" cy="1066800"/>
          </a:xfrm>
        </p:spPr>
        <p:txBody>
          <a:bodyPr>
            <a:normAutofit fontScale="90000"/>
          </a:bodyPr>
          <a:lstStyle/>
          <a:p>
            <a:r>
              <a:rPr lang="en-AU" dirty="0" smtClean="0"/>
              <a:t>Lao PDR PCV13 evaluation: carriage endpoints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8293" y="2133601"/>
            <a:ext cx="4757107" cy="4343400"/>
          </a:xfrm>
        </p:spPr>
        <p:txBody>
          <a:bodyPr>
            <a:normAutofit/>
          </a:bodyPr>
          <a:lstStyle/>
          <a:p>
            <a:r>
              <a:rPr lang="en-AU" dirty="0" smtClean="0"/>
              <a:t>Impact on transmission in healthy children</a:t>
            </a:r>
          </a:p>
          <a:p>
            <a:pPr lvl="1"/>
            <a:r>
              <a:rPr lang="en-AU" dirty="0" smtClean="0"/>
              <a:t>Community carriage survey: before &amp; after PCV13 </a:t>
            </a:r>
          </a:p>
          <a:p>
            <a:pPr lvl="2"/>
            <a:r>
              <a:rPr lang="en-AU" dirty="0"/>
              <a:t>Vaccinated: 12-23mo</a:t>
            </a:r>
          </a:p>
          <a:p>
            <a:pPr lvl="2"/>
            <a:r>
              <a:rPr lang="en-AU" dirty="0" smtClean="0"/>
              <a:t>Unvaccinated: 5-8wo</a:t>
            </a:r>
          </a:p>
          <a:p>
            <a:r>
              <a:rPr lang="en-AU" dirty="0" smtClean="0"/>
              <a:t>Describe trends in carriage in hospitalised ARI in U5s</a:t>
            </a:r>
          </a:p>
          <a:p>
            <a:pPr lvl="1"/>
            <a:r>
              <a:rPr lang="en-AU" dirty="0" smtClean="0"/>
              <a:t>PCV13 </a:t>
            </a:r>
            <a:r>
              <a:rPr lang="en-AU" dirty="0"/>
              <a:t>coverage </a:t>
            </a:r>
            <a:r>
              <a:rPr lang="en-AU" dirty="0" smtClean="0"/>
              <a:t>needed for    carriage decline</a:t>
            </a:r>
          </a:p>
        </p:txBody>
      </p:sp>
      <p:pic>
        <p:nvPicPr>
          <p:cNvPr id="4" name="Picture 4" descr="G:\DCIM\101MSDCF\DSC01325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334000" y="2590800"/>
            <a:ext cx="3361822" cy="2825362"/>
          </a:xfrm>
          <a:prstGeom prst="rect">
            <a:avLst/>
          </a:prstGeom>
          <a:noFill/>
          <a:ln w="41275">
            <a:solidFill>
              <a:schemeClr val="accent3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9465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066800"/>
          </a:xfrm>
        </p:spPr>
        <p:txBody>
          <a:bodyPr/>
          <a:lstStyle/>
          <a:p>
            <a:r>
              <a:rPr lang="en-AU" dirty="0" smtClean="0"/>
              <a:t>Community carriage surveys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717767"/>
            <a:ext cx="8229600" cy="4669536"/>
          </a:xfrm>
        </p:spPr>
        <p:txBody>
          <a:bodyPr>
            <a:normAutofit/>
          </a:bodyPr>
          <a:lstStyle/>
          <a:p>
            <a:r>
              <a:rPr lang="en-AU" dirty="0"/>
              <a:t>P</a:t>
            </a:r>
            <a:r>
              <a:rPr lang="en-AU" dirty="0" smtClean="0"/>
              <a:t>rePCV13 </a:t>
            </a:r>
            <a:r>
              <a:rPr lang="en-AU" dirty="0"/>
              <a:t>survey in </a:t>
            </a:r>
            <a:r>
              <a:rPr lang="en-AU" dirty="0" smtClean="0"/>
              <a:t>2013/2014</a:t>
            </a:r>
            <a:endParaRPr lang="en-AU" dirty="0"/>
          </a:p>
          <a:p>
            <a:pPr marL="630936" lvl="3" indent="0">
              <a:buClr>
                <a:schemeClr val="accent3"/>
              </a:buClr>
              <a:buNone/>
            </a:pPr>
            <a:endParaRPr lang="en-US" sz="28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2438400"/>
            <a:ext cx="5995219" cy="430801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90800" y="4876800"/>
            <a:ext cx="1981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13.9%  </a:t>
            </a:r>
          </a:p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6.3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% </a:t>
            </a:r>
            <a:endParaRPr lang="en-AU" dirty="0"/>
          </a:p>
        </p:txBody>
      </p:sp>
      <p:sp>
        <p:nvSpPr>
          <p:cNvPr id="7" name="Rectangle 6"/>
          <p:cNvSpPr/>
          <p:nvPr/>
        </p:nvSpPr>
        <p:spPr>
          <a:xfrm>
            <a:off x="3962400" y="2514600"/>
            <a:ext cx="1905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55.9%</a:t>
            </a:r>
          </a:p>
          <a:p>
            <a:endParaRPr lang="en-US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32.9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% 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235538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219200" y="1600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AU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48669026"/>
              </p:ext>
            </p:extLst>
          </p:nvPr>
        </p:nvGraphicFramePr>
        <p:xfrm>
          <a:off x="685800" y="1981200"/>
          <a:ext cx="7924800" cy="50795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2" r:id="rId3" imgW="6823852" imgH="4689926" progId="Prism6.Document">
                  <p:embed/>
                </p:oleObj>
              </mc:Choice>
              <mc:Fallback>
                <p:oleObj r:id="rId3" imgW="6823852" imgH="4689926" progId="Prism6.Document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981200"/>
                        <a:ext cx="7924800" cy="507950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/>
          <p:cNvSpPr/>
          <p:nvPr/>
        </p:nvSpPr>
        <p:spPr>
          <a:xfrm>
            <a:off x="304800" y="533400"/>
            <a:ext cx="8382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Despite the </a:t>
            </a:r>
            <a:r>
              <a:rPr lang="en-US" sz="32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age groups </a:t>
            </a:r>
            <a:r>
              <a:rPr lang="en-US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having different carriage rates, they carry the same pneumococcal load</a:t>
            </a:r>
            <a:endParaRPr lang="en-AU" sz="3200" dirty="0"/>
          </a:p>
        </p:txBody>
      </p:sp>
    </p:spTree>
    <p:extLst>
      <p:ext uri="{BB962C8B-B14F-4D97-AF65-F5344CB8AC3E}">
        <p14:creationId xmlns:p14="http://schemas.microsoft.com/office/powerpoint/2010/main" val="2084656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158742" y="1142998"/>
            <a:ext cx="809203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AU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18139315"/>
              </p:ext>
            </p:extLst>
          </p:nvPr>
        </p:nvGraphicFramePr>
        <p:xfrm>
          <a:off x="88496" y="1143000"/>
          <a:ext cx="8921385" cy="464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0" r:id="rId3" imgW="10107929" imgH="5269054" progId="Prism6.Document">
                  <p:embed/>
                </p:oleObj>
              </mc:Choice>
              <mc:Fallback>
                <p:oleObj r:id="rId3" imgW="10107929" imgH="5269054" progId="Prism6.Document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496" y="1143000"/>
                        <a:ext cx="8921385" cy="46482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45202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1716901471"/>
              </p:ext>
            </p:extLst>
          </p:nvPr>
        </p:nvGraphicFramePr>
        <p:xfrm>
          <a:off x="152400" y="0"/>
          <a:ext cx="89916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Down Arrow 1"/>
          <p:cNvSpPr/>
          <p:nvPr/>
        </p:nvSpPr>
        <p:spPr>
          <a:xfrm>
            <a:off x="762000" y="457200"/>
            <a:ext cx="484632" cy="978408"/>
          </a:xfrm>
          <a:prstGeom prst="downArrow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34453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143000"/>
            <a:ext cx="8763000" cy="762000"/>
          </a:xfrm>
        </p:spPr>
        <p:txBody>
          <a:bodyPr rtlCol="0">
            <a:noAutofit/>
          </a:bodyPr>
          <a:lstStyle/>
          <a:p>
            <a:pPr lvl="1" defTabSz="914400" fontAlgn="auto">
              <a:lnSpc>
                <a:spcPct val="100000"/>
              </a:lnSpc>
              <a:spcAft>
                <a:spcPts val="0"/>
              </a:spcAft>
              <a:defRPr/>
            </a:pPr>
            <a:r>
              <a:rPr lang="en-GB" sz="4000" dirty="0">
                <a:latin typeface="+mj-lt"/>
              </a:rPr>
              <a:t>P</a:t>
            </a:r>
            <a:r>
              <a:rPr lang="en-GB" sz="4000" dirty="0" smtClean="0">
                <a:solidFill>
                  <a:sysClr val="windowText" lastClr="000000"/>
                </a:solidFill>
                <a:latin typeface="+mj-lt"/>
              </a:rPr>
              <a:t>neumonia &amp; carriage </a:t>
            </a:r>
            <a:r>
              <a:rPr lang="en-GB" sz="4000" dirty="0">
                <a:solidFill>
                  <a:sysClr val="windowText" lastClr="000000"/>
                </a:solidFill>
                <a:latin typeface="+mj-lt"/>
              </a:rPr>
              <a:t/>
            </a:r>
            <a:br>
              <a:rPr lang="en-GB" sz="4000" dirty="0">
                <a:solidFill>
                  <a:sysClr val="windowText" lastClr="000000"/>
                </a:solidFill>
                <a:latin typeface="+mj-lt"/>
              </a:rPr>
            </a:br>
            <a:r>
              <a:rPr lang="en-GB" sz="4000" dirty="0">
                <a:solidFill>
                  <a:sysClr val="windowText" lastClr="000000"/>
                </a:solidFill>
                <a:latin typeface="Calibri" pitchFamily="34" charset="0"/>
              </a:rPr>
              <a:t/>
            </a:r>
            <a:br>
              <a:rPr lang="en-GB" sz="4000" dirty="0">
                <a:solidFill>
                  <a:sysClr val="windowText" lastClr="000000"/>
                </a:solidFill>
                <a:latin typeface="Calibri" pitchFamily="34" charset="0"/>
              </a:rPr>
            </a:br>
            <a:endParaRPr lang="en-US" sz="4000" dirty="0">
              <a:solidFill>
                <a:sysClr val="windowText" lastClr="0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600200"/>
            <a:ext cx="8763000" cy="5562600"/>
          </a:xfrm>
        </p:spPr>
        <p:txBody>
          <a:bodyPr rtlCol="0">
            <a:normAutofit lnSpcReduction="10000"/>
          </a:bodyPr>
          <a:lstStyle/>
          <a:p>
            <a:pPr marL="630936" lvl="2" indent="-256032" fontAlgn="auto">
              <a:buClr>
                <a:schemeClr val="accent3"/>
              </a:buClr>
              <a:buFont typeface="Georgia"/>
              <a:buChar char="•"/>
              <a:defRPr/>
            </a:pPr>
            <a:r>
              <a:rPr lang="en-GB" sz="3200" dirty="0" smtClean="0">
                <a:solidFill>
                  <a:schemeClr val="tx1"/>
                </a:solidFill>
              </a:rPr>
              <a:t>PCV coverage needed &amp; how long it takes to show carriage decline in vaccinated &amp; unvaccinated pneumonia cases</a:t>
            </a:r>
          </a:p>
          <a:p>
            <a:pPr marL="630936" lvl="2" indent="-256032" fontAlgn="auto">
              <a:buClr>
                <a:schemeClr val="accent3"/>
              </a:buClr>
              <a:buFont typeface="Georgia"/>
              <a:buChar char="•"/>
              <a:defRPr/>
            </a:pPr>
            <a:endParaRPr lang="en-GB" sz="3200" dirty="0"/>
          </a:p>
          <a:p>
            <a:pPr marL="630936" lvl="2" indent="-256032" fontAlgn="auto">
              <a:buClr>
                <a:schemeClr val="accent3"/>
              </a:buClr>
              <a:buFont typeface="Georgia"/>
              <a:buChar char="•"/>
              <a:defRPr/>
            </a:pPr>
            <a:endParaRPr lang="en-GB" sz="3200" dirty="0" smtClean="0">
              <a:solidFill>
                <a:schemeClr val="tx1"/>
              </a:solidFill>
            </a:endParaRPr>
          </a:p>
          <a:p>
            <a:pPr marL="630936" lvl="2" indent="-256032" fontAlgn="auto">
              <a:buClr>
                <a:schemeClr val="accent3"/>
              </a:buClr>
              <a:buFont typeface="Georgia"/>
              <a:buChar char="•"/>
              <a:defRPr/>
            </a:pPr>
            <a:endParaRPr lang="en-GB" sz="3200" dirty="0"/>
          </a:p>
          <a:p>
            <a:pPr marL="630936" lvl="2" indent="-256032" fontAlgn="auto">
              <a:buClr>
                <a:schemeClr val="accent3"/>
              </a:buClr>
              <a:buFont typeface="Georgia"/>
              <a:buChar char="•"/>
              <a:defRPr/>
            </a:pPr>
            <a:endParaRPr lang="en-GB" sz="3200" dirty="0" smtClean="0">
              <a:solidFill>
                <a:schemeClr val="tx1"/>
              </a:solidFill>
            </a:endParaRPr>
          </a:p>
          <a:p>
            <a:pPr marL="630936" lvl="2" indent="-256032" fontAlgn="auto">
              <a:buClr>
                <a:schemeClr val="accent3"/>
              </a:buClr>
              <a:buFont typeface="Georgia"/>
              <a:buChar char="•"/>
              <a:defRPr/>
            </a:pPr>
            <a:endParaRPr lang="en-GB" sz="3200" dirty="0" smtClean="0">
              <a:solidFill>
                <a:schemeClr val="tx1"/>
              </a:solidFill>
            </a:endParaRPr>
          </a:p>
          <a:p>
            <a:pPr marL="374904" lvl="2" indent="0" fontAlgn="auto">
              <a:buClr>
                <a:schemeClr val="accent3"/>
              </a:buClr>
              <a:buNone/>
              <a:defRPr/>
            </a:pPr>
            <a:endParaRPr lang="en-GB" sz="3200" dirty="0" smtClean="0">
              <a:solidFill>
                <a:schemeClr val="tx1"/>
              </a:solidFill>
            </a:endParaRPr>
          </a:p>
          <a:p>
            <a:pPr marL="630936" lvl="2" indent="-256032" fontAlgn="auto">
              <a:buClr>
                <a:schemeClr val="accent3"/>
              </a:buClr>
              <a:buFont typeface="Georgia"/>
              <a:buChar char="•"/>
              <a:defRPr/>
            </a:pPr>
            <a:r>
              <a:rPr lang="en-GB" sz="3200" dirty="0"/>
              <a:t>F</a:t>
            </a:r>
            <a:r>
              <a:rPr lang="en-GB" sz="3200" dirty="0" smtClean="0">
                <a:solidFill>
                  <a:schemeClr val="tx1"/>
                </a:solidFill>
              </a:rPr>
              <a:t>easible methods for LMICs</a:t>
            </a:r>
          </a:p>
          <a:p>
            <a:pPr marL="630936" lvl="2" indent="-256032" fontAlgn="auto">
              <a:buClr>
                <a:schemeClr val="accent3"/>
              </a:buClr>
              <a:buFont typeface="Georgia"/>
              <a:buChar char="•"/>
              <a:defRPr/>
            </a:pPr>
            <a:r>
              <a:rPr lang="en-GB" sz="3200" dirty="0" smtClean="0">
                <a:solidFill>
                  <a:schemeClr val="tx1"/>
                </a:solidFill>
              </a:rPr>
              <a:t>3 sites: Laos, PNG, Mongolia</a:t>
            </a:r>
          </a:p>
          <a:p>
            <a:pPr marL="365760" lvl="1" indent="-256032" fontAlgn="auto">
              <a:buClr>
                <a:schemeClr val="accent3"/>
              </a:buClr>
              <a:buFont typeface="Georgia"/>
              <a:buChar char="•"/>
              <a:defRPr/>
            </a:pPr>
            <a:endParaRPr lang="en-GB" sz="3500" dirty="0" smtClean="0">
              <a:solidFill>
                <a:schemeClr val="tx1"/>
              </a:solidFill>
            </a:endParaRPr>
          </a:p>
          <a:p>
            <a:pPr marL="365760" lvl="1" indent="-256032" fontAlgn="auto">
              <a:buClr>
                <a:schemeClr val="accent3"/>
              </a:buClr>
              <a:buFont typeface="Georgia"/>
              <a:buChar char="•"/>
              <a:defRPr/>
            </a:pPr>
            <a:endParaRPr lang="en-US" sz="3500" dirty="0" smtClean="0"/>
          </a:p>
        </p:txBody>
      </p:sp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68740842"/>
              </p:ext>
            </p:extLst>
          </p:nvPr>
        </p:nvGraphicFramePr>
        <p:xfrm>
          <a:off x="2057400" y="2895600"/>
          <a:ext cx="6934200" cy="32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9" name="Straight Arrow Connector 8"/>
          <p:cNvCxnSpPr/>
          <p:nvPr/>
        </p:nvCxnSpPr>
        <p:spPr>
          <a:xfrm flipV="1">
            <a:off x="4876800" y="3733800"/>
            <a:ext cx="0" cy="1981200"/>
          </a:xfrm>
          <a:prstGeom prst="straightConnector1">
            <a:avLst/>
          </a:prstGeom>
          <a:ln w="5715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4903304" y="3733800"/>
            <a:ext cx="3021496" cy="0"/>
          </a:xfrm>
          <a:prstGeom prst="straightConnector1">
            <a:avLst/>
          </a:prstGeom>
          <a:ln w="5715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0248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33400" y="685800"/>
            <a:ext cx="8229600" cy="1066800"/>
          </a:xfrm>
        </p:spPr>
        <p:txBody>
          <a:bodyPr/>
          <a:lstStyle/>
          <a:p>
            <a:r>
              <a:rPr lang="en-US" dirty="0" smtClean="0"/>
              <a:t>Anticipated results in 2-3 years time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593336"/>
          </a:xfrm>
        </p:spPr>
        <p:txBody>
          <a:bodyPr>
            <a:normAutofit lnSpcReduction="10000"/>
          </a:bodyPr>
          <a:lstStyle/>
          <a:p>
            <a:r>
              <a:rPr lang="en-US" b="1" dirty="0" smtClean="0"/>
              <a:t>Transmission:</a:t>
            </a:r>
          </a:p>
          <a:p>
            <a:pPr lvl="1"/>
            <a:r>
              <a:rPr lang="en-US" dirty="0" smtClean="0"/>
              <a:t>↓ VT in vaccinated children </a:t>
            </a:r>
          </a:p>
          <a:p>
            <a:pPr lvl="1"/>
            <a:r>
              <a:rPr lang="en-US" dirty="0" smtClean="0"/>
              <a:t>↓ VT in unvaccinated neonates where NMR high</a:t>
            </a:r>
          </a:p>
          <a:p>
            <a:pPr lvl="1"/>
            <a:r>
              <a:rPr lang="en-US" dirty="0" smtClean="0"/>
              <a:t>as carriage is a pre-requisite of pneumococcal disease, disease is </a:t>
            </a:r>
            <a:r>
              <a:rPr lang="en-US" i="1" dirty="0" smtClean="0"/>
              <a:t>likely </a:t>
            </a:r>
            <a:r>
              <a:rPr lang="en-US" dirty="0" smtClean="0"/>
              <a:t>to have ↓ in both age groups</a:t>
            </a:r>
          </a:p>
          <a:p>
            <a:pPr marL="411480" lvl="1" indent="0">
              <a:buNone/>
            </a:pPr>
            <a:endParaRPr lang="en-US" b="1" dirty="0" smtClean="0"/>
          </a:p>
          <a:p>
            <a:r>
              <a:rPr lang="en-US" b="1" dirty="0"/>
              <a:t>Pneumonia: </a:t>
            </a:r>
            <a:endParaRPr lang="en-US" dirty="0"/>
          </a:p>
          <a:p>
            <a:pPr lvl="1"/>
            <a:r>
              <a:rPr lang="en-US" dirty="0"/>
              <a:t>↓ VT carriage in pneumonia cases &amp; this </a:t>
            </a:r>
            <a:r>
              <a:rPr lang="en-US" i="1" dirty="0"/>
              <a:t>most likely </a:t>
            </a:r>
            <a:r>
              <a:rPr lang="en-US" dirty="0"/>
              <a:t>indicates that pneumonia is no longer due to VTs</a:t>
            </a:r>
          </a:p>
          <a:p>
            <a:pPr lvl="1"/>
            <a:r>
              <a:rPr lang="en-US" dirty="0"/>
              <a:t>PCV13 coverage required to show direct &amp; indirect effects</a:t>
            </a:r>
          </a:p>
          <a:p>
            <a:pPr marL="411480" lvl="1" indent="0">
              <a:buNone/>
            </a:pPr>
            <a:endParaRPr lang="en-US" b="1" dirty="0"/>
          </a:p>
          <a:p>
            <a:pPr marL="411480" lvl="1" indent="0">
              <a:buNone/>
            </a:pPr>
            <a:endParaRPr lang="en-US" b="1" dirty="0" smtClean="0"/>
          </a:p>
          <a:p>
            <a:pPr marL="109728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736785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1066800"/>
          </a:xfrm>
        </p:spPr>
        <p:txBody>
          <a:bodyPr/>
          <a:lstStyle/>
          <a:p>
            <a:r>
              <a:rPr lang="en-AU" dirty="0" smtClean="0"/>
              <a:t>Summary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4517136"/>
          </a:xfrm>
        </p:spPr>
        <p:txBody>
          <a:bodyPr>
            <a:normAutofit/>
          </a:bodyPr>
          <a:lstStyle/>
          <a:p>
            <a:pPr marL="0" lvl="1" indent="0">
              <a:lnSpc>
                <a:spcPct val="110000"/>
              </a:lnSpc>
              <a:spcBef>
                <a:spcPct val="0"/>
              </a:spcBef>
              <a:buClr>
                <a:schemeClr val="accent3"/>
              </a:buClr>
              <a:buFont typeface="Georgia"/>
              <a:buChar char="•"/>
            </a:pPr>
            <a:r>
              <a:rPr lang="en-AU" altLang="en-US" sz="2400" dirty="0" smtClean="0"/>
              <a:t> </a:t>
            </a:r>
            <a:r>
              <a:rPr lang="en-AU" altLang="en-US" sz="3600" dirty="0" smtClean="0"/>
              <a:t>Value </a:t>
            </a:r>
            <a:r>
              <a:rPr lang="en-AU" altLang="en-US" sz="3600" dirty="0"/>
              <a:t>in PCV evaluation</a:t>
            </a:r>
          </a:p>
          <a:p>
            <a:pPr marL="630936" lvl="2" indent="-256032">
              <a:buClr>
                <a:schemeClr val="accent3"/>
              </a:buClr>
            </a:pPr>
            <a:r>
              <a:rPr lang="en-US" sz="2800" dirty="0"/>
              <a:t>S</a:t>
            </a:r>
            <a:r>
              <a:rPr lang="en-US" sz="2800" dirty="0" smtClean="0"/>
              <a:t>how </a:t>
            </a:r>
            <a:r>
              <a:rPr lang="en-US" sz="2800" dirty="0"/>
              <a:t>biological effects  on VT</a:t>
            </a:r>
          </a:p>
          <a:p>
            <a:pPr marL="886968" lvl="3" indent="-256032">
              <a:buClr>
                <a:schemeClr val="accent3"/>
              </a:buClr>
            </a:pPr>
            <a:r>
              <a:rPr lang="en-US" sz="2800" dirty="0"/>
              <a:t>direct </a:t>
            </a:r>
          </a:p>
          <a:p>
            <a:pPr marL="886968" lvl="3" indent="-256032">
              <a:buClr>
                <a:schemeClr val="accent3"/>
              </a:buClr>
            </a:pPr>
            <a:r>
              <a:rPr lang="en-US" sz="2800" dirty="0"/>
              <a:t>indirect effects </a:t>
            </a:r>
          </a:p>
          <a:p>
            <a:pPr marL="630936" lvl="2" indent="-256032">
              <a:buClr>
                <a:schemeClr val="accent3"/>
              </a:buClr>
            </a:pPr>
            <a:r>
              <a:rPr lang="en-US" sz="2800" dirty="0"/>
              <a:t>R</a:t>
            </a:r>
            <a:r>
              <a:rPr lang="en-US" sz="2800" dirty="0" smtClean="0"/>
              <a:t>elatively </a:t>
            </a:r>
            <a:r>
              <a:rPr lang="en-US" sz="2800" dirty="0"/>
              <a:t>“easy” to do</a:t>
            </a:r>
          </a:p>
          <a:p>
            <a:pPr marL="630936" lvl="2" indent="-256032">
              <a:buClr>
                <a:schemeClr val="accent3"/>
              </a:buClr>
            </a:pPr>
            <a:r>
              <a:rPr lang="en-US" sz="2800" dirty="0"/>
              <a:t>M</a:t>
            </a:r>
            <a:r>
              <a:rPr lang="en-US" sz="2800" dirty="0" smtClean="0"/>
              <a:t>onitor </a:t>
            </a:r>
            <a:r>
              <a:rPr lang="en-US" sz="2800" dirty="0"/>
              <a:t>NVT </a:t>
            </a:r>
            <a:r>
              <a:rPr lang="en-US" sz="2800" dirty="0" smtClean="0"/>
              <a:t>serotypes</a:t>
            </a:r>
          </a:p>
          <a:p>
            <a:pPr marL="630936" lvl="2" indent="-256032">
              <a:buClr>
                <a:schemeClr val="accent3"/>
              </a:buClr>
            </a:pPr>
            <a:r>
              <a:rPr lang="en-US" sz="2800" dirty="0" smtClean="0"/>
              <a:t>Estimate PCV coverage required to show maximum benefits </a:t>
            </a:r>
            <a:endParaRPr lang="en-US" sz="2800" dirty="0"/>
          </a:p>
          <a:p>
            <a:pPr marL="630936" lvl="2" indent="-256032">
              <a:buClr>
                <a:schemeClr val="accent3"/>
              </a:buClr>
            </a:pPr>
            <a:r>
              <a:rPr lang="en-AU" altLang="en-US" sz="2800" dirty="0"/>
              <a:t>M</a:t>
            </a:r>
            <a:r>
              <a:rPr lang="en-AU" altLang="en-US" sz="2800" dirty="0" smtClean="0"/>
              <a:t>athematical </a:t>
            </a:r>
            <a:r>
              <a:rPr lang="en-AU" altLang="en-US" sz="2800" dirty="0"/>
              <a:t>models: carriage &amp; IPD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988231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3"/>
          <p:cNvSpPr>
            <a:spLocks noGrp="1"/>
          </p:cNvSpPr>
          <p:nvPr>
            <p:ph type="title"/>
          </p:nvPr>
        </p:nvSpPr>
        <p:spPr>
          <a:xfrm>
            <a:off x="228600" y="712694"/>
            <a:ext cx="8229600" cy="639762"/>
          </a:xfrm>
        </p:spPr>
        <p:txBody>
          <a:bodyPr/>
          <a:lstStyle/>
          <a:p>
            <a:r>
              <a:rPr lang="en-US" sz="4400" b="0" dirty="0" smtClean="0">
                <a:ea typeface="ＭＳ Ｐゴシック" pitchFamily="34" charset="-128"/>
              </a:rPr>
              <a:t>Collaborators</a:t>
            </a:r>
          </a:p>
        </p:txBody>
      </p:sp>
      <p:sp>
        <p:nvSpPr>
          <p:cNvPr id="7171" name="Content Placeholder 4"/>
          <p:cNvSpPr>
            <a:spLocks noGrp="1"/>
          </p:cNvSpPr>
          <p:nvPr>
            <p:ph idx="1"/>
          </p:nvPr>
        </p:nvSpPr>
        <p:spPr>
          <a:xfrm>
            <a:off x="152400" y="1676400"/>
            <a:ext cx="4114800" cy="5486400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AU" sz="3000" b="0" dirty="0" smtClean="0">
                <a:solidFill>
                  <a:srgbClr val="FF0066"/>
                </a:solidFill>
                <a:ea typeface="ＭＳ Ｐゴシック" pitchFamily="34" charset="-128"/>
              </a:rPr>
              <a:t>MCRI</a:t>
            </a:r>
          </a:p>
          <a:p>
            <a:pPr>
              <a:buNone/>
            </a:pPr>
            <a:r>
              <a:rPr lang="en-AU" sz="2600" b="0" dirty="0" smtClean="0">
                <a:solidFill>
                  <a:schemeClr val="tx1"/>
                </a:solidFill>
                <a:ea typeface="ＭＳ Ｐゴシック" pitchFamily="34" charset="-128"/>
              </a:rPr>
              <a:t>Fiona Russell </a:t>
            </a:r>
          </a:p>
          <a:p>
            <a:pPr>
              <a:buNone/>
            </a:pPr>
            <a:r>
              <a:rPr lang="en-AU" sz="2600" b="0" dirty="0" smtClean="0">
                <a:solidFill>
                  <a:schemeClr val="tx1"/>
                </a:solidFill>
                <a:ea typeface="ＭＳ Ｐゴシック" pitchFamily="34" charset="-128"/>
              </a:rPr>
              <a:t>Kim Mulholland </a:t>
            </a:r>
          </a:p>
          <a:p>
            <a:pPr>
              <a:buNone/>
            </a:pPr>
            <a:r>
              <a:rPr lang="en-US" sz="2600" b="0" dirty="0" smtClean="0">
                <a:solidFill>
                  <a:schemeClr val="tx1"/>
                </a:solidFill>
                <a:ea typeface="ＭＳ Ｐゴシック" pitchFamily="34" charset="-128"/>
              </a:rPr>
              <a:t>Catherine Satzke</a:t>
            </a:r>
          </a:p>
          <a:p>
            <a:pPr>
              <a:buNone/>
            </a:pPr>
            <a:r>
              <a:rPr lang="en-US" sz="2600" b="0" dirty="0" smtClean="0">
                <a:solidFill>
                  <a:schemeClr val="tx1"/>
                </a:solidFill>
                <a:ea typeface="ＭＳ Ｐゴシック" pitchFamily="34" charset="-128"/>
              </a:rPr>
              <a:t>Eileen Dunne</a:t>
            </a:r>
          </a:p>
          <a:p>
            <a:pPr>
              <a:buNone/>
            </a:pPr>
            <a:r>
              <a:rPr lang="en-US" sz="2600" b="0" dirty="0">
                <a:solidFill>
                  <a:schemeClr val="tx1"/>
                </a:solidFill>
                <a:ea typeface="ＭＳ Ｐゴシック" pitchFamily="34" charset="-128"/>
              </a:rPr>
              <a:t>Kathryn </a:t>
            </a:r>
            <a:r>
              <a:rPr lang="en-US" sz="2600" b="0" dirty="0" smtClean="0">
                <a:solidFill>
                  <a:schemeClr val="tx1"/>
                </a:solidFill>
                <a:ea typeface="ＭＳ Ｐゴシック" pitchFamily="34" charset="-128"/>
              </a:rPr>
              <a:t>Bright</a:t>
            </a:r>
          </a:p>
          <a:p>
            <a:pPr>
              <a:buNone/>
            </a:pPr>
            <a:r>
              <a:rPr lang="en-US" sz="2600" b="0" dirty="0" smtClean="0">
                <a:solidFill>
                  <a:schemeClr val="tx1"/>
                </a:solidFill>
                <a:ea typeface="ＭＳ Ｐゴシック" pitchFamily="34" charset="-128"/>
              </a:rPr>
              <a:t>Eleanor Neal</a:t>
            </a:r>
          </a:p>
          <a:p>
            <a:pPr>
              <a:buNone/>
            </a:pPr>
            <a:endParaRPr lang="en-US" sz="4500" b="0" dirty="0" smtClean="0">
              <a:solidFill>
                <a:schemeClr val="tx1"/>
              </a:solidFill>
              <a:ea typeface="ＭＳ Ｐゴシック" pitchFamily="34" charset="-128"/>
            </a:endParaRPr>
          </a:p>
          <a:p>
            <a:pPr>
              <a:buNone/>
            </a:pPr>
            <a:r>
              <a:rPr lang="en-US" sz="3000" b="0" dirty="0" smtClean="0">
                <a:solidFill>
                  <a:schemeClr val="accent1"/>
                </a:solidFill>
                <a:ea typeface="ＭＳ Ｐゴシック" pitchFamily="34" charset="-128"/>
              </a:rPr>
              <a:t>WHO</a:t>
            </a:r>
          </a:p>
          <a:p>
            <a:pPr>
              <a:buNone/>
            </a:pPr>
            <a:r>
              <a:rPr lang="en-AU" sz="2600" b="0" dirty="0" smtClean="0">
                <a:solidFill>
                  <a:schemeClr val="tx1"/>
                </a:solidFill>
                <a:ea typeface="ＭＳ Ｐゴシック" pitchFamily="34" charset="-128"/>
              </a:rPr>
              <a:t>Kim Fox</a:t>
            </a:r>
          </a:p>
          <a:p>
            <a:pPr>
              <a:buNone/>
            </a:pPr>
            <a:r>
              <a:rPr lang="en-AU" sz="2600" b="0" dirty="0" smtClean="0">
                <a:solidFill>
                  <a:schemeClr val="tx1"/>
                </a:solidFill>
                <a:ea typeface="ＭＳ Ｐゴシック" pitchFamily="34" charset="-128"/>
              </a:rPr>
              <a:t>Siddhartha </a:t>
            </a:r>
            <a:r>
              <a:rPr lang="en-AU" sz="2600" b="0" dirty="0" err="1" smtClean="0">
                <a:solidFill>
                  <a:schemeClr val="tx1"/>
                </a:solidFill>
                <a:ea typeface="ＭＳ Ｐゴシック" pitchFamily="34" charset="-128"/>
              </a:rPr>
              <a:t>Datta</a:t>
            </a:r>
            <a:endParaRPr lang="en-AU" sz="2600" b="0" dirty="0" smtClean="0">
              <a:solidFill>
                <a:schemeClr val="tx1"/>
              </a:solidFill>
              <a:ea typeface="ＭＳ Ｐゴシック" pitchFamily="34" charset="-128"/>
            </a:endParaRPr>
          </a:p>
          <a:p>
            <a:pPr>
              <a:buNone/>
              <a:defRPr/>
            </a:pPr>
            <a:r>
              <a:rPr lang="en-AU" dirty="0" smtClean="0">
                <a:ea typeface="ＭＳ Ｐゴシック" pitchFamily="34" charset="-128"/>
              </a:rPr>
              <a:t> </a:t>
            </a:r>
            <a:endParaRPr lang="en-AU" sz="3000" dirty="0" smtClean="0">
              <a:ea typeface="ＭＳ Ｐゴシック" pitchFamily="34" charset="-128"/>
            </a:endParaRPr>
          </a:p>
          <a:p>
            <a:pPr>
              <a:buNone/>
              <a:defRPr/>
            </a:pPr>
            <a:r>
              <a:rPr lang="en-US" sz="3000" b="0" dirty="0" smtClean="0">
                <a:solidFill>
                  <a:schemeClr val="accent1"/>
                </a:solidFill>
                <a:cs typeface="Arial" pitchFamily="34" charset="0"/>
              </a:rPr>
              <a:t>University </a:t>
            </a:r>
            <a:r>
              <a:rPr lang="en-US" sz="3000" b="0" dirty="0">
                <a:solidFill>
                  <a:schemeClr val="accent1"/>
                </a:solidFill>
                <a:cs typeface="Arial" pitchFamily="34" charset="0"/>
              </a:rPr>
              <a:t>of London</a:t>
            </a:r>
          </a:p>
          <a:p>
            <a:pPr>
              <a:buNone/>
              <a:defRPr/>
            </a:pPr>
            <a:r>
              <a:rPr lang="en-US" sz="2600" b="0" dirty="0">
                <a:solidFill>
                  <a:schemeClr val="tx1"/>
                </a:solidFill>
                <a:cs typeface="Arial" pitchFamily="34" charset="0"/>
              </a:rPr>
              <a:t>Jason Hinds</a:t>
            </a:r>
            <a:endParaRPr lang="en-US" sz="2600" b="0" dirty="0">
              <a:solidFill>
                <a:schemeClr val="tx1"/>
              </a:solidFill>
              <a:ea typeface="ＭＳ Ｐゴシック" pitchFamily="34" charset="-128"/>
            </a:endParaRPr>
          </a:p>
          <a:p>
            <a:pPr>
              <a:buFont typeface="Wingdings" pitchFamily="2" charset="2"/>
              <a:buNone/>
            </a:pPr>
            <a:endParaRPr lang="en-US" dirty="0" smtClean="0">
              <a:ea typeface="ＭＳ Ｐゴシック" pitchFamily="34" charset="-128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24400" y="685800"/>
            <a:ext cx="4038600" cy="68634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800" dirty="0" smtClean="0">
                <a:solidFill>
                  <a:srgbClr val="FF0066"/>
                </a:solidFill>
                <a:latin typeface="+mn-lt"/>
                <a:cs typeface="Arial" pitchFamily="34" charset="0"/>
              </a:rPr>
              <a:t>Ministry </a:t>
            </a:r>
            <a:r>
              <a:rPr lang="en-US" sz="2800" dirty="0">
                <a:solidFill>
                  <a:srgbClr val="FF0066"/>
                </a:solidFill>
                <a:latin typeface="+mn-lt"/>
                <a:cs typeface="Arial" pitchFamily="34" charset="0"/>
              </a:rPr>
              <a:t>of </a:t>
            </a:r>
            <a:r>
              <a:rPr lang="en-US" sz="2800" dirty="0" smtClean="0">
                <a:solidFill>
                  <a:srgbClr val="FF0066"/>
                </a:solidFill>
                <a:latin typeface="+mn-lt"/>
                <a:cs typeface="Arial" pitchFamily="34" charset="0"/>
              </a:rPr>
              <a:t>Health</a:t>
            </a:r>
          </a:p>
          <a:p>
            <a:pPr>
              <a:defRPr/>
            </a:pPr>
            <a:r>
              <a:rPr lang="en-US" sz="2400" dirty="0" smtClean="0">
                <a:cs typeface="Arial" pitchFamily="34" charset="0"/>
              </a:rPr>
              <a:t>Dr </a:t>
            </a:r>
            <a:r>
              <a:rPr lang="en-US" sz="2400" dirty="0" err="1" smtClean="0">
                <a:solidFill>
                  <a:schemeClr val="tx1"/>
                </a:solidFill>
                <a:cs typeface="Arial" pitchFamily="34" charset="0"/>
              </a:rPr>
              <a:t>Anonh</a:t>
            </a:r>
            <a:r>
              <a:rPr lang="en-US" sz="2400" dirty="0" smtClean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en-AU" sz="2400" dirty="0" err="1" smtClean="0"/>
              <a:t>Xeuatvongsa</a:t>
            </a:r>
            <a:endParaRPr lang="en-AU" sz="2400" dirty="0" smtClean="0"/>
          </a:p>
          <a:p>
            <a:pPr>
              <a:defRPr/>
            </a:pPr>
            <a:r>
              <a:rPr lang="en-AU" sz="2400" dirty="0"/>
              <a:t>Dr </a:t>
            </a:r>
            <a:r>
              <a:rPr lang="en-AU" sz="2400" dirty="0" err="1" smtClean="0"/>
              <a:t>Kongxay</a:t>
            </a:r>
            <a:r>
              <a:rPr lang="en-AU" sz="2400" dirty="0" smtClean="0"/>
              <a:t> </a:t>
            </a:r>
            <a:r>
              <a:rPr lang="en-AU" sz="2400" dirty="0" err="1"/>
              <a:t>Phounphenghcak</a:t>
            </a:r>
            <a:endParaRPr lang="en-AU" sz="2400" dirty="0" smtClean="0"/>
          </a:p>
          <a:p>
            <a:pPr>
              <a:defRPr/>
            </a:pPr>
            <a:r>
              <a:rPr lang="en-AU" sz="2400" dirty="0" smtClean="0"/>
              <a:t>Dr </a:t>
            </a:r>
            <a:r>
              <a:rPr lang="en-AU" sz="2400" dirty="0" err="1" smtClean="0"/>
              <a:t>Chansay</a:t>
            </a:r>
            <a:r>
              <a:rPr lang="en-AU" sz="2400" dirty="0" smtClean="0"/>
              <a:t> </a:t>
            </a:r>
            <a:r>
              <a:rPr lang="en-AU" sz="2400" dirty="0" err="1" smtClean="0"/>
              <a:t>Pathammvong</a:t>
            </a:r>
            <a:r>
              <a:rPr lang="en-AU" sz="2400" dirty="0" smtClean="0"/>
              <a:t> </a:t>
            </a:r>
            <a:endParaRPr lang="en-US" sz="2400" dirty="0" smtClean="0">
              <a:solidFill>
                <a:schemeClr val="tx1"/>
              </a:solidFill>
              <a:cs typeface="Arial" pitchFamily="34" charset="0"/>
            </a:endParaRPr>
          </a:p>
          <a:p>
            <a:pPr>
              <a:defRPr/>
            </a:pPr>
            <a:endParaRPr lang="en-US" sz="2800" dirty="0" smtClean="0">
              <a:cs typeface="Arial" pitchFamily="34" charset="0"/>
            </a:endParaRPr>
          </a:p>
          <a:p>
            <a:pPr>
              <a:defRPr/>
            </a:pPr>
            <a:r>
              <a:rPr lang="en-US" sz="2800" dirty="0" smtClean="0">
                <a:solidFill>
                  <a:schemeClr val="accent1"/>
                </a:solidFill>
                <a:latin typeface="+mn-lt"/>
                <a:cs typeface="Arial" pitchFamily="34" charset="0"/>
              </a:rPr>
              <a:t>Lao Oxford </a:t>
            </a:r>
            <a:r>
              <a:rPr lang="en-US" sz="2800" dirty="0" err="1" smtClean="0">
                <a:solidFill>
                  <a:schemeClr val="accent1"/>
                </a:solidFill>
                <a:latin typeface="+mn-lt"/>
                <a:cs typeface="Arial" pitchFamily="34" charset="0"/>
              </a:rPr>
              <a:t>Mahosot</a:t>
            </a:r>
            <a:r>
              <a:rPr lang="en-US" sz="2800" dirty="0" smtClean="0">
                <a:solidFill>
                  <a:schemeClr val="accent1"/>
                </a:solidFill>
                <a:cs typeface="Arial" pitchFamily="34" charset="0"/>
              </a:rPr>
              <a:t> Welcome Research </a:t>
            </a:r>
            <a:r>
              <a:rPr lang="en-US" sz="2800" dirty="0" smtClean="0">
                <a:solidFill>
                  <a:schemeClr val="accent1"/>
                </a:solidFill>
                <a:latin typeface="+mn-lt"/>
                <a:cs typeface="Arial" pitchFamily="34" charset="0"/>
              </a:rPr>
              <a:t>Unit</a:t>
            </a:r>
          </a:p>
          <a:p>
            <a:pPr>
              <a:defRPr/>
            </a:pPr>
            <a:r>
              <a:rPr lang="en-US" sz="2400" dirty="0" smtClean="0">
                <a:cs typeface="Arial" pitchFamily="34" charset="0"/>
              </a:rPr>
              <a:t>Prof Paul Newton</a:t>
            </a:r>
          </a:p>
          <a:p>
            <a:pPr>
              <a:defRPr/>
            </a:pPr>
            <a:r>
              <a:rPr lang="en-US" sz="2400" dirty="0" smtClean="0">
                <a:cs typeface="Arial" pitchFamily="34" charset="0"/>
              </a:rPr>
              <a:t>Dr David Dance</a:t>
            </a:r>
          </a:p>
          <a:p>
            <a:pPr>
              <a:defRPr/>
            </a:pPr>
            <a:r>
              <a:rPr lang="en-US" sz="2400" dirty="0" smtClean="0">
                <a:cs typeface="Arial" pitchFamily="34" charset="0"/>
              </a:rPr>
              <a:t>Dr Chanthaphone Syladeth</a:t>
            </a:r>
          </a:p>
          <a:p>
            <a:pPr>
              <a:defRPr/>
            </a:pPr>
            <a:endParaRPr lang="en-US" sz="2800" dirty="0">
              <a:cs typeface="Arial" pitchFamily="34" charset="0"/>
            </a:endParaRPr>
          </a:p>
          <a:p>
            <a:pPr>
              <a:defRPr/>
            </a:pPr>
            <a:r>
              <a:rPr lang="en-US" sz="2800" dirty="0" smtClean="0">
                <a:solidFill>
                  <a:srgbClr val="FF0066"/>
                </a:solidFill>
                <a:latin typeface="+mn-lt"/>
                <a:cs typeface="Arial" pitchFamily="34" charset="0"/>
              </a:rPr>
              <a:t>University of Health Sciences</a:t>
            </a:r>
          </a:p>
          <a:p>
            <a:pPr>
              <a:defRPr/>
            </a:pPr>
            <a:r>
              <a:rPr lang="en-US" sz="2400" dirty="0" smtClean="0">
                <a:cs typeface="Arial" pitchFamily="34" charset="0"/>
              </a:rPr>
              <a:t>Dr Vanphanom </a:t>
            </a:r>
            <a:r>
              <a:rPr lang="en-AU" sz="2400" dirty="0"/>
              <a:t>Sychareun</a:t>
            </a:r>
            <a:endParaRPr lang="en-US" sz="2400" dirty="0" smtClean="0">
              <a:cs typeface="Arial" pitchFamily="34" charset="0"/>
            </a:endParaRPr>
          </a:p>
          <a:p>
            <a:pPr>
              <a:defRPr/>
            </a:pPr>
            <a:r>
              <a:rPr lang="en-US" sz="2400" dirty="0" smtClean="0">
                <a:cs typeface="Arial" pitchFamily="34" charset="0"/>
              </a:rPr>
              <a:t>Dr Molina Choummanivong</a:t>
            </a:r>
          </a:p>
          <a:p>
            <a:pPr>
              <a:defRPr/>
            </a:pPr>
            <a:endParaRPr lang="en-US" sz="2800" dirty="0" smtClean="0">
              <a:cs typeface="Arial" pitchFamily="34" charset="0"/>
            </a:endParaRPr>
          </a:p>
          <a:p>
            <a:pPr>
              <a:defRPr/>
            </a:pPr>
            <a:endParaRPr lang="en-AU" sz="2400" b="1" dirty="0">
              <a:solidFill>
                <a:schemeClr val="accent1"/>
              </a:solidFill>
              <a:latin typeface="+mn-lt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130295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">
  <a:themeElements>
    <a:clrScheme name="Custom 3">
      <a:dk1>
        <a:srgbClr val="000000"/>
      </a:dk1>
      <a:lt1>
        <a:sysClr val="window" lastClr="FFFFFF"/>
      </a:lt1>
      <a:dk2>
        <a:srgbClr val="424456"/>
      </a:dk2>
      <a:lt2>
        <a:srgbClr val="DEDEDE"/>
      </a:lt2>
      <a:accent1>
        <a:srgbClr val="FF0066"/>
      </a:accent1>
      <a:accent2>
        <a:srgbClr val="FFFF00"/>
      </a:accent2>
      <a:accent3>
        <a:srgbClr val="00FF00"/>
      </a:accent3>
      <a:accent4>
        <a:srgbClr val="00B0F0"/>
      </a:accent4>
      <a:accent5>
        <a:srgbClr val="CC0099"/>
      </a:accent5>
      <a:accent6>
        <a:srgbClr val="FF3300"/>
      </a:accent6>
      <a:hlink>
        <a:srgbClr val="67AFBD"/>
      </a:hlink>
      <a:folHlink>
        <a:srgbClr val="C2A87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2967</TotalTime>
  <Words>963</Words>
  <Application>Microsoft Office PowerPoint</Application>
  <PresentationFormat>On-screen Show (4:3)</PresentationFormat>
  <Paragraphs>205</Paragraphs>
  <Slides>23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23</vt:i4>
      </vt:variant>
    </vt:vector>
  </HeadingPairs>
  <TitlesOfParts>
    <vt:vector size="39" baseType="lpstr">
      <vt:lpstr>ＭＳ Ｐゴシック</vt:lpstr>
      <vt:lpstr>Arial</vt:lpstr>
      <vt:lpstr>Calibri</vt:lpstr>
      <vt:lpstr>Comic Sans MS</vt:lpstr>
      <vt:lpstr>Corbel</vt:lpstr>
      <vt:lpstr>Courier New</vt:lpstr>
      <vt:lpstr>Georgia</vt:lpstr>
      <vt:lpstr>msgothic</vt:lpstr>
      <vt:lpstr>Source Sans Pro</vt:lpstr>
      <vt:lpstr>Times New Roman</vt:lpstr>
      <vt:lpstr>Verdana</vt:lpstr>
      <vt:lpstr>Wingdings</vt:lpstr>
      <vt:lpstr>Wingdings 2</vt:lpstr>
      <vt:lpstr>Urban</vt:lpstr>
      <vt:lpstr>Photo Editor Photo</vt:lpstr>
      <vt:lpstr>Prism6.Document</vt:lpstr>
      <vt:lpstr>Using nasopharyngeal carriage surveillance in children hospitalized with pneumonia to demonstrate direct and indirect effects of pneumococcal conjugate vaccine </vt:lpstr>
      <vt:lpstr>    </vt:lpstr>
      <vt:lpstr>PowerPoint Presentation</vt:lpstr>
      <vt:lpstr>WHO position paper 2012</vt:lpstr>
      <vt:lpstr>Pneumococcal conjugate vaccines</vt:lpstr>
      <vt:lpstr>Gambia - Radiologic Pneumonia </vt:lpstr>
      <vt:lpstr>Streptococcus pneumoniae</vt:lpstr>
      <vt:lpstr>Nasopharyngeal colonisation </vt:lpstr>
      <vt:lpstr>Pneumococcal carriage</vt:lpstr>
      <vt:lpstr>PowerPoint Presentation</vt:lpstr>
      <vt:lpstr>Kenya: PCV10 types declined by 2/3 in U5s &amp; older people</vt:lpstr>
      <vt:lpstr>PowerPoint Presentation</vt:lpstr>
      <vt:lpstr>PCV13 Impact Evaluation, Lao PDR 2013-2017</vt:lpstr>
      <vt:lpstr>PCV13 in Lao PDR</vt:lpstr>
      <vt:lpstr>Lao PDR PCV13 evaluation: carriage endpoints</vt:lpstr>
      <vt:lpstr>Community carriage surveys</vt:lpstr>
      <vt:lpstr>PowerPoint Presentation</vt:lpstr>
      <vt:lpstr>PowerPoint Presentation</vt:lpstr>
      <vt:lpstr>PowerPoint Presentation</vt:lpstr>
      <vt:lpstr>Pneumonia &amp; carriage   </vt:lpstr>
      <vt:lpstr>Anticipated results in 2-3 years time</vt:lpstr>
      <vt:lpstr>Summary</vt:lpstr>
      <vt:lpstr>Collaborators</vt:lpstr>
    </vt:vector>
  </TitlesOfParts>
  <Company>London School of Hygiene &amp; Tropical Medicine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PCV impact in Mongolia</dc:title>
  <dc:creator>Kim</dc:creator>
  <cp:lastModifiedBy>Fiona Russell</cp:lastModifiedBy>
  <cp:revision>324</cp:revision>
  <dcterms:created xsi:type="dcterms:W3CDTF">2013-05-08T12:52:12Z</dcterms:created>
  <dcterms:modified xsi:type="dcterms:W3CDTF">2015-07-27T00:45:36Z</dcterms:modified>
</cp:coreProperties>
</file>