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7" r:id="rId2"/>
    <p:sldId id="258" r:id="rId3"/>
    <p:sldId id="284" r:id="rId4"/>
    <p:sldId id="280" r:id="rId5"/>
    <p:sldId id="275" r:id="rId6"/>
    <p:sldId id="281" r:id="rId7"/>
    <p:sldId id="282" r:id="rId8"/>
    <p:sldId id="287" r:id="rId9"/>
    <p:sldId id="283" r:id="rId10"/>
    <p:sldId id="260" r:id="rId11"/>
    <p:sldId id="288" r:id="rId12"/>
    <p:sldId id="277" r:id="rId13"/>
    <p:sldId id="290" r:id="rId14"/>
    <p:sldId id="261" r:id="rId15"/>
    <p:sldId id="285" r:id="rId16"/>
    <p:sldId id="276" r:id="rId17"/>
    <p:sldId id="259" r:id="rId18"/>
    <p:sldId id="262" r:id="rId19"/>
    <p:sldId id="291" r:id="rId20"/>
    <p:sldId id="263" r:id="rId21"/>
    <p:sldId id="264" r:id="rId22"/>
    <p:sldId id="292" r:id="rId23"/>
    <p:sldId id="293" r:id="rId24"/>
    <p:sldId id="295" r:id="rId25"/>
    <p:sldId id="296" r:id="rId26"/>
    <p:sldId id="297" r:id="rId27"/>
    <p:sldId id="299" r:id="rId28"/>
    <p:sldId id="265" r:id="rId29"/>
    <p:sldId id="298" r:id="rId30"/>
    <p:sldId id="300" r:id="rId31"/>
    <p:sldId id="286" r:id="rId32"/>
    <p:sldId id="266" r:id="rId33"/>
    <p:sldId id="274" r:id="rId34"/>
    <p:sldId id="278" r:id="rId35"/>
    <p:sldId id="279" r:id="rId36"/>
    <p:sldId id="267" r:id="rId37"/>
    <p:sldId id="268" r:id="rId38"/>
    <p:sldId id="269" r:id="rId39"/>
    <p:sldId id="301" r:id="rId40"/>
    <p:sldId id="302" r:id="rId41"/>
    <p:sldId id="270" r:id="rId42"/>
    <p:sldId id="271" r:id="rId43"/>
    <p:sldId id="272" r:id="rId44"/>
    <p:sldId id="273" r:id="rId45"/>
    <p:sldId id="289" r:id="rId46"/>
    <p:sldId id="30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4" autoAdjust="0"/>
    <p:restoredTop sz="94660"/>
  </p:normalViewPr>
  <p:slideViewPr>
    <p:cSldViewPr>
      <p:cViewPr>
        <p:scale>
          <a:sx n="76" d="100"/>
          <a:sy n="76" d="100"/>
        </p:scale>
        <p:origin x="-1176"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2EF808-8AD7-4B4A-8685-69E84E943489}" type="doc">
      <dgm:prSet loTypeId="urn:microsoft.com/office/officeart/2005/8/layout/process2" loCatId="process" qsTypeId="urn:microsoft.com/office/officeart/2005/8/quickstyle/simple1" qsCatId="simple" csTypeId="urn:microsoft.com/office/officeart/2005/8/colors/accent1_1" csCatId="accent1" phldr="1"/>
      <dgm:spPr/>
    </dgm:pt>
    <dgm:pt modelId="{2E5B51C4-5F52-4328-80DF-8FE614D9B437}">
      <dgm:prSet phldrT="[Text]"/>
      <dgm:spPr/>
      <dgm:t>
        <a:bodyPr/>
        <a:lstStyle/>
        <a:p>
          <a:pPr>
            <a:buFont typeface="Courier New" panose="02070309020205020404" pitchFamily="49" charset="0"/>
            <a:buNone/>
          </a:pPr>
          <a:r>
            <a:rPr lang="en-AU" dirty="0">
              <a:latin typeface="Century Gothic" panose="020B0502020202020204" pitchFamily="34" charset="0"/>
            </a:rPr>
            <a:t>Children have poor psychosocial outcomes due to uncertainty and perceived uncontrollable nature of cancer. </a:t>
          </a:r>
          <a:endParaRPr lang="en-US" dirty="0"/>
        </a:p>
      </dgm:t>
    </dgm:pt>
    <dgm:pt modelId="{BC8D53EE-780F-4009-8E78-AFC7BA96209E}" type="parTrans" cxnId="{14D28C77-2D1A-40B0-BB35-80038C64AEF6}">
      <dgm:prSet/>
      <dgm:spPr/>
      <dgm:t>
        <a:bodyPr/>
        <a:lstStyle/>
        <a:p>
          <a:endParaRPr lang="en-US"/>
        </a:p>
      </dgm:t>
    </dgm:pt>
    <dgm:pt modelId="{F23DCE2E-D0BC-4C88-992F-257EE19FA07A}" type="sibTrans" cxnId="{14D28C77-2D1A-40B0-BB35-80038C64AEF6}">
      <dgm:prSet/>
      <dgm:spPr/>
      <dgm:t>
        <a:bodyPr/>
        <a:lstStyle/>
        <a:p>
          <a:endParaRPr lang="en-US"/>
        </a:p>
      </dgm:t>
    </dgm:pt>
    <dgm:pt modelId="{0FA1585C-781C-4B86-B5A9-3E08321BB3FA}">
      <dgm:prSet phldrT="[Text]"/>
      <dgm:spPr/>
      <dgm:t>
        <a:bodyPr/>
        <a:lstStyle/>
        <a:p>
          <a:pPr>
            <a:buFont typeface="Courier New" panose="02070309020205020404" pitchFamily="49" charset="0"/>
            <a:buNone/>
          </a:pPr>
          <a:r>
            <a:rPr lang="en-AU" dirty="0">
              <a:latin typeface="Century Gothic" panose="020B0502020202020204" pitchFamily="34" charset="0"/>
            </a:rPr>
            <a:t>As a consequence, they have fewer opportunities to exert an appropriate level of </a:t>
          </a:r>
          <a:r>
            <a:rPr lang="en-AU" b="1" dirty="0">
              <a:latin typeface="Century Gothic" panose="020B0502020202020204" pitchFamily="34" charset="0"/>
            </a:rPr>
            <a:t>personal/internal locus of control</a:t>
          </a:r>
          <a:r>
            <a:rPr lang="en-AU" dirty="0">
              <a:latin typeface="Century Gothic" panose="020B0502020202020204" pitchFamily="34" charset="0"/>
              <a:sym typeface="Wingdings" panose="05000000000000000000" pitchFamily="2" charset="2"/>
            </a:rPr>
            <a:t>.</a:t>
          </a:r>
          <a:endParaRPr lang="en-US" dirty="0"/>
        </a:p>
      </dgm:t>
    </dgm:pt>
    <dgm:pt modelId="{21036298-68CA-4C95-BA82-0FCD40159F31}" type="parTrans" cxnId="{95088560-D328-4A57-94D0-8EFA5990A30D}">
      <dgm:prSet/>
      <dgm:spPr/>
      <dgm:t>
        <a:bodyPr/>
        <a:lstStyle/>
        <a:p>
          <a:endParaRPr lang="en-US"/>
        </a:p>
      </dgm:t>
    </dgm:pt>
    <dgm:pt modelId="{9E5A1B1B-CFFE-4431-AB5A-0FCC2DC90EB5}" type="sibTrans" cxnId="{95088560-D328-4A57-94D0-8EFA5990A30D}">
      <dgm:prSet/>
      <dgm:spPr/>
      <dgm:t>
        <a:bodyPr/>
        <a:lstStyle/>
        <a:p>
          <a:endParaRPr lang="en-US"/>
        </a:p>
      </dgm:t>
    </dgm:pt>
    <dgm:pt modelId="{AAE1556E-D48A-4A92-AC58-127882123AF2}">
      <dgm:prSet phldrT="[Text]"/>
      <dgm:spPr/>
      <dgm:t>
        <a:bodyPr/>
        <a:lstStyle/>
        <a:p>
          <a:r>
            <a:rPr lang="en-AU" dirty="0">
              <a:latin typeface="Century Gothic" panose="020B0502020202020204" pitchFamily="34" charset="0"/>
              <a:sym typeface="Wingdings" panose="05000000000000000000" pitchFamily="2" charset="2"/>
            </a:rPr>
            <a:t>This leads to </a:t>
          </a:r>
          <a:r>
            <a:rPr lang="en-AU" dirty="0">
              <a:latin typeface="Century Gothic" panose="020B0502020202020204" pitchFamily="34" charset="0"/>
            </a:rPr>
            <a:t>internalising problems like stress, anxiety and depression</a:t>
          </a:r>
          <a:endParaRPr lang="en-US" dirty="0"/>
        </a:p>
      </dgm:t>
    </dgm:pt>
    <dgm:pt modelId="{70D50CD3-85C7-4719-8803-24A90E135A51}" type="parTrans" cxnId="{A245B3A1-69F6-442B-80CB-FA5EFF814356}">
      <dgm:prSet/>
      <dgm:spPr/>
      <dgm:t>
        <a:bodyPr/>
        <a:lstStyle/>
        <a:p>
          <a:endParaRPr lang="en-US"/>
        </a:p>
      </dgm:t>
    </dgm:pt>
    <dgm:pt modelId="{F82B2CAA-3417-4120-849B-7F229E271CE2}" type="sibTrans" cxnId="{A245B3A1-69F6-442B-80CB-FA5EFF814356}">
      <dgm:prSet/>
      <dgm:spPr/>
      <dgm:t>
        <a:bodyPr/>
        <a:lstStyle/>
        <a:p>
          <a:endParaRPr lang="en-US"/>
        </a:p>
      </dgm:t>
    </dgm:pt>
    <dgm:pt modelId="{3233279F-3537-4022-8717-870CD01D23D6}" type="pres">
      <dgm:prSet presAssocID="{D82EF808-8AD7-4B4A-8685-69E84E943489}" presName="linearFlow" presStyleCnt="0">
        <dgm:presLayoutVars>
          <dgm:resizeHandles val="exact"/>
        </dgm:presLayoutVars>
      </dgm:prSet>
      <dgm:spPr/>
    </dgm:pt>
    <dgm:pt modelId="{D285AB09-27F9-4DEE-A93B-B55A7884449C}" type="pres">
      <dgm:prSet presAssocID="{2E5B51C4-5F52-4328-80DF-8FE614D9B437}" presName="node" presStyleLbl="node1" presStyleIdx="0" presStyleCnt="3">
        <dgm:presLayoutVars>
          <dgm:bulletEnabled val="1"/>
        </dgm:presLayoutVars>
      </dgm:prSet>
      <dgm:spPr/>
      <dgm:t>
        <a:bodyPr/>
        <a:lstStyle/>
        <a:p>
          <a:endParaRPr lang="en-US"/>
        </a:p>
      </dgm:t>
    </dgm:pt>
    <dgm:pt modelId="{3EDE9EEA-1955-49D4-867F-7EE1AB84A9C5}" type="pres">
      <dgm:prSet presAssocID="{F23DCE2E-D0BC-4C88-992F-257EE19FA07A}" presName="sibTrans" presStyleLbl="sibTrans2D1" presStyleIdx="0" presStyleCnt="2"/>
      <dgm:spPr/>
      <dgm:t>
        <a:bodyPr/>
        <a:lstStyle/>
        <a:p>
          <a:endParaRPr lang="en-US"/>
        </a:p>
      </dgm:t>
    </dgm:pt>
    <dgm:pt modelId="{6B9FC7D0-654B-4617-80C8-F5041CA28D9E}" type="pres">
      <dgm:prSet presAssocID="{F23DCE2E-D0BC-4C88-992F-257EE19FA07A}" presName="connectorText" presStyleLbl="sibTrans2D1" presStyleIdx="0" presStyleCnt="2"/>
      <dgm:spPr/>
      <dgm:t>
        <a:bodyPr/>
        <a:lstStyle/>
        <a:p>
          <a:endParaRPr lang="en-US"/>
        </a:p>
      </dgm:t>
    </dgm:pt>
    <dgm:pt modelId="{13D87516-D08A-4EE7-BB09-3E895BFC0E45}" type="pres">
      <dgm:prSet presAssocID="{0FA1585C-781C-4B86-B5A9-3E08321BB3FA}" presName="node" presStyleLbl="node1" presStyleIdx="1" presStyleCnt="3">
        <dgm:presLayoutVars>
          <dgm:bulletEnabled val="1"/>
        </dgm:presLayoutVars>
      </dgm:prSet>
      <dgm:spPr/>
      <dgm:t>
        <a:bodyPr/>
        <a:lstStyle/>
        <a:p>
          <a:endParaRPr lang="en-US"/>
        </a:p>
      </dgm:t>
    </dgm:pt>
    <dgm:pt modelId="{82F13D79-085B-453A-B8BC-8172B5BA970C}" type="pres">
      <dgm:prSet presAssocID="{9E5A1B1B-CFFE-4431-AB5A-0FCC2DC90EB5}" presName="sibTrans" presStyleLbl="sibTrans2D1" presStyleIdx="1" presStyleCnt="2"/>
      <dgm:spPr/>
      <dgm:t>
        <a:bodyPr/>
        <a:lstStyle/>
        <a:p>
          <a:endParaRPr lang="en-US"/>
        </a:p>
      </dgm:t>
    </dgm:pt>
    <dgm:pt modelId="{A83A50AF-0C92-4085-839A-0DD90CA0E16A}" type="pres">
      <dgm:prSet presAssocID="{9E5A1B1B-CFFE-4431-AB5A-0FCC2DC90EB5}" presName="connectorText" presStyleLbl="sibTrans2D1" presStyleIdx="1" presStyleCnt="2"/>
      <dgm:spPr/>
      <dgm:t>
        <a:bodyPr/>
        <a:lstStyle/>
        <a:p>
          <a:endParaRPr lang="en-US"/>
        </a:p>
      </dgm:t>
    </dgm:pt>
    <dgm:pt modelId="{6646431B-D5AA-4CF1-ABF5-1BF0BE69E952}" type="pres">
      <dgm:prSet presAssocID="{AAE1556E-D48A-4A92-AC58-127882123AF2}" presName="node" presStyleLbl="node1" presStyleIdx="2" presStyleCnt="3">
        <dgm:presLayoutVars>
          <dgm:bulletEnabled val="1"/>
        </dgm:presLayoutVars>
      </dgm:prSet>
      <dgm:spPr/>
      <dgm:t>
        <a:bodyPr/>
        <a:lstStyle/>
        <a:p>
          <a:endParaRPr lang="en-US"/>
        </a:p>
      </dgm:t>
    </dgm:pt>
  </dgm:ptLst>
  <dgm:cxnLst>
    <dgm:cxn modelId="{95088560-D328-4A57-94D0-8EFA5990A30D}" srcId="{D82EF808-8AD7-4B4A-8685-69E84E943489}" destId="{0FA1585C-781C-4B86-B5A9-3E08321BB3FA}" srcOrd="1" destOrd="0" parTransId="{21036298-68CA-4C95-BA82-0FCD40159F31}" sibTransId="{9E5A1B1B-CFFE-4431-AB5A-0FCC2DC90EB5}"/>
    <dgm:cxn modelId="{B14B9266-999F-47E4-B2C0-926DAFA2EDEB}" type="presOf" srcId="{9E5A1B1B-CFFE-4431-AB5A-0FCC2DC90EB5}" destId="{A83A50AF-0C92-4085-839A-0DD90CA0E16A}" srcOrd="1" destOrd="0" presId="urn:microsoft.com/office/officeart/2005/8/layout/process2"/>
    <dgm:cxn modelId="{9CB1417C-8EB3-4397-B1D9-67E514A08659}" type="presOf" srcId="{9E5A1B1B-CFFE-4431-AB5A-0FCC2DC90EB5}" destId="{82F13D79-085B-453A-B8BC-8172B5BA970C}" srcOrd="0" destOrd="0" presId="urn:microsoft.com/office/officeart/2005/8/layout/process2"/>
    <dgm:cxn modelId="{A1B81201-EC2B-4CB1-9CE9-7E8D6A39D697}" type="presOf" srcId="{F23DCE2E-D0BC-4C88-992F-257EE19FA07A}" destId="{3EDE9EEA-1955-49D4-867F-7EE1AB84A9C5}" srcOrd="0" destOrd="0" presId="urn:microsoft.com/office/officeart/2005/8/layout/process2"/>
    <dgm:cxn modelId="{8C195A5B-942F-4C6C-97B2-9E36025A69E6}" type="presOf" srcId="{2E5B51C4-5F52-4328-80DF-8FE614D9B437}" destId="{D285AB09-27F9-4DEE-A93B-B55A7884449C}" srcOrd="0" destOrd="0" presId="urn:microsoft.com/office/officeart/2005/8/layout/process2"/>
    <dgm:cxn modelId="{61CEE158-D11D-46D7-8AA1-2768154A4D44}" type="presOf" srcId="{AAE1556E-D48A-4A92-AC58-127882123AF2}" destId="{6646431B-D5AA-4CF1-ABF5-1BF0BE69E952}" srcOrd="0" destOrd="0" presId="urn:microsoft.com/office/officeart/2005/8/layout/process2"/>
    <dgm:cxn modelId="{14D28C77-2D1A-40B0-BB35-80038C64AEF6}" srcId="{D82EF808-8AD7-4B4A-8685-69E84E943489}" destId="{2E5B51C4-5F52-4328-80DF-8FE614D9B437}" srcOrd="0" destOrd="0" parTransId="{BC8D53EE-780F-4009-8E78-AFC7BA96209E}" sibTransId="{F23DCE2E-D0BC-4C88-992F-257EE19FA07A}"/>
    <dgm:cxn modelId="{A1CBFC25-67F8-43AA-B5B4-9315266460D7}" type="presOf" srcId="{D82EF808-8AD7-4B4A-8685-69E84E943489}" destId="{3233279F-3537-4022-8717-870CD01D23D6}" srcOrd="0" destOrd="0" presId="urn:microsoft.com/office/officeart/2005/8/layout/process2"/>
    <dgm:cxn modelId="{214A9744-DE47-4511-9E2B-5BF8BE755041}" type="presOf" srcId="{F23DCE2E-D0BC-4C88-992F-257EE19FA07A}" destId="{6B9FC7D0-654B-4617-80C8-F5041CA28D9E}" srcOrd="1" destOrd="0" presId="urn:microsoft.com/office/officeart/2005/8/layout/process2"/>
    <dgm:cxn modelId="{A245B3A1-69F6-442B-80CB-FA5EFF814356}" srcId="{D82EF808-8AD7-4B4A-8685-69E84E943489}" destId="{AAE1556E-D48A-4A92-AC58-127882123AF2}" srcOrd="2" destOrd="0" parTransId="{70D50CD3-85C7-4719-8803-24A90E135A51}" sibTransId="{F82B2CAA-3417-4120-849B-7F229E271CE2}"/>
    <dgm:cxn modelId="{C720EE94-1369-42BE-8E35-C5FB71AFD0CA}" type="presOf" srcId="{0FA1585C-781C-4B86-B5A9-3E08321BB3FA}" destId="{13D87516-D08A-4EE7-BB09-3E895BFC0E45}" srcOrd="0" destOrd="0" presId="urn:microsoft.com/office/officeart/2005/8/layout/process2"/>
    <dgm:cxn modelId="{A8402D51-D80B-40C7-B6BC-0E0A2F43A3D1}" type="presParOf" srcId="{3233279F-3537-4022-8717-870CD01D23D6}" destId="{D285AB09-27F9-4DEE-A93B-B55A7884449C}" srcOrd="0" destOrd="0" presId="urn:microsoft.com/office/officeart/2005/8/layout/process2"/>
    <dgm:cxn modelId="{29E482B6-1F2E-44CF-A88C-4D8A7880749B}" type="presParOf" srcId="{3233279F-3537-4022-8717-870CD01D23D6}" destId="{3EDE9EEA-1955-49D4-867F-7EE1AB84A9C5}" srcOrd="1" destOrd="0" presId="urn:microsoft.com/office/officeart/2005/8/layout/process2"/>
    <dgm:cxn modelId="{18219B7F-D9D9-4003-8461-2C6C11E37796}" type="presParOf" srcId="{3EDE9EEA-1955-49D4-867F-7EE1AB84A9C5}" destId="{6B9FC7D0-654B-4617-80C8-F5041CA28D9E}" srcOrd="0" destOrd="0" presId="urn:microsoft.com/office/officeart/2005/8/layout/process2"/>
    <dgm:cxn modelId="{1DB3F8AD-2A59-4972-9AC1-5DD766E3DC29}" type="presParOf" srcId="{3233279F-3537-4022-8717-870CD01D23D6}" destId="{13D87516-D08A-4EE7-BB09-3E895BFC0E45}" srcOrd="2" destOrd="0" presId="urn:microsoft.com/office/officeart/2005/8/layout/process2"/>
    <dgm:cxn modelId="{18A64E9C-8E2E-4814-874B-30FA3C91D85C}" type="presParOf" srcId="{3233279F-3537-4022-8717-870CD01D23D6}" destId="{82F13D79-085B-453A-B8BC-8172B5BA970C}" srcOrd="3" destOrd="0" presId="urn:microsoft.com/office/officeart/2005/8/layout/process2"/>
    <dgm:cxn modelId="{D7E01575-DE2A-47AC-8F18-585A0E916616}" type="presParOf" srcId="{82F13D79-085B-453A-B8BC-8172B5BA970C}" destId="{A83A50AF-0C92-4085-839A-0DD90CA0E16A}" srcOrd="0" destOrd="0" presId="urn:microsoft.com/office/officeart/2005/8/layout/process2"/>
    <dgm:cxn modelId="{C76DDA6F-894E-4514-93A2-8628213AD677}" type="presParOf" srcId="{3233279F-3537-4022-8717-870CD01D23D6}" destId="{6646431B-D5AA-4CF1-ABF5-1BF0BE69E952}"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2EF808-8AD7-4B4A-8685-69E84E943489}" type="doc">
      <dgm:prSet loTypeId="urn:microsoft.com/office/officeart/2005/8/layout/process2" loCatId="process" qsTypeId="urn:microsoft.com/office/officeart/2005/8/quickstyle/simple1" qsCatId="simple" csTypeId="urn:microsoft.com/office/officeart/2005/8/colors/accent1_1" csCatId="accent1" phldr="1"/>
      <dgm:spPr/>
    </dgm:pt>
    <dgm:pt modelId="{2E5B51C4-5F52-4328-80DF-8FE614D9B437}">
      <dgm:prSet phldrT="[Text]"/>
      <dgm:spPr/>
      <dgm:t>
        <a:bodyPr/>
        <a:lstStyle/>
        <a:p>
          <a:pPr>
            <a:buFont typeface="Courier New" panose="02070309020205020404" pitchFamily="49" charset="0"/>
            <a:buNone/>
          </a:pPr>
          <a:r>
            <a:rPr lang="en-AU" dirty="0">
              <a:latin typeface="Century Gothic" panose="020B0502020202020204" pitchFamily="34" charset="0"/>
            </a:rPr>
            <a:t>Children receive less emotional and practical support when their </a:t>
          </a:r>
          <a:r>
            <a:rPr lang="en-AU" b="1" dirty="0">
              <a:latin typeface="Century Gothic" panose="020B0502020202020204" pitchFamily="34" charset="0"/>
            </a:rPr>
            <a:t>parents are suffering from the stresses </a:t>
          </a:r>
          <a:r>
            <a:rPr lang="en-AU" dirty="0">
              <a:latin typeface="Century Gothic" panose="020B0502020202020204" pitchFamily="34" charset="0"/>
            </a:rPr>
            <a:t>associated with a cancer diagnosis.</a:t>
          </a:r>
          <a:endParaRPr lang="en-US" dirty="0"/>
        </a:p>
      </dgm:t>
    </dgm:pt>
    <dgm:pt modelId="{BC8D53EE-780F-4009-8E78-AFC7BA96209E}" type="parTrans" cxnId="{14D28C77-2D1A-40B0-BB35-80038C64AEF6}">
      <dgm:prSet/>
      <dgm:spPr/>
      <dgm:t>
        <a:bodyPr/>
        <a:lstStyle/>
        <a:p>
          <a:endParaRPr lang="en-US"/>
        </a:p>
      </dgm:t>
    </dgm:pt>
    <dgm:pt modelId="{F23DCE2E-D0BC-4C88-992F-257EE19FA07A}" type="sibTrans" cxnId="{14D28C77-2D1A-40B0-BB35-80038C64AEF6}">
      <dgm:prSet/>
      <dgm:spPr/>
      <dgm:t>
        <a:bodyPr/>
        <a:lstStyle/>
        <a:p>
          <a:endParaRPr lang="en-US"/>
        </a:p>
      </dgm:t>
    </dgm:pt>
    <dgm:pt modelId="{0FA1585C-781C-4B86-B5A9-3E08321BB3FA}">
      <dgm:prSet phldrT="[Text]"/>
      <dgm:spPr/>
      <dgm:t>
        <a:bodyPr/>
        <a:lstStyle/>
        <a:p>
          <a:pPr>
            <a:buFont typeface="Courier New" panose="02070309020205020404" pitchFamily="49" charset="0"/>
            <a:buNone/>
          </a:pPr>
          <a:r>
            <a:rPr lang="en-AU" dirty="0">
              <a:latin typeface="Century Gothic" panose="020B0502020202020204" pitchFamily="34" charset="0"/>
            </a:rPr>
            <a:t>Parents become more busy with hospital visits, doctors appointments and dealing with the emotional, physical and financial burdens that come with treating cancer</a:t>
          </a:r>
          <a:r>
            <a:rPr lang="en-AU" dirty="0">
              <a:latin typeface="Century Gothic" panose="020B0502020202020204" pitchFamily="34" charset="0"/>
              <a:sym typeface="Wingdings" panose="05000000000000000000" pitchFamily="2" charset="2"/>
            </a:rPr>
            <a:t>.</a:t>
          </a:r>
          <a:endParaRPr lang="en-US" dirty="0"/>
        </a:p>
      </dgm:t>
    </dgm:pt>
    <dgm:pt modelId="{21036298-68CA-4C95-BA82-0FCD40159F31}" type="parTrans" cxnId="{95088560-D328-4A57-94D0-8EFA5990A30D}">
      <dgm:prSet/>
      <dgm:spPr/>
      <dgm:t>
        <a:bodyPr/>
        <a:lstStyle/>
        <a:p>
          <a:endParaRPr lang="en-US"/>
        </a:p>
      </dgm:t>
    </dgm:pt>
    <dgm:pt modelId="{9E5A1B1B-CFFE-4431-AB5A-0FCC2DC90EB5}" type="sibTrans" cxnId="{95088560-D328-4A57-94D0-8EFA5990A30D}">
      <dgm:prSet/>
      <dgm:spPr/>
      <dgm:t>
        <a:bodyPr/>
        <a:lstStyle/>
        <a:p>
          <a:endParaRPr lang="en-US"/>
        </a:p>
      </dgm:t>
    </dgm:pt>
    <dgm:pt modelId="{AAE1556E-D48A-4A92-AC58-127882123AF2}">
      <dgm:prSet phldrT="[Text]"/>
      <dgm:spPr/>
      <dgm:t>
        <a:bodyPr/>
        <a:lstStyle/>
        <a:p>
          <a:pPr>
            <a:buFont typeface="Courier New" panose="02070309020205020404" pitchFamily="49" charset="0"/>
            <a:buNone/>
          </a:pPr>
          <a:r>
            <a:rPr lang="en-AU" dirty="0">
              <a:latin typeface="Century Gothic" panose="020B0502020202020204" pitchFamily="34" charset="0"/>
              <a:sym typeface="Wingdings" panose="05000000000000000000" pitchFamily="2" charset="2"/>
            </a:rPr>
            <a:t>This may, however, have negative repercussions on children, as less support may cause </a:t>
          </a:r>
          <a:r>
            <a:rPr lang="en-AU" dirty="0">
              <a:latin typeface="Century Gothic" panose="020B0502020202020204" pitchFamily="34" charset="0"/>
            </a:rPr>
            <a:t>difficulties relating to school, leisure, family functioning and relationships. </a:t>
          </a:r>
          <a:endParaRPr lang="en-US" dirty="0"/>
        </a:p>
      </dgm:t>
    </dgm:pt>
    <dgm:pt modelId="{70D50CD3-85C7-4719-8803-24A90E135A51}" type="parTrans" cxnId="{A245B3A1-69F6-442B-80CB-FA5EFF814356}">
      <dgm:prSet/>
      <dgm:spPr/>
      <dgm:t>
        <a:bodyPr/>
        <a:lstStyle/>
        <a:p>
          <a:endParaRPr lang="en-US"/>
        </a:p>
      </dgm:t>
    </dgm:pt>
    <dgm:pt modelId="{F82B2CAA-3417-4120-849B-7F229E271CE2}" type="sibTrans" cxnId="{A245B3A1-69F6-442B-80CB-FA5EFF814356}">
      <dgm:prSet/>
      <dgm:spPr/>
      <dgm:t>
        <a:bodyPr/>
        <a:lstStyle/>
        <a:p>
          <a:endParaRPr lang="en-US"/>
        </a:p>
      </dgm:t>
    </dgm:pt>
    <dgm:pt modelId="{3233279F-3537-4022-8717-870CD01D23D6}" type="pres">
      <dgm:prSet presAssocID="{D82EF808-8AD7-4B4A-8685-69E84E943489}" presName="linearFlow" presStyleCnt="0">
        <dgm:presLayoutVars>
          <dgm:resizeHandles val="exact"/>
        </dgm:presLayoutVars>
      </dgm:prSet>
      <dgm:spPr/>
    </dgm:pt>
    <dgm:pt modelId="{D285AB09-27F9-4DEE-A93B-B55A7884449C}" type="pres">
      <dgm:prSet presAssocID="{2E5B51C4-5F52-4328-80DF-8FE614D9B437}" presName="node" presStyleLbl="node1" presStyleIdx="0" presStyleCnt="3">
        <dgm:presLayoutVars>
          <dgm:bulletEnabled val="1"/>
        </dgm:presLayoutVars>
      </dgm:prSet>
      <dgm:spPr/>
      <dgm:t>
        <a:bodyPr/>
        <a:lstStyle/>
        <a:p>
          <a:endParaRPr lang="en-US"/>
        </a:p>
      </dgm:t>
    </dgm:pt>
    <dgm:pt modelId="{3EDE9EEA-1955-49D4-867F-7EE1AB84A9C5}" type="pres">
      <dgm:prSet presAssocID="{F23DCE2E-D0BC-4C88-992F-257EE19FA07A}" presName="sibTrans" presStyleLbl="sibTrans2D1" presStyleIdx="0" presStyleCnt="2"/>
      <dgm:spPr/>
      <dgm:t>
        <a:bodyPr/>
        <a:lstStyle/>
        <a:p>
          <a:endParaRPr lang="en-US"/>
        </a:p>
      </dgm:t>
    </dgm:pt>
    <dgm:pt modelId="{6B9FC7D0-654B-4617-80C8-F5041CA28D9E}" type="pres">
      <dgm:prSet presAssocID="{F23DCE2E-D0BC-4C88-992F-257EE19FA07A}" presName="connectorText" presStyleLbl="sibTrans2D1" presStyleIdx="0" presStyleCnt="2"/>
      <dgm:spPr/>
      <dgm:t>
        <a:bodyPr/>
        <a:lstStyle/>
        <a:p>
          <a:endParaRPr lang="en-US"/>
        </a:p>
      </dgm:t>
    </dgm:pt>
    <dgm:pt modelId="{13D87516-D08A-4EE7-BB09-3E895BFC0E45}" type="pres">
      <dgm:prSet presAssocID="{0FA1585C-781C-4B86-B5A9-3E08321BB3FA}" presName="node" presStyleLbl="node1" presStyleIdx="1" presStyleCnt="3">
        <dgm:presLayoutVars>
          <dgm:bulletEnabled val="1"/>
        </dgm:presLayoutVars>
      </dgm:prSet>
      <dgm:spPr/>
      <dgm:t>
        <a:bodyPr/>
        <a:lstStyle/>
        <a:p>
          <a:endParaRPr lang="en-US"/>
        </a:p>
      </dgm:t>
    </dgm:pt>
    <dgm:pt modelId="{82F13D79-085B-453A-B8BC-8172B5BA970C}" type="pres">
      <dgm:prSet presAssocID="{9E5A1B1B-CFFE-4431-AB5A-0FCC2DC90EB5}" presName="sibTrans" presStyleLbl="sibTrans2D1" presStyleIdx="1" presStyleCnt="2"/>
      <dgm:spPr/>
      <dgm:t>
        <a:bodyPr/>
        <a:lstStyle/>
        <a:p>
          <a:endParaRPr lang="en-US"/>
        </a:p>
      </dgm:t>
    </dgm:pt>
    <dgm:pt modelId="{A83A50AF-0C92-4085-839A-0DD90CA0E16A}" type="pres">
      <dgm:prSet presAssocID="{9E5A1B1B-CFFE-4431-AB5A-0FCC2DC90EB5}" presName="connectorText" presStyleLbl="sibTrans2D1" presStyleIdx="1" presStyleCnt="2"/>
      <dgm:spPr/>
      <dgm:t>
        <a:bodyPr/>
        <a:lstStyle/>
        <a:p>
          <a:endParaRPr lang="en-US"/>
        </a:p>
      </dgm:t>
    </dgm:pt>
    <dgm:pt modelId="{6646431B-D5AA-4CF1-ABF5-1BF0BE69E952}" type="pres">
      <dgm:prSet presAssocID="{AAE1556E-D48A-4A92-AC58-127882123AF2}" presName="node" presStyleLbl="node1" presStyleIdx="2" presStyleCnt="3">
        <dgm:presLayoutVars>
          <dgm:bulletEnabled val="1"/>
        </dgm:presLayoutVars>
      </dgm:prSet>
      <dgm:spPr/>
      <dgm:t>
        <a:bodyPr/>
        <a:lstStyle/>
        <a:p>
          <a:endParaRPr lang="en-US"/>
        </a:p>
      </dgm:t>
    </dgm:pt>
  </dgm:ptLst>
  <dgm:cxnLst>
    <dgm:cxn modelId="{95088560-D328-4A57-94D0-8EFA5990A30D}" srcId="{D82EF808-8AD7-4B4A-8685-69E84E943489}" destId="{0FA1585C-781C-4B86-B5A9-3E08321BB3FA}" srcOrd="1" destOrd="0" parTransId="{21036298-68CA-4C95-BA82-0FCD40159F31}" sibTransId="{9E5A1B1B-CFFE-4431-AB5A-0FCC2DC90EB5}"/>
    <dgm:cxn modelId="{B14B9266-999F-47E4-B2C0-926DAFA2EDEB}" type="presOf" srcId="{9E5A1B1B-CFFE-4431-AB5A-0FCC2DC90EB5}" destId="{A83A50AF-0C92-4085-839A-0DD90CA0E16A}" srcOrd="1" destOrd="0" presId="urn:microsoft.com/office/officeart/2005/8/layout/process2"/>
    <dgm:cxn modelId="{9CB1417C-8EB3-4397-B1D9-67E514A08659}" type="presOf" srcId="{9E5A1B1B-CFFE-4431-AB5A-0FCC2DC90EB5}" destId="{82F13D79-085B-453A-B8BC-8172B5BA970C}" srcOrd="0" destOrd="0" presId="urn:microsoft.com/office/officeart/2005/8/layout/process2"/>
    <dgm:cxn modelId="{A1B81201-EC2B-4CB1-9CE9-7E8D6A39D697}" type="presOf" srcId="{F23DCE2E-D0BC-4C88-992F-257EE19FA07A}" destId="{3EDE9EEA-1955-49D4-867F-7EE1AB84A9C5}" srcOrd="0" destOrd="0" presId="urn:microsoft.com/office/officeart/2005/8/layout/process2"/>
    <dgm:cxn modelId="{8C195A5B-942F-4C6C-97B2-9E36025A69E6}" type="presOf" srcId="{2E5B51C4-5F52-4328-80DF-8FE614D9B437}" destId="{D285AB09-27F9-4DEE-A93B-B55A7884449C}" srcOrd="0" destOrd="0" presId="urn:microsoft.com/office/officeart/2005/8/layout/process2"/>
    <dgm:cxn modelId="{61CEE158-D11D-46D7-8AA1-2768154A4D44}" type="presOf" srcId="{AAE1556E-D48A-4A92-AC58-127882123AF2}" destId="{6646431B-D5AA-4CF1-ABF5-1BF0BE69E952}" srcOrd="0" destOrd="0" presId="urn:microsoft.com/office/officeart/2005/8/layout/process2"/>
    <dgm:cxn modelId="{14D28C77-2D1A-40B0-BB35-80038C64AEF6}" srcId="{D82EF808-8AD7-4B4A-8685-69E84E943489}" destId="{2E5B51C4-5F52-4328-80DF-8FE614D9B437}" srcOrd="0" destOrd="0" parTransId="{BC8D53EE-780F-4009-8E78-AFC7BA96209E}" sibTransId="{F23DCE2E-D0BC-4C88-992F-257EE19FA07A}"/>
    <dgm:cxn modelId="{A1CBFC25-67F8-43AA-B5B4-9315266460D7}" type="presOf" srcId="{D82EF808-8AD7-4B4A-8685-69E84E943489}" destId="{3233279F-3537-4022-8717-870CD01D23D6}" srcOrd="0" destOrd="0" presId="urn:microsoft.com/office/officeart/2005/8/layout/process2"/>
    <dgm:cxn modelId="{214A9744-DE47-4511-9E2B-5BF8BE755041}" type="presOf" srcId="{F23DCE2E-D0BC-4C88-992F-257EE19FA07A}" destId="{6B9FC7D0-654B-4617-80C8-F5041CA28D9E}" srcOrd="1" destOrd="0" presId="urn:microsoft.com/office/officeart/2005/8/layout/process2"/>
    <dgm:cxn modelId="{A245B3A1-69F6-442B-80CB-FA5EFF814356}" srcId="{D82EF808-8AD7-4B4A-8685-69E84E943489}" destId="{AAE1556E-D48A-4A92-AC58-127882123AF2}" srcOrd="2" destOrd="0" parTransId="{70D50CD3-85C7-4719-8803-24A90E135A51}" sibTransId="{F82B2CAA-3417-4120-849B-7F229E271CE2}"/>
    <dgm:cxn modelId="{C720EE94-1369-42BE-8E35-C5FB71AFD0CA}" type="presOf" srcId="{0FA1585C-781C-4B86-B5A9-3E08321BB3FA}" destId="{13D87516-D08A-4EE7-BB09-3E895BFC0E45}" srcOrd="0" destOrd="0" presId="urn:microsoft.com/office/officeart/2005/8/layout/process2"/>
    <dgm:cxn modelId="{A8402D51-D80B-40C7-B6BC-0E0A2F43A3D1}" type="presParOf" srcId="{3233279F-3537-4022-8717-870CD01D23D6}" destId="{D285AB09-27F9-4DEE-A93B-B55A7884449C}" srcOrd="0" destOrd="0" presId="urn:microsoft.com/office/officeart/2005/8/layout/process2"/>
    <dgm:cxn modelId="{29E482B6-1F2E-44CF-A88C-4D8A7880749B}" type="presParOf" srcId="{3233279F-3537-4022-8717-870CD01D23D6}" destId="{3EDE9EEA-1955-49D4-867F-7EE1AB84A9C5}" srcOrd="1" destOrd="0" presId="urn:microsoft.com/office/officeart/2005/8/layout/process2"/>
    <dgm:cxn modelId="{18219B7F-D9D9-4003-8461-2C6C11E37796}" type="presParOf" srcId="{3EDE9EEA-1955-49D4-867F-7EE1AB84A9C5}" destId="{6B9FC7D0-654B-4617-80C8-F5041CA28D9E}" srcOrd="0" destOrd="0" presId="urn:microsoft.com/office/officeart/2005/8/layout/process2"/>
    <dgm:cxn modelId="{1DB3F8AD-2A59-4972-9AC1-5DD766E3DC29}" type="presParOf" srcId="{3233279F-3537-4022-8717-870CD01D23D6}" destId="{13D87516-D08A-4EE7-BB09-3E895BFC0E45}" srcOrd="2" destOrd="0" presId="urn:microsoft.com/office/officeart/2005/8/layout/process2"/>
    <dgm:cxn modelId="{18A64E9C-8E2E-4814-874B-30FA3C91D85C}" type="presParOf" srcId="{3233279F-3537-4022-8717-870CD01D23D6}" destId="{82F13D79-085B-453A-B8BC-8172B5BA970C}" srcOrd="3" destOrd="0" presId="urn:microsoft.com/office/officeart/2005/8/layout/process2"/>
    <dgm:cxn modelId="{D7E01575-DE2A-47AC-8F18-585A0E916616}" type="presParOf" srcId="{82F13D79-085B-453A-B8BC-8172B5BA970C}" destId="{A83A50AF-0C92-4085-839A-0DD90CA0E16A}" srcOrd="0" destOrd="0" presId="urn:microsoft.com/office/officeart/2005/8/layout/process2"/>
    <dgm:cxn modelId="{C76DDA6F-894E-4514-93A2-8628213AD677}" type="presParOf" srcId="{3233279F-3537-4022-8717-870CD01D23D6}" destId="{6646431B-D5AA-4CF1-ABF5-1BF0BE69E952}" srcOrd="4"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66E96F5-CBBA-4CE4-9503-BE429D4C91D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6AE78E6-39FC-4A0E-A1BC-3A2ECC049A33}">
      <dgm:prSet phldrT="[Text]"/>
      <dgm:spPr/>
      <dgm:t>
        <a:bodyPr/>
        <a:lstStyle/>
        <a:p>
          <a:r>
            <a:rPr lang="en-AU" b="1" dirty="0">
              <a:latin typeface="Century Gothic" panose="020B0502020202020204" pitchFamily="34" charset="0"/>
            </a:rPr>
            <a:t>Step 1</a:t>
          </a:r>
          <a:endParaRPr lang="en-US" dirty="0"/>
        </a:p>
      </dgm:t>
    </dgm:pt>
    <dgm:pt modelId="{6FC6BDC2-E267-4CD9-B661-A00E44B413D9}" type="parTrans" cxnId="{C0580482-2DB5-4527-B9E5-25EC07A71492}">
      <dgm:prSet/>
      <dgm:spPr/>
      <dgm:t>
        <a:bodyPr/>
        <a:lstStyle/>
        <a:p>
          <a:endParaRPr lang="en-US"/>
        </a:p>
      </dgm:t>
    </dgm:pt>
    <dgm:pt modelId="{91DD354D-D422-4C62-96C4-F7EC3AEF6B27}" type="sibTrans" cxnId="{C0580482-2DB5-4527-B9E5-25EC07A71492}">
      <dgm:prSet/>
      <dgm:spPr/>
      <dgm:t>
        <a:bodyPr/>
        <a:lstStyle/>
        <a:p>
          <a:endParaRPr lang="en-US"/>
        </a:p>
      </dgm:t>
    </dgm:pt>
    <dgm:pt modelId="{6353AE3E-BE71-47FF-AD5B-829BF4D180E3}">
      <dgm:prSet phldrT="[Text]" custT="1"/>
      <dgm:spPr/>
      <dgm:t>
        <a:bodyPr/>
        <a:lstStyle/>
        <a:p>
          <a:r>
            <a:rPr lang="en-AU" sz="1100" dirty="0">
              <a:latin typeface="Century Gothic" panose="020B0502020202020204" pitchFamily="34" charset="0"/>
            </a:rPr>
            <a:t>work out what the problem is</a:t>
          </a:r>
          <a:endParaRPr lang="en-US" sz="1100" dirty="0"/>
        </a:p>
      </dgm:t>
    </dgm:pt>
    <dgm:pt modelId="{49543075-2749-4CC5-9F5D-A9A5C29008F9}" type="parTrans" cxnId="{9DEC89EC-A7AF-4AF8-AE99-E345CC032830}">
      <dgm:prSet/>
      <dgm:spPr/>
      <dgm:t>
        <a:bodyPr/>
        <a:lstStyle/>
        <a:p>
          <a:endParaRPr lang="en-US"/>
        </a:p>
      </dgm:t>
    </dgm:pt>
    <dgm:pt modelId="{FD0483F1-07E3-43F7-84F7-687C038A5599}" type="sibTrans" cxnId="{9DEC89EC-A7AF-4AF8-AE99-E345CC032830}">
      <dgm:prSet/>
      <dgm:spPr/>
      <dgm:t>
        <a:bodyPr/>
        <a:lstStyle/>
        <a:p>
          <a:endParaRPr lang="en-US"/>
        </a:p>
      </dgm:t>
    </dgm:pt>
    <dgm:pt modelId="{FFCEC514-D7B5-4C27-B6FE-C5442A8BDE76}">
      <dgm:prSet phldrT="[Text]"/>
      <dgm:spPr/>
      <dgm:t>
        <a:bodyPr/>
        <a:lstStyle/>
        <a:p>
          <a:r>
            <a:rPr lang="en-AU" b="1" dirty="0">
              <a:latin typeface="Century Gothic" panose="020B0502020202020204" pitchFamily="34" charset="0"/>
            </a:rPr>
            <a:t>Step 2</a:t>
          </a:r>
          <a:endParaRPr lang="en-US" dirty="0"/>
        </a:p>
      </dgm:t>
    </dgm:pt>
    <dgm:pt modelId="{D8F962F8-6703-4031-90DE-89CA353B167D}" type="parTrans" cxnId="{36BF58AD-F974-430F-A770-5E2C8E8D4E01}">
      <dgm:prSet/>
      <dgm:spPr/>
      <dgm:t>
        <a:bodyPr/>
        <a:lstStyle/>
        <a:p>
          <a:endParaRPr lang="en-US"/>
        </a:p>
      </dgm:t>
    </dgm:pt>
    <dgm:pt modelId="{A9A635C2-FB71-40CD-91D9-0A1D38AC00A6}" type="sibTrans" cxnId="{36BF58AD-F974-430F-A770-5E2C8E8D4E01}">
      <dgm:prSet/>
      <dgm:spPr/>
      <dgm:t>
        <a:bodyPr/>
        <a:lstStyle/>
        <a:p>
          <a:endParaRPr lang="en-US"/>
        </a:p>
      </dgm:t>
    </dgm:pt>
    <dgm:pt modelId="{C95C78A9-6399-449B-B34C-9D6296A32728}">
      <dgm:prSet phldrT="[Text]" custT="1"/>
      <dgm:spPr/>
      <dgm:t>
        <a:bodyPr/>
        <a:lstStyle/>
        <a:p>
          <a:r>
            <a:rPr lang="en-AU" sz="1100" dirty="0">
              <a:latin typeface="Century Gothic" panose="020B0502020202020204" pitchFamily="34" charset="0"/>
            </a:rPr>
            <a:t>decide whether you are going to try to solve the problem</a:t>
          </a:r>
          <a:endParaRPr lang="en-US" sz="1100" dirty="0"/>
        </a:p>
      </dgm:t>
    </dgm:pt>
    <dgm:pt modelId="{1F17399D-3144-4753-A283-01B34C015882}" type="parTrans" cxnId="{565A09CA-8B5E-4FE3-9838-99E7C0C20531}">
      <dgm:prSet/>
      <dgm:spPr/>
      <dgm:t>
        <a:bodyPr/>
        <a:lstStyle/>
        <a:p>
          <a:endParaRPr lang="en-US"/>
        </a:p>
      </dgm:t>
    </dgm:pt>
    <dgm:pt modelId="{72048728-0399-4A08-8C80-AAF12EE8A8FA}" type="sibTrans" cxnId="{565A09CA-8B5E-4FE3-9838-99E7C0C20531}">
      <dgm:prSet/>
      <dgm:spPr/>
      <dgm:t>
        <a:bodyPr/>
        <a:lstStyle/>
        <a:p>
          <a:endParaRPr lang="en-US"/>
        </a:p>
      </dgm:t>
    </dgm:pt>
    <dgm:pt modelId="{275FC7EC-A752-4D00-9157-8D34B66E5DC6}">
      <dgm:prSet phldrT="[Text]"/>
      <dgm:spPr/>
      <dgm:t>
        <a:bodyPr/>
        <a:lstStyle/>
        <a:p>
          <a:r>
            <a:rPr lang="en-AU" b="1" dirty="0">
              <a:latin typeface="Century Gothic" panose="020B0502020202020204" pitchFamily="34" charset="0"/>
            </a:rPr>
            <a:t>Step 3</a:t>
          </a:r>
          <a:endParaRPr lang="en-US" dirty="0"/>
        </a:p>
      </dgm:t>
    </dgm:pt>
    <dgm:pt modelId="{DDD2A137-DBAD-4E19-8747-3B87D54AD69A}" type="parTrans" cxnId="{1480DCF8-315A-4976-81FA-4B2433C39496}">
      <dgm:prSet/>
      <dgm:spPr/>
      <dgm:t>
        <a:bodyPr/>
        <a:lstStyle/>
        <a:p>
          <a:endParaRPr lang="en-US"/>
        </a:p>
      </dgm:t>
    </dgm:pt>
    <dgm:pt modelId="{FC447EF0-9E86-4938-95B2-B836457590E2}" type="sibTrans" cxnId="{1480DCF8-315A-4976-81FA-4B2433C39496}">
      <dgm:prSet/>
      <dgm:spPr/>
      <dgm:t>
        <a:bodyPr/>
        <a:lstStyle/>
        <a:p>
          <a:endParaRPr lang="en-US"/>
        </a:p>
      </dgm:t>
    </dgm:pt>
    <dgm:pt modelId="{33D906D1-8D01-4F3D-A1E2-FAB615F6BD12}">
      <dgm:prSet phldrT="[Text]" custT="1"/>
      <dgm:spPr/>
      <dgm:t>
        <a:bodyPr/>
        <a:lstStyle/>
        <a:p>
          <a:pPr>
            <a:buFont typeface="Arial" panose="020B0604020202020204" pitchFamily="34" charset="0"/>
            <a:buChar char="•"/>
          </a:pPr>
          <a:r>
            <a:rPr lang="en-AU" sz="1100" dirty="0">
              <a:latin typeface="Century Gothic" panose="020B0502020202020204" pitchFamily="34" charset="0"/>
            </a:rPr>
            <a:t>make a list of all the possible ways you could solve the problem</a:t>
          </a:r>
          <a:endParaRPr lang="en-US" sz="1100" dirty="0"/>
        </a:p>
      </dgm:t>
    </dgm:pt>
    <dgm:pt modelId="{C3EBBF58-B11E-4F19-879C-B824649FCDB3}" type="parTrans" cxnId="{20CE159D-2E62-479C-8C00-E7F73CC35D52}">
      <dgm:prSet/>
      <dgm:spPr/>
      <dgm:t>
        <a:bodyPr/>
        <a:lstStyle/>
        <a:p>
          <a:endParaRPr lang="en-US"/>
        </a:p>
      </dgm:t>
    </dgm:pt>
    <dgm:pt modelId="{74B6ACAF-9B4F-444F-9AA4-48163729F5E0}" type="sibTrans" cxnId="{20CE159D-2E62-479C-8C00-E7F73CC35D52}">
      <dgm:prSet/>
      <dgm:spPr/>
      <dgm:t>
        <a:bodyPr/>
        <a:lstStyle/>
        <a:p>
          <a:endParaRPr lang="en-US"/>
        </a:p>
      </dgm:t>
    </dgm:pt>
    <dgm:pt modelId="{ED35C799-4DE3-47A9-A976-FD69F1449BD5}">
      <dgm:prSet phldrT="[Text]" custT="1"/>
      <dgm:spPr/>
      <dgm:t>
        <a:bodyPr/>
        <a:lstStyle/>
        <a:p>
          <a:pPr>
            <a:buFont typeface="Arial" panose="020B0604020202020204" pitchFamily="34" charset="0"/>
            <a:buChar char="•"/>
          </a:pPr>
          <a:r>
            <a:rPr lang="en-AU" sz="1100" dirty="0">
              <a:latin typeface="Century Gothic" panose="020B0502020202020204" pitchFamily="34" charset="0"/>
            </a:rPr>
            <a:t>think about each possible solution and list the positives and negatives for each</a:t>
          </a:r>
          <a:r>
            <a:rPr lang="en-AU" sz="1100" b="1" dirty="0">
              <a:latin typeface="Century Gothic" panose="020B0502020202020204" pitchFamily="34" charset="0"/>
            </a:rPr>
            <a:t> </a:t>
          </a:r>
          <a:r>
            <a:rPr lang="en-AU" sz="1100" dirty="0">
              <a:latin typeface="Century Gothic" panose="020B0502020202020204" pitchFamily="34" charset="0"/>
            </a:rPr>
            <a:t>solution</a:t>
          </a:r>
          <a:endParaRPr lang="en-US" sz="1100" dirty="0"/>
        </a:p>
      </dgm:t>
    </dgm:pt>
    <dgm:pt modelId="{3A8D0FAE-4ADF-45A7-B948-192756355B72}" type="parTrans" cxnId="{BB0AE505-42EF-4443-9851-E8B6B9FF4208}">
      <dgm:prSet/>
      <dgm:spPr/>
      <dgm:t>
        <a:bodyPr/>
        <a:lstStyle/>
        <a:p>
          <a:endParaRPr lang="en-US"/>
        </a:p>
      </dgm:t>
    </dgm:pt>
    <dgm:pt modelId="{5878646C-D592-456D-8121-00169953A857}" type="sibTrans" cxnId="{BB0AE505-42EF-4443-9851-E8B6B9FF4208}">
      <dgm:prSet/>
      <dgm:spPr/>
      <dgm:t>
        <a:bodyPr/>
        <a:lstStyle/>
        <a:p>
          <a:endParaRPr lang="en-US"/>
        </a:p>
      </dgm:t>
    </dgm:pt>
    <dgm:pt modelId="{B6E22DB2-B9FD-4FE3-A17A-45EFEB120DD6}">
      <dgm:prSet/>
      <dgm:spPr/>
      <dgm:t>
        <a:bodyPr/>
        <a:lstStyle/>
        <a:p>
          <a:r>
            <a:rPr lang="en-AU" b="1" dirty="0">
              <a:latin typeface="Century Gothic" panose="020B0502020202020204" pitchFamily="34" charset="0"/>
            </a:rPr>
            <a:t>Step 4</a:t>
          </a:r>
          <a:endParaRPr lang="en-AU" dirty="0">
            <a:latin typeface="Century Gothic" panose="020B0502020202020204" pitchFamily="34" charset="0"/>
          </a:endParaRPr>
        </a:p>
      </dgm:t>
    </dgm:pt>
    <dgm:pt modelId="{51A89B71-E1DA-41EB-87F6-4DDBF722A93D}" type="sibTrans" cxnId="{85AB1DE9-283F-44DF-9E23-276DCAA15EAC}">
      <dgm:prSet/>
      <dgm:spPr/>
      <dgm:t>
        <a:bodyPr/>
        <a:lstStyle/>
        <a:p>
          <a:endParaRPr lang="en-US"/>
        </a:p>
      </dgm:t>
    </dgm:pt>
    <dgm:pt modelId="{8E119E96-1AA2-4033-9776-217A0FD769C1}" type="parTrans" cxnId="{85AB1DE9-283F-44DF-9E23-276DCAA15EAC}">
      <dgm:prSet/>
      <dgm:spPr/>
      <dgm:t>
        <a:bodyPr/>
        <a:lstStyle/>
        <a:p>
          <a:endParaRPr lang="en-US"/>
        </a:p>
      </dgm:t>
    </dgm:pt>
    <dgm:pt modelId="{63559A29-DBD1-4BBB-8BBF-B1B836EE6019}">
      <dgm:prSet/>
      <dgm:spPr/>
      <dgm:t>
        <a:bodyPr/>
        <a:lstStyle/>
        <a:p>
          <a:r>
            <a:rPr lang="en-AU" b="1" dirty="0">
              <a:latin typeface="Century Gothic" panose="020B0502020202020204" pitchFamily="34" charset="0"/>
            </a:rPr>
            <a:t>Step 5</a:t>
          </a:r>
          <a:endParaRPr lang="en-AU" dirty="0">
            <a:latin typeface="Century Gothic" panose="020B0502020202020204" pitchFamily="34" charset="0"/>
          </a:endParaRPr>
        </a:p>
      </dgm:t>
    </dgm:pt>
    <dgm:pt modelId="{2872696B-0E67-4A37-AEB5-8A4D5BC6A371}" type="parTrans" cxnId="{22076DE2-2BE7-4858-9150-A10B765994A3}">
      <dgm:prSet/>
      <dgm:spPr/>
      <dgm:t>
        <a:bodyPr/>
        <a:lstStyle/>
        <a:p>
          <a:endParaRPr lang="en-US"/>
        </a:p>
      </dgm:t>
    </dgm:pt>
    <dgm:pt modelId="{9583ABC7-3843-4980-BAEB-93449C77869E}" type="sibTrans" cxnId="{22076DE2-2BE7-4858-9150-A10B765994A3}">
      <dgm:prSet/>
      <dgm:spPr/>
      <dgm:t>
        <a:bodyPr/>
        <a:lstStyle/>
        <a:p>
          <a:endParaRPr lang="en-US"/>
        </a:p>
      </dgm:t>
    </dgm:pt>
    <dgm:pt modelId="{8AE3CB1D-9C83-49C8-B419-C4C60C35EEF4}">
      <dgm:prSet custT="1"/>
      <dgm:spPr/>
      <dgm:t>
        <a:bodyPr/>
        <a:lstStyle/>
        <a:p>
          <a:pPr>
            <a:buFont typeface="Arial" panose="020B0604020202020204" pitchFamily="34" charset="0"/>
            <a:buChar char="•"/>
          </a:pPr>
          <a:r>
            <a:rPr lang="en-AU" sz="1100" dirty="0">
              <a:latin typeface="Century Gothic" panose="020B0502020202020204" pitchFamily="34" charset="0"/>
            </a:rPr>
            <a:t>choose which solution you think would be best</a:t>
          </a:r>
          <a:endParaRPr lang="en-US" sz="1100" dirty="0"/>
        </a:p>
      </dgm:t>
    </dgm:pt>
    <dgm:pt modelId="{904E03BD-954A-4ED1-A78C-01673660ABA2}" type="parTrans" cxnId="{5BA23EEE-FEF3-4272-AB34-6FF40F6F3187}">
      <dgm:prSet/>
      <dgm:spPr/>
      <dgm:t>
        <a:bodyPr/>
        <a:lstStyle/>
        <a:p>
          <a:endParaRPr lang="en-US"/>
        </a:p>
      </dgm:t>
    </dgm:pt>
    <dgm:pt modelId="{9D1E5CF2-EB6C-456A-A770-BE08EB4E2D23}" type="sibTrans" cxnId="{5BA23EEE-FEF3-4272-AB34-6FF40F6F3187}">
      <dgm:prSet/>
      <dgm:spPr/>
      <dgm:t>
        <a:bodyPr/>
        <a:lstStyle/>
        <a:p>
          <a:endParaRPr lang="en-US"/>
        </a:p>
      </dgm:t>
    </dgm:pt>
    <dgm:pt modelId="{8F75620E-ECF3-4070-912D-4D002C72D47D}">
      <dgm:prSet/>
      <dgm:spPr/>
      <dgm:t>
        <a:bodyPr/>
        <a:lstStyle/>
        <a:p>
          <a:r>
            <a:rPr lang="en-AU" b="1" dirty="0">
              <a:latin typeface="Century Gothic" panose="020B0502020202020204" pitchFamily="34" charset="0"/>
            </a:rPr>
            <a:t>Step 6</a:t>
          </a:r>
          <a:endParaRPr lang="en-AU" dirty="0">
            <a:latin typeface="Century Gothic" panose="020B0502020202020204" pitchFamily="34" charset="0"/>
          </a:endParaRPr>
        </a:p>
      </dgm:t>
    </dgm:pt>
    <dgm:pt modelId="{065CE700-DDA0-4229-A387-4BBAA66A86DE}" type="parTrans" cxnId="{EBD7E08F-8EC5-4353-9787-910C77FBEC80}">
      <dgm:prSet/>
      <dgm:spPr/>
      <dgm:t>
        <a:bodyPr/>
        <a:lstStyle/>
        <a:p>
          <a:endParaRPr lang="en-US"/>
        </a:p>
      </dgm:t>
    </dgm:pt>
    <dgm:pt modelId="{3CEDC513-8391-4B9F-A09B-56A8A873055E}" type="sibTrans" cxnId="{EBD7E08F-8EC5-4353-9787-910C77FBEC80}">
      <dgm:prSet/>
      <dgm:spPr/>
      <dgm:t>
        <a:bodyPr/>
        <a:lstStyle/>
        <a:p>
          <a:endParaRPr lang="en-US"/>
        </a:p>
      </dgm:t>
    </dgm:pt>
    <dgm:pt modelId="{39248556-4914-4B2E-BD83-8FD57060A498}">
      <dgm:prSet custT="1"/>
      <dgm:spPr/>
      <dgm:t>
        <a:bodyPr/>
        <a:lstStyle/>
        <a:p>
          <a:pPr>
            <a:buFont typeface="Arial" panose="020B0604020202020204" pitchFamily="34" charset="0"/>
            <a:buChar char="•"/>
          </a:pPr>
          <a:r>
            <a:rPr lang="en-AU" sz="1100" dirty="0">
              <a:latin typeface="Century Gothic" panose="020B0502020202020204" pitchFamily="34" charset="0"/>
            </a:rPr>
            <a:t>carry out that solution and determine whether it was successful. If it didn’t work,</a:t>
          </a:r>
          <a:r>
            <a:rPr lang="en-AU" sz="1100" b="1" dirty="0">
              <a:latin typeface="Century Gothic" panose="020B0502020202020204" pitchFamily="34" charset="0"/>
            </a:rPr>
            <a:t> </a:t>
          </a:r>
          <a:r>
            <a:rPr lang="en-AU" sz="1100" dirty="0">
              <a:latin typeface="Century Gothic" panose="020B0502020202020204" pitchFamily="34" charset="0"/>
            </a:rPr>
            <a:t>why not?</a:t>
          </a:r>
          <a:endParaRPr lang="en-US" sz="1100" dirty="0"/>
        </a:p>
      </dgm:t>
    </dgm:pt>
    <dgm:pt modelId="{5692E9BB-1A93-45FD-B58A-ACD16AA2434A}" type="parTrans" cxnId="{D58EBC59-CF56-426F-B890-2A1BDCDA9DE8}">
      <dgm:prSet/>
      <dgm:spPr/>
      <dgm:t>
        <a:bodyPr/>
        <a:lstStyle/>
        <a:p>
          <a:endParaRPr lang="en-US"/>
        </a:p>
      </dgm:t>
    </dgm:pt>
    <dgm:pt modelId="{258D9C1B-F5E8-490C-BAD5-F3C028113A84}" type="sibTrans" cxnId="{D58EBC59-CF56-426F-B890-2A1BDCDA9DE8}">
      <dgm:prSet/>
      <dgm:spPr/>
      <dgm:t>
        <a:bodyPr/>
        <a:lstStyle/>
        <a:p>
          <a:endParaRPr lang="en-US"/>
        </a:p>
      </dgm:t>
    </dgm:pt>
    <dgm:pt modelId="{B9A75405-CC45-4535-AC84-C57086C8413A}">
      <dgm:prSet/>
      <dgm:spPr/>
      <dgm:t>
        <a:bodyPr/>
        <a:lstStyle/>
        <a:p>
          <a:r>
            <a:rPr lang="en-AU" b="1" dirty="0">
              <a:latin typeface="Century Gothic" panose="020B0502020202020204" pitchFamily="34" charset="0"/>
            </a:rPr>
            <a:t>Step 7</a:t>
          </a:r>
          <a:endParaRPr lang="en-AU" dirty="0">
            <a:latin typeface="Century Gothic" panose="020B0502020202020204" pitchFamily="34" charset="0"/>
          </a:endParaRPr>
        </a:p>
      </dgm:t>
    </dgm:pt>
    <dgm:pt modelId="{109F6C9E-3CD8-48AE-871E-0F53B5817539}" type="parTrans" cxnId="{B30E75B3-3661-4B84-8EFB-2AE2EAF94548}">
      <dgm:prSet/>
      <dgm:spPr/>
      <dgm:t>
        <a:bodyPr/>
        <a:lstStyle/>
        <a:p>
          <a:endParaRPr lang="en-US"/>
        </a:p>
      </dgm:t>
    </dgm:pt>
    <dgm:pt modelId="{A22EACBF-380D-4883-8A45-991912386A9C}" type="sibTrans" cxnId="{B30E75B3-3661-4B84-8EFB-2AE2EAF94548}">
      <dgm:prSet/>
      <dgm:spPr/>
      <dgm:t>
        <a:bodyPr/>
        <a:lstStyle/>
        <a:p>
          <a:endParaRPr lang="en-US"/>
        </a:p>
      </dgm:t>
    </dgm:pt>
    <dgm:pt modelId="{62B2651D-CF99-4F60-BEF6-12AEA9C0463C}">
      <dgm:prSet custT="1"/>
      <dgm:spPr/>
      <dgm:t>
        <a:bodyPr/>
        <a:lstStyle/>
        <a:p>
          <a:pPr>
            <a:buFont typeface="Arial" panose="020B0604020202020204" pitchFamily="34" charset="0"/>
            <a:buChar char="•"/>
          </a:pPr>
          <a:r>
            <a:rPr lang="en-AU" sz="900" dirty="0">
              <a:latin typeface="Century Gothic" panose="020B0502020202020204" pitchFamily="34" charset="0"/>
            </a:rPr>
            <a:t>if the first solution worked, then great! You don’t need to do anything further</a:t>
          </a:r>
          <a:endParaRPr lang="en-US" sz="900" dirty="0"/>
        </a:p>
      </dgm:t>
    </dgm:pt>
    <dgm:pt modelId="{E68FFF56-3244-4317-89C3-2E29A1E99173}" type="parTrans" cxnId="{F678490D-F6E2-453A-A234-BE86BBB98941}">
      <dgm:prSet/>
      <dgm:spPr/>
      <dgm:t>
        <a:bodyPr/>
        <a:lstStyle/>
        <a:p>
          <a:endParaRPr lang="en-US"/>
        </a:p>
      </dgm:t>
    </dgm:pt>
    <dgm:pt modelId="{51C9DB37-1FAE-4A35-9CBB-9EF539D8E0F7}" type="sibTrans" cxnId="{F678490D-F6E2-453A-A234-BE86BBB98941}">
      <dgm:prSet/>
      <dgm:spPr/>
      <dgm:t>
        <a:bodyPr/>
        <a:lstStyle/>
        <a:p>
          <a:endParaRPr lang="en-US"/>
        </a:p>
      </dgm:t>
    </dgm:pt>
    <dgm:pt modelId="{09DBFFA1-CEF2-459D-9895-6BB77AE42513}">
      <dgm:prSet custT="1"/>
      <dgm:spPr/>
      <dgm:t>
        <a:bodyPr/>
        <a:lstStyle/>
        <a:p>
          <a:pPr>
            <a:buFont typeface="Arial" panose="020B0604020202020204" pitchFamily="34" charset="0"/>
            <a:buChar char="•"/>
          </a:pPr>
          <a:r>
            <a:rPr lang="en-AU" sz="900" dirty="0">
              <a:latin typeface="Century Gothic" panose="020B0502020202020204" pitchFamily="34" charset="0"/>
            </a:rPr>
            <a:t>If</a:t>
          </a:r>
          <a:r>
            <a:rPr lang="en-AU" sz="900" b="1" dirty="0">
              <a:latin typeface="Century Gothic" panose="020B0502020202020204" pitchFamily="34" charset="0"/>
            </a:rPr>
            <a:t> </a:t>
          </a:r>
          <a:r>
            <a:rPr lang="en-AU" sz="900" dirty="0">
              <a:latin typeface="Century Gothic" panose="020B0502020202020204" pitchFamily="34" charset="0"/>
            </a:rPr>
            <a:t>it didn’t work, go back and try the next best solution from your list/try to think of some new solutions. Repeat the steps until you find a solution that works.</a:t>
          </a:r>
          <a:endParaRPr lang="en-AU" sz="900" b="1" dirty="0"/>
        </a:p>
      </dgm:t>
    </dgm:pt>
    <dgm:pt modelId="{9763B937-8FFF-4E89-816D-13F097C239E3}" type="parTrans" cxnId="{8AF49AFF-5089-418B-B9BA-D544A47404CC}">
      <dgm:prSet/>
      <dgm:spPr/>
      <dgm:t>
        <a:bodyPr/>
        <a:lstStyle/>
        <a:p>
          <a:endParaRPr lang="en-US"/>
        </a:p>
      </dgm:t>
    </dgm:pt>
    <dgm:pt modelId="{29A6D4FD-8753-4AA5-B496-BC913ECF36D7}" type="sibTrans" cxnId="{8AF49AFF-5089-418B-B9BA-D544A47404CC}">
      <dgm:prSet/>
      <dgm:spPr/>
      <dgm:t>
        <a:bodyPr/>
        <a:lstStyle/>
        <a:p>
          <a:endParaRPr lang="en-US"/>
        </a:p>
      </dgm:t>
    </dgm:pt>
    <dgm:pt modelId="{E565AC3B-EA7A-4FE4-9AC0-87E93D859A3A}" type="pres">
      <dgm:prSet presAssocID="{066E96F5-CBBA-4CE4-9503-BE429D4C91D0}" presName="Name0" presStyleCnt="0">
        <dgm:presLayoutVars>
          <dgm:dir/>
          <dgm:animLvl val="lvl"/>
          <dgm:resizeHandles val="exact"/>
        </dgm:presLayoutVars>
      </dgm:prSet>
      <dgm:spPr/>
      <dgm:t>
        <a:bodyPr/>
        <a:lstStyle/>
        <a:p>
          <a:endParaRPr lang="en-US"/>
        </a:p>
      </dgm:t>
    </dgm:pt>
    <dgm:pt modelId="{E46A9FFD-E026-4A63-9DDD-D8FDF274F155}" type="pres">
      <dgm:prSet presAssocID="{C6AE78E6-39FC-4A0E-A1BC-3A2ECC049A33}" presName="linNode" presStyleCnt="0"/>
      <dgm:spPr/>
    </dgm:pt>
    <dgm:pt modelId="{672EB0CE-0A49-483C-BCCA-D2E7D6BE4380}" type="pres">
      <dgm:prSet presAssocID="{C6AE78E6-39FC-4A0E-A1BC-3A2ECC049A33}" presName="parentText" presStyleLbl="node1" presStyleIdx="0" presStyleCnt="7">
        <dgm:presLayoutVars>
          <dgm:chMax val="1"/>
          <dgm:bulletEnabled val="1"/>
        </dgm:presLayoutVars>
      </dgm:prSet>
      <dgm:spPr/>
      <dgm:t>
        <a:bodyPr/>
        <a:lstStyle/>
        <a:p>
          <a:endParaRPr lang="en-US"/>
        </a:p>
      </dgm:t>
    </dgm:pt>
    <dgm:pt modelId="{D6FCF235-C2DC-4983-8E5F-5BF28A6DBC52}" type="pres">
      <dgm:prSet presAssocID="{C6AE78E6-39FC-4A0E-A1BC-3A2ECC049A33}" presName="descendantText" presStyleLbl="alignAccFollowNode1" presStyleIdx="0" presStyleCnt="7">
        <dgm:presLayoutVars>
          <dgm:bulletEnabled val="1"/>
        </dgm:presLayoutVars>
      </dgm:prSet>
      <dgm:spPr/>
      <dgm:t>
        <a:bodyPr/>
        <a:lstStyle/>
        <a:p>
          <a:endParaRPr lang="en-US"/>
        </a:p>
      </dgm:t>
    </dgm:pt>
    <dgm:pt modelId="{CA90FE35-0E2B-49A9-A4D8-95EF2274AE2D}" type="pres">
      <dgm:prSet presAssocID="{91DD354D-D422-4C62-96C4-F7EC3AEF6B27}" presName="sp" presStyleCnt="0"/>
      <dgm:spPr/>
    </dgm:pt>
    <dgm:pt modelId="{E8C82307-6A13-40A7-8226-A51A4C2943C7}" type="pres">
      <dgm:prSet presAssocID="{FFCEC514-D7B5-4C27-B6FE-C5442A8BDE76}" presName="linNode" presStyleCnt="0"/>
      <dgm:spPr/>
    </dgm:pt>
    <dgm:pt modelId="{06FF52DF-35A8-49C9-975E-B4A917C0051F}" type="pres">
      <dgm:prSet presAssocID="{FFCEC514-D7B5-4C27-B6FE-C5442A8BDE76}" presName="parentText" presStyleLbl="node1" presStyleIdx="1" presStyleCnt="7">
        <dgm:presLayoutVars>
          <dgm:chMax val="1"/>
          <dgm:bulletEnabled val="1"/>
        </dgm:presLayoutVars>
      </dgm:prSet>
      <dgm:spPr/>
      <dgm:t>
        <a:bodyPr/>
        <a:lstStyle/>
        <a:p>
          <a:endParaRPr lang="en-US"/>
        </a:p>
      </dgm:t>
    </dgm:pt>
    <dgm:pt modelId="{B34BED28-3FE6-4AE2-B081-F818E551F077}" type="pres">
      <dgm:prSet presAssocID="{FFCEC514-D7B5-4C27-B6FE-C5442A8BDE76}" presName="descendantText" presStyleLbl="alignAccFollowNode1" presStyleIdx="1" presStyleCnt="7">
        <dgm:presLayoutVars>
          <dgm:bulletEnabled val="1"/>
        </dgm:presLayoutVars>
      </dgm:prSet>
      <dgm:spPr/>
      <dgm:t>
        <a:bodyPr/>
        <a:lstStyle/>
        <a:p>
          <a:endParaRPr lang="en-US"/>
        </a:p>
      </dgm:t>
    </dgm:pt>
    <dgm:pt modelId="{D1C2DE3E-3895-45EB-B217-298564911A78}" type="pres">
      <dgm:prSet presAssocID="{A9A635C2-FB71-40CD-91D9-0A1D38AC00A6}" presName="sp" presStyleCnt="0"/>
      <dgm:spPr/>
    </dgm:pt>
    <dgm:pt modelId="{84C3D298-434F-465D-80A7-D5289F2E328C}" type="pres">
      <dgm:prSet presAssocID="{275FC7EC-A752-4D00-9157-8D34B66E5DC6}" presName="linNode" presStyleCnt="0"/>
      <dgm:spPr/>
    </dgm:pt>
    <dgm:pt modelId="{18D8AF6F-E0B9-45E6-849D-C9B0F1001931}" type="pres">
      <dgm:prSet presAssocID="{275FC7EC-A752-4D00-9157-8D34B66E5DC6}" presName="parentText" presStyleLbl="node1" presStyleIdx="2" presStyleCnt="7">
        <dgm:presLayoutVars>
          <dgm:chMax val="1"/>
          <dgm:bulletEnabled val="1"/>
        </dgm:presLayoutVars>
      </dgm:prSet>
      <dgm:spPr/>
      <dgm:t>
        <a:bodyPr/>
        <a:lstStyle/>
        <a:p>
          <a:endParaRPr lang="en-US"/>
        </a:p>
      </dgm:t>
    </dgm:pt>
    <dgm:pt modelId="{FD96D885-4C5C-4450-A6F4-8A21AD091286}" type="pres">
      <dgm:prSet presAssocID="{275FC7EC-A752-4D00-9157-8D34B66E5DC6}" presName="descendantText" presStyleLbl="alignAccFollowNode1" presStyleIdx="2" presStyleCnt="7">
        <dgm:presLayoutVars>
          <dgm:bulletEnabled val="1"/>
        </dgm:presLayoutVars>
      </dgm:prSet>
      <dgm:spPr/>
      <dgm:t>
        <a:bodyPr/>
        <a:lstStyle/>
        <a:p>
          <a:endParaRPr lang="en-US"/>
        </a:p>
      </dgm:t>
    </dgm:pt>
    <dgm:pt modelId="{E19846C9-9643-4DCA-9323-E5F65BB293AA}" type="pres">
      <dgm:prSet presAssocID="{FC447EF0-9E86-4938-95B2-B836457590E2}" presName="sp" presStyleCnt="0"/>
      <dgm:spPr/>
    </dgm:pt>
    <dgm:pt modelId="{6A784A20-10D2-46D3-8941-6064D3B5BB76}" type="pres">
      <dgm:prSet presAssocID="{B6E22DB2-B9FD-4FE3-A17A-45EFEB120DD6}" presName="linNode" presStyleCnt="0"/>
      <dgm:spPr/>
    </dgm:pt>
    <dgm:pt modelId="{5A2B0AB8-F6BF-404A-A667-F6DB3D3806DD}" type="pres">
      <dgm:prSet presAssocID="{B6E22DB2-B9FD-4FE3-A17A-45EFEB120DD6}" presName="parentText" presStyleLbl="node1" presStyleIdx="3" presStyleCnt="7">
        <dgm:presLayoutVars>
          <dgm:chMax val="1"/>
          <dgm:bulletEnabled val="1"/>
        </dgm:presLayoutVars>
      </dgm:prSet>
      <dgm:spPr/>
      <dgm:t>
        <a:bodyPr/>
        <a:lstStyle/>
        <a:p>
          <a:endParaRPr lang="en-US"/>
        </a:p>
      </dgm:t>
    </dgm:pt>
    <dgm:pt modelId="{5F8219EA-E39A-40E9-9AEE-A40E7D77FA22}" type="pres">
      <dgm:prSet presAssocID="{B6E22DB2-B9FD-4FE3-A17A-45EFEB120DD6}" presName="descendantText" presStyleLbl="alignAccFollowNode1" presStyleIdx="3" presStyleCnt="7">
        <dgm:presLayoutVars>
          <dgm:bulletEnabled val="1"/>
        </dgm:presLayoutVars>
      </dgm:prSet>
      <dgm:spPr/>
      <dgm:t>
        <a:bodyPr/>
        <a:lstStyle/>
        <a:p>
          <a:endParaRPr lang="en-US"/>
        </a:p>
      </dgm:t>
    </dgm:pt>
    <dgm:pt modelId="{C0EDA5D3-E769-4491-B255-33114E8C8526}" type="pres">
      <dgm:prSet presAssocID="{51A89B71-E1DA-41EB-87F6-4DDBF722A93D}" presName="sp" presStyleCnt="0"/>
      <dgm:spPr/>
    </dgm:pt>
    <dgm:pt modelId="{D11D055B-957A-487E-BCDA-2C86D9F2760C}" type="pres">
      <dgm:prSet presAssocID="{63559A29-DBD1-4BBB-8BBF-B1B836EE6019}" presName="linNode" presStyleCnt="0"/>
      <dgm:spPr/>
    </dgm:pt>
    <dgm:pt modelId="{98F62E17-45DA-4C85-8CC3-77C769420CBD}" type="pres">
      <dgm:prSet presAssocID="{63559A29-DBD1-4BBB-8BBF-B1B836EE6019}" presName="parentText" presStyleLbl="node1" presStyleIdx="4" presStyleCnt="7">
        <dgm:presLayoutVars>
          <dgm:chMax val="1"/>
          <dgm:bulletEnabled val="1"/>
        </dgm:presLayoutVars>
      </dgm:prSet>
      <dgm:spPr/>
      <dgm:t>
        <a:bodyPr/>
        <a:lstStyle/>
        <a:p>
          <a:endParaRPr lang="en-US"/>
        </a:p>
      </dgm:t>
    </dgm:pt>
    <dgm:pt modelId="{4EEA05CB-8F6F-4C44-8763-4E9DAE57C941}" type="pres">
      <dgm:prSet presAssocID="{63559A29-DBD1-4BBB-8BBF-B1B836EE6019}" presName="descendantText" presStyleLbl="alignAccFollowNode1" presStyleIdx="4" presStyleCnt="7">
        <dgm:presLayoutVars>
          <dgm:bulletEnabled val="1"/>
        </dgm:presLayoutVars>
      </dgm:prSet>
      <dgm:spPr/>
      <dgm:t>
        <a:bodyPr/>
        <a:lstStyle/>
        <a:p>
          <a:endParaRPr lang="en-US"/>
        </a:p>
      </dgm:t>
    </dgm:pt>
    <dgm:pt modelId="{CFDA82C2-B7CB-4045-A504-409F3BEF126A}" type="pres">
      <dgm:prSet presAssocID="{9583ABC7-3843-4980-BAEB-93449C77869E}" presName="sp" presStyleCnt="0"/>
      <dgm:spPr/>
    </dgm:pt>
    <dgm:pt modelId="{4D4155B5-4027-45C4-BE20-B8963046EFB2}" type="pres">
      <dgm:prSet presAssocID="{8F75620E-ECF3-4070-912D-4D002C72D47D}" presName="linNode" presStyleCnt="0"/>
      <dgm:spPr/>
    </dgm:pt>
    <dgm:pt modelId="{EC30C2A5-1E1D-42A9-A5EB-5D67D9B08AD1}" type="pres">
      <dgm:prSet presAssocID="{8F75620E-ECF3-4070-912D-4D002C72D47D}" presName="parentText" presStyleLbl="node1" presStyleIdx="5" presStyleCnt="7">
        <dgm:presLayoutVars>
          <dgm:chMax val="1"/>
          <dgm:bulletEnabled val="1"/>
        </dgm:presLayoutVars>
      </dgm:prSet>
      <dgm:spPr/>
      <dgm:t>
        <a:bodyPr/>
        <a:lstStyle/>
        <a:p>
          <a:endParaRPr lang="en-US"/>
        </a:p>
      </dgm:t>
    </dgm:pt>
    <dgm:pt modelId="{C6EB9A6E-7B27-488C-A31C-EE3F5254A01D}" type="pres">
      <dgm:prSet presAssocID="{8F75620E-ECF3-4070-912D-4D002C72D47D}" presName="descendantText" presStyleLbl="alignAccFollowNode1" presStyleIdx="5" presStyleCnt="7" custLinFactNeighborX="-486" custLinFactNeighborY="2749">
        <dgm:presLayoutVars>
          <dgm:bulletEnabled val="1"/>
        </dgm:presLayoutVars>
      </dgm:prSet>
      <dgm:spPr/>
      <dgm:t>
        <a:bodyPr/>
        <a:lstStyle/>
        <a:p>
          <a:endParaRPr lang="en-US"/>
        </a:p>
      </dgm:t>
    </dgm:pt>
    <dgm:pt modelId="{E81F3F0D-7367-43AD-BE68-F9820D421F38}" type="pres">
      <dgm:prSet presAssocID="{3CEDC513-8391-4B9F-A09B-56A8A873055E}" presName="sp" presStyleCnt="0"/>
      <dgm:spPr/>
    </dgm:pt>
    <dgm:pt modelId="{785B230B-3D47-4999-89C8-F31AC0BA9631}" type="pres">
      <dgm:prSet presAssocID="{B9A75405-CC45-4535-AC84-C57086C8413A}" presName="linNode" presStyleCnt="0"/>
      <dgm:spPr/>
    </dgm:pt>
    <dgm:pt modelId="{755F21BD-DD21-4300-AF19-446AB8C28C1B}" type="pres">
      <dgm:prSet presAssocID="{B9A75405-CC45-4535-AC84-C57086C8413A}" presName="parentText" presStyleLbl="node1" presStyleIdx="6" presStyleCnt="7">
        <dgm:presLayoutVars>
          <dgm:chMax val="1"/>
          <dgm:bulletEnabled val="1"/>
        </dgm:presLayoutVars>
      </dgm:prSet>
      <dgm:spPr/>
      <dgm:t>
        <a:bodyPr/>
        <a:lstStyle/>
        <a:p>
          <a:endParaRPr lang="en-US"/>
        </a:p>
      </dgm:t>
    </dgm:pt>
    <dgm:pt modelId="{2BF68375-3DE9-4228-941E-0B6BFCCAFBAA}" type="pres">
      <dgm:prSet presAssocID="{B9A75405-CC45-4535-AC84-C57086C8413A}" presName="descendantText" presStyleLbl="alignAccFollowNode1" presStyleIdx="6" presStyleCnt="7" custLinFactNeighborX="-309" custLinFactNeighborY="-7961">
        <dgm:presLayoutVars>
          <dgm:bulletEnabled val="1"/>
        </dgm:presLayoutVars>
      </dgm:prSet>
      <dgm:spPr/>
      <dgm:t>
        <a:bodyPr/>
        <a:lstStyle/>
        <a:p>
          <a:endParaRPr lang="en-US"/>
        </a:p>
      </dgm:t>
    </dgm:pt>
  </dgm:ptLst>
  <dgm:cxnLst>
    <dgm:cxn modelId="{22076DE2-2BE7-4858-9150-A10B765994A3}" srcId="{066E96F5-CBBA-4CE4-9503-BE429D4C91D0}" destId="{63559A29-DBD1-4BBB-8BBF-B1B836EE6019}" srcOrd="4" destOrd="0" parTransId="{2872696B-0E67-4A37-AEB5-8A4D5BC6A371}" sibTransId="{9583ABC7-3843-4980-BAEB-93449C77869E}"/>
    <dgm:cxn modelId="{5BA23EEE-FEF3-4272-AB34-6FF40F6F3187}" srcId="{63559A29-DBD1-4BBB-8BBF-B1B836EE6019}" destId="{8AE3CB1D-9C83-49C8-B419-C4C60C35EEF4}" srcOrd="0" destOrd="0" parTransId="{904E03BD-954A-4ED1-A78C-01673660ABA2}" sibTransId="{9D1E5CF2-EB6C-456A-A770-BE08EB4E2D23}"/>
    <dgm:cxn modelId="{D38A6FFB-2D36-4C16-864C-2CF091FBC7C9}" type="presOf" srcId="{FFCEC514-D7B5-4C27-B6FE-C5442A8BDE76}" destId="{06FF52DF-35A8-49C9-975E-B4A917C0051F}" srcOrd="0" destOrd="0" presId="urn:microsoft.com/office/officeart/2005/8/layout/vList5"/>
    <dgm:cxn modelId="{06EB2482-1614-47EC-B862-93EFF5C4E7AE}" type="presOf" srcId="{C6AE78E6-39FC-4A0E-A1BC-3A2ECC049A33}" destId="{672EB0CE-0A49-483C-BCCA-D2E7D6BE4380}" srcOrd="0" destOrd="0" presId="urn:microsoft.com/office/officeart/2005/8/layout/vList5"/>
    <dgm:cxn modelId="{67CA3E70-C193-4DFF-B662-2830C3A62935}" type="presOf" srcId="{09DBFFA1-CEF2-459D-9895-6BB77AE42513}" destId="{2BF68375-3DE9-4228-941E-0B6BFCCAFBAA}" srcOrd="0" destOrd="1" presId="urn:microsoft.com/office/officeart/2005/8/layout/vList5"/>
    <dgm:cxn modelId="{B565905A-F4CF-4964-BD7C-DC06DE279319}" type="presOf" srcId="{39248556-4914-4B2E-BD83-8FD57060A498}" destId="{C6EB9A6E-7B27-488C-A31C-EE3F5254A01D}" srcOrd="0" destOrd="0" presId="urn:microsoft.com/office/officeart/2005/8/layout/vList5"/>
    <dgm:cxn modelId="{61242D0A-1ADB-43B6-96FA-DD860A391905}" type="presOf" srcId="{ED35C799-4DE3-47A9-A976-FD69F1449BD5}" destId="{5F8219EA-E39A-40E9-9AEE-A40E7D77FA22}" srcOrd="0" destOrd="0" presId="urn:microsoft.com/office/officeart/2005/8/layout/vList5"/>
    <dgm:cxn modelId="{F045A67D-C2C7-4272-84D1-0713355EE887}" type="presOf" srcId="{8F75620E-ECF3-4070-912D-4D002C72D47D}" destId="{EC30C2A5-1E1D-42A9-A5EB-5D67D9B08AD1}" srcOrd="0" destOrd="0" presId="urn:microsoft.com/office/officeart/2005/8/layout/vList5"/>
    <dgm:cxn modelId="{1480DCF8-315A-4976-81FA-4B2433C39496}" srcId="{066E96F5-CBBA-4CE4-9503-BE429D4C91D0}" destId="{275FC7EC-A752-4D00-9157-8D34B66E5DC6}" srcOrd="2" destOrd="0" parTransId="{DDD2A137-DBAD-4E19-8747-3B87D54AD69A}" sibTransId="{FC447EF0-9E86-4938-95B2-B836457590E2}"/>
    <dgm:cxn modelId="{2602FCBF-F9B2-4FA6-9A62-2A3C89DC6DBA}" type="presOf" srcId="{B6E22DB2-B9FD-4FE3-A17A-45EFEB120DD6}" destId="{5A2B0AB8-F6BF-404A-A667-F6DB3D3806DD}" srcOrd="0" destOrd="0" presId="urn:microsoft.com/office/officeart/2005/8/layout/vList5"/>
    <dgm:cxn modelId="{D58EBC59-CF56-426F-B890-2A1BDCDA9DE8}" srcId="{8F75620E-ECF3-4070-912D-4D002C72D47D}" destId="{39248556-4914-4B2E-BD83-8FD57060A498}" srcOrd="0" destOrd="0" parTransId="{5692E9BB-1A93-45FD-B58A-ACD16AA2434A}" sibTransId="{258D9C1B-F5E8-490C-BAD5-F3C028113A84}"/>
    <dgm:cxn modelId="{F678490D-F6E2-453A-A234-BE86BBB98941}" srcId="{B9A75405-CC45-4535-AC84-C57086C8413A}" destId="{62B2651D-CF99-4F60-BEF6-12AEA9C0463C}" srcOrd="0" destOrd="0" parTransId="{E68FFF56-3244-4317-89C3-2E29A1E99173}" sibTransId="{51C9DB37-1FAE-4A35-9CBB-9EF539D8E0F7}"/>
    <dgm:cxn modelId="{B7722067-40E6-4B8A-A81A-55F891195F61}" type="presOf" srcId="{63559A29-DBD1-4BBB-8BBF-B1B836EE6019}" destId="{98F62E17-45DA-4C85-8CC3-77C769420CBD}" srcOrd="0" destOrd="0" presId="urn:microsoft.com/office/officeart/2005/8/layout/vList5"/>
    <dgm:cxn modelId="{EBD7E08F-8EC5-4353-9787-910C77FBEC80}" srcId="{066E96F5-CBBA-4CE4-9503-BE429D4C91D0}" destId="{8F75620E-ECF3-4070-912D-4D002C72D47D}" srcOrd="5" destOrd="0" parTransId="{065CE700-DDA0-4229-A387-4BBAA66A86DE}" sibTransId="{3CEDC513-8391-4B9F-A09B-56A8A873055E}"/>
    <dgm:cxn modelId="{9DEC89EC-A7AF-4AF8-AE99-E345CC032830}" srcId="{C6AE78E6-39FC-4A0E-A1BC-3A2ECC049A33}" destId="{6353AE3E-BE71-47FF-AD5B-829BF4D180E3}" srcOrd="0" destOrd="0" parTransId="{49543075-2749-4CC5-9F5D-A9A5C29008F9}" sibTransId="{FD0483F1-07E3-43F7-84F7-687C038A5599}"/>
    <dgm:cxn modelId="{36BF58AD-F974-430F-A770-5E2C8E8D4E01}" srcId="{066E96F5-CBBA-4CE4-9503-BE429D4C91D0}" destId="{FFCEC514-D7B5-4C27-B6FE-C5442A8BDE76}" srcOrd="1" destOrd="0" parTransId="{D8F962F8-6703-4031-90DE-89CA353B167D}" sibTransId="{A9A635C2-FB71-40CD-91D9-0A1D38AC00A6}"/>
    <dgm:cxn modelId="{B30E75B3-3661-4B84-8EFB-2AE2EAF94548}" srcId="{066E96F5-CBBA-4CE4-9503-BE429D4C91D0}" destId="{B9A75405-CC45-4535-AC84-C57086C8413A}" srcOrd="6" destOrd="0" parTransId="{109F6C9E-3CD8-48AE-871E-0F53B5817539}" sibTransId="{A22EACBF-380D-4883-8A45-991912386A9C}"/>
    <dgm:cxn modelId="{32038946-D52B-41E0-9F13-C0F1B524DFE5}" type="presOf" srcId="{275FC7EC-A752-4D00-9157-8D34B66E5DC6}" destId="{18D8AF6F-E0B9-45E6-849D-C9B0F1001931}" srcOrd="0" destOrd="0" presId="urn:microsoft.com/office/officeart/2005/8/layout/vList5"/>
    <dgm:cxn modelId="{BB0AE505-42EF-4443-9851-E8B6B9FF4208}" srcId="{B6E22DB2-B9FD-4FE3-A17A-45EFEB120DD6}" destId="{ED35C799-4DE3-47A9-A976-FD69F1449BD5}" srcOrd="0" destOrd="0" parTransId="{3A8D0FAE-4ADF-45A7-B948-192756355B72}" sibTransId="{5878646C-D592-456D-8121-00169953A857}"/>
    <dgm:cxn modelId="{20CE159D-2E62-479C-8C00-E7F73CC35D52}" srcId="{275FC7EC-A752-4D00-9157-8D34B66E5DC6}" destId="{33D906D1-8D01-4F3D-A1E2-FAB615F6BD12}" srcOrd="0" destOrd="0" parTransId="{C3EBBF58-B11E-4F19-879C-B824649FCDB3}" sibTransId="{74B6ACAF-9B4F-444F-9AA4-48163729F5E0}"/>
    <dgm:cxn modelId="{C0580482-2DB5-4527-B9E5-25EC07A71492}" srcId="{066E96F5-CBBA-4CE4-9503-BE429D4C91D0}" destId="{C6AE78E6-39FC-4A0E-A1BC-3A2ECC049A33}" srcOrd="0" destOrd="0" parTransId="{6FC6BDC2-E267-4CD9-B661-A00E44B413D9}" sibTransId="{91DD354D-D422-4C62-96C4-F7EC3AEF6B27}"/>
    <dgm:cxn modelId="{6BB48A4C-E424-46B5-8C3F-7C22E70882BA}" type="presOf" srcId="{6353AE3E-BE71-47FF-AD5B-829BF4D180E3}" destId="{D6FCF235-C2DC-4983-8E5F-5BF28A6DBC52}" srcOrd="0" destOrd="0" presId="urn:microsoft.com/office/officeart/2005/8/layout/vList5"/>
    <dgm:cxn modelId="{9E5A8D2D-69B9-469A-92D5-1B01CE08E5B5}" type="presOf" srcId="{33D906D1-8D01-4F3D-A1E2-FAB615F6BD12}" destId="{FD96D885-4C5C-4450-A6F4-8A21AD091286}" srcOrd="0" destOrd="0" presId="urn:microsoft.com/office/officeart/2005/8/layout/vList5"/>
    <dgm:cxn modelId="{565A09CA-8B5E-4FE3-9838-99E7C0C20531}" srcId="{FFCEC514-D7B5-4C27-B6FE-C5442A8BDE76}" destId="{C95C78A9-6399-449B-B34C-9D6296A32728}" srcOrd="0" destOrd="0" parTransId="{1F17399D-3144-4753-A283-01B34C015882}" sibTransId="{72048728-0399-4A08-8C80-AAF12EE8A8FA}"/>
    <dgm:cxn modelId="{85AB1DE9-283F-44DF-9E23-276DCAA15EAC}" srcId="{066E96F5-CBBA-4CE4-9503-BE429D4C91D0}" destId="{B6E22DB2-B9FD-4FE3-A17A-45EFEB120DD6}" srcOrd="3" destOrd="0" parTransId="{8E119E96-1AA2-4033-9776-217A0FD769C1}" sibTransId="{51A89B71-E1DA-41EB-87F6-4DDBF722A93D}"/>
    <dgm:cxn modelId="{8AF49AFF-5089-418B-B9BA-D544A47404CC}" srcId="{B9A75405-CC45-4535-AC84-C57086C8413A}" destId="{09DBFFA1-CEF2-459D-9895-6BB77AE42513}" srcOrd="1" destOrd="0" parTransId="{9763B937-8FFF-4E89-816D-13F097C239E3}" sibTransId="{29A6D4FD-8753-4AA5-B496-BC913ECF36D7}"/>
    <dgm:cxn modelId="{43A922B2-59DD-4A6E-8D72-1F7D1940FBA1}" type="presOf" srcId="{8AE3CB1D-9C83-49C8-B419-C4C60C35EEF4}" destId="{4EEA05CB-8F6F-4C44-8763-4E9DAE57C941}" srcOrd="0" destOrd="0" presId="urn:microsoft.com/office/officeart/2005/8/layout/vList5"/>
    <dgm:cxn modelId="{8E7DF0F3-F9A8-45F8-A33F-5E7618B824FD}" type="presOf" srcId="{B9A75405-CC45-4535-AC84-C57086C8413A}" destId="{755F21BD-DD21-4300-AF19-446AB8C28C1B}" srcOrd="0" destOrd="0" presId="urn:microsoft.com/office/officeart/2005/8/layout/vList5"/>
    <dgm:cxn modelId="{743C5F20-F4C8-45BD-B915-F879074B4898}" type="presOf" srcId="{C95C78A9-6399-449B-B34C-9D6296A32728}" destId="{B34BED28-3FE6-4AE2-B081-F818E551F077}" srcOrd="0" destOrd="0" presId="urn:microsoft.com/office/officeart/2005/8/layout/vList5"/>
    <dgm:cxn modelId="{65536337-58DB-4E5D-AFE3-AF5EEE9D2581}" type="presOf" srcId="{62B2651D-CF99-4F60-BEF6-12AEA9C0463C}" destId="{2BF68375-3DE9-4228-941E-0B6BFCCAFBAA}" srcOrd="0" destOrd="0" presId="urn:microsoft.com/office/officeart/2005/8/layout/vList5"/>
    <dgm:cxn modelId="{46923929-9DE4-4B51-B270-E45C0A2003F9}" type="presOf" srcId="{066E96F5-CBBA-4CE4-9503-BE429D4C91D0}" destId="{E565AC3B-EA7A-4FE4-9AC0-87E93D859A3A}" srcOrd="0" destOrd="0" presId="urn:microsoft.com/office/officeart/2005/8/layout/vList5"/>
    <dgm:cxn modelId="{5FF20300-194F-46D3-95B0-4444222BA26B}" type="presParOf" srcId="{E565AC3B-EA7A-4FE4-9AC0-87E93D859A3A}" destId="{E46A9FFD-E026-4A63-9DDD-D8FDF274F155}" srcOrd="0" destOrd="0" presId="urn:microsoft.com/office/officeart/2005/8/layout/vList5"/>
    <dgm:cxn modelId="{6F71D5B9-C482-489A-AFE7-CD2CF977C1D6}" type="presParOf" srcId="{E46A9FFD-E026-4A63-9DDD-D8FDF274F155}" destId="{672EB0CE-0A49-483C-BCCA-D2E7D6BE4380}" srcOrd="0" destOrd="0" presId="urn:microsoft.com/office/officeart/2005/8/layout/vList5"/>
    <dgm:cxn modelId="{ACA69BCD-4F5B-4BBC-9E7A-C38FDEDBCC5D}" type="presParOf" srcId="{E46A9FFD-E026-4A63-9DDD-D8FDF274F155}" destId="{D6FCF235-C2DC-4983-8E5F-5BF28A6DBC52}" srcOrd="1" destOrd="0" presId="urn:microsoft.com/office/officeart/2005/8/layout/vList5"/>
    <dgm:cxn modelId="{8BCEEEB9-19A2-4EA5-8E88-A137BAF0D39D}" type="presParOf" srcId="{E565AC3B-EA7A-4FE4-9AC0-87E93D859A3A}" destId="{CA90FE35-0E2B-49A9-A4D8-95EF2274AE2D}" srcOrd="1" destOrd="0" presId="urn:microsoft.com/office/officeart/2005/8/layout/vList5"/>
    <dgm:cxn modelId="{B09477CD-BF01-42F3-80A1-E6D0980754F6}" type="presParOf" srcId="{E565AC3B-EA7A-4FE4-9AC0-87E93D859A3A}" destId="{E8C82307-6A13-40A7-8226-A51A4C2943C7}" srcOrd="2" destOrd="0" presId="urn:microsoft.com/office/officeart/2005/8/layout/vList5"/>
    <dgm:cxn modelId="{740E28F0-551B-4D28-B6FA-4CE9035732D4}" type="presParOf" srcId="{E8C82307-6A13-40A7-8226-A51A4C2943C7}" destId="{06FF52DF-35A8-49C9-975E-B4A917C0051F}" srcOrd="0" destOrd="0" presId="urn:microsoft.com/office/officeart/2005/8/layout/vList5"/>
    <dgm:cxn modelId="{FCB2515B-2F07-4318-A13E-42976D3B2B0B}" type="presParOf" srcId="{E8C82307-6A13-40A7-8226-A51A4C2943C7}" destId="{B34BED28-3FE6-4AE2-B081-F818E551F077}" srcOrd="1" destOrd="0" presId="urn:microsoft.com/office/officeart/2005/8/layout/vList5"/>
    <dgm:cxn modelId="{CED0421E-627E-40D6-BD86-1437747AF168}" type="presParOf" srcId="{E565AC3B-EA7A-4FE4-9AC0-87E93D859A3A}" destId="{D1C2DE3E-3895-45EB-B217-298564911A78}" srcOrd="3" destOrd="0" presId="urn:microsoft.com/office/officeart/2005/8/layout/vList5"/>
    <dgm:cxn modelId="{3A5EB55F-C4BD-4447-BCBD-3263B330FD4F}" type="presParOf" srcId="{E565AC3B-EA7A-4FE4-9AC0-87E93D859A3A}" destId="{84C3D298-434F-465D-80A7-D5289F2E328C}" srcOrd="4" destOrd="0" presId="urn:microsoft.com/office/officeart/2005/8/layout/vList5"/>
    <dgm:cxn modelId="{C6461C6C-3589-4A05-9579-4AAC09439709}" type="presParOf" srcId="{84C3D298-434F-465D-80A7-D5289F2E328C}" destId="{18D8AF6F-E0B9-45E6-849D-C9B0F1001931}" srcOrd="0" destOrd="0" presId="urn:microsoft.com/office/officeart/2005/8/layout/vList5"/>
    <dgm:cxn modelId="{DA7F1F3C-F7EF-417B-95A9-BFF5FDB60661}" type="presParOf" srcId="{84C3D298-434F-465D-80A7-D5289F2E328C}" destId="{FD96D885-4C5C-4450-A6F4-8A21AD091286}" srcOrd="1" destOrd="0" presId="urn:microsoft.com/office/officeart/2005/8/layout/vList5"/>
    <dgm:cxn modelId="{1F18F95F-3861-40ED-AFAC-94D435F2E26C}" type="presParOf" srcId="{E565AC3B-EA7A-4FE4-9AC0-87E93D859A3A}" destId="{E19846C9-9643-4DCA-9323-E5F65BB293AA}" srcOrd="5" destOrd="0" presId="urn:microsoft.com/office/officeart/2005/8/layout/vList5"/>
    <dgm:cxn modelId="{714231BB-D6D2-4455-8370-E69683C3A561}" type="presParOf" srcId="{E565AC3B-EA7A-4FE4-9AC0-87E93D859A3A}" destId="{6A784A20-10D2-46D3-8941-6064D3B5BB76}" srcOrd="6" destOrd="0" presId="urn:microsoft.com/office/officeart/2005/8/layout/vList5"/>
    <dgm:cxn modelId="{F42E643E-558A-4463-9625-CFFFE3492541}" type="presParOf" srcId="{6A784A20-10D2-46D3-8941-6064D3B5BB76}" destId="{5A2B0AB8-F6BF-404A-A667-F6DB3D3806DD}" srcOrd="0" destOrd="0" presId="urn:microsoft.com/office/officeart/2005/8/layout/vList5"/>
    <dgm:cxn modelId="{9EEF762F-544D-4974-91D0-DFAB32092900}" type="presParOf" srcId="{6A784A20-10D2-46D3-8941-6064D3B5BB76}" destId="{5F8219EA-E39A-40E9-9AEE-A40E7D77FA22}" srcOrd="1" destOrd="0" presId="urn:microsoft.com/office/officeart/2005/8/layout/vList5"/>
    <dgm:cxn modelId="{7A468061-433A-41A7-A1D4-389FB39D6C80}" type="presParOf" srcId="{E565AC3B-EA7A-4FE4-9AC0-87E93D859A3A}" destId="{C0EDA5D3-E769-4491-B255-33114E8C8526}" srcOrd="7" destOrd="0" presId="urn:microsoft.com/office/officeart/2005/8/layout/vList5"/>
    <dgm:cxn modelId="{04307A16-DFDB-4DDD-93A5-679423BE19C7}" type="presParOf" srcId="{E565AC3B-EA7A-4FE4-9AC0-87E93D859A3A}" destId="{D11D055B-957A-487E-BCDA-2C86D9F2760C}" srcOrd="8" destOrd="0" presId="urn:microsoft.com/office/officeart/2005/8/layout/vList5"/>
    <dgm:cxn modelId="{C5DF22C7-7A71-4FB3-BF6B-E3474A9D7681}" type="presParOf" srcId="{D11D055B-957A-487E-BCDA-2C86D9F2760C}" destId="{98F62E17-45DA-4C85-8CC3-77C769420CBD}" srcOrd="0" destOrd="0" presId="urn:microsoft.com/office/officeart/2005/8/layout/vList5"/>
    <dgm:cxn modelId="{C9395BA3-1D5A-4C85-A0D4-7003ED17F48C}" type="presParOf" srcId="{D11D055B-957A-487E-BCDA-2C86D9F2760C}" destId="{4EEA05CB-8F6F-4C44-8763-4E9DAE57C941}" srcOrd="1" destOrd="0" presId="urn:microsoft.com/office/officeart/2005/8/layout/vList5"/>
    <dgm:cxn modelId="{7FEBEF0F-F1DE-4C63-B15F-993EBF5E6FB0}" type="presParOf" srcId="{E565AC3B-EA7A-4FE4-9AC0-87E93D859A3A}" destId="{CFDA82C2-B7CB-4045-A504-409F3BEF126A}" srcOrd="9" destOrd="0" presId="urn:microsoft.com/office/officeart/2005/8/layout/vList5"/>
    <dgm:cxn modelId="{4FC94F05-3A4D-490F-A6B8-98523ECFA520}" type="presParOf" srcId="{E565AC3B-EA7A-4FE4-9AC0-87E93D859A3A}" destId="{4D4155B5-4027-45C4-BE20-B8963046EFB2}" srcOrd="10" destOrd="0" presId="urn:microsoft.com/office/officeart/2005/8/layout/vList5"/>
    <dgm:cxn modelId="{3AF3DB28-5E5D-47BE-A422-9774664EA85B}" type="presParOf" srcId="{4D4155B5-4027-45C4-BE20-B8963046EFB2}" destId="{EC30C2A5-1E1D-42A9-A5EB-5D67D9B08AD1}" srcOrd="0" destOrd="0" presId="urn:microsoft.com/office/officeart/2005/8/layout/vList5"/>
    <dgm:cxn modelId="{44B03FD6-68EA-43C3-BAFD-BEAC33687108}" type="presParOf" srcId="{4D4155B5-4027-45C4-BE20-B8963046EFB2}" destId="{C6EB9A6E-7B27-488C-A31C-EE3F5254A01D}" srcOrd="1" destOrd="0" presId="urn:microsoft.com/office/officeart/2005/8/layout/vList5"/>
    <dgm:cxn modelId="{50D6D59B-528A-4970-AD2D-4B15A5CECD9E}" type="presParOf" srcId="{E565AC3B-EA7A-4FE4-9AC0-87E93D859A3A}" destId="{E81F3F0D-7367-43AD-BE68-F9820D421F38}" srcOrd="11" destOrd="0" presId="urn:microsoft.com/office/officeart/2005/8/layout/vList5"/>
    <dgm:cxn modelId="{E2C99725-A45A-4D90-9DD9-496DF0EFEC45}" type="presParOf" srcId="{E565AC3B-EA7A-4FE4-9AC0-87E93D859A3A}" destId="{785B230B-3D47-4999-89C8-F31AC0BA9631}" srcOrd="12" destOrd="0" presId="urn:microsoft.com/office/officeart/2005/8/layout/vList5"/>
    <dgm:cxn modelId="{7C5A17E8-E898-44D1-AAAB-D3338E57A76E}" type="presParOf" srcId="{785B230B-3D47-4999-89C8-F31AC0BA9631}" destId="{755F21BD-DD21-4300-AF19-446AB8C28C1B}" srcOrd="0" destOrd="0" presId="urn:microsoft.com/office/officeart/2005/8/layout/vList5"/>
    <dgm:cxn modelId="{7871175D-7D3B-446D-81B0-F3D192C0B26B}" type="presParOf" srcId="{785B230B-3D47-4999-89C8-F31AC0BA9631}" destId="{2BF68375-3DE9-4228-941E-0B6BFCCAFBA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A36861-68F8-4A2F-ABF7-72EFD234F39A}" type="doc">
      <dgm:prSet loTypeId="urn:microsoft.com/office/officeart/2005/8/layout/process1" loCatId="process" qsTypeId="urn:microsoft.com/office/officeart/2005/8/quickstyle/simple1" qsCatId="simple" csTypeId="urn:microsoft.com/office/officeart/2005/8/colors/accent1_2" csCatId="accent1" phldr="1"/>
      <dgm:spPr/>
    </dgm:pt>
    <dgm:pt modelId="{BED3B26E-1C9E-4796-9748-2A642D60F225}">
      <dgm:prSet phldrT="[Text]"/>
      <dgm:spPr/>
      <dgm:t>
        <a:bodyPr/>
        <a:lstStyle/>
        <a:p>
          <a:r>
            <a:rPr lang="en-AU" b="1" dirty="0"/>
            <a:t>Participant </a:t>
          </a:r>
        </a:p>
      </dgm:t>
    </dgm:pt>
    <dgm:pt modelId="{30F72B65-C9B0-46C6-8B3D-DFC59930557D}" type="parTrans" cxnId="{10581344-4366-4256-A9BD-6D858DE93483}">
      <dgm:prSet/>
      <dgm:spPr/>
      <dgm:t>
        <a:bodyPr/>
        <a:lstStyle/>
        <a:p>
          <a:endParaRPr lang="en-AU"/>
        </a:p>
      </dgm:t>
    </dgm:pt>
    <dgm:pt modelId="{1930140F-1748-4892-A2EC-D1103E89A429}" type="sibTrans" cxnId="{10581344-4366-4256-A9BD-6D858DE93483}">
      <dgm:prSet/>
      <dgm:spPr/>
      <dgm:t>
        <a:bodyPr/>
        <a:lstStyle/>
        <a:p>
          <a:endParaRPr lang="en-AU"/>
        </a:p>
      </dgm:t>
    </dgm:pt>
    <dgm:pt modelId="{1A942A81-9383-4ABA-883D-13D498C78707}">
      <dgm:prSet phldrT="[Text]"/>
      <dgm:spPr/>
      <dgm:t>
        <a:bodyPr/>
        <a:lstStyle/>
        <a:p>
          <a:pPr algn="ctr"/>
          <a:r>
            <a:rPr lang="en-AU" sz="1700" b="1" dirty="0"/>
            <a:t>Pre-test:</a:t>
          </a:r>
        </a:p>
      </dgm:t>
    </dgm:pt>
    <dgm:pt modelId="{5117A396-9FCC-4773-A8D9-A4440B7F3DF5}" type="parTrans" cxnId="{49309C55-C508-4CC4-BB32-6F37C67934DC}">
      <dgm:prSet/>
      <dgm:spPr/>
      <dgm:t>
        <a:bodyPr/>
        <a:lstStyle/>
        <a:p>
          <a:endParaRPr lang="en-AU"/>
        </a:p>
      </dgm:t>
    </dgm:pt>
    <dgm:pt modelId="{1301CB97-C535-432C-83D4-6B7583963AF6}" type="sibTrans" cxnId="{49309C55-C508-4CC4-BB32-6F37C67934DC}">
      <dgm:prSet/>
      <dgm:spPr/>
      <dgm:t>
        <a:bodyPr/>
        <a:lstStyle/>
        <a:p>
          <a:endParaRPr lang="en-AU"/>
        </a:p>
      </dgm:t>
    </dgm:pt>
    <dgm:pt modelId="{3D1CBE7C-F08F-4098-82C4-AE048C71A508}">
      <dgm:prSet phldrT="[Text]"/>
      <dgm:spPr/>
      <dgm:t>
        <a:bodyPr/>
        <a:lstStyle/>
        <a:p>
          <a:r>
            <a:rPr lang="en-AU" b="1" dirty="0"/>
            <a:t>Intervention:</a:t>
          </a:r>
        </a:p>
        <a:p>
          <a:r>
            <a:rPr lang="en-AU" dirty="0"/>
            <a:t>Brave Beginnings Resilient Kids Program</a:t>
          </a:r>
        </a:p>
      </dgm:t>
    </dgm:pt>
    <dgm:pt modelId="{731F111A-E4C3-4651-86C9-6C9162298F24}" type="parTrans" cxnId="{2E1C983C-023F-474B-8773-32347465675D}">
      <dgm:prSet/>
      <dgm:spPr/>
      <dgm:t>
        <a:bodyPr/>
        <a:lstStyle/>
        <a:p>
          <a:endParaRPr lang="en-AU"/>
        </a:p>
      </dgm:t>
    </dgm:pt>
    <dgm:pt modelId="{E15F6338-730F-46AE-A5B4-D846D8826812}" type="sibTrans" cxnId="{2E1C983C-023F-474B-8773-32347465675D}">
      <dgm:prSet/>
      <dgm:spPr/>
      <dgm:t>
        <a:bodyPr/>
        <a:lstStyle/>
        <a:p>
          <a:endParaRPr lang="en-AU"/>
        </a:p>
      </dgm:t>
    </dgm:pt>
    <dgm:pt modelId="{B9A5ADF3-8885-41FF-8C33-217F49A1A89A}">
      <dgm:prSet/>
      <dgm:spPr/>
      <dgm:t>
        <a:bodyPr/>
        <a:lstStyle/>
        <a:p>
          <a:pPr algn="ctr"/>
          <a:r>
            <a:rPr lang="en-AU" sz="1700" b="1" dirty="0"/>
            <a:t>Post-test: </a:t>
          </a:r>
        </a:p>
      </dgm:t>
    </dgm:pt>
    <dgm:pt modelId="{CB371626-FCAE-4D3F-95C8-8CCFF6AE89CA}" type="parTrans" cxnId="{236DCF64-CA39-4F8D-BD04-4ACBD2D50372}">
      <dgm:prSet/>
      <dgm:spPr/>
      <dgm:t>
        <a:bodyPr/>
        <a:lstStyle/>
        <a:p>
          <a:endParaRPr lang="en-AU"/>
        </a:p>
      </dgm:t>
    </dgm:pt>
    <dgm:pt modelId="{9643530B-FCDC-493A-A8B9-5289E5152E51}" type="sibTrans" cxnId="{236DCF64-CA39-4F8D-BD04-4ACBD2D50372}">
      <dgm:prSet/>
      <dgm:spPr/>
      <dgm:t>
        <a:bodyPr/>
        <a:lstStyle/>
        <a:p>
          <a:endParaRPr lang="en-AU"/>
        </a:p>
      </dgm:t>
    </dgm:pt>
    <dgm:pt modelId="{33F07436-610D-46BE-912A-F95333F3C91A}">
      <dgm:prSet custT="1"/>
      <dgm:spPr/>
      <dgm:t>
        <a:bodyPr/>
        <a:lstStyle/>
        <a:p>
          <a:pPr algn="l"/>
          <a:r>
            <a:rPr lang="en-AU" sz="1600" dirty="0"/>
            <a:t>Internal locus of control</a:t>
          </a:r>
        </a:p>
      </dgm:t>
    </dgm:pt>
    <dgm:pt modelId="{582DAC27-F98C-43BD-B6E5-82742E332404}" type="parTrans" cxnId="{542306D9-8ABF-4F2D-8AB9-E39453E6A7D5}">
      <dgm:prSet/>
      <dgm:spPr/>
      <dgm:t>
        <a:bodyPr/>
        <a:lstStyle/>
        <a:p>
          <a:endParaRPr lang="en-AU"/>
        </a:p>
      </dgm:t>
    </dgm:pt>
    <dgm:pt modelId="{DF5F46F1-1E07-4063-A013-D5A78FD9E1B4}" type="sibTrans" cxnId="{542306D9-8ABF-4F2D-8AB9-E39453E6A7D5}">
      <dgm:prSet/>
      <dgm:spPr/>
      <dgm:t>
        <a:bodyPr/>
        <a:lstStyle/>
        <a:p>
          <a:endParaRPr lang="en-AU"/>
        </a:p>
      </dgm:t>
    </dgm:pt>
    <dgm:pt modelId="{198D65B6-2902-4033-A5D3-FAEBA5C36776}">
      <dgm:prSet custT="1"/>
      <dgm:spPr/>
      <dgm:t>
        <a:bodyPr/>
        <a:lstStyle/>
        <a:p>
          <a:pPr algn="l"/>
          <a:r>
            <a:rPr lang="en-AU" sz="1600" dirty="0"/>
            <a:t>Parental stress</a:t>
          </a:r>
        </a:p>
      </dgm:t>
    </dgm:pt>
    <dgm:pt modelId="{0AC3203F-2AD4-4F41-B97C-8B9C8ADD112E}" type="parTrans" cxnId="{0BA5B607-1609-4966-AD7C-D482BF24B621}">
      <dgm:prSet/>
      <dgm:spPr/>
      <dgm:t>
        <a:bodyPr/>
        <a:lstStyle/>
        <a:p>
          <a:endParaRPr lang="en-AU"/>
        </a:p>
      </dgm:t>
    </dgm:pt>
    <dgm:pt modelId="{8A8B020C-11D8-4E9C-9BA7-11D87964D8C2}" type="sibTrans" cxnId="{0BA5B607-1609-4966-AD7C-D482BF24B621}">
      <dgm:prSet/>
      <dgm:spPr/>
      <dgm:t>
        <a:bodyPr/>
        <a:lstStyle/>
        <a:p>
          <a:endParaRPr lang="en-AU"/>
        </a:p>
      </dgm:t>
    </dgm:pt>
    <dgm:pt modelId="{5BBA1041-A435-41F9-9717-05E5164D1EBC}">
      <dgm:prSet custT="1"/>
      <dgm:spPr/>
      <dgm:t>
        <a:bodyPr/>
        <a:lstStyle/>
        <a:p>
          <a:pPr algn="l"/>
          <a:r>
            <a:rPr lang="en-AU" sz="1600" dirty="0"/>
            <a:t>Internal locus of control</a:t>
          </a:r>
        </a:p>
      </dgm:t>
    </dgm:pt>
    <dgm:pt modelId="{1BAB8AE6-3452-4F08-A74A-1E2984D04B8F}" type="parTrans" cxnId="{AD2AE173-9A1F-43CF-A606-10E73BF6C699}">
      <dgm:prSet/>
      <dgm:spPr/>
      <dgm:t>
        <a:bodyPr/>
        <a:lstStyle/>
        <a:p>
          <a:endParaRPr lang="en-AU"/>
        </a:p>
      </dgm:t>
    </dgm:pt>
    <dgm:pt modelId="{E02CABA7-7E78-4747-9CCD-E426AAB65831}" type="sibTrans" cxnId="{AD2AE173-9A1F-43CF-A606-10E73BF6C699}">
      <dgm:prSet/>
      <dgm:spPr/>
      <dgm:t>
        <a:bodyPr/>
        <a:lstStyle/>
        <a:p>
          <a:endParaRPr lang="en-AU"/>
        </a:p>
      </dgm:t>
    </dgm:pt>
    <dgm:pt modelId="{0A2D1C92-96FA-4F36-A549-A219256EE4BB}">
      <dgm:prSet custT="1"/>
      <dgm:spPr/>
      <dgm:t>
        <a:bodyPr/>
        <a:lstStyle/>
        <a:p>
          <a:pPr algn="l"/>
          <a:r>
            <a:rPr lang="en-AU" sz="1600" dirty="0"/>
            <a:t>Parental stress</a:t>
          </a:r>
        </a:p>
      </dgm:t>
    </dgm:pt>
    <dgm:pt modelId="{0C016D9D-08D3-44B6-9A5F-86522A2D134B}" type="parTrans" cxnId="{AB381622-8010-403B-A96D-26CD1A3E0C7F}">
      <dgm:prSet/>
      <dgm:spPr/>
      <dgm:t>
        <a:bodyPr/>
        <a:lstStyle/>
        <a:p>
          <a:endParaRPr lang="en-AU"/>
        </a:p>
      </dgm:t>
    </dgm:pt>
    <dgm:pt modelId="{6B79CD87-1200-46C1-A917-17BC24F03E76}" type="sibTrans" cxnId="{AB381622-8010-403B-A96D-26CD1A3E0C7F}">
      <dgm:prSet/>
      <dgm:spPr/>
      <dgm:t>
        <a:bodyPr/>
        <a:lstStyle/>
        <a:p>
          <a:endParaRPr lang="en-AU"/>
        </a:p>
      </dgm:t>
    </dgm:pt>
    <dgm:pt modelId="{29DF3008-293B-4E52-BBFB-832E818A0F51}" type="pres">
      <dgm:prSet presAssocID="{DAA36861-68F8-4A2F-ABF7-72EFD234F39A}" presName="Name0" presStyleCnt="0">
        <dgm:presLayoutVars>
          <dgm:dir/>
          <dgm:resizeHandles val="exact"/>
        </dgm:presLayoutVars>
      </dgm:prSet>
      <dgm:spPr/>
    </dgm:pt>
    <dgm:pt modelId="{BEF24A24-F19A-46E3-866C-464CF709F13D}" type="pres">
      <dgm:prSet presAssocID="{BED3B26E-1C9E-4796-9748-2A642D60F225}" presName="node" presStyleLbl="node1" presStyleIdx="0" presStyleCnt="4">
        <dgm:presLayoutVars>
          <dgm:bulletEnabled val="1"/>
        </dgm:presLayoutVars>
      </dgm:prSet>
      <dgm:spPr/>
      <dgm:t>
        <a:bodyPr/>
        <a:lstStyle/>
        <a:p>
          <a:endParaRPr lang="en-US"/>
        </a:p>
      </dgm:t>
    </dgm:pt>
    <dgm:pt modelId="{29C6C720-8922-4CA6-B832-557CAC1EFB4A}" type="pres">
      <dgm:prSet presAssocID="{1930140F-1748-4892-A2EC-D1103E89A429}" presName="sibTrans" presStyleLbl="sibTrans2D1" presStyleIdx="0" presStyleCnt="3"/>
      <dgm:spPr/>
      <dgm:t>
        <a:bodyPr/>
        <a:lstStyle/>
        <a:p>
          <a:endParaRPr lang="en-US"/>
        </a:p>
      </dgm:t>
    </dgm:pt>
    <dgm:pt modelId="{65E4499A-E3D7-444A-B9AE-3E0284FC7CAF}" type="pres">
      <dgm:prSet presAssocID="{1930140F-1748-4892-A2EC-D1103E89A429}" presName="connectorText" presStyleLbl="sibTrans2D1" presStyleIdx="0" presStyleCnt="3"/>
      <dgm:spPr/>
      <dgm:t>
        <a:bodyPr/>
        <a:lstStyle/>
        <a:p>
          <a:endParaRPr lang="en-US"/>
        </a:p>
      </dgm:t>
    </dgm:pt>
    <dgm:pt modelId="{E208AE45-2EC3-40A2-B545-D0AA91116024}" type="pres">
      <dgm:prSet presAssocID="{1A942A81-9383-4ABA-883D-13D498C78707}" presName="node" presStyleLbl="node1" presStyleIdx="1" presStyleCnt="4" custLinFactNeighborX="-11764" custLinFactNeighborY="1194">
        <dgm:presLayoutVars>
          <dgm:bulletEnabled val="1"/>
        </dgm:presLayoutVars>
      </dgm:prSet>
      <dgm:spPr/>
      <dgm:t>
        <a:bodyPr/>
        <a:lstStyle/>
        <a:p>
          <a:endParaRPr lang="en-US"/>
        </a:p>
      </dgm:t>
    </dgm:pt>
    <dgm:pt modelId="{5043CCED-CA75-4613-9260-F3F79152C143}" type="pres">
      <dgm:prSet presAssocID="{1301CB97-C535-432C-83D4-6B7583963AF6}" presName="sibTrans" presStyleLbl="sibTrans2D1" presStyleIdx="1" presStyleCnt="3"/>
      <dgm:spPr/>
      <dgm:t>
        <a:bodyPr/>
        <a:lstStyle/>
        <a:p>
          <a:endParaRPr lang="en-US"/>
        </a:p>
      </dgm:t>
    </dgm:pt>
    <dgm:pt modelId="{D8C9BBA7-BD35-489F-B08B-94F3CB0E0969}" type="pres">
      <dgm:prSet presAssocID="{1301CB97-C535-432C-83D4-6B7583963AF6}" presName="connectorText" presStyleLbl="sibTrans2D1" presStyleIdx="1" presStyleCnt="3"/>
      <dgm:spPr/>
      <dgm:t>
        <a:bodyPr/>
        <a:lstStyle/>
        <a:p>
          <a:endParaRPr lang="en-US"/>
        </a:p>
      </dgm:t>
    </dgm:pt>
    <dgm:pt modelId="{2F3C0E9A-A4A2-4432-AB0A-43280EC17478}" type="pres">
      <dgm:prSet presAssocID="{3D1CBE7C-F08F-4098-82C4-AE048C71A508}" presName="node" presStyleLbl="node1" presStyleIdx="2" presStyleCnt="4">
        <dgm:presLayoutVars>
          <dgm:bulletEnabled val="1"/>
        </dgm:presLayoutVars>
      </dgm:prSet>
      <dgm:spPr/>
      <dgm:t>
        <a:bodyPr/>
        <a:lstStyle/>
        <a:p>
          <a:endParaRPr lang="en-US"/>
        </a:p>
      </dgm:t>
    </dgm:pt>
    <dgm:pt modelId="{C1BDDB75-4213-4E4B-B51A-2F7BB5FA637A}" type="pres">
      <dgm:prSet presAssocID="{E15F6338-730F-46AE-A5B4-D846D8826812}" presName="sibTrans" presStyleLbl="sibTrans2D1" presStyleIdx="2" presStyleCnt="3"/>
      <dgm:spPr/>
      <dgm:t>
        <a:bodyPr/>
        <a:lstStyle/>
        <a:p>
          <a:endParaRPr lang="en-US"/>
        </a:p>
      </dgm:t>
    </dgm:pt>
    <dgm:pt modelId="{C1D1AA64-4E4C-468D-9816-A1B0C56858D1}" type="pres">
      <dgm:prSet presAssocID="{E15F6338-730F-46AE-A5B4-D846D8826812}" presName="connectorText" presStyleLbl="sibTrans2D1" presStyleIdx="2" presStyleCnt="3"/>
      <dgm:spPr/>
      <dgm:t>
        <a:bodyPr/>
        <a:lstStyle/>
        <a:p>
          <a:endParaRPr lang="en-US"/>
        </a:p>
      </dgm:t>
    </dgm:pt>
    <dgm:pt modelId="{6653E661-3734-499A-B188-53CC49E76234}" type="pres">
      <dgm:prSet presAssocID="{B9A5ADF3-8885-41FF-8C33-217F49A1A89A}" presName="node" presStyleLbl="node1" presStyleIdx="3" presStyleCnt="4" custLinFactNeighborX="-956" custLinFactNeighborY="1194">
        <dgm:presLayoutVars>
          <dgm:bulletEnabled val="1"/>
        </dgm:presLayoutVars>
      </dgm:prSet>
      <dgm:spPr/>
      <dgm:t>
        <a:bodyPr/>
        <a:lstStyle/>
        <a:p>
          <a:endParaRPr lang="en-US"/>
        </a:p>
      </dgm:t>
    </dgm:pt>
  </dgm:ptLst>
  <dgm:cxnLst>
    <dgm:cxn modelId="{DD11A80F-46C2-4BFD-A288-8080C80771CF}" type="presOf" srcId="{DAA36861-68F8-4A2F-ABF7-72EFD234F39A}" destId="{29DF3008-293B-4E52-BBFB-832E818A0F51}" srcOrd="0" destOrd="0" presId="urn:microsoft.com/office/officeart/2005/8/layout/process1"/>
    <dgm:cxn modelId="{0BA5B607-1609-4966-AD7C-D482BF24B621}" srcId="{1A942A81-9383-4ABA-883D-13D498C78707}" destId="{198D65B6-2902-4033-A5D3-FAEBA5C36776}" srcOrd="1" destOrd="0" parTransId="{0AC3203F-2AD4-4F41-B97C-8B9C8ADD112E}" sibTransId="{8A8B020C-11D8-4E9C-9BA7-11D87964D8C2}"/>
    <dgm:cxn modelId="{FB02406D-8DD9-4CBE-98A2-A409ED51E921}" type="presOf" srcId="{5BBA1041-A435-41F9-9717-05E5164D1EBC}" destId="{6653E661-3734-499A-B188-53CC49E76234}" srcOrd="0" destOrd="1" presId="urn:microsoft.com/office/officeart/2005/8/layout/process1"/>
    <dgm:cxn modelId="{69F99B72-C303-47EE-8427-649479AB5165}" type="presOf" srcId="{1301CB97-C535-432C-83D4-6B7583963AF6}" destId="{5043CCED-CA75-4613-9260-F3F79152C143}" srcOrd="0" destOrd="0" presId="urn:microsoft.com/office/officeart/2005/8/layout/process1"/>
    <dgm:cxn modelId="{EA7077F8-9749-46F0-B82D-8419285C1FE9}" type="presOf" srcId="{B9A5ADF3-8885-41FF-8C33-217F49A1A89A}" destId="{6653E661-3734-499A-B188-53CC49E76234}" srcOrd="0" destOrd="0" presId="urn:microsoft.com/office/officeart/2005/8/layout/process1"/>
    <dgm:cxn modelId="{AB381622-8010-403B-A96D-26CD1A3E0C7F}" srcId="{B9A5ADF3-8885-41FF-8C33-217F49A1A89A}" destId="{0A2D1C92-96FA-4F36-A549-A219256EE4BB}" srcOrd="1" destOrd="0" parTransId="{0C016D9D-08D3-44B6-9A5F-86522A2D134B}" sibTransId="{6B79CD87-1200-46C1-A917-17BC24F03E76}"/>
    <dgm:cxn modelId="{236DCF64-CA39-4F8D-BD04-4ACBD2D50372}" srcId="{DAA36861-68F8-4A2F-ABF7-72EFD234F39A}" destId="{B9A5ADF3-8885-41FF-8C33-217F49A1A89A}" srcOrd="3" destOrd="0" parTransId="{CB371626-FCAE-4D3F-95C8-8CCFF6AE89CA}" sibTransId="{9643530B-FCDC-493A-A8B9-5289E5152E51}"/>
    <dgm:cxn modelId="{CF0FEC69-51C2-4FB7-9C36-8C229B8EE835}" type="presOf" srcId="{BED3B26E-1C9E-4796-9748-2A642D60F225}" destId="{BEF24A24-F19A-46E3-866C-464CF709F13D}" srcOrd="0" destOrd="0" presId="urn:microsoft.com/office/officeart/2005/8/layout/process1"/>
    <dgm:cxn modelId="{B8AB3735-F9D8-4F6C-A0A0-DAC1EC7BD9B3}" type="presOf" srcId="{198D65B6-2902-4033-A5D3-FAEBA5C36776}" destId="{E208AE45-2EC3-40A2-B545-D0AA91116024}" srcOrd="0" destOrd="2" presId="urn:microsoft.com/office/officeart/2005/8/layout/process1"/>
    <dgm:cxn modelId="{2E1C983C-023F-474B-8773-32347465675D}" srcId="{DAA36861-68F8-4A2F-ABF7-72EFD234F39A}" destId="{3D1CBE7C-F08F-4098-82C4-AE048C71A508}" srcOrd="2" destOrd="0" parTransId="{731F111A-E4C3-4651-86C9-6C9162298F24}" sibTransId="{E15F6338-730F-46AE-A5B4-D846D8826812}"/>
    <dgm:cxn modelId="{542306D9-8ABF-4F2D-8AB9-E39453E6A7D5}" srcId="{1A942A81-9383-4ABA-883D-13D498C78707}" destId="{33F07436-610D-46BE-912A-F95333F3C91A}" srcOrd="0" destOrd="0" parTransId="{582DAC27-F98C-43BD-B6E5-82742E332404}" sibTransId="{DF5F46F1-1E07-4063-A013-D5A78FD9E1B4}"/>
    <dgm:cxn modelId="{B12EB9CA-19A8-4BDE-8C44-0AACC7634323}" type="presOf" srcId="{1930140F-1748-4892-A2EC-D1103E89A429}" destId="{65E4499A-E3D7-444A-B9AE-3E0284FC7CAF}" srcOrd="1" destOrd="0" presId="urn:microsoft.com/office/officeart/2005/8/layout/process1"/>
    <dgm:cxn modelId="{36299A7C-1D8A-4EFB-837F-E1A978F1CBF7}" type="presOf" srcId="{0A2D1C92-96FA-4F36-A549-A219256EE4BB}" destId="{6653E661-3734-499A-B188-53CC49E76234}" srcOrd="0" destOrd="2" presId="urn:microsoft.com/office/officeart/2005/8/layout/process1"/>
    <dgm:cxn modelId="{B2F9CED8-999D-4AFE-A351-9E069ABC3230}" type="presOf" srcId="{1301CB97-C535-432C-83D4-6B7583963AF6}" destId="{D8C9BBA7-BD35-489F-B08B-94F3CB0E0969}" srcOrd="1" destOrd="0" presId="urn:microsoft.com/office/officeart/2005/8/layout/process1"/>
    <dgm:cxn modelId="{6639B03F-7DA2-40A5-BC9D-EABB38A74007}" type="presOf" srcId="{E15F6338-730F-46AE-A5B4-D846D8826812}" destId="{C1BDDB75-4213-4E4B-B51A-2F7BB5FA637A}" srcOrd="0" destOrd="0" presId="urn:microsoft.com/office/officeart/2005/8/layout/process1"/>
    <dgm:cxn modelId="{49309C55-C508-4CC4-BB32-6F37C67934DC}" srcId="{DAA36861-68F8-4A2F-ABF7-72EFD234F39A}" destId="{1A942A81-9383-4ABA-883D-13D498C78707}" srcOrd="1" destOrd="0" parTransId="{5117A396-9FCC-4773-A8D9-A4440B7F3DF5}" sibTransId="{1301CB97-C535-432C-83D4-6B7583963AF6}"/>
    <dgm:cxn modelId="{2DBC6911-1497-4715-91F8-9DFB71F1BBA9}" type="presOf" srcId="{33F07436-610D-46BE-912A-F95333F3C91A}" destId="{E208AE45-2EC3-40A2-B545-D0AA91116024}" srcOrd="0" destOrd="1" presId="urn:microsoft.com/office/officeart/2005/8/layout/process1"/>
    <dgm:cxn modelId="{58E35F67-94EF-452C-B9A2-811E010A4673}" type="presOf" srcId="{1930140F-1748-4892-A2EC-D1103E89A429}" destId="{29C6C720-8922-4CA6-B832-557CAC1EFB4A}" srcOrd="0" destOrd="0" presId="urn:microsoft.com/office/officeart/2005/8/layout/process1"/>
    <dgm:cxn modelId="{4A8E5002-5B81-4619-BD7D-6707B69343ED}" type="presOf" srcId="{3D1CBE7C-F08F-4098-82C4-AE048C71A508}" destId="{2F3C0E9A-A4A2-4432-AB0A-43280EC17478}" srcOrd="0" destOrd="0" presId="urn:microsoft.com/office/officeart/2005/8/layout/process1"/>
    <dgm:cxn modelId="{10581344-4366-4256-A9BD-6D858DE93483}" srcId="{DAA36861-68F8-4A2F-ABF7-72EFD234F39A}" destId="{BED3B26E-1C9E-4796-9748-2A642D60F225}" srcOrd="0" destOrd="0" parTransId="{30F72B65-C9B0-46C6-8B3D-DFC59930557D}" sibTransId="{1930140F-1748-4892-A2EC-D1103E89A429}"/>
    <dgm:cxn modelId="{A8C61118-0D15-48C1-AC0A-4566FC4513B1}" type="presOf" srcId="{E15F6338-730F-46AE-A5B4-D846D8826812}" destId="{C1D1AA64-4E4C-468D-9816-A1B0C56858D1}" srcOrd="1" destOrd="0" presId="urn:microsoft.com/office/officeart/2005/8/layout/process1"/>
    <dgm:cxn modelId="{AD2AE173-9A1F-43CF-A606-10E73BF6C699}" srcId="{B9A5ADF3-8885-41FF-8C33-217F49A1A89A}" destId="{5BBA1041-A435-41F9-9717-05E5164D1EBC}" srcOrd="0" destOrd="0" parTransId="{1BAB8AE6-3452-4F08-A74A-1E2984D04B8F}" sibTransId="{E02CABA7-7E78-4747-9CCD-E426AAB65831}"/>
    <dgm:cxn modelId="{7661FFF7-7F16-4134-AA5D-9EFD9F01C758}" type="presOf" srcId="{1A942A81-9383-4ABA-883D-13D498C78707}" destId="{E208AE45-2EC3-40A2-B545-D0AA91116024}" srcOrd="0" destOrd="0" presId="urn:microsoft.com/office/officeart/2005/8/layout/process1"/>
    <dgm:cxn modelId="{B01F0BA3-AD42-41BA-B98E-656E6585F5A3}" type="presParOf" srcId="{29DF3008-293B-4E52-BBFB-832E818A0F51}" destId="{BEF24A24-F19A-46E3-866C-464CF709F13D}" srcOrd="0" destOrd="0" presId="urn:microsoft.com/office/officeart/2005/8/layout/process1"/>
    <dgm:cxn modelId="{D0D77E7A-19E6-40B4-B6AC-079D0F12784F}" type="presParOf" srcId="{29DF3008-293B-4E52-BBFB-832E818A0F51}" destId="{29C6C720-8922-4CA6-B832-557CAC1EFB4A}" srcOrd="1" destOrd="0" presId="urn:microsoft.com/office/officeart/2005/8/layout/process1"/>
    <dgm:cxn modelId="{A9A61508-B389-4B9F-8643-A99813C965A1}" type="presParOf" srcId="{29C6C720-8922-4CA6-B832-557CAC1EFB4A}" destId="{65E4499A-E3D7-444A-B9AE-3E0284FC7CAF}" srcOrd="0" destOrd="0" presId="urn:microsoft.com/office/officeart/2005/8/layout/process1"/>
    <dgm:cxn modelId="{04BECC9F-00CF-42D8-AFE5-F8AA0E4DB2E6}" type="presParOf" srcId="{29DF3008-293B-4E52-BBFB-832E818A0F51}" destId="{E208AE45-2EC3-40A2-B545-D0AA91116024}" srcOrd="2" destOrd="0" presId="urn:microsoft.com/office/officeart/2005/8/layout/process1"/>
    <dgm:cxn modelId="{AC962470-E367-4F05-BFFA-A79A2258D6BD}" type="presParOf" srcId="{29DF3008-293B-4E52-BBFB-832E818A0F51}" destId="{5043CCED-CA75-4613-9260-F3F79152C143}" srcOrd="3" destOrd="0" presId="urn:microsoft.com/office/officeart/2005/8/layout/process1"/>
    <dgm:cxn modelId="{94EC353B-C0C7-4F1A-BE0B-F9ED34CCACEF}" type="presParOf" srcId="{5043CCED-CA75-4613-9260-F3F79152C143}" destId="{D8C9BBA7-BD35-489F-B08B-94F3CB0E0969}" srcOrd="0" destOrd="0" presId="urn:microsoft.com/office/officeart/2005/8/layout/process1"/>
    <dgm:cxn modelId="{5456BD2D-86F8-4C86-A549-8FD3F239049C}" type="presParOf" srcId="{29DF3008-293B-4E52-BBFB-832E818A0F51}" destId="{2F3C0E9A-A4A2-4432-AB0A-43280EC17478}" srcOrd="4" destOrd="0" presId="urn:microsoft.com/office/officeart/2005/8/layout/process1"/>
    <dgm:cxn modelId="{F00F45E7-7796-4769-9E00-886511B4862C}" type="presParOf" srcId="{29DF3008-293B-4E52-BBFB-832E818A0F51}" destId="{C1BDDB75-4213-4E4B-B51A-2F7BB5FA637A}" srcOrd="5" destOrd="0" presId="urn:microsoft.com/office/officeart/2005/8/layout/process1"/>
    <dgm:cxn modelId="{FAB3604C-F3AF-4480-975D-3E8ADB3ABA19}" type="presParOf" srcId="{C1BDDB75-4213-4E4B-B51A-2F7BB5FA637A}" destId="{C1D1AA64-4E4C-468D-9816-A1B0C56858D1}" srcOrd="0" destOrd="0" presId="urn:microsoft.com/office/officeart/2005/8/layout/process1"/>
    <dgm:cxn modelId="{3E93E30B-5A4A-45F8-9FFC-969AB4A49089}" type="presParOf" srcId="{29DF3008-293B-4E52-BBFB-832E818A0F51}" destId="{6653E661-3734-499A-B188-53CC49E76234}"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10C5EE8-ED24-44E6-8565-EB508FD86B6B}" type="datetimeFigureOut">
              <a:rPr lang="en-AU" smtClean="0"/>
              <a:t>19/07/2017</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8FA6D04-A6DD-4095-8B21-30299EA42D8A}" type="slidenum">
              <a:rPr lang="en-AU" smtClean="0"/>
              <a:t>‹#›</a:t>
            </a:fld>
            <a:endParaRPr lang="en-AU"/>
          </a:p>
        </p:txBody>
      </p:sp>
    </p:spTree>
    <p:extLst>
      <p:ext uri="{BB962C8B-B14F-4D97-AF65-F5344CB8AC3E}">
        <p14:creationId xmlns:p14="http://schemas.microsoft.com/office/powerpoint/2010/main" val="2286388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F9711D-5876-41A4-8442-02AF6AB53410}" type="datetimeFigureOut">
              <a:rPr lang="en-AU" smtClean="0"/>
              <a:t>19/07/2017</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6F43C9-D3A3-42EB-8CA6-A839E274D828}" type="slidenum">
              <a:rPr lang="en-AU" smtClean="0"/>
              <a:t>‹#›</a:t>
            </a:fld>
            <a:endParaRPr lang="en-AU"/>
          </a:p>
        </p:txBody>
      </p:sp>
    </p:spTree>
    <p:extLst>
      <p:ext uri="{BB962C8B-B14F-4D97-AF65-F5344CB8AC3E}">
        <p14:creationId xmlns:p14="http://schemas.microsoft.com/office/powerpoint/2010/main" val="300785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46F43C9-D3A3-42EB-8CA6-A839E274D828}" type="slidenum">
              <a:rPr lang="en-AU" smtClean="0"/>
              <a:t>7</a:t>
            </a:fld>
            <a:endParaRPr lang="en-AU"/>
          </a:p>
        </p:txBody>
      </p:sp>
    </p:spTree>
    <p:extLst>
      <p:ext uri="{BB962C8B-B14F-4D97-AF65-F5344CB8AC3E}">
        <p14:creationId xmlns:p14="http://schemas.microsoft.com/office/powerpoint/2010/main" val="2039596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F46F43C9-D3A3-42EB-8CA6-A839E274D828}" type="slidenum">
              <a:rPr lang="en-AU" smtClean="0"/>
              <a:t>12</a:t>
            </a:fld>
            <a:endParaRPr lang="en-AU"/>
          </a:p>
        </p:txBody>
      </p:sp>
    </p:spTree>
    <p:extLst>
      <p:ext uri="{BB962C8B-B14F-4D97-AF65-F5344CB8AC3E}">
        <p14:creationId xmlns:p14="http://schemas.microsoft.com/office/powerpoint/2010/main" val="51574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8CAC8D38-44AA-44E8-97DB-26814131240D}" type="datetimeFigureOut">
              <a:rPr lang="en-AU" smtClean="0"/>
              <a:t>19/07/2017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4052842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CAC8D38-44AA-44E8-97DB-26814131240D}" type="datetimeFigureOut">
              <a:rPr lang="en-AU" smtClean="0"/>
              <a:t>19/07/2017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3807237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CAC8D38-44AA-44E8-97DB-26814131240D}" type="datetimeFigureOut">
              <a:rPr lang="en-AU" smtClean="0"/>
              <a:t>19/07/2017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786097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8CAC8D38-44AA-44E8-97DB-26814131240D}" type="datetimeFigureOut">
              <a:rPr lang="en-AU" smtClean="0"/>
              <a:t>19/07/2017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2468917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8CAC8D38-44AA-44E8-97DB-26814131240D}" type="datetimeFigureOut">
              <a:rPr lang="en-AU" smtClean="0"/>
              <a:t>19/07/2017</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4038626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8CAC8D38-44AA-44E8-97DB-26814131240D}" type="datetimeFigureOut">
              <a:rPr lang="en-AU" smtClean="0"/>
              <a:t>19/07/2017</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3023076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AC8D38-44AA-44E8-97DB-26814131240D}" type="datetimeFigureOut">
              <a:rPr lang="en-AU" smtClean="0"/>
              <a:t>19/07/2017</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2194315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AC8D38-44AA-44E8-97DB-26814131240D}" type="datetimeFigureOut">
              <a:rPr lang="en-AU" smtClean="0"/>
              <a:t>19/07/2017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3179338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AC8D38-44AA-44E8-97DB-26814131240D}" type="datetimeFigureOut">
              <a:rPr lang="en-AU" smtClean="0"/>
              <a:t>19/07/2017</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798636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CAC8D38-44AA-44E8-97DB-26814131240D}" type="datetimeFigureOut">
              <a:rPr lang="en-AU" smtClean="0"/>
              <a:t>19/07/2017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121188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8CAC8D38-44AA-44E8-97DB-26814131240D}" type="datetimeFigureOut">
              <a:rPr lang="en-AU" smtClean="0"/>
              <a:t>19/07/2017</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558C4F59-5074-439D-8A5F-7780D0DB0A8B}" type="slidenum">
              <a:rPr lang="en-AU" smtClean="0"/>
              <a:t>‹#›</a:t>
            </a:fld>
            <a:endParaRPr lang="en-AU"/>
          </a:p>
        </p:txBody>
      </p:sp>
    </p:spTree>
    <p:extLst>
      <p:ext uri="{BB962C8B-B14F-4D97-AF65-F5344CB8AC3E}">
        <p14:creationId xmlns:p14="http://schemas.microsoft.com/office/powerpoint/2010/main" val="828464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AC8D38-44AA-44E8-97DB-26814131240D}" type="datetimeFigureOut">
              <a:rPr lang="en-AU" smtClean="0"/>
              <a:t>19/07/2017</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C4F59-5074-439D-8A5F-7780D0DB0A8B}" type="slidenum">
              <a:rPr lang="en-AU" smtClean="0"/>
              <a:t>‹#›</a:t>
            </a:fld>
            <a:endParaRPr lang="en-AU"/>
          </a:p>
        </p:txBody>
      </p:sp>
    </p:spTree>
    <p:extLst>
      <p:ext uri="{BB962C8B-B14F-4D97-AF65-F5344CB8AC3E}">
        <p14:creationId xmlns:p14="http://schemas.microsoft.com/office/powerpoint/2010/main" val="3838126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google.com.au/url?sa=i&amp;rct=j&amp;q=&amp;esrc=s&amp;source=images&amp;cd=&amp;cad=rja&amp;uact=8&amp;ved=0ahUKEwiTlavoydrUAhWJVLwKHWOeC9kQjRwIBw&amp;url=http://esa21.kennesaw.edu/modules/basics/exercise3/3-8.htm&amp;psig=AFQjCNGwCCzEQvCAPMRsALcY17Jb18i4pA&amp;ust=1498534379501466" TargetMode="Externa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hyperlink" Target="https://www.google.com.au/url?sa=i&amp;rct=j&amp;q=&amp;esrc=s&amp;source=images&amp;cd=&amp;cad=rja&amp;uact=8&amp;ved=0ahUKEwj87bLhtN3UAhWDurwKHcgEBtEQjRwIBw&amp;url=https://ontariohealthstudy.ca/en/health-questionnaires&amp;psig=AFQjCNE08wXQvi9GWiafgTKedvmyEDn8eA&amp;ust=1498631826024870"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5.jpe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campquality.org.au/about-us/media-and-news/national/26-national/119-camp-quality-will-be-first-australian-charity-to-support-children-under-13-who-have-a-parent-with-cancer"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dx.doi.org/10.1007/s00127-017-1359-z"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880" y="1844823"/>
            <a:ext cx="2854204" cy="2626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a:xfrm>
            <a:off x="3203848" y="2099640"/>
            <a:ext cx="5328592" cy="2116935"/>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5400" dirty="0">
                <a:solidFill>
                  <a:srgbClr val="FF0000"/>
                </a:solidFill>
                <a:latin typeface="Arial Rounded MT Bold" panose="020F0704030504030204" pitchFamily="34" charset="0"/>
              </a:rPr>
              <a:t>Brave Beginnings</a:t>
            </a:r>
          </a:p>
          <a:p>
            <a:r>
              <a:rPr lang="en-AU" sz="3000" dirty="0">
                <a:latin typeface="Arial Rounded MT Bold" panose="020F0704030504030204" pitchFamily="34" charset="0"/>
              </a:rPr>
              <a:t/>
            </a:r>
            <a:br>
              <a:rPr lang="en-AU" sz="3000" dirty="0">
                <a:latin typeface="Arial Rounded MT Bold" panose="020F0704030504030204" pitchFamily="34" charset="0"/>
              </a:rPr>
            </a:br>
            <a:r>
              <a:rPr lang="en-AU" sz="2400" i="1" dirty="0">
                <a:latin typeface="Arial Rounded MT Bold" panose="020F0704030504030204" pitchFamily="34" charset="0"/>
              </a:rPr>
              <a:t>Dr Fiona Martin,</a:t>
            </a:r>
          </a:p>
          <a:p>
            <a:r>
              <a:rPr lang="en-AU" sz="2400" i="1" dirty="0">
                <a:latin typeface="Arial Rounded MT Bold" panose="020F0704030504030204" pitchFamily="34" charset="0"/>
              </a:rPr>
              <a:t>Sydney Child Psychology Centre</a:t>
            </a:r>
          </a:p>
          <a:p>
            <a:endParaRPr lang="en-AU" sz="2600" dirty="0">
              <a:latin typeface="Arial Rounded MT Bold" panose="020F0704030504030204" pitchFamily="34" charset="0"/>
            </a:endParaRPr>
          </a:p>
        </p:txBody>
      </p:sp>
      <p:sp>
        <p:nvSpPr>
          <p:cNvPr id="7" name="Rectangle 6"/>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708310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3000" dirty="0">
                <a:latin typeface="Arial Rounded MT Bold" panose="020F0704030504030204" pitchFamily="34" charset="0"/>
              </a:rPr>
              <a:t>Collaborative Research</a:t>
            </a:r>
          </a:p>
        </p:txBody>
      </p:sp>
      <p:pic>
        <p:nvPicPr>
          <p:cNvPr id="1026" name="Picture 2" descr="Image result for usyd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194031"/>
            <a:ext cx="3020665" cy="230186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2729" y="1224184"/>
            <a:ext cx="2163063" cy="2271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7200" y="4960292"/>
            <a:ext cx="8136904" cy="646331"/>
          </a:xfrm>
          <a:prstGeom prst="rect">
            <a:avLst/>
          </a:prstGeom>
          <a:noFill/>
        </p:spPr>
        <p:txBody>
          <a:bodyPr wrap="square" rtlCol="0">
            <a:spAutoFit/>
          </a:bodyPr>
          <a:lstStyle/>
          <a:p>
            <a:pPr algn="ctr"/>
            <a:r>
              <a:rPr lang="en-AU" dirty="0">
                <a:latin typeface="Century Gothic" panose="020B0502020202020204" pitchFamily="34" charset="0"/>
              </a:rPr>
              <a:t>Emeritus Professor Susan Hayes, Faculty of Medicine University of Sydney</a:t>
            </a:r>
          </a:p>
          <a:p>
            <a:pPr algn="ctr"/>
            <a:r>
              <a:rPr lang="en-AU" dirty="0">
                <a:latin typeface="Century Gothic" panose="020B0502020202020204" pitchFamily="34" charset="0"/>
              </a:rPr>
              <a:t>Dr Fiona Martin, Sydney Child Psychology Centre </a:t>
            </a:r>
          </a:p>
        </p:txBody>
      </p:sp>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3709433"/>
            <a:ext cx="5975226" cy="9744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391966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7584" y="836712"/>
            <a:ext cx="7725544" cy="4381947"/>
          </a:xfrm>
        </p:spPr>
        <p:txBody>
          <a:bodyPr>
            <a:normAutofit lnSpcReduction="10000"/>
          </a:bodyPr>
          <a:lstStyle/>
          <a:p>
            <a:pPr marL="0" indent="0" algn="just">
              <a:buNone/>
            </a:pPr>
            <a:r>
              <a:rPr lang="en-AU" sz="4800" dirty="0">
                <a:latin typeface="Century Gothic" panose="020B0502020202020204" pitchFamily="34" charset="0"/>
              </a:rPr>
              <a:t>“</a:t>
            </a:r>
            <a:r>
              <a:rPr lang="en-AU" dirty="0">
                <a:latin typeface="Century Gothic" panose="020B0502020202020204" pitchFamily="34" charset="0"/>
              </a:rPr>
              <a:t>Each year, approximately 10,000 parents are told they have cancer. By these estimates, every day, 27 Australian children (13 and under) will be deeply affected by the diagnosis of a parent who has cancer</a:t>
            </a:r>
            <a:r>
              <a:rPr lang="en-AU" sz="4800" dirty="0">
                <a:latin typeface="Century Gothic" panose="020B0502020202020204" pitchFamily="34" charset="0"/>
              </a:rPr>
              <a:t>”</a:t>
            </a:r>
            <a:r>
              <a:rPr lang="en-AU" dirty="0">
                <a:latin typeface="Century Gothic" panose="020B0502020202020204" pitchFamily="34" charset="0"/>
              </a:rPr>
              <a:t>.</a:t>
            </a:r>
          </a:p>
          <a:p>
            <a:endParaRPr lang="en-AU" dirty="0">
              <a:latin typeface="Century Gothic" panose="020B0502020202020204" pitchFamily="34" charset="0"/>
            </a:endParaRPr>
          </a:p>
          <a:p>
            <a:pPr marL="0" indent="0" algn="r">
              <a:buNone/>
            </a:pPr>
            <a:r>
              <a:rPr lang="en-AU" dirty="0">
                <a:latin typeface="Century Gothic" panose="020B0502020202020204" pitchFamily="34" charset="0"/>
              </a:rPr>
              <a:t>(Camp Quality, 2014)</a:t>
            </a:r>
          </a:p>
        </p:txBody>
      </p:sp>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818455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3915833" y="2420888"/>
            <a:ext cx="1504950" cy="2914650"/>
          </a:xfrm>
          <a:prstGeom prst="rect">
            <a:avLst/>
          </a:prstGeom>
        </p:spPr>
      </p:pic>
      <p:sp>
        <p:nvSpPr>
          <p:cNvPr id="3" name="Content Placeholder 2"/>
          <p:cNvSpPr>
            <a:spLocks noGrp="1"/>
          </p:cNvSpPr>
          <p:nvPr>
            <p:ph idx="1"/>
          </p:nvPr>
        </p:nvSpPr>
        <p:spPr>
          <a:xfrm>
            <a:off x="683568" y="1124744"/>
            <a:ext cx="7712335" cy="3456384"/>
          </a:xfrm>
        </p:spPr>
        <p:txBody>
          <a:bodyPr/>
          <a:lstStyle/>
          <a:p>
            <a:pPr marL="0" indent="0" algn="just">
              <a:buNone/>
            </a:pPr>
            <a:r>
              <a:rPr lang="en-AU" sz="2800" dirty="0">
                <a:latin typeface="Century Gothic" panose="020B0502020202020204" pitchFamily="34" charset="0"/>
              </a:rPr>
              <a:t>1) There is a lot of miscommunication and uncertainty in families facing a cancer diagnosis… </a:t>
            </a:r>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7"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Reasons For Research</a:t>
            </a:r>
            <a:endParaRPr lang="en-AU" sz="3000" dirty="0"/>
          </a:p>
        </p:txBody>
      </p:sp>
    </p:spTree>
    <p:extLst>
      <p:ext uri="{BB962C8B-B14F-4D97-AF65-F5344CB8AC3E}">
        <p14:creationId xmlns:p14="http://schemas.microsoft.com/office/powerpoint/2010/main" val="182966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290" y="188640"/>
            <a:ext cx="8229600" cy="1143000"/>
          </a:xfrm>
        </p:spPr>
        <p:txBody>
          <a:bodyPr>
            <a:normAutofit/>
          </a:bodyPr>
          <a:lstStyle/>
          <a:p>
            <a:r>
              <a:rPr lang="en-AU" sz="3000" dirty="0">
                <a:latin typeface="Arial Rounded MT Bold" panose="020F0704030504030204" pitchFamily="34" charset="0"/>
              </a:rPr>
              <a:t>Misunderstanding and Uncertainty</a:t>
            </a:r>
            <a:endParaRPr lang="en-AU" sz="3000" dirty="0"/>
          </a:p>
        </p:txBody>
      </p:sp>
      <p:sp>
        <p:nvSpPr>
          <p:cNvPr id="3" name="Content Placeholder 2"/>
          <p:cNvSpPr>
            <a:spLocks noGrp="1"/>
          </p:cNvSpPr>
          <p:nvPr>
            <p:ph idx="1"/>
          </p:nvPr>
        </p:nvSpPr>
        <p:spPr>
          <a:xfrm>
            <a:off x="611560" y="1484784"/>
            <a:ext cx="7920880" cy="4176464"/>
          </a:xfrm>
        </p:spPr>
        <p:txBody>
          <a:bodyPr>
            <a:normAutofit/>
          </a:bodyPr>
          <a:lstStyle/>
          <a:p>
            <a:pPr algn="just"/>
            <a:r>
              <a:rPr lang="en-AU" sz="2000" dirty="0">
                <a:latin typeface="Century Gothic" panose="020B0502020202020204" pitchFamily="34" charset="0"/>
              </a:rPr>
              <a:t>Children and adolescents face substantial changes to their lives when a parent is diagnosed with cancer.</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It is often emotionally difficult for young children to contemplate their parent’s mortality, as they experience the seriousness of cancer.</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As young people frequently hide their feelings to protect their families, parents are often left unaware of the emotional difficulties that their children may be experiencing.</a:t>
            </a:r>
          </a:p>
          <a:p>
            <a:endParaRPr lang="en-AU" sz="2000" dirty="0">
              <a:latin typeface="Century Gothic" panose="020B0502020202020204" pitchFamily="34" charset="0"/>
            </a:endParaRPr>
          </a:p>
          <a:p>
            <a:pPr marL="0" indent="0">
              <a:buNone/>
            </a:pPr>
            <a:endParaRPr lang="en-AU" sz="2000" dirty="0">
              <a:latin typeface="Century Gothic" panose="020B0502020202020204" pitchFamily="34" charset="0"/>
            </a:endParaRPr>
          </a:p>
          <a:p>
            <a:endParaRPr lang="en-AU" sz="2000" dirty="0">
              <a:latin typeface="Century Gothic" panose="020B0502020202020204" pitchFamily="34" charset="0"/>
            </a:endParaRPr>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3821307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116632"/>
            <a:ext cx="8229600" cy="1143000"/>
          </a:xfrm>
        </p:spPr>
        <p:txBody>
          <a:bodyPr>
            <a:normAutofit/>
          </a:bodyPr>
          <a:lstStyle/>
          <a:p>
            <a:r>
              <a:rPr lang="en-AU" sz="3000" dirty="0">
                <a:latin typeface="Arial Rounded MT Bold" panose="020F0704030504030204" pitchFamily="34" charset="0"/>
              </a:rPr>
              <a:t>Misunderstanding and Uncertainty</a:t>
            </a:r>
            <a:endParaRPr lang="en-AU" sz="3000" dirty="0"/>
          </a:p>
        </p:txBody>
      </p:sp>
      <p:sp>
        <p:nvSpPr>
          <p:cNvPr id="3" name="Content Placeholder 2"/>
          <p:cNvSpPr>
            <a:spLocks noGrp="1"/>
          </p:cNvSpPr>
          <p:nvPr>
            <p:ph idx="1"/>
          </p:nvPr>
        </p:nvSpPr>
        <p:spPr>
          <a:xfrm>
            <a:off x="565211" y="1259632"/>
            <a:ext cx="7992886" cy="4623430"/>
          </a:xfrm>
        </p:spPr>
        <p:txBody>
          <a:bodyPr>
            <a:normAutofit/>
          </a:bodyPr>
          <a:lstStyle/>
          <a:p>
            <a:pPr algn="just"/>
            <a:r>
              <a:rPr lang="en-AU" sz="2000" dirty="0">
                <a:latin typeface="Century Gothic" panose="020B0502020202020204" pitchFamily="34" charset="0"/>
              </a:rPr>
              <a:t>Also, there are a number of reasons why parents may find it hard to discuss their illness with their children. For example:</a:t>
            </a:r>
          </a:p>
          <a:p>
            <a:pPr algn="just"/>
            <a:endParaRPr lang="en-AU" sz="20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Parents may find it too emotionally challenging and overwhelming to talk to their children about a cancer diagnosis.</a:t>
            </a:r>
          </a:p>
          <a:p>
            <a:pPr lvl="1" algn="just">
              <a:buFont typeface="Courier New" panose="02070309020205020404" pitchFamily="49" charset="0"/>
              <a:buChar char="o"/>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Parents may feel that by hiding the diagnosis, they are protecting their children from the realities of cancer.</a:t>
            </a:r>
          </a:p>
          <a:p>
            <a:pPr lvl="1" algn="just">
              <a:buFont typeface="Courier New" panose="02070309020205020404" pitchFamily="49" charset="0"/>
              <a:buChar char="o"/>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Parents from some cultures may believe that it is not appropriate to talk about cancer. Some cultures believe that cancer is caused by bad luck or that it is contagious or always fatal. Others may believe that the cancer has been sent to test them.</a:t>
            </a:r>
            <a:endParaRPr lang="en-AU" sz="2000" dirty="0">
              <a:latin typeface="Century Gothic" panose="020B0502020202020204" pitchFamily="34" charset="0"/>
            </a:endParaRPr>
          </a:p>
          <a:p>
            <a:endParaRPr lang="en-AU" sz="2000" dirty="0">
              <a:latin typeface="Century Gothic" panose="020B0502020202020204" pitchFamily="34" charset="0"/>
            </a:endParaRPr>
          </a:p>
          <a:p>
            <a:pPr marL="0" indent="0" algn="r">
              <a:buNone/>
            </a:pPr>
            <a:r>
              <a:rPr lang="en-AU" sz="2000" dirty="0">
                <a:latin typeface="Century Gothic" panose="020B0502020202020204" pitchFamily="34" charset="0"/>
              </a:rPr>
              <a:t>(Cancer Council, 2012)</a:t>
            </a:r>
          </a:p>
          <a:p>
            <a:endParaRPr lang="en-AU" sz="2000" dirty="0">
              <a:latin typeface="Century Gothic" panose="020B0502020202020204" pitchFamily="34" charset="0"/>
            </a:endParaRPr>
          </a:p>
          <a:p>
            <a:endParaRPr lang="en-AU" sz="2000" dirty="0">
              <a:latin typeface="Century Gothic" panose="020B0502020202020204" pitchFamily="34" charset="0"/>
            </a:endParaRPr>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1431464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8" name="Content Placeholder 2">
            <a:extLst>
              <a:ext uri="{FF2B5EF4-FFF2-40B4-BE49-F238E27FC236}">
                <a16:creationId xmlns:a16="http://schemas.microsoft.com/office/drawing/2014/main" xmlns="" id="{EF126839-4808-404F-A45D-A9AC500E7E4F}"/>
              </a:ext>
            </a:extLst>
          </p:cNvPr>
          <p:cNvSpPr txBox="1">
            <a:spLocks/>
          </p:cNvSpPr>
          <p:nvPr/>
        </p:nvSpPr>
        <p:spPr>
          <a:xfrm>
            <a:off x="683568" y="1558018"/>
            <a:ext cx="5014904" cy="381642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just"/>
            <a:r>
              <a:rPr lang="en-AU" sz="2000" dirty="0">
                <a:latin typeface="Century Gothic" panose="020B0502020202020204" pitchFamily="34" charset="0"/>
              </a:rPr>
              <a:t>Parents may first react by keeping the news from their children or to delay telling them. </a:t>
            </a:r>
          </a:p>
          <a:p>
            <a:pPr algn="just"/>
            <a:endParaRPr lang="en-AU" sz="2000" dirty="0">
              <a:latin typeface="Century Gothic" panose="020B0502020202020204" pitchFamily="34" charset="0"/>
            </a:endParaRPr>
          </a:p>
          <a:p>
            <a:pPr algn="just"/>
            <a:r>
              <a:rPr lang="en-AU" sz="2000" dirty="0">
                <a:latin typeface="Century Gothic" panose="020B0502020202020204" pitchFamily="34" charset="0"/>
              </a:rPr>
              <a:t>However, research shows that being open and honest with children is the best way to help them cope with the cancer diagnosis of someone close to them (Ellis, Wakefield, </a:t>
            </a:r>
            <a:r>
              <a:rPr lang="en-AU" sz="2000" dirty="0" err="1">
                <a:latin typeface="Century Gothic" panose="020B0502020202020204" pitchFamily="34" charset="0"/>
              </a:rPr>
              <a:t>Antill</a:t>
            </a:r>
            <a:r>
              <a:rPr lang="en-AU" sz="2000" dirty="0">
                <a:latin typeface="Century Gothic" panose="020B0502020202020204" pitchFamily="34" charset="0"/>
              </a:rPr>
              <a:t>, Burns &amp; Patterson, 2017; Cancer Council, 2012) . </a:t>
            </a:r>
          </a:p>
          <a:p>
            <a:pPr marL="0" indent="0">
              <a:buFont typeface="Arial" panose="020B0604020202020204" pitchFamily="34" charset="0"/>
              <a:buNone/>
            </a:pPr>
            <a:endParaRPr lang="en-AU" dirty="0">
              <a:latin typeface="Century Gothic" panose="020B0502020202020204" pitchFamily="34" charset="0"/>
            </a:endParaRPr>
          </a:p>
          <a:p>
            <a:endParaRPr lang="en-AU" dirty="0"/>
          </a:p>
        </p:txBody>
      </p:sp>
      <p:sp>
        <p:nvSpPr>
          <p:cNvPr id="9" name="Title 1">
            <a:extLst>
              <a:ext uri="{FF2B5EF4-FFF2-40B4-BE49-F238E27FC236}">
                <a16:creationId xmlns:a16="http://schemas.microsoft.com/office/drawing/2014/main" xmlns="" id="{234D522F-CDC0-4562-832C-88E36936A539}"/>
              </a:ext>
            </a:extLst>
          </p:cNvPr>
          <p:cNvSpPr>
            <a:spLocks noGrp="1"/>
          </p:cNvSpPr>
          <p:nvPr>
            <p:ph type="title"/>
          </p:nvPr>
        </p:nvSpPr>
        <p:spPr>
          <a:xfrm>
            <a:off x="446854" y="116632"/>
            <a:ext cx="8229600" cy="1143000"/>
          </a:xfrm>
        </p:spPr>
        <p:txBody>
          <a:bodyPr>
            <a:normAutofit/>
          </a:bodyPr>
          <a:lstStyle/>
          <a:p>
            <a:r>
              <a:rPr lang="en-AU" sz="3000" dirty="0">
                <a:latin typeface="Arial Rounded MT Bold" panose="020F0704030504030204" pitchFamily="34" charset="0"/>
              </a:rPr>
              <a:t>Misunderstanding and Uncertainty</a:t>
            </a:r>
            <a:endParaRPr lang="en-AU" sz="3000" dirty="0"/>
          </a:p>
        </p:txBody>
      </p:sp>
      <p:pic>
        <p:nvPicPr>
          <p:cNvPr id="12" name="Picture 11">
            <a:extLst>
              <a:ext uri="{FF2B5EF4-FFF2-40B4-BE49-F238E27FC236}">
                <a16:creationId xmlns:a16="http://schemas.microsoft.com/office/drawing/2014/main" xmlns="" id="{B88348A2-8262-468F-940F-12F55C6173DB}"/>
              </a:ext>
            </a:extLst>
          </p:cNvPr>
          <p:cNvPicPr>
            <a:picLocks noChangeAspect="1"/>
          </p:cNvPicPr>
          <p:nvPr/>
        </p:nvPicPr>
        <p:blipFill>
          <a:blip r:embed="rId4"/>
          <a:stretch>
            <a:fillRect/>
          </a:stretch>
        </p:blipFill>
        <p:spPr>
          <a:xfrm>
            <a:off x="5796136" y="1768252"/>
            <a:ext cx="3102379" cy="3096344"/>
          </a:xfrm>
          <a:prstGeom prst="rect">
            <a:avLst/>
          </a:prstGeom>
        </p:spPr>
      </p:pic>
    </p:spTree>
    <p:extLst>
      <p:ext uri="{BB962C8B-B14F-4D97-AF65-F5344CB8AC3E}">
        <p14:creationId xmlns:p14="http://schemas.microsoft.com/office/powerpoint/2010/main" val="219876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6FCD2234-6485-48C0-913B-8D4EF1C93EA8}"/>
              </a:ext>
            </a:extLst>
          </p:cNvPr>
          <p:cNvPicPr>
            <a:picLocks noChangeAspect="1"/>
          </p:cNvPicPr>
          <p:nvPr/>
        </p:nvPicPr>
        <p:blipFill>
          <a:blip r:embed="rId2"/>
          <a:stretch>
            <a:fillRect/>
          </a:stretch>
        </p:blipFill>
        <p:spPr>
          <a:xfrm>
            <a:off x="683568" y="1268760"/>
            <a:ext cx="8002631" cy="2736304"/>
          </a:xfrm>
          <a:prstGeom prst="rect">
            <a:avLst/>
          </a:prstGeom>
        </p:spPr>
      </p:pic>
      <p:sp>
        <p:nvSpPr>
          <p:cNvPr id="5" name="Rectangle 4">
            <a:extLst>
              <a:ext uri="{FF2B5EF4-FFF2-40B4-BE49-F238E27FC236}">
                <a16:creationId xmlns:a16="http://schemas.microsoft.com/office/drawing/2014/main" xmlns="" id="{FE184871-FD86-486A-9B1E-A45247C2CEC7}"/>
              </a:ext>
            </a:extLst>
          </p:cNvPr>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xmlns="" id="{32BEC95E-D513-4257-8A5D-84F7BD43D9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7" name="Rectangle 6">
            <a:extLst>
              <a:ext uri="{FF2B5EF4-FFF2-40B4-BE49-F238E27FC236}">
                <a16:creationId xmlns:a16="http://schemas.microsoft.com/office/drawing/2014/main" xmlns="" id="{47958EA1-9AF8-4F79-ACAA-1579A63EDC8D}"/>
              </a:ext>
            </a:extLst>
          </p:cNvPr>
          <p:cNvSpPr/>
          <p:nvPr/>
        </p:nvSpPr>
        <p:spPr>
          <a:xfrm>
            <a:off x="5868144" y="5373216"/>
            <a:ext cx="2755883" cy="369332"/>
          </a:xfrm>
          <a:prstGeom prst="rect">
            <a:avLst/>
          </a:prstGeom>
        </p:spPr>
        <p:txBody>
          <a:bodyPr wrap="none">
            <a:spAutoFit/>
          </a:bodyPr>
          <a:lstStyle/>
          <a:p>
            <a:r>
              <a:rPr lang="en-AU" dirty="0">
                <a:latin typeface="Century Gothic" panose="020B0502020202020204" pitchFamily="34" charset="0"/>
              </a:rPr>
              <a:t>(Cancer Council, 2012)</a:t>
            </a:r>
          </a:p>
        </p:txBody>
      </p:sp>
    </p:spTree>
    <p:extLst>
      <p:ext uri="{BB962C8B-B14F-4D97-AF65-F5344CB8AC3E}">
        <p14:creationId xmlns:p14="http://schemas.microsoft.com/office/powerpoint/2010/main" val="1649456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Reasons For Research</a:t>
            </a:r>
          </a:p>
        </p:txBody>
      </p:sp>
      <p:sp>
        <p:nvSpPr>
          <p:cNvPr id="3" name="Content Placeholder 2"/>
          <p:cNvSpPr>
            <a:spLocks noGrp="1"/>
          </p:cNvSpPr>
          <p:nvPr>
            <p:ph idx="1"/>
          </p:nvPr>
        </p:nvSpPr>
        <p:spPr>
          <a:xfrm>
            <a:off x="899592" y="1124744"/>
            <a:ext cx="7488832" cy="4065315"/>
          </a:xfrm>
        </p:spPr>
        <p:txBody>
          <a:bodyPr/>
          <a:lstStyle/>
          <a:p>
            <a:pPr marL="0" indent="0">
              <a:buNone/>
            </a:pPr>
            <a:r>
              <a:rPr lang="en-AU" sz="2800" dirty="0">
                <a:latin typeface="Century Gothic" panose="020B0502020202020204" pitchFamily="34" charset="0"/>
              </a:rPr>
              <a:t>2) Children and adolescents with a parent who has cancer are at increased risk of poor psychosocial outcomes…</a:t>
            </a:r>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6" name="Picture 5"/>
          <p:cNvPicPr>
            <a:picLocks noChangeAspect="1"/>
          </p:cNvPicPr>
          <p:nvPr/>
        </p:nvPicPr>
        <p:blipFill>
          <a:blip r:embed="rId3"/>
          <a:stretch>
            <a:fillRect/>
          </a:stretch>
        </p:blipFill>
        <p:spPr>
          <a:xfrm>
            <a:off x="3851920" y="2476759"/>
            <a:ext cx="1504950" cy="2914650"/>
          </a:xfrm>
          <a:prstGeom prst="rect">
            <a:avLst/>
          </a:prstGeom>
        </p:spPr>
      </p:pic>
    </p:spTree>
    <p:extLst>
      <p:ext uri="{BB962C8B-B14F-4D97-AF65-F5344CB8AC3E}">
        <p14:creationId xmlns:p14="http://schemas.microsoft.com/office/powerpoint/2010/main" val="4163148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61" y="11266"/>
            <a:ext cx="8229600" cy="1143000"/>
          </a:xfrm>
        </p:spPr>
        <p:txBody>
          <a:bodyPr>
            <a:normAutofit/>
          </a:bodyPr>
          <a:lstStyle/>
          <a:p>
            <a:r>
              <a:rPr lang="en-AU" sz="3000" dirty="0">
                <a:latin typeface="Arial Rounded MT Bold" panose="020F0704030504030204" pitchFamily="34" charset="0"/>
              </a:rPr>
              <a:t>Psychosocial Outcomes</a:t>
            </a:r>
          </a:p>
        </p:txBody>
      </p:sp>
      <p:sp>
        <p:nvSpPr>
          <p:cNvPr id="5" name="Rectangle 4"/>
          <p:cNvSpPr/>
          <p:nvPr/>
        </p:nvSpPr>
        <p:spPr>
          <a:xfrm>
            <a:off x="-3"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graphicFrame>
        <p:nvGraphicFramePr>
          <p:cNvPr id="3" name="Diagram 2">
            <a:extLst>
              <a:ext uri="{FF2B5EF4-FFF2-40B4-BE49-F238E27FC236}">
                <a16:creationId xmlns:a16="http://schemas.microsoft.com/office/drawing/2014/main" xmlns="" id="{A42847EC-2058-43E2-858F-294488823E63}"/>
              </a:ext>
            </a:extLst>
          </p:cNvPr>
          <p:cNvGraphicFramePr/>
          <p:nvPr>
            <p:extLst>
              <p:ext uri="{D42A27DB-BD31-4B8C-83A1-F6EECF244321}">
                <p14:modId xmlns:p14="http://schemas.microsoft.com/office/powerpoint/2010/main" val="757338117"/>
              </p:ext>
            </p:extLst>
          </p:nvPr>
        </p:nvGraphicFramePr>
        <p:xfrm>
          <a:off x="1043605" y="1268760"/>
          <a:ext cx="7128792" cy="424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72622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9CE3E1-1C54-43E3-8858-F3DA899D8306}"/>
              </a:ext>
            </a:extLst>
          </p:cNvPr>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What is Internal Locus of Control?</a:t>
            </a:r>
          </a:p>
        </p:txBody>
      </p:sp>
      <p:sp>
        <p:nvSpPr>
          <p:cNvPr id="3" name="Content Placeholder 2">
            <a:extLst>
              <a:ext uri="{FF2B5EF4-FFF2-40B4-BE49-F238E27FC236}">
                <a16:creationId xmlns:a16="http://schemas.microsoft.com/office/drawing/2014/main" xmlns="" id="{6E14C70D-F6FD-4A86-A1E5-B2A9DD9F9648}"/>
              </a:ext>
            </a:extLst>
          </p:cNvPr>
          <p:cNvSpPr>
            <a:spLocks noGrp="1"/>
          </p:cNvSpPr>
          <p:nvPr>
            <p:ph idx="1"/>
          </p:nvPr>
        </p:nvSpPr>
        <p:spPr>
          <a:xfrm>
            <a:off x="685777" y="1217256"/>
            <a:ext cx="4564050" cy="4387626"/>
          </a:xfrm>
        </p:spPr>
        <p:txBody>
          <a:bodyPr>
            <a:normAutofit fontScale="70000" lnSpcReduction="20000"/>
          </a:bodyPr>
          <a:lstStyle/>
          <a:p>
            <a:pPr algn="just"/>
            <a:r>
              <a:rPr lang="en-AU" sz="2300" dirty="0">
                <a:latin typeface="Century Gothic" panose="020B0502020202020204" pitchFamily="34" charset="0"/>
              </a:rPr>
              <a:t>Locus of control is our perception of where the seat of power over our lives is located.</a:t>
            </a:r>
          </a:p>
          <a:p>
            <a:pPr algn="just"/>
            <a:endParaRPr lang="en-AU" sz="2300" dirty="0">
              <a:latin typeface="Century Gothic" panose="020B0502020202020204" pitchFamily="34" charset="0"/>
            </a:endParaRPr>
          </a:p>
          <a:p>
            <a:pPr algn="just"/>
            <a:r>
              <a:rPr lang="en-AU" sz="2300" dirty="0">
                <a:latin typeface="Century Gothic" panose="020B0502020202020204" pitchFamily="34" charset="0"/>
              </a:rPr>
              <a:t>Internal locus of control is the belief that one’s own ability, effort, or actions determine what happens. </a:t>
            </a:r>
          </a:p>
          <a:p>
            <a:pPr algn="just"/>
            <a:endParaRPr lang="en-AU" sz="2300" dirty="0">
              <a:latin typeface="Century Gothic" panose="020B0502020202020204" pitchFamily="34" charset="0"/>
            </a:endParaRPr>
          </a:p>
          <a:p>
            <a:pPr algn="just"/>
            <a:r>
              <a:rPr lang="en-AU" sz="2300" dirty="0">
                <a:latin typeface="Century Gothic" panose="020B0502020202020204" pitchFamily="34" charset="0"/>
              </a:rPr>
              <a:t>Whereas, those with a low internal locus of control believe that fate, luck, or outside forces are responsible for what happens. This has been significantly related to life stress, depression and anxiety (Sullivan, Thompson, </a:t>
            </a:r>
            <a:r>
              <a:rPr lang="en-AU" sz="2300" dirty="0" err="1">
                <a:latin typeface="Century Gothic" panose="020B0502020202020204" pitchFamily="34" charset="0"/>
              </a:rPr>
              <a:t>Kounali</a:t>
            </a:r>
            <a:r>
              <a:rPr lang="en-AU" sz="2300" dirty="0">
                <a:latin typeface="Century Gothic" panose="020B0502020202020204" pitchFamily="34" charset="0"/>
              </a:rPr>
              <a:t>, Lewis, Zammit, 2017).</a:t>
            </a:r>
          </a:p>
          <a:p>
            <a:pPr algn="just"/>
            <a:endParaRPr lang="en-AU" sz="2300" dirty="0">
              <a:latin typeface="Century Gothic" panose="020B0502020202020204" pitchFamily="34" charset="0"/>
            </a:endParaRPr>
          </a:p>
          <a:p>
            <a:pPr algn="just"/>
            <a:r>
              <a:rPr lang="en-AU" sz="2300" dirty="0">
                <a:latin typeface="Century Gothic" panose="020B0502020202020204" pitchFamily="34" charset="0"/>
              </a:rPr>
              <a:t>Increasing internal locus of control may help children who have a parent with cancer take more personal control over their lives.</a:t>
            </a:r>
          </a:p>
          <a:p>
            <a:endParaRPr lang="en-AU" dirty="0"/>
          </a:p>
        </p:txBody>
      </p:sp>
      <p:pic>
        <p:nvPicPr>
          <p:cNvPr id="5" name="Picture 4">
            <a:extLst>
              <a:ext uri="{FF2B5EF4-FFF2-40B4-BE49-F238E27FC236}">
                <a16:creationId xmlns:a16="http://schemas.microsoft.com/office/drawing/2014/main" xmlns="" id="{68D4B286-EF74-44DF-A807-5725053C1157}"/>
              </a:ext>
            </a:extLst>
          </p:cNvPr>
          <p:cNvPicPr>
            <a:picLocks noChangeAspect="1"/>
          </p:cNvPicPr>
          <p:nvPr/>
        </p:nvPicPr>
        <p:blipFill>
          <a:blip r:embed="rId2"/>
          <a:stretch>
            <a:fillRect/>
          </a:stretch>
        </p:blipFill>
        <p:spPr>
          <a:xfrm>
            <a:off x="5550266" y="1284625"/>
            <a:ext cx="1032865" cy="2000359"/>
          </a:xfrm>
          <a:prstGeom prst="rect">
            <a:avLst/>
          </a:prstGeom>
        </p:spPr>
      </p:pic>
      <p:sp>
        <p:nvSpPr>
          <p:cNvPr id="6" name="Thought Bubble: Cloud 5">
            <a:extLst>
              <a:ext uri="{FF2B5EF4-FFF2-40B4-BE49-F238E27FC236}">
                <a16:creationId xmlns:a16="http://schemas.microsoft.com/office/drawing/2014/main" xmlns="" id="{4D6EB39A-3130-4909-9459-4B34287D8928}"/>
              </a:ext>
            </a:extLst>
          </p:cNvPr>
          <p:cNvSpPr/>
          <p:nvPr/>
        </p:nvSpPr>
        <p:spPr>
          <a:xfrm>
            <a:off x="6789587" y="1217256"/>
            <a:ext cx="1598835" cy="1368152"/>
          </a:xfrm>
          <a:prstGeom prst="cloudCallout">
            <a:avLst>
              <a:gd name="adj1" fmla="val -69835"/>
              <a:gd name="adj2" fmla="val 37436"/>
            </a:avLst>
          </a:prstGeom>
          <a:solidFill>
            <a:schemeClr val="bg1"/>
          </a:solidFill>
          <a:ln w="31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dirty="0"/>
          </a:p>
        </p:txBody>
      </p:sp>
      <p:sp>
        <p:nvSpPr>
          <p:cNvPr id="7" name="TextBox 6">
            <a:extLst>
              <a:ext uri="{FF2B5EF4-FFF2-40B4-BE49-F238E27FC236}">
                <a16:creationId xmlns:a16="http://schemas.microsoft.com/office/drawing/2014/main" xmlns="" id="{605EDBDD-F936-475B-85E1-DBB7F3939D05}"/>
              </a:ext>
            </a:extLst>
          </p:cNvPr>
          <p:cNvSpPr txBox="1"/>
          <p:nvPr/>
        </p:nvSpPr>
        <p:spPr>
          <a:xfrm>
            <a:off x="7109098" y="1432174"/>
            <a:ext cx="1207317" cy="954107"/>
          </a:xfrm>
          <a:prstGeom prst="rect">
            <a:avLst/>
          </a:prstGeom>
          <a:noFill/>
        </p:spPr>
        <p:txBody>
          <a:bodyPr wrap="square" rtlCol="0">
            <a:spAutoFit/>
          </a:bodyPr>
          <a:lstStyle/>
          <a:p>
            <a:r>
              <a:rPr lang="en-AU" sz="1400" dirty="0"/>
              <a:t>Why does everything bad happen to me?</a:t>
            </a:r>
          </a:p>
        </p:txBody>
      </p:sp>
      <p:pic>
        <p:nvPicPr>
          <p:cNvPr id="8" name="Picture 7">
            <a:extLst>
              <a:ext uri="{FF2B5EF4-FFF2-40B4-BE49-F238E27FC236}">
                <a16:creationId xmlns:a16="http://schemas.microsoft.com/office/drawing/2014/main" xmlns="" id="{1E0ACF62-E33B-459E-85C9-63E51EDD255F}"/>
              </a:ext>
            </a:extLst>
          </p:cNvPr>
          <p:cNvPicPr>
            <a:picLocks noChangeAspect="1"/>
          </p:cNvPicPr>
          <p:nvPr/>
        </p:nvPicPr>
        <p:blipFill>
          <a:blip r:embed="rId3"/>
          <a:stretch>
            <a:fillRect/>
          </a:stretch>
        </p:blipFill>
        <p:spPr>
          <a:xfrm>
            <a:off x="5532062" y="3434790"/>
            <a:ext cx="1508762" cy="2524743"/>
          </a:xfrm>
          <a:prstGeom prst="rect">
            <a:avLst/>
          </a:prstGeom>
        </p:spPr>
      </p:pic>
      <p:sp>
        <p:nvSpPr>
          <p:cNvPr id="9" name="Thought Bubble: Cloud 8">
            <a:extLst>
              <a:ext uri="{FF2B5EF4-FFF2-40B4-BE49-F238E27FC236}">
                <a16:creationId xmlns:a16="http://schemas.microsoft.com/office/drawing/2014/main" xmlns="" id="{FDBCC711-65ED-44DC-9A5A-D3F64881F44A}"/>
              </a:ext>
            </a:extLst>
          </p:cNvPr>
          <p:cNvSpPr/>
          <p:nvPr/>
        </p:nvSpPr>
        <p:spPr>
          <a:xfrm>
            <a:off x="6861596" y="3284984"/>
            <a:ext cx="1454819" cy="1368152"/>
          </a:xfrm>
          <a:prstGeom prst="cloudCallout">
            <a:avLst>
              <a:gd name="adj1" fmla="val -72218"/>
              <a:gd name="adj2" fmla="val 42310"/>
            </a:avLst>
          </a:prstGeom>
          <a:solidFill>
            <a:schemeClr val="bg1"/>
          </a:solidFill>
          <a:ln w="3175">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AU" dirty="0"/>
          </a:p>
        </p:txBody>
      </p:sp>
      <p:sp>
        <p:nvSpPr>
          <p:cNvPr id="10" name="TextBox 9">
            <a:extLst>
              <a:ext uri="{FF2B5EF4-FFF2-40B4-BE49-F238E27FC236}">
                <a16:creationId xmlns:a16="http://schemas.microsoft.com/office/drawing/2014/main" xmlns="" id="{9316B7CF-DC2F-4BEE-B0AD-B8FE056268FC}"/>
              </a:ext>
            </a:extLst>
          </p:cNvPr>
          <p:cNvSpPr txBox="1"/>
          <p:nvPr/>
        </p:nvSpPr>
        <p:spPr>
          <a:xfrm>
            <a:off x="7133346" y="3591272"/>
            <a:ext cx="1108753" cy="738664"/>
          </a:xfrm>
          <a:prstGeom prst="rect">
            <a:avLst/>
          </a:prstGeom>
          <a:noFill/>
        </p:spPr>
        <p:txBody>
          <a:bodyPr wrap="square" rtlCol="0">
            <a:spAutoFit/>
          </a:bodyPr>
          <a:lstStyle/>
          <a:p>
            <a:r>
              <a:rPr lang="en-AU" sz="1400" dirty="0"/>
              <a:t>I can determine my future</a:t>
            </a:r>
          </a:p>
        </p:txBody>
      </p:sp>
      <p:sp>
        <p:nvSpPr>
          <p:cNvPr id="11" name="Rectangle 10">
            <a:extLst>
              <a:ext uri="{FF2B5EF4-FFF2-40B4-BE49-F238E27FC236}">
                <a16:creationId xmlns:a16="http://schemas.microsoft.com/office/drawing/2014/main" xmlns="" id="{7F25DD47-41F8-4546-A6D1-6D4303FB1E29}"/>
              </a:ext>
            </a:extLst>
          </p:cNvPr>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Picture 11">
            <a:extLst>
              <a:ext uri="{FF2B5EF4-FFF2-40B4-BE49-F238E27FC236}">
                <a16:creationId xmlns:a16="http://schemas.microsoft.com/office/drawing/2014/main" xmlns="" id="{8483E214-466C-4C42-9D09-D418703D36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651116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50" y="23142"/>
            <a:ext cx="8229600" cy="1143000"/>
          </a:xfrm>
        </p:spPr>
        <p:txBody>
          <a:bodyPr>
            <a:normAutofit/>
          </a:bodyPr>
          <a:lstStyle/>
          <a:p>
            <a:r>
              <a:rPr lang="en-AU" sz="3000" dirty="0">
                <a:latin typeface="Arial Rounded MT Bold" panose="020F0704030504030204" pitchFamily="34" charset="0"/>
              </a:rPr>
              <a:t>Psychosocial Outcomes</a:t>
            </a:r>
          </a:p>
        </p:txBody>
      </p:sp>
      <p:sp>
        <p:nvSpPr>
          <p:cNvPr id="5" name="TextBox 4"/>
          <p:cNvSpPr txBox="1"/>
          <p:nvPr/>
        </p:nvSpPr>
        <p:spPr>
          <a:xfrm>
            <a:off x="654315" y="1484784"/>
            <a:ext cx="4565757" cy="707886"/>
          </a:xfrm>
          <a:prstGeom prst="rect">
            <a:avLst/>
          </a:prstGeom>
          <a:noFill/>
        </p:spPr>
        <p:txBody>
          <a:bodyPr wrap="square" rtlCol="0">
            <a:spAutoFit/>
          </a:bodyPr>
          <a:lstStyle/>
          <a:p>
            <a:pPr algn="just"/>
            <a:endParaRPr lang="en-AU" sz="2000" dirty="0">
              <a:latin typeface="Century Gothic" panose="020B0502020202020204" pitchFamily="34" charset="0"/>
              <a:sym typeface="Wingdings" panose="05000000000000000000" pitchFamily="2" charset="2"/>
            </a:endParaRPr>
          </a:p>
          <a:p>
            <a:endParaRPr lang="en-AU" sz="2000" dirty="0"/>
          </a:p>
        </p:txBody>
      </p:sp>
      <p:sp>
        <p:nvSpPr>
          <p:cNvPr id="9" name="Rectangle 8"/>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graphicFrame>
        <p:nvGraphicFramePr>
          <p:cNvPr id="7" name="Diagram 6">
            <a:extLst>
              <a:ext uri="{FF2B5EF4-FFF2-40B4-BE49-F238E27FC236}">
                <a16:creationId xmlns:a16="http://schemas.microsoft.com/office/drawing/2014/main" xmlns="" id="{21A7A540-64F5-4492-BACD-7CA0BEA3FF5E}"/>
              </a:ext>
            </a:extLst>
          </p:cNvPr>
          <p:cNvGraphicFramePr/>
          <p:nvPr>
            <p:extLst>
              <p:ext uri="{D42A27DB-BD31-4B8C-83A1-F6EECF244321}">
                <p14:modId xmlns:p14="http://schemas.microsoft.com/office/powerpoint/2010/main" val="559025618"/>
              </p:ext>
            </p:extLst>
          </p:nvPr>
        </p:nvGraphicFramePr>
        <p:xfrm>
          <a:off x="1417278" y="1268760"/>
          <a:ext cx="6443944" cy="4248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30138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E225FF1-D24C-4C56-8404-09DA2F8579C6}"/>
              </a:ext>
            </a:extLst>
          </p:cNvPr>
          <p:cNvSpPr>
            <a:spLocks noGrp="1"/>
          </p:cNvSpPr>
          <p:nvPr>
            <p:ph type="title"/>
          </p:nvPr>
        </p:nvSpPr>
        <p:spPr>
          <a:xfrm>
            <a:off x="476818" y="0"/>
            <a:ext cx="8229600" cy="1143000"/>
          </a:xfrm>
        </p:spPr>
        <p:txBody>
          <a:bodyPr>
            <a:normAutofit/>
          </a:bodyPr>
          <a:lstStyle/>
          <a:p>
            <a:r>
              <a:rPr lang="en-AU" sz="3000" dirty="0">
                <a:latin typeface="Arial Rounded MT Bold" panose="020F0704030504030204" pitchFamily="34" charset="0"/>
              </a:rPr>
              <a:t>What Is Parental Stress?</a:t>
            </a:r>
          </a:p>
        </p:txBody>
      </p:sp>
      <p:sp>
        <p:nvSpPr>
          <p:cNvPr id="3" name="Content Placeholder 2">
            <a:extLst>
              <a:ext uri="{FF2B5EF4-FFF2-40B4-BE49-F238E27FC236}">
                <a16:creationId xmlns:a16="http://schemas.microsoft.com/office/drawing/2014/main" xmlns="" id="{CF6186EC-0DD9-4D50-BE3B-8CAF05D7D7C7}"/>
              </a:ext>
            </a:extLst>
          </p:cNvPr>
          <p:cNvSpPr>
            <a:spLocks noGrp="1"/>
          </p:cNvSpPr>
          <p:nvPr>
            <p:ph idx="1"/>
          </p:nvPr>
        </p:nvSpPr>
        <p:spPr>
          <a:xfrm>
            <a:off x="476818" y="1052736"/>
            <a:ext cx="8055622" cy="4608512"/>
          </a:xfrm>
        </p:spPr>
        <p:txBody>
          <a:bodyPr>
            <a:normAutofit fontScale="92500" lnSpcReduction="10000"/>
          </a:bodyPr>
          <a:lstStyle/>
          <a:p>
            <a:pPr algn="just"/>
            <a:r>
              <a:rPr lang="en-AU" sz="2000" dirty="0">
                <a:latin typeface="Century Gothic" panose="020B0502020202020204" pitchFamily="34" charset="0"/>
              </a:rPr>
              <a:t>Though parental stress is a normal part of the parenting experience. It arises when parenting demands exceed the expected and actual resources available to the parents that permit them to succeed in the parent role.</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A child’s ability to cope is often closely linked to how their parents are managing. If parental stress is high, children are likely to adopt that behaviour too.</a:t>
            </a:r>
          </a:p>
          <a:p>
            <a:pPr algn="just"/>
            <a:endParaRPr lang="en-AU" sz="2000" dirty="0">
              <a:latin typeface="Century Gothic" panose="020B0502020202020204" pitchFamily="34" charset="0"/>
            </a:endParaRPr>
          </a:p>
          <a:p>
            <a:pPr algn="just"/>
            <a:r>
              <a:rPr lang="en-AU" sz="2000" dirty="0">
                <a:latin typeface="Century Gothic" panose="020B0502020202020204" pitchFamily="34" charset="0"/>
              </a:rPr>
              <a:t>In addition, parental stress impacts both individuals and family relationships. It makes parents less responsive and supportive towards their children, which can lead to lowered coping skills and lowered resilience. </a:t>
            </a:r>
          </a:p>
          <a:p>
            <a:pPr algn="just"/>
            <a:endParaRPr lang="en-AU" sz="2000" dirty="0">
              <a:latin typeface="Century Gothic" panose="020B0502020202020204" pitchFamily="34" charset="0"/>
            </a:endParaRPr>
          </a:p>
          <a:p>
            <a:pPr marL="0" indent="0" algn="r">
              <a:buNone/>
            </a:pPr>
            <a:r>
              <a:rPr lang="en-AU" sz="1900" dirty="0">
                <a:latin typeface="Century Gothic" panose="020B0502020202020204" pitchFamily="34" charset="0"/>
              </a:rPr>
              <a:t>(</a:t>
            </a:r>
            <a:r>
              <a:rPr lang="en-AU" sz="1900" dirty="0" err="1">
                <a:latin typeface="Century Gothic" panose="020B0502020202020204" pitchFamily="34" charset="0"/>
              </a:rPr>
              <a:t>Deater</a:t>
            </a:r>
            <a:r>
              <a:rPr lang="en-AU" sz="1900" dirty="0">
                <a:latin typeface="Century Gothic" panose="020B0502020202020204" pitchFamily="34" charset="0"/>
              </a:rPr>
              <a:t>-Deckard, Chen &amp; El </a:t>
            </a:r>
            <a:r>
              <a:rPr lang="en-AU" sz="1900" dirty="0" err="1">
                <a:latin typeface="Century Gothic" panose="020B0502020202020204" pitchFamily="34" charset="0"/>
              </a:rPr>
              <a:t>Mallah</a:t>
            </a:r>
            <a:r>
              <a:rPr lang="en-AU" sz="1900" dirty="0">
                <a:latin typeface="Century Gothic" panose="020B0502020202020204" pitchFamily="34" charset="0"/>
              </a:rPr>
              <a:t>, 2015; Cancer Council, 2012)</a:t>
            </a:r>
          </a:p>
          <a:p>
            <a:pPr marL="0" indent="0">
              <a:buNone/>
            </a:pPr>
            <a:endParaRPr lang="en-AU" sz="2000" dirty="0">
              <a:latin typeface="Century Gothic" panose="020B0502020202020204" pitchFamily="34" charset="0"/>
            </a:endParaRPr>
          </a:p>
        </p:txBody>
      </p:sp>
      <p:sp>
        <p:nvSpPr>
          <p:cNvPr id="4" name="Rectangle 3">
            <a:extLst>
              <a:ext uri="{FF2B5EF4-FFF2-40B4-BE49-F238E27FC236}">
                <a16:creationId xmlns:a16="http://schemas.microsoft.com/office/drawing/2014/main" xmlns="" id="{034459FC-FDF7-488E-85C5-F0965B0C670D}"/>
              </a:ext>
            </a:extLst>
          </p:cNvPr>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00ECF5F5-4C49-457F-A26D-35BE0AF1A5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1249561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816" y="3591"/>
            <a:ext cx="7869562" cy="1268760"/>
          </a:xfrm>
        </p:spPr>
        <p:txBody>
          <a:bodyPr>
            <a:normAutofit/>
          </a:bodyPr>
          <a:lstStyle/>
          <a:p>
            <a:r>
              <a:rPr lang="en-AU" sz="3000" dirty="0">
                <a:latin typeface="Arial Rounded MT Bold" panose="020F0704030504030204" pitchFamily="34" charset="0"/>
              </a:rPr>
              <a:t>What Do Children Who Have A Parent With Cancer Need?</a:t>
            </a:r>
          </a:p>
        </p:txBody>
      </p:sp>
      <p:sp>
        <p:nvSpPr>
          <p:cNvPr id="3" name="Content Placeholder 2"/>
          <p:cNvSpPr>
            <a:spLocks noGrp="1"/>
          </p:cNvSpPr>
          <p:nvPr>
            <p:ph idx="1"/>
          </p:nvPr>
        </p:nvSpPr>
        <p:spPr>
          <a:xfrm>
            <a:off x="381299" y="2753998"/>
            <a:ext cx="8295155" cy="3024336"/>
          </a:xfrm>
        </p:spPr>
        <p:txBody>
          <a:bodyPr>
            <a:noAutofit/>
          </a:bodyPr>
          <a:lstStyle/>
          <a:p>
            <a:pPr>
              <a:buFont typeface="Courier New" panose="02070309020205020404" pitchFamily="49" charset="0"/>
              <a:buChar char="o"/>
            </a:pPr>
            <a:endParaRPr lang="en-AU" sz="1800" dirty="0">
              <a:latin typeface="Century Gothic" panose="020B0502020202020204" pitchFamily="34" charset="0"/>
            </a:endParaRPr>
          </a:p>
          <a:p>
            <a:pPr lvl="4">
              <a:buFont typeface="Arial" panose="020B0604020202020204" pitchFamily="34" charset="0"/>
              <a:buChar char="•"/>
            </a:pPr>
            <a:endParaRPr lang="en-AU" sz="1800" dirty="0">
              <a:latin typeface="Century Gothic" panose="020B0502020202020204" pitchFamily="34" charset="0"/>
            </a:endParaRPr>
          </a:p>
          <a:p>
            <a:pPr lvl="4">
              <a:buFont typeface="Arial" panose="020B0604020202020204" pitchFamily="34" charset="0"/>
              <a:buChar char="•"/>
            </a:pPr>
            <a:endParaRPr lang="en-AU" sz="1800" dirty="0">
              <a:latin typeface="Century Gothic" panose="020B0502020202020204" pitchFamily="34" charset="0"/>
            </a:endParaRPr>
          </a:p>
          <a:p>
            <a:pPr marL="685800" lvl="4" indent="0">
              <a:buNone/>
            </a:pPr>
            <a:endParaRPr lang="en-AU" sz="1800" dirty="0">
              <a:latin typeface="Century Gothic" panose="020B0502020202020204" pitchFamily="34" charset="0"/>
            </a:endParaRPr>
          </a:p>
        </p:txBody>
      </p:sp>
      <p:sp>
        <p:nvSpPr>
          <p:cNvPr id="4" name="Rectangle 3"/>
          <p:cNvSpPr/>
          <p:nvPr/>
        </p:nvSpPr>
        <p:spPr>
          <a:xfrm>
            <a:off x="-3" y="5860454"/>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4954" y="1882982"/>
            <a:ext cx="2491591" cy="2616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90536" y="1683660"/>
            <a:ext cx="4874509" cy="3477875"/>
          </a:xfrm>
          <a:prstGeom prst="rect">
            <a:avLst/>
          </a:prstGeom>
          <a:noFill/>
        </p:spPr>
        <p:txBody>
          <a:bodyPr wrap="square" rtlCol="0">
            <a:spAutoFit/>
          </a:bodyPr>
          <a:lstStyle/>
          <a:p>
            <a:pPr marL="285750" indent="-285750" algn="just">
              <a:buFont typeface="Arial" panose="020B0604020202020204" pitchFamily="34" charset="0"/>
              <a:buChar char="•"/>
            </a:pPr>
            <a:r>
              <a:rPr lang="en-AU" sz="2000" dirty="0">
                <a:latin typeface="Century Gothic" panose="020B0502020202020204" pitchFamily="34" charset="0"/>
              </a:rPr>
              <a:t>The Camp Quality charity commissioned Dr Claire Wakefield from Sydney Children's Hospital and University of NSW to undertake a comprehensive worldwide Literature Review on the support and interventions currently available to children with a parent with cancer, the largest of its kind, capturing 330 abstracts.</a:t>
            </a:r>
          </a:p>
          <a:p>
            <a:pPr marL="285750" indent="-285750">
              <a:buFont typeface="Arial" panose="020B0604020202020204" pitchFamily="34" charset="0"/>
              <a:buChar char="•"/>
            </a:pPr>
            <a:endParaRPr lang="en-AU" sz="2000" dirty="0">
              <a:latin typeface="Century Gothic" panose="020B0502020202020204" pitchFamily="34" charset="0"/>
            </a:endParaRPr>
          </a:p>
        </p:txBody>
      </p:sp>
    </p:spTree>
    <p:extLst>
      <p:ext uri="{BB962C8B-B14F-4D97-AF65-F5344CB8AC3E}">
        <p14:creationId xmlns:p14="http://schemas.microsoft.com/office/powerpoint/2010/main" val="2836681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222" y="116632"/>
            <a:ext cx="8003232" cy="1143000"/>
          </a:xfrm>
        </p:spPr>
        <p:txBody>
          <a:bodyPr>
            <a:normAutofit/>
          </a:bodyPr>
          <a:lstStyle/>
          <a:p>
            <a:r>
              <a:rPr lang="en-AU" sz="3000" dirty="0">
                <a:latin typeface="Arial Rounded MT Bold" panose="020F0704030504030204" pitchFamily="34" charset="0"/>
              </a:rPr>
              <a:t>What Do Children Who Have A Parent With Cancer Need?</a:t>
            </a:r>
          </a:p>
        </p:txBody>
      </p:sp>
      <p:sp>
        <p:nvSpPr>
          <p:cNvPr id="3" name="Content Placeholder 2"/>
          <p:cNvSpPr>
            <a:spLocks noGrp="1"/>
          </p:cNvSpPr>
          <p:nvPr>
            <p:ph idx="1"/>
          </p:nvPr>
        </p:nvSpPr>
        <p:spPr>
          <a:xfrm>
            <a:off x="323528" y="1372208"/>
            <a:ext cx="8568952" cy="4488246"/>
          </a:xfrm>
        </p:spPr>
        <p:txBody>
          <a:bodyPr>
            <a:normAutofit fontScale="85000" lnSpcReduction="20000"/>
          </a:bodyPr>
          <a:lstStyle/>
          <a:p>
            <a:pPr algn="just"/>
            <a:r>
              <a:rPr lang="en-AU" sz="2400" dirty="0">
                <a:latin typeface="Century Gothic" panose="020B0502020202020204" pitchFamily="34" charset="0"/>
              </a:rPr>
              <a:t>The Literature Review found that despite the need for it, there is currently limited research and no evidence-based programs available for young children who have a parent with cancer. </a:t>
            </a:r>
          </a:p>
          <a:p>
            <a:pPr marL="0" indent="0" algn="just">
              <a:buNone/>
            </a:pPr>
            <a:endParaRPr lang="en-AU" sz="2400" dirty="0">
              <a:latin typeface="Century Gothic" panose="020B0502020202020204" pitchFamily="34" charset="0"/>
            </a:endParaRPr>
          </a:p>
          <a:p>
            <a:pPr algn="just"/>
            <a:r>
              <a:rPr lang="en-AU" sz="2400" dirty="0">
                <a:latin typeface="Century Gothic" panose="020B0502020202020204" pitchFamily="34" charset="0"/>
              </a:rPr>
              <a:t>These evidence-based programs should include:</a:t>
            </a:r>
          </a:p>
          <a:p>
            <a:pPr marL="457200" lvl="1" indent="0" algn="just">
              <a:buNone/>
            </a:pPr>
            <a:endParaRPr lang="en-AU" sz="2000" dirty="0">
              <a:latin typeface="Century Gothic" panose="020B0502020202020204" pitchFamily="34" charset="0"/>
            </a:endParaRPr>
          </a:p>
          <a:p>
            <a:pPr lvl="1" algn="just">
              <a:buFont typeface="Courier New" panose="02070309020205020404" pitchFamily="49" charset="0"/>
              <a:buChar char="o"/>
            </a:pPr>
            <a:r>
              <a:rPr lang="en-AU" sz="1900" dirty="0">
                <a:latin typeface="Century Gothic" panose="020B0502020202020204" pitchFamily="34" charset="0"/>
              </a:rPr>
              <a:t>Age-appropriate </a:t>
            </a:r>
            <a:r>
              <a:rPr lang="en-AU" sz="1900" b="1" dirty="0">
                <a:latin typeface="Century Gothic" panose="020B0502020202020204" pitchFamily="34" charset="0"/>
              </a:rPr>
              <a:t>information</a:t>
            </a:r>
            <a:endParaRPr lang="en-AU" sz="1900" dirty="0">
              <a:latin typeface="Century Gothic" panose="020B0502020202020204" pitchFamily="34" charset="0"/>
            </a:endParaRPr>
          </a:p>
          <a:p>
            <a:pPr lvl="1" algn="just">
              <a:buFont typeface="Courier New" panose="02070309020205020404" pitchFamily="49" charset="0"/>
              <a:buChar char="o"/>
            </a:pPr>
            <a:endParaRPr lang="en-AU" sz="1900" dirty="0">
              <a:latin typeface="Century Gothic" panose="020B0502020202020204" pitchFamily="34" charset="0"/>
            </a:endParaRPr>
          </a:p>
          <a:p>
            <a:pPr lvl="1" algn="just">
              <a:buFont typeface="Courier New" panose="02070309020205020404" pitchFamily="49" charset="0"/>
              <a:buChar char="o"/>
            </a:pPr>
            <a:r>
              <a:rPr lang="en-AU" sz="1900" dirty="0">
                <a:latin typeface="Century Gothic" panose="020B0502020202020204" pitchFamily="34" charset="0"/>
              </a:rPr>
              <a:t>A </a:t>
            </a:r>
            <a:r>
              <a:rPr lang="en-AU" sz="1900" b="1" dirty="0">
                <a:latin typeface="Century Gothic" panose="020B0502020202020204" pitchFamily="34" charset="0"/>
              </a:rPr>
              <a:t>safe space </a:t>
            </a:r>
            <a:r>
              <a:rPr lang="en-AU" sz="1900" dirty="0">
                <a:latin typeface="Century Gothic" panose="020B0502020202020204" pitchFamily="34" charset="0"/>
              </a:rPr>
              <a:t>to share their </a:t>
            </a:r>
            <a:r>
              <a:rPr lang="en-AU" sz="1900" b="1" dirty="0">
                <a:latin typeface="Century Gothic" panose="020B0502020202020204" pitchFamily="34" charset="0"/>
              </a:rPr>
              <a:t>experiences</a:t>
            </a:r>
            <a:r>
              <a:rPr lang="en-AU" sz="1900" dirty="0">
                <a:latin typeface="Century Gothic" panose="020B0502020202020204" pitchFamily="34" charset="0"/>
              </a:rPr>
              <a:t> and </a:t>
            </a:r>
            <a:r>
              <a:rPr lang="en-AU" sz="1900" b="1" dirty="0">
                <a:latin typeface="Century Gothic" panose="020B0502020202020204" pitchFamily="34" charset="0"/>
              </a:rPr>
              <a:t>feelings</a:t>
            </a:r>
            <a:r>
              <a:rPr lang="en-AU" sz="1900" dirty="0">
                <a:latin typeface="Century Gothic" panose="020B0502020202020204" pitchFamily="34" charset="0"/>
              </a:rPr>
              <a:t> with other children</a:t>
            </a:r>
          </a:p>
          <a:p>
            <a:pPr lvl="1" algn="just">
              <a:buFont typeface="Courier New" panose="02070309020205020404" pitchFamily="49" charset="0"/>
              <a:buChar char="o"/>
            </a:pPr>
            <a:endParaRPr lang="en-AU" sz="1900" dirty="0">
              <a:latin typeface="Century Gothic" panose="020B0502020202020204" pitchFamily="34" charset="0"/>
            </a:endParaRPr>
          </a:p>
          <a:p>
            <a:pPr lvl="1" algn="just">
              <a:buFont typeface="Courier New" panose="02070309020205020404" pitchFamily="49" charset="0"/>
              <a:buChar char="o"/>
            </a:pPr>
            <a:r>
              <a:rPr lang="en-AU" sz="1900" dirty="0">
                <a:latin typeface="Century Gothic" panose="020B0502020202020204" pitchFamily="34" charset="0"/>
              </a:rPr>
              <a:t>Support in </a:t>
            </a:r>
            <a:r>
              <a:rPr lang="en-AU" sz="1900" b="1" dirty="0">
                <a:latin typeface="Century Gothic" panose="020B0502020202020204" pitchFamily="34" charset="0"/>
              </a:rPr>
              <a:t>communicating</a:t>
            </a:r>
            <a:r>
              <a:rPr lang="en-AU" sz="1900" dirty="0">
                <a:latin typeface="Century Gothic" panose="020B0502020202020204" pitchFamily="34" charset="0"/>
              </a:rPr>
              <a:t> with their parents and family members</a:t>
            </a:r>
          </a:p>
          <a:p>
            <a:pPr lvl="1" algn="just">
              <a:buFont typeface="Courier New" panose="02070309020205020404" pitchFamily="49" charset="0"/>
              <a:buChar char="o"/>
            </a:pPr>
            <a:endParaRPr lang="en-AU" sz="1900" dirty="0">
              <a:latin typeface="Century Gothic" panose="020B0502020202020204" pitchFamily="34" charset="0"/>
            </a:endParaRPr>
          </a:p>
          <a:p>
            <a:pPr lvl="1" algn="just">
              <a:buFont typeface="Courier New" panose="02070309020205020404" pitchFamily="49" charset="0"/>
              <a:buChar char="o"/>
            </a:pPr>
            <a:r>
              <a:rPr lang="en-AU" sz="1900" b="1" dirty="0">
                <a:latin typeface="Century Gothic" panose="020B0502020202020204" pitchFamily="34" charset="0"/>
              </a:rPr>
              <a:t>Peer support </a:t>
            </a:r>
            <a:r>
              <a:rPr lang="en-AU" sz="1900" dirty="0">
                <a:latin typeface="Century Gothic" panose="020B0502020202020204" pitchFamily="34" charset="0"/>
              </a:rPr>
              <a:t>to reduce feelings of isolation and to feel ‘normal’</a:t>
            </a:r>
          </a:p>
          <a:p>
            <a:pPr lvl="1" algn="just">
              <a:buFont typeface="Courier New" panose="02070309020205020404" pitchFamily="49" charset="0"/>
              <a:buChar char="o"/>
            </a:pPr>
            <a:endParaRPr lang="en-AU" sz="1900" dirty="0">
              <a:latin typeface="Century Gothic" panose="020B0502020202020204" pitchFamily="34" charset="0"/>
            </a:endParaRPr>
          </a:p>
          <a:p>
            <a:pPr lvl="1" algn="just">
              <a:buFont typeface="Courier New" panose="02070309020205020404" pitchFamily="49" charset="0"/>
              <a:buChar char="o"/>
            </a:pPr>
            <a:r>
              <a:rPr lang="en-AU" sz="1900" dirty="0">
                <a:latin typeface="Century Gothic" panose="020B0502020202020204" pitchFamily="34" charset="0"/>
              </a:rPr>
              <a:t>Support to </a:t>
            </a:r>
            <a:r>
              <a:rPr lang="en-AU" sz="1900" b="1" dirty="0">
                <a:latin typeface="Century Gothic" panose="020B0502020202020204" pitchFamily="34" charset="0"/>
              </a:rPr>
              <a:t>enhance resilience </a:t>
            </a:r>
            <a:r>
              <a:rPr lang="en-AU" sz="1900" dirty="0">
                <a:latin typeface="Century Gothic" panose="020B0502020202020204" pitchFamily="34" charset="0"/>
              </a:rPr>
              <a:t>and </a:t>
            </a:r>
            <a:r>
              <a:rPr lang="en-AU" sz="1900" b="1" dirty="0">
                <a:latin typeface="Century Gothic" panose="020B0502020202020204" pitchFamily="34" charset="0"/>
              </a:rPr>
              <a:t>coping skills </a:t>
            </a:r>
            <a:r>
              <a:rPr lang="en-AU" sz="1900" dirty="0">
                <a:latin typeface="Century Gothic" panose="020B0502020202020204" pitchFamily="34" charset="0"/>
              </a:rPr>
              <a:t>in dealing with distress and the possibility of loss</a:t>
            </a:r>
          </a:p>
          <a:p>
            <a:endParaRPr lang="en-AU" dirty="0"/>
          </a:p>
        </p:txBody>
      </p:sp>
      <p:sp>
        <p:nvSpPr>
          <p:cNvPr id="4" name="Rectangle 3"/>
          <p:cNvSpPr/>
          <p:nvPr/>
        </p:nvSpPr>
        <p:spPr>
          <a:xfrm>
            <a:off x="-3" y="5860454"/>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878485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852936"/>
            <a:ext cx="3129948" cy="2880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74919" y="35016"/>
            <a:ext cx="8201537" cy="1305751"/>
          </a:xfrm>
        </p:spPr>
        <p:txBody>
          <a:bodyPr>
            <a:normAutofit/>
          </a:bodyPr>
          <a:lstStyle/>
          <a:p>
            <a:r>
              <a:rPr lang="en-AU" sz="3000" dirty="0">
                <a:latin typeface="Arial Rounded MT Bold" panose="020F0704030504030204" pitchFamily="34" charset="0"/>
              </a:rPr>
              <a:t>Purpose of the Brave Beginnings Intervention</a:t>
            </a:r>
            <a:endParaRPr lang="en-AU" sz="3000" dirty="0"/>
          </a:p>
        </p:txBody>
      </p:sp>
      <p:sp>
        <p:nvSpPr>
          <p:cNvPr id="3" name="Content Placeholder 2"/>
          <p:cNvSpPr>
            <a:spLocks noGrp="1"/>
          </p:cNvSpPr>
          <p:nvPr>
            <p:ph idx="1"/>
          </p:nvPr>
        </p:nvSpPr>
        <p:spPr>
          <a:xfrm>
            <a:off x="435227" y="1340767"/>
            <a:ext cx="8280920" cy="4032448"/>
          </a:xfrm>
        </p:spPr>
        <p:txBody>
          <a:bodyPr>
            <a:normAutofit/>
          </a:bodyPr>
          <a:lstStyle/>
          <a:p>
            <a:pPr algn="just"/>
            <a:r>
              <a:rPr lang="en-AU" sz="2000" dirty="0">
                <a:latin typeface="Century Gothic" panose="020B0502020202020204" pitchFamily="34" charset="0"/>
              </a:rPr>
              <a:t>Therefore, the purpose of the Brave Beginnings program is to provide a evidence-based, manualised group treatment program for children between the ages 8-13 who have a parent diagnosed with cancer. </a:t>
            </a:r>
          </a:p>
          <a:p>
            <a:endParaRPr lang="en-AU" sz="2000"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3167624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Aims of the Brave Beginnings Intervention</a:t>
            </a:r>
          </a:p>
        </p:txBody>
      </p:sp>
      <p:sp>
        <p:nvSpPr>
          <p:cNvPr id="3" name="Content Placeholder 2"/>
          <p:cNvSpPr>
            <a:spLocks noGrp="1"/>
          </p:cNvSpPr>
          <p:nvPr>
            <p:ph idx="1"/>
          </p:nvPr>
        </p:nvSpPr>
        <p:spPr>
          <a:xfrm>
            <a:off x="569636" y="980728"/>
            <a:ext cx="7890795" cy="4758318"/>
          </a:xfrm>
        </p:spPr>
        <p:txBody>
          <a:bodyPr>
            <a:normAutofit fontScale="92500" lnSpcReduction="10000"/>
          </a:bodyPr>
          <a:lstStyle/>
          <a:p>
            <a:pPr>
              <a:buFont typeface="Courier New" panose="02070309020205020404" pitchFamily="49" charset="0"/>
              <a:buChar char="o"/>
            </a:pPr>
            <a:endParaRPr lang="en-AU" sz="2000" b="0" dirty="0">
              <a:latin typeface="Century Gothic" panose="020B0502020202020204" pitchFamily="34" charset="0"/>
            </a:endParaRPr>
          </a:p>
          <a:p>
            <a:pPr marL="457200" indent="-457200" algn="just">
              <a:buFont typeface="+mj-lt"/>
              <a:buAutoNum type="arabicParenR"/>
            </a:pPr>
            <a:r>
              <a:rPr lang="en-AU" sz="2000" b="0" dirty="0">
                <a:latin typeface="Century Gothic" panose="020B0502020202020204" pitchFamily="34" charset="0"/>
              </a:rPr>
              <a:t>The program aims to provide a psychological intervention in a supportive environment. For children to:</a:t>
            </a:r>
          </a:p>
          <a:p>
            <a:pPr marL="457200" indent="-457200" algn="just">
              <a:buFont typeface="+mj-lt"/>
              <a:buAutoNum type="arabicParenR"/>
            </a:pPr>
            <a:endParaRPr lang="en-AU" sz="2000" b="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Learn age-appropriate information about cancer.</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Share their experiences and feelings in a peer support group.</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Enhance their resilience and coping skills.</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Develop problem-solving and communication skills.</a:t>
            </a:r>
          </a:p>
          <a:p>
            <a:pPr marL="457200" indent="-457200" algn="just">
              <a:buFont typeface="+mj-lt"/>
              <a:buAutoNum type="arabicParenR"/>
            </a:pPr>
            <a:endParaRPr lang="en-AU" sz="2000" b="0" dirty="0">
              <a:latin typeface="Century Gothic" panose="020B0502020202020204" pitchFamily="34" charset="0"/>
            </a:endParaRPr>
          </a:p>
          <a:p>
            <a:pPr marL="457200" indent="-457200" algn="just">
              <a:buFont typeface="+mj-lt"/>
              <a:buAutoNum type="arabicParenR"/>
            </a:pPr>
            <a:r>
              <a:rPr lang="en-AU" sz="2000" dirty="0">
                <a:latin typeface="Century Gothic" panose="020B0502020202020204" pitchFamily="34" charset="0"/>
              </a:rPr>
              <a:t>The program also aims to assist parents to develop a    comprehensive understanding of how to provide better     support for kids.</a:t>
            </a:r>
          </a:p>
          <a:p>
            <a:pPr marL="457200" indent="-457200">
              <a:buFont typeface="+mj-lt"/>
              <a:buAutoNum type="arabicParenR"/>
            </a:pPr>
            <a:endParaRPr lang="en-AU" sz="2000" b="0" dirty="0">
              <a:latin typeface="Century Gothic" panose="020B0502020202020204" pitchFamily="34" charset="0"/>
            </a:endParaRPr>
          </a:p>
          <a:p>
            <a:pPr lvl="1">
              <a:buFont typeface="Courier New" panose="02070309020205020404" pitchFamily="49" charset="0"/>
              <a:buChar char="o"/>
            </a:pPr>
            <a:endParaRPr lang="en-AU" sz="1800" b="0" dirty="0">
              <a:latin typeface="Century Gothic" panose="020B0502020202020204" pitchFamily="34" charset="0"/>
            </a:endParaRPr>
          </a:p>
          <a:p>
            <a:pPr>
              <a:buFont typeface="Courier New" panose="02070309020205020404" pitchFamily="49" charset="0"/>
              <a:buChar char="o"/>
            </a:pPr>
            <a:endParaRPr lang="en-AU" sz="2000" b="0" dirty="0">
              <a:latin typeface="Century Gothic" panose="020B0502020202020204" pitchFamily="34" charset="0"/>
            </a:endParaRPr>
          </a:p>
          <a:p>
            <a:pPr marL="0" indent="0">
              <a:buNone/>
            </a:pPr>
            <a:endParaRPr lang="en-AU" sz="2000" b="0" dirty="0">
              <a:latin typeface="Century Gothic" panose="020B0502020202020204" pitchFamily="34" charset="0"/>
            </a:endParaRPr>
          </a:p>
          <a:p>
            <a:pPr marL="0" indent="0">
              <a:buNone/>
            </a:pPr>
            <a:endParaRPr lang="en-AU" sz="2000" b="0" dirty="0">
              <a:latin typeface="Century Gothic" panose="020B0502020202020204" pitchFamily="34" charset="0"/>
            </a:endParaRPr>
          </a:p>
          <a:p>
            <a:pPr marL="0" indent="0">
              <a:buNone/>
            </a:pPr>
            <a:endParaRPr lang="en-AU" sz="2000" b="0" dirty="0">
              <a:latin typeface="Century Gothic" panose="020B0502020202020204" pitchFamily="34" charset="0"/>
            </a:endParaRPr>
          </a:p>
          <a:p>
            <a:pPr marL="0" indent="0">
              <a:buNone/>
            </a:pPr>
            <a:endParaRPr lang="en-AU" sz="2000" b="0" dirty="0">
              <a:latin typeface="Century Gothic" panose="020B0502020202020204" pitchFamily="34" charset="0"/>
            </a:endParaRPr>
          </a:p>
        </p:txBody>
      </p:sp>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7669193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1"/>
            <a:ext cx="8069520" cy="953305"/>
          </a:xfrm>
        </p:spPr>
        <p:txBody>
          <a:bodyPr>
            <a:normAutofit/>
          </a:bodyPr>
          <a:lstStyle/>
          <a:p>
            <a:r>
              <a:rPr lang="en-AU" sz="3000" dirty="0">
                <a:latin typeface="Arial Rounded MT Bold" panose="020F0704030504030204" pitchFamily="34" charset="0"/>
              </a:rPr>
              <a:t>Child, Therapist &amp; Parent Manual</a:t>
            </a:r>
          </a:p>
        </p:txBody>
      </p:sp>
      <p:sp>
        <p:nvSpPr>
          <p:cNvPr id="3" name="Content Placeholder 2"/>
          <p:cNvSpPr>
            <a:spLocks noGrp="1"/>
          </p:cNvSpPr>
          <p:nvPr>
            <p:ph idx="1"/>
          </p:nvPr>
        </p:nvSpPr>
        <p:spPr>
          <a:xfrm>
            <a:off x="646428" y="1091530"/>
            <a:ext cx="8287816" cy="4886848"/>
          </a:xfrm>
        </p:spPr>
        <p:txBody>
          <a:bodyPr numCol="2">
            <a:noAutofit/>
          </a:bodyPr>
          <a:lstStyle/>
          <a:p>
            <a:pPr>
              <a:buAutoNum type="arabicParenR"/>
            </a:pPr>
            <a:r>
              <a:rPr lang="en-AU" sz="2000" b="1" dirty="0">
                <a:latin typeface="Century Gothic" panose="020B0502020202020204" pitchFamily="34" charset="0"/>
              </a:rPr>
              <a:t>Cognitive-Behavioural </a:t>
            </a:r>
          </a:p>
          <a:p>
            <a:pPr marL="0" indent="0">
              <a:buNone/>
            </a:pPr>
            <a:r>
              <a:rPr lang="en-AU" sz="2000" b="1" dirty="0">
                <a:latin typeface="Century Gothic" panose="020B0502020202020204" pitchFamily="34" charset="0"/>
              </a:rPr>
              <a:t>     Therapy</a:t>
            </a:r>
            <a:endParaRPr lang="en-AU" sz="2000" dirty="0">
              <a:latin typeface="Century Gothic" panose="020B0502020202020204" pitchFamily="34" charset="0"/>
            </a:endParaRPr>
          </a:p>
          <a:p>
            <a:pPr>
              <a:buFont typeface="Courier New" panose="02070309020205020404" pitchFamily="49" charset="0"/>
              <a:buChar char="o"/>
            </a:pPr>
            <a:r>
              <a:rPr lang="en-AU" sz="2000" dirty="0">
                <a:latin typeface="Century Gothic" panose="020B0502020202020204" pitchFamily="34" charset="0"/>
              </a:rPr>
              <a:t>Cognitive-Behavioural model </a:t>
            </a:r>
          </a:p>
          <a:p>
            <a:pPr>
              <a:buFont typeface="Courier New" panose="02070309020205020404" pitchFamily="49" charset="0"/>
              <a:buChar char="o"/>
            </a:pPr>
            <a:r>
              <a:rPr lang="en-AU" sz="2000" dirty="0">
                <a:latin typeface="Century Gothic" panose="020B0502020202020204" pitchFamily="34" charset="0"/>
              </a:rPr>
              <a:t>Cognitive reframing </a:t>
            </a:r>
          </a:p>
          <a:p>
            <a:pPr>
              <a:buFont typeface="Courier New" panose="02070309020205020404" pitchFamily="49" charset="0"/>
              <a:buChar char="o"/>
            </a:pPr>
            <a:r>
              <a:rPr lang="en-AU" sz="2000" dirty="0">
                <a:latin typeface="Century Gothic" panose="020B0502020202020204" pitchFamily="34" charset="0"/>
              </a:rPr>
              <a:t>Psychoeducation</a:t>
            </a:r>
          </a:p>
          <a:p>
            <a:pPr>
              <a:buFont typeface="Courier New" panose="02070309020205020404" pitchFamily="49" charset="0"/>
              <a:buChar char="o"/>
            </a:pPr>
            <a:r>
              <a:rPr lang="en-AU" sz="2000" dirty="0">
                <a:latin typeface="Century Gothic" panose="020B0502020202020204" pitchFamily="34" charset="0"/>
              </a:rPr>
              <a:t>Practical problem solving </a:t>
            </a:r>
          </a:p>
          <a:p>
            <a:pPr marL="0" indent="0">
              <a:buNone/>
            </a:pPr>
            <a:r>
              <a:rPr lang="en-AU" sz="2000" dirty="0">
                <a:latin typeface="Century Gothic" panose="020B0502020202020204" pitchFamily="34" charset="0"/>
              </a:rPr>
              <a:t>     skills</a:t>
            </a:r>
          </a:p>
          <a:p>
            <a:pPr marL="457200" lvl="1" indent="0">
              <a:buNone/>
            </a:pPr>
            <a:endParaRPr lang="en-AU" sz="1800" dirty="0">
              <a:latin typeface="Century Gothic" panose="020B0502020202020204" pitchFamily="34" charset="0"/>
            </a:endParaRPr>
          </a:p>
          <a:p>
            <a:pPr marL="0" indent="0">
              <a:buNone/>
            </a:pPr>
            <a:r>
              <a:rPr lang="en-AU" sz="2000" b="1" dirty="0">
                <a:latin typeface="Century Gothic" panose="020B0502020202020204" pitchFamily="34" charset="0"/>
              </a:rPr>
              <a:t>2) Social Skills</a:t>
            </a:r>
          </a:p>
          <a:p>
            <a:pPr>
              <a:buFont typeface="Courier New" panose="02070309020205020404" pitchFamily="49" charset="0"/>
              <a:buChar char="o"/>
            </a:pPr>
            <a:r>
              <a:rPr lang="en-AU" sz="2000" dirty="0">
                <a:latin typeface="Century Gothic" panose="020B0502020202020204" pitchFamily="34" charset="0"/>
              </a:rPr>
              <a:t>Understanding emotions</a:t>
            </a:r>
          </a:p>
          <a:p>
            <a:pPr>
              <a:buFont typeface="Courier New" panose="02070309020205020404" pitchFamily="49" charset="0"/>
              <a:buChar char="o"/>
            </a:pPr>
            <a:r>
              <a:rPr lang="en-AU" sz="2000" dirty="0">
                <a:latin typeface="Century Gothic" panose="020B0502020202020204" pitchFamily="34" charset="0"/>
              </a:rPr>
              <a:t>Communication skills</a:t>
            </a:r>
          </a:p>
          <a:p>
            <a:pPr>
              <a:buFont typeface="Courier New" panose="02070309020205020404" pitchFamily="49" charset="0"/>
              <a:buChar char="o"/>
            </a:pPr>
            <a:r>
              <a:rPr lang="en-AU" sz="2000" dirty="0">
                <a:latin typeface="Century Gothic" panose="020B0502020202020204" pitchFamily="34" charset="0"/>
              </a:rPr>
              <a:t>Building resilience</a:t>
            </a:r>
          </a:p>
          <a:p>
            <a:pPr>
              <a:buFont typeface="Courier New" panose="02070309020205020404" pitchFamily="49" charset="0"/>
              <a:buChar char="o"/>
            </a:pPr>
            <a:endParaRPr lang="en-AU" sz="1600" dirty="0">
              <a:latin typeface="Century Gothic" panose="020B0502020202020204" pitchFamily="34" charset="0"/>
            </a:endParaRPr>
          </a:p>
          <a:p>
            <a:pPr marL="0" indent="0">
              <a:buNone/>
            </a:pPr>
            <a:r>
              <a:rPr lang="en-AU" sz="2000" b="1" dirty="0">
                <a:latin typeface="Century Gothic" panose="020B0502020202020204" pitchFamily="34" charset="0"/>
              </a:rPr>
              <a:t>3) Relaxation Skills and   Mindfulness</a:t>
            </a:r>
          </a:p>
          <a:p>
            <a:pPr marL="0" indent="0">
              <a:buNone/>
            </a:pPr>
            <a:endParaRPr lang="en-AU" sz="2000" b="1" dirty="0">
              <a:latin typeface="Century Gothic" panose="020B0502020202020204" pitchFamily="34" charset="0"/>
            </a:endParaRPr>
          </a:p>
          <a:p>
            <a:pPr marL="0" indent="0">
              <a:buNone/>
            </a:pPr>
            <a:r>
              <a:rPr lang="en-AU" sz="2000" b="1" dirty="0">
                <a:latin typeface="Century Gothic" panose="020B0502020202020204" pitchFamily="34" charset="0"/>
              </a:rPr>
              <a:t>4) Dealing with Grief and Loss</a:t>
            </a:r>
          </a:p>
          <a:p>
            <a:pPr marL="0" indent="0">
              <a:buNone/>
            </a:pPr>
            <a:endParaRPr lang="en-AU" sz="2000" b="1" dirty="0">
              <a:latin typeface="Century Gothic" panose="020B0502020202020204" pitchFamily="34" charset="0"/>
            </a:endParaRPr>
          </a:p>
          <a:p>
            <a:pPr marL="0" indent="0">
              <a:buNone/>
            </a:pPr>
            <a:r>
              <a:rPr lang="en-AU" sz="2000" b="1" dirty="0">
                <a:latin typeface="Century Gothic" panose="020B0502020202020204" pitchFamily="34" charset="0"/>
              </a:rPr>
              <a:t>5) Assess to Further Resources and Help</a:t>
            </a:r>
          </a:p>
        </p:txBody>
      </p:sp>
      <p:sp>
        <p:nvSpPr>
          <p:cNvPr id="5" name="Rectangle 4"/>
          <p:cNvSpPr/>
          <p:nvPr/>
        </p:nvSpPr>
        <p:spPr>
          <a:xfrm>
            <a:off x="-3" y="602128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3190" y="3712908"/>
            <a:ext cx="2549207" cy="22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1111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565FC6-714C-4F0C-9A22-B1CA06F1784B}"/>
              </a:ext>
            </a:extLst>
          </p:cNvPr>
          <p:cNvSpPr>
            <a:spLocks noGrp="1"/>
          </p:cNvSpPr>
          <p:nvPr>
            <p:ph type="title"/>
          </p:nvPr>
        </p:nvSpPr>
        <p:spPr>
          <a:xfrm>
            <a:off x="457200" y="3473"/>
            <a:ext cx="8229600" cy="1143000"/>
          </a:xfrm>
        </p:spPr>
        <p:txBody>
          <a:bodyPr>
            <a:normAutofit/>
          </a:bodyPr>
          <a:lstStyle/>
          <a:p>
            <a:r>
              <a:rPr lang="en-AU" sz="3000" dirty="0">
                <a:latin typeface="Arial Rounded MT Bold" panose="020F0704030504030204" pitchFamily="34" charset="0"/>
              </a:rPr>
              <a:t>1) Cognitive-Behavioural Therapy (CBT)</a:t>
            </a:r>
          </a:p>
        </p:txBody>
      </p:sp>
      <p:sp>
        <p:nvSpPr>
          <p:cNvPr id="3" name="Content Placeholder 2">
            <a:extLst>
              <a:ext uri="{FF2B5EF4-FFF2-40B4-BE49-F238E27FC236}">
                <a16:creationId xmlns:a16="http://schemas.microsoft.com/office/drawing/2014/main" xmlns="" id="{FC1FCB19-7EA0-4854-BAE5-24B021FB11D4}"/>
              </a:ext>
            </a:extLst>
          </p:cNvPr>
          <p:cNvSpPr>
            <a:spLocks noGrp="1"/>
          </p:cNvSpPr>
          <p:nvPr>
            <p:ph idx="1"/>
          </p:nvPr>
        </p:nvSpPr>
        <p:spPr>
          <a:xfrm>
            <a:off x="435841" y="1001235"/>
            <a:ext cx="8229600" cy="2332856"/>
          </a:xfrm>
        </p:spPr>
        <p:txBody>
          <a:bodyPr/>
          <a:lstStyle/>
          <a:p>
            <a:r>
              <a:rPr lang="en-AU" sz="2000" b="1" dirty="0">
                <a:latin typeface="Century Gothic" panose="020B0502020202020204" pitchFamily="34" charset="0"/>
              </a:rPr>
              <a:t>What is CBT?</a:t>
            </a:r>
          </a:p>
          <a:p>
            <a:endParaRPr lang="en-AU" dirty="0"/>
          </a:p>
        </p:txBody>
      </p:sp>
      <p:sp>
        <p:nvSpPr>
          <p:cNvPr id="4" name="Rectangle 1">
            <a:extLst>
              <a:ext uri="{FF2B5EF4-FFF2-40B4-BE49-F238E27FC236}">
                <a16:creationId xmlns:a16="http://schemas.microsoft.com/office/drawing/2014/main" xmlns="" id="{3B275377-B434-4456-BF39-5AF04B393F6E}"/>
              </a:ext>
            </a:extLst>
          </p:cNvPr>
          <p:cNvSpPr>
            <a:spLocks noChangeArrowheads="1"/>
          </p:cNvSpPr>
          <p:nvPr/>
        </p:nvSpPr>
        <p:spPr bwMode="auto">
          <a:xfrm>
            <a:off x="827584" y="1465931"/>
            <a:ext cx="7717196"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AU" altLang="en-US" sz="1600" b="0" i="0" u="none" strike="noStrike" cap="none" normalizeH="0" baseline="0" dirty="0">
                <a:ln>
                  <a:noFill/>
                </a:ln>
                <a:solidFill>
                  <a:schemeClr val="tx1"/>
                </a:solidFill>
                <a:effectLst/>
                <a:latin typeface="Century Gothic" panose="020B0502020202020204" pitchFamily="34" charset="0"/>
                <a:ea typeface="Times New Roman" panose="02020603050405020304" pitchFamily="18" charset="0"/>
                <a:cs typeface="Calibri Light" panose="020F0302020204030204" pitchFamily="34" charset="0"/>
              </a:rPr>
              <a:t>CBT is a psychotherapy that was developed by a psychologist named Aaron Beck. Beck (1979) contributed to the idea that our thoughts are greatly influential on our feelings and our behaviours. This relationship between our thoughts, feelings and behaviours is illustrated by the cognitive model, which can be seen in the following diagram:</a:t>
            </a:r>
            <a:endParaRPr kumimoji="0" lang="en-AU"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Light" panose="020F0302020204030204" pitchFamily="34" charset="0"/>
              </a:rPr>
              <a:t> </a:t>
            </a:r>
            <a:endParaRPr kumimoji="0" lang="en-AU" altLang="en-US" sz="9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200" b="0" i="0" u="none" strike="noStrike" cap="none" normalizeH="0" baseline="0" dirty="0">
                <a:ln>
                  <a:noFill/>
                </a:ln>
                <a:solidFill>
                  <a:schemeClr val="tx1"/>
                </a:solidFill>
                <a:effectLst/>
                <a:latin typeface="Calibri Light" panose="020F0302020204030204" pitchFamily="34" charset="0"/>
                <a:ea typeface="Times New Roman" panose="02020603050405020304" pitchFamily="18" charset="0"/>
                <a:cs typeface="Calibri Light" panose="020F0302020204030204" pitchFamily="34" charset="0"/>
              </a:rPr>
              <a:t>						</a:t>
            </a: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xmlns="" id="{059EED82-3935-40DD-9234-F4DCD31CC2FE}"/>
              </a:ext>
            </a:extLst>
          </p:cNvPr>
          <p:cNvSpPr/>
          <p:nvPr/>
        </p:nvSpPr>
        <p:spPr>
          <a:xfrm>
            <a:off x="-3" y="602128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xmlns="" id="{26FDAE66-80F8-444F-AE53-5F6D3A34EC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grpSp>
        <p:nvGrpSpPr>
          <p:cNvPr id="10" name="Group 9">
            <a:extLst>
              <a:ext uri="{FF2B5EF4-FFF2-40B4-BE49-F238E27FC236}">
                <a16:creationId xmlns:a16="http://schemas.microsoft.com/office/drawing/2014/main" xmlns="" id="{4479022A-247D-4B51-B389-484B316F763F}"/>
              </a:ext>
            </a:extLst>
          </p:cNvPr>
          <p:cNvGrpSpPr/>
          <p:nvPr/>
        </p:nvGrpSpPr>
        <p:grpSpPr>
          <a:xfrm>
            <a:off x="1980143" y="3131938"/>
            <a:ext cx="5412077" cy="2751124"/>
            <a:chOff x="962270" y="1037445"/>
            <a:chExt cx="7476634" cy="4328102"/>
          </a:xfrm>
        </p:grpSpPr>
        <p:sp>
          <p:nvSpPr>
            <p:cNvPr id="11" name="Oval 10">
              <a:extLst>
                <a:ext uri="{FF2B5EF4-FFF2-40B4-BE49-F238E27FC236}">
                  <a16:creationId xmlns:a16="http://schemas.microsoft.com/office/drawing/2014/main" xmlns="" id="{A1DCA070-A836-43F9-A7D2-124377CC316D}"/>
                </a:ext>
              </a:extLst>
            </p:cNvPr>
            <p:cNvSpPr/>
            <p:nvPr/>
          </p:nvSpPr>
          <p:spPr>
            <a:xfrm>
              <a:off x="3958873" y="1037445"/>
              <a:ext cx="1236623" cy="990111"/>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b="1" dirty="0">
                  <a:latin typeface="Century Gothic" panose="020B0502020202020204" pitchFamily="34" charset="0"/>
                </a:rPr>
                <a:t>Event</a:t>
              </a:r>
            </a:p>
          </p:txBody>
        </p:sp>
        <p:sp>
          <p:nvSpPr>
            <p:cNvPr id="12" name="Rectangle 11">
              <a:extLst>
                <a:ext uri="{FF2B5EF4-FFF2-40B4-BE49-F238E27FC236}">
                  <a16:creationId xmlns:a16="http://schemas.microsoft.com/office/drawing/2014/main" xmlns="" id="{EDA83DBB-D723-4A6D-A6E5-31C3EA3338B0}"/>
                </a:ext>
              </a:extLst>
            </p:cNvPr>
            <p:cNvSpPr/>
            <p:nvPr/>
          </p:nvSpPr>
          <p:spPr>
            <a:xfrm>
              <a:off x="1055618" y="3789039"/>
              <a:ext cx="1944216" cy="720081"/>
            </a:xfrm>
            <a:prstGeom prst="rect">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latin typeface="Century Gothic" panose="020B0502020202020204" pitchFamily="34" charset="0"/>
                </a:rPr>
                <a:t>Feelings</a:t>
              </a:r>
            </a:p>
          </p:txBody>
        </p:sp>
        <p:sp>
          <p:nvSpPr>
            <p:cNvPr id="13" name="Rectangle 12">
              <a:extLst>
                <a:ext uri="{FF2B5EF4-FFF2-40B4-BE49-F238E27FC236}">
                  <a16:creationId xmlns:a16="http://schemas.microsoft.com/office/drawing/2014/main" xmlns="" id="{A710E7A7-E50B-46B8-ABC6-A67C56C74C5B}"/>
                </a:ext>
              </a:extLst>
            </p:cNvPr>
            <p:cNvSpPr/>
            <p:nvPr/>
          </p:nvSpPr>
          <p:spPr>
            <a:xfrm>
              <a:off x="5868144" y="3789038"/>
              <a:ext cx="2005639" cy="720081"/>
            </a:xfrm>
            <a:prstGeom prst="rect">
              <a:avLst/>
            </a:prstGeom>
            <a:solidFill>
              <a:srgbClr val="FFFF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200" b="1" dirty="0">
                  <a:solidFill>
                    <a:schemeClr val="tx1"/>
                  </a:solidFill>
                  <a:latin typeface="Century Gothic" panose="020B0502020202020204" pitchFamily="34" charset="0"/>
                </a:rPr>
                <a:t>Behaviours</a:t>
              </a:r>
            </a:p>
          </p:txBody>
        </p:sp>
        <p:sp>
          <p:nvSpPr>
            <p:cNvPr id="14" name="Cloud Callout 8">
              <a:extLst>
                <a:ext uri="{FF2B5EF4-FFF2-40B4-BE49-F238E27FC236}">
                  <a16:creationId xmlns:a16="http://schemas.microsoft.com/office/drawing/2014/main" xmlns="" id="{D4738857-EB9E-4BB3-9F10-F50504DAA244}"/>
                </a:ext>
              </a:extLst>
            </p:cNvPr>
            <p:cNvSpPr/>
            <p:nvPr/>
          </p:nvSpPr>
          <p:spPr>
            <a:xfrm>
              <a:off x="3765880" y="2420888"/>
              <a:ext cx="1537143" cy="951148"/>
            </a:xfrm>
            <a:prstGeom prst="cloudCallout">
              <a:avLst>
                <a:gd name="adj1" fmla="val -48491"/>
                <a:gd name="adj2" fmla="val 6891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00" b="1" dirty="0">
                  <a:solidFill>
                    <a:schemeClr val="tx1"/>
                  </a:solidFill>
                  <a:latin typeface="Century Gothic" panose="020B0502020202020204" pitchFamily="34" charset="0"/>
                </a:rPr>
                <a:t>Thoughts</a:t>
              </a:r>
            </a:p>
          </p:txBody>
        </p:sp>
        <p:cxnSp>
          <p:nvCxnSpPr>
            <p:cNvPr id="15" name="Straight Arrow Connector 14">
              <a:extLst>
                <a:ext uri="{FF2B5EF4-FFF2-40B4-BE49-F238E27FC236}">
                  <a16:creationId xmlns:a16="http://schemas.microsoft.com/office/drawing/2014/main" xmlns="" id="{756B7394-766A-4175-865B-1727B8BF5F04}"/>
                </a:ext>
              </a:extLst>
            </p:cNvPr>
            <p:cNvCxnSpPr>
              <a:cxnSpLocks/>
              <a:stCxn id="11" idx="4"/>
            </p:cNvCxnSpPr>
            <p:nvPr/>
          </p:nvCxnSpPr>
          <p:spPr>
            <a:xfrm>
              <a:off x="4577185" y="2027555"/>
              <a:ext cx="0" cy="3245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xmlns="" id="{AAFAADDA-9F11-4F0B-8936-593EC22A214B}"/>
                </a:ext>
              </a:extLst>
            </p:cNvPr>
            <p:cNvCxnSpPr/>
            <p:nvPr/>
          </p:nvCxnSpPr>
          <p:spPr>
            <a:xfrm flipH="1">
              <a:off x="2394782" y="2896462"/>
              <a:ext cx="1210104"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xmlns="" id="{B7CFF7D4-219D-48E4-816F-56AE3A5BDE43}"/>
                </a:ext>
              </a:extLst>
            </p:cNvPr>
            <p:cNvCxnSpPr/>
            <p:nvPr/>
          </p:nvCxnSpPr>
          <p:spPr>
            <a:xfrm flipH="1" flipV="1">
              <a:off x="5508104" y="2896462"/>
              <a:ext cx="1152128"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xmlns="" id="{39E89E67-5C03-437E-B3EB-C7A7C67946CE}"/>
                </a:ext>
              </a:extLst>
            </p:cNvPr>
            <p:cNvCxnSpPr/>
            <p:nvPr/>
          </p:nvCxnSpPr>
          <p:spPr>
            <a:xfrm flipV="1">
              <a:off x="3203848" y="4119403"/>
              <a:ext cx="2448272" cy="296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xmlns="" id="{A6BD9D50-46F6-4ACA-8969-4FF1D9FC44F0}"/>
                </a:ext>
              </a:extLst>
            </p:cNvPr>
            <p:cNvSpPr txBox="1"/>
            <p:nvPr/>
          </p:nvSpPr>
          <p:spPr>
            <a:xfrm>
              <a:off x="5356838" y="1108841"/>
              <a:ext cx="2570760" cy="823136"/>
            </a:xfrm>
            <a:prstGeom prst="rect">
              <a:avLst/>
            </a:prstGeom>
            <a:noFill/>
          </p:spPr>
          <p:txBody>
            <a:bodyPr wrap="square" rtlCol="0">
              <a:spAutoFit/>
            </a:bodyPr>
            <a:lstStyle/>
            <a:p>
              <a:r>
                <a:rPr lang="en-AU" sz="1200" dirty="0">
                  <a:latin typeface="Century Gothic" panose="020B0502020202020204" pitchFamily="34" charset="0"/>
                </a:rPr>
                <a:t>What is happening</a:t>
              </a:r>
              <a:endParaRPr lang="en-AU" sz="1200" i="1" dirty="0">
                <a:latin typeface="Century Gothic" panose="020B0502020202020204" pitchFamily="34" charset="0"/>
              </a:endParaRPr>
            </a:p>
            <a:p>
              <a:endParaRPr lang="en-AU" sz="1600" dirty="0">
                <a:latin typeface="Century Gothic" panose="020B0502020202020204" pitchFamily="34" charset="0"/>
              </a:endParaRPr>
            </a:p>
          </p:txBody>
        </p:sp>
        <p:sp>
          <p:nvSpPr>
            <p:cNvPr id="20" name="TextBox 19">
              <a:extLst>
                <a:ext uri="{FF2B5EF4-FFF2-40B4-BE49-F238E27FC236}">
                  <a16:creationId xmlns:a16="http://schemas.microsoft.com/office/drawing/2014/main" xmlns="" id="{1E557214-1257-4E29-9C28-F3FC60B9AD83}"/>
                </a:ext>
              </a:extLst>
            </p:cNvPr>
            <p:cNvSpPr txBox="1"/>
            <p:nvPr/>
          </p:nvSpPr>
          <p:spPr>
            <a:xfrm>
              <a:off x="5868144" y="2294818"/>
              <a:ext cx="2570760" cy="494090"/>
            </a:xfrm>
            <a:prstGeom prst="rect">
              <a:avLst/>
            </a:prstGeom>
            <a:noFill/>
          </p:spPr>
          <p:txBody>
            <a:bodyPr wrap="square" rtlCol="0">
              <a:spAutoFit/>
            </a:bodyPr>
            <a:lstStyle/>
            <a:p>
              <a:endParaRPr lang="en-AU" sz="1600" dirty="0">
                <a:latin typeface="Century Gothic" panose="020B0502020202020204" pitchFamily="34" charset="0"/>
              </a:endParaRPr>
            </a:p>
          </p:txBody>
        </p:sp>
        <p:sp>
          <p:nvSpPr>
            <p:cNvPr id="21" name="TextBox 20">
              <a:extLst>
                <a:ext uri="{FF2B5EF4-FFF2-40B4-BE49-F238E27FC236}">
                  <a16:creationId xmlns:a16="http://schemas.microsoft.com/office/drawing/2014/main" xmlns="" id="{5E3921D7-E1A9-4080-A275-1C6A2D0925E5}"/>
                </a:ext>
              </a:extLst>
            </p:cNvPr>
            <p:cNvSpPr txBox="1"/>
            <p:nvPr/>
          </p:nvSpPr>
          <p:spPr>
            <a:xfrm>
              <a:off x="6135078" y="4536760"/>
              <a:ext cx="1873663" cy="823136"/>
            </a:xfrm>
            <a:prstGeom prst="rect">
              <a:avLst/>
            </a:prstGeom>
            <a:noFill/>
          </p:spPr>
          <p:txBody>
            <a:bodyPr wrap="square" rtlCol="0">
              <a:spAutoFit/>
            </a:bodyPr>
            <a:lstStyle/>
            <a:p>
              <a:r>
                <a:rPr lang="en-AU" sz="1200" dirty="0">
                  <a:latin typeface="Century Gothic" panose="020B0502020202020204" pitchFamily="34" charset="0"/>
                </a:rPr>
                <a:t>What you do</a:t>
              </a:r>
              <a:endParaRPr lang="en-AU" sz="1200" i="1" dirty="0">
                <a:latin typeface="Century Gothic" panose="020B0502020202020204" pitchFamily="34" charset="0"/>
              </a:endParaRPr>
            </a:p>
            <a:p>
              <a:endParaRPr lang="en-AU" sz="1600" dirty="0">
                <a:latin typeface="Century Gothic" panose="020B0502020202020204" pitchFamily="34" charset="0"/>
              </a:endParaRPr>
            </a:p>
          </p:txBody>
        </p:sp>
        <p:sp>
          <p:nvSpPr>
            <p:cNvPr id="22" name="TextBox 21">
              <a:extLst>
                <a:ext uri="{FF2B5EF4-FFF2-40B4-BE49-F238E27FC236}">
                  <a16:creationId xmlns:a16="http://schemas.microsoft.com/office/drawing/2014/main" xmlns="" id="{B81BC882-B255-4D2F-A24A-3E8980BD0B75}"/>
                </a:ext>
              </a:extLst>
            </p:cNvPr>
            <p:cNvSpPr txBox="1"/>
            <p:nvPr/>
          </p:nvSpPr>
          <p:spPr>
            <a:xfrm>
              <a:off x="962270" y="4542411"/>
              <a:ext cx="3192959" cy="823136"/>
            </a:xfrm>
            <a:prstGeom prst="rect">
              <a:avLst/>
            </a:prstGeom>
            <a:noFill/>
          </p:spPr>
          <p:txBody>
            <a:bodyPr wrap="square" rtlCol="0">
              <a:spAutoFit/>
            </a:bodyPr>
            <a:lstStyle/>
            <a:p>
              <a:r>
                <a:rPr lang="en-AU" sz="1200" dirty="0">
                  <a:latin typeface="Century Gothic" panose="020B0502020202020204" pitchFamily="34" charset="0"/>
                </a:rPr>
                <a:t>How you are feeling</a:t>
              </a:r>
              <a:endParaRPr lang="en-AU" sz="1200" i="1" dirty="0">
                <a:latin typeface="Century Gothic" panose="020B0502020202020204" pitchFamily="34" charset="0"/>
              </a:endParaRPr>
            </a:p>
            <a:p>
              <a:endParaRPr lang="en-AU" sz="1600" dirty="0">
                <a:latin typeface="Century Gothic" panose="020B0502020202020204" pitchFamily="34" charset="0"/>
              </a:endParaRPr>
            </a:p>
          </p:txBody>
        </p:sp>
      </p:grpSp>
    </p:spTree>
    <p:extLst>
      <p:ext uri="{BB962C8B-B14F-4D97-AF65-F5344CB8AC3E}">
        <p14:creationId xmlns:p14="http://schemas.microsoft.com/office/powerpoint/2010/main" val="3861572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66399" y="1262729"/>
            <a:ext cx="936104" cy="369332"/>
          </a:xfrm>
          <a:prstGeom prst="rect">
            <a:avLst/>
          </a:prstGeom>
          <a:noFill/>
        </p:spPr>
        <p:txBody>
          <a:bodyPr wrap="square" rtlCol="0">
            <a:spAutoFit/>
          </a:bodyPr>
          <a:lstStyle/>
          <a:p>
            <a:r>
              <a:rPr lang="en-AU" b="1" dirty="0">
                <a:solidFill>
                  <a:schemeClr val="bg1"/>
                </a:solidFill>
                <a:latin typeface="Century Gothic" panose="020B0502020202020204" pitchFamily="34" charset="0"/>
              </a:rPr>
              <a:t>Event</a:t>
            </a:r>
          </a:p>
        </p:txBody>
      </p:sp>
      <p:sp>
        <p:nvSpPr>
          <p:cNvPr id="7" name="TextBox 6"/>
          <p:cNvSpPr txBox="1"/>
          <p:nvPr/>
        </p:nvSpPr>
        <p:spPr>
          <a:xfrm>
            <a:off x="1307646" y="3934737"/>
            <a:ext cx="1440160" cy="369332"/>
          </a:xfrm>
          <a:prstGeom prst="rect">
            <a:avLst/>
          </a:prstGeom>
          <a:noFill/>
        </p:spPr>
        <p:txBody>
          <a:bodyPr wrap="square" rtlCol="0">
            <a:spAutoFit/>
          </a:bodyPr>
          <a:lstStyle/>
          <a:p>
            <a:r>
              <a:rPr lang="en-AU" b="1" dirty="0">
                <a:solidFill>
                  <a:schemeClr val="bg1"/>
                </a:solidFill>
                <a:latin typeface="Century Gothic" panose="020B0502020202020204" pitchFamily="34" charset="0"/>
              </a:rPr>
              <a:t>Feelings</a:t>
            </a:r>
          </a:p>
        </p:txBody>
      </p:sp>
      <p:grpSp>
        <p:nvGrpSpPr>
          <p:cNvPr id="3" name="Group 2"/>
          <p:cNvGrpSpPr/>
          <p:nvPr/>
        </p:nvGrpSpPr>
        <p:grpSpPr>
          <a:xfrm>
            <a:off x="683569" y="1717637"/>
            <a:ext cx="7704856" cy="3962315"/>
            <a:chOff x="634333" y="1027474"/>
            <a:chExt cx="8157119" cy="4345934"/>
          </a:xfrm>
        </p:grpSpPr>
        <p:sp>
          <p:nvSpPr>
            <p:cNvPr id="4" name="Oval 3"/>
            <p:cNvSpPr/>
            <p:nvPr/>
          </p:nvSpPr>
          <p:spPr>
            <a:xfrm>
              <a:off x="3958873" y="1037445"/>
              <a:ext cx="1236623" cy="99011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latin typeface="Century Gothic" panose="020B0502020202020204" pitchFamily="34" charset="0"/>
                </a:rPr>
                <a:t>Event</a:t>
              </a:r>
            </a:p>
          </p:txBody>
        </p:sp>
        <p:sp>
          <p:nvSpPr>
            <p:cNvPr id="6" name="Rectangle 5"/>
            <p:cNvSpPr/>
            <p:nvPr/>
          </p:nvSpPr>
          <p:spPr>
            <a:xfrm>
              <a:off x="1055618" y="3789039"/>
              <a:ext cx="1944216" cy="720081"/>
            </a:xfrm>
            <a:prstGeom prst="rect">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latin typeface="Century Gothic" panose="020B0502020202020204" pitchFamily="34" charset="0"/>
                </a:rPr>
                <a:t>Feelings</a:t>
              </a:r>
            </a:p>
          </p:txBody>
        </p:sp>
        <p:sp>
          <p:nvSpPr>
            <p:cNvPr id="8" name="Rectangle 7"/>
            <p:cNvSpPr/>
            <p:nvPr/>
          </p:nvSpPr>
          <p:spPr>
            <a:xfrm>
              <a:off x="5868144" y="3789038"/>
              <a:ext cx="2005639" cy="720081"/>
            </a:xfrm>
            <a:prstGeom prst="rect">
              <a:avLst/>
            </a:prstGeom>
            <a:solidFill>
              <a:srgbClr val="FFFF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solidFill>
                    <a:schemeClr val="tx1"/>
                  </a:solidFill>
                  <a:latin typeface="Century Gothic" panose="020B0502020202020204" pitchFamily="34" charset="0"/>
                </a:rPr>
                <a:t>Behaviours</a:t>
              </a:r>
            </a:p>
          </p:txBody>
        </p:sp>
        <p:sp>
          <p:nvSpPr>
            <p:cNvPr id="9" name="Cloud Callout 8"/>
            <p:cNvSpPr/>
            <p:nvPr/>
          </p:nvSpPr>
          <p:spPr>
            <a:xfrm>
              <a:off x="3765880" y="2420888"/>
              <a:ext cx="1537143" cy="951148"/>
            </a:xfrm>
            <a:prstGeom prst="cloudCallout">
              <a:avLst>
                <a:gd name="adj1" fmla="val -48491"/>
                <a:gd name="adj2" fmla="val 6891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solidFill>
                    <a:schemeClr val="tx1"/>
                  </a:solidFill>
                  <a:latin typeface="Century Gothic" panose="020B0502020202020204" pitchFamily="34" charset="0"/>
                </a:rPr>
                <a:t>Thoughts</a:t>
              </a:r>
            </a:p>
          </p:txBody>
        </p:sp>
        <p:cxnSp>
          <p:nvCxnSpPr>
            <p:cNvPr id="11" name="Straight Arrow Connector 10"/>
            <p:cNvCxnSpPr>
              <a:cxnSpLocks/>
              <a:stCxn id="4" idx="4"/>
            </p:cNvCxnSpPr>
            <p:nvPr/>
          </p:nvCxnSpPr>
          <p:spPr>
            <a:xfrm>
              <a:off x="4577185" y="2027555"/>
              <a:ext cx="0" cy="32450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a:off x="2394782" y="2896462"/>
              <a:ext cx="1210104"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p:nvPr/>
          </p:nvCxnSpPr>
          <p:spPr>
            <a:xfrm flipH="1" flipV="1">
              <a:off x="5508104" y="2896462"/>
              <a:ext cx="1152128"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V="1">
              <a:off x="3203848" y="4119403"/>
              <a:ext cx="2448272" cy="296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TextBox 21"/>
            <p:cNvSpPr txBox="1"/>
            <p:nvPr/>
          </p:nvSpPr>
          <p:spPr>
            <a:xfrm>
              <a:off x="1584470" y="1027474"/>
              <a:ext cx="2570760" cy="1077218"/>
            </a:xfrm>
            <a:prstGeom prst="rect">
              <a:avLst/>
            </a:prstGeom>
            <a:noFill/>
          </p:spPr>
          <p:txBody>
            <a:bodyPr wrap="square" rtlCol="0">
              <a:spAutoFit/>
            </a:bodyPr>
            <a:lstStyle/>
            <a:p>
              <a:r>
                <a:rPr lang="en-AU" sz="1600" dirty="0">
                  <a:latin typeface="Century Gothic" panose="020B0502020202020204" pitchFamily="34" charset="0"/>
                </a:rPr>
                <a:t>What is happening:</a:t>
              </a:r>
              <a:r>
                <a:rPr lang="en-AU" sz="1600" i="1" dirty="0">
                  <a:latin typeface="Century Gothic" panose="020B0502020202020204" pitchFamily="34" charset="0"/>
                </a:rPr>
                <a:t> My sick mum is working at the school canteen</a:t>
              </a:r>
            </a:p>
            <a:p>
              <a:endParaRPr lang="en-AU" sz="1600" dirty="0">
                <a:latin typeface="Century Gothic" panose="020B0502020202020204" pitchFamily="34" charset="0"/>
              </a:endParaRPr>
            </a:p>
          </p:txBody>
        </p:sp>
        <p:sp>
          <p:nvSpPr>
            <p:cNvPr id="23" name="TextBox 22"/>
            <p:cNvSpPr txBox="1"/>
            <p:nvPr/>
          </p:nvSpPr>
          <p:spPr>
            <a:xfrm>
              <a:off x="5868144" y="2294818"/>
              <a:ext cx="2570760" cy="1077218"/>
            </a:xfrm>
            <a:prstGeom prst="rect">
              <a:avLst/>
            </a:prstGeom>
            <a:noFill/>
          </p:spPr>
          <p:txBody>
            <a:bodyPr wrap="square" rtlCol="0">
              <a:spAutoFit/>
            </a:bodyPr>
            <a:lstStyle/>
            <a:p>
              <a:r>
                <a:rPr lang="en-AU" sz="1600" dirty="0">
                  <a:latin typeface="Century Gothic" panose="020B0502020202020204" pitchFamily="34" charset="0"/>
                </a:rPr>
                <a:t>ANT: </a:t>
              </a:r>
              <a:r>
                <a:rPr lang="en-AU" sz="1600" i="1" dirty="0">
                  <a:latin typeface="Century Gothic" panose="020B0502020202020204" pitchFamily="34" charset="0"/>
                </a:rPr>
                <a:t>people will stare at her and think she is weird </a:t>
              </a:r>
            </a:p>
            <a:p>
              <a:endParaRPr lang="en-AU" sz="1600" dirty="0">
                <a:latin typeface="Century Gothic" panose="020B0502020202020204" pitchFamily="34" charset="0"/>
              </a:endParaRPr>
            </a:p>
          </p:txBody>
        </p:sp>
        <p:sp>
          <p:nvSpPr>
            <p:cNvPr id="24" name="TextBox 23"/>
            <p:cNvSpPr txBox="1"/>
            <p:nvPr/>
          </p:nvSpPr>
          <p:spPr>
            <a:xfrm>
              <a:off x="5515596" y="4542412"/>
              <a:ext cx="3275856" cy="584775"/>
            </a:xfrm>
            <a:prstGeom prst="rect">
              <a:avLst/>
            </a:prstGeom>
            <a:noFill/>
          </p:spPr>
          <p:txBody>
            <a:bodyPr wrap="square" rtlCol="0">
              <a:spAutoFit/>
            </a:bodyPr>
            <a:lstStyle/>
            <a:p>
              <a:r>
                <a:rPr lang="en-AU" sz="1600" dirty="0">
                  <a:latin typeface="Century Gothic" panose="020B0502020202020204" pitchFamily="34" charset="0"/>
                </a:rPr>
                <a:t>What you do:</a:t>
              </a:r>
              <a:r>
                <a:rPr lang="en-AU" sz="1600" i="1" dirty="0">
                  <a:latin typeface="Century Gothic" panose="020B0502020202020204" pitchFamily="34" charset="0"/>
                </a:rPr>
                <a:t> Avoid other kids</a:t>
              </a:r>
            </a:p>
            <a:p>
              <a:endParaRPr lang="en-AU" sz="1600" dirty="0">
                <a:latin typeface="Century Gothic" panose="020B0502020202020204" pitchFamily="34" charset="0"/>
              </a:endParaRPr>
            </a:p>
          </p:txBody>
        </p:sp>
        <p:sp>
          <p:nvSpPr>
            <p:cNvPr id="25" name="TextBox 24"/>
            <p:cNvSpPr txBox="1"/>
            <p:nvPr/>
          </p:nvSpPr>
          <p:spPr>
            <a:xfrm>
              <a:off x="634333" y="4542411"/>
              <a:ext cx="3520898" cy="830997"/>
            </a:xfrm>
            <a:prstGeom prst="rect">
              <a:avLst/>
            </a:prstGeom>
            <a:noFill/>
          </p:spPr>
          <p:txBody>
            <a:bodyPr wrap="square" rtlCol="0">
              <a:spAutoFit/>
            </a:bodyPr>
            <a:lstStyle/>
            <a:p>
              <a:r>
                <a:rPr lang="en-AU" sz="1600" dirty="0">
                  <a:latin typeface="Century Gothic" panose="020B0502020202020204" pitchFamily="34" charset="0"/>
                </a:rPr>
                <a:t>How you are feeling: </a:t>
              </a:r>
              <a:r>
                <a:rPr lang="en-AU" sz="1600" i="1" dirty="0">
                  <a:latin typeface="Century Gothic" panose="020B0502020202020204" pitchFamily="34" charset="0"/>
                </a:rPr>
                <a:t>Embarrassed</a:t>
              </a:r>
            </a:p>
            <a:p>
              <a:endParaRPr lang="en-AU" sz="1600" dirty="0">
                <a:latin typeface="Century Gothic" panose="020B0502020202020204" pitchFamily="34" charset="0"/>
              </a:endParaRPr>
            </a:p>
          </p:txBody>
        </p:sp>
      </p:grpSp>
      <p:sp>
        <p:nvSpPr>
          <p:cNvPr id="18" name="Rectangle 17"/>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Century Gothic" panose="020B0502020202020204" pitchFamily="34" charset="0"/>
            </a:endParaRPr>
          </a:p>
        </p:txBody>
      </p:sp>
      <p:pic>
        <p:nvPicPr>
          <p:cNvPr id="19" name="Pictur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16" name="TextBox 15">
            <a:extLst>
              <a:ext uri="{FF2B5EF4-FFF2-40B4-BE49-F238E27FC236}">
                <a16:creationId xmlns:a16="http://schemas.microsoft.com/office/drawing/2014/main" xmlns="" id="{FB6BF4C7-8727-4828-9057-CC984BAAA6CD}"/>
              </a:ext>
            </a:extLst>
          </p:cNvPr>
          <p:cNvSpPr txBox="1"/>
          <p:nvPr/>
        </p:nvSpPr>
        <p:spPr>
          <a:xfrm>
            <a:off x="539552" y="1025008"/>
            <a:ext cx="5544616" cy="400110"/>
          </a:xfrm>
          <a:prstGeom prst="rect">
            <a:avLst/>
          </a:prstGeom>
          <a:noFill/>
        </p:spPr>
        <p:txBody>
          <a:bodyPr wrap="square" rtlCol="0">
            <a:spAutoFit/>
          </a:bodyPr>
          <a:lstStyle/>
          <a:p>
            <a:pPr marL="285750" indent="-285750">
              <a:buFont typeface="Arial" panose="020B0604020202020204" pitchFamily="34" charset="0"/>
              <a:buChar char="•"/>
            </a:pPr>
            <a:r>
              <a:rPr lang="en-AU" sz="2000" b="1" dirty="0">
                <a:latin typeface="Century Gothic" panose="020B0502020202020204" pitchFamily="34" charset="0"/>
              </a:rPr>
              <a:t>What is Cognitive Reframing?</a:t>
            </a:r>
          </a:p>
        </p:txBody>
      </p:sp>
      <p:sp>
        <p:nvSpPr>
          <p:cNvPr id="26" name="Title 1">
            <a:extLst>
              <a:ext uri="{FF2B5EF4-FFF2-40B4-BE49-F238E27FC236}">
                <a16:creationId xmlns:a16="http://schemas.microsoft.com/office/drawing/2014/main" xmlns="" id="{43CFC816-4569-49B8-B61C-FA9956FEE9CD}"/>
              </a:ext>
            </a:extLst>
          </p:cNvPr>
          <p:cNvSpPr>
            <a:spLocks noGrp="1"/>
          </p:cNvSpPr>
          <p:nvPr>
            <p:ph type="title"/>
          </p:nvPr>
        </p:nvSpPr>
        <p:spPr>
          <a:xfrm>
            <a:off x="0" y="25062"/>
            <a:ext cx="9143999" cy="1143000"/>
          </a:xfrm>
        </p:spPr>
        <p:txBody>
          <a:bodyPr>
            <a:normAutofit/>
          </a:bodyPr>
          <a:lstStyle/>
          <a:p>
            <a:r>
              <a:rPr lang="en-AU" sz="3000" dirty="0">
                <a:latin typeface="Arial Rounded MT Bold" panose="020F0704030504030204" pitchFamily="34" charset="0"/>
              </a:rPr>
              <a:t>1) Cognitive-Behavioural Therapy (CBT)</a:t>
            </a:r>
            <a:endParaRPr lang="en-AU" sz="3000" dirty="0"/>
          </a:p>
        </p:txBody>
      </p:sp>
    </p:spTree>
    <p:extLst>
      <p:ext uri="{BB962C8B-B14F-4D97-AF65-F5344CB8AC3E}">
        <p14:creationId xmlns:p14="http://schemas.microsoft.com/office/powerpoint/2010/main" val="20100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4066399" y="1262729"/>
            <a:ext cx="936104" cy="369332"/>
          </a:xfrm>
          <a:prstGeom prst="rect">
            <a:avLst/>
          </a:prstGeom>
          <a:noFill/>
        </p:spPr>
        <p:txBody>
          <a:bodyPr wrap="square" rtlCol="0">
            <a:spAutoFit/>
          </a:bodyPr>
          <a:lstStyle/>
          <a:p>
            <a:r>
              <a:rPr lang="en-AU" b="1" dirty="0">
                <a:solidFill>
                  <a:schemeClr val="bg1"/>
                </a:solidFill>
                <a:latin typeface="Century Gothic" panose="020B0502020202020204" pitchFamily="34" charset="0"/>
              </a:rPr>
              <a:t>Event</a:t>
            </a:r>
          </a:p>
        </p:txBody>
      </p:sp>
      <p:sp>
        <p:nvSpPr>
          <p:cNvPr id="28" name="TextBox 27"/>
          <p:cNvSpPr txBox="1"/>
          <p:nvPr/>
        </p:nvSpPr>
        <p:spPr>
          <a:xfrm>
            <a:off x="1307646" y="3934737"/>
            <a:ext cx="1440160" cy="369332"/>
          </a:xfrm>
          <a:prstGeom prst="rect">
            <a:avLst/>
          </a:prstGeom>
          <a:noFill/>
        </p:spPr>
        <p:txBody>
          <a:bodyPr wrap="square" rtlCol="0">
            <a:spAutoFit/>
          </a:bodyPr>
          <a:lstStyle/>
          <a:p>
            <a:r>
              <a:rPr lang="en-AU" b="1" dirty="0">
                <a:solidFill>
                  <a:schemeClr val="bg1"/>
                </a:solidFill>
                <a:latin typeface="Century Gothic" panose="020B0502020202020204" pitchFamily="34" charset="0"/>
              </a:rPr>
              <a:t>Feelings</a:t>
            </a:r>
          </a:p>
        </p:txBody>
      </p:sp>
      <p:cxnSp>
        <p:nvCxnSpPr>
          <p:cNvPr id="32" name="Straight Arrow Connector 31"/>
          <p:cNvCxnSpPr/>
          <p:nvPr/>
        </p:nvCxnSpPr>
        <p:spPr>
          <a:xfrm flipH="1">
            <a:off x="1893285" y="3347123"/>
            <a:ext cx="1210104"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3543171" y="1407174"/>
            <a:ext cx="1031629" cy="99011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Century Gothic" panose="020B0502020202020204" pitchFamily="34" charset="0"/>
            </a:endParaRPr>
          </a:p>
        </p:txBody>
      </p:sp>
      <p:grpSp>
        <p:nvGrpSpPr>
          <p:cNvPr id="2" name="Group 1"/>
          <p:cNvGrpSpPr/>
          <p:nvPr/>
        </p:nvGrpSpPr>
        <p:grpSpPr>
          <a:xfrm>
            <a:off x="627914" y="1407563"/>
            <a:ext cx="8048541" cy="3996966"/>
            <a:chOff x="1055618" y="928892"/>
            <a:chExt cx="8028037" cy="3988940"/>
          </a:xfrm>
        </p:grpSpPr>
        <p:sp>
          <p:nvSpPr>
            <p:cNvPr id="27" name="Rectangle 26"/>
            <p:cNvSpPr/>
            <p:nvPr/>
          </p:nvSpPr>
          <p:spPr>
            <a:xfrm>
              <a:off x="1055618" y="3789039"/>
              <a:ext cx="1944216" cy="720081"/>
            </a:xfrm>
            <a:prstGeom prst="rect">
              <a:avLst/>
            </a:prstGeom>
            <a:solidFill>
              <a:schemeClr val="accent5">
                <a:lumMod val="75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latin typeface="Century Gothic" panose="020B0502020202020204" pitchFamily="34" charset="0"/>
                </a:rPr>
                <a:t>Feelings</a:t>
              </a:r>
            </a:p>
          </p:txBody>
        </p:sp>
        <p:sp>
          <p:nvSpPr>
            <p:cNvPr id="29" name="Rectangle 28"/>
            <p:cNvSpPr/>
            <p:nvPr/>
          </p:nvSpPr>
          <p:spPr>
            <a:xfrm>
              <a:off x="5868144" y="3789038"/>
              <a:ext cx="2005639" cy="720081"/>
            </a:xfrm>
            <a:prstGeom prst="rect">
              <a:avLst/>
            </a:prstGeom>
            <a:solidFill>
              <a:srgbClr val="FFFF00"/>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solidFill>
                    <a:schemeClr val="tx1"/>
                  </a:solidFill>
                  <a:latin typeface="Century Gothic" panose="020B0502020202020204" pitchFamily="34" charset="0"/>
                </a:rPr>
                <a:t>Behaviours</a:t>
              </a:r>
            </a:p>
          </p:txBody>
        </p:sp>
        <p:sp>
          <p:nvSpPr>
            <p:cNvPr id="30" name="Cloud Callout 29"/>
            <p:cNvSpPr/>
            <p:nvPr/>
          </p:nvSpPr>
          <p:spPr>
            <a:xfrm>
              <a:off x="3765880" y="2420888"/>
              <a:ext cx="1537143" cy="951148"/>
            </a:xfrm>
            <a:prstGeom prst="cloudCallout">
              <a:avLst>
                <a:gd name="adj1" fmla="val -48491"/>
                <a:gd name="adj2" fmla="val 6891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400" b="1" dirty="0">
                  <a:solidFill>
                    <a:schemeClr val="tx1"/>
                  </a:solidFill>
                  <a:latin typeface="Century Gothic" panose="020B0502020202020204" pitchFamily="34" charset="0"/>
                </a:rPr>
                <a:t>Thoughts</a:t>
              </a:r>
            </a:p>
          </p:txBody>
        </p:sp>
        <p:cxnSp>
          <p:nvCxnSpPr>
            <p:cNvPr id="31" name="Straight Arrow Connector 30"/>
            <p:cNvCxnSpPr/>
            <p:nvPr/>
          </p:nvCxnSpPr>
          <p:spPr>
            <a:xfrm flipH="1">
              <a:off x="4486688" y="1939189"/>
              <a:ext cx="1" cy="33768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p:nvPr/>
          </p:nvCxnSpPr>
          <p:spPr>
            <a:xfrm flipH="1" flipV="1">
              <a:off x="5508104" y="2896462"/>
              <a:ext cx="1152128" cy="74856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4" name="Straight Arrow Connector 33"/>
            <p:cNvCxnSpPr/>
            <p:nvPr/>
          </p:nvCxnSpPr>
          <p:spPr>
            <a:xfrm flipV="1">
              <a:off x="3203848" y="4119403"/>
              <a:ext cx="2448272" cy="2967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35" name="TextBox 34"/>
            <p:cNvSpPr txBox="1"/>
            <p:nvPr/>
          </p:nvSpPr>
          <p:spPr>
            <a:xfrm>
              <a:off x="2147491" y="928892"/>
              <a:ext cx="2019950" cy="830997"/>
            </a:xfrm>
            <a:prstGeom prst="rect">
              <a:avLst/>
            </a:prstGeom>
            <a:noFill/>
          </p:spPr>
          <p:txBody>
            <a:bodyPr wrap="square" rtlCol="0">
              <a:spAutoFit/>
            </a:bodyPr>
            <a:lstStyle/>
            <a:p>
              <a:r>
                <a:rPr lang="en-AU" sz="1600" i="1" dirty="0">
                  <a:latin typeface="Century Gothic" panose="020B0502020202020204" pitchFamily="34" charset="0"/>
                </a:rPr>
                <a:t>My sick mum is working at the school canteen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2975" y="1200538"/>
              <a:ext cx="987425"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TextBox 39"/>
            <p:cNvSpPr txBox="1"/>
            <p:nvPr/>
          </p:nvSpPr>
          <p:spPr>
            <a:xfrm>
              <a:off x="5652120" y="4575540"/>
              <a:ext cx="2635157" cy="338554"/>
            </a:xfrm>
            <a:prstGeom prst="rect">
              <a:avLst/>
            </a:prstGeom>
            <a:noFill/>
          </p:spPr>
          <p:txBody>
            <a:bodyPr wrap="square" rtlCol="0">
              <a:spAutoFit/>
            </a:bodyPr>
            <a:lstStyle/>
            <a:p>
              <a:r>
                <a:rPr lang="en-AU" sz="1600" i="1" dirty="0">
                  <a:latin typeface="Century Gothic" panose="020B0502020202020204" pitchFamily="34" charset="0"/>
                </a:rPr>
                <a:t>Join in with the other kids</a:t>
              </a:r>
            </a:p>
          </p:txBody>
        </p:sp>
        <p:sp>
          <p:nvSpPr>
            <p:cNvPr id="41" name="TextBox 40"/>
            <p:cNvSpPr txBox="1"/>
            <p:nvPr/>
          </p:nvSpPr>
          <p:spPr>
            <a:xfrm>
              <a:off x="1517212" y="4579278"/>
              <a:ext cx="1755139" cy="338554"/>
            </a:xfrm>
            <a:prstGeom prst="rect">
              <a:avLst/>
            </a:prstGeom>
            <a:noFill/>
          </p:spPr>
          <p:txBody>
            <a:bodyPr wrap="square" rtlCol="0">
              <a:spAutoFit/>
            </a:bodyPr>
            <a:lstStyle/>
            <a:p>
              <a:r>
                <a:rPr lang="en-AU" sz="1600" i="1" dirty="0">
                  <a:latin typeface="Century Gothic" panose="020B0502020202020204" pitchFamily="34" charset="0"/>
                </a:rPr>
                <a:t>Happy</a:t>
              </a:r>
            </a:p>
          </p:txBody>
        </p:sp>
        <p:sp>
          <p:nvSpPr>
            <p:cNvPr id="42" name="TextBox 41"/>
            <p:cNvSpPr txBox="1"/>
            <p:nvPr/>
          </p:nvSpPr>
          <p:spPr>
            <a:xfrm>
              <a:off x="5868143" y="1476653"/>
              <a:ext cx="3215512" cy="1382214"/>
            </a:xfrm>
            <a:prstGeom prst="rect">
              <a:avLst/>
            </a:prstGeom>
            <a:noFill/>
          </p:spPr>
          <p:txBody>
            <a:bodyPr wrap="square" rtlCol="0">
              <a:spAutoFit/>
            </a:bodyPr>
            <a:lstStyle/>
            <a:p>
              <a:r>
                <a:rPr lang="en-AU" sz="1400" dirty="0">
                  <a:latin typeface="Century Gothic" panose="020B0502020202020204" pitchFamily="34" charset="0"/>
                </a:rPr>
                <a:t>PET: </a:t>
              </a:r>
              <a:r>
                <a:rPr lang="en-AU" sz="1400" i="1" dirty="0">
                  <a:latin typeface="Century Gothic" panose="020B0502020202020204" pitchFamily="34" charset="0"/>
                </a:rPr>
                <a:t>people won’t notice Mum has no hair specially if she is wearing a wig or a beanie. Some of the other mums will be wearing beanies too and most kids are too busy chatting to their friends to notice</a:t>
              </a:r>
            </a:p>
          </p:txBody>
        </p:sp>
      </p:grpSp>
      <p:sp>
        <p:nvSpPr>
          <p:cNvPr id="17" name="Rectangle 16"/>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Century Gothic" panose="020B0502020202020204" pitchFamily="34" charset="0"/>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20" name="Title 1">
            <a:extLst>
              <a:ext uri="{FF2B5EF4-FFF2-40B4-BE49-F238E27FC236}">
                <a16:creationId xmlns:a16="http://schemas.microsoft.com/office/drawing/2014/main" xmlns="" id="{35DD77B5-A5E7-47F6-A070-E4D0960B3510}"/>
              </a:ext>
            </a:extLst>
          </p:cNvPr>
          <p:cNvSpPr>
            <a:spLocks noGrp="1"/>
          </p:cNvSpPr>
          <p:nvPr>
            <p:ph type="title"/>
          </p:nvPr>
        </p:nvSpPr>
        <p:spPr>
          <a:xfrm>
            <a:off x="0" y="25062"/>
            <a:ext cx="9143999" cy="1143000"/>
          </a:xfrm>
        </p:spPr>
        <p:txBody>
          <a:bodyPr>
            <a:normAutofit/>
          </a:bodyPr>
          <a:lstStyle/>
          <a:p>
            <a:r>
              <a:rPr lang="en-AU" sz="3000" dirty="0">
                <a:latin typeface="Arial Rounded MT Bold" panose="020F0704030504030204" pitchFamily="34" charset="0"/>
              </a:rPr>
              <a:t>1) Cognitive-Behavioural Therapy (CBT)</a:t>
            </a:r>
            <a:endParaRPr lang="en-AU" sz="3000" dirty="0"/>
          </a:p>
        </p:txBody>
      </p:sp>
    </p:spTree>
    <p:extLst>
      <p:ext uri="{BB962C8B-B14F-4D97-AF65-F5344CB8AC3E}">
        <p14:creationId xmlns:p14="http://schemas.microsoft.com/office/powerpoint/2010/main" val="394179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56C34B-CA0C-4A40-BD5D-74F86AC4EBF6}"/>
              </a:ext>
            </a:extLst>
          </p:cNvPr>
          <p:cNvSpPr>
            <a:spLocks noGrp="1"/>
          </p:cNvSpPr>
          <p:nvPr>
            <p:ph type="title"/>
          </p:nvPr>
        </p:nvSpPr>
        <p:spPr>
          <a:xfrm>
            <a:off x="529283" y="0"/>
            <a:ext cx="8229600" cy="1143000"/>
          </a:xfrm>
        </p:spPr>
        <p:txBody>
          <a:bodyPr>
            <a:normAutofit/>
          </a:bodyPr>
          <a:lstStyle/>
          <a:p>
            <a:r>
              <a:rPr lang="en-AU" sz="3000" dirty="0">
                <a:latin typeface="Arial Rounded MT Bold" panose="020F0704030504030204" pitchFamily="34" charset="0"/>
              </a:rPr>
              <a:t>1) Cognitive-Behavioural Therapy (CBT)</a:t>
            </a:r>
            <a:endParaRPr lang="en-AU" sz="3000" dirty="0"/>
          </a:p>
        </p:txBody>
      </p:sp>
      <p:sp>
        <p:nvSpPr>
          <p:cNvPr id="3" name="Content Placeholder 2">
            <a:extLst>
              <a:ext uri="{FF2B5EF4-FFF2-40B4-BE49-F238E27FC236}">
                <a16:creationId xmlns:a16="http://schemas.microsoft.com/office/drawing/2014/main" xmlns="" id="{54956E48-DC78-4258-B9EB-34760E874718}"/>
              </a:ext>
            </a:extLst>
          </p:cNvPr>
          <p:cNvSpPr>
            <a:spLocks noGrp="1"/>
          </p:cNvSpPr>
          <p:nvPr>
            <p:ph idx="1"/>
          </p:nvPr>
        </p:nvSpPr>
        <p:spPr>
          <a:xfrm>
            <a:off x="192011" y="1030582"/>
            <a:ext cx="5820149" cy="4752527"/>
          </a:xfrm>
        </p:spPr>
        <p:txBody>
          <a:bodyPr>
            <a:normAutofit fontScale="92500" lnSpcReduction="10000"/>
          </a:bodyPr>
          <a:lstStyle/>
          <a:p>
            <a:r>
              <a:rPr lang="en-AU" sz="2200" b="1" dirty="0">
                <a:latin typeface="Century Gothic" panose="020B0502020202020204" pitchFamily="34" charset="0"/>
              </a:rPr>
              <a:t>What is Psychoeducation?</a:t>
            </a:r>
          </a:p>
          <a:p>
            <a:pPr lvl="1">
              <a:buFont typeface="Courier New" panose="02070309020205020404" pitchFamily="49" charset="0"/>
              <a:buChar char="o"/>
            </a:pPr>
            <a:endParaRPr lang="en-AU" sz="2000" b="1"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Psychoeducation is about giving people the knowledge of the cognitive model and cognitive restructuring. This will allow people to understand their problems more effectively. </a:t>
            </a:r>
          </a:p>
          <a:p>
            <a:pPr lvl="1" algn="just">
              <a:buFont typeface="Courier New" panose="02070309020205020404" pitchFamily="49" charset="0"/>
              <a:buChar char="o"/>
            </a:pPr>
            <a:endParaRPr lang="en-AU" sz="2000"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Upon understanding their problems, they will be able to manage them and gain autonomy over them in life. </a:t>
            </a:r>
          </a:p>
          <a:p>
            <a:pPr lvl="1" algn="just">
              <a:buFont typeface="Courier New" panose="02070309020205020404" pitchFamily="49" charset="0"/>
              <a:buChar char="o"/>
            </a:pPr>
            <a:endParaRPr lang="en-AU" sz="2000"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This is also aided by teaching people skills that can be use in difficult situations, such as problem solving skills. </a:t>
            </a:r>
          </a:p>
          <a:p>
            <a:endParaRPr lang="en-AU" dirty="0"/>
          </a:p>
        </p:txBody>
      </p:sp>
      <p:sp>
        <p:nvSpPr>
          <p:cNvPr id="4" name="Rectangle 3">
            <a:extLst>
              <a:ext uri="{FF2B5EF4-FFF2-40B4-BE49-F238E27FC236}">
                <a16:creationId xmlns:a16="http://schemas.microsoft.com/office/drawing/2014/main" xmlns="" id="{A756DA05-7AAA-4984-800B-BB2C46D9FCDE}"/>
              </a:ext>
            </a:extLst>
          </p:cNvPr>
          <p:cNvSpPr/>
          <p:nvPr/>
        </p:nvSpPr>
        <p:spPr>
          <a:xfrm>
            <a:off x="-3" y="602128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F4D40894-D80A-40BE-AC5E-0B7C89E8C3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2106684"/>
            <a:ext cx="2809875" cy="260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6500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C773CA5-F5C0-403C-8932-EE166CD55624}"/>
              </a:ext>
            </a:extLst>
          </p:cNvPr>
          <p:cNvSpPr>
            <a:spLocks noGrp="1"/>
          </p:cNvSpPr>
          <p:nvPr>
            <p:ph idx="1"/>
          </p:nvPr>
        </p:nvSpPr>
        <p:spPr>
          <a:xfrm>
            <a:off x="313258" y="901020"/>
            <a:ext cx="8147174" cy="1783060"/>
          </a:xfrm>
        </p:spPr>
        <p:txBody>
          <a:bodyPr>
            <a:normAutofit/>
          </a:bodyPr>
          <a:lstStyle/>
          <a:p>
            <a:pPr algn="just"/>
            <a:r>
              <a:rPr lang="en-AU" sz="2000" b="1" dirty="0">
                <a:latin typeface="Century Gothic" panose="020B0502020202020204" pitchFamily="34" charset="0"/>
              </a:rPr>
              <a:t>Problem-Solving Skills: </a:t>
            </a:r>
            <a:r>
              <a:rPr lang="en-AU" sz="1200" dirty="0">
                <a:latin typeface="Century Gothic" panose="020B0502020202020204" pitchFamily="34" charset="0"/>
              </a:rPr>
              <a:t>Children are informed on the processes involved in solving problems that may occur in their lives. Knowing how to solve problems can help them feel more confident in their ability to find solutions, and cope better when faced with challenges</a:t>
            </a:r>
            <a:r>
              <a:rPr lang="en-AU" sz="1100" dirty="0">
                <a:latin typeface="Century Gothic" panose="020B0502020202020204" pitchFamily="34" charset="0"/>
              </a:rPr>
              <a:t>. </a:t>
            </a:r>
            <a:r>
              <a:rPr lang="en-AU" sz="1200" dirty="0">
                <a:latin typeface="Century Gothic" panose="020B0502020202020204" pitchFamily="34" charset="0"/>
              </a:rPr>
              <a:t>There are seven steps to solving a problem, as seen below.</a:t>
            </a:r>
            <a:endParaRPr lang="en-AU" sz="1200" b="1" dirty="0">
              <a:latin typeface="Century Gothic" panose="020B0502020202020204" pitchFamily="34" charset="0"/>
            </a:endParaRPr>
          </a:p>
          <a:p>
            <a:pPr marL="457200" lvl="1" indent="0" algn="just">
              <a:buNone/>
            </a:pPr>
            <a:endParaRPr lang="en-AU" sz="1400" b="1" dirty="0">
              <a:latin typeface="Century Gothic" panose="020B0502020202020204" pitchFamily="34" charset="0"/>
            </a:endParaRPr>
          </a:p>
          <a:p>
            <a:pPr>
              <a:buFont typeface="Courier New" panose="02070309020205020404" pitchFamily="49" charset="0"/>
              <a:buChar char="o"/>
            </a:pPr>
            <a:endParaRPr lang="en-AU" sz="1400" dirty="0"/>
          </a:p>
          <a:p>
            <a:endParaRPr lang="en-AU" sz="2000" b="1" dirty="0"/>
          </a:p>
        </p:txBody>
      </p:sp>
      <p:sp>
        <p:nvSpPr>
          <p:cNvPr id="4" name="Rectangle 3">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sp>
        <p:nvSpPr>
          <p:cNvPr id="6" name="Title 1">
            <a:extLst>
              <a:ext uri="{FF2B5EF4-FFF2-40B4-BE49-F238E27FC236}">
                <a16:creationId xmlns:a16="http://schemas.microsoft.com/office/drawing/2014/main" xmlns="" id="{D246E6FB-E161-47A7-A2CE-36B55273462A}"/>
              </a:ext>
            </a:extLst>
          </p:cNvPr>
          <p:cNvSpPr txBox="1">
            <a:spLocks/>
          </p:cNvSpPr>
          <p:nvPr/>
        </p:nvSpPr>
        <p:spPr>
          <a:xfrm>
            <a:off x="529283"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dirty="0">
                <a:latin typeface="Arial Rounded MT Bold" panose="020F0704030504030204" pitchFamily="34" charset="0"/>
              </a:rPr>
              <a:t>1) Cognitive-Behavioural Therapy (CBT)</a:t>
            </a:r>
            <a:endParaRPr lang="en-AU" sz="3000" dirty="0"/>
          </a:p>
        </p:txBody>
      </p:sp>
      <p:graphicFrame>
        <p:nvGraphicFramePr>
          <p:cNvPr id="7" name="Diagram 6">
            <a:extLst>
              <a:ext uri="{FF2B5EF4-FFF2-40B4-BE49-F238E27FC236}">
                <a16:creationId xmlns:a16="http://schemas.microsoft.com/office/drawing/2014/main" xmlns="" id="{5B2039E1-7CDC-4B04-B3EA-0006FD02F8F7}"/>
              </a:ext>
            </a:extLst>
          </p:cNvPr>
          <p:cNvGraphicFramePr/>
          <p:nvPr>
            <p:extLst>
              <p:ext uri="{D42A27DB-BD31-4B8C-83A1-F6EECF244321}">
                <p14:modId xmlns:p14="http://schemas.microsoft.com/office/powerpoint/2010/main" val="2539292300"/>
              </p:ext>
            </p:extLst>
          </p:nvPr>
        </p:nvGraphicFramePr>
        <p:xfrm>
          <a:off x="251520" y="1844824"/>
          <a:ext cx="8651230"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83752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B6970-D783-458A-B59A-C2879C8893C7}"/>
              </a:ext>
            </a:extLst>
          </p:cNvPr>
          <p:cNvSpPr>
            <a:spLocks noGrp="1"/>
          </p:cNvSpPr>
          <p:nvPr>
            <p:ph type="title"/>
          </p:nvPr>
        </p:nvSpPr>
        <p:spPr>
          <a:xfrm>
            <a:off x="457200" y="12601"/>
            <a:ext cx="8229600" cy="1143000"/>
          </a:xfrm>
        </p:spPr>
        <p:txBody>
          <a:bodyPr>
            <a:normAutofit/>
          </a:bodyPr>
          <a:lstStyle/>
          <a:p>
            <a:r>
              <a:rPr lang="en-AU" sz="3000" dirty="0">
                <a:latin typeface="Arial Rounded MT Bold" panose="020F0704030504030204" pitchFamily="34" charset="0"/>
              </a:rPr>
              <a:t>2) Social Skills</a:t>
            </a:r>
          </a:p>
        </p:txBody>
      </p:sp>
      <p:sp>
        <p:nvSpPr>
          <p:cNvPr id="3" name="Content Placeholder 2">
            <a:extLst>
              <a:ext uri="{FF2B5EF4-FFF2-40B4-BE49-F238E27FC236}">
                <a16:creationId xmlns:a16="http://schemas.microsoft.com/office/drawing/2014/main" xmlns="" id="{9661504A-BEAA-4F98-93B7-7221D162D971}"/>
              </a:ext>
            </a:extLst>
          </p:cNvPr>
          <p:cNvSpPr>
            <a:spLocks noGrp="1"/>
          </p:cNvSpPr>
          <p:nvPr>
            <p:ph idx="1"/>
          </p:nvPr>
        </p:nvSpPr>
        <p:spPr>
          <a:xfrm>
            <a:off x="467544" y="908720"/>
            <a:ext cx="8219255" cy="2789172"/>
          </a:xfrm>
        </p:spPr>
        <p:txBody>
          <a:bodyPr>
            <a:normAutofit fontScale="92500" lnSpcReduction="20000"/>
          </a:bodyPr>
          <a:lstStyle/>
          <a:p>
            <a:r>
              <a:rPr lang="en-AU" sz="2000" b="1" dirty="0">
                <a:latin typeface="Century Gothic" panose="020B0502020202020204" pitchFamily="34" charset="0"/>
              </a:rPr>
              <a:t>Understanding Emotions </a:t>
            </a:r>
          </a:p>
          <a:p>
            <a:pPr marL="0" indent="0">
              <a:buNone/>
            </a:pPr>
            <a:endParaRPr lang="en-AU" sz="2000" b="1"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Children are introduced to feelings and thoughts. We will be encouraging them to share their thoughts and feelings in the safe space with other children in the group. This session teaches children the importance of talking about how we feel to manage our feelings. </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Some feelings are good and some can be difficult. It is important to know that it is normal to have lots of different feelings, even the difficult ones. Just like the weather changes, the difficult feelings can pass. </a:t>
            </a:r>
            <a:endParaRPr lang="en-AU" sz="1800" b="1" dirty="0">
              <a:latin typeface="Century Gothic" panose="020B0502020202020204" pitchFamily="34" charset="0"/>
            </a:endParaRPr>
          </a:p>
        </p:txBody>
      </p:sp>
      <p:sp>
        <p:nvSpPr>
          <p:cNvPr id="4" name="Rectangle 3">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pic>
        <p:nvPicPr>
          <p:cNvPr id="3074" name="Picture 2" descr="The emotions thermometer - how do you feel tod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6028" y="3697892"/>
            <a:ext cx="3937198" cy="1917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540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1012609-8C93-41A4-942C-017EEB8A0D11}"/>
              </a:ext>
            </a:extLst>
          </p:cNvPr>
          <p:cNvSpPr>
            <a:spLocks noGrp="1"/>
          </p:cNvSpPr>
          <p:nvPr>
            <p:ph idx="1"/>
          </p:nvPr>
        </p:nvSpPr>
        <p:spPr>
          <a:xfrm>
            <a:off x="516348" y="920858"/>
            <a:ext cx="5567820" cy="4536504"/>
          </a:xfrm>
        </p:spPr>
        <p:txBody>
          <a:bodyPr>
            <a:normAutofit lnSpcReduction="10000"/>
          </a:bodyPr>
          <a:lstStyle/>
          <a:p>
            <a:r>
              <a:rPr lang="en-AU" sz="2000" b="1" dirty="0">
                <a:latin typeface="Century Gothic" panose="020B0502020202020204" pitchFamily="34" charset="0"/>
              </a:rPr>
              <a:t>Communication Skills</a:t>
            </a:r>
          </a:p>
          <a:p>
            <a:endParaRPr lang="en-AU" sz="1600" b="1"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The program explains that good communication is very important and children will be taught basic skills that are necessary for good communication. </a:t>
            </a:r>
          </a:p>
          <a:p>
            <a:pPr lvl="1" algn="just">
              <a:buFont typeface="Courier New" panose="02070309020205020404" pitchFamily="49" charset="0"/>
              <a:buChar char="o"/>
            </a:pPr>
            <a:endParaRPr lang="en-AU" sz="2000"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This also includes an understanding of the different communication styles; aggressive, passive and assertive.</a:t>
            </a:r>
          </a:p>
          <a:p>
            <a:pPr lvl="1" algn="just">
              <a:buFont typeface="Courier New" panose="02070309020205020404" pitchFamily="49" charset="0"/>
              <a:buChar char="o"/>
            </a:pPr>
            <a:endParaRPr lang="en-AU" sz="2000" dirty="0">
              <a:latin typeface="Century Gothic" panose="020B0502020202020204" pitchFamily="34" charset="0"/>
            </a:endParaRPr>
          </a:p>
          <a:p>
            <a:pPr lvl="1" algn="just">
              <a:buFont typeface="Courier New" panose="02070309020205020404" pitchFamily="49" charset="0"/>
              <a:buChar char="o"/>
            </a:pPr>
            <a:r>
              <a:rPr lang="en-AU" sz="2000" dirty="0">
                <a:latin typeface="Century Gothic" panose="020B0502020202020204" pitchFamily="34" charset="0"/>
              </a:rPr>
              <a:t>Tips for talking to their parents and how they can help parents at home.</a:t>
            </a:r>
          </a:p>
          <a:p>
            <a:endParaRPr lang="en-AU" dirty="0"/>
          </a:p>
        </p:txBody>
      </p:sp>
      <p:sp>
        <p:nvSpPr>
          <p:cNvPr id="4" name="Title 1">
            <a:extLst>
              <a:ext uri="{FF2B5EF4-FFF2-40B4-BE49-F238E27FC236}">
                <a16:creationId xmlns:a16="http://schemas.microsoft.com/office/drawing/2014/main" xmlns="" id="{BCBB6970-D783-458A-B59A-C2879C8893C7}"/>
              </a:ext>
            </a:extLst>
          </p:cNvPr>
          <p:cNvSpPr txBox="1">
            <a:spLocks/>
          </p:cNvSpPr>
          <p:nvPr/>
        </p:nvSpPr>
        <p:spPr>
          <a:xfrm>
            <a:off x="516348"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dirty="0">
                <a:latin typeface="Arial Rounded MT Bold" panose="020F0704030504030204" pitchFamily="34" charset="0"/>
              </a:rPr>
              <a:t>2) Social Skills</a:t>
            </a:r>
          </a:p>
        </p:txBody>
      </p:sp>
      <p:sp>
        <p:nvSpPr>
          <p:cNvPr id="5" name="Rectangle 4">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pic>
        <p:nvPicPr>
          <p:cNvPr id="7" name="Picture 6"/>
          <p:cNvPicPr>
            <a:picLocks noChangeAspect="1"/>
          </p:cNvPicPr>
          <p:nvPr/>
        </p:nvPicPr>
        <p:blipFill>
          <a:blip r:embed="rId3"/>
          <a:stretch>
            <a:fillRect/>
          </a:stretch>
        </p:blipFill>
        <p:spPr>
          <a:xfrm>
            <a:off x="6084168" y="1916832"/>
            <a:ext cx="2636528" cy="2544556"/>
          </a:xfrm>
          <a:prstGeom prst="rect">
            <a:avLst/>
          </a:prstGeom>
        </p:spPr>
      </p:pic>
    </p:spTree>
    <p:extLst>
      <p:ext uri="{BB962C8B-B14F-4D97-AF65-F5344CB8AC3E}">
        <p14:creationId xmlns:p14="http://schemas.microsoft.com/office/powerpoint/2010/main" val="1463484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4449DE4-6062-4603-B229-21538E79A10B}"/>
              </a:ext>
            </a:extLst>
          </p:cNvPr>
          <p:cNvSpPr>
            <a:spLocks noGrp="1"/>
          </p:cNvSpPr>
          <p:nvPr>
            <p:ph idx="1"/>
          </p:nvPr>
        </p:nvSpPr>
        <p:spPr>
          <a:xfrm>
            <a:off x="154359" y="908720"/>
            <a:ext cx="8532440" cy="2237393"/>
          </a:xfrm>
        </p:spPr>
        <p:txBody>
          <a:bodyPr/>
          <a:lstStyle/>
          <a:p>
            <a:pPr lvl="1" algn="just">
              <a:buFont typeface="Arial" panose="020B0604020202020204" pitchFamily="34" charset="0"/>
              <a:buChar char="•"/>
            </a:pPr>
            <a:r>
              <a:rPr lang="en-AU" sz="2000" b="1" dirty="0">
                <a:latin typeface="Century Gothic" panose="020B0502020202020204" pitchFamily="34" charset="0"/>
              </a:rPr>
              <a:t>Building Resilience: </a:t>
            </a:r>
            <a:r>
              <a:rPr lang="en-AU" sz="1600" dirty="0">
                <a:latin typeface="Century Gothic" panose="020B0502020202020204" pitchFamily="34" charset="0"/>
              </a:rPr>
              <a:t>Resilience is the ability to be able to cope with difficult situations in life. Sometimes things happen that we don’t plan for and they can be difficult for us to cope with. Having people around us who love, help and support us, knowing and liking who we are, and feeling confident in our abilities all help build resilience. These can be summarised as follows:</a:t>
            </a:r>
          </a:p>
          <a:p>
            <a:endParaRPr lang="en-AU" sz="2800" dirty="0"/>
          </a:p>
        </p:txBody>
      </p:sp>
      <p:sp>
        <p:nvSpPr>
          <p:cNvPr id="5" name="Title 1">
            <a:extLst>
              <a:ext uri="{FF2B5EF4-FFF2-40B4-BE49-F238E27FC236}">
                <a16:creationId xmlns:a16="http://schemas.microsoft.com/office/drawing/2014/main" xmlns="" id="{BCBB6970-D783-458A-B59A-C2879C8893C7}"/>
              </a:ext>
            </a:extLst>
          </p:cNvPr>
          <p:cNvSpPr txBox="1">
            <a:spLocks/>
          </p:cNvSpPr>
          <p:nvPr/>
        </p:nvSpPr>
        <p:spPr>
          <a:xfrm>
            <a:off x="457200" y="12601"/>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dirty="0">
                <a:latin typeface="Arial Rounded MT Bold" panose="020F0704030504030204" pitchFamily="34" charset="0"/>
              </a:rPr>
              <a:t>2) Social Skills</a:t>
            </a:r>
          </a:p>
        </p:txBody>
      </p:sp>
      <p:sp>
        <p:nvSpPr>
          <p:cNvPr id="6" name="Rectangle 5">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4041" y="2420888"/>
            <a:ext cx="4627131"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8516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2F1B5B-96D7-4EA9-8969-8240F0C2B3A9}"/>
              </a:ext>
            </a:extLst>
          </p:cNvPr>
          <p:cNvSpPr>
            <a:spLocks noGrp="1"/>
          </p:cNvSpPr>
          <p:nvPr>
            <p:ph type="title"/>
          </p:nvPr>
        </p:nvSpPr>
        <p:spPr>
          <a:xfrm>
            <a:off x="457199" y="10127"/>
            <a:ext cx="8229600" cy="1143000"/>
          </a:xfrm>
        </p:spPr>
        <p:txBody>
          <a:bodyPr>
            <a:normAutofit/>
          </a:bodyPr>
          <a:lstStyle/>
          <a:p>
            <a:r>
              <a:rPr lang="en-AU" sz="3000" dirty="0">
                <a:latin typeface="Arial Rounded MT Bold"/>
              </a:rPr>
              <a:t>3) Relaxation Skills and Mindfulness</a:t>
            </a:r>
          </a:p>
        </p:txBody>
      </p:sp>
      <p:sp>
        <p:nvSpPr>
          <p:cNvPr id="4" name="Rectangle 3">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sp>
        <p:nvSpPr>
          <p:cNvPr id="6" name="Content Placeholder 5"/>
          <p:cNvSpPr>
            <a:spLocks noGrp="1"/>
          </p:cNvSpPr>
          <p:nvPr>
            <p:ph idx="1"/>
          </p:nvPr>
        </p:nvSpPr>
        <p:spPr>
          <a:xfrm>
            <a:off x="464095" y="980728"/>
            <a:ext cx="7862663" cy="4752528"/>
          </a:xfrm>
        </p:spPr>
        <p:txBody>
          <a:bodyPr>
            <a:normAutofit fontScale="92500" lnSpcReduction="10000"/>
          </a:bodyPr>
          <a:lstStyle/>
          <a:p>
            <a:r>
              <a:rPr lang="en-AU" sz="2000" b="1" dirty="0">
                <a:latin typeface="Century Gothic" panose="020B0502020202020204" pitchFamily="34" charset="0"/>
              </a:rPr>
              <a:t>Relaxation Skills</a:t>
            </a:r>
          </a:p>
          <a:p>
            <a:pPr algn="just"/>
            <a:endParaRPr lang="en-AU" sz="2000" b="1"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Being able to relax is an important skill in being able to cope with daily life and any challenges we may face. There are many things we can do to relax.</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Some examples might be going for a walk, read a book, watch a movie, listen to music, or play with your dog if you have one. Children will be introduced to relaxation exercises that they can practice at home. </a:t>
            </a:r>
          </a:p>
          <a:p>
            <a:pPr lvl="1" algn="just">
              <a:buFont typeface="Courier New" panose="02070309020205020404" pitchFamily="49" charset="0"/>
              <a:buChar char="o"/>
            </a:pPr>
            <a:endParaRPr lang="en-AU" sz="1900" dirty="0">
              <a:latin typeface="Century Gothic" panose="020B0502020202020204" pitchFamily="34" charset="0"/>
            </a:endParaRPr>
          </a:p>
          <a:p>
            <a:pPr lvl="1" algn="just">
              <a:buFont typeface="Courier New" panose="02070309020205020404" pitchFamily="49" charset="0"/>
              <a:buChar char="o"/>
            </a:pPr>
            <a:r>
              <a:rPr lang="en-AU" sz="1700" dirty="0">
                <a:latin typeface="Century Gothic" panose="020B0502020202020204" pitchFamily="34" charset="0"/>
              </a:rPr>
              <a:t>Example: Calm breathing exercise</a:t>
            </a:r>
            <a:r>
              <a:rPr lang="en-AU" sz="1500" dirty="0">
                <a:latin typeface="Century Gothic" panose="020B0502020202020204" pitchFamily="34" charset="0"/>
              </a:rPr>
              <a:t>	</a:t>
            </a:r>
          </a:p>
          <a:p>
            <a:pPr marL="857250" lvl="2" indent="0" algn="just">
              <a:buNone/>
            </a:pPr>
            <a:r>
              <a:rPr lang="en-AU" sz="1500" i="1" dirty="0">
                <a:latin typeface="Century Gothic" panose="020B0502020202020204" pitchFamily="34" charset="0"/>
              </a:rPr>
              <a:t>Take a deep breath</a:t>
            </a:r>
          </a:p>
          <a:p>
            <a:pPr marL="857250" lvl="2" indent="0" algn="just">
              <a:buNone/>
            </a:pPr>
            <a:r>
              <a:rPr lang="en-AU" sz="1500" i="1" dirty="0">
                <a:latin typeface="Century Gothic" panose="020B0502020202020204" pitchFamily="34" charset="0"/>
              </a:rPr>
              <a:t>Hold it and count to 5</a:t>
            </a:r>
          </a:p>
          <a:p>
            <a:pPr marL="857250" lvl="2" indent="0" algn="just">
              <a:buNone/>
            </a:pPr>
            <a:r>
              <a:rPr lang="en-AU" sz="1500" i="1" dirty="0">
                <a:latin typeface="Century Gothic" panose="020B0502020202020204" pitchFamily="34" charset="0"/>
              </a:rPr>
              <a:t>Slowly let your breath out</a:t>
            </a:r>
          </a:p>
          <a:p>
            <a:pPr marL="857250" lvl="2" indent="0" algn="just">
              <a:buNone/>
            </a:pPr>
            <a:r>
              <a:rPr lang="en-AU" sz="1500" i="1" dirty="0">
                <a:latin typeface="Century Gothic" panose="020B0502020202020204" pitchFamily="34" charset="0"/>
              </a:rPr>
              <a:t>As you let your breath out, say the word “relax” to yourself</a:t>
            </a:r>
          </a:p>
          <a:p>
            <a:pPr marL="857250" lvl="2" indent="0" algn="just">
              <a:buNone/>
            </a:pPr>
            <a:r>
              <a:rPr lang="en-AU" sz="1500" i="1" dirty="0">
                <a:latin typeface="Century Gothic" panose="020B0502020202020204" pitchFamily="34" charset="0"/>
              </a:rPr>
              <a:t>Repeat this over and over until you begin to feel relaxed</a:t>
            </a:r>
          </a:p>
          <a:p>
            <a:pPr lvl="1">
              <a:buFont typeface="Courier New" panose="02070309020205020404" pitchFamily="49" charset="0"/>
              <a:buChar char="o"/>
            </a:pPr>
            <a:endParaRPr lang="en-AU" sz="1800" dirty="0">
              <a:latin typeface="Century Gothic" panose="020B0502020202020204" pitchFamily="34" charset="0"/>
            </a:endParaRPr>
          </a:p>
          <a:p>
            <a:endParaRPr lang="en-AU"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054" y="3518556"/>
            <a:ext cx="1378494" cy="2144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6132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294" y="4509120"/>
            <a:ext cx="2770720" cy="1067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8" name="Content Placeholder 2">
            <a:extLst>
              <a:ext uri="{FF2B5EF4-FFF2-40B4-BE49-F238E27FC236}">
                <a16:creationId xmlns:a16="http://schemas.microsoft.com/office/drawing/2014/main" xmlns="" id="{E2BBFA4B-BEE7-456E-B3B8-C8BB71F6490F}"/>
              </a:ext>
            </a:extLst>
          </p:cNvPr>
          <p:cNvSpPr>
            <a:spLocks noGrp="1"/>
          </p:cNvSpPr>
          <p:nvPr>
            <p:ph idx="1"/>
          </p:nvPr>
        </p:nvSpPr>
        <p:spPr>
          <a:xfrm>
            <a:off x="446854" y="1052736"/>
            <a:ext cx="8085586" cy="3600400"/>
          </a:xfrm>
        </p:spPr>
        <p:txBody>
          <a:bodyPr>
            <a:normAutofit/>
          </a:bodyPr>
          <a:lstStyle/>
          <a:p>
            <a:r>
              <a:rPr lang="en-AU" sz="2000" b="1" dirty="0">
                <a:latin typeface="Century Gothic" panose="020B0502020202020204" pitchFamily="34" charset="0"/>
              </a:rPr>
              <a:t>What is Mindfulness?</a:t>
            </a:r>
          </a:p>
          <a:p>
            <a:pPr marL="0" indent="0">
              <a:buNone/>
            </a:pPr>
            <a:endParaRPr lang="en-AU" sz="1200" b="1"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Mindfulness is a whole body state of mind that involves paying close attention to what you are doing in the present moment. Though it is normal for your attention to wander, mindfulness is about noticing when your attention wanders and bringing your attention back to the present moment (Kids Matter, 2017).</a:t>
            </a:r>
          </a:p>
          <a:p>
            <a:pPr lvl="1" algn="just">
              <a:buFont typeface="Courier New" panose="02070309020205020404" pitchFamily="49" charset="0"/>
              <a:buChar char="o"/>
            </a:pPr>
            <a:endParaRPr lang="en-AU" sz="1800" dirty="0">
              <a:latin typeface="Century Gothic" panose="020B0502020202020204" pitchFamily="34" charset="0"/>
            </a:endParaRPr>
          </a:p>
          <a:p>
            <a:pPr lvl="1" algn="just">
              <a:buFont typeface="Courier New" panose="02070309020205020404" pitchFamily="49" charset="0"/>
              <a:buChar char="o"/>
            </a:pPr>
            <a:r>
              <a:rPr lang="en-AU" sz="1800" dirty="0">
                <a:latin typeface="Century Gothic" panose="020B0502020202020204" pitchFamily="34" charset="0"/>
              </a:rPr>
              <a:t>Activity: Most of us breathe automatically without paying any attention to our breath.  For the next few minutes just pay attention to your breath…</a:t>
            </a:r>
          </a:p>
          <a:p>
            <a:pPr lvl="1">
              <a:buFont typeface="Courier New" panose="02070309020205020404" pitchFamily="49" charset="0"/>
              <a:buChar char="o"/>
            </a:pPr>
            <a:endParaRPr lang="en-AU" sz="1600" dirty="0">
              <a:latin typeface="Century Gothic" panose="020B0502020202020204" pitchFamily="34" charset="0"/>
            </a:endParaRPr>
          </a:p>
        </p:txBody>
      </p:sp>
      <p:sp>
        <p:nvSpPr>
          <p:cNvPr id="9" name="Title 1"/>
          <p:cNvSpPr txBox="1">
            <a:spLocks/>
          </p:cNvSpPr>
          <p:nvPr/>
        </p:nvSpPr>
        <p:spPr>
          <a:xfrm>
            <a:off x="446854" y="4286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dirty="0">
                <a:latin typeface="Arial Rounded MT Bold"/>
              </a:rPr>
              <a:t>3) Relaxation Skills and Mindfulness</a:t>
            </a:r>
            <a:endParaRPr lang="en-AU" sz="3000" dirty="0">
              <a:latin typeface="Arial Rounded MT Bold" panose="020F0704030504030204" pitchFamily="34" charset="0"/>
            </a:endParaRPr>
          </a:p>
        </p:txBody>
      </p:sp>
    </p:spTree>
    <p:extLst>
      <p:ext uri="{BB962C8B-B14F-4D97-AF65-F5344CB8AC3E}">
        <p14:creationId xmlns:p14="http://schemas.microsoft.com/office/powerpoint/2010/main" val="2646185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D1F53E-2411-4936-8CB2-26F9EBE42648}"/>
              </a:ext>
            </a:extLst>
          </p:cNvPr>
          <p:cNvSpPr>
            <a:spLocks noGrp="1"/>
          </p:cNvSpPr>
          <p:nvPr>
            <p:ph type="title"/>
          </p:nvPr>
        </p:nvSpPr>
        <p:spPr>
          <a:xfrm>
            <a:off x="457199" y="0"/>
            <a:ext cx="8229600" cy="1143000"/>
          </a:xfrm>
        </p:spPr>
        <p:txBody>
          <a:bodyPr/>
          <a:lstStyle/>
          <a:p>
            <a:r>
              <a:rPr lang="en-AU" sz="3000" dirty="0">
                <a:latin typeface="Arial Rounded MT Bold"/>
              </a:rPr>
              <a:t>4) Dealing with Grief and Loss</a:t>
            </a:r>
          </a:p>
        </p:txBody>
      </p:sp>
      <p:sp>
        <p:nvSpPr>
          <p:cNvPr id="3" name="Content Placeholder 2">
            <a:extLst>
              <a:ext uri="{FF2B5EF4-FFF2-40B4-BE49-F238E27FC236}">
                <a16:creationId xmlns:a16="http://schemas.microsoft.com/office/drawing/2014/main" xmlns="" id="{F28B083D-8CA9-4EF1-BBE3-13EB4B987B53}"/>
              </a:ext>
            </a:extLst>
          </p:cNvPr>
          <p:cNvSpPr>
            <a:spLocks noGrp="1"/>
          </p:cNvSpPr>
          <p:nvPr>
            <p:ph idx="1"/>
          </p:nvPr>
        </p:nvSpPr>
        <p:spPr>
          <a:xfrm>
            <a:off x="445073" y="1124744"/>
            <a:ext cx="8229600" cy="4248472"/>
          </a:xfrm>
        </p:spPr>
        <p:txBody>
          <a:bodyPr>
            <a:normAutofit lnSpcReduction="10000"/>
          </a:bodyPr>
          <a:lstStyle/>
          <a:p>
            <a:r>
              <a:rPr lang="en-AU" sz="2000" dirty="0">
                <a:latin typeface="Century Gothic" panose="020B0502020202020204" pitchFamily="34" charset="0"/>
              </a:rPr>
              <a:t>Children will be introduced to palliative care and what happens when someone you love dies.</a:t>
            </a:r>
          </a:p>
          <a:p>
            <a:pPr marL="0" indent="0">
              <a:buNone/>
            </a:pPr>
            <a:endParaRPr lang="en-AU" sz="2000" dirty="0">
              <a:latin typeface="Century Gothic" panose="020B0502020202020204" pitchFamily="34" charset="0"/>
            </a:endParaRPr>
          </a:p>
          <a:p>
            <a:r>
              <a:rPr lang="en-AU" sz="2000" dirty="0">
                <a:latin typeface="Century Gothic" panose="020B0502020202020204" pitchFamily="34" charset="0"/>
              </a:rPr>
              <a:t>They will gain an understanding that mourning is the process that people go through to deal with the death of someone they loved</a:t>
            </a:r>
          </a:p>
          <a:p>
            <a:endParaRPr lang="en-AU" sz="2000" dirty="0">
              <a:latin typeface="Century Gothic" panose="020B0502020202020204" pitchFamily="34" charset="0"/>
            </a:endParaRPr>
          </a:p>
          <a:p>
            <a:r>
              <a:rPr lang="en-AU" sz="2000" dirty="0">
                <a:latin typeface="Century Gothic" panose="020B0502020202020204" pitchFamily="34" charset="0"/>
              </a:rPr>
              <a:t>They will also learn about the stages of grief and that it helps to understand the stages because it helps us accept our feelings of sadness. Children will understand that the stages are like feelings. The stages don’t happen in certain order and some people may not experience them at all. Sometimes it takes a long time before they allow themselves to feel anything. </a:t>
            </a:r>
          </a:p>
        </p:txBody>
      </p:sp>
      <p:sp>
        <p:nvSpPr>
          <p:cNvPr id="4" name="Rectangle 3">
            <a:extLst>
              <a:ext uri="{FF2B5EF4-FFF2-40B4-BE49-F238E27FC236}">
                <a16:creationId xmlns:a16="http://schemas.microsoft.com/office/drawing/2014/main" xmlns="" id="{1412D5F8-8E4F-494F-9754-AA9BE181AEF6}"/>
              </a:ext>
            </a:extLst>
          </p:cNvPr>
          <p:cNvSpPr/>
          <p:nvPr/>
        </p:nvSpPr>
        <p:spPr>
          <a:xfrm>
            <a:off x="0" y="585753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a:extLst>
              <a:ext uri="{FF2B5EF4-FFF2-40B4-BE49-F238E27FC236}">
                <a16:creationId xmlns:a16="http://schemas.microsoft.com/office/drawing/2014/main" xmlns="" id="{614B57B8-DB72-4348-93F8-9363EC0CAB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82742" y="5855678"/>
            <a:ext cx="1008115" cy="1002322"/>
          </a:xfrm>
          <a:prstGeom prst="rect">
            <a:avLst/>
          </a:prstGeom>
        </p:spPr>
      </p:pic>
    </p:spTree>
    <p:extLst>
      <p:ext uri="{BB962C8B-B14F-4D97-AF65-F5344CB8AC3E}">
        <p14:creationId xmlns:p14="http://schemas.microsoft.com/office/powerpoint/2010/main" val="2800860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254" y="0"/>
            <a:ext cx="8229600" cy="1143000"/>
          </a:xfrm>
        </p:spPr>
        <p:txBody>
          <a:bodyPr>
            <a:normAutofit/>
          </a:bodyPr>
          <a:lstStyle/>
          <a:p>
            <a:r>
              <a:rPr lang="en-AU" sz="3000" dirty="0">
                <a:latin typeface="Arial Rounded MT Bold"/>
              </a:rPr>
              <a:t>5) Access to Further Resources and Help</a:t>
            </a:r>
          </a:p>
        </p:txBody>
      </p:sp>
      <p:sp>
        <p:nvSpPr>
          <p:cNvPr id="3" name="Content Placeholder 2"/>
          <p:cNvSpPr>
            <a:spLocks noGrp="1"/>
          </p:cNvSpPr>
          <p:nvPr>
            <p:ph idx="1"/>
          </p:nvPr>
        </p:nvSpPr>
        <p:spPr>
          <a:xfrm>
            <a:off x="457200" y="1196752"/>
            <a:ext cx="8219254" cy="3917032"/>
          </a:xfrm>
        </p:spPr>
        <p:txBody>
          <a:bodyPr>
            <a:normAutofit/>
          </a:bodyPr>
          <a:lstStyle/>
          <a:p>
            <a:pPr algn="just"/>
            <a:r>
              <a:rPr lang="en-AU" sz="2000" dirty="0">
                <a:latin typeface="Century Gothic" panose="020B0502020202020204" pitchFamily="34" charset="0"/>
              </a:rPr>
              <a:t>Children will be encouraged to ask for help when they need it. They will be told that everyone needs help from time to time and that asking for help is okay. It is important to find a good support person that you can talk to when things get hard.</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They are also given a list of people they can ask for help (parents/grandparents/teachers/</a:t>
            </a:r>
            <a:r>
              <a:rPr lang="en-AU" sz="2000" dirty="0" err="1">
                <a:latin typeface="Century Gothic" panose="020B0502020202020204" pitchFamily="34" charset="0"/>
              </a:rPr>
              <a:t>gps</a:t>
            </a:r>
            <a:r>
              <a:rPr lang="en-AU" sz="2000" dirty="0">
                <a:latin typeface="Century Gothic" panose="020B0502020202020204" pitchFamily="34" charset="0"/>
              </a:rPr>
              <a:t>/support groups etc.)</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As well as resources such as online information, organisations and books</a:t>
            </a:r>
          </a:p>
          <a:p>
            <a:endParaRPr lang="en-AU" dirty="0"/>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33277042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42864"/>
            <a:ext cx="8229600" cy="1143000"/>
          </a:xfrm>
        </p:spPr>
        <p:txBody>
          <a:bodyPr>
            <a:normAutofit/>
          </a:bodyPr>
          <a:lstStyle/>
          <a:p>
            <a:r>
              <a:rPr lang="en-AU" sz="3000" dirty="0">
                <a:latin typeface="Arial Rounded MT Bold" panose="020F0704030504030204" pitchFamily="34" charset="0"/>
              </a:rPr>
              <a:t>Hypothesis</a:t>
            </a:r>
          </a:p>
        </p:txBody>
      </p:sp>
      <p:sp>
        <p:nvSpPr>
          <p:cNvPr id="3" name="Content Placeholder 2"/>
          <p:cNvSpPr>
            <a:spLocks noGrp="1"/>
          </p:cNvSpPr>
          <p:nvPr>
            <p:ph idx="1"/>
          </p:nvPr>
        </p:nvSpPr>
        <p:spPr>
          <a:xfrm>
            <a:off x="539552" y="1032100"/>
            <a:ext cx="8316416" cy="3456384"/>
          </a:xfrm>
        </p:spPr>
        <p:txBody>
          <a:bodyPr>
            <a:normAutofit/>
          </a:bodyPr>
          <a:lstStyle/>
          <a:p>
            <a:pPr algn="just"/>
            <a:r>
              <a:rPr lang="en-AU" sz="2000" dirty="0">
                <a:latin typeface="Century Gothic" panose="020B0502020202020204" pitchFamily="34" charset="0"/>
              </a:rPr>
              <a:t>It is proposed that the Brave Beginnings program:</a:t>
            </a:r>
          </a:p>
          <a:p>
            <a:pPr algn="just"/>
            <a:endParaRPr lang="en-AU" sz="900" dirty="0">
              <a:latin typeface="Century Gothic" panose="020B0502020202020204" pitchFamily="34" charset="0"/>
            </a:endParaRPr>
          </a:p>
          <a:p>
            <a:pPr marL="457200" lvl="1" indent="0" algn="just">
              <a:buNone/>
            </a:pPr>
            <a:r>
              <a:rPr lang="en-AU" sz="2000" dirty="0">
                <a:latin typeface="Century Gothic" panose="020B0502020202020204" pitchFamily="34" charset="0"/>
              </a:rPr>
              <a:t>H1: Will </a:t>
            </a:r>
            <a:r>
              <a:rPr lang="en-AU" sz="2000" b="1" dirty="0">
                <a:latin typeface="Century Gothic" panose="020B0502020202020204" pitchFamily="34" charset="0"/>
              </a:rPr>
              <a:t>increase </a:t>
            </a:r>
            <a:r>
              <a:rPr lang="en-AU" sz="2000" dirty="0">
                <a:latin typeface="Century Gothic" panose="020B0502020202020204" pitchFamily="34" charset="0"/>
              </a:rPr>
              <a:t>children’s levels of </a:t>
            </a:r>
            <a:r>
              <a:rPr lang="en-AU" sz="2000" b="1" dirty="0">
                <a:latin typeface="Century Gothic" panose="020B0502020202020204" pitchFamily="34" charset="0"/>
              </a:rPr>
              <a:t>personal locus of control</a:t>
            </a:r>
          </a:p>
          <a:p>
            <a:pPr marL="914400" lvl="1" indent="-457200" algn="just">
              <a:buAutoNum type="arabicParenR"/>
            </a:pPr>
            <a:endParaRPr lang="en-AU" sz="1200" b="1" dirty="0">
              <a:latin typeface="Century Gothic" panose="020B0502020202020204" pitchFamily="34" charset="0"/>
            </a:endParaRPr>
          </a:p>
          <a:p>
            <a:pPr marL="457200" lvl="1" indent="0" algn="just">
              <a:buNone/>
            </a:pPr>
            <a:r>
              <a:rPr lang="en-AU" sz="2000" dirty="0">
                <a:latin typeface="Century Gothic" panose="020B0502020202020204" pitchFamily="34" charset="0"/>
              </a:rPr>
              <a:t>H2: Will </a:t>
            </a:r>
            <a:r>
              <a:rPr lang="en-AU" sz="2000" b="1" dirty="0">
                <a:latin typeface="Century Gothic" panose="020B0502020202020204" pitchFamily="34" charset="0"/>
              </a:rPr>
              <a:t>decrease</a:t>
            </a:r>
            <a:r>
              <a:rPr lang="en-AU" sz="2000" dirty="0">
                <a:latin typeface="Century Gothic" panose="020B0502020202020204" pitchFamily="34" charset="0"/>
              </a:rPr>
              <a:t> parent’s levels of </a:t>
            </a:r>
            <a:r>
              <a:rPr lang="en-AU" sz="2000" b="1" dirty="0">
                <a:latin typeface="Century Gothic" panose="020B0502020202020204" pitchFamily="34" charset="0"/>
              </a:rPr>
              <a:t>parental stress</a:t>
            </a:r>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2924944"/>
            <a:ext cx="2952328" cy="2716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3884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764" y="0"/>
            <a:ext cx="8229600" cy="1143000"/>
          </a:xfrm>
        </p:spPr>
        <p:txBody>
          <a:bodyPr>
            <a:normAutofit/>
          </a:bodyPr>
          <a:lstStyle/>
          <a:p>
            <a:r>
              <a:rPr lang="en-AU" sz="3000" dirty="0">
                <a:latin typeface="Arial Rounded MT Bold" panose="020F0704030504030204" pitchFamily="34" charset="0"/>
              </a:rPr>
              <a:t>Participants</a:t>
            </a:r>
          </a:p>
        </p:txBody>
      </p:sp>
      <p:sp>
        <p:nvSpPr>
          <p:cNvPr id="3" name="Content Placeholder 2"/>
          <p:cNvSpPr>
            <a:spLocks noGrp="1"/>
          </p:cNvSpPr>
          <p:nvPr>
            <p:ph idx="1"/>
          </p:nvPr>
        </p:nvSpPr>
        <p:spPr>
          <a:xfrm>
            <a:off x="467544" y="1052736"/>
            <a:ext cx="7971720" cy="4419650"/>
          </a:xfrm>
        </p:spPr>
        <p:txBody>
          <a:bodyPr>
            <a:noAutofit/>
          </a:bodyPr>
          <a:lstStyle/>
          <a:p>
            <a:pPr algn="just">
              <a:buFont typeface="Courier New" panose="02070309020205020404" pitchFamily="49" charset="0"/>
              <a:buChar char="o"/>
            </a:pPr>
            <a:r>
              <a:rPr lang="en-AU" sz="1800" b="0" dirty="0">
                <a:latin typeface="Century Gothic" panose="020B0502020202020204" pitchFamily="34" charset="0"/>
              </a:rPr>
              <a:t>Participation is</a:t>
            </a:r>
            <a:r>
              <a:rPr lang="en-AU" sz="1800" dirty="0">
                <a:latin typeface="Century Gothic" panose="020B0502020202020204" pitchFamily="34" charset="0"/>
              </a:rPr>
              <a:t> voluntary </a:t>
            </a:r>
            <a:r>
              <a:rPr lang="en-AU" sz="1800" b="0" dirty="0">
                <a:latin typeface="Century Gothic" panose="020B0502020202020204" pitchFamily="34" charset="0"/>
              </a:rPr>
              <a:t>and participants can withdraw at any time. </a:t>
            </a:r>
          </a:p>
          <a:p>
            <a:pPr algn="just">
              <a:buFont typeface="Courier New" panose="02070309020205020404" pitchFamily="49" charset="0"/>
              <a:buChar char="o"/>
            </a:pPr>
            <a:endParaRPr lang="en-AU" sz="1800" b="0" dirty="0">
              <a:latin typeface="Century Gothic" panose="020B0502020202020204" pitchFamily="34" charset="0"/>
            </a:endParaRPr>
          </a:p>
          <a:p>
            <a:pPr algn="just">
              <a:buFont typeface="Courier New" panose="02070309020205020404" pitchFamily="49" charset="0"/>
              <a:buChar char="o"/>
            </a:pPr>
            <a:r>
              <a:rPr lang="en-AU" sz="1800" b="0" dirty="0">
                <a:latin typeface="Century Gothic" panose="020B0502020202020204" pitchFamily="34" charset="0"/>
              </a:rPr>
              <a:t>Estimated N= </a:t>
            </a:r>
            <a:r>
              <a:rPr lang="en-AU" sz="1800" dirty="0">
                <a:latin typeface="Century Gothic" panose="020B0502020202020204" pitchFamily="34" charset="0"/>
              </a:rPr>
              <a:t>48, with 6 groups of 8 participants.</a:t>
            </a:r>
            <a:endParaRPr lang="en-AU" sz="1800" b="0" dirty="0">
              <a:latin typeface="Century Gothic" panose="020B0502020202020204" pitchFamily="34" charset="0"/>
            </a:endParaRPr>
          </a:p>
          <a:p>
            <a:pPr algn="just">
              <a:buFont typeface="Courier New" panose="02070309020205020404" pitchFamily="49" charset="0"/>
              <a:buChar char="o"/>
            </a:pPr>
            <a:endParaRPr lang="en-AU" sz="1800" b="0" dirty="0">
              <a:latin typeface="Century Gothic" panose="020B0502020202020204" pitchFamily="34" charset="0"/>
            </a:endParaRPr>
          </a:p>
          <a:p>
            <a:pPr algn="just">
              <a:buFont typeface="Courier New" panose="02070309020205020404" pitchFamily="49" charset="0"/>
              <a:buChar char="o"/>
            </a:pPr>
            <a:r>
              <a:rPr lang="en-AU" sz="1800" b="0" dirty="0">
                <a:latin typeface="Century Gothic" panose="020B0502020202020204" pitchFamily="34" charset="0"/>
              </a:rPr>
              <a:t>C</a:t>
            </a:r>
            <a:r>
              <a:rPr lang="en-AU" sz="1800" dirty="0">
                <a:latin typeface="Century Gothic" panose="020B0502020202020204" pitchFamily="34" charset="0"/>
              </a:rPr>
              <a:t>hildren aged 8-13 years </a:t>
            </a:r>
            <a:r>
              <a:rPr lang="en-AU" sz="1800" b="0" dirty="0">
                <a:latin typeface="Century Gothic" panose="020B0502020202020204" pitchFamily="34" charset="0"/>
              </a:rPr>
              <a:t>of age who have a </a:t>
            </a:r>
            <a:r>
              <a:rPr lang="en-AU" sz="1800" dirty="0">
                <a:latin typeface="Century Gothic" panose="020B0502020202020204" pitchFamily="34" charset="0"/>
              </a:rPr>
              <a:t>parent currently receiving treatment for cancer</a:t>
            </a:r>
            <a:r>
              <a:rPr lang="en-AU" sz="1800" b="0" dirty="0">
                <a:latin typeface="Century Gothic" panose="020B0502020202020204" pitchFamily="34" charset="0"/>
              </a:rPr>
              <a:t>.</a:t>
            </a:r>
            <a:endParaRPr lang="en-AU" sz="1800" dirty="0">
              <a:latin typeface="Century Gothic" panose="020B0502020202020204" pitchFamily="34" charset="0"/>
            </a:endParaRPr>
          </a:p>
          <a:p>
            <a:pPr algn="just">
              <a:buFont typeface="Courier New" panose="02070309020205020404" pitchFamily="49" charset="0"/>
              <a:buChar char="o"/>
            </a:pPr>
            <a:endParaRPr lang="en-AU" sz="1800" b="0" dirty="0">
              <a:latin typeface="Century Gothic" panose="020B0502020202020204" pitchFamily="34" charset="0"/>
            </a:endParaRPr>
          </a:p>
          <a:p>
            <a:pPr algn="just">
              <a:buFont typeface="Courier New" panose="02070309020205020404" pitchFamily="49" charset="0"/>
              <a:buChar char="o"/>
            </a:pPr>
            <a:r>
              <a:rPr lang="en-AU" sz="1800" b="0" dirty="0">
                <a:latin typeface="Century Gothic" panose="020B0502020202020204" pitchFamily="34" charset="0"/>
              </a:rPr>
              <a:t>Children who will not be included are those with parents in the final stages of cancer treatment or children who have been diagnosed with a major psychological disorder.</a:t>
            </a:r>
          </a:p>
          <a:p>
            <a:pPr algn="just">
              <a:buFont typeface="Courier New" panose="02070309020205020404" pitchFamily="49" charset="0"/>
              <a:buChar char="o"/>
            </a:pPr>
            <a:endParaRPr lang="en-AU" sz="1800" b="0" dirty="0">
              <a:latin typeface="Century Gothic" panose="020B0502020202020204" pitchFamily="34" charset="0"/>
            </a:endParaRPr>
          </a:p>
          <a:p>
            <a:pPr algn="just">
              <a:buFont typeface="Courier New" panose="02070309020205020404" pitchFamily="49" charset="0"/>
              <a:buChar char="o"/>
            </a:pPr>
            <a:r>
              <a:rPr lang="en-AU" sz="1800" b="0" dirty="0">
                <a:latin typeface="Century Gothic" panose="020B0502020202020204" pitchFamily="34" charset="0"/>
              </a:rPr>
              <a:t>Each group will compromise children in a similar age band (e.g. 8-10 years, 11-13 years).</a:t>
            </a:r>
          </a:p>
        </p:txBody>
      </p:sp>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731931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11266"/>
            <a:ext cx="8229600" cy="1143000"/>
          </a:xfrm>
        </p:spPr>
        <p:txBody>
          <a:bodyPr>
            <a:normAutofit/>
          </a:bodyPr>
          <a:lstStyle/>
          <a:p>
            <a:r>
              <a:rPr lang="en-AU" sz="3000" dirty="0">
                <a:latin typeface="Arial Rounded MT Bold" panose="020F0704030504030204" pitchFamily="34" charset="0"/>
              </a:rPr>
              <a:t>Methodology</a:t>
            </a:r>
          </a:p>
        </p:txBody>
      </p:sp>
      <p:sp>
        <p:nvSpPr>
          <p:cNvPr id="3" name="Content Placeholder 2"/>
          <p:cNvSpPr>
            <a:spLocks noGrp="1"/>
          </p:cNvSpPr>
          <p:nvPr>
            <p:ph idx="1"/>
          </p:nvPr>
        </p:nvSpPr>
        <p:spPr>
          <a:xfrm>
            <a:off x="467544" y="1052736"/>
            <a:ext cx="8017137" cy="3024336"/>
          </a:xfrm>
        </p:spPr>
        <p:txBody>
          <a:bodyPr>
            <a:normAutofit lnSpcReduction="10000"/>
          </a:bodyPr>
          <a:lstStyle/>
          <a:p>
            <a:pPr algn="just"/>
            <a:r>
              <a:rPr lang="en-AU" sz="1800" dirty="0">
                <a:latin typeface="Century Gothic" panose="020B0502020202020204" pitchFamily="34" charset="0"/>
              </a:rPr>
              <a:t>A repeated measures/within subjects design will be used to examine the pre and post effects of the intervention on a child’s sense of internal locus of control and parental stress. </a:t>
            </a:r>
          </a:p>
          <a:p>
            <a:pPr marL="0" indent="0" algn="just">
              <a:buNone/>
            </a:pPr>
            <a:endParaRPr lang="en-AU" sz="1800" dirty="0">
              <a:latin typeface="Century Gothic" panose="020B0502020202020204" pitchFamily="34" charset="0"/>
            </a:endParaRPr>
          </a:p>
          <a:p>
            <a:pPr algn="just"/>
            <a:r>
              <a:rPr lang="en-AU" sz="1800" dirty="0">
                <a:latin typeface="Century Gothic" panose="020B0502020202020204" pitchFamily="34" charset="0"/>
              </a:rPr>
              <a:t>We will be testing the same participants twice. Once before the intervention (pre-test), and again after the intervention (post-test).</a:t>
            </a:r>
          </a:p>
          <a:p>
            <a:pPr algn="just"/>
            <a:endParaRPr lang="en-AU" sz="1800" dirty="0">
              <a:latin typeface="Century Gothic" panose="020B0502020202020204" pitchFamily="34" charset="0"/>
            </a:endParaRPr>
          </a:p>
          <a:p>
            <a:pPr algn="just"/>
            <a:r>
              <a:rPr lang="en-AU" sz="1800" dirty="0">
                <a:latin typeface="Century Gothic" panose="020B0502020202020204" pitchFamily="34" charset="0"/>
              </a:rPr>
              <a:t>Though a repeated measures design requires less participants, we are anticipating recruitment difficulties as we are sampling from a quite a specific population.</a:t>
            </a:r>
          </a:p>
          <a:p>
            <a:pPr marL="0" indent="0">
              <a:buNone/>
            </a:pPr>
            <a:endParaRPr lang="en-AU" sz="1800" dirty="0">
              <a:latin typeface="Century Gothic" panose="020B0502020202020204" pitchFamily="34" charset="0"/>
            </a:endParaRPr>
          </a:p>
          <a:p>
            <a:endParaRPr lang="en-AU" sz="1800" dirty="0">
              <a:latin typeface="Century Gothic" panose="020B0502020202020204" pitchFamily="34" charset="0"/>
            </a:endParaRPr>
          </a:p>
          <a:p>
            <a:endParaRPr lang="en-AU" sz="1800" dirty="0">
              <a:latin typeface="Century Gothic" panose="020B0502020202020204" pitchFamily="34" charset="0"/>
            </a:endParaRPr>
          </a:p>
          <a:p>
            <a:endParaRPr lang="en-AU" sz="1800" dirty="0">
              <a:latin typeface="Century Gothic" panose="020B0502020202020204" pitchFamily="34" charset="0"/>
            </a:endParaRPr>
          </a:p>
          <a:p>
            <a:endParaRPr lang="en-AU" sz="1800" dirty="0">
              <a:latin typeface="Century Gothic" panose="020B0502020202020204" pitchFamily="34" charset="0"/>
            </a:endParaRPr>
          </a:p>
        </p:txBody>
      </p:sp>
      <p:sp>
        <p:nvSpPr>
          <p:cNvPr id="4" name="Rectangle 3"/>
          <p:cNvSpPr/>
          <p:nvPr/>
        </p:nvSpPr>
        <p:spPr>
          <a:xfrm>
            <a:off x="-200" y="5855678"/>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graphicFrame>
        <p:nvGraphicFramePr>
          <p:cNvPr id="18" name="Diagram 17"/>
          <p:cNvGraphicFramePr/>
          <p:nvPr>
            <p:extLst>
              <p:ext uri="{D42A27DB-BD31-4B8C-83A1-F6EECF244321}">
                <p14:modId xmlns:p14="http://schemas.microsoft.com/office/powerpoint/2010/main" val="2491520737"/>
              </p:ext>
            </p:extLst>
          </p:nvPr>
        </p:nvGraphicFramePr>
        <p:xfrm>
          <a:off x="611560" y="4077072"/>
          <a:ext cx="7776864" cy="1584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38699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Methodology</a:t>
            </a:r>
          </a:p>
        </p:txBody>
      </p:sp>
      <p:sp>
        <p:nvSpPr>
          <p:cNvPr id="3" name="Content Placeholder 2"/>
          <p:cNvSpPr>
            <a:spLocks noGrp="1"/>
          </p:cNvSpPr>
          <p:nvPr>
            <p:ph idx="1"/>
          </p:nvPr>
        </p:nvSpPr>
        <p:spPr>
          <a:xfrm>
            <a:off x="455356" y="1196752"/>
            <a:ext cx="4404676" cy="4213900"/>
          </a:xfrm>
        </p:spPr>
        <p:txBody>
          <a:bodyPr>
            <a:normAutofit fontScale="92500" lnSpcReduction="20000"/>
          </a:bodyPr>
          <a:lstStyle/>
          <a:p>
            <a:pPr algn="just"/>
            <a:r>
              <a:rPr lang="en-AU" sz="2100" dirty="0">
                <a:latin typeface="Century Gothic" panose="020B0502020202020204" pitchFamily="34" charset="0"/>
              </a:rPr>
              <a:t>The data will be statistically analysed through a parametric paired sample t-test.</a:t>
            </a:r>
          </a:p>
          <a:p>
            <a:pPr algn="just"/>
            <a:endParaRPr lang="en-AU" sz="2100" dirty="0">
              <a:latin typeface="Century Gothic" panose="020B0502020202020204" pitchFamily="34" charset="0"/>
            </a:endParaRPr>
          </a:p>
          <a:p>
            <a:pPr algn="just"/>
            <a:r>
              <a:rPr lang="en-AU" sz="2100" dirty="0">
                <a:latin typeface="Century Gothic" panose="020B0502020202020204" pitchFamily="34" charset="0"/>
              </a:rPr>
              <a:t>These statistical analyses look at the mean difference between the scores for each participant from their scores on locus of control and parental stress from Time 1 to Time 2.</a:t>
            </a:r>
          </a:p>
          <a:p>
            <a:pPr marL="0" indent="0" algn="just">
              <a:buNone/>
            </a:pPr>
            <a:endParaRPr lang="en-AU" sz="2100" dirty="0">
              <a:latin typeface="Century Gothic" panose="020B0502020202020204" pitchFamily="34" charset="0"/>
            </a:endParaRPr>
          </a:p>
          <a:p>
            <a:pPr algn="just"/>
            <a:r>
              <a:rPr lang="en-AU" sz="2100" dirty="0">
                <a:latin typeface="Century Gothic" panose="020B0502020202020204" pitchFamily="34" charset="0"/>
              </a:rPr>
              <a:t>We are hoping that the mean difference is substantial enough to be considered a significant difference.</a:t>
            </a:r>
          </a:p>
          <a:p>
            <a:endParaRPr lang="en-AU" dirty="0"/>
          </a:p>
          <a:p>
            <a:endParaRPr lang="en-AU" dirty="0"/>
          </a:p>
        </p:txBody>
      </p:sp>
      <p:pic>
        <p:nvPicPr>
          <p:cNvPr id="4098" name="Picture 2" descr="Related imag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4222" y="1484784"/>
            <a:ext cx="3600400" cy="33061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05542" y="4467756"/>
            <a:ext cx="1595830" cy="646331"/>
          </a:xfrm>
          <a:prstGeom prst="rect">
            <a:avLst/>
          </a:prstGeom>
          <a:solidFill>
            <a:schemeClr val="bg1"/>
          </a:solidFill>
        </p:spPr>
        <p:txBody>
          <a:bodyPr wrap="square" rtlCol="0">
            <a:spAutoFit/>
          </a:bodyPr>
          <a:lstStyle/>
          <a:p>
            <a:r>
              <a:rPr lang="en-AU" dirty="0"/>
              <a:t>Time 1 mean score</a:t>
            </a:r>
          </a:p>
        </p:txBody>
      </p:sp>
      <p:sp>
        <p:nvSpPr>
          <p:cNvPr id="6" name="TextBox 5"/>
          <p:cNvSpPr txBox="1"/>
          <p:nvPr/>
        </p:nvSpPr>
        <p:spPr>
          <a:xfrm>
            <a:off x="7096188" y="4473096"/>
            <a:ext cx="1595830" cy="646331"/>
          </a:xfrm>
          <a:prstGeom prst="rect">
            <a:avLst/>
          </a:prstGeom>
          <a:solidFill>
            <a:schemeClr val="bg1"/>
          </a:solidFill>
        </p:spPr>
        <p:txBody>
          <a:bodyPr wrap="square" rtlCol="0">
            <a:spAutoFit/>
          </a:bodyPr>
          <a:lstStyle/>
          <a:p>
            <a:r>
              <a:rPr lang="en-AU" dirty="0"/>
              <a:t>Time 2 mean score</a:t>
            </a:r>
          </a:p>
        </p:txBody>
      </p:sp>
      <p:sp>
        <p:nvSpPr>
          <p:cNvPr id="8" name="TextBox 7"/>
          <p:cNvSpPr txBox="1"/>
          <p:nvPr/>
        </p:nvSpPr>
        <p:spPr>
          <a:xfrm>
            <a:off x="5586641" y="1300118"/>
            <a:ext cx="1561052" cy="369332"/>
          </a:xfrm>
          <a:prstGeom prst="rect">
            <a:avLst/>
          </a:prstGeom>
          <a:solidFill>
            <a:schemeClr val="bg1"/>
          </a:solidFill>
        </p:spPr>
        <p:txBody>
          <a:bodyPr wrap="square" rtlCol="0">
            <a:spAutoFit/>
          </a:bodyPr>
          <a:lstStyle/>
          <a:p>
            <a:r>
              <a:rPr lang="en-AU" dirty="0"/>
              <a:t>Time 1 </a:t>
            </a:r>
          </a:p>
        </p:txBody>
      </p:sp>
      <p:sp>
        <p:nvSpPr>
          <p:cNvPr id="9" name="TextBox 8"/>
          <p:cNvSpPr txBox="1"/>
          <p:nvPr/>
        </p:nvSpPr>
        <p:spPr>
          <a:xfrm>
            <a:off x="7310243" y="1313280"/>
            <a:ext cx="1561052" cy="369332"/>
          </a:xfrm>
          <a:prstGeom prst="rect">
            <a:avLst/>
          </a:prstGeom>
          <a:solidFill>
            <a:schemeClr val="bg1"/>
          </a:solidFill>
        </p:spPr>
        <p:txBody>
          <a:bodyPr wrap="square" rtlCol="0">
            <a:spAutoFit/>
          </a:bodyPr>
          <a:lstStyle/>
          <a:p>
            <a:r>
              <a:rPr lang="en-AU" dirty="0"/>
              <a:t>Time 2 </a:t>
            </a:r>
          </a:p>
        </p:txBody>
      </p:sp>
      <p:sp>
        <p:nvSpPr>
          <p:cNvPr id="10" name="Rectangle 9"/>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560015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24360"/>
            <a:ext cx="8229600" cy="1143000"/>
          </a:xfrm>
        </p:spPr>
        <p:txBody>
          <a:bodyPr>
            <a:normAutofit/>
          </a:bodyPr>
          <a:lstStyle/>
          <a:p>
            <a:r>
              <a:rPr lang="en-AU" sz="3000" dirty="0">
                <a:latin typeface="Arial Rounded MT Bold" panose="020F0704030504030204" pitchFamily="34" charset="0"/>
              </a:rPr>
              <a:t>Methodology</a:t>
            </a:r>
          </a:p>
        </p:txBody>
      </p:sp>
      <p:sp>
        <p:nvSpPr>
          <p:cNvPr id="3" name="Content Placeholder 2"/>
          <p:cNvSpPr>
            <a:spLocks noGrp="1"/>
          </p:cNvSpPr>
          <p:nvPr>
            <p:ph idx="1"/>
          </p:nvPr>
        </p:nvSpPr>
        <p:spPr>
          <a:xfrm>
            <a:off x="457200" y="1117527"/>
            <a:ext cx="6059016" cy="4615729"/>
          </a:xfrm>
        </p:spPr>
        <p:txBody>
          <a:bodyPr>
            <a:normAutofit/>
          </a:bodyPr>
          <a:lstStyle/>
          <a:p>
            <a:pPr algn="just"/>
            <a:r>
              <a:rPr lang="en-AU" sz="2000" dirty="0">
                <a:latin typeface="Century Gothic" panose="020B0502020202020204" pitchFamily="34" charset="0"/>
              </a:rPr>
              <a:t>Advantages of a repeated measures design is that individual differences are controlled for. There is also less variability which makes differences in mean scores easier to detect. This means that the study is more powerful.</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Disadvantages are that scores on the pre-test to post-test can either decrease due to fatigue/boredom or increase due to learning/practice effects. Randomising the questions in the pre-test and post-test may lessen these effects. </a:t>
            </a:r>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7" name="Picture 6">
            <a:extLst>
              <a:ext uri="{FF2B5EF4-FFF2-40B4-BE49-F238E27FC236}">
                <a16:creationId xmlns:a16="http://schemas.microsoft.com/office/drawing/2014/main" xmlns="" id="{A6B8AA4C-3124-4AE9-A226-97282D677F5E}"/>
              </a:ext>
            </a:extLst>
          </p:cNvPr>
          <p:cNvPicPr>
            <a:picLocks noChangeAspect="1"/>
          </p:cNvPicPr>
          <p:nvPr/>
        </p:nvPicPr>
        <p:blipFill>
          <a:blip r:embed="rId3"/>
          <a:stretch>
            <a:fillRect/>
          </a:stretch>
        </p:blipFill>
        <p:spPr>
          <a:xfrm>
            <a:off x="6516216" y="1268760"/>
            <a:ext cx="2466949" cy="3464816"/>
          </a:xfrm>
          <a:prstGeom prst="rect">
            <a:avLst/>
          </a:prstGeom>
        </p:spPr>
      </p:pic>
    </p:spTree>
    <p:extLst>
      <p:ext uri="{BB962C8B-B14F-4D97-AF65-F5344CB8AC3E}">
        <p14:creationId xmlns:p14="http://schemas.microsoft.com/office/powerpoint/2010/main" val="22235964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204864"/>
            <a:ext cx="2854204" cy="2626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How Will The Intervention Be Administered?</a:t>
            </a:r>
          </a:p>
        </p:txBody>
      </p:sp>
      <p:sp>
        <p:nvSpPr>
          <p:cNvPr id="3" name="Content Placeholder 2"/>
          <p:cNvSpPr>
            <a:spLocks noGrp="1"/>
          </p:cNvSpPr>
          <p:nvPr>
            <p:ph idx="1"/>
          </p:nvPr>
        </p:nvSpPr>
        <p:spPr>
          <a:xfrm>
            <a:off x="395536" y="1052736"/>
            <a:ext cx="5904656" cy="4677272"/>
          </a:xfrm>
        </p:spPr>
        <p:txBody>
          <a:bodyPr>
            <a:noAutofit/>
          </a:bodyPr>
          <a:lstStyle/>
          <a:p>
            <a:pPr algn="just"/>
            <a:r>
              <a:rPr lang="en-AU" sz="1800" b="0" dirty="0">
                <a:latin typeface="Century Gothic" panose="020B0502020202020204" pitchFamily="34" charset="0"/>
              </a:rPr>
              <a:t>The intervention is a pilot study and will take place in the North Shore of Sydney, Australia over 3 Saturdays in September. </a:t>
            </a:r>
          </a:p>
          <a:p>
            <a:pPr algn="just"/>
            <a:endParaRPr lang="en-AU" sz="1800" dirty="0">
              <a:latin typeface="Century Gothic" panose="020B0502020202020204" pitchFamily="34" charset="0"/>
            </a:endParaRPr>
          </a:p>
          <a:p>
            <a:pPr algn="just"/>
            <a:r>
              <a:rPr lang="en-AU" sz="1800" dirty="0">
                <a:latin typeface="Century Gothic" panose="020B0502020202020204" pitchFamily="34" charset="0"/>
              </a:rPr>
              <a:t>The intervention is expected to be practiced in two major hospitals in Sydney, Australia; The Royal Prince Alfred Hospital in Sydney’s Inner West and Westmead Hospital in Western Sydney. </a:t>
            </a:r>
            <a:endParaRPr lang="en-AU" sz="1800" b="0" dirty="0">
              <a:latin typeface="Century Gothic" panose="020B0502020202020204" pitchFamily="34" charset="0"/>
            </a:endParaRPr>
          </a:p>
          <a:p>
            <a:pPr algn="just"/>
            <a:endParaRPr lang="en-AU" sz="1800" dirty="0">
              <a:latin typeface="Century Gothic" panose="020B0502020202020204" pitchFamily="34" charset="0"/>
            </a:endParaRPr>
          </a:p>
          <a:p>
            <a:pPr algn="just"/>
            <a:r>
              <a:rPr lang="en-AU" sz="1800" dirty="0">
                <a:latin typeface="Century Gothic" panose="020B0502020202020204" pitchFamily="34" charset="0"/>
              </a:rPr>
              <a:t>Parents</a:t>
            </a:r>
            <a:r>
              <a:rPr lang="en-AU" sz="1800" b="0" dirty="0">
                <a:latin typeface="Century Gothic" panose="020B0502020202020204" pitchFamily="34" charset="0"/>
              </a:rPr>
              <a:t> will attend 2</a:t>
            </a:r>
            <a:r>
              <a:rPr lang="en-AU" sz="1800" dirty="0">
                <a:latin typeface="Century Gothic" panose="020B0502020202020204" pitchFamily="34" charset="0"/>
              </a:rPr>
              <a:t> sessions </a:t>
            </a:r>
            <a:r>
              <a:rPr lang="en-AU" sz="1800" b="0" dirty="0">
                <a:latin typeface="Century Gothic" panose="020B0502020202020204" pitchFamily="34" charset="0"/>
              </a:rPr>
              <a:t>and </a:t>
            </a:r>
            <a:r>
              <a:rPr lang="en-AU" sz="1800" dirty="0">
                <a:latin typeface="Century Gothic" panose="020B0502020202020204" pitchFamily="34" charset="0"/>
              </a:rPr>
              <a:t>children</a:t>
            </a:r>
            <a:r>
              <a:rPr lang="en-AU" sz="1800" b="0" dirty="0">
                <a:latin typeface="Century Gothic" panose="020B0502020202020204" pitchFamily="34" charset="0"/>
              </a:rPr>
              <a:t> will attend </a:t>
            </a:r>
            <a:r>
              <a:rPr lang="en-AU" sz="1800" dirty="0">
                <a:latin typeface="Century Gothic" panose="020B0502020202020204" pitchFamily="34" charset="0"/>
              </a:rPr>
              <a:t>12 sessions.</a:t>
            </a:r>
          </a:p>
          <a:p>
            <a:pPr marL="0" indent="0" algn="just">
              <a:buNone/>
            </a:pPr>
            <a:endParaRPr lang="en-AU" sz="1800" b="0" dirty="0">
              <a:latin typeface="Century Gothic" panose="020B0502020202020204" pitchFamily="34" charset="0"/>
            </a:endParaRPr>
          </a:p>
          <a:p>
            <a:pPr algn="just"/>
            <a:r>
              <a:rPr lang="en-AU" sz="1800" b="0" dirty="0">
                <a:latin typeface="Century Gothic" panose="020B0502020202020204" pitchFamily="34" charset="0"/>
              </a:rPr>
              <a:t>Morning tea and lunch breaks will be scheduled into the 3 x 4 hour long child workshops.</a:t>
            </a:r>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063714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How Will The Intervention Be Administered?</a:t>
            </a:r>
          </a:p>
        </p:txBody>
      </p:sp>
      <p:sp>
        <p:nvSpPr>
          <p:cNvPr id="3" name="Content Placeholder 2"/>
          <p:cNvSpPr>
            <a:spLocks noGrp="1"/>
          </p:cNvSpPr>
          <p:nvPr>
            <p:ph idx="1"/>
          </p:nvPr>
        </p:nvSpPr>
        <p:spPr>
          <a:xfrm>
            <a:off x="755576" y="980728"/>
            <a:ext cx="9145016" cy="6093296"/>
          </a:xfrm>
        </p:spPr>
        <p:txBody>
          <a:bodyPr>
            <a:noAutofit/>
          </a:bodyPr>
          <a:lstStyle/>
          <a:p>
            <a:pPr marL="0" indent="0">
              <a:buNone/>
            </a:pPr>
            <a:r>
              <a:rPr lang="en-AU" sz="2800" dirty="0">
                <a:latin typeface="Century Gothic" panose="020B0502020202020204" pitchFamily="34" charset="0"/>
              </a:rPr>
              <a:t>Day 1</a:t>
            </a:r>
          </a:p>
          <a:p>
            <a:pPr algn="just">
              <a:buFont typeface="Courier New" panose="02070309020205020404" pitchFamily="49" charset="0"/>
              <a:buChar char="o"/>
            </a:pPr>
            <a:r>
              <a:rPr lang="en-AU" sz="1800" b="1" dirty="0">
                <a:latin typeface="Century Gothic" panose="020B0502020202020204" pitchFamily="34" charset="0"/>
              </a:rPr>
              <a:t>Session 1</a:t>
            </a:r>
            <a:r>
              <a:rPr lang="en-AU" sz="1800" dirty="0">
                <a:latin typeface="Century Gothic" panose="020B0502020202020204" pitchFamily="34" charset="0"/>
              </a:rPr>
              <a:t>: Families together (Children &amp; Parents present)</a:t>
            </a:r>
          </a:p>
          <a:p>
            <a:pPr algn="just">
              <a:buFont typeface="Courier New" panose="02070309020205020404" pitchFamily="49" charset="0"/>
              <a:buChar char="o"/>
            </a:pPr>
            <a:r>
              <a:rPr lang="en-AU" sz="1800" b="1" dirty="0">
                <a:latin typeface="Century Gothic" panose="020B0502020202020204" pitchFamily="34" charset="0"/>
              </a:rPr>
              <a:t>Session 2</a:t>
            </a:r>
            <a:r>
              <a:rPr lang="en-AU" sz="1800" dirty="0">
                <a:latin typeface="Century Gothic" panose="020B0502020202020204" pitchFamily="34" charset="0"/>
              </a:rPr>
              <a:t>: Welcome and introduction (Children only)</a:t>
            </a:r>
          </a:p>
          <a:p>
            <a:pPr marL="0" indent="0" algn="just">
              <a:buNone/>
            </a:pPr>
            <a:r>
              <a:rPr lang="en-AU" sz="1800" dirty="0">
                <a:latin typeface="Century Gothic" panose="020B0502020202020204" pitchFamily="34" charset="0"/>
              </a:rPr>
              <a:t>                       Parent session I (Parents only)</a:t>
            </a:r>
          </a:p>
          <a:p>
            <a:pPr algn="just">
              <a:buFont typeface="Courier New" panose="02070309020205020404" pitchFamily="49" charset="0"/>
              <a:buChar char="o"/>
            </a:pPr>
            <a:r>
              <a:rPr lang="en-AU" sz="1800" b="1" dirty="0">
                <a:latin typeface="Century Gothic" panose="020B0502020202020204" pitchFamily="34" charset="0"/>
              </a:rPr>
              <a:t>Session 3</a:t>
            </a:r>
            <a:r>
              <a:rPr lang="en-AU" sz="1800" dirty="0">
                <a:latin typeface="Century Gothic" panose="020B0502020202020204" pitchFamily="34" charset="0"/>
              </a:rPr>
              <a:t>: Understanding cancer (Children)</a:t>
            </a:r>
          </a:p>
          <a:p>
            <a:pPr algn="just">
              <a:buFont typeface="Courier New" panose="02070309020205020404" pitchFamily="49" charset="0"/>
              <a:buChar char="o"/>
            </a:pPr>
            <a:r>
              <a:rPr lang="en-AU" sz="1800" b="1" dirty="0">
                <a:latin typeface="Century Gothic" panose="020B0502020202020204" pitchFamily="34" charset="0"/>
              </a:rPr>
              <a:t>Session 4</a:t>
            </a:r>
            <a:r>
              <a:rPr lang="en-AU" sz="1800" dirty="0">
                <a:latin typeface="Century Gothic" panose="020B0502020202020204" pitchFamily="34" charset="0"/>
              </a:rPr>
              <a:t>: Understanding feelings and thoughts (Children)</a:t>
            </a:r>
          </a:p>
          <a:p>
            <a:pPr marL="0" indent="0">
              <a:buNone/>
            </a:pPr>
            <a:endParaRPr lang="en-AU" sz="1800" dirty="0">
              <a:latin typeface="Century Gothic" panose="020B0502020202020204" pitchFamily="34" charset="0"/>
            </a:endParaRPr>
          </a:p>
          <a:p>
            <a:pPr lvl="3">
              <a:buFont typeface="Arial" panose="020B0604020202020204" pitchFamily="34" charset="0"/>
              <a:buChar char="•"/>
            </a:pPr>
            <a:endParaRPr lang="en-AU" sz="1100" dirty="0">
              <a:latin typeface="Century Gothic" panose="020B0502020202020204" pitchFamily="34" charset="0"/>
            </a:endParaRPr>
          </a:p>
          <a:p>
            <a:pPr marL="0" indent="0">
              <a:buNone/>
            </a:pPr>
            <a:r>
              <a:rPr lang="en-AU" sz="2800" dirty="0">
                <a:latin typeface="Century Gothic" panose="020B0502020202020204" pitchFamily="34" charset="0"/>
              </a:rPr>
              <a:t>Day 2</a:t>
            </a:r>
          </a:p>
          <a:p>
            <a:pPr algn="just">
              <a:buFont typeface="Courier New" panose="02070309020205020404" pitchFamily="49" charset="0"/>
              <a:buChar char="o"/>
            </a:pPr>
            <a:r>
              <a:rPr lang="en-AU" sz="1800" b="1" dirty="0">
                <a:latin typeface="Century Gothic" panose="020B0502020202020204" pitchFamily="34" charset="0"/>
              </a:rPr>
              <a:t>Session 5: </a:t>
            </a:r>
            <a:r>
              <a:rPr lang="en-AU" sz="1800" dirty="0">
                <a:latin typeface="Century Gothic" panose="020B0502020202020204" pitchFamily="34" charset="0"/>
              </a:rPr>
              <a:t>Building resilience (Children)</a:t>
            </a:r>
          </a:p>
          <a:p>
            <a:pPr algn="just">
              <a:buFont typeface="Courier New" panose="02070309020205020404" pitchFamily="49" charset="0"/>
              <a:buChar char="o"/>
            </a:pPr>
            <a:r>
              <a:rPr lang="en-AU" sz="1800" b="1" dirty="0">
                <a:latin typeface="Century Gothic" panose="020B0502020202020204" pitchFamily="34" charset="0"/>
              </a:rPr>
              <a:t>Session 6: </a:t>
            </a:r>
            <a:r>
              <a:rPr lang="en-AU" sz="1800" dirty="0">
                <a:latin typeface="Century Gothic" panose="020B0502020202020204" pitchFamily="34" charset="0"/>
              </a:rPr>
              <a:t>Communication (Children)</a:t>
            </a:r>
          </a:p>
          <a:p>
            <a:pPr algn="just">
              <a:buFont typeface="Courier New" panose="02070309020205020404" pitchFamily="49" charset="0"/>
              <a:buChar char="o"/>
            </a:pPr>
            <a:r>
              <a:rPr lang="en-AU" sz="1800" b="1" dirty="0">
                <a:latin typeface="Century Gothic" panose="020B0502020202020204" pitchFamily="34" charset="0"/>
              </a:rPr>
              <a:t>Session 7: </a:t>
            </a:r>
            <a:r>
              <a:rPr lang="en-AU" sz="1800" dirty="0">
                <a:latin typeface="Century Gothic" panose="020B0502020202020204" pitchFamily="34" charset="0"/>
              </a:rPr>
              <a:t>Relaxation and Mindfulness (Children)</a:t>
            </a:r>
          </a:p>
          <a:p>
            <a:pPr algn="just">
              <a:buFont typeface="Courier New" panose="02070309020205020404" pitchFamily="49" charset="0"/>
              <a:buChar char="o"/>
            </a:pPr>
            <a:r>
              <a:rPr lang="en-AU" sz="1800" b="1" dirty="0">
                <a:latin typeface="Century Gothic" panose="020B0502020202020204" pitchFamily="34" charset="0"/>
              </a:rPr>
              <a:t>Session 8: </a:t>
            </a:r>
            <a:r>
              <a:rPr lang="en-AU" sz="1800" dirty="0">
                <a:latin typeface="Century Gothic" panose="020B0502020202020204" pitchFamily="34" charset="0"/>
              </a:rPr>
              <a:t>Problem Solving (Children)</a:t>
            </a:r>
          </a:p>
          <a:p>
            <a:pPr>
              <a:buFont typeface="Arial" panose="020B0604020202020204" pitchFamily="34" charset="0"/>
              <a:buChar char="•"/>
            </a:pPr>
            <a:endParaRPr lang="en-AU" sz="1200" dirty="0">
              <a:latin typeface="Century Gothic" panose="020B0502020202020204" pitchFamily="34" charset="0"/>
            </a:endParaRPr>
          </a:p>
          <a:p>
            <a:pPr marL="0" indent="0"/>
            <a:endParaRPr lang="en-AU" sz="1200" b="0" dirty="0">
              <a:latin typeface="Century Gothic" panose="020B0502020202020204" pitchFamily="34" charset="0"/>
            </a:endParaRPr>
          </a:p>
          <a:p>
            <a:endParaRPr lang="en-AU" sz="1200" dirty="0">
              <a:latin typeface="Century Gothic" panose="020B0502020202020204" pitchFamily="34" charset="0"/>
            </a:endParaRPr>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872924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798" y="0"/>
            <a:ext cx="8229600" cy="1143000"/>
          </a:xfrm>
        </p:spPr>
        <p:txBody>
          <a:bodyPr>
            <a:normAutofit/>
          </a:bodyPr>
          <a:lstStyle/>
          <a:p>
            <a:r>
              <a:rPr lang="en-AU" sz="3000" dirty="0">
                <a:latin typeface="Arial Rounded MT Bold" panose="020F0704030504030204" pitchFamily="34" charset="0"/>
              </a:rPr>
              <a:t>How Will The Intervention Be Administered?</a:t>
            </a:r>
          </a:p>
        </p:txBody>
      </p:sp>
      <p:sp>
        <p:nvSpPr>
          <p:cNvPr id="3" name="Content Placeholder 2"/>
          <p:cNvSpPr>
            <a:spLocks noGrp="1"/>
          </p:cNvSpPr>
          <p:nvPr>
            <p:ph idx="1"/>
          </p:nvPr>
        </p:nvSpPr>
        <p:spPr>
          <a:xfrm>
            <a:off x="757493" y="1196752"/>
            <a:ext cx="8352928" cy="4525963"/>
          </a:xfrm>
        </p:spPr>
        <p:txBody>
          <a:bodyPr>
            <a:normAutofit/>
          </a:bodyPr>
          <a:lstStyle/>
          <a:p>
            <a:pPr marL="0" indent="0">
              <a:buNone/>
            </a:pPr>
            <a:r>
              <a:rPr lang="en-AU" sz="2800" dirty="0">
                <a:latin typeface="Century Gothic" panose="020B0502020202020204" pitchFamily="34" charset="0"/>
              </a:rPr>
              <a:t>Day 3</a:t>
            </a:r>
          </a:p>
          <a:p>
            <a:pPr algn="just">
              <a:buFont typeface="Courier New" panose="02070309020205020404" pitchFamily="49" charset="0"/>
              <a:buChar char="o"/>
            </a:pPr>
            <a:r>
              <a:rPr lang="en-AU" sz="1800" b="1" dirty="0">
                <a:latin typeface="Century Gothic" panose="020B0502020202020204" pitchFamily="34" charset="0"/>
              </a:rPr>
              <a:t>Session 9: </a:t>
            </a:r>
            <a:r>
              <a:rPr lang="en-AU" sz="1800" dirty="0">
                <a:latin typeface="Century Gothic" panose="020B0502020202020204" pitchFamily="34" charset="0"/>
              </a:rPr>
              <a:t>Feeling better (Children)</a:t>
            </a:r>
          </a:p>
          <a:p>
            <a:pPr algn="just">
              <a:buFont typeface="Courier New" panose="02070309020205020404" pitchFamily="49" charset="0"/>
              <a:buChar char="o"/>
            </a:pPr>
            <a:r>
              <a:rPr lang="en-AU" sz="1800" b="1" dirty="0">
                <a:latin typeface="Century Gothic" panose="020B0502020202020204" pitchFamily="34" charset="0"/>
              </a:rPr>
              <a:t>Session 10: </a:t>
            </a:r>
            <a:r>
              <a:rPr lang="en-AU" sz="1800" dirty="0">
                <a:latin typeface="Century Gothic" panose="020B0502020202020204" pitchFamily="34" charset="0"/>
              </a:rPr>
              <a:t>What if I have to say goodbye (Children)</a:t>
            </a:r>
          </a:p>
          <a:p>
            <a:pPr algn="just">
              <a:buFont typeface="Courier New" panose="02070309020205020404" pitchFamily="49" charset="0"/>
              <a:buChar char="o"/>
            </a:pPr>
            <a:r>
              <a:rPr lang="en-AU" sz="1800" b="1" dirty="0">
                <a:latin typeface="Century Gothic" panose="020B0502020202020204" pitchFamily="34" charset="0"/>
              </a:rPr>
              <a:t>Session 11:</a:t>
            </a:r>
            <a:r>
              <a:rPr lang="en-AU" sz="1800" dirty="0">
                <a:latin typeface="Century Gothic" panose="020B0502020202020204" pitchFamily="34" charset="0"/>
              </a:rPr>
              <a:t> Where can I get help and putting it all together (Children)           	           Parent session II (Parents)</a:t>
            </a:r>
          </a:p>
          <a:p>
            <a:pPr algn="just">
              <a:buFont typeface="Courier New" panose="02070309020205020404" pitchFamily="49" charset="0"/>
              <a:buChar char="o"/>
            </a:pPr>
            <a:r>
              <a:rPr lang="en-AU" sz="1800" b="1" dirty="0">
                <a:latin typeface="Century Gothic" panose="020B0502020202020204" pitchFamily="34" charset="0"/>
              </a:rPr>
              <a:t>Session 12:</a:t>
            </a:r>
            <a:r>
              <a:rPr lang="en-AU" sz="1800" dirty="0">
                <a:latin typeface="Century Gothic" panose="020B0502020202020204" pitchFamily="34" charset="0"/>
              </a:rPr>
              <a:t> Families together (Children &amp; Parents) </a:t>
            </a:r>
          </a:p>
          <a:p>
            <a:endParaRPr lang="en-AU" sz="1800" dirty="0">
              <a:latin typeface="Century Gothic" panose="020B0502020202020204" pitchFamily="34" charset="0"/>
            </a:endParaRPr>
          </a:p>
        </p:txBody>
      </p:sp>
      <p:pic>
        <p:nvPicPr>
          <p:cNvPr id="4" name="Picture 3"/>
          <p:cNvPicPr/>
          <p:nvPr/>
        </p:nvPicPr>
        <p:blipFill>
          <a:blip r:embed="rId2"/>
          <a:stretch>
            <a:fillRect/>
          </a:stretch>
        </p:blipFill>
        <p:spPr>
          <a:xfrm>
            <a:off x="3402170" y="3525036"/>
            <a:ext cx="2448272" cy="1944216"/>
          </a:xfrm>
          <a:prstGeom prst="rect">
            <a:avLst/>
          </a:prstGeom>
        </p:spPr>
      </p:pic>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2405150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680605">
            <a:off x="7179153" y="3184392"/>
            <a:ext cx="1639069" cy="1639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7544" y="0"/>
            <a:ext cx="8229600" cy="1143000"/>
          </a:xfrm>
        </p:spPr>
        <p:txBody>
          <a:bodyPr>
            <a:normAutofit/>
          </a:bodyPr>
          <a:lstStyle/>
          <a:p>
            <a:r>
              <a:rPr lang="en-AU" sz="3000" dirty="0">
                <a:latin typeface="Arial Rounded MT Bold" panose="020F0704030504030204" pitchFamily="34" charset="0"/>
              </a:rPr>
              <a:t>How Will The Intervention Be Administered?</a:t>
            </a:r>
            <a:endParaRPr lang="en-AU" sz="3000" dirty="0"/>
          </a:p>
        </p:txBody>
      </p:sp>
      <p:sp>
        <p:nvSpPr>
          <p:cNvPr id="3" name="Content Placeholder 2"/>
          <p:cNvSpPr>
            <a:spLocks noGrp="1"/>
          </p:cNvSpPr>
          <p:nvPr>
            <p:ph idx="1"/>
          </p:nvPr>
        </p:nvSpPr>
        <p:spPr>
          <a:xfrm>
            <a:off x="395536" y="1079812"/>
            <a:ext cx="8064896" cy="4803250"/>
          </a:xfrm>
        </p:spPr>
        <p:txBody>
          <a:bodyPr>
            <a:normAutofit/>
          </a:bodyPr>
          <a:lstStyle/>
          <a:p>
            <a:pPr algn="just"/>
            <a:r>
              <a:rPr lang="en-AU" sz="2000" dirty="0">
                <a:latin typeface="Century Gothic" panose="020B0502020202020204" pitchFamily="34" charset="0"/>
              </a:rPr>
              <a:t>Parents and child will be asked to complete questionnaires before and after the intervention. </a:t>
            </a:r>
          </a:p>
          <a:p>
            <a:pPr marL="0" indent="0" algn="just">
              <a:buNone/>
            </a:pPr>
            <a:endParaRPr lang="en-AU" sz="2000" dirty="0">
              <a:latin typeface="Century Gothic" panose="020B0502020202020204" pitchFamily="34" charset="0"/>
            </a:endParaRPr>
          </a:p>
          <a:p>
            <a:pPr algn="just"/>
            <a:r>
              <a:rPr lang="en-AU" sz="2000" dirty="0">
                <a:latin typeface="Century Gothic" panose="020B0502020202020204" pitchFamily="34" charset="0"/>
              </a:rPr>
              <a:t>The questionnaires will assess the child’s current level of emotional and behavioural functioning. Parents will be asked to completed questionnaires about themselves and aspects about the family. </a:t>
            </a:r>
          </a:p>
          <a:p>
            <a:endParaRPr lang="en-AU" sz="2000" dirty="0">
              <a:latin typeface="Century Gothic" panose="020B0502020202020204" pitchFamily="34" charset="0"/>
            </a:endParaRPr>
          </a:p>
          <a:p>
            <a:pPr algn="just"/>
            <a:r>
              <a:rPr lang="en-AU" sz="2000" dirty="0">
                <a:latin typeface="Century Gothic" panose="020B0502020202020204" pitchFamily="34" charset="0"/>
              </a:rPr>
              <a:t>Some tests we will include in the questionnaire are: </a:t>
            </a:r>
          </a:p>
          <a:p>
            <a:pPr marL="457200" lvl="1" indent="0" algn="just">
              <a:buNone/>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A general questionnaire on demographic statistics</a:t>
            </a:r>
          </a:p>
          <a:p>
            <a:pPr marL="457200" lvl="1" indent="0" algn="just">
              <a:buNone/>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Child Behaviour Checklist for Ages 6-18 (CBCL 6-18; Achenbach, 2001)</a:t>
            </a:r>
          </a:p>
          <a:p>
            <a:pPr marL="457200" lvl="1" indent="0">
              <a:buNone/>
            </a:pPr>
            <a:endParaRPr lang="en-AU" sz="1500" dirty="0">
              <a:latin typeface="Century Gothic" panose="020B0502020202020204" pitchFamily="34" charset="0"/>
            </a:endParaRPr>
          </a:p>
          <a:p>
            <a:pPr marL="457200" lvl="1" indent="0">
              <a:buNone/>
            </a:pPr>
            <a:endParaRPr lang="en-AU" sz="1500" dirty="0">
              <a:latin typeface="Century Gothic" panose="020B0502020202020204" pitchFamily="34" charset="0"/>
            </a:endParaRPr>
          </a:p>
          <a:p>
            <a:endParaRPr lang="en-AU" sz="1800" dirty="0">
              <a:latin typeface="Century Gothic" panose="020B0502020202020204" pitchFamily="34" charset="0"/>
            </a:endParaRPr>
          </a:p>
          <a:p>
            <a:pPr marL="0" indent="0">
              <a:buNone/>
            </a:pPr>
            <a:endParaRPr lang="en-AU" sz="1800" dirty="0">
              <a:latin typeface="Century Gothic" panose="020B0502020202020204" pitchFamily="34" charset="0"/>
            </a:endParaRPr>
          </a:p>
          <a:p>
            <a:pPr marL="457200" lvl="1" indent="0">
              <a:buNone/>
            </a:pPr>
            <a:endParaRPr lang="en-AU" sz="1400" dirty="0">
              <a:latin typeface="Century Gothic" panose="020B0502020202020204" pitchFamily="34" charset="0"/>
            </a:endParaRPr>
          </a:p>
          <a:p>
            <a:endParaRPr lang="en-AU"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6" name="AutoShape 2" descr="Image result for questionnaire">
            <a:hlinkClick r:id="rId4"/>
          </p:cNvPr>
          <p:cNvSpPr>
            <a:spLocks noChangeAspect="1" noChangeArrowheads="1"/>
          </p:cNvSpPr>
          <p:nvPr/>
        </p:nvSpPr>
        <p:spPr bwMode="auto">
          <a:xfrm>
            <a:off x="53975" y="-1028700"/>
            <a:ext cx="2143125" cy="2143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964202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6854" y="0"/>
            <a:ext cx="8229600" cy="1143000"/>
          </a:xfrm>
        </p:spPr>
        <p:txBody>
          <a:bodyPr>
            <a:normAutofit/>
          </a:bodyPr>
          <a:lstStyle/>
          <a:p>
            <a:r>
              <a:rPr lang="en-AU" sz="3000" dirty="0">
                <a:latin typeface="Arial Rounded MT Bold" panose="020F0704030504030204" pitchFamily="34" charset="0"/>
              </a:rPr>
              <a:t>How Will The Intervention Be Administered?</a:t>
            </a:r>
            <a:endParaRPr lang="en-AU" sz="3000" dirty="0"/>
          </a:p>
        </p:txBody>
      </p:sp>
      <p:sp>
        <p:nvSpPr>
          <p:cNvPr id="3" name="Content Placeholder 2"/>
          <p:cNvSpPr>
            <a:spLocks noGrp="1"/>
          </p:cNvSpPr>
          <p:nvPr>
            <p:ph idx="1"/>
          </p:nvPr>
        </p:nvSpPr>
        <p:spPr>
          <a:xfrm>
            <a:off x="539552" y="1052736"/>
            <a:ext cx="8136902" cy="4758318"/>
          </a:xfrm>
        </p:spPr>
        <p:txBody>
          <a:bodyPr>
            <a:normAutofit lnSpcReduction="10000"/>
          </a:bodyPr>
          <a:lstStyle/>
          <a:p>
            <a:pPr lvl="1" algn="just">
              <a:buFont typeface="Courier New" panose="02070309020205020404" pitchFamily="49" charset="0"/>
              <a:buChar char="o"/>
            </a:pPr>
            <a:r>
              <a:rPr lang="en-AU" sz="1600" dirty="0">
                <a:latin typeface="Century Gothic" panose="020B0502020202020204" pitchFamily="34" charset="0"/>
              </a:rPr>
              <a:t>Resiliency Scales for Children &amp; Adolescents (RSCA; Prince-</a:t>
            </a:r>
            <a:r>
              <a:rPr lang="en-AU" sz="1600" dirty="0" err="1">
                <a:latin typeface="Century Gothic" panose="020B0502020202020204" pitchFamily="34" charset="0"/>
              </a:rPr>
              <a:t>Embury</a:t>
            </a:r>
            <a:r>
              <a:rPr lang="en-AU" sz="1600" dirty="0">
                <a:latin typeface="Century Gothic" panose="020B0502020202020204" pitchFamily="34" charset="0"/>
              </a:rPr>
              <a:t>, 2007) </a:t>
            </a:r>
          </a:p>
          <a:p>
            <a:pPr lvl="1" algn="just">
              <a:buFont typeface="Courier New" panose="02070309020205020404" pitchFamily="49" charset="0"/>
              <a:buChar char="o"/>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Parental Stress Index- Fourth Edition (PSI-IV; </a:t>
            </a:r>
            <a:r>
              <a:rPr lang="en-AU" sz="1600" dirty="0" err="1">
                <a:latin typeface="Century Gothic" panose="020B0502020202020204" pitchFamily="34" charset="0"/>
              </a:rPr>
              <a:t>Abindin</a:t>
            </a:r>
            <a:r>
              <a:rPr lang="en-AU" sz="1600" dirty="0">
                <a:latin typeface="Century Gothic" panose="020B0502020202020204" pitchFamily="34" charset="0"/>
              </a:rPr>
              <a:t>, 2012) </a:t>
            </a:r>
          </a:p>
          <a:p>
            <a:pPr lvl="1" algn="just">
              <a:buFont typeface="Courier New" panose="02070309020205020404" pitchFamily="49" charset="0"/>
              <a:buChar char="o"/>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Social Skills Improvement System (SSIS; Gresham &amp; Elliot, 2008) </a:t>
            </a:r>
          </a:p>
          <a:p>
            <a:pPr marL="457200" lvl="1" indent="0" algn="just">
              <a:buNone/>
            </a:pPr>
            <a:r>
              <a:rPr lang="en-AU" sz="1600" dirty="0">
                <a:latin typeface="Century Gothic" panose="020B0502020202020204" pitchFamily="34" charset="0"/>
              </a:rPr>
              <a:t> </a:t>
            </a:r>
          </a:p>
          <a:p>
            <a:pPr lvl="1" algn="just">
              <a:buFont typeface="Courier New" panose="02070309020205020404" pitchFamily="49" charset="0"/>
              <a:buChar char="o"/>
            </a:pPr>
            <a:r>
              <a:rPr lang="en-AU" sz="1600" dirty="0">
                <a:latin typeface="Century Gothic" panose="020B0502020202020204" pitchFamily="34" charset="0"/>
              </a:rPr>
              <a:t>Spence’s Children Anxiety Scale (SCAS; Spence,1994) </a:t>
            </a:r>
          </a:p>
          <a:p>
            <a:pPr marL="457200" lvl="1" indent="0" algn="just">
              <a:buNone/>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Depression Self-Rating Scale for Children (DSRS; </a:t>
            </a:r>
            <a:r>
              <a:rPr lang="en-AU" sz="1600" dirty="0" err="1">
                <a:latin typeface="Century Gothic" panose="020B0502020202020204" pitchFamily="34" charset="0"/>
              </a:rPr>
              <a:t>Birleson</a:t>
            </a:r>
            <a:r>
              <a:rPr lang="en-AU" sz="1600" dirty="0">
                <a:latin typeface="Century Gothic" panose="020B0502020202020204" pitchFamily="34" charset="0"/>
              </a:rPr>
              <a:t>, 1978) </a:t>
            </a:r>
          </a:p>
          <a:p>
            <a:pPr marL="457200" lvl="1" indent="0" algn="just">
              <a:buNone/>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Parenting Style Questionnaire (PSQ; Robinson, </a:t>
            </a:r>
            <a:r>
              <a:rPr lang="en-AU" sz="1600" dirty="0" err="1">
                <a:latin typeface="Century Gothic" panose="020B0502020202020204" pitchFamily="34" charset="0"/>
              </a:rPr>
              <a:t>Mandleco</a:t>
            </a:r>
            <a:r>
              <a:rPr lang="en-AU" sz="1600" dirty="0">
                <a:latin typeface="Century Gothic" panose="020B0502020202020204" pitchFamily="34" charset="0"/>
              </a:rPr>
              <a:t>, Olsen &amp; Hart, 1995) </a:t>
            </a:r>
          </a:p>
          <a:p>
            <a:pPr marL="457200" lvl="1" indent="0" algn="just">
              <a:buNone/>
            </a:pPr>
            <a:endParaRPr lang="en-AU" sz="1600" dirty="0">
              <a:latin typeface="Century Gothic" panose="020B0502020202020204" pitchFamily="34" charset="0"/>
            </a:endParaRPr>
          </a:p>
          <a:p>
            <a:pPr lvl="1" algn="just">
              <a:buFont typeface="Courier New" panose="02070309020205020404" pitchFamily="49" charset="0"/>
              <a:buChar char="o"/>
            </a:pPr>
            <a:r>
              <a:rPr lang="en-AU" sz="1600" dirty="0">
                <a:latin typeface="Century Gothic" panose="020B0502020202020204" pitchFamily="34" charset="0"/>
              </a:rPr>
              <a:t>Depression Anxiety Stress Scale-21(DASS-21; </a:t>
            </a:r>
            <a:r>
              <a:rPr lang="en-AU" sz="1600" dirty="0" err="1">
                <a:latin typeface="Century Gothic" panose="020B0502020202020204" pitchFamily="34" charset="0"/>
              </a:rPr>
              <a:t>Lovibond</a:t>
            </a:r>
            <a:r>
              <a:rPr lang="en-AU" sz="1600" dirty="0">
                <a:latin typeface="Century Gothic" panose="020B0502020202020204" pitchFamily="34" charset="0"/>
              </a:rPr>
              <a:t> &amp; </a:t>
            </a:r>
            <a:r>
              <a:rPr lang="en-AU" sz="1600" dirty="0" err="1">
                <a:latin typeface="Century Gothic" panose="020B0502020202020204" pitchFamily="34" charset="0"/>
              </a:rPr>
              <a:t>Lovibond</a:t>
            </a:r>
            <a:r>
              <a:rPr lang="en-AU" sz="1600" dirty="0">
                <a:latin typeface="Century Gothic" panose="020B0502020202020204" pitchFamily="34" charset="0"/>
              </a:rPr>
              <a:t>, 1995)</a:t>
            </a:r>
          </a:p>
          <a:p>
            <a:pPr lvl="1" algn="just">
              <a:buFont typeface="Courier New" panose="02070309020205020404" pitchFamily="49" charset="0"/>
              <a:buChar char="o"/>
            </a:pPr>
            <a:endParaRPr lang="en-AU" sz="1600" dirty="0"/>
          </a:p>
          <a:p>
            <a:pPr lvl="1" algn="just">
              <a:buFont typeface="Courier New" panose="02070309020205020404" pitchFamily="49" charset="0"/>
              <a:buChar char="o"/>
            </a:pPr>
            <a:r>
              <a:rPr lang="en-AU" sz="1600" dirty="0" err="1">
                <a:latin typeface="Century Gothic" panose="020B0502020202020204" pitchFamily="34" charset="0"/>
              </a:rPr>
              <a:t>Nowicki</a:t>
            </a:r>
            <a:r>
              <a:rPr lang="en-AU" sz="1600" dirty="0">
                <a:latin typeface="Century Gothic" panose="020B0502020202020204" pitchFamily="34" charset="0"/>
              </a:rPr>
              <a:t>-Strickland’s Locus of Control Scale for Children (</a:t>
            </a:r>
            <a:r>
              <a:rPr lang="en-AU" sz="1600" dirty="0" err="1">
                <a:latin typeface="Century Gothic" panose="020B0502020202020204" pitchFamily="34" charset="0"/>
              </a:rPr>
              <a:t>Nowicki</a:t>
            </a:r>
            <a:r>
              <a:rPr lang="en-AU" sz="1600" dirty="0">
                <a:latin typeface="Century Gothic" panose="020B0502020202020204" pitchFamily="34" charset="0"/>
              </a:rPr>
              <a:t> &amp; Strickland,1971) </a:t>
            </a:r>
            <a:endParaRPr lang="en-AU" sz="3200" dirty="0"/>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19981018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740" y="1659"/>
            <a:ext cx="8229600" cy="1143000"/>
          </a:xfrm>
        </p:spPr>
        <p:txBody>
          <a:bodyPr>
            <a:normAutofit/>
          </a:bodyPr>
          <a:lstStyle/>
          <a:p>
            <a:r>
              <a:rPr lang="en-AU" sz="3000" dirty="0">
                <a:latin typeface="Arial Rounded MT Bold" panose="020F0704030504030204" pitchFamily="34" charset="0"/>
              </a:rPr>
              <a:t>Possible Risks And Costs</a:t>
            </a:r>
          </a:p>
        </p:txBody>
      </p:sp>
      <p:sp>
        <p:nvSpPr>
          <p:cNvPr id="3" name="Content Placeholder 2"/>
          <p:cNvSpPr>
            <a:spLocks noGrp="1"/>
          </p:cNvSpPr>
          <p:nvPr>
            <p:ph idx="1"/>
          </p:nvPr>
        </p:nvSpPr>
        <p:spPr>
          <a:xfrm>
            <a:off x="467544" y="1128960"/>
            <a:ext cx="6048672" cy="4172248"/>
          </a:xfrm>
        </p:spPr>
        <p:txBody>
          <a:bodyPr>
            <a:noAutofit/>
          </a:bodyPr>
          <a:lstStyle/>
          <a:p>
            <a:pPr algn="just"/>
            <a:r>
              <a:rPr lang="en-AU" sz="1800" dirty="0">
                <a:latin typeface="Century Gothic" panose="020B0502020202020204" pitchFamily="34" charset="0"/>
              </a:rPr>
              <a:t>There is n</a:t>
            </a:r>
            <a:r>
              <a:rPr lang="en-AU" sz="1800" b="0" dirty="0">
                <a:latin typeface="Century Gothic" panose="020B0502020202020204" pitchFamily="34" charset="0"/>
              </a:rPr>
              <a:t>o cost involved in participating in the study and any travel costs incurred will be reimbursed.</a:t>
            </a:r>
          </a:p>
          <a:p>
            <a:pPr algn="just"/>
            <a:endParaRPr lang="en-AU" sz="1800" b="0" dirty="0">
              <a:latin typeface="Century Gothic" panose="020B0502020202020204" pitchFamily="34" charset="0"/>
            </a:endParaRPr>
          </a:p>
          <a:p>
            <a:pPr algn="just"/>
            <a:r>
              <a:rPr lang="en-AU" sz="1800" dirty="0">
                <a:latin typeface="Century Gothic" panose="020B0502020202020204" pitchFamily="34" charset="0"/>
              </a:rPr>
              <a:t>There is a p</a:t>
            </a:r>
            <a:r>
              <a:rPr lang="en-AU" sz="1800" b="0" dirty="0">
                <a:latin typeface="Century Gothic" panose="020B0502020202020204" pitchFamily="34" charset="0"/>
              </a:rPr>
              <a:t>ossibility that discussing a parent’s illness may cause discomfort:</a:t>
            </a:r>
          </a:p>
          <a:p>
            <a:pPr algn="just">
              <a:buFont typeface="Courier New" panose="02070309020205020404" pitchFamily="49" charset="0"/>
              <a:buChar char="o"/>
            </a:pPr>
            <a:endParaRPr lang="en-AU" sz="1800" b="0" dirty="0">
              <a:latin typeface="Century Gothic" panose="020B0502020202020204" pitchFamily="34" charset="0"/>
            </a:endParaRPr>
          </a:p>
          <a:p>
            <a:pPr lvl="1" algn="just">
              <a:buFont typeface="Courier New" panose="02070309020205020404" pitchFamily="49" charset="0"/>
              <a:buChar char="o"/>
            </a:pPr>
            <a:r>
              <a:rPr lang="en-AU" sz="1800" b="0" dirty="0">
                <a:latin typeface="Century Gothic" panose="020B0502020202020204" pitchFamily="34" charset="0"/>
              </a:rPr>
              <a:t>Group facilitators will be present and they are trained in providing psychological support. </a:t>
            </a:r>
          </a:p>
          <a:p>
            <a:pPr lvl="1" algn="just">
              <a:buFont typeface="Courier New" panose="02070309020205020404" pitchFamily="49" charset="0"/>
              <a:buChar char="o"/>
            </a:pPr>
            <a:endParaRPr lang="en-AU" sz="1800" b="0" dirty="0">
              <a:latin typeface="Century Gothic" panose="020B0502020202020204" pitchFamily="34" charset="0"/>
            </a:endParaRPr>
          </a:p>
          <a:p>
            <a:pPr lvl="1" algn="just">
              <a:buFont typeface="Courier New" panose="02070309020205020404" pitchFamily="49" charset="0"/>
              <a:buChar char="o"/>
            </a:pPr>
            <a:r>
              <a:rPr lang="en-AU" sz="1800" b="0" dirty="0">
                <a:latin typeface="Century Gothic" panose="020B0502020202020204" pitchFamily="34" charset="0"/>
              </a:rPr>
              <a:t>Children will be assisted individually at any time during the program if any discomfort is experienced, and parents will be notified.</a:t>
            </a:r>
          </a:p>
        </p:txBody>
      </p:sp>
      <p:sp>
        <p:nvSpPr>
          <p:cNvPr id="6" name="Rectangle 5"/>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pic>
        <p:nvPicPr>
          <p:cNvPr id="8" name="Picture 7">
            <a:extLst>
              <a:ext uri="{FF2B5EF4-FFF2-40B4-BE49-F238E27FC236}">
                <a16:creationId xmlns:a16="http://schemas.microsoft.com/office/drawing/2014/main" xmlns="" id="{324BF06B-9D3F-440C-94C9-51459F5260C7}"/>
              </a:ext>
            </a:extLst>
          </p:cNvPr>
          <p:cNvPicPr>
            <a:picLocks noChangeAspect="1"/>
          </p:cNvPicPr>
          <p:nvPr/>
        </p:nvPicPr>
        <p:blipFill>
          <a:blip r:embed="rId3"/>
          <a:stretch>
            <a:fillRect/>
          </a:stretch>
        </p:blipFill>
        <p:spPr>
          <a:xfrm>
            <a:off x="6516216" y="1268760"/>
            <a:ext cx="2466949" cy="3464816"/>
          </a:xfrm>
          <a:prstGeom prst="rect">
            <a:avLst/>
          </a:prstGeom>
        </p:spPr>
      </p:pic>
    </p:spTree>
    <p:extLst>
      <p:ext uri="{BB962C8B-B14F-4D97-AF65-F5344CB8AC3E}">
        <p14:creationId xmlns:p14="http://schemas.microsoft.com/office/powerpoint/2010/main" val="1337879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2200" y="2098376"/>
            <a:ext cx="2481036" cy="2481036"/>
          </a:xfrm>
          <a:prstGeom prst="rect">
            <a:avLst/>
          </a:prstGeom>
        </p:spPr>
      </p:pic>
      <p:sp>
        <p:nvSpPr>
          <p:cNvPr id="2" name="Title 1"/>
          <p:cNvSpPr>
            <a:spLocks noGrp="1"/>
          </p:cNvSpPr>
          <p:nvPr>
            <p:ph type="title"/>
          </p:nvPr>
        </p:nvSpPr>
        <p:spPr>
          <a:xfrm>
            <a:off x="470513" y="750"/>
            <a:ext cx="8229600" cy="1143000"/>
          </a:xfrm>
        </p:spPr>
        <p:txBody>
          <a:bodyPr>
            <a:normAutofit/>
          </a:bodyPr>
          <a:lstStyle/>
          <a:p>
            <a:r>
              <a:rPr lang="en-AU" sz="3000" dirty="0">
                <a:latin typeface="Arial Rounded MT Bold" panose="020F0704030504030204" pitchFamily="34" charset="0"/>
              </a:rPr>
              <a:t>Confidentiality And Information Storage</a:t>
            </a:r>
          </a:p>
        </p:txBody>
      </p:sp>
      <p:sp>
        <p:nvSpPr>
          <p:cNvPr id="3" name="Content Placeholder 2"/>
          <p:cNvSpPr>
            <a:spLocks noGrp="1"/>
          </p:cNvSpPr>
          <p:nvPr>
            <p:ph idx="1"/>
          </p:nvPr>
        </p:nvSpPr>
        <p:spPr>
          <a:xfrm>
            <a:off x="467544" y="1067747"/>
            <a:ext cx="6048672" cy="4542294"/>
          </a:xfrm>
        </p:spPr>
        <p:txBody>
          <a:bodyPr>
            <a:noAutofit/>
          </a:bodyPr>
          <a:lstStyle/>
          <a:p>
            <a:pPr algn="just">
              <a:buFont typeface="Courier New" panose="02070309020205020404" pitchFamily="49" charset="0"/>
              <a:buChar char="o"/>
            </a:pPr>
            <a:r>
              <a:rPr lang="en-AU" sz="1700" b="0" dirty="0">
                <a:latin typeface="Century Gothic" panose="020B0502020202020204" pitchFamily="34" charset="0"/>
              </a:rPr>
              <a:t>Information about participants will be stored securely for 20 years or until the child reaches the age of 25</a:t>
            </a:r>
          </a:p>
          <a:p>
            <a:pPr algn="just">
              <a:buFont typeface="Courier New" panose="02070309020205020404" pitchFamily="49" charset="0"/>
              <a:buChar char="o"/>
            </a:pPr>
            <a:endParaRPr lang="en-AU" sz="1700" b="0" dirty="0">
              <a:latin typeface="Century Gothic" panose="020B0502020202020204" pitchFamily="34" charset="0"/>
            </a:endParaRPr>
          </a:p>
          <a:p>
            <a:pPr algn="just">
              <a:buFont typeface="Courier New" panose="02070309020205020404" pitchFamily="49" charset="0"/>
              <a:buChar char="o"/>
            </a:pPr>
            <a:r>
              <a:rPr lang="en-AU" sz="1700" b="0" dirty="0">
                <a:latin typeface="Century Gothic" panose="020B0502020202020204" pitchFamily="34" charset="0"/>
              </a:rPr>
              <a:t>The participants will have their identity and information kept strictly confidential, except as required by law.</a:t>
            </a:r>
          </a:p>
          <a:p>
            <a:pPr algn="just">
              <a:buFont typeface="Courier New" panose="02070309020205020404" pitchFamily="49" charset="0"/>
              <a:buChar char="o"/>
            </a:pPr>
            <a:endParaRPr lang="en-AU" sz="1700" b="0" dirty="0">
              <a:latin typeface="Century Gothic" panose="020B0502020202020204" pitchFamily="34" charset="0"/>
            </a:endParaRPr>
          </a:p>
          <a:p>
            <a:pPr algn="just">
              <a:buFont typeface="Courier New" panose="02070309020205020404" pitchFamily="49" charset="0"/>
              <a:buChar char="o"/>
            </a:pPr>
            <a:r>
              <a:rPr lang="en-AU" sz="1700" b="0" dirty="0">
                <a:latin typeface="Century Gothic" panose="020B0502020202020204" pitchFamily="34" charset="0"/>
              </a:rPr>
              <a:t>Only the researcher will have access to the child’s personal information.</a:t>
            </a:r>
          </a:p>
          <a:p>
            <a:pPr algn="just">
              <a:buFont typeface="Courier New" panose="02070309020205020404" pitchFamily="49" charset="0"/>
              <a:buChar char="o"/>
            </a:pPr>
            <a:endParaRPr lang="en-AU" sz="1700" b="0" dirty="0">
              <a:latin typeface="Century Gothic" panose="020B0502020202020204" pitchFamily="34" charset="0"/>
            </a:endParaRPr>
          </a:p>
          <a:p>
            <a:pPr algn="just">
              <a:buFont typeface="Courier New" panose="02070309020205020404" pitchFamily="49" charset="0"/>
              <a:buChar char="o"/>
            </a:pPr>
            <a:r>
              <a:rPr lang="en-AU" sz="1700" b="0" dirty="0">
                <a:latin typeface="Century Gothic" panose="020B0502020202020204" pitchFamily="34" charset="0"/>
              </a:rPr>
              <a:t>The results of the study will be disseminated in a research paper and may be published in a research journal and or presented at a conference, but participants will not be individually identifiable in these publications.</a:t>
            </a:r>
          </a:p>
          <a:p>
            <a:pPr marL="0" indent="0">
              <a:buNone/>
            </a:pPr>
            <a:endParaRPr lang="en-AU" sz="1700" dirty="0">
              <a:latin typeface="Century Gothic" panose="020B0502020202020204" pitchFamily="34" charset="0"/>
            </a:endParaRPr>
          </a:p>
        </p:txBody>
      </p:sp>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17111601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537" y="0"/>
            <a:ext cx="8229600" cy="1143000"/>
          </a:xfrm>
        </p:spPr>
        <p:txBody>
          <a:bodyPr>
            <a:normAutofit/>
          </a:bodyPr>
          <a:lstStyle/>
          <a:p>
            <a:r>
              <a:rPr lang="en-AU" sz="3000" dirty="0">
                <a:latin typeface="Arial Rounded MT Bold" panose="020F0704030504030204" pitchFamily="34" charset="0"/>
              </a:rPr>
              <a:t>Benefits Of The Research</a:t>
            </a:r>
          </a:p>
        </p:txBody>
      </p:sp>
      <p:sp>
        <p:nvSpPr>
          <p:cNvPr id="3" name="Content Placeholder 2"/>
          <p:cNvSpPr>
            <a:spLocks noGrp="1"/>
          </p:cNvSpPr>
          <p:nvPr>
            <p:ph idx="1"/>
          </p:nvPr>
        </p:nvSpPr>
        <p:spPr>
          <a:xfrm>
            <a:off x="395536" y="1268760"/>
            <a:ext cx="5184576" cy="4104456"/>
          </a:xfrm>
        </p:spPr>
        <p:txBody>
          <a:bodyPr>
            <a:normAutofit/>
          </a:bodyPr>
          <a:lstStyle/>
          <a:p>
            <a:pPr algn="just">
              <a:buFont typeface="Courier New" panose="02070309020205020404" pitchFamily="49" charset="0"/>
              <a:buChar char="o"/>
            </a:pPr>
            <a:r>
              <a:rPr lang="en-AU" sz="2000" b="0" dirty="0">
                <a:latin typeface="Century Gothic" panose="020B0502020202020204" pitchFamily="34" charset="0"/>
              </a:rPr>
              <a:t>The children will benefit by participating in the study and will not only have the opportunity </a:t>
            </a:r>
            <a:r>
              <a:rPr lang="en-AU" sz="2000" dirty="0">
                <a:latin typeface="Century Gothic" panose="020B0502020202020204" pitchFamily="34" charset="0"/>
              </a:rPr>
              <a:t>to share their experiences and feelings </a:t>
            </a:r>
            <a:r>
              <a:rPr lang="en-AU" sz="2000" b="0" dirty="0">
                <a:latin typeface="Century Gothic" panose="020B0502020202020204" pitchFamily="34" charset="0"/>
              </a:rPr>
              <a:t>but </a:t>
            </a:r>
            <a:r>
              <a:rPr lang="en-AU" sz="2000" dirty="0">
                <a:latin typeface="Century Gothic" panose="020B0502020202020204" pitchFamily="34" charset="0"/>
              </a:rPr>
              <a:t>learn valuable communication, resilience and coping skills.</a:t>
            </a:r>
          </a:p>
          <a:p>
            <a:pPr algn="just">
              <a:buFont typeface="Courier New" panose="02070309020205020404" pitchFamily="49" charset="0"/>
              <a:buChar char="o"/>
            </a:pPr>
            <a:endParaRPr lang="en-AU" sz="2000" b="0" dirty="0">
              <a:latin typeface="Century Gothic" panose="020B0502020202020204" pitchFamily="34" charset="0"/>
            </a:endParaRPr>
          </a:p>
          <a:p>
            <a:pPr algn="just">
              <a:buFont typeface="Courier New" panose="02070309020205020404" pitchFamily="49" charset="0"/>
              <a:buChar char="o"/>
            </a:pPr>
            <a:r>
              <a:rPr lang="en-AU" sz="2000" b="0" dirty="0">
                <a:latin typeface="Century Gothic" panose="020B0502020202020204" pitchFamily="34" charset="0"/>
              </a:rPr>
              <a:t>Additionally, the knowledge we gain from participation will ultimately </a:t>
            </a:r>
            <a:r>
              <a:rPr lang="en-AU" sz="2000" dirty="0">
                <a:latin typeface="Century Gothic" panose="020B0502020202020204" pitchFamily="34" charset="0"/>
              </a:rPr>
              <a:t>benefit many other children in the future </a:t>
            </a:r>
            <a:r>
              <a:rPr lang="en-AU" sz="2000" b="0" dirty="0">
                <a:latin typeface="Century Gothic" panose="020B0502020202020204" pitchFamily="34" charset="0"/>
              </a:rPr>
              <a:t>who have a parent diagnosed with cancer.</a:t>
            </a:r>
          </a:p>
        </p:txBody>
      </p:sp>
      <p:pic>
        <p:nvPicPr>
          <p:cNvPr id="4" name="Picture 3"/>
          <p:cNvPicPr>
            <a:picLocks noChangeAspect="1"/>
          </p:cNvPicPr>
          <p:nvPr/>
        </p:nvPicPr>
        <p:blipFill>
          <a:blip r:embed="rId2"/>
          <a:stretch>
            <a:fillRect/>
          </a:stretch>
        </p:blipFill>
        <p:spPr>
          <a:xfrm>
            <a:off x="5724128" y="1700808"/>
            <a:ext cx="2790004" cy="2692678"/>
          </a:xfrm>
          <a:prstGeom prst="rect">
            <a:avLst/>
          </a:prstGeom>
        </p:spPr>
      </p:pic>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1680974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usyd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7704" y="2405074"/>
            <a:ext cx="2376264" cy="181080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533543"/>
            <a:ext cx="1586999" cy="16667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75656" y="4509120"/>
            <a:ext cx="5975226" cy="9744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
        <p:nvSpPr>
          <p:cNvPr id="10" name="Title 2"/>
          <p:cNvSpPr>
            <a:spLocks noGrp="1"/>
          </p:cNvSpPr>
          <p:nvPr>
            <p:ph type="title"/>
          </p:nvPr>
        </p:nvSpPr>
        <p:spPr>
          <a:xfrm>
            <a:off x="1709936" y="0"/>
            <a:ext cx="5955379" cy="867444"/>
          </a:xfrm>
        </p:spPr>
        <p:txBody>
          <a:bodyPr>
            <a:normAutofit fontScale="90000"/>
          </a:bodyPr>
          <a:lstStyle/>
          <a:p>
            <a:r>
              <a:rPr lang="en-AU" dirty="0">
                <a:latin typeface="Arial Rounded MT Bold" panose="020F0704030504030204" pitchFamily="34" charset="0"/>
              </a:rPr>
              <a:t>Thank you for your time</a:t>
            </a:r>
          </a:p>
        </p:txBody>
      </p:sp>
      <p:sp>
        <p:nvSpPr>
          <p:cNvPr id="11" name="Text Placeholder 3"/>
          <p:cNvSpPr txBox="1">
            <a:spLocks/>
          </p:cNvSpPr>
          <p:nvPr/>
        </p:nvSpPr>
        <p:spPr>
          <a:xfrm>
            <a:off x="755575" y="1047728"/>
            <a:ext cx="7632847" cy="1229144"/>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AU" sz="2300" dirty="0">
                <a:latin typeface="Century Gothic" panose="020B0502020202020204" pitchFamily="34" charset="0"/>
              </a:rPr>
              <a:t>For further information please feel free to contact:</a:t>
            </a:r>
          </a:p>
          <a:p>
            <a:pPr marL="0" indent="0" algn="ctr">
              <a:buNone/>
            </a:pPr>
            <a:r>
              <a:rPr lang="en-AU" sz="2300" dirty="0">
                <a:latin typeface="Century Gothic" panose="020B0502020202020204" pitchFamily="34" charset="0"/>
              </a:rPr>
              <a:t>Dr Fiona Martin, Educational and Developmental Psychologist/ </a:t>
            </a:r>
          </a:p>
          <a:p>
            <a:pPr marL="0" indent="0" algn="ctr">
              <a:buNone/>
            </a:pPr>
            <a:r>
              <a:rPr lang="en-AU" sz="2300" dirty="0">
                <a:latin typeface="Century Gothic" panose="020B0502020202020204" pitchFamily="34" charset="0"/>
              </a:rPr>
              <a:t>Clinical Director of Sydney Child Psychology Centre</a:t>
            </a:r>
          </a:p>
          <a:p>
            <a:pPr marL="0" indent="0" algn="ctr">
              <a:buNone/>
            </a:pPr>
            <a:r>
              <a:rPr lang="en-AU" sz="2300" dirty="0">
                <a:latin typeface="Century Gothic" panose="020B0502020202020204" pitchFamily="34" charset="0"/>
              </a:rPr>
              <a:t>fiona@sydneychildpsychologist.com.au</a:t>
            </a:r>
          </a:p>
          <a:p>
            <a:endParaRPr lang="en-AU" dirty="0"/>
          </a:p>
          <a:p>
            <a:endParaRPr lang="en-AU" dirty="0"/>
          </a:p>
        </p:txBody>
      </p:sp>
    </p:spTree>
    <p:extLst>
      <p:ext uri="{BB962C8B-B14F-4D97-AF65-F5344CB8AC3E}">
        <p14:creationId xmlns:p14="http://schemas.microsoft.com/office/powerpoint/2010/main" val="22949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320D5F-8CEB-43FF-8F8E-4A5D861C7751}"/>
              </a:ext>
            </a:extLst>
          </p:cNvPr>
          <p:cNvSpPr>
            <a:spLocks noGrp="1"/>
          </p:cNvSpPr>
          <p:nvPr>
            <p:ph type="title"/>
          </p:nvPr>
        </p:nvSpPr>
        <p:spPr>
          <a:xfrm>
            <a:off x="457200" y="0"/>
            <a:ext cx="8229600" cy="1143000"/>
          </a:xfrm>
        </p:spPr>
        <p:txBody>
          <a:bodyPr>
            <a:normAutofit/>
          </a:bodyPr>
          <a:lstStyle/>
          <a:p>
            <a:r>
              <a:rPr lang="en-AU" sz="3000" dirty="0">
                <a:latin typeface="Arial Rounded MT Bold" panose="020F0704030504030204" pitchFamily="34" charset="0"/>
              </a:rPr>
              <a:t>References</a:t>
            </a:r>
          </a:p>
        </p:txBody>
      </p:sp>
      <p:sp>
        <p:nvSpPr>
          <p:cNvPr id="3" name="Content Placeholder 2">
            <a:extLst>
              <a:ext uri="{FF2B5EF4-FFF2-40B4-BE49-F238E27FC236}">
                <a16:creationId xmlns:a16="http://schemas.microsoft.com/office/drawing/2014/main" xmlns="" id="{2FEA1629-A381-419E-AE89-9C2A1FB216B9}"/>
              </a:ext>
            </a:extLst>
          </p:cNvPr>
          <p:cNvSpPr>
            <a:spLocks noGrp="1"/>
          </p:cNvSpPr>
          <p:nvPr>
            <p:ph idx="1"/>
          </p:nvPr>
        </p:nvSpPr>
        <p:spPr>
          <a:xfrm>
            <a:off x="539550" y="1052736"/>
            <a:ext cx="8136904" cy="5046350"/>
          </a:xfrm>
        </p:spPr>
        <p:txBody>
          <a:bodyPr>
            <a:noAutofit/>
          </a:bodyPr>
          <a:lstStyle/>
          <a:p>
            <a:pPr marL="0" lvl="1" indent="0" algn="just">
              <a:buNone/>
            </a:pPr>
            <a:r>
              <a:rPr lang="en-AU" sz="1300" dirty="0">
                <a:latin typeface="Century Gothic" panose="020B0502020202020204" pitchFamily="34" charset="0"/>
              </a:rPr>
              <a:t>Achenbach, T.M., &amp; </a:t>
            </a:r>
            <a:r>
              <a:rPr lang="en-AU" sz="1300" dirty="0" err="1">
                <a:latin typeface="Century Gothic" panose="020B0502020202020204" pitchFamily="34" charset="0"/>
              </a:rPr>
              <a:t>Rescorla</a:t>
            </a:r>
            <a:r>
              <a:rPr lang="en-AU" sz="1300" dirty="0">
                <a:latin typeface="Century Gothic" panose="020B0502020202020204" pitchFamily="34" charset="0"/>
              </a:rPr>
              <a:t>, L.A. (2001). Manual for the ASEBA School-Age Forms &amp; Profiles. Burlington, VT: University of Vermont, Research </a:t>
            </a:r>
            <a:r>
              <a:rPr lang="en-AU" sz="1300" dirty="0" err="1">
                <a:latin typeface="Century Gothic" panose="020B0502020202020204" pitchFamily="34" charset="0"/>
              </a:rPr>
              <a:t>Center</a:t>
            </a:r>
            <a:r>
              <a:rPr lang="en-AU" sz="1300" dirty="0">
                <a:latin typeface="Century Gothic" panose="020B0502020202020204" pitchFamily="34" charset="0"/>
              </a:rPr>
              <a:t> for Children, Youth, &amp; Families.</a:t>
            </a:r>
          </a:p>
          <a:p>
            <a:pPr marL="0" lvl="1" indent="0" algn="just">
              <a:buNone/>
            </a:pPr>
            <a:endParaRPr lang="en-AU" sz="1300" dirty="0">
              <a:latin typeface="Century Gothic" panose="020B0502020202020204" pitchFamily="34" charset="0"/>
            </a:endParaRPr>
          </a:p>
          <a:p>
            <a:pPr marL="0" lvl="1" indent="0" algn="just">
              <a:buNone/>
            </a:pPr>
            <a:r>
              <a:rPr lang="en-AU" sz="1300" dirty="0">
                <a:latin typeface="Century Gothic" panose="020B0502020202020204" pitchFamily="34" charset="0"/>
              </a:rPr>
              <a:t>Abindin’s (2012) Parental Stress Index- Fourth Edition (PSI-4). FL: Psychological Assessment Resources.</a:t>
            </a:r>
          </a:p>
          <a:p>
            <a:pPr marL="0" indent="0" algn="just">
              <a:buNone/>
            </a:pPr>
            <a:endParaRPr lang="en-AU" altLang="en-US" sz="1300" dirty="0">
              <a:latin typeface="Century Gothic" panose="020B0502020202020204" pitchFamily="34" charset="0"/>
              <a:ea typeface="Times New Roman" panose="02020603050405020304" pitchFamily="18" charset="0"/>
              <a:cs typeface="Calibri Light" panose="020F0302020204030204" pitchFamily="34" charset="0"/>
            </a:endParaRPr>
          </a:p>
          <a:p>
            <a:pPr marL="0" indent="0" algn="just">
              <a:buNone/>
            </a:pPr>
            <a:r>
              <a:rPr lang="en-AU" altLang="en-US" sz="1300" dirty="0">
                <a:latin typeface="Century Gothic" panose="020B0502020202020204" pitchFamily="34" charset="0"/>
                <a:ea typeface="Times New Roman" panose="02020603050405020304" pitchFamily="18" charset="0"/>
                <a:cs typeface="Calibri Light" panose="020F0302020204030204" pitchFamily="34" charset="0"/>
              </a:rPr>
              <a:t>Beck, A. (1979).</a:t>
            </a:r>
            <a:r>
              <a:rPr lang="en-AU" sz="1300" dirty="0">
                <a:latin typeface="Century Gothic" panose="020B0502020202020204" pitchFamily="34" charset="0"/>
              </a:rPr>
              <a:t> </a:t>
            </a:r>
            <a:r>
              <a:rPr lang="en-AU" sz="1300" i="1" dirty="0">
                <a:latin typeface="Century Gothic" panose="020B0502020202020204" pitchFamily="34" charset="0"/>
              </a:rPr>
              <a:t>Cognitive Therapy and the Emotional Disorders</a:t>
            </a:r>
            <a:r>
              <a:rPr lang="en-AU" sz="1300" dirty="0">
                <a:latin typeface="Century Gothic" panose="020B0502020202020204" pitchFamily="34" charset="0"/>
              </a:rPr>
              <a:t>. New York: Penguin Books.</a:t>
            </a:r>
          </a:p>
          <a:p>
            <a:pPr marL="0" indent="0" algn="just">
              <a:buNone/>
            </a:pPr>
            <a:endParaRPr lang="en-AU" sz="1300" dirty="0">
              <a:latin typeface="Century Gothic" panose="020B0502020202020204" pitchFamily="34" charset="0"/>
            </a:endParaRPr>
          </a:p>
          <a:p>
            <a:pPr marL="0" indent="0" algn="just">
              <a:buNone/>
            </a:pPr>
            <a:r>
              <a:rPr lang="en-AU" sz="1300" dirty="0" err="1">
                <a:latin typeface="Century Gothic" panose="020B0502020202020204" pitchFamily="34" charset="0"/>
              </a:rPr>
              <a:t>Birleson</a:t>
            </a:r>
            <a:r>
              <a:rPr lang="en-AU" sz="1300" dirty="0">
                <a:latin typeface="Century Gothic" panose="020B0502020202020204" pitchFamily="34" charset="0"/>
              </a:rPr>
              <a:t>, P. (1981), the </a:t>
            </a:r>
            <a:r>
              <a:rPr lang="en-AU" sz="1300" dirty="0" err="1">
                <a:latin typeface="Century Gothic" panose="020B0502020202020204" pitchFamily="34" charset="0"/>
              </a:rPr>
              <a:t>validityof</a:t>
            </a:r>
            <a:r>
              <a:rPr lang="en-AU" sz="1300" dirty="0">
                <a:latin typeface="Century Gothic" panose="020B0502020202020204" pitchFamily="34" charset="0"/>
              </a:rPr>
              <a:t> depressive disorder in childhood and the development of a self-rating scale: a research report. J. Child Psychol. </a:t>
            </a:r>
            <a:r>
              <a:rPr lang="en-AU" sz="1300" dirty="0" err="1">
                <a:latin typeface="Century Gothic" panose="020B0502020202020204" pitchFamily="34" charset="0"/>
              </a:rPr>
              <a:t>Psychiat</a:t>
            </a:r>
            <a:r>
              <a:rPr lang="en-AU" sz="1300" dirty="0">
                <a:latin typeface="Century Gothic" panose="020B0502020202020204" pitchFamily="34" charset="0"/>
              </a:rPr>
              <a:t>., 22:73-88. </a:t>
            </a:r>
          </a:p>
          <a:p>
            <a:pPr marL="0" indent="0" algn="just">
              <a:buNone/>
            </a:pPr>
            <a:endParaRPr lang="en-AU" sz="1300" dirty="0">
              <a:latin typeface="Century Gothic" panose="020B0502020202020204" pitchFamily="34" charset="0"/>
            </a:endParaRPr>
          </a:p>
          <a:p>
            <a:pPr marL="0" indent="0" algn="just">
              <a:buNone/>
            </a:pPr>
            <a:r>
              <a:rPr lang="en-AU" sz="1300" dirty="0">
                <a:latin typeface="Century Gothic" panose="020B0502020202020204" pitchFamily="34" charset="0"/>
              </a:rPr>
              <a:t>Cancer Council. (2012). </a:t>
            </a:r>
            <a:r>
              <a:rPr lang="en-AU" sz="1300" i="1" dirty="0">
                <a:latin typeface="Century Gothic" panose="020B0502020202020204" pitchFamily="34" charset="0"/>
              </a:rPr>
              <a:t>Talking to kids about cancer: A guide for people with cancer, their families and friends</a:t>
            </a:r>
            <a:r>
              <a:rPr lang="en-AU" sz="1300" dirty="0">
                <a:latin typeface="Century Gothic" panose="020B0502020202020204" pitchFamily="34" charset="0"/>
              </a:rPr>
              <a:t>. AU: Cancer Council.</a:t>
            </a:r>
          </a:p>
          <a:p>
            <a:pPr marL="0" indent="0" algn="just">
              <a:buNone/>
            </a:pPr>
            <a:endParaRPr lang="en-AU" sz="1300" dirty="0">
              <a:latin typeface="Century Gothic" panose="020B0502020202020204" pitchFamily="34" charset="0"/>
            </a:endParaRPr>
          </a:p>
          <a:p>
            <a:pPr marL="0" indent="0" algn="just">
              <a:buNone/>
            </a:pPr>
            <a:r>
              <a:rPr lang="en-AU" sz="1300" dirty="0">
                <a:latin typeface="Century Gothic" panose="020B0502020202020204" pitchFamily="34" charset="0"/>
              </a:rPr>
              <a:t>Camp Quality. (2014). Camp quality will be first Australian charity to support children under 13 who have a parent with cancer. Retrieved from </a:t>
            </a:r>
            <a:r>
              <a:rPr lang="en-AU" sz="1300" dirty="0">
                <a:latin typeface="Century Gothic" panose="020B0502020202020204" pitchFamily="34" charset="0"/>
                <a:hlinkClick r:id="rId2"/>
              </a:rPr>
              <a:t>https://www.campquality.org.au/about-us/media-and-news/national/26-national/119-camp-quality-will-be-first-australian-charity-to-support-children-under-13-who-have-a-parent-with-cancer</a:t>
            </a:r>
            <a:endParaRPr lang="en-AU" sz="1300" dirty="0">
              <a:latin typeface="Century Gothic" panose="020B0502020202020204" pitchFamily="34" charset="0"/>
            </a:endParaRPr>
          </a:p>
          <a:p>
            <a:pPr marL="0" indent="0" algn="just">
              <a:buNone/>
            </a:pPr>
            <a:endParaRPr lang="en-AU" sz="1300" dirty="0">
              <a:latin typeface="Century Gothic" panose="020B0502020202020204" pitchFamily="34" charset="0"/>
            </a:endParaRPr>
          </a:p>
          <a:p>
            <a:pPr marL="0" indent="0" algn="just">
              <a:buNone/>
            </a:pPr>
            <a:r>
              <a:rPr lang="en-AU" sz="1300" dirty="0" err="1">
                <a:latin typeface="Century Gothic" panose="020B0502020202020204" pitchFamily="34" charset="0"/>
              </a:rPr>
              <a:t>Deater</a:t>
            </a:r>
            <a:r>
              <a:rPr lang="en-AU" sz="1300" dirty="0">
                <a:latin typeface="Century Gothic" panose="020B0502020202020204" pitchFamily="34" charset="0"/>
              </a:rPr>
              <a:t>-Deckard, K, Chen, N., &amp; El </a:t>
            </a:r>
            <a:r>
              <a:rPr lang="en-AU" sz="1300" dirty="0" err="1">
                <a:latin typeface="Century Gothic" panose="020B0502020202020204" pitchFamily="34" charset="0"/>
              </a:rPr>
              <a:t>Mallah</a:t>
            </a:r>
            <a:r>
              <a:rPr lang="en-AU" sz="1300" dirty="0">
                <a:latin typeface="Century Gothic" panose="020B0502020202020204" pitchFamily="34" charset="0"/>
              </a:rPr>
              <a:t>, S. (2015). Parenting Stress. Oxford Bibliographies. </a:t>
            </a:r>
            <a:r>
              <a:rPr lang="en-AU" sz="1300" dirty="0" err="1">
                <a:latin typeface="Century Gothic" panose="020B0502020202020204" pitchFamily="34" charset="0"/>
              </a:rPr>
              <a:t>doi</a:t>
            </a:r>
            <a:r>
              <a:rPr lang="en-AU" sz="1300" dirty="0">
                <a:latin typeface="Century Gothic" panose="020B0502020202020204" pitchFamily="34" charset="0"/>
              </a:rPr>
              <a:t>: 10.1093/obo/9780199828340-0142</a:t>
            </a:r>
          </a:p>
          <a:p>
            <a:pPr marL="0" indent="0" algn="just">
              <a:buNone/>
            </a:pPr>
            <a:endParaRPr lang="en-AU" sz="1400" dirty="0">
              <a:latin typeface="Century Gothic" panose="020B0502020202020204" pitchFamily="34" charset="0"/>
            </a:endParaRPr>
          </a:p>
          <a:p>
            <a:pPr marL="0" indent="0" algn="just">
              <a:buNone/>
            </a:pPr>
            <a:endParaRPr lang="en-AU" sz="900" dirty="0">
              <a:latin typeface="Century Gothic" panose="020B0502020202020204" pitchFamily="34" charset="0"/>
            </a:endParaRPr>
          </a:p>
        </p:txBody>
      </p:sp>
      <p:sp>
        <p:nvSpPr>
          <p:cNvPr id="4" name="Rectangle 3"/>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7326587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80920" cy="4752528"/>
          </a:xfrm>
        </p:spPr>
        <p:txBody>
          <a:bodyPr>
            <a:normAutofit fontScale="85000" lnSpcReduction="20000"/>
          </a:bodyPr>
          <a:lstStyle/>
          <a:p>
            <a:pPr marL="0" indent="0" algn="just">
              <a:buNone/>
            </a:pPr>
            <a:r>
              <a:rPr lang="en-AU" sz="1500" dirty="0">
                <a:latin typeface="Century Gothic" panose="020B0502020202020204" pitchFamily="34" charset="0"/>
              </a:rPr>
              <a:t>Ellis, S.J., Wakefield, C.E., </a:t>
            </a:r>
            <a:r>
              <a:rPr lang="en-AU" sz="1500" dirty="0" err="1">
                <a:latin typeface="Century Gothic" panose="020B0502020202020204" pitchFamily="34" charset="0"/>
              </a:rPr>
              <a:t>Antill</a:t>
            </a:r>
            <a:r>
              <a:rPr lang="en-AU" sz="1500" dirty="0">
                <a:latin typeface="Century Gothic" panose="020B0502020202020204" pitchFamily="34" charset="0"/>
              </a:rPr>
              <a:t>, G., Burns, M., &amp; Patterson, P. (2017). Supporting children facing a parent’s cancer diagnosis: A systematic review of children’s psychosocial needs and existing interventions. </a:t>
            </a:r>
            <a:r>
              <a:rPr lang="en-AU" sz="1500" i="1" dirty="0">
                <a:latin typeface="Century Gothic" panose="020B0502020202020204" pitchFamily="34" charset="0"/>
              </a:rPr>
              <a:t>European Journal of Cancer Care, 26, </a:t>
            </a:r>
            <a:r>
              <a:rPr lang="en-AU" sz="1500" dirty="0">
                <a:latin typeface="Century Gothic" panose="020B0502020202020204" pitchFamily="34" charset="0"/>
              </a:rPr>
              <a:t>e12432</a:t>
            </a:r>
            <a:r>
              <a:rPr lang="en-AU" sz="1500" i="1" dirty="0">
                <a:latin typeface="Century Gothic" panose="020B0502020202020204" pitchFamily="34" charset="0"/>
              </a:rPr>
              <a:t>, </a:t>
            </a:r>
            <a:r>
              <a:rPr lang="en-AU" sz="1500" dirty="0" err="1">
                <a:latin typeface="Century Gothic" panose="020B0502020202020204" pitchFamily="34" charset="0"/>
              </a:rPr>
              <a:t>doi</a:t>
            </a:r>
            <a:r>
              <a:rPr lang="en-AU" sz="1500" dirty="0">
                <a:latin typeface="Century Gothic" panose="020B0502020202020204" pitchFamily="34" charset="0"/>
              </a:rPr>
              <a:t>: 10.1111/ecc.12432</a:t>
            </a:r>
          </a:p>
          <a:p>
            <a:pPr marL="0" indent="0" algn="just">
              <a:buNone/>
            </a:pPr>
            <a:endParaRPr lang="en-AU" sz="1500" dirty="0">
              <a:latin typeface="Century Gothic" panose="020B0502020202020204" pitchFamily="34" charset="0"/>
            </a:endParaRPr>
          </a:p>
          <a:p>
            <a:pPr marL="0" indent="0" algn="just">
              <a:buNone/>
            </a:pPr>
            <a:r>
              <a:rPr lang="en-AU" sz="1500" dirty="0">
                <a:latin typeface="Century Gothic" panose="020B0502020202020204" pitchFamily="34" charset="0"/>
              </a:rPr>
              <a:t>Gresham, F., &amp; Elliott, S. N. (2008). </a:t>
            </a:r>
            <a:r>
              <a:rPr lang="en-AU" sz="1500" i="1" dirty="0">
                <a:latin typeface="Century Gothic" panose="020B0502020202020204" pitchFamily="34" charset="0"/>
              </a:rPr>
              <a:t>Social skills improvement system (SSIS) rating scales. </a:t>
            </a:r>
            <a:r>
              <a:rPr lang="en-AU" sz="1500" dirty="0">
                <a:latin typeface="Century Gothic" panose="020B0502020202020204" pitchFamily="34" charset="0"/>
              </a:rPr>
              <a:t>Bloomington, MN: Pearson Assessments.</a:t>
            </a:r>
          </a:p>
          <a:p>
            <a:pPr marL="0" indent="0" algn="just">
              <a:buNone/>
            </a:pPr>
            <a:endParaRPr lang="en-AU" sz="1500" dirty="0">
              <a:latin typeface="Century Gothic" panose="020B0502020202020204" pitchFamily="34" charset="0"/>
            </a:endParaRPr>
          </a:p>
          <a:p>
            <a:pPr marL="0" indent="0" algn="just">
              <a:buNone/>
            </a:pPr>
            <a:r>
              <a:rPr lang="en-AU" sz="1500" dirty="0" err="1">
                <a:latin typeface="Century Gothic" panose="020B0502020202020204" pitchFamily="34" charset="0"/>
              </a:rPr>
              <a:t>Lovibond</a:t>
            </a:r>
            <a:r>
              <a:rPr lang="en-AU" sz="1500" dirty="0">
                <a:latin typeface="Century Gothic" panose="020B0502020202020204" pitchFamily="34" charset="0"/>
              </a:rPr>
              <a:t>, S.H. &amp; </a:t>
            </a:r>
            <a:r>
              <a:rPr lang="en-AU" sz="1500" dirty="0" err="1">
                <a:latin typeface="Century Gothic" panose="020B0502020202020204" pitchFamily="34" charset="0"/>
              </a:rPr>
              <a:t>Lovibond</a:t>
            </a:r>
            <a:r>
              <a:rPr lang="en-AU" sz="1500" dirty="0">
                <a:latin typeface="Century Gothic" panose="020B0502020202020204" pitchFamily="34" charset="0"/>
              </a:rPr>
              <a:t>, P.F. (1995).  Manual for the Depression Anxiety Stress Scales. (2nd. Ed.) Sydney: Psychology Foundation.  </a:t>
            </a:r>
          </a:p>
          <a:p>
            <a:pPr marL="0" indent="0" algn="just">
              <a:buNone/>
            </a:pPr>
            <a:endParaRPr lang="en-AU" sz="1500" dirty="0">
              <a:latin typeface="Century Gothic" panose="020B0502020202020204" pitchFamily="34" charset="0"/>
            </a:endParaRPr>
          </a:p>
          <a:p>
            <a:pPr marL="0" lvl="1" indent="0" algn="just">
              <a:buNone/>
            </a:pPr>
            <a:r>
              <a:rPr lang="en-AU" sz="1500" dirty="0">
                <a:latin typeface="Century Gothic" panose="020B0502020202020204" pitchFamily="34" charset="0"/>
              </a:rPr>
              <a:t>Prince-</a:t>
            </a:r>
            <a:r>
              <a:rPr lang="en-AU" sz="1500" dirty="0" err="1">
                <a:latin typeface="Century Gothic" panose="020B0502020202020204" pitchFamily="34" charset="0"/>
              </a:rPr>
              <a:t>Embury’s</a:t>
            </a:r>
            <a:r>
              <a:rPr lang="en-AU" sz="1500" dirty="0">
                <a:latin typeface="Century Gothic" panose="020B0502020202020204" pitchFamily="34" charset="0"/>
              </a:rPr>
              <a:t> (2007) </a:t>
            </a:r>
            <a:r>
              <a:rPr lang="en-AU" sz="1500" i="1" dirty="0">
                <a:latin typeface="Century Gothic" panose="020B0502020202020204" pitchFamily="34" charset="0"/>
              </a:rPr>
              <a:t>Resiliency Scales for Children &amp; Adolescents. </a:t>
            </a:r>
            <a:r>
              <a:rPr lang="en-AU" sz="1500" dirty="0">
                <a:latin typeface="Century Gothic" panose="020B0502020202020204" pitchFamily="34" charset="0"/>
              </a:rPr>
              <a:t>TX: Harcourt Assessment, Inc.</a:t>
            </a:r>
          </a:p>
          <a:p>
            <a:pPr marL="0" lvl="1" indent="0" algn="just">
              <a:buNone/>
            </a:pPr>
            <a:endParaRPr lang="en-AU" sz="1500" dirty="0">
              <a:latin typeface="Century Gothic" panose="020B0502020202020204" pitchFamily="34" charset="0"/>
            </a:endParaRPr>
          </a:p>
          <a:p>
            <a:pPr marL="0" lvl="1" indent="0" algn="just">
              <a:buNone/>
            </a:pPr>
            <a:r>
              <a:rPr lang="en-AU" sz="1500" dirty="0">
                <a:latin typeface="Century Gothic" panose="020B0502020202020204" pitchFamily="34" charset="0"/>
              </a:rPr>
              <a:t>Spence, S.H. (1994) The structure and assessment of anxiety in children. Paper presented at the Association for the Advancement of Behaviour Therapy, San </a:t>
            </a:r>
            <a:r>
              <a:rPr lang="en-AU" sz="1500" dirty="0" err="1">
                <a:latin typeface="Century Gothic" panose="020B0502020202020204" pitchFamily="34" charset="0"/>
              </a:rPr>
              <a:t>Diego:CA</a:t>
            </a:r>
            <a:r>
              <a:rPr lang="en-AU" sz="1500" dirty="0">
                <a:latin typeface="Century Gothic" panose="020B0502020202020204" pitchFamily="34" charset="0"/>
              </a:rPr>
              <a:t>.</a:t>
            </a:r>
          </a:p>
          <a:p>
            <a:pPr marL="0" indent="0" algn="just">
              <a:buNone/>
            </a:pPr>
            <a:endParaRPr lang="en-AU" sz="1500" dirty="0">
              <a:latin typeface="Century Gothic" panose="020B0502020202020204" pitchFamily="34" charset="0"/>
            </a:endParaRPr>
          </a:p>
          <a:p>
            <a:pPr marL="0" indent="0" algn="just">
              <a:buNone/>
            </a:pPr>
            <a:r>
              <a:rPr lang="en-AU" sz="1500" dirty="0">
                <a:latin typeface="Century Gothic" panose="020B0502020202020204" pitchFamily="34" charset="0"/>
              </a:rPr>
              <a:t>Strickland, B. R., &amp; </a:t>
            </a:r>
            <a:r>
              <a:rPr lang="en-AU" sz="1500" dirty="0" err="1">
                <a:latin typeface="Century Gothic" panose="020B0502020202020204" pitchFamily="34" charset="0"/>
              </a:rPr>
              <a:t>Nowicki</a:t>
            </a:r>
            <a:r>
              <a:rPr lang="en-AU" sz="1500" dirty="0">
                <a:latin typeface="Century Gothic" panose="020B0502020202020204" pitchFamily="34" charset="0"/>
              </a:rPr>
              <a:t> Jr, S. (1971). </a:t>
            </a:r>
            <a:r>
              <a:rPr lang="en-AU" sz="1500" dirty="0" err="1">
                <a:latin typeface="Century Gothic" panose="020B0502020202020204" pitchFamily="34" charset="0"/>
              </a:rPr>
              <a:t>Behavioral</a:t>
            </a:r>
            <a:r>
              <a:rPr lang="en-AU" sz="1500" dirty="0">
                <a:latin typeface="Century Gothic" panose="020B0502020202020204" pitchFamily="34" charset="0"/>
              </a:rPr>
              <a:t> Correlates of the </a:t>
            </a:r>
            <a:r>
              <a:rPr lang="en-AU" sz="1500" dirty="0" err="1">
                <a:latin typeface="Century Gothic" panose="020B0502020202020204" pitchFamily="34" charset="0"/>
              </a:rPr>
              <a:t>Nowicki</a:t>
            </a:r>
            <a:r>
              <a:rPr lang="en-AU" sz="1500" dirty="0">
                <a:latin typeface="Century Gothic" panose="020B0502020202020204" pitchFamily="34" charset="0"/>
              </a:rPr>
              <a:t>-Strickland Locus of Control Scale for Children.</a:t>
            </a:r>
          </a:p>
          <a:p>
            <a:pPr marL="0" indent="0" algn="just">
              <a:buNone/>
            </a:pPr>
            <a:endParaRPr lang="en-AU" sz="1500" dirty="0">
              <a:latin typeface="Century Gothic" panose="020B0502020202020204" pitchFamily="34" charset="0"/>
            </a:endParaRPr>
          </a:p>
          <a:p>
            <a:pPr marL="0" indent="0" algn="just">
              <a:buNone/>
            </a:pPr>
            <a:r>
              <a:rPr lang="en-AU" sz="1500" dirty="0">
                <a:latin typeface="Century Gothic" panose="020B0502020202020204" pitchFamily="34" charset="0"/>
              </a:rPr>
              <a:t>Sullivan, SA; Thompson, A; </a:t>
            </a:r>
            <a:r>
              <a:rPr lang="en-AU" sz="1500" dirty="0" err="1">
                <a:latin typeface="Century Gothic" panose="020B0502020202020204" pitchFamily="34" charset="0"/>
              </a:rPr>
              <a:t>Kounali</a:t>
            </a:r>
            <a:r>
              <a:rPr lang="en-AU" sz="1500" dirty="0">
                <a:latin typeface="Century Gothic" panose="020B0502020202020204" pitchFamily="34" charset="0"/>
              </a:rPr>
              <a:t>, D; Lewis, G; </a:t>
            </a:r>
            <a:r>
              <a:rPr lang="en-AU" sz="1500" dirty="0" err="1">
                <a:latin typeface="Century Gothic" panose="020B0502020202020204" pitchFamily="34" charset="0"/>
              </a:rPr>
              <a:t>Zammit</a:t>
            </a:r>
            <a:r>
              <a:rPr lang="en-AU" sz="1500" dirty="0">
                <a:latin typeface="Century Gothic" panose="020B0502020202020204" pitchFamily="34" charset="0"/>
              </a:rPr>
              <a:t>, S. (2017). The longitudinal association between external locus of control, social cognition and adolescent psychopathology. </a:t>
            </a:r>
            <a:r>
              <a:rPr lang="en-AU" sz="1500" i="1" dirty="0">
                <a:latin typeface="Century Gothic" panose="020B0502020202020204" pitchFamily="34" charset="0"/>
              </a:rPr>
              <a:t>Social Psychiatry and Psychiatric Epidemiology. </a:t>
            </a:r>
            <a:r>
              <a:rPr lang="en-AU" sz="1500" dirty="0" err="1">
                <a:latin typeface="Century Gothic" panose="020B0502020202020204" pitchFamily="34" charset="0"/>
              </a:rPr>
              <a:t>doi</a:t>
            </a:r>
            <a:r>
              <a:rPr lang="en-AU" sz="1500" dirty="0">
                <a:latin typeface="Century Gothic" panose="020B0502020202020204" pitchFamily="34" charset="0"/>
              </a:rPr>
              <a:t>: </a:t>
            </a:r>
            <a:r>
              <a:rPr lang="en-AU" sz="1500" dirty="0">
                <a:latin typeface="Century Gothic" panose="020B0502020202020204" pitchFamily="34" charset="0"/>
                <a:hlinkClick r:id="rId2"/>
              </a:rPr>
              <a:t>10.1007/s00127-017-1359-z</a:t>
            </a:r>
            <a:endParaRPr lang="en-AU" sz="1500" dirty="0">
              <a:latin typeface="Century Gothic" panose="020B0502020202020204" pitchFamily="34" charset="0"/>
            </a:endParaRPr>
          </a:p>
          <a:p>
            <a:pPr marL="0" indent="0" algn="just">
              <a:buNone/>
            </a:pPr>
            <a:endParaRPr lang="en-AU" sz="1500" dirty="0">
              <a:latin typeface="Century Gothic" panose="020B0502020202020204" pitchFamily="34" charset="0"/>
            </a:endParaRPr>
          </a:p>
          <a:p>
            <a:pPr marL="0" indent="0" algn="just">
              <a:buNone/>
            </a:pPr>
            <a:r>
              <a:rPr lang="en-AU" sz="1500" dirty="0">
                <a:latin typeface="Century Gothic" panose="020B0502020202020204" pitchFamily="34" charset="0"/>
              </a:rPr>
              <a:t>Robinson, C. C., </a:t>
            </a:r>
            <a:r>
              <a:rPr lang="en-AU" sz="1500" dirty="0" err="1">
                <a:latin typeface="Century Gothic" panose="020B0502020202020204" pitchFamily="34" charset="0"/>
              </a:rPr>
              <a:t>Mandleco</a:t>
            </a:r>
            <a:r>
              <a:rPr lang="en-AU" sz="1500" dirty="0">
                <a:latin typeface="Century Gothic" panose="020B0502020202020204" pitchFamily="34" charset="0"/>
              </a:rPr>
              <a:t>, B., Olsen, S. F., &amp; Hart, C. H. (1995). Authoritative, authoritarian, and permissive parenting practices: Development of a new measure. </a:t>
            </a:r>
            <a:r>
              <a:rPr lang="en-AU" sz="1500" i="1" dirty="0">
                <a:latin typeface="Century Gothic" panose="020B0502020202020204" pitchFamily="34" charset="0"/>
              </a:rPr>
              <a:t>Psychological reports, 77</a:t>
            </a:r>
            <a:r>
              <a:rPr lang="en-AU" sz="1500" dirty="0">
                <a:latin typeface="Century Gothic" panose="020B0502020202020204" pitchFamily="34" charset="0"/>
              </a:rPr>
              <a:t>(3), 819-830.</a:t>
            </a:r>
          </a:p>
          <a:p>
            <a:endParaRPr lang="en-AU" dirty="0"/>
          </a:p>
        </p:txBody>
      </p:sp>
      <p:sp>
        <p:nvSpPr>
          <p:cNvPr id="4" name="Title 1">
            <a:extLst>
              <a:ext uri="{FF2B5EF4-FFF2-40B4-BE49-F238E27FC236}">
                <a16:creationId xmlns:a16="http://schemas.microsoft.com/office/drawing/2014/main" xmlns="" id="{52320D5F-8CEB-43FF-8F8E-4A5D861C7751}"/>
              </a:ext>
            </a:extLst>
          </p:cNvPr>
          <p:cNvSpPr txBox="1">
            <a:spLocks/>
          </p:cNvSpPr>
          <p:nvPr/>
        </p:nvSpPr>
        <p:spPr>
          <a:xfrm>
            <a:off x="457200"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AU" sz="3000">
                <a:latin typeface="Arial Rounded MT Bold" panose="020F0704030504030204" pitchFamily="34" charset="0"/>
              </a:rPr>
              <a:t>References</a:t>
            </a:r>
            <a:endParaRPr lang="en-AU" sz="3000" dirty="0">
              <a:latin typeface="Arial Rounded MT Bold" panose="020F0704030504030204" pitchFamily="34" charset="0"/>
            </a:endParaRPr>
          </a:p>
        </p:txBody>
      </p:sp>
      <p:sp>
        <p:nvSpPr>
          <p:cNvPr id="5" name="Rectangle 4"/>
          <p:cNvSpPr/>
          <p:nvPr/>
        </p:nvSpPr>
        <p:spPr>
          <a:xfrm>
            <a:off x="0" y="5883062"/>
            <a:ext cx="8172400" cy="1002322"/>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397" y="5883062"/>
            <a:ext cx="1008115" cy="1002322"/>
          </a:xfrm>
          <a:prstGeom prst="rect">
            <a:avLst/>
          </a:prstGeom>
        </p:spPr>
      </p:pic>
    </p:spTree>
    <p:extLst>
      <p:ext uri="{BB962C8B-B14F-4D97-AF65-F5344CB8AC3E}">
        <p14:creationId xmlns:p14="http://schemas.microsoft.com/office/powerpoint/2010/main" val="3397628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972</TotalTime>
  <Words>3532</Words>
  <Application>Microsoft Office PowerPoint</Application>
  <PresentationFormat>On-screen Show (4:3)</PresentationFormat>
  <Paragraphs>391</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Collaborative Research</vt:lpstr>
      <vt:lpstr>PowerPoint Presentation</vt:lpstr>
      <vt:lpstr>Reasons For Research</vt:lpstr>
      <vt:lpstr>Misunderstanding and Uncertainty</vt:lpstr>
      <vt:lpstr>Misunderstanding and Uncertainty</vt:lpstr>
      <vt:lpstr>Misunderstanding and Uncertainty</vt:lpstr>
      <vt:lpstr>PowerPoint Presentation</vt:lpstr>
      <vt:lpstr>Reasons For Research</vt:lpstr>
      <vt:lpstr>Psychosocial Outcomes</vt:lpstr>
      <vt:lpstr>What is Internal Locus of Control?</vt:lpstr>
      <vt:lpstr>Psychosocial Outcomes</vt:lpstr>
      <vt:lpstr>What Is Parental Stress?</vt:lpstr>
      <vt:lpstr>What Do Children Who Have A Parent With Cancer Need?</vt:lpstr>
      <vt:lpstr>What Do Children Who Have A Parent With Cancer Need?</vt:lpstr>
      <vt:lpstr>Purpose of the Brave Beginnings Intervention</vt:lpstr>
      <vt:lpstr>Aims of the Brave Beginnings Intervention</vt:lpstr>
      <vt:lpstr>Child, Therapist &amp; Parent Manual</vt:lpstr>
      <vt:lpstr>1) Cognitive-Behavioural Therapy (CBT)</vt:lpstr>
      <vt:lpstr>1) Cognitive-Behavioural Therapy (CBT)</vt:lpstr>
      <vt:lpstr>1) Cognitive-Behavioural Therapy (CBT)</vt:lpstr>
      <vt:lpstr>1) Cognitive-Behavioural Therapy (CBT)</vt:lpstr>
      <vt:lpstr>PowerPoint Presentation</vt:lpstr>
      <vt:lpstr>2) Social Skills</vt:lpstr>
      <vt:lpstr>PowerPoint Presentation</vt:lpstr>
      <vt:lpstr>PowerPoint Presentation</vt:lpstr>
      <vt:lpstr>3) Relaxation Skills and Mindfulness</vt:lpstr>
      <vt:lpstr>PowerPoint Presentation</vt:lpstr>
      <vt:lpstr>4) Dealing with Grief and Loss</vt:lpstr>
      <vt:lpstr>5) Access to Further Resources and Help</vt:lpstr>
      <vt:lpstr>Hypothesis</vt:lpstr>
      <vt:lpstr>Participants</vt:lpstr>
      <vt:lpstr>Methodology</vt:lpstr>
      <vt:lpstr>Methodology</vt:lpstr>
      <vt:lpstr>Methodology</vt:lpstr>
      <vt:lpstr>How Will The Intervention Be Administered?</vt:lpstr>
      <vt:lpstr>How Will The Intervention Be Administered?</vt:lpstr>
      <vt:lpstr>How Will The Intervention Be Administered?</vt:lpstr>
      <vt:lpstr>How Will The Intervention Be Administered?</vt:lpstr>
      <vt:lpstr>How Will The Intervention Be Administered?</vt:lpstr>
      <vt:lpstr>Possible Risks And Costs</vt:lpstr>
      <vt:lpstr>Confidentiality And Information Storage</vt:lpstr>
      <vt:lpstr>Benefits Of The Research</vt:lpstr>
      <vt:lpstr>Thank you for your time</vt:lpstr>
      <vt:lpstr>References</vt:lpstr>
      <vt:lpstr>PowerPoint Presentation</vt:lpstr>
    </vt:vector>
  </TitlesOfParts>
  <Company>Camp Quality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Tegan Davies</dc:creator>
  <cp:lastModifiedBy>Cognitive Behavioral Therapy</cp:lastModifiedBy>
  <cp:revision>290</cp:revision>
  <dcterms:created xsi:type="dcterms:W3CDTF">2017-06-05T01:49:12Z</dcterms:created>
  <dcterms:modified xsi:type="dcterms:W3CDTF">2017-07-19T14:59:38Z</dcterms:modified>
</cp:coreProperties>
</file>