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03" r:id="rId5"/>
  </p:sldMasterIdLst>
  <p:notesMasterIdLst>
    <p:notesMasterId r:id="rId45"/>
  </p:notesMasterIdLst>
  <p:handoutMasterIdLst>
    <p:handoutMasterId r:id="rId46"/>
  </p:handoutMasterIdLst>
  <p:sldIdLst>
    <p:sldId id="321" r:id="rId6"/>
    <p:sldId id="292" r:id="rId7"/>
    <p:sldId id="259" r:id="rId8"/>
    <p:sldId id="283" r:id="rId9"/>
    <p:sldId id="293" r:id="rId10"/>
    <p:sldId id="294" r:id="rId11"/>
    <p:sldId id="295" r:id="rId12"/>
    <p:sldId id="296" r:id="rId13"/>
    <p:sldId id="297" r:id="rId14"/>
    <p:sldId id="262" r:id="rId15"/>
    <p:sldId id="298" r:id="rId16"/>
    <p:sldId id="299" r:id="rId17"/>
    <p:sldId id="300" r:id="rId18"/>
    <p:sldId id="285" r:id="rId19"/>
    <p:sldId id="301" r:id="rId20"/>
    <p:sldId id="263" r:id="rId21"/>
    <p:sldId id="264" r:id="rId22"/>
    <p:sldId id="289" r:id="rId23"/>
    <p:sldId id="291" r:id="rId24"/>
    <p:sldId id="268" r:id="rId25"/>
    <p:sldId id="305" r:id="rId26"/>
    <p:sldId id="306" r:id="rId27"/>
    <p:sldId id="307" r:id="rId28"/>
    <p:sldId id="308" r:id="rId29"/>
    <p:sldId id="309" r:id="rId30"/>
    <p:sldId id="310" r:id="rId31"/>
    <p:sldId id="311" r:id="rId32"/>
    <p:sldId id="312" r:id="rId33"/>
    <p:sldId id="290" r:id="rId34"/>
    <p:sldId id="281" r:id="rId35"/>
    <p:sldId id="282" r:id="rId36"/>
    <p:sldId id="287" r:id="rId37"/>
    <p:sldId id="318" r:id="rId38"/>
    <p:sldId id="319" r:id="rId39"/>
    <p:sldId id="288" r:id="rId40"/>
    <p:sldId id="320" r:id="rId41"/>
    <p:sldId id="277" r:id="rId42"/>
    <p:sldId id="278" r:id="rId43"/>
    <p:sldId id="322" r:id="rId44"/>
  </p:sldIdLst>
  <p:sldSz cx="9906000" cy="6858000" type="A4"/>
  <p:notesSz cx="6797675" cy="9928225"/>
  <p:custDataLst>
    <p:tags r:id="rId47"/>
  </p:custData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charset="0"/>
      </a:defRPr>
    </a:lvl5pPr>
    <a:lvl6pPr marL="2286000" algn="l" defTabSz="914400" rtl="0" eaLnBrk="1" latinLnBrk="0" hangingPunct="1">
      <a:defRPr sz="2400" kern="1200">
        <a:solidFill>
          <a:schemeClr val="tx1"/>
        </a:solidFill>
        <a:latin typeface="Times New Roman" pitchFamily="18" charset="0"/>
        <a:ea typeface="+mn-ea"/>
        <a:cs typeface="Arial" charset="0"/>
      </a:defRPr>
    </a:lvl6pPr>
    <a:lvl7pPr marL="2743200" algn="l" defTabSz="914400" rtl="0" eaLnBrk="1" latinLnBrk="0" hangingPunct="1">
      <a:defRPr sz="2400" kern="1200">
        <a:solidFill>
          <a:schemeClr val="tx1"/>
        </a:solidFill>
        <a:latin typeface="Times New Roman" pitchFamily="18" charset="0"/>
        <a:ea typeface="+mn-ea"/>
        <a:cs typeface="Arial" charset="0"/>
      </a:defRPr>
    </a:lvl7pPr>
    <a:lvl8pPr marL="3200400" algn="l" defTabSz="914400" rtl="0" eaLnBrk="1" latinLnBrk="0" hangingPunct="1">
      <a:defRPr sz="2400" kern="1200">
        <a:solidFill>
          <a:schemeClr val="tx1"/>
        </a:solidFill>
        <a:latin typeface="Times New Roman" pitchFamily="18" charset="0"/>
        <a:ea typeface="+mn-ea"/>
        <a:cs typeface="Arial" charset="0"/>
      </a:defRPr>
    </a:lvl8pPr>
    <a:lvl9pPr marL="3657600" algn="l" defTabSz="914400" rtl="0" eaLnBrk="1" latinLnBrk="0" hangingPunct="1">
      <a:defRPr sz="2400"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5252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87" autoAdjust="0"/>
    <p:restoredTop sz="81275" autoAdjust="0"/>
  </p:normalViewPr>
  <p:slideViewPr>
    <p:cSldViewPr>
      <p:cViewPr>
        <p:scale>
          <a:sx n="40" d="100"/>
          <a:sy n="40" d="100"/>
        </p:scale>
        <p:origin x="-1008" y="-110"/>
      </p:cViewPr>
      <p:guideLst>
        <p:guide orient="horz" pos="2160"/>
        <p:guide pos="3120"/>
      </p:guideLst>
    </p:cSldViewPr>
  </p:slideViewPr>
  <p:notesTextViewPr>
    <p:cViewPr>
      <p:scale>
        <a:sx n="100" d="100"/>
        <a:sy n="100" d="100"/>
      </p:scale>
      <p:origin x="0" y="0"/>
    </p:cViewPr>
  </p:notesTextViewPr>
  <p:sorterViewPr>
    <p:cViewPr>
      <p:scale>
        <a:sx n="66" d="100"/>
        <a:sy n="66" d="100"/>
      </p:scale>
      <p:origin x="0" y="2244"/>
    </p:cViewPr>
  </p:sorterViewPr>
  <p:notesViewPr>
    <p:cSldViewPr>
      <p:cViewPr varScale="1">
        <p:scale>
          <a:sx n="57" d="100"/>
          <a:sy n="57" d="100"/>
        </p:scale>
        <p:origin x="-3732" y="-102"/>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BCD8A45-4910-42A1-828C-F2553073E300}" type="datetimeFigureOut">
              <a:rPr lang="en-US" smtClean="0"/>
              <a:pPr/>
              <a:t>7/27/2016</a:t>
            </a:fld>
            <a:endParaRPr lang="en-US"/>
          </a:p>
        </p:txBody>
      </p:sp>
      <p:sp>
        <p:nvSpPr>
          <p:cNvPr id="4" name="Нижний колонтитул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5" name="Номер слайда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92CE3110-A25B-44F8-A372-18079134875A}" type="slidenum">
              <a:rPr lang="en-US" smtClean="0"/>
              <a:pPr/>
              <a:t>‹#›</a:t>
            </a:fld>
            <a:endParaRPr lang="en-US"/>
          </a:p>
        </p:txBody>
      </p:sp>
    </p:spTree>
    <p:extLst>
      <p:ext uri="{BB962C8B-B14F-4D97-AF65-F5344CB8AC3E}">
        <p14:creationId xmlns:p14="http://schemas.microsoft.com/office/powerpoint/2010/main" val="691376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zh-CN" altLang="zh-CN"/>
          </a:p>
        </p:txBody>
      </p:sp>
      <p:sp>
        <p:nvSpPr>
          <p:cNvPr id="3" name="Date Placeholder 2"/>
          <p:cNvSpPr>
            <a:spLocks noGrp="1"/>
          </p:cNvSpPr>
          <p:nvPr>
            <p:ph type="dt" idx="1"/>
          </p:nvPr>
        </p:nvSpPr>
        <p:spPr>
          <a:xfrm>
            <a:off x="3849688" y="0"/>
            <a:ext cx="2946400" cy="496888"/>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6CE57F73-37BD-4360-AF6F-CB12A72B706E}" type="datetimeFigureOut">
              <a:rPr lang="en-US" altLang="zh-CN"/>
              <a:pPr>
                <a:defRPr/>
              </a:pPr>
              <a:t>7/27/2016</a:t>
            </a:fld>
            <a:endParaRPr lang="en-US" altLang="zh-CN"/>
          </a:p>
        </p:txBody>
      </p:sp>
      <p:sp>
        <p:nvSpPr>
          <p:cNvPr id="4" name="Slide Image Placeholder 3"/>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429750"/>
            <a:ext cx="2946400" cy="496888"/>
          </a:xfrm>
          <a:prstGeom prst="rect">
            <a:avLst/>
          </a:prstGeom>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zh-CN" altLang="zh-CN"/>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D8D01014-E69C-444D-A066-A7BF80A051A9}" type="slidenum">
              <a:rPr lang="en-US" altLang="zh-CN"/>
              <a:pPr>
                <a:defRPr/>
              </a:pPr>
              <a:t>‹#›</a:t>
            </a:fld>
            <a:endParaRPr lang="en-US" altLang="zh-CN"/>
          </a:p>
        </p:txBody>
      </p:sp>
    </p:spTree>
    <p:extLst>
      <p:ext uri="{BB962C8B-B14F-4D97-AF65-F5344CB8AC3E}">
        <p14:creationId xmlns:p14="http://schemas.microsoft.com/office/powerpoint/2010/main" val="31226220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0C4E7A01-E8EE-4545-80B2-D25077AA84D8}" type="slidenum">
              <a:rPr lang="en-US"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Missing title</a:t>
            </a:r>
          </a:p>
          <a:p>
            <a:pPr>
              <a:spcBef>
                <a:spcPct val="0"/>
              </a:spcBef>
            </a:pPr>
            <a:r>
              <a:rPr lang="en-US" dirty="0" smtClean="0"/>
              <a:t/>
            </a:r>
            <a:br>
              <a:rPr lang="en-US" dirty="0" smtClean="0"/>
            </a:br>
            <a:r>
              <a:rPr lang="en-US" dirty="0" smtClean="0"/>
              <a:t>Animate – globes come in with squares</a:t>
            </a:r>
          </a:p>
          <a:p>
            <a:pPr>
              <a:spcBef>
                <a:spcPct val="0"/>
              </a:spcBef>
            </a:pPr>
            <a:r>
              <a:rPr lang="en-US" dirty="0" smtClean="0"/>
              <a:t>Europe First</a:t>
            </a:r>
          </a:p>
          <a:p>
            <a:pPr>
              <a:spcBef>
                <a:spcPct val="0"/>
              </a:spcBef>
            </a:pPr>
            <a:r>
              <a:rPr lang="en-US" dirty="0" smtClean="0"/>
              <a:t>Then ROW in middle</a:t>
            </a:r>
          </a:p>
          <a:p>
            <a:pPr>
              <a:spcBef>
                <a:spcPct val="0"/>
              </a:spcBef>
            </a:pPr>
            <a:r>
              <a:rPr lang="en-US" dirty="0" smtClean="0"/>
              <a:t>US on the far right</a:t>
            </a:r>
          </a:p>
          <a:p>
            <a:pPr>
              <a:spcBef>
                <a:spcPct val="0"/>
              </a:spcBef>
            </a:pPr>
            <a:endParaRPr lang="en-US" dirty="0" smtClean="0"/>
          </a:p>
          <a:p>
            <a:pPr>
              <a:spcBef>
                <a:spcPct val="0"/>
              </a:spcBef>
            </a:pPr>
            <a:endParaRPr lang="en-US" dirty="0" smtClean="0"/>
          </a:p>
        </p:txBody>
      </p:sp>
      <p:sp>
        <p:nvSpPr>
          <p:cNvPr id="74756" name="Slide Number Placeholder 3"/>
          <p:cNvSpPr txBox="1">
            <a:spLocks noGrp="1"/>
          </p:cNvSpPr>
          <p:nvPr/>
        </p:nvSpPr>
        <p:spPr bwMode="auto">
          <a:xfrm>
            <a:off x="3850297" y="9429383"/>
            <a:ext cx="2945767" cy="497274"/>
          </a:xfrm>
          <a:prstGeom prst="rect">
            <a:avLst/>
          </a:prstGeom>
          <a:noFill/>
          <a:ln w="9525">
            <a:noFill/>
            <a:miter lim="800000"/>
            <a:headEnd/>
            <a:tailEnd/>
          </a:ln>
        </p:spPr>
        <p:txBody>
          <a:bodyPr anchor="b"/>
          <a:lstStyle/>
          <a:p>
            <a:pPr algn="r" eaLnBrk="0" hangingPunct="0"/>
            <a:fld id="{0D9023E3-D64B-4C2C-9DE8-31554B606355}" type="slidenum">
              <a:rPr lang="en-US" sz="1200"/>
              <a:pPr algn="r" eaLnBrk="0" hangingPunct="0"/>
              <a:t>4</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Fix Fingerprinting slide – it’s inserted and there’s too much white around it.</a:t>
            </a:r>
          </a:p>
        </p:txBody>
      </p:sp>
      <p:sp>
        <p:nvSpPr>
          <p:cNvPr id="23555" name="Slide Number Placeholder 3"/>
          <p:cNvSpPr txBox="1">
            <a:spLocks noGrp="1"/>
          </p:cNvSpPr>
          <p:nvPr/>
        </p:nvSpPr>
        <p:spPr bwMode="auto">
          <a:xfrm>
            <a:off x="3850297" y="9429383"/>
            <a:ext cx="2945767" cy="497274"/>
          </a:xfrm>
          <a:prstGeom prst="rect">
            <a:avLst/>
          </a:prstGeom>
          <a:noFill/>
          <a:ln w="9525">
            <a:noFill/>
            <a:miter lim="800000"/>
            <a:headEnd/>
            <a:tailEnd/>
          </a:ln>
        </p:spPr>
        <p:txBody>
          <a:bodyPr anchor="b"/>
          <a:lstStyle/>
          <a:p>
            <a:pPr algn="r" eaLnBrk="0" hangingPunct="0"/>
            <a:fld id="{A298B9B1-F148-4E25-9609-DDCEAF48D314}" type="slidenum">
              <a:rPr lang="en-US" sz="1200"/>
              <a:pPr algn="r" eaLnBrk="0" hangingPunct="0"/>
              <a:t>6</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Fix Fingerprinting slide – it’s inserted and there’s too much white around it.</a:t>
            </a:r>
          </a:p>
        </p:txBody>
      </p:sp>
      <p:sp>
        <p:nvSpPr>
          <p:cNvPr id="23555" name="Slide Number Placeholder 3"/>
          <p:cNvSpPr txBox="1">
            <a:spLocks noGrp="1"/>
          </p:cNvSpPr>
          <p:nvPr/>
        </p:nvSpPr>
        <p:spPr bwMode="auto">
          <a:xfrm>
            <a:off x="3850297" y="9429383"/>
            <a:ext cx="2945767" cy="497274"/>
          </a:xfrm>
          <a:prstGeom prst="rect">
            <a:avLst/>
          </a:prstGeom>
          <a:noFill/>
          <a:ln w="9525">
            <a:noFill/>
            <a:miter lim="800000"/>
            <a:headEnd/>
            <a:tailEnd/>
          </a:ln>
        </p:spPr>
        <p:txBody>
          <a:bodyPr anchor="b"/>
          <a:lstStyle/>
          <a:p>
            <a:pPr algn="r" eaLnBrk="0" hangingPunct="0"/>
            <a:fld id="{A298B9B1-F148-4E25-9609-DDCEAF48D314}" type="slidenum">
              <a:rPr lang="en-US" sz="1200"/>
              <a:pPr algn="r" eaLnBrk="0" hangingPunct="0"/>
              <a:t>7</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xfrm>
            <a:off x="709613" y="744538"/>
            <a:ext cx="5378450" cy="3722687"/>
          </a:xfrm>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80000"/>
              </a:lnSpc>
              <a:spcBef>
                <a:spcPct val="0"/>
              </a:spcBef>
            </a:pPr>
            <a:endParaRPr lang="en-US" sz="1000" smtClean="0"/>
          </a:p>
        </p:txBody>
      </p:sp>
      <p:sp>
        <p:nvSpPr>
          <p:cNvPr id="30723" name="Slide Number Placeholder 3"/>
          <p:cNvSpPr txBox="1">
            <a:spLocks noGrp="1"/>
          </p:cNvSpPr>
          <p:nvPr/>
        </p:nvSpPr>
        <p:spPr bwMode="auto">
          <a:xfrm>
            <a:off x="3850297" y="9429383"/>
            <a:ext cx="2945767" cy="497274"/>
          </a:xfrm>
          <a:prstGeom prst="rect">
            <a:avLst/>
          </a:prstGeom>
          <a:noFill/>
          <a:ln w="9525">
            <a:noFill/>
            <a:miter lim="800000"/>
            <a:headEnd/>
            <a:tailEnd/>
          </a:ln>
        </p:spPr>
        <p:txBody>
          <a:bodyPr anchor="b"/>
          <a:lstStyle/>
          <a:p>
            <a:pPr algn="r" eaLnBrk="0" hangingPunct="0"/>
            <a:fld id="{6DD65AF7-40EB-4A25-9EBD-10B1FA3CC7BF}" type="slidenum">
              <a:rPr lang="en-GB" sz="1200"/>
              <a:pPr algn="r" eaLnBrk="0" hangingPunct="0"/>
              <a:t>9</a:t>
            </a:fld>
            <a:endParaRPr lang="en-GB"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txBox="1">
            <a:spLocks noGrp="1" noChangeArrowheads="1"/>
          </p:cNvSpPr>
          <p:nvPr/>
        </p:nvSpPr>
        <p:spPr bwMode="auto">
          <a:xfrm>
            <a:off x="3850297" y="9429383"/>
            <a:ext cx="2945767" cy="497274"/>
          </a:xfrm>
          <a:prstGeom prst="rect">
            <a:avLst/>
          </a:prstGeom>
          <a:noFill/>
          <a:ln w="9525">
            <a:noFill/>
            <a:miter lim="800000"/>
            <a:headEnd/>
            <a:tailEnd/>
          </a:ln>
        </p:spPr>
        <p:txBody>
          <a:bodyPr anchor="b"/>
          <a:lstStyle/>
          <a:p>
            <a:pPr algn="r" eaLnBrk="0" hangingPunct="0"/>
            <a:fld id="{653EA5FA-5531-4E9B-AD64-33662F59AC95}" type="slidenum">
              <a:rPr lang="fr-FR" sz="1200"/>
              <a:pPr algn="r" eaLnBrk="0" hangingPunct="0"/>
              <a:t>14</a:t>
            </a:fld>
            <a:endParaRPr lang="fr-FR" sz="1200"/>
          </a:p>
        </p:txBody>
      </p:sp>
      <p:sp>
        <p:nvSpPr>
          <p:cNvPr id="22530" name="Rectangle 7"/>
          <p:cNvSpPr txBox="1">
            <a:spLocks noGrp="1" noChangeArrowheads="1"/>
          </p:cNvSpPr>
          <p:nvPr/>
        </p:nvSpPr>
        <p:spPr bwMode="auto">
          <a:xfrm>
            <a:off x="3850297" y="9429383"/>
            <a:ext cx="2945767" cy="497274"/>
          </a:xfrm>
          <a:prstGeom prst="rect">
            <a:avLst/>
          </a:prstGeom>
          <a:noFill/>
          <a:ln w="9525">
            <a:noFill/>
            <a:miter lim="800000"/>
            <a:headEnd/>
            <a:tailEnd/>
          </a:ln>
        </p:spPr>
        <p:txBody>
          <a:bodyPr anchor="b"/>
          <a:lstStyle/>
          <a:p>
            <a:pPr algn="r"/>
            <a:fld id="{FECDF29F-CB6D-4472-9B51-27A06E966BCF}" type="slidenum">
              <a:rPr lang="en-GB" sz="1200">
                <a:latin typeface="Calibri" pitchFamily="34" charset="0"/>
              </a:rPr>
              <a:pPr algn="r"/>
              <a:t>14</a:t>
            </a:fld>
            <a:endParaRPr lang="en-GB" sz="1200">
              <a:latin typeface="Calibri" pitchFamily="34" charset="0"/>
            </a:endParaRPr>
          </a:p>
        </p:txBody>
      </p:sp>
      <p:sp>
        <p:nvSpPr>
          <p:cNvPr id="22531" name="Rectangle 2"/>
          <p:cNvSpPr>
            <a:spLocks noGrp="1" noRot="1" noChangeAspect="1" noChangeArrowheads="1" noTextEdit="1"/>
          </p:cNvSpPr>
          <p:nvPr>
            <p:ph type="sldImg"/>
          </p:nvPr>
        </p:nvSpPr>
        <p:spPr bwMode="auto">
          <a:xfrm>
            <a:off x="704850" y="739775"/>
            <a:ext cx="5386388" cy="3729038"/>
          </a:xfrm>
          <a:noFill/>
          <a:ln>
            <a:solidFill>
              <a:srgbClr val="000000"/>
            </a:solidFill>
            <a:miter lim="800000"/>
            <a:headEnd/>
            <a:tailEnd/>
          </a:ln>
        </p:spPr>
      </p:sp>
      <p:sp>
        <p:nvSpPr>
          <p:cNvPr id="22532" name="Rectangle 3"/>
          <p:cNvSpPr>
            <a:spLocks noGrp="1" noChangeArrowheads="1"/>
          </p:cNvSpPr>
          <p:nvPr>
            <p:ph type="body" idx="1"/>
          </p:nvPr>
        </p:nvSpPr>
        <p:spPr bwMode="auto">
          <a:xfrm>
            <a:off x="904530" y="4721750"/>
            <a:ext cx="4985392" cy="3910739"/>
          </a:xfrm>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txBox="1">
            <a:spLocks noGrp="1" noChangeArrowheads="1"/>
          </p:cNvSpPr>
          <p:nvPr/>
        </p:nvSpPr>
        <p:spPr bwMode="auto">
          <a:xfrm>
            <a:off x="3850297" y="9429383"/>
            <a:ext cx="2945767" cy="497274"/>
          </a:xfrm>
          <a:prstGeom prst="rect">
            <a:avLst/>
          </a:prstGeom>
          <a:noFill/>
          <a:ln w="9525">
            <a:noFill/>
            <a:miter lim="800000"/>
            <a:headEnd/>
            <a:tailEnd/>
          </a:ln>
        </p:spPr>
        <p:txBody>
          <a:bodyPr lIns="91428" tIns="45714" rIns="91428" bIns="45714" anchor="b"/>
          <a:lstStyle/>
          <a:p>
            <a:pPr algn="r" eaLnBrk="0" hangingPunct="0"/>
            <a:fld id="{560EF78F-8CD2-428C-A345-D460F6374361}" type="slidenum">
              <a:rPr lang="fr-FR" sz="1200">
                <a:cs typeface="Arial" charset="0"/>
              </a:rPr>
              <a:pPr algn="r" eaLnBrk="0" hangingPunct="0"/>
              <a:t>15</a:t>
            </a:fld>
            <a:endParaRPr lang="fr-FR" sz="1200">
              <a:cs typeface="Arial" charset="0"/>
            </a:endParaRPr>
          </a:p>
        </p:txBody>
      </p:sp>
      <p:sp>
        <p:nvSpPr>
          <p:cNvPr id="27650" name="Rectangle 2"/>
          <p:cNvSpPr>
            <a:spLocks noGrp="1" noRot="1" noChangeAspect="1" noChangeArrowheads="1" noTextEdit="1"/>
          </p:cNvSpPr>
          <p:nvPr>
            <p:ph type="sldImg"/>
          </p:nvPr>
        </p:nvSpPr>
        <p:spPr bwMode="auto">
          <a:xfrm>
            <a:off x="635267" y="745128"/>
            <a:ext cx="5527142" cy="3722495"/>
          </a:xfrm>
          <a:noFill/>
          <a:ln>
            <a:solidFill>
              <a:srgbClr val="000000"/>
            </a:solidFill>
            <a:miter lim="800000"/>
            <a:headEnd/>
            <a:tailEnd/>
          </a:ln>
        </p:spPr>
      </p:sp>
      <p:sp>
        <p:nvSpPr>
          <p:cNvPr id="27651" name="Rectangle 3"/>
          <p:cNvSpPr>
            <a:spLocks noGrp="1" noChangeArrowheads="1"/>
          </p:cNvSpPr>
          <p:nvPr>
            <p:ph type="body" idx="1"/>
          </p:nvPr>
        </p:nvSpPr>
        <p:spPr bwMode="auto">
          <a:noFill/>
        </p:spPr>
        <p:txBody>
          <a:bodyPr wrap="square" lIns="91428" tIns="45714" rIns="91428" bIns="45714" numCol="1" anchor="t" anchorCtr="0" compatLnSpc="1">
            <a:prstTxWarp prst="textNoShape">
              <a:avLst/>
            </a:prstTxWarp>
          </a:bodyPr>
          <a:lstStyle/>
          <a:p>
            <a:pPr>
              <a:spcBef>
                <a:spcPct val="0"/>
              </a:spcBef>
            </a:pPr>
            <a:r>
              <a:rPr lang="en-US" smtClean="0"/>
              <a:t>Slide 14 image comes on top in the middle with appear.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txBox="1">
            <a:spLocks noGrp="1" noChangeArrowheads="1"/>
          </p:cNvSpPr>
          <p:nvPr/>
        </p:nvSpPr>
        <p:spPr bwMode="auto">
          <a:xfrm>
            <a:off x="3850297" y="9429383"/>
            <a:ext cx="2945767" cy="497274"/>
          </a:xfrm>
          <a:prstGeom prst="rect">
            <a:avLst/>
          </a:prstGeom>
          <a:noFill/>
          <a:ln w="9525">
            <a:noFill/>
            <a:miter lim="800000"/>
            <a:headEnd/>
            <a:tailEnd/>
          </a:ln>
        </p:spPr>
        <p:txBody>
          <a:bodyPr lIns="91428" tIns="45714" rIns="91428" bIns="45714" anchor="b"/>
          <a:lstStyle/>
          <a:p>
            <a:pPr algn="r" eaLnBrk="0" hangingPunct="0"/>
            <a:fld id="{8AC0FF38-4502-4DD7-B6CD-413AF49DDDA6}" type="slidenum">
              <a:rPr lang="fr-FR" sz="1200">
                <a:cs typeface="Arial" charset="0"/>
              </a:rPr>
              <a:pPr algn="r" eaLnBrk="0" hangingPunct="0"/>
              <a:t>21</a:t>
            </a:fld>
            <a:endParaRPr lang="fr-FR" sz="1200">
              <a:cs typeface="Arial" charset="0"/>
            </a:endParaRPr>
          </a:p>
        </p:txBody>
      </p:sp>
      <p:sp>
        <p:nvSpPr>
          <p:cNvPr id="399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939" name="Rectangle 3"/>
          <p:cNvSpPr>
            <a:spLocks noGrp="1" noChangeArrowheads="1"/>
          </p:cNvSpPr>
          <p:nvPr>
            <p:ph type="body" idx="1"/>
          </p:nvPr>
        </p:nvSpPr>
        <p:spPr bwMode="auto">
          <a:noFill/>
        </p:spPr>
        <p:txBody>
          <a:bodyPr wrap="square" lIns="91428" tIns="45714" rIns="91428" bIns="45714"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xfrm>
            <a:off x="635266" y="743558"/>
            <a:ext cx="5528755" cy="3724065"/>
          </a:xfrm>
          <a:noFill/>
          <a:ln>
            <a:solidFill>
              <a:srgbClr val="000000"/>
            </a:solidFill>
            <a:miter lim="800000"/>
            <a:headEnd/>
            <a:tailEnd/>
          </a:ln>
        </p:spPr>
      </p:sp>
      <p:sp>
        <p:nvSpPr>
          <p:cNvPr id="45058" name="Notes Placeholder 2"/>
          <p:cNvSpPr>
            <a:spLocks noGrp="1"/>
          </p:cNvSpPr>
          <p:nvPr>
            <p:ph type="body" idx="1"/>
          </p:nvPr>
        </p:nvSpPr>
        <p:spPr bwMode="auto">
          <a:xfrm>
            <a:off x="680413" y="4715475"/>
            <a:ext cx="5436850" cy="4469192"/>
          </a:xfrm>
          <a:noFill/>
        </p:spPr>
        <p:txBody>
          <a:bodyPr wrap="square" lIns="91509" tIns="45754" rIns="91509" bIns="45754" numCol="1" anchor="t" anchorCtr="0" compatLnSpc="1">
            <a:prstTxWarp prst="textNoShape">
              <a:avLst/>
            </a:prstTxWarp>
          </a:bodyPr>
          <a:lstStyle/>
          <a:p>
            <a:pPr eaLnBrk="1" hangingPunct="1">
              <a:spcBef>
                <a:spcPct val="0"/>
              </a:spcBef>
            </a:pPr>
            <a:endParaRPr lang="en-US" smtClean="0"/>
          </a:p>
        </p:txBody>
      </p:sp>
      <p:sp>
        <p:nvSpPr>
          <p:cNvPr id="45059" name="Slide Number Placeholder 3"/>
          <p:cNvSpPr txBox="1">
            <a:spLocks noGrp="1"/>
          </p:cNvSpPr>
          <p:nvPr/>
        </p:nvSpPr>
        <p:spPr bwMode="auto">
          <a:xfrm>
            <a:off x="3848684" y="9430951"/>
            <a:ext cx="2947379" cy="495705"/>
          </a:xfrm>
          <a:prstGeom prst="rect">
            <a:avLst/>
          </a:prstGeom>
          <a:noFill/>
          <a:ln w="9525">
            <a:noFill/>
            <a:miter lim="800000"/>
            <a:headEnd/>
            <a:tailEnd/>
          </a:ln>
        </p:spPr>
        <p:txBody>
          <a:bodyPr lIns="91509" tIns="45754" rIns="91509" bIns="45754" anchor="b"/>
          <a:lstStyle/>
          <a:p>
            <a:pPr algn="r" eaLnBrk="0" hangingPunct="0"/>
            <a:fld id="{B8B427FF-3A5D-4E5C-8272-9E801BD633E7}" type="slidenum">
              <a:rPr lang="en-GB" sz="1200">
                <a:cs typeface="Arial" charset="0"/>
              </a:rPr>
              <a:pPr algn="r" eaLnBrk="0" hangingPunct="0"/>
              <a:t>25</a:t>
            </a:fld>
            <a:endParaRPr lang="en-GB" sz="120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xfrm>
            <a:off x="635267" y="745128"/>
            <a:ext cx="5527142" cy="3722495"/>
          </a:xfrm>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7107" name="Slide Number Placeholder 3"/>
          <p:cNvSpPr txBox="1">
            <a:spLocks noGrp="1"/>
          </p:cNvSpPr>
          <p:nvPr/>
        </p:nvSpPr>
        <p:spPr bwMode="auto">
          <a:xfrm>
            <a:off x="3850297" y="9429383"/>
            <a:ext cx="2945767" cy="497274"/>
          </a:xfrm>
          <a:prstGeom prst="rect">
            <a:avLst/>
          </a:prstGeom>
          <a:noFill/>
          <a:ln w="9525">
            <a:noFill/>
            <a:miter lim="800000"/>
            <a:headEnd/>
            <a:tailEnd/>
          </a:ln>
        </p:spPr>
        <p:txBody>
          <a:bodyPr anchor="b"/>
          <a:lstStyle/>
          <a:p>
            <a:pPr algn="r" eaLnBrk="0" hangingPunct="0"/>
            <a:fld id="{8CEBA171-78AE-41A9-B3E2-19C453DD5EA7}" type="slidenum">
              <a:rPr lang="fr-FR" sz="1200"/>
              <a:pPr algn="r" eaLnBrk="0" hangingPunct="0"/>
              <a:t>26</a:t>
            </a:fld>
            <a:endParaRPr lang="fr-FR"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txBox="1">
            <a:spLocks noGrp="1" noChangeArrowheads="1"/>
          </p:cNvSpPr>
          <p:nvPr/>
        </p:nvSpPr>
        <p:spPr bwMode="auto">
          <a:xfrm>
            <a:off x="3850297" y="9429383"/>
            <a:ext cx="2945767" cy="497274"/>
          </a:xfrm>
          <a:prstGeom prst="rect">
            <a:avLst/>
          </a:prstGeom>
          <a:noFill/>
          <a:ln w="9525">
            <a:noFill/>
            <a:miter lim="800000"/>
            <a:headEnd/>
            <a:tailEnd/>
          </a:ln>
        </p:spPr>
        <p:txBody>
          <a:bodyPr anchor="b"/>
          <a:lstStyle/>
          <a:p>
            <a:pPr algn="r" eaLnBrk="0" hangingPunct="0"/>
            <a:fld id="{0C09C9A5-D6CF-4795-A4BA-698B5C0AFCDB}" type="slidenum">
              <a:rPr lang="en-GB" sz="1200"/>
              <a:pPr algn="r" eaLnBrk="0" hangingPunct="0"/>
              <a:t>27</a:t>
            </a:fld>
            <a:endParaRPr lang="en-GB" sz="1200"/>
          </a:p>
        </p:txBody>
      </p:sp>
      <p:sp>
        <p:nvSpPr>
          <p:cNvPr id="49154" name="Rectangle 2"/>
          <p:cNvSpPr>
            <a:spLocks noGrp="1" noRot="1" noChangeAspect="1" noChangeArrowheads="1" noTextEdit="1"/>
          </p:cNvSpPr>
          <p:nvPr>
            <p:ph type="sldImg"/>
          </p:nvPr>
        </p:nvSpPr>
        <p:spPr bwMode="auto">
          <a:xfrm>
            <a:off x="630430" y="741990"/>
            <a:ext cx="5533591" cy="3727202"/>
          </a:xfrm>
          <a:noFill/>
          <a:ln>
            <a:solidFill>
              <a:srgbClr val="000000"/>
            </a:solidFill>
            <a:miter lim="800000"/>
            <a:headEnd/>
            <a:tailEnd/>
          </a:ln>
        </p:spPr>
      </p:sp>
      <p:sp>
        <p:nvSpPr>
          <p:cNvPr id="49155" name="Rectangle 3"/>
          <p:cNvSpPr>
            <a:spLocks noGrp="1" noChangeArrowheads="1"/>
          </p:cNvSpPr>
          <p:nvPr>
            <p:ph type="body" idx="1"/>
          </p:nvPr>
        </p:nvSpPr>
        <p:spPr bwMode="auto">
          <a:xfrm>
            <a:off x="904530" y="4718613"/>
            <a:ext cx="4985392" cy="3913876"/>
          </a:xfrm>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txBox="1">
            <a:spLocks noGrp="1" noChangeArrowheads="1"/>
          </p:cNvSpPr>
          <p:nvPr/>
        </p:nvSpPr>
        <p:spPr bwMode="auto">
          <a:xfrm>
            <a:off x="3850297" y="9429383"/>
            <a:ext cx="2945767" cy="497274"/>
          </a:xfrm>
          <a:prstGeom prst="rect">
            <a:avLst/>
          </a:prstGeom>
          <a:noFill/>
          <a:ln w="9525">
            <a:noFill/>
            <a:miter lim="800000"/>
            <a:headEnd/>
            <a:tailEnd/>
          </a:ln>
        </p:spPr>
        <p:txBody>
          <a:bodyPr anchor="b"/>
          <a:lstStyle/>
          <a:p>
            <a:pPr algn="r" eaLnBrk="0" hangingPunct="0"/>
            <a:fld id="{153FD6A2-A17A-4FCA-AB72-DE75A01E0D0E}" type="slidenum">
              <a:rPr lang="fr-FR" sz="1200"/>
              <a:pPr algn="r" eaLnBrk="0" hangingPunct="0"/>
              <a:t>30</a:t>
            </a:fld>
            <a:endParaRPr lang="fr-FR" sz="1200"/>
          </a:p>
        </p:txBody>
      </p:sp>
      <p:sp>
        <p:nvSpPr>
          <p:cNvPr id="573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txBox="1">
            <a:spLocks noGrp="1" noChangeArrowheads="1"/>
          </p:cNvSpPr>
          <p:nvPr/>
        </p:nvSpPr>
        <p:spPr bwMode="auto">
          <a:xfrm>
            <a:off x="3850297" y="9429383"/>
            <a:ext cx="2945767" cy="497274"/>
          </a:xfrm>
          <a:prstGeom prst="rect">
            <a:avLst/>
          </a:prstGeom>
          <a:noFill/>
          <a:ln w="9525">
            <a:noFill/>
            <a:miter lim="800000"/>
            <a:headEnd/>
            <a:tailEnd/>
          </a:ln>
        </p:spPr>
        <p:txBody>
          <a:bodyPr anchor="b"/>
          <a:lstStyle/>
          <a:p>
            <a:pPr algn="r" eaLnBrk="0" hangingPunct="0"/>
            <a:fld id="{C1A42C7A-CF69-47F8-8053-C91DF7659B03}" type="slidenum">
              <a:rPr lang="fr-FR" sz="1200"/>
              <a:pPr algn="r" eaLnBrk="0" hangingPunct="0"/>
              <a:t>31</a:t>
            </a:fld>
            <a:endParaRPr lang="fr-FR" sz="1200"/>
          </a:p>
        </p:txBody>
      </p:sp>
      <p:sp>
        <p:nvSpPr>
          <p:cNvPr id="593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93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542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44D8EB6-47C8-4117-8A35-FF7304EA4C55}" type="slidenum">
              <a:rPr lang="en-CA" smtClean="0"/>
              <a:pPr/>
              <a:t>33</a:t>
            </a:fld>
            <a:endParaRPr lang="en-CA"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D8D01014-E69C-444D-A066-A7BF80A051A9}" type="slidenum">
              <a:rPr lang="en-US" altLang="zh-CN" smtClean="0"/>
              <a:pPr>
                <a:defRPr/>
              </a:pPr>
              <a:t>35</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txBox="1">
            <a:spLocks noGrp="1" noChangeArrowheads="1"/>
          </p:cNvSpPr>
          <p:nvPr/>
        </p:nvSpPr>
        <p:spPr bwMode="auto">
          <a:xfrm>
            <a:off x="3850297" y="9429383"/>
            <a:ext cx="2945767" cy="497274"/>
          </a:xfrm>
          <a:prstGeom prst="rect">
            <a:avLst/>
          </a:prstGeom>
          <a:noFill/>
          <a:ln w="9525">
            <a:noFill/>
            <a:miter lim="800000"/>
            <a:headEnd/>
            <a:tailEnd/>
          </a:ln>
        </p:spPr>
        <p:txBody>
          <a:bodyPr anchor="b"/>
          <a:lstStyle/>
          <a:p>
            <a:pPr algn="r" eaLnBrk="0" hangingPunct="0"/>
            <a:fld id="{9ABD9893-4030-4B7B-85F9-3C58EBC42010}" type="slidenum">
              <a:rPr lang="fr-FR" sz="1200"/>
              <a:pPr algn="r" eaLnBrk="0" hangingPunct="0"/>
              <a:t>36</a:t>
            </a:fld>
            <a:endParaRPr lang="fr-FR" sz="1200"/>
          </a:p>
        </p:txBody>
      </p:sp>
      <p:sp>
        <p:nvSpPr>
          <p:cNvPr id="614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024CE84-5DFB-402B-98C2-AF06594BCFBD}" type="slidenum">
              <a:rPr lang="fr-FR" smtClean="0"/>
              <a:pPr/>
              <a:t>38</a:t>
            </a:fld>
            <a:endParaRPr lang="fr-FR" smtClean="0"/>
          </a:p>
        </p:txBody>
      </p:sp>
      <p:sp>
        <p:nvSpPr>
          <p:cNvPr id="665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65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sz="1000" dirty="0" smtClean="0"/>
              <a:t>Conclusion:</a:t>
            </a:r>
          </a:p>
          <a:p>
            <a:pPr eaLnBrk="1" hangingPunct="1">
              <a:spcBef>
                <a:spcPct val="0"/>
              </a:spcBef>
            </a:pPr>
            <a:endParaRPr lang="fr-FR" sz="1000" dirty="0" smtClean="0"/>
          </a:p>
          <a:p>
            <a:pPr eaLnBrk="1" hangingPunct="1">
              <a:spcBef>
                <a:spcPct val="0"/>
              </a:spcBef>
            </a:pPr>
            <a:r>
              <a:rPr lang="fr-FR" sz="1000" dirty="0" smtClean="0"/>
              <a:t>As </a:t>
            </a:r>
            <a:r>
              <a:rPr lang="fr-FR" sz="1000" dirty="0" err="1" smtClean="0"/>
              <a:t>you</a:t>
            </a:r>
            <a:r>
              <a:rPr lang="fr-FR" sz="1000" dirty="0" smtClean="0"/>
              <a:t> are, SGS </a:t>
            </a:r>
            <a:r>
              <a:rPr lang="fr-FR" sz="1000" dirty="0" err="1" smtClean="0"/>
              <a:t>is</a:t>
            </a:r>
            <a:r>
              <a:rPr lang="fr-FR" sz="1000" dirty="0" smtClean="0"/>
              <a:t> « LIFE INSPIRED »</a:t>
            </a:r>
          </a:p>
          <a:p>
            <a:pPr eaLnBrk="1" hangingPunct="1">
              <a:spcBef>
                <a:spcPct val="0"/>
              </a:spcBef>
              <a:buFontTx/>
              <a:buChar char="•"/>
            </a:pPr>
            <a:r>
              <a:rPr lang="fr-FR" sz="1000" dirty="0" smtClean="0"/>
              <a:t>Pharma </a:t>
            </a:r>
            <a:r>
              <a:rPr lang="fr-FR" sz="1000" dirty="0" err="1" smtClean="0"/>
              <a:t>labs</a:t>
            </a:r>
            <a:r>
              <a:rPr lang="fr-FR" sz="1000" dirty="0" smtClean="0"/>
              <a:t> : </a:t>
            </a:r>
            <a:r>
              <a:rPr lang="fr-FR" sz="1000" dirty="0" err="1" smtClean="0"/>
              <a:t>saving</a:t>
            </a:r>
            <a:r>
              <a:rPr lang="fr-FR" sz="1000" dirty="0" smtClean="0"/>
              <a:t> </a:t>
            </a:r>
            <a:r>
              <a:rPr lang="fr-FR" sz="1000" dirty="0" err="1" smtClean="0"/>
              <a:t>lives</a:t>
            </a:r>
            <a:r>
              <a:rPr lang="fr-FR" sz="1000" dirty="0" smtClean="0"/>
              <a:t> and </a:t>
            </a:r>
            <a:r>
              <a:rPr lang="fr-FR" sz="1000" dirty="0" err="1" smtClean="0"/>
              <a:t>finding</a:t>
            </a:r>
            <a:r>
              <a:rPr lang="fr-FR" sz="1000" dirty="0" smtClean="0"/>
              <a:t> </a:t>
            </a:r>
            <a:r>
              <a:rPr lang="fr-FR" sz="1000" dirty="0" err="1" smtClean="0"/>
              <a:t>resources</a:t>
            </a:r>
            <a:r>
              <a:rPr lang="fr-FR" sz="1000" dirty="0" smtClean="0"/>
              <a:t> (</a:t>
            </a:r>
            <a:r>
              <a:rPr lang="fr-FR" sz="1000" dirty="0" err="1" smtClean="0"/>
              <a:t>raw</a:t>
            </a:r>
            <a:r>
              <a:rPr lang="fr-FR" sz="1000" dirty="0" smtClean="0"/>
              <a:t> </a:t>
            </a:r>
            <a:r>
              <a:rPr lang="fr-FR" sz="1000" dirty="0" err="1" smtClean="0"/>
              <a:t>material</a:t>
            </a:r>
            <a:r>
              <a:rPr lang="fr-FR" sz="1000" dirty="0" smtClean="0"/>
              <a:t>-plants, </a:t>
            </a:r>
            <a:r>
              <a:rPr lang="fr-FR" sz="1000" dirty="0" err="1" smtClean="0"/>
              <a:t>trees</a:t>
            </a:r>
            <a:r>
              <a:rPr lang="fr-FR" sz="1000" dirty="0" smtClean="0"/>
              <a:t>) and Inspiration (R&amp;D) </a:t>
            </a:r>
            <a:r>
              <a:rPr lang="fr-FR" sz="1000" dirty="0" err="1" smtClean="0"/>
              <a:t>within</a:t>
            </a:r>
            <a:r>
              <a:rPr lang="fr-FR" sz="1000" dirty="0" smtClean="0"/>
              <a:t> the nature</a:t>
            </a:r>
          </a:p>
          <a:p>
            <a:pPr eaLnBrk="1" hangingPunct="1">
              <a:spcBef>
                <a:spcPct val="0"/>
              </a:spcBef>
              <a:buFontTx/>
              <a:buChar char="•"/>
            </a:pPr>
            <a:r>
              <a:rPr lang="fr-FR" sz="1000" dirty="0" smtClean="0"/>
              <a:t>SGS LSS : </a:t>
            </a:r>
            <a:r>
              <a:rPr lang="fr-FR" sz="1000" dirty="0" err="1" smtClean="0"/>
              <a:t>supporting</a:t>
            </a:r>
            <a:r>
              <a:rPr lang="fr-FR" sz="1000" dirty="0" smtClean="0"/>
              <a:t> </a:t>
            </a:r>
            <a:r>
              <a:rPr lang="fr-FR" sz="1000" dirty="0" err="1" smtClean="0"/>
              <a:t>our</a:t>
            </a:r>
            <a:r>
              <a:rPr lang="fr-FR" sz="1000" dirty="0" smtClean="0"/>
              <a:t> clients to </a:t>
            </a:r>
            <a:r>
              <a:rPr lang="fr-FR" sz="1000" dirty="0" err="1" smtClean="0"/>
              <a:t>save</a:t>
            </a:r>
            <a:r>
              <a:rPr lang="fr-FR" sz="1000" dirty="0" smtClean="0"/>
              <a:t> life and </a:t>
            </a:r>
            <a:r>
              <a:rPr lang="fr-FR" sz="1000" dirty="0" err="1" smtClean="0"/>
              <a:t>finding</a:t>
            </a:r>
            <a:r>
              <a:rPr lang="fr-FR" sz="1000" dirty="0" smtClean="0"/>
              <a:t> Inspiration for </a:t>
            </a:r>
            <a:r>
              <a:rPr lang="fr-FR" sz="1000" dirty="0" err="1" smtClean="0"/>
              <a:t>our</a:t>
            </a:r>
            <a:r>
              <a:rPr lang="fr-FR" sz="1000" dirty="0" smtClean="0"/>
              <a:t> trials &amp; bio </a:t>
            </a:r>
            <a:r>
              <a:rPr lang="fr-FR" sz="1000" dirty="0" err="1" smtClean="0"/>
              <a:t>assays</a:t>
            </a:r>
            <a:r>
              <a:rPr lang="fr-FR" sz="1000" dirty="0" smtClean="0"/>
              <a:t> – SGS </a:t>
            </a:r>
            <a:r>
              <a:rPr lang="fr-FR" sz="1000" dirty="0" err="1" smtClean="0"/>
              <a:t>is</a:t>
            </a:r>
            <a:r>
              <a:rPr lang="fr-FR" sz="1000" dirty="0" smtClean="0"/>
              <a:t> </a:t>
            </a:r>
            <a:r>
              <a:rPr lang="fr-FR" sz="1000" dirty="0" err="1" smtClean="0"/>
              <a:t>supporting</a:t>
            </a:r>
            <a:r>
              <a:rPr lang="fr-FR" sz="1000" dirty="0" smtClean="0"/>
              <a:t> the </a:t>
            </a:r>
            <a:r>
              <a:rPr lang="fr-FR" sz="1000" dirty="0" err="1" smtClean="0"/>
              <a:t>sustainability</a:t>
            </a:r>
            <a:endParaRPr lang="fr-FR" sz="1000" dirty="0" smtClean="0"/>
          </a:p>
          <a:p>
            <a:pPr eaLnBrk="1" hangingPunct="1">
              <a:spcBef>
                <a:spcPct val="0"/>
              </a:spcBef>
              <a:buFontTx/>
              <a:buChar char="•"/>
            </a:pPr>
            <a:endParaRPr lang="fr-FR" sz="1000" dirty="0" smtClean="0"/>
          </a:p>
          <a:p>
            <a:pPr eaLnBrk="1" hangingPunct="1">
              <a:spcBef>
                <a:spcPct val="0"/>
              </a:spcBef>
            </a:pPr>
            <a:r>
              <a:rPr lang="en-US" sz="1000" b="1" dirty="0" smtClean="0"/>
              <a:t>- ADVERTISEMENT TEXT –</a:t>
            </a:r>
            <a:r>
              <a:rPr lang="en-US" sz="1000" dirty="0" smtClean="0"/>
              <a:t> </a:t>
            </a:r>
          </a:p>
          <a:p>
            <a:pPr eaLnBrk="1" hangingPunct="1">
              <a:spcBef>
                <a:spcPct val="0"/>
              </a:spcBef>
            </a:pPr>
            <a:r>
              <a:rPr lang="en-US" sz="1000" dirty="0" smtClean="0"/>
              <a:t>Just as LIFE derives its source from nature’s flora and fauna, the Life Science industry finds its inspiration drawing from it for past and future discoveries.  While working with our clients in their efforts to save lives, SGS shares an environmentally sustainable approach with our clients.  With a strong focus on biologics, SGS’s mission is to safeguard the quality of medicines by providing professional and independent services in clinical research, investigational studies and quality control testing of pharmaceuticals, biopharmaceuticals and medical devices – thereby creating value for our clients, employees, shareholders and patients worldwide.</a:t>
            </a:r>
            <a:endParaRPr lang="en-GB" sz="1000" dirty="0" smtClean="0"/>
          </a:p>
          <a:p>
            <a:pPr eaLnBrk="1" hangingPunct="1">
              <a:spcBef>
                <a:spcPct val="0"/>
              </a:spcBef>
              <a:buFontTx/>
              <a:buChar char="•"/>
            </a:pPr>
            <a:endParaRPr lang="fr-FR" sz="1000" dirty="0" smtClean="0"/>
          </a:p>
          <a:p>
            <a:pPr eaLnBrk="1" hangingPunct="1">
              <a:spcBef>
                <a:spcPct val="0"/>
              </a:spcBef>
            </a:pPr>
            <a:r>
              <a:rPr lang="en-US" sz="1000" b="1" dirty="0" smtClean="0"/>
              <a:t>- RATIONALE  -</a:t>
            </a:r>
          </a:p>
          <a:p>
            <a:pPr eaLnBrk="1" hangingPunct="1">
              <a:spcBef>
                <a:spcPct val="0"/>
              </a:spcBef>
            </a:pPr>
            <a:r>
              <a:rPr lang="fr-FR" sz="1000" dirty="0" smtClean="0"/>
              <a:t>SGS </a:t>
            </a:r>
            <a:r>
              <a:rPr lang="fr-FR" sz="1000" dirty="0" err="1" smtClean="0"/>
              <a:t>is</a:t>
            </a:r>
            <a:r>
              <a:rPr lang="fr-FR" sz="1000" dirty="0" smtClean="0"/>
              <a:t> one of the </a:t>
            </a:r>
            <a:r>
              <a:rPr lang="fr-FR" sz="1000" dirty="0" err="1" smtClean="0"/>
              <a:t>two</a:t>
            </a:r>
            <a:r>
              <a:rPr lang="fr-FR" sz="1000" dirty="0" smtClean="0"/>
              <a:t> main sponsor of the </a:t>
            </a:r>
            <a:r>
              <a:rPr lang="fr-FR" sz="1000" dirty="0" err="1" smtClean="0"/>
              <a:t>TOPtoTOP</a:t>
            </a:r>
            <a:r>
              <a:rPr lang="fr-FR" sz="1000" dirty="0" smtClean="0"/>
              <a:t> non profit organisation </a:t>
            </a:r>
            <a:r>
              <a:rPr lang="fr-FR" sz="1000" dirty="0" err="1" smtClean="0"/>
              <a:t>under</a:t>
            </a:r>
            <a:r>
              <a:rPr lang="fr-FR" sz="1000" dirty="0" smtClean="0"/>
              <a:t> the patronage of the United Nations </a:t>
            </a:r>
            <a:r>
              <a:rPr lang="fr-FR" sz="1000" dirty="0" err="1" smtClean="0"/>
              <a:t>Environment</a:t>
            </a:r>
            <a:r>
              <a:rPr lang="fr-FR" sz="1000" dirty="0" smtClean="0"/>
              <a:t> Program </a:t>
            </a:r>
            <a:r>
              <a:rPr lang="fr-FR" sz="1000" dirty="0" err="1" smtClean="0"/>
              <a:t>that</a:t>
            </a:r>
            <a:r>
              <a:rPr lang="fr-FR" sz="1000" dirty="0" smtClean="0"/>
              <a:t> </a:t>
            </a:r>
            <a:r>
              <a:rPr lang="fr-FR" sz="1000" dirty="0" err="1" smtClean="0"/>
              <a:t>takes</a:t>
            </a:r>
            <a:r>
              <a:rPr lang="fr-FR" sz="1000" dirty="0" smtClean="0"/>
              <a:t> action </a:t>
            </a:r>
            <a:r>
              <a:rPr lang="fr-FR" sz="1000" dirty="0" err="1" smtClean="0"/>
              <a:t>focussed</a:t>
            </a:r>
            <a:r>
              <a:rPr lang="fr-FR" sz="1000" dirty="0" smtClean="0"/>
              <a:t> on the impacts of </a:t>
            </a:r>
            <a:r>
              <a:rPr lang="fr-FR" sz="1000" dirty="0" err="1" smtClean="0"/>
              <a:t>climate</a:t>
            </a:r>
            <a:r>
              <a:rPr lang="fr-FR" sz="1000" dirty="0" smtClean="0"/>
              <a:t>.  http://www.toptotop.org/ </a:t>
            </a:r>
          </a:p>
          <a:p>
            <a:pPr eaLnBrk="1" hangingPunct="1">
              <a:spcBef>
                <a:spcPct val="0"/>
              </a:spcBef>
              <a:buFontTx/>
              <a:buChar char="•"/>
            </a:pPr>
            <a:endParaRPr lang="fr-FR" sz="1000" dirty="0" smtClean="0"/>
          </a:p>
          <a:p>
            <a:pPr eaLnBrk="1" hangingPunct="1">
              <a:spcBef>
                <a:spcPct val="0"/>
              </a:spcBef>
              <a:buFontTx/>
              <a:buChar char="•"/>
            </a:pPr>
            <a:r>
              <a:rPr lang="fr-FR" sz="1000" dirty="0" smtClean="0"/>
              <a:t>LIFE = </a:t>
            </a:r>
            <a:r>
              <a:rPr lang="fr-FR" sz="1000" dirty="0" err="1" smtClean="0"/>
              <a:t>Industry</a:t>
            </a:r>
            <a:r>
              <a:rPr lang="fr-FR" sz="1000" dirty="0" smtClean="0"/>
              <a:t> </a:t>
            </a:r>
            <a:r>
              <a:rPr lang="fr-FR" sz="1000" dirty="0" err="1" smtClean="0"/>
              <a:t>commitment</a:t>
            </a:r>
            <a:endParaRPr lang="fr-FR" sz="1000" dirty="0" smtClean="0"/>
          </a:p>
          <a:p>
            <a:pPr eaLnBrk="1" hangingPunct="1">
              <a:spcBef>
                <a:spcPct val="0"/>
              </a:spcBef>
              <a:buFontTx/>
              <a:buChar char="•"/>
            </a:pPr>
            <a:r>
              <a:rPr lang="fr-FR" sz="1000" dirty="0" smtClean="0"/>
              <a:t>INSPIRED = Expertise in R&amp;D</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tandard-Title-Slide">
    <p:spTree>
      <p:nvGrpSpPr>
        <p:cNvPr id="1" name=""/>
        <p:cNvGrpSpPr/>
        <p:nvPr/>
      </p:nvGrpSpPr>
      <p:grpSpPr>
        <a:xfrm>
          <a:off x="0" y="0"/>
          <a:ext cx="0" cy="0"/>
          <a:chOff x="0" y="0"/>
          <a:chExt cx="0" cy="0"/>
        </a:xfrm>
      </p:grpSpPr>
      <p:pic>
        <p:nvPicPr>
          <p:cNvPr id="4" name="Picture 21"/>
          <p:cNvPicPr>
            <a:picLocks noChangeAspect="1" noChangeArrowheads="1"/>
          </p:cNvPicPr>
          <p:nvPr/>
        </p:nvPicPr>
        <p:blipFill>
          <a:blip r:embed="rId2" cstate="print"/>
          <a:srcRect/>
          <a:stretch>
            <a:fillRect/>
          </a:stretch>
        </p:blipFill>
        <p:spPr bwMode="auto">
          <a:xfrm>
            <a:off x="0" y="-1588"/>
            <a:ext cx="9907588" cy="6859588"/>
          </a:xfrm>
          <a:prstGeom prst="rect">
            <a:avLst/>
          </a:prstGeom>
          <a:noFill/>
          <a:ln w="9525">
            <a:noFill/>
            <a:miter lim="800000"/>
            <a:headEnd/>
            <a:tailEnd/>
          </a:ln>
        </p:spPr>
      </p:pic>
      <p:pic>
        <p:nvPicPr>
          <p:cNvPr id="5" name="Picture 21"/>
          <p:cNvPicPr>
            <a:picLocks noChangeAspect="1" noChangeArrowheads="1"/>
          </p:cNvPicPr>
          <p:nvPr/>
        </p:nvPicPr>
        <p:blipFill>
          <a:blip r:embed="rId2" cstate="print"/>
          <a:srcRect/>
          <a:stretch>
            <a:fillRect/>
          </a:stretch>
        </p:blipFill>
        <p:spPr bwMode="auto">
          <a:xfrm>
            <a:off x="-1588" y="-1588"/>
            <a:ext cx="9907588" cy="6859588"/>
          </a:xfrm>
          <a:prstGeom prst="rect">
            <a:avLst/>
          </a:prstGeom>
          <a:noFill/>
          <a:ln w="9525">
            <a:noFill/>
            <a:miter lim="800000"/>
            <a:headEnd/>
            <a:tailEnd/>
          </a:ln>
        </p:spPr>
      </p:pic>
      <p:sp>
        <p:nvSpPr>
          <p:cNvPr id="3074" name="Rectangle 2"/>
          <p:cNvSpPr>
            <a:spLocks noGrp="1" noChangeArrowheads="1"/>
          </p:cNvSpPr>
          <p:nvPr>
            <p:ph type="ctrTitle"/>
          </p:nvPr>
        </p:nvSpPr>
        <p:spPr>
          <a:xfrm>
            <a:off x="1981200" y="2438400"/>
            <a:ext cx="7099300" cy="1143000"/>
          </a:xfrm>
          <a:solidFill>
            <a:schemeClr val="bg1"/>
          </a:solidFill>
        </p:spPr>
        <p:txBody>
          <a:bodyPr/>
          <a:lstStyle>
            <a:lvl1pPr>
              <a:defRPr sz="3600" baseline="0"/>
            </a:lvl1pPr>
          </a:lstStyle>
          <a:p>
            <a:r>
              <a:rPr lang="en-US" altLang="zh-TW" smtClean="0"/>
              <a:t>Click to edit Master title style</a:t>
            </a:r>
            <a:endParaRPr lang="en-US" altLang="zh-TW" dirty="0"/>
          </a:p>
        </p:txBody>
      </p:sp>
      <p:sp>
        <p:nvSpPr>
          <p:cNvPr id="3075" name="Rectangle 3"/>
          <p:cNvSpPr>
            <a:spLocks noGrp="1" noChangeArrowheads="1"/>
          </p:cNvSpPr>
          <p:nvPr>
            <p:ph type="subTitle" idx="1"/>
          </p:nvPr>
        </p:nvSpPr>
        <p:spPr>
          <a:xfrm>
            <a:off x="1981200" y="3733800"/>
            <a:ext cx="7086600" cy="1752600"/>
          </a:xfrm>
          <a:solidFill>
            <a:schemeClr val="bg1"/>
          </a:solidFill>
        </p:spPr>
        <p:txBody>
          <a:bodyPr/>
          <a:lstStyle>
            <a:lvl1pPr marL="0" indent="0">
              <a:buFont typeface="Wingdings" pitchFamily="2" charset="2"/>
              <a:buNone/>
              <a:defRPr sz="1800" baseline="0"/>
            </a:lvl1pPr>
          </a:lstStyle>
          <a:p>
            <a:r>
              <a:rPr lang="en-US" altLang="zh-TW" smtClean="0"/>
              <a:t>Click to edit Master subtitle style</a:t>
            </a:r>
            <a:endParaRPr lang="en-US" altLang="zh-TW"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Slide-With-Image">
    <p:bg>
      <p:bgRef idx="1001">
        <a:schemeClr val="bg1"/>
      </p:bgRef>
    </p:bg>
    <p:spTree>
      <p:nvGrpSpPr>
        <p:cNvPr id="1" name=""/>
        <p:cNvGrpSpPr/>
        <p:nvPr/>
      </p:nvGrpSpPr>
      <p:grpSpPr>
        <a:xfrm>
          <a:off x="0" y="0"/>
          <a:ext cx="0" cy="0"/>
          <a:chOff x="0" y="0"/>
          <a:chExt cx="0" cy="0"/>
        </a:xfrm>
      </p:grpSpPr>
      <p:sp>
        <p:nvSpPr>
          <p:cNvPr id="5" name="Rectangle 8"/>
          <p:cNvSpPr/>
          <p:nvPr/>
        </p:nvSpPr>
        <p:spPr bwMode="auto">
          <a:xfrm>
            <a:off x="0" y="0"/>
            <a:ext cx="9906000" cy="6858000"/>
          </a:xfrm>
          <a:prstGeom prst="rect">
            <a:avLst/>
          </a:prstGeom>
          <a:solidFill>
            <a:schemeClr val="bg1">
              <a:lumMod val="50000"/>
              <a:alpha val="32000"/>
            </a:schemeClr>
          </a:solidFill>
          <a:ln w="9525" cap="flat" cmpd="sng" algn="ctr">
            <a:solidFill>
              <a:schemeClr val="tx1"/>
            </a:solidFill>
            <a:prstDash val="solid"/>
            <a:round/>
            <a:headEnd type="none" w="med" len="med"/>
            <a:tailEnd type="none" w="med" len="med"/>
          </a:ln>
          <a:effectLst/>
        </p:spPr>
        <p:txBody>
          <a:bodyPr/>
          <a:lstStyle/>
          <a:p>
            <a:pPr eaLnBrk="0" hangingPunct="0">
              <a:defRPr/>
            </a:pPr>
            <a:endParaRPr lang="en-GB" altLang="zh-CN" i="1">
              <a:ea typeface="宋体" pitchFamily="2" charset="-122"/>
            </a:endParaRPr>
          </a:p>
        </p:txBody>
      </p:sp>
      <p:pic>
        <p:nvPicPr>
          <p:cNvPr id="7" name="Picture 21"/>
          <p:cNvPicPr>
            <a:picLocks noChangeAspect="1" noChangeArrowheads="1"/>
          </p:cNvPicPr>
          <p:nvPr/>
        </p:nvPicPr>
        <p:blipFill>
          <a:blip r:embed="rId2" cstate="print"/>
          <a:srcRect/>
          <a:stretch>
            <a:fillRect/>
          </a:stretch>
        </p:blipFill>
        <p:spPr bwMode="auto">
          <a:xfrm>
            <a:off x="-1588" y="-1588"/>
            <a:ext cx="9907588" cy="6859588"/>
          </a:xfrm>
          <a:prstGeom prst="rect">
            <a:avLst/>
          </a:prstGeom>
          <a:noFill/>
          <a:ln w="9525">
            <a:noFill/>
            <a:miter lim="800000"/>
            <a:headEnd/>
            <a:tailEnd/>
          </a:ln>
        </p:spPr>
      </p:pic>
      <p:sp>
        <p:nvSpPr>
          <p:cNvPr id="3074" name="Rectangle 2"/>
          <p:cNvSpPr>
            <a:spLocks noGrp="1" noChangeArrowheads="1"/>
          </p:cNvSpPr>
          <p:nvPr>
            <p:ph type="ctrTitle"/>
          </p:nvPr>
        </p:nvSpPr>
        <p:spPr>
          <a:xfrm>
            <a:off x="1981200" y="2438400"/>
            <a:ext cx="7099300" cy="1143000"/>
          </a:xfrm>
          <a:solidFill>
            <a:schemeClr val="bg1"/>
          </a:solidFill>
        </p:spPr>
        <p:txBody>
          <a:bodyPr/>
          <a:lstStyle>
            <a:lvl1pPr>
              <a:defRPr sz="3600"/>
            </a:lvl1pPr>
          </a:lstStyle>
          <a:p>
            <a:r>
              <a:rPr lang="en-US" altLang="zh-TW" smtClean="0"/>
              <a:t>Click to edit Master title style</a:t>
            </a:r>
            <a:endParaRPr lang="en-US" altLang="zh-TW" dirty="0"/>
          </a:p>
        </p:txBody>
      </p:sp>
      <p:sp>
        <p:nvSpPr>
          <p:cNvPr id="3075" name="Rectangle 3"/>
          <p:cNvSpPr>
            <a:spLocks noGrp="1" noChangeArrowheads="1"/>
          </p:cNvSpPr>
          <p:nvPr>
            <p:ph type="subTitle" idx="1"/>
          </p:nvPr>
        </p:nvSpPr>
        <p:spPr>
          <a:xfrm>
            <a:off x="1981200" y="3730255"/>
            <a:ext cx="7086600" cy="1752600"/>
          </a:xfrm>
          <a:solidFill>
            <a:schemeClr val="bg1"/>
          </a:solidFill>
        </p:spPr>
        <p:txBody>
          <a:bodyPr/>
          <a:lstStyle>
            <a:lvl1pPr marL="0" indent="0">
              <a:buFont typeface="Wingdings" pitchFamily="2" charset="2"/>
              <a:buNone/>
              <a:defRPr sz="1800" baseline="0"/>
            </a:lvl1pPr>
          </a:lstStyle>
          <a:p>
            <a:r>
              <a:rPr lang="en-US" altLang="zh-TW" smtClean="0"/>
              <a:t>Click to edit Master subtitle style</a:t>
            </a:r>
            <a:endParaRPr lang="en-US" altLang="zh-TW" dirty="0"/>
          </a:p>
        </p:txBody>
      </p:sp>
      <p:sp>
        <p:nvSpPr>
          <p:cNvPr id="6" name="Picture Placeholder 5"/>
          <p:cNvSpPr>
            <a:spLocks noGrp="1"/>
          </p:cNvSpPr>
          <p:nvPr>
            <p:ph type="pic" sz="quarter" idx="10"/>
          </p:nvPr>
        </p:nvSpPr>
        <p:spPr>
          <a:xfrm>
            <a:off x="0" y="0"/>
            <a:ext cx="9906000" cy="1700213"/>
          </a:xfrm>
          <a:solidFill>
            <a:schemeClr val="bg1"/>
          </a:solidFill>
        </p:spPr>
        <p:txBody>
          <a:bodyPr/>
          <a:lstStyle>
            <a:lvl1pPr algn="ctr">
              <a:buNone/>
              <a:defRPr sz="1800" baseline="0"/>
            </a:lvl1pPr>
          </a:lstStyle>
          <a:p>
            <a:pPr lvl="0"/>
            <a:r>
              <a:rPr lang="en-US" noProof="0" smtClean="0"/>
              <a:t>Click icon to add picture</a:t>
            </a:r>
            <a:endParaRPr lang="en-GB" noProof="0"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TEX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lstStyle>
            <a:lvl1pPr>
              <a:defRPr baseline="0"/>
            </a:lvl1pPr>
          </a:lstStyle>
          <a:p>
            <a:r>
              <a:rPr lang="en-US" smtClean="0"/>
              <a:t>Click to edit Master title style</a:t>
            </a:r>
            <a:endParaRPr lang="en-GB" dirty="0"/>
          </a:p>
        </p:txBody>
      </p:sp>
      <p:sp>
        <p:nvSpPr>
          <p:cNvPr id="3" name="Content Placeholder 2"/>
          <p:cNvSpPr>
            <a:spLocks noGrp="1"/>
          </p:cNvSpPr>
          <p:nvPr>
            <p:ph idx="1"/>
          </p:nvPr>
        </p:nvSpPr>
        <p:spPr>
          <a:solidFill>
            <a:schemeClr val="bg1"/>
          </a:solidFill>
        </p:spPr>
        <p:txBody>
          <a:bodyPr/>
          <a:lstStyle>
            <a:lvl1pPr>
              <a:defRPr/>
            </a:lvl1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ltLang="zh-TW" dirty="0"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 LAYOUT">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57400" y="361122"/>
            <a:ext cx="7162800" cy="914400"/>
          </a:xfrm>
          <a:solidFill>
            <a:schemeClr val="bg1"/>
          </a:solidFill>
        </p:spPr>
        <p:txBody>
          <a:bodyPr/>
          <a:lstStyle>
            <a:lvl1pPr>
              <a:defRPr baseline="0"/>
            </a:lvl1pPr>
          </a:lstStyle>
          <a:p>
            <a:r>
              <a:rPr lang="en-US" smtClean="0"/>
              <a:t>Click to edit Master title style</a:t>
            </a:r>
            <a:endParaRPr lang="en-GB" dirty="0"/>
          </a:p>
        </p:txBody>
      </p:sp>
      <p:sp>
        <p:nvSpPr>
          <p:cNvPr id="3" name="Content Placeholder 2"/>
          <p:cNvSpPr>
            <a:spLocks noGrp="1"/>
          </p:cNvSpPr>
          <p:nvPr>
            <p:ph idx="1"/>
          </p:nvPr>
        </p:nvSpPr>
        <p:spPr>
          <a:xfrm>
            <a:off x="2057400" y="1676400"/>
            <a:ext cx="7162800" cy="4648200"/>
          </a:xfrm>
          <a:solidFill>
            <a:schemeClr val="bg1"/>
          </a:solidFill>
        </p:spPr>
        <p:txBody>
          <a:bodyPr/>
          <a:lstStyle>
            <a:lvl1pPr>
              <a:defRPr/>
            </a:lvl1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ltLang="zh-TW" dirty="0" smtClean="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 Content - Pictures">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57400" y="361122"/>
            <a:ext cx="7162800" cy="914400"/>
          </a:xfrm>
          <a:solidFill>
            <a:schemeClr val="bg1"/>
          </a:solidFill>
        </p:spPr>
        <p:txBody>
          <a:bodyPr/>
          <a:lstStyle>
            <a:lvl1pPr>
              <a:defRPr baseline="0"/>
            </a:lvl1pPr>
          </a:lstStyle>
          <a:p>
            <a:r>
              <a:rPr lang="en-US" smtClean="0"/>
              <a:t>Click to edit Master title style</a:t>
            </a:r>
            <a:endParaRPr lang="en-GB" dirty="0"/>
          </a:p>
        </p:txBody>
      </p:sp>
      <p:sp>
        <p:nvSpPr>
          <p:cNvPr id="3" name="Content Placeholder 2"/>
          <p:cNvSpPr>
            <a:spLocks noGrp="1"/>
          </p:cNvSpPr>
          <p:nvPr>
            <p:ph idx="1"/>
          </p:nvPr>
        </p:nvSpPr>
        <p:spPr>
          <a:xfrm>
            <a:off x="2057400" y="1676400"/>
            <a:ext cx="7162800" cy="4648200"/>
          </a:xfrm>
          <a:solidFill>
            <a:schemeClr val="bg1"/>
          </a:solidFill>
        </p:spPr>
        <p:txBody>
          <a:bodyPr/>
          <a:lstStyle>
            <a:lvl1pPr>
              <a:defRPr/>
            </a:lvl1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ltLang="zh-TW" dirty="0" smtClean="0"/>
          </a:p>
        </p:txBody>
      </p:sp>
      <p:sp>
        <p:nvSpPr>
          <p:cNvPr id="13" name="Picture Placeholder 12"/>
          <p:cNvSpPr>
            <a:spLocks noGrp="1"/>
          </p:cNvSpPr>
          <p:nvPr>
            <p:ph type="pic" sz="quarter" idx="10"/>
          </p:nvPr>
        </p:nvSpPr>
        <p:spPr>
          <a:xfrm>
            <a:off x="9938" y="1676400"/>
            <a:ext cx="1719471" cy="4648200"/>
          </a:xfrm>
          <a:solidFill>
            <a:schemeClr val="bg1"/>
          </a:solidFill>
        </p:spPr>
        <p:txBody>
          <a:bodyPr/>
          <a:lstStyle>
            <a:lvl1pPr>
              <a:buNone/>
              <a:defRPr sz="1400">
                <a:latin typeface="+mn-lt"/>
              </a:defRPr>
            </a:lvl1pPr>
          </a:lstStyle>
          <a:p>
            <a:pPr lvl="0"/>
            <a:r>
              <a:rPr lang="en-US" noProof="0" smtClean="0"/>
              <a:t>Click icon to add picture</a:t>
            </a:r>
            <a:endParaRPr lang="en-GB" noProof="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large table-Graph">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57400" y="361122"/>
            <a:ext cx="7162800" cy="914400"/>
          </a:xfrm>
          <a:solidFill>
            <a:schemeClr val="bg1"/>
          </a:solidFill>
        </p:spPr>
        <p:txBody>
          <a:bodyPr/>
          <a:lstStyle>
            <a:lvl1pPr>
              <a:defRPr baseline="0"/>
            </a:lvl1pPr>
          </a:lstStyle>
          <a:p>
            <a:r>
              <a:rPr lang="en-US" smtClean="0"/>
              <a:t>Click to edit Master title style</a:t>
            </a:r>
            <a:endParaRPr lang="en-GB" dirty="0"/>
          </a:p>
        </p:txBody>
      </p:sp>
      <p:sp>
        <p:nvSpPr>
          <p:cNvPr id="3" name="Content Placeholder 2"/>
          <p:cNvSpPr>
            <a:spLocks noGrp="1"/>
          </p:cNvSpPr>
          <p:nvPr>
            <p:ph idx="1"/>
          </p:nvPr>
        </p:nvSpPr>
        <p:spPr>
          <a:xfrm>
            <a:off x="532136" y="1676400"/>
            <a:ext cx="8688064" cy="4648200"/>
          </a:xfrm>
          <a:solidFill>
            <a:schemeClr val="bg1"/>
          </a:solidFill>
        </p:spPr>
        <p:txBody>
          <a:bodyPr/>
          <a:lstStyle>
            <a:lvl1pPr>
              <a:buNone/>
              <a:defRPr/>
            </a:lvl1pPr>
          </a:lstStyle>
          <a:p>
            <a:pPr lvl="0"/>
            <a:r>
              <a:rPr lang="en-US" altLang="zh-TW"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Column-Content">
    <p:spTree>
      <p:nvGrpSpPr>
        <p:cNvPr id="1" name=""/>
        <p:cNvGrpSpPr/>
        <p:nvPr/>
      </p:nvGrpSpPr>
      <p:grpSpPr>
        <a:xfrm>
          <a:off x="0" y="0"/>
          <a:ext cx="0" cy="0"/>
          <a:chOff x="0" y="0"/>
          <a:chExt cx="0" cy="0"/>
        </a:xfrm>
      </p:grpSpPr>
      <p:sp>
        <p:nvSpPr>
          <p:cNvPr id="2" name="Title 1"/>
          <p:cNvSpPr>
            <a:spLocks noGrp="1"/>
          </p:cNvSpPr>
          <p:nvPr>
            <p:ph type="title"/>
          </p:nvPr>
        </p:nvSpPr>
        <p:spPr>
          <a:xfrm>
            <a:off x="2057400" y="361122"/>
            <a:ext cx="7162800" cy="914400"/>
          </a:xfrm>
          <a:solidFill>
            <a:schemeClr val="bg1"/>
          </a:solidFill>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2057400" y="1676400"/>
            <a:ext cx="3505200" cy="4648200"/>
          </a:xfrm>
          <a:solidFill>
            <a:schemeClr val="bg1"/>
          </a:solidFill>
        </p:spPr>
        <p:txBody>
          <a:bodyPr/>
          <a:lstStyle>
            <a:lvl1pPr>
              <a:defRPr sz="2200"/>
            </a:lvl1pPr>
            <a:lvl2pPr marL="622300" indent="-285750">
              <a:defRPr sz="2000"/>
            </a:lvl2pPr>
            <a:lvl3pPr marL="893763" indent="-228600">
              <a:defRPr sz="1800"/>
            </a:lvl3pPr>
            <a:lvl4pPr marL="1165225" indent="-228600">
              <a:defRPr sz="1600"/>
            </a:lvl4pPr>
            <a:lvl5pPr marL="1435100" indent="-228600">
              <a:defRPr sz="16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ltLang="zh-TW" dirty="0" smtClean="0"/>
          </a:p>
        </p:txBody>
      </p:sp>
      <p:sp>
        <p:nvSpPr>
          <p:cNvPr id="4" name="Content Placeholder 3"/>
          <p:cNvSpPr>
            <a:spLocks noGrp="1"/>
          </p:cNvSpPr>
          <p:nvPr>
            <p:ph sz="half" idx="2"/>
          </p:nvPr>
        </p:nvSpPr>
        <p:spPr>
          <a:xfrm>
            <a:off x="5705061" y="1676400"/>
            <a:ext cx="3505200" cy="4648200"/>
          </a:xfrm>
          <a:solidFill>
            <a:schemeClr val="bg1"/>
          </a:solidFill>
        </p:spPr>
        <p:txBody>
          <a:bodyPr/>
          <a:lstStyle>
            <a:lvl1pPr>
              <a:defRPr sz="2200"/>
            </a:lvl1pPr>
            <a:lvl2pPr marL="622300" indent="-285750">
              <a:defRPr sz="2000"/>
            </a:lvl2pPr>
            <a:lvl3pPr marL="893763" indent="-228600">
              <a:defRPr sz="1800"/>
            </a:lvl3pPr>
            <a:lvl4pPr marL="1165225" indent="-228600">
              <a:defRPr sz="1600"/>
            </a:lvl4pPr>
            <a:lvl5pPr marL="1435100" indent="-228600">
              <a:defRPr sz="16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ltLang="zh-TW" dirty="0" smtClean="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Blank-Logo-Title-Safe-Are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Blank-Logo-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With-Logo">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White-No-Background">
    <p:spTree>
      <p:nvGrpSpPr>
        <p:cNvPr id="1" name=""/>
        <p:cNvGrpSpPr/>
        <p:nvPr/>
      </p:nvGrpSpPr>
      <p:grpSpPr>
        <a:xfrm>
          <a:off x="0" y="0"/>
          <a:ext cx="0" cy="0"/>
          <a:chOff x="0" y="0"/>
          <a:chExt cx="0" cy="0"/>
        </a:xfrm>
      </p:grpSpPr>
      <p:sp>
        <p:nvSpPr>
          <p:cNvPr id="2" name="Title 1"/>
          <p:cNvSpPr>
            <a:spLocks noGrp="1"/>
          </p:cNvSpPr>
          <p:nvPr>
            <p:ph type="title"/>
          </p:nvPr>
        </p:nvSpPr>
        <p:spPr>
          <a:xfrm>
            <a:off x="992188" y="404664"/>
            <a:ext cx="8137276" cy="914400"/>
          </a:xfrm>
        </p:spPr>
        <p:txBody>
          <a:bodyPr/>
          <a:lstStyle/>
          <a:p>
            <a:r>
              <a:rPr lang="en-US" smtClean="0"/>
              <a:t>Click to edit Master title style</a:t>
            </a:r>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ing-Slide">
    <p:spTree>
      <p:nvGrpSpPr>
        <p:cNvPr id="1" name=""/>
        <p:cNvGrpSpPr/>
        <p:nvPr/>
      </p:nvGrpSpPr>
      <p:grpSpPr>
        <a:xfrm>
          <a:off x="0" y="0"/>
          <a:ext cx="0" cy="0"/>
          <a:chOff x="0" y="0"/>
          <a:chExt cx="0" cy="0"/>
        </a:xfrm>
      </p:grpSpPr>
      <p:pic>
        <p:nvPicPr>
          <p:cNvPr id="3" name="Picture 21"/>
          <p:cNvPicPr>
            <a:picLocks noChangeAspect="1" noChangeArrowheads="1"/>
          </p:cNvPicPr>
          <p:nvPr/>
        </p:nvPicPr>
        <p:blipFill>
          <a:blip r:embed="rId2" cstate="print"/>
          <a:srcRect/>
          <a:stretch>
            <a:fillRect/>
          </a:stretch>
        </p:blipFill>
        <p:spPr bwMode="auto">
          <a:xfrm>
            <a:off x="-1588" y="-1588"/>
            <a:ext cx="9907588" cy="6859588"/>
          </a:xfrm>
          <a:prstGeom prst="rect">
            <a:avLst/>
          </a:prstGeom>
          <a:noFill/>
          <a:ln w="9525">
            <a:noFill/>
            <a:miter lim="800000"/>
            <a:headEnd/>
            <a:tailEnd/>
          </a:ln>
        </p:spPr>
      </p:pic>
      <p:sp>
        <p:nvSpPr>
          <p:cNvPr id="3074" name="Rectangle 2"/>
          <p:cNvSpPr>
            <a:spLocks noGrp="1" noChangeArrowheads="1"/>
          </p:cNvSpPr>
          <p:nvPr>
            <p:ph type="ctrTitle"/>
          </p:nvPr>
        </p:nvSpPr>
        <p:spPr>
          <a:xfrm>
            <a:off x="1403350" y="2956756"/>
            <a:ext cx="7099300" cy="944488"/>
          </a:xfrm>
        </p:spPr>
        <p:txBody>
          <a:bodyPr/>
          <a:lstStyle>
            <a:lvl1pPr algn="ctr">
              <a:defRPr sz="2800" b="1">
                <a:solidFill>
                  <a:srgbClr val="FF6600"/>
                </a:solidFill>
                <a:latin typeface="Arial Narrow" pitchFamily="34" charset="0"/>
              </a:defRPr>
            </a:lvl1pPr>
          </a:lstStyle>
          <a:p>
            <a:r>
              <a:rPr lang="en-US" altLang="zh-TW" smtClean="0"/>
              <a:t>Click to edit Master title style</a:t>
            </a:r>
            <a:endParaRPr lang="en-US" altLang="zh-TW"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Title 3"/>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8" y="1709739"/>
            <a:ext cx="8543925"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75878" y="4589464"/>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81038" y="6356351"/>
            <a:ext cx="2228850" cy="365125"/>
          </a:xfrm>
          <a:prstGeom prst="rect">
            <a:avLst/>
          </a:prstGeom>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a:xfrm>
            <a:off x="3281363" y="6356351"/>
            <a:ext cx="33432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996113" y="6356351"/>
            <a:ext cx="2228850" cy="365125"/>
          </a:xfrm>
          <a:prstGeom prst="rect">
            <a:avLst/>
          </a:prstGeom>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395332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6"/>
          <p:cNvPicPr>
            <a:picLocks noChangeAspect="1" noChangeArrowheads="1"/>
          </p:cNvPicPr>
          <p:nvPr/>
        </p:nvPicPr>
        <p:blipFill>
          <a:blip r:embed="rId17" cstate="print"/>
          <a:srcRect/>
          <a:stretch>
            <a:fillRect/>
          </a:stretch>
        </p:blipFill>
        <p:spPr bwMode="auto">
          <a:xfrm>
            <a:off x="0" y="-1588"/>
            <a:ext cx="9907588" cy="6859588"/>
          </a:xfrm>
          <a:prstGeom prst="rect">
            <a:avLst/>
          </a:prstGeom>
          <a:noFill/>
          <a:ln w="9525">
            <a:noFill/>
            <a:miter lim="800000"/>
            <a:headEnd/>
            <a:tailEnd/>
          </a:ln>
        </p:spPr>
      </p:pic>
      <p:sp>
        <p:nvSpPr>
          <p:cNvPr id="1027" name="Rectangle 2"/>
          <p:cNvSpPr>
            <a:spLocks noGrp="1" noChangeArrowheads="1"/>
          </p:cNvSpPr>
          <p:nvPr>
            <p:ph type="title"/>
          </p:nvPr>
        </p:nvSpPr>
        <p:spPr bwMode="auto">
          <a:xfrm>
            <a:off x="2057400" y="381000"/>
            <a:ext cx="71628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dirty="0" smtClean="0"/>
              <a:t>your title should not exceed 2 lines. font is set to </a:t>
            </a:r>
            <a:r>
              <a:rPr lang="en-US" altLang="zh-TW" dirty="0" err="1" smtClean="0"/>
              <a:t>arial</a:t>
            </a:r>
            <a:r>
              <a:rPr lang="en-US" altLang="zh-TW" dirty="0" smtClean="0"/>
              <a:t> black – all caps</a:t>
            </a:r>
          </a:p>
        </p:txBody>
      </p:sp>
      <p:sp>
        <p:nvSpPr>
          <p:cNvPr id="1028" name="Rectangle 3"/>
          <p:cNvSpPr>
            <a:spLocks noGrp="1" noChangeArrowheads="1"/>
          </p:cNvSpPr>
          <p:nvPr>
            <p:ph type="body" idx="1"/>
          </p:nvPr>
        </p:nvSpPr>
        <p:spPr bwMode="auto">
          <a:xfrm>
            <a:off x="2057400" y="1676400"/>
            <a:ext cx="71628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Body copy level 1. Do not alter bullet points</a:t>
            </a:r>
          </a:p>
          <a:p>
            <a:pPr lvl="1"/>
            <a:r>
              <a:rPr lang="en-US" altLang="zh-TW" smtClean="0"/>
              <a:t>Body copy level 2. Do not alter bullet points</a:t>
            </a:r>
          </a:p>
          <a:p>
            <a:pPr lvl="2"/>
            <a:r>
              <a:rPr lang="en-US" altLang="zh-TW" smtClean="0"/>
              <a:t>Body copy level 3. Do not alter bullet points</a:t>
            </a:r>
          </a:p>
          <a:p>
            <a:pPr lvl="3"/>
            <a:r>
              <a:rPr lang="en-US" altLang="zh-TW" smtClean="0"/>
              <a:t>Body copy level 4. Do not alter bullet points</a:t>
            </a:r>
          </a:p>
          <a:p>
            <a:pPr lvl="4"/>
            <a:r>
              <a:rPr lang="en-US" altLang="zh-TW" smtClean="0"/>
              <a:t>Body copy level 5. Do not alter bullet points</a:t>
            </a:r>
          </a:p>
        </p:txBody>
      </p:sp>
      <p:sp>
        <p:nvSpPr>
          <p:cNvPr id="1031" name="Text Box 7"/>
          <p:cNvSpPr txBox="1">
            <a:spLocks noChangeArrowheads="1"/>
          </p:cNvSpPr>
          <p:nvPr/>
        </p:nvSpPr>
        <p:spPr bwMode="auto">
          <a:xfrm>
            <a:off x="9369425" y="6477000"/>
            <a:ext cx="307975" cy="214313"/>
          </a:xfrm>
          <a:prstGeom prst="rect">
            <a:avLst/>
          </a:prstGeom>
          <a:noFill/>
          <a:ln w="9525">
            <a:noFill/>
            <a:miter lim="800000"/>
            <a:headEnd/>
            <a:tailEnd/>
          </a:ln>
          <a:effectLst/>
        </p:spPr>
        <p:txBody>
          <a:bodyPr wrap="none">
            <a:spAutoFit/>
          </a:bodyPr>
          <a:lstStyle/>
          <a:p>
            <a:pPr eaLnBrk="0" hangingPunct="0">
              <a:defRPr/>
            </a:pPr>
            <a:fld id="{06D1DC16-7AFE-4E5A-B0FD-B9CC0808B98B}" type="slidenum">
              <a:rPr lang="zh-TW" altLang="en-US" sz="800">
                <a:latin typeface="Arial" charset="0"/>
                <a:ea typeface="PMingLiU" pitchFamily="18" charset="-120"/>
              </a:rPr>
              <a:pPr eaLnBrk="0" hangingPunct="0">
                <a:defRPr/>
              </a:pPr>
              <a:t>‹#›</a:t>
            </a:fld>
            <a:endParaRPr lang="en-US" altLang="zh-TW" sz="1400">
              <a:ea typeface="PMingLiU" pitchFamily="18" charset="-120"/>
            </a:endParaRPr>
          </a:p>
        </p:txBody>
      </p:sp>
      <p:sp>
        <p:nvSpPr>
          <p:cNvPr id="1033" name="Line 9"/>
          <p:cNvSpPr>
            <a:spLocks noChangeShapeType="1"/>
          </p:cNvSpPr>
          <p:nvPr/>
        </p:nvSpPr>
        <p:spPr bwMode="auto">
          <a:xfrm>
            <a:off x="152400" y="6477000"/>
            <a:ext cx="9505950" cy="0"/>
          </a:xfrm>
          <a:prstGeom prst="line">
            <a:avLst/>
          </a:prstGeom>
          <a:noFill/>
          <a:ln w="12700">
            <a:solidFill>
              <a:srgbClr val="8B8B8B"/>
            </a:solidFill>
            <a:round/>
            <a:headEnd/>
            <a:tailEnd/>
          </a:ln>
          <a:effectLst/>
        </p:spPr>
        <p:txBody>
          <a:bodyPr wrap="none" anchor="ctr"/>
          <a:lstStyle/>
          <a:p>
            <a:pPr eaLnBrk="0" hangingPunct="0">
              <a:defRPr/>
            </a:pPr>
            <a:endParaRPr lang="en-GB">
              <a:cs typeface="+mn-cs"/>
            </a:endParaRPr>
          </a:p>
        </p:txBody>
      </p:sp>
      <p:sp>
        <p:nvSpPr>
          <p:cNvPr id="1034" name="Line 10"/>
          <p:cNvSpPr>
            <a:spLocks noChangeShapeType="1"/>
          </p:cNvSpPr>
          <p:nvPr/>
        </p:nvSpPr>
        <p:spPr bwMode="auto">
          <a:xfrm flipV="1">
            <a:off x="9372600" y="1676400"/>
            <a:ext cx="0" cy="5029200"/>
          </a:xfrm>
          <a:prstGeom prst="line">
            <a:avLst/>
          </a:prstGeom>
          <a:noFill/>
          <a:ln w="12700">
            <a:solidFill>
              <a:srgbClr val="8B8B8B"/>
            </a:solidFill>
            <a:round/>
            <a:headEnd/>
            <a:tailEnd/>
          </a:ln>
          <a:effectLst/>
        </p:spPr>
        <p:txBody>
          <a:bodyPr wrap="none" anchor="ctr"/>
          <a:lstStyle/>
          <a:p>
            <a:pPr eaLnBrk="0" hangingPunct="0">
              <a:defRPr/>
            </a:pPr>
            <a:endParaRPr lang="en-GB">
              <a:cs typeface="+mn-cs"/>
            </a:endParaRPr>
          </a:p>
        </p:txBody>
      </p:sp>
      <p:sp>
        <p:nvSpPr>
          <p:cNvPr id="8" name="Text Box 7"/>
          <p:cNvSpPr txBox="1">
            <a:spLocks noChangeArrowheads="1"/>
          </p:cNvSpPr>
          <p:nvPr/>
        </p:nvSpPr>
        <p:spPr bwMode="auto">
          <a:xfrm>
            <a:off x="82550" y="6453188"/>
            <a:ext cx="2206625" cy="200025"/>
          </a:xfrm>
          <a:prstGeom prst="rect">
            <a:avLst/>
          </a:prstGeom>
          <a:noFill/>
          <a:ln w="9525">
            <a:noFill/>
            <a:miter lim="800000"/>
            <a:headEnd/>
            <a:tailEnd/>
          </a:ln>
        </p:spPr>
        <p:txBody>
          <a:bodyPr>
            <a:spAutoFit/>
          </a:bodyPr>
          <a:lstStyle/>
          <a:p>
            <a:pPr eaLnBrk="0" hangingPunct="0">
              <a:spcBef>
                <a:spcPct val="50000"/>
              </a:spcBef>
              <a:defRPr/>
            </a:pPr>
            <a:r>
              <a:rPr lang="en-GB" altLang="ja-JP" sz="700" dirty="0">
                <a:latin typeface="Arial Narrow" pitchFamily="34" charset="0"/>
                <a:ea typeface="ＭＳ Ｐゴシック" charset="-128"/>
              </a:rPr>
              <a:t>© SGS SA </a:t>
            </a:r>
            <a:r>
              <a:rPr lang="en-GB" altLang="ja-JP" sz="700" dirty="0" smtClean="0">
                <a:latin typeface="Arial Narrow" pitchFamily="34" charset="0"/>
                <a:ea typeface="ＭＳ Ｐゴシック" charset="-128"/>
              </a:rPr>
              <a:t>2015 </a:t>
            </a:r>
            <a:r>
              <a:rPr lang="en-GB" altLang="ja-JP" sz="700" dirty="0">
                <a:latin typeface="Arial Narrow" pitchFamily="34" charset="0"/>
                <a:ea typeface="ＭＳ Ｐゴシック" charset="-128"/>
              </a:rPr>
              <a:t>ALL RIGHTS RESERVED</a:t>
            </a:r>
            <a:endParaRPr lang="en-GB" altLang="ja-JP" sz="700" dirty="0">
              <a:solidFill>
                <a:srgbClr val="FF6600"/>
              </a:solidFill>
              <a:latin typeface="Arial Narrow" pitchFamily="34" charset="0"/>
              <a:ea typeface="ＭＳ Ｐゴシック" charset="-128"/>
            </a:endParaRPr>
          </a:p>
        </p:txBody>
      </p:sp>
    </p:spTree>
  </p:cSld>
  <p:clrMap bg1="lt1" tx1="dk1" bg2="lt2" tx2="dk2" accent1="accent1" accent2="accent2" accent3="accent3" accent4="accent4" accent5="accent5" accent6="accent6" hlink="hlink" folHlink="folHlink"/>
  <p:sldLayoutIdLst>
    <p:sldLayoutId id="2147484089" r:id="rId1"/>
    <p:sldLayoutId id="2147484090" r:id="rId2"/>
    <p:sldLayoutId id="2147484083" r:id="rId3"/>
    <p:sldLayoutId id="2147484091" r:id="rId4"/>
    <p:sldLayoutId id="2147484092" r:id="rId5"/>
    <p:sldLayoutId id="2147484093" r:id="rId6"/>
    <p:sldLayoutId id="2147484084" r:id="rId7"/>
    <p:sldLayoutId id="2147484085" r:id="rId8"/>
    <p:sldLayoutId id="2147484086" r:id="rId9"/>
    <p:sldLayoutId id="2147484087" r:id="rId10"/>
    <p:sldLayoutId id="2147484094" r:id="rId11"/>
    <p:sldLayoutId id="2147484095" r:id="rId12"/>
    <p:sldLayoutId id="2147484088" r:id="rId13"/>
    <p:sldLayoutId id="2147484096" r:id="rId14"/>
    <p:sldLayoutId id="2147484097" r:id="rId15"/>
  </p:sldLayoutIdLst>
  <p:txStyles>
    <p:titleStyle>
      <a:lvl1pPr algn="l" rtl="0" eaLnBrk="1" fontAlgn="base" hangingPunct="1">
        <a:spcBef>
          <a:spcPct val="0"/>
        </a:spcBef>
        <a:spcAft>
          <a:spcPct val="0"/>
        </a:spcAft>
        <a:defRPr sz="2400" cap="all">
          <a:solidFill>
            <a:schemeClr val="tx2"/>
          </a:solidFill>
          <a:latin typeface="+mj-lt"/>
          <a:ea typeface="+mj-ea"/>
          <a:cs typeface="+mj-cs"/>
        </a:defRPr>
      </a:lvl1pPr>
      <a:lvl2pPr algn="l" rtl="0" eaLnBrk="1" fontAlgn="base" hangingPunct="1">
        <a:spcBef>
          <a:spcPct val="0"/>
        </a:spcBef>
        <a:spcAft>
          <a:spcPct val="0"/>
        </a:spcAft>
        <a:defRPr sz="2400">
          <a:solidFill>
            <a:schemeClr val="tx2"/>
          </a:solidFill>
          <a:latin typeface="Arial" charset="0"/>
        </a:defRPr>
      </a:lvl2pPr>
      <a:lvl3pPr algn="l" rtl="0" eaLnBrk="1" fontAlgn="base" hangingPunct="1">
        <a:spcBef>
          <a:spcPct val="0"/>
        </a:spcBef>
        <a:spcAft>
          <a:spcPct val="0"/>
        </a:spcAft>
        <a:defRPr sz="2400">
          <a:solidFill>
            <a:schemeClr val="tx2"/>
          </a:solidFill>
          <a:latin typeface="Arial" charset="0"/>
        </a:defRPr>
      </a:lvl3pPr>
      <a:lvl4pPr algn="l" rtl="0" eaLnBrk="1" fontAlgn="base" hangingPunct="1">
        <a:spcBef>
          <a:spcPct val="0"/>
        </a:spcBef>
        <a:spcAft>
          <a:spcPct val="0"/>
        </a:spcAft>
        <a:defRPr sz="2400">
          <a:solidFill>
            <a:schemeClr val="tx2"/>
          </a:solidFill>
          <a:latin typeface="Arial" charset="0"/>
        </a:defRPr>
      </a:lvl4pPr>
      <a:lvl5pPr algn="l" rtl="0" eaLnBrk="1" fontAlgn="base" hangingPunct="1">
        <a:spcBef>
          <a:spcPct val="0"/>
        </a:spcBef>
        <a:spcAft>
          <a:spcPct val="0"/>
        </a:spcAft>
        <a:defRPr sz="2400">
          <a:solidFill>
            <a:schemeClr val="tx2"/>
          </a:solidFill>
          <a:latin typeface="Arial" charset="0"/>
        </a:defRPr>
      </a:lvl5pPr>
      <a:lvl6pPr marL="457200" algn="l" rtl="0" eaLnBrk="1" fontAlgn="base" hangingPunct="1">
        <a:spcBef>
          <a:spcPct val="0"/>
        </a:spcBef>
        <a:spcAft>
          <a:spcPct val="0"/>
        </a:spcAft>
        <a:defRPr sz="2400">
          <a:solidFill>
            <a:schemeClr val="tx2"/>
          </a:solidFill>
          <a:latin typeface="Arial" charset="0"/>
        </a:defRPr>
      </a:lvl6pPr>
      <a:lvl7pPr marL="914400" algn="l" rtl="0" eaLnBrk="1" fontAlgn="base" hangingPunct="1">
        <a:spcBef>
          <a:spcPct val="0"/>
        </a:spcBef>
        <a:spcAft>
          <a:spcPct val="0"/>
        </a:spcAft>
        <a:defRPr sz="2400">
          <a:solidFill>
            <a:schemeClr val="tx2"/>
          </a:solidFill>
          <a:latin typeface="Arial" charset="0"/>
        </a:defRPr>
      </a:lvl7pPr>
      <a:lvl8pPr marL="1371600" algn="l" rtl="0" eaLnBrk="1" fontAlgn="base" hangingPunct="1">
        <a:spcBef>
          <a:spcPct val="0"/>
        </a:spcBef>
        <a:spcAft>
          <a:spcPct val="0"/>
        </a:spcAft>
        <a:defRPr sz="2400">
          <a:solidFill>
            <a:schemeClr val="tx2"/>
          </a:solidFill>
          <a:latin typeface="Arial" charset="0"/>
        </a:defRPr>
      </a:lvl8pPr>
      <a:lvl9pPr marL="1828800" algn="l" rtl="0" eaLnBrk="1" fontAlgn="base" hangingPunct="1">
        <a:spcBef>
          <a:spcPct val="0"/>
        </a:spcBef>
        <a:spcAft>
          <a:spcPct val="0"/>
        </a:spcAft>
        <a:defRPr sz="2400">
          <a:solidFill>
            <a:schemeClr val="tx2"/>
          </a:solidFill>
          <a:latin typeface="Arial" charset="0"/>
        </a:defRPr>
      </a:lvl9pPr>
    </p:titleStyle>
    <p:bodyStyle>
      <a:lvl1pPr marL="342900" indent="-342900" algn="l" rtl="0" eaLnBrk="1" fontAlgn="base" hangingPunct="1">
        <a:spcBef>
          <a:spcPct val="50000"/>
        </a:spcBef>
        <a:spcAft>
          <a:spcPct val="0"/>
        </a:spcAft>
        <a:buClr>
          <a:srgbClr val="FF3F00"/>
        </a:buClr>
        <a:buFont typeface="Wingdings" pitchFamily="2" charset="2"/>
        <a:buChar char="n"/>
        <a:defRPr sz="2400">
          <a:solidFill>
            <a:schemeClr val="tx1"/>
          </a:solidFill>
          <a:latin typeface="+mn-lt"/>
          <a:ea typeface="+mn-ea"/>
          <a:cs typeface="+mn-cs"/>
        </a:defRPr>
      </a:lvl1pPr>
      <a:lvl2pPr marL="742950" indent="-285750" algn="l" rtl="0" eaLnBrk="1" fontAlgn="base" hangingPunct="1">
        <a:spcBef>
          <a:spcPct val="20000"/>
        </a:spcBef>
        <a:spcAft>
          <a:spcPct val="0"/>
        </a:spcAft>
        <a:buClr>
          <a:srgbClr val="FF3F00"/>
        </a:buClr>
        <a:buSzPct val="100000"/>
        <a:buFont typeface="Symbol" pitchFamily="18" charset="2"/>
        <a:buChar char="·"/>
        <a:defRPr sz="2000">
          <a:solidFill>
            <a:schemeClr val="tx1"/>
          </a:solidFill>
          <a:latin typeface="+mn-lt"/>
        </a:defRPr>
      </a:lvl2pPr>
      <a:lvl3pPr marL="1143000" indent="-228600" algn="l" rtl="0" eaLnBrk="1" fontAlgn="base" hangingPunct="1">
        <a:spcBef>
          <a:spcPct val="20000"/>
        </a:spcBef>
        <a:spcAft>
          <a:spcPct val="0"/>
        </a:spcAft>
        <a:buClr>
          <a:srgbClr val="FF3F00"/>
        </a:buClr>
        <a:buChar char="–"/>
        <a:defRPr sz="1600">
          <a:solidFill>
            <a:schemeClr val="tx1"/>
          </a:solidFill>
          <a:latin typeface="+mn-lt"/>
        </a:defRPr>
      </a:lvl3pPr>
      <a:lvl4pPr marL="1562100" indent="-228600" algn="l" rtl="0" eaLnBrk="1" fontAlgn="base" hangingPunct="1">
        <a:spcBef>
          <a:spcPct val="20000"/>
        </a:spcBef>
        <a:spcAft>
          <a:spcPct val="0"/>
        </a:spcAft>
        <a:buClr>
          <a:srgbClr val="FF3F00"/>
        </a:buClr>
        <a:buChar char="»"/>
        <a:defRPr sz="1400">
          <a:solidFill>
            <a:schemeClr val="tx1"/>
          </a:solidFill>
          <a:latin typeface="+mn-lt"/>
        </a:defRPr>
      </a:lvl4pPr>
      <a:lvl5pPr marL="1981200" indent="-228600" algn="l" rtl="0" eaLnBrk="1" fontAlgn="base" hangingPunct="1">
        <a:spcBef>
          <a:spcPct val="20000"/>
        </a:spcBef>
        <a:spcAft>
          <a:spcPct val="0"/>
        </a:spcAft>
        <a:buClr>
          <a:srgbClr val="FF3F00"/>
        </a:buClr>
        <a:buChar char="»"/>
        <a:defRPr sz="1400">
          <a:solidFill>
            <a:schemeClr val="tx1"/>
          </a:solidFill>
          <a:latin typeface="+mn-lt"/>
        </a:defRPr>
      </a:lvl5pPr>
      <a:lvl6pPr marL="2438400" indent="-228600" algn="l" rtl="0" eaLnBrk="1" fontAlgn="base" hangingPunct="1">
        <a:spcBef>
          <a:spcPct val="20000"/>
        </a:spcBef>
        <a:spcAft>
          <a:spcPct val="0"/>
        </a:spcAft>
        <a:buClr>
          <a:srgbClr val="FF3F00"/>
        </a:buClr>
        <a:defRPr sz="1400">
          <a:solidFill>
            <a:schemeClr val="tx1"/>
          </a:solidFill>
          <a:latin typeface="+mn-lt"/>
        </a:defRPr>
      </a:lvl6pPr>
      <a:lvl7pPr marL="2895600" indent="-228600" algn="l" rtl="0" eaLnBrk="1" fontAlgn="base" hangingPunct="1">
        <a:spcBef>
          <a:spcPct val="20000"/>
        </a:spcBef>
        <a:spcAft>
          <a:spcPct val="0"/>
        </a:spcAft>
        <a:buClr>
          <a:srgbClr val="FF3F00"/>
        </a:buClr>
        <a:defRPr sz="1400">
          <a:solidFill>
            <a:schemeClr val="tx1"/>
          </a:solidFill>
          <a:latin typeface="+mn-lt"/>
        </a:defRPr>
      </a:lvl7pPr>
      <a:lvl8pPr marL="3352800" indent="-228600" algn="l" rtl="0" eaLnBrk="1" fontAlgn="base" hangingPunct="1">
        <a:spcBef>
          <a:spcPct val="20000"/>
        </a:spcBef>
        <a:spcAft>
          <a:spcPct val="0"/>
        </a:spcAft>
        <a:buClr>
          <a:srgbClr val="FF3F00"/>
        </a:buClr>
        <a:defRPr sz="1400">
          <a:solidFill>
            <a:schemeClr val="tx1"/>
          </a:solidFill>
          <a:latin typeface="+mn-lt"/>
        </a:defRPr>
      </a:lvl8pPr>
      <a:lvl9pPr marL="3810000" indent="-228600" algn="l" rtl="0" eaLnBrk="1" fontAlgn="base" hangingPunct="1">
        <a:spcBef>
          <a:spcPct val="20000"/>
        </a:spcBef>
        <a:spcAft>
          <a:spcPct val="0"/>
        </a:spcAft>
        <a:buClr>
          <a:srgbClr val="FF3F00"/>
        </a:buCl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ich.org/"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chsites01.sgs.net/sites/Imagebank/test%20folder/Immunoassay%20HiRes.jpg" TargetMode="External"/><Relationship Id="rId7"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hyperlink" Target="http://www.ich.org/" TargetMode="External"/><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4.xml"/><Relationship Id="rId5" Type="http://schemas.openxmlformats.org/officeDocument/2006/relationships/image" Target="../media/image33.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a:t>
            </a:r>
            <a:r>
              <a:rPr lang="en-US" altLang="en-US" dirty="0" smtClean="0"/>
              <a:t>Conferences</a:t>
            </a:r>
          </a:p>
        </p:txBody>
      </p:sp>
      <p:sp>
        <p:nvSpPr>
          <p:cNvPr id="3" name="Content Placeholder 2"/>
          <p:cNvSpPr>
            <a:spLocks noGrp="1"/>
          </p:cNvSpPr>
          <p:nvPr>
            <p:ph idx="1"/>
          </p:nvPr>
        </p:nvSpPr>
        <p:spPr>
          <a:xfrm>
            <a:off x="495300" y="1935165"/>
            <a:ext cx="8915400" cy="4465637"/>
          </a:xfrm>
        </p:spPr>
        <p:txBody>
          <a:bodyPr>
            <a:normAutofit fontScale="92500"/>
          </a:bodyPr>
          <a:lstStyle/>
          <a:p>
            <a:pPr marL="0" indent="0" algn="just">
              <a:buFontTx/>
              <a:buNone/>
              <a:defRPr/>
            </a:pPr>
            <a:r>
              <a:rPr lang="en-US" dirty="0" smtClean="0"/>
              <a:t>Conference Series LLC </a:t>
            </a:r>
            <a:r>
              <a:rPr lang="en-US" dirty="0" smtClean="0"/>
              <a:t>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a:t>
            </a:r>
            <a:r>
              <a:rPr lang="en-US" dirty="0" smtClean="0"/>
              <a:t>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402020655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idx="4294967295"/>
          </p:nvPr>
        </p:nvSpPr>
        <p:spPr>
          <a:xfrm>
            <a:off x="1208088" y="2562225"/>
            <a:ext cx="8353424" cy="1371600"/>
          </a:xfrm>
        </p:spPr>
        <p:txBody>
          <a:bodyPr/>
          <a:lstStyle/>
          <a:p>
            <a:r>
              <a:rPr lang="en-US" sz="2800" dirty="0" smtClean="0"/>
              <a:t/>
            </a:r>
            <a:br>
              <a:rPr lang="en-US" sz="2800" dirty="0" smtClean="0"/>
            </a:br>
            <a:r>
              <a:rPr lang="en-US" dirty="0" smtClean="0"/>
              <a:t>ESTABLISHING “FINGERPRINT-LIKE” BIOSIMILARITY - CRITICAL FIRST STEPS FOR BIOSIMILAR ASSESSMENT</a:t>
            </a:r>
          </a:p>
        </p:txBody>
      </p:sp>
      <p:sp>
        <p:nvSpPr>
          <p:cNvPr id="15362" name="Subtitle 2"/>
          <p:cNvSpPr>
            <a:spLocks noGrp="1"/>
          </p:cNvSpPr>
          <p:nvPr>
            <p:ph type="subTitle" idx="4294967295"/>
          </p:nvPr>
        </p:nvSpPr>
        <p:spPr>
          <a:xfrm>
            <a:off x="1250950" y="3979863"/>
            <a:ext cx="7086600" cy="1752600"/>
          </a:xfrm>
        </p:spPr>
        <p:txBody>
          <a:bodyPr/>
          <a:lstStyle/>
          <a:p>
            <a:pPr marL="0" indent="0">
              <a:lnSpc>
                <a:spcPct val="80000"/>
              </a:lnSpc>
              <a:buFont typeface="Wingdings" pitchFamily="2" charset="2"/>
              <a:buNone/>
            </a:pPr>
            <a:endParaRPr lang="en-US" sz="1800" dirty="0" smtClean="0"/>
          </a:p>
          <a:p>
            <a:pPr marL="0" indent="0">
              <a:lnSpc>
                <a:spcPct val="80000"/>
              </a:lnSpc>
              <a:buFont typeface="Wingdings" pitchFamily="2" charset="2"/>
              <a:buNone/>
            </a:pPr>
            <a:r>
              <a:rPr lang="en-US" sz="1600" dirty="0" smtClean="0"/>
              <a:t>Dr Fiona M Greer</a:t>
            </a:r>
            <a:br>
              <a:rPr lang="en-US" sz="1600" dirty="0" smtClean="0"/>
            </a:br>
            <a:r>
              <a:rPr lang="en-US" sz="1600" dirty="0" smtClean="0"/>
              <a:t>Global Director, </a:t>
            </a:r>
            <a:r>
              <a:rPr lang="en-US" sz="1600" dirty="0" err="1" smtClean="0"/>
              <a:t>BioPharma</a:t>
            </a:r>
            <a:r>
              <a:rPr lang="en-US" sz="1600" dirty="0" smtClean="0"/>
              <a:t> Services Development</a:t>
            </a:r>
            <a:br>
              <a:rPr lang="en-US" sz="1600" dirty="0" smtClean="0"/>
            </a:br>
            <a:r>
              <a:rPr lang="en-US" sz="1600" dirty="0" smtClean="0"/>
              <a:t>SGS Life Sciences</a:t>
            </a:r>
          </a:p>
          <a:p>
            <a:pPr marL="0" indent="0">
              <a:lnSpc>
                <a:spcPct val="80000"/>
              </a:lnSpc>
              <a:buFont typeface="Wingdings" pitchFamily="2" charset="2"/>
              <a:buNone/>
            </a:pPr>
            <a:endParaRPr lang="en-GB" sz="1600" dirty="0" smtClean="0"/>
          </a:p>
          <a:p>
            <a:pPr marL="0" indent="0">
              <a:lnSpc>
                <a:spcPct val="80000"/>
              </a:lnSpc>
              <a:buFont typeface="Wingdings" pitchFamily="2" charset="2"/>
              <a:buNone/>
            </a:pPr>
            <a:r>
              <a:rPr lang="en-GB" sz="1600" dirty="0" err="1" smtClean="0"/>
              <a:t>EuroBiosimilars</a:t>
            </a:r>
            <a:r>
              <a:rPr lang="en-GB" sz="1600" dirty="0" smtClean="0"/>
              <a:t> 2016, 27-29 June 2016 Valencia, Spain</a:t>
            </a:r>
          </a:p>
        </p:txBody>
      </p:sp>
      <p:sp>
        <p:nvSpPr>
          <p:cNvPr id="4" name="Rectangle 3"/>
          <p:cNvSpPr/>
          <p:nvPr/>
        </p:nvSpPr>
        <p:spPr bwMode="auto">
          <a:xfrm>
            <a:off x="0" y="0"/>
            <a:ext cx="9906000" cy="1052513"/>
          </a:xfrm>
          <a:prstGeom prst="rect">
            <a:avLst/>
          </a:prstGeom>
          <a:solidFill>
            <a:schemeClr val="bg1">
              <a:lumMod val="65000"/>
            </a:schemeClr>
          </a:solidFill>
          <a:ln w="9525" cap="flat" cmpd="sng" algn="ctr">
            <a:noFill/>
            <a:prstDash val="solid"/>
            <a:round/>
            <a:headEnd type="none" w="med" len="med"/>
            <a:tailEnd type="none" w="med" len="med"/>
          </a:ln>
          <a:effectLst/>
        </p:spPr>
        <p:txBody>
          <a:bodyPr anchor="ctr"/>
          <a:lstStyle/>
          <a:p>
            <a:pPr eaLnBrk="0" hangingPunct="0">
              <a:defRPr/>
            </a:pPr>
            <a:endParaRPr lang="en-US" dirty="0">
              <a:solidFill>
                <a:schemeClr val="tx2"/>
              </a:solidFill>
              <a:latin typeface="Arial" charset="0"/>
            </a:endParaRPr>
          </a:p>
          <a:p>
            <a:pPr eaLnBrk="0" hangingPunct="0">
              <a:defRPr/>
            </a:pPr>
            <a:r>
              <a:rPr lang="en-US" dirty="0">
                <a:solidFill>
                  <a:schemeClr val="tx2"/>
                </a:solidFill>
                <a:latin typeface="Arial" charset="0"/>
              </a:rPr>
              <a:t>   MEETING REGULATORY CHARACTERIZATION EXPECTATIONS</a:t>
            </a:r>
            <a:br>
              <a:rPr lang="en-US" dirty="0">
                <a:solidFill>
                  <a:schemeClr val="tx2"/>
                </a:solidFill>
                <a:latin typeface="Arial" charset="0"/>
              </a:rPr>
            </a:br>
            <a:endParaRPr lang="en-US" dirty="0">
              <a:solidFill>
                <a:schemeClr val="tx2"/>
              </a:solidFill>
              <a:latin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1981200" y="152400"/>
            <a:ext cx="7162800" cy="914400"/>
          </a:xfrm>
        </p:spPr>
        <p:txBody>
          <a:bodyPr/>
          <a:lstStyle/>
          <a:p>
            <a:r>
              <a:rPr lang="en-US" sz="2000" dirty="0" smtClean="0"/>
              <a:t/>
            </a:r>
            <a:br>
              <a:rPr lang="en-US" sz="2000" dirty="0" smtClean="0"/>
            </a:br>
            <a:r>
              <a:rPr lang="en-US" sz="2000" dirty="0" smtClean="0"/>
              <a:t/>
            </a:r>
            <a:br>
              <a:rPr lang="en-US" sz="2000" dirty="0" smtClean="0"/>
            </a:br>
            <a:r>
              <a:rPr lang="en-US" dirty="0" smtClean="0"/>
              <a:t>AGENDA: MEETING REGULATORY ANALYTICAL CHARACTERIZATION EXPECTATIONS</a:t>
            </a:r>
            <a:br>
              <a:rPr lang="en-US" dirty="0" smtClean="0"/>
            </a:br>
            <a:r>
              <a:rPr lang="en-US" sz="1600" dirty="0" smtClean="0"/>
              <a:t/>
            </a:r>
            <a:br>
              <a:rPr lang="en-US" sz="1600" dirty="0" smtClean="0"/>
            </a:br>
            <a:endParaRPr lang="en-GB" sz="1600" dirty="0" smtClean="0"/>
          </a:p>
        </p:txBody>
      </p:sp>
      <p:sp>
        <p:nvSpPr>
          <p:cNvPr id="6" name="Content Placeholder 5"/>
          <p:cNvSpPr>
            <a:spLocks noGrp="1"/>
          </p:cNvSpPr>
          <p:nvPr>
            <p:ph idx="1"/>
          </p:nvPr>
        </p:nvSpPr>
        <p:spPr/>
        <p:txBody>
          <a:bodyPr/>
          <a:lstStyle/>
          <a:p>
            <a:pPr eaLnBrk="0" hangingPunct="0"/>
            <a:r>
              <a:rPr lang="en-GB" sz="1800" dirty="0" smtClean="0">
                <a:latin typeface="Arial" charset="0"/>
              </a:rPr>
              <a:t>What are the challenges and regulatory expectations associated with </a:t>
            </a:r>
            <a:r>
              <a:rPr lang="en-GB" sz="1800" dirty="0" err="1" smtClean="0">
                <a:latin typeface="Arial" charset="0"/>
              </a:rPr>
              <a:t>biosimilarity</a:t>
            </a:r>
            <a:r>
              <a:rPr lang="en-GB" sz="1800" dirty="0" smtClean="0">
                <a:latin typeface="Arial" charset="0"/>
              </a:rPr>
              <a:t> testing?</a:t>
            </a:r>
          </a:p>
          <a:p>
            <a:pPr eaLnBrk="0" hangingPunct="0"/>
            <a:r>
              <a:rPr lang="en-GB" sz="1800" dirty="0" smtClean="0">
                <a:latin typeface="Arial" charset="0"/>
              </a:rPr>
              <a:t>What analytical strategies can be used -which techniques, old &amp; new, are suitable </a:t>
            </a:r>
          </a:p>
          <a:p>
            <a:pPr lvl="1" eaLnBrk="0" hangingPunct="0"/>
            <a:r>
              <a:rPr lang="en-GB" sz="1800" dirty="0" smtClean="0">
                <a:latin typeface="Arial" charset="0"/>
              </a:rPr>
              <a:t>Establishing the </a:t>
            </a:r>
            <a:r>
              <a:rPr lang="en-GB" sz="1800" dirty="0" smtClean="0">
                <a:solidFill>
                  <a:srgbClr val="FF6600"/>
                </a:solidFill>
                <a:latin typeface="Arial" charset="0"/>
              </a:rPr>
              <a:t>Quality Target Product Profile </a:t>
            </a:r>
            <a:r>
              <a:rPr lang="en-GB" sz="1800" dirty="0" smtClean="0">
                <a:latin typeface="Arial" charset="0"/>
              </a:rPr>
              <a:t>(QTPP)</a:t>
            </a:r>
          </a:p>
          <a:p>
            <a:pPr lvl="1" eaLnBrk="0" hangingPunct="0"/>
            <a:r>
              <a:rPr lang="en-GB" sz="1800" dirty="0" smtClean="0">
                <a:latin typeface="Arial" charset="0"/>
              </a:rPr>
              <a:t>Package of analytical tools/ battery of methods</a:t>
            </a:r>
          </a:p>
          <a:p>
            <a:pPr lvl="1" eaLnBrk="0" hangingPunct="0"/>
            <a:r>
              <a:rPr lang="en-GB" sz="1800" dirty="0" smtClean="0">
                <a:latin typeface="Arial" charset="0"/>
              </a:rPr>
              <a:t>Strategies for primary and higher order structure</a:t>
            </a:r>
          </a:p>
          <a:p>
            <a:pPr lvl="1" eaLnBrk="0" hangingPunct="0"/>
            <a:r>
              <a:rPr lang="en-GB" sz="1800" dirty="0" smtClean="0">
                <a:latin typeface="Arial" charset="0"/>
              </a:rPr>
              <a:t>Structure-function relationship</a:t>
            </a:r>
          </a:p>
          <a:p>
            <a:pPr lvl="1" eaLnBrk="0" hangingPunct="0"/>
            <a:endParaRPr lang="en-GB" sz="1800" dirty="0" smtClean="0">
              <a:latin typeface="Arial" charset="0"/>
            </a:endParaRPr>
          </a:p>
          <a:p>
            <a:endParaRPr lang="en-US" dirty="0"/>
          </a:p>
        </p:txBody>
      </p:sp>
      <p:sp>
        <p:nvSpPr>
          <p:cNvPr id="16387" name="Text Box 4"/>
          <p:cNvSpPr txBox="1">
            <a:spLocks noChangeArrowheads="1"/>
          </p:cNvSpPr>
          <p:nvPr/>
        </p:nvSpPr>
        <p:spPr bwMode="auto">
          <a:xfrm>
            <a:off x="1044575" y="2657475"/>
            <a:ext cx="184150" cy="457200"/>
          </a:xfrm>
          <a:prstGeom prst="rect">
            <a:avLst/>
          </a:prstGeom>
          <a:noFill/>
          <a:ln w="9525">
            <a:noFill/>
            <a:miter lim="800000"/>
            <a:headEnd/>
            <a:tailEnd/>
          </a:ln>
        </p:spPr>
        <p:txBody>
          <a:bodyPr wrap="none">
            <a:spAutoFit/>
          </a:bodyPr>
          <a:lstStyle/>
          <a:p>
            <a:endParaRPr lang="en-US"/>
          </a:p>
        </p:txBody>
      </p:sp>
      <p:sp>
        <p:nvSpPr>
          <p:cNvPr id="7" name="TextBox 6"/>
          <p:cNvSpPr txBox="1"/>
          <p:nvPr/>
        </p:nvSpPr>
        <p:spPr>
          <a:xfrm>
            <a:off x="1219200" y="5257800"/>
            <a:ext cx="184731" cy="461665"/>
          </a:xfrm>
          <a:prstGeom prst="rect">
            <a:avLst/>
          </a:prstGeom>
          <a:noFill/>
        </p:spPr>
        <p:txBody>
          <a:bodyPr wrap="none" rtlCol="0">
            <a:spAutoFit/>
          </a:bodyPr>
          <a:lstStyle/>
          <a:p>
            <a:endParaRPr lang="en-GB" dirty="0"/>
          </a:p>
        </p:txBody>
      </p:sp>
      <p:sp>
        <p:nvSpPr>
          <p:cNvPr id="8" name="TextBox 7"/>
          <p:cNvSpPr txBox="1"/>
          <p:nvPr/>
        </p:nvSpPr>
        <p:spPr>
          <a:xfrm>
            <a:off x="1371600" y="5410200"/>
            <a:ext cx="184731" cy="461665"/>
          </a:xfrm>
          <a:prstGeom prst="rect">
            <a:avLst/>
          </a:prstGeom>
          <a:noFill/>
        </p:spPr>
        <p:txBody>
          <a:bodyPr wrap="none" rtlCol="0">
            <a:spAutoFit/>
          </a:bodyPr>
          <a:lstStyle/>
          <a:p>
            <a:endParaRPr lang="en-GB" dirty="0"/>
          </a:p>
        </p:txBody>
      </p:sp>
      <p:pic>
        <p:nvPicPr>
          <p:cNvPr id="9" name="Picture 2"/>
          <p:cNvPicPr>
            <a:picLocks noChangeAspect="1" noChangeArrowheads="1"/>
          </p:cNvPicPr>
          <p:nvPr/>
        </p:nvPicPr>
        <p:blipFill>
          <a:blip r:embed="rId2" cstate="print"/>
          <a:srcRect/>
          <a:stretch>
            <a:fillRect/>
          </a:stretch>
        </p:blipFill>
        <p:spPr bwMode="auto">
          <a:xfrm>
            <a:off x="-14626" y="4406712"/>
            <a:ext cx="2834026" cy="18307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5" descr="view details"/>
          <p:cNvPicPr>
            <a:picLocks noChangeAspect="1" noChangeArrowheads="1"/>
          </p:cNvPicPr>
          <p:nvPr/>
        </p:nvPicPr>
        <p:blipFill>
          <a:blip r:embed="rId3" cstate="print"/>
          <a:srcRect/>
          <a:stretch>
            <a:fillRect/>
          </a:stretch>
        </p:blipFill>
        <p:spPr bwMode="auto">
          <a:xfrm>
            <a:off x="1147763" y="1501775"/>
            <a:ext cx="914400" cy="914400"/>
          </a:xfrm>
          <a:prstGeom prst="rect">
            <a:avLst/>
          </a:prstGeom>
          <a:noFill/>
          <a:ln w="9525">
            <a:noFill/>
            <a:miter lim="800000"/>
            <a:headEnd/>
            <a:tailEnd/>
          </a:ln>
        </p:spPr>
      </p:pic>
      <p:sp>
        <p:nvSpPr>
          <p:cNvPr id="3" name="Rectangle 6"/>
          <p:cNvSpPr>
            <a:spLocks noChangeArrowheads="1"/>
          </p:cNvSpPr>
          <p:nvPr/>
        </p:nvSpPr>
        <p:spPr bwMode="auto">
          <a:xfrm>
            <a:off x="200472" y="2560463"/>
            <a:ext cx="2923728" cy="3324131"/>
          </a:xfrm>
          <a:prstGeom prst="rect">
            <a:avLst/>
          </a:prstGeom>
          <a:solidFill>
            <a:srgbClr val="525252"/>
          </a:solidFill>
          <a:ln>
            <a:headEnd/>
            <a:tailEnd/>
          </a:ln>
        </p:spPr>
        <p:style>
          <a:lnRef idx="0">
            <a:schemeClr val="accent4"/>
          </a:lnRef>
          <a:fillRef idx="3">
            <a:schemeClr val="accent4"/>
          </a:fillRef>
          <a:effectRef idx="3">
            <a:schemeClr val="accent4"/>
          </a:effectRef>
          <a:fontRef idx="minor">
            <a:schemeClr val="lt1"/>
          </a:fontRef>
        </p:style>
        <p:txBody>
          <a:bodyPr>
            <a:normAutofit/>
          </a:bodyPr>
          <a:lstStyle/>
          <a:p>
            <a:pPr>
              <a:lnSpc>
                <a:spcPct val="80000"/>
              </a:lnSpc>
              <a:buClr>
                <a:schemeClr val="bg1"/>
              </a:buClr>
              <a:buFont typeface="Wingdings" pitchFamily="2" charset="2"/>
              <a:buNone/>
              <a:defRPr/>
            </a:pPr>
            <a:endParaRPr lang="en-US" sz="1000" b="1" dirty="0">
              <a:solidFill>
                <a:schemeClr val="bg1"/>
              </a:solidFill>
              <a:cs typeface="Arial" charset="0"/>
            </a:endParaRPr>
          </a:p>
          <a:p>
            <a:pPr>
              <a:lnSpc>
                <a:spcPct val="80000"/>
              </a:lnSpc>
              <a:buClr>
                <a:schemeClr val="bg1"/>
              </a:buClr>
              <a:buFont typeface="Wingdings" pitchFamily="2" charset="2"/>
              <a:buNone/>
              <a:defRPr/>
            </a:pPr>
            <a:r>
              <a:rPr lang="en-US" sz="2000" b="1" dirty="0">
                <a:solidFill>
                  <a:schemeClr val="bg1"/>
                </a:solidFill>
                <a:cs typeface="Arial" charset="0"/>
              </a:rPr>
              <a:t>EUROPE</a:t>
            </a:r>
          </a:p>
          <a:p>
            <a:pPr>
              <a:lnSpc>
                <a:spcPct val="80000"/>
              </a:lnSpc>
              <a:buClr>
                <a:schemeClr val="bg1"/>
              </a:buClr>
              <a:buFont typeface="Wingdings" pitchFamily="2" charset="2"/>
              <a:buNone/>
              <a:defRPr/>
            </a:pPr>
            <a:endParaRPr lang="en-US" sz="1700" dirty="0">
              <a:solidFill>
                <a:schemeClr val="bg1"/>
              </a:solidFill>
              <a:cs typeface="Arial" charset="0"/>
            </a:endParaRPr>
          </a:p>
          <a:p>
            <a:pPr>
              <a:lnSpc>
                <a:spcPct val="80000"/>
              </a:lnSpc>
              <a:buClr>
                <a:schemeClr val="bg1"/>
              </a:buClr>
              <a:buFont typeface="Wingdings" pitchFamily="2" charset="2"/>
              <a:buChar char="§"/>
              <a:defRPr/>
            </a:pPr>
            <a:r>
              <a:rPr lang="en-US" sz="1600" dirty="0">
                <a:solidFill>
                  <a:schemeClr val="bg1"/>
                </a:solidFill>
                <a:cs typeface="Arial" charset="0"/>
              </a:rPr>
              <a:t> 2005, EMEA guidelines on </a:t>
            </a:r>
            <a:endParaRPr lang="en-US" sz="1600" dirty="0" smtClean="0">
              <a:solidFill>
                <a:schemeClr val="bg1"/>
              </a:solidFill>
              <a:cs typeface="Arial" charset="0"/>
            </a:endParaRPr>
          </a:p>
          <a:p>
            <a:pPr>
              <a:lnSpc>
                <a:spcPct val="80000"/>
              </a:lnSpc>
              <a:buClr>
                <a:schemeClr val="bg1"/>
              </a:buClr>
              <a:defRPr/>
            </a:pPr>
            <a:r>
              <a:rPr lang="en-US" sz="1600" dirty="0" smtClean="0">
                <a:solidFill>
                  <a:schemeClr val="bg1"/>
                </a:solidFill>
                <a:cs typeface="Arial" charset="0"/>
              </a:rPr>
              <a:t>  “</a:t>
            </a:r>
            <a:r>
              <a:rPr lang="en-US" sz="1600" dirty="0">
                <a:solidFill>
                  <a:schemeClr val="bg1"/>
                </a:solidFill>
                <a:cs typeface="Arial" charset="0"/>
              </a:rPr>
              <a:t>Similar biological medicinal </a:t>
            </a:r>
            <a:br>
              <a:rPr lang="en-US" sz="1600" dirty="0">
                <a:solidFill>
                  <a:schemeClr val="bg1"/>
                </a:solidFill>
                <a:cs typeface="Arial" charset="0"/>
              </a:rPr>
            </a:br>
            <a:r>
              <a:rPr lang="en-US" sz="1600" dirty="0">
                <a:solidFill>
                  <a:schemeClr val="bg1"/>
                </a:solidFill>
                <a:cs typeface="Arial" charset="0"/>
              </a:rPr>
              <a:t>  products”. Many updated </a:t>
            </a:r>
            <a:br>
              <a:rPr lang="en-US" sz="1600" dirty="0">
                <a:solidFill>
                  <a:schemeClr val="bg1"/>
                </a:solidFill>
                <a:cs typeface="Arial" charset="0"/>
              </a:rPr>
            </a:br>
            <a:r>
              <a:rPr lang="en-US" sz="1600" dirty="0">
                <a:solidFill>
                  <a:schemeClr val="bg1"/>
                </a:solidFill>
                <a:cs typeface="Arial" charset="0"/>
              </a:rPr>
              <a:t>  since then.</a:t>
            </a:r>
          </a:p>
          <a:p>
            <a:pPr>
              <a:lnSpc>
                <a:spcPct val="80000"/>
              </a:lnSpc>
              <a:buClr>
                <a:schemeClr val="bg1"/>
              </a:buClr>
              <a:buFont typeface="Wingdings" pitchFamily="2" charset="2"/>
              <a:buNone/>
              <a:defRPr/>
            </a:pPr>
            <a:endParaRPr lang="en-US" sz="1600" dirty="0">
              <a:solidFill>
                <a:schemeClr val="bg1"/>
              </a:solidFill>
              <a:cs typeface="Arial" charset="0"/>
            </a:endParaRPr>
          </a:p>
          <a:p>
            <a:pPr>
              <a:lnSpc>
                <a:spcPct val="80000"/>
              </a:lnSpc>
              <a:buClr>
                <a:schemeClr val="bg1"/>
              </a:buClr>
              <a:buFont typeface="Wingdings" pitchFamily="2" charset="2"/>
              <a:buChar char="§"/>
              <a:defRPr/>
            </a:pPr>
            <a:r>
              <a:rPr lang="en-US" sz="1600" dirty="0">
                <a:solidFill>
                  <a:schemeClr val="bg1"/>
                </a:solidFill>
                <a:cs typeface="Arial" charset="0"/>
              </a:rPr>
              <a:t> Approved 1st Biosimilar in </a:t>
            </a:r>
            <a:br>
              <a:rPr lang="en-US" sz="1600" dirty="0">
                <a:solidFill>
                  <a:schemeClr val="bg1"/>
                </a:solidFill>
                <a:cs typeface="Arial" charset="0"/>
              </a:rPr>
            </a:br>
            <a:r>
              <a:rPr lang="en-US" sz="1600" dirty="0">
                <a:solidFill>
                  <a:schemeClr val="bg1"/>
                </a:solidFill>
                <a:cs typeface="Arial" charset="0"/>
              </a:rPr>
              <a:t>  2006, now has &gt;20          </a:t>
            </a:r>
            <a:br>
              <a:rPr lang="en-US" sz="1600" dirty="0">
                <a:solidFill>
                  <a:schemeClr val="bg1"/>
                </a:solidFill>
                <a:cs typeface="Arial" charset="0"/>
              </a:rPr>
            </a:br>
            <a:r>
              <a:rPr lang="en-US" sz="1600" dirty="0">
                <a:solidFill>
                  <a:schemeClr val="bg1"/>
                </a:solidFill>
                <a:cs typeface="Arial" charset="0"/>
              </a:rPr>
              <a:t>  including </a:t>
            </a:r>
            <a:r>
              <a:rPr lang="en-US" sz="1600" dirty="0" err="1">
                <a:solidFill>
                  <a:schemeClr val="bg1"/>
                </a:solidFill>
                <a:cs typeface="Arial" charset="0"/>
              </a:rPr>
              <a:t>mAbs</a:t>
            </a:r>
            <a:r>
              <a:rPr lang="en-US" sz="1600" dirty="0">
                <a:solidFill>
                  <a:schemeClr val="bg1"/>
                </a:solidFill>
                <a:cs typeface="Arial" charset="0"/>
              </a:rPr>
              <a:t>.</a:t>
            </a:r>
          </a:p>
          <a:p>
            <a:pPr>
              <a:lnSpc>
                <a:spcPct val="80000"/>
              </a:lnSpc>
              <a:buClr>
                <a:schemeClr val="bg1"/>
              </a:buClr>
              <a:buFont typeface="Wingdings" pitchFamily="2" charset="2"/>
              <a:buChar char="§"/>
              <a:defRPr/>
            </a:pPr>
            <a:endParaRPr lang="en-US" sz="1600" dirty="0">
              <a:solidFill>
                <a:schemeClr val="bg1"/>
              </a:solidFill>
              <a:cs typeface="Arial" charset="0"/>
            </a:endParaRPr>
          </a:p>
          <a:p>
            <a:pPr>
              <a:lnSpc>
                <a:spcPct val="80000"/>
              </a:lnSpc>
              <a:buClr>
                <a:schemeClr val="bg1"/>
              </a:buClr>
              <a:buFont typeface="Wingdings" pitchFamily="2" charset="2"/>
              <a:buChar char="§"/>
              <a:defRPr/>
            </a:pPr>
            <a:r>
              <a:rPr lang="en-US" sz="1600" dirty="0">
                <a:solidFill>
                  <a:schemeClr val="bg1"/>
                </a:solidFill>
                <a:cs typeface="Arial" charset="0"/>
              </a:rPr>
              <a:t> Experienced regulators </a:t>
            </a:r>
            <a:br>
              <a:rPr lang="en-US" sz="1600" dirty="0">
                <a:solidFill>
                  <a:schemeClr val="bg1"/>
                </a:solidFill>
                <a:cs typeface="Arial" charset="0"/>
              </a:rPr>
            </a:br>
            <a:endParaRPr lang="en-US" sz="1600" dirty="0">
              <a:solidFill>
                <a:schemeClr val="bg1"/>
              </a:solidFill>
              <a:cs typeface="Arial" charset="0"/>
            </a:endParaRPr>
          </a:p>
        </p:txBody>
      </p:sp>
      <p:sp>
        <p:nvSpPr>
          <p:cNvPr id="5" name="Rectangle 9"/>
          <p:cNvSpPr>
            <a:spLocks noChangeArrowheads="1"/>
          </p:cNvSpPr>
          <p:nvPr/>
        </p:nvSpPr>
        <p:spPr bwMode="auto">
          <a:xfrm>
            <a:off x="6400800" y="2553242"/>
            <a:ext cx="2917700" cy="3335266"/>
          </a:xfrm>
          <a:prstGeom prst="rect">
            <a:avLst/>
          </a:prstGeom>
          <a:solidFill>
            <a:srgbClr val="525252"/>
          </a:solidFill>
          <a:ln>
            <a:headEnd/>
            <a:tailEnd/>
          </a:ln>
        </p:spPr>
        <p:style>
          <a:lnRef idx="0">
            <a:schemeClr val="accent4"/>
          </a:lnRef>
          <a:fillRef idx="3">
            <a:schemeClr val="accent4"/>
          </a:fillRef>
          <a:effectRef idx="3">
            <a:schemeClr val="accent4"/>
          </a:effectRef>
          <a:fontRef idx="minor">
            <a:schemeClr val="lt1"/>
          </a:fontRef>
        </p:style>
        <p:txBody>
          <a:bodyPr>
            <a:normAutofit fontScale="92500" lnSpcReduction="10000"/>
          </a:bodyPr>
          <a:lstStyle/>
          <a:p>
            <a:pPr>
              <a:lnSpc>
                <a:spcPct val="80000"/>
              </a:lnSpc>
              <a:buClr>
                <a:schemeClr val="bg1"/>
              </a:buClr>
              <a:buFont typeface="Wingdings" pitchFamily="2" charset="2"/>
              <a:buNone/>
              <a:defRPr/>
            </a:pPr>
            <a:endParaRPr lang="en-US" sz="1000" b="1" dirty="0">
              <a:solidFill>
                <a:schemeClr val="bg1"/>
              </a:solidFill>
            </a:endParaRPr>
          </a:p>
          <a:p>
            <a:pPr>
              <a:lnSpc>
                <a:spcPct val="80000"/>
              </a:lnSpc>
              <a:buClr>
                <a:schemeClr val="bg1"/>
              </a:buClr>
              <a:buFont typeface="Wingdings" pitchFamily="2" charset="2"/>
              <a:buNone/>
              <a:defRPr/>
            </a:pPr>
            <a:r>
              <a:rPr lang="en-US" sz="2000" b="1" dirty="0" smtClean="0">
                <a:solidFill>
                  <a:schemeClr val="bg1"/>
                </a:solidFill>
              </a:rPr>
              <a:t>UNITED </a:t>
            </a:r>
            <a:r>
              <a:rPr lang="en-US" sz="2000" b="1" dirty="0">
                <a:solidFill>
                  <a:schemeClr val="bg1"/>
                </a:solidFill>
              </a:rPr>
              <a:t>STATES </a:t>
            </a:r>
          </a:p>
          <a:p>
            <a:pPr>
              <a:lnSpc>
                <a:spcPct val="80000"/>
              </a:lnSpc>
              <a:buClr>
                <a:schemeClr val="bg1"/>
              </a:buClr>
              <a:buFont typeface="Wingdings" pitchFamily="2" charset="2"/>
              <a:buNone/>
              <a:defRPr/>
            </a:pPr>
            <a:endParaRPr lang="en-US" sz="1500" dirty="0">
              <a:solidFill>
                <a:schemeClr val="bg1"/>
              </a:solidFill>
            </a:endParaRPr>
          </a:p>
          <a:p>
            <a:pPr>
              <a:lnSpc>
                <a:spcPct val="80000"/>
              </a:lnSpc>
              <a:buClr>
                <a:schemeClr val="bg1"/>
              </a:buClr>
              <a:buFont typeface="Wingdings" pitchFamily="2" charset="2"/>
              <a:buChar char="§"/>
              <a:defRPr/>
            </a:pPr>
            <a:r>
              <a:rPr lang="en-US" sz="1500" dirty="0">
                <a:solidFill>
                  <a:schemeClr val="bg1"/>
                </a:solidFill>
              </a:rPr>
              <a:t> </a:t>
            </a:r>
            <a:r>
              <a:rPr lang="en-US" sz="1700" dirty="0">
                <a:solidFill>
                  <a:schemeClr val="bg1"/>
                </a:solidFill>
              </a:rPr>
              <a:t>Biologics </a:t>
            </a:r>
            <a:r>
              <a:rPr lang="en-US" sz="1700" dirty="0" smtClean="0">
                <a:solidFill>
                  <a:schemeClr val="bg1"/>
                </a:solidFill>
              </a:rPr>
              <a:t>Price Competition </a:t>
            </a:r>
            <a:r>
              <a:rPr lang="en-US" sz="1700" dirty="0">
                <a:solidFill>
                  <a:schemeClr val="bg1"/>
                </a:solidFill>
              </a:rPr>
              <a:t/>
            </a:r>
            <a:br>
              <a:rPr lang="en-US" sz="1700" dirty="0">
                <a:solidFill>
                  <a:schemeClr val="bg1"/>
                </a:solidFill>
              </a:rPr>
            </a:br>
            <a:r>
              <a:rPr lang="en-US" sz="1700" dirty="0">
                <a:solidFill>
                  <a:schemeClr val="bg1"/>
                </a:solidFill>
              </a:rPr>
              <a:t>  and Innovation Act (BPCIA)</a:t>
            </a:r>
            <a:br>
              <a:rPr lang="en-US" sz="1700" dirty="0">
                <a:solidFill>
                  <a:schemeClr val="bg1"/>
                </a:solidFill>
              </a:rPr>
            </a:br>
            <a:r>
              <a:rPr lang="en-US" sz="1700" dirty="0">
                <a:solidFill>
                  <a:schemeClr val="bg1"/>
                </a:solidFill>
              </a:rPr>
              <a:t>  </a:t>
            </a:r>
            <a:r>
              <a:rPr lang="en-US" sz="1700" dirty="0" smtClean="0">
                <a:solidFill>
                  <a:schemeClr val="bg1"/>
                </a:solidFill>
              </a:rPr>
              <a:t>Mar </a:t>
            </a:r>
            <a:r>
              <a:rPr lang="en-US" sz="1700" dirty="0">
                <a:solidFill>
                  <a:schemeClr val="bg1"/>
                </a:solidFill>
              </a:rPr>
              <a:t>23rd 2010. New </a:t>
            </a:r>
            <a:br>
              <a:rPr lang="en-US" sz="1700" dirty="0">
                <a:solidFill>
                  <a:schemeClr val="bg1"/>
                </a:solidFill>
              </a:rPr>
            </a:br>
            <a:r>
              <a:rPr lang="en-US" sz="1700" dirty="0">
                <a:solidFill>
                  <a:schemeClr val="bg1"/>
                </a:solidFill>
              </a:rPr>
              <a:t>  pathway-351(k) in PHS </a:t>
            </a:r>
            <a:r>
              <a:rPr lang="en-US" sz="1700" dirty="0" smtClean="0">
                <a:solidFill>
                  <a:schemeClr val="bg1"/>
                </a:solidFill>
              </a:rPr>
              <a:t>Act. </a:t>
            </a:r>
          </a:p>
          <a:p>
            <a:pPr>
              <a:lnSpc>
                <a:spcPct val="80000"/>
              </a:lnSpc>
              <a:buClr>
                <a:schemeClr val="bg1"/>
              </a:buClr>
              <a:buFont typeface="Wingdings" pitchFamily="2" charset="2"/>
              <a:buChar char="§"/>
              <a:defRPr/>
            </a:pPr>
            <a:endParaRPr lang="en-US" sz="1700" dirty="0" smtClean="0">
              <a:solidFill>
                <a:schemeClr val="bg1"/>
              </a:solidFill>
            </a:endParaRPr>
          </a:p>
          <a:p>
            <a:pPr algn="just">
              <a:lnSpc>
                <a:spcPct val="80000"/>
              </a:lnSpc>
              <a:buClr>
                <a:schemeClr val="bg1"/>
              </a:buClr>
              <a:buFont typeface="Wingdings" pitchFamily="2" charset="2"/>
              <a:buChar char="§"/>
              <a:defRPr/>
            </a:pPr>
            <a:r>
              <a:rPr lang="en-US" sz="1700" dirty="0" smtClean="0">
                <a:solidFill>
                  <a:schemeClr val="bg1"/>
                </a:solidFill>
              </a:rPr>
              <a:t> Feb 2012-2015, </a:t>
            </a:r>
            <a:r>
              <a:rPr lang="en-US" sz="1700" dirty="0">
                <a:solidFill>
                  <a:schemeClr val="bg1"/>
                </a:solidFill>
              </a:rPr>
              <a:t>FDA issued </a:t>
            </a:r>
            <a:r>
              <a:rPr lang="en-US" sz="1700" dirty="0" smtClean="0">
                <a:solidFill>
                  <a:schemeClr val="bg1"/>
                </a:solidFill>
              </a:rPr>
              <a:t>   </a:t>
            </a:r>
          </a:p>
          <a:p>
            <a:pPr algn="just">
              <a:lnSpc>
                <a:spcPct val="80000"/>
              </a:lnSpc>
              <a:buClr>
                <a:schemeClr val="bg1"/>
              </a:buClr>
              <a:defRPr/>
            </a:pPr>
            <a:r>
              <a:rPr lang="en-US" sz="1700" dirty="0" smtClean="0">
                <a:solidFill>
                  <a:schemeClr val="bg1"/>
                </a:solidFill>
              </a:rPr>
              <a:t>  draft </a:t>
            </a:r>
            <a:r>
              <a:rPr lang="en-US" sz="1700" dirty="0" err="1" smtClean="0">
                <a:solidFill>
                  <a:schemeClr val="bg1"/>
                </a:solidFill>
              </a:rPr>
              <a:t>Guidances</a:t>
            </a:r>
            <a:r>
              <a:rPr lang="en-US" sz="1700" dirty="0" smtClean="0">
                <a:solidFill>
                  <a:schemeClr val="bg1"/>
                </a:solidFill>
              </a:rPr>
              <a:t>. </a:t>
            </a:r>
            <a:r>
              <a:rPr lang="en-GB" sz="1700" dirty="0" smtClean="0">
                <a:solidFill>
                  <a:schemeClr val="bg1"/>
                </a:solidFill>
              </a:rPr>
              <a:t>Apr </a:t>
            </a:r>
            <a:r>
              <a:rPr lang="en-GB" sz="1700" dirty="0">
                <a:solidFill>
                  <a:schemeClr val="bg1"/>
                </a:solidFill>
              </a:rPr>
              <a:t>2015 - </a:t>
            </a:r>
            <a:r>
              <a:rPr lang="en-GB" sz="1700" dirty="0" smtClean="0">
                <a:solidFill>
                  <a:schemeClr val="bg1"/>
                </a:solidFill>
              </a:rPr>
              <a:t> </a:t>
            </a:r>
          </a:p>
          <a:p>
            <a:pPr algn="just">
              <a:lnSpc>
                <a:spcPct val="80000"/>
              </a:lnSpc>
              <a:buClr>
                <a:schemeClr val="bg1"/>
              </a:buClr>
              <a:defRPr/>
            </a:pPr>
            <a:r>
              <a:rPr lang="en-GB" sz="1700" dirty="0" smtClean="0">
                <a:solidFill>
                  <a:schemeClr val="bg1"/>
                </a:solidFill>
              </a:rPr>
              <a:t>  finalized</a:t>
            </a:r>
            <a:r>
              <a:rPr lang="en-GB" sz="1700" dirty="0">
                <a:solidFill>
                  <a:schemeClr val="bg1"/>
                </a:solidFill>
              </a:rPr>
              <a:t>.</a:t>
            </a:r>
          </a:p>
          <a:p>
            <a:pPr eaLnBrk="0" hangingPunct="0">
              <a:lnSpc>
                <a:spcPct val="80000"/>
              </a:lnSpc>
              <a:buFont typeface="Wingdings" pitchFamily="2" charset="2"/>
              <a:buChar char="§"/>
              <a:defRPr/>
            </a:pPr>
            <a:endParaRPr lang="en-GB" sz="1700" dirty="0">
              <a:solidFill>
                <a:schemeClr val="bg1"/>
              </a:solidFill>
            </a:endParaRPr>
          </a:p>
          <a:p>
            <a:pPr eaLnBrk="0" hangingPunct="0">
              <a:lnSpc>
                <a:spcPct val="80000"/>
              </a:lnSpc>
              <a:buFont typeface="Wingdings" pitchFamily="2" charset="2"/>
              <a:buChar char="§"/>
              <a:defRPr/>
            </a:pPr>
            <a:r>
              <a:rPr lang="en-GB" sz="1700" dirty="0" smtClean="0">
                <a:solidFill>
                  <a:schemeClr val="bg1"/>
                </a:solidFill>
              </a:rPr>
              <a:t> Mar 2015 - </a:t>
            </a:r>
            <a:r>
              <a:rPr lang="en-GB" sz="1700" dirty="0">
                <a:solidFill>
                  <a:schemeClr val="bg1"/>
                </a:solidFill>
              </a:rPr>
              <a:t>1</a:t>
            </a:r>
            <a:r>
              <a:rPr lang="en-GB" sz="1700" baseline="30000" dirty="0">
                <a:solidFill>
                  <a:schemeClr val="bg1"/>
                </a:solidFill>
              </a:rPr>
              <a:t>st</a:t>
            </a:r>
            <a:r>
              <a:rPr lang="en-GB" sz="1700" dirty="0">
                <a:solidFill>
                  <a:schemeClr val="bg1"/>
                </a:solidFill>
              </a:rPr>
              <a:t> approval </a:t>
            </a:r>
            <a:endParaRPr lang="en-GB" sz="1700" dirty="0" smtClean="0">
              <a:solidFill>
                <a:schemeClr val="bg1"/>
              </a:solidFill>
            </a:endParaRPr>
          </a:p>
          <a:p>
            <a:pPr eaLnBrk="0" hangingPunct="0">
              <a:lnSpc>
                <a:spcPct val="80000"/>
              </a:lnSpc>
              <a:defRPr/>
            </a:pPr>
            <a:r>
              <a:rPr lang="en-GB" sz="1700" dirty="0" smtClean="0">
                <a:solidFill>
                  <a:schemeClr val="bg1"/>
                </a:solidFill>
              </a:rPr>
              <a:t>  (</a:t>
            </a:r>
            <a:r>
              <a:rPr lang="en-GB" sz="1700" dirty="0" err="1">
                <a:solidFill>
                  <a:schemeClr val="bg1"/>
                </a:solidFill>
              </a:rPr>
              <a:t>Zarxio</a:t>
            </a:r>
            <a:r>
              <a:rPr lang="en-GB" sz="1700" dirty="0">
                <a:solidFill>
                  <a:schemeClr val="bg1"/>
                </a:solidFill>
              </a:rPr>
              <a:t>)</a:t>
            </a:r>
          </a:p>
          <a:p>
            <a:pPr eaLnBrk="0" hangingPunct="0">
              <a:lnSpc>
                <a:spcPct val="80000"/>
              </a:lnSpc>
              <a:buFont typeface="Wingdings" pitchFamily="2" charset="2"/>
              <a:buChar char="§"/>
              <a:defRPr/>
            </a:pPr>
            <a:endParaRPr lang="en-GB" sz="1700" dirty="0">
              <a:solidFill>
                <a:schemeClr val="bg1"/>
              </a:solidFill>
            </a:endParaRPr>
          </a:p>
          <a:p>
            <a:pPr eaLnBrk="0" hangingPunct="0">
              <a:lnSpc>
                <a:spcPct val="80000"/>
              </a:lnSpc>
              <a:buFont typeface="Wingdings" pitchFamily="2" charset="2"/>
              <a:buChar char="§"/>
              <a:defRPr/>
            </a:pPr>
            <a:r>
              <a:rPr lang="en-GB" sz="1700" dirty="0" smtClean="0">
                <a:solidFill>
                  <a:schemeClr val="bg1"/>
                </a:solidFill>
              </a:rPr>
              <a:t> Apr 2016 - </a:t>
            </a:r>
            <a:r>
              <a:rPr lang="en-GB" sz="1700" dirty="0">
                <a:solidFill>
                  <a:schemeClr val="bg1"/>
                </a:solidFill>
              </a:rPr>
              <a:t>approval of </a:t>
            </a:r>
            <a:r>
              <a:rPr lang="en-GB" sz="1700" dirty="0" smtClean="0">
                <a:solidFill>
                  <a:schemeClr val="bg1"/>
                </a:solidFill>
              </a:rPr>
              <a:t> </a:t>
            </a:r>
          </a:p>
          <a:p>
            <a:pPr eaLnBrk="0" hangingPunct="0">
              <a:lnSpc>
                <a:spcPct val="80000"/>
              </a:lnSpc>
              <a:defRPr/>
            </a:pPr>
            <a:r>
              <a:rPr lang="en-GB" sz="1700" dirty="0" smtClean="0">
                <a:solidFill>
                  <a:schemeClr val="bg1"/>
                </a:solidFill>
              </a:rPr>
              <a:t>  </a:t>
            </a:r>
            <a:r>
              <a:rPr lang="en-GB" sz="1700" dirty="0" err="1" smtClean="0">
                <a:solidFill>
                  <a:schemeClr val="bg1"/>
                </a:solidFill>
              </a:rPr>
              <a:t>Inflectra</a:t>
            </a:r>
            <a:r>
              <a:rPr lang="en-GB" sz="1700" dirty="0" smtClean="0">
                <a:solidFill>
                  <a:schemeClr val="bg1"/>
                </a:solidFill>
              </a:rPr>
              <a:t> </a:t>
            </a:r>
            <a:r>
              <a:rPr lang="en-GB" sz="1700" dirty="0">
                <a:solidFill>
                  <a:schemeClr val="bg1"/>
                </a:solidFill>
              </a:rPr>
              <a:t>biosimilar of </a:t>
            </a:r>
            <a:endParaRPr lang="en-GB" sz="1700" dirty="0" smtClean="0">
              <a:solidFill>
                <a:schemeClr val="bg1"/>
              </a:solidFill>
            </a:endParaRPr>
          </a:p>
          <a:p>
            <a:pPr eaLnBrk="0" hangingPunct="0">
              <a:lnSpc>
                <a:spcPct val="80000"/>
              </a:lnSpc>
              <a:defRPr/>
            </a:pPr>
            <a:r>
              <a:rPr lang="en-GB" sz="1700" dirty="0" smtClean="0">
                <a:solidFill>
                  <a:schemeClr val="bg1"/>
                </a:solidFill>
              </a:rPr>
              <a:t>  </a:t>
            </a:r>
            <a:r>
              <a:rPr lang="en-GB" sz="1700" dirty="0" err="1" smtClean="0">
                <a:solidFill>
                  <a:schemeClr val="bg1"/>
                </a:solidFill>
              </a:rPr>
              <a:t>Remicade</a:t>
            </a:r>
            <a:r>
              <a:rPr lang="en-GB" sz="1700" dirty="0">
                <a:solidFill>
                  <a:schemeClr val="bg1"/>
                </a:solidFill>
              </a:rPr>
              <a:t>.</a:t>
            </a:r>
          </a:p>
          <a:p>
            <a:pPr eaLnBrk="0" hangingPunct="0">
              <a:lnSpc>
                <a:spcPct val="80000"/>
              </a:lnSpc>
              <a:buFontTx/>
              <a:buChar char="•"/>
              <a:defRPr/>
            </a:pPr>
            <a:endParaRPr lang="en-GB" sz="1700" dirty="0">
              <a:solidFill>
                <a:schemeClr val="bg1"/>
              </a:solidFill>
            </a:endParaRPr>
          </a:p>
          <a:p>
            <a:pPr eaLnBrk="0" hangingPunct="0">
              <a:lnSpc>
                <a:spcPct val="80000"/>
              </a:lnSpc>
              <a:buFontTx/>
              <a:buChar char="•"/>
              <a:defRPr/>
            </a:pPr>
            <a:endParaRPr lang="en-GB" sz="1700" dirty="0">
              <a:solidFill>
                <a:schemeClr val="bg1"/>
              </a:solidFill>
            </a:endParaRPr>
          </a:p>
          <a:p>
            <a:pPr eaLnBrk="0" hangingPunct="0">
              <a:lnSpc>
                <a:spcPct val="80000"/>
              </a:lnSpc>
              <a:buFontTx/>
              <a:buChar char="•"/>
              <a:defRPr/>
            </a:pPr>
            <a:endParaRPr lang="en-GB" sz="1700" dirty="0">
              <a:solidFill>
                <a:schemeClr val="bg1"/>
              </a:solidFill>
            </a:endParaRPr>
          </a:p>
          <a:p>
            <a:pPr eaLnBrk="0" hangingPunct="0">
              <a:lnSpc>
                <a:spcPct val="80000"/>
              </a:lnSpc>
              <a:buFontTx/>
              <a:buChar char="•"/>
              <a:defRPr/>
            </a:pPr>
            <a:endParaRPr lang="en-US" sz="1700" dirty="0">
              <a:solidFill>
                <a:schemeClr val="bg1"/>
              </a:solidFill>
            </a:endParaRPr>
          </a:p>
          <a:p>
            <a:pPr>
              <a:lnSpc>
                <a:spcPct val="80000"/>
              </a:lnSpc>
              <a:defRPr/>
            </a:pPr>
            <a:endParaRPr lang="en-US" sz="1500" dirty="0">
              <a:solidFill>
                <a:schemeClr val="bg1"/>
              </a:solidFill>
            </a:endParaRPr>
          </a:p>
        </p:txBody>
      </p:sp>
      <p:pic>
        <p:nvPicPr>
          <p:cNvPr id="7" name="Picture 14" descr="view details"/>
          <p:cNvPicPr>
            <a:picLocks noChangeAspect="1" noChangeArrowheads="1"/>
          </p:cNvPicPr>
          <p:nvPr/>
        </p:nvPicPr>
        <p:blipFill>
          <a:blip r:embed="rId4" cstate="print"/>
          <a:srcRect/>
          <a:stretch>
            <a:fillRect/>
          </a:stretch>
        </p:blipFill>
        <p:spPr bwMode="auto">
          <a:xfrm>
            <a:off x="7258050" y="1501775"/>
            <a:ext cx="914400" cy="914400"/>
          </a:xfrm>
          <a:prstGeom prst="rect">
            <a:avLst/>
          </a:prstGeom>
          <a:noFill/>
          <a:ln w="9525">
            <a:noFill/>
            <a:miter lim="800000"/>
            <a:headEnd/>
            <a:tailEnd/>
          </a:ln>
        </p:spPr>
      </p:pic>
      <p:pic>
        <p:nvPicPr>
          <p:cNvPr id="8" name="Picture 16" descr="view details"/>
          <p:cNvPicPr>
            <a:picLocks noChangeAspect="1" noChangeArrowheads="1"/>
          </p:cNvPicPr>
          <p:nvPr/>
        </p:nvPicPr>
        <p:blipFill>
          <a:blip r:embed="rId5" cstate="print"/>
          <a:srcRect/>
          <a:stretch>
            <a:fillRect/>
          </a:stretch>
        </p:blipFill>
        <p:spPr bwMode="auto">
          <a:xfrm>
            <a:off x="4202113" y="1501775"/>
            <a:ext cx="914400" cy="914400"/>
          </a:xfrm>
          <a:prstGeom prst="rect">
            <a:avLst/>
          </a:prstGeom>
          <a:noFill/>
          <a:ln w="9525">
            <a:noFill/>
            <a:miter lim="800000"/>
            <a:headEnd/>
            <a:tailEnd/>
          </a:ln>
        </p:spPr>
      </p:pic>
      <p:sp>
        <p:nvSpPr>
          <p:cNvPr id="73739" name="Title 9"/>
          <p:cNvSpPr>
            <a:spLocks noGrp="1"/>
          </p:cNvSpPr>
          <p:nvPr>
            <p:ph type="title"/>
          </p:nvPr>
        </p:nvSpPr>
        <p:spPr/>
        <p:txBody>
          <a:bodyPr/>
          <a:lstStyle/>
          <a:p>
            <a:r>
              <a:rPr lang="fr-CH" smtClean="0"/>
              <a:t>GLOBAL REGULATORY BACKGROUND</a:t>
            </a:r>
            <a:endParaRPr lang="en-US" smtClean="0"/>
          </a:p>
        </p:txBody>
      </p:sp>
      <p:sp>
        <p:nvSpPr>
          <p:cNvPr id="11" name="Rectangle 6"/>
          <p:cNvSpPr>
            <a:spLocks noChangeArrowheads="1"/>
          </p:cNvSpPr>
          <p:nvPr/>
        </p:nvSpPr>
        <p:spPr bwMode="auto">
          <a:xfrm>
            <a:off x="3276600" y="2560463"/>
            <a:ext cx="2949794" cy="3324131"/>
          </a:xfrm>
          <a:prstGeom prst="rect">
            <a:avLst/>
          </a:prstGeom>
          <a:solidFill>
            <a:srgbClr val="525252"/>
          </a:solidFill>
          <a:ln>
            <a:headEnd/>
            <a:tailEnd/>
          </a:ln>
        </p:spPr>
        <p:style>
          <a:lnRef idx="0">
            <a:schemeClr val="accent4"/>
          </a:lnRef>
          <a:fillRef idx="3">
            <a:schemeClr val="accent4"/>
          </a:fillRef>
          <a:effectRef idx="3">
            <a:schemeClr val="accent4"/>
          </a:effectRef>
          <a:fontRef idx="minor">
            <a:schemeClr val="lt1"/>
          </a:fontRef>
        </p:style>
        <p:txBody>
          <a:bodyPr>
            <a:normAutofit/>
          </a:bodyPr>
          <a:lstStyle/>
          <a:p>
            <a:pPr>
              <a:lnSpc>
                <a:spcPct val="80000"/>
              </a:lnSpc>
              <a:defRPr/>
            </a:pPr>
            <a:endParaRPr lang="en-US" sz="1000" b="1" dirty="0">
              <a:solidFill>
                <a:schemeClr val="bg1"/>
              </a:solidFill>
              <a:cs typeface="Arial" charset="0"/>
            </a:endParaRPr>
          </a:p>
          <a:p>
            <a:pPr>
              <a:lnSpc>
                <a:spcPct val="80000"/>
              </a:lnSpc>
              <a:defRPr/>
            </a:pPr>
            <a:r>
              <a:rPr lang="en-US" sz="2000" b="1" dirty="0">
                <a:solidFill>
                  <a:schemeClr val="bg1"/>
                </a:solidFill>
                <a:cs typeface="Arial" charset="0"/>
              </a:rPr>
              <a:t>REST OF WORLD</a:t>
            </a:r>
          </a:p>
          <a:p>
            <a:pPr>
              <a:lnSpc>
                <a:spcPct val="80000"/>
              </a:lnSpc>
              <a:defRPr/>
            </a:pPr>
            <a:endParaRPr lang="en-US" sz="1700" dirty="0">
              <a:solidFill>
                <a:schemeClr val="bg1"/>
              </a:solidFill>
              <a:cs typeface="Arial" charset="0"/>
            </a:endParaRPr>
          </a:p>
          <a:p>
            <a:pPr>
              <a:lnSpc>
                <a:spcPct val="80000"/>
              </a:lnSpc>
              <a:buClr>
                <a:schemeClr val="bg1"/>
              </a:buClr>
              <a:buFont typeface="Wingdings" pitchFamily="2" charset="2"/>
              <a:buChar char="§"/>
              <a:defRPr/>
            </a:pPr>
            <a:r>
              <a:rPr lang="en-US" sz="1600" dirty="0">
                <a:solidFill>
                  <a:schemeClr val="bg1"/>
                </a:solidFill>
                <a:cs typeface="Arial" charset="0"/>
              </a:rPr>
              <a:t> Brazil, Australia, Turkey, </a:t>
            </a:r>
            <a:br>
              <a:rPr lang="en-US" sz="1600" dirty="0">
                <a:solidFill>
                  <a:schemeClr val="bg1"/>
                </a:solidFill>
                <a:cs typeface="Arial" charset="0"/>
              </a:rPr>
            </a:br>
            <a:r>
              <a:rPr lang="en-US" sz="1600" dirty="0">
                <a:solidFill>
                  <a:schemeClr val="bg1"/>
                </a:solidFill>
                <a:cs typeface="Arial" charset="0"/>
              </a:rPr>
              <a:t>  Taiwan, Malaysia, </a:t>
            </a:r>
            <a:br>
              <a:rPr lang="en-US" sz="1600" dirty="0">
                <a:solidFill>
                  <a:schemeClr val="bg1"/>
                </a:solidFill>
                <a:cs typeface="Arial" charset="0"/>
              </a:rPr>
            </a:br>
            <a:r>
              <a:rPr lang="en-US" sz="1600" dirty="0">
                <a:solidFill>
                  <a:schemeClr val="bg1"/>
                </a:solidFill>
                <a:cs typeface="Arial" charset="0"/>
              </a:rPr>
              <a:t>  Argentina, Mexico, Japan, </a:t>
            </a:r>
            <a:br>
              <a:rPr lang="en-US" sz="1600" dirty="0">
                <a:solidFill>
                  <a:schemeClr val="bg1"/>
                </a:solidFill>
                <a:cs typeface="Arial" charset="0"/>
              </a:rPr>
            </a:br>
            <a:r>
              <a:rPr lang="en-US" sz="1600" dirty="0">
                <a:solidFill>
                  <a:schemeClr val="bg1"/>
                </a:solidFill>
                <a:cs typeface="Arial" charset="0"/>
              </a:rPr>
              <a:t>  Canada, S.A. and others </a:t>
            </a:r>
            <a:br>
              <a:rPr lang="en-US" sz="1600" dirty="0">
                <a:solidFill>
                  <a:schemeClr val="bg1"/>
                </a:solidFill>
                <a:cs typeface="Arial" charset="0"/>
              </a:rPr>
            </a:br>
            <a:r>
              <a:rPr lang="en-US" sz="1600" dirty="0">
                <a:solidFill>
                  <a:schemeClr val="bg1"/>
                </a:solidFill>
                <a:cs typeface="Arial" charset="0"/>
              </a:rPr>
              <a:t>  have some form of pathway.</a:t>
            </a:r>
          </a:p>
          <a:p>
            <a:pPr>
              <a:lnSpc>
                <a:spcPct val="80000"/>
              </a:lnSpc>
              <a:buClr>
                <a:schemeClr val="bg1"/>
              </a:buClr>
              <a:buFont typeface="Wingdings" pitchFamily="2" charset="2"/>
              <a:buChar char="§"/>
              <a:defRPr/>
            </a:pPr>
            <a:endParaRPr lang="en-US" sz="1600" dirty="0">
              <a:solidFill>
                <a:schemeClr val="bg1"/>
              </a:solidFill>
              <a:cs typeface="Arial" charset="0"/>
            </a:endParaRPr>
          </a:p>
          <a:p>
            <a:pPr>
              <a:lnSpc>
                <a:spcPct val="80000"/>
              </a:lnSpc>
              <a:buClr>
                <a:schemeClr val="bg1"/>
              </a:buClr>
              <a:buFont typeface="Wingdings" pitchFamily="2" charset="2"/>
              <a:buChar char="§"/>
              <a:defRPr/>
            </a:pPr>
            <a:r>
              <a:rPr lang="en-US" sz="1600" dirty="0" smtClean="0">
                <a:solidFill>
                  <a:schemeClr val="bg1"/>
                </a:solidFill>
                <a:cs typeface="Arial" charset="0"/>
              </a:rPr>
              <a:t> </a:t>
            </a:r>
            <a:r>
              <a:rPr lang="en-US" sz="1600" dirty="0">
                <a:solidFill>
                  <a:schemeClr val="bg1"/>
                </a:solidFill>
                <a:cs typeface="Arial" charset="0"/>
              </a:rPr>
              <a:t>Oct 2009, WHO “Guideline</a:t>
            </a:r>
          </a:p>
          <a:p>
            <a:pPr>
              <a:lnSpc>
                <a:spcPct val="80000"/>
              </a:lnSpc>
              <a:buClr>
                <a:schemeClr val="bg1"/>
              </a:buClr>
              <a:buFont typeface="Wingdings" pitchFamily="2" charset="2"/>
              <a:buNone/>
              <a:defRPr/>
            </a:pPr>
            <a:r>
              <a:rPr lang="en-US" sz="1600" dirty="0">
                <a:solidFill>
                  <a:schemeClr val="bg1"/>
                </a:solidFill>
                <a:cs typeface="Arial" charset="0"/>
              </a:rPr>
              <a:t>  on Evaluation of Similar </a:t>
            </a:r>
            <a:br>
              <a:rPr lang="en-US" sz="1600" dirty="0">
                <a:solidFill>
                  <a:schemeClr val="bg1"/>
                </a:solidFill>
                <a:cs typeface="Arial" charset="0"/>
              </a:rPr>
            </a:br>
            <a:r>
              <a:rPr lang="en-US" sz="1600" dirty="0">
                <a:solidFill>
                  <a:schemeClr val="bg1"/>
                </a:solidFill>
                <a:cs typeface="Arial" charset="0"/>
              </a:rPr>
              <a:t>  </a:t>
            </a:r>
            <a:r>
              <a:rPr lang="en-US" sz="1600" dirty="0" err="1">
                <a:solidFill>
                  <a:schemeClr val="bg1"/>
                </a:solidFill>
                <a:cs typeface="Arial" charset="0"/>
              </a:rPr>
              <a:t>Biotherapeutic</a:t>
            </a:r>
            <a:r>
              <a:rPr lang="en-US" sz="1600" dirty="0">
                <a:solidFill>
                  <a:schemeClr val="bg1"/>
                </a:solidFill>
                <a:cs typeface="Arial" charset="0"/>
              </a:rPr>
              <a:t> Products</a:t>
            </a:r>
            <a:r>
              <a:rPr lang="en-US" sz="1600" dirty="0" smtClean="0">
                <a:solidFill>
                  <a:schemeClr val="bg1"/>
                </a:solidFill>
                <a:cs typeface="Arial" charset="0"/>
              </a:rPr>
              <a:t>”. </a:t>
            </a:r>
          </a:p>
          <a:p>
            <a:pPr>
              <a:lnSpc>
                <a:spcPct val="80000"/>
              </a:lnSpc>
              <a:buClr>
                <a:schemeClr val="bg1"/>
              </a:buClr>
              <a:buFont typeface="Wingdings" pitchFamily="2" charset="2"/>
              <a:buNone/>
              <a:defRPr/>
            </a:pPr>
            <a:endParaRPr lang="en-US" sz="1600" dirty="0" smtClean="0">
              <a:solidFill>
                <a:schemeClr val="bg1"/>
              </a:solidFill>
              <a:cs typeface="Arial" charset="0"/>
            </a:endParaRPr>
          </a:p>
          <a:p>
            <a:pPr>
              <a:lnSpc>
                <a:spcPct val="80000"/>
              </a:lnSpc>
              <a:buClr>
                <a:schemeClr val="bg1"/>
              </a:buClr>
              <a:buFont typeface="Wingdings" pitchFamily="2" charset="2"/>
              <a:buChar char="§"/>
              <a:defRPr/>
            </a:pPr>
            <a:r>
              <a:rPr lang="en-US" sz="1600" dirty="0" smtClean="0">
                <a:solidFill>
                  <a:schemeClr val="bg1"/>
                </a:solidFill>
                <a:cs typeface="Arial" charset="0"/>
              </a:rPr>
              <a:t> Mar 2016, draft “Evaluation   </a:t>
            </a:r>
          </a:p>
          <a:p>
            <a:pPr>
              <a:lnSpc>
                <a:spcPct val="80000"/>
              </a:lnSpc>
              <a:buClr>
                <a:schemeClr val="bg1"/>
              </a:buClr>
              <a:defRPr/>
            </a:pPr>
            <a:r>
              <a:rPr lang="en-US" sz="1600" dirty="0" smtClean="0">
                <a:solidFill>
                  <a:schemeClr val="bg1"/>
                </a:solidFill>
                <a:cs typeface="Arial" charset="0"/>
              </a:rPr>
              <a:t>  of </a:t>
            </a:r>
            <a:r>
              <a:rPr lang="en-US" sz="1600" dirty="0" err="1" smtClean="0">
                <a:solidFill>
                  <a:schemeClr val="bg1"/>
                </a:solidFill>
                <a:cs typeface="Arial" charset="0"/>
              </a:rPr>
              <a:t>mAbs</a:t>
            </a:r>
            <a:r>
              <a:rPr lang="en-US" sz="1600" dirty="0" smtClean="0">
                <a:solidFill>
                  <a:schemeClr val="bg1"/>
                </a:solidFill>
                <a:cs typeface="Arial" charset="0"/>
              </a:rPr>
              <a:t> as SBPs” guideline.</a:t>
            </a:r>
          </a:p>
          <a:p>
            <a:pPr>
              <a:lnSpc>
                <a:spcPct val="80000"/>
              </a:lnSpc>
              <a:buClr>
                <a:schemeClr val="bg1"/>
              </a:buClr>
              <a:buFont typeface="Wingdings" pitchFamily="2" charset="2"/>
              <a:buNone/>
              <a:defRPr/>
            </a:pPr>
            <a:endParaRPr lang="en-US" sz="1600" dirty="0" smtClean="0">
              <a:solidFill>
                <a:schemeClr val="bg1"/>
              </a:solidFill>
              <a:cs typeface="Arial" charset="0"/>
            </a:endParaRPr>
          </a:p>
          <a:p>
            <a:pPr>
              <a:lnSpc>
                <a:spcPct val="80000"/>
              </a:lnSpc>
              <a:buClr>
                <a:schemeClr val="bg1"/>
              </a:buClr>
              <a:buFont typeface="Wingdings" pitchFamily="2" charset="2"/>
              <a:buNone/>
              <a:defRPr/>
            </a:pPr>
            <a:endParaRPr lang="en-GB" sz="1600" dirty="0">
              <a:solidFill>
                <a:schemeClr val="bg1"/>
              </a:solidFill>
              <a:cs typeface="Arial" charset="0"/>
            </a:endParaRPr>
          </a:p>
          <a:p>
            <a:pPr>
              <a:lnSpc>
                <a:spcPct val="80000"/>
              </a:lnSpc>
              <a:defRPr/>
            </a:pPr>
            <a:endParaRPr lang="en-US" sz="1700"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3"/>
          <p:cNvSpPr>
            <a:spLocks noGrp="1"/>
          </p:cNvSpPr>
          <p:nvPr>
            <p:ph idx="4294967295"/>
          </p:nvPr>
        </p:nvSpPr>
        <p:spPr>
          <a:xfrm>
            <a:off x="1524000" y="1655763"/>
            <a:ext cx="7893050" cy="5013325"/>
          </a:xfrm>
        </p:spPr>
        <p:txBody>
          <a:bodyPr/>
          <a:lstStyle/>
          <a:p>
            <a:r>
              <a:rPr lang="en-US" sz="1800" dirty="0" smtClean="0">
                <a:cs typeface="Arial" charset="0"/>
              </a:rPr>
              <a:t>351(k) pathway requires comparison with a single reference product approved under the normal 351(a). The</a:t>
            </a:r>
            <a:r>
              <a:rPr lang="en-CA" sz="1800" dirty="0" smtClean="0"/>
              <a:t> application must include information demonstrating </a:t>
            </a:r>
            <a:r>
              <a:rPr lang="en-CA" sz="1800" u="sng" dirty="0" err="1" smtClean="0"/>
              <a:t>biosimilarity</a:t>
            </a:r>
            <a:r>
              <a:rPr lang="en-CA" sz="1800" dirty="0" smtClean="0"/>
              <a:t> based on data derived from: </a:t>
            </a:r>
          </a:p>
          <a:p>
            <a:pPr lvl="1"/>
            <a:r>
              <a:rPr lang="en-CA" dirty="0" smtClean="0"/>
              <a:t>Analytical studies demonstrating that the biological product is “highly similar” to the reference product notwithstanding minor differences in clinically inactive components</a:t>
            </a:r>
          </a:p>
          <a:p>
            <a:pPr lvl="1"/>
            <a:r>
              <a:rPr lang="en-CA" dirty="0" smtClean="0"/>
              <a:t>Animal studies and</a:t>
            </a:r>
          </a:p>
          <a:p>
            <a:pPr lvl="1"/>
            <a:r>
              <a:rPr lang="en-CA" dirty="0" smtClean="0"/>
              <a:t>A clinical study or studies</a:t>
            </a:r>
            <a:endParaRPr lang="en-US" dirty="0" smtClean="0">
              <a:cs typeface="Arial" charset="0"/>
            </a:endParaRPr>
          </a:p>
          <a:p>
            <a:pPr>
              <a:spcBef>
                <a:spcPct val="0"/>
              </a:spcBef>
              <a:buClr>
                <a:srgbClr val="E46C0A"/>
              </a:buClr>
              <a:buFont typeface="Wingdings" pitchFamily="2" charset="2"/>
              <a:buNone/>
            </a:pPr>
            <a:endParaRPr lang="en-US" sz="1800" dirty="0" smtClean="0">
              <a:cs typeface="Arial" charset="0"/>
            </a:endParaRPr>
          </a:p>
          <a:p>
            <a:r>
              <a:rPr lang="en-US" sz="1800" dirty="0" smtClean="0">
                <a:cs typeface="Arial" charset="0"/>
              </a:rPr>
              <a:t>Two basic types of Biosimilar, from two steps:</a:t>
            </a:r>
          </a:p>
          <a:p>
            <a:pPr lvl="1"/>
            <a:r>
              <a:rPr lang="en-US" b="1" dirty="0" smtClean="0">
                <a:solidFill>
                  <a:srgbClr val="FF3300"/>
                </a:solidFill>
              </a:rPr>
              <a:t>Biosimilar </a:t>
            </a:r>
            <a:r>
              <a:rPr lang="en-US" dirty="0" smtClean="0"/>
              <a:t>- </a:t>
            </a:r>
            <a:r>
              <a:rPr lang="en-GB" dirty="0" smtClean="0"/>
              <a:t>requires analytics (“highly similar”), preclinical &amp; clinical (including immunogenicity) studies, any of which can be waived</a:t>
            </a:r>
          </a:p>
          <a:p>
            <a:pPr lvl="1"/>
            <a:r>
              <a:rPr lang="en-US" b="1" dirty="0" smtClean="0">
                <a:solidFill>
                  <a:srgbClr val="FF3300"/>
                </a:solidFill>
              </a:rPr>
              <a:t>Interchangeable Biosimilar</a:t>
            </a:r>
            <a:r>
              <a:rPr lang="en-US" dirty="0" smtClean="0"/>
              <a:t> – possible clinical “switching” studies</a:t>
            </a:r>
            <a:endParaRPr lang="en-US" dirty="0" smtClean="0">
              <a:cs typeface="Arial" charset="0"/>
            </a:endParaRPr>
          </a:p>
        </p:txBody>
      </p:sp>
      <p:sp>
        <p:nvSpPr>
          <p:cNvPr id="21506" name="TextBox 3"/>
          <p:cNvSpPr txBox="1">
            <a:spLocks noChangeArrowheads="1"/>
          </p:cNvSpPr>
          <p:nvPr/>
        </p:nvSpPr>
        <p:spPr bwMode="auto">
          <a:xfrm>
            <a:off x="2232025" y="620713"/>
            <a:ext cx="5384800" cy="457200"/>
          </a:xfrm>
          <a:prstGeom prst="rect">
            <a:avLst/>
          </a:prstGeom>
          <a:noFill/>
          <a:ln w="9525">
            <a:noFill/>
            <a:miter lim="800000"/>
            <a:headEnd/>
            <a:tailEnd/>
          </a:ln>
        </p:spPr>
        <p:txBody>
          <a:bodyPr>
            <a:spAutoFit/>
          </a:bodyPr>
          <a:lstStyle/>
          <a:p>
            <a:r>
              <a:rPr lang="fr-FR">
                <a:latin typeface="Arial" charset="0"/>
                <a:cs typeface="Arial" charset="0"/>
              </a:rPr>
              <a:t>US REGULATORY PATHWAY (1/2)</a:t>
            </a:r>
            <a:endParaRPr lang="en-US">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
                                            <p:txEl>
                                              <p:pRg st="1" end="1"/>
                                            </p:txEl>
                                          </p:spTgt>
                                        </p:tgtEl>
                                        <p:attrNameLst>
                                          <p:attrName>ppt_c</p:attrName>
                                        </p:attrNameLst>
                                      </p:cBhvr>
                                      <p:to>
                                        <a:schemeClr val="folHlink"/>
                                      </p:to>
                                    </p:animClr>
                                  </p:sub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
                                            <p:txEl>
                                              <p:pRg st="2" end="2"/>
                                            </p:txEl>
                                          </p:spTgt>
                                        </p:tgtEl>
                                        <p:attrNameLst>
                                          <p:attrName>ppt_c</p:attrName>
                                        </p:attrNameLst>
                                      </p:cBhvr>
                                      <p:to>
                                        <a:schemeClr val="folHlink"/>
                                      </p:to>
                                    </p:animClr>
                                  </p:sub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2">
                                            <p:txEl>
                                              <p:pRg st="3" end="3"/>
                                            </p:txEl>
                                          </p:spTgt>
                                        </p:tgtEl>
                                        <p:attrNameLst>
                                          <p:attrName>ppt_c</p:attrName>
                                        </p:attrNameLst>
                                      </p:cBhvr>
                                      <p:to>
                                        <a:schemeClr val="folHlink"/>
                                      </p:to>
                                    </p:animClr>
                                  </p:subTnLst>
                                </p:cTn>
                              </p:par>
                              <p:par>
                                <p:cTn id="15" presetID="1" presetClass="entr" presetSubtype="0" fill="hold" nodeType="with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
                                            <p:txEl>
                                              <p:pRg st="0" end="0"/>
                                            </p:txEl>
                                          </p:spTgt>
                                        </p:tgtEl>
                                        <p:attrNameLst>
                                          <p:attrName>ppt_c</p:attrName>
                                        </p:attrNameLst>
                                      </p:cBhvr>
                                      <p:to>
                                        <a:schemeClr val="folHlink"/>
                                      </p:to>
                                    </p:animClr>
                                  </p:subTnLst>
                                </p:cTn>
                              </p:par>
                              <p:par>
                                <p:cTn id="17" presetID="1" presetClass="entr" presetSubtype="0" fill="hold" nodeType="with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
                                            <p:txEl>
                                              <p:pRg st="1" end="1"/>
                                            </p:txEl>
                                          </p:spTgt>
                                        </p:tgtEl>
                                        <p:attrNameLst>
                                          <p:attrName>ppt_c</p:attrName>
                                        </p:attrNameLst>
                                      </p:cBhvr>
                                      <p:to>
                                        <a:schemeClr val="folHlink"/>
                                      </p:to>
                                    </p:animClr>
                                  </p:subTnLst>
                                </p:cTn>
                              </p:par>
                              <p:par>
                                <p:cTn id="19" presetID="1" presetClass="entr" presetSubtype="0" fill="hold" nodeType="with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
                                            <p:txEl>
                                              <p:pRg st="2" end="2"/>
                                            </p:txEl>
                                          </p:spTgt>
                                        </p:tgtEl>
                                        <p:attrNameLst>
                                          <p:attrName>ppt_c</p:attrName>
                                        </p:attrNameLst>
                                      </p:cBhvr>
                                      <p:to>
                                        <a:schemeClr val="folHlink"/>
                                      </p:to>
                                    </p:animClr>
                                  </p:subTnLst>
                                </p:cTn>
                              </p:par>
                              <p:par>
                                <p:cTn id="21" presetID="1" presetClass="entr" presetSubtype="0"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2">
                                            <p:txEl>
                                              <p:pRg st="3" end="3"/>
                                            </p:txEl>
                                          </p:spTgt>
                                        </p:tgtEl>
                                        <p:attrNameLst>
                                          <p:attrName>ppt_c</p:attrName>
                                        </p:attrNameLst>
                                      </p:cBhvr>
                                      <p:to>
                                        <a:schemeClr val="folHlink"/>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4"/>
          <p:cNvSpPr>
            <a:spLocks noGrp="1"/>
          </p:cNvSpPr>
          <p:nvPr>
            <p:ph type="title" idx="4294967295"/>
          </p:nvPr>
        </p:nvSpPr>
        <p:spPr>
          <a:xfrm>
            <a:off x="2216150" y="381000"/>
            <a:ext cx="7162800" cy="914400"/>
          </a:xfrm>
        </p:spPr>
        <p:txBody>
          <a:bodyPr/>
          <a:lstStyle/>
          <a:p>
            <a:r>
              <a:rPr lang="fr-FR" sz="2000" smtClean="0">
                <a:solidFill>
                  <a:schemeClr val="tx1"/>
                </a:solidFill>
              </a:rPr>
              <a:t/>
            </a:r>
            <a:br>
              <a:rPr lang="fr-FR" sz="2000" smtClean="0">
                <a:solidFill>
                  <a:schemeClr val="tx1"/>
                </a:solidFill>
              </a:rPr>
            </a:br>
            <a:r>
              <a:rPr lang="fr-FR" smtClean="0">
                <a:solidFill>
                  <a:schemeClr val="tx1"/>
                </a:solidFill>
              </a:rPr>
              <a:t>US REGULATORY PATHWAY (2/2)</a:t>
            </a:r>
            <a:r>
              <a:rPr lang="en-US" smtClean="0">
                <a:solidFill>
                  <a:schemeClr val="tx1"/>
                </a:solidFill>
              </a:rPr>
              <a:t/>
            </a:r>
            <a:br>
              <a:rPr lang="en-US" smtClean="0">
                <a:solidFill>
                  <a:schemeClr val="tx1"/>
                </a:solidFill>
              </a:rPr>
            </a:br>
            <a:endParaRPr lang="en-US" smtClean="0">
              <a:solidFill>
                <a:schemeClr val="tx1"/>
              </a:solidFill>
            </a:endParaRPr>
          </a:p>
        </p:txBody>
      </p:sp>
      <p:sp>
        <p:nvSpPr>
          <p:cNvPr id="22530" name="Content Placeholder 9"/>
          <p:cNvSpPr>
            <a:spLocks noGrp="1"/>
          </p:cNvSpPr>
          <p:nvPr>
            <p:ph idx="4294967295"/>
          </p:nvPr>
        </p:nvSpPr>
        <p:spPr>
          <a:xfrm>
            <a:off x="849313" y="1484313"/>
            <a:ext cx="8586787" cy="2400300"/>
          </a:xfrm>
        </p:spPr>
        <p:txBody>
          <a:bodyPr/>
          <a:lstStyle/>
          <a:p>
            <a:pPr marL="0" indent="0">
              <a:lnSpc>
                <a:spcPct val="80000"/>
              </a:lnSpc>
            </a:pPr>
            <a:r>
              <a:rPr lang="en-GB" sz="1600" dirty="0" smtClean="0"/>
              <a:t>   </a:t>
            </a:r>
            <a:r>
              <a:rPr lang="en-GB" dirty="0" smtClean="0"/>
              <a:t>FDA will consider the “totality of the data and information submitted” </a:t>
            </a:r>
          </a:p>
          <a:p>
            <a:pPr marL="0" indent="0">
              <a:lnSpc>
                <a:spcPct val="80000"/>
              </a:lnSpc>
            </a:pPr>
            <a:r>
              <a:rPr lang="en-GB" dirty="0" smtClean="0"/>
              <a:t>  Suggests the use of a “meaningful fingerprint-like analysis algorithm”</a:t>
            </a:r>
          </a:p>
          <a:p>
            <a:pPr marL="0" indent="0">
              <a:lnSpc>
                <a:spcPct val="80000"/>
              </a:lnSpc>
            </a:pPr>
            <a:r>
              <a:rPr lang="en-GB" dirty="0" smtClean="0"/>
              <a:t>  Statistical Analysis of Analytical Similarity Data: ranking QAs –Tiered approach.</a:t>
            </a:r>
          </a:p>
          <a:p>
            <a:pPr marL="400050" lvl="1" indent="0">
              <a:lnSpc>
                <a:spcPct val="80000"/>
              </a:lnSpc>
            </a:pPr>
            <a:r>
              <a:rPr lang="en-GB" sz="2000" dirty="0" smtClean="0"/>
              <a:t>1. Critical- statistical equivalence test. Focus on a few high risk</a:t>
            </a:r>
          </a:p>
          <a:p>
            <a:pPr marL="400050" lvl="1" indent="0">
              <a:lnSpc>
                <a:spcPct val="80000"/>
              </a:lnSpc>
            </a:pPr>
            <a:r>
              <a:rPr lang="en-GB" sz="2000" dirty="0" smtClean="0"/>
              <a:t>2. Less critical- quality ranges </a:t>
            </a:r>
            <a:r>
              <a:rPr lang="en-GB" sz="2000" dirty="0" err="1" smtClean="0"/>
              <a:t>eg</a:t>
            </a:r>
            <a:r>
              <a:rPr lang="en-GB" sz="2000" dirty="0" smtClean="0"/>
              <a:t> based on RP SDs. (Mean +/- XSD)</a:t>
            </a:r>
          </a:p>
          <a:p>
            <a:pPr marL="400050" lvl="1" indent="0">
              <a:lnSpc>
                <a:spcPct val="80000"/>
              </a:lnSpc>
            </a:pPr>
            <a:r>
              <a:rPr lang="en-GB" sz="2000" dirty="0" smtClean="0"/>
              <a:t>3. Least – raw/graphical comparisons </a:t>
            </a:r>
          </a:p>
          <a:p>
            <a:pPr marL="0" indent="0">
              <a:lnSpc>
                <a:spcPct val="80000"/>
              </a:lnSpc>
            </a:pPr>
            <a:endParaRPr lang="en-US" dirty="0" smtClean="0"/>
          </a:p>
        </p:txBody>
      </p:sp>
      <p:sp>
        <p:nvSpPr>
          <p:cNvPr id="22531" name="Content Placeholder 6"/>
          <p:cNvSpPr txBox="1">
            <a:spLocks/>
          </p:cNvSpPr>
          <p:nvPr/>
        </p:nvSpPr>
        <p:spPr bwMode="auto">
          <a:xfrm>
            <a:off x="1563688" y="2852738"/>
            <a:ext cx="7162800" cy="3182937"/>
          </a:xfrm>
          <a:prstGeom prst="rect">
            <a:avLst/>
          </a:prstGeom>
          <a:noFill/>
          <a:ln w="9525">
            <a:noFill/>
            <a:miter lim="800000"/>
            <a:headEnd/>
            <a:tailEnd/>
          </a:ln>
        </p:spPr>
        <p:txBody>
          <a:bodyPr/>
          <a:lstStyle/>
          <a:p>
            <a:pPr marL="342900" indent="-342900" eaLnBrk="0" hangingPunct="0"/>
            <a:endParaRPr lang="en-GB" sz="1600">
              <a:latin typeface="Arial" charset="0"/>
            </a:endParaRPr>
          </a:p>
          <a:p>
            <a:pPr marL="342900" indent="-342900" eaLnBrk="0" hangingPunct="0"/>
            <a:endParaRPr lang="en-GB"/>
          </a:p>
          <a:p>
            <a:pPr marL="1600200" lvl="3" indent="-228600" eaLnBrk="0" hangingPunct="0">
              <a:buClr>
                <a:srgbClr val="FF3300"/>
              </a:buClr>
              <a:buFont typeface="Wingdings" pitchFamily="2" charset="2"/>
              <a:buChar char="§"/>
            </a:pPr>
            <a:endParaRPr lang="en-GB" sz="1600">
              <a:latin typeface="Arial" charset="0"/>
            </a:endParaRPr>
          </a:p>
          <a:p>
            <a:pPr marL="1600200" lvl="3" indent="-228600" eaLnBrk="0" hangingPunct="0">
              <a:buClr>
                <a:srgbClr val="FF3300"/>
              </a:buClr>
              <a:buFont typeface="Wingdings" pitchFamily="2" charset="2"/>
              <a:buChar char="§"/>
            </a:pPr>
            <a:endParaRPr lang="en-US" sz="1600">
              <a:latin typeface="Arial" charset="0"/>
            </a:endParaRPr>
          </a:p>
          <a:p>
            <a:pPr marL="800100" lvl="1" indent="-342900" eaLnBrk="0" hangingPunct="0">
              <a:buClr>
                <a:srgbClr val="FF3300"/>
              </a:buClr>
              <a:buFont typeface="Wingdings" pitchFamily="2" charset="2"/>
              <a:buChar char="§"/>
            </a:pPr>
            <a:endParaRPr lang="en-US" sz="1600">
              <a:latin typeface="Arial" charset="0"/>
            </a:endParaRPr>
          </a:p>
          <a:p>
            <a:pPr marL="342900" indent="-342900" eaLnBrk="0" hangingPunct="0">
              <a:buClr>
                <a:srgbClr val="FF3300"/>
              </a:buClr>
              <a:buFont typeface="Wingdings" pitchFamily="2" charset="2"/>
              <a:buChar char="§"/>
            </a:pPr>
            <a:endParaRPr lang="en-US" sz="1600">
              <a:latin typeface="Arial" charset="0"/>
              <a:cs typeface="Arial" charset="0"/>
            </a:endParaRPr>
          </a:p>
        </p:txBody>
      </p:sp>
      <p:sp>
        <p:nvSpPr>
          <p:cNvPr id="22532" name="Text Box 5"/>
          <p:cNvSpPr txBox="1">
            <a:spLocks noChangeArrowheads="1"/>
          </p:cNvSpPr>
          <p:nvPr/>
        </p:nvSpPr>
        <p:spPr bwMode="auto">
          <a:xfrm>
            <a:off x="4416425" y="4664075"/>
            <a:ext cx="184150" cy="457200"/>
          </a:xfrm>
          <a:prstGeom prst="rect">
            <a:avLst/>
          </a:prstGeom>
          <a:noFill/>
          <a:ln w="9525">
            <a:noFill/>
            <a:miter lim="800000"/>
            <a:headEnd/>
            <a:tailEnd/>
          </a:ln>
        </p:spPr>
        <p:txBody>
          <a:bodyPr wrap="none">
            <a:spAutoFit/>
          </a:bodyPr>
          <a:lstStyle/>
          <a:p>
            <a:pPr eaLnBrk="0" hangingPunct="0"/>
            <a:endParaRPr lang="en-US"/>
          </a:p>
        </p:txBody>
      </p:sp>
      <p:pic>
        <p:nvPicPr>
          <p:cNvPr id="22533" name="Picture 6"/>
          <p:cNvPicPr>
            <a:picLocks noChangeAspect="1" noChangeArrowheads="1"/>
          </p:cNvPicPr>
          <p:nvPr/>
        </p:nvPicPr>
        <p:blipFill>
          <a:blip r:embed="rId3" cstate="print"/>
          <a:srcRect l="17719" t="19444" r="18222" b="5559"/>
          <a:stretch>
            <a:fillRect/>
          </a:stretch>
        </p:blipFill>
        <p:spPr bwMode="auto">
          <a:xfrm>
            <a:off x="1065214" y="4572000"/>
            <a:ext cx="3749184" cy="1943099"/>
          </a:xfrm>
          <a:prstGeom prst="rect">
            <a:avLst/>
          </a:prstGeom>
          <a:noFill/>
          <a:ln w="9525">
            <a:noFill/>
            <a:miter lim="800000"/>
            <a:headEnd/>
            <a:tailEnd/>
          </a:ln>
        </p:spPr>
      </p:pic>
      <p:sp>
        <p:nvSpPr>
          <p:cNvPr id="22534" name="Text Box 7"/>
          <p:cNvSpPr txBox="1">
            <a:spLocks noChangeArrowheads="1"/>
          </p:cNvSpPr>
          <p:nvPr/>
        </p:nvSpPr>
        <p:spPr bwMode="auto">
          <a:xfrm>
            <a:off x="6608763" y="5300663"/>
            <a:ext cx="2528887" cy="854075"/>
          </a:xfrm>
          <a:prstGeom prst="rect">
            <a:avLst/>
          </a:prstGeom>
          <a:noFill/>
          <a:ln w="9525">
            <a:noFill/>
            <a:miter lim="800000"/>
            <a:headEnd/>
            <a:tailEnd/>
          </a:ln>
        </p:spPr>
        <p:txBody>
          <a:bodyPr wrap="none">
            <a:spAutoFit/>
          </a:bodyPr>
          <a:lstStyle/>
          <a:p>
            <a:pPr eaLnBrk="0" hangingPunct="0"/>
            <a:r>
              <a:rPr lang="en-GB" sz="1000">
                <a:latin typeface="Arial" charset="0"/>
              </a:rPr>
              <a:t>Steven Kozlowski, M.D.</a:t>
            </a:r>
          </a:p>
          <a:p>
            <a:pPr eaLnBrk="0" hangingPunct="0"/>
            <a:r>
              <a:rPr lang="en-GB" sz="1000">
                <a:latin typeface="Arial" charset="0"/>
              </a:rPr>
              <a:t>Director, Office of Biotechnology Products</a:t>
            </a:r>
          </a:p>
          <a:p>
            <a:pPr eaLnBrk="0" hangingPunct="0"/>
            <a:r>
              <a:rPr lang="en-GB" sz="1000">
                <a:latin typeface="Arial" charset="0"/>
              </a:rPr>
              <a:t>OPS/CDER/US FDA</a:t>
            </a:r>
          </a:p>
          <a:p>
            <a:pPr eaLnBrk="0" hangingPunct="0"/>
            <a:endParaRPr lang="en-US" sz="1000">
              <a:latin typeface="Arial" charset="0"/>
            </a:endParaRPr>
          </a:p>
          <a:p>
            <a:pPr eaLnBrk="0" hangingPunct="0"/>
            <a:endParaRPr lang="en-US" sz="1000">
              <a:latin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4"/>
          <p:cNvSpPr>
            <a:spLocks noGrp="1"/>
          </p:cNvSpPr>
          <p:nvPr>
            <p:ph type="title" idx="4294967295"/>
          </p:nvPr>
        </p:nvSpPr>
        <p:spPr>
          <a:xfrm>
            <a:off x="2216150" y="381000"/>
            <a:ext cx="7162800" cy="914400"/>
          </a:xfrm>
        </p:spPr>
        <p:txBody>
          <a:bodyPr/>
          <a:lstStyle/>
          <a:p>
            <a:r>
              <a:rPr lang="fr-FR" sz="2000" smtClean="0">
                <a:solidFill>
                  <a:schemeClr val="tx1"/>
                </a:solidFill>
              </a:rPr>
              <a:t/>
            </a:r>
            <a:br>
              <a:rPr lang="fr-FR" sz="2000" smtClean="0">
                <a:solidFill>
                  <a:schemeClr val="tx1"/>
                </a:solidFill>
              </a:rPr>
            </a:br>
            <a:r>
              <a:rPr lang="fr-FR" smtClean="0">
                <a:solidFill>
                  <a:schemeClr val="tx1"/>
                </a:solidFill>
              </a:rPr>
              <a:t>US REGULATORY PATHWAY (2/2)</a:t>
            </a:r>
            <a:r>
              <a:rPr lang="en-US" smtClean="0">
                <a:solidFill>
                  <a:schemeClr val="tx1"/>
                </a:solidFill>
              </a:rPr>
              <a:t/>
            </a:r>
            <a:br>
              <a:rPr lang="en-US" smtClean="0">
                <a:solidFill>
                  <a:schemeClr val="tx1"/>
                </a:solidFill>
              </a:rPr>
            </a:br>
            <a:endParaRPr lang="en-US" smtClean="0">
              <a:solidFill>
                <a:schemeClr val="tx1"/>
              </a:solidFill>
            </a:endParaRPr>
          </a:p>
        </p:txBody>
      </p:sp>
      <p:sp>
        <p:nvSpPr>
          <p:cNvPr id="22530" name="Content Placeholder 9"/>
          <p:cNvSpPr>
            <a:spLocks noGrp="1"/>
          </p:cNvSpPr>
          <p:nvPr>
            <p:ph idx="4294967295"/>
          </p:nvPr>
        </p:nvSpPr>
        <p:spPr>
          <a:xfrm>
            <a:off x="849313" y="1484313"/>
            <a:ext cx="8586787" cy="2400300"/>
          </a:xfrm>
        </p:spPr>
        <p:txBody>
          <a:bodyPr/>
          <a:lstStyle/>
          <a:p>
            <a:pPr marL="0" indent="0">
              <a:lnSpc>
                <a:spcPct val="80000"/>
              </a:lnSpc>
            </a:pPr>
            <a:r>
              <a:rPr lang="en-GB" sz="1600" dirty="0" smtClean="0"/>
              <a:t>   </a:t>
            </a:r>
            <a:r>
              <a:rPr lang="en-GB" dirty="0" smtClean="0"/>
              <a:t>FDA will consider the “totality of the data and information submitted” </a:t>
            </a:r>
          </a:p>
          <a:p>
            <a:pPr marL="0" indent="0">
              <a:lnSpc>
                <a:spcPct val="80000"/>
              </a:lnSpc>
            </a:pPr>
            <a:r>
              <a:rPr lang="en-GB" dirty="0" smtClean="0"/>
              <a:t>  Suggests the use of a “meaningful fingerprint-like analysis algorithm”</a:t>
            </a:r>
          </a:p>
          <a:p>
            <a:pPr marL="0" indent="0">
              <a:lnSpc>
                <a:spcPct val="80000"/>
              </a:lnSpc>
            </a:pPr>
            <a:r>
              <a:rPr lang="en-GB" dirty="0" smtClean="0"/>
              <a:t>  Statistical Analysis of Analytical Similarity Data: ranking QAs –Tiered approach.</a:t>
            </a:r>
          </a:p>
          <a:p>
            <a:pPr marL="400050" lvl="1" indent="0">
              <a:lnSpc>
                <a:spcPct val="80000"/>
              </a:lnSpc>
            </a:pPr>
            <a:r>
              <a:rPr lang="en-GB" sz="2000" dirty="0" smtClean="0"/>
              <a:t>1. Critical- statistical equivalence test. Focus on a few high risk</a:t>
            </a:r>
          </a:p>
          <a:p>
            <a:pPr marL="400050" lvl="1" indent="0">
              <a:lnSpc>
                <a:spcPct val="80000"/>
              </a:lnSpc>
            </a:pPr>
            <a:r>
              <a:rPr lang="en-GB" sz="2000" dirty="0" smtClean="0"/>
              <a:t>2. Less critical- quality ranges </a:t>
            </a:r>
            <a:r>
              <a:rPr lang="en-GB" sz="2000" dirty="0" err="1" smtClean="0"/>
              <a:t>eg</a:t>
            </a:r>
            <a:r>
              <a:rPr lang="en-GB" sz="2000" dirty="0" smtClean="0"/>
              <a:t> based on RP SDs. (Mean +/- XSD)</a:t>
            </a:r>
          </a:p>
          <a:p>
            <a:pPr marL="400050" lvl="1" indent="0">
              <a:lnSpc>
                <a:spcPct val="80000"/>
              </a:lnSpc>
            </a:pPr>
            <a:r>
              <a:rPr lang="en-GB" sz="2000" dirty="0" smtClean="0"/>
              <a:t>3. Least – raw/graphical comparisons </a:t>
            </a:r>
          </a:p>
          <a:p>
            <a:pPr marL="0" indent="0">
              <a:lnSpc>
                <a:spcPct val="80000"/>
              </a:lnSpc>
            </a:pPr>
            <a:endParaRPr lang="en-US" dirty="0" smtClean="0"/>
          </a:p>
        </p:txBody>
      </p:sp>
      <p:sp>
        <p:nvSpPr>
          <p:cNvPr id="22531" name="Content Placeholder 6"/>
          <p:cNvSpPr txBox="1">
            <a:spLocks/>
          </p:cNvSpPr>
          <p:nvPr/>
        </p:nvSpPr>
        <p:spPr bwMode="auto">
          <a:xfrm>
            <a:off x="1563688" y="2852738"/>
            <a:ext cx="7162800" cy="3182937"/>
          </a:xfrm>
          <a:prstGeom prst="rect">
            <a:avLst/>
          </a:prstGeom>
          <a:noFill/>
          <a:ln w="9525">
            <a:noFill/>
            <a:miter lim="800000"/>
            <a:headEnd/>
            <a:tailEnd/>
          </a:ln>
        </p:spPr>
        <p:txBody>
          <a:bodyPr/>
          <a:lstStyle/>
          <a:p>
            <a:pPr marL="342900" indent="-342900" eaLnBrk="0" hangingPunct="0"/>
            <a:endParaRPr lang="en-GB" sz="1600">
              <a:latin typeface="Arial" charset="0"/>
            </a:endParaRPr>
          </a:p>
          <a:p>
            <a:pPr marL="342900" indent="-342900" eaLnBrk="0" hangingPunct="0"/>
            <a:endParaRPr lang="en-GB"/>
          </a:p>
          <a:p>
            <a:pPr marL="1600200" lvl="3" indent="-228600" eaLnBrk="0" hangingPunct="0">
              <a:buClr>
                <a:srgbClr val="FF3300"/>
              </a:buClr>
              <a:buFont typeface="Wingdings" pitchFamily="2" charset="2"/>
              <a:buChar char="§"/>
            </a:pPr>
            <a:endParaRPr lang="en-GB" sz="1600">
              <a:latin typeface="Arial" charset="0"/>
            </a:endParaRPr>
          </a:p>
          <a:p>
            <a:pPr marL="1600200" lvl="3" indent="-228600" eaLnBrk="0" hangingPunct="0">
              <a:buClr>
                <a:srgbClr val="FF3300"/>
              </a:buClr>
              <a:buFont typeface="Wingdings" pitchFamily="2" charset="2"/>
              <a:buChar char="§"/>
            </a:pPr>
            <a:endParaRPr lang="en-US" sz="1600">
              <a:latin typeface="Arial" charset="0"/>
            </a:endParaRPr>
          </a:p>
          <a:p>
            <a:pPr marL="800100" lvl="1" indent="-342900" eaLnBrk="0" hangingPunct="0">
              <a:buClr>
                <a:srgbClr val="FF3300"/>
              </a:buClr>
              <a:buFont typeface="Wingdings" pitchFamily="2" charset="2"/>
              <a:buChar char="§"/>
            </a:pPr>
            <a:endParaRPr lang="en-US" sz="1600">
              <a:latin typeface="Arial" charset="0"/>
            </a:endParaRPr>
          </a:p>
          <a:p>
            <a:pPr marL="342900" indent="-342900" eaLnBrk="0" hangingPunct="0">
              <a:buClr>
                <a:srgbClr val="FF3300"/>
              </a:buClr>
              <a:buFont typeface="Wingdings" pitchFamily="2" charset="2"/>
              <a:buChar char="§"/>
            </a:pPr>
            <a:endParaRPr lang="en-US" sz="1600">
              <a:latin typeface="Arial" charset="0"/>
              <a:cs typeface="Arial" charset="0"/>
            </a:endParaRPr>
          </a:p>
        </p:txBody>
      </p:sp>
      <p:sp>
        <p:nvSpPr>
          <p:cNvPr id="22532" name="Text Box 5"/>
          <p:cNvSpPr txBox="1">
            <a:spLocks noChangeArrowheads="1"/>
          </p:cNvSpPr>
          <p:nvPr/>
        </p:nvSpPr>
        <p:spPr bwMode="auto">
          <a:xfrm>
            <a:off x="4416425" y="4664075"/>
            <a:ext cx="184150" cy="457200"/>
          </a:xfrm>
          <a:prstGeom prst="rect">
            <a:avLst/>
          </a:prstGeom>
          <a:noFill/>
          <a:ln w="9525">
            <a:noFill/>
            <a:miter lim="800000"/>
            <a:headEnd/>
            <a:tailEnd/>
          </a:ln>
        </p:spPr>
        <p:txBody>
          <a:bodyPr wrap="none">
            <a:spAutoFit/>
          </a:bodyPr>
          <a:lstStyle/>
          <a:p>
            <a:pPr eaLnBrk="0" hangingPunct="0"/>
            <a:endParaRPr lang="en-US"/>
          </a:p>
        </p:txBody>
      </p:sp>
      <p:pic>
        <p:nvPicPr>
          <p:cNvPr id="22533" name="Picture 6"/>
          <p:cNvPicPr>
            <a:picLocks noChangeAspect="1" noChangeArrowheads="1"/>
          </p:cNvPicPr>
          <p:nvPr/>
        </p:nvPicPr>
        <p:blipFill>
          <a:blip r:embed="rId3" cstate="print"/>
          <a:srcRect l="17719" t="19444" r="18222" b="5559"/>
          <a:stretch>
            <a:fillRect/>
          </a:stretch>
        </p:blipFill>
        <p:spPr bwMode="auto">
          <a:xfrm>
            <a:off x="1065213" y="4579152"/>
            <a:ext cx="3735387" cy="1935948"/>
          </a:xfrm>
          <a:prstGeom prst="rect">
            <a:avLst/>
          </a:prstGeom>
          <a:noFill/>
          <a:ln w="9525">
            <a:noFill/>
            <a:miter lim="800000"/>
            <a:headEnd/>
            <a:tailEnd/>
          </a:ln>
        </p:spPr>
      </p:pic>
      <p:sp>
        <p:nvSpPr>
          <p:cNvPr id="22534" name="Text Box 7"/>
          <p:cNvSpPr txBox="1">
            <a:spLocks noChangeArrowheads="1"/>
          </p:cNvSpPr>
          <p:nvPr/>
        </p:nvSpPr>
        <p:spPr bwMode="auto">
          <a:xfrm>
            <a:off x="6608763" y="5300663"/>
            <a:ext cx="2528887" cy="854075"/>
          </a:xfrm>
          <a:prstGeom prst="rect">
            <a:avLst/>
          </a:prstGeom>
          <a:noFill/>
          <a:ln w="9525">
            <a:noFill/>
            <a:miter lim="800000"/>
            <a:headEnd/>
            <a:tailEnd/>
          </a:ln>
        </p:spPr>
        <p:txBody>
          <a:bodyPr wrap="none">
            <a:spAutoFit/>
          </a:bodyPr>
          <a:lstStyle/>
          <a:p>
            <a:pPr eaLnBrk="0" hangingPunct="0"/>
            <a:r>
              <a:rPr lang="en-GB" sz="1000">
                <a:latin typeface="Arial" charset="0"/>
              </a:rPr>
              <a:t>Steven Kozlowski, M.D.</a:t>
            </a:r>
          </a:p>
          <a:p>
            <a:pPr eaLnBrk="0" hangingPunct="0"/>
            <a:r>
              <a:rPr lang="en-GB" sz="1000">
                <a:latin typeface="Arial" charset="0"/>
              </a:rPr>
              <a:t>Director, Office of Biotechnology Products</a:t>
            </a:r>
          </a:p>
          <a:p>
            <a:pPr eaLnBrk="0" hangingPunct="0"/>
            <a:r>
              <a:rPr lang="en-GB" sz="1000">
                <a:latin typeface="Arial" charset="0"/>
              </a:rPr>
              <a:t>OPS/CDER/US FDA</a:t>
            </a:r>
          </a:p>
          <a:p>
            <a:pPr eaLnBrk="0" hangingPunct="0"/>
            <a:endParaRPr lang="en-US" sz="1000">
              <a:latin typeface="Arial" charset="0"/>
            </a:endParaRPr>
          </a:p>
          <a:p>
            <a:pPr eaLnBrk="0" hangingPunct="0"/>
            <a:endParaRPr lang="en-US" sz="1000">
              <a:latin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Isosceles Triangle 4"/>
          <p:cNvSpPr>
            <a:spLocks noChangeArrowheads="1"/>
          </p:cNvSpPr>
          <p:nvPr/>
        </p:nvSpPr>
        <p:spPr bwMode="auto">
          <a:xfrm>
            <a:off x="5145088" y="2362200"/>
            <a:ext cx="2743200" cy="2667000"/>
          </a:xfrm>
          <a:prstGeom prst="triangle">
            <a:avLst>
              <a:gd name="adj" fmla="val 50000"/>
            </a:avLst>
          </a:prstGeom>
          <a:solidFill>
            <a:srgbClr val="FF6600"/>
          </a:solidFill>
          <a:ln w="25400" algn="ctr">
            <a:solidFill>
              <a:schemeClr val="tx1"/>
            </a:solidFill>
            <a:round/>
            <a:headEnd/>
            <a:tailEnd/>
          </a:ln>
        </p:spPr>
        <p:txBody>
          <a:bodyPr/>
          <a:lstStyle/>
          <a:p>
            <a:pPr eaLnBrk="0" hangingPunct="0"/>
            <a:endParaRPr lang="en-US"/>
          </a:p>
        </p:txBody>
      </p:sp>
      <p:sp>
        <p:nvSpPr>
          <p:cNvPr id="28674" name="Isosceles Triangle 6"/>
          <p:cNvSpPr>
            <a:spLocks noChangeArrowheads="1"/>
          </p:cNvSpPr>
          <p:nvPr/>
        </p:nvSpPr>
        <p:spPr bwMode="auto">
          <a:xfrm>
            <a:off x="2073275" y="2349500"/>
            <a:ext cx="2743200" cy="2667000"/>
          </a:xfrm>
          <a:prstGeom prst="triangle">
            <a:avLst>
              <a:gd name="adj" fmla="val 50000"/>
            </a:avLst>
          </a:prstGeom>
          <a:solidFill>
            <a:srgbClr val="969696"/>
          </a:solidFill>
          <a:ln w="25400" algn="ctr">
            <a:solidFill>
              <a:schemeClr val="tx1"/>
            </a:solidFill>
            <a:round/>
            <a:headEnd/>
            <a:tailEnd/>
          </a:ln>
        </p:spPr>
        <p:txBody>
          <a:bodyPr/>
          <a:lstStyle/>
          <a:p>
            <a:pPr eaLnBrk="0" hangingPunct="0"/>
            <a:endParaRPr lang="en-US">
              <a:solidFill>
                <a:schemeClr val="bg1"/>
              </a:solidFill>
            </a:endParaRPr>
          </a:p>
        </p:txBody>
      </p:sp>
      <p:cxnSp>
        <p:nvCxnSpPr>
          <p:cNvPr id="28675" name="Straight Connector 25"/>
          <p:cNvCxnSpPr>
            <a:cxnSpLocks noChangeShapeType="1"/>
          </p:cNvCxnSpPr>
          <p:nvPr/>
        </p:nvCxnSpPr>
        <p:spPr bwMode="auto">
          <a:xfrm>
            <a:off x="2546350" y="4103688"/>
            <a:ext cx="1770063" cy="0"/>
          </a:xfrm>
          <a:prstGeom prst="line">
            <a:avLst/>
          </a:prstGeom>
          <a:noFill/>
          <a:ln w="25400" algn="ctr">
            <a:solidFill>
              <a:schemeClr val="tx1"/>
            </a:solidFill>
            <a:round/>
            <a:headEnd/>
            <a:tailEnd/>
          </a:ln>
        </p:spPr>
      </p:cxnSp>
      <p:cxnSp>
        <p:nvCxnSpPr>
          <p:cNvPr id="28676" name="Straight Connector 29"/>
          <p:cNvCxnSpPr>
            <a:cxnSpLocks noChangeShapeType="1"/>
            <a:stCxn id="28674" idx="1"/>
            <a:endCxn id="28674" idx="5"/>
          </p:cNvCxnSpPr>
          <p:nvPr/>
        </p:nvCxnSpPr>
        <p:spPr bwMode="auto">
          <a:xfrm>
            <a:off x="2746375" y="3683000"/>
            <a:ext cx="1397000" cy="0"/>
          </a:xfrm>
          <a:prstGeom prst="line">
            <a:avLst/>
          </a:prstGeom>
          <a:noFill/>
          <a:ln w="25400" algn="ctr">
            <a:solidFill>
              <a:schemeClr val="tx1"/>
            </a:solidFill>
            <a:round/>
            <a:headEnd/>
            <a:tailEnd/>
          </a:ln>
        </p:spPr>
      </p:cxnSp>
      <p:cxnSp>
        <p:nvCxnSpPr>
          <p:cNvPr id="28677" name="Straight Connector 37"/>
          <p:cNvCxnSpPr>
            <a:cxnSpLocks noChangeShapeType="1"/>
          </p:cNvCxnSpPr>
          <p:nvPr/>
        </p:nvCxnSpPr>
        <p:spPr bwMode="auto">
          <a:xfrm>
            <a:off x="2347913" y="4484688"/>
            <a:ext cx="2165350" cy="6350"/>
          </a:xfrm>
          <a:prstGeom prst="line">
            <a:avLst/>
          </a:prstGeom>
          <a:noFill/>
          <a:ln w="25400" algn="ctr">
            <a:solidFill>
              <a:schemeClr val="tx1"/>
            </a:solidFill>
            <a:round/>
            <a:headEnd/>
            <a:tailEnd/>
          </a:ln>
        </p:spPr>
      </p:cxnSp>
      <p:cxnSp>
        <p:nvCxnSpPr>
          <p:cNvPr id="28678" name="Straight Connector 39"/>
          <p:cNvCxnSpPr>
            <a:cxnSpLocks noChangeShapeType="1"/>
          </p:cNvCxnSpPr>
          <p:nvPr/>
        </p:nvCxnSpPr>
        <p:spPr bwMode="auto">
          <a:xfrm>
            <a:off x="6196013" y="2998788"/>
            <a:ext cx="658812" cy="0"/>
          </a:xfrm>
          <a:prstGeom prst="line">
            <a:avLst/>
          </a:prstGeom>
          <a:noFill/>
          <a:ln w="25400" algn="ctr">
            <a:solidFill>
              <a:schemeClr val="tx1"/>
            </a:solidFill>
            <a:round/>
            <a:headEnd/>
            <a:tailEnd/>
          </a:ln>
        </p:spPr>
      </p:cxnSp>
      <p:cxnSp>
        <p:nvCxnSpPr>
          <p:cNvPr id="28679" name="Straight Connector 42"/>
          <p:cNvCxnSpPr>
            <a:cxnSpLocks noChangeShapeType="1"/>
          </p:cNvCxnSpPr>
          <p:nvPr/>
        </p:nvCxnSpPr>
        <p:spPr bwMode="auto">
          <a:xfrm>
            <a:off x="5749925" y="3817938"/>
            <a:ext cx="1514475" cy="7937"/>
          </a:xfrm>
          <a:prstGeom prst="line">
            <a:avLst/>
          </a:prstGeom>
          <a:noFill/>
          <a:ln w="25400" algn="ctr">
            <a:solidFill>
              <a:schemeClr val="tx1"/>
            </a:solidFill>
            <a:round/>
            <a:headEnd/>
            <a:tailEnd/>
          </a:ln>
        </p:spPr>
      </p:cxnSp>
      <p:cxnSp>
        <p:nvCxnSpPr>
          <p:cNvPr id="28680" name="Straight Connector 46"/>
          <p:cNvCxnSpPr>
            <a:cxnSpLocks noChangeShapeType="1"/>
          </p:cNvCxnSpPr>
          <p:nvPr/>
        </p:nvCxnSpPr>
        <p:spPr bwMode="auto">
          <a:xfrm>
            <a:off x="5668963" y="4022725"/>
            <a:ext cx="1690687" cy="7938"/>
          </a:xfrm>
          <a:prstGeom prst="line">
            <a:avLst/>
          </a:prstGeom>
          <a:noFill/>
          <a:ln w="25400" algn="ctr">
            <a:solidFill>
              <a:schemeClr val="tx1"/>
            </a:solidFill>
            <a:round/>
            <a:headEnd/>
            <a:tailEnd/>
          </a:ln>
        </p:spPr>
      </p:cxnSp>
      <p:sp>
        <p:nvSpPr>
          <p:cNvPr id="28681" name="TextBox 54"/>
          <p:cNvSpPr txBox="1">
            <a:spLocks noChangeArrowheads="1"/>
          </p:cNvSpPr>
          <p:nvPr/>
        </p:nvSpPr>
        <p:spPr bwMode="auto">
          <a:xfrm>
            <a:off x="5740400" y="4349750"/>
            <a:ext cx="1644650" cy="366713"/>
          </a:xfrm>
          <a:prstGeom prst="rect">
            <a:avLst/>
          </a:prstGeom>
          <a:noFill/>
          <a:ln w="9525">
            <a:noFill/>
            <a:miter lim="800000"/>
            <a:headEnd/>
            <a:tailEnd/>
          </a:ln>
        </p:spPr>
        <p:txBody>
          <a:bodyPr wrap="none">
            <a:spAutoFit/>
          </a:bodyPr>
          <a:lstStyle/>
          <a:p>
            <a:pPr eaLnBrk="0" hangingPunct="0"/>
            <a:r>
              <a:rPr lang="en-US" sz="1800" b="1">
                <a:solidFill>
                  <a:schemeClr val="bg1"/>
                </a:solidFill>
                <a:latin typeface="Arial" charset="0"/>
              </a:rPr>
              <a:t>ANALYTICAL</a:t>
            </a:r>
          </a:p>
        </p:txBody>
      </p:sp>
      <p:sp>
        <p:nvSpPr>
          <p:cNvPr id="28682" name="TextBox 55"/>
          <p:cNvSpPr txBox="1">
            <a:spLocks noChangeArrowheads="1"/>
          </p:cNvSpPr>
          <p:nvPr/>
        </p:nvSpPr>
        <p:spPr bwMode="auto">
          <a:xfrm>
            <a:off x="2660650" y="4533900"/>
            <a:ext cx="1644650" cy="366713"/>
          </a:xfrm>
          <a:prstGeom prst="rect">
            <a:avLst/>
          </a:prstGeom>
          <a:noFill/>
          <a:ln w="9525">
            <a:noFill/>
            <a:miter lim="800000"/>
            <a:headEnd/>
            <a:tailEnd/>
          </a:ln>
        </p:spPr>
        <p:txBody>
          <a:bodyPr wrap="none">
            <a:spAutoFit/>
          </a:bodyPr>
          <a:lstStyle/>
          <a:p>
            <a:pPr eaLnBrk="0" hangingPunct="0"/>
            <a:r>
              <a:rPr lang="en-US" sz="1800" b="1">
                <a:solidFill>
                  <a:schemeClr val="bg1"/>
                </a:solidFill>
                <a:latin typeface="Arial" charset="0"/>
              </a:rPr>
              <a:t>ANALYTICAL</a:t>
            </a:r>
          </a:p>
        </p:txBody>
      </p:sp>
      <p:sp>
        <p:nvSpPr>
          <p:cNvPr id="28683" name="TextBox 56"/>
          <p:cNvSpPr txBox="1">
            <a:spLocks noChangeArrowheads="1"/>
          </p:cNvSpPr>
          <p:nvPr/>
        </p:nvSpPr>
        <p:spPr bwMode="auto">
          <a:xfrm>
            <a:off x="2649538" y="4076700"/>
            <a:ext cx="1835150" cy="366713"/>
          </a:xfrm>
          <a:prstGeom prst="rect">
            <a:avLst/>
          </a:prstGeom>
          <a:noFill/>
          <a:ln w="9525">
            <a:noFill/>
            <a:miter lim="800000"/>
            <a:headEnd/>
            <a:tailEnd/>
          </a:ln>
        </p:spPr>
        <p:txBody>
          <a:bodyPr wrap="none">
            <a:spAutoFit/>
          </a:bodyPr>
          <a:lstStyle/>
          <a:p>
            <a:pPr eaLnBrk="0" hangingPunct="0"/>
            <a:r>
              <a:rPr lang="en-US" sz="1800" b="1">
                <a:solidFill>
                  <a:schemeClr val="bg1"/>
                </a:solidFill>
                <a:latin typeface="Arial" charset="0"/>
              </a:rPr>
              <a:t>NON-CLINICAL</a:t>
            </a:r>
          </a:p>
        </p:txBody>
      </p:sp>
      <p:sp>
        <p:nvSpPr>
          <p:cNvPr id="28684" name="TextBox 57"/>
          <p:cNvSpPr txBox="1">
            <a:spLocks noChangeArrowheads="1"/>
          </p:cNvSpPr>
          <p:nvPr/>
        </p:nvSpPr>
        <p:spPr bwMode="auto">
          <a:xfrm>
            <a:off x="5849938" y="3751263"/>
            <a:ext cx="1479550" cy="307975"/>
          </a:xfrm>
          <a:prstGeom prst="rect">
            <a:avLst/>
          </a:prstGeom>
          <a:noFill/>
          <a:ln w="9525">
            <a:noFill/>
            <a:miter lim="800000"/>
            <a:headEnd/>
            <a:tailEnd/>
          </a:ln>
        </p:spPr>
        <p:txBody>
          <a:bodyPr wrap="none">
            <a:spAutoFit/>
          </a:bodyPr>
          <a:lstStyle/>
          <a:p>
            <a:pPr eaLnBrk="0" hangingPunct="0">
              <a:defRPr/>
            </a:pPr>
            <a:r>
              <a:rPr lang="en-US" sz="1400" b="1" dirty="0">
                <a:solidFill>
                  <a:schemeClr val="bg1"/>
                </a:solidFill>
                <a:latin typeface="+mj-lt"/>
              </a:rPr>
              <a:t>NON-CLINICAL</a:t>
            </a:r>
          </a:p>
        </p:txBody>
      </p:sp>
      <p:sp>
        <p:nvSpPr>
          <p:cNvPr id="28685" name="TextBox 59"/>
          <p:cNvSpPr txBox="1">
            <a:spLocks noChangeArrowheads="1"/>
          </p:cNvSpPr>
          <p:nvPr/>
        </p:nvSpPr>
        <p:spPr bwMode="auto">
          <a:xfrm>
            <a:off x="2808288" y="3703638"/>
            <a:ext cx="1398587" cy="304800"/>
          </a:xfrm>
          <a:prstGeom prst="rect">
            <a:avLst/>
          </a:prstGeom>
          <a:noFill/>
          <a:ln w="9525">
            <a:noFill/>
            <a:miter lim="800000"/>
            <a:headEnd/>
            <a:tailEnd/>
          </a:ln>
        </p:spPr>
        <p:txBody>
          <a:bodyPr wrap="none">
            <a:spAutoFit/>
          </a:bodyPr>
          <a:lstStyle/>
          <a:p>
            <a:pPr eaLnBrk="0" hangingPunct="0"/>
            <a:r>
              <a:rPr lang="en-US" sz="1400" b="1">
                <a:solidFill>
                  <a:schemeClr val="bg1"/>
                </a:solidFill>
                <a:latin typeface="Arial" charset="0"/>
              </a:rPr>
              <a:t>CLIN. PHARM.</a:t>
            </a:r>
          </a:p>
        </p:txBody>
      </p:sp>
      <p:sp>
        <p:nvSpPr>
          <p:cNvPr id="28686" name="TextBox 61"/>
          <p:cNvSpPr txBox="1">
            <a:spLocks noChangeArrowheads="1"/>
          </p:cNvSpPr>
          <p:nvPr/>
        </p:nvSpPr>
        <p:spPr bwMode="auto">
          <a:xfrm>
            <a:off x="6065838" y="3005138"/>
            <a:ext cx="930275" cy="730250"/>
          </a:xfrm>
          <a:prstGeom prst="rect">
            <a:avLst/>
          </a:prstGeom>
          <a:noFill/>
          <a:ln w="9525">
            <a:noFill/>
            <a:miter lim="800000"/>
            <a:headEnd/>
            <a:tailEnd/>
          </a:ln>
        </p:spPr>
        <p:txBody>
          <a:bodyPr>
            <a:spAutoFit/>
          </a:bodyPr>
          <a:lstStyle/>
          <a:p>
            <a:pPr algn="ctr" eaLnBrk="0" hangingPunct="0"/>
            <a:r>
              <a:rPr lang="en-US" sz="1400" b="1">
                <a:solidFill>
                  <a:schemeClr val="bg1"/>
                </a:solidFill>
                <a:latin typeface="Arial" charset="0"/>
              </a:rPr>
              <a:t>CLIN. </a:t>
            </a:r>
            <a:br>
              <a:rPr lang="en-US" sz="1400" b="1">
                <a:solidFill>
                  <a:schemeClr val="bg1"/>
                </a:solidFill>
                <a:latin typeface="Arial" charset="0"/>
              </a:rPr>
            </a:br>
            <a:r>
              <a:rPr lang="en-US" sz="1400" b="1">
                <a:solidFill>
                  <a:schemeClr val="bg1"/>
                </a:solidFill>
                <a:latin typeface="Arial" charset="0"/>
              </a:rPr>
              <a:t>PHARM.</a:t>
            </a:r>
          </a:p>
          <a:p>
            <a:pPr algn="ctr" eaLnBrk="0" hangingPunct="0"/>
            <a:r>
              <a:rPr lang="en-US" sz="1400" b="1">
                <a:solidFill>
                  <a:schemeClr val="bg1"/>
                </a:solidFill>
                <a:latin typeface="Arial" charset="0"/>
              </a:rPr>
              <a:t>PK/PD</a:t>
            </a:r>
          </a:p>
        </p:txBody>
      </p:sp>
      <p:sp>
        <p:nvSpPr>
          <p:cNvPr id="28687" name="TextBox 62"/>
          <p:cNvSpPr txBox="1">
            <a:spLocks noChangeArrowheads="1"/>
          </p:cNvSpPr>
          <p:nvPr/>
        </p:nvSpPr>
        <p:spPr bwMode="auto">
          <a:xfrm>
            <a:off x="2992438" y="3052763"/>
            <a:ext cx="1012825" cy="517525"/>
          </a:xfrm>
          <a:prstGeom prst="rect">
            <a:avLst/>
          </a:prstGeom>
          <a:noFill/>
          <a:ln w="9525">
            <a:noFill/>
            <a:miter lim="800000"/>
            <a:headEnd/>
            <a:tailEnd/>
          </a:ln>
        </p:spPr>
        <p:txBody>
          <a:bodyPr wrap="none">
            <a:spAutoFit/>
          </a:bodyPr>
          <a:lstStyle/>
          <a:p>
            <a:pPr eaLnBrk="0" hangingPunct="0"/>
            <a:r>
              <a:rPr lang="en-US" sz="1400" b="1">
                <a:solidFill>
                  <a:schemeClr val="bg1"/>
                </a:solidFill>
                <a:latin typeface="Arial" charset="0"/>
              </a:rPr>
              <a:t>CLINICAL</a:t>
            </a:r>
          </a:p>
          <a:p>
            <a:pPr eaLnBrk="0" hangingPunct="0"/>
            <a:r>
              <a:rPr lang="en-US" sz="1400" b="1">
                <a:solidFill>
                  <a:schemeClr val="bg1"/>
                </a:solidFill>
                <a:latin typeface="Arial" charset="0"/>
              </a:rPr>
              <a:t>S&amp;E.*</a:t>
            </a:r>
          </a:p>
        </p:txBody>
      </p:sp>
      <p:sp>
        <p:nvSpPr>
          <p:cNvPr id="28688" name="TextBox 63"/>
          <p:cNvSpPr txBox="1">
            <a:spLocks noChangeArrowheads="1"/>
          </p:cNvSpPr>
          <p:nvPr/>
        </p:nvSpPr>
        <p:spPr bwMode="auto">
          <a:xfrm>
            <a:off x="2900363" y="5124450"/>
            <a:ext cx="1085850" cy="366713"/>
          </a:xfrm>
          <a:prstGeom prst="rect">
            <a:avLst/>
          </a:prstGeom>
          <a:noFill/>
          <a:ln w="9525">
            <a:noFill/>
            <a:miter lim="800000"/>
            <a:headEnd/>
            <a:tailEnd/>
          </a:ln>
        </p:spPr>
        <p:txBody>
          <a:bodyPr wrap="none">
            <a:spAutoFit/>
          </a:bodyPr>
          <a:lstStyle/>
          <a:p>
            <a:pPr eaLnBrk="0" hangingPunct="0"/>
            <a:r>
              <a:rPr lang="en-US" sz="1800" b="1">
                <a:latin typeface="Arial" charset="0"/>
              </a:rPr>
              <a:t>* Pivotal</a:t>
            </a:r>
          </a:p>
        </p:txBody>
      </p:sp>
      <p:sp>
        <p:nvSpPr>
          <p:cNvPr id="28689" name="TextBox 64"/>
          <p:cNvSpPr txBox="1">
            <a:spLocks noChangeArrowheads="1"/>
          </p:cNvSpPr>
          <p:nvPr/>
        </p:nvSpPr>
        <p:spPr bwMode="auto">
          <a:xfrm>
            <a:off x="5056188" y="5124450"/>
            <a:ext cx="4121150" cy="366713"/>
          </a:xfrm>
          <a:prstGeom prst="rect">
            <a:avLst/>
          </a:prstGeom>
          <a:noFill/>
          <a:ln w="9525">
            <a:noFill/>
            <a:miter lim="800000"/>
            <a:headEnd/>
            <a:tailEnd/>
          </a:ln>
        </p:spPr>
        <p:txBody>
          <a:bodyPr wrap="none">
            <a:spAutoFit/>
          </a:bodyPr>
          <a:lstStyle/>
          <a:p>
            <a:pPr eaLnBrk="0" hangingPunct="0"/>
            <a:r>
              <a:rPr lang="en-US" sz="1800" b="1">
                <a:solidFill>
                  <a:srgbClr val="FF0000"/>
                </a:solidFill>
                <a:latin typeface="Arial" charset="0"/>
              </a:rPr>
              <a:t>**Pivotal in biosimilar development</a:t>
            </a:r>
          </a:p>
        </p:txBody>
      </p:sp>
      <p:sp>
        <p:nvSpPr>
          <p:cNvPr id="28690" name="TextBox 65"/>
          <p:cNvSpPr txBox="1">
            <a:spLocks noChangeArrowheads="1"/>
          </p:cNvSpPr>
          <p:nvPr/>
        </p:nvSpPr>
        <p:spPr bwMode="auto">
          <a:xfrm>
            <a:off x="6788150" y="2206625"/>
            <a:ext cx="2092325" cy="517525"/>
          </a:xfrm>
          <a:prstGeom prst="rect">
            <a:avLst/>
          </a:prstGeom>
          <a:noFill/>
          <a:ln w="9525">
            <a:noFill/>
            <a:miter lim="800000"/>
            <a:headEnd/>
            <a:tailEnd/>
          </a:ln>
        </p:spPr>
        <p:txBody>
          <a:bodyPr wrap="none">
            <a:spAutoFit/>
          </a:bodyPr>
          <a:lstStyle/>
          <a:p>
            <a:pPr algn="ctr" eaLnBrk="0" hangingPunct="0"/>
            <a:r>
              <a:rPr lang="en-US" sz="1400" b="1">
                <a:latin typeface="Arial" charset="0"/>
              </a:rPr>
              <a:t>ADDITIONAL </a:t>
            </a:r>
          </a:p>
          <a:p>
            <a:pPr algn="ctr" eaLnBrk="0" hangingPunct="0"/>
            <a:r>
              <a:rPr lang="en-US" sz="1400" b="1">
                <a:latin typeface="Arial" charset="0"/>
              </a:rPr>
              <a:t>CLINICAL STUDIES </a:t>
            </a:r>
            <a:r>
              <a:rPr lang="en-US" sz="1400" b="1">
                <a:solidFill>
                  <a:srgbClr val="0070C0"/>
                </a:solidFill>
                <a:latin typeface="Arial" charset="0"/>
              </a:rPr>
              <a:t>***</a:t>
            </a:r>
          </a:p>
        </p:txBody>
      </p:sp>
      <p:cxnSp>
        <p:nvCxnSpPr>
          <p:cNvPr id="28691" name="Straight Arrow Connector 67"/>
          <p:cNvCxnSpPr>
            <a:cxnSpLocks noChangeShapeType="1"/>
            <a:stCxn id="28690" idx="1"/>
          </p:cNvCxnSpPr>
          <p:nvPr/>
        </p:nvCxnSpPr>
        <p:spPr bwMode="auto">
          <a:xfrm flipH="1">
            <a:off x="6330950" y="2465388"/>
            <a:ext cx="457200" cy="322262"/>
          </a:xfrm>
          <a:prstGeom prst="straightConnector1">
            <a:avLst/>
          </a:prstGeom>
          <a:noFill/>
          <a:ln w="25400" algn="ctr">
            <a:solidFill>
              <a:schemeClr val="tx1"/>
            </a:solidFill>
            <a:round/>
            <a:headEnd/>
            <a:tailEnd type="arrow" w="med" len="med"/>
          </a:ln>
        </p:spPr>
      </p:cxnSp>
      <p:sp>
        <p:nvSpPr>
          <p:cNvPr id="28692" name="TextBox 69"/>
          <p:cNvSpPr txBox="1">
            <a:spLocks noChangeArrowheads="1"/>
          </p:cNvSpPr>
          <p:nvPr/>
        </p:nvSpPr>
        <p:spPr bwMode="auto">
          <a:xfrm>
            <a:off x="7100888" y="3021013"/>
            <a:ext cx="2022475" cy="517525"/>
          </a:xfrm>
          <a:prstGeom prst="rect">
            <a:avLst/>
          </a:prstGeom>
          <a:noFill/>
          <a:ln w="9525">
            <a:noFill/>
            <a:miter lim="800000"/>
            <a:headEnd/>
            <a:tailEnd/>
          </a:ln>
        </p:spPr>
        <p:txBody>
          <a:bodyPr wrap="none">
            <a:spAutoFit/>
          </a:bodyPr>
          <a:lstStyle/>
          <a:p>
            <a:pPr algn="ctr" eaLnBrk="0" hangingPunct="0"/>
            <a:r>
              <a:rPr lang="en-US" sz="1400" b="1">
                <a:latin typeface="Arial" charset="0"/>
              </a:rPr>
              <a:t>INITIAL</a:t>
            </a:r>
          </a:p>
          <a:p>
            <a:pPr algn="ctr" eaLnBrk="0" hangingPunct="0"/>
            <a:r>
              <a:rPr lang="en-US" sz="1400" b="1">
                <a:latin typeface="Arial" charset="0"/>
              </a:rPr>
              <a:t>CLINICAL STUDIES </a:t>
            </a:r>
            <a:r>
              <a:rPr lang="en-US" sz="1400" b="1">
                <a:solidFill>
                  <a:srgbClr val="FF0000"/>
                </a:solidFill>
                <a:latin typeface="Arial" charset="0"/>
              </a:rPr>
              <a:t>**</a:t>
            </a:r>
          </a:p>
        </p:txBody>
      </p:sp>
      <p:sp>
        <p:nvSpPr>
          <p:cNvPr id="28693" name="TextBox 71"/>
          <p:cNvSpPr txBox="1">
            <a:spLocks noChangeArrowheads="1"/>
          </p:cNvSpPr>
          <p:nvPr/>
        </p:nvSpPr>
        <p:spPr bwMode="auto">
          <a:xfrm>
            <a:off x="5056188" y="5449888"/>
            <a:ext cx="3130550" cy="366712"/>
          </a:xfrm>
          <a:prstGeom prst="rect">
            <a:avLst/>
          </a:prstGeom>
          <a:noFill/>
          <a:ln w="9525">
            <a:noFill/>
            <a:miter lim="800000"/>
            <a:headEnd/>
            <a:tailEnd/>
          </a:ln>
        </p:spPr>
        <p:txBody>
          <a:bodyPr wrap="none">
            <a:spAutoFit/>
          </a:bodyPr>
          <a:lstStyle/>
          <a:p>
            <a:pPr eaLnBrk="0" hangingPunct="0"/>
            <a:r>
              <a:rPr lang="en-US" sz="1800" b="1">
                <a:solidFill>
                  <a:srgbClr val="0070C0"/>
                </a:solidFill>
                <a:latin typeface="Arial" charset="0"/>
              </a:rPr>
              <a:t>***Confirmatory, as needed</a:t>
            </a:r>
          </a:p>
        </p:txBody>
      </p:sp>
      <p:sp>
        <p:nvSpPr>
          <p:cNvPr id="28694" name="Title 72"/>
          <p:cNvSpPr>
            <a:spLocks noGrp="1"/>
          </p:cNvSpPr>
          <p:nvPr>
            <p:ph type="title" idx="4294967295"/>
          </p:nvPr>
        </p:nvSpPr>
        <p:spPr/>
        <p:txBody>
          <a:bodyPr/>
          <a:lstStyle/>
          <a:p>
            <a:r>
              <a:rPr lang="en-US" smtClean="0"/>
              <a:t>BIOSIMILARS DEVELOPMENT PARADIGM</a:t>
            </a:r>
          </a:p>
        </p:txBody>
      </p:sp>
      <p:sp>
        <p:nvSpPr>
          <p:cNvPr id="28695" name="Rectangle 75"/>
          <p:cNvSpPr>
            <a:spLocks noChangeArrowheads="1"/>
          </p:cNvSpPr>
          <p:nvPr/>
        </p:nvSpPr>
        <p:spPr bwMode="auto">
          <a:xfrm>
            <a:off x="5145088" y="2365375"/>
            <a:ext cx="777875" cy="587375"/>
          </a:xfrm>
          <a:prstGeom prst="rect">
            <a:avLst/>
          </a:prstGeom>
          <a:solidFill>
            <a:srgbClr val="FFA600"/>
          </a:solidFill>
          <a:ln w="6350">
            <a:solidFill>
              <a:schemeClr val="tx1"/>
            </a:solidFill>
            <a:miter lim="800000"/>
            <a:headEnd/>
            <a:tailEnd/>
          </a:ln>
        </p:spPr>
        <p:txBody>
          <a:bodyPr wrap="none">
            <a:spAutoFit/>
          </a:bodyPr>
          <a:lstStyle/>
          <a:p>
            <a:pPr algn="ctr" eaLnBrk="0" hangingPunct="0"/>
            <a:r>
              <a:rPr lang="en-US" sz="1600" b="1">
                <a:latin typeface="Arial" charset="0"/>
              </a:rPr>
              <a:t>351(k)</a:t>
            </a:r>
          </a:p>
          <a:p>
            <a:pPr algn="ctr" eaLnBrk="0" hangingPunct="0"/>
            <a:r>
              <a:rPr lang="en-US" sz="1600" b="1">
                <a:latin typeface="Arial" charset="0"/>
              </a:rPr>
              <a:t>BLA</a:t>
            </a:r>
          </a:p>
        </p:txBody>
      </p:sp>
      <p:sp>
        <p:nvSpPr>
          <p:cNvPr id="28696" name="Rectangle 76"/>
          <p:cNvSpPr>
            <a:spLocks noChangeArrowheads="1"/>
          </p:cNvSpPr>
          <p:nvPr/>
        </p:nvSpPr>
        <p:spPr bwMode="auto">
          <a:xfrm>
            <a:off x="1955800" y="2365375"/>
            <a:ext cx="777875" cy="587375"/>
          </a:xfrm>
          <a:prstGeom prst="rect">
            <a:avLst/>
          </a:prstGeom>
          <a:solidFill>
            <a:srgbClr val="FFA600"/>
          </a:solidFill>
          <a:ln w="6350">
            <a:solidFill>
              <a:schemeClr val="tx1"/>
            </a:solidFill>
            <a:miter lim="800000"/>
            <a:headEnd/>
            <a:tailEnd/>
          </a:ln>
        </p:spPr>
        <p:txBody>
          <a:bodyPr wrap="none">
            <a:spAutoFit/>
          </a:bodyPr>
          <a:lstStyle/>
          <a:p>
            <a:pPr algn="ctr" eaLnBrk="0" hangingPunct="0"/>
            <a:r>
              <a:rPr lang="en-US" sz="1600" b="1">
                <a:latin typeface="Arial" charset="0"/>
              </a:rPr>
              <a:t>351(a)</a:t>
            </a:r>
          </a:p>
          <a:p>
            <a:pPr algn="ctr" eaLnBrk="0" hangingPunct="0"/>
            <a:r>
              <a:rPr lang="en-US" sz="1600" b="1">
                <a:latin typeface="Arial" charset="0"/>
              </a:rPr>
              <a:t>BLA</a:t>
            </a:r>
          </a:p>
        </p:txBody>
      </p:sp>
      <p:sp>
        <p:nvSpPr>
          <p:cNvPr id="79" name="TextBox 78"/>
          <p:cNvSpPr txBox="1"/>
          <p:nvPr/>
        </p:nvSpPr>
        <p:spPr>
          <a:xfrm>
            <a:off x="1671638" y="5943600"/>
            <a:ext cx="6824662" cy="461963"/>
          </a:xfrm>
          <a:prstGeom prst="rect">
            <a:avLst/>
          </a:prstGeom>
          <a:noFill/>
        </p:spPr>
        <p:txBody>
          <a:bodyPr wrap="none">
            <a:spAutoFit/>
          </a:bodyPr>
          <a:lstStyle/>
          <a:p>
            <a:pPr eaLnBrk="0" hangingPunct="0">
              <a:defRPr/>
            </a:pPr>
            <a:r>
              <a:rPr lang="en-US" sz="1200" dirty="0">
                <a:latin typeface="+mj-lt"/>
              </a:rPr>
              <a:t>Adapted from Emily </a:t>
            </a:r>
            <a:r>
              <a:rPr lang="en-US" sz="1200" dirty="0" err="1">
                <a:latin typeface="+mj-lt"/>
              </a:rPr>
              <a:t>Shacter</a:t>
            </a:r>
            <a:r>
              <a:rPr lang="en-US" sz="1200" dirty="0">
                <a:latin typeface="+mj-lt"/>
              </a:rPr>
              <a:t>, “Current Regulatory and Scientific Issues with Biosimilars in the US; </a:t>
            </a:r>
            <a:br>
              <a:rPr lang="en-US" sz="1200" dirty="0">
                <a:latin typeface="+mj-lt"/>
              </a:rPr>
            </a:br>
            <a:r>
              <a:rPr lang="en-US" sz="1200" dirty="0">
                <a:latin typeface="+mj-lt"/>
              </a:rPr>
              <a:t>CHI </a:t>
            </a:r>
            <a:r>
              <a:rPr lang="en-US" sz="1200" dirty="0" err="1">
                <a:latin typeface="+mj-lt"/>
              </a:rPr>
              <a:t>Biotherapeutics</a:t>
            </a:r>
            <a:r>
              <a:rPr lang="en-US" sz="1200" dirty="0">
                <a:latin typeface="+mj-lt"/>
              </a:rPr>
              <a:t> Analytical Summit, 13 March 2015, Baltimore, MD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3"/>
          <p:cNvSpPr>
            <a:spLocks noGrp="1"/>
          </p:cNvSpPr>
          <p:nvPr>
            <p:ph type="title" idx="4294967295"/>
          </p:nvPr>
        </p:nvSpPr>
        <p:spPr/>
        <p:txBody>
          <a:bodyPr/>
          <a:lstStyle/>
          <a:p>
            <a:r>
              <a:rPr lang="en-US" smtClean="0"/>
              <a:t>A STEPWISE APPROACH</a:t>
            </a:r>
          </a:p>
        </p:txBody>
      </p:sp>
      <p:sp>
        <p:nvSpPr>
          <p:cNvPr id="29698" name="Content Placeholder 5"/>
          <p:cNvSpPr>
            <a:spLocks noGrp="1"/>
          </p:cNvSpPr>
          <p:nvPr>
            <p:ph sz="half" idx="4294967295"/>
          </p:nvPr>
        </p:nvSpPr>
        <p:spPr>
          <a:xfrm>
            <a:off x="5715000" y="1676400"/>
            <a:ext cx="3505200" cy="4648200"/>
          </a:xfrm>
        </p:spPr>
        <p:txBody>
          <a:bodyPr/>
          <a:lstStyle/>
          <a:p>
            <a:r>
              <a:rPr lang="en-GB" dirty="0" smtClean="0"/>
              <a:t>Analytical comparison to reference product</a:t>
            </a:r>
          </a:p>
          <a:p>
            <a:pPr lvl="1"/>
            <a:r>
              <a:rPr lang="en-GB" dirty="0" smtClean="0"/>
              <a:t>Structure</a:t>
            </a:r>
          </a:p>
          <a:p>
            <a:pPr lvl="1"/>
            <a:r>
              <a:rPr lang="en-GB" dirty="0" smtClean="0"/>
              <a:t>Function</a:t>
            </a:r>
          </a:p>
          <a:p>
            <a:r>
              <a:rPr lang="en-GB" dirty="0" smtClean="0"/>
              <a:t>Non-clinical testing</a:t>
            </a:r>
          </a:p>
          <a:p>
            <a:r>
              <a:rPr lang="en-GB" dirty="0" smtClean="0"/>
              <a:t>Clinical evaluation in intended population</a:t>
            </a:r>
          </a:p>
          <a:p>
            <a:pPr lvl="1"/>
            <a:endParaRPr lang="en-GB" dirty="0" smtClean="0"/>
          </a:p>
          <a:p>
            <a:pPr lvl="1"/>
            <a:endParaRPr lang="en-GB" dirty="0" smtClean="0"/>
          </a:p>
          <a:p>
            <a:pPr>
              <a:buFont typeface="Wingdings" pitchFamily="2" charset="2"/>
              <a:buNone/>
            </a:pPr>
            <a:r>
              <a:rPr lang="en-GB" sz="2800" dirty="0" smtClean="0">
                <a:solidFill>
                  <a:srgbClr val="FF0000"/>
                </a:solidFill>
              </a:rPr>
              <a:t>Each step supported by previous one.</a:t>
            </a:r>
            <a:endParaRPr lang="en-US" sz="2800" dirty="0" smtClean="0">
              <a:solidFill>
                <a:srgbClr val="FF0000"/>
              </a:solidFill>
            </a:endParaRPr>
          </a:p>
        </p:txBody>
      </p:sp>
      <p:pic>
        <p:nvPicPr>
          <p:cNvPr id="29699" name="Picture 6"/>
          <p:cNvPicPr>
            <a:picLocks noChangeAspect="1" noChangeArrowheads="1"/>
          </p:cNvPicPr>
          <p:nvPr/>
        </p:nvPicPr>
        <p:blipFill>
          <a:blip r:embed="rId3" cstate="print"/>
          <a:srcRect/>
          <a:stretch>
            <a:fillRect/>
          </a:stretch>
        </p:blipFill>
        <p:spPr bwMode="auto">
          <a:xfrm>
            <a:off x="704850" y="1700213"/>
            <a:ext cx="4976813" cy="4176712"/>
          </a:xfrm>
          <a:prstGeom prst="rect">
            <a:avLst/>
          </a:prstGeom>
          <a:noFill/>
          <a:ln w="9525">
            <a:noFill/>
            <a:miter lim="800000"/>
            <a:headEnd/>
            <a:tailEnd/>
          </a:ln>
        </p:spPr>
      </p:pic>
      <p:sp>
        <p:nvSpPr>
          <p:cNvPr id="29700" name="Rectangle 7"/>
          <p:cNvSpPr>
            <a:spLocks noChangeArrowheads="1"/>
          </p:cNvSpPr>
          <p:nvPr/>
        </p:nvSpPr>
        <p:spPr bwMode="auto">
          <a:xfrm>
            <a:off x="592138" y="6016625"/>
            <a:ext cx="5081587" cy="457200"/>
          </a:xfrm>
          <a:prstGeom prst="rect">
            <a:avLst/>
          </a:prstGeom>
          <a:noFill/>
          <a:ln w="9525">
            <a:noFill/>
            <a:miter lim="800000"/>
            <a:headEnd/>
            <a:tailEnd/>
          </a:ln>
        </p:spPr>
        <p:txBody>
          <a:bodyPr>
            <a:spAutoFit/>
          </a:bodyPr>
          <a:lstStyle/>
          <a:p>
            <a:pPr eaLnBrk="0" hangingPunct="0"/>
            <a:r>
              <a:rPr lang="en-US" altLang="en-US" sz="1200">
                <a:latin typeface="Arial" charset="0"/>
              </a:rPr>
              <a:t>Published in: Mark A Socinski; Giuseppe Curigliano; Ira Jacobs; Barry Gumbiner; Judith MacDonald; Dolca Thomas; </a:t>
            </a:r>
            <a:r>
              <a:rPr lang="en-US" altLang="en-US" sz="1200" i="1">
                <a:latin typeface="Arial" charset="0"/>
              </a:rPr>
              <a:t>mAbs</a:t>
            </a:r>
            <a:r>
              <a:rPr lang="en-US" altLang="en-US" sz="1200">
                <a:latin typeface="Arial" charset="0"/>
              </a:rPr>
              <a:t> </a:t>
            </a:r>
            <a:r>
              <a:rPr lang="en-US" altLang="en-US" sz="1200" b="1">
                <a:latin typeface="Arial" charset="0"/>
              </a:rPr>
              <a:t> 2015, </a:t>
            </a:r>
            <a:r>
              <a:rPr lang="en-US" altLang="en-US" sz="1200">
                <a:latin typeface="Arial" charset="0"/>
              </a:rPr>
              <a:t>7, 286-293.</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2133600" y="152400"/>
            <a:ext cx="7162800" cy="914400"/>
          </a:xfrm>
        </p:spPr>
        <p:txBody>
          <a:bodyPr/>
          <a:lstStyle/>
          <a:p>
            <a:r>
              <a:rPr lang="en-GB" dirty="0" smtClean="0"/>
              <a:t>WHEN IS ANALYTICAL CHARACTERIZATION REQUIRED?</a:t>
            </a:r>
            <a:endParaRPr lang="en-US" dirty="0" smtClean="0"/>
          </a:p>
        </p:txBody>
      </p:sp>
      <p:pic>
        <p:nvPicPr>
          <p:cNvPr id="26626" name="Picture 2"/>
          <p:cNvPicPr>
            <a:picLocks noGrp="1" noChangeAspect="1" noChangeArrowheads="1"/>
          </p:cNvPicPr>
          <p:nvPr>
            <p:ph type="body" idx="4294967295"/>
          </p:nvPr>
        </p:nvPicPr>
        <p:blipFill>
          <a:blip r:embed="rId2" cstate="print"/>
          <a:srcRect b="3970"/>
          <a:stretch>
            <a:fillRect/>
          </a:stretch>
        </p:blipFill>
        <p:spPr>
          <a:xfrm>
            <a:off x="228600" y="1524000"/>
            <a:ext cx="9105900" cy="487680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idx="4294967295"/>
          </p:nvPr>
        </p:nvSpPr>
        <p:spPr>
          <a:xfrm>
            <a:off x="2000250" y="188913"/>
            <a:ext cx="7142163" cy="863600"/>
          </a:xfrm>
        </p:spPr>
        <p:txBody>
          <a:bodyPr anchor="b"/>
          <a:lstStyle/>
          <a:p>
            <a:r>
              <a:rPr lang="en-US" smtClean="0"/>
              <a:t>MEETING REGULATORY CRITERIA FOR BIOSIMILARITY DEMONSTRATION</a:t>
            </a:r>
          </a:p>
        </p:txBody>
      </p:sp>
      <p:sp>
        <p:nvSpPr>
          <p:cNvPr id="32770" name="Rectangle 3"/>
          <p:cNvSpPr>
            <a:spLocks noGrp="1" noChangeArrowheads="1"/>
          </p:cNvSpPr>
          <p:nvPr>
            <p:ph idx="4294967295"/>
          </p:nvPr>
        </p:nvSpPr>
        <p:spPr/>
        <p:txBody>
          <a:bodyPr/>
          <a:lstStyle/>
          <a:p>
            <a:pPr>
              <a:lnSpc>
                <a:spcPct val="90000"/>
              </a:lnSpc>
            </a:pPr>
            <a:r>
              <a:rPr lang="en-US" smtClean="0"/>
              <a:t>The development of a biosimilar product requires comprehensive physicochemical structural characterization of the (glyco)protein at </a:t>
            </a:r>
            <a:r>
              <a:rPr lang="en-US" smtClean="0">
                <a:solidFill>
                  <a:srgbClr val="FF3300"/>
                </a:solidFill>
              </a:rPr>
              <a:t>MANY</a:t>
            </a:r>
            <a:r>
              <a:rPr lang="en-US" smtClean="0"/>
              <a:t> stages.</a:t>
            </a:r>
          </a:p>
          <a:p>
            <a:pPr>
              <a:lnSpc>
                <a:spcPct val="90000"/>
              </a:lnSpc>
            </a:pPr>
            <a:r>
              <a:rPr lang="en-US" smtClean="0"/>
              <a:t>Initially, batches of the originator molecule are studied to determine the exact protein sequence, post-translational modifications and variability of quality attributes. These data form the </a:t>
            </a:r>
            <a:r>
              <a:rPr lang="en-US" smtClean="0">
                <a:solidFill>
                  <a:srgbClr val="FF3300"/>
                </a:solidFill>
              </a:rPr>
              <a:t>Quality Target Product Profile</a:t>
            </a:r>
            <a:r>
              <a:rPr lang="en-US" smtClean="0"/>
              <a:t> (QTPP) for the biosimilar. </a:t>
            </a:r>
          </a:p>
          <a:p>
            <a:pPr>
              <a:lnSpc>
                <a:spcPct val="90000"/>
              </a:lnSpc>
            </a:pPr>
            <a:r>
              <a:rPr lang="en-US" smtClean="0"/>
              <a:t>At early stage, characterization surveys may help to guide choice of an appropriate cell line. Build similarity concept.</a:t>
            </a:r>
          </a:p>
          <a:p>
            <a:pPr>
              <a:lnSpc>
                <a:spcPct val="90000"/>
              </a:lnSpc>
            </a:pPr>
            <a:endParaRPr lang="en-US" sz="18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idx="4294967295"/>
          </p:nvPr>
        </p:nvSpPr>
        <p:spPr>
          <a:xfrm>
            <a:off x="2216150" y="261938"/>
            <a:ext cx="5905500" cy="863600"/>
          </a:xfrm>
        </p:spPr>
        <p:txBody>
          <a:bodyPr anchor="b"/>
          <a:lstStyle/>
          <a:p>
            <a:r>
              <a:rPr lang="en-GB" smtClean="0"/>
              <a:t>COMPARISON OF THE BIOSIMILAR SIDE-BY-SIDE WITH THE ORIGINATOR</a:t>
            </a:r>
            <a:endParaRPr lang="en-US" smtClean="0"/>
          </a:p>
        </p:txBody>
      </p:sp>
      <p:sp>
        <p:nvSpPr>
          <p:cNvPr id="33794" name="Rectangle 3"/>
          <p:cNvSpPr>
            <a:spLocks noGrp="1" noChangeArrowheads="1"/>
          </p:cNvSpPr>
          <p:nvPr>
            <p:ph idx="4294967295"/>
          </p:nvPr>
        </p:nvSpPr>
        <p:spPr>
          <a:xfrm>
            <a:off x="2111375" y="1700213"/>
            <a:ext cx="7162800" cy="3784600"/>
          </a:xfrm>
        </p:spPr>
        <p:txBody>
          <a:bodyPr/>
          <a:lstStyle/>
          <a:p>
            <a:pPr>
              <a:lnSpc>
                <a:spcPct val="80000"/>
              </a:lnSpc>
              <a:spcBef>
                <a:spcPts val="1200"/>
              </a:spcBef>
            </a:pPr>
            <a:r>
              <a:rPr lang="en-GB" smtClean="0"/>
              <a:t>“Comparability” </a:t>
            </a:r>
          </a:p>
          <a:p>
            <a:pPr lvl="1">
              <a:lnSpc>
                <a:spcPct val="80000"/>
              </a:lnSpc>
              <a:spcBef>
                <a:spcPts val="600"/>
              </a:spcBef>
            </a:pPr>
            <a:r>
              <a:rPr lang="en-GB" sz="2000" smtClean="0"/>
              <a:t>Comparable to Reference Product</a:t>
            </a:r>
          </a:p>
          <a:p>
            <a:pPr lvl="1">
              <a:lnSpc>
                <a:spcPct val="80000"/>
              </a:lnSpc>
              <a:spcBef>
                <a:spcPts val="600"/>
              </a:spcBef>
            </a:pPr>
            <a:r>
              <a:rPr lang="en-GB" sz="2000" smtClean="0"/>
              <a:t>Determine if proteins have the same biochemical, biophysical and physiological attributes </a:t>
            </a:r>
          </a:p>
          <a:p>
            <a:pPr lvl="1">
              <a:lnSpc>
                <a:spcPct val="80000"/>
              </a:lnSpc>
              <a:spcBef>
                <a:spcPts val="600"/>
              </a:spcBef>
            </a:pPr>
            <a:r>
              <a:rPr lang="en-GB" sz="2000" smtClean="0"/>
              <a:t>Product related variants and impurities</a:t>
            </a:r>
          </a:p>
          <a:p>
            <a:pPr>
              <a:lnSpc>
                <a:spcPct val="80000"/>
              </a:lnSpc>
              <a:spcBef>
                <a:spcPts val="1200"/>
              </a:spcBef>
            </a:pPr>
            <a:r>
              <a:rPr lang="en-GB" smtClean="0"/>
              <a:t>Choice of reference material</a:t>
            </a:r>
          </a:p>
          <a:p>
            <a:pPr>
              <a:lnSpc>
                <a:spcPct val="80000"/>
              </a:lnSpc>
              <a:spcBef>
                <a:spcPts val="1200"/>
              </a:spcBef>
            </a:pPr>
            <a:r>
              <a:rPr lang="en-GB" smtClean="0"/>
              <a:t>Batches of Biosimilar vs batches of Originator</a:t>
            </a:r>
          </a:p>
          <a:p>
            <a:pPr>
              <a:lnSpc>
                <a:spcPct val="80000"/>
              </a:lnSpc>
              <a:spcBef>
                <a:spcPts val="1200"/>
              </a:spcBef>
            </a:pPr>
            <a:r>
              <a:rPr lang="en-GB" smtClean="0"/>
              <a:t>Changes in Originator product</a:t>
            </a:r>
          </a:p>
          <a:p>
            <a:pPr>
              <a:lnSpc>
                <a:spcPct val="80000"/>
              </a:lnSpc>
              <a:spcBef>
                <a:spcPts val="1200"/>
              </a:spcBef>
            </a:pPr>
            <a:r>
              <a:rPr lang="en-GB" smtClean="0"/>
              <a:t>Strategies for Primary and Higher Order Structure-battery of physicochemical analytical techniques with appropriate sensitivity</a:t>
            </a:r>
          </a:p>
          <a:p>
            <a:pPr>
              <a:lnSpc>
                <a:spcPct val="80000"/>
              </a:lnSpc>
              <a:spcBef>
                <a:spcPts val="1200"/>
              </a:spcBef>
            </a:pPr>
            <a:r>
              <a:rPr lang="en-GB" smtClean="0"/>
              <a:t>Which techniques to utilise? “</a:t>
            </a:r>
            <a:r>
              <a:rPr lang="en-GB" b="1" smtClean="0">
                <a:solidFill>
                  <a:srgbClr val="FF3300"/>
                </a:solidFill>
              </a:rPr>
              <a:t>Fingerprinting</a:t>
            </a:r>
            <a:r>
              <a:rPr lang="en-GB" smtClean="0"/>
              <a:t>”</a:t>
            </a:r>
          </a:p>
          <a:p>
            <a:pPr>
              <a:lnSpc>
                <a:spcPct val="80000"/>
              </a:lnSpc>
            </a:pPr>
            <a:endParaRPr lang="en-US" smtClean="0"/>
          </a:p>
        </p:txBody>
      </p:sp>
      <p:sp>
        <p:nvSpPr>
          <p:cNvPr id="5" name="Chevron 4"/>
          <p:cNvSpPr/>
          <p:nvPr/>
        </p:nvSpPr>
        <p:spPr bwMode="auto">
          <a:xfrm>
            <a:off x="271364" y="1858392"/>
            <a:ext cx="1729308" cy="634504"/>
          </a:xfrm>
          <a:prstGeom prst="chevron">
            <a:avLst/>
          </a:prstGeom>
          <a:solidFill>
            <a:srgbClr val="FF66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US" sz="1600" b="1" dirty="0">
                <a:solidFill>
                  <a:schemeClr val="bg1"/>
                </a:solidFill>
                <a:latin typeface="+mj-lt"/>
              </a:rPr>
              <a:t>STAGE 3</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idx="4294967295"/>
          </p:nvPr>
        </p:nvSpPr>
        <p:spPr>
          <a:xfrm>
            <a:off x="2216150" y="261938"/>
            <a:ext cx="7073900" cy="863600"/>
          </a:xfrm>
        </p:spPr>
        <p:txBody>
          <a:bodyPr anchor="b"/>
          <a:lstStyle/>
          <a:p>
            <a:r>
              <a:rPr lang="en-GB" smtClean="0"/>
              <a:t>REVISED EMA QUALITY GUIDELINE: COMPARABILITY EXERCISE</a:t>
            </a:r>
            <a:endParaRPr lang="en-US" smtClean="0"/>
          </a:p>
        </p:txBody>
      </p:sp>
      <p:sp>
        <p:nvSpPr>
          <p:cNvPr id="34818" name="Rectangle 3"/>
          <p:cNvSpPr>
            <a:spLocks noGrp="1" noChangeArrowheads="1"/>
          </p:cNvSpPr>
          <p:nvPr>
            <p:ph idx="4294967295"/>
          </p:nvPr>
        </p:nvSpPr>
        <p:spPr>
          <a:xfrm>
            <a:off x="1208088" y="2349500"/>
            <a:ext cx="7993062" cy="3959225"/>
          </a:xfrm>
        </p:spPr>
        <p:txBody>
          <a:bodyPr/>
          <a:lstStyle/>
          <a:p>
            <a:pPr>
              <a:lnSpc>
                <a:spcPct val="90000"/>
              </a:lnSpc>
              <a:spcBef>
                <a:spcPts val="2400"/>
              </a:spcBef>
            </a:pPr>
            <a:r>
              <a:rPr lang="en-US" sz="1800" smtClean="0"/>
              <a:t>Use state-of-art analytical, orthogonal methods</a:t>
            </a:r>
          </a:p>
          <a:p>
            <a:pPr>
              <a:lnSpc>
                <a:spcPct val="90000"/>
              </a:lnSpc>
              <a:spcBef>
                <a:spcPts val="2400"/>
              </a:spcBef>
            </a:pPr>
            <a:r>
              <a:rPr lang="en-US" sz="1800" smtClean="0"/>
              <a:t>Comparative characterization studies should include assessment of composition, physical properties, primary &amp; higher order structures, purity, product-related substances (e.g. isoforms) and impurities, and biological activity with “</a:t>
            </a:r>
            <a:r>
              <a:rPr lang="en-US" sz="1800" smtClean="0">
                <a:solidFill>
                  <a:srgbClr val="FF0000"/>
                </a:solidFill>
              </a:rPr>
              <a:t>sufficiently sensitive analytical tools</a:t>
            </a:r>
            <a:r>
              <a:rPr lang="en-US" sz="1800" smtClean="0"/>
              <a:t>”</a:t>
            </a:r>
          </a:p>
          <a:p>
            <a:pPr>
              <a:lnSpc>
                <a:spcPct val="90000"/>
              </a:lnSpc>
              <a:spcBef>
                <a:spcPts val="2400"/>
              </a:spcBef>
            </a:pPr>
            <a:r>
              <a:rPr lang="en-GB" sz="1800" b="1" smtClean="0">
                <a:solidFill>
                  <a:srgbClr val="FF0000"/>
                </a:solidFill>
              </a:rPr>
              <a:t>Quantitative</a:t>
            </a:r>
            <a:r>
              <a:rPr lang="en-GB" sz="1800" smtClean="0"/>
              <a:t> ranges for quality attributes established</a:t>
            </a:r>
          </a:p>
          <a:p>
            <a:pPr>
              <a:lnSpc>
                <a:spcPct val="90000"/>
              </a:lnSpc>
              <a:spcBef>
                <a:spcPts val="2400"/>
              </a:spcBef>
            </a:pPr>
            <a:r>
              <a:rPr lang="en-US" sz="1800" smtClean="0"/>
              <a:t>Use material from final process for clinical trials (i.e. avoid additional comparability exercises)</a:t>
            </a:r>
          </a:p>
          <a:p>
            <a:pPr>
              <a:lnSpc>
                <a:spcPct val="90000"/>
              </a:lnSpc>
              <a:spcBef>
                <a:spcPts val="2400"/>
              </a:spcBef>
            </a:pPr>
            <a:r>
              <a:rPr lang="en-US" sz="1800" smtClean="0"/>
              <a:t>Suitability of the formulation should be demonstrated (need not be identical)</a:t>
            </a:r>
          </a:p>
          <a:p>
            <a:pPr>
              <a:lnSpc>
                <a:spcPct val="90000"/>
              </a:lnSpc>
              <a:spcBef>
                <a:spcPts val="2400"/>
              </a:spcBef>
            </a:pPr>
            <a:endParaRPr lang="en-US" sz="1800" smtClean="0"/>
          </a:p>
        </p:txBody>
      </p:sp>
      <p:sp>
        <p:nvSpPr>
          <p:cNvPr id="19459" name="Text Box 4"/>
          <p:cNvSpPr txBox="1">
            <a:spLocks noChangeArrowheads="1"/>
          </p:cNvSpPr>
          <p:nvPr/>
        </p:nvSpPr>
        <p:spPr bwMode="auto">
          <a:xfrm>
            <a:off x="2505075" y="1268413"/>
            <a:ext cx="4591050" cy="822325"/>
          </a:xfrm>
          <a:prstGeom prst="rect">
            <a:avLst/>
          </a:prstGeom>
          <a:solidFill>
            <a:srgbClr val="FF6600"/>
          </a:solidFill>
          <a:ln w="9525">
            <a:noFill/>
            <a:miter lim="800000"/>
            <a:headEnd/>
            <a:tailEnd/>
          </a:ln>
          <a:effectLst>
            <a:prstShdw prst="shdw18" dist="17961" dir="13500000">
              <a:schemeClr val="bg2">
                <a:gamma/>
                <a:shade val="60000"/>
                <a:invGamma/>
              </a:schemeClr>
            </a:prstShdw>
          </a:effectLst>
        </p:spPr>
        <p:txBody>
          <a:bodyPr wrap="none">
            <a:spAutoFit/>
          </a:bodyPr>
          <a:lstStyle/>
          <a:p>
            <a:pPr>
              <a:defRPr/>
            </a:pPr>
            <a:r>
              <a:rPr lang="en-GB" dirty="0">
                <a:latin typeface="Arial" charset="0"/>
              </a:rPr>
              <a:t>EMA/CHMP/BWP/247713/2012</a:t>
            </a:r>
          </a:p>
          <a:p>
            <a:pPr>
              <a:defRPr/>
            </a:pPr>
            <a:r>
              <a:rPr lang="en-GB" dirty="0">
                <a:latin typeface="Arial" charset="0"/>
              </a:rPr>
              <a:t>Revision 1, Effective 1 Dec 2014</a:t>
            </a:r>
            <a:endParaRPr lang="en-US" dirty="0">
              <a:latin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GB" dirty="0" smtClean="0">
                <a:solidFill>
                  <a:schemeClr val="tx1"/>
                </a:solidFill>
              </a:rPr>
              <a:t>WHY ARE BIOPRODUCTS A CHALLENGE ?</a:t>
            </a:r>
            <a:endParaRPr lang="en-US" dirty="0" smtClean="0">
              <a:solidFill>
                <a:schemeClr val="tx1"/>
              </a:solidFill>
            </a:endParaRPr>
          </a:p>
        </p:txBody>
      </p:sp>
      <p:sp>
        <p:nvSpPr>
          <p:cNvPr id="21507" name="Text Box 4"/>
          <p:cNvSpPr txBox="1">
            <a:spLocks noChangeArrowheads="1"/>
          </p:cNvSpPr>
          <p:nvPr/>
        </p:nvSpPr>
        <p:spPr bwMode="auto">
          <a:xfrm>
            <a:off x="6626225" y="4473575"/>
            <a:ext cx="184150" cy="457200"/>
          </a:xfrm>
          <a:prstGeom prst="rect">
            <a:avLst/>
          </a:prstGeom>
          <a:noFill/>
          <a:ln w="9525">
            <a:noFill/>
            <a:miter lim="800000"/>
            <a:headEnd/>
            <a:tailEnd/>
          </a:ln>
        </p:spPr>
        <p:txBody>
          <a:bodyPr wrap="none">
            <a:spAutoFit/>
          </a:bodyPr>
          <a:lstStyle/>
          <a:p>
            <a:pPr eaLnBrk="0" hangingPunct="0"/>
            <a:endParaRPr lang="en-US"/>
          </a:p>
        </p:txBody>
      </p:sp>
      <p:sp>
        <p:nvSpPr>
          <p:cNvPr id="21509" name="Text Box 7"/>
          <p:cNvSpPr txBox="1">
            <a:spLocks noChangeArrowheads="1"/>
          </p:cNvSpPr>
          <p:nvPr/>
        </p:nvSpPr>
        <p:spPr bwMode="auto">
          <a:xfrm>
            <a:off x="2295525" y="1692275"/>
            <a:ext cx="184150" cy="457200"/>
          </a:xfrm>
          <a:prstGeom prst="rect">
            <a:avLst/>
          </a:prstGeom>
          <a:noFill/>
          <a:ln w="9525">
            <a:noFill/>
            <a:miter lim="800000"/>
            <a:headEnd/>
            <a:tailEnd/>
          </a:ln>
        </p:spPr>
        <p:txBody>
          <a:bodyPr wrap="none">
            <a:spAutoFit/>
          </a:bodyPr>
          <a:lstStyle/>
          <a:p>
            <a:endParaRPr lang="en-US"/>
          </a:p>
        </p:txBody>
      </p:sp>
      <p:sp>
        <p:nvSpPr>
          <p:cNvPr id="21510" name="Text Box 9"/>
          <p:cNvSpPr txBox="1">
            <a:spLocks noChangeArrowheads="1"/>
          </p:cNvSpPr>
          <p:nvPr/>
        </p:nvSpPr>
        <p:spPr bwMode="auto">
          <a:xfrm>
            <a:off x="4481513" y="1319213"/>
            <a:ext cx="4992687" cy="2014537"/>
          </a:xfrm>
          <a:prstGeom prst="rect">
            <a:avLst/>
          </a:prstGeom>
          <a:noFill/>
          <a:ln w="9525">
            <a:noFill/>
            <a:miter lim="800000"/>
            <a:headEnd/>
            <a:tailEnd/>
          </a:ln>
        </p:spPr>
        <p:txBody>
          <a:bodyPr>
            <a:spAutoFit/>
          </a:bodyPr>
          <a:lstStyle/>
          <a:p>
            <a:r>
              <a:rPr lang="en-GB" sz="1800" dirty="0">
                <a:solidFill>
                  <a:srgbClr val="000000"/>
                </a:solidFill>
                <a:latin typeface="Arial" charset="0"/>
              </a:rPr>
              <a:t>During/ after translation of the </a:t>
            </a:r>
            <a:r>
              <a:rPr lang="en-GB" sz="1800" dirty="0" err="1">
                <a:solidFill>
                  <a:srgbClr val="000000"/>
                </a:solidFill>
                <a:latin typeface="Arial" charset="0"/>
              </a:rPr>
              <a:t>oligonucleotide</a:t>
            </a:r>
            <a:r>
              <a:rPr lang="en-GB" sz="1800" dirty="0">
                <a:solidFill>
                  <a:srgbClr val="000000"/>
                </a:solidFill>
                <a:latin typeface="Arial" charset="0"/>
              </a:rPr>
              <a:t> code into an AA sequence, processing events occur to confer biological activity. T</a:t>
            </a:r>
            <a:r>
              <a:rPr lang="en-GB" sz="1800" dirty="0">
                <a:latin typeface="Arial" charset="0"/>
              </a:rPr>
              <a:t>hese</a:t>
            </a:r>
            <a:r>
              <a:rPr lang="en-GB" sz="1800" dirty="0">
                <a:solidFill>
                  <a:srgbClr val="FF3F00"/>
                </a:solidFill>
                <a:latin typeface="Arial" charset="0"/>
              </a:rPr>
              <a:t> </a:t>
            </a:r>
            <a:r>
              <a:rPr lang="en-GB" sz="1800" dirty="0">
                <a:solidFill>
                  <a:srgbClr val="FF6600"/>
                </a:solidFill>
                <a:latin typeface="Arial" charset="0"/>
              </a:rPr>
              <a:t>Co- and Post-Translational </a:t>
            </a:r>
            <a:r>
              <a:rPr lang="en-GB" sz="1800" dirty="0">
                <a:solidFill>
                  <a:srgbClr val="000000"/>
                </a:solidFill>
                <a:latin typeface="Arial" charset="0"/>
              </a:rPr>
              <a:t>events change the </a:t>
            </a:r>
            <a:r>
              <a:rPr lang="en-GB" sz="1800" dirty="0">
                <a:latin typeface="Arial" charset="0"/>
              </a:rPr>
              <a:t>primary structure but </a:t>
            </a:r>
            <a:r>
              <a:rPr lang="en-GB" sz="1800" dirty="0">
                <a:solidFill>
                  <a:srgbClr val="000000"/>
                </a:solidFill>
                <a:latin typeface="Arial" charset="0"/>
              </a:rPr>
              <a:t>are </a:t>
            </a:r>
            <a:r>
              <a:rPr lang="en-GB" sz="1800" dirty="0">
                <a:solidFill>
                  <a:srgbClr val="FF6600"/>
                </a:solidFill>
                <a:latin typeface="Arial" charset="0"/>
              </a:rPr>
              <a:t>NOT</a:t>
            </a:r>
            <a:r>
              <a:rPr lang="en-GB" sz="1800" dirty="0">
                <a:solidFill>
                  <a:srgbClr val="000000"/>
                </a:solidFill>
                <a:latin typeface="Arial" charset="0"/>
              </a:rPr>
              <a:t> predictable from the gene sequence. So it</a:t>
            </a:r>
            <a:r>
              <a:rPr lang="en-GB" sz="1800" dirty="0">
                <a:solidFill>
                  <a:srgbClr val="FF3300"/>
                </a:solidFill>
                <a:latin typeface="Arial" charset="0"/>
              </a:rPr>
              <a:t> </a:t>
            </a:r>
            <a:r>
              <a:rPr lang="en-GB" sz="1800" dirty="0">
                <a:solidFill>
                  <a:srgbClr val="FF6600"/>
                </a:solidFill>
                <a:latin typeface="Arial" charset="0"/>
              </a:rPr>
              <a:t>is essential to study the expressed protein products not the genes</a:t>
            </a:r>
            <a:r>
              <a:rPr lang="en-GB" sz="1800" dirty="0">
                <a:solidFill>
                  <a:srgbClr val="000000"/>
                </a:solidFill>
                <a:latin typeface="Arial" charset="0"/>
              </a:rPr>
              <a:t>.</a:t>
            </a:r>
            <a:endParaRPr lang="en-US" sz="2000" dirty="0">
              <a:latin typeface="Arial" charset="0"/>
            </a:endParaRPr>
          </a:p>
        </p:txBody>
      </p:sp>
      <p:sp>
        <p:nvSpPr>
          <p:cNvPr id="21511" name="Text Box 10"/>
          <p:cNvSpPr txBox="1">
            <a:spLocks noChangeArrowheads="1"/>
          </p:cNvSpPr>
          <p:nvPr/>
        </p:nvSpPr>
        <p:spPr bwMode="auto">
          <a:xfrm>
            <a:off x="128588" y="1412875"/>
            <a:ext cx="1698625" cy="1803400"/>
          </a:xfrm>
          <a:prstGeom prst="rect">
            <a:avLst/>
          </a:prstGeom>
          <a:solidFill>
            <a:srgbClr val="FF6600"/>
          </a:solidFill>
          <a:ln w="9525">
            <a:noFill/>
            <a:miter lim="800000"/>
            <a:headEnd/>
            <a:tailEnd/>
          </a:ln>
        </p:spPr>
        <p:txBody>
          <a:bodyPr>
            <a:spAutoFit/>
          </a:bodyPr>
          <a:lstStyle/>
          <a:p>
            <a:r>
              <a:rPr lang="en-GB" sz="1600" dirty="0" err="1">
                <a:latin typeface="Arial" charset="0"/>
              </a:rPr>
              <a:t>Acetylation</a:t>
            </a:r>
            <a:endParaRPr lang="en-GB" sz="1600" dirty="0">
              <a:latin typeface="Arial" charset="0"/>
            </a:endParaRPr>
          </a:p>
          <a:p>
            <a:r>
              <a:rPr lang="en-GB" sz="1600" dirty="0" err="1">
                <a:latin typeface="Arial" charset="0"/>
              </a:rPr>
              <a:t>Acylation</a:t>
            </a:r>
            <a:endParaRPr lang="en-GB" sz="1600" dirty="0">
              <a:latin typeface="Arial" charset="0"/>
            </a:endParaRPr>
          </a:p>
          <a:p>
            <a:r>
              <a:rPr lang="en-GB" sz="1600" dirty="0" err="1">
                <a:latin typeface="Arial" charset="0"/>
              </a:rPr>
              <a:t>Amidation</a:t>
            </a:r>
            <a:r>
              <a:rPr lang="en-GB" sz="1600" dirty="0">
                <a:latin typeface="Arial" charset="0"/>
              </a:rPr>
              <a:t> (</a:t>
            </a:r>
            <a:r>
              <a:rPr lang="en-GB" sz="1600" dirty="0" err="1">
                <a:latin typeface="Arial" charset="0"/>
              </a:rPr>
              <a:t>deamidation</a:t>
            </a:r>
            <a:r>
              <a:rPr lang="en-GB" sz="1600" dirty="0">
                <a:latin typeface="Arial" charset="0"/>
              </a:rPr>
              <a:t>)</a:t>
            </a:r>
          </a:p>
          <a:p>
            <a:r>
              <a:rPr lang="en-GB" sz="1600" dirty="0" err="1">
                <a:latin typeface="Arial" charset="0"/>
              </a:rPr>
              <a:t>Carbamylation</a:t>
            </a:r>
            <a:endParaRPr lang="en-GB" sz="1600" dirty="0">
              <a:latin typeface="Arial" charset="0"/>
            </a:endParaRPr>
          </a:p>
          <a:p>
            <a:r>
              <a:rPr lang="en-GB" sz="1600" dirty="0" err="1">
                <a:latin typeface="Arial" charset="0"/>
              </a:rPr>
              <a:t>Carboxylation</a:t>
            </a:r>
            <a:endParaRPr lang="en-GB" sz="1600" dirty="0">
              <a:latin typeface="Arial" charset="0"/>
            </a:endParaRPr>
          </a:p>
          <a:p>
            <a:r>
              <a:rPr lang="en-GB" sz="1600" dirty="0" err="1">
                <a:latin typeface="Arial" charset="0"/>
              </a:rPr>
              <a:t>Formylation</a:t>
            </a:r>
            <a:endParaRPr lang="en-US" sz="1600" dirty="0">
              <a:latin typeface="Arial" charset="0"/>
            </a:endParaRPr>
          </a:p>
        </p:txBody>
      </p:sp>
      <p:sp>
        <p:nvSpPr>
          <p:cNvPr id="21512" name="Text Box 11"/>
          <p:cNvSpPr txBox="1">
            <a:spLocks noChangeArrowheads="1"/>
          </p:cNvSpPr>
          <p:nvPr/>
        </p:nvSpPr>
        <p:spPr bwMode="auto">
          <a:xfrm>
            <a:off x="1784350" y="1412875"/>
            <a:ext cx="2090738" cy="1803400"/>
          </a:xfrm>
          <a:prstGeom prst="rect">
            <a:avLst/>
          </a:prstGeom>
          <a:solidFill>
            <a:srgbClr val="FF6600"/>
          </a:solidFill>
          <a:ln w="9525">
            <a:noFill/>
            <a:miter lim="800000"/>
            <a:headEnd/>
            <a:tailEnd/>
          </a:ln>
        </p:spPr>
        <p:txBody>
          <a:bodyPr>
            <a:spAutoFit/>
          </a:bodyPr>
          <a:lstStyle/>
          <a:p>
            <a:r>
              <a:rPr lang="en-GB" sz="1600" dirty="0" err="1">
                <a:latin typeface="Arial" charset="0"/>
              </a:rPr>
              <a:t>Glycation</a:t>
            </a:r>
            <a:endParaRPr lang="en-GB" sz="1600" dirty="0">
              <a:latin typeface="Arial" charset="0"/>
            </a:endParaRPr>
          </a:p>
          <a:p>
            <a:r>
              <a:rPr lang="en-GB" sz="1600" dirty="0" err="1">
                <a:latin typeface="Arial" charset="0"/>
              </a:rPr>
              <a:t>Glycosylation</a:t>
            </a:r>
            <a:endParaRPr lang="en-GB" sz="1600" dirty="0">
              <a:latin typeface="Arial" charset="0"/>
            </a:endParaRPr>
          </a:p>
          <a:p>
            <a:r>
              <a:rPr lang="en-GB" sz="1600" dirty="0" err="1">
                <a:latin typeface="Arial" charset="0"/>
              </a:rPr>
              <a:t>Methylation</a:t>
            </a:r>
            <a:endParaRPr lang="en-GB" sz="1600" dirty="0">
              <a:latin typeface="Arial" charset="0"/>
            </a:endParaRPr>
          </a:p>
          <a:p>
            <a:r>
              <a:rPr lang="en-GB" sz="1600" dirty="0" err="1">
                <a:latin typeface="Arial" charset="0"/>
              </a:rPr>
              <a:t>Methionine</a:t>
            </a:r>
            <a:r>
              <a:rPr lang="en-GB" sz="1600" dirty="0">
                <a:latin typeface="Arial" charset="0"/>
              </a:rPr>
              <a:t> Oxidation</a:t>
            </a:r>
          </a:p>
          <a:p>
            <a:r>
              <a:rPr lang="en-GB" sz="1600" dirty="0" err="1">
                <a:latin typeface="Arial" charset="0"/>
              </a:rPr>
              <a:t>Norleucine</a:t>
            </a:r>
            <a:r>
              <a:rPr lang="en-GB" sz="1600" dirty="0">
                <a:latin typeface="Arial" charset="0"/>
              </a:rPr>
              <a:t> </a:t>
            </a:r>
          </a:p>
          <a:p>
            <a:r>
              <a:rPr lang="en-GB" sz="1600" dirty="0" err="1">
                <a:latin typeface="Arial" charset="0"/>
              </a:rPr>
              <a:t>Phosphorylation</a:t>
            </a:r>
            <a:endParaRPr lang="en-GB" sz="1600" dirty="0">
              <a:latin typeface="Arial" charset="0"/>
            </a:endParaRPr>
          </a:p>
          <a:p>
            <a:r>
              <a:rPr lang="en-GB" sz="1600" dirty="0" err="1">
                <a:latin typeface="Arial" charset="0"/>
              </a:rPr>
              <a:t>Sulphation</a:t>
            </a:r>
            <a:endParaRPr lang="en-US" sz="1600" dirty="0">
              <a:latin typeface="Arial" charset="0"/>
            </a:endParaRPr>
          </a:p>
        </p:txBody>
      </p:sp>
      <p:sp>
        <p:nvSpPr>
          <p:cNvPr id="21514" name="Text Box 10"/>
          <p:cNvSpPr txBox="1">
            <a:spLocks noChangeArrowheads="1"/>
          </p:cNvSpPr>
          <p:nvPr/>
        </p:nvSpPr>
        <p:spPr bwMode="auto">
          <a:xfrm>
            <a:off x="1981200" y="2297113"/>
            <a:ext cx="184150" cy="457200"/>
          </a:xfrm>
          <a:prstGeom prst="rect">
            <a:avLst/>
          </a:prstGeom>
          <a:noFill/>
          <a:ln w="9525">
            <a:noFill/>
            <a:miter lim="800000"/>
            <a:headEnd/>
            <a:tailEnd/>
          </a:ln>
          <a:effectLst>
            <a:prstShdw prst="shdw18" dist="17961" dir="13500000">
              <a:schemeClr val="accent1">
                <a:gamma/>
                <a:shade val="60000"/>
                <a:invGamma/>
              </a:schemeClr>
            </a:prstShdw>
          </a:effectLst>
        </p:spPr>
        <p:txBody>
          <a:bodyPr wrap="none">
            <a:spAutoFit/>
          </a:bodyPr>
          <a:lstStyle/>
          <a:p>
            <a:endParaRPr lang="en-US"/>
          </a:p>
        </p:txBody>
      </p:sp>
      <p:sp>
        <p:nvSpPr>
          <p:cNvPr id="21516" name="Text Box 12"/>
          <p:cNvSpPr txBox="1">
            <a:spLocks noChangeArrowheads="1"/>
          </p:cNvSpPr>
          <p:nvPr/>
        </p:nvSpPr>
        <p:spPr bwMode="auto">
          <a:xfrm>
            <a:off x="6516688" y="3736975"/>
            <a:ext cx="184150" cy="457200"/>
          </a:xfrm>
          <a:prstGeom prst="rect">
            <a:avLst/>
          </a:prstGeom>
          <a:noFill/>
          <a:ln w="9525">
            <a:noFill/>
            <a:miter lim="800000"/>
            <a:headEnd/>
            <a:tailEnd/>
          </a:ln>
          <a:effectLst>
            <a:prstShdw prst="shdw18" dist="17961" dir="13500000">
              <a:schemeClr val="accent1">
                <a:gamma/>
                <a:shade val="60000"/>
                <a:invGamma/>
              </a:schemeClr>
            </a:prstShdw>
          </a:effectLst>
        </p:spPr>
        <p:txBody>
          <a:bodyPr wrap="none">
            <a:spAutoFit/>
          </a:bodyPr>
          <a:lstStyle/>
          <a:p>
            <a:endParaRPr lang="en-US"/>
          </a:p>
        </p:txBody>
      </p:sp>
      <p:sp>
        <p:nvSpPr>
          <p:cNvPr id="21517" name="Rectangle 2"/>
          <p:cNvSpPr>
            <a:spLocks noChangeArrowheads="1"/>
          </p:cNvSpPr>
          <p:nvPr/>
        </p:nvSpPr>
        <p:spPr bwMode="auto">
          <a:xfrm>
            <a:off x="4089400" y="3357563"/>
            <a:ext cx="5184775" cy="1223962"/>
          </a:xfrm>
          <a:prstGeom prst="rect">
            <a:avLst/>
          </a:prstGeom>
          <a:noFill/>
          <a:ln w="9525">
            <a:noFill/>
            <a:miter lim="800000"/>
            <a:headEnd/>
            <a:tailEnd/>
          </a:ln>
        </p:spPr>
        <p:txBody>
          <a:bodyPr lIns="92075" tIns="46038" rIns="92075" bIns="46038"/>
          <a:lstStyle/>
          <a:p>
            <a:pPr marL="342900" indent="-342900" eaLnBrk="0" hangingPunct="0">
              <a:spcBef>
                <a:spcPct val="50000"/>
              </a:spcBef>
              <a:buClr>
                <a:srgbClr val="FF6600"/>
              </a:buClr>
              <a:buFont typeface="Wingdings" pitchFamily="2" charset="2"/>
              <a:buNone/>
            </a:pPr>
            <a:r>
              <a:rPr lang="en-US" sz="1800" dirty="0">
                <a:latin typeface="Arial" charset="0"/>
              </a:rPr>
              <a:t>	Carbohydrate is a source of product heterogeneity. </a:t>
            </a:r>
            <a:r>
              <a:rPr lang="en-GB" sz="1800" dirty="0">
                <a:latin typeface="Arial" charset="0"/>
              </a:rPr>
              <a:t>Glycoproteins are mixtures of </a:t>
            </a:r>
            <a:r>
              <a:rPr lang="en-GB" sz="1800" dirty="0" err="1">
                <a:solidFill>
                  <a:srgbClr val="FF6600"/>
                </a:solidFill>
                <a:latin typeface="Arial" charset="0"/>
              </a:rPr>
              <a:t>glycoforms</a:t>
            </a:r>
            <a:r>
              <a:rPr lang="en-GB" sz="1800" dirty="0">
                <a:latin typeface="Arial" charset="0"/>
              </a:rPr>
              <a:t> </a:t>
            </a:r>
            <a:r>
              <a:rPr lang="en-GB" sz="1800" i="1" dirty="0">
                <a:latin typeface="Arial" charset="0"/>
              </a:rPr>
              <a:t>i.e.</a:t>
            </a:r>
            <a:r>
              <a:rPr lang="en-GB" sz="1800" dirty="0">
                <a:latin typeface="Arial" charset="0"/>
              </a:rPr>
              <a:t> the same polypeptide but different sugars.</a:t>
            </a:r>
            <a:endParaRPr lang="en-GB" sz="1800" dirty="0">
              <a:solidFill>
                <a:srgbClr val="000000"/>
              </a:solidFill>
              <a:latin typeface="Arial" charset="0"/>
            </a:endParaRPr>
          </a:p>
        </p:txBody>
      </p:sp>
      <p:sp>
        <p:nvSpPr>
          <p:cNvPr id="21518" name="Text Box 14"/>
          <p:cNvSpPr txBox="1">
            <a:spLocks noChangeArrowheads="1"/>
          </p:cNvSpPr>
          <p:nvPr/>
        </p:nvSpPr>
        <p:spPr bwMode="auto">
          <a:xfrm>
            <a:off x="1981200" y="4168775"/>
            <a:ext cx="184150" cy="457200"/>
          </a:xfrm>
          <a:prstGeom prst="rect">
            <a:avLst/>
          </a:prstGeom>
          <a:noFill/>
          <a:ln w="9525">
            <a:noFill/>
            <a:miter lim="800000"/>
            <a:headEnd/>
            <a:tailEnd/>
          </a:ln>
          <a:effectLst>
            <a:prstShdw prst="shdw18" dist="17961" dir="13500000">
              <a:schemeClr val="accent1">
                <a:gamma/>
                <a:shade val="60000"/>
                <a:invGamma/>
              </a:schemeClr>
            </a:prstShdw>
          </a:effectLst>
        </p:spPr>
        <p:txBody>
          <a:bodyPr wrap="none">
            <a:spAutoFit/>
          </a:bodyPr>
          <a:lstStyle/>
          <a:p>
            <a:endParaRPr lang="en-US"/>
          </a:p>
        </p:txBody>
      </p:sp>
      <p:pic>
        <p:nvPicPr>
          <p:cNvPr id="21519" name="Picture 6" descr="glycoproteins"/>
          <p:cNvPicPr>
            <a:picLocks noChangeAspect="1" noChangeArrowheads="1"/>
          </p:cNvPicPr>
          <p:nvPr/>
        </p:nvPicPr>
        <p:blipFill>
          <a:blip r:embed="rId3" cstate="print"/>
          <a:srcRect/>
          <a:stretch>
            <a:fillRect/>
          </a:stretch>
        </p:blipFill>
        <p:spPr bwMode="auto">
          <a:xfrm>
            <a:off x="1112838" y="3357563"/>
            <a:ext cx="2105025" cy="3095625"/>
          </a:xfrm>
          <a:prstGeom prst="rect">
            <a:avLst/>
          </a:prstGeom>
          <a:noFill/>
          <a:ln w="9525">
            <a:noFill/>
            <a:miter lim="800000"/>
            <a:headEnd/>
            <a:tailEnd/>
          </a:ln>
        </p:spPr>
      </p:pic>
      <p:sp>
        <p:nvSpPr>
          <p:cNvPr id="21520" name="Text Box 16"/>
          <p:cNvSpPr txBox="1">
            <a:spLocks noChangeArrowheads="1"/>
          </p:cNvSpPr>
          <p:nvPr/>
        </p:nvSpPr>
        <p:spPr bwMode="auto">
          <a:xfrm>
            <a:off x="6445250" y="5249863"/>
            <a:ext cx="184150" cy="457200"/>
          </a:xfrm>
          <a:prstGeom prst="rect">
            <a:avLst/>
          </a:prstGeom>
          <a:noFill/>
          <a:ln w="9525">
            <a:noFill/>
            <a:miter lim="800000"/>
            <a:headEnd/>
            <a:tailEnd/>
          </a:ln>
          <a:effectLst>
            <a:prstShdw prst="shdw18" dist="17961" dir="13500000">
              <a:schemeClr val="accent1">
                <a:gamma/>
                <a:shade val="60000"/>
                <a:invGamma/>
              </a:schemeClr>
            </a:prstShdw>
          </a:effectLst>
        </p:spPr>
        <p:txBody>
          <a:bodyPr wrap="none">
            <a:spAutoFit/>
          </a:bodyPr>
          <a:lstStyle/>
          <a:p>
            <a:endParaRPr lang="en-US"/>
          </a:p>
        </p:txBody>
      </p:sp>
      <p:pic>
        <p:nvPicPr>
          <p:cNvPr id="21521" name="Picture 3" descr="D:\Anne\CFG Structures b.png"/>
          <p:cNvPicPr>
            <a:picLocks noChangeAspect="1" noChangeArrowheads="1"/>
          </p:cNvPicPr>
          <p:nvPr/>
        </p:nvPicPr>
        <p:blipFill>
          <a:blip r:embed="rId4" cstate="print"/>
          <a:srcRect/>
          <a:stretch>
            <a:fillRect/>
          </a:stretch>
        </p:blipFill>
        <p:spPr bwMode="auto">
          <a:xfrm>
            <a:off x="4592638" y="4508500"/>
            <a:ext cx="4608512" cy="19494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el 1"/>
          <p:cNvSpPr>
            <a:spLocks noGrp="1"/>
          </p:cNvSpPr>
          <p:nvPr>
            <p:ph type="title" idx="4294967295"/>
          </p:nvPr>
        </p:nvSpPr>
        <p:spPr>
          <a:xfrm>
            <a:off x="2073275" y="260350"/>
            <a:ext cx="7161213" cy="711200"/>
          </a:xfrm>
        </p:spPr>
        <p:txBody>
          <a:bodyPr/>
          <a:lstStyle/>
          <a:p>
            <a:r>
              <a:rPr lang="en-GB" smtClean="0"/>
              <a:t/>
            </a:r>
            <a:br>
              <a:rPr lang="en-GB" smtClean="0"/>
            </a:br>
            <a:r>
              <a:rPr lang="en-GB" smtClean="0"/>
              <a:t>EXAMPLE OF COMPLEXITY: ANTIBODY CASE</a:t>
            </a:r>
            <a:endParaRPr lang="de-DE" smtClean="0"/>
          </a:p>
        </p:txBody>
      </p:sp>
      <p:sp>
        <p:nvSpPr>
          <p:cNvPr id="26626" name="Inhaltsplatzhalter 5"/>
          <p:cNvSpPr>
            <a:spLocks noGrp="1"/>
          </p:cNvSpPr>
          <p:nvPr>
            <p:ph idx="4294967295"/>
          </p:nvPr>
        </p:nvSpPr>
        <p:spPr>
          <a:xfrm>
            <a:off x="4959350" y="1384300"/>
            <a:ext cx="4651375" cy="4386263"/>
          </a:xfrm>
        </p:spPr>
        <p:txBody>
          <a:bodyPr/>
          <a:lstStyle/>
          <a:p>
            <a:pPr lvl="1">
              <a:spcBef>
                <a:spcPts val="1000"/>
              </a:spcBef>
            </a:pPr>
            <a:r>
              <a:rPr lang="en-GB" sz="1600" b="1" smtClean="0">
                <a:cs typeface="Times New Roman" pitchFamily="18" charset="0"/>
              </a:rPr>
              <a:t>Mass spectrometry of intact protein and released L &amp;H chains</a:t>
            </a:r>
          </a:p>
          <a:p>
            <a:pPr lvl="1">
              <a:spcBef>
                <a:spcPts val="1000"/>
              </a:spcBef>
            </a:pPr>
            <a:r>
              <a:rPr lang="en-GB" sz="1600" smtClean="0">
                <a:cs typeface="Times New Roman" pitchFamily="18" charset="0"/>
              </a:rPr>
              <a:t>Amino Acid Composition Analysis</a:t>
            </a:r>
          </a:p>
          <a:p>
            <a:pPr lvl="1">
              <a:spcBef>
                <a:spcPts val="1000"/>
              </a:spcBef>
            </a:pPr>
            <a:r>
              <a:rPr lang="en-GB" sz="1600" b="1" smtClean="0">
                <a:cs typeface="Times New Roman" pitchFamily="18" charset="0"/>
              </a:rPr>
              <a:t>N- and C-terminal sequencing</a:t>
            </a:r>
          </a:p>
          <a:p>
            <a:pPr lvl="1">
              <a:spcBef>
                <a:spcPts val="1000"/>
              </a:spcBef>
            </a:pPr>
            <a:r>
              <a:rPr lang="en-GB" sz="1600" b="1" smtClean="0">
                <a:cs typeface="Times New Roman" pitchFamily="18" charset="0"/>
              </a:rPr>
              <a:t>Peptide “MAPPING” Analysis </a:t>
            </a:r>
            <a:br>
              <a:rPr lang="en-GB" sz="1600" b="1" smtClean="0">
                <a:cs typeface="Times New Roman" pitchFamily="18" charset="0"/>
              </a:rPr>
            </a:br>
            <a:r>
              <a:rPr lang="en-GB" sz="1600" b="1" smtClean="0">
                <a:cs typeface="Times New Roman" pitchFamily="18" charset="0"/>
              </a:rPr>
              <a:t>(Sequence coverage: 100% LC and 100% HC)</a:t>
            </a:r>
          </a:p>
          <a:p>
            <a:pPr lvl="1">
              <a:spcBef>
                <a:spcPts val="1000"/>
              </a:spcBef>
            </a:pPr>
            <a:r>
              <a:rPr lang="en-GB" sz="1600" b="1" smtClean="0">
                <a:cs typeface="Times New Roman" pitchFamily="18" charset="0"/>
              </a:rPr>
              <a:t>Monosaccharide and sialic acid analysis</a:t>
            </a:r>
            <a:endParaRPr lang="de-DE" sz="1600" b="1" smtClean="0">
              <a:cs typeface="Times New Roman" pitchFamily="18" charset="0"/>
            </a:endParaRPr>
          </a:p>
          <a:p>
            <a:pPr lvl="1">
              <a:spcBef>
                <a:spcPts val="1000"/>
              </a:spcBef>
            </a:pPr>
            <a:r>
              <a:rPr lang="en-GB" sz="1600" b="1" smtClean="0">
                <a:cs typeface="Times New Roman" pitchFamily="18" charset="0"/>
              </a:rPr>
              <a:t>Oligosaccharide population analysis</a:t>
            </a:r>
          </a:p>
          <a:p>
            <a:pPr lvl="1">
              <a:spcBef>
                <a:spcPts val="1000"/>
              </a:spcBef>
            </a:pPr>
            <a:r>
              <a:rPr lang="en-GB" sz="1600" smtClean="0">
                <a:cs typeface="Times New Roman" pitchFamily="18" charset="0"/>
              </a:rPr>
              <a:t>SDS-PAGE analysis</a:t>
            </a:r>
          </a:p>
          <a:p>
            <a:pPr lvl="1">
              <a:spcBef>
                <a:spcPts val="1000"/>
              </a:spcBef>
            </a:pPr>
            <a:r>
              <a:rPr lang="en-GB" sz="1600" smtClean="0">
                <a:cs typeface="Times New Roman" pitchFamily="18" charset="0"/>
              </a:rPr>
              <a:t>Circular Dichroism</a:t>
            </a:r>
          </a:p>
          <a:p>
            <a:pPr lvl="1">
              <a:spcBef>
                <a:spcPts val="1000"/>
              </a:spcBef>
            </a:pPr>
            <a:r>
              <a:rPr lang="en-GB" sz="1600" smtClean="0">
                <a:cs typeface="Times New Roman" pitchFamily="18" charset="0"/>
              </a:rPr>
              <a:t>Analytical Ultracentrifugation</a:t>
            </a:r>
            <a:endParaRPr lang="de-DE" sz="1600" smtClean="0">
              <a:cs typeface="Times New Roman" pitchFamily="18" charset="0"/>
            </a:endParaRPr>
          </a:p>
          <a:p>
            <a:pPr>
              <a:buFont typeface="Wingdings" pitchFamily="2" charset="2"/>
              <a:buNone/>
            </a:pPr>
            <a:endParaRPr lang="de-DE" sz="1600" smtClean="0">
              <a:cs typeface="Times New Roman" pitchFamily="18" charset="0"/>
            </a:endParaRPr>
          </a:p>
        </p:txBody>
      </p:sp>
      <p:pic>
        <p:nvPicPr>
          <p:cNvPr id="7" name="Grafik 6" descr="antibody Y.jpg"/>
          <p:cNvPicPr>
            <a:picLocks noChangeAspect="1"/>
          </p:cNvPicPr>
          <p:nvPr/>
        </p:nvPicPr>
        <p:blipFill>
          <a:blip r:embed="rId3" cstate="print"/>
          <a:stretch>
            <a:fillRect/>
          </a:stretch>
        </p:blipFill>
        <p:spPr>
          <a:xfrm>
            <a:off x="571500" y="1412875"/>
            <a:ext cx="4637088" cy="5040313"/>
          </a:xfrm>
          <a:prstGeom prst="rect">
            <a:avLst/>
          </a:prstGeom>
          <a:ln>
            <a:noFill/>
          </a:ln>
          <a:effectLst>
            <a:outerShdw blurRad="190500" algn="tl" rotWithShape="0">
              <a:srgbClr val="000000">
                <a:alpha val="70000"/>
              </a:srgbClr>
            </a:outerShdw>
          </a:effectLst>
        </p:spPr>
      </p:pic>
      <p:sp>
        <p:nvSpPr>
          <p:cNvPr id="9" name="Rechteck 8"/>
          <p:cNvSpPr/>
          <p:nvPr/>
        </p:nvSpPr>
        <p:spPr>
          <a:xfrm>
            <a:off x="2370138" y="1458913"/>
            <a:ext cx="133350" cy="650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800"/>
          </a:p>
        </p:txBody>
      </p:sp>
      <p:sp>
        <p:nvSpPr>
          <p:cNvPr id="10" name="Rechteck 9"/>
          <p:cNvSpPr/>
          <p:nvPr/>
        </p:nvSpPr>
        <p:spPr>
          <a:xfrm>
            <a:off x="3016250" y="6175375"/>
            <a:ext cx="2154238" cy="2063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800"/>
          </a:p>
        </p:txBody>
      </p:sp>
      <p:sp>
        <p:nvSpPr>
          <p:cNvPr id="26630" name="Rectangle 7"/>
          <p:cNvSpPr>
            <a:spLocks noChangeArrowheads="1"/>
          </p:cNvSpPr>
          <p:nvPr/>
        </p:nvSpPr>
        <p:spPr bwMode="auto">
          <a:xfrm>
            <a:off x="2649538" y="1411288"/>
            <a:ext cx="215900" cy="142875"/>
          </a:xfrm>
          <a:prstGeom prst="rect">
            <a:avLst/>
          </a:prstGeom>
          <a:solidFill>
            <a:schemeClr val="bg1"/>
          </a:solidFill>
          <a:ln w="9525">
            <a:noFill/>
            <a:miter lim="800000"/>
            <a:headEnd/>
            <a:tailEnd/>
          </a:ln>
        </p:spPr>
        <p:txBody>
          <a:bodyPr wrap="none" anchor="ctr"/>
          <a:lstStyle/>
          <a:p>
            <a:pPr eaLnBrk="0" hangingPunct="0"/>
            <a:endParaRPr lang="fr-FR">
              <a:cs typeface="Arial" charset="0"/>
            </a:endParaRPr>
          </a:p>
        </p:txBody>
      </p:sp>
      <p:grpSp>
        <p:nvGrpSpPr>
          <p:cNvPr id="2" name="Groupe 10"/>
          <p:cNvGrpSpPr>
            <a:grpSpLocks/>
          </p:cNvGrpSpPr>
          <p:nvPr/>
        </p:nvGrpSpPr>
        <p:grpSpPr bwMode="auto">
          <a:xfrm>
            <a:off x="488950" y="1341438"/>
            <a:ext cx="8785225" cy="5111750"/>
            <a:chOff x="488504" y="1340768"/>
            <a:chExt cx="8784976" cy="5112568"/>
          </a:xfrm>
        </p:grpSpPr>
        <p:sp>
          <p:nvSpPr>
            <p:cNvPr id="26632" name="Rectangle 7"/>
            <p:cNvSpPr>
              <a:spLocks noChangeArrowheads="1"/>
            </p:cNvSpPr>
            <p:nvPr/>
          </p:nvSpPr>
          <p:spPr bwMode="auto">
            <a:xfrm>
              <a:off x="488504" y="1340768"/>
              <a:ext cx="8784976" cy="5112568"/>
            </a:xfrm>
            <a:prstGeom prst="rect">
              <a:avLst/>
            </a:prstGeom>
            <a:solidFill>
              <a:schemeClr val="bg1"/>
            </a:solidFill>
            <a:ln w="9525" algn="ctr">
              <a:solidFill>
                <a:schemeClr val="bg1"/>
              </a:solidFill>
              <a:round/>
              <a:headEnd/>
              <a:tailEnd/>
            </a:ln>
          </p:spPr>
          <p:txBody>
            <a:bodyPr/>
            <a:lstStyle/>
            <a:p>
              <a:pPr eaLnBrk="0" hangingPunct="0"/>
              <a:endParaRPr lang="en-US"/>
            </a:p>
          </p:txBody>
        </p:sp>
        <p:pic>
          <p:nvPicPr>
            <p:cNvPr id="26633" name="Picture 1"/>
            <p:cNvPicPr>
              <a:picLocks noChangeAspect="1" noChangeArrowheads="1"/>
            </p:cNvPicPr>
            <p:nvPr/>
          </p:nvPicPr>
          <p:blipFill>
            <a:blip r:embed="rId4" cstate="print"/>
            <a:srcRect/>
            <a:stretch>
              <a:fillRect/>
            </a:stretch>
          </p:blipFill>
          <p:spPr bwMode="auto">
            <a:xfrm>
              <a:off x="704130" y="1412776"/>
              <a:ext cx="8353326" cy="4754566"/>
            </a:xfrm>
            <a:prstGeom prst="rect">
              <a:avLst/>
            </a:prstGeom>
            <a:noFill/>
            <a:ln w="9525">
              <a:noFill/>
              <a:miter lim="800000"/>
              <a:headEnd/>
              <a:tailEnd/>
            </a:ln>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2133600" y="152400"/>
            <a:ext cx="7162800" cy="914400"/>
          </a:xfrm>
        </p:spPr>
        <p:txBody>
          <a:bodyPr/>
          <a:lstStyle/>
          <a:p>
            <a:r>
              <a:rPr lang="en-US" dirty="0" smtClean="0"/>
              <a:t>WHAT REGULATIONS COVER PHYSICOCHEMICAL CHARACTERIZATION?</a:t>
            </a:r>
          </a:p>
        </p:txBody>
      </p:sp>
      <p:sp>
        <p:nvSpPr>
          <p:cNvPr id="30722" name="Content Placeholder 2"/>
          <p:cNvSpPr>
            <a:spLocks noGrp="1"/>
          </p:cNvSpPr>
          <p:nvPr>
            <p:ph idx="1"/>
          </p:nvPr>
        </p:nvSpPr>
        <p:spPr/>
        <p:txBody>
          <a:bodyPr>
            <a:normAutofit fontScale="92500" lnSpcReduction="10000"/>
          </a:bodyPr>
          <a:lstStyle/>
          <a:p>
            <a:pPr>
              <a:lnSpc>
                <a:spcPct val="80000"/>
              </a:lnSpc>
            </a:pPr>
            <a:r>
              <a:rPr lang="en-US" b="1" dirty="0" smtClean="0">
                <a:solidFill>
                  <a:srgbClr val="FF6600"/>
                </a:solidFill>
              </a:rPr>
              <a:t>ICH Topic Q6B “Specifications</a:t>
            </a:r>
            <a:r>
              <a:rPr lang="en-US" dirty="0" smtClean="0"/>
              <a:t>: Test Procedures </a:t>
            </a:r>
            <a:br>
              <a:rPr lang="en-US" dirty="0" smtClean="0"/>
            </a:br>
            <a:r>
              <a:rPr lang="en-US" dirty="0" smtClean="0"/>
              <a:t>and Acceptance Criteria for Biotechnological/Biological Products”</a:t>
            </a:r>
          </a:p>
          <a:p>
            <a:pPr>
              <a:lnSpc>
                <a:spcPct val="80000"/>
              </a:lnSpc>
            </a:pPr>
            <a:r>
              <a:rPr lang="en-US" dirty="0" smtClean="0"/>
              <a:t>Structural characterization and confirmation</a:t>
            </a:r>
          </a:p>
          <a:p>
            <a:pPr marL="800100" lvl="1" indent="-342900">
              <a:lnSpc>
                <a:spcPct val="80000"/>
              </a:lnSpc>
              <a:buFont typeface="Arial" charset="0"/>
              <a:buAutoNum type="arabicPeriod"/>
            </a:pPr>
            <a:r>
              <a:rPr lang="en-US" sz="1700" dirty="0" smtClean="0"/>
              <a:t>Amino acid sequence</a:t>
            </a:r>
          </a:p>
          <a:p>
            <a:pPr marL="800100" lvl="1" indent="-342900">
              <a:lnSpc>
                <a:spcPct val="80000"/>
              </a:lnSpc>
              <a:buFont typeface="Arial" charset="0"/>
              <a:buAutoNum type="arabicPeriod"/>
            </a:pPr>
            <a:r>
              <a:rPr lang="en-US" sz="1700" dirty="0" smtClean="0"/>
              <a:t>Amino acid composition</a:t>
            </a:r>
          </a:p>
          <a:p>
            <a:pPr marL="800100" lvl="1" indent="-342900">
              <a:lnSpc>
                <a:spcPct val="80000"/>
              </a:lnSpc>
              <a:buFont typeface="Arial" charset="0"/>
              <a:buAutoNum type="arabicPeriod"/>
            </a:pPr>
            <a:r>
              <a:rPr lang="en-US" sz="1700" dirty="0" smtClean="0"/>
              <a:t>Terminal amino acid sequence</a:t>
            </a:r>
          </a:p>
          <a:p>
            <a:pPr marL="800100" lvl="1" indent="-342900">
              <a:lnSpc>
                <a:spcPct val="80000"/>
              </a:lnSpc>
              <a:buFont typeface="Arial" charset="0"/>
              <a:buAutoNum type="arabicPeriod"/>
            </a:pPr>
            <a:r>
              <a:rPr lang="en-US" sz="1700" dirty="0" smtClean="0"/>
              <a:t>Peptide map</a:t>
            </a:r>
          </a:p>
          <a:p>
            <a:pPr marL="800100" lvl="1" indent="-342900">
              <a:lnSpc>
                <a:spcPct val="80000"/>
              </a:lnSpc>
              <a:buFont typeface="Arial" charset="0"/>
              <a:buAutoNum type="arabicPeriod"/>
            </a:pPr>
            <a:r>
              <a:rPr lang="en-US" sz="1700" dirty="0" err="1" smtClean="0"/>
              <a:t>Sulfhydryl</a:t>
            </a:r>
            <a:r>
              <a:rPr lang="en-US" sz="1700" dirty="0" smtClean="0"/>
              <a:t> group(s) and disulfide bridges</a:t>
            </a:r>
          </a:p>
          <a:p>
            <a:pPr marL="800100" lvl="1" indent="-342900">
              <a:lnSpc>
                <a:spcPct val="80000"/>
              </a:lnSpc>
              <a:buFont typeface="Arial" charset="0"/>
              <a:buAutoNum type="arabicPeriod"/>
            </a:pPr>
            <a:r>
              <a:rPr lang="en-US" sz="1700" dirty="0" smtClean="0"/>
              <a:t>Carbohydrate structure</a:t>
            </a:r>
          </a:p>
          <a:p>
            <a:pPr>
              <a:lnSpc>
                <a:spcPct val="80000"/>
              </a:lnSpc>
            </a:pPr>
            <a:r>
              <a:rPr lang="en-US" dirty="0" smtClean="0"/>
              <a:t>Physicochemical properties</a:t>
            </a:r>
          </a:p>
          <a:p>
            <a:pPr marL="800100" lvl="1" indent="-342900">
              <a:lnSpc>
                <a:spcPct val="80000"/>
              </a:lnSpc>
              <a:buFont typeface="Arial" charset="0"/>
              <a:buAutoNum type="arabicPeriod"/>
            </a:pPr>
            <a:r>
              <a:rPr lang="en-US" sz="1700" dirty="0" smtClean="0"/>
              <a:t>Molecular weight or size</a:t>
            </a:r>
          </a:p>
          <a:p>
            <a:pPr marL="800100" lvl="1" indent="-342900">
              <a:lnSpc>
                <a:spcPct val="80000"/>
              </a:lnSpc>
              <a:buFont typeface="Arial" charset="0"/>
              <a:buAutoNum type="arabicPeriod"/>
            </a:pPr>
            <a:r>
              <a:rPr lang="en-US" sz="1700" dirty="0" err="1" smtClean="0"/>
              <a:t>Isoform</a:t>
            </a:r>
            <a:r>
              <a:rPr lang="en-US" sz="1700" dirty="0" smtClean="0"/>
              <a:t> pattern</a:t>
            </a:r>
          </a:p>
          <a:p>
            <a:pPr marL="800100" lvl="1" indent="-342900">
              <a:lnSpc>
                <a:spcPct val="80000"/>
              </a:lnSpc>
              <a:buFont typeface="Arial" charset="0"/>
              <a:buAutoNum type="arabicPeriod"/>
            </a:pPr>
            <a:r>
              <a:rPr lang="en-US" sz="1700" dirty="0" smtClean="0"/>
              <a:t>Extinction coefficient</a:t>
            </a:r>
          </a:p>
          <a:p>
            <a:pPr marL="800100" lvl="1" indent="-342900">
              <a:lnSpc>
                <a:spcPct val="80000"/>
              </a:lnSpc>
              <a:buFont typeface="Arial" charset="0"/>
              <a:buAutoNum type="arabicPeriod"/>
            </a:pPr>
            <a:r>
              <a:rPr lang="en-US" sz="1700" dirty="0" err="1" smtClean="0"/>
              <a:t>Electrophoretic</a:t>
            </a:r>
            <a:r>
              <a:rPr lang="en-US" sz="1700" dirty="0" smtClean="0"/>
              <a:t> pattern</a:t>
            </a:r>
          </a:p>
          <a:p>
            <a:pPr marL="800100" lvl="1" indent="-342900">
              <a:lnSpc>
                <a:spcPct val="80000"/>
              </a:lnSpc>
              <a:buFont typeface="Arial" charset="0"/>
              <a:buAutoNum type="arabicPeriod"/>
            </a:pPr>
            <a:r>
              <a:rPr lang="en-US" sz="1700" dirty="0" smtClean="0"/>
              <a:t>Liquid Chromatographic pattern</a:t>
            </a:r>
          </a:p>
          <a:p>
            <a:pPr marL="800100" lvl="1" indent="-342900">
              <a:lnSpc>
                <a:spcPct val="80000"/>
              </a:lnSpc>
              <a:buFont typeface="Arial" charset="0"/>
              <a:buAutoNum type="arabicPeriod"/>
            </a:pPr>
            <a:r>
              <a:rPr lang="en-US" sz="1700" dirty="0" smtClean="0"/>
              <a:t>Spectroscopic profiles</a:t>
            </a:r>
            <a:endParaRPr lang="en-US" sz="1900" dirty="0" smtClean="0"/>
          </a:p>
        </p:txBody>
      </p:sp>
      <p:sp>
        <p:nvSpPr>
          <p:cNvPr id="30723" name="Text Box 4"/>
          <p:cNvSpPr txBox="1">
            <a:spLocks noChangeArrowheads="1"/>
          </p:cNvSpPr>
          <p:nvPr/>
        </p:nvSpPr>
        <p:spPr bwMode="auto">
          <a:xfrm>
            <a:off x="936625" y="1908175"/>
            <a:ext cx="184150" cy="457200"/>
          </a:xfrm>
          <a:prstGeom prst="rect">
            <a:avLst/>
          </a:prstGeom>
          <a:noFill/>
          <a:ln w="9525">
            <a:noFill/>
            <a:miter lim="800000"/>
            <a:headEnd/>
            <a:tailEnd/>
          </a:ln>
        </p:spPr>
        <p:txBody>
          <a:bodyPr wrap="none">
            <a:spAutoFit/>
          </a:bodyPr>
          <a:lstStyle/>
          <a:p>
            <a:pPr eaLnBrk="0" hangingPunct="0"/>
            <a:endParaRPr lang="en-US"/>
          </a:p>
        </p:txBody>
      </p:sp>
      <p:pic>
        <p:nvPicPr>
          <p:cNvPr id="30724" name="Picture 2" descr="ICH">
            <a:hlinkClick r:id="rId2"/>
          </p:cNvPr>
          <p:cNvPicPr>
            <a:picLocks noChangeAspect="1" noChangeArrowheads="1"/>
          </p:cNvPicPr>
          <p:nvPr/>
        </p:nvPicPr>
        <p:blipFill>
          <a:blip r:embed="rId3" cstate="print"/>
          <a:srcRect/>
          <a:stretch>
            <a:fillRect/>
          </a:stretch>
        </p:blipFill>
        <p:spPr bwMode="auto">
          <a:xfrm>
            <a:off x="6176963" y="4797425"/>
            <a:ext cx="2752725" cy="971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nchor="ctr"/>
          <a:lstStyle/>
          <a:p>
            <a:r>
              <a:rPr lang="en-GB" dirty="0" smtClean="0"/>
              <a:t>POTENTIAL ANALYTICAL TOOLS</a:t>
            </a:r>
            <a:endParaRPr lang="en-US" dirty="0" smtClean="0"/>
          </a:p>
        </p:txBody>
      </p:sp>
      <p:sp>
        <p:nvSpPr>
          <p:cNvPr id="31746" name="Rectangle 3"/>
          <p:cNvSpPr>
            <a:spLocks noGrp="1" noChangeArrowheads="1"/>
          </p:cNvSpPr>
          <p:nvPr>
            <p:ph idx="1"/>
          </p:nvPr>
        </p:nvSpPr>
        <p:spPr/>
        <p:txBody>
          <a:bodyPr/>
          <a:lstStyle/>
          <a:p>
            <a:pPr>
              <a:lnSpc>
                <a:spcPct val="80000"/>
              </a:lnSpc>
            </a:pPr>
            <a:r>
              <a:rPr lang="en-US" sz="1700" b="1" dirty="0" smtClean="0"/>
              <a:t>Amino acid sequence and modifications</a:t>
            </a:r>
            <a:r>
              <a:rPr lang="en-US" sz="1700" dirty="0" smtClean="0"/>
              <a:t>: Mass Spectrometry (MS), peptide mapping, chromatography </a:t>
            </a:r>
          </a:p>
          <a:p>
            <a:pPr>
              <a:lnSpc>
                <a:spcPct val="80000"/>
              </a:lnSpc>
            </a:pPr>
            <a:r>
              <a:rPr lang="en-US" sz="1700" b="1" dirty="0" smtClean="0"/>
              <a:t>Glycosylation: </a:t>
            </a:r>
            <a:r>
              <a:rPr lang="en-US" sz="1700" dirty="0" smtClean="0"/>
              <a:t>Anion exchange, enzymatic digestion, peptide mapping, </a:t>
            </a:r>
            <a:r>
              <a:rPr lang="en-US" sz="1700" dirty="0" err="1" smtClean="0"/>
              <a:t>Capilary</a:t>
            </a:r>
            <a:r>
              <a:rPr lang="en-US" sz="1700" dirty="0" smtClean="0"/>
              <a:t> Electrophoresis, MS</a:t>
            </a:r>
          </a:p>
          <a:p>
            <a:pPr>
              <a:lnSpc>
                <a:spcPct val="80000"/>
              </a:lnSpc>
            </a:pPr>
            <a:r>
              <a:rPr lang="en-US" sz="1700" b="1" dirty="0" smtClean="0"/>
              <a:t>Folding</a:t>
            </a:r>
            <a:r>
              <a:rPr lang="en-US" sz="1700" dirty="0" smtClean="0"/>
              <a:t>: MS S-S bridge determination, </a:t>
            </a:r>
            <a:r>
              <a:rPr lang="en-US" sz="1700" dirty="0" err="1" smtClean="0"/>
              <a:t>calorimetry</a:t>
            </a:r>
            <a:r>
              <a:rPr lang="en-US" sz="1700" dirty="0" smtClean="0"/>
              <a:t>, </a:t>
            </a:r>
            <a:r>
              <a:rPr lang="en-US" sz="1700" dirty="0" smtClean="0">
                <a:solidFill>
                  <a:schemeClr val="accent4"/>
                </a:solidFill>
              </a:rPr>
              <a:t>Hydrogen-Deuterium exchange (HDX) </a:t>
            </a:r>
            <a:r>
              <a:rPr lang="en-US" sz="1700" dirty="0" smtClean="0"/>
              <a:t>and </a:t>
            </a:r>
            <a:r>
              <a:rPr lang="en-US" sz="1700" dirty="0" smtClean="0">
                <a:solidFill>
                  <a:srgbClr val="FF6600"/>
                </a:solidFill>
              </a:rPr>
              <a:t>ion mobility MS (IM-MS)</a:t>
            </a:r>
            <a:r>
              <a:rPr lang="en-US" sz="1700" dirty="0" smtClean="0"/>
              <a:t>, </a:t>
            </a:r>
            <a:r>
              <a:rPr lang="en-US" sz="1700" dirty="0" smtClean="0">
                <a:solidFill>
                  <a:schemeClr val="accent4"/>
                </a:solidFill>
              </a:rPr>
              <a:t>Nuclear Magnetic Resonance (</a:t>
            </a:r>
            <a:r>
              <a:rPr lang="en-US" sz="1700" dirty="0" smtClean="0">
                <a:solidFill>
                  <a:srgbClr val="FF6600"/>
                </a:solidFill>
              </a:rPr>
              <a:t>NMR)</a:t>
            </a:r>
            <a:r>
              <a:rPr lang="en-US" sz="1700" dirty="0" smtClean="0"/>
              <a:t>, circular </a:t>
            </a:r>
            <a:r>
              <a:rPr lang="en-US" sz="1700" dirty="0" err="1" smtClean="0"/>
              <a:t>dichroism</a:t>
            </a:r>
            <a:r>
              <a:rPr lang="en-US" sz="1700" dirty="0" smtClean="0"/>
              <a:t>, Fourier transform spectroscopy, fluorescence </a:t>
            </a:r>
          </a:p>
          <a:p>
            <a:pPr>
              <a:lnSpc>
                <a:spcPct val="80000"/>
              </a:lnSpc>
            </a:pPr>
            <a:r>
              <a:rPr lang="en-US" sz="1700" b="1" dirty="0" err="1" smtClean="0"/>
              <a:t>PEGylation</a:t>
            </a:r>
            <a:r>
              <a:rPr lang="en-US" sz="1700" b="1" dirty="0" smtClean="0"/>
              <a:t> &amp; isomers</a:t>
            </a:r>
            <a:r>
              <a:rPr lang="en-US" sz="1700" dirty="0" smtClean="0"/>
              <a:t>: chromatography, peptide mapping </a:t>
            </a:r>
          </a:p>
          <a:p>
            <a:pPr>
              <a:lnSpc>
                <a:spcPct val="80000"/>
              </a:lnSpc>
            </a:pPr>
            <a:r>
              <a:rPr lang="en-US" sz="1700" b="1" dirty="0" smtClean="0"/>
              <a:t>Aggregation</a:t>
            </a:r>
            <a:r>
              <a:rPr lang="en-US" sz="1700" dirty="0" smtClean="0"/>
              <a:t>: Analytical ultracentrifugation, size-exclusion chromatography SEC-MALS, field flow fractionation (A4F), light scattering DLS, microscopy, </a:t>
            </a:r>
            <a:r>
              <a:rPr lang="en-US" sz="1700" dirty="0" smtClean="0">
                <a:solidFill>
                  <a:srgbClr val="FF6600"/>
                </a:solidFill>
              </a:rPr>
              <a:t>Transmission Electron Microscopy (TEM)</a:t>
            </a:r>
            <a:r>
              <a:rPr lang="en-US" sz="1700" dirty="0" smtClean="0">
                <a:solidFill>
                  <a:srgbClr val="F49100"/>
                </a:solidFill>
              </a:rPr>
              <a:t> </a:t>
            </a:r>
          </a:p>
          <a:p>
            <a:pPr>
              <a:lnSpc>
                <a:spcPct val="80000"/>
              </a:lnSpc>
            </a:pPr>
            <a:r>
              <a:rPr lang="en-US" sz="1700" b="1" dirty="0" smtClean="0"/>
              <a:t>Proteolysis: </a:t>
            </a:r>
            <a:r>
              <a:rPr lang="en-US" sz="1700" dirty="0" smtClean="0"/>
              <a:t>electrophoresis, chromatography, MS </a:t>
            </a:r>
          </a:p>
          <a:p>
            <a:pPr>
              <a:lnSpc>
                <a:spcPct val="80000"/>
              </a:lnSpc>
            </a:pPr>
            <a:r>
              <a:rPr lang="en-US" sz="1700" b="1" dirty="0" smtClean="0"/>
              <a:t>Impurities: </a:t>
            </a:r>
            <a:r>
              <a:rPr lang="en-US" sz="1700" dirty="0" smtClean="0"/>
              <a:t>proteomics, immunoassays, metal &amp; solvents analysis </a:t>
            </a:r>
          </a:p>
          <a:p>
            <a:pPr>
              <a:lnSpc>
                <a:spcPct val="80000"/>
              </a:lnSpc>
            </a:pPr>
            <a:r>
              <a:rPr lang="en-US" sz="1700" b="1" dirty="0" smtClean="0"/>
              <a:t>Subunit interactions</a:t>
            </a:r>
            <a:r>
              <a:rPr lang="en-US" sz="1700" dirty="0" smtClean="0"/>
              <a:t>: chromatography, </a:t>
            </a:r>
            <a:r>
              <a:rPr lang="en-US" sz="1700" dirty="0" smtClean="0">
                <a:solidFill>
                  <a:srgbClr val="FF6600"/>
                </a:solidFill>
              </a:rPr>
              <a:t>ion mobility MS </a:t>
            </a:r>
          </a:p>
          <a:p>
            <a:pPr>
              <a:lnSpc>
                <a:spcPct val="80000"/>
              </a:lnSpc>
            </a:pPr>
            <a:r>
              <a:rPr lang="en-US" sz="1700" b="1" dirty="0" smtClean="0"/>
              <a:t>Heterogeneity of size, charge, </a:t>
            </a:r>
            <a:r>
              <a:rPr lang="en-US" sz="1700" b="1" dirty="0" err="1" smtClean="0"/>
              <a:t>hydrophobicity</a:t>
            </a:r>
            <a:r>
              <a:rPr lang="en-US" sz="1700" b="1" dirty="0" smtClean="0"/>
              <a:t>: </a:t>
            </a:r>
            <a:r>
              <a:rPr lang="en-US" sz="1700" dirty="0" smtClean="0"/>
              <a:t>Chromatography; gel &amp; capillary electrophoresis, light scattering, </a:t>
            </a:r>
            <a:r>
              <a:rPr lang="en-US" sz="1700" dirty="0" smtClean="0">
                <a:solidFill>
                  <a:srgbClr val="FF6600"/>
                </a:solidFill>
              </a:rPr>
              <a:t>IM-MS</a:t>
            </a:r>
            <a:r>
              <a:rPr lang="en-US" sz="1700" dirty="0" smtClean="0"/>
              <a:t>, </a:t>
            </a:r>
            <a:r>
              <a:rPr lang="en-US" sz="1700" dirty="0" smtClean="0">
                <a:solidFill>
                  <a:srgbClr val="FF6600"/>
                </a:solidFill>
              </a:rPr>
              <a:t>CESI-MS</a:t>
            </a:r>
            <a:r>
              <a:rPr lang="en-US" sz="1700" dirty="0" smtClean="0"/>
              <a:t> </a:t>
            </a:r>
          </a:p>
        </p:txBody>
      </p:sp>
      <p:sp>
        <p:nvSpPr>
          <p:cNvPr id="31747" name="Text Box 4"/>
          <p:cNvSpPr txBox="1">
            <a:spLocks noChangeArrowheads="1"/>
          </p:cNvSpPr>
          <p:nvPr/>
        </p:nvSpPr>
        <p:spPr bwMode="auto">
          <a:xfrm>
            <a:off x="898525" y="2949575"/>
            <a:ext cx="184150" cy="457200"/>
          </a:xfrm>
          <a:prstGeom prst="rect">
            <a:avLst/>
          </a:prstGeom>
          <a:noFill/>
          <a:ln w="9525">
            <a:noFill/>
            <a:miter lim="800000"/>
            <a:headEnd/>
            <a:tailEnd/>
          </a:ln>
        </p:spPr>
        <p:txBody>
          <a:bodyPr wrap="none">
            <a:spAutoFit/>
          </a:bodyPr>
          <a:lstStyle/>
          <a:p>
            <a:pPr eaLnBrk="0" hangingPunct="0"/>
            <a:endParaRPr lang="en-US"/>
          </a:p>
        </p:txBody>
      </p:sp>
      <p:pic>
        <p:nvPicPr>
          <p:cNvPr id="31748" name="Picture 2"/>
          <p:cNvPicPr>
            <a:picLocks noChangeAspect="1" noChangeArrowheads="1"/>
          </p:cNvPicPr>
          <p:nvPr/>
        </p:nvPicPr>
        <p:blipFill>
          <a:blip r:embed="rId2" cstate="print"/>
          <a:srcRect/>
          <a:stretch>
            <a:fillRect/>
          </a:stretch>
        </p:blipFill>
        <p:spPr bwMode="auto">
          <a:xfrm>
            <a:off x="0" y="1843088"/>
            <a:ext cx="2044700" cy="2690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2"/>
          <p:cNvPicPr>
            <a:picLocks noChangeAspect="1" noChangeArrowheads="1"/>
          </p:cNvPicPr>
          <p:nvPr/>
        </p:nvPicPr>
        <p:blipFill>
          <a:blip r:embed="rId2" cstate="print"/>
          <a:srcRect t="17027"/>
          <a:stretch>
            <a:fillRect/>
          </a:stretch>
        </p:blipFill>
        <p:spPr bwMode="auto">
          <a:xfrm>
            <a:off x="533400" y="1628775"/>
            <a:ext cx="8686800" cy="4848225"/>
          </a:xfrm>
          <a:prstGeom prst="rect">
            <a:avLst/>
          </a:prstGeom>
          <a:noFill/>
          <a:ln w="9525">
            <a:noFill/>
            <a:miter lim="800000"/>
            <a:headEnd/>
            <a:tailEnd/>
          </a:ln>
        </p:spPr>
      </p:pic>
      <p:sp>
        <p:nvSpPr>
          <p:cNvPr id="40962" name="Titre 1"/>
          <p:cNvSpPr>
            <a:spLocks noGrp="1"/>
          </p:cNvSpPr>
          <p:nvPr>
            <p:ph type="title"/>
          </p:nvPr>
        </p:nvSpPr>
        <p:spPr>
          <a:xfrm>
            <a:off x="2057400" y="76200"/>
            <a:ext cx="7467600" cy="914400"/>
          </a:xfrm>
        </p:spPr>
        <p:txBody>
          <a:bodyPr/>
          <a:lstStyle/>
          <a:p>
            <a:r>
              <a:rPr lang="en-US" smtClean="0"/>
              <a:t/>
            </a:r>
            <a:br>
              <a:rPr lang="en-US" smtClean="0"/>
            </a:br>
            <a:endParaRPr lang="en-US" smtClean="0"/>
          </a:p>
        </p:txBody>
      </p:sp>
      <p:pic>
        <p:nvPicPr>
          <p:cNvPr id="40963" name="Picture 2"/>
          <p:cNvPicPr>
            <a:picLocks noChangeAspect="1" noChangeArrowheads="1"/>
          </p:cNvPicPr>
          <p:nvPr/>
        </p:nvPicPr>
        <p:blipFill>
          <a:blip r:embed="rId3" cstate="print"/>
          <a:srcRect/>
          <a:stretch>
            <a:fillRect/>
          </a:stretch>
        </p:blipFill>
        <p:spPr bwMode="auto">
          <a:xfrm>
            <a:off x="2360613" y="188913"/>
            <a:ext cx="5905500" cy="1039812"/>
          </a:xfrm>
          <a:prstGeom prst="rect">
            <a:avLst/>
          </a:prstGeom>
          <a:noFill/>
          <a:ln w="9525">
            <a:noFill/>
            <a:miter lim="800000"/>
            <a:headEnd/>
            <a:tailEnd/>
          </a:ln>
        </p:spPr>
      </p:pic>
      <p:sp>
        <p:nvSpPr>
          <p:cNvPr id="6" name="TextBox 5"/>
          <p:cNvSpPr txBox="1"/>
          <p:nvPr/>
        </p:nvSpPr>
        <p:spPr>
          <a:xfrm>
            <a:off x="992188" y="1268413"/>
            <a:ext cx="7975600" cy="400050"/>
          </a:xfrm>
          <a:prstGeom prst="rect">
            <a:avLst/>
          </a:prstGeom>
          <a:noFill/>
        </p:spPr>
        <p:txBody>
          <a:bodyPr wrap="none">
            <a:spAutoFit/>
          </a:bodyPr>
          <a:lstStyle/>
          <a:p>
            <a:pPr>
              <a:defRPr/>
            </a:pPr>
            <a:r>
              <a:rPr lang="en-GB" sz="2000" b="1" dirty="0">
                <a:latin typeface="+mj-lt"/>
              </a:rPr>
              <a:t>INTACT MASS </a:t>
            </a:r>
            <a:r>
              <a:rPr lang="en-GB" sz="2000" b="1" dirty="0" smtClean="0">
                <a:latin typeface="+mj-lt"/>
              </a:rPr>
              <a:t>MEASUREMENT- MONITORING </a:t>
            </a:r>
            <a:r>
              <a:rPr lang="en-GB" sz="2000" b="1" dirty="0">
                <a:latin typeface="+mj-lt"/>
              </a:rPr>
              <a:t>GLYCOSYLATION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idx="4294967295"/>
          </p:nvPr>
        </p:nvSpPr>
        <p:spPr>
          <a:xfrm>
            <a:off x="2254250" y="188913"/>
            <a:ext cx="7162800" cy="914400"/>
          </a:xfrm>
        </p:spPr>
        <p:txBody>
          <a:bodyPr/>
          <a:lstStyle/>
          <a:p>
            <a:r>
              <a:rPr lang="en-US" smtClean="0"/>
              <a:t>INTACT MASS COMPARISON OF THREE BIOSIMILAR mABs</a:t>
            </a:r>
          </a:p>
        </p:txBody>
      </p:sp>
      <p:pic>
        <p:nvPicPr>
          <p:cNvPr id="41986" name="Picture 5"/>
          <p:cNvPicPr>
            <a:picLocks noChangeAspect="1" noChangeArrowheads="1"/>
          </p:cNvPicPr>
          <p:nvPr/>
        </p:nvPicPr>
        <p:blipFill>
          <a:blip r:embed="rId2" cstate="print"/>
          <a:srcRect/>
          <a:stretch>
            <a:fillRect/>
          </a:stretch>
        </p:blipFill>
        <p:spPr bwMode="auto">
          <a:xfrm>
            <a:off x="1928813" y="1412875"/>
            <a:ext cx="6564312" cy="1458913"/>
          </a:xfrm>
          <a:prstGeom prst="rect">
            <a:avLst/>
          </a:prstGeom>
          <a:noFill/>
          <a:ln w="9525">
            <a:noFill/>
            <a:miter lim="800000"/>
            <a:headEnd/>
            <a:tailEnd/>
          </a:ln>
        </p:spPr>
      </p:pic>
      <p:pic>
        <p:nvPicPr>
          <p:cNvPr id="41987" name="Picture 4"/>
          <p:cNvPicPr>
            <a:picLocks noChangeAspect="1" noChangeArrowheads="1"/>
          </p:cNvPicPr>
          <p:nvPr/>
        </p:nvPicPr>
        <p:blipFill>
          <a:blip r:embed="rId3" cstate="print"/>
          <a:srcRect/>
          <a:stretch>
            <a:fillRect/>
          </a:stretch>
        </p:blipFill>
        <p:spPr bwMode="auto">
          <a:xfrm>
            <a:off x="1928813" y="3067050"/>
            <a:ext cx="6564312" cy="1482725"/>
          </a:xfrm>
          <a:prstGeom prst="rect">
            <a:avLst/>
          </a:prstGeom>
          <a:noFill/>
          <a:ln w="9525">
            <a:noFill/>
            <a:miter lim="800000"/>
            <a:headEnd/>
            <a:tailEnd/>
          </a:ln>
        </p:spPr>
      </p:pic>
      <p:pic>
        <p:nvPicPr>
          <p:cNvPr id="41988" name="Picture 3"/>
          <p:cNvPicPr>
            <a:picLocks noChangeAspect="1" noChangeArrowheads="1"/>
          </p:cNvPicPr>
          <p:nvPr/>
        </p:nvPicPr>
        <p:blipFill>
          <a:blip r:embed="rId4" cstate="print"/>
          <a:srcRect/>
          <a:stretch>
            <a:fillRect/>
          </a:stretch>
        </p:blipFill>
        <p:spPr bwMode="auto">
          <a:xfrm>
            <a:off x="1928813" y="4906963"/>
            <a:ext cx="6564312" cy="1458912"/>
          </a:xfrm>
          <a:prstGeom prst="rect">
            <a:avLst/>
          </a:prstGeom>
          <a:noFill/>
          <a:ln w="9525">
            <a:noFill/>
            <a:miter lim="800000"/>
            <a:headEnd/>
            <a:tailEnd/>
          </a:ln>
        </p:spPr>
      </p:pic>
      <p:sp>
        <p:nvSpPr>
          <p:cNvPr id="41989" name="Rectangle 4"/>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US" sz="1800">
              <a:latin typeface="Arial" charset="0"/>
              <a:cs typeface="Arial" charset="0"/>
            </a:endParaRPr>
          </a:p>
        </p:txBody>
      </p:sp>
      <p:pic>
        <p:nvPicPr>
          <p:cNvPr id="7" name="Picture 2"/>
          <p:cNvPicPr>
            <a:picLocks noChangeAspect="1" noChangeArrowheads="1"/>
          </p:cNvPicPr>
          <p:nvPr/>
        </p:nvPicPr>
        <p:blipFill>
          <a:blip r:embed="rId5" cstate="print"/>
          <a:srcRect/>
          <a:stretch>
            <a:fillRect/>
          </a:stretch>
        </p:blipFill>
        <p:spPr bwMode="auto">
          <a:xfrm>
            <a:off x="204788" y="2484438"/>
            <a:ext cx="1647647" cy="21686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r>
              <a:rPr lang="en-GB" sz="2800" smtClean="0"/>
              <a:t> </a:t>
            </a:r>
            <a:r>
              <a:rPr lang="en-GB" smtClean="0"/>
              <a:t>PEPTIDE</a:t>
            </a:r>
            <a:r>
              <a:rPr lang="en-GB" sz="2800" smtClean="0"/>
              <a:t> </a:t>
            </a:r>
            <a:r>
              <a:rPr lang="en-GB" smtClean="0"/>
              <a:t>MAPPING WORKFLOW</a:t>
            </a:r>
          </a:p>
        </p:txBody>
      </p:sp>
      <p:pic>
        <p:nvPicPr>
          <p:cNvPr id="44034" name="Picture 4" descr="Workflow Mapping"/>
          <p:cNvPicPr>
            <a:picLocks noChangeAspect="1" noChangeArrowheads="1"/>
          </p:cNvPicPr>
          <p:nvPr/>
        </p:nvPicPr>
        <p:blipFill>
          <a:blip r:embed="rId2" cstate="print"/>
          <a:srcRect/>
          <a:stretch>
            <a:fillRect/>
          </a:stretch>
        </p:blipFill>
        <p:spPr bwMode="auto">
          <a:xfrm>
            <a:off x="812800" y="1266825"/>
            <a:ext cx="8280400" cy="5168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el 1"/>
          <p:cNvSpPr>
            <a:spLocks noGrp="1"/>
          </p:cNvSpPr>
          <p:nvPr>
            <p:ph type="title" idx="4294967295"/>
          </p:nvPr>
        </p:nvSpPr>
        <p:spPr>
          <a:xfrm>
            <a:off x="2144713" y="260350"/>
            <a:ext cx="6584950" cy="711200"/>
          </a:xfrm>
        </p:spPr>
        <p:txBody>
          <a:bodyPr/>
          <a:lstStyle/>
          <a:p>
            <a:r>
              <a:rPr lang="en-GB" smtClean="0"/>
              <a:t>HOW CAN MS PROVIDE ANALYTICAL DATA FOR ANTIBODY CHARACTERIZATION?</a:t>
            </a:r>
            <a:endParaRPr lang="de-DE" smtClean="0"/>
          </a:p>
        </p:txBody>
      </p:sp>
      <p:sp>
        <p:nvSpPr>
          <p:cNvPr id="38914" name="Inhaltsplatzhalter 5"/>
          <p:cNvSpPr>
            <a:spLocks noGrp="1"/>
          </p:cNvSpPr>
          <p:nvPr>
            <p:ph idx="4294967295"/>
          </p:nvPr>
        </p:nvSpPr>
        <p:spPr>
          <a:xfrm>
            <a:off x="5041900" y="1384300"/>
            <a:ext cx="4651375" cy="4386263"/>
          </a:xfrm>
        </p:spPr>
        <p:txBody>
          <a:bodyPr/>
          <a:lstStyle/>
          <a:p>
            <a:pPr lvl="1"/>
            <a:r>
              <a:rPr lang="en-GB" sz="1600" b="1" smtClean="0">
                <a:solidFill>
                  <a:srgbClr val="FF3300"/>
                </a:solidFill>
                <a:cs typeface="Times New Roman" pitchFamily="18" charset="0"/>
              </a:rPr>
              <a:t>Mass spectrometry of intact protein and released L &amp;H chains</a:t>
            </a:r>
          </a:p>
          <a:p>
            <a:pPr lvl="1"/>
            <a:r>
              <a:rPr lang="en-GB" sz="1600" smtClean="0">
                <a:cs typeface="Times New Roman" pitchFamily="18" charset="0"/>
              </a:rPr>
              <a:t>Amino Acid Composition Analysis</a:t>
            </a:r>
          </a:p>
          <a:p>
            <a:pPr lvl="1"/>
            <a:r>
              <a:rPr lang="en-GB" sz="1600" b="1" smtClean="0">
                <a:solidFill>
                  <a:srgbClr val="FF3300"/>
                </a:solidFill>
                <a:cs typeface="Times New Roman" pitchFamily="18" charset="0"/>
              </a:rPr>
              <a:t>N- and C-terminal sequencing</a:t>
            </a:r>
          </a:p>
          <a:p>
            <a:pPr lvl="1"/>
            <a:r>
              <a:rPr lang="en-GB" sz="1600" b="1" smtClean="0">
                <a:solidFill>
                  <a:srgbClr val="FF3300"/>
                </a:solidFill>
                <a:cs typeface="Times New Roman" pitchFamily="18" charset="0"/>
              </a:rPr>
              <a:t>Peptide “MAPPING” Analysis </a:t>
            </a:r>
            <a:br>
              <a:rPr lang="en-GB" sz="1600" b="1" smtClean="0">
                <a:solidFill>
                  <a:srgbClr val="FF3300"/>
                </a:solidFill>
                <a:cs typeface="Times New Roman" pitchFamily="18" charset="0"/>
              </a:rPr>
            </a:br>
            <a:r>
              <a:rPr lang="en-GB" sz="1600" b="1" smtClean="0">
                <a:solidFill>
                  <a:srgbClr val="FF3300"/>
                </a:solidFill>
                <a:cs typeface="Times New Roman" pitchFamily="18" charset="0"/>
              </a:rPr>
              <a:t>(Sequence coverage: 100% LC and 100% HC)</a:t>
            </a:r>
          </a:p>
          <a:p>
            <a:pPr lvl="1"/>
            <a:r>
              <a:rPr lang="en-GB" sz="1600" b="1" smtClean="0">
                <a:solidFill>
                  <a:srgbClr val="FF3300"/>
                </a:solidFill>
                <a:cs typeface="Times New Roman" pitchFamily="18" charset="0"/>
              </a:rPr>
              <a:t>Monosaccharide and sialic acid analysis</a:t>
            </a:r>
            <a:endParaRPr lang="de-DE" sz="1600" b="1" smtClean="0">
              <a:solidFill>
                <a:srgbClr val="FF3300"/>
              </a:solidFill>
              <a:cs typeface="Times New Roman" pitchFamily="18" charset="0"/>
            </a:endParaRPr>
          </a:p>
          <a:p>
            <a:pPr lvl="1"/>
            <a:r>
              <a:rPr lang="en-GB" sz="1600" b="1" smtClean="0">
                <a:solidFill>
                  <a:srgbClr val="FF3300"/>
                </a:solidFill>
                <a:cs typeface="Times New Roman" pitchFamily="18" charset="0"/>
              </a:rPr>
              <a:t>Oligosaccharide population analysis</a:t>
            </a:r>
          </a:p>
          <a:p>
            <a:pPr lvl="1"/>
            <a:r>
              <a:rPr lang="en-GB" sz="1600" smtClean="0">
                <a:cs typeface="Times New Roman" pitchFamily="18" charset="0"/>
              </a:rPr>
              <a:t>SDS-PAGE analysis</a:t>
            </a:r>
          </a:p>
          <a:p>
            <a:pPr lvl="1"/>
            <a:r>
              <a:rPr lang="en-GB" sz="1600" smtClean="0">
                <a:cs typeface="Times New Roman" pitchFamily="18" charset="0"/>
              </a:rPr>
              <a:t>Circular Dichroism</a:t>
            </a:r>
          </a:p>
          <a:p>
            <a:pPr lvl="1"/>
            <a:r>
              <a:rPr lang="en-GB" sz="1600" smtClean="0">
                <a:cs typeface="Times New Roman" pitchFamily="18" charset="0"/>
              </a:rPr>
              <a:t>Analytical Ultracentrifugation</a:t>
            </a:r>
            <a:endParaRPr lang="de-DE" sz="1600" smtClean="0">
              <a:cs typeface="Times New Roman" pitchFamily="18" charset="0"/>
            </a:endParaRPr>
          </a:p>
          <a:p>
            <a:pPr>
              <a:buFont typeface="Wingdings" pitchFamily="2" charset="2"/>
              <a:buNone/>
            </a:pPr>
            <a:endParaRPr lang="de-DE" sz="1600" smtClean="0">
              <a:cs typeface="Times New Roman" pitchFamily="18" charset="0"/>
            </a:endParaRPr>
          </a:p>
        </p:txBody>
      </p:sp>
      <p:pic>
        <p:nvPicPr>
          <p:cNvPr id="7" name="Grafik 6" descr="antibody Y.jpg"/>
          <p:cNvPicPr>
            <a:picLocks noChangeAspect="1"/>
          </p:cNvPicPr>
          <p:nvPr/>
        </p:nvPicPr>
        <p:blipFill>
          <a:blip r:embed="rId3" cstate="print"/>
          <a:stretch>
            <a:fillRect/>
          </a:stretch>
        </p:blipFill>
        <p:spPr>
          <a:xfrm>
            <a:off x="571500" y="1412875"/>
            <a:ext cx="4637088" cy="5040313"/>
          </a:xfrm>
          <a:prstGeom prst="rect">
            <a:avLst/>
          </a:prstGeom>
          <a:ln>
            <a:noFill/>
          </a:ln>
          <a:effectLst>
            <a:outerShdw blurRad="190500" algn="tl" rotWithShape="0">
              <a:srgbClr val="000000">
                <a:alpha val="70000"/>
              </a:srgbClr>
            </a:outerShdw>
          </a:effectLst>
        </p:spPr>
      </p:pic>
      <p:sp>
        <p:nvSpPr>
          <p:cNvPr id="9" name="Rechteck 8"/>
          <p:cNvSpPr/>
          <p:nvPr/>
        </p:nvSpPr>
        <p:spPr>
          <a:xfrm>
            <a:off x="2370138" y="1458913"/>
            <a:ext cx="133350" cy="650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800"/>
          </a:p>
        </p:txBody>
      </p:sp>
      <p:sp>
        <p:nvSpPr>
          <p:cNvPr id="10" name="Rechteck 9"/>
          <p:cNvSpPr/>
          <p:nvPr/>
        </p:nvSpPr>
        <p:spPr>
          <a:xfrm>
            <a:off x="3016250" y="6175375"/>
            <a:ext cx="2154238" cy="2063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800"/>
          </a:p>
        </p:txBody>
      </p:sp>
      <p:sp>
        <p:nvSpPr>
          <p:cNvPr id="38918" name="Rectangle 7"/>
          <p:cNvSpPr>
            <a:spLocks noChangeArrowheads="1"/>
          </p:cNvSpPr>
          <p:nvPr/>
        </p:nvSpPr>
        <p:spPr bwMode="auto">
          <a:xfrm>
            <a:off x="2649538" y="1341438"/>
            <a:ext cx="215900" cy="142875"/>
          </a:xfrm>
          <a:prstGeom prst="rect">
            <a:avLst/>
          </a:prstGeom>
          <a:solidFill>
            <a:schemeClr val="bg1"/>
          </a:solidFill>
          <a:ln w="9525">
            <a:noFill/>
            <a:miter lim="800000"/>
            <a:headEnd/>
            <a:tailEnd/>
          </a:ln>
        </p:spPr>
        <p:txBody>
          <a:bodyPr wrap="none" anchor="ctr"/>
          <a:lstStyle/>
          <a:p>
            <a:pPr eaLnBrk="0" hangingPunct="0"/>
            <a:endParaRPr lang="fr-FR">
              <a:cs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2"/>
          <p:cNvPicPr>
            <a:picLocks noChangeAspect="1" noChangeArrowheads="1"/>
          </p:cNvPicPr>
          <p:nvPr/>
        </p:nvPicPr>
        <p:blipFill>
          <a:blip r:embed="rId2" cstate="print"/>
          <a:srcRect t="17027"/>
          <a:stretch>
            <a:fillRect/>
          </a:stretch>
        </p:blipFill>
        <p:spPr bwMode="auto">
          <a:xfrm>
            <a:off x="533400" y="1628775"/>
            <a:ext cx="8686800" cy="4848225"/>
          </a:xfrm>
          <a:prstGeom prst="rect">
            <a:avLst/>
          </a:prstGeom>
          <a:noFill/>
          <a:ln w="9525">
            <a:noFill/>
            <a:miter lim="800000"/>
            <a:headEnd/>
            <a:tailEnd/>
          </a:ln>
        </p:spPr>
      </p:pic>
      <p:sp>
        <p:nvSpPr>
          <p:cNvPr id="40962" name="Titre 1"/>
          <p:cNvSpPr>
            <a:spLocks noGrp="1"/>
          </p:cNvSpPr>
          <p:nvPr>
            <p:ph type="title"/>
          </p:nvPr>
        </p:nvSpPr>
        <p:spPr>
          <a:xfrm>
            <a:off x="2057400" y="76200"/>
            <a:ext cx="7467600" cy="914400"/>
          </a:xfrm>
        </p:spPr>
        <p:txBody>
          <a:bodyPr/>
          <a:lstStyle/>
          <a:p>
            <a:r>
              <a:rPr lang="en-US" smtClean="0"/>
              <a:t/>
            </a:r>
            <a:br>
              <a:rPr lang="en-US" smtClean="0"/>
            </a:br>
            <a:endParaRPr lang="en-US" smtClean="0"/>
          </a:p>
        </p:txBody>
      </p:sp>
      <p:pic>
        <p:nvPicPr>
          <p:cNvPr id="40963" name="Picture 2"/>
          <p:cNvPicPr>
            <a:picLocks noChangeAspect="1" noChangeArrowheads="1"/>
          </p:cNvPicPr>
          <p:nvPr/>
        </p:nvPicPr>
        <p:blipFill>
          <a:blip r:embed="rId3" cstate="print"/>
          <a:srcRect/>
          <a:stretch>
            <a:fillRect/>
          </a:stretch>
        </p:blipFill>
        <p:spPr bwMode="auto">
          <a:xfrm>
            <a:off x="2360613" y="188913"/>
            <a:ext cx="5905500" cy="1039812"/>
          </a:xfrm>
          <a:prstGeom prst="rect">
            <a:avLst/>
          </a:prstGeom>
          <a:noFill/>
          <a:ln w="9525">
            <a:noFill/>
            <a:miter lim="800000"/>
            <a:headEnd/>
            <a:tailEnd/>
          </a:ln>
        </p:spPr>
      </p:pic>
      <p:sp>
        <p:nvSpPr>
          <p:cNvPr id="6" name="TextBox 5"/>
          <p:cNvSpPr txBox="1"/>
          <p:nvPr/>
        </p:nvSpPr>
        <p:spPr>
          <a:xfrm>
            <a:off x="992188" y="1268413"/>
            <a:ext cx="7975600" cy="400050"/>
          </a:xfrm>
          <a:prstGeom prst="rect">
            <a:avLst/>
          </a:prstGeom>
          <a:noFill/>
        </p:spPr>
        <p:txBody>
          <a:bodyPr wrap="none">
            <a:spAutoFit/>
          </a:bodyPr>
          <a:lstStyle/>
          <a:p>
            <a:pPr>
              <a:defRPr/>
            </a:pPr>
            <a:r>
              <a:rPr lang="en-GB" sz="2000" b="1" dirty="0">
                <a:latin typeface="+mj-lt"/>
              </a:rPr>
              <a:t>INTACT MASS MEASUREMENT-MONITORING GLYCOSYLATION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idx="4294967295"/>
          </p:nvPr>
        </p:nvSpPr>
        <p:spPr>
          <a:xfrm>
            <a:off x="2254250" y="188913"/>
            <a:ext cx="7162800" cy="914400"/>
          </a:xfrm>
        </p:spPr>
        <p:txBody>
          <a:bodyPr/>
          <a:lstStyle/>
          <a:p>
            <a:r>
              <a:rPr lang="en-US" smtClean="0"/>
              <a:t>INTACT MASS COMPARISON OF THREE BIOSIMILAR mABs</a:t>
            </a:r>
          </a:p>
        </p:txBody>
      </p:sp>
      <p:pic>
        <p:nvPicPr>
          <p:cNvPr id="41986" name="Picture 5"/>
          <p:cNvPicPr>
            <a:picLocks noChangeAspect="1" noChangeArrowheads="1"/>
          </p:cNvPicPr>
          <p:nvPr/>
        </p:nvPicPr>
        <p:blipFill>
          <a:blip r:embed="rId2" cstate="print"/>
          <a:srcRect/>
          <a:stretch>
            <a:fillRect/>
          </a:stretch>
        </p:blipFill>
        <p:spPr bwMode="auto">
          <a:xfrm>
            <a:off x="1928813" y="1412875"/>
            <a:ext cx="6564312" cy="1458913"/>
          </a:xfrm>
          <a:prstGeom prst="rect">
            <a:avLst/>
          </a:prstGeom>
          <a:noFill/>
          <a:ln w="9525">
            <a:noFill/>
            <a:miter lim="800000"/>
            <a:headEnd/>
            <a:tailEnd/>
          </a:ln>
        </p:spPr>
      </p:pic>
      <p:pic>
        <p:nvPicPr>
          <p:cNvPr id="41987" name="Picture 4"/>
          <p:cNvPicPr>
            <a:picLocks noChangeAspect="1" noChangeArrowheads="1"/>
          </p:cNvPicPr>
          <p:nvPr/>
        </p:nvPicPr>
        <p:blipFill>
          <a:blip r:embed="rId3" cstate="print"/>
          <a:srcRect/>
          <a:stretch>
            <a:fillRect/>
          </a:stretch>
        </p:blipFill>
        <p:spPr bwMode="auto">
          <a:xfrm>
            <a:off x="1928813" y="3067050"/>
            <a:ext cx="6564312" cy="1482725"/>
          </a:xfrm>
          <a:prstGeom prst="rect">
            <a:avLst/>
          </a:prstGeom>
          <a:noFill/>
          <a:ln w="9525">
            <a:noFill/>
            <a:miter lim="800000"/>
            <a:headEnd/>
            <a:tailEnd/>
          </a:ln>
        </p:spPr>
      </p:pic>
      <p:pic>
        <p:nvPicPr>
          <p:cNvPr id="41988" name="Picture 3"/>
          <p:cNvPicPr>
            <a:picLocks noChangeAspect="1" noChangeArrowheads="1"/>
          </p:cNvPicPr>
          <p:nvPr/>
        </p:nvPicPr>
        <p:blipFill>
          <a:blip r:embed="rId4" cstate="print"/>
          <a:srcRect/>
          <a:stretch>
            <a:fillRect/>
          </a:stretch>
        </p:blipFill>
        <p:spPr bwMode="auto">
          <a:xfrm>
            <a:off x="1928813" y="4906963"/>
            <a:ext cx="6564312" cy="1458912"/>
          </a:xfrm>
          <a:prstGeom prst="rect">
            <a:avLst/>
          </a:prstGeom>
          <a:noFill/>
          <a:ln w="9525">
            <a:noFill/>
            <a:miter lim="800000"/>
            <a:headEnd/>
            <a:tailEnd/>
          </a:ln>
        </p:spPr>
      </p:pic>
      <p:sp>
        <p:nvSpPr>
          <p:cNvPr id="41989" name="Rectangle 4"/>
          <p:cNvSpPr>
            <a:spLocks noChangeArrowheads="1"/>
          </p:cNvSpPr>
          <p:nvPr/>
        </p:nvSpPr>
        <p:spPr bwMode="auto">
          <a:xfrm>
            <a:off x="0" y="0"/>
            <a:ext cx="9906000" cy="457200"/>
          </a:xfrm>
          <a:prstGeom prst="rect">
            <a:avLst/>
          </a:prstGeom>
          <a:noFill/>
          <a:ln w="9525">
            <a:noFill/>
            <a:miter lim="800000"/>
            <a:headEnd/>
            <a:tailEnd/>
          </a:ln>
        </p:spPr>
        <p:txBody>
          <a:bodyPr wrap="none" anchor="ctr">
            <a:spAutoFit/>
          </a:bodyPr>
          <a:lstStyle/>
          <a:p>
            <a:endParaRPr lang="en-US" sz="1800">
              <a:latin typeface="Arial" charset="0"/>
              <a:cs typeface="Arial" charset="0"/>
            </a:endParaRPr>
          </a:p>
        </p:txBody>
      </p:sp>
      <p:pic>
        <p:nvPicPr>
          <p:cNvPr id="7" name="Picture 2"/>
          <p:cNvPicPr>
            <a:picLocks noChangeAspect="1" noChangeArrowheads="1"/>
          </p:cNvPicPr>
          <p:nvPr/>
        </p:nvPicPr>
        <p:blipFill>
          <a:blip r:embed="rId5" cstate="print"/>
          <a:srcRect/>
          <a:stretch>
            <a:fillRect/>
          </a:stretch>
        </p:blipFill>
        <p:spPr bwMode="auto">
          <a:xfrm>
            <a:off x="204788" y="2484438"/>
            <a:ext cx="1647647" cy="21686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a:xfrm>
            <a:off x="2144713" y="381000"/>
            <a:ext cx="6238875" cy="914400"/>
          </a:xfrm>
        </p:spPr>
        <p:txBody>
          <a:bodyPr/>
          <a:lstStyle/>
          <a:p>
            <a:r>
              <a:rPr lang="en-GB" sz="2800" smtClean="0"/>
              <a:t> </a:t>
            </a:r>
            <a:r>
              <a:rPr lang="en-GB" smtClean="0"/>
              <a:t>PEPTIDE</a:t>
            </a:r>
            <a:r>
              <a:rPr lang="en-GB" sz="2800" smtClean="0"/>
              <a:t> </a:t>
            </a:r>
            <a:r>
              <a:rPr lang="en-GB" smtClean="0"/>
              <a:t>MAPPING WORKFLOW</a:t>
            </a:r>
          </a:p>
        </p:txBody>
      </p:sp>
      <p:pic>
        <p:nvPicPr>
          <p:cNvPr id="43010" name="Picture 4" descr="Workflow Mapping"/>
          <p:cNvPicPr>
            <a:picLocks noChangeAspect="1" noChangeArrowheads="1"/>
          </p:cNvPicPr>
          <p:nvPr/>
        </p:nvPicPr>
        <p:blipFill>
          <a:blip r:embed="rId2" cstate="print"/>
          <a:srcRect/>
          <a:stretch>
            <a:fillRect/>
          </a:stretch>
        </p:blipFill>
        <p:spPr bwMode="auto">
          <a:xfrm>
            <a:off x="812800" y="1266825"/>
            <a:ext cx="8280400" cy="5168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idx="4294967295"/>
          </p:nvPr>
        </p:nvSpPr>
        <p:spPr>
          <a:xfrm>
            <a:off x="2271713" y="398463"/>
            <a:ext cx="7162800" cy="914400"/>
          </a:xfrm>
        </p:spPr>
        <p:txBody>
          <a:bodyPr/>
          <a:lstStyle/>
          <a:p>
            <a:pPr eaLnBrk="1" hangingPunct="1"/>
            <a:r>
              <a:rPr lang="en-GB" smtClean="0"/>
              <a:t>ANTIBODY ANALYSIS – GENERAL WORKFLOW</a:t>
            </a:r>
          </a:p>
        </p:txBody>
      </p:sp>
      <p:pic>
        <p:nvPicPr>
          <p:cNvPr id="44034" name="Picture 7" descr="Workflow 1..jpg"/>
          <p:cNvPicPr>
            <a:picLocks noChangeAspect="1"/>
          </p:cNvPicPr>
          <p:nvPr/>
        </p:nvPicPr>
        <p:blipFill>
          <a:blip r:embed="rId3" cstate="print"/>
          <a:srcRect/>
          <a:stretch>
            <a:fillRect/>
          </a:stretch>
        </p:blipFill>
        <p:spPr bwMode="auto">
          <a:xfrm>
            <a:off x="1208088" y="1158875"/>
            <a:ext cx="7491412" cy="51911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1" descr="S-S 5.jpg"/>
          <p:cNvPicPr>
            <a:picLocks noChangeAspect="1"/>
          </p:cNvPicPr>
          <p:nvPr/>
        </p:nvPicPr>
        <p:blipFill>
          <a:blip r:embed="rId3" cstate="print"/>
          <a:srcRect/>
          <a:stretch>
            <a:fillRect/>
          </a:stretch>
        </p:blipFill>
        <p:spPr bwMode="auto">
          <a:xfrm>
            <a:off x="2001838" y="1246188"/>
            <a:ext cx="7305675" cy="5187950"/>
          </a:xfrm>
          <a:prstGeom prst="rect">
            <a:avLst/>
          </a:prstGeom>
          <a:noFill/>
          <a:ln w="9525">
            <a:noFill/>
            <a:miter lim="800000"/>
            <a:headEnd/>
            <a:tailEnd/>
          </a:ln>
        </p:spPr>
      </p:pic>
      <p:sp>
        <p:nvSpPr>
          <p:cNvPr id="46082" name="Title 1"/>
          <p:cNvSpPr txBox="1">
            <a:spLocks/>
          </p:cNvSpPr>
          <p:nvPr/>
        </p:nvSpPr>
        <p:spPr bwMode="auto">
          <a:xfrm>
            <a:off x="2216150" y="384175"/>
            <a:ext cx="7689850" cy="914400"/>
          </a:xfrm>
          <a:prstGeom prst="rect">
            <a:avLst/>
          </a:prstGeom>
          <a:noFill/>
          <a:ln w="9525">
            <a:noFill/>
            <a:miter lim="800000"/>
            <a:headEnd/>
            <a:tailEnd/>
          </a:ln>
        </p:spPr>
        <p:txBody>
          <a:bodyPr anchor="ctr"/>
          <a:lstStyle/>
          <a:p>
            <a:r>
              <a:rPr lang="en-GB">
                <a:latin typeface="Arial" charset="0"/>
                <a:ea typeface="MS PGothic"/>
                <a:cs typeface="MS PGothic"/>
              </a:rPr>
              <a:t>SULFHYDRYL GROUP(S) AND DISULFIDE BRIDGES</a:t>
            </a:r>
            <a:endParaRPr lang="pt-BR">
              <a:latin typeface="Arial" charset="0"/>
              <a:ea typeface="MS PGothic"/>
              <a:cs typeface="MS PGothic"/>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idx="4294967295"/>
          </p:nvPr>
        </p:nvSpPr>
        <p:spPr>
          <a:xfrm>
            <a:off x="2216150" y="260350"/>
            <a:ext cx="6159500" cy="1104900"/>
          </a:xfrm>
        </p:spPr>
        <p:txBody>
          <a:bodyPr/>
          <a:lstStyle/>
          <a:p>
            <a:r>
              <a:rPr lang="en-US" smtClean="0"/>
              <a:t>GLYCOSYLATION CHARACTERIZATION</a:t>
            </a:r>
          </a:p>
        </p:txBody>
      </p:sp>
      <p:sp>
        <p:nvSpPr>
          <p:cNvPr id="48130" name="Rectangle 3"/>
          <p:cNvSpPr>
            <a:spLocks noGrp="1" noChangeArrowheads="1"/>
          </p:cNvSpPr>
          <p:nvPr>
            <p:ph type="body" sz="half" idx="4294967295"/>
          </p:nvPr>
        </p:nvSpPr>
        <p:spPr>
          <a:xfrm>
            <a:off x="1206500" y="1484313"/>
            <a:ext cx="8210550" cy="2616200"/>
          </a:xfrm>
        </p:spPr>
        <p:txBody>
          <a:bodyPr/>
          <a:lstStyle/>
          <a:p>
            <a:pPr marL="609600" indent="-609600">
              <a:lnSpc>
                <a:spcPct val="80000"/>
              </a:lnSpc>
              <a:buFont typeface="Wingdings" pitchFamily="2" charset="2"/>
              <a:buNone/>
            </a:pPr>
            <a:r>
              <a:rPr lang="en-GB" sz="1800" smtClean="0">
                <a:solidFill>
                  <a:srgbClr val="000000"/>
                </a:solidFill>
                <a:cs typeface="Times New Roman" pitchFamily="18" charset="0"/>
              </a:rPr>
              <a:t>Structural characterisation and confirmation of carbohydrate.</a:t>
            </a:r>
          </a:p>
          <a:p>
            <a:pPr marL="609600" indent="-609600">
              <a:lnSpc>
                <a:spcPct val="80000"/>
              </a:lnSpc>
              <a:buFont typeface="Wingdings" pitchFamily="2" charset="2"/>
              <a:buNone/>
            </a:pPr>
            <a:r>
              <a:rPr lang="en-GB" sz="1800" smtClean="0">
                <a:solidFill>
                  <a:srgbClr val="000000"/>
                </a:solidFill>
                <a:cs typeface="Times New Roman" pitchFamily="18" charset="0"/>
              </a:rPr>
              <a:t>For glycoproteins, the following should be determined:</a:t>
            </a:r>
          </a:p>
          <a:p>
            <a:pPr marL="609600" indent="-609600">
              <a:lnSpc>
                <a:spcPct val="80000"/>
              </a:lnSpc>
            </a:pPr>
            <a:r>
              <a:rPr lang="en-GB" sz="1800" smtClean="0">
                <a:solidFill>
                  <a:srgbClr val="000000"/>
                </a:solidFill>
                <a:cs typeface="Times New Roman" pitchFamily="18" charset="0"/>
              </a:rPr>
              <a:t>Carbohydrate content (neutral sugars, amino </a:t>
            </a:r>
            <a:r>
              <a:rPr lang="en-GB" sz="1800" smtClean="0">
                <a:cs typeface="Times New Roman" pitchFamily="18" charset="0"/>
              </a:rPr>
              <a:t>sugars and sialic acids)</a:t>
            </a:r>
          </a:p>
          <a:p>
            <a:pPr marL="609600" indent="-609600">
              <a:lnSpc>
                <a:spcPct val="80000"/>
              </a:lnSpc>
            </a:pPr>
            <a:r>
              <a:rPr lang="en-GB" sz="1800" smtClean="0">
                <a:cs typeface="Times New Roman" pitchFamily="18" charset="0"/>
              </a:rPr>
              <a:t>Structure of the carbohydrate chains, the oligosaccharide pattern, the  antennary profile, linkage </a:t>
            </a:r>
          </a:p>
          <a:p>
            <a:pPr marL="609600" indent="-609600">
              <a:lnSpc>
                <a:spcPct val="80000"/>
              </a:lnSpc>
            </a:pPr>
            <a:r>
              <a:rPr lang="en-GB" sz="1800" smtClean="0">
                <a:cs typeface="Times New Roman" pitchFamily="18" charset="0"/>
              </a:rPr>
              <a:t>Glycosylation site(s) on the protein chain</a:t>
            </a:r>
            <a:endParaRPr lang="el-GR" sz="1800" smtClean="0">
              <a:cs typeface="Times New Roman" pitchFamily="18" charset="0"/>
            </a:endParaRPr>
          </a:p>
        </p:txBody>
      </p:sp>
      <p:sp>
        <p:nvSpPr>
          <p:cNvPr id="48131" name="Text Box 4"/>
          <p:cNvSpPr txBox="1">
            <a:spLocks noChangeArrowheads="1"/>
          </p:cNvSpPr>
          <p:nvPr/>
        </p:nvSpPr>
        <p:spPr bwMode="auto">
          <a:xfrm>
            <a:off x="4772025" y="5159375"/>
            <a:ext cx="184150" cy="457200"/>
          </a:xfrm>
          <a:prstGeom prst="rect">
            <a:avLst/>
          </a:prstGeom>
          <a:noFill/>
          <a:ln w="9525">
            <a:noFill/>
            <a:miter lim="800000"/>
            <a:headEnd/>
            <a:tailEnd/>
          </a:ln>
        </p:spPr>
        <p:txBody>
          <a:bodyPr wrap="none">
            <a:spAutoFit/>
          </a:bodyPr>
          <a:lstStyle/>
          <a:p>
            <a:pPr eaLnBrk="0" hangingPunct="0"/>
            <a:endParaRPr lang="en-US"/>
          </a:p>
        </p:txBody>
      </p:sp>
      <p:pic>
        <p:nvPicPr>
          <p:cNvPr id="48132" name="Picture 3" descr="D:\Anne\CFG Structures b.png"/>
          <p:cNvPicPr>
            <a:picLocks noChangeAspect="1" noChangeArrowheads="1"/>
          </p:cNvPicPr>
          <p:nvPr/>
        </p:nvPicPr>
        <p:blipFill>
          <a:blip r:embed="rId3" cstate="print"/>
          <a:srcRect/>
          <a:stretch>
            <a:fillRect/>
          </a:stretch>
        </p:blipFill>
        <p:spPr bwMode="auto">
          <a:xfrm>
            <a:off x="2144713" y="3463925"/>
            <a:ext cx="4838700" cy="3048000"/>
          </a:xfrm>
          <a:prstGeom prst="rect">
            <a:avLst/>
          </a:prstGeom>
          <a:noFill/>
          <a:ln w="9525">
            <a:noFill/>
            <a:miter lim="800000"/>
            <a:headEnd/>
            <a:tailEnd/>
          </a:ln>
        </p:spPr>
      </p:pic>
      <p:sp>
        <p:nvSpPr>
          <p:cNvPr id="48133" name="Text Box 6"/>
          <p:cNvSpPr txBox="1">
            <a:spLocks noChangeArrowheads="1"/>
          </p:cNvSpPr>
          <p:nvPr/>
        </p:nvSpPr>
        <p:spPr bwMode="auto">
          <a:xfrm>
            <a:off x="7956550" y="4457700"/>
            <a:ext cx="184150" cy="457200"/>
          </a:xfrm>
          <a:prstGeom prst="rect">
            <a:avLst/>
          </a:prstGeom>
          <a:noFill/>
          <a:ln w="9525">
            <a:noFill/>
            <a:miter lim="800000"/>
            <a:headEnd/>
            <a:tailEnd/>
          </a:ln>
        </p:spPr>
        <p:txBody>
          <a:bodyPr wrap="none">
            <a:spAutoFit/>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2182813" y="381000"/>
            <a:ext cx="7162800" cy="914400"/>
          </a:xfrm>
        </p:spPr>
        <p:txBody>
          <a:bodyPr/>
          <a:lstStyle/>
          <a:p>
            <a:pPr eaLnBrk="1" hangingPunct="1"/>
            <a:r>
              <a:rPr lang="en-GB" dirty="0" smtClean="0"/>
              <a:t>ANALYSIS OF GLYCOPROTEINS</a:t>
            </a:r>
          </a:p>
        </p:txBody>
      </p:sp>
      <p:pic>
        <p:nvPicPr>
          <p:cNvPr id="50178" name="Picture 2"/>
          <p:cNvPicPr>
            <a:picLocks noChangeAspect="1"/>
          </p:cNvPicPr>
          <p:nvPr/>
        </p:nvPicPr>
        <p:blipFill>
          <a:blip r:embed="rId2" cstate="print"/>
          <a:srcRect/>
          <a:stretch>
            <a:fillRect/>
          </a:stretch>
        </p:blipFill>
        <p:spPr bwMode="auto">
          <a:xfrm>
            <a:off x="1857375" y="1155700"/>
            <a:ext cx="7383463" cy="527685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8"/>
          <p:cNvSpPr>
            <a:spLocks noChangeArrowheads="1"/>
          </p:cNvSpPr>
          <p:nvPr/>
        </p:nvSpPr>
        <p:spPr bwMode="auto">
          <a:xfrm>
            <a:off x="2220913" y="196850"/>
            <a:ext cx="7269162" cy="914400"/>
          </a:xfrm>
          <a:prstGeom prst="rect">
            <a:avLst/>
          </a:prstGeom>
          <a:noFill/>
          <a:ln w="9525">
            <a:noFill/>
            <a:miter lim="800000"/>
            <a:headEnd/>
            <a:tailEnd/>
          </a:ln>
        </p:spPr>
        <p:txBody>
          <a:bodyPr anchor="ctr"/>
          <a:lstStyle/>
          <a:p>
            <a:pPr eaLnBrk="0" hangingPunct="0"/>
            <a:endParaRPr lang="en-GB" dirty="0">
              <a:latin typeface="Arial" charset="0"/>
              <a:cs typeface="Arial" charset="0"/>
            </a:endParaRPr>
          </a:p>
          <a:p>
            <a:pPr eaLnBrk="0" hangingPunct="0"/>
            <a:r>
              <a:rPr lang="en-GB" dirty="0" smtClean="0">
                <a:latin typeface="+mj-lt"/>
              </a:rPr>
              <a:t>ANALYSIS OF GLYCOPROTEINS</a:t>
            </a:r>
            <a:endParaRPr lang="fr-FR" dirty="0">
              <a:solidFill>
                <a:schemeClr val="tx2"/>
              </a:solidFill>
              <a:latin typeface="+mj-lt"/>
              <a:cs typeface="Arial" charset="0"/>
            </a:endParaRPr>
          </a:p>
        </p:txBody>
      </p:sp>
      <p:sp>
        <p:nvSpPr>
          <p:cNvPr id="59395" name="Oval 4"/>
          <p:cNvSpPr>
            <a:spLocks noChangeArrowheads="1"/>
          </p:cNvSpPr>
          <p:nvPr/>
        </p:nvSpPr>
        <p:spPr bwMode="auto">
          <a:xfrm>
            <a:off x="3638550" y="3431753"/>
            <a:ext cx="2076450" cy="504825"/>
          </a:xfrm>
          <a:prstGeom prst="ellipse">
            <a:avLst/>
          </a:prstGeom>
          <a:solidFill>
            <a:srgbClr val="FF6600"/>
          </a:solidFill>
          <a:ln>
            <a:headEnd/>
            <a:tailEnd/>
          </a:ln>
        </p:spPr>
        <p:style>
          <a:lnRef idx="0">
            <a:schemeClr val="accent2"/>
          </a:lnRef>
          <a:fillRef idx="3">
            <a:schemeClr val="accent2"/>
          </a:fillRef>
          <a:effectRef idx="3">
            <a:schemeClr val="accent2"/>
          </a:effectRef>
          <a:fontRef idx="minor">
            <a:schemeClr val="lt1"/>
          </a:fontRef>
        </p:style>
        <p:txBody>
          <a:bodyPr/>
          <a:lstStyle/>
          <a:p>
            <a:pPr eaLnBrk="0" hangingPunct="0">
              <a:defRPr/>
            </a:pPr>
            <a:endParaRPr lang="en-US">
              <a:solidFill>
                <a:schemeClr val="bg1"/>
              </a:solidFill>
              <a:cs typeface="Arial" charset="0"/>
            </a:endParaRPr>
          </a:p>
        </p:txBody>
      </p:sp>
      <p:sp>
        <p:nvSpPr>
          <p:cNvPr id="6" name="TextBox 5"/>
          <p:cNvSpPr txBox="1"/>
          <p:nvPr/>
        </p:nvSpPr>
        <p:spPr>
          <a:xfrm>
            <a:off x="3724275" y="3489325"/>
            <a:ext cx="1876425" cy="369888"/>
          </a:xfrm>
          <a:prstGeom prst="rect">
            <a:avLst/>
          </a:prstGeom>
          <a:noFill/>
        </p:spPr>
        <p:txBody>
          <a:bodyPr>
            <a:spAutoFit/>
          </a:bodyPr>
          <a:lstStyle/>
          <a:p>
            <a:pPr algn="ctr">
              <a:defRPr/>
            </a:pPr>
            <a:r>
              <a:rPr lang="fr-CH" sz="1800" b="1" dirty="0" err="1">
                <a:solidFill>
                  <a:schemeClr val="bg1"/>
                </a:solidFill>
                <a:latin typeface="+mn-lt"/>
                <a:cs typeface="Arial" charset="0"/>
              </a:rPr>
              <a:t>Sample</a:t>
            </a:r>
            <a:r>
              <a:rPr lang="fr-CH" sz="1800" b="1" dirty="0">
                <a:solidFill>
                  <a:schemeClr val="bg1"/>
                </a:solidFill>
                <a:latin typeface="+mn-lt"/>
                <a:cs typeface="Arial" charset="0"/>
              </a:rPr>
              <a:t> </a:t>
            </a:r>
            <a:endParaRPr lang="en-US" sz="1800" b="1" dirty="0">
              <a:solidFill>
                <a:schemeClr val="bg1"/>
              </a:solidFill>
              <a:latin typeface="+mn-lt"/>
              <a:cs typeface="Arial" charset="0"/>
            </a:endParaRPr>
          </a:p>
        </p:txBody>
      </p:sp>
      <p:grpSp>
        <p:nvGrpSpPr>
          <p:cNvPr id="2" name="Group 52"/>
          <p:cNvGrpSpPr>
            <a:grpSpLocks/>
          </p:cNvGrpSpPr>
          <p:nvPr/>
        </p:nvGrpSpPr>
        <p:grpSpPr bwMode="auto">
          <a:xfrm>
            <a:off x="2981325" y="3998913"/>
            <a:ext cx="3400425" cy="2220912"/>
            <a:chOff x="2981325" y="3886746"/>
            <a:chExt cx="3400425" cy="2221298"/>
          </a:xfrm>
        </p:grpSpPr>
        <p:sp>
          <p:nvSpPr>
            <p:cNvPr id="28" name="TextBox 27"/>
            <p:cNvSpPr txBox="1">
              <a:spLocks noChangeArrowheads="1"/>
            </p:cNvSpPr>
            <p:nvPr/>
          </p:nvSpPr>
          <p:spPr bwMode="auto">
            <a:xfrm>
              <a:off x="2981325" y="5590429"/>
              <a:ext cx="3400425" cy="517615"/>
            </a:xfrm>
            <a:prstGeom prst="rect">
              <a:avLst/>
            </a:prstGeom>
            <a:solidFill>
              <a:srgbClr val="FF6600"/>
            </a:solidFill>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defRPr/>
              </a:pPr>
              <a:r>
                <a:rPr lang="fr-CH" sz="1400" dirty="0">
                  <a:cs typeface="Arial" charset="0"/>
                </a:rPr>
                <a:t>Peptide </a:t>
              </a:r>
              <a:r>
                <a:rPr lang="fr-CH" sz="1400" dirty="0" err="1">
                  <a:cs typeface="Arial" charset="0"/>
                </a:rPr>
                <a:t>mapping</a:t>
              </a:r>
              <a:endParaRPr lang="fr-CH" sz="1400" dirty="0">
                <a:cs typeface="Arial" charset="0"/>
              </a:endParaRPr>
            </a:p>
            <a:p>
              <a:pPr algn="ctr">
                <a:defRPr/>
              </a:pPr>
              <a:r>
                <a:rPr lang="fr-CH" sz="1400" dirty="0">
                  <a:cs typeface="Arial" charset="0"/>
                </a:rPr>
                <a:t>LC-ES-MS</a:t>
              </a:r>
              <a:endParaRPr lang="en-US" sz="1400" dirty="0">
                <a:cs typeface="Arial" charset="0"/>
              </a:endParaRPr>
            </a:p>
          </p:txBody>
        </p:sp>
        <p:grpSp>
          <p:nvGrpSpPr>
            <p:cNvPr id="3" name="Group 51"/>
            <p:cNvGrpSpPr>
              <a:grpSpLocks/>
            </p:cNvGrpSpPr>
            <p:nvPr/>
          </p:nvGrpSpPr>
          <p:grpSpPr bwMode="auto">
            <a:xfrm>
              <a:off x="3438525" y="3886746"/>
              <a:ext cx="2514600" cy="1771679"/>
              <a:chOff x="3438525" y="3886746"/>
              <a:chExt cx="2514600" cy="1771679"/>
            </a:xfrm>
          </p:grpSpPr>
          <p:grpSp>
            <p:nvGrpSpPr>
              <p:cNvPr id="4" name="Group 20"/>
              <p:cNvGrpSpPr>
                <a:grpSpLocks/>
              </p:cNvGrpSpPr>
              <p:nvPr/>
            </p:nvGrpSpPr>
            <p:grpSpPr bwMode="auto">
              <a:xfrm rot="10800000">
                <a:off x="4633915" y="3886746"/>
                <a:ext cx="90000" cy="1244842"/>
                <a:chOff x="5110165" y="2019846"/>
                <a:chExt cx="90000" cy="1244842"/>
              </a:xfrm>
            </p:grpSpPr>
            <p:sp>
              <p:nvSpPr>
                <p:cNvPr id="59401" name="Right Arrow 21"/>
                <p:cNvSpPr>
                  <a:spLocks noChangeArrowheads="1"/>
                </p:cNvSpPr>
                <p:nvPr/>
              </p:nvSpPr>
              <p:spPr bwMode="auto">
                <a:xfrm rot="-5400000">
                  <a:off x="4902464" y="2244550"/>
                  <a:ext cx="539844" cy="90488"/>
                </a:xfrm>
                <a:prstGeom prst="rightArrow">
                  <a:avLst>
                    <a:gd name="adj1" fmla="val 50000"/>
                    <a:gd name="adj2" fmla="val 50000"/>
                  </a:avLst>
                </a:prstGeom>
                <a:solidFill>
                  <a:schemeClr val="bg1">
                    <a:lumMod val="65000"/>
                  </a:schemeClr>
                </a:solidFill>
                <a:ln w="9525" algn="ctr">
                  <a:solidFill>
                    <a:schemeClr val="tx1"/>
                  </a:solidFill>
                  <a:round/>
                  <a:headEnd/>
                  <a:tailEnd/>
                </a:ln>
              </p:spPr>
              <p:txBody>
                <a:bodyPr/>
                <a:lstStyle/>
                <a:p>
                  <a:pPr eaLnBrk="0" hangingPunct="0">
                    <a:defRPr/>
                  </a:pPr>
                  <a:endParaRPr lang="en-US">
                    <a:cs typeface="Arial" charset="0"/>
                  </a:endParaRPr>
                </a:p>
              </p:txBody>
            </p:sp>
            <p:sp>
              <p:nvSpPr>
                <p:cNvPr id="59402" name="Rectangle 22"/>
                <p:cNvSpPr>
                  <a:spLocks noChangeArrowheads="1"/>
                </p:cNvSpPr>
                <p:nvPr/>
              </p:nvSpPr>
              <p:spPr bwMode="auto">
                <a:xfrm>
                  <a:off x="5150955" y="2807409"/>
                  <a:ext cx="46037" cy="457279"/>
                </a:xfrm>
                <a:prstGeom prst="rect">
                  <a:avLst/>
                </a:prstGeom>
                <a:solidFill>
                  <a:schemeClr val="bg1">
                    <a:lumMod val="65000"/>
                  </a:schemeClr>
                </a:solidFill>
                <a:ln w="9525" algn="ctr">
                  <a:solidFill>
                    <a:schemeClr val="tx1"/>
                  </a:solidFill>
                  <a:round/>
                  <a:headEnd/>
                  <a:tailEnd/>
                </a:ln>
              </p:spPr>
              <p:txBody>
                <a:bodyPr/>
                <a:lstStyle/>
                <a:p>
                  <a:pPr eaLnBrk="0" hangingPunct="0">
                    <a:defRPr/>
                  </a:pPr>
                  <a:endParaRPr lang="en-US">
                    <a:cs typeface="Arial" charset="0"/>
                  </a:endParaRPr>
                </a:p>
              </p:txBody>
            </p:sp>
          </p:grpSp>
          <p:sp>
            <p:nvSpPr>
              <p:cNvPr id="27" name="TextBox 26"/>
              <p:cNvSpPr txBox="1"/>
              <p:nvPr/>
            </p:nvSpPr>
            <p:spPr>
              <a:xfrm>
                <a:off x="3676650" y="4267812"/>
                <a:ext cx="2162175" cy="338196"/>
              </a:xfrm>
              <a:prstGeom prst="rect">
                <a:avLst/>
              </a:prstGeom>
              <a:noFill/>
            </p:spPr>
            <p:txBody>
              <a:bodyPr>
                <a:spAutoFit/>
              </a:bodyPr>
              <a:lstStyle/>
              <a:p>
                <a:pPr algn="ctr">
                  <a:defRPr/>
                </a:pPr>
                <a:r>
                  <a:rPr lang="fr-CH" sz="1600" b="1" dirty="0" err="1">
                    <a:latin typeface="+mj-lt"/>
                    <a:cs typeface="Arial" charset="0"/>
                  </a:rPr>
                  <a:t>Glycopeptides</a:t>
                </a:r>
                <a:endParaRPr lang="en-US" sz="1600" b="1" dirty="0">
                  <a:latin typeface="+mj-lt"/>
                  <a:cs typeface="Arial" charset="0"/>
                </a:endParaRPr>
              </a:p>
            </p:txBody>
          </p:sp>
          <p:sp>
            <p:nvSpPr>
              <p:cNvPr id="51257" name="TextBox 28"/>
              <p:cNvSpPr txBox="1">
                <a:spLocks noChangeArrowheads="1"/>
              </p:cNvSpPr>
              <p:nvPr/>
            </p:nvSpPr>
            <p:spPr bwMode="auto">
              <a:xfrm>
                <a:off x="3438525" y="5077578"/>
                <a:ext cx="2514600" cy="581126"/>
              </a:xfrm>
              <a:prstGeom prst="rect">
                <a:avLst/>
              </a:prstGeom>
              <a:noFill/>
              <a:ln w="9525">
                <a:noFill/>
                <a:miter lim="800000"/>
                <a:headEnd/>
                <a:tailEnd/>
              </a:ln>
            </p:spPr>
            <p:txBody>
              <a:bodyPr>
                <a:spAutoFit/>
              </a:bodyPr>
              <a:lstStyle/>
              <a:p>
                <a:pPr algn="ctr"/>
                <a:r>
                  <a:rPr lang="fr-CH" sz="1600">
                    <a:latin typeface="Arial" charset="0"/>
                    <a:cs typeface="Arial" charset="0"/>
                  </a:rPr>
                  <a:t>Qualitative Site-specific Glycosylation</a:t>
                </a:r>
                <a:endParaRPr lang="en-US" sz="1600">
                  <a:latin typeface="Arial" charset="0"/>
                  <a:cs typeface="Arial" charset="0"/>
                </a:endParaRPr>
              </a:p>
            </p:txBody>
          </p:sp>
        </p:grpSp>
      </p:grpSp>
      <p:grpSp>
        <p:nvGrpSpPr>
          <p:cNvPr id="5" name="Group 58"/>
          <p:cNvGrpSpPr>
            <a:grpSpLocks/>
          </p:cNvGrpSpPr>
          <p:nvPr/>
        </p:nvGrpSpPr>
        <p:grpSpPr bwMode="auto">
          <a:xfrm>
            <a:off x="2662238" y="1198563"/>
            <a:ext cx="3916362" cy="2178050"/>
            <a:chOff x="2662367" y="1119650"/>
            <a:chExt cx="3916631" cy="2177911"/>
          </a:xfrm>
        </p:grpSpPr>
        <p:sp>
          <p:nvSpPr>
            <p:cNvPr id="59406" name="Right Arrow 9"/>
            <p:cNvSpPr>
              <a:spLocks noChangeArrowheads="1"/>
            </p:cNvSpPr>
            <p:nvPr/>
          </p:nvSpPr>
          <p:spPr bwMode="auto">
            <a:xfrm rot="16200000">
              <a:off x="4469889" y="2225267"/>
              <a:ext cx="431772" cy="87319"/>
            </a:xfrm>
            <a:prstGeom prst="rightArrow">
              <a:avLst>
                <a:gd name="adj1" fmla="val 50000"/>
                <a:gd name="adj2" fmla="val 50011"/>
              </a:avLst>
            </a:prstGeom>
            <a:solidFill>
              <a:schemeClr val="bg1">
                <a:lumMod val="65000"/>
              </a:schemeClr>
            </a:solidFill>
            <a:ln w="9525" algn="ctr">
              <a:solidFill>
                <a:schemeClr val="tx1"/>
              </a:solidFill>
              <a:round/>
              <a:headEnd/>
              <a:tailEnd/>
            </a:ln>
          </p:spPr>
          <p:txBody>
            <a:bodyPr/>
            <a:lstStyle/>
            <a:p>
              <a:pPr eaLnBrk="0" hangingPunct="0">
                <a:defRPr/>
              </a:pPr>
              <a:endParaRPr lang="en-US">
                <a:cs typeface="Arial" charset="0"/>
              </a:endParaRPr>
            </a:p>
          </p:txBody>
        </p:sp>
        <p:sp>
          <p:nvSpPr>
            <p:cNvPr id="59407" name="Rectangle 11"/>
            <p:cNvSpPr>
              <a:spLocks noChangeArrowheads="1"/>
            </p:cNvSpPr>
            <p:nvPr/>
          </p:nvSpPr>
          <p:spPr bwMode="auto">
            <a:xfrm>
              <a:off x="4638940" y="2970557"/>
              <a:ext cx="46041" cy="327004"/>
            </a:xfrm>
            <a:prstGeom prst="rect">
              <a:avLst/>
            </a:prstGeom>
            <a:solidFill>
              <a:schemeClr val="bg1">
                <a:lumMod val="65000"/>
              </a:schemeClr>
            </a:solidFill>
            <a:ln w="9525" algn="ctr">
              <a:solidFill>
                <a:schemeClr val="tx1"/>
              </a:solidFill>
              <a:round/>
              <a:headEnd/>
              <a:tailEnd/>
            </a:ln>
          </p:spPr>
          <p:txBody>
            <a:bodyPr/>
            <a:lstStyle/>
            <a:p>
              <a:pPr eaLnBrk="0" hangingPunct="0">
                <a:defRPr/>
              </a:pPr>
              <a:endParaRPr lang="en-US">
                <a:cs typeface="Arial" charset="0"/>
              </a:endParaRPr>
            </a:p>
          </p:txBody>
        </p:sp>
        <p:sp>
          <p:nvSpPr>
            <p:cNvPr id="18" name="TextBox 17"/>
            <p:cNvSpPr txBox="1"/>
            <p:nvPr/>
          </p:nvSpPr>
          <p:spPr>
            <a:xfrm>
              <a:off x="4172183" y="2430841"/>
              <a:ext cx="990668" cy="585750"/>
            </a:xfrm>
            <a:prstGeom prst="rect">
              <a:avLst/>
            </a:prstGeom>
            <a:noFill/>
          </p:spPr>
          <p:txBody>
            <a:bodyPr>
              <a:spAutoFit/>
            </a:bodyPr>
            <a:lstStyle/>
            <a:p>
              <a:pPr algn="ctr">
                <a:defRPr/>
              </a:pPr>
              <a:r>
                <a:rPr lang="fr-CH" sz="1600" b="1" dirty="0">
                  <a:latin typeface="+mj-lt"/>
                  <a:cs typeface="Arial" charset="0"/>
                </a:rPr>
                <a:t>Native </a:t>
              </a:r>
              <a:r>
                <a:rPr lang="fr-CH" sz="1600" b="1" dirty="0" err="1">
                  <a:latin typeface="+mj-lt"/>
                  <a:cs typeface="Arial" charset="0"/>
                </a:rPr>
                <a:t>Glycans</a:t>
              </a:r>
              <a:endParaRPr lang="en-US" sz="1600" b="1" dirty="0">
                <a:latin typeface="+mj-lt"/>
                <a:cs typeface="Arial" charset="0"/>
              </a:endParaRPr>
            </a:p>
          </p:txBody>
        </p:sp>
        <p:sp>
          <p:nvSpPr>
            <p:cNvPr id="42" name="Rectangle 41"/>
            <p:cNvSpPr>
              <a:spLocks noChangeArrowheads="1"/>
            </p:cNvSpPr>
            <p:nvPr/>
          </p:nvSpPr>
          <p:spPr bwMode="auto">
            <a:xfrm>
              <a:off x="3225968" y="1870490"/>
              <a:ext cx="1052585" cy="304780"/>
            </a:xfrm>
            <a:prstGeom prst="rect">
              <a:avLst/>
            </a:prstGeom>
            <a:solidFill>
              <a:srgbClr val="FF6600"/>
            </a:solidFill>
            <a:ln>
              <a:headEnd/>
              <a:tailEnd/>
            </a:ln>
          </p:spPr>
          <p:style>
            <a:lnRef idx="0">
              <a:schemeClr val="accent1"/>
            </a:lnRef>
            <a:fillRef idx="3">
              <a:schemeClr val="accent1"/>
            </a:fillRef>
            <a:effectRef idx="3">
              <a:schemeClr val="accent1"/>
            </a:effectRef>
            <a:fontRef idx="minor">
              <a:schemeClr val="lt1"/>
            </a:fontRef>
          </p:style>
          <p:txBody>
            <a:bodyPr wrap="none">
              <a:spAutoFit/>
            </a:bodyPr>
            <a:lstStyle/>
            <a:p>
              <a:pPr algn="ctr">
                <a:defRPr/>
              </a:pPr>
              <a:r>
                <a:rPr lang="fr-CH" sz="1400">
                  <a:cs typeface="Arial" charset="0"/>
                </a:rPr>
                <a:t>MALDI-MS</a:t>
              </a:r>
              <a:endParaRPr lang="en-US" sz="1400">
                <a:cs typeface="Arial" charset="0"/>
              </a:endParaRPr>
            </a:p>
          </p:txBody>
        </p:sp>
        <p:sp>
          <p:nvSpPr>
            <p:cNvPr id="51246" name="TextBox 42"/>
            <p:cNvSpPr txBox="1">
              <a:spLocks noChangeArrowheads="1"/>
            </p:cNvSpPr>
            <p:nvPr/>
          </p:nvSpPr>
          <p:spPr bwMode="auto">
            <a:xfrm>
              <a:off x="2662367" y="1119650"/>
              <a:ext cx="2181375" cy="825447"/>
            </a:xfrm>
            <a:prstGeom prst="rect">
              <a:avLst/>
            </a:prstGeom>
            <a:noFill/>
            <a:ln w="9525">
              <a:noFill/>
              <a:miter lim="800000"/>
              <a:headEnd/>
              <a:tailEnd/>
            </a:ln>
          </p:spPr>
          <p:txBody>
            <a:bodyPr>
              <a:spAutoFit/>
            </a:bodyPr>
            <a:lstStyle/>
            <a:p>
              <a:pPr algn="ctr"/>
              <a:r>
                <a:rPr lang="fr-CH" sz="1600">
                  <a:latin typeface="Arial" charset="0"/>
                  <a:cs typeface="Arial" charset="0"/>
                </a:rPr>
                <a:t>Anomeric specific Intermonosaccharide Linkages</a:t>
              </a:r>
              <a:endParaRPr lang="en-US" sz="1600">
                <a:latin typeface="Arial" charset="0"/>
                <a:cs typeface="Arial" charset="0"/>
              </a:endParaRPr>
            </a:p>
          </p:txBody>
        </p:sp>
        <p:sp>
          <p:nvSpPr>
            <p:cNvPr id="51247" name="TextBox 43"/>
            <p:cNvSpPr txBox="1">
              <a:spLocks noChangeArrowheads="1"/>
            </p:cNvSpPr>
            <p:nvPr/>
          </p:nvSpPr>
          <p:spPr bwMode="auto">
            <a:xfrm>
              <a:off x="4778649" y="1613330"/>
              <a:ext cx="1800349" cy="338116"/>
            </a:xfrm>
            <a:prstGeom prst="rect">
              <a:avLst/>
            </a:prstGeom>
            <a:noFill/>
            <a:ln w="9525">
              <a:noFill/>
              <a:miter lim="800000"/>
              <a:headEnd/>
              <a:tailEnd/>
            </a:ln>
          </p:spPr>
          <p:txBody>
            <a:bodyPr>
              <a:spAutoFit/>
            </a:bodyPr>
            <a:lstStyle/>
            <a:p>
              <a:pPr algn="ctr"/>
              <a:r>
                <a:rPr lang="fr-CH" sz="1600">
                  <a:latin typeface="Arial" charset="0"/>
                  <a:cs typeface="Arial" charset="0"/>
                </a:rPr>
                <a:t>Glycan Profile</a:t>
              </a:r>
              <a:endParaRPr lang="en-US" sz="1600">
                <a:latin typeface="Arial" charset="0"/>
                <a:cs typeface="Arial" charset="0"/>
              </a:endParaRPr>
            </a:p>
          </p:txBody>
        </p:sp>
        <p:sp>
          <p:nvSpPr>
            <p:cNvPr id="45" name="Rectangle 44"/>
            <p:cNvSpPr>
              <a:spLocks noChangeArrowheads="1"/>
            </p:cNvSpPr>
            <p:nvPr/>
          </p:nvSpPr>
          <p:spPr bwMode="auto">
            <a:xfrm>
              <a:off x="5067594" y="1878427"/>
              <a:ext cx="1224047" cy="304780"/>
            </a:xfrm>
            <a:prstGeom prst="rect">
              <a:avLst/>
            </a:prstGeom>
            <a:solidFill>
              <a:srgbClr val="FF6600"/>
            </a:solidFill>
            <a:ln>
              <a:headEnd/>
              <a:tailEnd/>
            </a:ln>
          </p:spPr>
          <p:style>
            <a:lnRef idx="0">
              <a:schemeClr val="accent1"/>
            </a:lnRef>
            <a:fillRef idx="3">
              <a:schemeClr val="accent1"/>
            </a:fillRef>
            <a:effectRef idx="3">
              <a:schemeClr val="accent1"/>
            </a:effectRef>
            <a:fontRef idx="minor">
              <a:schemeClr val="lt1"/>
            </a:fontRef>
          </p:style>
          <p:txBody>
            <a:bodyPr wrap="none">
              <a:spAutoFit/>
            </a:bodyPr>
            <a:lstStyle/>
            <a:p>
              <a:pPr algn="ctr">
                <a:defRPr/>
              </a:pPr>
              <a:r>
                <a:rPr lang="fr-CH" sz="1400" dirty="0">
                  <a:cs typeface="Arial" charset="0"/>
                </a:rPr>
                <a:t>HPAEC-PAD</a:t>
              </a:r>
              <a:endParaRPr lang="en-US" sz="1400" dirty="0">
                <a:cs typeface="Arial" charset="0"/>
              </a:endParaRPr>
            </a:p>
          </p:txBody>
        </p:sp>
      </p:grpSp>
      <p:grpSp>
        <p:nvGrpSpPr>
          <p:cNvPr id="7" name="Group 57"/>
          <p:cNvGrpSpPr>
            <a:grpSpLocks/>
          </p:cNvGrpSpPr>
          <p:nvPr/>
        </p:nvGrpSpPr>
        <p:grpSpPr bwMode="auto">
          <a:xfrm>
            <a:off x="73025" y="2081213"/>
            <a:ext cx="3522663" cy="3900487"/>
            <a:chOff x="72828" y="2001685"/>
            <a:chExt cx="3522100" cy="3900798"/>
          </a:xfrm>
        </p:grpSpPr>
        <p:sp>
          <p:nvSpPr>
            <p:cNvPr id="13" name="TextBox 12"/>
            <p:cNvSpPr txBox="1"/>
            <p:nvPr/>
          </p:nvSpPr>
          <p:spPr>
            <a:xfrm>
              <a:off x="1948953" y="3417848"/>
              <a:ext cx="1466616" cy="338164"/>
            </a:xfrm>
            <a:prstGeom prst="rect">
              <a:avLst/>
            </a:prstGeom>
            <a:noFill/>
          </p:spPr>
          <p:txBody>
            <a:bodyPr>
              <a:spAutoFit/>
            </a:bodyPr>
            <a:lstStyle/>
            <a:p>
              <a:pPr algn="ctr">
                <a:defRPr/>
              </a:pPr>
              <a:r>
                <a:rPr lang="fr-CH" sz="1600" b="1" dirty="0" err="1">
                  <a:latin typeface="+mj-lt"/>
                  <a:cs typeface="Arial" charset="0"/>
                </a:rPr>
                <a:t>Glycoprotein</a:t>
              </a:r>
              <a:endParaRPr lang="en-US" sz="1600" b="1" dirty="0">
                <a:latin typeface="+mj-lt"/>
                <a:cs typeface="Arial" charset="0"/>
              </a:endParaRPr>
            </a:p>
          </p:txBody>
        </p:sp>
        <p:grpSp>
          <p:nvGrpSpPr>
            <p:cNvPr id="8" name="Group 55"/>
            <p:cNvGrpSpPr>
              <a:grpSpLocks/>
            </p:cNvGrpSpPr>
            <p:nvPr/>
          </p:nvGrpSpPr>
          <p:grpSpPr bwMode="auto">
            <a:xfrm>
              <a:off x="72828" y="2001685"/>
              <a:ext cx="2023740" cy="1495544"/>
              <a:chOff x="0" y="4105612"/>
              <a:chExt cx="3401654" cy="1495544"/>
            </a:xfrm>
          </p:grpSpPr>
          <p:sp>
            <p:nvSpPr>
              <p:cNvPr id="11" name="TextBox 10"/>
              <p:cNvSpPr txBox="1">
                <a:spLocks noChangeArrowheads="1"/>
              </p:cNvSpPr>
              <p:nvPr/>
            </p:nvSpPr>
            <p:spPr bwMode="auto">
              <a:xfrm>
                <a:off x="0" y="4870848"/>
                <a:ext cx="3401654" cy="730308"/>
              </a:xfrm>
              <a:prstGeom prst="rect">
                <a:avLst/>
              </a:prstGeom>
              <a:solidFill>
                <a:srgbClr val="FF6600"/>
              </a:solidFill>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defRPr/>
                </a:pPr>
                <a:r>
                  <a:rPr lang="fr-CH" sz="1400" dirty="0">
                    <a:cs typeface="Arial" charset="0"/>
                  </a:rPr>
                  <a:t>Intact mass vs. </a:t>
                </a:r>
              </a:p>
              <a:p>
                <a:pPr algn="ctr">
                  <a:defRPr/>
                </a:pPr>
                <a:r>
                  <a:rPr lang="fr-CH" sz="1400" dirty="0" err="1">
                    <a:cs typeface="Arial" charset="0"/>
                  </a:rPr>
                  <a:t>Deglycosylated</a:t>
                </a:r>
                <a:endParaRPr lang="fr-CH" sz="1400" dirty="0">
                  <a:cs typeface="Arial" charset="0"/>
                </a:endParaRPr>
              </a:p>
              <a:p>
                <a:pPr algn="ctr">
                  <a:defRPr/>
                </a:pPr>
                <a:r>
                  <a:rPr lang="fr-CH" sz="1400" dirty="0">
                    <a:cs typeface="Arial" charset="0"/>
                  </a:rPr>
                  <a:t>ES-MS / MALDI-MS</a:t>
                </a:r>
                <a:endParaRPr lang="en-US" sz="1400" dirty="0">
                  <a:cs typeface="Arial" charset="0"/>
                </a:endParaRPr>
              </a:p>
            </p:txBody>
          </p:sp>
          <p:sp>
            <p:nvSpPr>
              <p:cNvPr id="51239" name="TextBox 19"/>
              <p:cNvSpPr txBox="1">
                <a:spLocks noChangeArrowheads="1"/>
              </p:cNvSpPr>
              <p:nvPr/>
            </p:nvSpPr>
            <p:spPr bwMode="auto">
              <a:xfrm>
                <a:off x="429543" y="4105612"/>
                <a:ext cx="2515889" cy="825566"/>
              </a:xfrm>
              <a:prstGeom prst="rect">
                <a:avLst/>
              </a:prstGeom>
              <a:noFill/>
              <a:ln w="9525">
                <a:noFill/>
                <a:miter lim="800000"/>
                <a:headEnd/>
                <a:tailEnd/>
              </a:ln>
            </p:spPr>
            <p:txBody>
              <a:bodyPr>
                <a:spAutoFit/>
              </a:bodyPr>
              <a:lstStyle/>
              <a:p>
                <a:pPr algn="ctr"/>
                <a:r>
                  <a:rPr lang="fr-CH" sz="1600">
                    <a:latin typeface="Arial" charset="0"/>
                    <a:cs typeface="Arial" charset="0"/>
                  </a:rPr>
                  <a:t>Heterogeneity                        &amp; Extent of Glycosylation</a:t>
                </a:r>
                <a:endParaRPr lang="en-US" sz="1600">
                  <a:latin typeface="Arial" charset="0"/>
                  <a:cs typeface="Arial" charset="0"/>
                </a:endParaRPr>
              </a:p>
            </p:txBody>
          </p:sp>
        </p:grpSp>
        <p:sp>
          <p:nvSpPr>
            <p:cNvPr id="59418" name="Rectangle 25"/>
            <p:cNvSpPr>
              <a:spLocks noChangeArrowheads="1"/>
            </p:cNvSpPr>
            <p:nvPr/>
          </p:nvSpPr>
          <p:spPr bwMode="auto">
            <a:xfrm rot="16200000" flipH="1">
              <a:off x="3436199" y="3467097"/>
              <a:ext cx="39690" cy="277769"/>
            </a:xfrm>
            <a:prstGeom prst="rect">
              <a:avLst/>
            </a:prstGeom>
            <a:solidFill>
              <a:schemeClr val="bg1">
                <a:lumMod val="65000"/>
              </a:schemeClr>
            </a:solidFill>
            <a:ln w="9525" algn="ctr">
              <a:solidFill>
                <a:schemeClr val="tx1"/>
              </a:solidFill>
              <a:round/>
              <a:headEnd/>
              <a:tailEnd/>
            </a:ln>
          </p:spPr>
          <p:txBody>
            <a:bodyPr/>
            <a:lstStyle/>
            <a:p>
              <a:pPr eaLnBrk="0" hangingPunct="0">
                <a:defRPr/>
              </a:pPr>
              <a:endParaRPr lang="en-US">
                <a:cs typeface="Arial" charset="0"/>
              </a:endParaRPr>
            </a:p>
          </p:txBody>
        </p:sp>
        <p:sp>
          <p:nvSpPr>
            <p:cNvPr id="59419" name="Right Arrow 24"/>
            <p:cNvSpPr>
              <a:spLocks noChangeArrowheads="1"/>
            </p:cNvSpPr>
            <p:nvPr/>
          </p:nvSpPr>
          <p:spPr bwMode="auto">
            <a:xfrm flipH="1">
              <a:off x="1658488" y="3559146"/>
              <a:ext cx="365067" cy="82557"/>
            </a:xfrm>
            <a:prstGeom prst="rightArrow">
              <a:avLst>
                <a:gd name="adj1" fmla="val 50000"/>
                <a:gd name="adj2" fmla="val 50009"/>
              </a:avLst>
            </a:prstGeom>
            <a:solidFill>
              <a:schemeClr val="bg1">
                <a:lumMod val="65000"/>
              </a:schemeClr>
            </a:solidFill>
            <a:ln w="9525" algn="ctr">
              <a:solidFill>
                <a:schemeClr val="tx1"/>
              </a:solidFill>
              <a:round/>
              <a:headEnd/>
              <a:tailEnd/>
            </a:ln>
          </p:spPr>
          <p:txBody>
            <a:bodyPr/>
            <a:lstStyle/>
            <a:p>
              <a:pPr eaLnBrk="0" hangingPunct="0">
                <a:defRPr/>
              </a:pPr>
              <a:endParaRPr lang="en-US">
                <a:cs typeface="Arial" charset="0"/>
              </a:endParaRPr>
            </a:p>
          </p:txBody>
        </p:sp>
        <p:sp>
          <p:nvSpPr>
            <p:cNvPr id="51230" name="TextBox 37"/>
            <p:cNvSpPr txBox="1">
              <a:spLocks noChangeArrowheads="1"/>
            </p:cNvSpPr>
            <p:nvPr/>
          </p:nvSpPr>
          <p:spPr bwMode="auto">
            <a:xfrm>
              <a:off x="226791" y="3662342"/>
              <a:ext cx="1714226" cy="825566"/>
            </a:xfrm>
            <a:prstGeom prst="rect">
              <a:avLst/>
            </a:prstGeom>
            <a:noFill/>
            <a:ln w="9525">
              <a:noFill/>
              <a:miter lim="800000"/>
              <a:headEnd/>
              <a:tailEnd/>
            </a:ln>
          </p:spPr>
          <p:txBody>
            <a:bodyPr>
              <a:spAutoFit/>
            </a:bodyPr>
            <a:lstStyle/>
            <a:p>
              <a:pPr algn="ctr"/>
              <a:r>
                <a:rPr lang="fr-CH" sz="1600">
                  <a:solidFill>
                    <a:srgbClr val="FF0000"/>
                  </a:solidFill>
                  <a:latin typeface="Arial" charset="0"/>
                  <a:cs typeface="Arial" charset="0"/>
                </a:rPr>
                <a:t> </a:t>
              </a:r>
              <a:r>
                <a:rPr lang="fr-CH" sz="1600">
                  <a:latin typeface="Arial" charset="0"/>
                  <a:cs typeface="Arial" charset="0"/>
                </a:rPr>
                <a:t>Quantitative Monosaccharide Composition</a:t>
              </a:r>
              <a:endParaRPr lang="en-US" sz="1600">
                <a:latin typeface="Arial" charset="0"/>
                <a:cs typeface="Arial" charset="0"/>
              </a:endParaRPr>
            </a:p>
          </p:txBody>
        </p:sp>
        <p:sp>
          <p:nvSpPr>
            <p:cNvPr id="40" name="Rectangle 39"/>
            <p:cNvSpPr>
              <a:spLocks noChangeArrowheads="1"/>
            </p:cNvSpPr>
            <p:nvPr/>
          </p:nvSpPr>
          <p:spPr bwMode="auto">
            <a:xfrm>
              <a:off x="696616" y="4402176"/>
              <a:ext cx="776163" cy="304824"/>
            </a:xfrm>
            <a:prstGeom prst="rect">
              <a:avLst/>
            </a:prstGeom>
            <a:solidFill>
              <a:srgbClr val="FF6600"/>
            </a:solidFill>
            <a:ln>
              <a:headEnd/>
              <a:tailEnd/>
            </a:ln>
          </p:spPr>
          <p:style>
            <a:lnRef idx="0">
              <a:schemeClr val="accent1"/>
            </a:lnRef>
            <a:fillRef idx="3">
              <a:schemeClr val="accent1"/>
            </a:fillRef>
            <a:effectRef idx="3">
              <a:schemeClr val="accent1"/>
            </a:effectRef>
            <a:fontRef idx="minor">
              <a:schemeClr val="lt1"/>
            </a:fontRef>
          </p:style>
          <p:txBody>
            <a:bodyPr wrap="none">
              <a:spAutoFit/>
            </a:bodyPr>
            <a:lstStyle/>
            <a:p>
              <a:pPr algn="ctr">
                <a:defRPr/>
              </a:pPr>
              <a:r>
                <a:rPr lang="fr-CH" sz="1400" dirty="0">
                  <a:cs typeface="Arial" charset="0"/>
                </a:rPr>
                <a:t>GC-MS</a:t>
              </a:r>
              <a:endParaRPr lang="en-US" sz="1400" dirty="0">
                <a:cs typeface="Arial" charset="0"/>
              </a:endParaRPr>
            </a:p>
          </p:txBody>
        </p:sp>
        <p:sp>
          <p:nvSpPr>
            <p:cNvPr id="41" name="Rectangle 40"/>
            <p:cNvSpPr>
              <a:spLocks noChangeArrowheads="1"/>
            </p:cNvSpPr>
            <p:nvPr/>
          </p:nvSpPr>
          <p:spPr bwMode="auto">
            <a:xfrm>
              <a:off x="472814" y="5597659"/>
              <a:ext cx="1223767" cy="304824"/>
            </a:xfrm>
            <a:prstGeom prst="rect">
              <a:avLst/>
            </a:prstGeom>
            <a:solidFill>
              <a:srgbClr val="FF6600"/>
            </a:solidFill>
            <a:ln>
              <a:headEnd/>
              <a:tailEnd/>
            </a:ln>
          </p:spPr>
          <p:style>
            <a:lnRef idx="1">
              <a:schemeClr val="accent1"/>
            </a:lnRef>
            <a:fillRef idx="3">
              <a:schemeClr val="accent1"/>
            </a:fillRef>
            <a:effectRef idx="2">
              <a:schemeClr val="accent1"/>
            </a:effectRef>
            <a:fontRef idx="minor">
              <a:schemeClr val="lt1"/>
            </a:fontRef>
          </p:style>
          <p:txBody>
            <a:bodyPr wrap="none">
              <a:spAutoFit/>
            </a:bodyPr>
            <a:lstStyle/>
            <a:p>
              <a:pPr algn="ctr">
                <a:defRPr/>
              </a:pPr>
              <a:r>
                <a:rPr lang="fr-CH" sz="1400" dirty="0">
                  <a:cs typeface="Arial" charset="0"/>
                </a:rPr>
                <a:t>HPAEC-PAD</a:t>
              </a:r>
              <a:endParaRPr lang="en-US" sz="1400" dirty="0">
                <a:cs typeface="Arial" charset="0"/>
              </a:endParaRPr>
            </a:p>
          </p:txBody>
        </p:sp>
        <p:sp>
          <p:nvSpPr>
            <p:cNvPr id="51235" name="TextBox 45"/>
            <p:cNvSpPr txBox="1">
              <a:spLocks noChangeArrowheads="1"/>
            </p:cNvSpPr>
            <p:nvPr/>
          </p:nvSpPr>
          <p:spPr bwMode="auto">
            <a:xfrm>
              <a:off x="226791" y="4876876"/>
              <a:ext cx="1714226" cy="825566"/>
            </a:xfrm>
            <a:prstGeom prst="rect">
              <a:avLst/>
            </a:prstGeom>
            <a:noFill/>
            <a:ln w="9525">
              <a:noFill/>
              <a:miter lim="800000"/>
              <a:headEnd/>
              <a:tailEnd/>
            </a:ln>
          </p:spPr>
          <p:txBody>
            <a:bodyPr>
              <a:spAutoFit/>
            </a:bodyPr>
            <a:lstStyle/>
            <a:p>
              <a:pPr algn="ctr"/>
              <a:r>
                <a:rPr lang="fr-CH" sz="1600">
                  <a:solidFill>
                    <a:srgbClr val="FF0000"/>
                  </a:solidFill>
                  <a:latin typeface="Arial" charset="0"/>
                  <a:cs typeface="Arial" charset="0"/>
                </a:rPr>
                <a:t> </a:t>
              </a:r>
              <a:r>
                <a:rPr lang="fr-CH" sz="1600">
                  <a:latin typeface="Arial" charset="0"/>
                  <a:cs typeface="Arial" charset="0"/>
                </a:rPr>
                <a:t>Quantitative Sialic Acid Content</a:t>
              </a:r>
              <a:endParaRPr lang="en-US" sz="1600">
                <a:latin typeface="Arial" charset="0"/>
                <a:cs typeface="Arial" charset="0"/>
              </a:endParaRPr>
            </a:p>
          </p:txBody>
        </p:sp>
      </p:grpSp>
      <p:grpSp>
        <p:nvGrpSpPr>
          <p:cNvPr id="9" name="Group 48"/>
          <p:cNvGrpSpPr>
            <a:grpSpLocks/>
          </p:cNvGrpSpPr>
          <p:nvPr/>
        </p:nvGrpSpPr>
        <p:grpSpPr bwMode="auto">
          <a:xfrm>
            <a:off x="5761038" y="1403350"/>
            <a:ext cx="3582987" cy="4978400"/>
            <a:chOff x="5761470" y="1323975"/>
            <a:chExt cx="3582555" cy="4979145"/>
          </a:xfrm>
        </p:grpSpPr>
        <p:sp>
          <p:nvSpPr>
            <p:cNvPr id="59425" name="Right Arrow 15"/>
            <p:cNvSpPr>
              <a:spLocks noChangeArrowheads="1"/>
            </p:cNvSpPr>
            <p:nvPr/>
          </p:nvSpPr>
          <p:spPr bwMode="auto">
            <a:xfrm>
              <a:off x="7323382" y="3540457"/>
              <a:ext cx="539685" cy="90502"/>
            </a:xfrm>
            <a:prstGeom prst="rightArrow">
              <a:avLst>
                <a:gd name="adj1" fmla="val 50000"/>
                <a:gd name="adj2" fmla="val 50000"/>
              </a:avLst>
            </a:prstGeom>
            <a:solidFill>
              <a:schemeClr val="bg1">
                <a:lumMod val="65000"/>
              </a:schemeClr>
            </a:solidFill>
            <a:ln w="9525" algn="ctr">
              <a:solidFill>
                <a:schemeClr val="tx1"/>
              </a:solidFill>
              <a:round/>
              <a:headEnd/>
              <a:tailEnd/>
            </a:ln>
          </p:spPr>
          <p:txBody>
            <a:bodyPr/>
            <a:lstStyle/>
            <a:p>
              <a:pPr eaLnBrk="0" hangingPunct="0">
                <a:defRPr/>
              </a:pPr>
              <a:endParaRPr lang="en-US">
                <a:cs typeface="Arial" charset="0"/>
              </a:endParaRPr>
            </a:p>
          </p:txBody>
        </p:sp>
        <p:sp>
          <p:nvSpPr>
            <p:cNvPr id="59426" name="Rectangle 16"/>
            <p:cNvSpPr>
              <a:spLocks noChangeArrowheads="1"/>
            </p:cNvSpPr>
            <p:nvPr/>
          </p:nvSpPr>
          <p:spPr bwMode="auto">
            <a:xfrm rot="5400000">
              <a:off x="5967020" y="3368250"/>
              <a:ext cx="46044" cy="457145"/>
            </a:xfrm>
            <a:prstGeom prst="rect">
              <a:avLst/>
            </a:prstGeom>
            <a:solidFill>
              <a:schemeClr val="bg1">
                <a:lumMod val="65000"/>
              </a:schemeClr>
            </a:solidFill>
            <a:ln w="9525" algn="ctr">
              <a:solidFill>
                <a:schemeClr val="tx1"/>
              </a:solidFill>
              <a:round/>
              <a:headEnd/>
              <a:tailEnd/>
            </a:ln>
          </p:spPr>
          <p:txBody>
            <a:bodyPr/>
            <a:lstStyle/>
            <a:p>
              <a:pPr eaLnBrk="0" hangingPunct="0">
                <a:defRPr/>
              </a:pPr>
              <a:endParaRPr lang="en-US">
                <a:cs typeface="Arial" charset="0"/>
              </a:endParaRPr>
            </a:p>
          </p:txBody>
        </p:sp>
        <p:sp>
          <p:nvSpPr>
            <p:cNvPr id="19" name="TextBox 18"/>
            <p:cNvSpPr txBox="1"/>
            <p:nvPr/>
          </p:nvSpPr>
          <p:spPr>
            <a:xfrm>
              <a:off x="5924962" y="3286419"/>
              <a:ext cx="1638102" cy="584287"/>
            </a:xfrm>
            <a:prstGeom prst="rect">
              <a:avLst/>
            </a:prstGeom>
            <a:noFill/>
          </p:spPr>
          <p:txBody>
            <a:bodyPr>
              <a:spAutoFit/>
            </a:bodyPr>
            <a:lstStyle/>
            <a:p>
              <a:pPr algn="ctr">
                <a:defRPr/>
              </a:pPr>
              <a:r>
                <a:rPr lang="fr-CH" sz="1600" b="1" dirty="0" err="1">
                  <a:latin typeface="+mj-lt"/>
                  <a:cs typeface="Arial" charset="0"/>
                </a:rPr>
                <a:t>Derivatised</a:t>
              </a:r>
              <a:r>
                <a:rPr lang="fr-CH" sz="1600" b="1" dirty="0">
                  <a:latin typeface="+mj-lt"/>
                  <a:cs typeface="Arial" charset="0"/>
                </a:rPr>
                <a:t> </a:t>
              </a:r>
              <a:r>
                <a:rPr lang="fr-CH" sz="1600" b="1" dirty="0" err="1">
                  <a:latin typeface="+mj-lt"/>
                  <a:cs typeface="Arial" charset="0"/>
                </a:rPr>
                <a:t>Glycans</a:t>
              </a:r>
              <a:endParaRPr lang="en-US" sz="1600" b="1" dirty="0">
                <a:latin typeface="+mj-lt"/>
                <a:cs typeface="Arial" charset="0"/>
              </a:endParaRPr>
            </a:p>
          </p:txBody>
        </p:sp>
        <p:sp>
          <p:nvSpPr>
            <p:cNvPr id="51214" name="TextBox 29"/>
            <p:cNvSpPr txBox="1">
              <a:spLocks noChangeArrowheads="1"/>
            </p:cNvSpPr>
            <p:nvPr/>
          </p:nvSpPr>
          <p:spPr bwMode="auto">
            <a:xfrm>
              <a:off x="7615446" y="1323975"/>
              <a:ext cx="1638102" cy="581112"/>
            </a:xfrm>
            <a:prstGeom prst="rect">
              <a:avLst/>
            </a:prstGeom>
            <a:noFill/>
            <a:ln w="9525">
              <a:noFill/>
              <a:miter lim="800000"/>
              <a:headEnd/>
              <a:tailEnd/>
            </a:ln>
          </p:spPr>
          <p:txBody>
            <a:bodyPr>
              <a:spAutoFit/>
            </a:bodyPr>
            <a:lstStyle/>
            <a:p>
              <a:pPr algn="ctr"/>
              <a:r>
                <a:rPr lang="fr-CH" sz="1600">
                  <a:latin typeface="Arial" charset="0"/>
                  <a:cs typeface="Arial" charset="0"/>
                </a:rPr>
                <a:t>Glycan Composition</a:t>
              </a:r>
              <a:endParaRPr lang="en-US" sz="1600">
                <a:latin typeface="Arial" charset="0"/>
                <a:cs typeface="Arial" charset="0"/>
              </a:endParaRPr>
            </a:p>
          </p:txBody>
        </p:sp>
        <p:sp>
          <p:nvSpPr>
            <p:cNvPr id="51215" name="TextBox 30"/>
            <p:cNvSpPr txBox="1">
              <a:spLocks noChangeArrowheads="1"/>
            </p:cNvSpPr>
            <p:nvPr/>
          </p:nvSpPr>
          <p:spPr bwMode="auto">
            <a:xfrm>
              <a:off x="7615446" y="2248038"/>
              <a:ext cx="1638102" cy="581112"/>
            </a:xfrm>
            <a:prstGeom prst="rect">
              <a:avLst/>
            </a:prstGeom>
            <a:noFill/>
            <a:ln w="9525">
              <a:noFill/>
              <a:miter lim="800000"/>
              <a:headEnd/>
              <a:tailEnd/>
            </a:ln>
          </p:spPr>
          <p:txBody>
            <a:bodyPr>
              <a:spAutoFit/>
            </a:bodyPr>
            <a:lstStyle/>
            <a:p>
              <a:pPr algn="ctr"/>
              <a:r>
                <a:rPr lang="fr-CH" sz="1600">
                  <a:latin typeface="Arial" charset="0"/>
                  <a:cs typeface="Arial" charset="0"/>
                </a:rPr>
                <a:t>Glycan Sequence</a:t>
              </a:r>
              <a:endParaRPr lang="en-US" sz="1600">
                <a:latin typeface="Arial" charset="0"/>
                <a:cs typeface="Arial" charset="0"/>
              </a:endParaRPr>
            </a:p>
          </p:txBody>
        </p:sp>
        <p:sp>
          <p:nvSpPr>
            <p:cNvPr id="32" name="Rectangle 31"/>
            <p:cNvSpPr>
              <a:spLocks noChangeArrowheads="1"/>
            </p:cNvSpPr>
            <p:nvPr/>
          </p:nvSpPr>
          <p:spPr bwMode="auto">
            <a:xfrm>
              <a:off x="7907511" y="1817762"/>
              <a:ext cx="1052385" cy="304846"/>
            </a:xfrm>
            <a:prstGeom prst="rect">
              <a:avLst/>
            </a:prstGeom>
            <a:solidFill>
              <a:srgbClr val="FF6600"/>
            </a:solidFill>
            <a:ln>
              <a:headEnd/>
              <a:tailEnd/>
            </a:ln>
          </p:spPr>
          <p:style>
            <a:lnRef idx="1">
              <a:schemeClr val="accent1"/>
            </a:lnRef>
            <a:fillRef idx="2">
              <a:schemeClr val="accent1"/>
            </a:fillRef>
            <a:effectRef idx="1">
              <a:schemeClr val="accent1"/>
            </a:effectRef>
            <a:fontRef idx="minor">
              <a:schemeClr val="dk1"/>
            </a:fontRef>
          </p:style>
          <p:txBody>
            <a:bodyPr wrap="none">
              <a:spAutoFit/>
            </a:bodyPr>
            <a:lstStyle/>
            <a:p>
              <a:pPr algn="ctr">
                <a:defRPr/>
              </a:pPr>
              <a:r>
                <a:rPr lang="fr-CH" sz="1400" dirty="0">
                  <a:solidFill>
                    <a:schemeClr val="bg1"/>
                  </a:solidFill>
                  <a:cs typeface="Arial" charset="0"/>
                </a:rPr>
                <a:t>MALDI-MS</a:t>
              </a:r>
              <a:endParaRPr lang="en-US" sz="1400" dirty="0">
                <a:solidFill>
                  <a:schemeClr val="bg1"/>
                </a:solidFill>
                <a:cs typeface="Arial" charset="0"/>
              </a:endParaRPr>
            </a:p>
          </p:txBody>
        </p:sp>
        <p:sp>
          <p:nvSpPr>
            <p:cNvPr id="33" name="Rectangle 32"/>
            <p:cNvSpPr>
              <a:spLocks noChangeArrowheads="1"/>
            </p:cNvSpPr>
            <p:nvPr/>
          </p:nvSpPr>
          <p:spPr bwMode="auto">
            <a:xfrm>
              <a:off x="7750367" y="2768816"/>
              <a:ext cx="1368260" cy="304846"/>
            </a:xfrm>
            <a:prstGeom prst="rect">
              <a:avLst/>
            </a:prstGeom>
            <a:solidFill>
              <a:srgbClr val="FF6600"/>
            </a:solidFill>
            <a:ln>
              <a:headEnd/>
              <a:tailEnd/>
            </a:ln>
          </p:spPr>
          <p:style>
            <a:lnRef idx="1">
              <a:schemeClr val="accent1"/>
            </a:lnRef>
            <a:fillRef idx="3">
              <a:schemeClr val="accent1"/>
            </a:fillRef>
            <a:effectRef idx="2">
              <a:schemeClr val="accent1"/>
            </a:effectRef>
            <a:fontRef idx="minor">
              <a:schemeClr val="lt1"/>
            </a:fontRef>
          </p:style>
          <p:txBody>
            <a:bodyPr wrap="none">
              <a:spAutoFit/>
            </a:bodyPr>
            <a:lstStyle/>
            <a:p>
              <a:pPr algn="ctr">
                <a:defRPr/>
              </a:pPr>
              <a:r>
                <a:rPr lang="fr-CH" sz="1400" dirty="0">
                  <a:cs typeface="Arial" charset="0"/>
                </a:rPr>
                <a:t>MALDI-MS/MS</a:t>
              </a:r>
              <a:endParaRPr lang="en-US" sz="1400" dirty="0">
                <a:cs typeface="Arial" charset="0"/>
              </a:endParaRPr>
            </a:p>
          </p:txBody>
        </p:sp>
        <p:sp>
          <p:nvSpPr>
            <p:cNvPr id="34" name="Rectangle 33"/>
            <p:cNvSpPr>
              <a:spLocks noChangeArrowheads="1"/>
            </p:cNvSpPr>
            <p:nvPr/>
          </p:nvSpPr>
          <p:spPr bwMode="auto">
            <a:xfrm>
              <a:off x="7769415" y="4950368"/>
              <a:ext cx="1330165" cy="304846"/>
            </a:xfrm>
            <a:prstGeom prst="rect">
              <a:avLst/>
            </a:prstGeom>
            <a:solidFill>
              <a:srgbClr val="FF6600"/>
            </a:solidFill>
            <a:ln>
              <a:headEnd/>
              <a:tailEnd/>
            </a:ln>
          </p:spPr>
          <p:style>
            <a:lnRef idx="1">
              <a:schemeClr val="accent1"/>
            </a:lnRef>
            <a:fillRef idx="3">
              <a:schemeClr val="accent1"/>
            </a:fillRef>
            <a:effectRef idx="2">
              <a:schemeClr val="accent1"/>
            </a:effectRef>
            <a:fontRef idx="minor">
              <a:schemeClr val="lt1"/>
            </a:fontRef>
          </p:style>
          <p:txBody>
            <a:bodyPr wrap="none">
              <a:spAutoFit/>
            </a:bodyPr>
            <a:lstStyle/>
            <a:p>
              <a:pPr algn="ctr">
                <a:defRPr/>
              </a:pPr>
              <a:r>
                <a:rPr lang="fr-CH" sz="1400" dirty="0">
                  <a:cs typeface="Arial" charset="0"/>
                </a:rPr>
                <a:t>PMAA GC-MS</a:t>
              </a:r>
              <a:endParaRPr lang="en-US" sz="1400" dirty="0">
                <a:cs typeface="Arial" charset="0"/>
              </a:endParaRPr>
            </a:p>
          </p:txBody>
        </p:sp>
        <p:sp>
          <p:nvSpPr>
            <p:cNvPr id="51219" name="TextBox 34"/>
            <p:cNvSpPr txBox="1">
              <a:spLocks noChangeArrowheads="1"/>
            </p:cNvSpPr>
            <p:nvPr/>
          </p:nvSpPr>
          <p:spPr bwMode="auto">
            <a:xfrm>
              <a:off x="7534493" y="4191429"/>
              <a:ext cx="1800008" cy="825624"/>
            </a:xfrm>
            <a:prstGeom prst="rect">
              <a:avLst/>
            </a:prstGeom>
            <a:noFill/>
            <a:ln w="9525">
              <a:noFill/>
              <a:miter lim="800000"/>
              <a:headEnd/>
              <a:tailEnd/>
            </a:ln>
          </p:spPr>
          <p:txBody>
            <a:bodyPr>
              <a:spAutoFit/>
            </a:bodyPr>
            <a:lstStyle/>
            <a:p>
              <a:pPr algn="ctr"/>
              <a:r>
                <a:rPr lang="fr-CH" sz="1600">
                  <a:latin typeface="Arial" charset="0"/>
                  <a:cs typeface="Arial" charset="0"/>
                </a:rPr>
                <a:t>Inter-monosaccharide Linkages</a:t>
              </a:r>
              <a:endParaRPr lang="en-US" sz="1600">
                <a:latin typeface="Arial" charset="0"/>
                <a:cs typeface="Arial" charset="0"/>
              </a:endParaRPr>
            </a:p>
          </p:txBody>
        </p:sp>
        <p:sp>
          <p:nvSpPr>
            <p:cNvPr id="51220" name="TextBox 35"/>
            <p:cNvSpPr txBox="1">
              <a:spLocks noChangeArrowheads="1"/>
            </p:cNvSpPr>
            <p:nvPr/>
          </p:nvSpPr>
          <p:spPr bwMode="auto">
            <a:xfrm>
              <a:off x="7534493" y="3229260"/>
              <a:ext cx="1800008" cy="581112"/>
            </a:xfrm>
            <a:prstGeom prst="rect">
              <a:avLst/>
            </a:prstGeom>
            <a:noFill/>
            <a:ln w="9525">
              <a:noFill/>
              <a:miter lim="800000"/>
              <a:headEnd/>
              <a:tailEnd/>
            </a:ln>
          </p:spPr>
          <p:txBody>
            <a:bodyPr>
              <a:spAutoFit/>
            </a:bodyPr>
            <a:lstStyle/>
            <a:p>
              <a:pPr algn="ctr"/>
              <a:r>
                <a:rPr lang="fr-CH" sz="1600">
                  <a:latin typeface="Arial" charset="0"/>
                  <a:cs typeface="Arial" charset="0"/>
                </a:rPr>
                <a:t>Antennary    Profile</a:t>
              </a:r>
              <a:endParaRPr lang="en-US" sz="1600">
                <a:latin typeface="Arial" charset="0"/>
                <a:cs typeface="Arial" charset="0"/>
              </a:endParaRPr>
            </a:p>
          </p:txBody>
        </p:sp>
        <p:sp>
          <p:nvSpPr>
            <p:cNvPr id="37" name="Rectangle 36"/>
            <p:cNvSpPr>
              <a:spLocks noChangeArrowheads="1"/>
            </p:cNvSpPr>
            <p:nvPr/>
          </p:nvSpPr>
          <p:spPr bwMode="auto">
            <a:xfrm>
              <a:off x="8036083" y="3740511"/>
              <a:ext cx="796829" cy="304846"/>
            </a:xfrm>
            <a:prstGeom prst="rect">
              <a:avLst/>
            </a:prstGeom>
            <a:solidFill>
              <a:srgbClr val="FF6600"/>
            </a:solidFill>
            <a:ln>
              <a:headEnd/>
              <a:tailEnd/>
            </a:ln>
          </p:spPr>
          <p:style>
            <a:lnRef idx="0">
              <a:schemeClr val="accent1"/>
            </a:lnRef>
            <a:fillRef idx="3">
              <a:schemeClr val="accent1"/>
            </a:fillRef>
            <a:effectRef idx="3">
              <a:schemeClr val="accent1"/>
            </a:effectRef>
            <a:fontRef idx="minor">
              <a:schemeClr val="lt1"/>
            </a:fontRef>
          </p:style>
          <p:txBody>
            <a:bodyPr wrap="none">
              <a:spAutoFit/>
            </a:bodyPr>
            <a:lstStyle/>
            <a:p>
              <a:pPr algn="ctr">
                <a:defRPr/>
              </a:pPr>
              <a:r>
                <a:rPr lang="fr-CH" sz="1400" dirty="0">
                  <a:cs typeface="Arial" charset="0"/>
                </a:rPr>
                <a:t>ESI-MS</a:t>
              </a:r>
              <a:endParaRPr lang="en-US" sz="1400" dirty="0">
                <a:cs typeface="Arial" charset="0"/>
              </a:endParaRPr>
            </a:p>
          </p:txBody>
        </p:sp>
        <p:sp>
          <p:nvSpPr>
            <p:cNvPr id="47" name="Rectangle 46"/>
            <p:cNvSpPr>
              <a:spLocks noChangeArrowheads="1"/>
            </p:cNvSpPr>
            <p:nvPr/>
          </p:nvSpPr>
          <p:spPr bwMode="auto">
            <a:xfrm>
              <a:off x="7896400" y="5998274"/>
              <a:ext cx="1131752" cy="304846"/>
            </a:xfrm>
            <a:prstGeom prst="rect">
              <a:avLst/>
            </a:prstGeom>
            <a:solidFill>
              <a:srgbClr val="FF6600"/>
            </a:solidFill>
            <a:ln>
              <a:headEnd/>
              <a:tailEnd/>
            </a:ln>
          </p:spPr>
          <p:style>
            <a:lnRef idx="1">
              <a:schemeClr val="accent1"/>
            </a:lnRef>
            <a:fillRef idx="3">
              <a:schemeClr val="accent1"/>
            </a:fillRef>
            <a:effectRef idx="2">
              <a:schemeClr val="accent1"/>
            </a:effectRef>
            <a:fontRef idx="minor">
              <a:schemeClr val="lt1"/>
            </a:fontRef>
          </p:style>
          <p:txBody>
            <a:bodyPr wrap="none">
              <a:spAutoFit/>
            </a:bodyPr>
            <a:lstStyle/>
            <a:p>
              <a:pPr algn="ctr">
                <a:defRPr/>
              </a:pPr>
              <a:r>
                <a:rPr lang="fr-CH" sz="1400" dirty="0">
                  <a:cs typeface="Arial" charset="0"/>
                </a:rPr>
                <a:t>2AB-LC-MS</a:t>
              </a:r>
              <a:endParaRPr lang="en-US" sz="1400" dirty="0">
                <a:cs typeface="Arial" charset="0"/>
              </a:endParaRPr>
            </a:p>
          </p:txBody>
        </p:sp>
        <p:sp>
          <p:nvSpPr>
            <p:cNvPr id="51225" name="TextBox 47"/>
            <p:cNvSpPr txBox="1">
              <a:spLocks noChangeArrowheads="1"/>
            </p:cNvSpPr>
            <p:nvPr/>
          </p:nvSpPr>
          <p:spPr bwMode="auto">
            <a:xfrm>
              <a:off x="7544017" y="5467970"/>
              <a:ext cx="1800008" cy="581112"/>
            </a:xfrm>
            <a:prstGeom prst="rect">
              <a:avLst/>
            </a:prstGeom>
            <a:noFill/>
            <a:ln w="9525">
              <a:noFill/>
              <a:miter lim="800000"/>
              <a:headEnd/>
              <a:tailEnd/>
            </a:ln>
          </p:spPr>
          <p:txBody>
            <a:bodyPr>
              <a:spAutoFit/>
            </a:bodyPr>
            <a:lstStyle/>
            <a:p>
              <a:pPr algn="ctr"/>
              <a:r>
                <a:rPr lang="fr-CH" sz="1600">
                  <a:latin typeface="Arial" charset="0"/>
                  <a:cs typeface="Arial" charset="0"/>
                </a:rPr>
                <a:t>Quantitative Glycan profile</a:t>
              </a:r>
              <a:endParaRPr lang="en-US" sz="1600">
                <a:latin typeface="Arial" charset="0"/>
                <a:cs typeface="Arial" charset="0"/>
              </a:endParaRPr>
            </a:p>
          </p:txBody>
        </p:sp>
      </p:grpSp>
      <p:sp>
        <p:nvSpPr>
          <p:cNvPr id="51210" name="Rectangle 46"/>
          <p:cNvSpPr>
            <a:spLocks noChangeArrowheads="1"/>
          </p:cNvSpPr>
          <p:nvPr/>
        </p:nvSpPr>
        <p:spPr bwMode="auto">
          <a:xfrm>
            <a:off x="4141788" y="2593975"/>
            <a:ext cx="184150" cy="336550"/>
          </a:xfrm>
          <a:prstGeom prst="rect">
            <a:avLst/>
          </a:prstGeom>
          <a:noFill/>
          <a:ln w="9525">
            <a:noFill/>
            <a:miter lim="800000"/>
            <a:headEnd/>
            <a:tailEnd/>
          </a:ln>
        </p:spPr>
        <p:txBody>
          <a:bodyPr wrap="none">
            <a:spAutoFit/>
          </a:bodyPr>
          <a:lstStyle/>
          <a:p>
            <a:endParaRPr lang="en-US" sz="1600">
              <a:solidFill>
                <a:srgbClr val="FF3300"/>
              </a:solidFill>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1" name="Title 4"/>
          <p:cNvSpPr>
            <a:spLocks noGrp="1"/>
          </p:cNvSpPr>
          <p:nvPr>
            <p:ph type="title" idx="4294967295"/>
          </p:nvPr>
        </p:nvSpPr>
        <p:spPr>
          <a:xfrm>
            <a:off x="2057400" y="152400"/>
            <a:ext cx="7689850" cy="914400"/>
          </a:xfrm>
        </p:spPr>
        <p:txBody>
          <a:bodyPr/>
          <a:lstStyle/>
          <a:p>
            <a:r>
              <a:rPr lang="en-GB" dirty="0" smtClean="0"/>
              <a:t>BIOPHYSICAL TECHNIQUES FOR HIGHER ORDER STRUCTURE &amp; CONFORMATION</a:t>
            </a:r>
            <a:endParaRPr lang="en-US" dirty="0" smtClean="0"/>
          </a:p>
        </p:txBody>
      </p:sp>
      <p:graphicFrame>
        <p:nvGraphicFramePr>
          <p:cNvPr id="53331" name="Group 83"/>
          <p:cNvGraphicFramePr>
            <a:graphicFrameLocks noGrp="1"/>
          </p:cNvGraphicFramePr>
          <p:nvPr/>
        </p:nvGraphicFramePr>
        <p:xfrm>
          <a:off x="200025" y="1196975"/>
          <a:ext cx="9505057" cy="5205954"/>
        </p:xfrm>
        <a:graphic>
          <a:graphicData uri="http://schemas.openxmlformats.org/drawingml/2006/table">
            <a:tbl>
              <a:tblPr/>
              <a:tblGrid>
                <a:gridCol w="2243073"/>
                <a:gridCol w="2023661"/>
                <a:gridCol w="3107223"/>
                <a:gridCol w="2131100"/>
              </a:tblGrid>
              <a:tr h="4491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rgbClr val="FFFFFF"/>
                          </a:solidFill>
                          <a:effectLst/>
                          <a:latin typeface="Arial" charset="0"/>
                        </a:rPr>
                        <a:t>TECHNIQUE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99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rgbClr val="FFFFFF"/>
                          </a:solidFill>
                          <a:effectLst/>
                          <a:latin typeface="Arial" charset="0"/>
                        </a:rPr>
                        <a:t>REPORTS 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99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rgbClr val="FFFFFF"/>
                          </a:solidFill>
                          <a:effectLst/>
                          <a:latin typeface="Arial" charset="0"/>
                        </a:rPr>
                        <a:t>ADVANTAGES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99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rgbClr val="FFFFFF"/>
                          </a:solidFill>
                          <a:effectLst/>
                          <a:latin typeface="Arial" charset="0"/>
                        </a:rPr>
                        <a:t>DISADVANTAGES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9900"/>
                    </a:solidFill>
                  </a:tcPr>
                </a:tc>
              </a:tr>
              <a:tr h="4830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Circular </a:t>
                      </a:r>
                      <a:r>
                        <a:rPr kumimoji="0" lang="en-GB" sz="1200" b="1" i="0" u="none" strike="noStrike" cap="none" normalizeH="0" baseline="0" dirty="0" err="1" smtClean="0">
                          <a:ln>
                            <a:noFill/>
                          </a:ln>
                          <a:solidFill>
                            <a:schemeClr val="tx1"/>
                          </a:solidFill>
                          <a:effectLst/>
                          <a:latin typeface="Arial" charset="0"/>
                        </a:rPr>
                        <a:t>Dichroism</a:t>
                      </a:r>
                      <a:endParaRPr kumimoji="0" lang="en-GB" sz="12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Secondary/ Tertiary</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Structure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Quantitative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Sensitive to helix content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Formulation buffers can interfere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r>
              <a:tr h="6688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FTIR</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Secondary Structure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Quantitative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Sensitive to sheet content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Less prone to buffer interference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r>
              <a:tr h="48146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Intrinsic Fluorescence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Local Tertiary Structure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Sensitive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Potential for moderate HTP</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Qualitative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r>
              <a:tr h="6688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Extrinsic Fluorescence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Surface </a:t>
                      </a:r>
                      <a:r>
                        <a:rPr kumimoji="0" lang="en-GB" sz="1200" b="1" i="0" u="none" strike="noStrike" cap="none" normalizeH="0" baseline="0" dirty="0" err="1" smtClean="0">
                          <a:ln>
                            <a:noFill/>
                          </a:ln>
                          <a:solidFill>
                            <a:schemeClr val="tx1"/>
                          </a:solidFill>
                          <a:effectLst/>
                          <a:latin typeface="Arial" charset="0"/>
                        </a:rPr>
                        <a:t>Hydrophobicity</a:t>
                      </a:r>
                      <a:endParaRPr kumimoji="0" lang="en-GB" sz="12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Sensitive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Ensemble tertiary structure-no local</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Potential for moderate HTP</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Qualitative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r>
              <a:tr h="6688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UV-VIS (2</a:t>
                      </a:r>
                      <a:r>
                        <a:rPr kumimoji="0" lang="en-GB" sz="1200" b="1" i="0" u="none" strike="noStrike" cap="none" normalizeH="0" baseline="30000" smtClean="0">
                          <a:ln>
                            <a:noFill/>
                          </a:ln>
                          <a:solidFill>
                            <a:schemeClr val="tx1"/>
                          </a:solidFill>
                          <a:effectLst/>
                          <a:latin typeface="Arial" charset="0"/>
                        </a:rPr>
                        <a:t>nd</a:t>
                      </a:r>
                      <a:r>
                        <a:rPr kumimoji="0" lang="en-GB" sz="1200" b="1" i="0" u="none" strike="noStrike" cap="none" normalizeH="0" baseline="0" smtClean="0">
                          <a:ln>
                            <a:noFill/>
                          </a:ln>
                          <a:solidFill>
                            <a:schemeClr val="tx1"/>
                          </a:solidFill>
                          <a:effectLst/>
                          <a:latin typeface="Arial" charset="0"/>
                        </a:rPr>
                        <a:t>derivative)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Local Tertiary Structure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Simultaneous to concentration determination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Potential for moderate HTP</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Qualitative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r>
              <a:tr h="6688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Differential Scanning Calorimetry</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Thermal Stability</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Screening method for formulation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(HTP)</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1"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Qualitative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r>
              <a:tr h="6514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HDX-MS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50000"/>
                        </a:spcBef>
                        <a:spcAft>
                          <a:spcPct val="0"/>
                        </a:spcAft>
                        <a:buClr>
                          <a:srgbClr val="FF3F00"/>
                        </a:buClr>
                        <a:buSzTx/>
                        <a:buFont typeface="Wingdings" pitchFamily="2" charset="2"/>
                        <a:buNone/>
                        <a:tabLst/>
                      </a:pPr>
                      <a:r>
                        <a:rPr kumimoji="0" lang="en-GB" sz="1200" b="1" i="0" u="none" strike="noStrike" cap="none" normalizeH="0" baseline="0" dirty="0" smtClean="0">
                          <a:ln>
                            <a:noFill/>
                          </a:ln>
                          <a:solidFill>
                            <a:srgbClr val="000000"/>
                          </a:solidFill>
                          <a:effectLst/>
                          <a:latin typeface="Arial" charset="0"/>
                          <a:ea typeface="Times New Roman" pitchFamily="18" charset="0"/>
                          <a:cs typeface="Arial" charset="0"/>
                        </a:rPr>
                        <a:t>Dynamics, conformation, interactions</a:t>
                      </a:r>
                      <a:endParaRPr kumimoji="0" lang="en-US" sz="1200" b="1" i="0" u="none" strike="noStrike" cap="none" normalizeH="0" baseline="0" dirty="0" smtClean="0">
                        <a:ln>
                          <a:noFill/>
                        </a:ln>
                        <a:solidFill>
                          <a:srgbClr val="000000"/>
                        </a:solidFill>
                        <a:effectLst/>
                        <a:latin typeface="Arial" charset="0"/>
                        <a:ea typeface="Times New Roman" pitchFamily="18"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50000"/>
                        </a:spcBef>
                        <a:spcAft>
                          <a:spcPct val="0"/>
                        </a:spcAft>
                        <a:buClr>
                          <a:srgbClr val="FF3F00"/>
                        </a:buClr>
                        <a:buSzTx/>
                        <a:buFont typeface="Wingdings" pitchFamily="2" charset="2"/>
                        <a:buNone/>
                        <a:tabLst/>
                      </a:pPr>
                      <a:r>
                        <a:rPr kumimoji="0" lang="en-GB" sz="1200" b="1" i="0" u="none" strike="noStrike" cap="none" normalizeH="0" baseline="0" dirty="0" smtClean="0">
                          <a:ln>
                            <a:noFill/>
                          </a:ln>
                          <a:solidFill>
                            <a:srgbClr val="000000"/>
                          </a:solidFill>
                          <a:effectLst/>
                          <a:latin typeface="Arial" charset="0"/>
                          <a:ea typeface="Times New Roman" pitchFamily="18" charset="0"/>
                          <a:cs typeface="Arial" charset="0"/>
                        </a:rPr>
                        <a:t>Automation has improved throughput.</a:t>
                      </a:r>
                      <a:endParaRPr kumimoji="0" lang="en-US" sz="1200" b="1" i="0" u="none" strike="noStrike" cap="none" normalizeH="0" baseline="0" dirty="0" smtClean="0">
                        <a:ln>
                          <a:noFill/>
                        </a:ln>
                        <a:solidFill>
                          <a:srgbClr val="000000"/>
                        </a:solidFill>
                        <a:effectLst/>
                        <a:latin typeface="Arial" charset="0"/>
                        <a:ea typeface="Times New Roman" pitchFamily="18"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0" fontAlgn="base" latinLnBrk="0" hangingPunct="0">
                        <a:lnSpc>
                          <a:spcPct val="100000"/>
                        </a:lnSpc>
                        <a:spcBef>
                          <a:spcPct val="50000"/>
                        </a:spcBef>
                        <a:spcAft>
                          <a:spcPct val="0"/>
                        </a:spcAft>
                        <a:buClr>
                          <a:srgbClr val="FF3F00"/>
                        </a:buClr>
                        <a:buSzTx/>
                        <a:buFont typeface="Wingdings" pitchFamily="2" charset="2"/>
                        <a:buNone/>
                        <a:tabLst/>
                      </a:pPr>
                      <a:r>
                        <a:rPr kumimoji="0" lang="en-GB" sz="1200" b="1" i="0" u="none" strike="noStrike" cap="none" normalizeH="0" baseline="0" smtClean="0">
                          <a:ln>
                            <a:noFill/>
                          </a:ln>
                          <a:solidFill>
                            <a:srgbClr val="000000"/>
                          </a:solidFill>
                          <a:effectLst/>
                          <a:latin typeface="Arial" charset="0"/>
                          <a:ea typeface="Times New Roman" pitchFamily="18" charset="0"/>
                          <a:cs typeface="Arial" charset="0"/>
                        </a:rPr>
                        <a:t>Cost, data processing</a:t>
                      </a:r>
                      <a:endParaRPr kumimoji="0" lang="en-US" sz="1200" b="1" i="0" u="none" strike="noStrike" cap="none" normalizeH="0" baseline="0" smtClean="0">
                        <a:ln>
                          <a:noFill/>
                        </a:ln>
                        <a:solidFill>
                          <a:srgbClr val="000000"/>
                        </a:solidFill>
                        <a:effectLst/>
                        <a:latin typeface="Arial" charset="0"/>
                        <a:ea typeface="Times New Roman" pitchFamily="18" charset="0"/>
                        <a:cs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r>
              <a:tr h="4653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rPr>
                        <a:t>2D Protein NMR</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3D Structure Elucidation</a:t>
                      </a:r>
                      <a:r>
                        <a:rPr kumimoji="0" lang="en-US" sz="1200" b="0" i="0" u="none" strike="noStrike" cap="none" normalizeH="0" baseline="0" dirty="0" smtClean="0">
                          <a:ln>
                            <a:noFill/>
                          </a:ln>
                          <a:solidFill>
                            <a:schemeClr val="tx1"/>
                          </a:solidFill>
                          <a:effectLst/>
                          <a:latin typeface="Arial" charset="0"/>
                        </a:rPr>
                        <a:t> </a:t>
                      </a:r>
                      <a:endParaRPr kumimoji="0" lang="en-GB"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More resolving than 1D</a:t>
                      </a:r>
                      <a:r>
                        <a:rPr kumimoji="0" lang="en-US" sz="1200" b="1" i="0" u="none" strike="noStrike" cap="none" normalizeH="0" baseline="0" dirty="0" smtClean="0">
                          <a:ln>
                            <a:noFill/>
                          </a:ln>
                          <a:solidFill>
                            <a:schemeClr val="tx1"/>
                          </a:solidFill>
                          <a:effectLst/>
                          <a:latin typeface="Arial" charset="0"/>
                        </a:rPr>
                        <a:t> </a:t>
                      </a:r>
                      <a:endParaRPr kumimoji="0" lang="en-GB" sz="12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r>
            </a:tbl>
          </a:graphicData>
        </a:graphic>
      </p:graphicFrame>
      <p:sp>
        <p:nvSpPr>
          <p:cNvPr id="56374" name="TextBox 5"/>
          <p:cNvSpPr txBox="1">
            <a:spLocks noChangeArrowheads="1"/>
          </p:cNvSpPr>
          <p:nvPr/>
        </p:nvSpPr>
        <p:spPr bwMode="auto">
          <a:xfrm>
            <a:off x="2676525" y="1268413"/>
            <a:ext cx="184150" cy="457200"/>
          </a:xfrm>
          <a:prstGeom prst="rect">
            <a:avLst/>
          </a:prstGeom>
          <a:noFill/>
          <a:ln w="9525">
            <a:noFill/>
            <a:miter lim="800000"/>
            <a:headEnd/>
            <a:tailEnd/>
          </a:ln>
        </p:spPr>
        <p:txBody>
          <a:bodyPr wrap="none">
            <a:spAutoFit/>
          </a:bodyPr>
          <a:lstStyle/>
          <a:p>
            <a:endParaRPr lang="en-US">
              <a:latin typeface="Arial"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9" name="Title 4"/>
          <p:cNvSpPr>
            <a:spLocks noGrp="1"/>
          </p:cNvSpPr>
          <p:nvPr>
            <p:ph type="title" idx="4294967295"/>
          </p:nvPr>
        </p:nvSpPr>
        <p:spPr>
          <a:xfrm>
            <a:off x="2133600" y="260350"/>
            <a:ext cx="7772400" cy="914400"/>
          </a:xfrm>
        </p:spPr>
        <p:txBody>
          <a:bodyPr/>
          <a:lstStyle/>
          <a:p>
            <a:r>
              <a:rPr lang="en-GB" dirty="0" smtClean="0"/>
              <a:t>BIOPHYSICAL TECHNIQUES FOR AGGREGATION</a:t>
            </a:r>
            <a:endParaRPr lang="en-US" dirty="0" smtClean="0"/>
          </a:p>
        </p:txBody>
      </p:sp>
      <p:graphicFrame>
        <p:nvGraphicFramePr>
          <p:cNvPr id="60478" name="Group 62"/>
          <p:cNvGraphicFramePr>
            <a:graphicFrameLocks noGrp="1"/>
          </p:cNvGraphicFramePr>
          <p:nvPr/>
        </p:nvGraphicFramePr>
        <p:xfrm>
          <a:off x="415925" y="1484313"/>
          <a:ext cx="8870950" cy="4960631"/>
        </p:xfrm>
        <a:graphic>
          <a:graphicData uri="http://schemas.openxmlformats.org/drawingml/2006/table">
            <a:tbl>
              <a:tblPr/>
              <a:tblGrid>
                <a:gridCol w="2109788"/>
                <a:gridCol w="1903412"/>
                <a:gridCol w="2640013"/>
                <a:gridCol w="2217737"/>
              </a:tblGrid>
              <a:tr h="6975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FFFFFF"/>
                          </a:solidFill>
                          <a:effectLst/>
                          <a:latin typeface="Arial" charset="0"/>
                        </a:rPr>
                        <a:t>TECHNIQUE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99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FFFFFF"/>
                          </a:solidFill>
                          <a:effectLst/>
                          <a:latin typeface="Arial" charset="0"/>
                        </a:rPr>
                        <a:t>REPORTS 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99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FFFFFF"/>
                          </a:solidFill>
                          <a:effectLst/>
                          <a:latin typeface="Arial" charset="0"/>
                        </a:rPr>
                        <a:t>ADVANTAGES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99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FFFFFF"/>
                          </a:solidFill>
                          <a:effectLst/>
                          <a:latin typeface="Arial" charset="0"/>
                        </a:rPr>
                        <a:t>DISADVANTAGES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9900"/>
                    </a:solidFill>
                  </a:tcPr>
                </a:tc>
              </a:tr>
              <a:tr h="10353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rPr>
                        <a:t>SDS PAGE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rPr>
                        <a:t>Aggregates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rPr>
                        <a:t>Inexpensive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rPr>
                        <a:t>Low throughput</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r>
              <a:tr h="79091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rPr>
                        <a:t>SV-AUC</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err="1" smtClean="0">
                          <a:ln>
                            <a:noFill/>
                          </a:ln>
                          <a:solidFill>
                            <a:schemeClr val="tx1"/>
                          </a:solidFill>
                          <a:effectLst/>
                          <a:latin typeface="Arial" charset="0"/>
                        </a:rPr>
                        <a:t>Oligomers</a:t>
                      </a:r>
                      <a:r>
                        <a:rPr kumimoji="0" lang="en-GB" sz="1600" b="1" i="0" u="none" strike="noStrike" cap="none" normalizeH="0" baseline="0" dirty="0" smtClean="0">
                          <a:ln>
                            <a:noFill/>
                          </a:ln>
                          <a:solidFill>
                            <a:schemeClr val="tx1"/>
                          </a:solidFill>
                          <a:effectLst/>
                          <a:latin typeface="Arial" charset="0"/>
                        </a:rPr>
                        <a:t>/ aggregates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rPr>
                        <a:t>Matrix free, quantitative, resolution</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rPr>
                        <a:t>Slow, low throughput, estimated m.wts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r>
              <a:tr h="79091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rPr>
                        <a:t>DLS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chemeClr val="tx1"/>
                          </a:solidFill>
                          <a:effectLst/>
                          <a:latin typeface="Arial" charset="0"/>
                        </a:rPr>
                        <a:t>HMW aggregates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rPr>
                        <a:t>Matrix free, sensitivity, moderate for HTP</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rPr>
                        <a:t>Poor resolution, qualitative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r>
              <a:tr h="79091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rPr>
                        <a:t>SEC-MALS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err="1" smtClean="0">
                          <a:ln>
                            <a:noFill/>
                          </a:ln>
                          <a:solidFill>
                            <a:schemeClr val="tx1"/>
                          </a:solidFill>
                          <a:effectLst/>
                          <a:latin typeface="Arial" charset="0"/>
                        </a:rPr>
                        <a:t>Oligomers</a:t>
                      </a:r>
                      <a:r>
                        <a:rPr kumimoji="0" lang="en-GB" sz="1600" b="1" i="0" u="none" strike="noStrike" cap="none" normalizeH="0" baseline="0" dirty="0" smtClean="0">
                          <a:ln>
                            <a:noFill/>
                          </a:ln>
                          <a:solidFill>
                            <a:schemeClr val="tx1"/>
                          </a:solidFill>
                          <a:effectLst/>
                          <a:latin typeface="Arial" charset="0"/>
                        </a:rPr>
                        <a:t>/ aggregates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6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rPr>
                        <a:t>Direct MW determination, rapid analysis, quantitative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rPr>
                        <a:t>Matrix present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rPr>
                        <a:t>High shear forces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r>
              <a:tr h="79091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rPr>
                        <a:t>FFF</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rPr>
                        <a:t>Macromolecule size distribution</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rPr>
                        <a:t>Non-column separation with high resolution</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6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bl>
          </a:graphicData>
        </a:graphic>
      </p:graphicFrame>
      <p:sp>
        <p:nvSpPr>
          <p:cNvPr id="58407" name="TextBox 5"/>
          <p:cNvSpPr txBox="1">
            <a:spLocks noChangeArrowheads="1"/>
          </p:cNvSpPr>
          <p:nvPr/>
        </p:nvSpPr>
        <p:spPr bwMode="auto">
          <a:xfrm>
            <a:off x="2676525" y="1268413"/>
            <a:ext cx="184150" cy="457200"/>
          </a:xfrm>
          <a:prstGeom prst="rect">
            <a:avLst/>
          </a:prstGeom>
          <a:noFill/>
          <a:ln w="9525">
            <a:noFill/>
            <a:miter lim="800000"/>
            <a:headEnd/>
            <a:tailEnd/>
          </a:ln>
        </p:spPr>
        <p:txBody>
          <a:bodyPr wrap="none">
            <a:spAutoFit/>
          </a:bodyPr>
          <a:lstStyle/>
          <a:p>
            <a:endParaRPr lang="en-US">
              <a:latin typeface="Arial"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2144713" y="115888"/>
            <a:ext cx="7162800" cy="914400"/>
          </a:xfrm>
        </p:spPr>
        <p:txBody>
          <a:bodyPr/>
          <a:lstStyle/>
          <a:p>
            <a:r>
              <a:rPr lang="en-CA" dirty="0" smtClean="0"/>
              <a:t/>
            </a:r>
            <a:br>
              <a:rPr lang="en-CA" dirty="0" smtClean="0"/>
            </a:br>
            <a:r>
              <a:rPr lang="en-CA" dirty="0" smtClean="0"/>
              <a:t>BIOLOGICAL/FUNCTIONAL ASSAYS - WHY?</a:t>
            </a:r>
          </a:p>
        </p:txBody>
      </p:sp>
      <p:pic>
        <p:nvPicPr>
          <p:cNvPr id="52226" name="Picture 7" descr="http://blog.ipleaders.in/wp-content/uploads/2014/02/fda-logo.jpg"/>
          <p:cNvPicPr>
            <a:picLocks noChangeAspect="1" noChangeArrowheads="1"/>
          </p:cNvPicPr>
          <p:nvPr/>
        </p:nvPicPr>
        <p:blipFill>
          <a:blip r:embed="rId2" cstate="print"/>
          <a:srcRect/>
          <a:stretch>
            <a:fillRect/>
          </a:stretch>
        </p:blipFill>
        <p:spPr bwMode="auto">
          <a:xfrm>
            <a:off x="4160838" y="3644900"/>
            <a:ext cx="1871662" cy="936625"/>
          </a:xfrm>
          <a:prstGeom prst="rect">
            <a:avLst/>
          </a:prstGeom>
          <a:noFill/>
          <a:ln w="9525">
            <a:noFill/>
            <a:miter lim="800000"/>
            <a:headEnd/>
            <a:tailEnd/>
          </a:ln>
        </p:spPr>
      </p:pic>
      <p:sp>
        <p:nvSpPr>
          <p:cNvPr id="18" name="Rectangle 17"/>
          <p:cNvSpPr/>
          <p:nvPr/>
        </p:nvSpPr>
        <p:spPr>
          <a:xfrm>
            <a:off x="6105525" y="3644900"/>
            <a:ext cx="3095625" cy="769938"/>
          </a:xfrm>
          <a:prstGeom prst="rect">
            <a:avLst/>
          </a:prstGeom>
        </p:spPr>
        <p:txBody>
          <a:bodyPr>
            <a:spAutoFit/>
          </a:bodyPr>
          <a:lstStyle/>
          <a:p>
            <a:pPr marL="342900" indent="-342900">
              <a:spcBef>
                <a:spcPct val="50000"/>
              </a:spcBef>
              <a:buClr>
                <a:srgbClr val="FF3F00"/>
              </a:buClr>
              <a:buFont typeface="Wingdings" pitchFamily="2" charset="2"/>
              <a:buChar char="n"/>
              <a:defRPr/>
            </a:pPr>
            <a:r>
              <a:rPr lang="en-CA" sz="800" kern="0" dirty="0"/>
              <a:t>Scientific Considerations in Demonstrating </a:t>
            </a:r>
            <a:r>
              <a:rPr lang="en-CA" sz="800" kern="0" dirty="0" err="1"/>
              <a:t>Biosimilarity</a:t>
            </a:r>
            <a:r>
              <a:rPr lang="en-CA" sz="800" kern="0" dirty="0"/>
              <a:t> to a Reference Product (FDA – 2015)</a:t>
            </a:r>
          </a:p>
          <a:p>
            <a:pPr marL="342900" indent="-342900">
              <a:spcBef>
                <a:spcPct val="50000"/>
              </a:spcBef>
              <a:buClr>
                <a:srgbClr val="FF3F00"/>
              </a:buClr>
              <a:buFont typeface="Wingdings" pitchFamily="2" charset="2"/>
              <a:buChar char="n"/>
              <a:defRPr/>
            </a:pPr>
            <a:r>
              <a:rPr lang="en-CA" sz="800" kern="0" dirty="0"/>
              <a:t>Quality Considerations in Demonstrating </a:t>
            </a:r>
            <a:r>
              <a:rPr lang="en-CA" sz="800" kern="0" dirty="0" err="1"/>
              <a:t>Biosimilarity</a:t>
            </a:r>
            <a:r>
              <a:rPr lang="en-CA" sz="800" kern="0" dirty="0"/>
              <a:t> of a Therapeutic Protein Product to a Reference Product (FDA – 2015)</a:t>
            </a:r>
          </a:p>
        </p:txBody>
      </p:sp>
      <p:sp>
        <p:nvSpPr>
          <p:cNvPr id="17" name="Cloud Callout 16"/>
          <p:cNvSpPr/>
          <p:nvPr/>
        </p:nvSpPr>
        <p:spPr bwMode="auto">
          <a:xfrm>
            <a:off x="200025" y="1196975"/>
            <a:ext cx="4105275" cy="1727200"/>
          </a:xfrm>
          <a:prstGeom prst="cloudCallout">
            <a:avLst>
              <a:gd name="adj1" fmla="val 47205"/>
              <a:gd name="adj2" fmla="val 83038"/>
            </a:avLst>
          </a:prstGeom>
          <a:solidFill>
            <a:sysClr val="window" lastClr="FFFFFF"/>
          </a:solidFill>
          <a:ln w="25400" cap="flat" cmpd="sng" algn="ctr">
            <a:solidFill>
              <a:srgbClr val="FF6600"/>
            </a:solidFill>
            <a:prstDash val="solid"/>
            <a:headEnd type="none" w="med" len="med"/>
            <a:tailEnd type="none" w="med" len="med"/>
          </a:ln>
          <a:effectLst/>
        </p:spPr>
        <p:txBody>
          <a:bodyPr/>
          <a:lstStyle/>
          <a:p>
            <a:pPr fontAlgn="auto">
              <a:spcBef>
                <a:spcPts val="0"/>
              </a:spcBef>
              <a:spcAft>
                <a:spcPts val="0"/>
              </a:spcAft>
              <a:defRPr/>
            </a:pPr>
            <a:r>
              <a:rPr lang="en-CA" sz="1000" i="1" kern="0" dirty="0">
                <a:solidFill>
                  <a:srgbClr val="000000"/>
                </a:solidFill>
              </a:rPr>
              <a:t>“</a:t>
            </a:r>
            <a:r>
              <a:rPr lang="en-CA" sz="1000" i="1" kern="0" dirty="0">
                <a:solidFill>
                  <a:sysClr val="windowText" lastClr="000000"/>
                </a:solidFill>
                <a:latin typeface="Arial"/>
              </a:rPr>
              <a:t>Any differences in higher order structure between a proposed product and a reference product should be evaluated in terms of a potential effect on protein function and stability. Thus, </a:t>
            </a:r>
            <a:r>
              <a:rPr lang="en-CA" sz="1000" b="1" i="1" u="sng" kern="0" dirty="0">
                <a:solidFill>
                  <a:sysClr val="windowText" lastClr="000000"/>
                </a:solidFill>
                <a:latin typeface="Arial"/>
              </a:rPr>
              <a:t>functional assays are also critical </a:t>
            </a:r>
            <a:r>
              <a:rPr lang="en-CA" sz="1000" i="1" kern="0" dirty="0">
                <a:solidFill>
                  <a:sysClr val="windowText" lastClr="000000"/>
                </a:solidFill>
                <a:latin typeface="Arial"/>
              </a:rPr>
              <a:t>tools for evaluating the integrity of the higher order structures.”</a:t>
            </a:r>
          </a:p>
          <a:p>
            <a:pPr fontAlgn="auto">
              <a:spcBef>
                <a:spcPts val="0"/>
              </a:spcBef>
              <a:spcAft>
                <a:spcPts val="0"/>
              </a:spcAft>
              <a:defRPr/>
            </a:pPr>
            <a:endParaRPr lang="en-CA" sz="1200" i="1" kern="0" dirty="0">
              <a:solidFill>
                <a:srgbClr val="000000"/>
              </a:solidFill>
            </a:endParaRPr>
          </a:p>
          <a:p>
            <a:pPr fontAlgn="auto">
              <a:spcBef>
                <a:spcPts val="0"/>
              </a:spcBef>
              <a:spcAft>
                <a:spcPts val="0"/>
              </a:spcAft>
              <a:defRPr/>
            </a:pPr>
            <a:endParaRPr lang="en-CA" sz="1200" i="1" kern="0" dirty="0">
              <a:solidFill>
                <a:srgbClr val="000000"/>
              </a:solidFill>
            </a:endParaRPr>
          </a:p>
        </p:txBody>
      </p:sp>
      <p:sp>
        <p:nvSpPr>
          <p:cNvPr id="20" name="Cloud Callout 19"/>
          <p:cNvSpPr/>
          <p:nvPr/>
        </p:nvSpPr>
        <p:spPr bwMode="auto">
          <a:xfrm>
            <a:off x="5168900" y="1125538"/>
            <a:ext cx="4105275" cy="1655762"/>
          </a:xfrm>
          <a:prstGeom prst="cloudCallout">
            <a:avLst>
              <a:gd name="adj1" fmla="val -32626"/>
              <a:gd name="adj2" fmla="val 104239"/>
            </a:avLst>
          </a:prstGeom>
          <a:solidFill>
            <a:sysClr val="window" lastClr="FFFFFF"/>
          </a:solidFill>
          <a:ln w="25400" cap="flat" cmpd="sng" algn="ctr">
            <a:solidFill>
              <a:srgbClr val="FF6600"/>
            </a:solidFill>
            <a:prstDash val="solid"/>
            <a:headEnd type="none" w="med" len="med"/>
            <a:tailEnd type="none" w="med" len="med"/>
          </a:ln>
          <a:effectLst/>
        </p:spPr>
        <p:txBody>
          <a:bodyPr/>
          <a:lstStyle/>
          <a:p>
            <a:pPr fontAlgn="auto">
              <a:spcBef>
                <a:spcPts val="0"/>
              </a:spcBef>
              <a:spcAft>
                <a:spcPts val="0"/>
              </a:spcAft>
              <a:defRPr/>
            </a:pPr>
            <a:r>
              <a:rPr lang="en-CA" sz="1000" i="1" kern="0" dirty="0">
                <a:solidFill>
                  <a:srgbClr val="000000"/>
                </a:solidFill>
              </a:rPr>
              <a:t>“</a:t>
            </a:r>
            <a:r>
              <a:rPr lang="en-CA" sz="1000" i="1" kern="0" dirty="0">
                <a:solidFill>
                  <a:sysClr val="windowText" lastClr="000000"/>
                </a:solidFill>
                <a:latin typeface="Arial"/>
              </a:rPr>
              <a:t>As a scientific matter, the type of bridging data needed </a:t>
            </a:r>
            <a:r>
              <a:rPr lang="en-CA" sz="1000" b="1" i="1" u="sng" kern="0" dirty="0">
                <a:solidFill>
                  <a:sysClr val="windowText" lastClr="000000"/>
                </a:solidFill>
                <a:latin typeface="Arial"/>
              </a:rPr>
              <a:t>will always</a:t>
            </a:r>
            <a:r>
              <a:rPr lang="en-CA" sz="1000" i="1" kern="0" dirty="0">
                <a:solidFill>
                  <a:sysClr val="windowText" lastClr="000000"/>
                </a:solidFill>
                <a:latin typeface="Arial"/>
              </a:rPr>
              <a:t> include data from analytical studies (e.g., structural and </a:t>
            </a:r>
            <a:r>
              <a:rPr lang="en-CA" sz="1000" b="1" i="1" u="sng" kern="0" dirty="0">
                <a:solidFill>
                  <a:sysClr val="windowText" lastClr="000000"/>
                </a:solidFill>
                <a:latin typeface="Arial"/>
              </a:rPr>
              <a:t>functional data</a:t>
            </a:r>
            <a:r>
              <a:rPr lang="en-CA" sz="1000" i="1" kern="0" dirty="0">
                <a:solidFill>
                  <a:sysClr val="windowText" lastClr="000000"/>
                </a:solidFill>
                <a:latin typeface="Arial"/>
              </a:rPr>
              <a:t>) that directly compares all three products (i.e., the proposed product, the U.S.-licensed reference product, and the non-U.S.-licensed comparator product)</a:t>
            </a:r>
            <a:r>
              <a:rPr lang="en-CA" sz="1000" i="1" kern="0" dirty="0">
                <a:solidFill>
                  <a:srgbClr val="000000"/>
                </a:solidFill>
              </a:rPr>
              <a:t>“</a:t>
            </a:r>
          </a:p>
        </p:txBody>
      </p:sp>
      <p:sp>
        <p:nvSpPr>
          <p:cNvPr id="24" name="Cloud Callout 23"/>
          <p:cNvSpPr/>
          <p:nvPr/>
        </p:nvSpPr>
        <p:spPr bwMode="auto">
          <a:xfrm>
            <a:off x="344488" y="3573463"/>
            <a:ext cx="3168650" cy="792162"/>
          </a:xfrm>
          <a:prstGeom prst="cloudCallout">
            <a:avLst>
              <a:gd name="adj1" fmla="val 67046"/>
              <a:gd name="adj2" fmla="val 19047"/>
            </a:avLst>
          </a:prstGeom>
          <a:solidFill>
            <a:sysClr val="window" lastClr="FFFFFF"/>
          </a:solidFill>
          <a:ln w="25400" cap="flat" cmpd="sng" algn="ctr">
            <a:solidFill>
              <a:srgbClr val="FF6600"/>
            </a:solidFill>
            <a:prstDash val="solid"/>
            <a:headEnd type="none" w="med" len="med"/>
            <a:tailEnd type="none" w="med" len="med"/>
          </a:ln>
          <a:effectLst/>
        </p:spPr>
        <p:txBody>
          <a:bodyPr/>
          <a:lstStyle/>
          <a:p>
            <a:pPr fontAlgn="auto">
              <a:spcBef>
                <a:spcPts val="0"/>
              </a:spcBef>
              <a:spcAft>
                <a:spcPts val="0"/>
              </a:spcAft>
              <a:defRPr/>
            </a:pPr>
            <a:r>
              <a:rPr lang="en-CA" sz="1000" i="1" kern="0" dirty="0">
                <a:solidFill>
                  <a:srgbClr val="000000"/>
                </a:solidFill>
              </a:rPr>
              <a:t>“</a:t>
            </a:r>
            <a:r>
              <a:rPr lang="en-CA" sz="1000" i="1" kern="0" dirty="0">
                <a:solidFill>
                  <a:sysClr val="windowText" lastClr="000000"/>
                </a:solidFill>
                <a:latin typeface="Arial"/>
              </a:rPr>
              <a:t>The stepwise approach should start with extensive structural and </a:t>
            </a:r>
            <a:r>
              <a:rPr lang="en-CA" sz="1000" b="1" i="1" u="sng" kern="0" dirty="0">
                <a:solidFill>
                  <a:sysClr val="windowText" lastClr="000000"/>
                </a:solidFill>
                <a:latin typeface="Arial"/>
              </a:rPr>
              <a:t>functional</a:t>
            </a:r>
            <a:r>
              <a:rPr lang="en-CA" sz="1000" i="1" kern="0" dirty="0">
                <a:solidFill>
                  <a:sysClr val="windowText" lastClr="000000"/>
                </a:solidFill>
                <a:latin typeface="Arial"/>
              </a:rPr>
              <a:t>”</a:t>
            </a:r>
            <a:endParaRPr lang="en-CA" sz="1000" i="1" kern="0" dirty="0">
              <a:solidFill>
                <a:srgbClr val="000000"/>
              </a:solidFill>
            </a:endParaRPr>
          </a:p>
        </p:txBody>
      </p:sp>
      <p:sp>
        <p:nvSpPr>
          <p:cNvPr id="26" name="Cloud Callout 25"/>
          <p:cNvSpPr/>
          <p:nvPr/>
        </p:nvSpPr>
        <p:spPr bwMode="auto">
          <a:xfrm>
            <a:off x="200025" y="4868863"/>
            <a:ext cx="4321175" cy="1655762"/>
          </a:xfrm>
          <a:prstGeom prst="cloudCallout">
            <a:avLst>
              <a:gd name="adj1" fmla="val 42893"/>
              <a:gd name="adj2" fmla="val -56958"/>
            </a:avLst>
          </a:prstGeom>
          <a:solidFill>
            <a:sysClr val="window" lastClr="FFFFFF"/>
          </a:solidFill>
          <a:ln w="25400" cap="flat" cmpd="sng" algn="ctr">
            <a:solidFill>
              <a:srgbClr val="FF6600"/>
            </a:solidFill>
            <a:prstDash val="solid"/>
            <a:headEnd type="none" w="med" len="med"/>
            <a:tailEnd type="none" w="med" len="med"/>
          </a:ln>
          <a:effectLst/>
        </p:spPr>
        <p:txBody>
          <a:bodyPr/>
          <a:lstStyle/>
          <a:p>
            <a:pPr fontAlgn="auto">
              <a:spcBef>
                <a:spcPts val="0"/>
              </a:spcBef>
              <a:spcAft>
                <a:spcPts val="0"/>
              </a:spcAft>
              <a:defRPr/>
            </a:pPr>
            <a:r>
              <a:rPr lang="en-CA" sz="1000" i="1" kern="0" dirty="0">
                <a:solidFill>
                  <a:srgbClr val="000000"/>
                </a:solidFill>
                <a:latin typeface="Arial"/>
              </a:rPr>
              <a:t>“</a:t>
            </a:r>
            <a:r>
              <a:rPr lang="en-CA" sz="1000" b="1" i="1" u="sng" kern="0" dirty="0">
                <a:solidFill>
                  <a:srgbClr val="000000"/>
                </a:solidFill>
                <a:latin typeface="Arial"/>
              </a:rPr>
              <a:t>Extensive, robust comparative physicochemical and functional studies</a:t>
            </a:r>
            <a:r>
              <a:rPr lang="en-CA" sz="1000" i="1" kern="0" dirty="0">
                <a:solidFill>
                  <a:srgbClr val="000000"/>
                </a:solidFill>
                <a:latin typeface="Arial"/>
              </a:rPr>
              <a:t> (these may include biological assays, binding assays, and enzyme kinetics) should be performed to evaluate whether the proposed product and the reference product are highly similar.”</a:t>
            </a:r>
          </a:p>
          <a:p>
            <a:pPr fontAlgn="auto">
              <a:spcBef>
                <a:spcPts val="0"/>
              </a:spcBef>
              <a:spcAft>
                <a:spcPts val="0"/>
              </a:spcAft>
              <a:defRPr/>
            </a:pPr>
            <a:endParaRPr lang="en-CA" sz="1200" i="1" kern="0" dirty="0">
              <a:solidFill>
                <a:srgbClr val="000000"/>
              </a:solidFill>
              <a:latin typeface="Arial"/>
            </a:endParaRPr>
          </a:p>
        </p:txBody>
      </p:sp>
      <p:sp>
        <p:nvSpPr>
          <p:cNvPr id="28" name="Cloud Callout 27"/>
          <p:cNvSpPr/>
          <p:nvPr/>
        </p:nvSpPr>
        <p:spPr bwMode="auto">
          <a:xfrm>
            <a:off x="6465888" y="4941888"/>
            <a:ext cx="2552700" cy="1295400"/>
          </a:xfrm>
          <a:prstGeom prst="cloudCallout">
            <a:avLst>
              <a:gd name="adj1" fmla="val -65044"/>
              <a:gd name="adj2" fmla="val -66355"/>
            </a:avLst>
          </a:prstGeom>
          <a:solidFill>
            <a:sysClr val="window" lastClr="FFFFFF"/>
          </a:solidFill>
          <a:ln w="25400" cap="flat" cmpd="sng" algn="ctr">
            <a:solidFill>
              <a:srgbClr val="FF6600"/>
            </a:solidFill>
            <a:prstDash val="solid"/>
            <a:headEnd type="none" w="med" len="med"/>
            <a:tailEnd type="none" w="med" len="med"/>
          </a:ln>
          <a:effectLst/>
        </p:spPr>
        <p:txBody>
          <a:bodyPr/>
          <a:lstStyle/>
          <a:p>
            <a:pPr fontAlgn="auto">
              <a:spcBef>
                <a:spcPts val="0"/>
              </a:spcBef>
              <a:spcAft>
                <a:spcPts val="0"/>
              </a:spcAft>
              <a:defRPr/>
            </a:pPr>
            <a:r>
              <a:rPr lang="en-CA" sz="1000" i="1" kern="0" dirty="0">
                <a:solidFill>
                  <a:srgbClr val="000000"/>
                </a:solidFill>
                <a:latin typeface="Arial"/>
              </a:rPr>
              <a:t>“</a:t>
            </a:r>
            <a:r>
              <a:rPr lang="en-CA" sz="1000" b="1" i="1" u="sng" kern="0" dirty="0">
                <a:solidFill>
                  <a:srgbClr val="000000"/>
                </a:solidFill>
                <a:latin typeface="Arial"/>
              </a:rPr>
              <a:t>Multiple functional assays</a:t>
            </a:r>
            <a:r>
              <a:rPr lang="en-CA" sz="1000" i="1" kern="0" dirty="0">
                <a:solidFill>
                  <a:srgbClr val="000000"/>
                </a:solidFill>
                <a:latin typeface="Arial"/>
              </a:rPr>
              <a:t> should, in general, be performed as part of the analytical similarity assessments”.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2" descr="Immunoassay for news and social media">
            <a:hlinkClick r:id="rId3"/>
          </p:cNvPr>
          <p:cNvPicPr>
            <a:picLocks noChangeAspect="1" noChangeArrowheads="1"/>
          </p:cNvPicPr>
          <p:nvPr/>
        </p:nvPicPr>
        <p:blipFill>
          <a:blip r:embed="rId4" cstate="print"/>
          <a:srcRect/>
          <a:stretch>
            <a:fillRect/>
          </a:stretch>
        </p:blipFill>
        <p:spPr bwMode="auto">
          <a:xfrm>
            <a:off x="5538788" y="2060575"/>
            <a:ext cx="3662362" cy="2438400"/>
          </a:xfrm>
          <a:prstGeom prst="rect">
            <a:avLst/>
          </a:prstGeom>
          <a:noFill/>
          <a:ln w="9525">
            <a:noFill/>
            <a:miter lim="800000"/>
            <a:headEnd/>
            <a:tailEnd/>
          </a:ln>
        </p:spPr>
      </p:pic>
      <p:sp>
        <p:nvSpPr>
          <p:cNvPr id="53250" name="Title 1"/>
          <p:cNvSpPr>
            <a:spLocks noGrp="1"/>
          </p:cNvSpPr>
          <p:nvPr>
            <p:ph type="title"/>
          </p:nvPr>
        </p:nvSpPr>
        <p:spPr>
          <a:xfrm>
            <a:off x="2057400" y="115888"/>
            <a:ext cx="7162800" cy="914400"/>
          </a:xfrm>
        </p:spPr>
        <p:txBody>
          <a:bodyPr/>
          <a:lstStyle/>
          <a:p>
            <a:r>
              <a:rPr lang="en-CA" smtClean="0"/>
              <a:t/>
            </a:r>
            <a:br>
              <a:rPr lang="en-CA" smtClean="0"/>
            </a:br>
            <a:r>
              <a:rPr lang="en-CA" smtClean="0"/>
              <a:t>FUNCTIONAL ASSAYS</a:t>
            </a:r>
          </a:p>
        </p:txBody>
      </p:sp>
      <p:sp>
        <p:nvSpPr>
          <p:cNvPr id="53251" name="Content Placeholder 2"/>
          <p:cNvSpPr>
            <a:spLocks noGrp="1"/>
          </p:cNvSpPr>
          <p:nvPr>
            <p:ph idx="1"/>
          </p:nvPr>
        </p:nvSpPr>
        <p:spPr>
          <a:xfrm>
            <a:off x="2513013" y="4941888"/>
            <a:ext cx="2960687" cy="1439862"/>
          </a:xfrm>
        </p:spPr>
        <p:txBody>
          <a:bodyPr/>
          <a:lstStyle/>
          <a:p>
            <a:r>
              <a:rPr lang="en-CA" sz="1400" smtClean="0"/>
              <a:t>Enzymatic Assays</a:t>
            </a:r>
          </a:p>
          <a:p>
            <a:r>
              <a:rPr lang="en-CA" sz="1400" smtClean="0"/>
              <a:t>Ligand Binding</a:t>
            </a:r>
          </a:p>
          <a:p>
            <a:r>
              <a:rPr lang="en-CA" sz="1400" smtClean="0"/>
              <a:t>Immunoassays</a:t>
            </a:r>
          </a:p>
          <a:p>
            <a:r>
              <a:rPr lang="en-CA" sz="1400" smtClean="0"/>
              <a:t>RIA</a:t>
            </a:r>
          </a:p>
          <a:p>
            <a:pPr>
              <a:buFont typeface="Wingdings" pitchFamily="2" charset="2"/>
              <a:buNone/>
            </a:pPr>
            <a:endParaRPr lang="en-CA" smtClean="0"/>
          </a:p>
        </p:txBody>
      </p:sp>
      <p:sp>
        <p:nvSpPr>
          <p:cNvPr id="5" name="TextBox 4"/>
          <p:cNvSpPr txBox="1"/>
          <p:nvPr/>
        </p:nvSpPr>
        <p:spPr>
          <a:xfrm>
            <a:off x="200025" y="1182688"/>
            <a:ext cx="9080500" cy="2201862"/>
          </a:xfrm>
          <a:prstGeom prst="rect">
            <a:avLst/>
          </a:prstGeom>
          <a:noFill/>
        </p:spPr>
        <p:txBody>
          <a:bodyPr>
            <a:spAutoFit/>
          </a:bodyPr>
          <a:lstStyle/>
          <a:p>
            <a:pPr>
              <a:defRPr/>
            </a:pPr>
            <a:r>
              <a:rPr lang="en-CA" sz="1800" b="1" i="1" dirty="0">
                <a:latin typeface="+mn-lt"/>
              </a:rPr>
              <a:t>Potency</a:t>
            </a:r>
            <a:r>
              <a:rPr lang="en-CA" sz="1800" b="1" dirty="0">
                <a:latin typeface="+mn-lt"/>
              </a:rPr>
              <a:t> :</a:t>
            </a:r>
          </a:p>
          <a:p>
            <a:pPr>
              <a:defRPr/>
            </a:pPr>
            <a:r>
              <a:rPr lang="en-CA" sz="1600" b="1" dirty="0">
                <a:solidFill>
                  <a:srgbClr val="FF9900"/>
                </a:solidFill>
                <a:latin typeface="+mn-lt"/>
              </a:rPr>
              <a:t>“the measure of the biological activity using a suitably quantitative biological assay, based on the attribute of the product which is linked to the relevant biological properties. ” </a:t>
            </a:r>
          </a:p>
          <a:p>
            <a:pPr>
              <a:defRPr/>
            </a:pPr>
            <a:r>
              <a:rPr lang="en-CA" sz="1600" b="1" dirty="0">
                <a:solidFill>
                  <a:srgbClr val="FF9900"/>
                </a:solidFill>
                <a:latin typeface="+mn-lt"/>
              </a:rPr>
              <a:t>				</a:t>
            </a:r>
          </a:p>
          <a:p>
            <a:pPr>
              <a:defRPr/>
            </a:pPr>
            <a:r>
              <a:rPr lang="en-CA" sz="1800" b="1" dirty="0">
                <a:latin typeface="+mn-lt"/>
              </a:rPr>
              <a:t>and Biological Activity as </a:t>
            </a:r>
            <a:r>
              <a:rPr lang="en-CA" sz="1600" b="1" dirty="0">
                <a:solidFill>
                  <a:srgbClr val="FF6600"/>
                </a:solidFill>
                <a:latin typeface="+mn-lt"/>
              </a:rPr>
              <a:t>“the specific ability or </a:t>
            </a:r>
          </a:p>
          <a:p>
            <a:pPr>
              <a:defRPr/>
            </a:pPr>
            <a:r>
              <a:rPr lang="en-CA" sz="1600" b="1" dirty="0">
                <a:solidFill>
                  <a:srgbClr val="FF6600"/>
                </a:solidFill>
                <a:latin typeface="+mn-lt"/>
              </a:rPr>
              <a:t>capacity of the product to achieve a defined </a:t>
            </a:r>
          </a:p>
          <a:p>
            <a:pPr>
              <a:defRPr/>
            </a:pPr>
            <a:r>
              <a:rPr lang="en-CA" sz="1600" b="1" dirty="0">
                <a:solidFill>
                  <a:srgbClr val="FF6600"/>
                </a:solidFill>
                <a:latin typeface="+mn-lt"/>
              </a:rPr>
              <a:t>biological effect”</a:t>
            </a:r>
            <a:endParaRPr lang="en-US" sz="1600" b="1" dirty="0">
              <a:solidFill>
                <a:srgbClr val="FF6600"/>
              </a:solidFill>
              <a:latin typeface="+mn-lt"/>
            </a:endParaRPr>
          </a:p>
          <a:p>
            <a:pPr>
              <a:defRPr/>
            </a:pPr>
            <a:endParaRPr lang="en-CA" sz="2100" b="1" dirty="0">
              <a:latin typeface="+mn-lt"/>
            </a:endParaRPr>
          </a:p>
        </p:txBody>
      </p:sp>
      <p:sp>
        <p:nvSpPr>
          <p:cNvPr id="6" name="Content Placeholder 2"/>
          <p:cNvSpPr txBox="1">
            <a:spLocks/>
          </p:cNvSpPr>
          <p:nvPr/>
        </p:nvSpPr>
        <p:spPr bwMode="auto">
          <a:xfrm>
            <a:off x="2505075" y="3357563"/>
            <a:ext cx="3024188" cy="1366837"/>
          </a:xfrm>
          <a:prstGeom prst="rect">
            <a:avLst/>
          </a:prstGeom>
          <a:noFill/>
          <a:ln w="9525">
            <a:noFill/>
            <a:miter lim="800000"/>
            <a:headEnd/>
            <a:tailEnd/>
          </a:ln>
          <a:effectLst/>
        </p:spPr>
        <p:txBody>
          <a:bodyPr/>
          <a:lstStyle/>
          <a:p>
            <a:pPr marL="342900" indent="-342900">
              <a:spcBef>
                <a:spcPct val="50000"/>
              </a:spcBef>
              <a:buClr>
                <a:srgbClr val="FF3F00"/>
              </a:buClr>
              <a:buFont typeface="Wingdings" pitchFamily="2" charset="2"/>
              <a:buChar char="n"/>
              <a:defRPr/>
            </a:pPr>
            <a:r>
              <a:rPr lang="en-CA" sz="1400" kern="0" dirty="0">
                <a:latin typeface="+mn-lt"/>
              </a:rPr>
              <a:t>Cell Uptake</a:t>
            </a:r>
          </a:p>
          <a:p>
            <a:pPr marL="342900" indent="-342900">
              <a:spcBef>
                <a:spcPct val="50000"/>
              </a:spcBef>
              <a:buClr>
                <a:srgbClr val="FF3F00"/>
              </a:buClr>
              <a:buFont typeface="Wingdings" pitchFamily="2" charset="2"/>
              <a:buChar char="n"/>
              <a:defRPr/>
            </a:pPr>
            <a:r>
              <a:rPr lang="en-CA" sz="1400" kern="0" dirty="0">
                <a:latin typeface="+mn-lt"/>
              </a:rPr>
              <a:t>Proliferation</a:t>
            </a:r>
          </a:p>
          <a:p>
            <a:pPr marL="342900" indent="-342900">
              <a:spcBef>
                <a:spcPct val="50000"/>
              </a:spcBef>
              <a:buClr>
                <a:srgbClr val="FF3F00"/>
              </a:buClr>
              <a:buFont typeface="Wingdings" pitchFamily="2" charset="2"/>
              <a:buChar char="n"/>
              <a:defRPr/>
            </a:pPr>
            <a:r>
              <a:rPr lang="en-CA" sz="1400" kern="0" dirty="0" err="1">
                <a:latin typeface="+mn-lt"/>
              </a:rPr>
              <a:t>Cytotoxicity</a:t>
            </a:r>
            <a:endParaRPr lang="en-CA" sz="1400" kern="0" dirty="0">
              <a:latin typeface="+mn-lt"/>
            </a:endParaRPr>
          </a:p>
          <a:p>
            <a:pPr marL="342900" indent="-342900">
              <a:spcBef>
                <a:spcPct val="50000"/>
              </a:spcBef>
              <a:buClr>
                <a:srgbClr val="FF3F00"/>
              </a:buClr>
              <a:buFont typeface="Wingdings" pitchFamily="2" charset="2"/>
              <a:buChar char="n"/>
              <a:defRPr/>
            </a:pPr>
            <a:r>
              <a:rPr lang="en-CA" sz="1400" kern="0" dirty="0">
                <a:latin typeface="+mj-lt"/>
              </a:rPr>
              <a:t>Secondary Messenger</a:t>
            </a:r>
          </a:p>
          <a:p>
            <a:pPr marL="342900" indent="-342900">
              <a:spcBef>
                <a:spcPct val="50000"/>
              </a:spcBef>
              <a:buClr>
                <a:srgbClr val="FF3F00"/>
              </a:buClr>
              <a:buFont typeface="Wingdings" pitchFamily="2" charset="2"/>
              <a:buChar char="n"/>
              <a:defRPr/>
            </a:pPr>
            <a:r>
              <a:rPr lang="en-CA" sz="1400" dirty="0">
                <a:latin typeface="+mj-lt"/>
              </a:rPr>
              <a:t>PCR Based Functional Assays</a:t>
            </a:r>
            <a:endParaRPr lang="en-CA" sz="1400" kern="0" dirty="0">
              <a:latin typeface="+mj-lt"/>
            </a:endParaRPr>
          </a:p>
          <a:p>
            <a:pPr marL="342900" indent="-342900">
              <a:spcBef>
                <a:spcPct val="50000"/>
              </a:spcBef>
              <a:buClr>
                <a:srgbClr val="FF3F00"/>
              </a:buClr>
              <a:buFont typeface="Wingdings" pitchFamily="2" charset="2"/>
              <a:buNone/>
              <a:defRPr/>
            </a:pPr>
            <a:endParaRPr lang="en-CA" sz="2000" kern="0" dirty="0">
              <a:latin typeface="+mn-lt"/>
            </a:endParaRPr>
          </a:p>
        </p:txBody>
      </p:sp>
      <p:grpSp>
        <p:nvGrpSpPr>
          <p:cNvPr id="2" name="Group 8"/>
          <p:cNvGrpSpPr>
            <a:grpSpLocks/>
          </p:cNvGrpSpPr>
          <p:nvPr/>
        </p:nvGrpSpPr>
        <p:grpSpPr bwMode="auto">
          <a:xfrm>
            <a:off x="6392863" y="476250"/>
            <a:ext cx="2392362" cy="792163"/>
            <a:chOff x="6393160" y="2611765"/>
            <a:chExt cx="2752725" cy="1068705"/>
          </a:xfrm>
        </p:grpSpPr>
        <p:pic>
          <p:nvPicPr>
            <p:cNvPr id="53260" name="Picture 2" descr="ICH">
              <a:hlinkClick r:id="rId5"/>
            </p:cNvPr>
            <p:cNvPicPr>
              <a:picLocks noChangeAspect="1" noChangeArrowheads="1"/>
            </p:cNvPicPr>
            <p:nvPr/>
          </p:nvPicPr>
          <p:blipFill>
            <a:blip r:embed="rId6" cstate="print"/>
            <a:srcRect/>
            <a:stretch>
              <a:fillRect/>
            </a:stretch>
          </p:blipFill>
          <p:spPr bwMode="auto">
            <a:xfrm>
              <a:off x="6393160" y="2708920"/>
              <a:ext cx="2752725" cy="971550"/>
            </a:xfrm>
            <a:prstGeom prst="rect">
              <a:avLst/>
            </a:prstGeom>
            <a:noFill/>
            <a:ln w="9525">
              <a:noFill/>
              <a:miter lim="800000"/>
              <a:headEnd/>
              <a:tailEnd/>
            </a:ln>
          </p:spPr>
        </p:pic>
        <p:sp>
          <p:nvSpPr>
            <p:cNvPr id="8" name="Content Placeholder 2"/>
            <p:cNvSpPr txBox="1">
              <a:spLocks/>
            </p:cNvSpPr>
            <p:nvPr/>
          </p:nvSpPr>
          <p:spPr bwMode="auto">
            <a:xfrm>
              <a:off x="8262898" y="2611765"/>
              <a:ext cx="864096" cy="432048"/>
            </a:xfrm>
            <a:prstGeom prst="rect">
              <a:avLst/>
            </a:prstGeom>
            <a:noFill/>
            <a:ln w="9525">
              <a:noFill/>
              <a:miter lim="800000"/>
              <a:headEnd/>
              <a:tailEnd/>
            </a:ln>
            <a:effectLst/>
          </p:spPr>
          <p:txBody>
            <a:bodyPr/>
            <a:lstStyle/>
            <a:p>
              <a:pPr marL="342900" indent="-342900">
                <a:spcBef>
                  <a:spcPct val="50000"/>
                </a:spcBef>
                <a:buClr>
                  <a:srgbClr val="FF3F00"/>
                </a:buClr>
                <a:buFont typeface="Wingdings" pitchFamily="2" charset="2"/>
                <a:buNone/>
                <a:defRPr/>
              </a:pPr>
              <a:r>
                <a:rPr lang="en-CA" sz="2000" kern="0" dirty="0">
                  <a:ln w="10160">
                    <a:solidFill>
                      <a:schemeClr val="accent1"/>
                    </a:solidFill>
                    <a:prstDash val="solid"/>
                  </a:ln>
                  <a:solidFill>
                    <a:srgbClr val="FFFFFF"/>
                  </a:solidFill>
                  <a:effectLst>
                    <a:outerShdw blurRad="38100" dist="32000" dir="5400000" algn="tl">
                      <a:srgbClr val="000000">
                        <a:alpha val="30000"/>
                      </a:srgbClr>
                    </a:outerShdw>
                  </a:effectLst>
                  <a:latin typeface="+mn-lt"/>
                </a:rPr>
                <a:t>Q6B</a:t>
              </a:r>
              <a:endParaRPr lang="en-CA" sz="2000" b="1" kern="0" dirty="0">
                <a:latin typeface="+mn-lt"/>
              </a:endParaRPr>
            </a:p>
          </p:txBody>
        </p:sp>
      </p:grpSp>
      <p:sp>
        <p:nvSpPr>
          <p:cNvPr id="11" name="Right Brace 10"/>
          <p:cNvSpPr/>
          <p:nvPr/>
        </p:nvSpPr>
        <p:spPr bwMode="auto">
          <a:xfrm rot="10800000">
            <a:off x="2289175" y="3459163"/>
            <a:ext cx="142875" cy="1368425"/>
          </a:xfrm>
          <a:prstGeom prst="rightBrace">
            <a:avLst/>
          </a:prstGeom>
          <a:ln>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pPr eaLnBrk="0" hangingPunct="0">
              <a:defRPr/>
            </a:pPr>
            <a:endParaRPr lang="en-CA">
              <a:latin typeface="Times New Roman" pitchFamily="18" charset="0"/>
            </a:endParaRPr>
          </a:p>
        </p:txBody>
      </p:sp>
      <p:sp>
        <p:nvSpPr>
          <p:cNvPr id="13" name="Right Brace 12"/>
          <p:cNvSpPr/>
          <p:nvPr/>
        </p:nvSpPr>
        <p:spPr bwMode="auto">
          <a:xfrm rot="10800000">
            <a:off x="2289175" y="4941888"/>
            <a:ext cx="142875" cy="1150937"/>
          </a:xfrm>
          <a:prstGeom prst="rightBrace">
            <a:avLst/>
          </a:prstGeom>
          <a:ln>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pPr eaLnBrk="0" hangingPunct="0">
              <a:defRPr/>
            </a:pPr>
            <a:endParaRPr lang="en-CA">
              <a:latin typeface="Times New Roman" pitchFamily="18" charset="0"/>
            </a:endParaRPr>
          </a:p>
        </p:txBody>
      </p:sp>
      <p:sp>
        <p:nvSpPr>
          <p:cNvPr id="14" name="Content Placeholder 2"/>
          <p:cNvSpPr txBox="1">
            <a:spLocks/>
          </p:cNvSpPr>
          <p:nvPr/>
        </p:nvSpPr>
        <p:spPr bwMode="auto">
          <a:xfrm>
            <a:off x="200025" y="5191125"/>
            <a:ext cx="2439988" cy="350838"/>
          </a:xfrm>
          <a:prstGeom prst="rect">
            <a:avLst/>
          </a:prstGeom>
          <a:noFill/>
          <a:ln w="9525">
            <a:noFill/>
            <a:miter lim="800000"/>
            <a:headEnd/>
            <a:tailEnd/>
          </a:ln>
          <a:effectLst/>
        </p:spPr>
        <p:txBody>
          <a:bodyPr/>
          <a:lstStyle/>
          <a:p>
            <a:pPr marL="342900" indent="-342900">
              <a:spcBef>
                <a:spcPct val="50000"/>
              </a:spcBef>
              <a:buClr>
                <a:srgbClr val="FF3F00"/>
              </a:buClr>
              <a:buFont typeface="Arial" pitchFamily="34" charset="0"/>
              <a:buChar char="•"/>
              <a:defRPr/>
            </a:pPr>
            <a:r>
              <a:rPr lang="en-CA" sz="1400" kern="0" dirty="0">
                <a:latin typeface="+mn-lt"/>
              </a:rPr>
              <a:t>Biochemical Assays</a:t>
            </a:r>
          </a:p>
        </p:txBody>
      </p:sp>
      <p:sp>
        <p:nvSpPr>
          <p:cNvPr id="15" name="Content Placeholder 2"/>
          <p:cNvSpPr txBox="1">
            <a:spLocks/>
          </p:cNvSpPr>
          <p:nvPr/>
        </p:nvSpPr>
        <p:spPr bwMode="auto">
          <a:xfrm>
            <a:off x="200025" y="3860800"/>
            <a:ext cx="2665413" cy="665163"/>
          </a:xfrm>
          <a:prstGeom prst="rect">
            <a:avLst/>
          </a:prstGeom>
          <a:noFill/>
          <a:ln w="9525">
            <a:noFill/>
            <a:miter lim="800000"/>
            <a:headEnd/>
            <a:tailEnd/>
          </a:ln>
          <a:effectLst/>
        </p:spPr>
        <p:txBody>
          <a:bodyPr/>
          <a:lstStyle/>
          <a:p>
            <a:pPr marL="342900" indent="-342900">
              <a:spcBef>
                <a:spcPct val="50000"/>
              </a:spcBef>
              <a:buClr>
                <a:srgbClr val="FF3F00"/>
              </a:buClr>
              <a:buFont typeface="Arial" pitchFamily="34" charset="0"/>
              <a:buChar char="•"/>
              <a:defRPr/>
            </a:pPr>
            <a:r>
              <a:rPr lang="en-CA" sz="1400" kern="0" dirty="0">
                <a:latin typeface="+mn-lt"/>
              </a:rPr>
              <a:t>Cell culture-based Biological Assay</a:t>
            </a:r>
          </a:p>
        </p:txBody>
      </p:sp>
      <p:pic>
        <p:nvPicPr>
          <p:cNvPr id="53259" name="Picture 2"/>
          <p:cNvPicPr>
            <a:picLocks noChangeAspect="1" noChangeArrowheads="1"/>
          </p:cNvPicPr>
          <p:nvPr/>
        </p:nvPicPr>
        <p:blipFill>
          <a:blip r:embed="rId7" cstate="print"/>
          <a:srcRect/>
          <a:stretch>
            <a:fillRect/>
          </a:stretch>
        </p:blipFill>
        <p:spPr bwMode="auto">
          <a:xfrm>
            <a:off x="5681663" y="4508500"/>
            <a:ext cx="3357562" cy="1909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2057400" y="115888"/>
            <a:ext cx="7162800" cy="914400"/>
          </a:xfrm>
        </p:spPr>
        <p:txBody>
          <a:bodyPr/>
          <a:lstStyle/>
          <a:p>
            <a:r>
              <a:rPr lang="en-CA" smtClean="0"/>
              <a:t>BIOASSAYS CRITICAL FOR DEMONSTRATING BIOSIMILARITY</a:t>
            </a:r>
          </a:p>
        </p:txBody>
      </p:sp>
      <p:pic>
        <p:nvPicPr>
          <p:cNvPr id="55298" name="Picture 8"/>
          <p:cNvPicPr>
            <a:picLocks noChangeAspect="1" noChangeArrowheads="1"/>
          </p:cNvPicPr>
          <p:nvPr/>
        </p:nvPicPr>
        <p:blipFill>
          <a:blip r:embed="rId2" cstate="print"/>
          <a:srcRect/>
          <a:stretch>
            <a:fillRect/>
          </a:stretch>
        </p:blipFill>
        <p:spPr bwMode="auto">
          <a:xfrm>
            <a:off x="4881563" y="985838"/>
            <a:ext cx="3311525" cy="2514600"/>
          </a:xfrm>
          <a:prstGeom prst="rect">
            <a:avLst/>
          </a:prstGeom>
          <a:noFill/>
          <a:ln w="9525">
            <a:noFill/>
            <a:miter lim="800000"/>
            <a:headEnd/>
            <a:tailEnd/>
          </a:ln>
        </p:spPr>
      </p:pic>
      <p:sp>
        <p:nvSpPr>
          <p:cNvPr id="7" name="Content Placeholder 2"/>
          <p:cNvSpPr txBox="1">
            <a:spLocks/>
          </p:cNvSpPr>
          <p:nvPr/>
        </p:nvSpPr>
        <p:spPr bwMode="auto">
          <a:xfrm>
            <a:off x="849313" y="4292600"/>
            <a:ext cx="2016125" cy="431800"/>
          </a:xfrm>
          <a:prstGeom prst="rect">
            <a:avLst/>
          </a:prstGeom>
          <a:noFill/>
          <a:ln w="9525">
            <a:noFill/>
            <a:miter lim="800000"/>
            <a:headEnd/>
            <a:tailEnd/>
          </a:ln>
          <a:effectLst/>
        </p:spPr>
        <p:txBody>
          <a:bodyPr/>
          <a:lstStyle/>
          <a:p>
            <a:pPr marL="342900" indent="-342900">
              <a:spcBef>
                <a:spcPct val="50000"/>
              </a:spcBef>
              <a:buClr>
                <a:srgbClr val="FF3F00"/>
              </a:buClr>
              <a:buFont typeface="Wingdings" pitchFamily="2" charset="2"/>
              <a:buChar char="n"/>
              <a:defRPr/>
            </a:pPr>
            <a:r>
              <a:rPr lang="en-CA" sz="1600" kern="0" dirty="0">
                <a:latin typeface="+mn-lt"/>
              </a:rPr>
              <a:t>Target binding</a:t>
            </a:r>
          </a:p>
          <a:p>
            <a:pPr marL="342900" indent="-342900">
              <a:spcBef>
                <a:spcPct val="50000"/>
              </a:spcBef>
              <a:buClr>
                <a:srgbClr val="FF3F00"/>
              </a:buClr>
              <a:defRPr/>
            </a:pPr>
            <a:endParaRPr lang="en-CA" sz="1400" kern="0" dirty="0">
              <a:latin typeface="+mn-lt"/>
            </a:endParaRPr>
          </a:p>
          <a:p>
            <a:pPr marL="342900" indent="-342900">
              <a:spcBef>
                <a:spcPct val="50000"/>
              </a:spcBef>
              <a:buClr>
                <a:srgbClr val="FF3F00"/>
              </a:buClr>
              <a:defRPr/>
            </a:pPr>
            <a:endParaRPr lang="en-CA" sz="2000" kern="0" dirty="0">
              <a:latin typeface="+mn-lt"/>
            </a:endParaRPr>
          </a:p>
        </p:txBody>
      </p:sp>
      <p:sp>
        <p:nvSpPr>
          <p:cNvPr id="8" name="Content Placeholder 2"/>
          <p:cNvSpPr txBox="1">
            <a:spLocks/>
          </p:cNvSpPr>
          <p:nvPr/>
        </p:nvSpPr>
        <p:spPr bwMode="auto">
          <a:xfrm>
            <a:off x="849313" y="1844675"/>
            <a:ext cx="3816350" cy="431800"/>
          </a:xfrm>
          <a:prstGeom prst="rect">
            <a:avLst/>
          </a:prstGeom>
          <a:noFill/>
          <a:ln w="9525">
            <a:noFill/>
            <a:miter lim="800000"/>
            <a:headEnd/>
            <a:tailEnd/>
          </a:ln>
          <a:effectLst/>
        </p:spPr>
        <p:txBody>
          <a:bodyPr/>
          <a:lstStyle/>
          <a:p>
            <a:pPr marL="342900" indent="-342900">
              <a:spcBef>
                <a:spcPct val="50000"/>
              </a:spcBef>
              <a:buClr>
                <a:srgbClr val="FF3F00"/>
              </a:buClr>
              <a:buFont typeface="Wingdings" pitchFamily="2" charset="2"/>
              <a:buChar char="n"/>
              <a:defRPr/>
            </a:pPr>
            <a:r>
              <a:rPr lang="en-CA" sz="1600" kern="0" dirty="0" err="1">
                <a:latin typeface="+mn-lt"/>
              </a:rPr>
              <a:t>Fc</a:t>
            </a:r>
            <a:r>
              <a:rPr lang="en-CA" sz="1600" kern="0" dirty="0">
                <a:latin typeface="+mn-lt"/>
              </a:rPr>
              <a:t> Domain Functional Assays</a:t>
            </a:r>
          </a:p>
          <a:p>
            <a:pPr marL="800100" lvl="1" indent="-342900">
              <a:spcBef>
                <a:spcPct val="50000"/>
              </a:spcBef>
              <a:buClr>
                <a:srgbClr val="FF3F00"/>
              </a:buClr>
              <a:buFont typeface="Arial" pitchFamily="34" charset="0"/>
              <a:buChar char="•"/>
              <a:defRPr/>
            </a:pPr>
            <a:r>
              <a:rPr lang="en-CA" sz="1200" kern="0" dirty="0">
                <a:latin typeface="+mn-lt"/>
              </a:rPr>
              <a:t>ADCC</a:t>
            </a:r>
          </a:p>
          <a:p>
            <a:pPr marL="800100" lvl="1" indent="-342900">
              <a:spcBef>
                <a:spcPct val="50000"/>
              </a:spcBef>
              <a:buClr>
                <a:srgbClr val="FF3F00"/>
              </a:buClr>
              <a:buFont typeface="Arial" pitchFamily="34" charset="0"/>
              <a:buChar char="•"/>
              <a:defRPr/>
            </a:pPr>
            <a:r>
              <a:rPr lang="en-CA" sz="1200" kern="0" dirty="0">
                <a:latin typeface="+mn-lt"/>
              </a:rPr>
              <a:t>CDC</a:t>
            </a:r>
          </a:p>
          <a:p>
            <a:pPr marL="800100" lvl="1" indent="-342900">
              <a:spcBef>
                <a:spcPct val="50000"/>
              </a:spcBef>
              <a:buClr>
                <a:srgbClr val="FF3F00"/>
              </a:buClr>
              <a:buFont typeface="Arial" pitchFamily="34" charset="0"/>
              <a:buChar char="•"/>
              <a:defRPr/>
            </a:pPr>
            <a:r>
              <a:rPr lang="en-CA" sz="1200" kern="0" dirty="0">
                <a:latin typeface="+mn-lt"/>
              </a:rPr>
              <a:t>Whole Blood</a:t>
            </a:r>
          </a:p>
          <a:p>
            <a:pPr marL="342900" indent="-342900">
              <a:spcBef>
                <a:spcPct val="50000"/>
              </a:spcBef>
              <a:buClr>
                <a:srgbClr val="FF3F00"/>
              </a:buClr>
              <a:defRPr/>
            </a:pPr>
            <a:endParaRPr lang="en-CA" sz="1400" kern="0" dirty="0">
              <a:latin typeface="+mn-lt"/>
            </a:endParaRPr>
          </a:p>
          <a:p>
            <a:pPr marL="342900" indent="-342900">
              <a:spcBef>
                <a:spcPct val="50000"/>
              </a:spcBef>
              <a:buClr>
                <a:srgbClr val="FF3F00"/>
              </a:buClr>
              <a:defRPr/>
            </a:pPr>
            <a:endParaRPr lang="en-CA" sz="2000" kern="0" dirty="0">
              <a:latin typeface="+mn-lt"/>
            </a:endParaRPr>
          </a:p>
        </p:txBody>
      </p:sp>
      <p:sp>
        <p:nvSpPr>
          <p:cNvPr id="10" name="Content Placeholder 2"/>
          <p:cNvSpPr txBox="1">
            <a:spLocks/>
          </p:cNvSpPr>
          <p:nvPr/>
        </p:nvSpPr>
        <p:spPr bwMode="auto">
          <a:xfrm>
            <a:off x="849313" y="3068638"/>
            <a:ext cx="2808287" cy="431800"/>
          </a:xfrm>
          <a:prstGeom prst="rect">
            <a:avLst/>
          </a:prstGeom>
          <a:noFill/>
          <a:ln w="9525">
            <a:noFill/>
            <a:miter lim="800000"/>
            <a:headEnd/>
            <a:tailEnd/>
          </a:ln>
          <a:effectLst/>
        </p:spPr>
        <p:txBody>
          <a:bodyPr/>
          <a:lstStyle/>
          <a:p>
            <a:pPr marL="342900" indent="-342900">
              <a:spcBef>
                <a:spcPct val="50000"/>
              </a:spcBef>
              <a:buClr>
                <a:srgbClr val="FF3F00"/>
              </a:buClr>
              <a:buFont typeface="Wingdings" pitchFamily="2" charset="2"/>
              <a:buChar char="n"/>
              <a:defRPr/>
            </a:pPr>
            <a:r>
              <a:rPr lang="en-CA" sz="1600" kern="0" dirty="0" err="1">
                <a:latin typeface="+mn-lt"/>
              </a:rPr>
              <a:t>Fab</a:t>
            </a:r>
            <a:r>
              <a:rPr lang="en-CA" sz="1600" kern="0" dirty="0">
                <a:latin typeface="+mn-lt"/>
              </a:rPr>
              <a:t> Domain</a:t>
            </a:r>
          </a:p>
          <a:p>
            <a:pPr marL="800100" lvl="1" indent="-342900">
              <a:spcBef>
                <a:spcPct val="50000"/>
              </a:spcBef>
              <a:buClr>
                <a:srgbClr val="FF3F00"/>
              </a:buClr>
              <a:buFont typeface="Arial" pitchFamily="34" charset="0"/>
              <a:buChar char="•"/>
              <a:defRPr/>
            </a:pPr>
            <a:r>
              <a:rPr lang="en-CA" sz="1200" kern="0" dirty="0">
                <a:latin typeface="+mn-lt"/>
              </a:rPr>
              <a:t>Neutralization</a:t>
            </a:r>
          </a:p>
          <a:p>
            <a:pPr marL="800100" lvl="1" indent="-342900">
              <a:spcBef>
                <a:spcPct val="50000"/>
              </a:spcBef>
              <a:buClr>
                <a:srgbClr val="FF3F00"/>
              </a:buClr>
              <a:buFont typeface="Arial" pitchFamily="34" charset="0"/>
              <a:buChar char="•"/>
              <a:defRPr/>
            </a:pPr>
            <a:r>
              <a:rPr lang="en-CA" sz="1200" kern="0" dirty="0">
                <a:latin typeface="+mn-lt"/>
              </a:rPr>
              <a:t>Receptor activation</a:t>
            </a:r>
          </a:p>
          <a:p>
            <a:pPr marL="800100" lvl="1" indent="-342900">
              <a:spcBef>
                <a:spcPct val="50000"/>
              </a:spcBef>
              <a:buClr>
                <a:srgbClr val="FF3F00"/>
              </a:buClr>
              <a:buFont typeface="Arial" pitchFamily="34" charset="0"/>
              <a:buChar char="•"/>
              <a:defRPr/>
            </a:pPr>
            <a:r>
              <a:rPr lang="en-CA" sz="1200" kern="0" dirty="0">
                <a:latin typeface="+mn-lt"/>
              </a:rPr>
              <a:t>Receptor blockade</a:t>
            </a:r>
          </a:p>
          <a:p>
            <a:pPr marL="800100" lvl="1" indent="-342900">
              <a:spcBef>
                <a:spcPct val="50000"/>
              </a:spcBef>
              <a:buClr>
                <a:srgbClr val="FF3F00"/>
              </a:buClr>
              <a:defRPr/>
            </a:pPr>
            <a:endParaRPr lang="en-CA" sz="1600" kern="0" dirty="0">
              <a:latin typeface="+mn-lt"/>
            </a:endParaRPr>
          </a:p>
          <a:p>
            <a:pPr marL="800100" lvl="1" indent="-342900">
              <a:spcBef>
                <a:spcPct val="50000"/>
              </a:spcBef>
              <a:buClr>
                <a:srgbClr val="FF3F00"/>
              </a:buClr>
              <a:defRPr/>
            </a:pPr>
            <a:endParaRPr lang="en-CA" sz="1600" kern="0" dirty="0">
              <a:latin typeface="+mn-lt"/>
            </a:endParaRPr>
          </a:p>
          <a:p>
            <a:pPr marL="342900" indent="-342900">
              <a:spcBef>
                <a:spcPct val="50000"/>
              </a:spcBef>
              <a:buClr>
                <a:srgbClr val="FF3F00"/>
              </a:buClr>
              <a:defRPr/>
            </a:pPr>
            <a:endParaRPr lang="en-CA" sz="1400" kern="0" dirty="0">
              <a:latin typeface="+mn-lt"/>
            </a:endParaRPr>
          </a:p>
          <a:p>
            <a:pPr marL="342900" indent="-342900">
              <a:spcBef>
                <a:spcPct val="50000"/>
              </a:spcBef>
              <a:buClr>
                <a:srgbClr val="FF3F00"/>
              </a:buClr>
              <a:defRPr/>
            </a:pPr>
            <a:endParaRPr lang="en-CA" sz="2000" kern="0" dirty="0">
              <a:latin typeface="+mn-lt"/>
            </a:endParaRPr>
          </a:p>
        </p:txBody>
      </p:sp>
      <p:sp>
        <p:nvSpPr>
          <p:cNvPr id="12" name="Content Placeholder 2"/>
          <p:cNvSpPr txBox="1">
            <a:spLocks/>
          </p:cNvSpPr>
          <p:nvPr/>
        </p:nvSpPr>
        <p:spPr bwMode="auto">
          <a:xfrm>
            <a:off x="849313" y="4797425"/>
            <a:ext cx="2232025" cy="431800"/>
          </a:xfrm>
          <a:prstGeom prst="rect">
            <a:avLst/>
          </a:prstGeom>
          <a:noFill/>
          <a:ln w="9525">
            <a:noFill/>
            <a:miter lim="800000"/>
            <a:headEnd/>
            <a:tailEnd/>
          </a:ln>
          <a:effectLst/>
        </p:spPr>
        <p:txBody>
          <a:bodyPr/>
          <a:lstStyle/>
          <a:p>
            <a:pPr marL="342900" indent="-342900">
              <a:spcBef>
                <a:spcPct val="50000"/>
              </a:spcBef>
              <a:buClr>
                <a:srgbClr val="FF3F00"/>
              </a:buClr>
              <a:buFont typeface="Wingdings" pitchFamily="2" charset="2"/>
              <a:buChar char="n"/>
              <a:defRPr/>
            </a:pPr>
            <a:r>
              <a:rPr lang="en-CA" sz="1600" kern="0" dirty="0">
                <a:latin typeface="+mn-lt"/>
              </a:rPr>
              <a:t>Binding</a:t>
            </a:r>
          </a:p>
          <a:p>
            <a:pPr marL="800100" lvl="1" indent="-342900">
              <a:spcBef>
                <a:spcPct val="50000"/>
              </a:spcBef>
              <a:buClr>
                <a:srgbClr val="FF3F00"/>
              </a:buClr>
              <a:buFont typeface="Wingdings" pitchFamily="2" charset="2"/>
              <a:buChar char="n"/>
              <a:defRPr/>
            </a:pPr>
            <a:r>
              <a:rPr lang="en-CA" sz="1200" kern="0" dirty="0" err="1">
                <a:latin typeface="+mn-lt"/>
              </a:rPr>
              <a:t>Fc</a:t>
            </a:r>
            <a:r>
              <a:rPr lang="el-GR" sz="1200" kern="0" dirty="0">
                <a:latin typeface="+mn-lt"/>
              </a:rPr>
              <a:t>γ</a:t>
            </a:r>
            <a:r>
              <a:rPr lang="en-CA" sz="1200" kern="0" dirty="0">
                <a:latin typeface="+mn-lt"/>
              </a:rPr>
              <a:t>R </a:t>
            </a:r>
          </a:p>
          <a:p>
            <a:pPr marL="800100" lvl="1" indent="-342900">
              <a:spcBef>
                <a:spcPct val="50000"/>
              </a:spcBef>
              <a:buClr>
                <a:srgbClr val="FF3F00"/>
              </a:buClr>
              <a:buFont typeface="Wingdings" pitchFamily="2" charset="2"/>
              <a:buChar char="n"/>
              <a:defRPr/>
            </a:pPr>
            <a:r>
              <a:rPr lang="en-CA" sz="1200" kern="0" dirty="0" err="1">
                <a:latin typeface="+mn-lt"/>
              </a:rPr>
              <a:t>FcRn</a:t>
            </a:r>
            <a:endParaRPr lang="en-CA" sz="1200" kern="0" dirty="0">
              <a:latin typeface="+mn-lt"/>
            </a:endParaRPr>
          </a:p>
          <a:p>
            <a:pPr marL="800100" lvl="1" indent="-342900">
              <a:spcBef>
                <a:spcPct val="50000"/>
              </a:spcBef>
              <a:buClr>
                <a:srgbClr val="FF3F00"/>
              </a:buClr>
              <a:buFont typeface="Wingdings" pitchFamily="2" charset="2"/>
              <a:buChar char="n"/>
              <a:defRPr/>
            </a:pPr>
            <a:r>
              <a:rPr lang="en-CA" sz="1200" kern="0" dirty="0">
                <a:latin typeface="+mn-lt"/>
              </a:rPr>
              <a:t>complement</a:t>
            </a:r>
          </a:p>
          <a:p>
            <a:pPr marL="342900" indent="-342900">
              <a:spcBef>
                <a:spcPct val="50000"/>
              </a:spcBef>
              <a:buClr>
                <a:srgbClr val="FF3F00"/>
              </a:buClr>
              <a:defRPr/>
            </a:pPr>
            <a:endParaRPr lang="en-CA" sz="2000" kern="0" dirty="0">
              <a:latin typeface="+mn-lt"/>
            </a:endParaRPr>
          </a:p>
        </p:txBody>
      </p:sp>
      <p:grpSp>
        <p:nvGrpSpPr>
          <p:cNvPr id="2" name="Group 15"/>
          <p:cNvGrpSpPr>
            <a:grpSpLocks/>
          </p:cNvGrpSpPr>
          <p:nvPr/>
        </p:nvGrpSpPr>
        <p:grpSpPr bwMode="auto">
          <a:xfrm>
            <a:off x="3873500" y="3500438"/>
            <a:ext cx="5256213" cy="2881312"/>
            <a:chOff x="3728864" y="3573016"/>
            <a:chExt cx="5256584" cy="2880320"/>
          </a:xfrm>
        </p:grpSpPr>
        <p:pic>
          <p:nvPicPr>
            <p:cNvPr id="55304" name="Picture 3"/>
            <p:cNvPicPr>
              <a:picLocks noChangeAspect="1" noChangeArrowheads="1"/>
            </p:cNvPicPr>
            <p:nvPr/>
          </p:nvPicPr>
          <p:blipFill>
            <a:blip r:embed="rId3" cstate="print"/>
            <a:srcRect/>
            <a:stretch>
              <a:fillRect/>
            </a:stretch>
          </p:blipFill>
          <p:spPr bwMode="auto">
            <a:xfrm>
              <a:off x="3728864" y="3573016"/>
              <a:ext cx="1800200" cy="2860576"/>
            </a:xfrm>
            <a:prstGeom prst="rect">
              <a:avLst/>
            </a:prstGeom>
            <a:noFill/>
            <a:ln w="9525">
              <a:noFill/>
              <a:miter lim="800000"/>
              <a:headEnd/>
              <a:tailEnd/>
            </a:ln>
          </p:spPr>
        </p:pic>
        <p:pic>
          <p:nvPicPr>
            <p:cNvPr id="55305" name="Picture 4"/>
            <p:cNvPicPr>
              <a:picLocks noChangeAspect="1" noChangeArrowheads="1"/>
            </p:cNvPicPr>
            <p:nvPr/>
          </p:nvPicPr>
          <p:blipFill>
            <a:blip r:embed="rId4" cstate="print"/>
            <a:srcRect l="6461" b="2777"/>
            <a:stretch>
              <a:fillRect/>
            </a:stretch>
          </p:blipFill>
          <p:spPr bwMode="auto">
            <a:xfrm>
              <a:off x="5457056" y="3601591"/>
              <a:ext cx="1834346" cy="2851745"/>
            </a:xfrm>
            <a:prstGeom prst="rect">
              <a:avLst/>
            </a:prstGeom>
            <a:noFill/>
            <a:ln w="9525">
              <a:noFill/>
              <a:miter lim="800000"/>
              <a:headEnd/>
              <a:tailEnd/>
            </a:ln>
          </p:spPr>
        </p:pic>
        <p:pic>
          <p:nvPicPr>
            <p:cNvPr id="55306" name="Picture 5"/>
            <p:cNvPicPr>
              <a:picLocks noChangeAspect="1" noChangeArrowheads="1"/>
            </p:cNvPicPr>
            <p:nvPr/>
          </p:nvPicPr>
          <p:blipFill>
            <a:blip r:embed="rId5" cstate="print"/>
            <a:srcRect l="7512" b="4193"/>
            <a:stretch>
              <a:fillRect/>
            </a:stretch>
          </p:blipFill>
          <p:spPr bwMode="auto">
            <a:xfrm>
              <a:off x="7185248" y="3598316"/>
              <a:ext cx="1800200" cy="285502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3"/>
          <p:cNvPicPr>
            <a:picLocks noChangeAspect="1" noChangeArrowheads="1"/>
          </p:cNvPicPr>
          <p:nvPr/>
        </p:nvPicPr>
        <p:blipFill>
          <a:blip r:embed="rId3" cstate="print"/>
          <a:srcRect/>
          <a:stretch>
            <a:fillRect/>
          </a:stretch>
        </p:blipFill>
        <p:spPr bwMode="auto">
          <a:xfrm>
            <a:off x="560388" y="974725"/>
            <a:ext cx="9345612" cy="5508625"/>
          </a:xfrm>
          <a:prstGeom prst="rect">
            <a:avLst/>
          </a:prstGeom>
          <a:noFill/>
          <a:ln w="9525">
            <a:noFill/>
            <a:miter lim="800000"/>
            <a:headEnd/>
            <a:tailEnd/>
          </a:ln>
        </p:spPr>
      </p:pic>
      <p:sp>
        <p:nvSpPr>
          <p:cNvPr id="4" name="TextBox 3"/>
          <p:cNvSpPr txBox="1"/>
          <p:nvPr/>
        </p:nvSpPr>
        <p:spPr>
          <a:xfrm>
            <a:off x="1981200" y="152400"/>
            <a:ext cx="7705278" cy="830997"/>
          </a:xfrm>
          <a:prstGeom prst="rect">
            <a:avLst/>
          </a:prstGeom>
          <a:noFill/>
        </p:spPr>
        <p:txBody>
          <a:bodyPr wrap="square">
            <a:spAutoFit/>
          </a:bodyPr>
          <a:lstStyle/>
          <a:p>
            <a:pPr>
              <a:defRPr/>
            </a:pPr>
            <a:r>
              <a:rPr lang="en-GB" dirty="0" smtClean="0">
                <a:latin typeface="+mj-lt"/>
              </a:rPr>
              <a:t>REAL EXAMPLE: </a:t>
            </a:r>
            <a:r>
              <a:rPr lang="en-GB" dirty="0">
                <a:latin typeface="+mj-lt"/>
              </a:rPr>
              <a:t>SANDOZ </a:t>
            </a:r>
            <a:r>
              <a:rPr lang="en-GB" dirty="0" smtClean="0">
                <a:latin typeface="+mj-lt"/>
              </a:rPr>
              <a:t>ZARXIO (EP2006)</a:t>
            </a:r>
            <a:endParaRPr lang="en-GB" dirty="0">
              <a:latin typeface="+mj-lt"/>
            </a:endParaRPr>
          </a:p>
          <a:p>
            <a:pPr>
              <a:defRPr/>
            </a:pPr>
            <a:r>
              <a:rPr lang="en-GB" dirty="0" smtClean="0">
                <a:latin typeface="+mj-lt"/>
              </a:rPr>
              <a:t>ANALYTICAL METHODS cf. US &amp; EU NEUPOGEN </a:t>
            </a:r>
            <a:endParaRPr lang="en-GB" dirty="0">
              <a:latin typeface="+mj-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7" name="Title 4"/>
          <p:cNvSpPr>
            <a:spLocks noGrp="1"/>
          </p:cNvSpPr>
          <p:nvPr>
            <p:ph type="title" idx="4294967295"/>
          </p:nvPr>
        </p:nvSpPr>
        <p:spPr>
          <a:xfrm>
            <a:off x="2216150" y="260350"/>
            <a:ext cx="7689850" cy="914400"/>
          </a:xfrm>
        </p:spPr>
        <p:txBody>
          <a:bodyPr/>
          <a:lstStyle/>
          <a:p>
            <a:r>
              <a:rPr lang="en-GB" dirty="0" smtClean="0"/>
              <a:t>EXAMPLE 2: CELLTRION REMSIMA (INFLIXIMAB) ANALYTICAL METHODS</a:t>
            </a:r>
            <a:endParaRPr lang="en-US" dirty="0" smtClean="0"/>
          </a:p>
        </p:txBody>
      </p:sp>
      <p:graphicFrame>
        <p:nvGraphicFramePr>
          <p:cNvPr id="60478" name="Group 62"/>
          <p:cNvGraphicFramePr>
            <a:graphicFrameLocks noGrp="1"/>
          </p:cNvGraphicFramePr>
          <p:nvPr/>
        </p:nvGraphicFramePr>
        <p:xfrm>
          <a:off x="344488" y="1196975"/>
          <a:ext cx="9345491" cy="5040560"/>
        </p:xfrm>
        <a:graphic>
          <a:graphicData uri="http://schemas.openxmlformats.org/drawingml/2006/table">
            <a:tbl>
              <a:tblPr/>
              <a:tblGrid>
                <a:gridCol w="1757094"/>
                <a:gridCol w="1843306"/>
                <a:gridCol w="2232248"/>
                <a:gridCol w="1872208"/>
                <a:gridCol w="1640635"/>
              </a:tblGrid>
              <a:tr h="101133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rgbClr val="FFFFFF"/>
                          </a:solidFill>
                          <a:effectLst/>
                          <a:latin typeface="Arial" charset="0"/>
                        </a:rPr>
                        <a:t>PRIMARY STRUCTURE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rgbClr val="FFFFFF"/>
                          </a:solidFill>
                          <a:effectLst/>
                          <a:latin typeface="Arial" charset="0"/>
                        </a:rPr>
                        <a:t>HOS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rgbClr val="FFFFFF"/>
                          </a:solidFill>
                          <a:effectLst/>
                          <a:latin typeface="Arial" charset="0"/>
                        </a:rPr>
                        <a:t>GLYCOSYLATION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rgbClr val="FFFFFF"/>
                          </a:solidFill>
                          <a:effectLst/>
                          <a:latin typeface="Arial" charset="0"/>
                        </a:rPr>
                        <a:t>PURITY/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rgbClr val="FFFFFF"/>
                          </a:solidFill>
                          <a:effectLst/>
                          <a:latin typeface="Arial" charset="0"/>
                        </a:rPr>
                        <a:t>IMPURITY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rgbClr val="FFFFFF"/>
                          </a:solidFill>
                          <a:effectLst/>
                          <a:latin typeface="Arial" charset="0"/>
                        </a:rPr>
                        <a:t>CHARGED ISOFORMS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0000"/>
                    </a:solidFill>
                  </a:tcPr>
                </a:tc>
              </a:tr>
              <a:tr h="78615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PEPTIDE MAPPING (HPLC)</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FTIR</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OLIGOSACC. PROFILE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SEC-HPLC</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IEF</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r>
              <a:tr h="6005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PEPTIDE MAPPING (LC-MS)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DSC</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N-LINKED GLYCAN</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SEC-MALS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IEC-HPLC</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r>
              <a:tr h="6005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INTACT MASS (LC-MS)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CD</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SIALIC ACID ANALYSIS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AUC</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FBFBF"/>
                    </a:solidFill>
                  </a:tcPr>
                </a:tc>
              </a:tr>
              <a:tr h="6005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AAA/MOLAR ABSORPTIVITY</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FREETHIOL &amp;S-S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MONOSACC. ANALYSIS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CE-SDS (RED/NON)</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r>
              <a:tr h="6005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N-TERM SEQUENCE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ANTIBODY ARRAY</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8407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C-TERM SEQUENCE</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rPr>
                        <a:t>X-RAY CRYSTALLOGRAPHY</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bl>
          </a:graphicData>
        </a:graphic>
      </p:graphicFrame>
      <p:sp>
        <p:nvSpPr>
          <p:cNvPr id="60468" name="TextBox 5"/>
          <p:cNvSpPr txBox="1">
            <a:spLocks noChangeArrowheads="1"/>
          </p:cNvSpPr>
          <p:nvPr/>
        </p:nvSpPr>
        <p:spPr bwMode="auto">
          <a:xfrm>
            <a:off x="2676525" y="1268413"/>
            <a:ext cx="184150" cy="457200"/>
          </a:xfrm>
          <a:prstGeom prst="rect">
            <a:avLst/>
          </a:prstGeom>
          <a:noFill/>
          <a:ln w="9525">
            <a:noFill/>
            <a:miter lim="800000"/>
            <a:headEnd/>
            <a:tailEnd/>
          </a:ln>
        </p:spPr>
        <p:txBody>
          <a:bodyPr wrap="none">
            <a:spAutoFit/>
          </a:bodyPr>
          <a:lstStyle/>
          <a:p>
            <a:endParaRPr lang="en-US">
              <a:latin typeface="Arial"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1981200" y="152400"/>
            <a:ext cx="7162800" cy="914400"/>
          </a:xfrm>
        </p:spPr>
        <p:txBody>
          <a:bodyPr anchor="b"/>
          <a:lstStyle/>
          <a:p>
            <a:r>
              <a:rPr lang="en-US" sz="2000" dirty="0" smtClean="0"/>
              <a:t/>
            </a:r>
            <a:br>
              <a:rPr lang="en-US" sz="2000" dirty="0" smtClean="0"/>
            </a:br>
            <a:r>
              <a:rPr lang="en-GB" dirty="0" smtClean="0">
                <a:solidFill>
                  <a:srgbClr val="FF6600"/>
                </a:solidFill>
              </a:rPr>
              <a:t>RE-CAP: </a:t>
            </a:r>
            <a:r>
              <a:rPr lang="en-GB" dirty="0" smtClean="0"/>
              <a:t>ANALYTICAL CHARACTERIZATION DATA FOR BIOSIMILARS</a:t>
            </a:r>
            <a:endParaRPr lang="en-US" dirty="0" smtClean="0"/>
          </a:p>
        </p:txBody>
      </p:sp>
      <p:sp>
        <p:nvSpPr>
          <p:cNvPr id="64514" name="Content Placeholder 2"/>
          <p:cNvSpPr>
            <a:spLocks noGrp="1"/>
          </p:cNvSpPr>
          <p:nvPr>
            <p:ph idx="1"/>
          </p:nvPr>
        </p:nvSpPr>
        <p:spPr>
          <a:xfrm>
            <a:off x="1981200" y="1143000"/>
            <a:ext cx="7162800" cy="4648200"/>
          </a:xfrm>
        </p:spPr>
        <p:txBody>
          <a:bodyPr>
            <a:normAutofit/>
          </a:bodyPr>
          <a:lstStyle/>
          <a:p>
            <a:pPr>
              <a:lnSpc>
                <a:spcPct val="90000"/>
              </a:lnSpc>
            </a:pPr>
            <a:r>
              <a:rPr lang="en-GB" sz="1800" dirty="0" smtClean="0"/>
              <a:t>Development of a Biosimilar requires comprehensive physicochemical structural characterization at MANY stages.</a:t>
            </a:r>
          </a:p>
          <a:p>
            <a:pPr>
              <a:lnSpc>
                <a:spcPct val="90000"/>
              </a:lnSpc>
              <a:spcBef>
                <a:spcPts val="1400"/>
              </a:spcBef>
            </a:pPr>
            <a:r>
              <a:rPr lang="en-US" sz="1800" dirty="0" smtClean="0"/>
              <a:t>Initially, batches of originator are studied to determine the exact protein sequence, PTMs and variability of quality attributes. These data form the </a:t>
            </a:r>
            <a:r>
              <a:rPr lang="en-US" sz="1800" dirty="0" smtClean="0">
                <a:solidFill>
                  <a:srgbClr val="FF6600"/>
                </a:solidFill>
              </a:rPr>
              <a:t>Quality Target Product Profile </a:t>
            </a:r>
            <a:r>
              <a:rPr lang="en-US" sz="1800" dirty="0" smtClean="0"/>
              <a:t>(QTPP). </a:t>
            </a:r>
          </a:p>
          <a:p>
            <a:pPr>
              <a:lnSpc>
                <a:spcPct val="90000"/>
              </a:lnSpc>
              <a:spcBef>
                <a:spcPts val="1400"/>
              </a:spcBef>
            </a:pPr>
            <a:r>
              <a:rPr lang="en-US" sz="1800" dirty="0" smtClean="0"/>
              <a:t>Various regulatory guidelines then require side-by-side comparative data to demonstrate “</a:t>
            </a:r>
            <a:r>
              <a:rPr lang="en-US" sz="1800" dirty="0" err="1" smtClean="0"/>
              <a:t>Biosimilarity</a:t>
            </a:r>
            <a:r>
              <a:rPr lang="en-US" sz="1800" dirty="0" smtClean="0"/>
              <a:t>”.</a:t>
            </a:r>
          </a:p>
          <a:p>
            <a:pPr>
              <a:lnSpc>
                <a:spcPct val="90000"/>
              </a:lnSpc>
            </a:pPr>
            <a:r>
              <a:rPr lang="en-US" sz="1800" dirty="0" smtClean="0"/>
              <a:t>MS techniques are applicable at all stages, but essential for determination of originator sequence. Advances in instrumentation and Proteomic/</a:t>
            </a:r>
            <a:r>
              <a:rPr lang="en-US" sz="1800" dirty="0" err="1" smtClean="0"/>
              <a:t>Glycomic</a:t>
            </a:r>
            <a:r>
              <a:rPr lang="en-US" sz="1800" dirty="0" smtClean="0"/>
              <a:t> strategies enable rapid identification of QTPP.</a:t>
            </a:r>
          </a:p>
          <a:p>
            <a:pPr>
              <a:lnSpc>
                <a:spcPct val="90000"/>
              </a:lnSpc>
            </a:pPr>
            <a:r>
              <a:rPr lang="en-US" sz="1800" dirty="0" smtClean="0"/>
              <a:t>Multiple orthogonal analytical methods are used to define “fingerprint” comparison. </a:t>
            </a:r>
          </a:p>
          <a:p>
            <a:pPr>
              <a:lnSpc>
                <a:spcPct val="90000"/>
              </a:lnSpc>
            </a:pPr>
            <a:r>
              <a:rPr lang="en-GB" sz="1800" dirty="0" smtClean="0"/>
              <a:t>Increasing importance on HOS techniques to link with biological activity.</a:t>
            </a:r>
          </a:p>
          <a:p>
            <a:pPr>
              <a:lnSpc>
                <a:spcPct val="90000"/>
              </a:lnSpc>
              <a:spcBef>
                <a:spcPts val="1400"/>
              </a:spcBef>
            </a:pPr>
            <a:endParaRPr lang="en-US" sz="1800" dirty="0" smtClean="0"/>
          </a:p>
          <a:p>
            <a:pPr>
              <a:lnSpc>
                <a:spcPct val="90000"/>
              </a:lnSpc>
            </a:pPr>
            <a:endParaRPr lang="en-US" sz="1800" dirty="0" smtClean="0"/>
          </a:p>
        </p:txBody>
      </p:sp>
      <p:sp>
        <p:nvSpPr>
          <p:cNvPr id="64515" name="Text Box 4"/>
          <p:cNvSpPr txBox="1">
            <a:spLocks noChangeArrowheads="1"/>
          </p:cNvSpPr>
          <p:nvPr/>
        </p:nvSpPr>
        <p:spPr bwMode="auto">
          <a:xfrm>
            <a:off x="1050925" y="3000375"/>
            <a:ext cx="184150" cy="457200"/>
          </a:xfrm>
          <a:prstGeom prst="rect">
            <a:avLst/>
          </a:prstGeom>
          <a:noFill/>
          <a:ln w="9525">
            <a:noFill/>
            <a:miter lim="800000"/>
            <a:headEnd/>
            <a:tailEnd/>
          </a:ln>
        </p:spPr>
        <p:txBody>
          <a:bodyPr wrap="none">
            <a:spAutoFit/>
          </a:bodyPr>
          <a:lstStyle/>
          <a:p>
            <a:pPr eaLnBrk="0" hangingPunct="0"/>
            <a:endParaRPr lang="en-US"/>
          </a:p>
        </p:txBody>
      </p:sp>
      <p:pic>
        <p:nvPicPr>
          <p:cNvPr id="7" name="Picture 2"/>
          <p:cNvPicPr>
            <a:picLocks noChangeAspect="1" noChangeArrowheads="1"/>
          </p:cNvPicPr>
          <p:nvPr/>
        </p:nvPicPr>
        <p:blipFill>
          <a:blip r:embed="rId2" cstate="print"/>
          <a:srcRect/>
          <a:stretch>
            <a:fillRect/>
          </a:stretch>
        </p:blipFill>
        <p:spPr bwMode="auto">
          <a:xfrm>
            <a:off x="1" y="5104484"/>
            <a:ext cx="2057399" cy="141351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0"/>
          <p:cNvSpPr>
            <a:spLocks noChangeArrowheads="1"/>
          </p:cNvSpPr>
          <p:nvPr/>
        </p:nvSpPr>
        <p:spPr bwMode="auto">
          <a:xfrm>
            <a:off x="396875" y="1773238"/>
            <a:ext cx="4606925" cy="2595562"/>
          </a:xfrm>
          <a:prstGeom prst="rect">
            <a:avLst/>
          </a:prstGeom>
          <a:solidFill>
            <a:schemeClr val="bg1"/>
          </a:solidFill>
          <a:ln w="9525">
            <a:solidFill>
              <a:schemeClr val="bg2"/>
            </a:solidFill>
            <a:miter lim="800000"/>
            <a:headEnd/>
            <a:tailEnd/>
          </a:ln>
          <a:effectLst>
            <a:outerShdw dist="107763" dir="2700000" algn="ctr" rotWithShape="0">
              <a:schemeClr val="bg2">
                <a:alpha val="50000"/>
              </a:schemeClr>
            </a:outerShdw>
          </a:effectLst>
        </p:spPr>
        <p:txBody>
          <a:bodyPr/>
          <a:lstStyle/>
          <a:p>
            <a:pPr eaLnBrk="0" hangingPunct="0">
              <a:buClr>
                <a:srgbClr val="FF3F00"/>
              </a:buClr>
              <a:buFont typeface="Wingdings" pitchFamily="2" charset="2"/>
              <a:buNone/>
              <a:tabLst>
                <a:tab pos="266700" algn="l"/>
              </a:tabLst>
              <a:defRPr/>
            </a:pPr>
            <a:endParaRPr lang="en-US" sz="800" b="1" dirty="0">
              <a:solidFill>
                <a:srgbClr val="FF6600"/>
              </a:solidFill>
              <a:latin typeface="Arial" charset="0"/>
              <a:ea typeface="Times New Roman" pitchFamily="18" charset="0"/>
              <a:cs typeface="Arial" charset="0"/>
            </a:endParaRPr>
          </a:p>
          <a:p>
            <a:pPr eaLnBrk="0" hangingPunct="0">
              <a:buClr>
                <a:srgbClr val="FF3F00"/>
              </a:buClr>
              <a:buFont typeface="Wingdings" pitchFamily="2" charset="2"/>
              <a:buNone/>
              <a:tabLst>
                <a:tab pos="266700" algn="l"/>
              </a:tabLst>
              <a:defRPr/>
            </a:pPr>
            <a:endParaRPr lang="en-US" sz="1200" b="1" dirty="0">
              <a:solidFill>
                <a:srgbClr val="000000"/>
              </a:solidFill>
              <a:latin typeface="Arial" charset="0"/>
              <a:ea typeface="Times New Roman" pitchFamily="18" charset="0"/>
              <a:cs typeface="Arial" charset="0"/>
            </a:endParaRPr>
          </a:p>
          <a:p>
            <a:pPr eaLnBrk="0" hangingPunct="0">
              <a:buClr>
                <a:srgbClr val="FF3F00"/>
              </a:buClr>
              <a:tabLst>
                <a:tab pos="266700" algn="l"/>
              </a:tabLst>
              <a:defRPr/>
            </a:pPr>
            <a:r>
              <a:rPr lang="en-US" sz="1200" b="1" dirty="0">
                <a:solidFill>
                  <a:srgbClr val="000000"/>
                </a:solidFill>
                <a:latin typeface="Arial" charset="0"/>
                <a:ea typeface="Times New Roman" pitchFamily="18" charset="0"/>
                <a:cs typeface="Arial" charset="0"/>
              </a:rPr>
              <a:t>			</a:t>
            </a:r>
          </a:p>
          <a:p>
            <a:pPr eaLnBrk="0" hangingPunct="0">
              <a:buClr>
                <a:srgbClr val="FF3F00"/>
              </a:buClr>
              <a:buFont typeface="Wingdings" pitchFamily="2" charset="2"/>
              <a:buNone/>
              <a:tabLst>
                <a:tab pos="266700" algn="l"/>
              </a:tabLst>
              <a:defRPr/>
            </a:pPr>
            <a:endParaRPr lang="en-US" sz="1200" b="1" dirty="0">
              <a:solidFill>
                <a:srgbClr val="000000"/>
              </a:solidFill>
              <a:latin typeface="Arial" charset="0"/>
              <a:ea typeface="Times New Roman" pitchFamily="18" charset="0"/>
              <a:cs typeface="Arial" charset="0"/>
            </a:endParaRPr>
          </a:p>
          <a:p>
            <a:pPr eaLnBrk="0" hangingPunct="0">
              <a:buClr>
                <a:srgbClr val="FF3F00"/>
              </a:buClr>
              <a:buFont typeface="Wingdings" pitchFamily="2" charset="2"/>
              <a:buNone/>
              <a:tabLst>
                <a:tab pos="266700" algn="l"/>
              </a:tabLst>
              <a:defRPr/>
            </a:pPr>
            <a:endParaRPr lang="en-US" sz="1200" b="1" dirty="0">
              <a:solidFill>
                <a:srgbClr val="000000"/>
              </a:solidFill>
              <a:latin typeface="Arial" charset="0"/>
              <a:ea typeface="Times New Roman" pitchFamily="18" charset="0"/>
              <a:cs typeface="Arial" charset="0"/>
            </a:endParaRPr>
          </a:p>
          <a:p>
            <a:pPr eaLnBrk="0" hangingPunct="0">
              <a:buClr>
                <a:srgbClr val="FF3F00"/>
              </a:buClr>
              <a:buFont typeface="Wingdings" pitchFamily="2" charset="2"/>
              <a:buNone/>
              <a:tabLst>
                <a:tab pos="266700" algn="l"/>
              </a:tabLst>
              <a:defRPr/>
            </a:pPr>
            <a:r>
              <a:rPr lang="en-US" sz="1200" b="1" dirty="0">
                <a:solidFill>
                  <a:srgbClr val="000000"/>
                </a:solidFill>
                <a:latin typeface="Arial" charset="0"/>
                <a:ea typeface="Times New Roman" pitchFamily="18" charset="0"/>
                <a:cs typeface="Arial" charset="0"/>
              </a:rPr>
              <a:t>  </a:t>
            </a:r>
            <a:r>
              <a:rPr lang="en-US" sz="1200" b="1">
                <a:solidFill>
                  <a:srgbClr val="000000"/>
                </a:solidFill>
                <a:latin typeface="Arial" charset="0"/>
                <a:ea typeface="Times New Roman" pitchFamily="18" charset="0"/>
                <a:cs typeface="Arial" charset="0"/>
              </a:rPr>
              <a:t>Life </a:t>
            </a:r>
            <a:r>
              <a:rPr lang="en-US" sz="1200" b="1" smtClean="0">
                <a:solidFill>
                  <a:srgbClr val="000000"/>
                </a:solidFill>
                <a:latin typeface="Arial" charset="0"/>
                <a:ea typeface="Times New Roman" pitchFamily="18" charset="0"/>
                <a:cs typeface="Arial" charset="0"/>
              </a:rPr>
              <a:t>Sciences</a:t>
            </a:r>
            <a:r>
              <a:rPr lang="en-US" sz="1200" b="1" dirty="0">
                <a:solidFill>
                  <a:srgbClr val="000000"/>
                </a:solidFill>
                <a:latin typeface="Arial" charset="0"/>
                <a:ea typeface="Times New Roman" pitchFamily="18" charset="0"/>
                <a:cs typeface="Arial" charset="0"/>
              </a:rPr>
              <a:t>	</a:t>
            </a:r>
            <a:r>
              <a:rPr lang="en-US" sz="1200" b="1" dirty="0">
                <a:solidFill>
                  <a:srgbClr val="FF6600"/>
                </a:solidFill>
                <a:latin typeface="Arial" charset="0"/>
                <a:ea typeface="Times New Roman" pitchFamily="18" charset="0"/>
                <a:cs typeface="Arial" charset="0"/>
              </a:rPr>
              <a:t>Fiona Greer</a:t>
            </a:r>
            <a:endParaRPr lang="en-US" sz="1200" b="1" dirty="0">
              <a:solidFill>
                <a:srgbClr val="000000"/>
              </a:solidFill>
              <a:latin typeface="Arial" charset="0"/>
              <a:ea typeface="Times New Roman" pitchFamily="18" charset="0"/>
              <a:cs typeface="Arial" charset="0"/>
            </a:endParaRPr>
          </a:p>
          <a:p>
            <a:pPr eaLnBrk="0" hangingPunct="0">
              <a:buClr>
                <a:srgbClr val="FF3F00"/>
              </a:buClr>
              <a:tabLst>
                <a:tab pos="266700" algn="l"/>
              </a:tabLst>
              <a:defRPr/>
            </a:pPr>
            <a:r>
              <a:rPr lang="en-US" sz="1200" b="1" dirty="0">
                <a:solidFill>
                  <a:srgbClr val="000000"/>
                </a:solidFill>
                <a:latin typeface="Arial" charset="0"/>
                <a:ea typeface="Times New Roman" pitchFamily="18" charset="0"/>
                <a:cs typeface="Arial" charset="0"/>
              </a:rPr>
              <a:t>			</a:t>
            </a:r>
            <a:r>
              <a:rPr lang="en-GB" sz="1000" dirty="0">
                <a:latin typeface="Arial" charset="0"/>
                <a:ea typeface="Times New Roman" pitchFamily="18" charset="0"/>
                <a:cs typeface="Arial" charset="0"/>
              </a:rPr>
              <a:t> </a:t>
            </a:r>
            <a:r>
              <a:rPr lang="en-GB" sz="800" dirty="0">
                <a:latin typeface="Arial" charset="0"/>
                <a:ea typeface="Times New Roman" pitchFamily="18" charset="0"/>
                <a:cs typeface="Arial" charset="0"/>
              </a:rPr>
              <a:t>Global Director, </a:t>
            </a:r>
            <a:r>
              <a:rPr lang="en-GB" sz="800" dirty="0" err="1">
                <a:latin typeface="Arial" charset="0"/>
                <a:ea typeface="Times New Roman" pitchFamily="18" charset="0"/>
                <a:cs typeface="Arial" charset="0"/>
              </a:rPr>
              <a:t>BioPharma</a:t>
            </a:r>
            <a:r>
              <a:rPr lang="en-GB" sz="800" dirty="0">
                <a:latin typeface="Arial" charset="0"/>
                <a:ea typeface="Times New Roman" pitchFamily="18" charset="0"/>
                <a:cs typeface="Arial" charset="0"/>
              </a:rPr>
              <a:t> Services Development</a:t>
            </a:r>
            <a:r>
              <a:rPr lang="en-GB" sz="1000" dirty="0">
                <a:latin typeface="Arial" charset="0"/>
                <a:ea typeface="Times New Roman" pitchFamily="18" charset="0"/>
                <a:cs typeface="Arial" charset="0"/>
              </a:rPr>
              <a:t/>
            </a:r>
            <a:br>
              <a:rPr lang="en-GB" sz="1000" dirty="0">
                <a:latin typeface="Arial" charset="0"/>
                <a:ea typeface="Times New Roman" pitchFamily="18" charset="0"/>
                <a:cs typeface="Arial" charset="0"/>
              </a:rPr>
            </a:br>
            <a:r>
              <a:rPr lang="en-GB" sz="1000" dirty="0">
                <a:latin typeface="Arial" charset="0"/>
                <a:ea typeface="Times New Roman" pitchFamily="18" charset="0"/>
                <a:cs typeface="Arial" charset="0"/>
              </a:rPr>
              <a:t>			</a:t>
            </a:r>
            <a:r>
              <a:rPr lang="en-GB" sz="1200" dirty="0">
                <a:latin typeface="Arial" charset="0"/>
                <a:ea typeface="Times New Roman" pitchFamily="18" charset="0"/>
                <a:cs typeface="Arial" charset="0"/>
              </a:rPr>
              <a:t/>
            </a:r>
            <a:br>
              <a:rPr lang="en-GB" sz="1200" dirty="0">
                <a:latin typeface="Arial" charset="0"/>
                <a:ea typeface="Times New Roman" pitchFamily="18" charset="0"/>
                <a:cs typeface="Arial" charset="0"/>
              </a:rPr>
            </a:br>
            <a:endParaRPr lang="en-US" sz="1200" dirty="0">
              <a:solidFill>
                <a:srgbClr val="000000"/>
              </a:solidFill>
              <a:latin typeface="Arial" charset="0"/>
              <a:ea typeface="Times New Roman" pitchFamily="18" charset="0"/>
              <a:cs typeface="Arial" charset="0"/>
            </a:endParaRPr>
          </a:p>
          <a:p>
            <a:pPr eaLnBrk="0" hangingPunct="0">
              <a:tabLst>
                <a:tab pos="266700" algn="l"/>
              </a:tabLst>
              <a:defRPr/>
            </a:pPr>
            <a:r>
              <a:rPr lang="en-GB" sz="800" b="1" dirty="0">
                <a:latin typeface="Arial" charset="0"/>
                <a:ea typeface="Times New Roman" pitchFamily="18" charset="0"/>
                <a:cs typeface="Arial" charset="0"/>
              </a:rPr>
              <a:t>   SGS M-Scan Ltd		</a:t>
            </a:r>
            <a:r>
              <a:rPr lang="fr-FR" sz="800" dirty="0">
                <a:latin typeface="Arial" charset="0"/>
                <a:ea typeface="Times New Roman" pitchFamily="18" charset="0"/>
                <a:cs typeface="Arial" charset="0"/>
              </a:rPr>
              <a:t>Phone:     +44 (0) 118 989  6940</a:t>
            </a:r>
          </a:p>
          <a:p>
            <a:pPr eaLnBrk="0" hangingPunct="0">
              <a:tabLst>
                <a:tab pos="266700" algn="l"/>
              </a:tabLst>
              <a:defRPr/>
            </a:pPr>
            <a:r>
              <a:rPr lang="en-GB" sz="800" dirty="0">
                <a:latin typeface="Arial" charset="0"/>
                <a:ea typeface="Times New Roman" pitchFamily="18" charset="0"/>
                <a:cs typeface="Arial" charset="0"/>
              </a:rPr>
              <a:t>   2-3 </a:t>
            </a:r>
            <a:r>
              <a:rPr lang="en-GB" sz="800" dirty="0" err="1">
                <a:latin typeface="Arial" charset="0"/>
                <a:ea typeface="Times New Roman" pitchFamily="18" charset="0"/>
                <a:cs typeface="Arial" charset="0"/>
              </a:rPr>
              <a:t>Millars</a:t>
            </a:r>
            <a:r>
              <a:rPr lang="en-GB" sz="800" dirty="0">
                <a:latin typeface="Arial" charset="0"/>
                <a:ea typeface="Times New Roman" pitchFamily="18" charset="0"/>
                <a:cs typeface="Arial" charset="0"/>
              </a:rPr>
              <a:t> Business Centre,	</a:t>
            </a:r>
            <a:r>
              <a:rPr lang="fr-FR" sz="800" dirty="0">
                <a:latin typeface="Arial" charset="0"/>
                <a:ea typeface="Times New Roman" pitchFamily="18" charset="0"/>
                <a:cs typeface="Arial" charset="0"/>
              </a:rPr>
              <a:t>Fax:         +44 (0) 118 989  6941</a:t>
            </a:r>
          </a:p>
          <a:p>
            <a:pPr marL="0" lvl="2" eaLnBrk="0" hangingPunct="0">
              <a:tabLst>
                <a:tab pos="266700" algn="l"/>
              </a:tabLst>
              <a:defRPr/>
            </a:pPr>
            <a:r>
              <a:rPr lang="en-GB" sz="800" dirty="0">
                <a:latin typeface="Arial" charset="0"/>
                <a:ea typeface="Times New Roman" pitchFamily="18" charset="0"/>
                <a:cs typeface="Arial" charset="0"/>
              </a:rPr>
              <a:t>   Fishponds Close,		</a:t>
            </a:r>
            <a:endParaRPr lang="fr-FR" sz="800" dirty="0">
              <a:solidFill>
                <a:srgbClr val="FF6600"/>
              </a:solidFill>
              <a:latin typeface="Arial" charset="0"/>
              <a:ea typeface="Times New Roman" pitchFamily="18" charset="0"/>
              <a:cs typeface="Arial" charset="0"/>
            </a:endParaRPr>
          </a:p>
          <a:p>
            <a:pPr marL="0" lvl="2" eaLnBrk="0" hangingPunct="0">
              <a:tabLst>
                <a:tab pos="266700" algn="l"/>
              </a:tabLst>
              <a:defRPr/>
            </a:pPr>
            <a:r>
              <a:rPr lang="en-GB" sz="800" dirty="0">
                <a:latin typeface="Arial" charset="0"/>
                <a:ea typeface="Times New Roman" pitchFamily="18" charset="0"/>
                <a:cs typeface="Arial" charset="0"/>
              </a:rPr>
              <a:t>   Wokingham		</a:t>
            </a:r>
            <a:r>
              <a:rPr lang="fr-FR" sz="800" dirty="0">
                <a:latin typeface="Arial" charset="0"/>
                <a:ea typeface="Times New Roman" pitchFamily="18" charset="0"/>
                <a:cs typeface="Arial" charset="0"/>
              </a:rPr>
              <a:t>E-mail : </a:t>
            </a:r>
            <a:r>
              <a:rPr lang="fr-FR" sz="800" dirty="0">
                <a:solidFill>
                  <a:srgbClr val="FF6600"/>
                </a:solidFill>
                <a:latin typeface="Arial" charset="0"/>
                <a:ea typeface="Times New Roman" pitchFamily="18" charset="0"/>
                <a:cs typeface="Arial" charset="0"/>
              </a:rPr>
              <a:t> fiona.greer@sgs.com</a:t>
            </a:r>
          </a:p>
          <a:p>
            <a:pPr marL="0" lvl="2" eaLnBrk="0" hangingPunct="0">
              <a:tabLst>
                <a:tab pos="266700" algn="l"/>
              </a:tabLst>
              <a:defRPr/>
            </a:pPr>
            <a:r>
              <a:rPr lang="en-GB" sz="800" dirty="0">
                <a:latin typeface="Arial" charset="0"/>
                <a:ea typeface="Times New Roman" pitchFamily="18" charset="0"/>
                <a:cs typeface="Arial" charset="0"/>
              </a:rPr>
              <a:t>   Berkshire, RG41 2TZ, UK	Web :     </a:t>
            </a:r>
            <a:r>
              <a:rPr lang="en-GB" sz="800" u="sng" dirty="0">
                <a:solidFill>
                  <a:srgbClr val="FF6600"/>
                </a:solidFill>
                <a:latin typeface="Arial" charset="0"/>
                <a:ea typeface="Times New Roman" pitchFamily="18" charset="0"/>
                <a:cs typeface="Arial" charset="0"/>
              </a:rPr>
              <a:t>www.sgs.com/biosimilars</a:t>
            </a:r>
            <a:endParaRPr lang="fr-FR" sz="800" dirty="0">
              <a:solidFill>
                <a:srgbClr val="FF6600"/>
              </a:solidFill>
              <a:latin typeface="Arial" charset="0"/>
              <a:ea typeface="Times New Roman" pitchFamily="18" charset="0"/>
              <a:cs typeface="Arial" charset="0"/>
            </a:endParaRPr>
          </a:p>
          <a:p>
            <a:pPr eaLnBrk="0" hangingPunct="0">
              <a:tabLst>
                <a:tab pos="266700" algn="l"/>
              </a:tabLst>
              <a:defRPr/>
            </a:pPr>
            <a:endParaRPr lang="fr-FR" sz="800" dirty="0">
              <a:latin typeface="Arial" charset="0"/>
              <a:ea typeface="Times New Roman" pitchFamily="18" charset="0"/>
              <a:cs typeface="Arial" charset="0"/>
            </a:endParaRPr>
          </a:p>
          <a:p>
            <a:pPr eaLnBrk="0" hangingPunct="0">
              <a:tabLst>
                <a:tab pos="266700" algn="l"/>
              </a:tabLst>
              <a:defRPr/>
            </a:pPr>
            <a:endParaRPr lang="fr-FR" sz="800" dirty="0">
              <a:latin typeface="Arial" charset="0"/>
              <a:ea typeface="Times New Roman" pitchFamily="18" charset="0"/>
              <a:cs typeface="Arial" charset="0"/>
            </a:endParaRPr>
          </a:p>
          <a:p>
            <a:pPr marL="0" lvl="2" eaLnBrk="0" hangingPunct="0">
              <a:tabLst>
                <a:tab pos="266700" algn="l"/>
              </a:tabLst>
              <a:defRPr/>
            </a:pPr>
            <a:r>
              <a:rPr lang="fr-FR" sz="800" dirty="0">
                <a:latin typeface="Arial" charset="0"/>
                <a:ea typeface="Times New Roman" pitchFamily="18" charset="0"/>
                <a:cs typeface="Arial" charset="0"/>
              </a:rPr>
              <a:t/>
            </a:r>
            <a:br>
              <a:rPr lang="fr-FR" sz="800" dirty="0">
                <a:latin typeface="Arial" charset="0"/>
                <a:ea typeface="Times New Roman" pitchFamily="18" charset="0"/>
                <a:cs typeface="Arial" charset="0"/>
              </a:rPr>
            </a:br>
            <a:endParaRPr lang="fr-FR" sz="800" dirty="0">
              <a:latin typeface="Arial" charset="0"/>
              <a:ea typeface="Times New Roman" pitchFamily="18" charset="0"/>
              <a:cs typeface="Arial" charset="0"/>
            </a:endParaRPr>
          </a:p>
        </p:txBody>
      </p:sp>
      <p:sp>
        <p:nvSpPr>
          <p:cNvPr id="65538" name="Title 8"/>
          <p:cNvSpPr>
            <a:spLocks noGrp="1"/>
          </p:cNvSpPr>
          <p:nvPr>
            <p:ph type="title"/>
          </p:nvPr>
        </p:nvSpPr>
        <p:spPr>
          <a:xfrm>
            <a:off x="2193925" y="381000"/>
            <a:ext cx="7296150" cy="914400"/>
          </a:xfrm>
        </p:spPr>
        <p:txBody>
          <a:bodyPr/>
          <a:lstStyle/>
          <a:p>
            <a:r>
              <a:rPr lang="en-US" smtClean="0"/>
              <a:t>THANK YOU FOR YOUR ATTENTION</a:t>
            </a:r>
          </a:p>
        </p:txBody>
      </p:sp>
      <p:grpSp>
        <p:nvGrpSpPr>
          <p:cNvPr id="2" name="Groupe 21"/>
          <p:cNvGrpSpPr>
            <a:grpSpLocks/>
          </p:cNvGrpSpPr>
          <p:nvPr/>
        </p:nvGrpSpPr>
        <p:grpSpPr bwMode="auto">
          <a:xfrm>
            <a:off x="5059363" y="1716088"/>
            <a:ext cx="3943350" cy="4543425"/>
            <a:chOff x="5059320" y="1644229"/>
            <a:chExt cx="3943350" cy="4543425"/>
          </a:xfrm>
        </p:grpSpPr>
        <p:sp>
          <p:nvSpPr>
            <p:cNvPr id="65542" name="Rectangle 22"/>
            <p:cNvSpPr>
              <a:spLocks noChangeArrowheads="1"/>
            </p:cNvSpPr>
            <p:nvPr/>
          </p:nvSpPr>
          <p:spPr bwMode="auto">
            <a:xfrm>
              <a:off x="5321300" y="2597150"/>
              <a:ext cx="3581400" cy="76200"/>
            </a:xfrm>
            <a:prstGeom prst="rect">
              <a:avLst/>
            </a:prstGeom>
            <a:solidFill>
              <a:schemeClr val="bg1"/>
            </a:solidFill>
            <a:ln w="9525" algn="ctr">
              <a:noFill/>
              <a:round/>
              <a:headEnd/>
              <a:tailEnd/>
            </a:ln>
          </p:spPr>
          <p:txBody>
            <a:bodyPr/>
            <a:lstStyle/>
            <a:p>
              <a:pPr algn="ctr" eaLnBrk="0" hangingPunct="0"/>
              <a:endParaRPr lang="en-US" sz="1200">
                <a:solidFill>
                  <a:srgbClr val="000000"/>
                </a:solidFill>
              </a:endParaRPr>
            </a:p>
          </p:txBody>
        </p:sp>
        <p:sp>
          <p:nvSpPr>
            <p:cNvPr id="65543" name="Rectangle 23"/>
            <p:cNvSpPr>
              <a:spLocks noChangeArrowheads="1"/>
            </p:cNvSpPr>
            <p:nvPr/>
          </p:nvSpPr>
          <p:spPr bwMode="auto">
            <a:xfrm rot="5597041">
              <a:off x="8204257" y="2514221"/>
              <a:ext cx="586210" cy="107833"/>
            </a:xfrm>
            <a:prstGeom prst="rect">
              <a:avLst/>
            </a:prstGeom>
            <a:solidFill>
              <a:schemeClr val="bg1"/>
            </a:solidFill>
            <a:ln w="9525" algn="ctr">
              <a:noFill/>
              <a:round/>
              <a:headEnd/>
              <a:tailEnd/>
            </a:ln>
          </p:spPr>
          <p:txBody>
            <a:bodyPr/>
            <a:lstStyle/>
            <a:p>
              <a:pPr algn="ctr" eaLnBrk="0" hangingPunct="0"/>
              <a:endParaRPr lang="en-US" sz="1200">
                <a:solidFill>
                  <a:srgbClr val="000000"/>
                </a:solidFill>
              </a:endParaRPr>
            </a:p>
          </p:txBody>
        </p:sp>
        <p:sp>
          <p:nvSpPr>
            <p:cNvPr id="65544" name="Rectangle 24"/>
            <p:cNvSpPr>
              <a:spLocks noChangeArrowheads="1"/>
            </p:cNvSpPr>
            <p:nvPr/>
          </p:nvSpPr>
          <p:spPr bwMode="auto">
            <a:xfrm>
              <a:off x="5308600" y="5022850"/>
              <a:ext cx="3581400" cy="76200"/>
            </a:xfrm>
            <a:prstGeom prst="rect">
              <a:avLst/>
            </a:prstGeom>
            <a:solidFill>
              <a:schemeClr val="bg1"/>
            </a:solidFill>
            <a:ln w="9525" algn="ctr">
              <a:noFill/>
              <a:round/>
              <a:headEnd/>
              <a:tailEnd/>
            </a:ln>
          </p:spPr>
          <p:txBody>
            <a:bodyPr/>
            <a:lstStyle/>
            <a:p>
              <a:pPr algn="ctr" eaLnBrk="0" hangingPunct="0"/>
              <a:endParaRPr lang="en-US" sz="1200">
                <a:solidFill>
                  <a:srgbClr val="000000"/>
                </a:solidFill>
              </a:endParaRPr>
            </a:p>
          </p:txBody>
        </p:sp>
        <p:sp>
          <p:nvSpPr>
            <p:cNvPr id="65545" name="Rectangle 25"/>
            <p:cNvSpPr>
              <a:spLocks noChangeArrowheads="1"/>
            </p:cNvSpPr>
            <p:nvPr/>
          </p:nvSpPr>
          <p:spPr bwMode="auto">
            <a:xfrm rot="5597041">
              <a:off x="7785157" y="4939921"/>
              <a:ext cx="586210" cy="107833"/>
            </a:xfrm>
            <a:prstGeom prst="rect">
              <a:avLst/>
            </a:prstGeom>
            <a:solidFill>
              <a:schemeClr val="bg1"/>
            </a:solidFill>
            <a:ln w="9525" algn="ctr">
              <a:noFill/>
              <a:round/>
              <a:headEnd/>
              <a:tailEnd/>
            </a:ln>
          </p:spPr>
          <p:txBody>
            <a:bodyPr/>
            <a:lstStyle/>
            <a:p>
              <a:pPr algn="ctr" eaLnBrk="0" hangingPunct="0"/>
              <a:endParaRPr lang="en-US" sz="1200">
                <a:solidFill>
                  <a:srgbClr val="000000"/>
                </a:solidFill>
              </a:endParaRPr>
            </a:p>
          </p:txBody>
        </p:sp>
        <p:grpSp>
          <p:nvGrpSpPr>
            <p:cNvPr id="3" name="Groupe 23"/>
            <p:cNvGrpSpPr>
              <a:grpSpLocks/>
            </p:cNvGrpSpPr>
            <p:nvPr/>
          </p:nvGrpSpPr>
          <p:grpSpPr bwMode="auto">
            <a:xfrm>
              <a:off x="5059320" y="1644229"/>
              <a:ext cx="3943350" cy="4543425"/>
              <a:chOff x="4978400" y="1749425"/>
              <a:chExt cx="3943350" cy="4543425"/>
            </a:xfrm>
          </p:grpSpPr>
          <p:pic>
            <p:nvPicPr>
              <p:cNvPr id="65548" name="Picture 7"/>
              <p:cNvPicPr>
                <a:picLocks noChangeAspect="1" noChangeArrowheads="1"/>
              </p:cNvPicPr>
              <p:nvPr/>
            </p:nvPicPr>
            <p:blipFill>
              <a:blip r:embed="rId3" cstate="print"/>
              <a:srcRect r="57819"/>
              <a:stretch>
                <a:fillRect/>
              </a:stretch>
            </p:blipFill>
            <p:spPr bwMode="auto">
              <a:xfrm>
                <a:off x="5243513" y="1749425"/>
                <a:ext cx="3678237" cy="2595563"/>
              </a:xfrm>
              <a:prstGeom prst="rect">
                <a:avLst/>
              </a:prstGeom>
              <a:noFill/>
              <a:ln w="9525">
                <a:noFill/>
                <a:miter lim="800000"/>
                <a:headEnd/>
                <a:tailEnd/>
              </a:ln>
            </p:spPr>
          </p:pic>
          <p:pic>
            <p:nvPicPr>
              <p:cNvPr id="65549" name="Picture 7"/>
              <p:cNvPicPr>
                <a:picLocks noChangeAspect="1" noChangeArrowheads="1"/>
              </p:cNvPicPr>
              <p:nvPr/>
            </p:nvPicPr>
            <p:blipFill>
              <a:blip r:embed="rId3" cstate="print"/>
              <a:srcRect l="48880" t="19637" r="7719" b="21512"/>
              <a:stretch>
                <a:fillRect/>
              </a:stretch>
            </p:blipFill>
            <p:spPr bwMode="auto">
              <a:xfrm>
                <a:off x="4978400" y="4679950"/>
                <a:ext cx="3784600" cy="1612900"/>
              </a:xfrm>
              <a:prstGeom prst="rect">
                <a:avLst/>
              </a:prstGeom>
              <a:noFill/>
              <a:ln w="9525">
                <a:noFill/>
                <a:miter lim="800000"/>
                <a:headEnd/>
                <a:tailEnd/>
              </a:ln>
            </p:spPr>
          </p:pic>
          <p:sp>
            <p:nvSpPr>
              <p:cNvPr id="31" name="ZoneTexte 17"/>
              <p:cNvSpPr txBox="1"/>
              <p:nvPr/>
            </p:nvSpPr>
            <p:spPr>
              <a:xfrm>
                <a:off x="6038850" y="3217862"/>
                <a:ext cx="1873250" cy="307975"/>
              </a:xfrm>
              <a:prstGeom prst="rect">
                <a:avLst/>
              </a:prstGeom>
              <a:solidFill>
                <a:schemeClr val="bg1"/>
              </a:solidFill>
            </p:spPr>
            <p:txBody>
              <a:bodyPr>
                <a:spAutoFit/>
              </a:bodyPr>
              <a:lstStyle/>
              <a:p>
                <a:pPr algn="ctr" eaLnBrk="0" hangingPunct="0">
                  <a:defRPr/>
                </a:pPr>
                <a:r>
                  <a:rPr lang="en-US" sz="1350" b="1" dirty="0">
                    <a:solidFill>
                      <a:srgbClr val="FFFFFF">
                        <a:lumMod val="50000"/>
                      </a:srgbClr>
                    </a:solidFill>
                  </a:rPr>
                  <a:t>+</a:t>
                </a:r>
                <a:r>
                  <a:rPr lang="en-US" sz="1350" dirty="0">
                    <a:solidFill>
                      <a:srgbClr val="FFFFFF">
                        <a:lumMod val="50000"/>
                      </a:srgbClr>
                    </a:solidFill>
                  </a:rPr>
                  <a:t> </a:t>
                </a:r>
                <a:r>
                  <a:rPr lang="en-US" sz="1350" dirty="0">
                    <a:solidFill>
                      <a:srgbClr val="FFFFFF">
                        <a:lumMod val="50000"/>
                      </a:srgbClr>
                    </a:solidFill>
                    <a:latin typeface="Arial"/>
                  </a:rPr>
                  <a:t>41 22 739 9548 </a:t>
                </a:r>
              </a:p>
            </p:txBody>
          </p:sp>
          <p:sp>
            <p:nvSpPr>
              <p:cNvPr id="32" name="ZoneTexte 18"/>
              <p:cNvSpPr txBox="1"/>
              <p:nvPr/>
            </p:nvSpPr>
            <p:spPr>
              <a:xfrm>
                <a:off x="6194425" y="3452812"/>
                <a:ext cx="1873250" cy="307975"/>
              </a:xfrm>
              <a:prstGeom prst="rect">
                <a:avLst/>
              </a:prstGeom>
              <a:solidFill>
                <a:schemeClr val="bg1"/>
              </a:solidFill>
            </p:spPr>
            <p:txBody>
              <a:bodyPr>
                <a:spAutoFit/>
              </a:bodyPr>
              <a:lstStyle/>
              <a:p>
                <a:pPr algn="ctr" eaLnBrk="0" hangingPunct="0">
                  <a:defRPr/>
                </a:pPr>
                <a:r>
                  <a:rPr lang="en-US" sz="1350" b="1" dirty="0">
                    <a:solidFill>
                      <a:srgbClr val="FFFFFF">
                        <a:lumMod val="50000"/>
                      </a:srgbClr>
                    </a:solidFill>
                  </a:rPr>
                  <a:t>+</a:t>
                </a:r>
                <a:r>
                  <a:rPr lang="en-US" sz="1350" dirty="0">
                    <a:solidFill>
                      <a:srgbClr val="FFFFFF">
                        <a:lumMod val="50000"/>
                      </a:srgbClr>
                    </a:solidFill>
                  </a:rPr>
                  <a:t> </a:t>
                </a:r>
                <a:r>
                  <a:rPr lang="en-US" sz="1350" dirty="0">
                    <a:solidFill>
                      <a:srgbClr val="FFFFFF">
                        <a:lumMod val="50000"/>
                      </a:srgbClr>
                    </a:solidFill>
                    <a:latin typeface="Arial"/>
                  </a:rPr>
                  <a:t>1 866 SGS 5003</a:t>
                </a:r>
              </a:p>
            </p:txBody>
          </p:sp>
          <p:sp>
            <p:nvSpPr>
              <p:cNvPr id="33" name="ZoneTexte 20"/>
              <p:cNvSpPr txBox="1"/>
              <p:nvPr/>
            </p:nvSpPr>
            <p:spPr>
              <a:xfrm>
                <a:off x="5816600" y="3689350"/>
                <a:ext cx="1873250" cy="307975"/>
              </a:xfrm>
              <a:prstGeom prst="rect">
                <a:avLst/>
              </a:prstGeom>
              <a:solidFill>
                <a:schemeClr val="bg1"/>
              </a:solidFill>
            </p:spPr>
            <p:txBody>
              <a:bodyPr>
                <a:spAutoFit/>
              </a:bodyPr>
              <a:lstStyle/>
              <a:p>
                <a:pPr algn="ctr" eaLnBrk="0" hangingPunct="0">
                  <a:defRPr/>
                </a:pPr>
                <a:r>
                  <a:rPr lang="en-US" sz="1350" b="1" dirty="0">
                    <a:solidFill>
                      <a:srgbClr val="FFFFFF">
                        <a:lumMod val="50000"/>
                      </a:srgbClr>
                    </a:solidFill>
                  </a:rPr>
                  <a:t>+</a:t>
                </a:r>
                <a:r>
                  <a:rPr lang="en-US" sz="1350" dirty="0">
                    <a:solidFill>
                      <a:srgbClr val="FFFFFF">
                        <a:lumMod val="50000"/>
                      </a:srgbClr>
                    </a:solidFill>
                  </a:rPr>
                  <a:t> </a:t>
                </a:r>
                <a:r>
                  <a:rPr lang="en-US" sz="1350" dirty="0">
                    <a:solidFill>
                      <a:srgbClr val="FFFFFF">
                        <a:lumMod val="50000"/>
                      </a:srgbClr>
                    </a:solidFill>
                    <a:latin typeface="Arial"/>
                  </a:rPr>
                  <a:t>65 637 90 111</a:t>
                </a:r>
              </a:p>
            </p:txBody>
          </p:sp>
          <p:sp>
            <p:nvSpPr>
              <p:cNvPr id="34" name="ZoneTexte 21"/>
              <p:cNvSpPr txBox="1"/>
              <p:nvPr/>
            </p:nvSpPr>
            <p:spPr>
              <a:xfrm>
                <a:off x="6032500" y="5648325"/>
                <a:ext cx="1873250" cy="300037"/>
              </a:xfrm>
              <a:prstGeom prst="rect">
                <a:avLst/>
              </a:prstGeom>
              <a:solidFill>
                <a:schemeClr val="bg1"/>
              </a:solidFill>
            </p:spPr>
            <p:txBody>
              <a:bodyPr>
                <a:spAutoFit/>
              </a:bodyPr>
              <a:lstStyle/>
              <a:p>
                <a:pPr algn="ctr" eaLnBrk="0" hangingPunct="0">
                  <a:defRPr/>
                </a:pPr>
                <a:r>
                  <a:rPr lang="en-US" sz="1350" dirty="0">
                    <a:solidFill>
                      <a:srgbClr val="FFFFFF">
                        <a:lumMod val="50000"/>
                      </a:srgbClr>
                    </a:solidFill>
                    <a:latin typeface="Arial"/>
                  </a:rPr>
                  <a:t>+ 33 1 53 78 18 79</a:t>
                </a:r>
              </a:p>
            </p:txBody>
          </p:sp>
          <p:sp>
            <p:nvSpPr>
              <p:cNvPr id="35" name="ZoneTexte 22"/>
              <p:cNvSpPr txBox="1"/>
              <p:nvPr/>
            </p:nvSpPr>
            <p:spPr>
              <a:xfrm>
                <a:off x="6189662" y="5900737"/>
                <a:ext cx="1871663" cy="300038"/>
              </a:xfrm>
              <a:prstGeom prst="rect">
                <a:avLst/>
              </a:prstGeom>
              <a:solidFill>
                <a:schemeClr val="bg1"/>
              </a:solidFill>
            </p:spPr>
            <p:txBody>
              <a:bodyPr>
                <a:spAutoFit/>
              </a:bodyPr>
              <a:lstStyle/>
              <a:p>
                <a:pPr algn="ctr" eaLnBrk="0" hangingPunct="0">
                  <a:defRPr/>
                </a:pPr>
                <a:r>
                  <a:rPr lang="en-US" sz="1350" dirty="0">
                    <a:solidFill>
                      <a:srgbClr val="FFFFFF">
                        <a:lumMod val="50000"/>
                      </a:srgbClr>
                    </a:solidFill>
                    <a:latin typeface="Arial"/>
                  </a:rPr>
                  <a:t>+ 1 877 677 2667</a:t>
                </a:r>
              </a:p>
            </p:txBody>
          </p:sp>
        </p:grpSp>
        <p:sp>
          <p:nvSpPr>
            <p:cNvPr id="28" name="ZoneTexte 21"/>
            <p:cNvSpPr txBox="1"/>
            <p:nvPr/>
          </p:nvSpPr>
          <p:spPr bwMode="auto">
            <a:xfrm>
              <a:off x="6100720" y="5547891"/>
              <a:ext cx="2311400" cy="322263"/>
            </a:xfrm>
            <a:prstGeom prst="rect">
              <a:avLst/>
            </a:prstGeom>
            <a:solidFill>
              <a:schemeClr val="bg1"/>
            </a:solidFill>
          </p:spPr>
          <p:txBody>
            <a:bodyPr>
              <a:spAutoFit/>
            </a:bodyPr>
            <a:lstStyle/>
            <a:p>
              <a:pPr eaLnBrk="0" hangingPunct="0">
                <a:defRPr/>
              </a:pPr>
              <a:r>
                <a:rPr lang="en-US" sz="1450" dirty="0">
                  <a:solidFill>
                    <a:schemeClr val="bg1">
                      <a:lumMod val="50000"/>
                    </a:schemeClr>
                  </a:solidFill>
                  <a:latin typeface="+mj-lt"/>
                </a:rPr>
                <a:t>   </a:t>
              </a:r>
              <a:r>
                <a:rPr lang="fr-FR" sz="1450" dirty="0">
                  <a:solidFill>
                    <a:schemeClr val="bg1">
                      <a:lumMod val="50000"/>
                    </a:schemeClr>
                  </a:solidFill>
                  <a:latin typeface="+mj-lt"/>
                </a:rPr>
                <a:t>+  33 1 41 24 87 87</a:t>
              </a:r>
              <a:endParaRPr lang="en-US" sz="1450" dirty="0">
                <a:solidFill>
                  <a:schemeClr val="bg1">
                    <a:lumMod val="50000"/>
                  </a:schemeClr>
                </a:solidFill>
                <a:latin typeface="+mj-lt"/>
              </a:endParaRPr>
            </a:p>
          </p:txBody>
        </p:sp>
      </p:grpSp>
      <p:pic>
        <p:nvPicPr>
          <p:cNvPr id="65540" name="Picture 2"/>
          <p:cNvPicPr>
            <a:picLocks noChangeAspect="1" noChangeArrowheads="1"/>
          </p:cNvPicPr>
          <p:nvPr/>
        </p:nvPicPr>
        <p:blipFill>
          <a:blip r:embed="rId4" cstate="print"/>
          <a:srcRect/>
          <a:stretch>
            <a:fillRect/>
          </a:stretch>
        </p:blipFill>
        <p:spPr bwMode="auto">
          <a:xfrm>
            <a:off x="542925" y="1968500"/>
            <a:ext cx="2176463" cy="546100"/>
          </a:xfrm>
          <a:prstGeom prst="rect">
            <a:avLst/>
          </a:prstGeom>
          <a:noFill/>
          <a:ln w="9525">
            <a:noFill/>
            <a:miter lim="800000"/>
            <a:headEnd/>
            <a:tailEnd/>
          </a:ln>
        </p:spPr>
      </p:pic>
      <p:sp>
        <p:nvSpPr>
          <p:cNvPr id="65541" name="Rectangle 19"/>
          <p:cNvSpPr>
            <a:spLocks noChangeArrowheads="1"/>
          </p:cNvSpPr>
          <p:nvPr/>
        </p:nvSpPr>
        <p:spPr bwMode="auto">
          <a:xfrm>
            <a:off x="1857375" y="2133600"/>
            <a:ext cx="1079500" cy="358775"/>
          </a:xfrm>
          <a:prstGeom prst="rect">
            <a:avLst/>
          </a:prstGeom>
          <a:solidFill>
            <a:schemeClr val="bg1"/>
          </a:solidFill>
          <a:ln w="9525" algn="ctr">
            <a:noFill/>
            <a:round/>
            <a:headEnd/>
            <a:tailEnd/>
          </a:ln>
        </p:spPr>
        <p:txBody>
          <a:bodyPr/>
          <a:lstStyle/>
          <a:p>
            <a:pPr eaLnBrk="0" hangingPunct="0"/>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411" y="1316038"/>
            <a:ext cx="8420100" cy="817562"/>
          </a:xfrm>
        </p:spPr>
        <p:txBody>
          <a:bodyPr>
            <a:normAutofit fontScale="90000"/>
          </a:bodyPr>
          <a:lstStyle/>
          <a:p>
            <a:pPr>
              <a:defRPr/>
            </a:pPr>
            <a:r>
              <a:rPr dirty="0" smtClean="0"/>
              <a:t> Let us meet again..</a:t>
            </a:r>
            <a:endParaRPr lang="en-US" dirty="0"/>
          </a:p>
        </p:txBody>
      </p:sp>
      <p:sp>
        <p:nvSpPr>
          <p:cNvPr id="25603" name="Text Placeholder 2"/>
          <p:cNvSpPr>
            <a:spLocks noGrp="1"/>
          </p:cNvSpPr>
          <p:nvPr>
            <p:ph type="body" idx="1"/>
          </p:nvPr>
        </p:nvSpPr>
        <p:spPr>
          <a:xfrm>
            <a:off x="577850" y="2286000"/>
            <a:ext cx="8420100" cy="3771900"/>
          </a:xfrm>
        </p:spPr>
        <p:txBody>
          <a:bodyPr>
            <a:normAutofit fontScale="92500" lnSpcReduction="20000"/>
          </a:bodyPr>
          <a:lstStyle/>
          <a:p>
            <a:pPr algn="ctr"/>
            <a:r>
              <a:rPr lang="en-US" altLang="en-US" dirty="0" smtClean="0"/>
              <a:t>We welcome you to our future conferences of </a:t>
            </a:r>
            <a:r>
              <a:rPr lang="en-US" altLang="en-US" dirty="0" smtClean="0"/>
              <a:t>Conference Series LLC</a:t>
            </a:r>
          </a:p>
          <a:p>
            <a:pPr algn="ctr"/>
            <a:r>
              <a:rPr lang="en-US" altLang="en-US" dirty="0" smtClean="0"/>
              <a:t>through</a:t>
            </a:r>
            <a:endParaRPr lang="en-US" altLang="en-US" dirty="0" smtClean="0"/>
          </a:p>
          <a:p>
            <a:pPr algn="ctr"/>
            <a:r>
              <a:rPr lang="en-US" altLang="en-US" b="1" dirty="0"/>
              <a:t>6</a:t>
            </a:r>
            <a:r>
              <a:rPr lang="en-US" altLang="en-US" b="1" baseline="30000" dirty="0" smtClean="0"/>
              <a:t>th</a:t>
            </a:r>
            <a:r>
              <a:rPr lang="en-US" altLang="en-US" b="1" dirty="0" smtClean="0"/>
              <a:t> International Conference and Exhibition on Biologics and Biosimilars</a:t>
            </a:r>
            <a:endParaRPr lang="en-US" altLang="en-US" b="1" dirty="0" smtClean="0"/>
          </a:p>
          <a:p>
            <a:pPr algn="ctr"/>
            <a:endParaRPr lang="en-US" altLang="en-US" dirty="0" smtClean="0"/>
          </a:p>
          <a:p>
            <a:pPr algn="ctr"/>
            <a:r>
              <a:rPr lang="en-US" altLang="en-US" dirty="0" smtClean="0"/>
              <a:t> </a:t>
            </a:r>
            <a:r>
              <a:rPr lang="en-US" altLang="en-US" b="1" dirty="0" smtClean="0"/>
              <a:t>October 19-21, 2016 Houston, TX, USA</a:t>
            </a:r>
            <a:endParaRPr lang="en-US" altLang="en-US" b="1" dirty="0" smtClean="0"/>
          </a:p>
          <a:p>
            <a:pPr algn="ctr"/>
            <a:endParaRPr lang="en-US" altLang="en-US" b="1" dirty="0" smtClean="0"/>
          </a:p>
          <a:p>
            <a:pPr algn="ctr"/>
            <a:endParaRPr lang="en-US" altLang="en-US" b="1" dirty="0" smtClean="0"/>
          </a:p>
          <a:p>
            <a:pPr algn="ctr"/>
            <a:endParaRPr lang="en-US" altLang="en-US" b="1" dirty="0" smtClean="0"/>
          </a:p>
          <a:p>
            <a:pPr algn="ctr"/>
            <a:endParaRPr lang="en-US" altLang="en-US" b="1" dirty="0" smtClean="0"/>
          </a:p>
          <a:p>
            <a:r>
              <a:rPr lang="en-US" altLang="en-US" dirty="0" smtClean="0"/>
              <a:t>http://biosimilars-biologics.pharmaceuticalconferences.com/europe</a:t>
            </a:r>
          </a:p>
        </p:txBody>
      </p:sp>
    </p:spTree>
    <p:extLst>
      <p:ext uri="{BB962C8B-B14F-4D97-AF65-F5344CB8AC3E}">
        <p14:creationId xmlns:p14="http://schemas.microsoft.com/office/powerpoint/2010/main" val="153330655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23173&quot;&gt;&lt;object type=&quot;3&quot; unique_id=&quot;23174&quot;&gt;&lt;property id=&quot;20148&quot; value=&quot;5&quot;/&gt;&lt;property id=&quot;20300&quot; value=&quot;Slide 1 - &amp;quot;SGS &amp;amp; SOCIAL MEDIA&amp;quot;&quot;/&gt;&lt;property id=&quot;20307&quot; value=&quot;256&quot;/&gt;&lt;/object&gt;&lt;object type=&quot;3&quot; unique_id=&quot;23175&quot;&gt;&lt;property id=&quot;20148&quot; value=&quot;5&quot;/&gt;&lt;property id=&quot;20300&quot; value=&quot;Slide 2 - &amp;quot;WHAT HAs BEEN DONE?&amp;quot;&quot;/&gt;&lt;property id=&quot;20307&quot; value=&quot;265&quot;/&gt;&lt;/object&gt;&lt;object type=&quot;3&quot; unique_id=&quot;23176&quot;&gt;&lt;property id=&quot;20148&quot; value=&quot;5&quot;/&gt;&lt;property id=&quot;20300&quot; value=&quot;Slide 4 - &amp;quot;The sgs social media framework&amp;quot;&quot;/&gt;&lt;property id=&quot;20307&quot; value=&quot;264&quot;/&gt;&lt;/object&gt;&lt;object type=&quot;3&quot; unique_id=&quot;23178&quot;&gt;&lt;property id=&quot;20148&quot; value=&quot;5&quot;/&gt;&lt;property id=&quot;20300&quot; value=&quot;Slide 16 - &amp;quot;LINKEDIN: TO position expertise. &amp;#x0D;&amp;#x0A;Expert Networking and forum&amp;quot;&quot;/&gt;&lt;property id=&quot;20307&quot; value=&quot;259&quot;/&gt;&lt;/object&gt;&lt;object type=&quot;3&quot; unique_id=&quot;23179&quot;&gt;&lt;property id=&quot;20148&quot; value=&quot;5&quot;/&gt;&lt;property id=&quot;20300&quot; value=&quot;Slide 24 - &amp;quot;TWITTER: to allow micro blogging&amp;quot;&quot;/&gt;&lt;property id=&quot;20307&quot; value=&quot;260&quot;/&gt;&lt;/object&gt;&lt;object type=&quot;3&quot; unique_id=&quot;23180&quot;&gt;&lt;property id=&quot;20148&quot; value=&quot;5&quot;/&gt;&lt;property id=&quot;20300&quot; value=&quot;Slide 27 - &amp;quot;WIKIS - WIKIPEDIA&amp;quot;&quot;/&gt;&lt;property id=&quot;20307&quot; value=&quot;261&quot;/&gt;&lt;/object&gt;&lt;object type=&quot;3&quot; unique_id=&quot;23344&quot;&gt;&lt;property id=&quot;20148&quot; value=&quot;5&quot;/&gt;&lt;property id=&quot;20300&quot; value=&quot;Slide 7 - &amp;quot;Our approach to social media&amp;quot;&quot;/&gt;&lt;property id=&quot;20307&quot; value=&quot;266&quot;/&gt;&lt;/object&gt;&lt;object type=&quot;3&quot; unique_id=&quot;23479&quot;&gt;&lt;property id=&quot;20148&quot; value=&quot;5&quot;/&gt;&lt;property id=&quot;20300&quot; value=&quot;Slide 3 - &amp;quot;WHY SOCIAL MEDIA&amp;quot;&quot;/&gt;&lt;property id=&quot;20307&quot; value=&quot;269&quot;/&gt;&lt;/object&gt;&lt;object type=&quot;3&quot; unique_id=&quot;23480&quot;&gt;&lt;property id=&quot;20148&quot; value=&quot;5&quot;/&gt;&lt;property id=&quot;20300&quot; value=&quot;Slide 10 - &amp;quot;World map of social networks&amp;quot;&quot;/&gt;&lt;property id=&quot;20307&quot; value=&quot;280&quot;/&gt;&lt;/object&gt;&lt;object type=&quot;3&quot; unique_id=&quot;23481&quot;&gt;&lt;property id=&quot;20148&quot; value=&quot;5&quot;/&gt;&lt;property id=&quot;20300&quot; value=&quot;Slide 18 - &amp;quot;Promotion of products and services&amp;quot;&quot;/&gt;&lt;property id=&quot;20307&quot; value=&quot;275&quot;/&gt;&lt;/object&gt;&lt;object type=&quot;3&quot; unique_id=&quot;23482&quot;&gt;&lt;property id=&quot;20148&quot; value=&quot;5&quot;/&gt;&lt;property id=&quot;20300&quot; value=&quot;Slide 17&quot;/&gt;&lt;property id=&quot;20307&quot; value=&quot;276&quot;/&gt;&lt;/object&gt;&lt;object type=&quot;3&quot; unique_id=&quot;23484&quot;&gt;&lt;property id=&quot;20148&quot; value=&quot;5&quot;/&gt;&lt;property id=&quot;20300&quot; value=&quot;Slide 21 - &amp;quot;FACEBOOK: TO Network&amp;quot;&quot;/&gt;&lt;property id=&quot;20307&quot; value=&quot;270&quot;/&gt;&lt;/object&gt;&lt;object type=&quot;3&quot; unique_id=&quot;23485&quot;&gt;&lt;property id=&quot;20148&quot; value=&quot;5&quot;/&gt;&lt;property id=&quot;20300&quot; value=&quot;Slide 19&quot;/&gt;&lt;property id=&quot;20307&quot; value=&quot;277&quot;/&gt;&lt;/object&gt;&lt;object type=&quot;3&quot; unique_id=&quot;23486&quot;&gt;&lt;property id=&quot;20148&quot; value=&quot;5&quot;/&gt;&lt;property id=&quot;20300&quot; value=&quot;Slide 25 - &amp;quot;Twitter account example&amp;quot;&quot;/&gt;&lt;property id=&quot;20307&quot; value=&quot;278&quot;/&gt;&lt;/object&gt;&lt;object type=&quot;3&quot; unique_id=&quot;23487&quot;&gt;&lt;property id=&quot;20148&quot; value=&quot;5&quot;/&gt;&lt;property id=&quot;20300&quot; value=&quot;Slide 28 - &amp;quot;WIKIS - WIKIPEDIA&amp;quot;&quot;/&gt;&lt;property id=&quot;20307&quot; value=&quot;273&quot;/&gt;&lt;/object&gt;&lt;object type=&quot;3&quot; unique_id=&quot;23488&quot;&gt;&lt;property id=&quot;20148&quot; value=&quot;5&quot;/&gt;&lt;property id=&quot;20300&quot; value=&quot;Slide 11 - &amp;quot;DEPLOY Social media activity&amp;quot;&quot;/&gt;&lt;property id=&quot;20307&quot; value=&quot;279&quot;/&gt;&lt;/object&gt;&lt;object type=&quot;3&quot; unique_id=&quot;24139&quot;&gt;&lt;property id=&quot;20148&quot; value=&quot;5&quot;/&gt;&lt;property id=&quot;20300&quot; value=&quot;Slide 22 - &amp;quot;SGS CORPORATE FAN PAGE&amp;quot;&quot;/&gt;&lt;property id=&quot;20307&quot; value=&quot;281&quot;/&gt;&lt;/object&gt;&lt;object type=&quot;3&quot; unique_id=&quot;24161&quot;&gt;&lt;property id=&quot;20148&quot; value=&quot;5&quot;/&gt;&lt;property id=&quot;20300&quot; value=&quot;Slide 5 - &amp;quot;Reminder ABOUT OUR SOCIAL MEDIA GUIDELINES&amp;quot;&quot;/&gt;&lt;property id=&quot;20307&quot; value=&quot;285&quot;/&gt;&lt;/object&gt;&lt;object type=&quot;3&quot; unique_id=&quot;24162&quot;&gt;&lt;property id=&quot;20148&quot; value=&quot;5&quot;/&gt;&lt;property id=&quot;20300&quot; value=&quot;Slide 6 - &amp;quot;Becoming a social media spokesperson&amp;quot;&quot;/&gt;&lt;property id=&quot;20307&quot; value=&quot;286&quot;/&gt;&lt;/object&gt;&lt;object type=&quot;3&quot; unique_id=&quot;24163&quot;&gt;&lt;property id=&quot;20148&quot; value=&quot;5&quot;/&gt;&lt;property id=&quot;20300&quot; value=&quot;Slide 13 - &amp;quot;WE WILL INSTALL METRICS&amp;quot;&quot;/&gt;&lt;property id=&quot;20307&quot; value=&quot;282&quot;/&gt;&lt;/object&gt;&lt;object type=&quot;3&quot; unique_id=&quot;24164&quot;&gt;&lt;property id=&quot;20148&quot; value=&quot;5&quot;/&gt;&lt;property id=&quot;20300&quot; value=&quot;Slide 14 - &amp;quot;MESsAGE HIERARCHY&amp;quot;&quot;/&gt;&lt;property id=&quot;20307&quot; value=&quot;284&quot;/&gt;&lt;/object&gt;&lt;object type=&quot;3&quot; unique_id=&quot;24165&quot;&gt;&lt;property id=&quot;20148&quot; value=&quot;5&quot;/&gt;&lt;property id=&quot;20300&quot; value=&quot;Slide 15 - &amp;quot;Our key platforms&amp;quot;&quot;/&gt;&lt;property id=&quot;20307&quot; value=&quot;287&quot;/&gt;&lt;/object&gt;&lt;object type=&quot;3&quot; unique_id=&quot;24166&quot;&gt;&lt;property id=&quot;20148&quot; value=&quot;5&quot;/&gt;&lt;property id=&quot;20300&quot; value=&quot;Slide 34 - &amp;quot;GUIDELINES - WHERE YOU WILL FIND US&amp;quot;&quot;/&gt;&lt;property id=&quot;20307&quot; value=&quot;288&quot;/&gt;&lt;/object&gt;&lt;object type=&quot;3&quot; unique_id=&quot;24569&quot;&gt;&lt;property id=&quot;20148&quot; value=&quot;5&quot;/&gt;&lt;property id=&quot;20300&quot; value=&quot;Slide 8 - &amp;quot;GUIDELINES – &amp;#x0D;&amp;#x0A;IMPORTANCE OF SOCIAL MEDIA 1&amp;quot;&quot;/&gt;&lt;property id=&quot;20307&quot; value=&quot;293&quot;/&gt;&lt;/object&gt;&lt;object type=&quot;3&quot; unique_id=&quot;24570&quot;&gt;&lt;property id=&quot;20148&quot; value=&quot;5&quot;/&gt;&lt;property id=&quot;20300&quot; value=&quot;Slide 9 - &amp;quot;GUIDELINES – &amp;#x0D;&amp;#x0A;IMPORTANCE OF SOCIAL MEDIA 2&amp;quot;&quot;/&gt;&lt;property id=&quot;20307&quot; value=&quot;294&quot;/&gt;&lt;/object&gt;&lt;object type=&quot;3&quot; unique_id=&quot;24571&quot;&gt;&lt;property id=&quot;20148&quot; value=&quot;5&quot;/&gt;&lt;property id=&quot;20300&quot; value=&quot;Slide 20 - &amp;quot;RECOMMENDATIONS&amp;quot;&quot;/&gt;&lt;property id=&quot;20307&quot; value=&quot;296&quot;/&gt;&lt;/object&gt;&lt;object type=&quot;3&quot; unique_id=&quot;24572&quot;&gt;&lt;property id=&quot;20148&quot; value=&quot;5&quot;/&gt;&lt;property id=&quot;20300&quot; value=&quot;Slide 23 - &amp;quot;Recommendations&amp;quot;&quot;/&gt;&lt;property id=&quot;20307&quot; value=&quot;299&quot;/&gt;&lt;/object&gt;&lt;object type=&quot;3&quot; unique_id=&quot;24573&quot;&gt;&lt;property id=&quot;20148&quot; value=&quot;5&quot;/&gt;&lt;property id=&quot;20300&quot; value=&quot;Slide 26 - &amp;quot;Recommendations&amp;quot;&quot;/&gt;&lt;property id=&quot;20307&quot; value=&quot;298&quot;/&gt;&lt;/object&gt;&lt;object type=&quot;3&quot; unique_id=&quot;24574&quot;&gt;&lt;property id=&quot;20148&quot; value=&quot;5&quot;/&gt;&lt;property id=&quot;20300&quot; value=&quot;Slide 29 - &amp;quot;Recommendations&amp;quot;&quot;/&gt;&lt;property id=&quot;20307&quot; value=&quot;297&quot;/&gt;&lt;/object&gt;&lt;object type=&quot;3&quot; unique_id=&quot;24575&quot;&gt;&lt;property id=&quot;20148&quot; value=&quot;5&quot;/&gt;&lt;property id=&quot;20300&quot; value=&quot;Slide 30 - &amp;quot;GUIDELINES - SOCIAL MEDIA TACTICS 1&amp;quot;&quot;/&gt;&lt;property id=&quot;20307&quot; value=&quot;289&quot;/&gt;&lt;/object&gt;&lt;object type=&quot;3&quot; unique_id=&quot;24576&quot;&gt;&lt;property id=&quot;20148&quot; value=&quot;5&quot;/&gt;&lt;property id=&quot;20300&quot; value=&quot;Slide 31 - &amp;quot;GUIDELINES - SOCIAL MEDIA TACTICS 2&amp;quot;&quot;/&gt;&lt;property id=&quot;20307&quot; value=&quot;290&quot;/&gt;&lt;/object&gt;&lt;object type=&quot;3&quot; unique_id=&quot;24577&quot;&gt;&lt;property id=&quot;20148&quot; value=&quot;5&quot;/&gt;&lt;property id=&quot;20300&quot; value=&quot;Slide 12 - &amp;quot;PARTICIPATE TO EXISTING SOCIAL MEDIA ACTIVITIES&amp;quot;&quot;/&gt;&lt;property id=&quot;20307&quot; value=&quot;291&quot;/&gt;&lt;/object&gt;&lt;object type=&quot;3&quot; unique_id=&quot;24578&quot;&gt;&lt;property id=&quot;20148&quot; value=&quot;5&quot;/&gt;&lt;property id=&quot;20300&quot; value=&quot;Slide 32 - &amp;quot;GUIDELINES - TROUBLESHOOTING&amp;quot;&quot;/&gt;&lt;property id=&quot;20307&quot; value=&quot;292&quot;/&gt;&lt;/object&gt;&lt;object type=&quot;3&quot; unique_id=&quot;24579&quot;&gt;&lt;property id=&quot;20148&quot; value=&quot;5&quot;/&gt;&lt;property id=&quot;20300&quot; value=&quot;Slide 33 - &amp;quot;GUIDELINES - TROUBLESHOOTING&amp;quot;&quot;/&gt;&lt;property id=&quot;20307&quot; value=&quot;295&quot;/&gt;&lt;/object&gt;&lt;/object&gt;&lt;object type=&quot;8&quot; unique_id=&quot;23191&quot;&gt;&lt;/object&gt;&lt;/object&gt;&lt;/database&gt;"/>
  <p:tag name="SECTOMILLISECCONVERTED" val="1"/>
</p:tagLst>
</file>

<file path=ppt/theme/theme1.xml><?xml version="1.0" encoding="utf-8"?>
<a:theme xmlns:a="http://schemas.openxmlformats.org/drawingml/2006/main" name="Blank">
  <a:themeElements>
    <a:clrScheme name="SGS">
      <a:dk1>
        <a:srgbClr val="363636"/>
      </a:dk1>
      <a:lt1>
        <a:srgbClr val="FFFFFF"/>
      </a:lt1>
      <a:dk2>
        <a:srgbClr val="363636"/>
      </a:dk2>
      <a:lt2>
        <a:srgbClr val="FFFFFF"/>
      </a:lt2>
      <a:accent1>
        <a:srgbClr val="363636"/>
      </a:accent1>
      <a:accent2>
        <a:srgbClr val="848685"/>
      </a:accent2>
      <a:accent3>
        <a:srgbClr val="FFFFFF"/>
      </a:accent3>
      <a:accent4>
        <a:srgbClr val="FF6600"/>
      </a:accent4>
      <a:accent5>
        <a:srgbClr val="BCBCBC"/>
      </a:accent5>
      <a:accent6>
        <a:srgbClr val="CB3323"/>
      </a:accent6>
      <a:hlink>
        <a:srgbClr val="FF6600"/>
      </a:hlink>
      <a:folHlink>
        <a:srgbClr val="595959"/>
      </a:folHlink>
    </a:clrScheme>
    <a:fontScheme name="_SGS_TEMPLATE-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_SGS_TEMPLATE-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_SGS_TEMPLATE-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_SGS_TEMPLATE-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_SGS_TEMPLATE-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_SGS_TEMPLATE-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_SGS_TEMPLATE-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_SGS_TEMPLATE-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documentManagement>
    <URL_x0020_to_x0020_post_x0020_the_x0020_document xmlns="1f846b6c-9d9b-4522-aaa1-fa98fb4707dd" xsi:nil="true"/>
    <Category_x0020__x0028_level3_x0029_ xmlns="1f846b6c-9d9b-4522-aaa1-fa98fb4707dd" xsi:nil="true"/>
    <Comments xmlns="1f846b6c-9d9b-4522-aaa1-fa98fb4707dd">PLEASE RESPECT THE TIPS http://chsites01.sgs.net/sites/Competitive-Watch/Lists/GIG%20in%20practice/DispForm.aspx?ID=6&amp;Source=http%3A%2F%2Fchsites01%2Esgs%2Enet%2Fsites%2FCompetitive%2DWatch%2FLists%2FGIG%2520in%2520practice%2FAllItems%2Easpx</Comments>
    <Status xmlns="1f846b6c-9d9b-4522-aaa1-fa98fb4707dd">New</Status>
    <Publication_x0020_Name xmlns="a79c8154-2b75-4460-83eb-97e1fc1a55ac">N/A</Publication_x0020_Name>
    <http_x003a__x002f__x002f_chsites01_x002e_sgs_x002e_net_x002f_sites_x002f_Corpcom_x002d_Marketing_x002d_Materials_x002f_Lists_x002f_Brochureware_x002f_NewForm_x002e_aspx xmlns="1f846b6c-9d9b-4522-aaa1-fa98fb4707dd">
      <Url xmlns="1f846b6c-9d9b-4522-aaa1-fa98fb4707dd" xsi:nil="true"/>
      <Description xmlns="1f846b6c-9d9b-4522-aaa1-fa98fb4707dd" xsi:nil="true"/>
    </http_x003a__x002f__x002f_chsites01_x002e_sgs_x002e_net_x002f_sites_x002f_Corpcom_x002d_Marketing_x002d_Materials_x002f_Lists_x002f_Brochureware_x002f_NewForm_x002e_aspx>
    <approved_x0020_by_x0020_business xmlns="1f846b6c-9d9b-4522-aaa1-fa98fb4707dd">true</approved_x0020_by_x0020_business>
    <Internal_x0020__x002d__x0020_External_x0020_publication xmlns="1f846b6c-9d9b-4522-aaa1-fa98fb4707dd">External publication</Internal_x0020__x002d__x0020_External_x0020_publication>
    <Link_x0020_to_x0020_picture xmlns="1f846b6c-9d9b-4522-aaa1-fa98fb4707dd">
      <Url xmlns="1f846b6c-9d9b-4522-aaa1-fa98fb4707dd" xsi:nil="true"/>
      <Description xmlns="1f846b6c-9d9b-4522-aaa1-fa98fb4707dd" xsi:nil="true"/>
    </Link_x0020_to_x0020_picture>
    <Type_x0020_of_x0020_document xmlns="9f4ee30b-270c-457b-9b56-e7e19f18cb3e">4. Marketing</Type_x0020_of_x0020_document>
    <Date_x0020_of_x0020_the_x0020_Publication xmlns="e07f7f89-c8b6-42fa-bd13-c4be020d0183">2014-04-07T22:00:00+00:00</Date_x0020_of_x0020_the_x0020_Publication>
    <Use_x0020_of_x0020_FSC_x0020_logo_x0020__x002d__x0020_Acronym xmlns="1f846b6c-9d9b-4522-aaa1-fa98fb4707dd">false</Use_x0020_of_x0020_FSC_x0020_logo_x0020__x002d__x0020_Acronym>
    <_x0023_ xmlns="1f846b6c-9d9b-4522-aaa1-fa98fb4707dd" xsi:nil="true"/>
    <Format xmlns="1f846b6c-9d9b-4522-aaa1-fa98fb4707dd">A4 (210 mm X 297 mm)</Format>
    <Topics xmlns="e07f7f89-c8b6-42fa-bd13-c4be020d0183">
      <Value>Corporate materials - only for functions</Value>
    </Topics>
    <Print_x0020_instructions xmlns="1f846b6c-9d9b-4522-aaa1-fa98fb4707dd" xsi:nil="true"/>
    <Can_x0020_we_x0020_order_x0020_it_x003f_ xmlns="1f846b6c-9d9b-4522-aaa1-fa98fb4707dd">false</Can_x0020_we_x0020_order_x0020_it_x003f_>
    <Service_x0020__x002f__x0020_Product_x0020_Name xmlns="1f846b6c-9d9b-4522-aaa1-fa98fb4707dd">Corporate materials</Service_x0020__x002f__x0020_Product_x0020_Name>
    <Archive xmlns="1f846b6c-9d9b-4522-aaa1-fa98fb4707dd">false</Archive>
    <SEO_x0020_Approval xmlns="1f846b6c-9d9b-4522-aaa1-fa98fb4707dd">false</SEO_x0020_Approval>
    <Type_x0020_of_x0020_publications xmlns="9f4ee30b-270c-457b-9b56-e7e19f18cb3e">Presentations</Type_x0020_of_x0020_publications>
    <Consumer_x0020_Goods_x003a__x0020_sub_x002d_industry xmlns="1f846b6c-9d9b-4522-aaa1-fa98fb4707dd" xsi:nil="true"/>
    <Abstract xmlns="e07f7f89-c8b6-42fa-bd13-c4be020d0183" xsi:nil="true"/>
    <Line_x0020_of_x0020_business_x0020__x002d__x0020_Inititatives_x0020__x002d__x0020_Function xmlns="1f846b6c-9d9b-4522-aaa1-fa98fb4707dd">All</Line_x0020_of_x0020_business_x0020__x002d__x0020_Inititatives_x0020__x002d__x0020_Function>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104ACA748086649BD8590094597AF1A" ma:contentTypeVersion="144" ma:contentTypeDescription="Create a new document." ma:contentTypeScope="" ma:versionID="22d192283fac95b5f909f870f63a4e92">
  <xsd:schema xmlns:xsd="http://www.w3.org/2001/XMLSchema" xmlns:p="http://schemas.microsoft.com/office/2006/metadata/properties" xmlns:ns2="a79c8154-2b75-4460-83eb-97e1fc1a55ac" xmlns:ns3="1f846b6c-9d9b-4522-aaa1-fa98fb4707dd" xmlns:ns4="9f4ee30b-270c-457b-9b56-e7e19f18cb3e" xmlns:ns5="e07f7f89-c8b6-42fa-bd13-c4be020d0183" targetNamespace="http://schemas.microsoft.com/office/2006/metadata/properties" ma:root="true" ma:fieldsID="cddb7f2fae19c19b998f11ca672a0582" ns2:_="" ns3:_="" ns4:_="" ns5:_="">
    <xsd:import namespace="a79c8154-2b75-4460-83eb-97e1fc1a55ac"/>
    <xsd:import namespace="1f846b6c-9d9b-4522-aaa1-fa98fb4707dd"/>
    <xsd:import namespace="9f4ee30b-270c-457b-9b56-e7e19f18cb3e"/>
    <xsd:import namespace="e07f7f89-c8b6-42fa-bd13-c4be020d0183"/>
    <xsd:element name="properties">
      <xsd:complexType>
        <xsd:sequence>
          <xsd:element name="documentManagement">
            <xsd:complexType>
              <xsd:all>
                <xsd:element ref="ns2:Publication_x0020_Name" minOccurs="0"/>
                <xsd:element ref="ns3:Format" minOccurs="0"/>
                <xsd:element ref="ns4:Type_x0020_of_x0020_document" minOccurs="0"/>
                <xsd:element ref="ns4:Type_x0020_of_x0020_publications"/>
                <xsd:element ref="ns5:Topics" minOccurs="0"/>
                <xsd:element ref="ns3:Service_x0020__x002f__x0020_Product_x0020_Name"/>
                <xsd:element ref="ns3:Comments" minOccurs="0"/>
                <xsd:element ref="ns3:approved_x0020_by_x0020_business" minOccurs="0"/>
                <xsd:element ref="ns3:Line_x0020_of_x0020_business_x0020__x002d__x0020_Inititatives_x0020__x002d__x0020_Function"/>
                <xsd:element ref="ns5:Date_x0020_of_x0020_the_x0020_Publication"/>
                <xsd:element ref="ns3:Print_x0020_instructions" minOccurs="0"/>
                <xsd:element ref="ns3:Use_x0020_of_x0020_FSC_x0020_logo_x0020__x002d__x0020_Acronym" minOccurs="0"/>
                <xsd:element ref="ns5:Abstract" minOccurs="0"/>
                <xsd:element ref="ns3:Archive" minOccurs="0"/>
                <xsd:element ref="ns3:SEO_x0020_Approval" minOccurs="0"/>
                <xsd:element ref="ns3:_x0023_" minOccurs="0"/>
                <xsd:element ref="ns3:Can_x0020_we_x0020_order_x0020_it_x003f_" minOccurs="0"/>
                <xsd:element ref="ns3:http_x003a__x002f__x002f_chsites01_x002e_sgs_x002e_net_x002f_sites_x002f_Corpcom_x002d_Marketing_x002d_Materials_x002f_Lists_x002f_Brochureware_x002f_NewForm_x002e_aspx" minOccurs="0"/>
                <xsd:element ref="ns3:Category_x0020__x0028_level3_x0029_" minOccurs="0"/>
                <xsd:element ref="ns3:URL_x0020_to_x0020_post_x0020_the_x0020_document" minOccurs="0"/>
                <xsd:element ref="ns3:Internal_x0020__x002d__x0020_External_x0020_publication" minOccurs="0"/>
                <xsd:element ref="ns3:Consumer_x0020_Goods_x003a__x0020_sub_x002d_industry" minOccurs="0"/>
                <xsd:element ref="ns3:Link_x0020_to_x0020_picture" minOccurs="0"/>
                <xsd:element ref="ns3:Status" minOccurs="0"/>
              </xsd:all>
            </xsd:complexType>
          </xsd:element>
        </xsd:sequence>
      </xsd:complexType>
    </xsd:element>
  </xsd:schema>
  <xsd:schema xmlns:xsd="http://www.w3.org/2001/XMLSchema" xmlns:dms="http://schemas.microsoft.com/office/2006/documentManagement/types" targetNamespace="a79c8154-2b75-4460-83eb-97e1fc1a55ac" elementFormDefault="qualified">
    <xsd:import namespace="http://schemas.microsoft.com/office/2006/documentManagement/types"/>
    <xsd:element name="Publication_x0020_Name" ma:index="1" nillable="true" ma:displayName="Publication Name" ma:default="N/A" ma:description="If it is a recurrent document, your document can always have the same title." ma:format="Dropdown" ma:internalName="Publication_x0020_Name">
      <xsd:simpleType>
        <xsd:restriction base="dms:Choice">
          <xsd:enumeration value="SGS Academy"/>
          <xsd:enumeration value="Further Excellence"/>
          <xsd:enumeration value="N/A"/>
        </xsd:restriction>
      </xsd:simpleType>
    </xsd:element>
  </xsd:schema>
  <xsd:schema xmlns:xsd="http://www.w3.org/2001/XMLSchema" xmlns:dms="http://schemas.microsoft.com/office/2006/documentManagement/types" targetNamespace="1f846b6c-9d9b-4522-aaa1-fa98fb4707dd" elementFormDefault="qualified">
    <xsd:import namespace="http://schemas.microsoft.com/office/2006/documentManagement/types"/>
    <xsd:element name="Format" ma:index="2" nillable="true" ma:displayName="Size" ma:description="Select file size&#10;* Use A1 (Also works for A2, A3, A4 prints) when design has been prepared as A1 and respect the proportional approach (http://new.sgs.net/portal/Docs/Documents/Corporate%20Communications/Coaching%20and%20Training%20to%20Guidelines/SGS-Posters-Guidelines-EN-03-V1.11.pdf)" ma:format="Dropdown" ma:internalName="Format" ma:readOnly="false">
      <xsd:simpleType>
        <xsd:union memberTypes="dms:Text">
          <xsd:simpleType>
            <xsd:restriction base="dms:Choice">
              <xsd:enumeration value="A0 (841 mm X 1189 mm)"/>
              <xsd:enumeration value="A1 (841mm X 594mm)"/>
              <xsd:enumeration value="A1* (Also works for A2, A3, A4 prints)"/>
              <xsd:enumeration value="A2 (420 mm X 594 mm)"/>
              <xsd:enumeration value="A3 (420 mm X 297 mm)"/>
              <xsd:enumeration value="SRA3"/>
              <xsd:enumeration value="A4 (210 mm X 297 mm)"/>
              <xsd:enumeration value="A5 (210 mm X 148 mm)"/>
              <xsd:enumeration value="A6 (105 mm X 148 mm)"/>
              <xsd:enumeration value="A7 (105 mm X 74 mm)"/>
              <xsd:enumeration value="A8 (52 mm X 74 mm)"/>
              <xsd:enumeration value="Flash Animation"/>
              <xsd:enumeration value="Hybrid"/>
              <xsd:enumeration value="US"/>
              <xsd:enumeration value="Banner 1 (80 x 210 cm)"/>
              <xsd:enumeration value="Banner 2 (100 x 216 cm)"/>
              <xsd:enumeration value="Banner 3 (90 x 230 cm)"/>
              <xsd:enumeration value="Banner 4 (84cm x 203.2 cm)"/>
              <xsd:enumeration value="Banner 5 (74.7cm x 234.3cm)"/>
              <xsd:enumeration value="Banner 6 (80'' x 33'')"/>
              <xsd:enumeration value="Poster: 50x70 cm"/>
              <xsd:enumeration value="Poster: 70x100 cm"/>
              <xsd:enumeration value="Video - NTSC Format"/>
              <xsd:enumeration value="Video - PAL Format"/>
              <xsd:enumeration value="Binder Cover size: 220x310"/>
              <xsd:enumeration value="Binder Cover size: 250x310"/>
              <xsd:enumeration value="Binder Spine size: 85x310"/>
              <xsd:enumeration value="Html version"/>
              <xsd:enumeration value="GIF animated"/>
            </xsd:restriction>
          </xsd:simpleType>
        </xsd:union>
      </xsd:simpleType>
    </xsd:element>
    <xsd:element name="Service_x0020__x002f__x0020_Product_x0020_Name" ma:index="6" ma:displayName="Service/Product" ma:description="Contact Corporate Communications at SGS.brand@sgs.com to add a new service" ma:format="Dropdown" ma:internalName="Service_x0020__x002f__x0020_Product_x0020_Name">
      <xsd:simpleType>
        <xsd:restriction base="dms:Choice">
          <xsd:enumeration value="100 Inspection and Sort"/>
          <xsd:enumeration value="12-24V Batteries"/>
          <xsd:enumeration value="2003/32/EC - Animal Tissue TSE Species CE Marking"/>
          <xsd:enumeration value="2010 Next Generation SSC Campaign"/>
          <xsd:enumeration value="5-S® Lead Auditor Training Course"/>
          <xsd:enumeration value="93/42/EEC - Medical Devices Directive, CE Marking for Europe"/>
          <xsd:enumeration value="98/79/EC - In Vitro Diagnostic Medical Device Directive - CE Marking for Europe"/>
          <xsd:enumeration value="Abrasion Test"/>
          <xsd:enumeration value="ABS ESP Homologation EC/ECE (e-mark, E-mark)"/>
          <xsd:enumeration value="ABS ESP Testing"/>
          <xsd:enumeration value="Abuse HV Auto Battery"/>
          <xsd:enumeration value="Acid Generating Minerals"/>
          <xsd:enumeration value="Acid Rock Drainage (ARD)"/>
          <xsd:enumeration value="Acids and Alkalis"/>
          <xsd:enumeration value="Active Pharmaceutical Ingredients (API)"/>
          <xsd:enumeration value="Active Safety Systems"/>
          <xsd:enumeration value="Adenosine Triphosphate (ATP)"/>
          <xsd:enumeration value="Administrative and Legal Environmental Assistance"/>
          <xsd:enumeration value="Advance Cargo Information (ACI)"/>
          <xsd:enumeration value="Advanced Chain-of-Custody Training (Paper Industry)"/>
          <xsd:enumeration value="Advanced Product Quality Planning"/>
          <xsd:enumeration value="Advanced Reservoir Quality Services (ARQS)"/>
          <xsd:enumeration value="Advanced Systems"/>
          <xsd:enumeration value="Advances in Technology"/>
          <xsd:enumeration value="AEO - Authorized Economic Operator"/>
          <xsd:enumeration value="Aerospace"/>
          <xsd:enumeration value="Aftermarket and Distribution"/>
          <xsd:enumeration value="Aftermarket Multimedia"/>
          <xsd:enumeration value="Age Grading Evaluation"/>
          <xsd:enumeration value="Agricultural - Corporate Campaign"/>
          <xsd:enumeration value="Agricultural Goods"/>
          <xsd:enumeration value="Agricultural Lubricants and Fluids"/>
          <xsd:enumeration value="Agrochemicals"/>
          <xsd:enumeration value="AHA - Allergen Management System Label"/>
          <xsd:enumeration value="AHA - Food Allergen Management Awareness Training"/>
          <xsd:enumeration value="Aid Efficiency"/>
          <xsd:enumeration value="Air - Noise - Odor and Vibration"/>
          <xsd:enumeration value="Air and Odor Dispersion Studies and Modeling"/>
          <xsd:enumeration value="Air Dust and Particles"/>
          <xsd:enumeration value="Air Freight Packaging and Dangerous Goods Dispatch"/>
          <xsd:enumeration value="Air Quality"/>
          <xsd:enumeration value="Air, Dust and Particles"/>
          <xsd:enumeration value="Air, Dust, Noise, Odor and Vibration"/>
          <xsd:enumeration value="Air, Noise and Vibrations Services"/>
          <xsd:enumeration value="Air, Noise, Odor and Vibration"/>
          <xsd:enumeration value="Alkaline Chlorination"/>
          <xsd:enumeration value="All"/>
          <xsd:enumeration value="Alternative Fuels"/>
          <xsd:enumeration value="Ambient Air Quality"/>
          <xsd:enumeration value="Americas - Statutory Schemes"/>
          <xsd:enumeration value="Americas - Voluntary Schemes"/>
          <xsd:enumeration value="Amino Acid Analysis"/>
          <xsd:enumeration value="Amino Acids"/>
          <xsd:enumeration value="Analysis Labeling"/>
          <xsd:enumeration value="Analysis of Air, Soil, Gas, Dust and Particles"/>
          <xsd:enumeration value="Analysis of Reformed Gas"/>
          <xsd:enumeration value="Analysis of Surface-, Drinking-, Sea-, Bathing, Process-, Sewage-, and Groundwater"/>
          <xsd:enumeration value="Analysis of Wastes"/>
          <xsd:enumeration value="Analytical Chemistry"/>
          <xsd:enumeration value="Analytical Services"/>
          <xsd:enumeration value="Analytical Testing for Coal"/>
          <xsd:enumeration value="Analytical Testing for Uranium"/>
          <xsd:enumeration value="Ancillary Fluids Testing"/>
          <xsd:enumeration value="Animal Hair and Fibers Identification"/>
          <xsd:enumeration value="Antibacterial UV Protection and Functional Treatment"/>
          <xsd:enumeration value="Antibody Analysis"/>
          <xsd:enumeration value="Anti-Corruption and Bribery"/>
          <xsd:enumeration value="Anti-Corruption Audits"/>
          <xsd:enumeration value="Anti-Corruption Certification"/>
          <xsd:enumeration value="Anti-Corruption Consultancy Services"/>
          <xsd:enumeration value="Applied Mineralogy"/>
          <xsd:enumeration value="Aquifer Characterization"/>
          <xsd:enumeration value="Arbitration Surveys"/>
          <xsd:enumeration value="Arsenic Stabilization"/>
          <xsd:enumeration value="AS 9003 - Quality Management Systems for Aerospace Industry"/>
          <xsd:enumeration value="AS 9110 - Quality Management Systems for Aerospace Industry"/>
          <xsd:enumeration value="AS 9120 - Quality Management Systems for Aerospace Industry"/>
          <xsd:enumeration value="Asbestos and Other Natural Mineral Fibers"/>
          <xsd:enumeration value="Asbestos Identification"/>
          <xsd:enumeration value="Asbestos Management"/>
          <xsd:enumeration value="Ash Analysis"/>
          <xsd:enumeration value="Asia Pacific - Statutory Schemes"/>
          <xsd:enumeration value="Asia Pacific - Voluntary Schemes"/>
          <xsd:enumeration value="Assembly Services"/>
          <xsd:enumeration value="Asset Integrity Management Services"/>
          <xsd:enumeration value="Asset Management (AHEAD)"/>
          <xsd:enumeration value="Asset Value Assurance"/>
          <xsd:enumeration value="ASTM and US EPA Tests"/>
          <xsd:enumeration value="ATandT"/>
          <xsd:enumeration value="ATP Microbio audits"/>
          <xsd:enumeration value="Au, Pt, Pd by Fire Assay"/>
          <xsd:enumeration value="Audio, Video and Household Appliances"/>
          <xsd:enumeration value="Audit Against Customer Specific Criteria"/>
          <xsd:enumeration value="Audit and Monitoring Services"/>
          <xsd:enumeration value="Audit and Optimization"/>
          <xsd:enumeration value="Audit and Verification"/>
          <xsd:enumeration value="Audit of Emissions Metering"/>
          <xsd:enumeration value="Audit Services"/>
          <xsd:enumeration value="Audit, Certification and Verification"/>
          <xsd:enumeration value="Audit, Certification, Verification and Training"/>
          <xsd:enumeration value="Auditor Qualification Training"/>
          <xsd:enumeration value="Auditor Skills Training - Integrated Management Systems"/>
          <xsd:enumeration value="Auditor Support Services"/>
          <xsd:enumeration value="Auditor Training"/>
          <xsd:enumeration value="Auditor Training and Lead Auditor Training"/>
          <xsd:enumeration value="Audits"/>
          <xsd:enumeration value="Audits against Code of Practice"/>
          <xsd:enumeration value="Audits against the ASEAN Safety Requirements (2003)"/>
          <xsd:enumeration value="Audits against the COLIPA Safety Requirements (1995)"/>
          <xsd:enumeration value="Audits and Assessments"/>
          <xsd:enumeration value="Audits and Certification"/>
          <xsd:enumeration value="Audits, Certification and Training"/>
          <xsd:enumeration value="Auger and Lance Sampling"/>
          <xsd:enumeration value="Australia MRA - Australian Medical Devices Regulations"/>
          <xsd:enumeration value="Automotive"/>
          <xsd:enumeration value="Automotive Accessories"/>
          <xsd:enumeration value="Automotive Retailers"/>
          <xsd:enumeration value="Aviation"/>
          <xsd:enumeration value="Awareness Training"/>
          <xsd:enumeration value="Axle Load Control Services"/>
          <xsd:enumeration value="Bacterial Leach"/>
          <xsd:enumeration value="Bags and Accessories"/>
          <xsd:enumeration value="Ballast Water"/>
          <xsd:enumeration value="Ballast Water Sampling"/>
          <xsd:enumeration value="Bankability Services"/>
          <xsd:enumeration value="Base Metal Assays"/>
          <xsd:enumeration value="Basic Radiation Safety Training"/>
          <xsd:enumeration value="Batteries"/>
          <xsd:enumeration value="Battery Management Systems"/>
          <xsd:enumeration value="Bauart Geprüft (Type Approved) Scheme"/>
          <xsd:enumeration value="Belarus-Kazakhstan-Russia Customs Union - Conformity Assurance"/>
          <xsd:enumeration value="Belt Feeders"/>
          <xsd:enumeration value="Bench-Scale Review and Testing"/>
          <xsd:enumeration value="Bioanalytical Services"/>
          <xsd:enumeration value="Biofuel Testing"/>
          <xsd:enumeration value="Biofuels"/>
          <xsd:enumeration value="Biogenic CO2 Emissions"/>
          <xsd:enumeration value="Biomarker Testing"/>
          <xsd:enumeration value="Biomass Certification"/>
          <xsd:enumeration value="Biopharma Safety Testing (Mycoplasma, Endotoxins and Virus Testing)"/>
          <xsd:enumeration value="Biopharmaceutical"/>
          <xsd:enumeration value="Biopharmaceutical Product Characterization"/>
          <xsd:enumeration value="Biostatistics"/>
          <xsd:enumeration value="Biotic Indices"/>
          <xsd:enumeration value="Biotic Indices and Ballast Water Sampling"/>
          <xsd:enumeration value="Bird and Wildlife Deterrence"/>
          <xsd:enumeration value="Bitumen and Asphalt Testing"/>
          <xsd:enumeration value="Blade Inspection"/>
          <xsd:enumeration value="Bluesign"/>
          <xsd:enumeration value="Bluetooth"/>
          <xsd:enumeration value="Bond Tests"/>
          <xsd:enumeration value="Bonds"/>
          <xsd:enumeration value="Bonsucro Certification"/>
          <xsd:enumeration value="Border Security Services"/>
          <xsd:enumeration value="Bottled Water Scheme"/>
          <xsd:enumeration value="Brake Fluids and Coolants"/>
          <xsd:enumeration value="Brake Test Bench"/>
          <xsd:enumeration value="Brand Protection - Channel Integrity Services"/>
          <xsd:enumeration value="Brand Protection - Market Monitoring Services"/>
          <xsd:enumeration value="Brand Protection and Supply Chain Integrity"/>
          <xsd:enumeration value="Brand Protection Audits"/>
          <xsd:enumeration value="Brand Protection Services"/>
          <xsd:enumeration value="Brazil Toy Certification"/>
          <xsd:enumeration value="BRC Awareness Training - Global Standard Food Safety"/>
          <xsd:enumeration value="BRC Certification - Global Standard for Food Safety"/>
          <xsd:enumeration value="BRC Food Packaging - Awareness Training"/>
          <xsd:enumeration value="BRC Global Standard Consumer Products (For Medical Devices)"/>
          <xsd:enumeration value="BRC Global Standard Food Safety"/>
          <xsd:enumeration value="BRC Global Standards - Internal Auditor Training"/>
          <xsd:enumeration value="BRC IOP Food Packaging and Packaging Materials Certification"/>
          <xsd:enumeration value="BRC Packaging and Packaging Materials - Implementation Training"/>
          <xsd:enumeration value="BRC Storage and Distribution"/>
          <xsd:enumeration value="BRC Storage and Distribution Certification"/>
          <xsd:enumeration value="BRC/IOP Food Packaging and Packaging Materials"/>
          <xsd:enumeration value="Breathable with Moisture Management"/>
          <xsd:enumeration value="Brick and Block Testing"/>
          <xsd:enumeration value="Brine Geochemistry Solutions (FluidPro PAL)"/>
          <xsd:enumeration value="Brownfield Analysis"/>
          <xsd:enumeration value="BS 25999 - Awareness Training - Business Continuity Management"/>
          <xsd:enumeration value="BS 25999 - Certification - Business Continuity Management"/>
          <xsd:enumeration value="BS 25999 - Implementation Course - Business Continuity Management Systems"/>
          <xsd:enumeration value="BS 25999 - Internal Auditing Course - Business Continuity Management Systems"/>
          <xsd:enumeration value="BS 25999 - Lead Auditor Training - Business Continuity Management"/>
          <xsd:enumeration value="BS 8555 - Certification - Implementation of Environmental Management Systems"/>
          <xsd:enumeration value="BS 8901 - Awareness Course - Sustainable Management Systems for Events"/>
          <xsd:enumeration value="BS 8901 - Implementation Course - Sustainable Management Systems for Events"/>
          <xsd:enumeration value="BS 8901 - Internal Auditing Course - Sustainable Management Systems for Events"/>
          <xsd:enumeration value="BS 8901 - Sustainable Events"/>
          <xsd:enumeration value="BS 8903 - Awareness Training - Guidelines for Sustainable Procurement"/>
          <xsd:enumeration value="BS EN 16001 - Advanced Auditor Training - Energy Management Systems"/>
          <xsd:enumeration value="BS EN 16001 - Awareness Training - Energy Management Systems"/>
          <xsd:enumeration value="BS EN 16001 - Energy Management Systems Certification and Training"/>
          <xsd:enumeration value="BS EN 16001 - Internal Auditor - Energy Management Systems"/>
          <xsd:enumeration value="BSCI Program"/>
          <xsd:enumeration value="BSMI Mark"/>
          <xsd:enumeration value="BT Corn – ELISA"/>
          <xsd:enumeration value="Building Inspection and Certification"/>
          <xsd:enumeration value="Building Policy"/>
          <xsd:enumeration value="Bulbs"/>
          <xsd:enumeration value="Bulk Leach"/>
          <xsd:enumeration value="Bulk Sample Preparation"/>
          <xsd:enumeration value="Bunker and Conditional Surveys"/>
          <xsd:enumeration value="Bunker Fuel Services"/>
          <xsd:enumeration value="Bunker Survey"/>
          <xsd:enumeration value="Burning Behavior"/>
          <xsd:enumeration value="Business Continuity"/>
          <xsd:enumeration value="Business Continuity Management"/>
          <xsd:enumeration value="Business Process Improvement"/>
          <xsd:enumeration value="Business Risk Management"/>
          <xsd:enumeration value="Calculation and Analysis"/>
          <xsd:enumeration value="Calibration of Measurement Instrumentation"/>
          <xsd:enumeration value="Calibration Services"/>
          <xsd:enumeration value="Calibration Status Management"/>
          <xsd:enumeration value="California Proposition 65"/>
          <xsd:enumeration value="California Transparency Act"/>
          <xsd:enumeration value="CARB"/>
          <xsd:enumeration value="CARB Certification"/>
          <xsd:enumeration value="CARB Technical Assistance"/>
          <xsd:enumeration value="CARB Training"/>
          <xsd:enumeration value="Carbon Analysis, Forms of"/>
          <xsd:enumeration value="Carbon and Resin Technologies for Gold Recovery"/>
          <xsd:enumeration value="Carbon and Sulfur"/>
          <xsd:enumeration value="Carbon Footprint"/>
          <xsd:enumeration value="Carbon Labeling - Product Carbon Footprint"/>
          <xsd:enumeration value="Carbon Neutrality"/>
          <xsd:enumeration value="Carbon Neutrality Verification Services"/>
          <xsd:enumeration value="Carbon Services"/>
          <xsd:enumeration value="Carbonization Testing"/>
          <xsd:enumeration value="Cargo and Vessel Services"/>
          <xsd:enumeration value="Cargo Inspection"/>
          <xsd:enumeration value="Cargo Services"/>
          <xsd:enumeration value="Cargo Tally Verification"/>
          <xsd:enumeration value="Cargo Treatment Services"/>
          <xsd:enumeration value="Casedhole Services"/>
          <xsd:enumeration value="Cashmere Electron Microscope Test"/>
          <xsd:enumeration value="Cashmere Optical Microscope Test"/>
          <xsd:enumeration value="Cashmere SIAM Test"/>
          <xsd:enumeration value="Catalyst Analysis and Characterization"/>
          <xsd:enumeration value="Catalyst Extraction"/>
          <xsd:enumeration value="Caustic Fusion"/>
          <xsd:enumeration value="CB Scheme"/>
          <xsd:enumeration value="CCA Scheme"/>
          <xsd:enumeration value="CCC Scheme"/>
          <xsd:enumeration value="CCF"/>
          <xsd:enumeration value="CDMA Scheme"/>
          <xsd:enumeration value="Cell Line Characterization"/>
          <xsd:enumeration value="Cell-Based Assays"/>
          <xsd:enumeration value="CE-Marking"/>
          <xsd:enumeration value="Certificate of Conformity and Declaration of Conformity to Technical Regulations in Russia"/>
          <xsd:enumeration value="Certification"/>
          <xsd:enumeration value="Certification of Roofing and Insulation Materials"/>
          <xsd:enumeration value="Certified Energy Manager (CEM) Training"/>
          <xsd:enumeration value="Certified Factory Auditor Training - Integrated Management Systems"/>
          <xsd:enumeration value="Certified Lean Expert in Cost Reduction"/>
          <xsd:enumeration value="Certified Lean Master Program"/>
          <xsd:enumeration value="Certified Pre-Owned Vehicles Audits"/>
          <xsd:enumeration value="Certified Pre-Owned Vehicles Consulting"/>
          <xsd:enumeration value="Certified Training of SDC and AATCC"/>
          <xsd:enumeration value="cGMP Analytical Chemistry - QC Release"/>
          <xsd:enumeration value="Chain-of-Custody Awareness Training"/>
          <xsd:enumeration value="Chain-of-Custody Certification for Wooden Products"/>
          <xsd:enumeration value="Challenge Tests"/>
          <xsd:enumeration value="Characterization"/>
          <xsd:enumeration value="Characterization and Phase 2 Study"/>
          <xsd:enumeration value="Charging Stations"/>
          <xsd:enumeration value="Chemical Feedstocks Services"/>
          <xsd:enumeration value="Chemical Production and Logistics"/>
          <xsd:enumeration value="Chemical Site Closure"/>
          <xsd:enumeration value="Chemical Site Operations"/>
          <xsd:enumeration value="Chemical Testing"/>
          <xsd:enumeration value="Chemical Testing for Biofuels"/>
          <xsd:enumeration value="Chemical Treatment Detection"/>
          <xsd:enumeration value="Chemicals"/>
          <xsd:enumeration value="China RoHS"/>
          <xsd:enumeration value="China Safety Testing - GB 18401"/>
          <xsd:enumeration value="China Toy Services"/>
          <xsd:enumeration value="Chinese and Herbal Medicine Testing"/>
          <xsd:enumeration value="City with Electrical Mobility Hall Mark"/>
          <xsd:enumeration value="Claims Inspection"/>
          <xsd:enumeration value="Clean Development Mechanism (CDM)"/>
          <xsd:enumeration value="Cleanliness Inspections"/>
          <xsd:enumeration value="Clear Desk Policy"/>
          <xsd:enumeration value="Climate Change"/>
          <xsd:enumeration value="Clinical Pharmacokinetics and Pharmacodynamics"/>
          <xsd:enumeration value="Clinical Pharmacology"/>
          <xsd:enumeration value="Clinical Research Services"/>
          <xsd:enumeration value="Clinical Trial Monitoring"/>
          <xsd:enumeration value="Clinical Trial Project Management"/>
          <xsd:enumeration value="Closure Planning and Monitoring"/>
          <xsd:enumeration value="CLP"/>
          <xsd:enumeration value="Clutch Brakes"/>
          <xsd:enumeration value="Clutch Test Bench"/>
          <xsd:enumeration value="CMDCAS - Canadian Medical Devices Regulations"/>
          <xsd:enumeration value="CO2 Archeometry"/>
          <xsd:enumeration value="Coal"/>
          <xsd:enumeration value="Coal Analyses"/>
          <xsd:enumeration value="Coal and Coke"/>
          <xsd:enumeration value="Coal Bed Methane Analysis"/>
          <xsd:enumeration value="Coal Calculations"/>
          <xsd:enumeration value="Coal Petrography"/>
          <xsd:enumeration value="Coal, Coke and Biofuels Analysis"/>
          <xsd:enumeration value="Coating Inspection and Failure Analysis"/>
          <xsd:enumeration value="Codex Verified Approval Scheme"/>
          <xsd:enumeration value="Cold Chain Services"/>
          <xsd:enumeration value="Collateral Management Services"/>
          <xsd:enumeration value="Collateral Services"/>
          <xsd:enumeration value="Color Value"/>
          <xsd:enumeration value="Colorfastness and Shrinkage"/>
          <xsd:enumeration value="Column and Contact Cell Flotation"/>
          <xsd:enumeration value="Combustion Engine"/>
          <xsd:enumeration value="Comfort Systems"/>
          <xsd:enumeration value="Commercial Analysis"/>
          <xsd:enumeration value="Comminution and Beneficiation"/>
          <xsd:enumeration value="Comminution Economic Evaluation Tool (CEET)"/>
          <xsd:enumeration value="Commissioning Management"/>
          <xsd:enumeration value="Commissioning Services and Management"/>
          <xsd:enumeration value="Commissioning Survey"/>
          <xsd:enumeration value="Commodities"/>
          <xsd:enumeration value="Commodity Trading"/>
          <xsd:enumeration value="Common Ions Analysis Services"/>
          <xsd:enumeration value="Community Policy"/>
          <xsd:enumeration value="Competency Assessment"/>
          <xsd:enumeration value="Component Qualification"/>
          <xsd:enumeration value="Compositional Analyses"/>
          <xsd:enumeration value="Comprehensive Cover (CC)"/>
          <xsd:enumeration value="Concrete and Aggregate Testing"/>
          <xsd:enumeration value="Condition Assessment"/>
          <xsd:enumeration value="Cone Penetration Tests (CPT)"/>
          <xsd:enumeration value="Conformity Assessment Regulated Products"/>
          <xsd:enumeration value="Connector Systems"/>
          <xsd:enumeration value="Construction"/>
          <xsd:enumeration value="Construction Analysis"/>
          <xsd:enumeration value="Construction and Property Management"/>
          <xsd:enumeration value="Construction Monitoring"/>
          <xsd:enumeration value="Construction Supervision"/>
          <xsd:enumeration value="Consultancy"/>
          <xsd:enumeration value="Consultancy and Optimization"/>
          <xsd:enumeration value="Consulting"/>
          <xsd:enumeration value="Consulting Services"/>
          <xsd:enumeration value="Consulting Services Connectors"/>
          <xsd:enumeration value="Consumer and Industrial Goods"/>
          <xsd:enumeration value="Consumer Chemicals"/>
          <xsd:enumeration value="Consumer Goods"/>
          <xsd:enumeration value="Consumer Panels"/>
          <xsd:enumeration value="Container Testing Services"/>
          <xsd:enumeration value="Containers"/>
          <xsd:enumeration value="Contaminant Fate and Transport Study"/>
          <xsd:enumeration value="Contaminants"/>
          <xsd:enumeration value="Contaminated Land Studies"/>
          <xsd:enumeration value="Contract Engineer Services"/>
          <xsd:enumeration value="Contract Manufacture and Sub-Contract Manufacture and Services)"/>
          <xsd:enumeration value="Contract Research Services"/>
          <xsd:enumeration value="Control During Removal Works"/>
          <xsd:enumeration value="Control of Suppliers and Own Brand Labeling Training"/>
          <xsd:enumeration value="Control Systems and Software"/>
          <xsd:enumeration value="Controversial Substance Analysis"/>
          <xsd:enumeration value="Conventional Fuels"/>
          <xsd:enumeration value="Core Flood Specification"/>
          <xsd:enumeration value="Corporate materials"/>
          <xsd:enumeration value="Corporate Responsibility Training Course"/>
          <xsd:enumeration value="Corporate Social Responsibility (CSR)"/>
          <xsd:enumeration value="Corporate Sustainability Factsheet"/>
          <xsd:enumeration value="Corporate Sustainability Report"/>
          <xsd:enumeration value="Corrosion Monitoring"/>
          <xsd:enumeration value="Corrosion Testing"/>
          <xsd:enumeration value="Cosmetics"/>
          <xsd:enumeration value="Cosmetics and Personal Care"/>
          <xsd:enumeration value="Cosmetics GMP Audits"/>
          <xsd:enumeration value="Cost Review"/>
          <xsd:enumeration value="Cost-Reduction"/>
          <xsd:enumeration value="CPSIA"/>
          <xsd:enumeration value="CPSIA and California Proposition 65"/>
          <xsd:enumeration value="CPSIA Consultancy and Third Party Testing"/>
          <xsd:enumeration value="CPSIA Training"/>
          <xsd:enumeration value="Crane Inspections and Inspections of Hoisting and Lifting Equipment"/>
          <xsd:enumeration value="Crop and Forest Services"/>
          <xsd:enumeration value="Crop Monitoring"/>
          <xsd:enumeration value="Crop Monitoring and Agronomic Services"/>
          <xsd:enumeration value="Crop Scouting and Yield Assessment"/>
          <xsd:enumeration value="Crude Oil and Feedstock Testing"/>
          <xsd:enumeration value="Crude Oil Assay"/>
          <xsd:enumeration value="Crude Oil Terminals"/>
          <xsd:enumeration value="Crushers"/>
          <xsd:enumeration value="C-Terminal Sequence Analysis"/>
          <xsd:enumeration value="CTIA Scheme"/>
          <xsd:enumeration value="C-Tick Mark"/>
          <xsd:enumeration value="C-TPAT - Customs-Trade Partnership Against Terrorism"/>
          <xsd:enumeration value="C-TPAT Audits"/>
          <xsd:enumeration value="C-TPAT Training"/>
          <xsd:enumeration value="Custom Process Design"/>
          <xsd:enumeration value="Customized Audit Solutions"/>
          <xsd:enumeration value="Customized Automotive Audit Solutions"/>
          <xsd:enumeration value="Customized Biofuel Sustainability Audits"/>
          <xsd:enumeration value="Customized PT"/>
          <xsd:enumeration value="Customized Single Food Audit Solutions"/>
          <xsd:enumeration value="Customized Training"/>
          <xsd:enumeration value="Cyanidation Technologies"/>
          <xsd:enumeration value="Cyanide Analysis"/>
          <xsd:enumeration value="Cyanide Bottle Roll Test"/>
          <xsd:enumeration value="Cyanide Destruction"/>
          <xsd:enumeration value="Cyanide Extractable Gold (BLEG)"/>
          <xsd:enumeration value="Cyanide Leaching"/>
          <xsd:enumeration value="Cyanide Recovery"/>
          <xsd:enumeration value="Cyanide Speciation"/>
          <xsd:enumeration value="Dairy Services"/>
          <xsd:enumeration value="Damage Assessment for Buildings and Infrastructure"/>
          <xsd:enumeration value="Damage Survey"/>
          <xsd:enumeration value="Dangerous Substances"/>
          <xsd:enumeration value="Data Acquisition System"/>
          <xsd:enumeration value="Data Analysis and Reporting"/>
          <xsd:enumeration value="Data Collection and Reporting"/>
          <xsd:enumeration value="Data Management"/>
          <xsd:enumeration value="Data Management and Data Interpretation"/>
          <xsd:enumeration value="Data Management for Statutory Inspection Programs"/>
          <xsd:enumeration value="Data Management for Vehicle Axle Load Control Programs"/>
          <xsd:enumeration value="Data Management Tool"/>
          <xsd:enumeration value="Data Room Review"/>
          <xsd:enumeration value="Data Warehousing"/>
          <xsd:enumeration value="Database Management and Mapping Services"/>
          <xsd:enumeration value="De Novo Protein Sequencing"/>
          <xsd:enumeration value="Dealership and Workshop"/>
          <xsd:enumeration value="Dealership and Workshop Audits"/>
          <xsd:enumeration value="Dean and Stark Testing"/>
          <xsd:enumeration value="Decommissioning, Decontamination and Demolition"/>
          <xsd:enumeration value="Demurrage Allocation"/>
          <xsd:enumeration value="Design Review and Verification"/>
          <xsd:enumeration value="Design Verification"/>
          <xsd:enumeration value="Destination Inspection"/>
          <xsd:enumeration value="Detergents and Household Care"/>
          <xsd:enumeration value="Development, Redevelopment and Contracting"/>
          <xsd:enumeration value="Digestion and Fusion"/>
          <xsd:enumeration value="Dioxins and Furans"/>
          <xsd:enumeration value="Distillate Oil Testing"/>
          <xsd:enumeration value="Distribution and Retail"/>
          <xsd:enumeration value="Distribution Network Integrity Audits"/>
          <xsd:enumeration value="Distribution Services"/>
          <xsd:enumeration value="Diversity and Inclusion"/>
          <xsd:enumeration value="DIY, Tools and Hardware"/>
          <xsd:enumeration value="Dodd-Frank Act"/>
          <xsd:enumeration value="Dopant Profiling SIMS and SRP"/>
          <xsd:enumeration value="Downstream"/>
          <xsd:enumeration value="Draft Survey"/>
          <xsd:enumeration value="Drilling and Completion Engineering"/>
          <xsd:enumeration value="Drinking and Process Water Studies"/>
          <xsd:enumeration value="Drive Cycle Rating"/>
          <xsd:enumeration value="Drive Dynamic Systems"/>
          <xsd:enumeration value="Drive Dynamics"/>
          <xsd:enumeration value="Driver Assistance Systems"/>
          <xsd:enumeration value="Driver Assistance Systems Homologation (ECECE)"/>
          <xsd:enumeration value="Driver Examination and Licensing"/>
          <xsd:enumeration value="Drop-Shatter"/>
          <xsd:enumeration value="Due Diligence"/>
          <xsd:enumeration value="Due Diligence Audits"/>
          <xsd:enumeration value="During Production Check DUPRO"/>
          <xsd:enumeration value="Dust Fallout Monitoring"/>
          <xsd:enumeration value="Dyes and Additives"/>
          <xsd:enumeration value="Dynamic Modelling"/>
          <xsd:enumeration value="Dynamic Penetration Tests"/>
          <xsd:enumeration value="Dynamometer"/>
          <xsd:enumeration value="E&amp;E Services"/>
          <xsd:enumeration value="E&amp;E Services - Photovoltaic Modules"/>
          <xsd:enumeration value="Early Phase I - IIa Services"/>
          <xsd:enumeration value="Early Production Systems"/>
          <xsd:enumeration value="Earthquake Services"/>
          <xsd:enumeration value="E-Certificate"/>
          <xsd:enumeration value="Eco-Label Tests"/>
          <xsd:enumeration value="Economic Due Diligence"/>
          <xsd:enumeration value="Economic Feasibility"/>
          <xsd:enumeration value="Economic Sustainability"/>
          <xsd:enumeration value="Ecosystems and Biotops Risk Assessment"/>
          <xsd:enumeration value="Ecotoxicology Studies"/>
          <xsd:enumeration value="ECU and Software"/>
          <xsd:enumeration value="Effective Quality Improvement with Statistical Concepts and Techniques"/>
          <xsd:enumeration value="Effective Tools for Business Process Improvement"/>
          <xsd:enumeration value="E-Government Solutions"/>
          <xsd:enumeration value="EICC Program"/>
          <xsd:enumeration value="eK Mark"/>
          <xsd:enumeration value="Electric Drive Train"/>
          <xsd:enumeration value="Electrical Components"/>
          <xsd:enumeration value="Electrical Installations Certification"/>
          <xsd:enumeration value="Electrical Safety Certification"/>
          <xsd:enumeration value="Electromagnetic Field Monitoring"/>
          <xsd:enumeration value="Electron Microprobe and SEM"/>
          <xsd:enumeration value="Electronic Components"/>
          <xsd:enumeration value="Electronic Cargo Transit System (ECTS)"/>
          <xsd:enumeration value="Electronics Accessories"/>
          <xsd:enumeration value="Emark Approval Services"/>
          <xsd:enumeration value="EMC Mark"/>
          <xsd:enumeration value="EMC Testing"/>
          <xsd:enumeration value="EMC Tests - Electromagnetic Compatibility"/>
          <xsd:enumeration value="Emergency Communication"/>
          <xsd:enumeration value="Emergency Response Services"/>
          <xsd:enumeration value="Emergency Response Services - CLP"/>
          <xsd:enumeration value="Emergency Response Services - Notification"/>
          <xsd:enumeration value="Emergency Response Services - Training"/>
          <xsd:enumeration value="Emission Consulting"/>
          <xsd:enumeration value="Emission Testing"/>
          <xsd:enumeration value="Emission Trading Verification"/>
          <xsd:enumeration value="Emissions Control"/>
          <xsd:enumeration value="Emissions Measurement Services"/>
          <xsd:enumeration value="Emissions Testing"/>
          <xsd:enumeration value="Emissions Testing - Auto"/>
          <xsd:enumeration value="E-Mobility"/>
          <xsd:enumeration value="Employee Engagement"/>
          <xsd:enumeration value="Employer branding"/>
          <xsd:enumeration value="Employment policy"/>
          <xsd:enumeration value="EMSD Approval"/>
          <xsd:enumeration value="EN/ISO Country Standards"/>
          <xsd:enumeration value="End of Warranty Inspection"/>
          <xsd:enumeration value="End-Of-Life Vehicle (ELV) Regulations"/>
          <xsd:enumeration value="ENEC and HAR"/>
          <xsd:enumeration value="Energy and Climate Change"/>
          <xsd:enumeration value="Energy Audit"/>
          <xsd:enumeration value="Energy Audits"/>
          <xsd:enumeration value="Energy Audits and Management"/>
          <xsd:enumeration value="Energy Audits and Management Systems"/>
          <xsd:enumeration value="Energy Efficiency"/>
          <xsd:enumeration value="Energy Management"/>
          <xsd:enumeration value="Energy Management System Establishment"/>
          <xsd:enumeration value="Energy Management Training"/>
          <xsd:enumeration value="Energy Optimization"/>
          <xsd:enumeration value="Energy Output Assessment"/>
          <xsd:enumeration value="Energy Related Products"/>
          <xsd:enumeration value="Energy Related Products - ErP Technical Documentation - File Verification"/>
          <xsd:enumeration value="Energy Savings Measurement and Verification (M and V)"/>
          <xsd:enumeration value="Energy Services"/>
          <xsd:enumeration value="Energy Sources"/>
          <xsd:enumeration value="Energy Testing"/>
          <xsd:enumeration value="Enforcement Devices - Testing Calibration and Verification"/>
          <xsd:enumeration value="Engine Performance Testing"/>
          <xsd:enumeration value="Engineering Data and Modeling"/>
          <xsd:enumeration value="Engineering Services"/>
          <xsd:enumeration value="Engineering Support and Upgrades"/>
          <xsd:enumeration value="Enhanced Oil Recovery (EOR)"/>
          <xsd:enumeration value="Environment"/>
          <xsd:enumeration value="Environment Data Management"/>
          <xsd:enumeration value="Environmental and Social Due Diligence"/>
          <xsd:enumeration value="Environmental and Social Impact Assessment"/>
          <xsd:enumeration value="Environmental and Technical Due Diligence Audits"/>
          <xsd:enumeration value="Environmental Assessment and Management"/>
          <xsd:enumeration value="Environmental Assistance and Expert Witness"/>
          <xsd:enumeration value="Environmental Audit"/>
          <xsd:enumeration value="Environmental Communication"/>
          <xsd:enumeration value="Environmental Disposal"/>
          <xsd:enumeration value="Environmental Drilling"/>
          <xsd:enumeration value="Environmental Due Diligence Audits"/>
          <xsd:enumeration value="Environmental Fate Studies"/>
          <xsd:enumeration value="Environmental Health and Safety"/>
          <xsd:enumeration value="Environmental Health and Safety Management"/>
          <xsd:enumeration value="Environmental Impact Assessment"/>
          <xsd:enumeration value="Environmental Issues"/>
          <xsd:enumeration value="Environmental Life Cycle Analyses of Building Materials"/>
          <xsd:enumeration value="Environmental Management System"/>
          <xsd:enumeration value="Environmental Management Systems"/>
          <xsd:enumeration value="Environmental Mineralogy"/>
          <xsd:enumeration value="Environmental Monitoring"/>
          <xsd:enumeration value="Environmental Permitting and Compliance Services"/>
          <xsd:enumeration value="Environmental Policy"/>
          <xsd:enumeration value="Environmental Reliability Testing"/>
          <xsd:enumeration value="Environmental Simulation"/>
          <xsd:enumeration value="Environmental Simulation - Auto"/>
          <xsd:enumeration value="Environmental Simulation and Analysis"/>
          <xsd:enumeration value="Environmental Training"/>
          <xsd:enumeration value="Equator Principles"/>
          <xsd:enumeration value="Equator Principles - Awareness Training"/>
          <xsd:enumeration value="Equator Principles - Developing an SMS"/>
          <xsd:enumeration value="Equator Principles - Implementation Training"/>
          <xsd:enumeration value="Equator Principles - Independent Review"/>
          <xsd:enumeration value="Equipment Certification and Calibration"/>
          <xsd:enumeration value="Equipment Design &amp; Manufacture"/>
          <xsd:enumeration value="Equipment Inspection Services"/>
          <xsd:enumeration value="Equipment Optimization"/>
          <xsd:enumeration value="Equipment Procurement"/>
          <xsd:enumeration value="Equipment Visual Inspection"/>
          <xsd:enumeration value="ETI Audits"/>
          <xsd:enumeration value="ETI SMETA Audits"/>
          <xsd:enumeration value="EU Emission Trading Scheme (EU ETS)"/>
          <xsd:enumeration value="EU ETS Verification for the Aviation Sector"/>
          <xsd:enumeration value="EU REACH"/>
          <xsd:enumeration value="EU RoHS"/>
          <xsd:enumeration value="EU Toy Directive"/>
          <xsd:enumeration value="EU Toy Directive Consultancy"/>
          <xsd:enumeration value="EU Toy Directive Factory Audits and Inspections"/>
          <xsd:enumeration value="EU Toy Directive Technical Assistance"/>
          <xsd:enumeration value="EU Toy Directive Technical Documentation Validation"/>
          <xsd:enumeration value="EU Toy Directive Testing"/>
          <xsd:enumeration value="EU Toy Directive Training"/>
          <xsd:enumeration value="Europe"/>
          <xsd:enumeration value="Europe - Statutory Schemes"/>
          <xsd:enumeration value="Europe - Voluntary Schemes"/>
          <xsd:enumeration value="Excavated Ground Management"/>
          <xsd:enumeration value="Excipients"/>
          <xsd:enumeration value="Expediting"/>
          <xsd:enumeration value="Expediting Services"/>
          <xsd:enumeration value="EXPLOMIN™"/>
          <xsd:enumeration value="Exploration and Applied Mineralogy"/>
          <xsd:enumeration value="Exploration and Appraisal"/>
          <xsd:enumeration value="Exploration Management"/>
          <xsd:enumeration value="Exploration Sample Processing"/>
          <xsd:enumeration value="Exploration Services"/>
          <xsd:enumeration value="Exploration Services for Coal"/>
          <xsd:enumeration value="Exploration Services for Uranium"/>
          <xsd:enumeration value="Exploration Study Services"/>
          <xsd:enumeration value="Exploratory Clinical Trials"/>
          <xsd:enumeration value="Exterior"/>
          <xsd:enumeration value="Exterior Accessories"/>
          <xsd:enumeration value="Extractables and Leachables Testing"/>
          <xsd:enumeration value="E-Waste"/>
          <xsd:enumeration value="Fabric Tests"/>
          <xsd:enumeration value="Facilities and Infrastructure"/>
          <xsd:enumeration value="Facilities and Production"/>
          <xsd:enumeration value="Facilities Management and Inspections"/>
          <xsd:enumeration value="Factory Acceptance Test"/>
          <xsd:enumeration value="Factory and Site Acceptance Testing"/>
          <xsd:enumeration value="Factory Capability Assessment"/>
          <xsd:enumeration value="Failure Analysis and Failure Prevention"/>
          <xsd:enumeration value="Failure and Damage Analysis"/>
          <xsd:enumeration value="Failure Mode and Effects Analysis Training"/>
          <xsd:enumeration value="Farm Audits"/>
          <xsd:enumeration value="FCC Mark"/>
          <xsd:enumeration value="FDA 510K"/>
          <xsd:enumeration value="Feed and Ingredients"/>
          <xsd:enumeration value="Fertilizer Calculations"/>
          <xsd:enumeration value="Fertilizers"/>
          <xsd:enumeration value="Fiber Material Composition"/>
          <xsd:enumeration value="Fibers"/>
          <xsd:enumeration value="Field and Sampling"/>
          <xsd:enumeration value="Field Measurement"/>
          <xsd:enumeration value="Field Trials"/>
          <xsd:enumeration value="Final Acceptance Inspection and Testing"/>
          <xsd:enumeration value="Final Installation Inspection"/>
          <xsd:enumeration value="Final Production Inspection"/>
          <xsd:enumeration value="Final Random Inspection - FRI"/>
          <xsd:enumeration value="Finance"/>
          <xsd:enumeration value="Fine Chemicals"/>
          <xsd:enumeration value="Finished Product Services"/>
          <xsd:enumeration value="Fire Assay"/>
          <xsd:enumeration value="First-In-Human (FIH) Clinical Trials"/>
          <xsd:enumeration value="Fitness for Purpose Study"/>
          <xsd:enumeration value="Fitness for Service Assessment"/>
          <xsd:enumeration value="Fixed Laboratory Services"/>
          <xsd:enumeration value="Fixed Source Emission (Stack)"/>
          <xsd:enumeration value="Flammability Tests"/>
          <xsd:enumeration value="Flare and Fuel Gas Metering"/>
          <xsd:enumeration value="Float-Sink and Washability Testing"/>
          <xsd:enumeration value="Flotation"/>
          <xsd:enumeration value="Flotation Economic Evaluation Tool (FLEET)"/>
          <xsd:enumeration value="Flotation Equipment"/>
          <xsd:enumeration value="Flotation Tests"/>
          <xsd:enumeration value="Flow Assurance Services"/>
          <xsd:enumeration value="Flow Assurance Testing"/>
          <xsd:enumeration value="Flow Measurement Allocation"/>
          <xsd:enumeration value="Flowsheet Development"/>
          <xsd:enumeration value="Fluid Sampling and Analysis"/>
          <xsd:enumeration value="FluidPro PAL™"/>
          <xsd:enumeration value="FluidPro PAL™ JR"/>
          <xsd:enumeration value="Food"/>
          <xsd:enumeration value="Food Allergen Testing"/>
          <xsd:enumeration value="Food and Beverages"/>
          <xsd:enumeration value="Food Chemical Analysis"/>
          <xsd:enumeration value="Food Contact Tests"/>
          <xsd:enumeration value="Food Contaminant Testing"/>
          <xsd:enumeration value="Food Hygiene Training"/>
          <xsd:enumeration value="Food Industry Second Party Audit"/>
          <xsd:enumeration value="Food Label Reviews and Nutritional Analysis"/>
          <xsd:enumeration value="Food Microbiological Testing"/>
          <xsd:enumeration value="Food Nutritional Testing and Vitamins"/>
          <xsd:enumeration value="Food Physical and Sensory Testing"/>
          <xsd:enumeration value="Food Safety Services"/>
          <xsd:enumeration value="Food Sustainability"/>
          <xsd:enumeration value="Food Traceability Training"/>
          <xsd:enumeration value="Foreign Exchange Control"/>
          <xsd:enumeration value="Forensic Testing"/>
          <xsd:enumeration value="Forest Inventory and Consulting"/>
          <xsd:enumeration value="Forest Management"/>
          <xsd:enumeration value="Forest Management Certification"/>
          <xsd:enumeration value="Forest Plantation Review"/>
          <xsd:enumeration value="Forest Product Chain-of-Custody"/>
          <xsd:enumeration value="Forest Product Chain-of-Custody Certification"/>
          <xsd:enumeration value="Forest Products"/>
          <xsd:enumeration value="Forestry"/>
          <xsd:enumeration value="Forestry and Wood"/>
          <xsd:enumeration value="Forestry Management"/>
          <xsd:enumeration value="Forestry, Agriculture and Construction"/>
          <xsd:enumeration value="Fractured Carbonate Studies"/>
          <xsd:enumeration value="Fresh Produce"/>
          <xsd:enumeration value="FSSC 22000"/>
          <xsd:enumeration value="FSSC 22000 - Awareness Training - Food Safety System Certification"/>
          <xsd:enumeration value="FSSC 22000 - Implementation and Documentation Training - Food Safety System Certification"/>
          <xsd:enumeration value="FSSC 22000 - Internal Auditor Training - Food Safety System Certification"/>
          <xsd:enumeration value="FSSC 22000 - Lead Auditor Training - Food Safety System Certification"/>
          <xsd:enumeration value="Fuel and Oil"/>
          <xsd:enumeration value="Fuel Blending"/>
          <xsd:enumeration value="Fuel Gases"/>
          <xsd:enumeration value="Fuel Integrity Program"/>
          <xsd:enumeration value="Fuel Oil Testing"/>
          <xsd:enumeration value="Fuel Oils"/>
          <xsd:enumeration value="Fuel Treatment"/>
          <xsd:enumeration value="Fuels Blending and Cargo Treatment"/>
          <xsd:enumeration value="Fuels Improvement"/>
          <xsd:enumeration value="Fuels Performance Consultation"/>
          <xsd:enumeration value="Fuels Testing"/>
          <xsd:enumeration value="Fugitive Emission Studies"/>
          <xsd:enumeration value="Fugitive Emissions"/>
          <xsd:enumeration value="Full Outturn Guarantee (FOG)"/>
          <xsd:enumeration value="Full Outturn Quality (FOQ)"/>
          <xsd:enumeration value="Full Scale Static Rotor Blade Testing"/>
          <xsd:enumeration value="Full Year Results"/>
          <xsd:enumeration value="Fumigation Services"/>
          <xsd:enumeration value="Functional and Safety Test"/>
          <xsd:enumeration value="Functional Safety"/>
          <xsd:enumeration value="Functional Safety Auto"/>
          <xsd:enumeration value="Functional Safety Automation Industry"/>
          <xsd:enumeration value="Furans"/>
          <xsd:enumeration value="Fusion"/>
          <xsd:enumeration value="Gap Analysis Audit"/>
          <xsd:enumeration value="Garment Without Guilt"/>
          <xsd:enumeration value="Gas Analysis"/>
          <xsd:enumeration value="Gas Analysis in Pharmaceutical Production"/>
          <xsd:enumeration value="Gas Appliances Certifications"/>
          <xsd:enumeration value="Gas Free Inspection"/>
          <xsd:enumeration value="Gas In Situ Determinations"/>
          <xsd:enumeration value="Gas Metering Systems"/>
          <xsd:enumeration value="Gas Technical Center"/>
          <xsd:enumeration value="Gas Testing"/>
          <xsd:enumeration value="Gasoline Testing"/>
          <xsd:enumeration value="GasPro"/>
          <xsd:enumeration value="GCF"/>
          <xsd:enumeration value="GCGOR"/>
          <xsd:enumeration value="Gearbox Inspection"/>
          <xsd:enumeration value="General Industrial Services"/>
          <xsd:enumeration value="Genetic Testing"/>
          <xsd:enumeration value="Geochemistry"/>
          <xsd:enumeration value="Geometallurgical Review"/>
          <xsd:enumeration value="Geometallurgy"/>
          <xsd:enumeration value="Geometallurgy Framework"/>
          <xsd:enumeration value="Geophysical Services"/>
          <xsd:enumeration value="Geostatistics and Block Modeling"/>
          <xsd:enumeration value="Geotechnical Engineering"/>
          <xsd:enumeration value="Geotechnical Investigations"/>
          <xsd:enumeration value="Geotechnical Parameters"/>
          <xsd:enumeration value="Geotechnical Services"/>
          <xsd:enumeration value="Geotechnical Studies"/>
          <xsd:enumeration value="GFSI Certification"/>
          <xsd:enumeration value="GHP (Good Hygiene Practices)"/>
          <xsd:enumeration value="Global Food Safety Initiative Certification"/>
          <xsd:enumeration value="Global Procurement Policy"/>
          <xsd:enumeration value="Global Regulations"/>
          <xsd:enumeration value="Global Schemes"/>
          <xsd:enumeration value="GlobalGap"/>
          <xsd:enumeration value="GLP Residue Studies"/>
          <xsd:enumeration value="Glycosylation Analysis"/>
          <xsd:enumeration value="GMO Testing"/>
          <xsd:enumeration value="GMP - Good Manufacturing Practices, Auditing, Certification and Training"/>
          <xsd:enumeration value="GMP and REACH Implementation Training in Cosmetics Industry"/>
          <xsd:enumeration value="GMP B2"/>
          <xsd:enumeration value="Gold"/>
          <xsd:enumeration value="Gold and Silver Bullion Analysis"/>
          <xsd:enumeration value="Gold by Aqua Regia"/>
          <xsd:enumeration value="Gold Mineralogy"/>
          <xsd:enumeration value="Good Agricultural Practices (G.A.P) Certification"/>
          <xsd:enumeration value="Good Distribution Practice (For Medical Devices)"/>
          <xsd:enumeration value="Good Distribution Practices (GDP) Certification For Pharmaceutical Industry"/>
          <xsd:enumeration value="Good Distribution Practices (GDP) Training For Pharmaceutical Industry"/>
          <xsd:enumeration value="Good Environmental Practices"/>
          <xsd:enumeration value="Good Manufacturing Pracrices (GMP) Auditor Conversion Training - ICH Q7A"/>
          <xsd:enumeration value="Good Manufacturing Practice (GMP) Certification"/>
          <xsd:enumeration value="Good Manufacturing Practices"/>
          <xsd:enumeration value="Good Manufacturing Practices (GMP) Awareness Training For Pharmaceutical Industry"/>
          <xsd:enumeration value="Good Manufacturing Practices (GMP) Compliance Training For Pharmaceutical Industry"/>
          <xsd:enumeration value="Good Manufacturing Practices (GMP) Expert Training For Pharmaceutical Industry"/>
          <xsd:enumeration value="Good Spa Practices"/>
          <xsd:enumeration value="Good Storage and Distribution Practices"/>
          <xsd:enumeration value="Good Trading Practices"/>
          <xsd:enumeration value="GOST-R Certificate and Declaration"/>
          <xsd:enumeration value="GOST-R Scheme"/>
          <xsd:enumeration value="Grading"/>
          <xsd:enumeration value="Grain and Oil Seeds"/>
          <xsd:enumeration value="Grain Size Analysis"/>
          <xsd:enumeration value="Gravity Recovery Gold (GRG) Test"/>
          <xsd:enumeration value="Gravity Separation"/>
          <xsd:enumeration value="Gravity Separation Test"/>
          <xsd:enumeration value="Greasy Wool"/>
          <xsd:enumeration value="Green Building"/>
          <xsd:enumeration value="Green IT Policy ‎"/>
          <xsd:enumeration value="Green Process Design"/>
          <xsd:enumeration value="Green Procurement"/>
          <xsd:enumeration value="Greenhouse Gas Emissions and Lifecycle Assessment"/>
          <xsd:enumeration value="Greenhouse Gas Emissions Monitoring"/>
          <xsd:enumeration value="Greenhouse Services"/>
          <xsd:enumeration value="Groundwater and Hydrogeological Studies"/>
          <xsd:enumeration value="Groundwater Catchment Study"/>
          <xsd:enumeration value="Groundwater Modeling"/>
          <xsd:enumeration value="Groundwater Resources Risk Assessment"/>
          <xsd:enumeration value="Groundwater Wells"/>
          <xsd:enumeration value="Groundwater Wells Inspection"/>
          <xsd:enumeration value="Groundwater Wells Installation"/>
          <xsd:enumeration value="GS - Geprüfte Sicherheit (Tested Safety) Scheme"/>
          <xsd:enumeration value="GSCP Audits"/>
          <xsd:enumeration value="Guarantee Business Solutions"/>
          <xsd:enumeration value="Guarantee Services"/>
          <xsd:enumeration value="Gulf States Toy Services"/>
          <xsd:enumeration value="HACCP Awareness Training"/>
          <xsd:enumeration value="HACCP Certification"/>
          <xsd:enumeration value="HACCP Implementation and Auditing Training"/>
          <xsd:enumeration value="Halal certification"/>
          <xsd:enumeration value="Half Year Results"/>
          <xsd:enumeration value="HALT and HASS"/>
          <xsd:enumeration value="Hannah Process"/>
          <xsd:enumeration value="Hardgoods"/>
          <xsd:enumeration value="Hardgoods - DIY, Tools and Hardware"/>
          <xsd:enumeration value="Hardgoods - Home Furnishings and Houseware"/>
          <xsd:enumeration value="Hardgrove Grindability Index (HGI)"/>
          <xsd:enumeration value="Harvest Monitoring"/>
          <xsd:enumeration value="Hazardous Substances"/>
          <xsd:enumeration value="Headlamps"/>
          <xsd:enumeration value="Health and Safety"/>
          <xsd:enumeration value="Health and Safety and Industrial Hygiene"/>
          <xsd:enumeration value="Health and Well-Being"/>
          <xsd:enumeration value="Health Safety and Environment Management During Construction"/>
          <xsd:enumeration value="Health, Beauty and Wellness"/>
          <xsd:enumeration value="Health, Safety and Environment"/>
          <xsd:enumeration value="Health, Safety and Environment Management"/>
          <xsd:enumeration value="Health, Safety, and Environment Management (HS&amp;E)"/>
          <xsd:enumeration value="Herbicides"/>
          <xsd:enumeration value="High Definition Mineralogy"/>
          <xsd:enumeration value="High Density Sludge (HDS) Process"/>
          <xsd:enumeration value="High Pressure Grinding Rolls (HPGR)"/>
          <xsd:enumeration value="High Visibility Clothing"/>
          <xsd:enumeration value="HiPAL"/>
          <xsd:enumeration value="Historical Study"/>
          <xsd:enumeration value="Hold and Hatch Inspections"/>
          <xsd:enumeration value="Home Furnishings and Houseware"/>
          <xsd:enumeration value="Homologation"/>
          <xsd:enumeration value="Homologation Consulting"/>
          <xsd:enumeration value="Homologation ECECE emark Emark"/>
          <xsd:enumeration value="Homologation EV"/>
          <xsd:enumeration value="Homologation Project Management"/>
          <xsd:enumeration value="Hong Kong  (Hong Kong - Medical Devices Control Office)"/>
          <xsd:enumeration value="Hospitality Services"/>
          <xsd:enumeration value="Host Cell Impurity Testing"/>
          <xsd:enumeration value="Hot Light Fastness, Hot Light Aging and Color Stability"/>
          <xsd:enumeration value="Household Care"/>
          <xsd:enumeration value="HR onboarding"/>
          <xsd:enumeration value="HR Principles Policy"/>
          <xsd:enumeration value="HSE Assessment"/>
          <xsd:enumeration value="HSE Inspection"/>
          <xsd:enumeration value="Human Health Risk Assessment"/>
          <xsd:enumeration value="Humidity Testing"/>
          <xsd:enumeration value="HVI Cotton Testing"/>
          <xsd:enumeration value="Hydraulic Conductivity"/>
          <xsd:enumeration value="Hydride Elements"/>
          <xsd:enumeration value="Hydrocarbon Allocation"/>
          <xsd:enumeration value="Hydrocarbon Fingerprinting"/>
          <xsd:enumeration value="Hydrogeochemistry"/>
          <xsd:enumeration value="Hydrogeological Services"/>
          <xsd:enumeration value="Hygiene Monitored Approval Scheme"/>
          <xsd:enumeration value="IATA Training"/>
          <xsd:enumeration value="Icorr Painting and Coating Training"/>
          <xsd:enumeration value="ICS Audits"/>
          <xsd:enumeration value="ICTI Audits"/>
          <xsd:enumeration value="Identification and Chemistry"/>
          <xsd:enumeration value="IEC"/>
          <xsd:enumeration value="IECEE HS Reporting Services"/>
          <xsd:enumeration value="IECQ HSPM (Hazardous Substances Process Management)"/>
          <xsd:enumeration value="IFS - International Food Standard Audit, Certification and Training"/>
          <xsd:enumeration value="IFS Awareness Training - International Food Standard"/>
          <xsd:enumeration value="IFS Broker Certification"/>
          <xsd:enumeration value="IFS Food Certification"/>
          <xsd:enumeration value="IFS HPC Certification"/>
          <xsd:enumeration value="IFS Logistics Certification"/>
          <xsd:enumeration value="iGS (Integrated Geometallurgical Simulation)"/>
          <xsd:enumeration value="IMDS Services"/>
          <xsd:enumeration value="Immunogenicity and Neutralizing Antibody"/>
          <xsd:enumeration value="Impact Analysis"/>
          <xsd:enumeration value="Implementation and Documentation Training - Integrated Management Systems"/>
          <xsd:enumeration value="Implementation and Management - Vehicle Safety and Emission Programs"/>
          <xsd:enumeration value="Implementation and Management of Axle Load Control Programs"/>
          <xsd:enumeration value="Implementation and Management of Traffic Systems"/>
          <xsd:enumeration value="Implementation Training"/>
          <xsd:enumeration value="Import and Export Certification"/>
          <xsd:enumeration value="Import Certification for Iran"/>
          <xsd:enumeration value="Import Control Services"/>
          <xsd:enumeration value="Imported Vehicle Inspection and Verification CIVIO"/>
          <xsd:enumeration value="Impurities in Natural Hydrocarbons"/>
          <xsd:enumeration value="Indicator Mineral and Diamond Processing and Assessment"/>
          <xsd:enumeration value="Indonesia Toy Services"/>
          <xsd:enumeration value="Indoor Air Quality (IAQ)"/>
          <xsd:enumeration value="Indoor Environmental Quality"/>
          <xsd:enumeration value="Indoor Environmental Quality (IEQ)"/>
          <xsd:enumeration value="Industrial Chemicals"/>
          <xsd:enumeration value="Industrial Gasses"/>
          <xsd:enumeration value="Industrial Hygiene"/>
          <xsd:enumeration value="Industrial Measurements"/>
          <xsd:enumeration value="Industrial Projects in Russia"/>
          <xsd:enumeration value="Industrial Projects in Russia - Regulatory Compliance Services"/>
          <xsd:enumeration value="Industrial Rope Access"/>
          <xsd:enumeration value="Industrial Waste Water Studies"/>
          <xsd:enumeration value="Industry Specific Training"/>
          <xsd:enumeration value="Information Management Systems"/>
          <xsd:enumeration value="Information Security"/>
          <xsd:enumeration value="Information Security Management"/>
          <xsd:enumeration value="Information Security Management Systems Certification"/>
          <xsd:enumeration value="Information Technology"/>
          <xsd:enumeration value="Infrastructure and Building Services"/>
          <xsd:enumeration value="In-House (Custom Services)"/>
          <xsd:enumeration value="In-House Laboratory Development and Consultancy"/>
          <xsd:enumeration value="Initial Production Check - IPC"/>
          <xsd:enumeration value="Inland Revenue/VAT/ Local Taxes"/>
          <xsd:enumeration value="In-Line Quality Consulting"/>
          <xsd:enumeration value="Inmetro Mark"/>
          <xsd:enumeration value="Innovative Solutions"/>
          <xsd:enumeration value="In-Plant and Operational Support"/>
          <xsd:enumeration value="In-Plant Services and Operational Support"/>
          <xsd:enumeration value="In-Service Inspections"/>
          <xsd:enumeration value="Inspection"/>
          <xsd:enumeration value="Inspection and Cargo Management"/>
          <xsd:enumeration value="Inspection and Sampling for Coal"/>
          <xsd:enumeration value="Inspection and Sampling for Uranium"/>
          <xsd:enumeration value="Inspection and Sampling Services"/>
          <xsd:enumeration value="Inspection and Technical Assistance During Turnarounds"/>
          <xsd:enumeration value="Inspection for Agricultural Goods"/>
          <xsd:enumeration value="Inspection Services"/>
          <xsd:enumeration value="Inspection Services for Biofuels"/>
          <xsd:enumeration value="Integrated Development Studies"/>
          <xsd:enumeration value="Integrated Management Systems"/>
          <xsd:enumeration value="Integrated Management Systems Certifications"/>
          <xsd:enumeration value="Integrated Management Systems Training"/>
          <xsd:enumeration value="Integrated Pest Management"/>
          <xsd:enumeration value="Integrated Sustainability Audits"/>
          <xsd:enumeration value="Integrity"/>
          <xsd:enumeration value="Interior"/>
          <xsd:enumeration value="Interior Accessories"/>
          <xsd:enumeration value="Internal Auditor Training"/>
          <xsd:enumeration value="Internal Quality Systems Training"/>
          <xsd:enumeration value="International Customs Data Exchange"/>
          <xsd:enumeration value="International Food Safety (IFS) Broker"/>
          <xsd:enumeration value="International Food Safety (IFS) Logistics"/>
          <xsd:enumeration value="Interpretation and Modeling"/>
          <xsd:enumeration value="Introduction to REACH"/>
          <xsd:enumeration value="Introduction to Sustainability and Ecodesign"/>
          <xsd:enumeration value="Investor Relations"/>
          <xsd:enumeration value="IP Traceability"/>
          <xsd:enumeration value="IR-Inspection"/>
          <xsd:enumeration value="IRIS Certification"/>
          <xsd:enumeration value="Iron and Nickel"/>
          <xsd:enumeration value="Iron Ore"/>
          <xsd:enumeration value="Isamill Evaluation"/>
          <xsd:enumeration value="ISO 10002 - Quality Management - Customer Satisfaction Certification"/>
          <xsd:enumeration value="ISO 11135-1 - Sterilization of Health Care Products - Ethylene Oxide"/>
          <xsd:enumeration value="ISO 11137-1-2 - Sterilization of Health Care Products - Radiation"/>
          <xsd:enumeration value="ISO 13485"/>
          <xsd:enumeration value="ISO 13485 - Awareness Training - Quality Management Systems for Medical Devices"/>
          <xsd:enumeration value="ISO 13485 - Internal Auditor Training - Quality Management Systems for Medical Devices"/>
          <xsd:enumeration value="ISO 13485 - Lead Auditor Training - Quality Management Systems for Medical Devices"/>
          <xsd:enumeration value="ISO 13485 - Sanitary Products CE Marking"/>
          <xsd:enumeration value="ISO 13485:2003"/>
          <xsd:enumeration value="ISO 14001 - Awareness Training - Environmental Management Systems"/>
          <xsd:enumeration value="ISO 14001 - Implementation Course - Environmental Management Systems"/>
          <xsd:enumeration value="ISO 14001 - Internal Auditor Training - Environmental Management Systems"/>
          <xsd:enumeration value="ISO 14001 - Lead Auditor Training - Environmental Management Systems"/>
          <xsd:enumeration value="ISO 14001:2004 - Environmental Management Systems"/>
          <xsd:enumeration value="ISO 14064 - Auditor Training - Greenhouse Gas Accounting and Verification"/>
          <xsd:enumeration value="ISO 14064 - Awareness Training - Greenhouse Gas Accounting and Verification"/>
          <xsd:enumeration value="ISO 14064 - Greenhouse Gas Accounting and Verification"/>
          <xsd:enumeration value="ISO 14064 - Greenhouse Gas Verification"/>
          <xsd:enumeration value="ISO 14067 - Carbon Footprint"/>
          <xsd:enumeration value="ISO 15378 - Certification - Primary Packaging Materials for Medicinal Products"/>
          <xsd:enumeration value="ISO 20000 - Awareness Training - Information Technology Service Management Systems"/>
          <xsd:enumeration value="ISO 20000 - Internal Auditing Training - Information Technology Service Management Systems"/>
          <xsd:enumeration value="ISO 20000 - IT Certification"/>
          <xsd:enumeration value="ISO 20000 - Lead Auditor Training - Information Technology Service Management Systems"/>
          <xsd:enumeration value="ISO 22000"/>
          <xsd:enumeration value="ISO 22000 - Awareness Training - Food Safety Management Systems"/>
          <xsd:enumeration value="ISO 22000 - Implementation Training - Food Safety Management Systems"/>
          <xsd:enumeration value="ISO 22000 - Internal Auditor Training - Food Safety Management Systems"/>
          <xsd:enumeration value="ISO 22000 - Lead Auditor Training - Food Safety Management Systems"/>
          <xsd:enumeration value="ISO 22301 - Certification - Preparedness and Continuity Management Systems"/>
          <xsd:enumeration value="ISO 22716 - Cosmetics GMP"/>
          <xsd:enumeration value="ISO 22716 - Good Manufacturing Practices (GMP) Awareness Training for Cosmetic Industry"/>
          <xsd:enumeration value="ISO 22716 - Good Manufacturing Practices (GMP) Interpretation and Audit Training for Cosmetic Industry"/>
          <xsd:enumeration value="ISO 26000 - Awareness Training - Social Responsibility"/>
          <xsd:enumeration value="ISO 26000 - Guidance on Social Responsibility (Auditing and Training)"/>
          <xsd:enumeration value="ISO 26000 - Implementation Training - Social Responsibility"/>
          <xsd:enumeration value="ISO 26000 - Performance Assessment - Social Responsibility"/>
          <xsd:enumeration value="ISO 27001 - Auditor Conversion Training - Information Security Management Systems"/>
          <xsd:enumeration value="ISO 27001 - Awareness Training - Information Security Management Systems"/>
          <xsd:enumeration value="ISO 27001 - Internal Auditor Training - Information Security Management Systems"/>
          <xsd:enumeration value="ISO 27001 - Lead Auditor Training - Information Security Management Systems"/>
          <xsd:enumeration value="ISO 27001:2005 - Information Security Management Systems"/>
          <xsd:enumeration value="ISO 28000 - Awareness Training - Supply Chain Security Management Systems"/>
          <xsd:enumeration value="ISO 28000 - Lead Auditor Training - Supply Chain Security Management Systems"/>
          <xsd:enumeration value="ISO 28000 - Supply Chain Security Management Systems"/>
          <xsd:enumeration value="ISO 29001 - Awareness Training - Quality Management for Oil and Gas"/>
          <xsd:enumeration value="ISO 29001 - Quality Management for Oil and Gas"/>
          <xsd:enumeration value="ISO 29990 - Certification - Learning Services Management Systems"/>
          <xsd:enumeration value="ISO 31000 - Awareness Training - Risk Management"/>
          <xsd:enumeration value="ISO 31000 - Risk Management"/>
          <xsd:enumeration value="ISO 31000 - Risk Management (Auditing Training)"/>
          <xsd:enumeration value="ISO 50001 - Awareness Training - Energy Management Systems"/>
          <xsd:enumeration value="ISO 9001 - Auditor Conversion Training - Quality Management Systems"/>
          <xsd:enumeration value="ISO 9001 - Awareness Training - Quality Management Systems"/>
          <xsd:enumeration value="ISO 9001 - Certification - Quality Management Systems"/>
          <xsd:enumeration value="ISO 9001 - Internal Auditor Training - Quality Management Systems"/>
          <xsd:enumeration value="ISO 9001 - Lead Auditor Training - Quality Management Systems"/>
          <xsd:enumeration value="ISO 9001 - Medical Devices Auditor Transition Training"/>
          <xsd:enumeration value="ISO 9001, ISO 14001 and OHSAS 18001 - Internal Auditor Training - Integrated Management Systems"/>
          <xsd:enumeration value="ISO Tank Inspection"/>
          <xsd:enumeration value="ISO/DIS 50001 - Energy Management Systems - Certification and Training"/>
          <xsd:enumeration value="ISO/IEC 17025"/>
          <xsd:enumeration value="ISO/IEC 17025 - Awareness Course - Laboratory Management Systems"/>
          <xsd:enumeration value="ISO/IEC 17025 - Internal Auditor Training - Laboratory Management Systems"/>
          <xsd:enumeration value="ISO/TS 16949 - Awareness Training - Quality Management Systems for Automotive Industry"/>
          <xsd:enumeration value="ISO/TS 16949 - Implementation Training - Quality Management System for Automotive Products"/>
          <xsd:enumeration value="ISO/TS 16949 - Internal Auditing - Quality Management System for Automotive Products"/>
          <xsd:enumeration value="ISO/TS 16949 - Lead Auditor Training - Quality Management Systems for Automotive Industry"/>
          <xsd:enumeration value="ISO/TS 16949 - Quality Management Systems for Automotive Industry"/>
          <xsd:enumeration value="ISO/TS 16949 - Transition Course - Quality Management System for Automotive Products"/>
          <xsd:enumeration value="ISTA Certification (International Safe Transit Association)"/>
          <xsd:enumeration value="ISTA Certification (International Seed Testing Association)"/>
          <xsd:enumeration value="IT and Telecommunication"/>
          <xsd:enumeration value="IT Policy"/>
          <xsd:enumeration value="IT Service Management"/>
          <xsd:enumeration value="Japan Toy Services"/>
          <xsd:enumeration value="Jet Fuel Testing"/>
          <xsd:enumeration value="Jetty Services"/>
          <xsd:enumeration value="Jewelry"/>
          <xsd:enumeration value="JISQ 9100, AS 9100, EN 9100 - Quality Management Systems for Aerospace Industry"/>
          <xsd:enumeration value="JK Abrasion Test"/>
          <xsd:enumeration value="JK Drop-Weight Test"/>
          <xsd:enumeration value="JPAL - Japanese Regulations for Medical Devices"/>
          <xsd:enumeration value="Jute Grading and Testing"/>
          <xsd:enumeration value="Juvenile Products and Childcare Articles"/>
          <xsd:enumeration value="Karst Studies"/>
          <xsd:enumeration value="Korea RoHS"/>
          <xsd:enumeration value="Korea Toy Services"/>
          <xsd:enumeration value="Labeling Verification Care and Use Instructions"/>
          <xsd:enumeration value="Laboratory Analysis"/>
          <xsd:enumeration value="Laboratory Analysis - Analytical Parameters"/>
          <xsd:enumeration value="Laboratory Comparative Work Index"/>
          <xsd:enumeration value="Laboratory Design"/>
          <xsd:enumeration value="Laboratory Design, Commissioning and Operation Services"/>
          <xsd:enumeration value="Laboratory Management"/>
          <xsd:enumeration value="Laboratory Outsourcing"/>
          <xsd:enumeration value="Laboratory Services"/>
          <xsd:enumeration value="Laboratory Up*Sourcing"/>
          <xsd:enumeration value="Laboratory Validation"/>
          <xsd:enumeration value="Land, Water and Data Management"/>
          <xsd:enumeration value="Landfill Management Studies"/>
          <xsd:enumeration value="Landfill Subsidence Monitoring"/>
          <xsd:enumeration value="Large Projects and Finance"/>
          <xsd:enumeration value="Late Phase II - IV Services"/>
          <xsd:enumeration value="Leak Detection"/>
          <xsd:enumeration value="Lean and Six Sigma"/>
          <xsd:enumeration value="Lean Awareness Training"/>
          <xsd:enumeration value="Lean Gas Systems"/>
          <xsd:enumeration value="Lean Six Sigma Master Black Belt Course"/>
          <xsd:enumeration value="Leasing Companies"/>
          <xsd:enumeration value="Legal Requirements"/>
          <xsd:enumeration value="Legal Requirements (Homologation)"/>
          <xsd:enumeration value="Legally Defensible Data"/>
          <xsd:enumeration value="Legionella"/>
          <xsd:enumeration value="Lenders' Adviser"/>
          <xsd:enumeration value="Lenders Engineer"/>
          <xsd:enumeration value="LHAMA Compliance Labeling of Hazardous Art Materials"/>
          <xsd:enumeration value="Licence Application Support"/>
          <xsd:enumeration value="Life Cycle Analyses"/>
          <xsd:enumeration value="Life Cycle Assessment"/>
          <xsd:enumeration value="Lift and Elevator Certification"/>
          <xsd:enumeration value="Lighting"/>
          <xsd:enumeration value="Lightning Inspection"/>
          <xsd:enumeration value="Liquid Metering Systems"/>
          <xsd:enumeration value="Liquid Penetrant Testing Training"/>
          <xsd:enumeration value="Liquids"/>
          <xsd:enumeration value="Liquid-Solid Separation Testing"/>
          <xsd:enumeration value="Lithium"/>
          <xsd:enumeration value="LNG"/>
          <xsd:enumeration value="LNG and Gases"/>
          <xsd:enumeration value="LNG Contract Review and Consultancy"/>
          <xsd:enumeration value="LNG Custody Transfer Inspection"/>
          <xsd:enumeration value="LNG Laboratory Test and Observation"/>
          <xsd:enumeration value="LNG Metering Compliance"/>
          <xsd:enumeration value="LNG Online GC Support Services"/>
          <xsd:enumeration value="LNG Portable Sampler and Testing Rig"/>
          <xsd:enumeration value="LNG Services"/>
          <xsd:enumeration value="LNG Ship Calibration"/>
          <xsd:enumeration value="Loading and Discharge Supervision"/>
          <xsd:enumeration value="Loading and Unloading Supervision"/>
          <xsd:enumeration value="Loading Master, On-Hires and Off-Hires"/>
          <xsd:enumeration value="Loading Unloading Supervision (LSUS)"/>
          <xsd:enumeration value="Load-Port and Pre-Shipment Assays"/>
          <xsd:enumeration value="Local and International Multicenter Quality of Life Studies"/>
          <xsd:enumeration value="Locked Cycle Test"/>
          <xsd:enumeration value="Logistic Companies"/>
          <xsd:enumeration value="Logistics"/>
          <xsd:enumeration value="Logistics and Trade"/>
          <xsd:enumeration value="Logistics Certification"/>
          <xsd:enumeration value="Logistics Chain Damage Prevention"/>
          <xsd:enumeration value="Logistics Support"/>
          <xsd:enumeration value="Low Formaldehyde Composite Wood Product Certification"/>
          <xsd:enumeration value="Low Level Pesticides"/>
          <xsd:enumeration value="LPG Services"/>
          <xsd:enumeration value="Lubricant Testing"/>
          <xsd:enumeration value="Luminaries"/>
          <xsd:enumeration value="M(SDS) Management"/>
          <xsd:enumeration value="Machinery"/>
          <xsd:enumeration value="MacPherson Autogenous Grindability Test"/>
          <xsd:enumeration value="Magnetic and Electrostatic Separation"/>
          <xsd:enumeration value="Magnetic Particle Testing"/>
          <xsd:enumeration value="Magnetic Particle Testing Training"/>
          <xsd:enumeration value="Maintenance Management"/>
          <xsd:enumeration value="Maintenance Services"/>
          <xsd:enumeration value="Major Elements"/>
          <xsd:enumeration value="Management and Audit of the Risks of Chemicals - MARCH"/>
          <xsd:enumeration value="Management and Compliance"/>
          <xsd:enumeration value="Management Development"/>
          <xsd:enumeration value="Management of Restricted Substances - Audits and Certification"/>
          <xsd:enumeration value="Management of SVHC"/>
          <xsd:enumeration value="Management System for the Facility Electrostatic Discharge Control (ESD)"/>
          <xsd:enumeration value="Management Systems Certification"/>
          <xsd:enumeration value="Management Systems Implementation"/>
          <xsd:enumeration value="Management Systems Implementation Training"/>
          <xsd:enumeration value="Manufacturing"/>
          <xsd:enumeration value="Manufacturing Control"/>
          <xsd:enumeration value="Manufacturing Inspection and Supervision"/>
          <xsd:enumeration value="Manufacturing Inspection and Technical Inspection"/>
          <xsd:enumeration value="Manufacturing Process"/>
          <xsd:enumeration value="Manure Management"/>
          <xsd:enumeration value="Marine"/>
          <xsd:enumeration value="Marine Services"/>
          <xsd:enumeration value="Marine Stewardship Council (MSC) Certification"/>
          <xsd:enumeration value="Marker Program"/>
          <xsd:enumeration value="Market and Commodity Research Services"/>
          <xsd:enumeration value="Market Research"/>
          <xsd:enumeration value="Market Research Services"/>
          <xsd:enumeration value="Marketing - Communication training course"/>
          <xsd:enumeration value="Mass Ratio - Urea and Ammonium Nitrate"/>
          <xsd:enumeration value="Material and Process Media Testing and Analysis"/>
          <xsd:enumeration value="Material Composition Testing"/>
          <xsd:enumeration value="Material Testing"/>
          <xsd:enumeration value="Material, Cell and Wafer"/>
          <xsd:enumeration value="Materials Certification"/>
          <xsd:enumeration value="Materials Testing"/>
          <xsd:enumeration value="Mechanical Components"/>
          <xsd:enumeration value="Mechanical Integrity Management System"/>
          <xsd:enumeration value="Mechanical Sampling"/>
          <xsd:enumeration value="Mechanical Sampling Systems"/>
          <xsd:enumeration value="Medical Affairs and Pharmacoviligence"/>
          <xsd:enumeration value="Medical Device Classified as Consumer Products"/>
          <xsd:enumeration value="Medical Device QC Testing"/>
          <xsd:enumeration value="Medical Devices"/>
          <xsd:enumeration value="Medical Writing"/>
          <xsd:enumeration value="Melamine Contamination Testing"/>
          <xsd:enumeration value="Mercury Detection, Analysis and Speciation"/>
          <xsd:enumeration value="Mercury Services"/>
          <xsd:enumeration value="Metabolite Profiling and Balance Studies (14C-Labeled Drug)"/>
          <xsd:enumeration value="Metal"/>
          <xsd:enumeration value="Metal Speciation and Low-Level Metals"/>
          <xsd:enumeration value="Metal Testing"/>
          <xsd:enumeration value="Metallurgical Accounting"/>
          <xsd:enumeration value="Metallurgical Services for Uranium"/>
          <xsd:enumeration value="Metallurgy and Process Design"/>
          <xsd:enumeration value="Meter Prover Calibration"/>
          <xsd:enumeration value="Meter Selection"/>
          <xsd:enumeration value="Metering and Calibration"/>
          <xsd:enumeration value="Metering Audits"/>
          <xsd:enumeration value="Metering Consultancy Services"/>
          <xsd:enumeration value="Metering Design Selection and Verification"/>
          <xsd:enumeration value="Metering Management"/>
          <xsd:enumeration value="Metering Operations Support"/>
          <xsd:enumeration value="Metering Services"/>
          <xsd:enumeration value="Metering Uncertainty Studies"/>
          <xsd:enumeration value="Metering, Measurement and Allocation"/>
          <xsd:enumeration value="Methelyne Blue"/>
          <xsd:enumeration value="Method Development Optimization and Validation"/>
          <xsd:enumeration value="Metrological Compliance Consultancy"/>
          <xsd:enumeration value="MFT Test"/>
          <xsd:enumeration value="Microbial Analysis"/>
          <xsd:enumeration value="Microbial Analytical Services"/>
          <xsd:enumeration value="Microbiological Testing"/>
          <xsd:enumeration value="Microbiological Tests"/>
          <xsd:enumeration value="Microbiology"/>
          <xsd:enumeration value="Microbiology, Bacteriology and Ecotoxicology Studies"/>
          <xsd:enumeration value="Microelectronics"/>
          <xsd:enumeration value="Microelectronics Quality Control"/>
          <xsd:enumeration value="Micron Testing"/>
          <xsd:enumeration value="Micro-Pollutants and POPs"/>
          <xsd:enumeration value="Mill and Plant Sample Analysis"/>
          <xsd:enumeration value="Mill Design"/>
          <xsd:enumeration value="Minerals Detection"/>
          <xsd:enumeration value="Mini Bulk and DMS Plant"/>
          <xsd:enumeration value="Mini PVT"/>
          <xsd:enumeration value="Mining Equipment Maintenance"/>
          <xsd:enumeration value="MMI Orientation Surveys"/>
          <xsd:enumeration value="Mobile Laboratories"/>
          <xsd:enumeration value="Mobile Laboratory Services"/>
          <xsd:enumeration value="Mobile Metal Ions (MMI™)"/>
          <xsd:enumeration value="Mobile Sources Monitoring"/>
          <xsd:enumeration value="Modified ABA"/>
          <xsd:enumeration value="Module Notification"/>
          <xsd:enumeration value="Moisture Testing"/>
          <xsd:enumeration value="Moisture, LOI and Water"/>
          <xsd:enumeration value="Monitored Natural Attenuation"/>
          <xsd:enumeration value="Monitoring"/>
          <xsd:enumeration value="Monitoring Services"/>
          <xsd:enumeration value="Monitoring Volatile Air Toxins Through Canister Measurement Services"/>
          <xsd:enumeration value="Monomers"/>
          <xsd:enumeration value="Multi-Acid (4-Acid) Digestions"/>
          <xsd:enumeration value="Multi-Element ICP Packages"/>
          <xsd:enumeration value="Multimedia"/>
          <xsd:enumeration value="Multiphase Measurement"/>
          <xsd:enumeration value="Multiphase Meter"/>
          <xsd:enumeration value="MultiTrace ®"/>
          <xsd:enumeration value="Mycotoxin Testing"/>
          <xsd:enumeration value="Mystery Shopper Services"/>
          <xsd:enumeration value="Mystery Shopping"/>
          <xsd:enumeration value="N/A"/>
          <xsd:enumeration value="NAG Static Net Acid Generation Procedure"/>
          <xsd:enumeration value="National Forestry Control"/>
          <xsd:enumeration value="National Marks"/>
          <xsd:enumeration value="Natural Gas Analysis"/>
          <xsd:enumeration value="Natural Materials"/>
          <xsd:enumeration value="NCS (Nordic Certification Service)"/>
          <xsd:enumeration value="NEBS"/>
          <xsd:enumeration value="Network Services"/>
          <xsd:enumeration value="New Machinery Certification"/>
          <xsd:enumeration value="NFC"/>
          <xsd:enumeration value="NGO Benchmarking"/>
          <xsd:enumeration value="Noise and Vibrations Studies and Modeling"/>
          <xsd:enumeration value="Noise Monitoring"/>
          <xsd:enumeration value="Non-Destructive Testing"/>
          <xsd:enumeration value="Non-Destructive Testing (NDT) Training"/>
          <xsd:enumeration value="Non-Hydrocarbon Impurities"/>
          <xsd:enumeration value="Non-Organic Materials"/>
          <xsd:enumeration value="NRTL"/>
          <xsd:enumeration value="N-Terminal Sequencing"/>
          <xsd:enumeration value="Nuclear"/>
          <xsd:enumeration value="Nutraceuticals and Dietary Supplements"/>
          <xsd:enumeration value="Nutritional Labeling"/>
          <xsd:enumeration value="Occupational and Industrial Hygiene"/>
          <xsd:enumeration value="Occupational Health and Safety"/>
          <xsd:enumeration value="Odor Measurement and Monitoring"/>
          <xsd:enumeration value="Odour dispersion Studies"/>
          <xsd:enumeration value="OEM Multimedia"/>
          <xsd:enumeration value="OEM Requirements - Auto Electronics"/>
          <xsd:enumeration value="OHSAS 18001"/>
          <xsd:enumeration value="OHSAS 18001 - Auditor Conversion Training - Occupational Health and Safety Management Systems"/>
          <xsd:enumeration value="OHSAS 18001 - Awareness Training - Occupational Health and Safety Management Systems"/>
          <xsd:enumeration value="OHSAS 18001 - Implementation Training - Occupational Health and Safety Management Systems"/>
          <xsd:enumeration value="OHSAS 18001 - Internal Auditing Training - Occupational Health and Safety Management Systems"/>
          <xsd:enumeration value="OHSAS 18001 - Lead Auditor Training - Occupational Health and Safety Management Systems"/>
          <xsd:enumeration value="OHSAS 18001 - Occupational Health and Safety Management Systems"/>
          <xsd:enumeration value="Oil"/>
          <xsd:enumeration value="Oil and Fats Analysis"/>
          <xsd:enumeration value="Oil and Gas"/>
          <xsd:enumeration value="Oil Condition Monitoring"/>
          <xsd:enumeration value="Oil Fingerprinting"/>
          <xsd:enumeration value="Oil Sands"/>
          <xsd:enumeration value="Oil Sands Analytical Services"/>
          <xsd:enumeration value="Oil Sands Core Processing"/>
          <xsd:enumeration value="Oil Sands Data Management"/>
          <xsd:enumeration value="Oil Sands Exploration"/>
          <xsd:enumeration value="Oil Sands Process Design"/>
          <xsd:enumeration value="Oil Sands Production Services"/>
          <xsd:enumeration value="Oil Testing"/>
          <xsd:enumeration value="Oil, Gas and Chemicals"/>
          <xsd:enumeration value="Oil-based Mud - OBM"/>
          <xsd:enumeration value="Oilfield Mercury Analysis and Speciation"/>
          <xsd:enumeration value="Oilseed Fatty Acid Profile"/>
          <xsd:enumeration value="OMNIS real time tracking"/>
          <xsd:enumeration value="On Hire and Off Hire Services"/>
          <xsd:enumeration value="Online Analysis (OLA)"/>
          <xsd:enumeration value="Online Analyzers"/>
          <xsd:enumeration value="Online Analyzers and Sampling Systems"/>
          <xsd:enumeration value="Onshore Fixed Lab"/>
          <xsd:enumeration value="Onsite Analytical Services"/>
          <xsd:enumeration value="Onsite and Industrial Services"/>
          <xsd:enumeration value="On-site and Industrial Services"/>
          <xsd:enumeration value="Onsite Laboratories"/>
          <xsd:enumeration value="Onsite Material Testing"/>
          <xsd:enumeration value="Onsite Production Chemist Services"/>
          <xsd:enumeration value="Operation and Maintenance Risk Management"/>
          <xsd:enumeration value="Operational Audit and Improvement"/>
          <xsd:enumeration value="Operational Monitoring"/>
          <xsd:enumeration value="Operational Support Studies"/>
          <xsd:enumeration value="Operations Safety"/>
          <xsd:enumeration value="Operations Support"/>
          <xsd:enumeration value="Operator Exposure"/>
          <xsd:enumeration value="Ore, Coal, Biofuels, Steel and Fertilizers"/>
          <xsd:enumeration value="Orebody Modeling and Resource Estimation"/>
          <xsd:enumeration value="Organic Certification"/>
          <xsd:enumeration value="Organization and Events"/>
          <xsd:enumeration value="Orientation and Phase 1 Study"/>
          <xsd:enumeration value="Origin Verification"/>
          <xsd:enumeration value="OTA"/>
          <xsd:enumeration value="Other Audits and Certification Programs"/>
          <xsd:enumeration value="Other EC Directives"/>
          <xsd:enumeration value="Other Food Industry Certification"/>
          <xsd:enumeration value="Own Brand Labeling"/>
          <xsd:enumeration value="Owners Engineer"/>
          <xsd:enumeration value="Owner's Representative"/>
          <xsd:enumeration value="Oxide and Reverse Flotation"/>
          <xsd:enumeration value="Package and Container Testing"/>
          <xsd:enumeration value="Packaging"/>
          <xsd:enumeration value="Packaging and Handling"/>
          <xsd:enumeration value="Packaging and Packaging Waste"/>
          <xsd:enumeration value="Packaging Eco-Assessment Rating (PEAR)"/>
          <xsd:enumeration value="Packaging Ecodesign Diagnosis"/>
          <xsd:enumeration value="Paint and Adhesives"/>
          <xsd:enumeration value="Paints, Adhesives and Resins"/>
          <xsd:enumeration value="PANDA Type Tests"/>
          <xsd:enumeration value="Paper Testing"/>
          <xsd:enumeration value="Particle Analysis"/>
          <xsd:enumeration value="Particle Size"/>
          <xsd:enumeration value="Particulate Testing"/>
          <xsd:enumeration value="Party Settlement and Umpire Assays"/>
          <xsd:enumeration value="PAS 2050 - Carbon Footprint"/>
          <xsd:enumeration value="PAS 220 or ISO/TS 22002-1"/>
          <xsd:enumeration value="Passenger and Commercial Vehicles"/>
          <xsd:enumeration value="Pattern Approval Certificate"/>
          <xsd:enumeration value="Pavement Engineering"/>
          <xsd:enumeration value="PCB Transformers and Capacitors"/>
          <xsd:enumeration value="PCBs"/>
          <xsd:enumeration value="Peptide Mapping"/>
          <xsd:enumeration value="Performance Certification"/>
          <xsd:enumeration value="Performance Measurement and Testing"/>
          <xsd:enumeration value="Performance Testing"/>
          <xsd:enumeration value="Performance Tests"/>
          <xsd:enumeration value="Perfumes and Flavors"/>
          <xsd:enumeration value="Periodic Inspection"/>
          <xsd:enumeration value="Periodic Operation Monitoring"/>
          <xsd:enumeration value="Permeability Tests"/>
          <xsd:enumeration value="Pest Control and Fumigation"/>
          <xsd:enumeration value="Pest Management Services"/>
          <xsd:enumeration value="Pesticide Residue Testing"/>
          <xsd:enumeration value="Pesticides"/>
          <xsd:enumeration value="Petrochemical Testing"/>
          <xsd:enumeration value="Petrophysics and Geology"/>
          <xsd:enumeration value="PGE by Nickel Sulphide FA"/>
          <xsd:enumeration value="Pharma GDP (Good Distribution Practices for Pharmaceutical Companies)"/>
          <xsd:enumeration value="Pharma GMP Audit"/>
          <xsd:enumeration value="Pharma GMP Audit Solutions"/>
          <xsd:enumeration value="Pharmaceutical"/>
          <xsd:enumeration value="Pharmaceutical, Hormones and Personal Care Products"/>
          <xsd:enumeration value="Pharmaceuticals"/>
          <xsd:enumeration value="Pharmacokinetic Testing"/>
          <xsd:enumeration value="Phase Behavior (PVT)"/>
          <xsd:enumeration value="Photovoltaic Supply Chain"/>
          <xsd:enumeration value="Physical and Flammability"/>
          <xsd:enumeration value="Physical and Mechanical Tests"/>
          <xsd:enumeration value="Physical Assistance"/>
          <xsd:enumeration value="Physical Testing"/>
          <xsd:enumeration value="Physical Testing for Biofuels"/>
          <xsd:enumeration value="Pilot Plant Reviews"/>
          <xsd:enumeration value="Pilot Plant Testing and Development"/>
          <xsd:enumeration value="Pilot Plants"/>
          <xsd:enumeration value="Pipeline Services"/>
          <xsd:enumeration value="Plant and Terminal Operations (PTO)"/>
          <xsd:enumeration value="Plant Safety"/>
          <xsd:enumeration value="Plant Tissue Testing"/>
          <xsd:enumeration value="Plantability and Flowability Assessments"/>
          <xsd:enumeration value="Plasticizers"/>
          <xsd:enumeration value="Plastics"/>
          <xsd:enumeration value="Plastics and Synthetic Fibers"/>
          <xsd:enumeration value="Plate Loading Tests"/>
          <xsd:enumeration value="PLATSOL"/>
          <xsd:enumeration value="PLC Based Control Systems"/>
          <xsd:enumeration value="Point-Load Test"/>
          <xsd:enumeration value="Polymer Testing"/>
          <xsd:enumeration value="Polymers"/>
          <xsd:enumeration value="Post Translational Modification Analysis"/>
          <xsd:enumeration value="Post-Approval and Marketed Drugs"/>
          <xsd:enumeration value="Potash"/>
          <xsd:enumeration value="Potency Assays"/>
          <xsd:enumeration value="Power Distribution"/>
          <xsd:enumeration value="Power Electronics"/>
          <xsd:enumeration value="Power Generation"/>
          <xsd:enumeration value="Powertrain"/>
          <xsd:enumeration value="PPE Personal Protective Equipment Certification"/>
          <xsd:enumeration value="Practical Tools for Continuous Improvement and Problem Solving"/>
          <xsd:enumeration value="Precious Metals"/>
          <xsd:enumeration value="Preclinical Services"/>
          <xsd:enumeration value="Predicting Operational Variables"/>
          <xsd:enumeration value="Pre-Feasibility Study"/>
          <xsd:enumeration value="Premiums and Novelty Items"/>
          <xsd:enumeration value="Preparation Plant Services"/>
          <xsd:enumeration value="Pre-Qualification Testing"/>
          <xsd:enumeration value="Pre-Registration"/>
          <xsd:enumeration value="Pre-Shipment Inspection"/>
          <xsd:enumeration value="Pre-Shipment Treatment of Wooden Packaging Materials"/>
          <xsd:enumeration value="Pressed Pellet Analysis"/>
          <xsd:enumeration value="Pressure and Ambient Leaching"/>
          <xsd:enumeration value="Pressure Equipment Certification"/>
          <xsd:enumeration value="Pressure Oxidation"/>
          <xsd:enumeration value="Primary Production"/>
          <xsd:enumeration value="Private Brand Testing Program"/>
          <xsd:enumeration value="Private Label Food Services"/>
          <xsd:enumeration value="Process and Metallurgical Consulting"/>
          <xsd:enumeration value="Process Audit and Optimization"/>
          <xsd:enumeration value="Process Control"/>
          <xsd:enumeration value="Process Mineralogy"/>
          <xsd:enumeration value="Process Modeling"/>
          <xsd:enumeration value="Process Safety Management"/>
          <xsd:enumeration value="Process Services for Coal"/>
          <xsd:enumeration value="Processors and Suppliers"/>
          <xsd:enumeration value="Procurement Support"/>
          <xsd:enumeration value="Produced Water Measurement"/>
          <xsd:enumeration value="Product and Packaging"/>
          <xsd:enumeration value="Product Carbon Footprint Calculation"/>
          <xsd:enumeration value="Product Carbon Footprint Mark (PCF Mark)"/>
          <xsd:enumeration value="Product Carbon Footprint Training"/>
          <xsd:enumeration value="Product Certification"/>
          <xsd:enumeration value="Product Certification and Validation"/>
          <xsd:enumeration value="Product Characterization"/>
          <xsd:enumeration value="Product Composition Analysis"/>
          <xsd:enumeration value="Product Conformance Testing"/>
          <xsd:enumeration value="Product Conformity Assessment (PCA)"/>
          <xsd:enumeration value="Product Design Analysis"/>
          <xsd:enumeration value="Product Labeling"/>
          <xsd:enumeration value="Product Risk Assessment"/>
          <xsd:enumeration value="Product Safety"/>
          <xsd:enumeration value="Product Safety Services"/>
          <xsd:enumeration value="Production and Plant Services"/>
          <xsd:enumeration value="Production and Reservoir Geology Services"/>
          <xsd:enumeration value="Production Chemistry"/>
          <xsd:enumeration value="Production Chemistry Services"/>
          <xsd:enumeration value="Production Forecasting"/>
          <xsd:enumeration value="Production Optimization"/>
          <xsd:enumeration value="Production Plan Monitoring"/>
          <xsd:enumeration value="Production Services for Coal"/>
          <xsd:enumeration value="Production Services for Uranium"/>
          <xsd:enumeration value="Production Support"/>
          <xsd:enumeration value="Professional Project Management Training"/>
          <xsd:enumeration value="Proficiency Testing Programs"/>
          <xsd:enumeration value="Proficiency Testing Programs (LQSi)"/>
          <xsd:enumeration value="Progress for ISO 9001"/>
          <xsd:enumeration value="Project Certification"/>
          <xsd:enumeration value="Project Development"/>
          <xsd:enumeration value="Project Execution"/>
          <xsd:enumeration value="Project Finance"/>
          <xsd:enumeration value="Project Life Cycle Services"/>
          <xsd:enumeration value="Project Management"/>
          <xsd:enumeration value="Project Monitoring Services"/>
          <xsd:enumeration value="Project Pre-Feasibility and Feasibility Services"/>
          <xsd:enumeration value="Project Review and Due Diligence"/>
          <xsd:enumeration value="Project Risk Assessment and Mitigation"/>
          <xsd:enumeration value="Project Risk Management"/>
          <xsd:enumeration value="Project Verification"/>
          <xsd:enumeration value="Project-Based QHSE Management"/>
          <xsd:enumeration value="Proof of Concept and Demonstration"/>
          <xsd:enumeration value="Property Management"/>
          <xsd:enumeration value="Protein Analysis"/>
          <xsd:enumeration value="Protein and Peptide Analysis"/>
          <xsd:enumeration value="Proximate Analysis"/>
          <xsd:enumeration value="Proximate and Ultimate Analysis"/>
          <xsd:enumeration value="PSE Mark"/>
          <xsd:enumeration value="PTCRB"/>
          <xsd:enumeration value="Public Information and Education for Statutory Inspection Programs"/>
          <xsd:enumeration value="Pulse"/>
          <xsd:enumeration value="Pumping and Tracing Tests"/>
          <xsd:enumeration value="PV Component Testing"/>
          <xsd:enumeration value="PV Module Certification"/>
          <xsd:enumeration value="PV Module Power Measurement"/>
          <xsd:enumeration value="QEMSCAN"/>
          <xsd:enumeration value="QHSE Policy"/>
          <xsd:enumeration value="QMS/Auditing"/>
          <xsd:enumeration value="Qualicert TM - Service Quality Certification"/>
          <xsd:enumeration value="Qualitative Risk Assessment"/>
          <xsd:enumeration value="Quality"/>
          <xsd:enumeration value="Quality and Process Improvement"/>
          <xsd:enumeration value="Quality and Safety Management"/>
          <xsd:enumeration value="Quality and Sustainability"/>
          <xsd:enumeration value="Quality Assurance and Quality Control"/>
          <xsd:enumeration value="Quality Assurance and Quality Control for Statutory Inspection Programs"/>
          <xsd:enumeration value="Quality Assurance of Rail Components"/>
          <xsd:enumeration value="Quality Control"/>
          <xsd:enumeration value="Quality Control Testing"/>
          <xsd:enumeration value="Quality Inspection for PV Plants"/>
          <xsd:enumeration value="Quality Management"/>
          <xsd:enumeration value="Quality Management Systems"/>
          <xsd:enumeration value="Quality Map"/>
          <xsd:enumeration value="Quality Policy"/>
          <xsd:enumeration value="Quality, Health, Safety and Environment"/>
          <xsd:enumeration value="Quality, Security and Business Continuity"/>
          <xsd:enumeration value="Quantitative Risk Assessment"/>
          <xsd:enumeration value="Quarantine Fumigation of Wood and Timber"/>
          <xsd:enumeration value="R and D Support"/>
          <xsd:enumeration value="Radiation Protection Supervisor Courses"/>
          <xsd:enumeration value="Radioactive and Rare Earth Element Analysis"/>
          <xsd:enumeration value="Radioactivity"/>
          <xsd:enumeration value="Radiographic Testing Training"/>
          <xsd:enumeration value="Rail"/>
          <xsd:enumeration value="RandTTE"/>
          <xsd:enumeration value="Rapid Indicator Mineral Scan (RIMSCAN)"/>
          <xsd:enumeration value="Rare Earth Elements"/>
          <xsd:enumeration value="Raw Materials"/>
          <xsd:enumeration value="Raw Materials Inspection"/>
          <xsd:enumeration value="RCM Mark"/>
          <xsd:enumeration value="RDK™"/>
          <xsd:enumeration value="REACH"/>
          <xsd:enumeration value="Reach Awareness Training"/>
          <xsd:enumeration value="REACH Only Representative"/>
          <xsd:enumeration value="Reagent Scheme Development"/>
          <xsd:enumeration value="Reconditioning"/>
          <xsd:enumeration value="Recovered Paper and Paperpack"/>
          <xsd:enumeration value="Recruitment"/>
          <xsd:enumeration value="Recycling"/>
          <xsd:enumeration value="Recycling Automobiles"/>
          <xsd:enumeration value="Recycling Industry Operation Standard (RIOS) Certification"/>
          <xsd:enumeration value="Reference Material Services"/>
          <xsd:enumeration value="Refining, Processing and Supply"/>
          <xsd:enumeration value="Refractory Gold"/>
          <xsd:enumeration value="Registration Dossier"/>
          <xsd:enumeration value="Regulations"/>
          <xsd:enumeration value="Regulations Updates Training"/>
          <xsd:enumeration value="Regulatory Affairs and Consulting"/>
          <xsd:enumeration value="Regulatory and Pharmacovigilance"/>
          <xsd:enumeration value="Regulatory Certification"/>
          <xsd:enumeration value="Regulatory Compliance"/>
          <xsd:enumeration value="Regulatory Compliance Project Management"/>
          <xsd:enumeration value="Regulatory Phase I Clinical Trials"/>
          <xsd:enumeration value="Regulatory Requirements in Australia, China, Hong Kong, Japan, Korea and Taiwan"/>
          <xsd:enumeration value="Regulatory Services"/>
          <xsd:enumeration value="Rejection Guarantee"/>
          <xsd:enumeration value="Reliability Testing"/>
          <xsd:enumeration value="Remarketing Inspection"/>
          <xsd:enumeration value="Remediation Study"/>
          <xsd:enumeration value="Renewable Energy Services"/>
          <xsd:enumeration value="Renewable Transport Fuel Obligation (RTFO) Verification"/>
          <xsd:enumeration value="Repack of Dangerous Waste Products"/>
          <xsd:enumeration value="Reserve Evaluation"/>
          <xsd:enumeration value="Reservoir and Field Solutions"/>
          <xsd:enumeration value="Reservoir and Production Fluids Analysis"/>
          <xsd:enumeration value="Reservoir Engineering Services"/>
          <xsd:enumeration value="Reservoir Evaluation and Development"/>
          <xsd:enumeration value="Resource Identification"/>
          <xsd:enumeration value="Resource Targetting"/>
          <xsd:enumeration value="Resources Reserves and Technical Audit"/>
          <xsd:enumeration value="Responsible Jewelry Council (RJC) Audits"/>
          <xsd:enumeration value="Responsible Recycling Practices (R2) Certification"/>
          <xsd:enumeration value="Responsible Sourcing"/>
          <xsd:enumeration value="Restricted Substances Testing Services (RSTS)"/>
          <xsd:enumeration value="Retail and Hospitality"/>
          <xsd:enumeration value="Retail Outlets"/>
          <xsd:enumeration value="Retail Store Check"/>
          <xsd:enumeration value="Retailer 2nd Party Audits"/>
          <xsd:enumeration value="Reverse Engineering"/>
          <xsd:enumeration value="Review of Operating Plans"/>
          <xsd:enumeration value="Review of Permits and Licenses"/>
          <xsd:enumeration value="Review of Project Agreements and Construction Contracts"/>
          <xsd:enumeration value="Review of Project Financial Model"/>
          <xsd:enumeration value="Review of Project's Development Plan"/>
          <xsd:enumeration value="RF and Protocol Conformance"/>
          <xsd:enumeration value="Rheology and Slurry Flow"/>
          <xsd:enumeration value="Rheology of Coal"/>
          <xsd:enumeration value="Rheology Services - Sediment and Slurry Flow"/>
          <xsd:enumeration value="Rig Inspection, Drill Pipe Inspection and Tubular Inspection"/>
          <xsd:enumeration value="Risk Analysis Evaluation"/>
          <xsd:enumeration value="Risk Assessment"/>
          <xsd:enumeration value="Risk Assessment and Management"/>
          <xsd:enumeration value="Risk Assessment and Mitigation for Coal"/>
          <xsd:enumeration value="Risk Assessment and Mitigation for Uranium"/>
          <xsd:enumeration value="Risk Based Inspections"/>
          <xsd:enumeration value="Risk Management"/>
          <xsd:enumeration value="RJC Verification"/>
          <xsd:enumeration value="Road"/>
          <xsd:enumeration value="Road and Rail Calibration"/>
          <xsd:enumeration value="Road and Rail Services"/>
          <xsd:enumeration value="Road Condition Assessment"/>
          <xsd:enumeration value="Road Safety and Traffic"/>
          <xsd:enumeration value="Road Safety Management"/>
          <xsd:enumeration value="Rock Quality Designation (RQD)"/>
          <xsd:enumeration value="Rock Testing"/>
          <xsd:enumeration value="RoHS"/>
          <xsd:enumeration value="RoHS Certificate of Conformity (CoC)"/>
          <xsd:enumeration value="RoHS for Retailers"/>
          <xsd:enumeration value="RoHS Testing"/>
          <xsd:enumeration value="Rotor Imbalance and Blade Pitch Angle Measurement"/>
          <xsd:enumeration value="Roundtable of Sustainable Biofuels (RSB) Certification"/>
          <xsd:enumeration value="Roundtable of Sustainable Palmoil (RSPO) Certification"/>
          <xsd:enumeration value="Roundtable of Sustainable Soy (RTRS) Certification"/>
          <xsd:enumeration value="RTN Permit to Use"/>
          <xsd:enumeration value="Rubber"/>
          <xsd:enumeration value="Russia/Customs Union Toy Services"/>
          <xsd:enumeration value="Russian Certificates and Permits"/>
          <xsd:enumeration value="Rust Evaluation"/>
          <xsd:enumeration value="SA 8000 - Certification - Social Accountability"/>
          <xsd:enumeration value="Safe Quality Food Standard (SQF) Certification"/>
          <xsd:enumeration value="Safety"/>
          <xsd:enumeration value="Safety Data Sheet Classification and Labeling"/>
          <xsd:enumeration value="Safety Studies"/>
          <xsd:enumeration value="SAG Mill Comminution (SMC) Test"/>
          <xsd:enumeration value="SAG Power Index (SPI) Test"/>
          <xsd:enumeration value="Sample Drying"/>
          <xsd:enumeration value="Sample Management and Distribution"/>
          <xsd:enumeration value="Sample Preparation"/>
          <xsd:enumeration value="Sample Pulverizing"/>
          <xsd:enumeration value="Sample Reduction"/>
          <xsd:enumeration value="Sample Warehousing"/>
          <xsd:enumeration value="Samplers"/>
          <xsd:enumeration value="Sampling"/>
          <xsd:enumeration value="Sampling and Analytical Services"/>
          <xsd:enumeration value="Sampling and Inventories"/>
          <xsd:enumeration value="Sampling and Monitoring"/>
          <xsd:enumeration value="Sampling Services"/>
          <xsd:enumeration value="Sampling System Inspection and Audit"/>
          <xsd:enumeration value="Sanitary Certificate of Product Registration"/>
          <xsd:enumeration value="SAR Regulations"/>
          <xsd:enumeration value="SART"/>
          <xsd:enumeration value="Scanner Complementary Services"/>
          <xsd:enumeration value="Scanner Consulting Services"/>
          <xsd:enumeration value="Scanner Operation and Maintenance"/>
          <xsd:enumeration value="Scanner Project Management"/>
          <xsd:enumeration value="Scanner Services"/>
          <xsd:enumeration value="Scanner Training Services"/>
          <xsd:enumeration value="Schedule"/>
          <xsd:enumeration value="Schedule Review"/>
          <xsd:enumeration value="Scoping Studies and Flowsheet Development"/>
          <xsd:enumeration value="Scoured Wool"/>
          <xsd:enumeration value="Scrap Metal Analysis"/>
          <xsd:enumeration value="Screened Metallics (Pulp Metallics)"/>
          <xsd:enumeration value="Security"/>
          <xsd:enumeration value="Security and Business Continuity"/>
          <xsd:enumeration value="Security Management"/>
          <xsd:enumeration value="Seed and Crop"/>
          <xsd:enumeration value="Seed Health Testing"/>
          <xsd:enumeration value="Seed Laboratory Research"/>
          <xsd:enumeration value="Seed Safety and Storage Trials for Seed Amendments"/>
          <xsd:enumeration value="Seed Sampling"/>
          <xsd:enumeration value="Seed Sampling Services"/>
          <xsd:enumeration value="Seed Services"/>
          <xsd:enumeration value="Seed Testing"/>
          <xsd:enumeration value="Seed Treatment Dust Off Studies"/>
          <xsd:enumeration value="Seed Treatment Trial Study Preparation"/>
          <xsd:enumeration value="Seller's Interest and Contingency Insurance"/>
          <xsd:enumeration value="SEM and TEM Cross Sectioning"/>
          <xsd:enumeration value="Sequential Leaching"/>
          <xsd:enumeration value="Service Life Prediction"/>
          <xsd:enumeration value="Service Provider Approvals"/>
          <xsd:enumeration value="ServiCert™ - Service Certification"/>
          <xsd:enumeration value="Services During Construction"/>
          <xsd:enumeration value="Services During Construction and Commissioning"/>
          <xsd:enumeration value="Services During Design"/>
          <xsd:enumeration value="Services During Exploration"/>
          <xsd:enumeration value="Services During Manufacturing of Equipment"/>
          <xsd:enumeration value="Services During Operation and Maintenance"/>
          <xsd:enumeration value="Services for Forest Products and Solid Biofuels"/>
          <xsd:enumeration value="Services for Industry Challenges"/>
          <xsd:enumeration value="Services in the Commissioning Phase"/>
          <xsd:enumeration value="Services in the Conceptual Phase"/>
          <xsd:enumeration value="Services in the Design Basis and Site Assessment Phase"/>
          <xsd:enumeration value="Services in the Designing Phase"/>
          <xsd:enumeration value="Services in the In-Service Phase"/>
          <xsd:enumeration value="Services in the Manufacturing Phase"/>
          <xsd:enumeration value="Services in the Site Specific Design of Wind Turbine and Foundation Phase"/>
          <xsd:enumeration value="Services in the Transportation and Installation Phase"/>
          <xsd:enumeration value="Services Related to Logistics"/>
          <xsd:enumeration value="Services Related to Machinery and Equipment"/>
          <xsd:enumeration value="Services Related to Materials"/>
          <xsd:enumeration value="Services Related to Production and Products"/>
          <xsd:enumeration value="Services Related to Projects"/>
          <xsd:enumeration value="Services Related to Suppliers"/>
          <xsd:enumeration value="Services Related to Supply Chain"/>
          <xsd:enumeration value="SGS Code of Conduct Solution"/>
          <xsd:enumeration value="SGS Product Safety Marks"/>
          <xsd:enumeration value="SGS RoHS Certification Mark"/>
          <xsd:enumeration value="Shale Gas Mineralogy Services"/>
          <xsd:enumeration value="Shale Gas, Tight Gas"/>
          <xsd:enumeration value="Shale Water Testing Services"/>
          <xsd:enumeration value="Share Buy Back"/>
          <xsd:enumeration value="Ship and Barge Calibration"/>
          <xsd:enumeration value="Ship Emission Monitoring"/>
          <xsd:enumeration value="Shoes"/>
          <xsd:enumeration value="SIEF and Third Party Representation"/>
          <xsd:enumeration value="SIEF Preparation"/>
          <xsd:enumeration value="Signalling Lamps"/>
          <xsd:enumeration value="Silica Determination"/>
          <xsd:enumeration value="Simple and Complex Compounds"/>
          <xsd:enumeration value="Single Certificate of Conformity"/>
          <xsd:enumeration value="Single Parameters"/>
          <xsd:enumeration value="Single Window"/>
          <xsd:enumeration value="Site Assessments"/>
          <xsd:enumeration value="Site Operations and Closure"/>
          <xsd:enumeration value="Six Sigma Black Belt Training"/>
          <xsd:enumeration value="Six Sigma Champion Training"/>
          <xsd:enumeration value="Six Sigma Green Belt Training"/>
          <xsd:enumeration value="Sludge Survey"/>
          <xsd:enumeration value="Smelter and Refinery Support"/>
          <xsd:enumeration value="SMETA Audits"/>
          <xsd:enumeration value="SO2 (Sulfur Dioxide) Air"/>
          <xsd:enumeration value="Soaps, Detergents and Household Chemicals"/>
          <xsd:enumeration value="Social"/>
          <xsd:enumeration value="Social and Environmental Monitoring"/>
          <xsd:enumeration value="Social Media Policy"/>
          <xsd:enumeration value="Social Responsibility"/>
          <xsd:enumeration value="Social Responsibility (SR)"/>
          <xsd:enumeration value="Social Responsibility Audits"/>
          <xsd:enumeration value="Social Sustainability"/>
          <xsd:enumeration value="Social Systems Auditor Conversion Training"/>
          <xsd:enumeration value="Social Systems Awareness Training"/>
          <xsd:enumeration value="Social Systems Internal Auditor Training"/>
          <xsd:enumeration value="Social Systems Lead Auditor Training"/>
          <xsd:enumeration value="Softlines"/>
          <xsd:enumeration value="Softlines and Accessories"/>
          <xsd:enumeration value="Softs"/>
          <xsd:enumeration value="Soil"/>
          <xsd:enumeration value="Soil and Sediment Sampling"/>
          <xsd:enumeration value="Soil Gas Monitoring"/>
          <xsd:enumeration value="Soil Services"/>
          <xsd:enumeration value="Soil Testing"/>
          <xsd:enumeration value="Soil, Leaf and Water Services"/>
          <xsd:enumeration value="Solar"/>
          <xsd:enumeration value="Solar Certification"/>
          <xsd:enumeration value="Solar Energy Technology"/>
          <xsd:enumeration value="Solar Module Certification"/>
          <xsd:enumeration value="Solar Modules"/>
          <xsd:enumeration value="Solar Modules Manufacturing"/>
          <xsd:enumeration value="Solvent Extraction and Electrowinning"/>
          <xsd:enumeration value="Solvents"/>
          <xsd:enumeration value="Sorting and Blending"/>
          <xsd:enumeration value="Source ASEAN Full Service Alliance (SAFSA)"/>
          <xsd:enumeration value="Spare Part Management"/>
          <xsd:enumeration value="Spares Review and Management"/>
          <xsd:enumeration value="Special Tests"/>
          <xsd:enumeration value="Specialized Studies"/>
          <xsd:enumeration value="Specialty Analyses"/>
          <xsd:enumeration value="Specialty Electronics Recycling"/>
          <xsd:enumeration value="Specific Gravity and Bulk Density"/>
          <xsd:enumeration value="Speed Measurement Device Certification"/>
          <xsd:enumeration value="Sport and Leisure"/>
          <xsd:enumeration value="Sprint"/>
          <xsd:enumeration value="SQF 1000 - Safe Quality Food Audit, Certification and Training"/>
          <xsd:enumeration value="SQF 1000/2000 Implementation"/>
          <xsd:enumeration value="SQF 2000 - Safe Quality Food Audit, Certification and Training"/>
          <xsd:enumeration value="ST Mark"/>
          <xsd:enumeration value="Stability Studies"/>
          <xsd:enumeration value="Stage 1 - Domain Definition"/>
          <xsd:enumeration value="Stage 2 - Sample Selection"/>
          <xsd:enumeration value="Stage 3 - Mineral Processing Testing (Composite and Variability Samples)"/>
          <xsd:enumeration value="Stage 4 - Define Relationships"/>
          <xsd:enumeration value="Stage 5 - Populate Block Model"/>
          <xsd:enumeration value="Stage 6 - Joint Mining and Mineral Processing Optimization"/>
          <xsd:enumeration value="Standard ASTM Humidity Cell"/>
          <xsd:enumeration value="Standard Fertilizer Tests"/>
          <xsd:enumeration value="Standard Germination Tests"/>
          <xsd:enumeration value="Standard Tests for Labeling"/>
          <xsd:enumeration value="Standards and Regulations Services"/>
          <xsd:enumeration value="Static Pressure Test (SPT)"/>
          <xsd:enumeration value="Stationery and Office Supplies"/>
          <xsd:enumeration value="Statutory and Voluntary Inspection"/>
          <xsd:enumeration value="Statutory Vehicle Inspection"/>
          <xsd:enumeration value="Sterilization"/>
          <xsd:enumeration value="Stock Audit Services"/>
          <xsd:enumeration value="Stock Monitoring Services"/>
          <xsd:enumeration value="Stock Verification"/>
          <xsd:enumeration value="Stockpile Inventory Measurement"/>
          <xsd:enumeration value="Storage Tank Inspection, Audit and Calibration"/>
          <xsd:enumeration value="Storage Tanks Inspections"/>
          <xsd:enumeration value="Strategic Metals"/>
          <xsd:enumeration value="Strategy and Implementation Training"/>
          <xsd:enumeration value="Subject-Specific Training"/>
          <xsd:enumeration value="Substance Abuse Policy"/>
          <xsd:enumeration value="Substance Identification"/>
          <xsd:enumeration value="Subsurface Consultancy and Well Engineering"/>
          <xsd:enumeration value="Sulfur Analysis, Forms of"/>
          <xsd:enumeration value="Sulphur Speciation"/>
          <xsd:enumeration value="Supplier Assessments"/>
          <xsd:enumeration value="Supplier Audit Program"/>
          <xsd:enumeration value="Supplier Audits"/>
          <xsd:enumeration value="Supplier Development"/>
          <xsd:enumeration value="Supplier Qualification"/>
          <xsd:enumeration value="Supplier Quality Manager Program"/>
          <xsd:enumeration value="Supply Chain Management"/>
          <xsd:enumeration value="Supply Chain Related Inspections"/>
          <xsd:enumeration value="Supply Chain Security"/>
          <xsd:enumeration value="Supply Chain Security Audits and Certification"/>
          <xsd:enumeration value="Supply Chain Security Management"/>
          <xsd:enumeration value="Supply Chain Services"/>
          <xsd:enumeration value="Surface Water Studies"/>
          <xsd:enumeration value="Surface Welltest Services"/>
          <xsd:enumeration value="Sustainability"/>
          <xsd:enumeration value="Sustainability - Business Responsibility"/>
          <xsd:enumeration value="Sustainability - Ecodesign"/>
          <xsd:enumeration value="Sustainability - Reach"/>
          <xsd:enumeration value="Sustainability Report Assurance (SRA)"/>
          <xsd:enumeration value="Sustainability Reporting"/>
          <xsd:enumeration value="Sustainability Reporting and Assurance Training"/>
          <xsd:enumeration value="Sustainable Event Management"/>
          <xsd:enumeration value="Sustainable Finance in Practice - Finance"/>
          <xsd:enumeration value="Sustainable Process Design"/>
          <xsd:enumeration value="Sustainable Procurement"/>
          <xsd:enumeration value="SVHC Testing"/>
          <xsd:enumeration value="System Bias Testing"/>
          <xsd:enumeration value="System Design"/>
          <xsd:enumeration value="Systems"/>
          <xsd:enumeration value="Tailing Pond Services (Within Oil Sands)"/>
          <xsd:enumeration value="Tailings Management and Pond Assessment"/>
          <xsd:enumeration value="Tailings Services"/>
          <xsd:enumeration value="Taiwan (ROC Taiwan)"/>
          <xsd:enumeration value="Tank Calibration"/>
          <xsd:enumeration value="Tank Leak Detection Services"/>
          <xsd:enumeration value="tankermen"/>
          <xsd:enumeration value="Tanks Inspection"/>
          <xsd:enumeration value="Tantalum and Niobium"/>
          <xsd:enumeration value="TAPA FSR - Freight Security Requirements"/>
          <xsd:enumeration value="TAPA TSR - Trucking Security Requirements"/>
          <xsd:enumeration value="Technical Assistance"/>
          <xsd:enumeration value="Technical Consultancy for Building Materials"/>
          <xsd:enumeration value="Technical Control for Insurance Policies"/>
          <xsd:enumeration value="Technical Documentation"/>
          <xsd:enumeration value="Technical Documentation for 93/42/EEC"/>
          <xsd:enumeration value="Technical Documentation Review"/>
          <xsd:enumeration value="Technical Due Diligence"/>
          <xsd:enumeration value="Technical Reports"/>
          <xsd:enumeration value="Technical Risk Assessment"/>
          <xsd:enumeration value="Technical Solutions"/>
          <xsd:enumeration value="Technical Staffing Services"/>
          <xsd:enumeration value="Technical Training"/>
          <xsd:enumeration value="Telecoms Services"/>
          <xsd:enumeration value="Tender Support"/>
          <xsd:enumeration value="Terminal and Facility Audits"/>
          <xsd:enumeration value="Terminal Management"/>
          <xsd:enumeration value="Terminal Manning"/>
          <xsd:enumeration value="Test Equipment Calibration and Verification"/>
          <xsd:enumeration value="Test Equipment Management"/>
          <xsd:enumeration value="Testing"/>
          <xsd:enumeration value="Testing and Analytical Services"/>
          <xsd:enumeration value="Testing of Natural Materials"/>
          <xsd:enumeration value="Testing of Tops and Sliver"/>
          <xsd:enumeration value="Testing Services"/>
          <xsd:enumeration value="Tests on Ammonia"/>
          <xsd:enumeration value="Tests on Ammonium Nitrate"/>
          <xsd:enumeration value="Tests on Ammonium Sulfate"/>
          <xsd:enumeration value="Tests on Feedgrade Fertilizer"/>
          <xsd:enumeration value="Tests on Liquid Fertilizer"/>
          <xsd:enumeration value="Tests on Phosphate Fertilizer"/>
          <xsd:enumeration value="Tests on Phosphate Rock"/>
          <xsd:enumeration value="Tests on Potash"/>
          <xsd:enumeration value="Tests on Sodium Sulfate"/>
          <xsd:enumeration value="Tests on UAN Solution"/>
          <xsd:enumeration value="Tests on Urea"/>
          <xsd:enumeration value="Textile and Clothing"/>
          <xsd:enumeration value="Textile Product Safety Standard GB 18401"/>
          <xsd:enumeration value="Textiles"/>
          <xsd:enumeration value="Thai Spa Excellence Quality Standard TM"/>
          <xsd:enumeration value="Thin Film Analysis"/>
          <xsd:enumeration value="Thiosulphate Leaching"/>
          <xsd:enumeration value="TickIT Certification"/>
          <xsd:enumeration value="Timber Legality Audits"/>
          <xsd:enumeration value="Timber Traceability and Legality"/>
          <xsd:enumeration value="Time of Flight Diffraction Training"/>
          <xsd:enumeration value="TIS Product Certification"/>
          <xsd:enumeration value="Tissue and Hygiene"/>
          <xsd:enumeration value="TL 9000 - Telecommunications Quality Management Systems"/>
          <xsd:enumeration value="TLS 8001-2010"/>
          <xsd:enumeration value="TMobile"/>
          <xsd:enumeration value="Toxicological Risk Assessment (TRA)"/>
          <xsd:enumeration value="Toys and Juvenile Products - Juvenile Products and Childcare Articles"/>
          <xsd:enumeration value="Toys and Juvenile Products - Toys"/>
          <xsd:enumeration value="Trace Analysis - SIMS, ToFSIMS and ICPMS"/>
          <xsd:enumeration value="Trace Elements"/>
          <xsd:enumeration value="Traceability"/>
          <xsd:enumeration value="Traceability and Chain-of-Custody"/>
          <xsd:enumeration value="Tracking"/>
          <xsd:enumeration value="Traction Batteries"/>
          <xsd:enumeration value="Trade"/>
          <xsd:enumeration value="Trade Efficiency"/>
          <xsd:enumeration value="Trade Financial Risk"/>
          <xsd:enumeration value="Trade Inspection"/>
          <xsd:enumeration value="Trade Monitoring"/>
          <xsd:enumeration value="Traditional and Mechanical Sampling"/>
          <xsd:enumeration value="Traffic Management Services"/>
          <xsd:enumeration value="Traffic Management System Services"/>
          <xsd:enumeration value="Training"/>
          <xsd:enumeration value="Training and Technical Support"/>
          <xsd:enumeration value="Training for Inspectors"/>
          <xsd:enumeration value="Training for Vehicle Inspection Examiners and Repair Industry"/>
          <xsd:enumeration value="Training Services"/>
          <xsd:enumeration value="Transaction Services"/>
          <xsd:enumeration value="Transformer Oil Testing"/>
          <xsd:enumeration value="Transit Monitoring (TransitNet)"/>
          <xsd:enumeration value="Transport Packaging Tests"/>
          <xsd:enumeration value="Transportation"/>
          <xsd:enumeration value="Trial Monitoring and Management"/>
          <xsd:enumeration value="Triaxial and Uniaxial Tests"/>
          <xsd:enumeration value="Triaxial Test"/>
          <xsd:enumeration value="Troubleshooting and Rescue"/>
          <xsd:enumeration value="Two-Acid Digest and Aqua Regia Digest"/>
          <xsd:enumeration value="UGS Evaluation Services"/>
          <xsd:enumeration value="UK Carbon Reduction Commitment (UK CRC)"/>
          <xsd:enumeration value="UK ETS"/>
          <xsd:enumeration value="Ultrasonic Testing Training"/>
          <xsd:enumeration value="Umpire Assays"/>
          <xsd:enumeration value="UN Transport Test - Auto"/>
          <xsd:enumeration value="Unconventional Resources"/>
          <xsd:enumeration value="Underground Gas Storage (UGS) and Carbon Storage (CCS)"/>
          <xsd:enumeration value="Unit Operations and Metallurgical Services"/>
          <xsd:enumeration value="Unknown Deposit Analysis"/>
          <xsd:enumeration value="Upstream"/>
          <xsd:enumeration value="Uranium"/>
          <xsd:enumeration value="US EPA 1311 - Toxicity Characteristic Leaching Procedure (TCLP)"/>
          <xsd:enumeration value="US EPA 1312 - Synthetic Precipitation Leaching Procedure"/>
          <xsd:enumeration value="US Field Evaluation Services"/>
          <xsd:enumeration value="US Toy Services"/>
          <xsd:enumeration value="Used Machinery Certification"/>
          <xsd:enumeration value="Used Oil and Lubricant Analysis"/>
          <xsd:enumeration value="Used Vehicle Inspection"/>
          <xsd:enumeration value="V2G Communication"/>
          <xsd:enumeration value="Valitrade and Valunet"/>
          <xsd:enumeration value="Valuation Services"/>
          <xsd:enumeration value="Valve and Instrumentation Calibration and Maintenance"/>
          <xsd:enumeration value="VCCI Mark"/>
          <xsd:enumeration value="VDA 6 - Quality Management (Suppliers in European and German Automotive Industry)"/>
          <xsd:enumeration value="Vehicle and Engine Testing Services"/>
          <xsd:enumeration value="Vehicle Axle Load Control Inspections"/>
          <xsd:enumeration value="Vehicle Axle Load Control Services"/>
          <xsd:enumeration value="Vehicle Condition Inspections During Logistics Chain"/>
          <xsd:enumeration value="Vehicle Damage Assessment"/>
          <xsd:enumeration value="Vehicle Driver Examination and Vehicle Registration"/>
          <xsd:enumeration value="Vehicle Emission Test Equipment"/>
          <xsd:enumeration value="Vehicle PE"/>
          <xsd:enumeration value="Vehicle Quality Verification"/>
          <xsd:enumeration value="Vehicle Registration"/>
          <xsd:enumeration value="Vehicle Safety and Emission Inspections"/>
          <xsd:enumeration value="Vehicle Stock Verification"/>
          <xsd:enumeration value="Vehicle Title Verification and Handling"/>
          <xsd:enumeration value="Vehicles and Fuels and Oil"/>
          <xsd:enumeration value="Vendor Assessment and Technical Audit"/>
          <xsd:enumeration value="Vendor Development"/>
          <xsd:enumeration value="Verification"/>
          <xsd:enumeration value="Verification and Inspections"/>
          <xsd:enumeration value="Verification of Performance"/>
          <xsd:enumeration value="Verizon"/>
          <xsd:enumeration value="Veterinary Drug Residue Testing"/>
          <xsd:enumeration value="Vibration Measurement"/>
          <xsd:enumeration value="Vibration Monitoring"/>
          <xsd:enumeration value="Vigor Testing"/>
          <xsd:enumeration value="Visual Inspection"/>
          <xsd:enumeration value="Visual Inspection Components"/>
          <xsd:enumeration value="Visual Inspection of CNG Cylinders and LPG Tanks"/>
          <xsd:enumeration value="Visual Inspection Training"/>
          <xsd:enumeration value="Vitamins and Health Supplements"/>
          <xsd:enumeration value="VOC (Volatile Organic Compounds) Scheme"/>
          <xsd:enumeration value="VOC Testing"/>
          <xsd:enumeration value="Vodafone"/>
          <xsd:enumeration value="Voluntary Activities and Other Schemes"/>
          <xsd:enumeration value="Voyage Analysis and Loss Control"/>
          <xsd:enumeration value="Warehouse Inspection"/>
          <xsd:enumeration value="Warehousing Services"/>
          <xsd:enumeration value="Warranty Audits"/>
          <xsd:enumeration value="Waste and Product"/>
          <xsd:enumeration value="Waste and Product Safety"/>
          <xsd:enumeration value="Waste and Recycling Services"/>
          <xsd:enumeration value="Waste Care"/>
          <xsd:enumeration value="Waste Management Services"/>
          <xsd:enumeration value="Waste Water Purification Studies"/>
          <xsd:enumeration value="Water"/>
          <xsd:enumeration value="Water Audits"/>
          <xsd:enumeration value="Water Footprint"/>
          <xsd:enumeration value="Water Footprint Verification"/>
          <xsd:enumeration value="Water Measurement"/>
          <xsd:enumeration value="Water Services"/>
          <xsd:enumeration value="Water System Validation"/>
          <xsd:enumeration value="Water Testing"/>
          <xsd:enumeration value="Water Treatment"/>
          <xsd:enumeration value="Water Treatment Services"/>
          <xsd:enumeration value="Wear Condition Monitoring - Vernolab"/>
          <xsd:enumeration value="Wear Oil Analysis"/>
          <xsd:enumeration value="WEEE Consultancy"/>
          <xsd:enumeration value="Well Completion Design"/>
          <xsd:enumeration value="Well Design and Commissioning"/>
          <xsd:enumeration value="Well Design and Drilling"/>
          <xsd:enumeration value="Well Engineering Services"/>
          <xsd:enumeration value="Well Technology"/>
          <xsd:enumeration value="Well Testing Services"/>
          <xsd:enumeration value="Wells Drilling Management and Geothermy"/>
          <xsd:enumeration value="Wet Chemical Analysis"/>
          <xsd:enumeration value="Whole Rock Analysis (Major Elements) XRF76C"/>
          <xsd:enumeration value="WiFi"/>
          <xsd:enumeration value="Wind"/>
          <xsd:enumeration value="Wind Energy"/>
          <xsd:enumeration value="Wind Energy Services"/>
          <xsd:enumeration value="Wind Turbine Blade Testing"/>
          <xsd:enumeration value="Wireline and Slickline"/>
          <xsd:enumeration value="Wireline and Slickline Services"/>
          <xsd:enumeration value="Wiring and Connectors"/>
          <xsd:enumeration value="Wool Grower Services"/>
          <xsd:enumeration value="WRAP Audits"/>
          <xsd:enumeration value="X-Ray Diffraction (XRD)"/>
          <xsd:enumeration value="X-Ray Fluorescence"/>
          <xsd:enumeration value="X-Ray Fluorescence Analysis"/>
          <xsd:enumeration value="All"/>
        </xsd:restriction>
      </xsd:simpleType>
    </xsd:element>
    <xsd:element name="Comments" ma:index="7" nillable="true" ma:displayName="Comments" ma:internalName="Comments">
      <xsd:simpleType>
        <xsd:restriction base="dms:Text">
          <xsd:maxLength value="255"/>
        </xsd:restriction>
      </xsd:simpleType>
    </xsd:element>
    <xsd:element name="approved_x0020_by_x0020_business" ma:index="8" nillable="true" ma:displayName="Approved by business/function" ma:default="0" ma:description="Tick if this document has received Corporate Business approval" ma:internalName="approved_x0020_by_x0020_business">
      <xsd:simpleType>
        <xsd:restriction base="dms:Boolean"/>
      </xsd:simpleType>
    </xsd:element>
    <xsd:element name="Line_x0020_of_x0020_business_x0020__x002d__x0020_Inititatives_x0020__x002d__x0020_Function" ma:index="9" ma:displayName="Line of business - Initiatives - Function" ma:description="Client industry" ma:format="Dropdown" ma:internalName="Line_x0020_of_x0020_business_x0020__x002d__x0020_Inititatives_x0020__x002d__x0020_Function">
      <xsd:simpleType>
        <xsd:restriction base="dms:Choice">
          <xsd:enumeration value="LOB - Agriculture"/>
          <xsd:enumeration value="INI - Collateral Management"/>
          <xsd:enumeration value="LOB - Automotive"/>
          <xsd:enumeration value="LOB - Consumer Testing"/>
          <xsd:enumeration value="LOB - Environmental"/>
          <xsd:enumeration value="LOB - Governments and Institutions"/>
          <xsd:enumeration value="LOB - Industrial"/>
          <xsd:enumeration value="LOB - Life Science"/>
          <xsd:enumeration value="LOB - Minerals"/>
          <xsd:enumeration value="LOB - Oil, Gas and Chemicals"/>
          <xsd:enumeration value="LOB - Project Finance Service"/>
          <xsd:enumeration value="LOB - Systems and Services Certification"/>
          <xsd:enumeration value="FCT - Central Services"/>
          <xsd:enumeration value="FCT - Continuity Planning"/>
          <xsd:enumeration value="FCT - Compliance"/>
          <xsd:enumeration value="FCT - Corporate Communications"/>
          <xsd:enumeration value="FCT - Corporate Security"/>
          <xsd:enumeration value="FCT - Corporate Sustainability"/>
          <xsd:enumeration value="FCT - Finance Services"/>
          <xsd:enumeration value="FCT - Operational Integrity"/>
          <xsd:enumeration value="FCT - Human Resources"/>
          <xsd:enumeration value="FCT - Legal"/>
          <xsd:enumeration value="FCT - Procurement"/>
          <xsd:enumeration value="FCT -  Strategic Transformation"/>
          <xsd:enumeration value="FCT - Information Technology"/>
          <xsd:enumeration value="All"/>
        </xsd:restriction>
      </xsd:simpleType>
    </xsd:element>
    <xsd:element name="Print_x0020_instructions" ma:index="11" nillable="true" ma:displayName="Print instructions" ma:description="Include any instructions when file is artwork" ma:internalName="Print_x0020_instructions">
      <xsd:simpleType>
        <xsd:restriction base="dms:Note"/>
      </xsd:simpleType>
    </xsd:element>
    <xsd:element name="Use_x0020_of_x0020_FSC_x0020_logo_x0020__x002d__x0020_Acronym" ma:index="12" nillable="true" ma:displayName="Use of FSC logo - Acronym" ma:default="0" ma:description="Any reference to FSC (logo or acronym), is subject to strict rules and must have passed through the FSC team first. Select &quot;YES&quot; to indicate that your publication has passed through the SGS FSC team." ma:internalName="Use_x0020_of_x0020_FSC_x0020_logo_x0020__x002d__x0020_Acronym">
      <xsd:simpleType>
        <xsd:restriction base="dms:Boolean"/>
      </xsd:simpleType>
    </xsd:element>
    <xsd:element name="Archive" ma:index="16" nillable="true" ma:displayName="Archive" ma:default="0" ma:description="Tick if this doc is to be archived" ma:hidden="true" ma:internalName="Archive" ma:readOnly="false">
      <xsd:simpleType>
        <xsd:restriction base="dms:Boolean"/>
      </xsd:simpleType>
    </xsd:element>
    <xsd:element name="SEO_x0020_Approval" ma:index="17" nillable="true" ma:displayName="SEO Approval" ma:default="0" ma:hidden="true" ma:internalName="SEO_x0020_Approval" ma:readOnly="false">
      <xsd:simpleType>
        <xsd:restriction base="dms:Boolean"/>
      </xsd:simpleType>
    </xsd:element>
    <xsd:element name="_x0023_" ma:index="18" nillable="true" ma:displayName="#" ma:hidden="true" ma:internalName="_x0023_" ma:readOnly="false">
      <xsd:simpleType>
        <xsd:restriction base="dms:Number"/>
      </xsd:simpleType>
    </xsd:element>
    <xsd:element name="Can_x0020_we_x0020_order_x0020_it_x003f_" ma:index="19" nillable="true" ma:displayName="Can we order it?" ma:default="0" ma:description="if Yes, complete the form http://chsites01.sgs.net/sites/Corpcom-Marketing-Materials/Lists/Brochureware/NewForm.aspx" ma:hidden="true" ma:internalName="Can_x0020_we_x0020_order_x0020_it_x003f_" ma:readOnly="false">
      <xsd:simpleType>
        <xsd:restriction base="dms:Boolean"/>
      </xsd:simpleType>
    </xsd:element>
    <xsd:element name="http_x003a__x002f__x002f_chsites01_x002e_sgs_x002e_net_x002f_sites_x002f_Corpcom_x002d_Marketing_x002d_Materials_x002f_Lists_x002f_Brochureware_x002f_NewForm_x002e_aspx" ma:index="22" nillable="true" ma:displayName="Order Print" ma:description="In order to complete the order form, click here" ma:format="Hyperlink" ma:hidden="true" ma:internalName="http_x003a__x002f__x002f_chsites01_x002e_sgs_x002e_net_x002f_sites_x002f_Corpcom_x002d_Marketing_x002d_Materials_x002f_Lists_x002f_Brochureware_x002f_NewForm_x002e_aspx"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Category_x0020__x0028_level3_x0029_" ma:index="25" nillable="true" ma:displayName="Category (level3)" ma:description="Choose a category that corresponds to your category (level2) choice.&#10;I.e.  Automotive&gt;Electrical components&gt;Electronic accessories&#10;" ma:format="Dropdown" ma:hidden="true" ma:internalName="Category_x0020__x0028_level3_x0029_" ma:readOnly="false">
      <xsd:simpleType>
        <xsd:restriction base="dms:Choice">
          <xsd:enumeration value="Acid Rock Drainage (ARD) Services"/>
          <xsd:enumeration value="Acids and Alkalis"/>
          <xsd:enumeration value="Advances in Technology"/>
          <xsd:enumeration value="Agricultural goods"/>
          <xsd:enumeration value="Agrochemicals"/>
          <xsd:enumeration value="Air, noise and vibrations Services"/>
          <xsd:enumeration value="Alternative fuels"/>
          <xsd:enumeration value="Americas"/>
          <xsd:enumeration value="Analytical Services"/>
          <xsd:enumeration value="Ancilliary Fluids Testing"/>
          <xsd:enumeration value="Anti-Corruption / Bribery"/>
          <xsd:enumeration value="Applied Mineralogy"/>
          <xsd:enumeration value="Asia Pacific"/>
          <xsd:enumeration value="Audio and Video and Household Appliances"/>
          <xsd:enumeration value="Auditor Qualification Training"/>
          <xsd:enumeration value="Audits &amp; Assessments"/>
          <xsd:enumeration value="Audits and Certification"/>
          <xsd:enumeration value="Audits, Certification and Verification"/>
          <xsd:enumeration value="Automotive"/>
          <xsd:enumeration value="Automotive accessories"/>
          <xsd:enumeration value="Awareness Training"/>
          <xsd:enumeration value="Bags and Accessories"/>
          <xsd:enumeration value="Batteries"/>
          <xsd:enumeration value="Bioanalytical Services"/>
          <xsd:enumeration value="Biopharmaceutical Product Characterization"/>
          <xsd:enumeration value="Building Inspection and Certification"/>
          <xsd:enumeration value="Business Continuity Management"/>
          <xsd:enumeration value="Business Risk Management"/>
          <xsd:enumeration value="Carbon Services"/>
          <xsd:enumeration value="Cargo and vessel services"/>
          <xsd:enumeration value="Chemcial Site Closure"/>
          <xsd:enumeration value="Chemical Production and Logistics"/>
          <xsd:enumeration value="Chemical Site Operations"/>
          <xsd:enumeration value="Chemical Testing"/>
          <xsd:enumeration value="Chemicals"/>
          <xsd:enumeration value="Clinical Research Services"/>
          <xsd:enumeration value="Coal"/>
          <xsd:enumeration value="Coal and Coke"/>
          <xsd:enumeration value="Collateral Services"/>
          <xsd:enumeration value="Commercial Analysis"/>
          <xsd:enumeration value="Construction"/>
          <xsd:enumeration value="Consultancy"/>
          <xsd:enumeration value="Consulting"/>
          <xsd:enumeration value="Consumer Chemicals"/>
          <xsd:enumeration value="Consumer Goods"/>
          <xsd:enumeration value="Containers"/>
          <xsd:enumeration value="Contract Research Services"/>
          <xsd:enumeration value="Control Systems &amp; Software"/>
          <xsd:enumeration value="Conventional fuels"/>
          <xsd:enumeration value="Cosmetics"/>
          <xsd:enumeration value="Cost-Reduction"/>
          <xsd:enumeration value="Crop &amp; Forest Services"/>
          <xsd:enumeration value="Crop and Forest Services"/>
          <xsd:enumeration value="Crop monitoring and agronomic services"/>
          <xsd:enumeration value="Cyanidation Technologies"/>
          <xsd:enumeration value="Dealership &amp; Workshop"/>
          <xsd:enumeration value="Decommissioning / Decontamination / Demolition"/>
          <xsd:enumeration value="Development / Redevelopment / Contracting"/>
          <xsd:enumeration value="Distribution and Retail"/>
          <xsd:enumeration value="DIY, Tools and Hardware"/>
          <xsd:enumeration value="Due Diligence"/>
          <xsd:enumeration value="Early Phase I - IIa Services"/>
          <xsd:enumeration value="Ecodesign"/>
          <xsd:enumeration value="Electrical and Electronics Services"/>
          <xsd:enumeration value="Energy Audits and Management Systems"/>
          <xsd:enumeration value="Energy Management"/>
          <xsd:enumeration value="Energy Services"/>
          <xsd:enumeration value="Energy Sources"/>
          <xsd:enumeration value="Engineering Data &amp; Modeling"/>
          <xsd:enumeration value="Environment"/>
          <xsd:enumeration value="Environmental Assessment and Management"/>
          <xsd:enumeration value="Environmental Audits"/>
          <xsd:enumeration value="Environmental Health &amp; Safety"/>
          <xsd:enumeration value="Environmental Issues"/>
          <xsd:enumeration value="Environmental Management Systems"/>
          <xsd:enumeration value="Environmental Reliability Testing"/>
          <xsd:enumeration value="Equipment Certification and Calibration"/>
          <xsd:enumeration value="Equipment Inspection Services"/>
          <xsd:enumeration value="Equipment Optimization"/>
          <xsd:enumeration value="Europe"/>
          <xsd:enumeration value="Exterior"/>
          <xsd:enumeration value="Field &amp; Sampling"/>
          <xsd:enumeration value="Finance"/>
          <xsd:enumeration value="Food"/>
          <xsd:enumeration value="Forestry &amp; Wood"/>
          <xsd:enumeration value="Forrestry &amp; Agri &amp; Construction"/>
          <xsd:enumeration value="Fuel &amp; Oil"/>
          <xsd:enumeration value="Fuel Gases"/>
          <xsd:enumeration value="Fuel Oils"/>
          <xsd:enumeration value="Fuels Testing"/>
          <xsd:enumeration value="Geochemistry"/>
          <xsd:enumeration value="Geometallurgy"/>
          <xsd:enumeration value="Geotechnical Services"/>
          <xsd:enumeration value="Global schemes"/>
          <xsd:enumeration value="Groundwater &amp; Hydrogeological Studies"/>
          <xsd:enumeration value="Guarantee services"/>
          <xsd:enumeration value="Health and Safety"/>
          <xsd:enumeration value="Health and Well-being"/>
          <xsd:enumeration value="High Definition Mineralogy"/>
          <xsd:enumeration value="Home Furnishings and Houseware"/>
          <xsd:enumeration value="Hospitality Services"/>
          <xsd:enumeration value="Household Care"/>
          <xsd:enumeration value="Industrial Chemicals"/>
          <xsd:enumeration value="Industrial Projects in Russia - Regulatory Compliance Services"/>
          <xsd:enumeration value="Information Technology"/>
          <xsd:enumeration value="Infrastructure / Building Services"/>
          <xsd:enumeration value="In-Plant / Operational Support"/>
          <xsd:enumeration value="In-Plant Services / Operational Support"/>
          <xsd:enumeration value="In-Plant/Operational Support"/>
          <xsd:enumeration value="Inspection"/>
          <xsd:enumeration value="Inspection and cargo management"/>
          <xsd:enumeration value="Inspection and Sampling Services"/>
          <xsd:enumeration value="Inspection Services"/>
          <xsd:enumeration value="Inspections Related to Equipment"/>
          <xsd:enumeration value="Integrated Management Systems"/>
          <xsd:enumeration value="Intepretation &amp; Modeling"/>
          <xsd:enumeration value="Interior"/>
          <xsd:enumeration value="IT and Telecommunication"/>
          <xsd:enumeration value="Jewellery"/>
          <xsd:enumeration value="Juvenile Products and Childcare Articles"/>
          <xsd:enumeration value="Laboratory Analysis"/>
          <xsd:enumeration value="Laboratory Management"/>
          <xsd:enumeration value="Laboratory Services"/>
          <xsd:enumeration value="Land, Water &amp; Data Management"/>
          <xsd:enumeration value="Late Phase II - IV Services"/>
          <xsd:enumeration value="Leasing Companies"/>
          <xsd:enumeration value="Lighting"/>
          <xsd:enumeration value="Logistic Companies"/>
          <xsd:enumeration value="Logistics"/>
          <xsd:enumeration value="Logistics and Trade"/>
          <xsd:enumeration value="Lubricant Testing"/>
          <xsd:enumeration value="Luminaries"/>
          <xsd:enumeration value="Machinery"/>
          <xsd:enumeration value="Management Development"/>
          <xsd:enumeration value="Management Systems Certification"/>
          <xsd:enumeration value="Manufacturing Process"/>
          <xsd:enumeration value="Marine"/>
          <xsd:enumeration value="Market Research"/>
          <xsd:enumeration value="Market Research Services"/>
          <xsd:enumeration value="Materials Certification"/>
          <xsd:enumeration value="Materials Testing"/>
          <xsd:enumeration value="Mechanical Sampling"/>
          <xsd:enumeration value="Mechanical Sampling Systems"/>
          <xsd:enumeration value="Medical Devices"/>
          <xsd:enumeration value="Metallurgy &amp; Process Design"/>
          <xsd:enumeration value="Metering, Measurement and Allocation"/>
          <xsd:enumeration value="Microelectronics"/>
          <xsd:enumeration value="Monitoring"/>
          <xsd:enumeration value="Monomers"/>
          <xsd:enumeration value="Multimedia"/>
          <xsd:enumeration value="Neutraceuticals and Dietary Supplements"/>
          <xsd:enumeration value="Non-Destructive Testing"/>
          <xsd:enumeration value="Nuclear"/>
          <xsd:enumeration value="Occupational Health &amp; Safety"/>
          <xsd:enumeration value="Occupational or Industrial Hygiene"/>
          <xsd:enumeration value="Oil &amp; Gas"/>
          <xsd:enumeration value="Oil Sands"/>
          <xsd:enumeration value="Oil, Gas and Chemicals"/>
          <xsd:enumeration value="On-site &amp; Industrial Services"/>
          <xsd:enumeration value="Operational Audit &amp; improvement"/>
          <xsd:enumeration value="Operations Safety"/>
          <xsd:enumeration value="Ore, coal, biofuels, steel and fertilizers"/>
          <xsd:enumeration value="Orebody Modeling &amp; Resource Estimation"/>
          <xsd:enumeration value="Organization and Events"/>
          <xsd:enumeration value="Package and Container Testing"/>
          <xsd:enumeration value="Paint &amp; adhesives"/>
          <xsd:enumeration value="Particulate Testing"/>
          <xsd:enumeration value="Passenger &amp; Commercial Vehicles"/>
          <xsd:enumeration value="Pest Control &amp; Fumigation"/>
          <xsd:enumeration value="Pharmaceuticals"/>
          <xsd:enumeration value="Physical Testing"/>
          <xsd:enumeration value="Pilot Plants"/>
          <xsd:enumeration value="Plant Safety"/>
          <xsd:enumeration value="Plastics and synthetic fibres"/>
          <xsd:enumeration value="Post-Approval and Marketed Drugs"/>
          <xsd:enumeration value="Power Electronics"/>
          <xsd:enumeration value="Powertrain"/>
          <xsd:enumeration value="Preclinical Services"/>
          <xsd:enumeration value="Premiums and Novelty Items"/>
          <xsd:enumeration value="Primary Production"/>
          <xsd:enumeration value="Process &amp; Metallurgical Consulting"/>
          <xsd:enumeration value="Processors and Suppliers"/>
          <xsd:enumeration value="Product and Packaging"/>
          <xsd:enumeration value="Product Certification"/>
          <xsd:enumeration value="Product Certification &amp; Validation"/>
          <xsd:enumeration value="Product Safety"/>
          <xsd:enumeration value="Proficiency Testing Programs (LQSi)"/>
          <xsd:enumeration value="Project Finance"/>
          <xsd:enumeration value="Project Management"/>
          <xsd:enumeration value="Project Verification"/>
          <xsd:enumeration value="Property Management"/>
          <xsd:enumeration value="Protein and Peptide Analysis"/>
          <xsd:enumeration value="Quality"/>
          <xsd:enumeration value="Quality &amp; Process Improvement"/>
          <xsd:enumeration value="Quality &amp; sustainability"/>
          <xsd:enumeration value="Quality and Process Improvement"/>
          <xsd:enumeration value="Quality Assurance and Quality Control"/>
          <xsd:enumeration value="Quality Control"/>
          <xsd:enumeration value="Quality Control Testing"/>
          <xsd:enumeration value="Rail"/>
          <xsd:enumeration value="Raw Materials"/>
          <xsd:enumeration value="Recycling"/>
          <xsd:enumeration value="Refining, processing and supply"/>
          <xsd:enumeration value="Regulations"/>
          <xsd:enumeration value="Renewable Transport Fuel Oblication (RTFO) Verification"/>
          <xsd:enumeration value="Reservoir and Production Fluids Analysis"/>
          <xsd:enumeration value="Retail and Hospitality"/>
          <xsd:enumeration value="Retailers (Automotive)"/>
          <xsd:enumeration value="Risk Assessment / Management"/>
          <xsd:enumeration value="Road"/>
          <xsd:enumeration value="Rubber and Natural Fibers"/>
          <xsd:enumeration value="Scoping Studies &amp; Flowsheet Development"/>
          <xsd:enumeration value="Security"/>
          <xsd:enumeration value="Security and Business continuity"/>
          <xsd:enumeration value="Security Management"/>
          <xsd:enumeration value="Seed services"/>
          <xsd:enumeration value="Services During Construction"/>
          <xsd:enumeration value="Services During Construction and Commissioning"/>
          <xsd:enumeration value="Services During Design"/>
          <xsd:enumeration value="Services During Exploration"/>
          <xsd:enumeration value="Services During Manufacturing of Equipment"/>
          <xsd:enumeration value="Services During Operation and Maintenance"/>
          <xsd:enumeration value="Services During the Design Phase"/>
          <xsd:enumeration value="Services for Forest Products / Solid Biofuels"/>
          <xsd:enumeration value="Shoes"/>
          <xsd:enumeration value="Single Window"/>
          <xsd:enumeration value="Social"/>
          <xsd:enumeration value="Social Responsibility (SR)"/>
          <xsd:enumeration value="Soil Services"/>
          <xsd:enumeration value="Soil/Leaf/Water services"/>
          <xsd:enumeration value="Solar"/>
          <xsd:enumeration value="Solar"/>
          <xsd:enumeration value="Sorting &amp; Blending"/>
          <xsd:enumeration value="Spare Part Management"/>
          <xsd:enumeration value="Sport and Leisure"/>
          <xsd:enumeration value="Stationery and Office Supplies"/>
          <xsd:enumeration value="Statutory and Voluntary Inspection"/>
          <xsd:enumeration value="Statutory Vehicle Inspection"/>
          <xsd:enumeration value="Stockpile Inventory Measurement"/>
          <xsd:enumeration value="Strategic Metals"/>
          <xsd:enumeration value="Strategy and Implementation training"/>
          <xsd:enumeration value="Subsurface Consultancy and Well Engineering"/>
          <xsd:enumeration value="Supplier Qualification"/>
          <xsd:enumeration value="Supply Chain Management"/>
          <xsd:enumeration value="Supply chain security management"/>
          <xsd:enumeration value="Sustainability"/>
          <xsd:enumeration value="Sustainable Process Design"/>
          <xsd:enumeration value="Testing"/>
          <xsd:enumeration value="Textile and Clothing"/>
          <xsd:enumeration value="Timber Traceability and Legality"/>
          <xsd:enumeration value="Toys"/>
          <xsd:enumeration value="Traceability / Chain of Custody"/>
          <xsd:enumeration value="Traditional &amp; Mechanical Sampling"/>
          <xsd:enumeration value="Traffic Management Services"/>
          <xsd:enumeration value="Training"/>
          <xsd:enumeration value="Training Services"/>
          <xsd:enumeration value="Transaction Services"/>
          <xsd:enumeration value="Transportation"/>
          <xsd:enumeration value="Unconventional Resources"/>
          <xsd:enumeration value="Unit Operations / Met Services"/>
          <xsd:enumeration value="Vehicle Axle Load Control Services"/>
          <xsd:enumeration value="Vehicle Driver Examination and Vehicle Registration"/>
          <xsd:enumeration value="Verification"/>
          <xsd:enumeration value="Visual Inspection"/>
          <xsd:enumeration value="Waste &amp; Recycling Services"/>
          <xsd:enumeration value="Waste Management Services"/>
          <xsd:enumeration value="Water Services"/>
          <xsd:enumeration value="Water Treatment Services"/>
          <xsd:enumeration value="Well Testing Services"/>
          <xsd:enumeration value="Wind"/>
        </xsd:restriction>
      </xsd:simpleType>
    </xsd:element>
    <xsd:element name="URL_x0020_to_x0020_post_x0020_the_x0020_document" ma:index="26" nillable="true" ma:displayName="URL to post the document" ma:hidden="true" ma:internalName="URL_x0020_to_x0020_post_x0020_the_x0020_document" ma:readOnly="false">
      <xsd:simpleType>
        <xsd:restriction base="dms:Note"/>
      </xsd:simpleType>
    </xsd:element>
    <xsd:element name="Internal_x0020__x002d__x0020_External_x0020_publication" ma:index="29" nillable="true" ma:displayName="Internal - External publication" ma:default="External publication" ma:description="External publication means for WEB publication&#10;" ma:format="Dropdown" ma:internalName="Internal_x0020__x002d__x0020_External_x0020_publication" ma:readOnly="false">
      <xsd:simpleType>
        <xsd:restriction base="dms:Choice">
          <xsd:enumeration value="Internal publication"/>
          <xsd:enumeration value="External publication"/>
        </xsd:restriction>
      </xsd:simpleType>
    </xsd:element>
    <xsd:element name="Consumer_x0020_Goods_x003a__x0020_sub_x002d_industry" ma:index="30" nillable="true" ma:displayName="Category (level2)" ma:description="Choose a category that corresponds to your industry (level1) choice.&#10;I.e.  Automotive&gt;Electrical components&#10;Ex.." ma:format="Dropdown" ma:hidden="true" ma:internalName="Consumer_x0020_Goods_x003a__x0020_sub_x002d_industry" ma:readOnly="false">
      <xsd:simpleType>
        <xsd:restriction base="dms:Choice">
          <xsd:enumeration value="Aftermarket &amp; distribution"/>
          <xsd:enumeration value="Air / noise / odor / vibration"/>
          <xsd:enumeration value="Alternative fuels"/>
          <xsd:enumeration value="Analytical services"/>
          <xsd:enumeration value="Asset integrity management"/>
          <xsd:enumeration value="Audits, certification and training"/>
          <xsd:enumeration value="Audits, certification and verification"/>
          <xsd:enumeration value="Automotive"/>
          <xsd:enumeration value="Biopharmaceutical"/>
          <xsd:enumeration value="Border security services"/>
          <xsd:enumeration value="Chemical feedstocks services"/>
          <xsd:enumeration value="Climate change"/>
          <xsd:enumeration value="Clinical research services"/>
          <xsd:enumeration value="Commodities"/>
          <xsd:enumeration value="Commodity trading"/>
          <xsd:enumeration value="Construction / property management"/>
          <xsd:enumeration value="Consumer and industrial goods"/>
          <xsd:enumeration value="Customized training"/>
          <xsd:enumeration value="Downstream"/>
          <xsd:enumeration value="Economic sustainability"/>
          <xsd:enumeration value="E-government solutions"/>
          <xsd:enumeration value="Electrical and electronics"/>
          <xsd:enumeration value="Electrical components"/>
          <xsd:enumeration value="Emergency response services"/>
          <xsd:enumeration value="Energy sources"/>
          <xsd:enumeration value="Environment"/>
          <xsd:enumeration value="Exploration services"/>
          <xsd:enumeration value="Facilities &amp; production"/>
          <xsd:enumeration value="Facility management/inspections"/>
          <xsd:enumeration value="Fertilizers"/>
          <xsd:enumeration value="Finished product services"/>
          <xsd:enumeration value="Food and beverages"/>
          <xsd:enumeration value="Forestry"/>
          <xsd:enumeration value="Hardgoods"/>
          <xsd:enumeration value="Health &amp; safety / industrial hygiene"/>
          <xsd:enumeration value="Health, beauty and wellness"/>
          <xsd:enumeration value="Industry-specific training"/>
          <xsd:enumeration value="Inspection and sampling services"/>
          <xsd:enumeration value="Juvenile products"/>
          <xsd:enumeration value="Laboratory services"/>
          <xsd:enumeration value="Large projects and finance"/>
          <xsd:enumeration value="Lenders' adviser"/>
          <xsd:enumeration value="Management &amp; compliance"/>
          <xsd:enumeration value="Manufacturing"/>
          <xsd:enumeration value="Mechanical components"/>
          <xsd:enumeration value="Medical devices"/>
          <xsd:enumeration value="Metallurgy &amp; process design"/>
          <xsd:enumeration value="Monitoring services"/>
          <xsd:enumeration value="Packaging"/>
          <xsd:enumeration value="Packaging and handling"/>
          <xsd:enumeration value="Personal and home care"/>
          <xsd:enumeration value="Pharmaceutical"/>
          <xsd:enumeration value="Power distribution"/>
          <xsd:enumeration value="Power generation"/>
          <xsd:enumeration value="Production and plant services"/>
          <xsd:enumeration value="Project life cycle services"/>
          <xsd:enumeration value="Project management"/>
          <xsd:enumeration value="Project risk assessment &amp; mitigation"/>
          <xsd:enumeration value="Quality, health, safety and environment"/>
          <xsd:enumeration value="Quality, security and business continuity"/>
          <xsd:enumeration value="Risk management"/>
          <xsd:enumeration value="Road safety &amp; traffic"/>
          <xsd:enumeration value="Seed &amp; crop"/>
          <xsd:enumeration value="Services for mining industry challenges"/>
          <xsd:enumeration value="Services related to logistics"/>
          <xsd:enumeration value="Services related to machines &amp; equipment"/>
          <xsd:enumeration value="Services related to materials"/>
          <xsd:enumeration value="Services related to production and products"/>
          <xsd:enumeration value="Services related to projects"/>
          <xsd:enumeration value="Services related to suppliers"/>
          <xsd:enumeration value="Services related to supply chain"/>
          <xsd:enumeration value="Site operations and closure"/>
          <xsd:enumeration value="Social sustainability"/>
          <xsd:enumeration value="Softlines and accessories"/>
          <xsd:enumeration value="Soil"/>
          <xsd:enumeration value="Subject-specific training"/>
          <xsd:enumeration value="Sustainability"/>
          <xsd:enumeration value="Sustainability reporting"/>
          <xsd:enumeration value="Technical staffing services"/>
          <xsd:enumeration value="Toys"/>
          <xsd:enumeration value="Toys and juvenile products"/>
          <xsd:enumeration value="Trade"/>
          <xsd:enumeration value="Trade efficiency"/>
          <xsd:enumeration value="Trade financial risk"/>
          <xsd:enumeration value="Trade monitoring"/>
          <xsd:enumeration value="Training"/>
          <xsd:enumeration value="Training and technical support"/>
          <xsd:enumeration value="Transportation"/>
          <xsd:enumeration value="Upstream"/>
          <xsd:enumeration value="Valuation services"/>
          <xsd:enumeration value="Vehicles &amp; fuels/oil"/>
          <xsd:enumeration value="Waste &amp; product safety"/>
          <xsd:enumeration value="Water"/>
          <xsd:enumeration value="Enquiries"/>
          <xsd:enumeration value="Communications Library"/>
        </xsd:restriction>
      </xsd:simpleType>
    </xsd:element>
    <xsd:element name="Link_x0020_to_x0020_picture" ma:index="31" nillable="true" ma:displayName="Thumbnail" ma:description="A thumbnail 113 x 160 ( Pop up banner: 58 x 160) is only needed for online publications.&#10;Please place them in http://chsites01.sgs.net/sites/global-com-library/Thumbnail/Forms/AllItems.aspx and copy the link here." ma:format="Image" ma:hidden="true" ma:internalName="Link_x0020_to_x0020_pictur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Status" ma:index="32" nillable="true" ma:displayName="Status" ma:default="New" ma:format="Dropdown" ma:hidden="true" ma:internalName="Status" ma:readOnly="false">
      <xsd:simpleType>
        <xsd:union memberTypes="dms:Text">
          <xsd:simpleType>
            <xsd:restriction base="dms:Choice">
              <xsd:enumeration value="New"/>
              <xsd:enumeration value="Approved by Business"/>
              <xsd:enumeration value="Approved by Corp Com"/>
              <xsd:enumeration value="Published on the web"/>
            </xsd:restriction>
          </xsd:simpleType>
        </xsd:union>
      </xsd:simpleType>
    </xsd:element>
  </xsd:schema>
  <xsd:schema xmlns:xsd="http://www.w3.org/2001/XMLSchema" xmlns:dms="http://schemas.microsoft.com/office/2006/documentManagement/types" targetNamespace="9f4ee30b-270c-457b-9b56-e7e19f18cb3e" elementFormDefault="qualified">
    <xsd:import namespace="http://schemas.microsoft.com/office/2006/documentManagement/types"/>
    <xsd:element name="Type_x0020_of_x0020_document" ma:index="3" nillable="true" ma:displayName="Usage" ma:description="document type" ma:format="Dropdown" ma:internalName="Type_x0020_of_x0020_document">
      <xsd:simpleType>
        <xsd:restriction base="dms:Choice">
          <xsd:enumeration value="1. Stationery"/>
          <xsd:enumeration value="2. Event"/>
          <xsd:enumeration value="3. Operational"/>
          <xsd:enumeration value="4. Marketing"/>
        </xsd:restriction>
      </xsd:simpleType>
    </xsd:element>
    <xsd:element name="Type_x0020_of_x0020_publications" ma:index="4" ma:displayName="Type of publication" ma:format="Dropdown" ma:internalName="Type_x0020_of_x0020_publications">
      <xsd:simpleType>
        <xsd:restriction base="dms:Choice">
          <xsd:enumeration value="Advertisings"/>
          <xsd:enumeration value="Animations/online banners"/>
          <xsd:enumeration value="Anniversary"/>
          <xsd:enumeration value="Application/Enrolment Forms"/>
          <xsd:enumeration value="Bags"/>
          <xsd:enumeration value="Banners and pop up stands"/>
          <xsd:enumeration value="Billboards"/>
          <xsd:enumeration value="Binder Covers"/>
          <xsd:enumeration value="Binder Spines"/>
          <xsd:enumeration value="Brochures"/>
          <xsd:enumeration value="Business Cards"/>
          <xsd:enumeration value="Calendars"/>
          <xsd:enumeration value="Case studies"/>
          <xsd:enumeration value="CD covers"/>
          <xsd:enumeration value="Certificates"/>
          <xsd:enumeration value="Certification Reports"/>
          <xsd:enumeration value="Client Lists"/>
          <xsd:enumeration value="Client Surveys"/>
          <xsd:enumeration value="Compliment Slips"/>
          <xsd:enumeration value="Contracts"/>
          <xsd:enumeration value="Curriculum Vitae ‎"/>
          <xsd:enumeration value="Deployment guide"/>
          <xsd:enumeration value="Event support documents"/>
          <xsd:enumeration value="Executive Summary"/>
          <xsd:enumeration value="FAQ"/>
          <xsd:enumeration value="Fax"/>
          <xsd:enumeration value="Flyers / leaflets"/>
          <xsd:enumeration value="Folders"/>
          <xsd:enumeration value="Forms"/>
          <xsd:enumeration value="Illegal Use Reports"/>
          <xsd:enumeration value="Information Request Form"/>
          <xsd:enumeration value="Informational Cards"/>
          <xsd:enumeration value="Infosheets"/>
          <xsd:enumeration value="Invitations"/>
          <xsd:enumeration value="Job description"/>
          <xsd:enumeration value="Legal Documents"/>
          <xsd:enumeration value="Letters"/>
          <xsd:enumeration value="Map"/>
          <xsd:enumeration value="Media Releases"/>
          <xsd:enumeration value="Microsoft Office - SGS Image - 2003"/>
          <xsd:enumeration value="Microsoft Office - SGS Image - 2007"/>
          <xsd:enumeration value="Nameplates"/>
          <xsd:enumeration value="Nametags"/>
          <xsd:enumeration value="Newsletters"/>
          <xsd:enumeration value="Notepads"/>
          <xsd:enumeration value="Memos"/>
          <xsd:enumeration value="Organisational Charts"/>
          <xsd:enumeration value="Packaging"/>
          <xsd:enumeration value="Policies"/>
          <xsd:enumeration value="Postcards"/>
          <xsd:enumeration value="Posters"/>
          <xsd:enumeration value="Post-its"/>
          <xsd:enumeration value="Presentations"/>
          <xsd:enumeration value="Press Releases"/>
          <xsd:enumeration value="Procedures"/>
          <xsd:enumeration value="Product lists"/>
          <xsd:enumeration value="Project Fact Sheets"/>
          <xsd:enumeration value="Promotional items"/>
          <xsd:enumeration value="Proposals"/>
          <xsd:enumeration value="Reference Lists"/>
          <xsd:enumeration value="Reports"/>
          <xsd:enumeration value="Requests for certification"/>
          <xsd:enumeration value="SGS Contact lists"/>
          <xsd:enumeration value="SGS Directories"/>
          <xsd:enumeration value="Signage - Indoor Com. Systems (ICS)"/>
          <xsd:enumeration value="Signage - Outdoor Com. Systems (OCS)"/>
          <xsd:enumeration value="Stickers"/>
          <xsd:enumeration value="Technical Bulletins"/>
          <xsd:enumeration value="Technical Datasheets"/>
          <xsd:enumeration value="Tenders"/>
          <xsd:enumeration value="Training Course Documents"/>
          <xsd:enumeration value="Training Course Synopsis"/>
          <xsd:enumeration value="Webinar Cards"/>
          <xsd:enumeration value="White Papers"/>
        </xsd:restriction>
      </xsd:simpleType>
    </xsd:element>
  </xsd:schema>
  <xsd:schema xmlns:xsd="http://www.w3.org/2001/XMLSchema" xmlns:dms="http://schemas.microsoft.com/office/2006/documentManagement/types" targetNamespace="e07f7f89-c8b6-42fa-bd13-c4be020d0183" elementFormDefault="qualified">
    <xsd:import namespace="http://schemas.microsoft.com/office/2006/documentManagement/types"/>
    <xsd:element name="Topics" ma:index="5" nillable="true" ma:displayName="Industry/Theme" ma:internalName="Topics" ma:requiredMultiChoice="true">
      <xsd:complexType>
        <xsd:complexContent>
          <xsd:extension base="dms:MultiChoice">
            <xsd:sequence>
              <xsd:element name="Value" maxOccurs="unbounded" minOccurs="0" nillable="true">
                <xsd:simpleType>
                  <xsd:restriction base="dms:Choice">
                    <xsd:enumeration value="Agriculture &amp; Food"/>
                    <xsd:enumeration value="Automotive"/>
                    <xsd:enumeration value="Aviation"/>
                    <xsd:enumeration value="Carbon Capture"/>
                    <xsd:enumeration value="Chemical"/>
                    <xsd:enumeration value="Construction"/>
                    <xsd:enumeration value="Consumer Goods and Retail"/>
                    <xsd:enumeration value="Energy"/>
                    <xsd:enumeration value="Finance"/>
                    <xsd:enumeration value="Industrial Manufacturing"/>
                    <xsd:enumeration value="Life Sciences"/>
                    <xsd:enumeration value="Logistics"/>
                    <xsd:enumeration value="Mining"/>
                    <xsd:enumeration value="Oil &amp; Gas"/>
                    <xsd:enumeration value="Public Sector"/>
                    <xsd:enumeration value="Corporate materials - only for functions"/>
                    <xsd:enumeration value="Environment"/>
                    <xsd:enumeration value="Risk Management"/>
                    <xsd:enumeration value="Sustainability"/>
                    <xsd:enumeration value="Trade"/>
                    <xsd:enumeration value="Training Courses and Seminars"/>
                    <xsd:enumeration value="Health and Safety"/>
                  </xsd:restriction>
                </xsd:simpleType>
              </xsd:element>
            </xsd:sequence>
          </xsd:extension>
        </xsd:complexContent>
      </xsd:complexType>
    </xsd:element>
    <xsd:element name="Date_x0020_of_x0020_the_x0020_Publication" ma:index="10" ma:displayName="Date of creation of the document" ma:description="MM/DD/YYYY&#10;" ma:format="DateOnly" ma:internalName="Date_x0020_of_x0020_the_x0020_Publication" ma:readOnly="false">
      <xsd:simpleType>
        <xsd:restriction base="dms:DateTime"/>
      </xsd:simpleType>
    </xsd:element>
    <xsd:element name="Abstract" ma:index="15" nillable="true" ma:displayName="Abstract" ma:description="Include here the abstract of the publication. It shall not exceed 500 characters" ma:hidden="true" ma:internalName="Abstract" ma:readOnly="fals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ma:readOnly="true"/>
        <xsd:element ref="dc:title" maxOccurs="1" ma:index="13" ma:displayName="SGS Contact person/author"/>
        <xsd:element ref="dc:subject" minOccurs="0" maxOccurs="1"/>
        <xsd:element ref="dc:description" minOccurs="0" maxOccurs="1"/>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92447390-0A7F-44F0-97BC-ABC9D2968F3A}">
  <ds:schemaRefs>
    <ds:schemaRef ds:uri="http://schemas.microsoft.com/office/2006/documentManagement/types"/>
    <ds:schemaRef ds:uri="http://purl.org/dc/elements/1.1/"/>
    <ds:schemaRef ds:uri="http://purl.org/dc/terms/"/>
    <ds:schemaRef ds:uri="http://purl.org/dc/dcmitype/"/>
    <ds:schemaRef ds:uri="http://www.w3.org/XML/1998/namespace"/>
    <ds:schemaRef ds:uri="http://schemas.microsoft.com/office/2006/metadata/properties"/>
    <ds:schemaRef ds:uri="a79c8154-2b75-4460-83eb-97e1fc1a55ac"/>
    <ds:schemaRef ds:uri="1f846b6c-9d9b-4522-aaa1-fa98fb4707dd"/>
    <ds:schemaRef ds:uri="9f4ee30b-270c-457b-9b56-e7e19f18cb3e"/>
    <ds:schemaRef ds:uri="e07f7f89-c8b6-42fa-bd13-c4be020d0183"/>
    <ds:schemaRef ds:uri="http://schemas.openxmlformats.org/package/2006/metadata/core-properties"/>
  </ds:schemaRefs>
</ds:datastoreItem>
</file>

<file path=customXml/itemProps2.xml><?xml version="1.0" encoding="utf-8"?>
<ds:datastoreItem xmlns:ds="http://schemas.openxmlformats.org/officeDocument/2006/customXml" ds:itemID="{FE801312-DA85-46B1-BDE0-8F2F30D2B591}">
  <ds:schemaRefs>
    <ds:schemaRef ds:uri="http://schemas.microsoft.com/sharepoint/v3/contenttype/forms"/>
  </ds:schemaRefs>
</ds:datastoreItem>
</file>

<file path=customXml/itemProps3.xml><?xml version="1.0" encoding="utf-8"?>
<ds:datastoreItem xmlns:ds="http://schemas.openxmlformats.org/officeDocument/2006/customXml" ds:itemID="{4AB52893-2FE7-4A12-B901-389062D154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9c8154-2b75-4460-83eb-97e1fc1a55ac"/>
    <ds:schemaRef ds:uri="1f846b6c-9d9b-4522-aaa1-fa98fb4707dd"/>
    <ds:schemaRef ds:uri="9f4ee30b-270c-457b-9b56-e7e19f18cb3e"/>
    <ds:schemaRef ds:uri="e07f7f89-c8b6-42fa-bd13-c4be020d018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4.xml><?xml version="1.0" encoding="utf-8"?>
<ds:datastoreItem xmlns:ds="http://schemas.openxmlformats.org/officeDocument/2006/customXml" ds:itemID="{FCC7EE9C-BC43-4697-ABBA-005F745E6E8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Blank</Template>
  <TotalTime>329</TotalTime>
  <Words>2154</Words>
  <Application>Microsoft Office PowerPoint</Application>
  <PresentationFormat>A4 Paper (210x297 mm)</PresentationFormat>
  <Paragraphs>484</Paragraphs>
  <Slides>39</Slides>
  <Notes>17</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Blank</vt:lpstr>
      <vt:lpstr>Conference Series LLC Conferences</vt:lpstr>
      <vt:lpstr> ESTABLISHING “FINGERPRINT-LIKE” BIOSIMILARITY - CRITICAL FIRST STEPS FOR BIOSIMILAR ASSESSMENT</vt:lpstr>
      <vt:lpstr>  AGENDA: MEETING REGULATORY ANALYTICAL CHARACTERIZATION EXPECTATIONS  </vt:lpstr>
      <vt:lpstr>GLOBAL REGULATORY BACKGROUND</vt:lpstr>
      <vt:lpstr>PowerPoint Presentation</vt:lpstr>
      <vt:lpstr> US REGULATORY PATHWAY (2/2) </vt:lpstr>
      <vt:lpstr> US REGULATORY PATHWAY (2/2) </vt:lpstr>
      <vt:lpstr>BIOSIMILARS DEVELOPMENT PARADIGM</vt:lpstr>
      <vt:lpstr>A STEPWISE APPROACH</vt:lpstr>
      <vt:lpstr>WHEN IS ANALYTICAL CHARACTERIZATION REQUIRED?</vt:lpstr>
      <vt:lpstr>MEETING REGULATORY CRITERIA FOR BIOSIMILARITY DEMONSTRATION</vt:lpstr>
      <vt:lpstr>COMPARISON OF THE BIOSIMILAR SIDE-BY-SIDE WITH THE ORIGINATOR</vt:lpstr>
      <vt:lpstr>REVISED EMA QUALITY GUIDELINE: COMPARABILITY EXERCISE</vt:lpstr>
      <vt:lpstr>WHY ARE BIOPRODUCTS A CHALLENGE ?</vt:lpstr>
      <vt:lpstr> EXAMPLE OF COMPLEXITY: ANTIBODY CASE</vt:lpstr>
      <vt:lpstr>WHAT REGULATIONS COVER PHYSICOCHEMICAL CHARACTERIZATION?</vt:lpstr>
      <vt:lpstr>POTENTIAL ANALYTICAL TOOLS</vt:lpstr>
      <vt:lpstr> </vt:lpstr>
      <vt:lpstr>INTACT MASS COMPARISON OF THREE BIOSIMILAR mABs</vt:lpstr>
      <vt:lpstr> PEPTIDE MAPPING WORKFLOW</vt:lpstr>
      <vt:lpstr>HOW CAN MS PROVIDE ANALYTICAL DATA FOR ANTIBODY CHARACTERIZATION?</vt:lpstr>
      <vt:lpstr> </vt:lpstr>
      <vt:lpstr>INTACT MASS COMPARISON OF THREE BIOSIMILAR mABs</vt:lpstr>
      <vt:lpstr> PEPTIDE MAPPING WORKFLOW</vt:lpstr>
      <vt:lpstr>ANTIBODY ANALYSIS – GENERAL WORKFLOW</vt:lpstr>
      <vt:lpstr>PowerPoint Presentation</vt:lpstr>
      <vt:lpstr>GLYCOSYLATION CHARACTERIZATION</vt:lpstr>
      <vt:lpstr>ANALYSIS OF GLYCOPROTEINS</vt:lpstr>
      <vt:lpstr>PowerPoint Presentation</vt:lpstr>
      <vt:lpstr>BIOPHYSICAL TECHNIQUES FOR HIGHER ORDER STRUCTURE &amp; CONFORMATION</vt:lpstr>
      <vt:lpstr>BIOPHYSICAL TECHNIQUES FOR AGGREGATION</vt:lpstr>
      <vt:lpstr> BIOLOGICAL/FUNCTIONAL ASSAYS - WHY?</vt:lpstr>
      <vt:lpstr> FUNCTIONAL ASSAYS</vt:lpstr>
      <vt:lpstr>BIOASSAYS CRITICAL FOR DEMONSTRATING BIOSIMILARITY</vt:lpstr>
      <vt:lpstr>PowerPoint Presentation</vt:lpstr>
      <vt:lpstr>EXAMPLE 2: CELLTRION REMSIMA (INFLIXIMAB) ANALYTICAL METHODS</vt:lpstr>
      <vt:lpstr> RE-CAP: ANALYTICAL CHARACTERIZATION DATA FOR BIOSIMILARS</vt:lpstr>
      <vt:lpstr>THANK YOU FOR YOUR ATTENTION</vt:lpstr>
      <vt:lpstr> Let us meet again..</vt:lpstr>
    </vt:vector>
  </TitlesOfParts>
  <Company>SGS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MEETING REGULATORY ANALYTICAL CHARACTERIZATION EXPECTATIONS</dc:title>
  <dc:creator>mckenzie_landgraf</dc:creator>
  <cp:lastModifiedBy>Biosimilars 2015</cp:lastModifiedBy>
  <cp:revision>50</cp:revision>
  <dcterms:created xsi:type="dcterms:W3CDTF">2015-04-16T18:59:24Z</dcterms:created>
  <dcterms:modified xsi:type="dcterms:W3CDTF">2016-07-27T09:36:35Z</dcterms:modified>
  <cp:category>MS Office PowerPoint</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 Validity Period">
    <vt:lpwstr>6</vt:lpwstr>
  </property>
  <property fmtid="{D5CDD505-2E9C-101B-9397-08002B2CF9AE}" pid="3" name="Revision Reponsible">
    <vt:lpwstr>59</vt:lpwstr>
  </property>
  <property fmtid="{D5CDD505-2E9C-101B-9397-08002B2CF9AE}" pid="4" name="Audience1">
    <vt:lpwstr>All SGS</vt:lpwstr>
  </property>
  <property fmtid="{D5CDD505-2E9C-101B-9397-08002B2CF9AE}" pid="5" name="Document Source">
    <vt:lpwstr/>
  </property>
  <property fmtid="{D5CDD505-2E9C-101B-9397-08002B2CF9AE}" pid="6" name="_DCDateCreated">
    <vt:lpwstr>2012-05-01T00:00:00Z</vt:lpwstr>
  </property>
  <property fmtid="{D5CDD505-2E9C-101B-9397-08002B2CF9AE}" pid="7" name="Document Status">
    <vt:lpwstr>Active</vt:lpwstr>
  </property>
  <property fmtid="{D5CDD505-2E9C-101B-9397-08002B2CF9AE}" pid="8" name="Template Type">
    <vt:lpwstr/>
  </property>
  <property fmtid="{D5CDD505-2E9C-101B-9397-08002B2CF9AE}" pid="9" name="Paper Format">
    <vt:lpwstr/>
  </property>
  <property fmtid="{D5CDD505-2E9C-101B-9397-08002B2CF9AE}" pid="10" name="ContentTypeId">
    <vt:lpwstr>0x0101003104ACA748086649BD8590094597AF1A</vt:lpwstr>
  </property>
  <property fmtid="{D5CDD505-2E9C-101B-9397-08002B2CF9AE}" pid="11" name="ContentType">
    <vt:lpwstr>Document</vt:lpwstr>
  </property>
  <property fmtid="{D5CDD505-2E9C-101B-9397-08002B2CF9AE}" pid="12" name="Revision Date">
    <vt:lpwstr>2012-05-01T00:00:00Z</vt:lpwstr>
  </property>
  <property fmtid="{D5CDD505-2E9C-101B-9397-08002B2CF9AE}" pid="13" name="Business-Function">
    <vt:lpwstr>Corporate Communications</vt:lpwstr>
  </property>
  <property fmtid="{D5CDD505-2E9C-101B-9397-08002B2CF9AE}" pid="14" name="display_urn:schemas-microsoft-com:office:office#Revision_x0020_Reponsible">
    <vt:lpwstr>Francoise Rein</vt:lpwstr>
  </property>
  <property fmtid="{D5CDD505-2E9C-101B-9397-08002B2CF9AE}" pid="15" name="Type of use - Sensitivity">
    <vt:lpwstr>Internal use</vt:lpwstr>
  </property>
  <property fmtid="{D5CDD505-2E9C-101B-9397-08002B2CF9AE}" pid="16" name="Use">
    <vt:lpwstr>1. Stationnery</vt:lpwstr>
  </property>
  <property fmtid="{D5CDD505-2E9C-101B-9397-08002B2CF9AE}" pid="17" name="Type of Publication">
    <vt:lpwstr>Presentations</vt:lpwstr>
  </property>
  <property fmtid="{D5CDD505-2E9C-101B-9397-08002B2CF9AE}" pid="18" name="Language">
    <vt:lpwstr>English</vt:lpwstr>
  </property>
  <property fmtid="{D5CDD505-2E9C-101B-9397-08002B2CF9AE}" pid="19" name="Country">
    <vt:lpwstr>*Global</vt:lpwstr>
  </property>
</Properties>
</file>