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828" r:id="rId1"/>
  </p:sldMasterIdLst>
  <p:notesMasterIdLst>
    <p:notesMasterId r:id="rId41"/>
  </p:notesMasterIdLst>
  <p:sldIdLst>
    <p:sldId id="256" r:id="rId2"/>
    <p:sldId id="322" r:id="rId3"/>
    <p:sldId id="257" r:id="rId4"/>
    <p:sldId id="258" r:id="rId5"/>
    <p:sldId id="259" r:id="rId6"/>
    <p:sldId id="260" r:id="rId7"/>
    <p:sldId id="261" r:id="rId8"/>
    <p:sldId id="262" r:id="rId9"/>
    <p:sldId id="265" r:id="rId10"/>
    <p:sldId id="266" r:id="rId11"/>
    <p:sldId id="267" r:id="rId12"/>
    <p:sldId id="284" r:id="rId13"/>
    <p:sldId id="285" r:id="rId14"/>
    <p:sldId id="286" r:id="rId15"/>
    <p:sldId id="287" r:id="rId16"/>
    <p:sldId id="288" r:id="rId17"/>
    <p:sldId id="289" r:id="rId18"/>
    <p:sldId id="268" r:id="rId19"/>
    <p:sldId id="283" r:id="rId20"/>
    <p:sldId id="290" r:id="rId21"/>
    <p:sldId id="269" r:id="rId22"/>
    <p:sldId id="293" r:id="rId23"/>
    <p:sldId id="300" r:id="rId24"/>
    <p:sldId id="307" r:id="rId25"/>
    <p:sldId id="308" r:id="rId26"/>
    <p:sldId id="309" r:id="rId27"/>
    <p:sldId id="310" r:id="rId28"/>
    <p:sldId id="270" r:id="rId29"/>
    <p:sldId id="271" r:id="rId30"/>
    <p:sldId id="312" r:id="rId31"/>
    <p:sldId id="315" r:id="rId32"/>
    <p:sldId id="314" r:id="rId33"/>
    <p:sldId id="317" r:id="rId34"/>
    <p:sldId id="316" r:id="rId35"/>
    <p:sldId id="278" r:id="rId36"/>
    <p:sldId id="282" r:id="rId37"/>
    <p:sldId id="318" r:id="rId38"/>
    <p:sldId id="319" r:id="rId39"/>
    <p:sldId id="321" r:id="rId4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713" autoAdjust="0"/>
  </p:normalViewPr>
  <p:slideViewPr>
    <p:cSldViewPr>
      <p:cViewPr>
        <p:scale>
          <a:sx n="75" d="100"/>
          <a:sy n="75" d="100"/>
        </p:scale>
        <p:origin x="-144" y="-230"/>
      </p:cViewPr>
      <p:guideLst>
        <p:guide orient="horz" pos="2161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29E21230-97EA-4F39-B4E0-3A89D43C893E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FF6CC9F-232D-4E67-BD17-07C462B8E1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41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419611" y="0"/>
            <a:ext cx="4876789" cy="6858000"/>
            <a:chOff x="2133612" y="0"/>
            <a:chExt cx="4800589" cy="6789576"/>
          </a:xfrm>
        </p:grpSpPr>
        <p:grpSp>
          <p:nvGrpSpPr>
            <p:cNvPr id="10" name="Group 4"/>
            <p:cNvGrpSpPr/>
            <p:nvPr/>
          </p:nvGrpSpPr>
          <p:grpSpPr>
            <a:xfrm>
              <a:off x="2133612" y="0"/>
              <a:ext cx="4800589" cy="6789576"/>
              <a:chOff x="2133611" y="0"/>
              <a:chExt cx="4800589" cy="6789576"/>
            </a:xfrm>
          </p:grpSpPr>
          <p:pic>
            <p:nvPicPr>
              <p:cNvPr id="12" name="Picture 1" descr="C:\Users\SNW\Desktop\Swapon-Singapore Drawings-31-10-2017\Image\Fig 10 - 3D View of Whole Structure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133611" y="0"/>
                <a:ext cx="4800589" cy="6789576"/>
              </a:xfrm>
              <a:prstGeom prst="rect">
                <a:avLst/>
              </a:prstGeom>
              <a:noFill/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2667000" y="6172200"/>
                <a:ext cx="2819400" cy="533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" name="TextBox 2"/>
            <p:cNvSpPr txBox="1"/>
            <p:nvPr/>
          </p:nvSpPr>
          <p:spPr>
            <a:xfrm>
              <a:off x="3200400" y="6321630"/>
              <a:ext cx="3352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/>
                <a:t> One Kilometer Tower (278 Stories)</a:t>
              </a:r>
              <a:endParaRPr lang="en-US" sz="1400" b="1" dirty="0"/>
            </a:p>
          </p:txBody>
        </p:sp>
      </p:grpSp>
      <p:pic>
        <p:nvPicPr>
          <p:cNvPr id="1027" name="Picture 3" descr="C:\Users\SNW\Desktop\marketing_Morebook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84716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"/>
            <a:ext cx="4648200" cy="57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133600" y="5966944"/>
            <a:ext cx="46844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Classification of tall building structural systems by </a:t>
            </a:r>
            <a:r>
              <a:rPr lang="en-US" sz="1400" dirty="0" err="1" smtClean="0"/>
              <a:t>Fazlur</a:t>
            </a:r>
            <a:r>
              <a:rPr lang="en-US" sz="1400" dirty="0" smtClean="0"/>
              <a:t> Khan</a:t>
            </a:r>
          </a:p>
          <a:p>
            <a:r>
              <a:rPr lang="en-US" sz="1400" dirty="0" smtClean="0"/>
              <a:t>Above: Fig. 1    Steel;    Below: Fig. 2    Concrete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600210" y="152412"/>
            <a:ext cx="6920623" cy="6705595"/>
            <a:chOff x="1600200" y="152405"/>
            <a:chExt cx="6920622" cy="6705595"/>
          </a:xfrm>
        </p:grpSpPr>
        <p:pic>
          <p:nvPicPr>
            <p:cNvPr id="4" name="Picture 3" descr="C:\Users\SNW\Desktop\Swapon-Singapore Drawings-31-10-2017\Image\Fig 3 - Tube structure by closely spaced columns Model (1)-pdf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00200" y="152405"/>
              <a:ext cx="6920622" cy="6705595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2819400" y="5715000"/>
              <a:ext cx="32004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Fig. 3    Tube Structure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89653" y="15"/>
            <a:ext cx="8901955" cy="6878783"/>
            <a:chOff x="89652" y="7"/>
            <a:chExt cx="8901955" cy="6878783"/>
          </a:xfrm>
        </p:grpSpPr>
        <p:grpSp>
          <p:nvGrpSpPr>
            <p:cNvPr id="6" name="Group 5"/>
            <p:cNvGrpSpPr/>
            <p:nvPr/>
          </p:nvGrpSpPr>
          <p:grpSpPr>
            <a:xfrm>
              <a:off x="89652" y="7"/>
              <a:ext cx="8901955" cy="6878783"/>
              <a:chOff x="89652" y="7"/>
              <a:chExt cx="8901955" cy="6878783"/>
            </a:xfrm>
          </p:grpSpPr>
          <p:pic>
            <p:nvPicPr>
              <p:cNvPr id="4" name="Picture 2" descr="C:\Users\SNW\Desktop\Swapon-Singapore Drawings-31-10-2017\Image\Fig 4 &amp; 5 -shear lag effect- Model (1)-pdf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89652" y="7"/>
                <a:ext cx="8901955" cy="6878783"/>
              </a:xfrm>
              <a:prstGeom prst="rect">
                <a:avLst/>
              </a:prstGeom>
              <a:noFill/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447800" y="5867400"/>
                <a:ext cx="205740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6705600" y="4191000"/>
                <a:ext cx="2057400" cy="685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1295400" y="4267200"/>
              <a:ext cx="6781800" cy="2060377"/>
              <a:chOff x="1295400" y="4267200"/>
              <a:chExt cx="6781800" cy="2060377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295400" y="6019800"/>
                <a:ext cx="2133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Fig. 4    Shear lag effect</a:t>
                </a:r>
                <a:endParaRPr lang="en-US" sz="1400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7467600" y="4267200"/>
                <a:ext cx="609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/>
                  <a:t>Fig. 5</a:t>
                </a:r>
                <a:endParaRPr lang="en-US" sz="1400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NW\Desktop\Swapon-Singapore Drawings-31-10-2017\Fig 6-1200px-John_Hancock_Cen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43119" y="3"/>
            <a:ext cx="4743447" cy="632459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1" y="6400808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Fig. 6    100-story John Hancock Center (Braced-Tube)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202" y="228603"/>
            <a:ext cx="2899409" cy="645033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6096005" y="3314589"/>
            <a:ext cx="26670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Fig. 7    110-Story Sears Tower (Bundled-Tube).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NW\Desktop\Swapon-Singapore Drawings-31-10-2017\Fig 8(a) - Burj Khalifa-Floor-analysis-mod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43401" y="1361468"/>
            <a:ext cx="4800608" cy="3997775"/>
          </a:xfrm>
          <a:prstGeom prst="rect">
            <a:avLst/>
          </a:prstGeom>
          <a:noFill/>
        </p:spPr>
      </p:pic>
      <p:pic>
        <p:nvPicPr>
          <p:cNvPr id="4099" name="Picture 3" descr="C:\Users\SNW\Desktop\Swapon-Singapore Drawings-31-10-2017\Fig 8(b) - Burj_Khalifa- Whole Build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8"/>
            <a:ext cx="4267200" cy="640079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6474031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Fig. 8    World Tallest Building - </a:t>
            </a:r>
            <a:r>
              <a:rPr lang="en-US" sz="1400" dirty="0" err="1" smtClean="0"/>
              <a:t>Burj</a:t>
            </a:r>
            <a:r>
              <a:rPr lang="en-US" sz="1400" dirty="0" smtClean="0"/>
              <a:t> </a:t>
            </a:r>
            <a:r>
              <a:rPr lang="en-US" sz="1400" dirty="0" err="1" smtClean="0"/>
              <a:t>Khalifa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724400" y="5410207"/>
            <a:ext cx="4038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Fig. 9    Structural Arrangement at base – </a:t>
            </a:r>
            <a:r>
              <a:rPr lang="en-US" sz="1400" dirty="0" err="1" smtClean="0"/>
              <a:t>Burj</a:t>
            </a:r>
            <a:r>
              <a:rPr lang="en-US" sz="1400" dirty="0" smtClean="0"/>
              <a:t> </a:t>
            </a:r>
            <a:r>
              <a:rPr lang="en-US" sz="1400" dirty="0" err="1" smtClean="0"/>
              <a:t>Khalifa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404" y="76200"/>
          <a:ext cx="8839196" cy="6705595"/>
        </p:xfrm>
        <a:graphic>
          <a:graphicData uri="http://schemas.openxmlformats.org/drawingml/2006/table">
            <a:tbl>
              <a:tblPr/>
              <a:tblGrid>
                <a:gridCol w="4419598"/>
                <a:gridCol w="4419598"/>
              </a:tblGrid>
              <a:tr h="198607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spc="-75" dirty="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.B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l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1100" b="1" spc="-115" dirty="0">
                          <a:latin typeface="Times New Roman"/>
                          <a:ea typeface="Calibri"/>
                          <a:cs typeface="Times New Roman"/>
                        </a:rPr>
                        <a:t>’</a:t>
                      </a:r>
                      <a:r>
                        <a:rPr lang="en-US" sz="1100" b="1" dirty="0">
                          <a:latin typeface="Times New Roman"/>
                          <a:ea typeface="Calibri"/>
                          <a:cs typeface="Times New Roman"/>
                        </a:rPr>
                        <a:t>s </a:t>
                      </a:r>
                      <a:r>
                        <a:rPr lang="en-US" sz="1100" b="1" spc="-5" dirty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en-US" sz="1100" b="1" spc="-10" dirty="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100" b="1" spc="5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spc="-5" dirty="0" smtClean="0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i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1100" spc="5" dirty="0" smtClean="0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t</a:t>
                      </a:r>
                      <a:r>
                        <a:rPr lang="en-US" sz="1100" spc="-5" dirty="0" smtClean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n-US" sz="1100" spc="-5" dirty="0" smtClean="0">
                          <a:latin typeface="Times New Roman"/>
                          <a:ea typeface="Calibri"/>
                          <a:cs typeface="Times New Roman"/>
                        </a:rPr>
                        <a:t>r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r>
                        <a:rPr lang="en-US" sz="1100" spc="5" dirty="0" smtClean="0">
                          <a:latin typeface="Times New Roman"/>
                          <a:ea typeface="Calibri"/>
                          <a:cs typeface="Times New Roman"/>
                        </a:rPr>
                        <a:t>u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d </a:t>
                      </a:r>
                      <a:r>
                        <a:rPr lang="en-US" sz="1100" spc="-5" dirty="0" smtClean="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r>
                        <a:rPr lang="en-US" sz="1100" spc="-10" dirty="0" smtClean="0">
                          <a:latin typeface="Times New Roman"/>
                          <a:ea typeface="Calibri"/>
                          <a:cs typeface="Times New Roman"/>
                        </a:rPr>
                        <a:t>loo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r </a:t>
                      </a: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en-US" sz="1100" spc="-5" dirty="0">
                          <a:latin typeface="Times New Roman"/>
                          <a:ea typeface="Calibri"/>
                          <a:cs typeface="Times New Roman"/>
                        </a:rPr>
                        <a:t> R</a:t>
                      </a:r>
                      <a:r>
                        <a:rPr lang="en-US" sz="1100" spc="-10" dirty="0">
                          <a:latin typeface="Times New Roman"/>
                          <a:ea typeface="Calibri"/>
                          <a:cs typeface="Times New Roman"/>
                        </a:rPr>
                        <a:t>oo</a:t>
                      </a: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f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3282 feet (1000.8 m)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Number of Stories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	278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Building uses (Assumed)  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Hotel, Office and Residential.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Frame Materials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Concrete Structure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Typical Floor Live Load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3kn/m2 (60 psf).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Basic wind velocity (100 years returned period for Qatar, wind load considered for Qatar)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41.67 m/sec, (150km/hour).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574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Allowable Sway (Drift) [9]-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(Commentary Appendix C-Sec: CC.1.2 ASCE 7-10)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H/500 (H = Height of the Structure)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Allowable Sway at top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1000.8m/500 = 2001.6 mm (6’-6”)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4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Sway of the Structure at top for dynamic analysis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1930 mm (6’ - 4”)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8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Type of structure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Arrangements of Concrete Shear Walls and Beams for Tier-1, Tier-2, Tier-3 and Tier-4. Tier-5 is the frame structure.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Foundation Type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Future Assignment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Typical Floor height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3.6 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 Floor type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R.C.C. Slab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Shear Wall spacing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12m, 9m &amp; 6m c/c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Core area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Column-beam framing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2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Shear Wall thickness at ground floor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1.6m, 1.5m, 1.4m &amp; 1.3m, gradually decreasing the thicknesses toward top.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Typical Beam sizes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Depth 0.8 m, Width 1.1m &amp; 1.2 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Column spacing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6m (20 feet) c/c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0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Column sizes at base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1.5m x 1.5m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4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Covered area at base by ShearWalls &amp; Columns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14.53%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4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Concrete Strength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Shear Walls &amp; Columns 80MPa, Beams &amp; Slab 40MPa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4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Calibri"/>
                          <a:cs typeface="Times New Roman"/>
                        </a:rPr>
                        <a:t>Aspect Ratio (Building Height/Least length at Base)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Calibri"/>
                          <a:cs typeface="Times New Roman"/>
                        </a:rPr>
                        <a:t>9.8 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6795" marR="567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33612" y="0"/>
            <a:ext cx="4800589" cy="6789576"/>
            <a:chOff x="2133612" y="0"/>
            <a:chExt cx="4800589" cy="6789576"/>
          </a:xfrm>
        </p:grpSpPr>
        <p:grpSp>
          <p:nvGrpSpPr>
            <p:cNvPr id="5" name="Group 4"/>
            <p:cNvGrpSpPr/>
            <p:nvPr/>
          </p:nvGrpSpPr>
          <p:grpSpPr>
            <a:xfrm>
              <a:off x="2133612" y="0"/>
              <a:ext cx="4800589" cy="6789576"/>
              <a:chOff x="2133611" y="0"/>
              <a:chExt cx="4800589" cy="6789576"/>
            </a:xfrm>
          </p:grpSpPr>
          <p:pic>
            <p:nvPicPr>
              <p:cNvPr id="14337" name="Picture 1" descr="C:\Users\SNW\Desktop\Swapon-Singapore Drawings-31-10-2017\Image\Fig 10 - 3D View of Whole Structure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133611" y="0"/>
                <a:ext cx="4800589" cy="6789576"/>
              </a:xfrm>
              <a:prstGeom prst="rect">
                <a:avLst/>
              </a:prstGeom>
              <a:noFill/>
            </p:spPr>
          </p:pic>
          <p:sp>
            <p:nvSpPr>
              <p:cNvPr id="4" name="Rectangle 3"/>
              <p:cNvSpPr/>
              <p:nvPr/>
            </p:nvSpPr>
            <p:spPr>
              <a:xfrm>
                <a:off x="2667000" y="6172200"/>
                <a:ext cx="2819400" cy="533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3200400" y="6321630"/>
              <a:ext cx="3352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/>
                <a:t>Fig. 10    One Kilometer Tower (278 Stories).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878279" y="1"/>
            <a:ext cx="7656143" cy="6858000"/>
            <a:chOff x="878268" y="1"/>
            <a:chExt cx="7656143" cy="6858000"/>
          </a:xfrm>
        </p:grpSpPr>
        <p:grpSp>
          <p:nvGrpSpPr>
            <p:cNvPr id="5" name="Group 4"/>
            <p:cNvGrpSpPr/>
            <p:nvPr/>
          </p:nvGrpSpPr>
          <p:grpSpPr>
            <a:xfrm>
              <a:off x="878268" y="1"/>
              <a:ext cx="7656143" cy="6858000"/>
              <a:chOff x="878268" y="1"/>
              <a:chExt cx="7656143" cy="6858000"/>
            </a:xfrm>
          </p:grpSpPr>
          <p:pic>
            <p:nvPicPr>
              <p:cNvPr id="4" name="Picture 2" descr="C:\Users\SNW\Desktop\Swapon-Singapore Drawings-31-10-2017\Image\Fig 11 (Vertical area at base) Model (1)-pdf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878268" y="1"/>
                <a:ext cx="7656143" cy="6858000"/>
              </a:xfrm>
              <a:prstGeom prst="rect">
                <a:avLst/>
              </a:prstGeom>
              <a:noFill/>
            </p:spPr>
          </p:pic>
          <p:sp>
            <p:nvSpPr>
              <p:cNvPr id="3" name="Rectangle 2"/>
              <p:cNvSpPr/>
              <p:nvPr/>
            </p:nvSpPr>
            <p:spPr>
              <a:xfrm>
                <a:off x="1752600" y="6172200"/>
                <a:ext cx="4572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</a:rPr>
                  <a:t>Fig. 11    Vertical Members (Covered Area) at base.</a:t>
                </a:r>
                <a:endParaRPr lang="en-US" sz="14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6934200" y="1524000"/>
              <a:ext cx="15240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934200" y="152400"/>
              <a:ext cx="15240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341344" y="2009009"/>
            <a:ext cx="8882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Shear walls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162800" y="637409"/>
            <a:ext cx="7280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Columns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7"/>
            <a:ext cx="5943600" cy="6098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505200" y="6400808"/>
            <a:ext cx="1830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12a     Plan at base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81057" y="228607"/>
            <a:ext cx="7448551" cy="6251377"/>
            <a:chOff x="781051" y="228600"/>
            <a:chExt cx="7448549" cy="6251377"/>
          </a:xfrm>
        </p:grpSpPr>
        <p:sp>
          <p:nvSpPr>
            <p:cNvPr id="6" name="TextBox 5"/>
            <p:cNvSpPr txBox="1"/>
            <p:nvPr/>
          </p:nvSpPr>
          <p:spPr>
            <a:xfrm>
              <a:off x="2404923" y="6172200"/>
              <a:ext cx="445307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Fig. 12b     Beam Connections with shear  walls &amp; Columns </a:t>
              </a:r>
              <a:endParaRPr lang="en-US" sz="1400" dirty="0"/>
            </a:p>
          </p:txBody>
        </p:sp>
        <p:pic>
          <p:nvPicPr>
            <p:cNvPr id="4" name="Picture 3" descr="C:\Users\ferozalam\AppData\Local\Temp\Rar$DIa0.041\photo_to_jpg_007.jp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1051" y="228600"/>
              <a:ext cx="7448549" cy="584917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4" y="228600"/>
            <a:ext cx="7298749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2438400" y="6324607"/>
            <a:ext cx="4217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12-1a    Shear wall &amp; Column arrangement of Tier-1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40958" y="6324607"/>
            <a:ext cx="4225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12-1b    Shear wall &amp; Column arrangement of Tier-2</a:t>
            </a:r>
            <a:endParaRPr lang="en-US" sz="1400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8" y="228600"/>
            <a:ext cx="7293831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67010" y="6324607"/>
            <a:ext cx="4205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12-1c    Shear wall &amp; Column arrangement of Tier-3</a:t>
            </a:r>
            <a:endParaRPr lang="en-US" sz="1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28607"/>
            <a:ext cx="6705600" cy="5944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4609" y="6324607"/>
            <a:ext cx="4225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12-1d    Shear wall &amp; Column arrangement of Tier-4</a:t>
            </a:r>
            <a:endParaRPr lang="en-US" sz="1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1" y="381000"/>
            <a:ext cx="6520043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14599" y="6324607"/>
            <a:ext cx="4026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12-1e    Columns &amp; Beams arrangement of Tier-5</a:t>
            </a:r>
            <a:endParaRPr lang="en-US" sz="1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1029" y="228599"/>
            <a:ext cx="6487571" cy="596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029205" y="3352800"/>
            <a:ext cx="34290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19205" y="3200400"/>
            <a:ext cx="3429001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2209807" y="-1"/>
            <a:ext cx="4047036" cy="6858001"/>
            <a:chOff x="2209801" y="-1"/>
            <a:chExt cx="4047036" cy="6858001"/>
          </a:xfrm>
        </p:grpSpPr>
        <p:grpSp>
          <p:nvGrpSpPr>
            <p:cNvPr id="12" name="Group 11"/>
            <p:cNvGrpSpPr/>
            <p:nvPr/>
          </p:nvGrpSpPr>
          <p:grpSpPr>
            <a:xfrm>
              <a:off x="2209801" y="-1"/>
              <a:ext cx="4047036" cy="6858001"/>
              <a:chOff x="2209801" y="-1"/>
              <a:chExt cx="4047036" cy="6858001"/>
            </a:xfrm>
          </p:grpSpPr>
          <p:pic>
            <p:nvPicPr>
              <p:cNvPr id="11265" name="Picture 1" descr="C:\Users\SNW\Desktop\Swapon-Singapore Drawings-31-10-2017\Image\Fig 13 - Composite actions between shear wall &amp; beam Model (1)-pdf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209801" y="-1"/>
                <a:ext cx="4047036" cy="6858001"/>
              </a:xfrm>
              <a:prstGeom prst="rect">
                <a:avLst/>
              </a:prstGeom>
              <a:noFill/>
            </p:spPr>
          </p:pic>
          <p:sp>
            <p:nvSpPr>
              <p:cNvPr id="8" name="Rectangle 7"/>
              <p:cNvSpPr/>
              <p:nvPr/>
            </p:nvSpPr>
            <p:spPr>
              <a:xfrm>
                <a:off x="2667000" y="2362200"/>
                <a:ext cx="3429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819400" y="6248400"/>
                <a:ext cx="3429000" cy="381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743200" y="2362200"/>
              <a:ext cx="3429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743210" y="2286008"/>
            <a:ext cx="33118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13(a)    Shear walls &amp; Beam connection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199479" y="6248408"/>
            <a:ext cx="24276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13(b)    Free body diagram 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13" y="3505208"/>
            <a:ext cx="4474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14a   Gird-5x interaction between Shear walls &amp; Beams</a:t>
            </a:r>
            <a:endParaRPr lang="en-US" sz="1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779225"/>
            <a:ext cx="8839200" cy="573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7" y="3505208"/>
            <a:ext cx="4482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Fig. 14b   Gird-5x interaction between Shear walls &amp; Beams</a:t>
            </a:r>
            <a:endParaRPr lang="en-US" sz="1400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2235588"/>
            <a:ext cx="8839200" cy="111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15089" y="228600"/>
            <a:ext cx="5676315" cy="6477000"/>
            <a:chOff x="1524000" y="228600"/>
            <a:chExt cx="5676314" cy="6477000"/>
          </a:xfrm>
        </p:grpSpPr>
        <p:sp>
          <p:nvSpPr>
            <p:cNvPr id="3" name="Rectangle 2"/>
            <p:cNvSpPr/>
            <p:nvPr/>
          </p:nvSpPr>
          <p:spPr>
            <a:xfrm>
              <a:off x="2286000" y="6324600"/>
              <a:ext cx="34290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Fig. 15    Result Analysis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pic>
          <p:nvPicPr>
            <p:cNvPr id="10243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524000" y="228600"/>
              <a:ext cx="5676314" cy="601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29400" y="3124201"/>
            <a:ext cx="228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15-1c    Bending moment of beams at 70</a:t>
            </a:r>
            <a:r>
              <a:rPr lang="en-US" sz="1400" baseline="30000" dirty="0" smtClean="0">
                <a:solidFill>
                  <a:schemeClr val="tx1"/>
                </a:solidFill>
              </a:rPr>
              <a:t>th</a:t>
            </a:r>
            <a:r>
              <a:rPr lang="en-US" sz="1400" dirty="0" smtClean="0">
                <a:solidFill>
                  <a:schemeClr val="tx1"/>
                </a:solidFill>
              </a:rPr>
              <a:t> Floor 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7" y="228600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0411"/>
            <a:ext cx="4114800" cy="6645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629400" y="3124201"/>
            <a:ext cx="22860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15-2a    Column reactions at base 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7" y="228600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5100"/>
            <a:ext cx="4097160" cy="661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47800" y="5791200"/>
            <a:ext cx="5943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15-2h    Bending moment diagrams of columns from 60</a:t>
            </a:r>
            <a:r>
              <a:rPr lang="en-US" sz="1400" baseline="30000" dirty="0" smtClean="0">
                <a:solidFill>
                  <a:schemeClr val="tx1"/>
                </a:solidFill>
              </a:rPr>
              <a:t>th</a:t>
            </a:r>
            <a:r>
              <a:rPr lang="en-US" sz="1400" dirty="0" smtClean="0">
                <a:solidFill>
                  <a:schemeClr val="tx1"/>
                </a:solidFill>
              </a:rPr>
              <a:t> to 78</a:t>
            </a:r>
            <a:r>
              <a:rPr lang="en-US" sz="1400" baseline="30000" dirty="0" smtClean="0">
                <a:solidFill>
                  <a:schemeClr val="tx1"/>
                </a:solidFill>
              </a:rPr>
              <a:t>th</a:t>
            </a:r>
            <a:r>
              <a:rPr lang="en-US" sz="1400" dirty="0" smtClean="0">
                <a:solidFill>
                  <a:schemeClr val="tx1"/>
                </a:solidFill>
              </a:rPr>
              <a:t> floor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600200"/>
            <a:ext cx="8227415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38400" y="5791200"/>
            <a:ext cx="49530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15-3a    Maximum Compressive stresses of shear walls at base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01637"/>
            <a:ext cx="11223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8" name="Group 7"/>
          <p:cNvGrpSpPr/>
          <p:nvPr/>
        </p:nvGrpSpPr>
        <p:grpSpPr>
          <a:xfrm>
            <a:off x="1981200" y="738187"/>
            <a:ext cx="5738813" cy="4824413"/>
            <a:chOff x="1981200" y="457200"/>
            <a:chExt cx="5738813" cy="4824413"/>
          </a:xfrm>
        </p:grpSpPr>
        <p:pic>
          <p:nvPicPr>
            <p:cNvPr id="286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57400" y="533400"/>
              <a:ext cx="5662613" cy="4748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7" name="Rectangle 6"/>
            <p:cNvSpPr/>
            <p:nvPr/>
          </p:nvSpPr>
          <p:spPr>
            <a:xfrm>
              <a:off x="1981200" y="457200"/>
              <a:ext cx="5715000" cy="42672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</a:t>
              </a:r>
              <a:endParaRPr lang="en-US" dirty="0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0" y="6019800"/>
            <a:ext cx="59436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15-3b    Maximum Compressive stress diagram of shear walls at base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85800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0" y="304800"/>
            <a:ext cx="513500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02287" y="5334000"/>
            <a:ext cx="2093913" cy="11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971800" y="5029200"/>
            <a:ext cx="3581400" cy="381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 smtClean="0">
                <a:solidFill>
                  <a:schemeClr val="tx1"/>
                </a:solidFill>
              </a:rPr>
              <a:t>Fig. 15-4a    Mode shapes in x-directions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457200"/>
            <a:ext cx="11668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9" name="Group 8"/>
          <p:cNvGrpSpPr/>
          <p:nvPr/>
        </p:nvGrpSpPr>
        <p:grpSpPr>
          <a:xfrm>
            <a:off x="685800" y="1938338"/>
            <a:ext cx="7772400" cy="2862262"/>
            <a:chOff x="609600" y="1295400"/>
            <a:chExt cx="7772400" cy="2862262"/>
          </a:xfrm>
        </p:grpSpPr>
        <p:pic>
          <p:nvPicPr>
            <p:cNvPr id="2" name="Picture 2" descr="C:\Users\SNW\Desktop\Fig 15-4a Mode shape-1 x-dir.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9600" y="1295400"/>
              <a:ext cx="1630362" cy="2776538"/>
            </a:xfrm>
            <a:prstGeom prst="rect">
              <a:avLst/>
            </a:prstGeom>
            <a:noFill/>
          </p:spPr>
        </p:pic>
        <p:pic>
          <p:nvPicPr>
            <p:cNvPr id="1027" name="Picture 3" descr="C:\Users\SNW\Desktop\Fig 15-4b Mode shape-4 x-dir.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14600" y="1295400"/>
              <a:ext cx="1752600" cy="2798762"/>
            </a:xfrm>
            <a:prstGeom prst="rect">
              <a:avLst/>
            </a:prstGeom>
            <a:noFill/>
          </p:spPr>
        </p:pic>
        <p:pic>
          <p:nvPicPr>
            <p:cNvPr id="1028" name="Picture 4" descr="C:\Users\SNW\Desktop\Fig 15-4c Mode shape-7 x-dir.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76738" y="1371600"/>
              <a:ext cx="1871662" cy="2786062"/>
            </a:xfrm>
            <a:prstGeom prst="rect">
              <a:avLst/>
            </a:prstGeom>
            <a:noFill/>
          </p:spPr>
        </p:pic>
        <p:pic>
          <p:nvPicPr>
            <p:cNvPr id="1029" name="Picture 5" descr="C:\Users\SNW\Desktop\Fig 15-4d Mode shape-10 x-dir.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656388" y="1335088"/>
              <a:ext cx="1725612" cy="2779712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410200" y="6262423"/>
            <a:ext cx="3276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2056833" y="0"/>
            <a:ext cx="6934767" cy="6615361"/>
            <a:chOff x="2056833" y="0"/>
            <a:chExt cx="6934767" cy="6615361"/>
          </a:xfrm>
        </p:grpSpPr>
        <p:pic>
          <p:nvPicPr>
            <p:cNvPr id="4" name="Picture 2" descr="C:\Users\SNW\Desktop\Swapon-Singapore Drawings-31-10-2017\Image\Fig 16- 831-pdf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056833" y="0"/>
              <a:ext cx="6934767" cy="6615361"/>
            </a:xfrm>
            <a:prstGeom prst="rect">
              <a:avLst/>
            </a:prstGeom>
            <a:noFill/>
          </p:spPr>
        </p:pic>
        <p:sp>
          <p:nvSpPr>
            <p:cNvPr id="3" name="Rectangle 2"/>
            <p:cNvSpPr/>
            <p:nvPr/>
          </p:nvSpPr>
          <p:spPr>
            <a:xfrm>
              <a:off x="4648200" y="152400"/>
              <a:ext cx="4343400" cy="106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90800" y="1828800"/>
              <a:ext cx="457200" cy="2209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724400" y="191869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At the Top: 231 Stories Acceleration</a:t>
              </a:r>
            </a:p>
            <a:p>
              <a:r>
                <a:rPr lang="en-US" sz="1200" dirty="0" smtClean="0"/>
                <a:t>26.9 </a:t>
              </a:r>
              <a:r>
                <a:rPr lang="en-US" sz="1200" dirty="0" err="1" smtClean="0"/>
                <a:t>milli</a:t>
              </a:r>
              <a:r>
                <a:rPr lang="en-US" sz="1200" dirty="0" smtClean="0"/>
                <a:t>-g – Allowable 30 </a:t>
              </a:r>
              <a:r>
                <a:rPr lang="en-US" sz="1200" dirty="0" err="1" smtClean="0"/>
                <a:t>milli</a:t>
              </a:r>
              <a:r>
                <a:rPr lang="en-US" sz="1200" dirty="0" smtClean="0"/>
                <a:t>-g</a:t>
              </a:r>
            </a:p>
            <a:p>
              <a:r>
                <a:rPr lang="en-US" sz="1200" dirty="0" smtClean="0"/>
                <a:t>Drift 1041 mm – Allowable 1663mm</a:t>
              </a:r>
              <a:endParaRPr lang="en-US" sz="1200" dirty="0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858003" y="2790197"/>
              <a:ext cx="17425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831.6 Meters (2727 feet)</a:t>
              </a:r>
              <a:endParaRPr lang="en-US" sz="12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209800" y="5943600"/>
              <a:ext cx="3124200" cy="381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38400" y="6019800"/>
              <a:ext cx="2639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Fig. 16:     831.6 meters Tall Tower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C:\Users\SNW\Desktop\Swapon-Singapore Drawings-31-10-2017\Image\Fig 17 (a) &amp; 17 (b) - Drawing of Concrete reduction by making hole Model (1)-p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1733" y="1"/>
            <a:ext cx="5643475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492129" y="157490"/>
            <a:ext cx="8159742" cy="6543020"/>
            <a:chOff x="685800" y="152400"/>
            <a:chExt cx="8159742" cy="6543020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27784" y="152400"/>
              <a:ext cx="896416" cy="6019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62892" y="228600"/>
              <a:ext cx="899908" cy="586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Box 5"/>
            <p:cNvSpPr txBox="1"/>
            <p:nvPr/>
          </p:nvSpPr>
          <p:spPr>
            <a:xfrm>
              <a:off x="685800" y="6248400"/>
              <a:ext cx="35569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Fig. 17c    Solid Shear wall 175m x 5.5m x 0.6m</a:t>
              </a:r>
              <a:endParaRPr lang="en-US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72000" y="6172200"/>
              <a:ext cx="42735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dirty="0" smtClean="0"/>
                <a:t>Fig. 17d    Shear wall with opening 175m x 5.55m x 0.6m</a:t>
              </a:r>
            </a:p>
            <a:p>
              <a:r>
                <a:rPr lang="en-US" sz="1400" dirty="0" smtClean="0"/>
                <a:t>(Opening 1.5m x 1.25m)</a:t>
              </a: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43841"/>
            <a:ext cx="4876800" cy="6714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838200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Shear Wall</a:t>
            </a:r>
          </a:p>
          <a:p>
            <a:pPr algn="ctr"/>
            <a:r>
              <a:rPr lang="en-US" sz="1400" dirty="0" smtClean="0"/>
              <a:t>(No Opening)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2286000" y="906375"/>
            <a:ext cx="4419600" cy="4656225"/>
            <a:chOff x="2286000" y="906375"/>
            <a:chExt cx="4419600" cy="4656225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3400337"/>
              <a:ext cx="4419600" cy="2162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0" y="906375"/>
              <a:ext cx="4414758" cy="167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132292"/>
            <a:ext cx="5181600" cy="6570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48294" y="914400"/>
            <a:ext cx="1380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/>
              <a:t>Shear Wall</a:t>
            </a:r>
          </a:p>
          <a:p>
            <a:pPr algn="ctr"/>
            <a:r>
              <a:rPr lang="en-US" sz="1400" dirty="0" smtClean="0"/>
              <a:t>(With Openings)</a:t>
            </a:r>
            <a:endParaRPr lang="en-US" sz="1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914400"/>
            <a:ext cx="4870450" cy="238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SNW\Desktop\Swapon-Singapore Drawings-31-10-2017\Image\Fig 18 (a) &amp; 18 (b) - Drawing of Increase inertia by changing shape Model (1)-pd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76408" y="76204"/>
            <a:ext cx="5817613" cy="67548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4595"/>
            <a:ext cx="4802704" cy="6581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8008" y="137972"/>
            <a:ext cx="4896192" cy="6567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41312"/>
            <a:ext cx="8553450" cy="621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266700"/>
            <a:ext cx="7758113" cy="621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475</TotalTime>
  <Words>601</Words>
  <Application>Microsoft Office PowerPoint</Application>
  <PresentationFormat>On-screen Show (4:3)</PresentationFormat>
  <Paragraphs>92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SNW</dc:creator>
  <cp:lastModifiedBy>ferozalam</cp:lastModifiedBy>
  <cp:revision>150</cp:revision>
  <dcterms:created xsi:type="dcterms:W3CDTF">2006-08-16T00:00:00Z</dcterms:created>
  <dcterms:modified xsi:type="dcterms:W3CDTF">2017-11-20T19:10:51Z</dcterms:modified>
</cp:coreProperties>
</file>