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71" r:id="rId9"/>
    <p:sldId id="272" r:id="rId10"/>
    <p:sldId id="273" r:id="rId11"/>
    <p:sldId id="279" r:id="rId12"/>
    <p:sldId id="280" r:id="rId13"/>
    <p:sldId id="267" r:id="rId14"/>
    <p:sldId id="268" r:id="rId15"/>
    <p:sldId id="270" r:id="rId16"/>
    <p:sldId id="276" r:id="rId17"/>
    <p:sldId id="274" r:id="rId18"/>
    <p:sldId id="275" r:id="rId19"/>
    <p:sldId id="277" r:id="rId20"/>
    <p:sldId id="278" r:id="rId21"/>
    <p:sldId id="283" r:id="rId22"/>
    <p:sldId id="284" r:id="rId23"/>
    <p:sldId id="282" r:id="rId24"/>
    <p:sldId id="281" r:id="rId25"/>
    <p:sldId id="264" r:id="rId26"/>
    <p:sldId id="265" r:id="rId27"/>
    <p:sldId id="266" r:id="rId2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81B8BF77-1B69-C24A-B12D-3DEFC7482F46}">
          <p14:sldIdLst>
            <p14:sldId id="257"/>
            <p14:sldId id="258"/>
            <p14:sldId id="260"/>
            <p14:sldId id="259"/>
            <p14:sldId id="261"/>
            <p14:sldId id="262"/>
            <p14:sldId id="263"/>
            <p14:sldId id="271"/>
            <p14:sldId id="272"/>
            <p14:sldId id="273"/>
            <p14:sldId id="279"/>
            <p14:sldId id="280"/>
            <p14:sldId id="267"/>
            <p14:sldId id="268"/>
            <p14:sldId id="270"/>
            <p14:sldId id="276"/>
            <p14:sldId id="274"/>
            <p14:sldId id="275"/>
            <p14:sldId id="277"/>
            <p14:sldId id="278"/>
            <p14:sldId id="283"/>
            <p14:sldId id="284"/>
            <p14:sldId id="282"/>
            <p14:sldId id="281"/>
            <p14:sldId id="264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0FD5DD29-EC6D-43C2-89FA-BD1BE9854A80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B277C61D-AF4D-46D2-BFC4-12370B2A78A1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075312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F8104-7C47-4E22-B8F1-D2727072892E}" type="slidenum">
              <a:rPr lang="en-US" altLang="es-MX"/>
              <a:pPr/>
              <a:t>5</a:t>
            </a:fld>
            <a:endParaRPr lang="en-US" altLang="es-MX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E9033-33A4-4A53-8FFC-290667BFA9D1}" type="slidenum">
              <a:rPr lang="en-US" altLang="es-MX"/>
              <a:pPr/>
              <a:t>6</a:t>
            </a:fld>
            <a:endParaRPr lang="en-US" altLang="es-MX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DF3F1F-26A3-4964-B045-350217DE37FB}" type="slidenum">
              <a:rPr lang="en-US" altLang="es-MX"/>
              <a:pPr/>
              <a:t>13</a:t>
            </a:fld>
            <a:endParaRPr lang="en-US" altLang="es-MX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221AB8-E2B3-46C2-BADA-D6BE67C49A75}" type="slidenum">
              <a:rPr lang="en-US" altLang="es-MX"/>
              <a:pPr/>
              <a:t>14</a:t>
            </a:fld>
            <a:endParaRPr lang="en-US" altLang="es-MX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6B6CDD-00BE-4AC3-921D-0A9F0300DD23}" type="slidenum">
              <a:rPr lang="en-US" altLang="es-MX"/>
              <a:pPr/>
              <a:t>15</a:t>
            </a:fld>
            <a:endParaRPr lang="en-US" altLang="es-MX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MX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7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55046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1390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1958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53693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0100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23201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69063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90810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9288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14569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DF150-65E2-4642-B095-498A2F17E609}" type="datetimeFigureOut">
              <a:rPr lang="es-MX" smtClean="0"/>
              <a:pPr/>
              <a:t>15/10/2014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1DE3A-EC9B-426A-B675-A87EF8AA615B}" type="slidenum">
              <a:rPr lang="es-MX" smtClean="0"/>
              <a:pPr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3455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The </a:t>
            </a:r>
            <a:r>
              <a:rPr lang="es-ES" dirty="0" err="1" smtClean="0"/>
              <a:t>Impact</a:t>
            </a:r>
            <a:r>
              <a:rPr lang="es-ES" dirty="0" smtClean="0"/>
              <a:t> of Air </a:t>
            </a:r>
            <a:r>
              <a:rPr lang="es-ES" dirty="0" err="1" smtClean="0"/>
              <a:t>Pollution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Human </a:t>
            </a:r>
            <a:r>
              <a:rPr lang="es-ES" dirty="0" err="1" smtClean="0"/>
              <a:t>Health</a:t>
            </a:r>
            <a:r>
              <a:rPr lang="es-E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580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Fernando Holguin MD MPH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Associate Professor of medicine and Pediatrics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Director, Clinical and Translational Research Center , MUH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University of Pittsburgh Medical Center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9" y="228600"/>
            <a:ext cx="609599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4837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792162"/>
          </a:xfrm>
        </p:spPr>
        <p:txBody>
          <a:bodyPr>
            <a:noAutofit/>
          </a:bodyPr>
          <a:lstStyle/>
          <a:p>
            <a:r>
              <a:rPr lang="en-US" sz="2800" dirty="0" smtClean="0"/>
              <a:t>Air pollution, a complex mixture of particles and gases </a:t>
            </a:r>
            <a:endParaRPr lang="es-MX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80638" y="1023050"/>
            <a:ext cx="2277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Criteria air pollutants 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599209" y="1752600"/>
            <a:ext cx="2072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Ground-level ozone </a:t>
            </a:r>
            <a:endParaRPr lang="es-MX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671443" y="1937266"/>
            <a:ext cx="235775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57800" y="166747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Forms from the reaction of pollutants emitted by industrial facilities and motor vehicles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619991" y="2743200"/>
            <a:ext cx="2441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Particulate matter (PM) </a:t>
            </a:r>
            <a:endParaRPr lang="es-MX" dirty="0"/>
          </a:p>
        </p:txBody>
      </p: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3061878" y="2927866"/>
            <a:ext cx="189112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57800" y="2769275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Diverse chemical and physical substances that exist in discrete particles over a wide range of particles. Derived from anthropogenic sources (&lt;2.5 microns); whereas PM10 mostly derive from dust dispersion </a:t>
            </a:r>
            <a:endParaRPr lang="es-MX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0" y="52578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Lead </a:t>
            </a:r>
            <a:endParaRPr lang="es-MX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369000" y="5442466"/>
            <a:ext cx="3584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57800" y="53340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Used to be a major air pollution component  until banned in gasoline; more of an industrial pollutant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0489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792162"/>
          </a:xfrm>
        </p:spPr>
        <p:txBody>
          <a:bodyPr>
            <a:noAutofit/>
          </a:bodyPr>
          <a:lstStyle/>
          <a:p>
            <a:r>
              <a:rPr lang="en-US" sz="2800" dirty="0" smtClean="0"/>
              <a:t>Air pollution, a complex mixture of particles and gases </a:t>
            </a:r>
            <a:endParaRPr lang="es-MX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99638" y="1154668"/>
            <a:ext cx="2277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Criteria air pollutants 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599209" y="1972270"/>
            <a:ext cx="169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Sulfur – dioxide </a:t>
            </a:r>
            <a:endParaRPr lang="es-MX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55123" y="2156936"/>
            <a:ext cx="257407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57800" y="188714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Gas emitted primarily by fuel combustion from electrical utilities and industry 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619991" y="2962870"/>
            <a:ext cx="165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Carbon dioxide </a:t>
            </a:r>
            <a:endParaRPr lang="es-MX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500325" y="3147536"/>
            <a:ext cx="25288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57800" y="2935069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Gasoline-fueled vehicles and on-road mobile sources</a:t>
            </a:r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3724870"/>
            <a:ext cx="1793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Nitrogen dioxide </a:t>
            </a:r>
            <a:endParaRPr lang="es-MX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500325" y="3953470"/>
            <a:ext cx="25288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380107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Gas emitted by trucks, cars, buses, power plants, non-road engines and equipment </a:t>
            </a:r>
            <a:endParaRPr lang="es-MX" dirty="0"/>
          </a:p>
        </p:txBody>
      </p:sp>
      <p:sp>
        <p:nvSpPr>
          <p:cNvPr id="21" name="TextBox 20"/>
          <p:cNvSpPr txBox="1"/>
          <p:nvPr/>
        </p:nvSpPr>
        <p:spPr>
          <a:xfrm>
            <a:off x="4419600" y="6324600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 : Environmental Protection Agency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4217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4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Smoke Control Lantern Slide Collection, ca. 1940-1950, AIS.1978.22, Archives Service Center, University of Pittsburgh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263" y="1003394"/>
            <a:ext cx="4127643" cy="410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115965"/>
            <a:ext cx="5651648" cy="352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4859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65"/>
          <a:stretch>
            <a:fillRect/>
          </a:stretch>
        </p:blipFill>
        <p:spPr bwMode="auto">
          <a:xfrm>
            <a:off x="304800" y="1143000"/>
            <a:ext cx="4419600" cy="427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441325" y="547688"/>
            <a:ext cx="438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sz="2000" dirty="0">
                <a:latin typeface="Times New Roman" pitchFamily="18" charset="0"/>
              </a:rPr>
              <a:t>PM &lt; 2.5 Ambient Sample – Field Image</a:t>
            </a:r>
          </a:p>
        </p:txBody>
      </p:sp>
      <p:pic>
        <p:nvPicPr>
          <p:cNvPr id="40964" name="Picture 4"/>
          <p:cNvPicPr>
            <a:picLocks noChangeArrowheads="1"/>
          </p:cNvPicPr>
          <p:nvPr/>
        </p:nvPicPr>
        <p:blipFill>
          <a:blip r:embed="rId4" cstate="print">
            <a:lum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98" t="13123" r="14998" b="20622"/>
          <a:stretch>
            <a:fillRect/>
          </a:stretch>
        </p:blipFill>
        <p:spPr bwMode="auto">
          <a:xfrm>
            <a:off x="6172200" y="4495800"/>
            <a:ext cx="2279650" cy="21336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676400" y="4114800"/>
            <a:ext cx="4267200" cy="1295400"/>
          </a:xfrm>
          <a:prstGeom prst="line">
            <a:avLst/>
          </a:prstGeom>
          <a:noFill/>
          <a:ln w="28575">
            <a:solidFill>
              <a:srgbClr val="FF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pic>
        <p:nvPicPr>
          <p:cNvPr id="40966" name="Picture 6" descr="Filter PM10 -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"/>
            <a:ext cx="3467100" cy="31511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3200400" y="1676400"/>
            <a:ext cx="1981200" cy="0"/>
          </a:xfrm>
          <a:prstGeom prst="line">
            <a:avLst/>
          </a:prstGeom>
          <a:noFill/>
          <a:ln w="28575">
            <a:solidFill>
              <a:srgbClr val="FFCC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114800" y="6149975"/>
            <a:ext cx="19669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MX" sz="2000">
                <a:solidFill>
                  <a:schemeClr val="bg1"/>
                </a:solidFill>
                <a:latin typeface="Times New Roman" pitchFamily="18" charset="0"/>
              </a:rPr>
              <a:t>Coal Combustion</a:t>
            </a:r>
            <a:endParaRPr lang="en-US" altLang="es-MX" sz="2000">
              <a:latin typeface="Times New Roman" pitchFamily="18" charset="0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6096000" y="3336925"/>
            <a:ext cx="2606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s-MX" sz="2000">
                <a:latin typeface="Times New Roman" pitchFamily="18" charset="0"/>
              </a:rPr>
              <a:t>Fossil Fuel Combustion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228600" y="61722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MX" altLang="es-MX"/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228600" y="5562600"/>
            <a:ext cx="34272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sz="1400" dirty="0"/>
              <a:t>Mexico City sample from</a:t>
            </a:r>
          </a:p>
          <a:p>
            <a:r>
              <a:rPr lang="en-US" altLang="es-MX" sz="1400" dirty="0"/>
              <a:t>The  Desert Research Institute, Reno Nevada</a:t>
            </a:r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2209800" y="5334000"/>
            <a:ext cx="23622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97771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62000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6605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1295400" y="2057400"/>
            <a:ext cx="0" cy="3787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1295400" y="5845175"/>
            <a:ext cx="609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1905000" y="2797175"/>
            <a:ext cx="5181600" cy="2438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514600" y="6007029"/>
            <a:ext cx="316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b="1" dirty="0"/>
              <a:t>Air pollution concentration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88925" y="2757488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b="1"/>
              <a:t>RISK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s-MX" sz="4000" dirty="0">
                <a:solidFill>
                  <a:schemeClr val="accent2"/>
                </a:solidFill>
              </a:rPr>
              <a:t>A</a:t>
            </a:r>
            <a:r>
              <a:rPr lang="en-US" altLang="es-MX" sz="4000" dirty="0" smtClean="0">
                <a:solidFill>
                  <a:schemeClr val="accent2"/>
                </a:solidFill>
              </a:rPr>
              <a:t>ir </a:t>
            </a:r>
            <a:r>
              <a:rPr lang="en-US" altLang="es-MX" sz="4000" dirty="0">
                <a:solidFill>
                  <a:schemeClr val="accent2"/>
                </a:solidFill>
              </a:rPr>
              <a:t>pollution levels and </a:t>
            </a:r>
            <a:r>
              <a:rPr lang="en-US" altLang="es-MX" sz="4000" dirty="0" smtClean="0">
                <a:solidFill>
                  <a:schemeClr val="accent2"/>
                </a:solidFill>
              </a:rPr>
              <a:t>health risks</a:t>
            </a:r>
            <a:endParaRPr lang="en-US" altLang="es-MX" sz="4000" dirty="0">
              <a:solidFill>
                <a:schemeClr val="tx1"/>
              </a:solidFill>
            </a:endParaRP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1295400" y="4473575"/>
            <a:ext cx="6400800" cy="0"/>
          </a:xfrm>
          <a:prstGeom prst="line">
            <a:avLst/>
          </a:prstGeom>
          <a:noFill/>
          <a:ln w="9525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5683250" y="4572000"/>
            <a:ext cx="641350" cy="457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400800" y="5001491"/>
            <a:ext cx="2133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National ambient standards,  do not aim for a zero risk , rather an acceptable one</a:t>
            </a:r>
            <a:endParaRPr lang="es-MX" dirty="0"/>
          </a:p>
        </p:txBody>
      </p:sp>
      <p:sp>
        <p:nvSpPr>
          <p:cNvPr id="5" name="TextBox 4"/>
          <p:cNvSpPr txBox="1"/>
          <p:nvPr/>
        </p:nvSpPr>
        <p:spPr>
          <a:xfrm>
            <a:off x="1641251" y="1421460"/>
            <a:ext cx="57951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 discernible threshold; linear association</a:t>
            </a:r>
          </a:p>
          <a:p>
            <a:r>
              <a:rPr lang="en-US" dirty="0" smtClean="0"/>
              <a:t>Combination of multiple exposures, multiple susceptibilities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474744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3862388" cy="289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2673" y="1659082"/>
            <a:ext cx="3828336" cy="28712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0704" y="381000"/>
            <a:ext cx="6990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Relatively short-term exposures translate into adverse </a:t>
            </a:r>
          </a:p>
          <a:p>
            <a:r>
              <a:rPr lang="en-US" sz="2400" dirty="0" smtClean="0"/>
              <a:t>Airway functional and inflammatory responses </a:t>
            </a:r>
            <a:endParaRPr lang="es-MX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645532" y="4953000"/>
            <a:ext cx="574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Oxford Street 				Hyde Park </a:t>
            </a:r>
            <a:endParaRPr lang="es-MX" dirty="0"/>
          </a:p>
        </p:txBody>
      </p:sp>
      <p:sp>
        <p:nvSpPr>
          <p:cNvPr id="5" name="TextBox 4"/>
          <p:cNvSpPr txBox="1"/>
          <p:nvPr/>
        </p:nvSpPr>
        <p:spPr>
          <a:xfrm>
            <a:off x="5867400" y="6216134"/>
            <a:ext cx="2849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McCreanor</a:t>
            </a:r>
            <a:r>
              <a:rPr lang="en-US" dirty="0" smtClean="0"/>
              <a:t> et al NEJM 2007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00254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4376738" cy="623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28855" y="2743200"/>
            <a:ext cx="28956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Short – term exposures to traffic-related emissions  are associated with transient reductions in lung function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99704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46693" y="-532293"/>
            <a:ext cx="3202614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78555" y="2676560"/>
            <a:ext cx="3138889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28855" y="2743200"/>
            <a:ext cx="28956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Short – term exposures to traffic-related emissions  are associated with airway inflammation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0323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1" y="1143000"/>
            <a:ext cx="7043738" cy="534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2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0" y="6347927"/>
            <a:ext cx="2654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Barraza A, et al 2008; EHP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72210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809" y="1066800"/>
            <a:ext cx="7960946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2173" y="60198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Lung function models were adjusted for sex, body mass index, previous day minimum temperature </a:t>
            </a:r>
            <a:r>
              <a:rPr lang="en-US" dirty="0" smtClean="0"/>
              <a:t>and </a:t>
            </a:r>
            <a:r>
              <a:rPr lang="es-MX" dirty="0" err="1" smtClean="0"/>
              <a:t>chronological</a:t>
            </a:r>
            <a:r>
              <a:rPr lang="es-MX" dirty="0" smtClean="0"/>
              <a:t> </a:t>
            </a:r>
            <a:r>
              <a:rPr lang="es-MX" dirty="0"/>
              <a:t>time</a:t>
            </a:r>
            <a:r>
              <a:rPr lang="es-MX" dirty="0" smtClean="0"/>
              <a:t>. *</a:t>
            </a:r>
            <a:r>
              <a:rPr lang="es-MX" dirty="0"/>
              <a:t>p &gt; 0.05, &lt; 0.08. **p &lt; 0.05 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398" y="3408218"/>
            <a:ext cx="43622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900982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986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15963"/>
          </a:xfrm>
        </p:spPr>
        <p:txBody>
          <a:bodyPr>
            <a:normAutofit fontScale="90000"/>
          </a:bodyPr>
          <a:lstStyle/>
          <a:p>
            <a:r>
              <a:rPr lang="en-US" altLang="es-MX" sz="3200"/>
              <a:t>Traffic, Susceptibility, and Childhood Asthma</a:t>
            </a:r>
            <a:r>
              <a:rPr lang="en-US" altLang="es-MX" sz="4000"/>
              <a:t/>
            </a:r>
            <a:br>
              <a:rPr lang="en-US" altLang="es-MX" sz="4000"/>
            </a:br>
            <a:endParaRPr lang="en-US" altLang="es-MX" sz="4000"/>
          </a:p>
        </p:txBody>
      </p:sp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14400"/>
            <a:ext cx="4876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457200" y="4953000"/>
            <a:ext cx="35117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sz="1400" b="1" i="1" dirty="0"/>
              <a:t>Environ Health </a:t>
            </a:r>
            <a:r>
              <a:rPr lang="en-US" altLang="es-MX" sz="1400" b="1" i="1" dirty="0" err="1"/>
              <a:t>Perspect</a:t>
            </a:r>
            <a:r>
              <a:rPr lang="en-US" altLang="es-MX" sz="1400" b="1" i="1" dirty="0"/>
              <a:t> </a:t>
            </a:r>
            <a:r>
              <a:rPr lang="en-US" altLang="es-MX" sz="1400" b="1" dirty="0"/>
              <a:t>114:766–772 (2006).</a:t>
            </a:r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3733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3664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2673" y="306426"/>
            <a:ext cx="7632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Asthma and wheezing in relation to road proximity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xmlns="" val="40466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10600" cy="457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914400" y="509155"/>
            <a:ext cx="71000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 sz="2400" dirty="0" smtClean="0"/>
              <a:t>Probability of asthma prevalence and distance to roads </a:t>
            </a:r>
            <a:endParaRPr lang="en-US" altLang="es-MX" sz="2400" dirty="0"/>
          </a:p>
        </p:txBody>
      </p:sp>
    </p:spTree>
    <p:extLst>
      <p:ext uri="{BB962C8B-B14F-4D97-AF65-F5344CB8AC3E}">
        <p14:creationId xmlns:p14="http://schemas.microsoft.com/office/powerpoint/2010/main" xmlns="" val="2802741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85" r="5315"/>
          <a:stretch/>
        </p:blipFill>
        <p:spPr bwMode="auto">
          <a:xfrm>
            <a:off x="239917" y="805806"/>
            <a:ext cx="8206966" cy="564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43400" y="6483927"/>
            <a:ext cx="4393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Brooks et al, Circulation AHA statement 2010</a:t>
            </a:r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239917" y="76200"/>
            <a:ext cx="8827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Particulate matter pollution, a risk for multiple chronic diseases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xmlns="" val="202906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6624638" cy="6328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29400" y="3962400"/>
            <a:ext cx="228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Mortality increase associated with a 10 µg/m</a:t>
            </a:r>
            <a:r>
              <a:rPr lang="en-US" baseline="30000" dirty="0" smtClean="0"/>
              <a:t>3</a:t>
            </a:r>
            <a:r>
              <a:rPr lang="en-US" dirty="0" smtClean="0"/>
              <a:t> in PM2.5 or 20 </a:t>
            </a:r>
            <a:r>
              <a:rPr lang="en-US" dirty="0"/>
              <a:t>µg/m</a:t>
            </a:r>
            <a:r>
              <a:rPr lang="en-US" baseline="30000" dirty="0"/>
              <a:t>3</a:t>
            </a:r>
            <a:r>
              <a:rPr lang="en-US" dirty="0" smtClean="0"/>
              <a:t> in PM10, </a:t>
            </a:r>
          </a:p>
          <a:p>
            <a:r>
              <a:rPr lang="en-US" dirty="0" smtClean="0"/>
              <a:t>For different time scales  </a:t>
            </a:r>
            <a:endParaRPr lang="es-MX" dirty="0"/>
          </a:p>
        </p:txBody>
      </p:sp>
      <p:sp>
        <p:nvSpPr>
          <p:cNvPr id="4" name="TextBox 3"/>
          <p:cNvSpPr txBox="1"/>
          <p:nvPr/>
        </p:nvSpPr>
        <p:spPr>
          <a:xfrm>
            <a:off x="4500934" y="6372388"/>
            <a:ext cx="4552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Brooks et al , Circulation 2010 AHA statement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6014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04838" y="-138113"/>
            <a:ext cx="10353676" cy="713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6986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5029200" cy="63055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38800" y="685800"/>
            <a:ext cx="2895600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Recent traffic exposure to vehicular traffic is associated with increased ORs for acute myocardial infarction </a:t>
            </a:r>
          </a:p>
          <a:p>
            <a:endParaRPr lang="en-US" dirty="0"/>
          </a:p>
          <a:p>
            <a:r>
              <a:rPr lang="en-US" dirty="0" smtClean="0"/>
              <a:t>691 AMI survivors from whom the onset of chest pain and traffic exposure could be quantified </a:t>
            </a:r>
            <a:endParaRPr lang="es-MX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186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Peters et al NEJM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42755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999" y="1295400"/>
            <a:ext cx="746058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1999" y="3581400"/>
            <a:ext cx="7460585" cy="685800"/>
          </a:xfrm>
          <a:prstGeom prst="rect">
            <a:avLst/>
          </a:prstGeom>
          <a:solidFill>
            <a:schemeClr val="accent2">
              <a:alpha val="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TextBox 2"/>
          <p:cNvSpPr txBox="1"/>
          <p:nvPr/>
        </p:nvSpPr>
        <p:spPr>
          <a:xfrm>
            <a:off x="761999" y="685800"/>
            <a:ext cx="711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ORs for AMI (vulnerable period vs control periods), by time spent in traffic</a:t>
            </a:r>
            <a:endParaRPr lang="es-MX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6248400"/>
            <a:ext cx="1924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Peters et al, NEJM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9920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287958" cy="518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50" y="304800"/>
            <a:ext cx="9127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Air pollution (PM2.5) and chronic peripheral  vascular disease </a:t>
            </a:r>
            <a:endParaRPr lang="es-MX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91200" y="6324600"/>
            <a:ext cx="235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Adar S, </a:t>
            </a:r>
            <a:r>
              <a:rPr lang="en-US" dirty="0" err="1" smtClean="0"/>
              <a:t>PLoS</a:t>
            </a:r>
            <a:r>
              <a:rPr lang="en-US" dirty="0" smtClean="0"/>
              <a:t> One 2014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69646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801469"/>
            <a:ext cx="912321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5715000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Mean difference in IMT progression (mm/y, 95% CI) per 2.5 </a:t>
            </a:r>
            <a:r>
              <a:rPr lang="en-US" dirty="0" smtClean="0"/>
              <a:t>µg/m</a:t>
            </a:r>
            <a:r>
              <a:rPr lang="en-US" sz="1400" baseline="30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PM2.5 concentration averaged over follow-up in </a:t>
            </a:r>
            <a:r>
              <a:rPr lang="en-US" dirty="0" smtClean="0"/>
              <a:t>select stratified </a:t>
            </a:r>
            <a:r>
              <a:rPr lang="en-US" dirty="0"/>
              <a:t>analyses controlled for metropolitan area.</a:t>
            </a:r>
            <a:endParaRPr lang="es-MX" dirty="0"/>
          </a:p>
        </p:txBody>
      </p:sp>
      <p:sp>
        <p:nvSpPr>
          <p:cNvPr id="3" name="TextBox 2"/>
          <p:cNvSpPr txBox="1"/>
          <p:nvPr/>
        </p:nvSpPr>
        <p:spPr>
          <a:xfrm>
            <a:off x="266006" y="319813"/>
            <a:ext cx="8725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Fine particulate matter and chronic cardiovascular disease </a:t>
            </a:r>
            <a:endParaRPr lang="es-MX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324600" y="6375186"/>
            <a:ext cx="235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Adar S, </a:t>
            </a:r>
            <a:r>
              <a:rPr lang="en-US" dirty="0" err="1" smtClean="0"/>
              <a:t>PLoS</a:t>
            </a:r>
            <a:r>
              <a:rPr lang="en-US" dirty="0" smtClean="0"/>
              <a:t> One 2014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4789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293" y="1066800"/>
            <a:ext cx="7641176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2286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Estimated IMT (95% CIs) over time at varying levels of average residential PM2.5 </a:t>
            </a:r>
            <a:endParaRPr lang="en-US" dirty="0" smtClean="0"/>
          </a:p>
          <a:p>
            <a:r>
              <a:rPr lang="en-US" dirty="0" smtClean="0"/>
              <a:t>concentrations </a:t>
            </a:r>
            <a:r>
              <a:rPr lang="en-US" dirty="0"/>
              <a:t>exceeding the </a:t>
            </a:r>
            <a:r>
              <a:rPr lang="en-US" dirty="0" smtClean="0"/>
              <a:t>city average </a:t>
            </a:r>
            <a:r>
              <a:rPr lang="en-US" dirty="0"/>
              <a:t>during the follow-up period</a:t>
            </a:r>
            <a:endParaRPr lang="es-MX" dirty="0"/>
          </a:p>
        </p:txBody>
      </p:sp>
      <p:sp>
        <p:nvSpPr>
          <p:cNvPr id="3" name="Rectangle 2"/>
          <p:cNvSpPr/>
          <p:nvPr/>
        </p:nvSpPr>
        <p:spPr>
          <a:xfrm>
            <a:off x="405244" y="6059269"/>
            <a:ext cx="8129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Results are reported for </a:t>
            </a:r>
            <a:r>
              <a:rPr lang="en-US" dirty="0" smtClean="0"/>
              <a:t>concentration increments </a:t>
            </a:r>
            <a:r>
              <a:rPr lang="en-US" dirty="0"/>
              <a:t>above the city mean with confidence intervals around the mean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8845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4018"/>
            <a:ext cx="7848600" cy="627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0518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MX" altLang="es-MX"/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614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2209800" y="304800"/>
            <a:ext cx="990600" cy="5943600"/>
          </a:xfrm>
          <a:prstGeom prst="rect">
            <a:avLst/>
          </a:prstGeom>
          <a:solidFill>
            <a:srgbClr val="FFCC00">
              <a:alpha val="11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6248400" y="304800"/>
            <a:ext cx="990600" cy="6172200"/>
          </a:xfrm>
          <a:prstGeom prst="rect">
            <a:avLst/>
          </a:prstGeom>
          <a:solidFill>
            <a:srgbClr val="FFCC00">
              <a:alpha val="11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556125" y="65897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rgbClr val="FFFFCC"/>
                </a:solidFill>
              </a:rPr>
              <a:t>Freeman, M JAMA 2001</a:t>
            </a:r>
          </a:p>
        </p:txBody>
      </p:sp>
    </p:spTree>
    <p:extLst>
      <p:ext uri="{BB962C8B-B14F-4D97-AF65-F5344CB8AC3E}">
        <p14:creationId xmlns:p14="http://schemas.microsoft.com/office/powerpoint/2010/main" xmlns="" val="1066793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s-MX"/>
              <a:t>Less pollution, less asthma morbidity</a:t>
            </a:r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001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4022725" y="6361113"/>
            <a:ext cx="278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MX">
                <a:solidFill>
                  <a:srgbClr val="FFFFCC"/>
                </a:solidFill>
              </a:rPr>
              <a:t>Freeman, M. JAMA 2001 </a:t>
            </a:r>
          </a:p>
        </p:txBody>
      </p:sp>
    </p:spTree>
    <p:extLst>
      <p:ext uri="{BB962C8B-B14F-4D97-AF65-F5344CB8AC3E}">
        <p14:creationId xmlns:p14="http://schemas.microsoft.com/office/powerpoint/2010/main" xmlns="" val="750095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17212"/>
            <a:ext cx="83188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When it comes to air pollution and its impact on </a:t>
            </a:r>
          </a:p>
          <a:p>
            <a:r>
              <a:rPr lang="en-US" sz="3200" dirty="0" smtClean="0"/>
              <a:t>human health </a:t>
            </a:r>
            <a:endParaRPr lang="es-MX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600200"/>
            <a:ext cx="716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Not all air pollution exposures are the same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It matters who you are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Chronic and acute </a:t>
            </a:r>
            <a:r>
              <a:rPr lang="en-US" sz="2800" dirty="0"/>
              <a:t>e</a:t>
            </a:r>
            <a:r>
              <a:rPr lang="en-US" sz="2800" dirty="0" smtClean="0"/>
              <a:t>xposures lead to different outcomes; may involve different mechanistic pathways (Synergistic?) 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No absolute safe level exists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Reducing emissions improves outcomes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Important questions remain; how and whom can we protect. </a:t>
            </a:r>
          </a:p>
          <a:p>
            <a:pPr marL="342900" indent="-342900">
              <a:buAutoNum type="arabicPeriod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83201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71950</TotalTime>
  <Words>636</Words>
  <Application>Microsoft Office PowerPoint</Application>
  <PresentationFormat>On-screen Show (4:3)</PresentationFormat>
  <Paragraphs>80</Paragraphs>
  <Slides>27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The Impact of Air Pollution on Human Health </vt:lpstr>
      <vt:lpstr>Air pollution, a complex mixture of particles and gases </vt:lpstr>
      <vt:lpstr>Air pollution, a complex mixture of particles and gases </vt:lpstr>
      <vt:lpstr>Slide 4</vt:lpstr>
      <vt:lpstr>Slide 5</vt:lpstr>
      <vt:lpstr>Slide 6</vt:lpstr>
      <vt:lpstr>Air pollution levels and health risks</vt:lpstr>
      <vt:lpstr>Slide 8</vt:lpstr>
      <vt:lpstr>Slide 9</vt:lpstr>
      <vt:lpstr>Slide 10</vt:lpstr>
      <vt:lpstr>Slide 11</vt:lpstr>
      <vt:lpstr>Slide 12</vt:lpstr>
      <vt:lpstr>Traffic, Susceptibility, and Childhood Asthma 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Less pollution, less asthma morbidity</vt:lpstr>
      <vt:lpstr>Slide 27</vt:lpstr>
    </vt:vector>
  </TitlesOfParts>
  <Company>UPMC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Obesity and asthma; what is the connection</dc:title>
  <dc:creator>holguinf</dc:creator>
  <cp:lastModifiedBy>satyakeerthi-s</cp:lastModifiedBy>
  <cp:revision>191</cp:revision>
  <dcterms:created xsi:type="dcterms:W3CDTF">2014-03-16T17:59:34Z</dcterms:created>
  <dcterms:modified xsi:type="dcterms:W3CDTF">2014-10-15T14:34:51Z</dcterms:modified>
</cp:coreProperties>
</file>