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  <p:sldMasterId id="2147483842" r:id="rId2"/>
  </p:sldMasterIdLst>
  <p:notesMasterIdLst>
    <p:notesMasterId r:id="rId40"/>
  </p:notesMasterIdLst>
  <p:sldIdLst>
    <p:sldId id="257" r:id="rId3"/>
    <p:sldId id="323" r:id="rId4"/>
    <p:sldId id="295" r:id="rId5"/>
    <p:sldId id="259" r:id="rId6"/>
    <p:sldId id="313" r:id="rId7"/>
    <p:sldId id="327" r:id="rId8"/>
    <p:sldId id="324" r:id="rId9"/>
    <p:sldId id="285" r:id="rId10"/>
    <p:sldId id="328" r:id="rId11"/>
    <p:sldId id="320" r:id="rId12"/>
    <p:sldId id="337" r:id="rId13"/>
    <p:sldId id="336" r:id="rId14"/>
    <p:sldId id="298" r:id="rId15"/>
    <p:sldId id="329" r:id="rId16"/>
    <p:sldId id="338" r:id="rId17"/>
    <p:sldId id="302" r:id="rId18"/>
    <p:sldId id="315" r:id="rId19"/>
    <p:sldId id="350" r:id="rId20"/>
    <p:sldId id="339" r:id="rId21"/>
    <p:sldId id="330" r:id="rId22"/>
    <p:sldId id="309" r:id="rId23"/>
    <p:sldId id="341" r:id="rId24"/>
    <p:sldId id="307" r:id="rId25"/>
    <p:sldId id="331" r:id="rId26"/>
    <p:sldId id="312" r:id="rId27"/>
    <p:sldId id="321" r:id="rId28"/>
    <p:sldId id="348" r:id="rId29"/>
    <p:sldId id="333" r:id="rId30"/>
    <p:sldId id="345" r:id="rId31"/>
    <p:sldId id="349" r:id="rId32"/>
    <p:sldId id="343" r:id="rId33"/>
    <p:sldId id="310" r:id="rId34"/>
    <p:sldId id="334" r:id="rId35"/>
    <p:sldId id="352" r:id="rId36"/>
    <p:sldId id="351" r:id="rId37"/>
    <p:sldId id="335" r:id="rId38"/>
    <p:sldId id="33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1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434" autoAdjust="0"/>
  </p:normalViewPr>
  <p:slideViewPr>
    <p:cSldViewPr snapToGrid="0">
      <p:cViewPr>
        <p:scale>
          <a:sx n="70" d="100"/>
          <a:sy n="70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8BFB3-0E8A-4547-B32A-BB54A25B9ADB}" type="datetimeFigureOut">
              <a:rPr lang="en-US" smtClean="0"/>
              <a:t>3/11/2016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ACBF9-5E48-4DE9-B489-B46463EC5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37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ACBF9-5E48-4DE9-B489-B46463EC52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02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ACBF9-5E48-4DE9-B489-B46463EC52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2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ACBF9-5E48-4DE9-B489-B46463EC520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2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9449-2610-4759-BCB2-E64CDBBB5196}" type="datetime1">
              <a:rPr lang="en-AU" smtClean="0"/>
              <a:t>11/03/2016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30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3A041-D58E-4A80-BDC4-76925975179F}" type="datetime1">
              <a:rPr lang="en-AU" smtClean="0"/>
              <a:t>11/03/2016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59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B9BE0-82CA-4EAE-90D5-B88C83B7DFB9}" type="datetime1">
              <a:rPr lang="en-AU" smtClean="0"/>
              <a:t>11/03/2016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136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2289-4392-4B23-856E-9F24231272E9}" type="datetime1">
              <a:rPr lang="en-AU" smtClean="0"/>
              <a:t>11/03/2016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659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EF8C-9B99-4721-9CA5-25A1EF18F1EA}" type="datetime1">
              <a:rPr lang="en-AU" smtClean="0"/>
              <a:t>11/03/2016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473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9EDB-DD6D-46A7-8F05-6E45E6A7C24A}" type="datetime1">
              <a:rPr lang="en-AU" smtClean="0"/>
              <a:t>11/03/2016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132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9A62-67E0-4CF6-A31B-4EDE1E27C8E7}" type="datetime1">
              <a:rPr lang="en-AU" smtClean="0"/>
              <a:t>11/03/2016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192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14780-195D-4376-84B9-30254457C221}" type="datetime1">
              <a:rPr lang="en-AU" smtClean="0"/>
              <a:t>11/03/2016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423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01E4-445B-49AD-A1C5-F8FD045AC4B8}" type="datetime1">
              <a:rPr lang="en-AU" smtClean="0"/>
              <a:t>11/03/2016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231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242B8-776D-4492-80CC-AC307989730A}" type="datetime1">
              <a:rPr lang="en-AU" smtClean="0"/>
              <a:t>11/03/2016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324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C73E-F932-457B-BA8F-66E8B85827F0}" type="datetime1">
              <a:rPr lang="en-AU" smtClean="0"/>
              <a:t>11/03/2016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568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AE4D2-4F6B-4E5D-B421-EA80FCEA3A36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697A5-585E-41FD-8CF0-6498E478BCCB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8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9F988-635F-42AA-AC8C-114DA5977A87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92B62-D836-4EFE-91DD-8A73F8018279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09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90C2B-8A19-4409-A7C1-61F72D5C60DB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8D531-08F6-4BB0-A2AC-62DA420B2743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82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EC6E8-187D-4BC2-BD68-1D89C3A82DCD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532BF-BFEF-4039-A965-227AFBE3F834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5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3795F-9534-4096-BDBD-6D14CF35B74A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F839-5D69-474C-8A2D-4201652A4D9B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13F19-F2EE-49BF-8F85-956FD8A66E79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1D58C-B6C5-43CC-B500-ED34126E7069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618D3-D673-4D7A-B398-809CB0E23FAE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18C8E-D977-4D15-9188-518FF17A86D5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79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C69F-0FA6-4521-A1DC-E86A3BB4663F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B49CF-C3CB-4973-BE78-C1F89A1BE446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31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9F42-64B5-4496-BB74-D580D069AB31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AEFF4-53BE-4ECA-A6B1-950E6B138430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3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4AB0B-6B5D-4A06-A4DE-B6E98384963C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CC442-C84A-4A1E-949D-91D4B9EC9AFD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96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960F9-AC19-4F29-A23A-915B44CB4177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C37E0-8A46-45A8-8FBB-8A8362BEF5C0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82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100000">
              <a:schemeClr val="bg1"/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2904D-544C-4594-B8A6-F58A51902169}" type="datetime1">
              <a:rPr lang="en-AU" smtClean="0"/>
              <a:t>11/03/2016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7631D-DBD3-4950-A0A1-94AD36D48F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723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ECDA93-A70C-4A07-ACA8-AA8F4F8ACD3C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11/03/2016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7B9C63-C54B-4DC9-8E28-0EA45DBEC603}" type="slidenum">
              <a:rPr lang="en-A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66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74323" y="373488"/>
            <a:ext cx="11043355" cy="1159098"/>
          </a:xfrm>
        </p:spPr>
        <p:txBody>
          <a:bodyPr>
            <a:normAutofit fontScale="90000"/>
          </a:bodyPr>
          <a:lstStyle/>
          <a:p>
            <a:pPr algn="l"/>
            <a:r>
              <a:rPr lang="en-AU" sz="1400" b="1" dirty="0" smtClean="0"/>
              <a:t/>
            </a:r>
            <a:br>
              <a:rPr lang="en-AU" sz="1400" b="1" dirty="0" smtClean="0"/>
            </a:br>
            <a:r>
              <a:rPr lang="en-AU" sz="1400" b="1" dirty="0"/>
              <a:t/>
            </a:r>
            <a:br>
              <a:rPr lang="en-AU" sz="1400" b="1" dirty="0"/>
            </a:br>
            <a:r>
              <a:rPr lang="en-AU" sz="1400" b="1" dirty="0" smtClean="0"/>
              <a:t/>
            </a:r>
            <a:br>
              <a:rPr lang="en-AU" sz="1400" b="1" dirty="0" smtClean="0"/>
            </a:br>
            <a:r>
              <a:rPr lang="en-AU" sz="1400" b="1" dirty="0"/>
              <a:t/>
            </a:r>
            <a:br>
              <a:rPr lang="en-AU" sz="1400" b="1" dirty="0"/>
            </a:br>
            <a:r>
              <a:rPr lang="en-AU" sz="1400" b="1" dirty="0" smtClean="0"/>
              <a:t/>
            </a:r>
            <a:br>
              <a:rPr lang="en-AU" sz="1400" b="1" dirty="0" smtClean="0"/>
            </a:br>
            <a:r>
              <a:rPr lang="en-AU" sz="1400" b="1" dirty="0"/>
              <a:t/>
            </a:r>
            <a:br>
              <a:rPr lang="en-AU" sz="1400" b="1" dirty="0"/>
            </a:br>
            <a:r>
              <a:rPr lang="en-AU" sz="1400" b="1" dirty="0" smtClean="0"/>
              <a:t>Federal Government of Nigeria</a:t>
            </a:r>
            <a:endParaRPr lang="en-AU" sz="44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74323" y="1692322"/>
            <a:ext cx="11043355" cy="4954137"/>
          </a:xfrm>
        </p:spPr>
        <p:txBody>
          <a:bodyPr>
            <a:normAutofit lnSpcReduction="10000"/>
          </a:bodyPr>
          <a:lstStyle/>
          <a:p>
            <a:r>
              <a:rPr lang="en-A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</a:t>
            </a:r>
            <a:r>
              <a:rPr lang="en-A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 </a:t>
            </a:r>
            <a:r>
              <a:rPr lang="en-A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responses </a:t>
            </a:r>
            <a:r>
              <a:rPr lang="en-A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resulted in improvements in infant </a:t>
            </a:r>
            <a:r>
              <a:rPr lang="en-A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young child </a:t>
            </a:r>
            <a:r>
              <a:rPr lang="en-A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feeding practices in Nigeria?</a:t>
            </a:r>
            <a:endParaRPr lang="en-AU" sz="6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AU" b="1" dirty="0" smtClean="0"/>
          </a:p>
          <a:p>
            <a:endParaRPr lang="en-AU" b="1" dirty="0" smtClean="0"/>
          </a:p>
          <a:p>
            <a:r>
              <a:rPr lang="en-A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Felix Ogbo </a:t>
            </a:r>
            <a:r>
              <a:rPr lang="en-AU" sz="1800" b="1" dirty="0"/>
              <a:t>MBBS, MHM, MPH (Hons</a:t>
            </a:r>
            <a:r>
              <a:rPr lang="en-AU" sz="1800" b="1" dirty="0" smtClean="0"/>
              <a:t>)</a:t>
            </a:r>
            <a:endParaRPr lang="en-A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A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rc_mi" descr="http://www.nursingworldnigeria.com/company_logo/35866fmoe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20" y="255960"/>
            <a:ext cx="1002031" cy="105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3105" y="114134"/>
            <a:ext cx="2189755" cy="133648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77080-CEA9-4165-AC85-C02A66D6F8C3}" type="slidenum">
              <a:rPr lang="en-AU" sz="2000" b="1" smtClean="0"/>
              <a:t>1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422378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831"/>
            <a:ext cx="10515600" cy="709682"/>
          </a:xfrm>
        </p:spPr>
        <p:txBody>
          <a:bodyPr>
            <a:norm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Prologue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2" descr="milk mustache"/>
          <p:cNvSpPr>
            <a:spLocks noGrp="1" noChangeAspect="1" noChangeArrowheads="1"/>
          </p:cNvSpPr>
          <p:nvPr>
            <p:ph sz="half" idx="1"/>
          </p:nvPr>
        </p:nvSpPr>
        <p:spPr bwMode="auto">
          <a:xfrm>
            <a:off x="1000852" y="1146412"/>
            <a:ext cx="5196803" cy="503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AU" dirty="0" smtClean="0"/>
              <a:t>An emerging trend</a:t>
            </a:r>
            <a:r>
              <a:rPr lang="en-AU" b="1" dirty="0" smtClean="0"/>
              <a:t> </a:t>
            </a:r>
            <a:r>
              <a:rPr lang="en-AU" dirty="0" smtClean="0"/>
              <a:t>– adults now drink </a:t>
            </a:r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breastmilk </a:t>
            </a:r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en-AU" dirty="0" smtClean="0"/>
              <a:t>to’:</a:t>
            </a:r>
          </a:p>
          <a:p>
            <a:pPr marL="0" indent="0">
              <a:buNone/>
            </a:pPr>
            <a:r>
              <a:rPr lang="en-AU" i="1" dirty="0" smtClean="0"/>
              <a:t>	- boost energy/immune </a:t>
            </a:r>
            <a:r>
              <a:rPr lang="en-AU" i="1" dirty="0" err="1" smtClean="0"/>
              <a:t>syst</a:t>
            </a:r>
            <a:endParaRPr lang="en-AU" i="1" dirty="0" smtClean="0"/>
          </a:p>
          <a:p>
            <a:pPr marL="0" indent="0">
              <a:buNone/>
            </a:pPr>
            <a:r>
              <a:rPr lang="en-AU" i="1" dirty="0" smtClean="0"/>
              <a:t>	- </a:t>
            </a:r>
            <a:r>
              <a:rPr lang="en-AU" i="1" dirty="0"/>
              <a:t>build muscles</a:t>
            </a:r>
            <a:endParaRPr lang="en-AU" i="1" dirty="0" smtClean="0"/>
          </a:p>
          <a:p>
            <a:pPr marL="0" indent="0">
              <a:buNone/>
            </a:pPr>
            <a:r>
              <a:rPr lang="en-AU" i="1" dirty="0" smtClean="0"/>
              <a:t>	- increase fitness</a:t>
            </a:r>
          </a:p>
          <a:p>
            <a:pPr marL="0" indent="0">
              <a:buNone/>
            </a:pPr>
            <a:r>
              <a:rPr lang="en-AU" i="1" dirty="0" smtClean="0"/>
              <a:t>	- prevent infection</a:t>
            </a:r>
          </a:p>
          <a:p>
            <a:pPr marL="0" indent="0">
              <a:buNone/>
            </a:pPr>
            <a:endParaRPr lang="en-AU" i="1" dirty="0"/>
          </a:p>
          <a:p>
            <a:r>
              <a:rPr lang="en-AU" dirty="0" smtClean="0"/>
              <a:t>Reports from China, USA, UK</a:t>
            </a:r>
          </a:p>
          <a:p>
            <a:endParaRPr lang="en-AU" dirty="0"/>
          </a:p>
          <a:p>
            <a:r>
              <a:rPr lang="en-AU" dirty="0" smtClean="0"/>
              <a:t>A pint of breastmilk for USD 80 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4764"/>
            <a:ext cx="1000851" cy="10493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97654" y="1146411"/>
            <a:ext cx="5282503" cy="50305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10734" y="6395326"/>
            <a:ext cx="2006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2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09000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37" y="177422"/>
            <a:ext cx="10138243" cy="685466"/>
          </a:xfrm>
        </p:spPr>
        <p:txBody>
          <a:bodyPr>
            <a:normAutofit fontScale="90000"/>
          </a:bodyPr>
          <a:lstStyle/>
          <a:p>
            <a:r>
              <a:rPr lang="en-A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6038" y="998808"/>
            <a:ext cx="5254388" cy="5033505"/>
          </a:xfrm>
        </p:spPr>
        <p:txBody>
          <a:bodyPr>
            <a:normAutofit fontScale="92500" lnSpcReduction="10000"/>
          </a:bodyPr>
          <a:lstStyle/>
          <a:p>
            <a:r>
              <a:rPr lang="en-AU" sz="4100" dirty="0"/>
              <a:t>Nigeria – </a:t>
            </a:r>
            <a:r>
              <a:rPr lang="en-AU" sz="4100" dirty="0" smtClean="0"/>
              <a:t>Africa’s leading economy and population, including 40 million children </a:t>
            </a:r>
          </a:p>
          <a:p>
            <a:endParaRPr lang="en-AU" sz="4100" dirty="0"/>
          </a:p>
          <a:p>
            <a:r>
              <a:rPr lang="en-AU" sz="4100" dirty="0" smtClean="0"/>
              <a:t>Also the largest recipient of developmental assistance for Health in Africa – </a:t>
            </a:r>
            <a:r>
              <a:rPr lang="en-AU" sz="2400" i="1" dirty="0" smtClean="0">
                <a:solidFill>
                  <a:srgbClr val="000000"/>
                </a:solidFill>
              </a:rPr>
              <a:t>IHME</a:t>
            </a:r>
            <a:r>
              <a:rPr lang="en-AU" sz="2400" i="1" dirty="0">
                <a:solidFill>
                  <a:srgbClr val="000000"/>
                </a:solidFill>
              </a:rPr>
              <a:t>, </a:t>
            </a:r>
            <a:r>
              <a:rPr lang="en-AU" sz="2400" i="1" dirty="0" smtClean="0">
                <a:solidFill>
                  <a:srgbClr val="000000"/>
                </a:solidFill>
              </a:rPr>
              <a:t>2015</a:t>
            </a:r>
            <a:endParaRPr lang="en-AU" sz="4100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776" y="1"/>
            <a:ext cx="1683224" cy="862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20167" y="6330652"/>
            <a:ext cx="2006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45959" y="1040308"/>
            <a:ext cx="5686496" cy="46508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3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93622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929" y="696036"/>
            <a:ext cx="10149751" cy="5568286"/>
          </a:xfrm>
        </p:spPr>
        <p:txBody>
          <a:bodyPr>
            <a:normAutofit/>
          </a:bodyPr>
          <a:lstStyle/>
          <a:p>
            <a:r>
              <a:rPr lang="en-AU" sz="4400" dirty="0" smtClean="0"/>
              <a:t> An </a:t>
            </a:r>
            <a:r>
              <a:rPr lang="en-AU" sz="4400" dirty="0"/>
              <a:t>estimated </a:t>
            </a:r>
            <a:r>
              <a:rPr lang="en-AU" sz="4400" dirty="0" smtClean="0"/>
              <a:t>2,300 </a:t>
            </a:r>
            <a:r>
              <a:rPr lang="en-AU" sz="4400" dirty="0"/>
              <a:t>children under-five years are lost </a:t>
            </a:r>
            <a:r>
              <a:rPr lang="en-AU" sz="4400" dirty="0" smtClean="0"/>
              <a:t>daily in Nigeria – </a:t>
            </a:r>
            <a:r>
              <a:rPr lang="en-AU" sz="2400" i="1" dirty="0" smtClean="0"/>
              <a:t>Unicef, Nigeria</a:t>
            </a:r>
            <a:endParaRPr lang="en-AU" sz="2400" i="1" dirty="0"/>
          </a:p>
          <a:p>
            <a:pPr marL="0" indent="0">
              <a:buNone/>
            </a:pPr>
            <a:endParaRPr lang="en-AU" sz="4400" dirty="0" smtClean="0"/>
          </a:p>
          <a:p>
            <a:pPr marL="0" indent="0">
              <a:buNone/>
            </a:pPr>
            <a:endParaRPr lang="en-AU" sz="4400" dirty="0" smtClean="0"/>
          </a:p>
          <a:p>
            <a:r>
              <a:rPr lang="en-AU" sz="4400" dirty="0" smtClean="0"/>
              <a:t> Suboptimal feeding practices contribute  largely to these deaths (through diarrhoea, URTI &amp; malnutrition) – </a:t>
            </a:r>
          </a:p>
          <a:p>
            <a:pPr marL="0" indent="0">
              <a:buNone/>
            </a:pPr>
            <a:r>
              <a:rPr lang="en-AU" sz="1800" b="1" i="1" dirty="0" smtClean="0"/>
              <a:t>        Felix Ogbo et al., (2016). Paediatric &amp; Perinatal </a:t>
            </a:r>
            <a:r>
              <a:rPr lang="en-AU" sz="1800" b="1" i="1" dirty="0" smtClean="0"/>
              <a:t>Epidemiology, </a:t>
            </a:r>
            <a:r>
              <a:rPr lang="en-AU" sz="1800" b="1" i="1" dirty="0" smtClean="0"/>
              <a:t>accepted ** </a:t>
            </a:r>
          </a:p>
          <a:p>
            <a:pPr marL="0" indent="0" algn="just">
              <a:buNone/>
            </a:pPr>
            <a:endParaRPr lang="en-AU" sz="1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1"/>
            <a:ext cx="1036320" cy="86288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4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27106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0205" y="2"/>
            <a:ext cx="1081796" cy="900751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05929" y="3"/>
            <a:ext cx="10149753" cy="66191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30353" y="6496335"/>
            <a:ext cx="1351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 smtClean="0"/>
              <a:t>Source: IHME, 2015</a:t>
            </a:r>
            <a:endParaRPr lang="en-AU" sz="11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085696" y="6330652"/>
            <a:ext cx="1565406" cy="427293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5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858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925" y="862888"/>
            <a:ext cx="10417251" cy="56743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AU" sz="4400" dirty="0"/>
          </a:p>
          <a:p>
            <a:r>
              <a:rPr lang="en-AU" sz="4400" dirty="0" smtClean="0"/>
              <a:t> Optimal </a:t>
            </a:r>
            <a:r>
              <a:rPr lang="en-AU" sz="4400" dirty="0"/>
              <a:t>breastfeeding &amp; appropriate complementary </a:t>
            </a:r>
            <a:r>
              <a:rPr lang="en-AU" sz="4400" dirty="0" smtClean="0"/>
              <a:t>feeding (IYCF) practices are important for </a:t>
            </a:r>
            <a:r>
              <a:rPr lang="en-AU" sz="4400" dirty="0"/>
              <a:t>the child, the mother &amp; the </a:t>
            </a:r>
            <a:r>
              <a:rPr lang="en-AU" sz="4400" dirty="0" smtClean="0"/>
              <a:t>household</a:t>
            </a:r>
            <a:r>
              <a:rPr lang="en-AU" sz="4400" dirty="0"/>
              <a:t> </a:t>
            </a:r>
            <a:r>
              <a:rPr lang="en-AU" sz="4400" dirty="0" smtClean="0"/>
              <a:t>– </a:t>
            </a:r>
            <a:r>
              <a:rPr lang="en-AU" sz="2000" i="1" dirty="0" smtClean="0"/>
              <a:t>WHO, 1991; 2008</a:t>
            </a:r>
            <a:r>
              <a:rPr lang="en-AU" sz="2000" i="1" dirty="0"/>
              <a:t>; </a:t>
            </a:r>
            <a:r>
              <a:rPr lang="en-AU" sz="2000" i="1" dirty="0" err="1" smtClean="0"/>
              <a:t>Ladomenou</a:t>
            </a:r>
            <a:r>
              <a:rPr lang="en-AU" sz="2000" i="1" dirty="0" smtClean="0"/>
              <a:t> et al., 2010</a:t>
            </a:r>
            <a:endParaRPr lang="en-AU" sz="2000" i="1" dirty="0"/>
          </a:p>
          <a:p>
            <a:endParaRPr lang="en-AU" sz="4000" dirty="0" smtClean="0"/>
          </a:p>
          <a:p>
            <a:endParaRPr lang="en-AU" sz="4000" dirty="0"/>
          </a:p>
          <a:p>
            <a:endParaRPr lang="en-AU" sz="4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1"/>
            <a:ext cx="1036320" cy="86288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6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57167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925" y="1105470"/>
            <a:ext cx="10149755" cy="54318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AU" sz="4000" dirty="0" smtClean="0"/>
          </a:p>
          <a:p>
            <a:pPr marL="0" indent="0" algn="just">
              <a:buNone/>
            </a:pPr>
            <a:endParaRPr lang="en-AU" sz="4800" dirty="0"/>
          </a:p>
          <a:p>
            <a:endParaRPr lang="en-AU" sz="4000" dirty="0" smtClean="0"/>
          </a:p>
          <a:p>
            <a:endParaRPr lang="en-AU" sz="4000" dirty="0"/>
          </a:p>
          <a:p>
            <a:endParaRPr lang="en-AU" sz="4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5680" y="1"/>
            <a:ext cx="1036320" cy="862886"/>
          </a:xfrm>
          <a:prstGeom prst="rect">
            <a:avLst/>
          </a:prstGeom>
        </p:spPr>
      </p:pic>
      <p:pic>
        <p:nvPicPr>
          <p:cNvPr id="8" name="Content Placeholder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468" y="784747"/>
            <a:ext cx="5626885" cy="56743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9620"/>
          </a:xfrm>
        </p:spPr>
        <p:txBody>
          <a:bodyPr>
            <a:noAutofit/>
          </a:bodyPr>
          <a:lstStyle/>
          <a:p>
            <a:r>
              <a:rPr lang="en-AU" dirty="0" smtClean="0">
                <a:latin typeface="+mn-lt"/>
              </a:rPr>
              <a:t>UNICEF states that</a:t>
            </a: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1183" y="6400801"/>
            <a:ext cx="15149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 smtClean="0"/>
              <a:t>Source: Google image</a:t>
            </a:r>
            <a:endParaRPr lang="en-AU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7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75015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46" y="655093"/>
            <a:ext cx="10781733" cy="5268036"/>
          </a:xfrm>
        </p:spPr>
        <p:txBody>
          <a:bodyPr>
            <a:normAutofit/>
          </a:bodyPr>
          <a:lstStyle/>
          <a:p>
            <a:r>
              <a:rPr lang="en-AU" sz="4000" dirty="0" smtClean="0"/>
              <a:t> Based on the benefits of optimal IYCF practices, WHO/UNICEF recommends (in 1991):</a:t>
            </a:r>
            <a:endParaRPr lang="en-AU" sz="2000" dirty="0"/>
          </a:p>
          <a:p>
            <a:pPr marL="0" indent="0">
              <a:buNone/>
            </a:pPr>
            <a:r>
              <a:rPr lang="en-AU" sz="4000" dirty="0"/>
              <a:t>	</a:t>
            </a:r>
            <a:r>
              <a:rPr lang="en-AU" sz="4000" dirty="0" smtClean="0"/>
              <a:t>-	Early initiation of breastfeeding (EIBF)</a:t>
            </a:r>
            <a:endParaRPr lang="en-AU" sz="4000" dirty="0"/>
          </a:p>
          <a:p>
            <a:pPr marL="0" indent="0">
              <a:buNone/>
            </a:pPr>
            <a:r>
              <a:rPr lang="en-AU" sz="4000" dirty="0" smtClean="0"/>
              <a:t>	-	Exclusive breastfeeding (EBF)</a:t>
            </a:r>
            <a:endParaRPr lang="en-AU" sz="4000" dirty="0"/>
          </a:p>
          <a:p>
            <a:pPr marL="0" indent="0">
              <a:buNone/>
            </a:pPr>
            <a:r>
              <a:rPr lang="en-AU" sz="4000" dirty="0" smtClean="0"/>
              <a:t>	-	Appropriate introduction of 				        complementary foods</a:t>
            </a:r>
            <a:endParaRPr lang="en-AU" sz="4000" dirty="0"/>
          </a:p>
          <a:p>
            <a:pPr marL="0" indent="0">
              <a:buNone/>
            </a:pPr>
            <a:r>
              <a:rPr lang="en-AU" sz="4000" dirty="0" smtClean="0"/>
              <a:t>	-	Continued breastfeeding ≥2 years</a:t>
            </a:r>
          </a:p>
          <a:p>
            <a:pPr marL="0" indent="0">
              <a:buNone/>
            </a:pPr>
            <a:endParaRPr lang="en-AU" sz="3600" dirty="0" smtClean="0"/>
          </a:p>
          <a:p>
            <a:pPr marL="0" indent="0">
              <a:buNone/>
            </a:pPr>
            <a:endParaRPr lang="en-AU" sz="3600" dirty="0" smtClean="0"/>
          </a:p>
          <a:p>
            <a:endParaRPr lang="en-AU" sz="3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732060"/>
            <a:ext cx="974816" cy="10220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0921" y="5923129"/>
            <a:ext cx="2169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/>
              <a:t>WHO, 1991; 2008</a:t>
            </a:r>
            <a:endParaRPr lang="en-AU" sz="2000" b="1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8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83759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927" y="902153"/>
            <a:ext cx="10212533" cy="534852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AU" sz="3600" dirty="0" smtClean="0"/>
              <a:t>Following these recommendations, Nigeria initiated: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AU" sz="3600" dirty="0" smtClean="0"/>
              <a:t>	- BFHI in 1992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AU" sz="3600" dirty="0" smtClean="0"/>
              <a:t>	- National </a:t>
            </a:r>
            <a:r>
              <a:rPr lang="en-AU" sz="3600" dirty="0"/>
              <a:t>Breastfeeding </a:t>
            </a:r>
            <a:r>
              <a:rPr lang="en-AU" sz="3600" dirty="0" smtClean="0"/>
              <a:t>Policy in 1998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AU" sz="3600" dirty="0"/>
              <a:t>	</a:t>
            </a:r>
            <a:r>
              <a:rPr lang="en-AU" sz="3600" dirty="0" smtClean="0"/>
              <a:t>- National </a:t>
            </a:r>
            <a:r>
              <a:rPr lang="en-AU" sz="3600" dirty="0"/>
              <a:t>Policy on Food and </a:t>
            </a:r>
            <a:r>
              <a:rPr lang="en-AU" sz="3600" dirty="0" smtClean="0"/>
              <a:t>Nutrition in 2001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AU" sz="3600" dirty="0"/>
              <a:t>	</a:t>
            </a:r>
            <a:r>
              <a:rPr lang="en-AU" sz="3600" dirty="0" smtClean="0"/>
              <a:t>- National </a:t>
            </a:r>
            <a:r>
              <a:rPr lang="en-AU" sz="3600" dirty="0"/>
              <a:t>Policy on </a:t>
            </a:r>
            <a:r>
              <a:rPr lang="en-AU" sz="3600" dirty="0" smtClean="0"/>
              <a:t>IYCF in 2005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AU" sz="3200" dirty="0" smtClean="0"/>
              <a:t>	- Including various subnational MCH initiatives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AU" sz="3600" dirty="0" smtClean="0"/>
          </a:p>
          <a:p>
            <a:pPr algn="just">
              <a:lnSpc>
                <a:spcPct val="100000"/>
              </a:lnSpc>
            </a:pPr>
            <a:r>
              <a:rPr lang="en-AU" sz="3600" b="1" dirty="0" smtClean="0"/>
              <a:t>Aim: protect, promote &amp; support optimal IYCF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569944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869" y="2"/>
            <a:ext cx="1205132" cy="90215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2"/>
            <a:ext cx="9996080" cy="902152"/>
          </a:xfrm>
        </p:spPr>
        <p:txBody>
          <a:bodyPr>
            <a:norm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</a:t>
            </a:r>
            <a:r>
              <a:rPr lang="en-A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</a:t>
            </a:r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60108" y="6226793"/>
            <a:ext cx="3016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err="1"/>
              <a:t>Ogunlesi</a:t>
            </a:r>
            <a:r>
              <a:rPr lang="en-US" sz="1400" b="1" i="1" dirty="0"/>
              <a:t>, </a:t>
            </a:r>
            <a:r>
              <a:rPr lang="en-US" sz="1400" b="1" i="1" dirty="0" smtClean="0"/>
              <a:t>et al., 2004; FMOH, 2005</a:t>
            </a:r>
            <a:endParaRPr lang="en-AU" sz="1400" b="1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058400" y="6380681"/>
            <a:ext cx="1295400" cy="373460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9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65337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70" y="928050"/>
            <a:ext cx="10781731" cy="50223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AU" sz="4400" dirty="0" smtClean="0"/>
              <a:t>Compared to other developing </a:t>
            </a:r>
            <a:r>
              <a:rPr lang="en-AU" sz="4400" dirty="0"/>
              <a:t>countries (such as </a:t>
            </a:r>
            <a:r>
              <a:rPr lang="en-AU" sz="4400" dirty="0" smtClean="0"/>
              <a:t>India </a:t>
            </a:r>
            <a:r>
              <a:rPr lang="en-AU" sz="4400" dirty="0"/>
              <a:t>and Indonesia), Nigeria has an established national legislative and health system framework to promote and support recommended </a:t>
            </a:r>
            <a:r>
              <a:rPr lang="en-AU" sz="4400" dirty="0" smtClean="0"/>
              <a:t>IYCF practices. However, this is not reflected on current evidence from Nigeria </a:t>
            </a:r>
          </a:p>
          <a:p>
            <a:pPr>
              <a:lnSpc>
                <a:spcPct val="110000"/>
              </a:lnSpc>
            </a:pPr>
            <a:endParaRPr lang="en-AU" sz="4400" dirty="0"/>
          </a:p>
          <a:p>
            <a:pPr marL="0" indent="0">
              <a:lnSpc>
                <a:spcPct val="110000"/>
              </a:lnSpc>
              <a:buNone/>
            </a:pPr>
            <a:r>
              <a:rPr lang="en-AU" sz="4400" i="1" dirty="0" smtClean="0"/>
              <a:t> </a:t>
            </a:r>
            <a:r>
              <a:rPr lang="en-AU" sz="2400" b="1" i="1" dirty="0" smtClean="0"/>
              <a:t>Felix Ogbo </a:t>
            </a:r>
            <a:r>
              <a:rPr lang="en-AU" sz="2400" b="1" i="1" dirty="0"/>
              <a:t>et al., </a:t>
            </a:r>
            <a:r>
              <a:rPr lang="en-AU" sz="2400" b="1" i="1" dirty="0" smtClean="0"/>
              <a:t>(2015a). </a:t>
            </a:r>
            <a:r>
              <a:rPr lang="en-AU" sz="2400" b="1" i="1" dirty="0" smtClean="0"/>
              <a:t>Public </a:t>
            </a:r>
            <a:r>
              <a:rPr lang="en-AU" sz="2400" b="1" i="1" dirty="0" smtClean="0"/>
              <a:t>Health Nutrition, 18, 1-13</a:t>
            </a:r>
            <a:endParaRPr lang="en-AU" sz="2400" b="1" i="1" dirty="0"/>
          </a:p>
          <a:p>
            <a:pPr>
              <a:lnSpc>
                <a:spcPct val="110000"/>
              </a:lnSpc>
            </a:pPr>
            <a:endParaRPr lang="en-AU" sz="2200" b="1" i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69944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10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657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275" y="1256997"/>
            <a:ext cx="10809026" cy="418846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AU" sz="4400" dirty="0" smtClean="0"/>
              <a:t>Country-specific evidence are </a:t>
            </a:r>
            <a:r>
              <a:rPr lang="en-AU" sz="4400" dirty="0"/>
              <a:t>needed to advocate for and guide more </a:t>
            </a:r>
            <a:r>
              <a:rPr lang="en-AU" sz="4400" dirty="0" smtClean="0"/>
              <a:t>effective </a:t>
            </a:r>
            <a:r>
              <a:rPr lang="en-AU" sz="4400" dirty="0"/>
              <a:t>and sustainable </a:t>
            </a:r>
            <a:r>
              <a:rPr lang="en-AU" sz="4400" dirty="0" smtClean="0"/>
              <a:t>health initiatives &amp; policy responses; and </a:t>
            </a:r>
            <a:r>
              <a:rPr lang="en-AU" sz="4400" dirty="0"/>
              <a:t>also to </a:t>
            </a:r>
            <a:r>
              <a:rPr lang="en-AU" sz="4400" dirty="0" smtClean="0"/>
              <a:t>monitor &amp; evaluate </a:t>
            </a:r>
            <a:r>
              <a:rPr lang="en-AU" sz="4400" dirty="0"/>
              <a:t>the impact of </a:t>
            </a:r>
            <a:r>
              <a:rPr lang="en-AU" sz="4400" dirty="0" smtClean="0"/>
              <a:t>current/previous </a:t>
            </a:r>
            <a:r>
              <a:rPr lang="en-AU" sz="4400" dirty="0" smtClean="0"/>
              <a:t>initiatives in this domain</a:t>
            </a:r>
            <a:endParaRPr lang="en-AU" sz="2900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69944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11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407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930" y="1337481"/>
            <a:ext cx="10035109" cy="45583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AU" sz="3600" dirty="0"/>
          </a:p>
          <a:p>
            <a:pPr>
              <a:lnSpc>
                <a:spcPct val="100000"/>
              </a:lnSpc>
            </a:pPr>
            <a:r>
              <a:rPr lang="en-AU" sz="4400" dirty="0" smtClean="0"/>
              <a:t>To present </a:t>
            </a:r>
            <a:r>
              <a:rPr lang="en-AU" sz="4400" dirty="0"/>
              <a:t>time-trends series </a:t>
            </a:r>
            <a:r>
              <a:rPr lang="en-AU" sz="4400" dirty="0" smtClean="0"/>
              <a:t>of IYCF </a:t>
            </a:r>
            <a:r>
              <a:rPr lang="en-AU" sz="4400" dirty="0"/>
              <a:t>practices in </a:t>
            </a:r>
            <a:r>
              <a:rPr lang="en-AU" sz="4400" dirty="0" smtClean="0"/>
              <a:t>Nigeria (using </a:t>
            </a:r>
            <a:r>
              <a:rPr lang="en-AU" sz="4400" dirty="0"/>
              <a:t>nationally </a:t>
            </a:r>
            <a:r>
              <a:rPr lang="en-AU" sz="4400" dirty="0" smtClean="0"/>
              <a:t>representative data) </a:t>
            </a:r>
            <a:r>
              <a:rPr lang="en-AU" sz="4400" dirty="0"/>
              <a:t>for the period 1999-2013, spanning the development and implementation of a range of key national policy responses and initiatives</a:t>
            </a:r>
          </a:p>
          <a:p>
            <a:pPr marL="0" indent="0">
              <a:buNone/>
            </a:pPr>
            <a:endParaRPr lang="en-AU" sz="2900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69944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3897" y="354842"/>
            <a:ext cx="10674439" cy="573206"/>
          </a:xfrm>
        </p:spPr>
        <p:txBody>
          <a:bodyPr>
            <a:normAutofit fontScale="90000"/>
          </a:bodyPr>
          <a:lstStyle/>
          <a:p>
            <a:pPr algn="just"/>
            <a:r>
              <a:rPr lang="en-A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</a:t>
            </a:r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A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631606" y="6346210"/>
            <a:ext cx="722194" cy="375268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12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02535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36978"/>
          </a:xfrm>
        </p:spPr>
        <p:txBody>
          <a:bodyPr/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901523"/>
            <a:ext cx="10515599" cy="5294563"/>
          </a:xfrm>
        </p:spPr>
        <p:txBody>
          <a:bodyPr>
            <a:normAutofit fontScale="92500"/>
          </a:bodyPr>
          <a:lstStyle/>
          <a:p>
            <a:r>
              <a:rPr lang="en-AU" sz="4400" dirty="0" smtClean="0"/>
              <a:t>Nigeria </a:t>
            </a:r>
            <a:r>
              <a:rPr lang="en-AU" sz="4400" dirty="0"/>
              <a:t>Demographic and Health Survey (NDHS</a:t>
            </a:r>
            <a:r>
              <a:rPr lang="en-AU" sz="4400" dirty="0" smtClean="0"/>
              <a:t>) data from 1999-2013,</a:t>
            </a:r>
            <a:r>
              <a:rPr lang="en-AU" sz="4400" dirty="0"/>
              <a:t> </a:t>
            </a:r>
            <a:r>
              <a:rPr lang="en-AU" sz="4400" dirty="0" smtClean="0"/>
              <a:t>which are nationally representative</a:t>
            </a:r>
            <a:endParaRPr lang="en-AU" sz="4400" dirty="0"/>
          </a:p>
          <a:p>
            <a:pPr marL="0" indent="0">
              <a:buNone/>
            </a:pPr>
            <a:endParaRPr lang="en-AU" sz="4400" dirty="0" smtClean="0"/>
          </a:p>
          <a:p>
            <a:r>
              <a:rPr lang="en-AU" sz="4400" i="1" dirty="0"/>
              <a:t>Participants:</a:t>
            </a:r>
            <a:r>
              <a:rPr lang="en-AU" sz="4400" dirty="0"/>
              <a:t> Maternal responses of 88,152 children under-24 </a:t>
            </a:r>
            <a:r>
              <a:rPr lang="en-AU" sz="4400" dirty="0" smtClean="0"/>
              <a:t>months</a:t>
            </a:r>
          </a:p>
          <a:p>
            <a:endParaRPr lang="en-AU" sz="4400" dirty="0"/>
          </a:p>
          <a:p>
            <a:r>
              <a:rPr lang="en-AU" sz="4400" dirty="0" smtClean="0"/>
              <a:t>WHO definitions of IYCF indicators were used</a:t>
            </a:r>
            <a:endParaRPr lang="en-AU" sz="4400" dirty="0"/>
          </a:p>
          <a:p>
            <a:pPr algn="just"/>
            <a:endParaRPr lang="en-AU" sz="29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1" y="6250675"/>
            <a:ext cx="3548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NDHS, 2000; 2014; WHO, 2008</a:t>
            </a:r>
            <a:endParaRPr lang="en-AU" sz="20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81480" y="6330652"/>
            <a:ext cx="872319" cy="390825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13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95226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520"/>
          </a:xfrm>
        </p:spPr>
        <p:txBody>
          <a:bodyPr/>
          <a:lstStyle/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</a:t>
            </a:r>
            <a:endParaRPr lang="en-A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866" y="805218"/>
            <a:ext cx="10345003" cy="5213445"/>
          </a:xfrm>
        </p:spPr>
        <p:txBody>
          <a:bodyPr>
            <a:normAutofit fontScale="92500" lnSpcReduction="10000"/>
          </a:bodyPr>
          <a:lstStyle/>
          <a:p>
            <a:r>
              <a:rPr lang="en-AU" sz="4400" dirty="0" smtClean="0"/>
              <a:t>Early initiation of breastfeeding (EIBF)</a:t>
            </a:r>
          </a:p>
          <a:p>
            <a:r>
              <a:rPr lang="en-AU" sz="4400" dirty="0" smtClean="0"/>
              <a:t>Exclusive breastfeeding (EBF)</a:t>
            </a:r>
          </a:p>
          <a:p>
            <a:r>
              <a:rPr lang="en-AU" sz="4400" dirty="0" smtClean="0"/>
              <a:t>Predominant breastfeeding (PBF)</a:t>
            </a:r>
          </a:p>
          <a:p>
            <a:r>
              <a:rPr lang="en-AU" sz="4400" dirty="0" smtClean="0"/>
              <a:t>Bottle feeding </a:t>
            </a:r>
          </a:p>
          <a:p>
            <a:r>
              <a:rPr lang="en-AU" sz="4400" dirty="0" smtClean="0"/>
              <a:t>Introduction of solid, semi-solid &amp; soft foods</a:t>
            </a:r>
          </a:p>
          <a:p>
            <a:r>
              <a:rPr lang="en-AU" sz="4400" dirty="0" smtClean="0"/>
              <a:t>Minimum dietary diversity </a:t>
            </a:r>
          </a:p>
          <a:p>
            <a:r>
              <a:rPr lang="en-AU" sz="4400" dirty="0" smtClean="0"/>
              <a:t>Minimum meal frequency</a:t>
            </a:r>
          </a:p>
          <a:p>
            <a:r>
              <a:rPr lang="en-AU" sz="4400" dirty="0" smtClean="0"/>
              <a:t>Minimum acceptable diet</a:t>
            </a:r>
          </a:p>
          <a:p>
            <a:endParaRPr lang="en-AU" sz="4400" dirty="0" smtClean="0"/>
          </a:p>
          <a:p>
            <a:endParaRPr lang="en-AU" sz="29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04310" y="6330652"/>
            <a:ext cx="749490" cy="390825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14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42080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01520"/>
          </a:xfrm>
        </p:spPr>
        <p:txBody>
          <a:bodyPr/>
          <a:lstStyle/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Statistical analysis</a:t>
            </a:r>
            <a:endParaRPr lang="en-A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4525"/>
            <a:ext cx="10325669" cy="4954138"/>
          </a:xfrm>
        </p:spPr>
        <p:txBody>
          <a:bodyPr>
            <a:normAutofit/>
          </a:bodyPr>
          <a:lstStyle/>
          <a:p>
            <a:r>
              <a:rPr lang="en-AU" sz="4400" dirty="0"/>
              <a:t>Prevalence estimates, and corresponding </a:t>
            </a:r>
            <a:r>
              <a:rPr lang="en-AU" sz="4400" dirty="0" smtClean="0"/>
              <a:t>CIs </a:t>
            </a:r>
            <a:r>
              <a:rPr lang="en-AU" sz="4400" dirty="0"/>
              <a:t>were </a:t>
            </a:r>
            <a:r>
              <a:rPr lang="en-AU" sz="4400" dirty="0" smtClean="0"/>
              <a:t>calculated</a:t>
            </a:r>
          </a:p>
          <a:p>
            <a:pPr marL="0" indent="0">
              <a:buNone/>
            </a:pPr>
            <a:endParaRPr lang="en-AU" sz="4400" dirty="0" smtClean="0"/>
          </a:p>
          <a:p>
            <a:r>
              <a:rPr lang="en-AU" sz="4400" dirty="0"/>
              <a:t>Stata version 13·0 </a:t>
            </a:r>
            <a:r>
              <a:rPr lang="en-AU" sz="4400" dirty="0" smtClean="0"/>
              <a:t>with </a:t>
            </a:r>
            <a:r>
              <a:rPr lang="en-AU" sz="4400" dirty="0"/>
              <a:t>prevalences calculated using the ‘</a:t>
            </a:r>
            <a:r>
              <a:rPr lang="en-AU" sz="4400" dirty="0" err="1"/>
              <a:t>svy</a:t>
            </a:r>
            <a:r>
              <a:rPr lang="en-AU" sz="4400" dirty="0"/>
              <a:t>’ function to allow for cluster </a:t>
            </a:r>
            <a:r>
              <a:rPr lang="en-AU" sz="4400" dirty="0" smtClean="0"/>
              <a:t>sampling employed in the NDHS</a:t>
            </a:r>
            <a:endParaRPr lang="en-AU" sz="29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072048" y="6330652"/>
            <a:ext cx="1281752" cy="390825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15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82364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56" y="136479"/>
            <a:ext cx="10480343" cy="600500"/>
          </a:xfrm>
        </p:spPr>
        <p:txBody>
          <a:bodyPr>
            <a:normAutofit fontScale="90000"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</a:t>
            </a:r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Breastfeeding practices  </a:t>
            </a:r>
            <a:endParaRPr lang="en-AU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3" y="5727231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6098" y="6254580"/>
            <a:ext cx="596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i="1" dirty="0" smtClean="0"/>
              <a:t>Felix Ogbo et al., (2015a) Public Health Nutrition,  18, 1-13</a:t>
            </a:r>
            <a:endParaRPr lang="en-AU" b="1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17958" y="6423856"/>
            <a:ext cx="1228299" cy="358073"/>
          </a:xfrm>
        </p:spPr>
        <p:txBody>
          <a:bodyPr/>
          <a:lstStyle/>
          <a:p>
            <a:fld id="{A997631D-DBD3-4950-A0A1-94AD36D48FE3}" type="slidenum">
              <a:rPr lang="en-AU" sz="2000" smtClean="0"/>
              <a:t>16</a:t>
            </a:fld>
            <a:endParaRPr lang="en-AU" sz="2000" dirty="0"/>
          </a:p>
        </p:txBody>
      </p:sp>
      <p:pic>
        <p:nvPicPr>
          <p:cNvPr id="10" name="Content Placeholder 9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184" y="1064524"/>
            <a:ext cx="9580729" cy="48586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9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7849" y="928049"/>
            <a:ext cx="10052712" cy="5157510"/>
          </a:xfrm>
        </p:spPr>
        <p:txBody>
          <a:bodyPr>
            <a:normAutofit/>
          </a:bodyPr>
          <a:lstStyle/>
          <a:p>
            <a:pPr algn="just"/>
            <a:endParaRPr lang="en-AU" sz="4400" dirty="0"/>
          </a:p>
          <a:p>
            <a:pPr algn="just"/>
            <a:endParaRPr lang="en-AU" sz="4400" dirty="0"/>
          </a:p>
          <a:p>
            <a:pPr algn="just"/>
            <a:endParaRPr lang="en-AU" sz="4400" dirty="0" smtClean="0"/>
          </a:p>
          <a:p>
            <a:pPr marL="0" indent="0" algn="just">
              <a:buNone/>
            </a:pPr>
            <a:endParaRPr lang="en-AU" sz="3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3" y="5727231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18866" y="167425"/>
            <a:ext cx="10181229" cy="540913"/>
          </a:xfrm>
        </p:spPr>
        <p:txBody>
          <a:bodyPr>
            <a:normAutofit fontScale="90000"/>
          </a:bodyPr>
          <a:lstStyle/>
          <a:p>
            <a:pPr algn="just"/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Complementary feeding practices </a:t>
            </a:r>
            <a:endParaRPr lang="en-A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17</a:t>
            </a:fld>
            <a:endParaRPr lang="en-AU" sz="2000" b="1" dirty="0"/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02" y="1091821"/>
            <a:ext cx="9799093" cy="48176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378425" y="6254580"/>
            <a:ext cx="5663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i="1" dirty="0" smtClean="0"/>
              <a:t>Felix Ogbo et al., (2015b) BMJ Open, 5, (10), </a:t>
            </a:r>
            <a:r>
              <a:rPr lang="en-AU" b="1" dirty="0"/>
              <a:t>e008467</a:t>
            </a:r>
            <a:endParaRPr lang="en-AU" b="1" i="1" dirty="0"/>
          </a:p>
        </p:txBody>
      </p:sp>
    </p:spTree>
    <p:extLst>
      <p:ext uri="{BB962C8B-B14F-4D97-AF65-F5344CB8AC3E}">
        <p14:creationId xmlns:p14="http://schemas.microsoft.com/office/powerpoint/2010/main" val="259824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3" y="5727231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5846" y="6254580"/>
            <a:ext cx="6469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 </a:t>
            </a:r>
            <a:r>
              <a:rPr lang="en-AU" sz="1600" b="1" i="1" dirty="0" err="1" smtClean="0"/>
              <a:t>Issaka</a:t>
            </a:r>
            <a:r>
              <a:rPr lang="en-AU" sz="1600" b="1" i="1" dirty="0" smtClean="0"/>
              <a:t> AI., </a:t>
            </a:r>
            <a:r>
              <a:rPr lang="en-AU" sz="1600" b="1" i="1" dirty="0"/>
              <a:t>(2015</a:t>
            </a:r>
            <a:r>
              <a:rPr lang="en-AU" sz="1600" b="1" i="1" dirty="0" smtClean="0"/>
              <a:t>). PhD thesis submitted to the Western Sydney University  </a:t>
            </a:r>
            <a:endParaRPr lang="en-AU" sz="16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17958" y="6423856"/>
            <a:ext cx="1228299" cy="358073"/>
          </a:xfrm>
        </p:spPr>
        <p:txBody>
          <a:bodyPr/>
          <a:lstStyle/>
          <a:p>
            <a:fld id="{A997631D-DBD3-4950-A0A1-94AD36D48FE3}" type="slidenum">
              <a:rPr lang="en-AU" sz="2000" smtClean="0"/>
              <a:t>18</a:t>
            </a:fld>
            <a:endParaRPr lang="en-A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50" y="777922"/>
            <a:ext cx="9939541" cy="494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05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5662"/>
            <a:ext cx="10515600" cy="682387"/>
          </a:xfrm>
        </p:spPr>
        <p:txBody>
          <a:bodyPr>
            <a:normAutofit fontScale="90000"/>
          </a:bodyPr>
          <a:lstStyle/>
          <a:p>
            <a:pPr algn="just"/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 implications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5469"/>
            <a:ext cx="10694157" cy="4593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AU" sz="4000" dirty="0"/>
          </a:p>
          <a:p>
            <a:pPr>
              <a:lnSpc>
                <a:spcPct val="100000"/>
              </a:lnSpc>
            </a:pPr>
            <a:r>
              <a:rPr lang="en-AU" sz="4000" dirty="0" smtClean="0"/>
              <a:t> In Nigeria, both key breastfeeding and complementary feeding practices were very low and remain one of the lowest compared to other sub-Saharan African countries</a:t>
            </a:r>
            <a:endParaRPr lang="en-AU" sz="2400" i="1" dirty="0" smtClean="0">
              <a:solidFill>
                <a:srgbClr val="000000"/>
              </a:solidFill>
            </a:endParaRPr>
          </a:p>
          <a:p>
            <a:pPr algn="just"/>
            <a:endParaRPr lang="en-AU" sz="4000" dirty="0" smtClean="0"/>
          </a:p>
          <a:p>
            <a:pPr algn="just"/>
            <a:endParaRPr lang="en-AU" dirty="0" smtClean="0"/>
          </a:p>
          <a:p>
            <a:pPr algn="just"/>
            <a:endParaRPr lang="en-AU" dirty="0"/>
          </a:p>
          <a:p>
            <a:pPr marL="0" indent="0">
              <a:buNone/>
            </a:pPr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699443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88658" y="6305270"/>
            <a:ext cx="2838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i="1" dirty="0"/>
              <a:t>Ogbo et al., </a:t>
            </a:r>
            <a:r>
              <a:rPr lang="en-AU" sz="1600" i="1" dirty="0" smtClean="0"/>
              <a:t>2015a; 2015b</a:t>
            </a:r>
            <a:endParaRPr lang="en-AU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19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658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332" y="887106"/>
            <a:ext cx="5113850" cy="5289859"/>
          </a:xfrm>
        </p:spPr>
        <p:txBody>
          <a:bodyPr>
            <a:normAutofit/>
          </a:bodyPr>
          <a:lstStyle/>
          <a:p>
            <a:r>
              <a:rPr lang="en-AU" sz="3600" dirty="0" smtClean="0"/>
              <a:t>Nigerian </a:t>
            </a:r>
            <a:r>
              <a:rPr lang="en-AU" sz="3600" dirty="0"/>
              <a:t>mothers have </a:t>
            </a:r>
            <a:r>
              <a:rPr lang="en-AU" sz="3600" dirty="0" smtClean="0"/>
              <a:t>a great attitude </a:t>
            </a:r>
            <a:r>
              <a:rPr lang="en-AU" sz="3600" dirty="0"/>
              <a:t>towards </a:t>
            </a:r>
            <a:r>
              <a:rPr lang="en-AU" sz="3600" dirty="0" smtClean="0"/>
              <a:t>IYCF practices, similar to Ghana </a:t>
            </a:r>
          </a:p>
          <a:p>
            <a:endParaRPr lang="en-AU" sz="3600" dirty="0"/>
          </a:p>
          <a:p>
            <a:r>
              <a:rPr lang="en-AU" sz="3600" dirty="0" smtClean="0"/>
              <a:t>Most mothers are willing to breastfeed their babies anywhere (comfortable), regardless of who is present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9099" y="6305270"/>
            <a:ext cx="1844477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45911" y="98475"/>
            <a:ext cx="10699845" cy="492368"/>
          </a:xfrm>
        </p:spPr>
        <p:txBody>
          <a:bodyPr>
            <a:noAutofit/>
          </a:bodyPr>
          <a:lstStyle/>
          <a:p>
            <a:pPr algn="just"/>
            <a:r>
              <a:rPr lang="en-A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else do we know about IYCF in Nigeria?</a:t>
            </a:r>
            <a:endParaRPr lang="en-A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37182" y="887104"/>
            <a:ext cx="5408572" cy="26531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5699443"/>
            <a:ext cx="1005927" cy="10546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5755" y="25897"/>
            <a:ext cx="946245" cy="8768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7181" y="3668597"/>
            <a:ext cx="5408571" cy="263667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80978" y="6305270"/>
            <a:ext cx="1472821" cy="416207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20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6033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333" y="1132767"/>
            <a:ext cx="4954136" cy="48752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3600" dirty="0" smtClean="0"/>
          </a:p>
          <a:p>
            <a:r>
              <a:rPr lang="en-AU" sz="4400" dirty="0" smtClean="0"/>
              <a:t>A shift from </a:t>
            </a:r>
            <a:r>
              <a:rPr lang="en-AU" sz="4400" dirty="0"/>
              <a:t>maternal, newborn and child health interventions to HIV initiatives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8669" y="25897"/>
            <a:ext cx="1253331" cy="9021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52430" y="6330653"/>
            <a:ext cx="2347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i="1" dirty="0"/>
              <a:t>IHME DAH </a:t>
            </a:r>
            <a:r>
              <a:rPr lang="en-AU" sz="1400" i="1" dirty="0" smtClean="0"/>
              <a:t>Database, </a:t>
            </a:r>
            <a:r>
              <a:rPr lang="en-AU" sz="1400" i="1" dirty="0"/>
              <a:t>2013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1" y="57415"/>
            <a:ext cx="10100468" cy="959164"/>
          </a:xfrm>
        </p:spPr>
        <p:txBody>
          <a:bodyPr>
            <a:normAutofit/>
          </a:bodyPr>
          <a:lstStyle/>
          <a:p>
            <a:pPr algn="ctr"/>
            <a:r>
              <a:rPr lang="en-AU" sz="2800" b="1" dirty="0">
                <a:latin typeface="+mn-lt"/>
              </a:rPr>
              <a:t>Change in the proportion of health focus areas of development assistance for health in Sub-Saharan Africa, 1990-2011 </a:t>
            </a:r>
            <a:endParaRPr lang="en-US" sz="2800" dirty="0">
              <a:latin typeface="+mn-lt"/>
            </a:endParaRPr>
          </a:p>
        </p:txBody>
      </p:sp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61" y="1132767"/>
            <a:ext cx="6250676" cy="48752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21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99563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333" y="1460311"/>
            <a:ext cx="5090615" cy="421715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3600" dirty="0" smtClean="0"/>
          </a:p>
          <a:p>
            <a:r>
              <a:rPr lang="en-AU" sz="4400" dirty="0" smtClean="0"/>
              <a:t>Facility-based </a:t>
            </a:r>
            <a:r>
              <a:rPr lang="en-AU" sz="4400" dirty="0"/>
              <a:t>initiatives (e.g. </a:t>
            </a:r>
            <a:r>
              <a:rPr lang="en-AU" sz="4400" dirty="0" smtClean="0"/>
              <a:t>strengthening BFHI)</a:t>
            </a:r>
            <a:endParaRPr lang="en-AU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80330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8669" y="25897"/>
            <a:ext cx="1253331" cy="9021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945" y="1460311"/>
            <a:ext cx="5854891" cy="42171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02305" y="6414449"/>
            <a:ext cx="1965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1" y="57415"/>
            <a:ext cx="10380260" cy="959164"/>
          </a:xfrm>
        </p:spPr>
        <p:txBody>
          <a:bodyPr>
            <a:normAutofit/>
          </a:bodyPr>
          <a:lstStyle/>
          <a:p>
            <a:r>
              <a:rPr lang="en-A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Going forward 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976512" y="6330652"/>
            <a:ext cx="1377287" cy="390825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22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30415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333" y="1112113"/>
            <a:ext cx="4940489" cy="4587328"/>
          </a:xfrm>
        </p:spPr>
        <p:txBody>
          <a:bodyPr>
            <a:noAutofit/>
          </a:bodyPr>
          <a:lstStyle/>
          <a:p>
            <a:endParaRPr lang="en-AU" sz="3100" dirty="0" smtClean="0"/>
          </a:p>
          <a:p>
            <a:pPr marL="0" indent="0">
              <a:buNone/>
            </a:pPr>
            <a:endParaRPr lang="en-AU" sz="3100" dirty="0"/>
          </a:p>
          <a:p>
            <a:pPr>
              <a:lnSpc>
                <a:spcPct val="100000"/>
              </a:lnSpc>
            </a:pPr>
            <a:r>
              <a:rPr lang="en-AU" sz="3200" b="1" dirty="0"/>
              <a:t>BFCI </a:t>
            </a:r>
            <a:r>
              <a:rPr lang="en-AU" sz="3200" b="1" dirty="0" smtClean="0"/>
              <a:t>:</a:t>
            </a:r>
            <a:r>
              <a:rPr lang="en-AU" sz="3200" dirty="0" smtClean="0"/>
              <a:t> Large scale community-based initiatives that target mothers, husbands and grandparents (if available)</a:t>
            </a:r>
          </a:p>
          <a:p>
            <a:pPr marL="0" indent="0">
              <a:buNone/>
            </a:pPr>
            <a:endParaRPr lang="en-AU" sz="3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5699443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925" y="25897"/>
            <a:ext cx="1069075" cy="9906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83941" y="6305267"/>
            <a:ext cx="1876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513698" y="1112114"/>
            <a:ext cx="6218759" cy="458732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23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3818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011771" cy="887104"/>
          </a:xfrm>
        </p:spPr>
        <p:txBody>
          <a:bodyPr>
            <a:normAutofit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Political resolve on </a:t>
            </a:r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workplace BF policy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613" y="991894"/>
            <a:ext cx="5092586" cy="56452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3200" dirty="0"/>
          </a:p>
          <a:p>
            <a:r>
              <a:rPr lang="en-AU" sz="3200" dirty="0" smtClean="0"/>
              <a:t>Nigerian legislators rejected a bill on breastfeeding rights at work </a:t>
            </a:r>
            <a:r>
              <a:rPr lang="en-AU" sz="3200" i="1" dirty="0" smtClean="0"/>
              <a:t>– </a:t>
            </a:r>
            <a:r>
              <a:rPr lang="en-AU" sz="1800" i="1" dirty="0" smtClean="0"/>
              <a:t>Nigerian Watch, 2013</a:t>
            </a:r>
          </a:p>
          <a:p>
            <a:endParaRPr lang="en-AU" sz="3200" dirty="0" smtClean="0"/>
          </a:p>
          <a:p>
            <a:endParaRPr lang="en-AU" sz="3200" dirty="0"/>
          </a:p>
          <a:p>
            <a:r>
              <a:rPr lang="en-AU" sz="3200" dirty="0" smtClean="0"/>
              <a:t>Maternity leave extension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91821"/>
            <a:ext cx="5181600" cy="5085142"/>
          </a:xfrm>
        </p:spPr>
        <p:txBody>
          <a:bodyPr>
            <a:normAutofit/>
          </a:bodyPr>
          <a:lstStyle/>
          <a:p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1" y="991893"/>
            <a:ext cx="5395428" cy="27312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1" y="3823068"/>
            <a:ext cx="5395428" cy="26093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9971" y="25895"/>
            <a:ext cx="1342029" cy="9659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65577" y="6532309"/>
            <a:ext cx="1901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20985" y="6356352"/>
            <a:ext cx="448101" cy="425577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24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4488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09434"/>
            <a:ext cx="5016691" cy="6114195"/>
          </a:xfrm>
        </p:spPr>
        <p:txBody>
          <a:bodyPr/>
          <a:lstStyle/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sz="3600" dirty="0" smtClean="0"/>
          </a:p>
          <a:p>
            <a:r>
              <a:rPr lang="en-AU" sz="3600" dirty="0" smtClean="0"/>
              <a:t>Strengthening the </a:t>
            </a:r>
            <a:r>
              <a:rPr lang="en-AU" sz="3600" dirty="0"/>
              <a:t>1981 International Code of Marketing of </a:t>
            </a:r>
            <a:r>
              <a:rPr lang="en-AU" sz="3600" dirty="0" smtClean="0"/>
              <a:t>Breastmilk Substitutes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18412" y="476972"/>
            <a:ext cx="5467796" cy="60466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5757" y="25897"/>
            <a:ext cx="946244" cy="9021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43249" y="652363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150221" y="6254579"/>
            <a:ext cx="668739" cy="422940"/>
          </a:xfrm>
        </p:spPr>
        <p:txBody>
          <a:bodyPr/>
          <a:lstStyle/>
          <a:p>
            <a:fld id="{A997631D-DBD3-4950-A0A1-94AD36D48FE3}" type="slidenum">
              <a:rPr lang="en-AU" sz="2000" b="1" smtClean="0"/>
              <a:t>25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5505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389" y="928050"/>
            <a:ext cx="4653887" cy="5104260"/>
          </a:xfrm>
        </p:spPr>
        <p:txBody>
          <a:bodyPr>
            <a:normAutofit/>
          </a:bodyPr>
          <a:lstStyle/>
          <a:p>
            <a:r>
              <a:rPr lang="en-AU" sz="3800" dirty="0" smtClean="0"/>
              <a:t>Goal </a:t>
            </a:r>
            <a:r>
              <a:rPr lang="en-AU" sz="3800" dirty="0"/>
              <a:t>2: End </a:t>
            </a:r>
            <a:r>
              <a:rPr lang="en-AU" sz="3800" dirty="0" smtClean="0"/>
              <a:t>hunger &amp; improved nutrition</a:t>
            </a:r>
            <a:endParaRPr lang="en-AU" sz="3800" dirty="0"/>
          </a:p>
          <a:p>
            <a:pPr marL="0" indent="0">
              <a:buNone/>
            </a:pPr>
            <a:endParaRPr lang="en-AU" sz="3800" dirty="0" smtClean="0"/>
          </a:p>
          <a:p>
            <a:pPr marL="0" indent="0">
              <a:buNone/>
            </a:pPr>
            <a:endParaRPr lang="en-AU" sz="3800" dirty="0" smtClean="0"/>
          </a:p>
          <a:p>
            <a:pPr marL="0" indent="0">
              <a:buNone/>
            </a:pPr>
            <a:endParaRPr lang="en-AU" sz="3800" dirty="0" smtClean="0"/>
          </a:p>
          <a:p>
            <a:r>
              <a:rPr lang="en-AU" sz="3800" dirty="0" smtClean="0"/>
              <a:t>Goal 5: </a:t>
            </a:r>
            <a:r>
              <a:rPr lang="en-AU" sz="3800" dirty="0"/>
              <a:t>E</a:t>
            </a:r>
            <a:r>
              <a:rPr lang="en-AU" sz="3800" dirty="0" smtClean="0"/>
              <a:t>mpower </a:t>
            </a:r>
            <a:r>
              <a:rPr lang="en-AU" sz="3800" dirty="0"/>
              <a:t>all women and girls</a:t>
            </a:r>
            <a:endParaRPr lang="en-AU" sz="3800" dirty="0" smtClean="0"/>
          </a:p>
          <a:p>
            <a:pPr lvl="1">
              <a:buFontTx/>
              <a:buChar char="-"/>
            </a:pPr>
            <a:endParaRPr lang="en-AU" sz="3400" dirty="0" smtClean="0"/>
          </a:p>
          <a:p>
            <a:pPr marL="0" indent="0">
              <a:buNone/>
            </a:pPr>
            <a:endParaRPr lang="en-AU" sz="3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914" y="25897"/>
            <a:ext cx="1301087" cy="9021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275" y="3589361"/>
            <a:ext cx="5622879" cy="281627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"/>
            <a:ext cx="6627125" cy="736979"/>
          </a:xfrm>
        </p:spPr>
        <p:txBody>
          <a:bodyPr>
            <a:normAutofit/>
          </a:bodyPr>
          <a:lstStyle/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SDGs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275" y="736981"/>
            <a:ext cx="5622879" cy="27568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93876" y="6501166"/>
            <a:ext cx="1965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26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88266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27</a:t>
            </a:fld>
            <a:endParaRPr lang="en-AU" sz="2000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150125"/>
            <a:ext cx="10202841" cy="682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emerging trend…</a:t>
            </a:r>
            <a:r>
              <a:rPr lang="en-AU" dirty="0"/>
              <a:t> </a:t>
            </a:r>
            <a:r>
              <a:rPr lang="en-AU" dirty="0" smtClean="0"/>
              <a:t>‘</a:t>
            </a:r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breastfeeding’ – UK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4" y="1105470"/>
            <a:ext cx="4625150" cy="4899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241" y="1105469"/>
            <a:ext cx="5472753" cy="489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769290" y="6359856"/>
            <a:ext cx="3125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Daily mail;  Google image; </a:t>
            </a:r>
            <a:endParaRPr lang="en-AU" sz="1400" i="1" dirty="0"/>
          </a:p>
        </p:txBody>
      </p:sp>
    </p:spTree>
    <p:extLst>
      <p:ext uri="{BB962C8B-B14F-4D97-AF65-F5344CB8AC3E}">
        <p14:creationId xmlns:p14="http://schemas.microsoft.com/office/powerpoint/2010/main" val="47695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1857" y="25897"/>
            <a:ext cx="1260145" cy="987734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420" y="1769862"/>
            <a:ext cx="66675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28</a:t>
            </a:fld>
            <a:endParaRPr lang="en-AU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73958" y="177421"/>
            <a:ext cx="9457899" cy="1514901"/>
          </a:xfrm>
        </p:spPr>
        <p:txBody>
          <a:bodyPr>
            <a:noAutofit/>
          </a:bodyPr>
          <a:lstStyle/>
          <a:p>
            <a:pPr algn="ctr"/>
            <a:r>
              <a:rPr lang="en-A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 breastfeeding protest in </a:t>
            </a:r>
            <a:r>
              <a:rPr lang="en-A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 </a:t>
            </a:r>
            <a:r>
              <a:rPr lang="en-A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sparked after mother is asked to leave food </a:t>
            </a:r>
            <a:r>
              <a:rPr lang="en-A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 </a:t>
            </a:r>
            <a:r>
              <a:rPr lang="en-AU" sz="3600" dirty="0" smtClean="0"/>
              <a:t>–</a:t>
            </a:r>
            <a:r>
              <a:rPr lang="en-AU" sz="3600" b="1" dirty="0" smtClean="0"/>
              <a:t> </a:t>
            </a:r>
            <a:r>
              <a:rPr lang="en-AU" sz="1800" i="1" dirty="0" smtClean="0"/>
              <a:t>ABC </a:t>
            </a:r>
            <a:r>
              <a:rPr lang="en-AU" sz="1800" i="1" dirty="0"/>
              <a:t>News, </a:t>
            </a:r>
            <a:r>
              <a:rPr lang="en-AU" sz="1800" i="1" dirty="0" smtClean="0"/>
              <a:t>Feb 2016</a:t>
            </a:r>
            <a:endParaRPr lang="en-AU" sz="1800" i="1" dirty="0"/>
          </a:p>
        </p:txBody>
      </p:sp>
    </p:spTree>
    <p:extLst>
      <p:ext uri="{BB962C8B-B14F-4D97-AF65-F5344CB8AC3E}">
        <p14:creationId xmlns:p14="http://schemas.microsoft.com/office/powerpoint/2010/main" val="187085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29</a:t>
            </a:fld>
            <a:endParaRPr lang="en-A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065827" y="625458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349" y="1275001"/>
            <a:ext cx="4981435" cy="477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73958" y="177422"/>
            <a:ext cx="9457899" cy="859808"/>
          </a:xfrm>
        </p:spPr>
        <p:txBody>
          <a:bodyPr>
            <a:noAutofit/>
          </a:bodyPr>
          <a:lstStyle/>
          <a:p>
            <a:pPr algn="ctr"/>
            <a:r>
              <a:rPr lang="en-A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backlash as a graduate breastfeed in the USA</a:t>
            </a:r>
            <a:endParaRPr lang="en-AU" sz="1800" i="1" dirty="0"/>
          </a:p>
        </p:txBody>
      </p:sp>
    </p:spTree>
    <p:extLst>
      <p:ext uri="{BB962C8B-B14F-4D97-AF65-F5344CB8AC3E}">
        <p14:creationId xmlns:p14="http://schemas.microsoft.com/office/powerpoint/2010/main" val="292963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830"/>
            <a:ext cx="10202840" cy="1152170"/>
          </a:xfrm>
        </p:spPr>
        <p:txBody>
          <a:bodyPr>
            <a:noAutofit/>
          </a:bodyPr>
          <a:lstStyle/>
          <a:p>
            <a:pPr algn="ctr"/>
            <a:r>
              <a:rPr lang="en-A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“He </a:t>
            </a:r>
            <a:r>
              <a:rPr lang="en-A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comes into equity must come with clean </a:t>
            </a:r>
            <a:r>
              <a:rPr lang="en-A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hands”</a:t>
            </a:r>
            <a:endParaRPr lang="en-A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30</a:t>
            </a:fld>
            <a:endParaRPr lang="en-AU" sz="20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3" y="1275001"/>
            <a:ext cx="4979993" cy="477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141" y="1275001"/>
            <a:ext cx="4981435" cy="477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065827" y="625458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</p:spTree>
    <p:extLst>
      <p:ext uri="{BB962C8B-B14F-4D97-AF65-F5344CB8AC3E}">
        <p14:creationId xmlns:p14="http://schemas.microsoft.com/office/powerpoint/2010/main" val="150032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8879418" y="6524625"/>
            <a:ext cx="2112433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sz="1400" i="1" dirty="0">
                <a:latin typeface="Times New Roman" pitchFamily="18" charset="0"/>
                <a:ea typeface="+mj-ea"/>
                <a:cs typeface="Times New Roman" pitchFamily="18" charset="0"/>
              </a:rPr>
              <a:t>Source: Google images</a:t>
            </a:r>
          </a:p>
        </p:txBody>
      </p:sp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67" y="1273934"/>
            <a:ext cx="10847917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31</a:t>
            </a:fld>
            <a:endParaRPr lang="en-AU" sz="20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0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478"/>
            <a:ext cx="10515600" cy="696036"/>
          </a:xfrm>
        </p:spPr>
        <p:txBody>
          <a:bodyPr>
            <a:normAutofit/>
          </a:bodyPr>
          <a:lstStyle/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future perhaps – </a:t>
            </a:r>
            <a:r>
              <a:rPr lang="en-A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China…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05268" y="1501254"/>
            <a:ext cx="4967785" cy="41216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39" y="1501254"/>
            <a:ext cx="5186151" cy="4121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65827" y="625458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Source: Google image</a:t>
            </a:r>
            <a:endParaRPr lang="en-AU" sz="1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32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45833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805218"/>
          </a:xfrm>
        </p:spPr>
        <p:txBody>
          <a:bodyPr>
            <a:no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Limitation &amp; strengths 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613" y="1241945"/>
            <a:ext cx="9961428" cy="5012633"/>
          </a:xfrm>
        </p:spPr>
        <p:txBody>
          <a:bodyPr>
            <a:normAutofit/>
          </a:bodyPr>
          <a:lstStyle/>
          <a:p>
            <a:r>
              <a:rPr lang="en-AU" sz="3600" dirty="0" smtClean="0"/>
              <a:t>Limitations </a:t>
            </a:r>
          </a:p>
          <a:p>
            <a:pPr marL="0" indent="0">
              <a:buNone/>
            </a:pPr>
            <a:r>
              <a:rPr lang="en-AU" sz="3600" dirty="0"/>
              <a:t>	</a:t>
            </a:r>
            <a:r>
              <a:rPr lang="en-AU" sz="3600" dirty="0" smtClean="0"/>
              <a:t>-	Recall bias</a:t>
            </a:r>
          </a:p>
          <a:p>
            <a:pPr marL="0" indent="0">
              <a:buNone/>
            </a:pPr>
            <a:r>
              <a:rPr lang="en-AU" sz="3600" dirty="0"/>
              <a:t>	</a:t>
            </a:r>
            <a:r>
              <a:rPr lang="en-AU" sz="3600" dirty="0" smtClean="0"/>
              <a:t>-	National level – regional specifics needed</a:t>
            </a:r>
          </a:p>
          <a:p>
            <a:pPr marL="0" indent="0">
              <a:buNone/>
            </a:pPr>
            <a:endParaRPr lang="en-AU" sz="3600" dirty="0" smtClean="0"/>
          </a:p>
          <a:p>
            <a:r>
              <a:rPr lang="en-AU" sz="3600" dirty="0" smtClean="0"/>
              <a:t>Strengths</a:t>
            </a:r>
            <a:endParaRPr lang="en-AU" sz="3600" dirty="0" smtClean="0"/>
          </a:p>
          <a:p>
            <a:pPr marL="0" indent="0">
              <a:buNone/>
            </a:pPr>
            <a:r>
              <a:rPr lang="en-AU" sz="3600" dirty="0" smtClean="0"/>
              <a:t>	-	Selection bias unlikely</a:t>
            </a:r>
          </a:p>
          <a:p>
            <a:pPr marL="0" indent="0">
              <a:buNone/>
            </a:pPr>
            <a:r>
              <a:rPr lang="en-AU" sz="3600" dirty="0"/>
              <a:t>	</a:t>
            </a:r>
            <a:r>
              <a:rPr lang="en-AU" sz="3600" dirty="0" smtClean="0"/>
              <a:t>-	National representativeness</a:t>
            </a:r>
          </a:p>
          <a:p>
            <a:pPr marL="0" indent="0">
              <a:buNone/>
            </a:pPr>
            <a:r>
              <a:rPr lang="en-AU" sz="3600" dirty="0"/>
              <a:t>	</a:t>
            </a:r>
            <a:r>
              <a:rPr lang="en-AU" sz="3600" dirty="0" smtClean="0"/>
              <a:t>-	Used data – important source for IYCF </a:t>
            </a:r>
            <a:endParaRPr lang="en-AU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33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62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805218"/>
          </a:xfrm>
        </p:spPr>
        <p:txBody>
          <a:bodyPr>
            <a:no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3" y="1134167"/>
            <a:ext cx="10085698" cy="4735413"/>
          </a:xfrm>
        </p:spPr>
        <p:txBody>
          <a:bodyPr>
            <a:normAutofit/>
          </a:bodyPr>
          <a:lstStyle/>
          <a:p>
            <a:r>
              <a:rPr lang="en-AU" sz="3600" dirty="0" smtClean="0"/>
              <a:t>Despite various policy responses and implementation of initiatives in Nigeria, infant and young child feeding practices remain below expected levels</a:t>
            </a:r>
          </a:p>
          <a:p>
            <a:pPr marL="0" indent="0">
              <a:buNone/>
            </a:pPr>
            <a:endParaRPr lang="en-AU" sz="3600" dirty="0" smtClean="0"/>
          </a:p>
          <a:p>
            <a:r>
              <a:rPr lang="en-AU" sz="3600" dirty="0" smtClean="0"/>
              <a:t>A multi-prong approach is needed to improve IYCF practices in Nigeria</a:t>
            </a:r>
            <a:endParaRPr lang="en-AU" sz="3600" dirty="0" smtClean="0"/>
          </a:p>
          <a:p>
            <a:endParaRPr lang="en-AU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34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3961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805218"/>
          </a:xfrm>
        </p:spPr>
        <p:txBody>
          <a:bodyPr>
            <a:noAutofit/>
          </a:bodyPr>
          <a:lstStyle/>
          <a:p>
            <a:r>
              <a:rPr lang="en-A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 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2" y="1134167"/>
            <a:ext cx="10202839" cy="4735413"/>
          </a:xfrm>
        </p:spPr>
        <p:txBody>
          <a:bodyPr>
            <a:normAutofit/>
          </a:bodyPr>
          <a:lstStyle/>
          <a:p>
            <a:r>
              <a:rPr lang="en-AU" sz="3600" b="1" dirty="0" smtClean="0"/>
              <a:t>Co-authors:</a:t>
            </a:r>
            <a:r>
              <a:rPr lang="en-AU" sz="3600" dirty="0" smtClean="0"/>
              <a:t> </a:t>
            </a:r>
          </a:p>
          <a:p>
            <a:pPr marL="0" indent="0">
              <a:buNone/>
            </a:pPr>
            <a:r>
              <a:rPr lang="en-AU" sz="3600" dirty="0" smtClean="0"/>
              <a:t>-	Prof </a:t>
            </a:r>
            <a:r>
              <a:rPr lang="en-AU" sz="3600" dirty="0"/>
              <a:t>Andrew Page (WSU</a:t>
            </a:r>
            <a:r>
              <a:rPr lang="en-AU" sz="3600" dirty="0" smtClean="0"/>
              <a:t>)</a:t>
            </a:r>
            <a:endParaRPr lang="en-AU" sz="3600" dirty="0"/>
          </a:p>
          <a:p>
            <a:pPr marL="0" indent="0">
              <a:buNone/>
            </a:pPr>
            <a:r>
              <a:rPr lang="en-AU" sz="3600" dirty="0" smtClean="0"/>
              <a:t>-	Dr </a:t>
            </a:r>
            <a:r>
              <a:rPr lang="en-AU" sz="3600" dirty="0"/>
              <a:t>Kingsley E. Agho (WSU</a:t>
            </a:r>
            <a:r>
              <a:rPr lang="en-AU" sz="3600" dirty="0" smtClean="0"/>
              <a:t>)</a:t>
            </a:r>
            <a:endParaRPr lang="en-AU" sz="3600" dirty="0"/>
          </a:p>
          <a:p>
            <a:pPr marL="0" indent="0">
              <a:buNone/>
            </a:pPr>
            <a:r>
              <a:rPr lang="en-AU" sz="3600" dirty="0" smtClean="0"/>
              <a:t>-	Prof </a:t>
            </a:r>
            <a:r>
              <a:rPr lang="en-AU" sz="3600" dirty="0"/>
              <a:t>John Idoko (FGN</a:t>
            </a:r>
            <a:r>
              <a:rPr lang="en-AU" sz="3600" dirty="0" smtClean="0"/>
              <a:t>)</a:t>
            </a:r>
          </a:p>
          <a:p>
            <a:pPr marL="0" indent="0">
              <a:buNone/>
            </a:pPr>
            <a:r>
              <a:rPr lang="en-AU" sz="3600" dirty="0" smtClean="0"/>
              <a:t>-	Dr Fernanda Claudio (UQ)</a:t>
            </a:r>
            <a:endParaRPr lang="en-AU" sz="3600" dirty="0"/>
          </a:p>
          <a:p>
            <a:endParaRPr lang="en-AU" sz="3600" dirty="0" smtClean="0"/>
          </a:p>
          <a:p>
            <a:r>
              <a:rPr lang="en-AU" sz="3600" dirty="0" smtClean="0"/>
              <a:t>Measured DHS / ICF International, USA </a:t>
            </a:r>
          </a:p>
          <a:p>
            <a:endParaRPr lang="en-AU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z="2000" b="1" smtClean="0"/>
              <a:t>35</a:t>
            </a:fld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173269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527052" y="859810"/>
            <a:ext cx="11055349" cy="1651378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en-A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  <a:cs typeface="Times New Roman" pitchFamily="18" charset="0"/>
              </a:rPr>
              <a:t>THANK YOU !</a:t>
            </a:r>
            <a:endParaRPr lang="en-AU" sz="8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2" name="Picture 2" descr="http://www.saluteyourhealth.org/uploads/1/3/1/5/13150123/6272968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177" y="2920621"/>
            <a:ext cx="7751928" cy="2448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9971" y="25897"/>
            <a:ext cx="1342032" cy="105191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292B62-D836-4EFE-91DD-8A73F8018279}" type="slidenum">
              <a:rPr lang="en-AU" sz="2000" b="1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36</a:t>
            </a:fld>
            <a:endParaRPr lang="en-AU" sz="2000" b="1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50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573206"/>
          </a:xfrm>
        </p:spPr>
        <p:txBody>
          <a:bodyPr>
            <a:noAutofit/>
          </a:bodyPr>
          <a:lstStyle/>
          <a:p>
            <a:r>
              <a:rPr lang="en-A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References</a:t>
            </a:r>
            <a:endParaRPr lang="en-A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926171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600" dirty="0" smtClean="0"/>
              <a:t>1.	</a:t>
            </a:r>
            <a:r>
              <a:rPr lang="en-AU" sz="1600" dirty="0" err="1" smtClean="0"/>
              <a:t>Ladomenou</a:t>
            </a:r>
            <a:r>
              <a:rPr lang="en-AU" sz="1600" dirty="0"/>
              <a:t>, F., </a:t>
            </a:r>
            <a:r>
              <a:rPr lang="en-AU" sz="1600" dirty="0" err="1"/>
              <a:t>Moschandreas</a:t>
            </a:r>
            <a:r>
              <a:rPr lang="en-AU" sz="1600" dirty="0"/>
              <a:t>, J., </a:t>
            </a:r>
            <a:r>
              <a:rPr lang="en-AU" sz="1600" dirty="0" err="1"/>
              <a:t>Kafatos</a:t>
            </a:r>
            <a:r>
              <a:rPr lang="en-AU" sz="1600" dirty="0"/>
              <a:t>, A., </a:t>
            </a:r>
            <a:r>
              <a:rPr lang="en-AU" sz="1600" dirty="0" err="1"/>
              <a:t>Tselentis</a:t>
            </a:r>
            <a:r>
              <a:rPr lang="en-AU" sz="1600" dirty="0"/>
              <a:t>, Y.  </a:t>
            </a:r>
            <a:r>
              <a:rPr lang="en-AU" sz="1600" dirty="0" err="1"/>
              <a:t>Galanakis</a:t>
            </a:r>
            <a:r>
              <a:rPr lang="en-AU" sz="1600" dirty="0"/>
              <a:t>, E.,. (2010). Protective effect of exclusive </a:t>
            </a:r>
            <a:r>
              <a:rPr lang="en-AU" sz="1600" dirty="0" smtClean="0"/>
              <a:t>	breastfeeding against </a:t>
            </a:r>
            <a:r>
              <a:rPr lang="en-AU" sz="1600" dirty="0"/>
              <a:t>infections during infancy: a prospective study. </a:t>
            </a:r>
            <a:r>
              <a:rPr lang="en-AU" sz="1600" i="1" dirty="0"/>
              <a:t>Arch Dis Child, 95</a:t>
            </a:r>
            <a:r>
              <a:rPr lang="en-AU" sz="1600" dirty="0"/>
              <a:t>(12), 1004-1008. </a:t>
            </a:r>
            <a:endParaRPr lang="en-AU" sz="1600" dirty="0" smtClean="0"/>
          </a:p>
          <a:p>
            <a:pPr marL="0" indent="0">
              <a:buNone/>
            </a:pPr>
            <a:r>
              <a:rPr lang="en-AU" sz="1600" dirty="0" smtClean="0"/>
              <a:t>2.	National </a:t>
            </a:r>
            <a:r>
              <a:rPr lang="en-AU" sz="1600" dirty="0"/>
              <a:t>Population Commission Federal Republic of Nigeria and ICF International. (2014). </a:t>
            </a:r>
            <a:r>
              <a:rPr lang="en-AU" sz="1600" i="1" dirty="0"/>
              <a:t>Nigeria Demographic and </a:t>
            </a:r>
            <a:r>
              <a:rPr lang="en-AU" sz="1600" i="1" dirty="0" smtClean="0"/>
              <a:t>	Health Survey </a:t>
            </a:r>
            <a:r>
              <a:rPr lang="en-AU" sz="1600" i="1" dirty="0"/>
              <a:t>2013</a:t>
            </a:r>
            <a:r>
              <a:rPr lang="en-AU" sz="1600" dirty="0"/>
              <a:t>. Rockville, Maryland: National Population Commission Federal Republic of Nigeria and ICF </a:t>
            </a:r>
            <a:r>
              <a:rPr lang="en-AU" sz="1600" dirty="0" smtClean="0"/>
              <a:t>	International</a:t>
            </a:r>
            <a:r>
              <a:rPr lang="en-AU" sz="1600" dirty="0"/>
              <a:t>.</a:t>
            </a:r>
            <a:endParaRPr lang="en-AU" sz="1600" dirty="0" smtClean="0"/>
          </a:p>
          <a:p>
            <a:pPr marL="0" indent="0">
              <a:buNone/>
            </a:pPr>
            <a:r>
              <a:rPr lang="en-AU" sz="1600" dirty="0" smtClean="0"/>
              <a:t>3.	</a:t>
            </a:r>
            <a:r>
              <a:rPr lang="en-US" sz="1600" dirty="0" smtClean="0"/>
              <a:t>National </a:t>
            </a:r>
            <a:r>
              <a:rPr lang="en-US" sz="1600" dirty="0"/>
              <a:t>Population Commission (NPC) [Nigeria], &amp; ICF Macro. (2000). </a:t>
            </a:r>
            <a:r>
              <a:rPr lang="en-US" sz="1600" i="1" dirty="0"/>
              <a:t>Nigeria Demographic and Health Survey </a:t>
            </a:r>
            <a:r>
              <a:rPr lang="en-US" sz="1600" i="1" dirty="0" smtClean="0"/>
              <a:t>	1999</a:t>
            </a:r>
            <a:r>
              <a:rPr lang="en-US" sz="1600" dirty="0"/>
              <a:t>. </a:t>
            </a:r>
            <a:r>
              <a:rPr lang="en-US" sz="1600" dirty="0" smtClean="0"/>
              <a:t>Calverton</a:t>
            </a:r>
            <a:r>
              <a:rPr lang="en-US" sz="1600" dirty="0"/>
              <a:t>, Maryland, USA: National Population Commission and ICF Macro.</a:t>
            </a:r>
            <a:r>
              <a:rPr lang="en-AU" sz="1600" dirty="0" smtClean="0"/>
              <a:t> 	</a:t>
            </a:r>
          </a:p>
          <a:p>
            <a:pPr marL="0" indent="0">
              <a:buNone/>
            </a:pPr>
            <a:r>
              <a:rPr lang="en-AU" sz="1600" dirty="0" smtClean="0"/>
              <a:t>4.	Ogbo</a:t>
            </a:r>
            <a:r>
              <a:rPr lang="en-AU" sz="1600" dirty="0"/>
              <a:t>, F. A., Page, Andrew, Agho, Kingsley E., Claudio, Fernanda. (2015). Determinants of trends in breast-feeding </a:t>
            </a:r>
            <a:r>
              <a:rPr lang="en-AU" sz="1600" dirty="0" smtClean="0"/>
              <a:t>	indicators </a:t>
            </a:r>
            <a:r>
              <a:rPr lang="en-AU" sz="1600" dirty="0"/>
              <a:t>in </a:t>
            </a:r>
            <a:r>
              <a:rPr lang="en-AU" sz="1600" dirty="0" smtClean="0"/>
              <a:t>Nigeria</a:t>
            </a:r>
            <a:r>
              <a:rPr lang="en-AU" sz="1600" dirty="0"/>
              <a:t>, 1999–2013. </a:t>
            </a:r>
            <a:r>
              <a:rPr lang="en-AU" sz="1600" i="1" dirty="0"/>
              <a:t>Public health nutrition, 18</a:t>
            </a:r>
            <a:r>
              <a:rPr lang="en-AU" sz="1600" dirty="0"/>
              <a:t>, 1-13. </a:t>
            </a:r>
          </a:p>
          <a:p>
            <a:pPr marL="0" indent="0">
              <a:buNone/>
            </a:pPr>
            <a:r>
              <a:rPr lang="en-US" sz="1600" dirty="0" smtClean="0"/>
              <a:t>5.	Ogbo</a:t>
            </a:r>
            <a:r>
              <a:rPr lang="en-US" sz="1600" dirty="0"/>
              <a:t>, F. A., Page Andrew, Idoko John, Claudio Fernanda, &amp; Agho, K. E. (2015). Trends in complementary feeding </a:t>
            </a:r>
            <a:r>
              <a:rPr lang="en-US" sz="1600" dirty="0" smtClean="0"/>
              <a:t>	indicators </a:t>
            </a:r>
            <a:r>
              <a:rPr lang="en-US" sz="1600" dirty="0"/>
              <a:t>in </a:t>
            </a:r>
            <a:r>
              <a:rPr lang="en-US" sz="1600" dirty="0" smtClean="0"/>
              <a:t>Nigeria</a:t>
            </a:r>
            <a:r>
              <a:rPr lang="en-US" sz="1600" dirty="0"/>
              <a:t>, 2003–2013. </a:t>
            </a:r>
            <a:r>
              <a:rPr lang="en-US" sz="1600" i="1" dirty="0"/>
              <a:t>BMJ open, 5</a:t>
            </a:r>
            <a:r>
              <a:rPr lang="en-US" sz="1600" dirty="0"/>
              <a:t>(10), e008467. </a:t>
            </a:r>
            <a:endParaRPr lang="en-AU" sz="1600" dirty="0"/>
          </a:p>
          <a:p>
            <a:pPr marL="0" indent="0">
              <a:buNone/>
            </a:pPr>
            <a:r>
              <a:rPr lang="en-AU" sz="1600" dirty="0" smtClean="0"/>
              <a:t>6.	World </a:t>
            </a:r>
            <a:r>
              <a:rPr lang="en-AU" sz="1600" dirty="0"/>
              <a:t>Health Organization. (2008). </a:t>
            </a:r>
            <a:r>
              <a:rPr lang="en-AU" sz="1600" i="1" dirty="0"/>
              <a:t>Indicators for assessing infant and young child feeding practices</a:t>
            </a:r>
            <a:r>
              <a:rPr lang="en-AU" sz="1600" dirty="0"/>
              <a:t>. Geneva: World </a:t>
            </a:r>
            <a:r>
              <a:rPr lang="en-AU" sz="1600" dirty="0" smtClean="0"/>
              <a:t>	Health Organization</a:t>
            </a:r>
            <a:r>
              <a:rPr lang="en-AU" sz="1600" dirty="0"/>
              <a:t>.</a:t>
            </a:r>
            <a:endParaRPr lang="en-US" sz="1600" dirty="0"/>
          </a:p>
          <a:p>
            <a:pPr marL="0" indent="0">
              <a:buNone/>
            </a:pPr>
            <a:r>
              <a:rPr lang="en-AU" sz="1600" dirty="0" smtClean="0"/>
              <a:t>7.	World </a:t>
            </a:r>
            <a:r>
              <a:rPr lang="en-AU" sz="1600" dirty="0"/>
              <a:t>Health Organization. (1991). </a:t>
            </a:r>
            <a:r>
              <a:rPr lang="en-AU" sz="1600" i="1" dirty="0"/>
              <a:t>Indicators for Accessing Breastfeeding Practices</a:t>
            </a:r>
            <a:r>
              <a:rPr lang="en-AU" sz="1600" dirty="0"/>
              <a:t>. Retrieved from Geneva: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" y="5727230"/>
            <a:ext cx="1005927" cy="1054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041" y="25897"/>
            <a:ext cx="1150961" cy="9021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7631D-DBD3-4950-A0A1-94AD36D48FE3}" type="slidenum">
              <a:rPr lang="en-AU" smtClean="0"/>
              <a:t>37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55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6416</TotalTime>
  <Words>884</Words>
  <Application>Microsoft Office PowerPoint</Application>
  <PresentationFormat>Custom</PresentationFormat>
  <Paragraphs>214</Paragraphs>
  <Slides>37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1_Office Theme</vt:lpstr>
      <vt:lpstr>      Federal Government of Nigeria</vt:lpstr>
      <vt:lpstr>Prologue</vt:lpstr>
      <vt:lpstr>Introduction</vt:lpstr>
      <vt:lpstr>PowerPoint Presentation</vt:lpstr>
      <vt:lpstr>PowerPoint Presentation</vt:lpstr>
      <vt:lpstr>PowerPoint Presentation</vt:lpstr>
      <vt:lpstr>UNICEF states that</vt:lpstr>
      <vt:lpstr>PowerPoint Presentation</vt:lpstr>
      <vt:lpstr>Introduction cont’</vt:lpstr>
      <vt:lpstr>PowerPoint Presentation</vt:lpstr>
      <vt:lpstr>PowerPoint Presentation</vt:lpstr>
      <vt:lpstr>Aim </vt:lpstr>
      <vt:lpstr>Method</vt:lpstr>
      <vt:lpstr>Outcomes</vt:lpstr>
      <vt:lpstr>Statistical analysis</vt:lpstr>
      <vt:lpstr>Results – Breastfeeding practices  </vt:lpstr>
      <vt:lpstr>Complementary feeding practices </vt:lpstr>
      <vt:lpstr>PowerPoint Presentation</vt:lpstr>
      <vt:lpstr>Policy implications</vt:lpstr>
      <vt:lpstr>What else do we know about IYCF in Nigeria?</vt:lpstr>
      <vt:lpstr>Change in the proportion of health focus areas of development assistance for health in Sub-Saharan Africa, 1990-2011 </vt:lpstr>
      <vt:lpstr>Going forward </vt:lpstr>
      <vt:lpstr>PowerPoint Presentation</vt:lpstr>
      <vt:lpstr>Political resolve on workplace BF policy</vt:lpstr>
      <vt:lpstr>PowerPoint Presentation</vt:lpstr>
      <vt:lpstr>SDGs</vt:lpstr>
      <vt:lpstr>PowerPoint Presentation</vt:lpstr>
      <vt:lpstr>Mass breastfeeding protest in Australia sparked after mother is asked to leave food court – ABC News, Feb 2016</vt:lpstr>
      <vt:lpstr>Internet backlash as a graduate breastfeed in the USA</vt:lpstr>
      <vt:lpstr>“He who comes into equity must come with clean hands”</vt:lpstr>
      <vt:lpstr>PowerPoint Presentation</vt:lpstr>
      <vt:lpstr>In the future perhaps – from China…</vt:lpstr>
      <vt:lpstr>Limitation &amp; strengths </vt:lpstr>
      <vt:lpstr>Conclusion </vt:lpstr>
      <vt:lpstr>Acknowledgement </vt:lpstr>
      <vt:lpstr>PowerPoint Presentation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Felix Ogbo</dc:creator>
  <cp:lastModifiedBy>Felix Ogbo</cp:lastModifiedBy>
  <cp:revision>616</cp:revision>
  <dcterms:created xsi:type="dcterms:W3CDTF">2014-11-28T08:56:57Z</dcterms:created>
  <dcterms:modified xsi:type="dcterms:W3CDTF">2016-03-11T09:39:11Z</dcterms:modified>
</cp:coreProperties>
</file>