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326" r:id="rId3"/>
    <p:sldId id="411" r:id="rId4"/>
    <p:sldId id="412" r:id="rId5"/>
    <p:sldId id="413" r:id="rId6"/>
    <p:sldId id="414" r:id="rId7"/>
    <p:sldId id="415" r:id="rId8"/>
    <p:sldId id="291" r:id="rId9"/>
    <p:sldId id="349" r:id="rId10"/>
    <p:sldId id="348" r:id="rId11"/>
    <p:sldId id="328" r:id="rId12"/>
    <p:sldId id="343" r:id="rId13"/>
    <p:sldId id="320" r:id="rId14"/>
    <p:sldId id="323" r:id="rId15"/>
    <p:sldId id="376" r:id="rId16"/>
    <p:sldId id="377" r:id="rId17"/>
    <p:sldId id="379" r:id="rId18"/>
    <p:sldId id="369" r:id="rId19"/>
    <p:sldId id="404" r:id="rId20"/>
    <p:sldId id="405" r:id="rId21"/>
    <p:sldId id="406" r:id="rId22"/>
    <p:sldId id="416" r:id="rId23"/>
    <p:sldId id="410" r:id="rId24"/>
    <p:sldId id="386" r:id="rId25"/>
    <p:sldId id="390" r:id="rId26"/>
    <p:sldId id="257" r:id="rId2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9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AB75"/>
    <a:srgbClr val="0000FF"/>
    <a:srgbClr val="0000CC"/>
    <a:srgbClr val="2C7F9C"/>
    <a:srgbClr val="3DA55D"/>
    <a:srgbClr val="FFFF99"/>
    <a:srgbClr val="FFFFCC"/>
    <a:srgbClr val="FFFF66"/>
    <a:srgbClr val="BDC2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47" autoAdjust="0"/>
    <p:restoredTop sz="91562" autoAdjust="0"/>
  </p:normalViewPr>
  <p:slideViewPr>
    <p:cSldViewPr snapToGrid="0" snapToObjects="1" showGuides="1">
      <p:cViewPr varScale="1">
        <p:scale>
          <a:sx n="68" d="100"/>
          <a:sy n="68" d="100"/>
        </p:scale>
        <p:origin x="1506" y="66"/>
      </p:cViewPr>
      <p:guideLst>
        <p:guide orient="horz" pos="2160"/>
        <p:guide pos="289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-1992" y="-72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D:\MS%20Chem\Thesis%20Exp\Thesis%20writings\Paper%20Wise\Data%20Analysis\Analysis%20of%20Adsorption%20Column%20Data%20Thesis-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86355319191549"/>
          <c:y val="2.8532004717647753E-2"/>
          <c:w val="0.81001159230096242"/>
          <c:h val="0.78879911391157154"/>
        </c:manualLayout>
      </c:layout>
      <c:scatterChart>
        <c:scatterStyle val="smoothMarker"/>
        <c:varyColors val="0"/>
        <c:ser>
          <c:idx val="2"/>
          <c:order val="0"/>
          <c:tx>
            <c:v>Using CAB; Bed Diameter=1.5cm</c:v>
          </c:tx>
          <c:spPr>
            <a:ln w="412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50"/>
              </a:solidFill>
              <a:ln w="41275">
                <a:solidFill>
                  <a:srgbClr val="00B050"/>
                </a:solidFill>
              </a:ln>
              <a:effectLst/>
            </c:spPr>
          </c:marker>
          <c:xVal>
            <c:numRef>
              <c:f>'Column studies'!$K$4:$K$15</c:f>
              <c:numCache>
                <c:formatCode>General</c:formatCode>
                <c:ptCount val="12"/>
                <c:pt idx="0">
                  <c:v>0</c:v>
                </c:pt>
                <c:pt idx="1">
                  <c:v>3</c:v>
                </c:pt>
                <c:pt idx="2">
                  <c:v>5</c:v>
                </c:pt>
                <c:pt idx="3">
                  <c:v>10</c:v>
                </c:pt>
                <c:pt idx="4">
                  <c:v>20</c:v>
                </c:pt>
                <c:pt idx="5">
                  <c:v>30</c:v>
                </c:pt>
                <c:pt idx="6">
                  <c:v>45</c:v>
                </c:pt>
                <c:pt idx="7">
                  <c:v>60</c:v>
                </c:pt>
                <c:pt idx="8">
                  <c:v>90</c:v>
                </c:pt>
                <c:pt idx="9">
                  <c:v>120</c:v>
                </c:pt>
                <c:pt idx="10">
                  <c:v>150</c:v>
                </c:pt>
                <c:pt idx="11">
                  <c:v>180</c:v>
                </c:pt>
              </c:numCache>
            </c:numRef>
          </c:xVal>
          <c:yVal>
            <c:numRef>
              <c:f>'Column studies'!$N$4:$N$15</c:f>
              <c:numCache>
                <c:formatCode>General</c:formatCode>
                <c:ptCount val="12"/>
                <c:pt idx="0">
                  <c:v>0.2367605633802817</c:v>
                </c:pt>
                <c:pt idx="1">
                  <c:v>0.43380281690140843</c:v>
                </c:pt>
                <c:pt idx="2">
                  <c:v>0.59436619718309858</c:v>
                </c:pt>
                <c:pt idx="3">
                  <c:v>0.77183098591549293</c:v>
                </c:pt>
                <c:pt idx="4">
                  <c:v>0.94366197183098588</c:v>
                </c:pt>
                <c:pt idx="5">
                  <c:v>0.99295774647887325</c:v>
                </c:pt>
                <c:pt idx="6">
                  <c:v>0.99859154929577465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yVal>
          <c:smooth val="1"/>
        </c:ser>
        <c:ser>
          <c:idx val="3"/>
          <c:order val="1"/>
          <c:tx>
            <c:v>Using CAB; Bed Diameter=2.6cm</c:v>
          </c:tx>
          <c:spPr>
            <a:ln w="412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41275">
                <a:solidFill>
                  <a:srgbClr val="FFC000"/>
                </a:solidFill>
              </a:ln>
              <a:effectLst/>
            </c:spPr>
          </c:marker>
          <c:xVal>
            <c:numRef>
              <c:f>'Column studies'!$O$4:$O$16</c:f>
              <c:numCache>
                <c:formatCode>General</c:formatCode>
                <c:ptCount val="13"/>
                <c:pt idx="0">
                  <c:v>0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  <c:pt idx="8">
                  <c:v>40</c:v>
                </c:pt>
                <c:pt idx="9">
                  <c:v>60</c:v>
                </c:pt>
                <c:pt idx="10">
                  <c:v>90</c:v>
                </c:pt>
                <c:pt idx="11">
                  <c:v>120</c:v>
                </c:pt>
                <c:pt idx="12">
                  <c:v>150</c:v>
                </c:pt>
              </c:numCache>
            </c:numRef>
          </c:xVal>
          <c:yVal>
            <c:numRef>
              <c:f>'Column studies'!$R$4:$R$16</c:f>
              <c:numCache>
                <c:formatCode>General</c:formatCode>
                <c:ptCount val="13"/>
                <c:pt idx="0">
                  <c:v>6.1126760563380282E-2</c:v>
                </c:pt>
                <c:pt idx="1">
                  <c:v>7.0845070422535211E-2</c:v>
                </c:pt>
                <c:pt idx="2">
                  <c:v>0.10253521126760563</c:v>
                </c:pt>
                <c:pt idx="3">
                  <c:v>0.12929577464788733</c:v>
                </c:pt>
                <c:pt idx="4">
                  <c:v>0.17887323943661973</c:v>
                </c:pt>
                <c:pt idx="5">
                  <c:v>0.31042253521126761</c:v>
                </c:pt>
                <c:pt idx="6">
                  <c:v>0.46338028169014084</c:v>
                </c:pt>
                <c:pt idx="7">
                  <c:v>0.77042253521126758</c:v>
                </c:pt>
                <c:pt idx="8">
                  <c:v>0.92676056338028168</c:v>
                </c:pt>
                <c:pt idx="9">
                  <c:v>0.9859154929577465</c:v>
                </c:pt>
                <c:pt idx="10">
                  <c:v>0.99859154929577465</c:v>
                </c:pt>
                <c:pt idx="11">
                  <c:v>1</c:v>
                </c:pt>
                <c:pt idx="12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731520"/>
        <c:axId val="261730960"/>
      </c:scatterChart>
      <c:valAx>
        <c:axId val="261731520"/>
        <c:scaling>
          <c:orientation val="minMax"/>
          <c:max val="15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Time, minute</a:t>
                </a:r>
              </a:p>
            </c:rich>
          </c:tx>
          <c:layout>
            <c:manualLayout>
              <c:xMode val="edge"/>
              <c:yMode val="edge"/>
              <c:x val="0.42441910939164079"/>
              <c:y val="0.913481262363220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61730960"/>
        <c:crosses val="autoZero"/>
        <c:crossBetween val="midCat"/>
        <c:majorUnit val="30"/>
      </c:valAx>
      <c:valAx>
        <c:axId val="261730960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r>
                  <a:rPr lang="en-US"/>
                  <a:t>Ct/Co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261731520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653083106655035"/>
          <c:y val="0.51487048412354053"/>
          <c:w val="0.65409625320681286"/>
          <c:h val="0.206293439711607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 b="1">
          <a:latin typeface="+mn-lt"/>
          <a:cs typeface="Times New Roman" panose="02020603050405020304" pitchFamily="18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311266713196477"/>
          <c:y val="5.2458970482785659E-2"/>
          <c:w val="0.81001159230096242"/>
          <c:h val="0.78270152729165221"/>
        </c:manualLayout>
      </c:layout>
      <c:scatterChart>
        <c:scatterStyle val="smoothMarker"/>
        <c:varyColors val="0"/>
        <c:ser>
          <c:idx val="1"/>
          <c:order val="0"/>
          <c:tx>
            <c:v>Using CAB; Bed height=10cm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'Expt and Model Combined'!$F$69:$F$90</c:f>
              <c:numCache>
                <c:formatCode>General</c:formatCode>
                <c:ptCount val="22"/>
                <c:pt idx="0">
                  <c:v>0</c:v>
                </c:pt>
                <c:pt idx="1">
                  <c:v>3</c:v>
                </c:pt>
                <c:pt idx="2">
                  <c:v>5</c:v>
                </c:pt>
                <c:pt idx="3">
                  <c:v>7</c:v>
                </c:pt>
                <c:pt idx="4">
                  <c:v>10</c:v>
                </c:pt>
                <c:pt idx="5">
                  <c:v>15</c:v>
                </c:pt>
                <c:pt idx="6">
                  <c:v>20</c:v>
                </c:pt>
                <c:pt idx="7">
                  <c:v>30</c:v>
                </c:pt>
                <c:pt idx="8">
                  <c:v>45</c:v>
                </c:pt>
                <c:pt idx="9">
                  <c:v>60</c:v>
                </c:pt>
                <c:pt idx="10">
                  <c:v>90</c:v>
                </c:pt>
                <c:pt idx="11">
                  <c:v>120</c:v>
                </c:pt>
                <c:pt idx="12">
                  <c:v>150</c:v>
                </c:pt>
                <c:pt idx="13">
                  <c:v>180</c:v>
                </c:pt>
                <c:pt idx="14">
                  <c:v>210</c:v>
                </c:pt>
                <c:pt idx="15">
                  <c:v>240</c:v>
                </c:pt>
                <c:pt idx="16">
                  <c:v>270</c:v>
                </c:pt>
                <c:pt idx="17">
                  <c:v>300</c:v>
                </c:pt>
                <c:pt idx="18">
                  <c:v>330</c:v>
                </c:pt>
                <c:pt idx="19">
                  <c:v>360</c:v>
                </c:pt>
                <c:pt idx="20">
                  <c:v>390</c:v>
                </c:pt>
                <c:pt idx="21">
                  <c:v>420</c:v>
                </c:pt>
              </c:numCache>
            </c:numRef>
          </c:xVal>
          <c:yVal>
            <c:numRef>
              <c:f>'Expt and Model Combined'!$I$69:$I$90</c:f>
              <c:numCache>
                <c:formatCode>General</c:formatCode>
                <c:ptCount val="22"/>
                <c:pt idx="0">
                  <c:v>6.1126760563380282E-2</c:v>
                </c:pt>
                <c:pt idx="1">
                  <c:v>7.0845070422535211E-2</c:v>
                </c:pt>
                <c:pt idx="2">
                  <c:v>0.10253521126760563</c:v>
                </c:pt>
                <c:pt idx="3">
                  <c:v>0.12929577464788733</c:v>
                </c:pt>
                <c:pt idx="4">
                  <c:v>0.17887323943661973</c:v>
                </c:pt>
                <c:pt idx="5">
                  <c:v>0.31042253521126761</c:v>
                </c:pt>
                <c:pt idx="6">
                  <c:v>0.46338028169014084</c:v>
                </c:pt>
                <c:pt idx="7">
                  <c:v>0.77042253521126758</c:v>
                </c:pt>
                <c:pt idx="8">
                  <c:v>0.92676056338028168</c:v>
                </c:pt>
                <c:pt idx="9">
                  <c:v>0.9859154929577465</c:v>
                </c:pt>
                <c:pt idx="10">
                  <c:v>0.99859154929577465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2953-4D65-81E1-E3144F62A6EF}"/>
            </c:ext>
          </c:extLst>
        </c:ser>
        <c:ser>
          <c:idx val="0"/>
          <c:order val="1"/>
          <c:tx>
            <c:v>Using CAB; Bed height=23cm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'Expt and Model Combined'!$A$69:$A$93</c:f>
              <c:numCache>
                <c:formatCode>General</c:formatCode>
                <c:ptCount val="25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30</c:v>
                </c:pt>
                <c:pt idx="9">
                  <c:v>40</c:v>
                </c:pt>
                <c:pt idx="10">
                  <c:v>50</c:v>
                </c:pt>
                <c:pt idx="11">
                  <c:v>60</c:v>
                </c:pt>
                <c:pt idx="12">
                  <c:v>75</c:v>
                </c:pt>
                <c:pt idx="13">
                  <c:v>90</c:v>
                </c:pt>
                <c:pt idx="14">
                  <c:v>120</c:v>
                </c:pt>
                <c:pt idx="15">
                  <c:v>150</c:v>
                </c:pt>
                <c:pt idx="16">
                  <c:v>180</c:v>
                </c:pt>
                <c:pt idx="17">
                  <c:v>210</c:v>
                </c:pt>
                <c:pt idx="18">
                  <c:v>240</c:v>
                </c:pt>
                <c:pt idx="19">
                  <c:v>270</c:v>
                </c:pt>
                <c:pt idx="20">
                  <c:v>300</c:v>
                </c:pt>
                <c:pt idx="21">
                  <c:v>330</c:v>
                </c:pt>
                <c:pt idx="22">
                  <c:v>360</c:v>
                </c:pt>
                <c:pt idx="23">
                  <c:v>390</c:v>
                </c:pt>
                <c:pt idx="24">
                  <c:v>420</c:v>
                </c:pt>
              </c:numCache>
            </c:numRef>
          </c:xVal>
          <c:yVal>
            <c:numRef>
              <c:f>'Expt and Model Combined'!$D$69:$D$93</c:f>
              <c:numCache>
                <c:formatCode>General</c:formatCode>
                <c:ptCount val="25"/>
                <c:pt idx="0">
                  <c:v>1.4084507042253521E-2</c:v>
                </c:pt>
                <c:pt idx="1">
                  <c:v>1.9436619718309858E-2</c:v>
                </c:pt>
                <c:pt idx="2">
                  <c:v>2.1408450704225351E-2</c:v>
                </c:pt>
                <c:pt idx="3">
                  <c:v>2.2253521126760562E-2</c:v>
                </c:pt>
                <c:pt idx="4">
                  <c:v>2.464788732394366E-2</c:v>
                </c:pt>
                <c:pt idx="5">
                  <c:v>2.6901408450704226E-2</c:v>
                </c:pt>
                <c:pt idx="6">
                  <c:v>3.1830985915492958E-2</c:v>
                </c:pt>
                <c:pt idx="7">
                  <c:v>3.7042253521126764E-2</c:v>
                </c:pt>
                <c:pt idx="8">
                  <c:v>5.3521126760563378E-2</c:v>
                </c:pt>
                <c:pt idx="9">
                  <c:v>0.1132394366197183</c:v>
                </c:pt>
                <c:pt idx="10">
                  <c:v>0.19154929577464788</c:v>
                </c:pt>
                <c:pt idx="11">
                  <c:v>0.27746478873239439</c:v>
                </c:pt>
                <c:pt idx="12">
                  <c:v>0.42112676056338028</c:v>
                </c:pt>
                <c:pt idx="13">
                  <c:v>0.56338028169014087</c:v>
                </c:pt>
                <c:pt idx="14">
                  <c:v>0.76901408450704223</c:v>
                </c:pt>
                <c:pt idx="15">
                  <c:v>0.87183098591549291</c:v>
                </c:pt>
                <c:pt idx="16">
                  <c:v>0.94788732394366193</c:v>
                </c:pt>
                <c:pt idx="17">
                  <c:v>0.99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2953-4D65-81E1-E3144F62A6EF}"/>
            </c:ext>
          </c:extLst>
        </c:ser>
        <c:ser>
          <c:idx val="2"/>
          <c:order val="2"/>
          <c:tx>
            <c:v>Using CAB; Bed height=45cm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'Expt and Model Combined'!$K$69:$K$95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30</c:v>
                </c:pt>
                <c:pt idx="9">
                  <c:v>40</c:v>
                </c:pt>
                <c:pt idx="10">
                  <c:v>50</c:v>
                </c:pt>
                <c:pt idx="11">
                  <c:v>60</c:v>
                </c:pt>
                <c:pt idx="12">
                  <c:v>75</c:v>
                </c:pt>
                <c:pt idx="13">
                  <c:v>90</c:v>
                </c:pt>
                <c:pt idx="14">
                  <c:v>105</c:v>
                </c:pt>
                <c:pt idx="15">
                  <c:v>120</c:v>
                </c:pt>
                <c:pt idx="16">
                  <c:v>150</c:v>
                </c:pt>
                <c:pt idx="17">
                  <c:v>180</c:v>
                </c:pt>
                <c:pt idx="18">
                  <c:v>195</c:v>
                </c:pt>
                <c:pt idx="19">
                  <c:v>210</c:v>
                </c:pt>
                <c:pt idx="20">
                  <c:v>240</c:v>
                </c:pt>
                <c:pt idx="21">
                  <c:v>270</c:v>
                </c:pt>
                <c:pt idx="22">
                  <c:v>300</c:v>
                </c:pt>
                <c:pt idx="23">
                  <c:v>330</c:v>
                </c:pt>
                <c:pt idx="24">
                  <c:v>360</c:v>
                </c:pt>
                <c:pt idx="25">
                  <c:v>390</c:v>
                </c:pt>
                <c:pt idx="26">
                  <c:v>420</c:v>
                </c:pt>
              </c:numCache>
            </c:numRef>
          </c:xVal>
          <c:yVal>
            <c:numRef>
              <c:f>'Expt and Model Combined'!$N$69:$N$95</c:f>
              <c:numCache>
                <c:formatCode>General</c:formatCode>
                <c:ptCount val="27"/>
                <c:pt idx="0">
                  <c:v>5.4878048780487802E-3</c:v>
                </c:pt>
                <c:pt idx="1">
                  <c:v>6.4024390243902435E-3</c:v>
                </c:pt>
                <c:pt idx="2">
                  <c:v>8.9329268292682937E-3</c:v>
                </c:pt>
                <c:pt idx="3">
                  <c:v>1.1021341463414635E-2</c:v>
                </c:pt>
                <c:pt idx="4">
                  <c:v>1.3079268292682926E-2</c:v>
                </c:pt>
                <c:pt idx="5">
                  <c:v>1.4420731707317074E-2</c:v>
                </c:pt>
                <c:pt idx="6">
                  <c:v>1.5091463414634146E-2</c:v>
                </c:pt>
                <c:pt idx="7">
                  <c:v>1.524390243902439E-2</c:v>
                </c:pt>
                <c:pt idx="8">
                  <c:v>1.7835365853658535E-2</c:v>
                </c:pt>
                <c:pt idx="9">
                  <c:v>1.9359756097560975E-2</c:v>
                </c:pt>
                <c:pt idx="10">
                  <c:v>2.1493902439024389E-2</c:v>
                </c:pt>
                <c:pt idx="11">
                  <c:v>2.1798780487804877E-2</c:v>
                </c:pt>
                <c:pt idx="12">
                  <c:v>2.2560975609756097E-2</c:v>
                </c:pt>
                <c:pt idx="13">
                  <c:v>2.3170731707317073E-2</c:v>
                </c:pt>
                <c:pt idx="14">
                  <c:v>2.5304878048780489E-2</c:v>
                </c:pt>
                <c:pt idx="15">
                  <c:v>2.8963414634146343E-2</c:v>
                </c:pt>
                <c:pt idx="16">
                  <c:v>3.4146341463414637E-2</c:v>
                </c:pt>
                <c:pt idx="17">
                  <c:v>7.3780487804878045E-2</c:v>
                </c:pt>
                <c:pt idx="18">
                  <c:v>0.14237804878048779</c:v>
                </c:pt>
                <c:pt idx="19">
                  <c:v>0.2920731707317073</c:v>
                </c:pt>
                <c:pt idx="20">
                  <c:v>0.52896341463414631</c:v>
                </c:pt>
                <c:pt idx="21">
                  <c:v>0.71493902439024393</c:v>
                </c:pt>
                <c:pt idx="22">
                  <c:v>0.88109756097560976</c:v>
                </c:pt>
                <c:pt idx="23">
                  <c:v>0.95853658536585362</c:v>
                </c:pt>
                <c:pt idx="24">
                  <c:v>0.97865853658536583</c:v>
                </c:pt>
                <c:pt idx="25">
                  <c:v>0.99390243902439024</c:v>
                </c:pt>
                <c:pt idx="26">
                  <c:v>0.99847560975609762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732640"/>
        <c:axId val="258474864"/>
      </c:scatterChart>
      <c:valAx>
        <c:axId val="261732640"/>
        <c:scaling>
          <c:orientation val="minMax"/>
          <c:max val="42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Time, minute</a:t>
                </a:r>
              </a:p>
            </c:rich>
          </c:tx>
          <c:layout>
            <c:manualLayout>
              <c:xMode val="edge"/>
              <c:yMode val="edge"/>
              <c:x val="0.43271882639482995"/>
              <c:y val="0.918389928755173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474864"/>
        <c:crosses val="autoZero"/>
        <c:crossBetween val="midCat"/>
        <c:majorUnit val="60"/>
      </c:valAx>
      <c:valAx>
        <c:axId val="258474864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Ct/Co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732640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1218280494937052"/>
          <c:y val="0.59238460420934347"/>
          <c:w val="0.48458841879772735"/>
          <c:h val="0.2366476482089023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896983101831376"/>
          <c:y val="6.1512946016883022E-2"/>
          <c:w val="0.76806393582824617"/>
          <c:h val="0.73066524792509047"/>
        </c:manualLayout>
      </c:layout>
      <c:scatterChart>
        <c:scatterStyle val="smoothMarker"/>
        <c:varyColors val="0"/>
        <c:ser>
          <c:idx val="0"/>
          <c:order val="0"/>
          <c:tx>
            <c:v>1st cycle</c:v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00B050"/>
              </a:solidFill>
              <a:ln w="25400">
                <a:solidFill>
                  <a:srgbClr val="00B050"/>
                </a:solidFill>
              </a:ln>
              <a:effectLst/>
            </c:spPr>
          </c:marker>
          <c:xVal>
            <c:numRef>
              <c:f>'Column studies'!$A$37:$A$54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30</c:v>
                </c:pt>
                <c:pt idx="9">
                  <c:v>40</c:v>
                </c:pt>
                <c:pt idx="10">
                  <c:v>50</c:v>
                </c:pt>
                <c:pt idx="11">
                  <c:v>60</c:v>
                </c:pt>
                <c:pt idx="12">
                  <c:v>75</c:v>
                </c:pt>
                <c:pt idx="13">
                  <c:v>90</c:v>
                </c:pt>
                <c:pt idx="14">
                  <c:v>120</c:v>
                </c:pt>
                <c:pt idx="15">
                  <c:v>150</c:v>
                </c:pt>
                <c:pt idx="16">
                  <c:v>180</c:v>
                </c:pt>
                <c:pt idx="17">
                  <c:v>210</c:v>
                </c:pt>
              </c:numCache>
            </c:numRef>
          </c:xVal>
          <c:yVal>
            <c:numRef>
              <c:f>'Column studies'!$D$37:$D$54</c:f>
              <c:numCache>
                <c:formatCode>General</c:formatCode>
                <c:ptCount val="18"/>
                <c:pt idx="0">
                  <c:v>1.4084507042253521E-2</c:v>
                </c:pt>
                <c:pt idx="1">
                  <c:v>1.9436619718309858E-2</c:v>
                </c:pt>
                <c:pt idx="2">
                  <c:v>2.1408450704225351E-2</c:v>
                </c:pt>
                <c:pt idx="3">
                  <c:v>2.2253521126760562E-2</c:v>
                </c:pt>
                <c:pt idx="4">
                  <c:v>2.464788732394366E-2</c:v>
                </c:pt>
                <c:pt idx="5">
                  <c:v>2.6901408450704226E-2</c:v>
                </c:pt>
                <c:pt idx="6">
                  <c:v>3.1830985915492958E-2</c:v>
                </c:pt>
                <c:pt idx="7">
                  <c:v>3.7042253521126764E-2</c:v>
                </c:pt>
                <c:pt idx="8">
                  <c:v>5.3521126760563378E-2</c:v>
                </c:pt>
                <c:pt idx="9">
                  <c:v>0.1132394366197183</c:v>
                </c:pt>
                <c:pt idx="10">
                  <c:v>0.19154929577464788</c:v>
                </c:pt>
                <c:pt idx="11">
                  <c:v>0.27746478873239439</c:v>
                </c:pt>
                <c:pt idx="12">
                  <c:v>0.42112676056338028</c:v>
                </c:pt>
                <c:pt idx="13">
                  <c:v>0.56338028169014087</c:v>
                </c:pt>
                <c:pt idx="14">
                  <c:v>0.75492957746478873</c:v>
                </c:pt>
                <c:pt idx="15">
                  <c:v>0.87183098591549291</c:v>
                </c:pt>
                <c:pt idx="16">
                  <c:v>0.94788732394366193</c:v>
                </c:pt>
                <c:pt idx="17">
                  <c:v>0.99859154929577465</c:v>
                </c:pt>
              </c:numCache>
            </c:numRef>
          </c:yVal>
          <c:smooth val="1"/>
        </c:ser>
        <c:ser>
          <c:idx val="1"/>
          <c:order val="1"/>
          <c:tx>
            <c:v>2nd cycle</c:v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28575">
                <a:solidFill>
                  <a:srgbClr val="C00000"/>
                </a:solidFill>
              </a:ln>
              <a:effectLst/>
            </c:spPr>
          </c:marker>
          <c:xVal>
            <c:numRef>
              <c:f>'Column studies'!$E$37:$E$54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30</c:v>
                </c:pt>
                <c:pt idx="9">
                  <c:v>40</c:v>
                </c:pt>
                <c:pt idx="10">
                  <c:v>50</c:v>
                </c:pt>
                <c:pt idx="11">
                  <c:v>60</c:v>
                </c:pt>
                <c:pt idx="12">
                  <c:v>75</c:v>
                </c:pt>
                <c:pt idx="13">
                  <c:v>90</c:v>
                </c:pt>
                <c:pt idx="14">
                  <c:v>120</c:v>
                </c:pt>
                <c:pt idx="15">
                  <c:v>150</c:v>
                </c:pt>
                <c:pt idx="16">
                  <c:v>180</c:v>
                </c:pt>
                <c:pt idx="17">
                  <c:v>210</c:v>
                </c:pt>
              </c:numCache>
            </c:numRef>
          </c:xVal>
          <c:yVal>
            <c:numRef>
              <c:f>'Column studies'!$H$37:$H$54</c:f>
              <c:numCache>
                <c:formatCode>General</c:formatCode>
                <c:ptCount val="18"/>
                <c:pt idx="0">
                  <c:v>4.5352112676056336E-2</c:v>
                </c:pt>
                <c:pt idx="1">
                  <c:v>4.5633802816901409E-2</c:v>
                </c:pt>
                <c:pt idx="2">
                  <c:v>4.9154929577464791E-2</c:v>
                </c:pt>
                <c:pt idx="3">
                  <c:v>4.9014084507042255E-2</c:v>
                </c:pt>
                <c:pt idx="4">
                  <c:v>5.0281690140845069E-2</c:v>
                </c:pt>
                <c:pt idx="5">
                  <c:v>5.1690140845070426E-2</c:v>
                </c:pt>
                <c:pt idx="6">
                  <c:v>9.5492957746478868E-2</c:v>
                </c:pt>
                <c:pt idx="7">
                  <c:v>0.10126760563380281</c:v>
                </c:pt>
                <c:pt idx="8">
                  <c:v>0.13549295774647888</c:v>
                </c:pt>
                <c:pt idx="9">
                  <c:v>0.19577464788732393</c:v>
                </c:pt>
                <c:pt idx="10">
                  <c:v>0.28873239436619719</c:v>
                </c:pt>
                <c:pt idx="11">
                  <c:v>0.38732394366197181</c:v>
                </c:pt>
                <c:pt idx="12">
                  <c:v>0.55211267605633807</c:v>
                </c:pt>
                <c:pt idx="13">
                  <c:v>0.67464788732394365</c:v>
                </c:pt>
                <c:pt idx="14">
                  <c:v>0.85070422535211265</c:v>
                </c:pt>
                <c:pt idx="15">
                  <c:v>0.94929577464788728</c:v>
                </c:pt>
                <c:pt idx="16">
                  <c:v>0.9774647887323944</c:v>
                </c:pt>
                <c:pt idx="17">
                  <c:v>1</c:v>
                </c:pt>
              </c:numCache>
            </c:numRef>
          </c:yVal>
          <c:smooth val="1"/>
        </c:ser>
        <c:ser>
          <c:idx val="2"/>
          <c:order val="2"/>
          <c:tx>
            <c:v>3rd cycle</c:v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7"/>
            <c:spPr>
              <a:solidFill>
                <a:srgbClr val="0070C0"/>
              </a:solidFill>
              <a:ln w="25400">
                <a:solidFill>
                  <a:srgbClr val="0070C0"/>
                </a:solidFill>
              </a:ln>
              <a:effectLst/>
            </c:spPr>
          </c:marker>
          <c:xVal>
            <c:numRef>
              <c:f>'Column studies'!$I$37:$I$54</c:f>
              <c:numCache>
                <c:formatCode>General</c:formatCode>
                <c:ptCount val="18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7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30</c:v>
                </c:pt>
                <c:pt idx="9">
                  <c:v>40</c:v>
                </c:pt>
                <c:pt idx="10">
                  <c:v>50</c:v>
                </c:pt>
                <c:pt idx="11">
                  <c:v>60</c:v>
                </c:pt>
                <c:pt idx="12">
                  <c:v>75</c:v>
                </c:pt>
                <c:pt idx="13">
                  <c:v>90</c:v>
                </c:pt>
                <c:pt idx="14">
                  <c:v>120</c:v>
                </c:pt>
                <c:pt idx="15">
                  <c:v>150</c:v>
                </c:pt>
                <c:pt idx="16">
                  <c:v>180</c:v>
                </c:pt>
                <c:pt idx="17">
                  <c:v>210</c:v>
                </c:pt>
              </c:numCache>
            </c:numRef>
          </c:xVal>
          <c:yVal>
            <c:numRef>
              <c:f>'Column studies'!$L$37:$L$54</c:f>
              <c:numCache>
                <c:formatCode>General</c:formatCode>
                <c:ptCount val="18"/>
                <c:pt idx="0">
                  <c:v>6.6478873239436617E-2</c:v>
                </c:pt>
                <c:pt idx="1">
                  <c:v>6.676056338028169E-2</c:v>
                </c:pt>
                <c:pt idx="2">
                  <c:v>6.7183098591549292E-2</c:v>
                </c:pt>
                <c:pt idx="3">
                  <c:v>7.0000000000000007E-2</c:v>
                </c:pt>
                <c:pt idx="4">
                  <c:v>7.0140845070422536E-2</c:v>
                </c:pt>
                <c:pt idx="5">
                  <c:v>7.0281690140845066E-2</c:v>
                </c:pt>
                <c:pt idx="6">
                  <c:v>7.0563380281690138E-2</c:v>
                </c:pt>
                <c:pt idx="7">
                  <c:v>7.1267605633802814E-2</c:v>
                </c:pt>
                <c:pt idx="8">
                  <c:v>8.098591549295775E-2</c:v>
                </c:pt>
                <c:pt idx="9">
                  <c:v>0.14056338028169013</c:v>
                </c:pt>
                <c:pt idx="10">
                  <c:v>0.23239436619718309</c:v>
                </c:pt>
                <c:pt idx="11">
                  <c:v>0.3492957746478873</c:v>
                </c:pt>
                <c:pt idx="12">
                  <c:v>0.54788732394366202</c:v>
                </c:pt>
                <c:pt idx="13">
                  <c:v>0.676056338028169</c:v>
                </c:pt>
                <c:pt idx="14">
                  <c:v>0.84788732394366195</c:v>
                </c:pt>
                <c:pt idx="15">
                  <c:v>0.96056338028169019</c:v>
                </c:pt>
                <c:pt idx="16">
                  <c:v>0.9887323943661972</c:v>
                </c:pt>
                <c:pt idx="17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5628912"/>
        <c:axId val="175632272"/>
      </c:scatterChart>
      <c:valAx>
        <c:axId val="175628912"/>
        <c:scaling>
          <c:orientation val="minMax"/>
          <c:max val="21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(min)</a:t>
                </a:r>
              </a:p>
            </c:rich>
          </c:tx>
          <c:layout>
            <c:manualLayout>
              <c:xMode val="edge"/>
              <c:yMode val="edge"/>
              <c:x val="0.41740706007254713"/>
              <c:y val="0.868099028162020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632272"/>
        <c:crosses val="autoZero"/>
        <c:crossBetween val="midCat"/>
        <c:majorUnit val="30"/>
      </c:valAx>
      <c:valAx>
        <c:axId val="175632272"/>
        <c:scaling>
          <c:orientation val="minMax"/>
          <c:max val="1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Ct/C0</a:t>
                </a:r>
              </a:p>
            </c:rich>
          </c:tx>
          <c:layout>
            <c:manualLayout>
              <c:xMode val="edge"/>
              <c:yMode val="edge"/>
              <c:x val="2.3970037453183522E-2"/>
              <c:y val="0.3619084911683336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628912"/>
        <c:crosses val="autoZero"/>
        <c:crossBetween val="midCat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3626234922881839E-2"/>
          <c:y val="0.92414017166773055"/>
          <c:w val="0.92446960983809623"/>
          <c:h val="7.459147336312689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200" b="1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E6CA8E-F06D-4323-BC57-11AFEDDD5A3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34C097-37A7-4751-8A44-D203F7DC89EB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b="1" dirty="0" smtClean="0">
              <a:latin typeface="Corbel" panose="020B0503020204020204" pitchFamily="34" charset="0"/>
              <a:cs typeface="Times New Roman" panose="02020603050405020304" pitchFamily="18" charset="0"/>
            </a:rPr>
            <a:t>Excessive Foaming</a:t>
          </a:r>
          <a:endParaRPr lang="en-US" sz="2000" b="1" dirty="0">
            <a:latin typeface="Corbel" panose="020B0503020204020204" pitchFamily="34" charset="0"/>
            <a:cs typeface="Times New Roman" panose="02020603050405020304" pitchFamily="18" charset="0"/>
          </a:endParaRPr>
        </a:p>
      </dgm:t>
    </dgm:pt>
    <dgm:pt modelId="{3BAB30E2-6D21-48F0-9630-7DC2167767F3}" type="parTrans" cxnId="{57A841A7-A94A-4EA5-930B-96BB95D0D2BD}">
      <dgm:prSet/>
      <dgm:spPr/>
      <dgm:t>
        <a:bodyPr/>
        <a:lstStyle/>
        <a:p>
          <a:endParaRPr lang="en-US">
            <a:latin typeface="Corbel" panose="020B0503020204020204" pitchFamily="34" charset="0"/>
          </a:endParaRPr>
        </a:p>
      </dgm:t>
    </dgm:pt>
    <dgm:pt modelId="{7931B32C-747D-4C37-A6CF-B49FD46AA154}" type="sibTrans" cxnId="{57A841A7-A94A-4EA5-930B-96BB95D0D2BD}">
      <dgm:prSet/>
      <dgm:spPr/>
      <dgm:t>
        <a:bodyPr/>
        <a:lstStyle/>
        <a:p>
          <a:endParaRPr lang="en-US">
            <a:latin typeface="Corbel" panose="020B0503020204020204" pitchFamily="34" charset="0"/>
          </a:endParaRPr>
        </a:p>
      </dgm:t>
    </dgm:pt>
    <dgm:pt modelId="{86DABAF6-E648-4DC6-A059-20471356EA1A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b="1" dirty="0" smtClean="0">
              <a:latin typeface="Corbel" panose="020B0503020204020204" pitchFamily="34" charset="0"/>
              <a:cs typeface="Times New Roman" panose="02020603050405020304" pitchFamily="18" charset="0"/>
            </a:rPr>
            <a:t>Corrosion &amp; Fouling</a:t>
          </a:r>
          <a:endParaRPr lang="en-US" sz="2000" b="1" dirty="0">
            <a:latin typeface="Corbel" panose="020B0503020204020204" pitchFamily="34" charset="0"/>
            <a:cs typeface="Times New Roman" panose="02020603050405020304" pitchFamily="18" charset="0"/>
          </a:endParaRPr>
        </a:p>
      </dgm:t>
    </dgm:pt>
    <dgm:pt modelId="{BE3989F0-B4DE-4FC6-93A7-1F286BEFA1AC}" type="parTrans" cxnId="{5BA4BE1A-52C6-4DD0-B840-D88B3114CE5B}">
      <dgm:prSet/>
      <dgm:spPr/>
      <dgm:t>
        <a:bodyPr/>
        <a:lstStyle/>
        <a:p>
          <a:endParaRPr lang="en-US">
            <a:latin typeface="Corbel" panose="020B0503020204020204" pitchFamily="34" charset="0"/>
          </a:endParaRPr>
        </a:p>
      </dgm:t>
    </dgm:pt>
    <dgm:pt modelId="{59ED9033-70E6-4F89-AD16-2CBEF84D1330}" type="sibTrans" cxnId="{5BA4BE1A-52C6-4DD0-B840-D88B3114CE5B}">
      <dgm:prSet/>
      <dgm:spPr/>
      <dgm:t>
        <a:bodyPr/>
        <a:lstStyle/>
        <a:p>
          <a:endParaRPr lang="en-US">
            <a:latin typeface="Corbel" panose="020B0503020204020204" pitchFamily="34" charset="0"/>
          </a:endParaRPr>
        </a:p>
      </dgm:t>
    </dgm:pt>
    <dgm:pt modelId="{E4F2870A-799E-4C18-90CA-D763C02C7E65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1800" b="1" dirty="0" smtClean="0">
              <a:latin typeface="Corbel" panose="020B0503020204020204" pitchFamily="34" charset="0"/>
              <a:cs typeface="Times New Roman" panose="02020603050405020304" pitchFamily="18" charset="0"/>
            </a:rPr>
            <a:t>Reduction in absorption capacity</a:t>
          </a:r>
          <a:endParaRPr lang="en-US" sz="1800" b="1" dirty="0">
            <a:latin typeface="Corbel" panose="020B0503020204020204" pitchFamily="34" charset="0"/>
            <a:cs typeface="Times New Roman" panose="02020603050405020304" pitchFamily="18" charset="0"/>
          </a:endParaRPr>
        </a:p>
      </dgm:t>
    </dgm:pt>
    <dgm:pt modelId="{1ABFE497-3952-4457-A6FF-166582318090}" type="parTrans" cxnId="{1D764DF1-47A7-49C1-BAF6-9433F3803DB3}">
      <dgm:prSet/>
      <dgm:spPr/>
      <dgm:t>
        <a:bodyPr/>
        <a:lstStyle/>
        <a:p>
          <a:endParaRPr lang="en-US">
            <a:latin typeface="Corbel" panose="020B0503020204020204" pitchFamily="34" charset="0"/>
          </a:endParaRPr>
        </a:p>
      </dgm:t>
    </dgm:pt>
    <dgm:pt modelId="{2B5EABD0-EA51-43DA-A7EA-DFE702A738F6}" type="sibTrans" cxnId="{1D764DF1-47A7-49C1-BAF6-9433F3803DB3}">
      <dgm:prSet/>
      <dgm:spPr/>
      <dgm:t>
        <a:bodyPr/>
        <a:lstStyle/>
        <a:p>
          <a:endParaRPr lang="en-US">
            <a:latin typeface="Corbel" panose="020B0503020204020204" pitchFamily="34" charset="0"/>
          </a:endParaRPr>
        </a:p>
      </dgm:t>
    </dgm:pt>
    <dgm:pt modelId="{A841FB8D-FE8C-4FFB-9406-20F967FE657F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000" b="1" dirty="0" smtClean="0">
              <a:latin typeface="Corbel" panose="020B0503020204020204" pitchFamily="34" charset="0"/>
              <a:cs typeface="Times New Roman" panose="02020603050405020304" pitchFamily="18" charset="0"/>
            </a:rPr>
            <a:t>Loss of amine solution</a:t>
          </a:r>
          <a:endParaRPr lang="en-US" sz="2000" b="1" dirty="0">
            <a:latin typeface="Corbel" panose="020B0503020204020204" pitchFamily="34" charset="0"/>
            <a:cs typeface="Times New Roman" panose="02020603050405020304" pitchFamily="18" charset="0"/>
          </a:endParaRPr>
        </a:p>
      </dgm:t>
    </dgm:pt>
    <dgm:pt modelId="{9674385E-62E8-4D6D-A5F7-9962316FCB17}" type="parTrans" cxnId="{B4BA4324-8C5C-46E3-9966-7F58106A99BA}">
      <dgm:prSet/>
      <dgm:spPr/>
      <dgm:t>
        <a:bodyPr/>
        <a:lstStyle/>
        <a:p>
          <a:endParaRPr lang="en-US">
            <a:latin typeface="Corbel" panose="020B0503020204020204" pitchFamily="34" charset="0"/>
          </a:endParaRPr>
        </a:p>
      </dgm:t>
    </dgm:pt>
    <dgm:pt modelId="{9227D158-FF8F-44C1-9116-8D4F7A1FA5A0}" type="sibTrans" cxnId="{B4BA4324-8C5C-46E3-9966-7F58106A99BA}">
      <dgm:prSet/>
      <dgm:spPr/>
      <dgm:t>
        <a:bodyPr/>
        <a:lstStyle/>
        <a:p>
          <a:endParaRPr lang="en-US">
            <a:latin typeface="Corbel" panose="020B0503020204020204" pitchFamily="34" charset="0"/>
          </a:endParaRPr>
        </a:p>
      </dgm:t>
    </dgm:pt>
    <dgm:pt modelId="{418082DE-940D-40E2-9998-B670BCE58055}" type="pres">
      <dgm:prSet presAssocID="{6FE6CA8E-F06D-4323-BC57-11AFEDDD5A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545D642-9A79-4B48-83BF-CEF07769CB88}" type="pres">
      <dgm:prSet presAssocID="{6FE6CA8E-F06D-4323-BC57-11AFEDDD5A3D}" presName="Name1" presStyleCnt="0"/>
      <dgm:spPr/>
    </dgm:pt>
    <dgm:pt modelId="{FAE0F4E0-6668-4949-86CF-925EB13A71E1}" type="pres">
      <dgm:prSet presAssocID="{6FE6CA8E-F06D-4323-BC57-11AFEDDD5A3D}" presName="cycle" presStyleCnt="0"/>
      <dgm:spPr/>
    </dgm:pt>
    <dgm:pt modelId="{326FD32F-17E3-4E74-86AF-D9FFB927C3B0}" type="pres">
      <dgm:prSet presAssocID="{6FE6CA8E-F06D-4323-BC57-11AFEDDD5A3D}" presName="srcNode" presStyleLbl="node1" presStyleIdx="0" presStyleCnt="4"/>
      <dgm:spPr/>
    </dgm:pt>
    <dgm:pt modelId="{56E7AF46-DFE8-4506-B609-5E8131240109}" type="pres">
      <dgm:prSet presAssocID="{6FE6CA8E-F06D-4323-BC57-11AFEDDD5A3D}" presName="conn" presStyleLbl="parChTrans1D2" presStyleIdx="0" presStyleCnt="1"/>
      <dgm:spPr/>
      <dgm:t>
        <a:bodyPr/>
        <a:lstStyle/>
        <a:p>
          <a:endParaRPr lang="en-US"/>
        </a:p>
      </dgm:t>
    </dgm:pt>
    <dgm:pt modelId="{7EA3E642-FF8D-41CC-BB1C-3F96A8B62342}" type="pres">
      <dgm:prSet presAssocID="{6FE6CA8E-F06D-4323-BC57-11AFEDDD5A3D}" presName="extraNode" presStyleLbl="node1" presStyleIdx="0" presStyleCnt="4"/>
      <dgm:spPr/>
    </dgm:pt>
    <dgm:pt modelId="{6620FB36-C0A0-4725-9209-BCC11BC57A12}" type="pres">
      <dgm:prSet presAssocID="{6FE6CA8E-F06D-4323-BC57-11AFEDDD5A3D}" presName="dstNode" presStyleLbl="node1" presStyleIdx="0" presStyleCnt="4"/>
      <dgm:spPr/>
    </dgm:pt>
    <dgm:pt modelId="{4AE52A75-0433-4CF0-9073-2C30FBDF0602}" type="pres">
      <dgm:prSet presAssocID="{7A34C097-37A7-4751-8A44-D203F7DC89EB}" presName="text_1" presStyleLbl="node1" presStyleIdx="0" presStyleCnt="4" custScaleX="1069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20E0E6-719F-4D51-8A3B-C35F2140D386}" type="pres">
      <dgm:prSet presAssocID="{7A34C097-37A7-4751-8A44-D203F7DC89EB}" presName="accent_1" presStyleCnt="0"/>
      <dgm:spPr/>
    </dgm:pt>
    <dgm:pt modelId="{29B4A509-F56E-4249-9F2A-F84F90E7278B}" type="pres">
      <dgm:prSet presAssocID="{7A34C097-37A7-4751-8A44-D203F7DC89EB}" presName="accentRepeatNode" presStyleLbl="solidFgAcc1" presStyleIdx="0" presStyleCnt="4" custScaleX="55304" custScaleY="70790" custLinFactNeighborX="-8313"/>
      <dgm:spPr/>
    </dgm:pt>
    <dgm:pt modelId="{BAEC97E7-1AA3-49CB-AE01-446C65080D0D}" type="pres">
      <dgm:prSet presAssocID="{86DABAF6-E648-4DC6-A059-20471356EA1A}" presName="text_2" presStyleLbl="node1" presStyleIdx="1" presStyleCnt="4" custScaleX="1075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E2D4E7-E10A-439A-A4C2-175E4A2E2CA1}" type="pres">
      <dgm:prSet presAssocID="{86DABAF6-E648-4DC6-A059-20471356EA1A}" presName="accent_2" presStyleCnt="0"/>
      <dgm:spPr/>
    </dgm:pt>
    <dgm:pt modelId="{0AA2B6A7-DBDD-4661-AEBC-194C9EC8F3F7}" type="pres">
      <dgm:prSet presAssocID="{86DABAF6-E648-4DC6-A059-20471356EA1A}" presName="accentRepeatNode" presStyleLbl="solidFgAcc1" presStyleIdx="1" presStyleCnt="4" custScaleX="52557" custScaleY="72084" custLinFactNeighborX="-5542"/>
      <dgm:spPr/>
    </dgm:pt>
    <dgm:pt modelId="{36680E0F-3C5F-4131-8C81-4F11D797352F}" type="pres">
      <dgm:prSet presAssocID="{A841FB8D-FE8C-4FFB-9406-20F967FE657F}" presName="text_3" presStyleLbl="node1" presStyleIdx="2" presStyleCnt="4" custScaleX="1075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BFED70-9387-40B7-A198-35E0A3448445}" type="pres">
      <dgm:prSet presAssocID="{A841FB8D-FE8C-4FFB-9406-20F967FE657F}" presName="accent_3" presStyleCnt="0"/>
      <dgm:spPr/>
    </dgm:pt>
    <dgm:pt modelId="{C3287611-5B7F-44BF-A721-9CEB14D28B76}" type="pres">
      <dgm:prSet presAssocID="{A841FB8D-FE8C-4FFB-9406-20F967FE657F}" presName="accentRepeatNode" presStyleLbl="solidFgAcc1" presStyleIdx="2" presStyleCnt="4" custScaleX="52557" custScaleY="72084" custLinFactNeighborX="-5542"/>
      <dgm:spPr/>
    </dgm:pt>
    <dgm:pt modelId="{B0B5D7A5-40DD-4538-8764-B3368371AB49}" type="pres">
      <dgm:prSet presAssocID="{E4F2870A-799E-4C18-90CA-D763C02C7E65}" presName="text_4" presStyleLbl="node1" presStyleIdx="3" presStyleCnt="4" custScaleX="110071" custLinFactNeighborX="423" custLinFactNeighborY="346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5B94EB-F86D-44FD-B699-D3C934D99118}" type="pres">
      <dgm:prSet presAssocID="{E4F2870A-799E-4C18-90CA-D763C02C7E65}" presName="accent_4" presStyleCnt="0"/>
      <dgm:spPr/>
    </dgm:pt>
    <dgm:pt modelId="{0BA30902-0840-4DC7-83D8-E336F861065E}" type="pres">
      <dgm:prSet presAssocID="{E4F2870A-799E-4C18-90CA-D763C02C7E65}" presName="accentRepeatNode" presStyleLbl="solidFgAcc1" presStyleIdx="3" presStyleCnt="4" custScaleX="59566" custScaleY="77640" custLinFactNeighborX="-16029"/>
      <dgm:spPr/>
    </dgm:pt>
  </dgm:ptLst>
  <dgm:cxnLst>
    <dgm:cxn modelId="{3FB153B3-969A-4511-8766-E7A99B9185CC}" type="presOf" srcId="{86DABAF6-E648-4DC6-A059-20471356EA1A}" destId="{BAEC97E7-1AA3-49CB-AE01-446C65080D0D}" srcOrd="0" destOrd="0" presId="urn:microsoft.com/office/officeart/2008/layout/VerticalCurvedList"/>
    <dgm:cxn modelId="{443F9752-829D-4417-B5CE-537797C8C701}" type="presOf" srcId="{7A34C097-37A7-4751-8A44-D203F7DC89EB}" destId="{4AE52A75-0433-4CF0-9073-2C30FBDF0602}" srcOrd="0" destOrd="0" presId="urn:microsoft.com/office/officeart/2008/layout/VerticalCurvedList"/>
    <dgm:cxn modelId="{5BA4BE1A-52C6-4DD0-B840-D88B3114CE5B}" srcId="{6FE6CA8E-F06D-4323-BC57-11AFEDDD5A3D}" destId="{86DABAF6-E648-4DC6-A059-20471356EA1A}" srcOrd="1" destOrd="0" parTransId="{BE3989F0-B4DE-4FC6-93A7-1F286BEFA1AC}" sibTransId="{59ED9033-70E6-4F89-AD16-2CBEF84D1330}"/>
    <dgm:cxn modelId="{57A841A7-A94A-4EA5-930B-96BB95D0D2BD}" srcId="{6FE6CA8E-F06D-4323-BC57-11AFEDDD5A3D}" destId="{7A34C097-37A7-4751-8A44-D203F7DC89EB}" srcOrd="0" destOrd="0" parTransId="{3BAB30E2-6D21-48F0-9630-7DC2167767F3}" sibTransId="{7931B32C-747D-4C37-A6CF-B49FD46AA154}"/>
    <dgm:cxn modelId="{356BF850-7DA5-48AC-A4E1-A2D61C4F438F}" type="presOf" srcId="{A841FB8D-FE8C-4FFB-9406-20F967FE657F}" destId="{36680E0F-3C5F-4131-8C81-4F11D797352F}" srcOrd="0" destOrd="0" presId="urn:microsoft.com/office/officeart/2008/layout/VerticalCurvedList"/>
    <dgm:cxn modelId="{F493C0B2-4E94-4151-9046-BA57C218DFE9}" type="presOf" srcId="{E4F2870A-799E-4C18-90CA-D763C02C7E65}" destId="{B0B5D7A5-40DD-4538-8764-B3368371AB49}" srcOrd="0" destOrd="0" presId="urn:microsoft.com/office/officeart/2008/layout/VerticalCurvedList"/>
    <dgm:cxn modelId="{B4BA4324-8C5C-46E3-9966-7F58106A99BA}" srcId="{6FE6CA8E-F06D-4323-BC57-11AFEDDD5A3D}" destId="{A841FB8D-FE8C-4FFB-9406-20F967FE657F}" srcOrd="2" destOrd="0" parTransId="{9674385E-62E8-4D6D-A5F7-9962316FCB17}" sibTransId="{9227D158-FF8F-44C1-9116-8D4F7A1FA5A0}"/>
    <dgm:cxn modelId="{1D764DF1-47A7-49C1-BAF6-9433F3803DB3}" srcId="{6FE6CA8E-F06D-4323-BC57-11AFEDDD5A3D}" destId="{E4F2870A-799E-4C18-90CA-D763C02C7E65}" srcOrd="3" destOrd="0" parTransId="{1ABFE497-3952-4457-A6FF-166582318090}" sibTransId="{2B5EABD0-EA51-43DA-A7EA-DFE702A738F6}"/>
    <dgm:cxn modelId="{FB59BDD0-1209-4F24-ADB4-52CA1DD11F47}" type="presOf" srcId="{7931B32C-747D-4C37-A6CF-B49FD46AA154}" destId="{56E7AF46-DFE8-4506-B609-5E8131240109}" srcOrd="0" destOrd="0" presId="urn:microsoft.com/office/officeart/2008/layout/VerticalCurvedList"/>
    <dgm:cxn modelId="{9E818869-6625-4364-9D3D-205E7306EF80}" type="presOf" srcId="{6FE6CA8E-F06D-4323-BC57-11AFEDDD5A3D}" destId="{418082DE-940D-40E2-9998-B670BCE58055}" srcOrd="0" destOrd="0" presId="urn:microsoft.com/office/officeart/2008/layout/VerticalCurvedList"/>
    <dgm:cxn modelId="{F09F9C80-FDFF-4955-A80D-E5BDE2D35412}" type="presParOf" srcId="{418082DE-940D-40E2-9998-B670BCE58055}" destId="{5545D642-9A79-4B48-83BF-CEF07769CB88}" srcOrd="0" destOrd="0" presId="urn:microsoft.com/office/officeart/2008/layout/VerticalCurvedList"/>
    <dgm:cxn modelId="{2847FA83-6342-4547-AAC5-0AABEBA35A91}" type="presParOf" srcId="{5545D642-9A79-4B48-83BF-CEF07769CB88}" destId="{FAE0F4E0-6668-4949-86CF-925EB13A71E1}" srcOrd="0" destOrd="0" presId="urn:microsoft.com/office/officeart/2008/layout/VerticalCurvedList"/>
    <dgm:cxn modelId="{2935B870-A2CA-479A-8E38-3348182C4F9D}" type="presParOf" srcId="{FAE0F4E0-6668-4949-86CF-925EB13A71E1}" destId="{326FD32F-17E3-4E74-86AF-D9FFB927C3B0}" srcOrd="0" destOrd="0" presId="urn:microsoft.com/office/officeart/2008/layout/VerticalCurvedList"/>
    <dgm:cxn modelId="{17EE9969-6DF5-4F1C-8834-8179F2AC11FC}" type="presParOf" srcId="{FAE0F4E0-6668-4949-86CF-925EB13A71E1}" destId="{56E7AF46-DFE8-4506-B609-5E8131240109}" srcOrd="1" destOrd="0" presId="urn:microsoft.com/office/officeart/2008/layout/VerticalCurvedList"/>
    <dgm:cxn modelId="{63A12B75-C3A0-4318-BFBC-340C04BB400F}" type="presParOf" srcId="{FAE0F4E0-6668-4949-86CF-925EB13A71E1}" destId="{7EA3E642-FF8D-41CC-BB1C-3F96A8B62342}" srcOrd="2" destOrd="0" presId="urn:microsoft.com/office/officeart/2008/layout/VerticalCurvedList"/>
    <dgm:cxn modelId="{A0F8CAFE-FDC3-473E-80B4-1F02D5F858E1}" type="presParOf" srcId="{FAE0F4E0-6668-4949-86CF-925EB13A71E1}" destId="{6620FB36-C0A0-4725-9209-BCC11BC57A12}" srcOrd="3" destOrd="0" presId="urn:microsoft.com/office/officeart/2008/layout/VerticalCurvedList"/>
    <dgm:cxn modelId="{E1765F49-9D32-4217-9D25-B391B8477CCC}" type="presParOf" srcId="{5545D642-9A79-4B48-83BF-CEF07769CB88}" destId="{4AE52A75-0433-4CF0-9073-2C30FBDF0602}" srcOrd="1" destOrd="0" presId="urn:microsoft.com/office/officeart/2008/layout/VerticalCurvedList"/>
    <dgm:cxn modelId="{3FBBD506-AA8A-453C-905D-07C5F4C2360A}" type="presParOf" srcId="{5545D642-9A79-4B48-83BF-CEF07769CB88}" destId="{DC20E0E6-719F-4D51-8A3B-C35F2140D386}" srcOrd="2" destOrd="0" presId="urn:microsoft.com/office/officeart/2008/layout/VerticalCurvedList"/>
    <dgm:cxn modelId="{D9C98CC1-B906-4E3D-814B-81E36EAF438D}" type="presParOf" srcId="{DC20E0E6-719F-4D51-8A3B-C35F2140D386}" destId="{29B4A509-F56E-4249-9F2A-F84F90E7278B}" srcOrd="0" destOrd="0" presId="urn:microsoft.com/office/officeart/2008/layout/VerticalCurvedList"/>
    <dgm:cxn modelId="{CDBD478D-4473-4937-9C96-8188E72C5175}" type="presParOf" srcId="{5545D642-9A79-4B48-83BF-CEF07769CB88}" destId="{BAEC97E7-1AA3-49CB-AE01-446C65080D0D}" srcOrd="3" destOrd="0" presId="urn:microsoft.com/office/officeart/2008/layout/VerticalCurvedList"/>
    <dgm:cxn modelId="{867C6A27-23CA-47E0-B0F2-3D4CB2B809FC}" type="presParOf" srcId="{5545D642-9A79-4B48-83BF-CEF07769CB88}" destId="{9AE2D4E7-E10A-439A-A4C2-175E4A2E2CA1}" srcOrd="4" destOrd="0" presId="urn:microsoft.com/office/officeart/2008/layout/VerticalCurvedList"/>
    <dgm:cxn modelId="{E335D74B-C15E-49D7-AECA-3D63643403C3}" type="presParOf" srcId="{9AE2D4E7-E10A-439A-A4C2-175E4A2E2CA1}" destId="{0AA2B6A7-DBDD-4661-AEBC-194C9EC8F3F7}" srcOrd="0" destOrd="0" presId="urn:microsoft.com/office/officeart/2008/layout/VerticalCurvedList"/>
    <dgm:cxn modelId="{8E50A457-A498-4653-B12A-2E1CD2C12DFF}" type="presParOf" srcId="{5545D642-9A79-4B48-83BF-CEF07769CB88}" destId="{36680E0F-3C5F-4131-8C81-4F11D797352F}" srcOrd="5" destOrd="0" presId="urn:microsoft.com/office/officeart/2008/layout/VerticalCurvedList"/>
    <dgm:cxn modelId="{9ACF5BF9-310E-4D4F-ABD5-AB4E1F45B775}" type="presParOf" srcId="{5545D642-9A79-4B48-83BF-CEF07769CB88}" destId="{E2BFED70-9387-40B7-A198-35E0A3448445}" srcOrd="6" destOrd="0" presId="urn:microsoft.com/office/officeart/2008/layout/VerticalCurvedList"/>
    <dgm:cxn modelId="{9B5D453B-0628-4057-B905-3C540F79A812}" type="presParOf" srcId="{E2BFED70-9387-40B7-A198-35E0A3448445}" destId="{C3287611-5B7F-44BF-A721-9CEB14D28B76}" srcOrd="0" destOrd="0" presId="urn:microsoft.com/office/officeart/2008/layout/VerticalCurvedList"/>
    <dgm:cxn modelId="{0178D311-8784-4519-AA2D-E488C01DA26C}" type="presParOf" srcId="{5545D642-9A79-4B48-83BF-CEF07769CB88}" destId="{B0B5D7A5-40DD-4538-8764-B3368371AB49}" srcOrd="7" destOrd="0" presId="urn:microsoft.com/office/officeart/2008/layout/VerticalCurvedList"/>
    <dgm:cxn modelId="{F979B1E2-8C04-432B-9605-BDD60B0C39CD}" type="presParOf" srcId="{5545D642-9A79-4B48-83BF-CEF07769CB88}" destId="{F95B94EB-F86D-44FD-B699-D3C934D99118}" srcOrd="8" destOrd="0" presId="urn:microsoft.com/office/officeart/2008/layout/VerticalCurvedList"/>
    <dgm:cxn modelId="{4C50BD24-3AE2-4036-8D2E-9CE157752248}" type="presParOf" srcId="{F95B94EB-F86D-44FD-B699-D3C934D99118}" destId="{0BA30902-0840-4DC7-83D8-E336F861065E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689594C-29F8-487B-89CB-A3093C795361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CD8E573A-7E45-429A-8D36-EAF11616F332}">
      <dgm:prSet phldrT="[Text]"/>
      <dgm:spPr>
        <a:solidFill>
          <a:schemeClr val="tx2"/>
        </a:solidFill>
      </dgm:spPr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Times New Roman" panose="02020603050405020304" pitchFamily="18" charset="0"/>
            </a:rPr>
            <a:t>Distillation</a:t>
          </a:r>
          <a:endParaRPr lang="en-US" dirty="0"/>
        </a:p>
      </dgm:t>
    </dgm:pt>
    <dgm:pt modelId="{36933CAF-AE83-4768-ACC0-67FD31EF247A}" type="parTrans" cxnId="{D36940AF-EAC4-4583-9317-AFCE782158C8}">
      <dgm:prSet/>
      <dgm:spPr/>
      <dgm:t>
        <a:bodyPr/>
        <a:lstStyle/>
        <a:p>
          <a:endParaRPr lang="en-US"/>
        </a:p>
      </dgm:t>
    </dgm:pt>
    <dgm:pt modelId="{ABC001B0-8778-4BF5-83A0-0F9A40045491}" type="sibTrans" cxnId="{D36940AF-EAC4-4583-9317-AFCE782158C8}">
      <dgm:prSet/>
      <dgm:spPr/>
      <dgm:t>
        <a:bodyPr/>
        <a:lstStyle/>
        <a:p>
          <a:endParaRPr lang="en-US"/>
        </a:p>
      </dgm:t>
    </dgm:pt>
    <dgm:pt modelId="{6093DFD9-B0EA-47D5-BA88-24DDDC1D7EC6}">
      <dgm:prSet phldrT="[Text]"/>
      <dgm:spPr>
        <a:solidFill>
          <a:schemeClr val="tx2"/>
        </a:solidFill>
      </dgm:spPr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Times New Roman" panose="02020603050405020304" pitchFamily="18" charset="0"/>
            </a:rPr>
            <a:t>Electro-dialysis</a:t>
          </a:r>
          <a:endParaRPr lang="en-US" dirty="0"/>
        </a:p>
      </dgm:t>
    </dgm:pt>
    <dgm:pt modelId="{AF54AC9A-902E-42DC-B897-3D0A38116D5B}" type="parTrans" cxnId="{0CA695C3-ECD0-471E-ADD8-13AFD5A2DC16}">
      <dgm:prSet/>
      <dgm:spPr/>
      <dgm:t>
        <a:bodyPr/>
        <a:lstStyle/>
        <a:p>
          <a:endParaRPr lang="en-US"/>
        </a:p>
      </dgm:t>
    </dgm:pt>
    <dgm:pt modelId="{656406EA-125B-4D68-8B01-EA8B3096B40B}" type="sibTrans" cxnId="{0CA695C3-ECD0-471E-ADD8-13AFD5A2DC16}">
      <dgm:prSet/>
      <dgm:spPr/>
      <dgm:t>
        <a:bodyPr/>
        <a:lstStyle/>
        <a:p>
          <a:endParaRPr lang="en-US"/>
        </a:p>
      </dgm:t>
    </dgm:pt>
    <dgm:pt modelId="{ED05A645-5D88-4FCB-8749-629E3798FE2E}">
      <dgm:prSet phldrT="[Text]"/>
      <dgm:spPr>
        <a:solidFill>
          <a:schemeClr val="tx2"/>
        </a:solidFill>
      </dgm:spPr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Times New Roman" panose="02020603050405020304" pitchFamily="18" charset="0"/>
            </a:rPr>
            <a:t>Ion-Exchange</a:t>
          </a:r>
          <a:endParaRPr lang="en-US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953563D-78B1-4DC6-9A81-F1683D834378}" type="parTrans" cxnId="{60559D64-13D7-44CC-A360-2298325BD549}">
      <dgm:prSet/>
      <dgm:spPr/>
      <dgm:t>
        <a:bodyPr/>
        <a:lstStyle/>
        <a:p>
          <a:endParaRPr lang="en-US"/>
        </a:p>
      </dgm:t>
    </dgm:pt>
    <dgm:pt modelId="{0B5CD2EE-4148-4784-ADFF-8E2EFC84CD63}" type="sibTrans" cxnId="{60559D64-13D7-44CC-A360-2298325BD549}">
      <dgm:prSet/>
      <dgm:spPr/>
      <dgm:t>
        <a:bodyPr/>
        <a:lstStyle/>
        <a:p>
          <a:endParaRPr lang="en-US"/>
        </a:p>
      </dgm:t>
    </dgm:pt>
    <dgm:pt modelId="{D73D276D-B586-423B-887A-EB3477E6A176}">
      <dgm:prSet phldrT="[Text]"/>
      <dgm:spPr>
        <a:solidFill>
          <a:schemeClr val="tx2"/>
        </a:solidFill>
      </dgm:spPr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Times New Roman" panose="02020603050405020304" pitchFamily="18" charset="0"/>
            </a:rPr>
            <a:t>Neutralization</a:t>
          </a:r>
          <a:endParaRPr lang="en-US" dirty="0"/>
        </a:p>
      </dgm:t>
    </dgm:pt>
    <dgm:pt modelId="{17A2385D-BD64-4AD9-B672-2F68824A43EC}" type="parTrans" cxnId="{32D1163B-B499-425B-A2E8-A9C2D8C60936}">
      <dgm:prSet/>
      <dgm:spPr/>
      <dgm:t>
        <a:bodyPr/>
        <a:lstStyle/>
        <a:p>
          <a:endParaRPr lang="en-US"/>
        </a:p>
      </dgm:t>
    </dgm:pt>
    <dgm:pt modelId="{E65B321F-9D04-4D07-A3F3-14F8D4F284CE}" type="sibTrans" cxnId="{32D1163B-B499-425B-A2E8-A9C2D8C60936}">
      <dgm:prSet/>
      <dgm:spPr/>
      <dgm:t>
        <a:bodyPr/>
        <a:lstStyle/>
        <a:p>
          <a:endParaRPr lang="en-US"/>
        </a:p>
      </dgm:t>
    </dgm:pt>
    <dgm:pt modelId="{BF50BE95-3A7F-4716-A4D1-61DC2CD2B6E8}">
      <dgm:prSet phldrT="[Text]"/>
      <dgm:spPr>
        <a:solidFill>
          <a:schemeClr val="tx2"/>
        </a:solidFill>
      </dgm:spPr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Times New Roman" panose="02020603050405020304" pitchFamily="18" charset="0"/>
            </a:rPr>
            <a:t>Nano-filtration</a:t>
          </a:r>
          <a:endParaRPr lang="en-US" dirty="0"/>
        </a:p>
      </dgm:t>
    </dgm:pt>
    <dgm:pt modelId="{2729086D-C8BE-4A03-92E2-07EC2C2084FC}" type="parTrans" cxnId="{79D30343-12E4-45D2-8EBB-312C49B19E9F}">
      <dgm:prSet/>
      <dgm:spPr/>
      <dgm:t>
        <a:bodyPr/>
        <a:lstStyle/>
        <a:p>
          <a:endParaRPr lang="en-US"/>
        </a:p>
      </dgm:t>
    </dgm:pt>
    <dgm:pt modelId="{CE202AE1-6207-4086-8AC0-2509C23234B3}" type="sibTrans" cxnId="{79D30343-12E4-45D2-8EBB-312C49B19E9F}">
      <dgm:prSet/>
      <dgm:spPr/>
      <dgm:t>
        <a:bodyPr/>
        <a:lstStyle/>
        <a:p>
          <a:endParaRPr lang="en-US"/>
        </a:p>
      </dgm:t>
    </dgm:pt>
    <dgm:pt modelId="{34CAD0A8-0F01-4E0B-8F03-CE7427534A0B}">
      <dgm:prSet phldrT="[Text]"/>
      <dgm:spPr>
        <a:solidFill>
          <a:schemeClr val="tx2"/>
        </a:solidFill>
      </dgm:spPr>
      <dgm:t>
        <a:bodyPr/>
        <a:lstStyle/>
        <a:p>
          <a:pPr algn="l"/>
          <a:r>
            <a:rPr lang="en-US" dirty="0" smtClean="0">
              <a:latin typeface="Calibri" panose="020F0502020204030204" pitchFamily="34" charset="0"/>
              <a:cs typeface="Times New Roman" panose="02020603050405020304" pitchFamily="18" charset="0"/>
            </a:rPr>
            <a:t>Adsorption</a:t>
          </a:r>
          <a:endParaRPr lang="en-US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A04B998-8C72-45C9-819B-5CC2A252BB3F}" type="parTrans" cxnId="{97DFCDCB-6E5D-4E6F-B8C9-C0C146C20CB2}">
      <dgm:prSet/>
      <dgm:spPr/>
      <dgm:t>
        <a:bodyPr/>
        <a:lstStyle/>
        <a:p>
          <a:endParaRPr lang="en-US"/>
        </a:p>
      </dgm:t>
    </dgm:pt>
    <dgm:pt modelId="{BB39F9CB-F17B-40A5-B3DC-C2C72A36A2F3}" type="sibTrans" cxnId="{97DFCDCB-6E5D-4E6F-B8C9-C0C146C20CB2}">
      <dgm:prSet/>
      <dgm:spPr/>
      <dgm:t>
        <a:bodyPr/>
        <a:lstStyle/>
        <a:p>
          <a:endParaRPr lang="en-US"/>
        </a:p>
      </dgm:t>
    </dgm:pt>
    <dgm:pt modelId="{9A1E7117-4094-4DC4-8842-64496D4DA986}" type="pres">
      <dgm:prSet presAssocID="{3689594C-29F8-487B-89CB-A3093C795361}" presName="linearFlow" presStyleCnt="0">
        <dgm:presLayoutVars>
          <dgm:dir/>
          <dgm:resizeHandles val="exact"/>
        </dgm:presLayoutVars>
      </dgm:prSet>
      <dgm:spPr/>
    </dgm:pt>
    <dgm:pt modelId="{85DD34DC-29C6-4A0A-BF9D-9DB2944A520E}" type="pres">
      <dgm:prSet presAssocID="{CD8E573A-7E45-429A-8D36-EAF11616F332}" presName="composite" presStyleCnt="0"/>
      <dgm:spPr/>
    </dgm:pt>
    <dgm:pt modelId="{13B6734A-84FC-4238-8CAE-6147A030FCAF}" type="pres">
      <dgm:prSet presAssocID="{CD8E573A-7E45-429A-8D36-EAF11616F332}" presName="imgShp" presStyleLbl="fgImgPlace1" presStyleIdx="0" presStyleCnt="6" custScaleX="61200" custScaleY="60012" custLinFactNeighborX="6680"/>
      <dgm:spPr/>
    </dgm:pt>
    <dgm:pt modelId="{96F5EDA0-D359-475B-9C67-792F1FF5CFB5}" type="pres">
      <dgm:prSet presAssocID="{CD8E573A-7E45-429A-8D36-EAF11616F332}" presName="txShp" presStyleLbl="node1" presStyleIdx="0" presStyleCnt="6" custScaleX="99319" custScaleY="1013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B463EF-82BA-43CB-BBDD-3796FB62F61A}" type="pres">
      <dgm:prSet presAssocID="{ABC001B0-8778-4BF5-83A0-0F9A40045491}" presName="spacing" presStyleCnt="0"/>
      <dgm:spPr/>
    </dgm:pt>
    <dgm:pt modelId="{7147EEF3-9F60-4D7A-8869-FBAE400464F5}" type="pres">
      <dgm:prSet presAssocID="{D73D276D-B586-423B-887A-EB3477E6A176}" presName="composite" presStyleCnt="0"/>
      <dgm:spPr/>
    </dgm:pt>
    <dgm:pt modelId="{8F8D14E6-F364-4312-AD69-A7E4C313FAAE}" type="pres">
      <dgm:prSet presAssocID="{D73D276D-B586-423B-887A-EB3477E6A176}" presName="imgShp" presStyleLbl="fgImgPlace1" presStyleIdx="1" presStyleCnt="6" custScaleX="63628" custScaleY="60826" custLinFactNeighborX="3340"/>
      <dgm:spPr/>
    </dgm:pt>
    <dgm:pt modelId="{C622D3A1-45F4-4070-B565-0FCEAC40BF9F}" type="pres">
      <dgm:prSet presAssocID="{D73D276D-B586-423B-887A-EB3477E6A176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0CB741-57D5-44BD-AA1E-033FBF35C176}" type="pres">
      <dgm:prSet presAssocID="{E65B321F-9D04-4D07-A3F3-14F8D4F284CE}" presName="spacing" presStyleCnt="0"/>
      <dgm:spPr/>
    </dgm:pt>
    <dgm:pt modelId="{6C56CF6C-B4DF-48AC-A888-7FE18F1C432E}" type="pres">
      <dgm:prSet presAssocID="{BF50BE95-3A7F-4716-A4D1-61DC2CD2B6E8}" presName="composite" presStyleCnt="0"/>
      <dgm:spPr/>
    </dgm:pt>
    <dgm:pt modelId="{9CD160DE-FB2F-4113-A002-709A90E05327}" type="pres">
      <dgm:prSet presAssocID="{BF50BE95-3A7F-4716-A4D1-61DC2CD2B6E8}" presName="imgShp" presStyleLbl="fgImgPlace1" presStyleIdx="2" presStyleCnt="6" custScaleX="52047" custScaleY="60624"/>
      <dgm:spPr/>
    </dgm:pt>
    <dgm:pt modelId="{7B196757-6E52-489A-A9B2-DB5A01E56B76}" type="pres">
      <dgm:prSet presAssocID="{BF50BE95-3A7F-4716-A4D1-61DC2CD2B6E8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62DD35-9874-4DB2-93B7-657705DD8B1E}" type="pres">
      <dgm:prSet presAssocID="{CE202AE1-6207-4086-8AC0-2509C23234B3}" presName="spacing" presStyleCnt="0"/>
      <dgm:spPr/>
    </dgm:pt>
    <dgm:pt modelId="{89F8A8FA-E63B-4E8D-A4FC-27A216BF4AD6}" type="pres">
      <dgm:prSet presAssocID="{6093DFD9-B0EA-47D5-BA88-24DDDC1D7EC6}" presName="composite" presStyleCnt="0"/>
      <dgm:spPr/>
    </dgm:pt>
    <dgm:pt modelId="{47ACC7DD-1B93-486E-A0E5-5E3CB4D1B02F}" type="pres">
      <dgm:prSet presAssocID="{6093DFD9-B0EA-47D5-BA88-24DDDC1D7EC6}" presName="imgShp" presStyleLbl="fgImgPlace1" presStyleIdx="3" presStyleCnt="6" custScaleX="60783" custScaleY="54960" custLinFactNeighborX="3340"/>
      <dgm:spPr/>
    </dgm:pt>
    <dgm:pt modelId="{5778F051-D8DB-417C-823D-3E481D6B3C67}" type="pres">
      <dgm:prSet presAssocID="{6093DFD9-B0EA-47D5-BA88-24DDDC1D7EC6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E0E5B0-2BF7-4FC0-AEB0-A83AFA3552B9}" type="pres">
      <dgm:prSet presAssocID="{656406EA-125B-4D68-8B01-EA8B3096B40B}" presName="spacing" presStyleCnt="0"/>
      <dgm:spPr/>
    </dgm:pt>
    <dgm:pt modelId="{D8A39F59-8276-4625-ADB8-DCB2C34A9931}" type="pres">
      <dgm:prSet presAssocID="{ED05A645-5D88-4FCB-8749-629E3798FE2E}" presName="composite" presStyleCnt="0"/>
      <dgm:spPr/>
    </dgm:pt>
    <dgm:pt modelId="{EA088F37-968B-4E5F-82E1-D1EE4F60884F}" type="pres">
      <dgm:prSet presAssocID="{ED05A645-5D88-4FCB-8749-629E3798FE2E}" presName="imgShp" presStyleLbl="fgImgPlace1" presStyleIdx="4" presStyleCnt="6" custScaleX="58959" custScaleY="54444"/>
      <dgm:spPr/>
    </dgm:pt>
    <dgm:pt modelId="{64AB2233-BFB6-4A47-9FE2-D635080C9338}" type="pres">
      <dgm:prSet presAssocID="{ED05A645-5D88-4FCB-8749-629E3798FE2E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82238F-AC63-4BE4-AC14-5CEE750C6956}" type="pres">
      <dgm:prSet presAssocID="{0B5CD2EE-4148-4784-ADFF-8E2EFC84CD63}" presName="spacing" presStyleCnt="0"/>
      <dgm:spPr/>
    </dgm:pt>
    <dgm:pt modelId="{6B1C3BDF-10F9-46BB-8F5E-AB7BEBF0A01B}" type="pres">
      <dgm:prSet presAssocID="{34CAD0A8-0F01-4E0B-8F03-CE7427534A0B}" presName="composite" presStyleCnt="0"/>
      <dgm:spPr/>
    </dgm:pt>
    <dgm:pt modelId="{6011FF01-19F3-4BC5-A1DE-78C2CCA1840A}" type="pres">
      <dgm:prSet presAssocID="{34CAD0A8-0F01-4E0B-8F03-CE7427534A0B}" presName="imgShp" presStyleLbl="fgImgPlace1" presStyleIdx="5" presStyleCnt="6" custScaleX="66292" custScaleY="63793"/>
      <dgm:spPr/>
    </dgm:pt>
    <dgm:pt modelId="{5EBA08A1-D037-4A91-A3FE-41E9CEDCC8BD}" type="pres">
      <dgm:prSet presAssocID="{34CAD0A8-0F01-4E0B-8F03-CE7427534A0B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B94BB6F-7D11-41EF-9E81-1820BA381BAB}" type="presOf" srcId="{3689594C-29F8-487B-89CB-A3093C795361}" destId="{9A1E7117-4094-4DC4-8842-64496D4DA986}" srcOrd="0" destOrd="0" presId="urn:microsoft.com/office/officeart/2005/8/layout/vList3"/>
    <dgm:cxn modelId="{0CA695C3-ECD0-471E-ADD8-13AFD5A2DC16}" srcId="{3689594C-29F8-487B-89CB-A3093C795361}" destId="{6093DFD9-B0EA-47D5-BA88-24DDDC1D7EC6}" srcOrd="3" destOrd="0" parTransId="{AF54AC9A-902E-42DC-B897-3D0A38116D5B}" sibTransId="{656406EA-125B-4D68-8B01-EA8B3096B40B}"/>
    <dgm:cxn modelId="{32D1163B-B499-425B-A2E8-A9C2D8C60936}" srcId="{3689594C-29F8-487B-89CB-A3093C795361}" destId="{D73D276D-B586-423B-887A-EB3477E6A176}" srcOrd="1" destOrd="0" parTransId="{17A2385D-BD64-4AD9-B672-2F68824A43EC}" sibTransId="{E65B321F-9D04-4D07-A3F3-14F8D4F284CE}"/>
    <dgm:cxn modelId="{650833E3-DF1D-4E36-9790-CFBD7BB46C88}" type="presOf" srcId="{34CAD0A8-0F01-4E0B-8F03-CE7427534A0B}" destId="{5EBA08A1-D037-4A91-A3FE-41E9CEDCC8BD}" srcOrd="0" destOrd="0" presId="urn:microsoft.com/office/officeart/2005/8/layout/vList3"/>
    <dgm:cxn modelId="{D36940AF-EAC4-4583-9317-AFCE782158C8}" srcId="{3689594C-29F8-487B-89CB-A3093C795361}" destId="{CD8E573A-7E45-429A-8D36-EAF11616F332}" srcOrd="0" destOrd="0" parTransId="{36933CAF-AE83-4768-ACC0-67FD31EF247A}" sibTransId="{ABC001B0-8778-4BF5-83A0-0F9A40045491}"/>
    <dgm:cxn modelId="{AA91E2C6-6FDE-4BAF-8BC8-21A4E41F52ED}" type="presOf" srcId="{6093DFD9-B0EA-47D5-BA88-24DDDC1D7EC6}" destId="{5778F051-D8DB-417C-823D-3E481D6B3C67}" srcOrd="0" destOrd="0" presId="urn:microsoft.com/office/officeart/2005/8/layout/vList3"/>
    <dgm:cxn modelId="{60559D64-13D7-44CC-A360-2298325BD549}" srcId="{3689594C-29F8-487B-89CB-A3093C795361}" destId="{ED05A645-5D88-4FCB-8749-629E3798FE2E}" srcOrd="4" destOrd="0" parTransId="{2953563D-78B1-4DC6-9A81-F1683D834378}" sibTransId="{0B5CD2EE-4148-4784-ADFF-8E2EFC84CD63}"/>
    <dgm:cxn modelId="{D6C78C63-AA52-4E50-A032-1DB095D00A4B}" type="presOf" srcId="{ED05A645-5D88-4FCB-8749-629E3798FE2E}" destId="{64AB2233-BFB6-4A47-9FE2-D635080C9338}" srcOrd="0" destOrd="0" presId="urn:microsoft.com/office/officeart/2005/8/layout/vList3"/>
    <dgm:cxn modelId="{82D5E7F4-F14B-4F11-88F7-EB4CA4143492}" type="presOf" srcId="{BF50BE95-3A7F-4716-A4D1-61DC2CD2B6E8}" destId="{7B196757-6E52-489A-A9B2-DB5A01E56B76}" srcOrd="0" destOrd="0" presId="urn:microsoft.com/office/officeart/2005/8/layout/vList3"/>
    <dgm:cxn modelId="{97DFCDCB-6E5D-4E6F-B8C9-C0C146C20CB2}" srcId="{3689594C-29F8-487B-89CB-A3093C795361}" destId="{34CAD0A8-0F01-4E0B-8F03-CE7427534A0B}" srcOrd="5" destOrd="0" parTransId="{2A04B998-8C72-45C9-819B-5CC2A252BB3F}" sibTransId="{BB39F9CB-F17B-40A5-B3DC-C2C72A36A2F3}"/>
    <dgm:cxn modelId="{028A3AB1-8818-439E-BE4D-4CB3E5E12724}" type="presOf" srcId="{CD8E573A-7E45-429A-8D36-EAF11616F332}" destId="{96F5EDA0-D359-475B-9C67-792F1FF5CFB5}" srcOrd="0" destOrd="0" presId="urn:microsoft.com/office/officeart/2005/8/layout/vList3"/>
    <dgm:cxn modelId="{79D30343-12E4-45D2-8EBB-312C49B19E9F}" srcId="{3689594C-29F8-487B-89CB-A3093C795361}" destId="{BF50BE95-3A7F-4716-A4D1-61DC2CD2B6E8}" srcOrd="2" destOrd="0" parTransId="{2729086D-C8BE-4A03-92E2-07EC2C2084FC}" sibTransId="{CE202AE1-6207-4086-8AC0-2509C23234B3}"/>
    <dgm:cxn modelId="{F0E7CB52-1ACC-4738-AE92-0B0748F9F759}" type="presOf" srcId="{D73D276D-B586-423B-887A-EB3477E6A176}" destId="{C622D3A1-45F4-4070-B565-0FCEAC40BF9F}" srcOrd="0" destOrd="0" presId="urn:microsoft.com/office/officeart/2005/8/layout/vList3"/>
    <dgm:cxn modelId="{0CAD01C2-9396-4A6D-A567-CA8A98F7313C}" type="presParOf" srcId="{9A1E7117-4094-4DC4-8842-64496D4DA986}" destId="{85DD34DC-29C6-4A0A-BF9D-9DB2944A520E}" srcOrd="0" destOrd="0" presId="urn:microsoft.com/office/officeart/2005/8/layout/vList3"/>
    <dgm:cxn modelId="{B96FCACF-4D0F-4697-BC7F-7F09D0302E44}" type="presParOf" srcId="{85DD34DC-29C6-4A0A-BF9D-9DB2944A520E}" destId="{13B6734A-84FC-4238-8CAE-6147A030FCAF}" srcOrd="0" destOrd="0" presId="urn:microsoft.com/office/officeart/2005/8/layout/vList3"/>
    <dgm:cxn modelId="{6F605844-52C5-4743-BB69-D33933BEF426}" type="presParOf" srcId="{85DD34DC-29C6-4A0A-BF9D-9DB2944A520E}" destId="{96F5EDA0-D359-475B-9C67-792F1FF5CFB5}" srcOrd="1" destOrd="0" presId="urn:microsoft.com/office/officeart/2005/8/layout/vList3"/>
    <dgm:cxn modelId="{DE09CCD9-312F-46D8-B088-F0FE36FEABC0}" type="presParOf" srcId="{9A1E7117-4094-4DC4-8842-64496D4DA986}" destId="{EAB463EF-82BA-43CB-BBDD-3796FB62F61A}" srcOrd="1" destOrd="0" presId="urn:microsoft.com/office/officeart/2005/8/layout/vList3"/>
    <dgm:cxn modelId="{FA7C5EFE-6386-44A5-9B82-5AFC26A7AB3C}" type="presParOf" srcId="{9A1E7117-4094-4DC4-8842-64496D4DA986}" destId="{7147EEF3-9F60-4D7A-8869-FBAE400464F5}" srcOrd="2" destOrd="0" presId="urn:microsoft.com/office/officeart/2005/8/layout/vList3"/>
    <dgm:cxn modelId="{5869D531-963A-4BEA-BF6D-B6A041343CAA}" type="presParOf" srcId="{7147EEF3-9F60-4D7A-8869-FBAE400464F5}" destId="{8F8D14E6-F364-4312-AD69-A7E4C313FAAE}" srcOrd="0" destOrd="0" presId="urn:microsoft.com/office/officeart/2005/8/layout/vList3"/>
    <dgm:cxn modelId="{CF8BF3A0-A970-4F0B-99F5-65A43E4671C9}" type="presParOf" srcId="{7147EEF3-9F60-4D7A-8869-FBAE400464F5}" destId="{C622D3A1-45F4-4070-B565-0FCEAC40BF9F}" srcOrd="1" destOrd="0" presId="urn:microsoft.com/office/officeart/2005/8/layout/vList3"/>
    <dgm:cxn modelId="{A5EA6C84-814C-4198-8BF5-6306493AAED3}" type="presParOf" srcId="{9A1E7117-4094-4DC4-8842-64496D4DA986}" destId="{A00CB741-57D5-44BD-AA1E-033FBF35C176}" srcOrd="3" destOrd="0" presId="urn:microsoft.com/office/officeart/2005/8/layout/vList3"/>
    <dgm:cxn modelId="{1E467114-F848-48D1-B8BA-7DE18D2C44EE}" type="presParOf" srcId="{9A1E7117-4094-4DC4-8842-64496D4DA986}" destId="{6C56CF6C-B4DF-48AC-A888-7FE18F1C432E}" srcOrd="4" destOrd="0" presId="urn:microsoft.com/office/officeart/2005/8/layout/vList3"/>
    <dgm:cxn modelId="{BA79BAD2-61B0-43AC-A065-0268E1B5DA72}" type="presParOf" srcId="{6C56CF6C-B4DF-48AC-A888-7FE18F1C432E}" destId="{9CD160DE-FB2F-4113-A002-709A90E05327}" srcOrd="0" destOrd="0" presId="urn:microsoft.com/office/officeart/2005/8/layout/vList3"/>
    <dgm:cxn modelId="{AFC2FD85-3345-421D-9EEA-957B533895DA}" type="presParOf" srcId="{6C56CF6C-B4DF-48AC-A888-7FE18F1C432E}" destId="{7B196757-6E52-489A-A9B2-DB5A01E56B76}" srcOrd="1" destOrd="0" presId="urn:microsoft.com/office/officeart/2005/8/layout/vList3"/>
    <dgm:cxn modelId="{E3C4E792-9172-4B76-B701-0B9777F591BF}" type="presParOf" srcId="{9A1E7117-4094-4DC4-8842-64496D4DA986}" destId="{4062DD35-9874-4DB2-93B7-657705DD8B1E}" srcOrd="5" destOrd="0" presId="urn:microsoft.com/office/officeart/2005/8/layout/vList3"/>
    <dgm:cxn modelId="{F4E4B178-4B93-4CB3-8ED6-F620EFFC56F7}" type="presParOf" srcId="{9A1E7117-4094-4DC4-8842-64496D4DA986}" destId="{89F8A8FA-E63B-4E8D-A4FC-27A216BF4AD6}" srcOrd="6" destOrd="0" presId="urn:microsoft.com/office/officeart/2005/8/layout/vList3"/>
    <dgm:cxn modelId="{FCC22FD5-FD50-414D-B614-1336EDB916BB}" type="presParOf" srcId="{89F8A8FA-E63B-4E8D-A4FC-27A216BF4AD6}" destId="{47ACC7DD-1B93-486E-A0E5-5E3CB4D1B02F}" srcOrd="0" destOrd="0" presId="urn:microsoft.com/office/officeart/2005/8/layout/vList3"/>
    <dgm:cxn modelId="{5C6DBD89-0418-46AF-A2E7-8A561856D211}" type="presParOf" srcId="{89F8A8FA-E63B-4E8D-A4FC-27A216BF4AD6}" destId="{5778F051-D8DB-417C-823D-3E481D6B3C67}" srcOrd="1" destOrd="0" presId="urn:microsoft.com/office/officeart/2005/8/layout/vList3"/>
    <dgm:cxn modelId="{D6712869-9068-4E0C-8AA1-6AAD003154F7}" type="presParOf" srcId="{9A1E7117-4094-4DC4-8842-64496D4DA986}" destId="{5BE0E5B0-2BF7-4FC0-AEB0-A83AFA3552B9}" srcOrd="7" destOrd="0" presId="urn:microsoft.com/office/officeart/2005/8/layout/vList3"/>
    <dgm:cxn modelId="{251393B1-C2D4-4E09-8332-1C573A6D5E88}" type="presParOf" srcId="{9A1E7117-4094-4DC4-8842-64496D4DA986}" destId="{D8A39F59-8276-4625-ADB8-DCB2C34A9931}" srcOrd="8" destOrd="0" presId="urn:microsoft.com/office/officeart/2005/8/layout/vList3"/>
    <dgm:cxn modelId="{1D00662F-2BE7-49DA-82B6-136F0BF29AB5}" type="presParOf" srcId="{D8A39F59-8276-4625-ADB8-DCB2C34A9931}" destId="{EA088F37-968B-4E5F-82E1-D1EE4F60884F}" srcOrd="0" destOrd="0" presId="urn:microsoft.com/office/officeart/2005/8/layout/vList3"/>
    <dgm:cxn modelId="{547D57A1-5001-4C96-86CA-AF43C5A97D1B}" type="presParOf" srcId="{D8A39F59-8276-4625-ADB8-DCB2C34A9931}" destId="{64AB2233-BFB6-4A47-9FE2-D635080C9338}" srcOrd="1" destOrd="0" presId="urn:microsoft.com/office/officeart/2005/8/layout/vList3"/>
    <dgm:cxn modelId="{EC63E390-BD7E-43FF-BD12-8277C1D6BDD7}" type="presParOf" srcId="{9A1E7117-4094-4DC4-8842-64496D4DA986}" destId="{F582238F-AC63-4BE4-AC14-5CEE750C6956}" srcOrd="9" destOrd="0" presId="urn:microsoft.com/office/officeart/2005/8/layout/vList3"/>
    <dgm:cxn modelId="{87A0FE90-7E28-4B12-9C4E-D5B423BEE496}" type="presParOf" srcId="{9A1E7117-4094-4DC4-8842-64496D4DA986}" destId="{6B1C3BDF-10F9-46BB-8F5E-AB7BEBF0A01B}" srcOrd="10" destOrd="0" presId="urn:microsoft.com/office/officeart/2005/8/layout/vList3"/>
    <dgm:cxn modelId="{6CA57AD0-4545-4388-8186-8E9028124080}" type="presParOf" srcId="{6B1C3BDF-10F9-46BB-8F5E-AB7BEBF0A01B}" destId="{6011FF01-19F3-4BC5-A1DE-78C2CCA1840A}" srcOrd="0" destOrd="0" presId="urn:microsoft.com/office/officeart/2005/8/layout/vList3"/>
    <dgm:cxn modelId="{DFD7611C-CE26-40EB-AE50-A5C39C3FF6F8}" type="presParOf" srcId="{6B1C3BDF-10F9-46BB-8F5E-AB7BEBF0A01B}" destId="{5EBA08A1-D037-4A91-A3FE-41E9CEDCC8BD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7FA549-DC74-498A-B803-EA2C8AF7C491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108546C-C38E-422A-B55A-F212662B0DF4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altLang="en-US" sz="1800" b="1" dirty="0" smtClean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Activated Carbon is replaced by</a:t>
          </a:r>
          <a:endParaRPr lang="en-US" sz="1800" b="0" dirty="0">
            <a:solidFill>
              <a:schemeClr val="bg1"/>
            </a:solidFill>
          </a:endParaRPr>
        </a:p>
      </dgm:t>
    </dgm:pt>
    <dgm:pt modelId="{0ADC65B6-E233-4A2D-91A8-B2B1A14301E0}" type="parTrans" cxnId="{0616A5B3-F300-41C9-86BF-697EE1C0F42E}">
      <dgm:prSet/>
      <dgm:spPr/>
      <dgm:t>
        <a:bodyPr/>
        <a:lstStyle/>
        <a:p>
          <a:endParaRPr lang="en-US"/>
        </a:p>
      </dgm:t>
    </dgm:pt>
    <dgm:pt modelId="{71332F71-43FE-455A-B238-2898DD884745}" type="sibTrans" cxnId="{0616A5B3-F300-41C9-86BF-697EE1C0F42E}">
      <dgm:prSet/>
      <dgm:spPr/>
      <dgm:t>
        <a:bodyPr/>
        <a:lstStyle/>
        <a:p>
          <a:endParaRPr lang="en-US"/>
        </a:p>
      </dgm:t>
    </dgm:pt>
    <dgm:pt modelId="{D7BDC495-4973-4444-918D-65A2425F9ABB}" type="pres">
      <dgm:prSet presAssocID="{E07FA549-DC74-498A-B803-EA2C8AF7C491}" presName="CompostProcess" presStyleCnt="0">
        <dgm:presLayoutVars>
          <dgm:dir/>
          <dgm:resizeHandles val="exact"/>
        </dgm:presLayoutVars>
      </dgm:prSet>
      <dgm:spPr/>
    </dgm:pt>
    <dgm:pt modelId="{71AEE94A-24C4-4B41-AB20-84CEF8CE608B}" type="pres">
      <dgm:prSet presAssocID="{E07FA549-DC74-498A-B803-EA2C8AF7C491}" presName="arrow" presStyleLbl="bgShp" presStyleIdx="0" presStyleCnt="1" custScaleX="63226"/>
      <dgm:spPr>
        <a:solidFill>
          <a:schemeClr val="accent6">
            <a:lumMod val="20000"/>
            <a:lumOff val="80000"/>
          </a:schemeClr>
        </a:solidFill>
      </dgm:spPr>
    </dgm:pt>
    <dgm:pt modelId="{4E7E40FB-C3F5-4FDA-A267-7ECCA7FCFEB8}" type="pres">
      <dgm:prSet presAssocID="{E07FA549-DC74-498A-B803-EA2C8AF7C491}" presName="linearProcess" presStyleCnt="0"/>
      <dgm:spPr/>
    </dgm:pt>
    <dgm:pt modelId="{955E607E-C925-4DFB-9C4C-EC3617788254}" type="pres">
      <dgm:prSet presAssocID="{9108546C-C38E-422A-B55A-F212662B0DF4}" presName="textNode" presStyleLbl="node1" presStyleIdx="0" presStyleCnt="1" custScaleX="97211" custScaleY="125117" custLinFactNeighborX="-51681" custLinFactNeighborY="-340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16A5B3-F300-41C9-86BF-697EE1C0F42E}" srcId="{E07FA549-DC74-498A-B803-EA2C8AF7C491}" destId="{9108546C-C38E-422A-B55A-F212662B0DF4}" srcOrd="0" destOrd="0" parTransId="{0ADC65B6-E233-4A2D-91A8-B2B1A14301E0}" sibTransId="{71332F71-43FE-455A-B238-2898DD884745}"/>
    <dgm:cxn modelId="{17E92FA2-99CF-4D49-B3E4-54DA271A5DA6}" type="presOf" srcId="{9108546C-C38E-422A-B55A-F212662B0DF4}" destId="{955E607E-C925-4DFB-9C4C-EC3617788254}" srcOrd="0" destOrd="0" presId="urn:microsoft.com/office/officeart/2005/8/layout/hProcess9"/>
    <dgm:cxn modelId="{8AC9694B-9F7A-457A-99B9-1035DD870A65}" type="presOf" srcId="{E07FA549-DC74-498A-B803-EA2C8AF7C491}" destId="{D7BDC495-4973-4444-918D-65A2425F9ABB}" srcOrd="0" destOrd="0" presId="urn:microsoft.com/office/officeart/2005/8/layout/hProcess9"/>
    <dgm:cxn modelId="{750D632C-F56D-468F-B0DE-3ECFF6D38125}" type="presParOf" srcId="{D7BDC495-4973-4444-918D-65A2425F9ABB}" destId="{71AEE94A-24C4-4B41-AB20-84CEF8CE608B}" srcOrd="0" destOrd="0" presId="urn:microsoft.com/office/officeart/2005/8/layout/hProcess9"/>
    <dgm:cxn modelId="{52B93D77-427E-4E4F-B0E2-98267C13BA26}" type="presParOf" srcId="{D7BDC495-4973-4444-918D-65A2425F9ABB}" destId="{4E7E40FB-C3F5-4FDA-A267-7ECCA7FCFEB8}" srcOrd="1" destOrd="0" presId="urn:microsoft.com/office/officeart/2005/8/layout/hProcess9"/>
    <dgm:cxn modelId="{4DBCE1A1-E132-41F8-B006-293E995B8518}" type="presParOf" srcId="{4E7E40FB-C3F5-4FDA-A267-7ECCA7FCFEB8}" destId="{955E607E-C925-4DFB-9C4C-EC3617788254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FE6CA8E-F06D-4323-BC57-11AFEDDD5A3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34C097-37A7-4751-8A44-D203F7DC89EB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2000" b="1" dirty="0" smtClean="0">
              <a:latin typeface="Calibri" panose="020F0502020204030204" pitchFamily="34" charset="0"/>
              <a:cs typeface="Times New Roman" panose="02020603050405020304" pitchFamily="18" charset="0"/>
            </a:rPr>
            <a:t>Porosity</a:t>
          </a:r>
          <a:endParaRPr lang="en-US" sz="2000" b="1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3BAB30E2-6D21-48F0-9630-7DC2167767F3}" type="parTrans" cxnId="{57A841A7-A94A-4EA5-930B-96BB95D0D2BD}">
      <dgm:prSet/>
      <dgm:spPr/>
      <dgm:t>
        <a:bodyPr/>
        <a:lstStyle/>
        <a:p>
          <a:endParaRPr lang="en-US"/>
        </a:p>
      </dgm:t>
    </dgm:pt>
    <dgm:pt modelId="{7931B32C-747D-4C37-A6CF-B49FD46AA154}" type="sibTrans" cxnId="{57A841A7-A94A-4EA5-930B-96BB95D0D2BD}">
      <dgm:prSet/>
      <dgm:spPr/>
      <dgm:t>
        <a:bodyPr/>
        <a:lstStyle/>
        <a:p>
          <a:endParaRPr lang="en-US"/>
        </a:p>
      </dgm:t>
    </dgm:pt>
    <dgm:pt modelId="{86DABAF6-E648-4DC6-A059-20471356EA1A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-US" sz="2000" b="1" dirty="0" smtClean="0">
              <a:latin typeface="Calibri" panose="020F0502020204030204" pitchFamily="34" charset="0"/>
              <a:cs typeface="Times New Roman" panose="02020603050405020304" pitchFamily="18" charset="0"/>
            </a:rPr>
            <a:t>Surface area</a:t>
          </a:r>
          <a:endParaRPr lang="en-US" sz="2000" b="1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BE3989F0-B4DE-4FC6-93A7-1F286BEFA1AC}" type="parTrans" cxnId="{5BA4BE1A-52C6-4DD0-B840-D88B3114CE5B}">
      <dgm:prSet/>
      <dgm:spPr/>
      <dgm:t>
        <a:bodyPr/>
        <a:lstStyle/>
        <a:p>
          <a:endParaRPr lang="en-US"/>
        </a:p>
      </dgm:t>
    </dgm:pt>
    <dgm:pt modelId="{59ED9033-70E6-4F89-AD16-2CBEF84D1330}" type="sibTrans" cxnId="{5BA4BE1A-52C6-4DD0-B840-D88B3114CE5B}">
      <dgm:prSet/>
      <dgm:spPr/>
      <dgm:t>
        <a:bodyPr/>
        <a:lstStyle/>
        <a:p>
          <a:endParaRPr lang="en-US"/>
        </a:p>
      </dgm:t>
    </dgm:pt>
    <dgm:pt modelId="{A841FB8D-FE8C-4FFB-9406-20F967FE657F}">
      <dgm:prSet phldrT="[Text]" custT="1"/>
      <dgm:spPr>
        <a:solidFill>
          <a:schemeClr val="accent2">
            <a:lumMod val="75000"/>
          </a:schemeClr>
        </a:solidFill>
        <a:ln>
          <a:noFill/>
        </a:ln>
      </dgm:spPr>
      <dgm:t>
        <a:bodyPr/>
        <a:lstStyle/>
        <a:p>
          <a:r>
            <a:rPr lang="en-US" sz="2000" b="1" dirty="0" smtClean="0">
              <a:latin typeface="Calibri" panose="020F0502020204030204" pitchFamily="34" charset="0"/>
              <a:cs typeface="Times New Roman" panose="02020603050405020304" pitchFamily="18" charset="0"/>
            </a:rPr>
            <a:t>Low sorption capacity</a:t>
          </a:r>
          <a:endParaRPr lang="en-US" sz="2000" b="1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9674385E-62E8-4D6D-A5F7-9962316FCB17}" type="parTrans" cxnId="{B4BA4324-8C5C-46E3-9966-7F58106A99BA}">
      <dgm:prSet/>
      <dgm:spPr/>
      <dgm:t>
        <a:bodyPr/>
        <a:lstStyle/>
        <a:p>
          <a:endParaRPr lang="en-US"/>
        </a:p>
      </dgm:t>
    </dgm:pt>
    <dgm:pt modelId="{9227D158-FF8F-44C1-9116-8D4F7A1FA5A0}" type="sibTrans" cxnId="{B4BA4324-8C5C-46E3-9966-7F58106A99BA}">
      <dgm:prSet/>
      <dgm:spPr/>
      <dgm:t>
        <a:bodyPr/>
        <a:lstStyle/>
        <a:p>
          <a:endParaRPr lang="en-US"/>
        </a:p>
      </dgm:t>
    </dgm:pt>
    <dgm:pt modelId="{E4F2870A-799E-4C18-90CA-D763C02C7E65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000" b="1" dirty="0" smtClean="0">
              <a:latin typeface="Calibri" panose="020F0502020204030204" pitchFamily="34" charset="0"/>
              <a:cs typeface="Times New Roman" panose="02020603050405020304" pitchFamily="18" charset="0"/>
            </a:rPr>
            <a:t>Low selectivity</a:t>
          </a:r>
          <a:endParaRPr lang="en-US" sz="2000" b="1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B5EABD0-EA51-43DA-A7EA-DFE702A738F6}" type="sibTrans" cxnId="{1D764DF1-47A7-49C1-BAF6-9433F3803DB3}">
      <dgm:prSet/>
      <dgm:spPr/>
      <dgm:t>
        <a:bodyPr/>
        <a:lstStyle/>
        <a:p>
          <a:endParaRPr lang="en-US"/>
        </a:p>
      </dgm:t>
    </dgm:pt>
    <dgm:pt modelId="{1ABFE497-3952-4457-A6FF-166582318090}" type="parTrans" cxnId="{1D764DF1-47A7-49C1-BAF6-9433F3803DB3}">
      <dgm:prSet/>
      <dgm:spPr/>
      <dgm:t>
        <a:bodyPr/>
        <a:lstStyle/>
        <a:p>
          <a:endParaRPr lang="en-US"/>
        </a:p>
      </dgm:t>
    </dgm:pt>
    <dgm:pt modelId="{418082DE-940D-40E2-9998-B670BCE58055}" type="pres">
      <dgm:prSet presAssocID="{6FE6CA8E-F06D-4323-BC57-11AFEDDD5A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545D642-9A79-4B48-83BF-CEF07769CB88}" type="pres">
      <dgm:prSet presAssocID="{6FE6CA8E-F06D-4323-BC57-11AFEDDD5A3D}" presName="Name1" presStyleCnt="0"/>
      <dgm:spPr/>
    </dgm:pt>
    <dgm:pt modelId="{FAE0F4E0-6668-4949-86CF-925EB13A71E1}" type="pres">
      <dgm:prSet presAssocID="{6FE6CA8E-F06D-4323-BC57-11AFEDDD5A3D}" presName="cycle" presStyleCnt="0"/>
      <dgm:spPr/>
    </dgm:pt>
    <dgm:pt modelId="{326FD32F-17E3-4E74-86AF-D9FFB927C3B0}" type="pres">
      <dgm:prSet presAssocID="{6FE6CA8E-F06D-4323-BC57-11AFEDDD5A3D}" presName="srcNode" presStyleLbl="node1" presStyleIdx="0" presStyleCnt="4"/>
      <dgm:spPr/>
    </dgm:pt>
    <dgm:pt modelId="{56E7AF46-DFE8-4506-B609-5E8131240109}" type="pres">
      <dgm:prSet presAssocID="{6FE6CA8E-F06D-4323-BC57-11AFEDDD5A3D}" presName="conn" presStyleLbl="parChTrans1D2" presStyleIdx="0" presStyleCnt="1"/>
      <dgm:spPr/>
      <dgm:t>
        <a:bodyPr/>
        <a:lstStyle/>
        <a:p>
          <a:endParaRPr lang="en-US"/>
        </a:p>
      </dgm:t>
    </dgm:pt>
    <dgm:pt modelId="{7EA3E642-FF8D-41CC-BB1C-3F96A8B62342}" type="pres">
      <dgm:prSet presAssocID="{6FE6CA8E-F06D-4323-BC57-11AFEDDD5A3D}" presName="extraNode" presStyleLbl="node1" presStyleIdx="0" presStyleCnt="4"/>
      <dgm:spPr/>
    </dgm:pt>
    <dgm:pt modelId="{6620FB36-C0A0-4725-9209-BCC11BC57A12}" type="pres">
      <dgm:prSet presAssocID="{6FE6CA8E-F06D-4323-BC57-11AFEDDD5A3D}" presName="dstNode" presStyleLbl="node1" presStyleIdx="0" presStyleCnt="4"/>
      <dgm:spPr/>
    </dgm:pt>
    <dgm:pt modelId="{4AE52A75-0433-4CF0-9073-2C30FBDF0602}" type="pres">
      <dgm:prSet presAssocID="{7A34C097-37A7-4751-8A44-D203F7DC89EB}" presName="text_1" presStyleLbl="node1" presStyleIdx="0" presStyleCnt="4" custScaleX="1069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20E0E6-719F-4D51-8A3B-C35F2140D386}" type="pres">
      <dgm:prSet presAssocID="{7A34C097-37A7-4751-8A44-D203F7DC89EB}" presName="accent_1" presStyleCnt="0"/>
      <dgm:spPr/>
    </dgm:pt>
    <dgm:pt modelId="{29B4A509-F56E-4249-9F2A-F84F90E7278B}" type="pres">
      <dgm:prSet presAssocID="{7A34C097-37A7-4751-8A44-D203F7DC89EB}" presName="accentRepeatNode" presStyleLbl="solidFgAcc1" presStyleIdx="0" presStyleCnt="4" custScaleX="55304" custScaleY="70790" custLinFactNeighborX="-8313"/>
      <dgm:spPr/>
    </dgm:pt>
    <dgm:pt modelId="{BAEC97E7-1AA3-49CB-AE01-446C65080D0D}" type="pres">
      <dgm:prSet presAssocID="{86DABAF6-E648-4DC6-A059-20471356EA1A}" presName="text_2" presStyleLbl="node1" presStyleIdx="1" presStyleCnt="4" custScaleX="1075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E2D4E7-E10A-439A-A4C2-175E4A2E2CA1}" type="pres">
      <dgm:prSet presAssocID="{86DABAF6-E648-4DC6-A059-20471356EA1A}" presName="accent_2" presStyleCnt="0"/>
      <dgm:spPr/>
    </dgm:pt>
    <dgm:pt modelId="{0AA2B6A7-DBDD-4661-AEBC-194C9EC8F3F7}" type="pres">
      <dgm:prSet presAssocID="{86DABAF6-E648-4DC6-A059-20471356EA1A}" presName="accentRepeatNode" presStyleLbl="solidFgAcc1" presStyleIdx="1" presStyleCnt="4" custScaleX="52557" custScaleY="72084" custLinFactNeighborX="-5542"/>
      <dgm:spPr/>
    </dgm:pt>
    <dgm:pt modelId="{36680E0F-3C5F-4131-8C81-4F11D797352F}" type="pres">
      <dgm:prSet presAssocID="{A841FB8D-FE8C-4FFB-9406-20F967FE657F}" presName="text_3" presStyleLbl="node1" presStyleIdx="2" presStyleCnt="4" custScaleX="107522" custScaleY="1070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BFED70-9387-40B7-A198-35E0A3448445}" type="pres">
      <dgm:prSet presAssocID="{A841FB8D-FE8C-4FFB-9406-20F967FE657F}" presName="accent_3" presStyleCnt="0"/>
      <dgm:spPr/>
    </dgm:pt>
    <dgm:pt modelId="{C3287611-5B7F-44BF-A721-9CEB14D28B76}" type="pres">
      <dgm:prSet presAssocID="{A841FB8D-FE8C-4FFB-9406-20F967FE657F}" presName="accentRepeatNode" presStyleLbl="solidFgAcc1" presStyleIdx="2" presStyleCnt="4" custScaleX="50461" custScaleY="87696" custLinFactNeighborX="-5542"/>
      <dgm:spPr/>
    </dgm:pt>
    <dgm:pt modelId="{B0B5D7A5-40DD-4538-8764-B3368371AB49}" type="pres">
      <dgm:prSet presAssocID="{E4F2870A-799E-4C18-90CA-D763C02C7E65}" presName="text_4" presStyleLbl="node1" presStyleIdx="3" presStyleCnt="4" custScaleX="106995" custLinFactNeighborX="563" custLinFactNeighborY="-10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5B94EB-F86D-44FD-B699-D3C934D99118}" type="pres">
      <dgm:prSet presAssocID="{E4F2870A-799E-4C18-90CA-D763C02C7E65}" presName="accent_4" presStyleCnt="0"/>
      <dgm:spPr/>
    </dgm:pt>
    <dgm:pt modelId="{0BA30902-0840-4DC7-83D8-E336F861065E}" type="pres">
      <dgm:prSet presAssocID="{E4F2870A-799E-4C18-90CA-D763C02C7E65}" presName="accentRepeatNode" presStyleLbl="solidFgAcc1" presStyleIdx="3" presStyleCnt="4" custScaleX="59566" custScaleY="77640" custLinFactNeighborX="-16029"/>
      <dgm:spPr/>
    </dgm:pt>
  </dgm:ptLst>
  <dgm:cxnLst>
    <dgm:cxn modelId="{5BA4BE1A-52C6-4DD0-B840-D88B3114CE5B}" srcId="{6FE6CA8E-F06D-4323-BC57-11AFEDDD5A3D}" destId="{86DABAF6-E648-4DC6-A059-20471356EA1A}" srcOrd="1" destOrd="0" parTransId="{BE3989F0-B4DE-4FC6-93A7-1F286BEFA1AC}" sibTransId="{59ED9033-70E6-4F89-AD16-2CBEF84D1330}"/>
    <dgm:cxn modelId="{6A9AB4A9-5071-4B0D-8A35-6C4B20E34CD4}" type="presOf" srcId="{6FE6CA8E-F06D-4323-BC57-11AFEDDD5A3D}" destId="{418082DE-940D-40E2-9998-B670BCE58055}" srcOrd="0" destOrd="0" presId="urn:microsoft.com/office/officeart/2008/layout/VerticalCurvedList"/>
    <dgm:cxn modelId="{57A841A7-A94A-4EA5-930B-96BB95D0D2BD}" srcId="{6FE6CA8E-F06D-4323-BC57-11AFEDDD5A3D}" destId="{7A34C097-37A7-4751-8A44-D203F7DC89EB}" srcOrd="0" destOrd="0" parTransId="{3BAB30E2-6D21-48F0-9630-7DC2167767F3}" sibTransId="{7931B32C-747D-4C37-A6CF-B49FD46AA154}"/>
    <dgm:cxn modelId="{73F8FEEC-C7D1-4871-8C4C-28B7EFC3DD1E}" type="presOf" srcId="{A841FB8D-FE8C-4FFB-9406-20F967FE657F}" destId="{36680E0F-3C5F-4131-8C81-4F11D797352F}" srcOrd="0" destOrd="0" presId="urn:microsoft.com/office/officeart/2008/layout/VerticalCurvedList"/>
    <dgm:cxn modelId="{193F3E86-7F18-4731-BD24-BAC5D4B24141}" type="presOf" srcId="{7A34C097-37A7-4751-8A44-D203F7DC89EB}" destId="{4AE52A75-0433-4CF0-9073-2C30FBDF0602}" srcOrd="0" destOrd="0" presId="urn:microsoft.com/office/officeart/2008/layout/VerticalCurvedList"/>
    <dgm:cxn modelId="{BFFD701D-3ED0-4634-AE4F-531143B4AFE3}" type="presOf" srcId="{86DABAF6-E648-4DC6-A059-20471356EA1A}" destId="{BAEC97E7-1AA3-49CB-AE01-446C65080D0D}" srcOrd="0" destOrd="0" presId="urn:microsoft.com/office/officeart/2008/layout/VerticalCurvedList"/>
    <dgm:cxn modelId="{DD954701-FB86-4A9E-8D14-742DBFF5412E}" type="presOf" srcId="{E4F2870A-799E-4C18-90CA-D763C02C7E65}" destId="{B0B5D7A5-40DD-4538-8764-B3368371AB49}" srcOrd="0" destOrd="0" presId="urn:microsoft.com/office/officeart/2008/layout/VerticalCurvedList"/>
    <dgm:cxn modelId="{B4BA4324-8C5C-46E3-9966-7F58106A99BA}" srcId="{6FE6CA8E-F06D-4323-BC57-11AFEDDD5A3D}" destId="{A841FB8D-FE8C-4FFB-9406-20F967FE657F}" srcOrd="2" destOrd="0" parTransId="{9674385E-62E8-4D6D-A5F7-9962316FCB17}" sibTransId="{9227D158-FF8F-44C1-9116-8D4F7A1FA5A0}"/>
    <dgm:cxn modelId="{1D764DF1-47A7-49C1-BAF6-9433F3803DB3}" srcId="{6FE6CA8E-F06D-4323-BC57-11AFEDDD5A3D}" destId="{E4F2870A-799E-4C18-90CA-D763C02C7E65}" srcOrd="3" destOrd="0" parTransId="{1ABFE497-3952-4457-A6FF-166582318090}" sibTransId="{2B5EABD0-EA51-43DA-A7EA-DFE702A738F6}"/>
    <dgm:cxn modelId="{FF85DD08-F5B6-46AB-833C-15C02E2117DD}" type="presOf" srcId="{7931B32C-747D-4C37-A6CF-B49FD46AA154}" destId="{56E7AF46-DFE8-4506-B609-5E8131240109}" srcOrd="0" destOrd="0" presId="urn:microsoft.com/office/officeart/2008/layout/VerticalCurvedList"/>
    <dgm:cxn modelId="{4F795CD5-8F64-4C72-87AF-236E14283CCE}" type="presParOf" srcId="{418082DE-940D-40E2-9998-B670BCE58055}" destId="{5545D642-9A79-4B48-83BF-CEF07769CB88}" srcOrd="0" destOrd="0" presId="urn:microsoft.com/office/officeart/2008/layout/VerticalCurvedList"/>
    <dgm:cxn modelId="{ED71BEDC-EEF2-45F4-A41C-64A16AE6D1AA}" type="presParOf" srcId="{5545D642-9A79-4B48-83BF-CEF07769CB88}" destId="{FAE0F4E0-6668-4949-86CF-925EB13A71E1}" srcOrd="0" destOrd="0" presId="urn:microsoft.com/office/officeart/2008/layout/VerticalCurvedList"/>
    <dgm:cxn modelId="{BD0D8471-7705-4706-8F48-CCF6863D6B77}" type="presParOf" srcId="{FAE0F4E0-6668-4949-86CF-925EB13A71E1}" destId="{326FD32F-17E3-4E74-86AF-D9FFB927C3B0}" srcOrd="0" destOrd="0" presId="urn:microsoft.com/office/officeart/2008/layout/VerticalCurvedList"/>
    <dgm:cxn modelId="{43FB73C2-F6BD-4297-9FA1-E6380EE6E0AF}" type="presParOf" srcId="{FAE0F4E0-6668-4949-86CF-925EB13A71E1}" destId="{56E7AF46-DFE8-4506-B609-5E8131240109}" srcOrd="1" destOrd="0" presId="urn:microsoft.com/office/officeart/2008/layout/VerticalCurvedList"/>
    <dgm:cxn modelId="{0D523DBF-135C-4E9C-8D16-FE95A2B7FA7D}" type="presParOf" srcId="{FAE0F4E0-6668-4949-86CF-925EB13A71E1}" destId="{7EA3E642-FF8D-41CC-BB1C-3F96A8B62342}" srcOrd="2" destOrd="0" presId="urn:microsoft.com/office/officeart/2008/layout/VerticalCurvedList"/>
    <dgm:cxn modelId="{9A853317-6CD7-4B52-8644-2FDC35824E56}" type="presParOf" srcId="{FAE0F4E0-6668-4949-86CF-925EB13A71E1}" destId="{6620FB36-C0A0-4725-9209-BCC11BC57A12}" srcOrd="3" destOrd="0" presId="urn:microsoft.com/office/officeart/2008/layout/VerticalCurvedList"/>
    <dgm:cxn modelId="{296DF3F6-B1AC-451D-8F4F-84DB1637A3A1}" type="presParOf" srcId="{5545D642-9A79-4B48-83BF-CEF07769CB88}" destId="{4AE52A75-0433-4CF0-9073-2C30FBDF0602}" srcOrd="1" destOrd="0" presId="urn:microsoft.com/office/officeart/2008/layout/VerticalCurvedList"/>
    <dgm:cxn modelId="{5BF535BD-EA0A-49E6-8D53-EE2D0293AB77}" type="presParOf" srcId="{5545D642-9A79-4B48-83BF-CEF07769CB88}" destId="{DC20E0E6-719F-4D51-8A3B-C35F2140D386}" srcOrd="2" destOrd="0" presId="urn:microsoft.com/office/officeart/2008/layout/VerticalCurvedList"/>
    <dgm:cxn modelId="{D46FB5B7-B474-43E2-8E88-37831A61167F}" type="presParOf" srcId="{DC20E0E6-719F-4D51-8A3B-C35F2140D386}" destId="{29B4A509-F56E-4249-9F2A-F84F90E7278B}" srcOrd="0" destOrd="0" presId="urn:microsoft.com/office/officeart/2008/layout/VerticalCurvedList"/>
    <dgm:cxn modelId="{1EDCC1B8-21C6-41DE-AA49-1E3097C896F7}" type="presParOf" srcId="{5545D642-9A79-4B48-83BF-CEF07769CB88}" destId="{BAEC97E7-1AA3-49CB-AE01-446C65080D0D}" srcOrd="3" destOrd="0" presId="urn:microsoft.com/office/officeart/2008/layout/VerticalCurvedList"/>
    <dgm:cxn modelId="{92FC4B18-9B61-4FC5-970A-9782B515E3E1}" type="presParOf" srcId="{5545D642-9A79-4B48-83BF-CEF07769CB88}" destId="{9AE2D4E7-E10A-439A-A4C2-175E4A2E2CA1}" srcOrd="4" destOrd="0" presId="urn:microsoft.com/office/officeart/2008/layout/VerticalCurvedList"/>
    <dgm:cxn modelId="{AC52FC10-C3FE-4125-B3D0-43BC487FCAF2}" type="presParOf" srcId="{9AE2D4E7-E10A-439A-A4C2-175E4A2E2CA1}" destId="{0AA2B6A7-DBDD-4661-AEBC-194C9EC8F3F7}" srcOrd="0" destOrd="0" presId="urn:microsoft.com/office/officeart/2008/layout/VerticalCurvedList"/>
    <dgm:cxn modelId="{3C4F238F-371A-4075-9038-4B66E283A380}" type="presParOf" srcId="{5545D642-9A79-4B48-83BF-CEF07769CB88}" destId="{36680E0F-3C5F-4131-8C81-4F11D797352F}" srcOrd="5" destOrd="0" presId="urn:microsoft.com/office/officeart/2008/layout/VerticalCurvedList"/>
    <dgm:cxn modelId="{900FAEF6-53EA-454A-8D35-A0DFDBF6215E}" type="presParOf" srcId="{5545D642-9A79-4B48-83BF-CEF07769CB88}" destId="{E2BFED70-9387-40B7-A198-35E0A3448445}" srcOrd="6" destOrd="0" presId="urn:microsoft.com/office/officeart/2008/layout/VerticalCurvedList"/>
    <dgm:cxn modelId="{8942F8AD-BF48-4106-9D0A-A7A291E5215E}" type="presParOf" srcId="{E2BFED70-9387-40B7-A198-35E0A3448445}" destId="{C3287611-5B7F-44BF-A721-9CEB14D28B76}" srcOrd="0" destOrd="0" presId="urn:microsoft.com/office/officeart/2008/layout/VerticalCurvedList"/>
    <dgm:cxn modelId="{2C39CC41-CA7F-4AE6-B993-91DE41BA4FDC}" type="presParOf" srcId="{5545D642-9A79-4B48-83BF-CEF07769CB88}" destId="{B0B5D7A5-40DD-4538-8764-B3368371AB49}" srcOrd="7" destOrd="0" presId="urn:microsoft.com/office/officeart/2008/layout/VerticalCurvedList"/>
    <dgm:cxn modelId="{6E296DB0-1325-42DF-AAD2-056506DE076D}" type="presParOf" srcId="{5545D642-9A79-4B48-83BF-CEF07769CB88}" destId="{F95B94EB-F86D-44FD-B699-D3C934D99118}" srcOrd="8" destOrd="0" presId="urn:microsoft.com/office/officeart/2008/layout/VerticalCurvedList"/>
    <dgm:cxn modelId="{8228A567-6F1E-4917-8820-4D99528B6CF5}" type="presParOf" srcId="{F95B94EB-F86D-44FD-B699-D3C934D99118}" destId="{0BA30902-0840-4DC7-83D8-E336F861065E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7FA549-DC74-498A-B803-EA2C8AF7C491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</dgm:pt>
    <dgm:pt modelId="{9108546C-C38E-422A-B55A-F212662B0DF4}">
      <dgm:prSet phldrT="[Text]" custT="1"/>
      <dgm:spPr/>
      <dgm:t>
        <a:bodyPr/>
        <a:lstStyle/>
        <a:p>
          <a:r>
            <a:rPr lang="en-US" sz="1800" b="1" dirty="0" smtClean="0"/>
            <a:t>Alginate/Clay </a:t>
          </a:r>
          <a:r>
            <a:rPr lang="en-US" sz="1800" b="1" dirty="0" smtClean="0">
              <a:latin typeface="Calibri" panose="020F0502020204030204" pitchFamily="34" charset="0"/>
              <a:cs typeface="Times New Roman" panose="02020603050405020304" pitchFamily="18" charset="0"/>
            </a:rPr>
            <a:t>composites</a:t>
          </a:r>
          <a:endParaRPr lang="en-US" sz="1800" b="1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0ADC65B6-E233-4A2D-91A8-B2B1A14301E0}" type="parTrans" cxnId="{0616A5B3-F300-41C9-86BF-697EE1C0F42E}">
      <dgm:prSet/>
      <dgm:spPr/>
      <dgm:t>
        <a:bodyPr/>
        <a:lstStyle/>
        <a:p>
          <a:endParaRPr lang="en-US"/>
        </a:p>
      </dgm:t>
    </dgm:pt>
    <dgm:pt modelId="{71332F71-43FE-455A-B238-2898DD884745}" type="sibTrans" cxnId="{0616A5B3-F300-41C9-86BF-697EE1C0F42E}">
      <dgm:prSet/>
      <dgm:spPr/>
      <dgm:t>
        <a:bodyPr/>
        <a:lstStyle/>
        <a:p>
          <a:endParaRPr lang="en-US"/>
        </a:p>
      </dgm:t>
    </dgm:pt>
    <dgm:pt modelId="{D7BDC495-4973-4444-918D-65A2425F9ABB}" type="pres">
      <dgm:prSet presAssocID="{E07FA549-DC74-498A-B803-EA2C8AF7C491}" presName="CompostProcess" presStyleCnt="0">
        <dgm:presLayoutVars>
          <dgm:dir/>
          <dgm:resizeHandles val="exact"/>
        </dgm:presLayoutVars>
      </dgm:prSet>
      <dgm:spPr/>
    </dgm:pt>
    <dgm:pt modelId="{71AEE94A-24C4-4B41-AB20-84CEF8CE608B}" type="pres">
      <dgm:prSet presAssocID="{E07FA549-DC74-498A-B803-EA2C8AF7C491}" presName="arrow" presStyleLbl="bgShp" presStyleIdx="0" presStyleCnt="1" custScaleX="90940" custLinFactNeighborX="-5191" custLinFactNeighborY="-87"/>
      <dgm:spPr/>
    </dgm:pt>
    <dgm:pt modelId="{4E7E40FB-C3F5-4FDA-A267-7ECCA7FCFEB8}" type="pres">
      <dgm:prSet presAssocID="{E07FA549-DC74-498A-B803-EA2C8AF7C491}" presName="linearProcess" presStyleCnt="0"/>
      <dgm:spPr/>
    </dgm:pt>
    <dgm:pt modelId="{955E607E-C925-4DFB-9C4C-EC3617788254}" type="pres">
      <dgm:prSet presAssocID="{9108546C-C38E-422A-B55A-F212662B0DF4}" presName="textNode" presStyleLbl="node1" presStyleIdx="0" presStyleCnt="1" custScaleX="97211" custScaleY="125117" custLinFactNeighborX="-43438" custLinFactNeighborY="-7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16A5B3-F300-41C9-86BF-697EE1C0F42E}" srcId="{E07FA549-DC74-498A-B803-EA2C8AF7C491}" destId="{9108546C-C38E-422A-B55A-F212662B0DF4}" srcOrd="0" destOrd="0" parTransId="{0ADC65B6-E233-4A2D-91A8-B2B1A14301E0}" sibTransId="{71332F71-43FE-455A-B238-2898DD884745}"/>
    <dgm:cxn modelId="{41E75812-08E1-4444-8469-E5C9C3395589}" type="presOf" srcId="{9108546C-C38E-422A-B55A-F212662B0DF4}" destId="{955E607E-C925-4DFB-9C4C-EC3617788254}" srcOrd="0" destOrd="0" presId="urn:microsoft.com/office/officeart/2005/8/layout/hProcess9"/>
    <dgm:cxn modelId="{00362E4D-1E03-4BCD-BA08-A379ED8BA41E}" type="presOf" srcId="{E07FA549-DC74-498A-B803-EA2C8AF7C491}" destId="{D7BDC495-4973-4444-918D-65A2425F9ABB}" srcOrd="0" destOrd="0" presId="urn:microsoft.com/office/officeart/2005/8/layout/hProcess9"/>
    <dgm:cxn modelId="{F90B9E9D-BFEC-410B-9CE9-C4D1919BC988}" type="presParOf" srcId="{D7BDC495-4973-4444-918D-65A2425F9ABB}" destId="{71AEE94A-24C4-4B41-AB20-84CEF8CE608B}" srcOrd="0" destOrd="0" presId="urn:microsoft.com/office/officeart/2005/8/layout/hProcess9"/>
    <dgm:cxn modelId="{956B9061-73BE-4A16-8529-5285CFDB5D62}" type="presParOf" srcId="{D7BDC495-4973-4444-918D-65A2425F9ABB}" destId="{4E7E40FB-C3F5-4FDA-A267-7ECCA7FCFEB8}" srcOrd="1" destOrd="0" presId="urn:microsoft.com/office/officeart/2005/8/layout/hProcess9"/>
    <dgm:cxn modelId="{CF25EAEC-636A-4BD1-9B65-541B6791D6E9}" type="presParOf" srcId="{4E7E40FB-C3F5-4FDA-A267-7ECCA7FCFEB8}" destId="{955E607E-C925-4DFB-9C4C-EC3617788254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6FE6CA8E-F06D-4323-BC57-11AFEDDD5A3D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7A34C097-37A7-4751-8A44-D203F7DC89EB}">
      <dgm:prSet phldrT="[Text]" custT="1"/>
      <dgm:spPr/>
      <dgm:t>
        <a:bodyPr/>
        <a:lstStyle/>
        <a:p>
          <a:r>
            <a:rPr lang="en-US" sz="2000" b="1" dirty="0" smtClean="0">
              <a:latin typeface="Calibri" panose="020F0502020204030204" pitchFamily="34" charset="0"/>
              <a:cs typeface="Times New Roman" panose="02020603050405020304" pitchFamily="18" charset="0"/>
            </a:rPr>
            <a:t>High adsorbent density</a:t>
          </a:r>
          <a:endParaRPr lang="en-US" sz="2000" b="1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3BAB30E2-6D21-48F0-9630-7DC2167767F3}" type="parTrans" cxnId="{57A841A7-A94A-4EA5-930B-96BB95D0D2BD}">
      <dgm:prSet/>
      <dgm:spPr/>
      <dgm:t>
        <a:bodyPr/>
        <a:lstStyle/>
        <a:p>
          <a:endParaRPr lang="en-US"/>
        </a:p>
      </dgm:t>
    </dgm:pt>
    <dgm:pt modelId="{7931B32C-747D-4C37-A6CF-B49FD46AA154}" type="sibTrans" cxnId="{57A841A7-A94A-4EA5-930B-96BB95D0D2BD}">
      <dgm:prSet/>
      <dgm:spPr/>
      <dgm:t>
        <a:bodyPr/>
        <a:lstStyle/>
        <a:p>
          <a:endParaRPr lang="en-US"/>
        </a:p>
      </dgm:t>
    </dgm:pt>
    <dgm:pt modelId="{86DABAF6-E648-4DC6-A059-20471356EA1A}">
      <dgm:prSet phldrT="[Text]" custT="1"/>
      <dgm:spPr/>
      <dgm:t>
        <a:bodyPr/>
        <a:lstStyle/>
        <a:p>
          <a:r>
            <a:rPr lang="en-US" sz="2000" b="1" dirty="0" smtClean="0">
              <a:latin typeface="Calibri" panose="020F0502020204030204" pitchFamily="34" charset="0"/>
              <a:cs typeface="Times New Roman" panose="02020603050405020304" pitchFamily="18" charset="0"/>
            </a:rPr>
            <a:t>Exceptional mechanical properties</a:t>
          </a:r>
          <a:endParaRPr lang="en-US" sz="2000" b="1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BE3989F0-B4DE-4FC6-93A7-1F286BEFA1AC}" type="parTrans" cxnId="{5BA4BE1A-52C6-4DD0-B840-D88B3114CE5B}">
      <dgm:prSet/>
      <dgm:spPr/>
      <dgm:t>
        <a:bodyPr/>
        <a:lstStyle/>
        <a:p>
          <a:endParaRPr lang="en-US"/>
        </a:p>
      </dgm:t>
    </dgm:pt>
    <dgm:pt modelId="{59ED9033-70E6-4F89-AD16-2CBEF84D1330}" type="sibTrans" cxnId="{5BA4BE1A-52C6-4DD0-B840-D88B3114CE5B}">
      <dgm:prSet/>
      <dgm:spPr/>
      <dgm:t>
        <a:bodyPr/>
        <a:lstStyle/>
        <a:p>
          <a:endParaRPr lang="en-US"/>
        </a:p>
      </dgm:t>
    </dgm:pt>
    <dgm:pt modelId="{A841FB8D-FE8C-4FFB-9406-20F967FE657F}">
      <dgm:prSet phldrT="[Text]" custT="1"/>
      <dgm:spPr/>
      <dgm:t>
        <a:bodyPr/>
        <a:lstStyle/>
        <a:p>
          <a:r>
            <a:rPr lang="en-US" sz="2000" b="1" dirty="0" smtClean="0">
              <a:latin typeface="Calibri" panose="020F0502020204030204" pitchFamily="34" charset="0"/>
              <a:cs typeface="Times New Roman" panose="02020603050405020304" pitchFamily="18" charset="0"/>
            </a:rPr>
            <a:t>Enhanced adsorption capacity</a:t>
          </a:r>
          <a:endParaRPr lang="en-US" sz="2000" b="1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9674385E-62E8-4D6D-A5F7-9962316FCB17}" type="parTrans" cxnId="{B4BA4324-8C5C-46E3-9966-7F58106A99BA}">
      <dgm:prSet/>
      <dgm:spPr/>
      <dgm:t>
        <a:bodyPr/>
        <a:lstStyle/>
        <a:p>
          <a:endParaRPr lang="en-US"/>
        </a:p>
      </dgm:t>
    </dgm:pt>
    <dgm:pt modelId="{9227D158-FF8F-44C1-9116-8D4F7A1FA5A0}" type="sibTrans" cxnId="{B4BA4324-8C5C-46E3-9966-7F58106A99BA}">
      <dgm:prSet/>
      <dgm:spPr/>
      <dgm:t>
        <a:bodyPr/>
        <a:lstStyle/>
        <a:p>
          <a:endParaRPr lang="en-US"/>
        </a:p>
      </dgm:t>
    </dgm:pt>
    <dgm:pt modelId="{E4F2870A-799E-4C18-90CA-D763C02C7E65}">
      <dgm:prSet phldrT="[Text]" custT="1"/>
      <dgm:spPr/>
      <dgm:t>
        <a:bodyPr/>
        <a:lstStyle/>
        <a:p>
          <a:r>
            <a:rPr lang="en-US" sz="2000" b="1" dirty="0" smtClean="0">
              <a:latin typeface="Calibri" panose="020F0502020204030204" pitchFamily="34" charset="0"/>
              <a:cs typeface="Times New Roman" panose="02020603050405020304" pitchFamily="18" charset="0"/>
            </a:rPr>
            <a:t>Biocompatibility</a:t>
          </a:r>
          <a:endParaRPr lang="en-US" sz="2000" b="1" dirty="0">
            <a:latin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B5EABD0-EA51-43DA-A7EA-DFE702A738F6}" type="sibTrans" cxnId="{1D764DF1-47A7-49C1-BAF6-9433F3803DB3}">
      <dgm:prSet/>
      <dgm:spPr/>
      <dgm:t>
        <a:bodyPr/>
        <a:lstStyle/>
        <a:p>
          <a:endParaRPr lang="en-US"/>
        </a:p>
      </dgm:t>
    </dgm:pt>
    <dgm:pt modelId="{1ABFE497-3952-4457-A6FF-166582318090}" type="parTrans" cxnId="{1D764DF1-47A7-49C1-BAF6-9433F3803DB3}">
      <dgm:prSet/>
      <dgm:spPr/>
      <dgm:t>
        <a:bodyPr/>
        <a:lstStyle/>
        <a:p>
          <a:endParaRPr lang="en-US"/>
        </a:p>
      </dgm:t>
    </dgm:pt>
    <dgm:pt modelId="{418082DE-940D-40E2-9998-B670BCE58055}" type="pres">
      <dgm:prSet presAssocID="{6FE6CA8E-F06D-4323-BC57-11AFEDDD5A3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5545D642-9A79-4B48-83BF-CEF07769CB88}" type="pres">
      <dgm:prSet presAssocID="{6FE6CA8E-F06D-4323-BC57-11AFEDDD5A3D}" presName="Name1" presStyleCnt="0"/>
      <dgm:spPr/>
      <dgm:t>
        <a:bodyPr/>
        <a:lstStyle/>
        <a:p>
          <a:endParaRPr lang="en-US"/>
        </a:p>
      </dgm:t>
    </dgm:pt>
    <dgm:pt modelId="{FAE0F4E0-6668-4949-86CF-925EB13A71E1}" type="pres">
      <dgm:prSet presAssocID="{6FE6CA8E-F06D-4323-BC57-11AFEDDD5A3D}" presName="cycle" presStyleCnt="0"/>
      <dgm:spPr/>
      <dgm:t>
        <a:bodyPr/>
        <a:lstStyle/>
        <a:p>
          <a:endParaRPr lang="en-US"/>
        </a:p>
      </dgm:t>
    </dgm:pt>
    <dgm:pt modelId="{326FD32F-17E3-4E74-86AF-D9FFB927C3B0}" type="pres">
      <dgm:prSet presAssocID="{6FE6CA8E-F06D-4323-BC57-11AFEDDD5A3D}" presName="srcNode" presStyleLbl="node1" presStyleIdx="0" presStyleCnt="4"/>
      <dgm:spPr/>
      <dgm:t>
        <a:bodyPr/>
        <a:lstStyle/>
        <a:p>
          <a:endParaRPr lang="en-US"/>
        </a:p>
      </dgm:t>
    </dgm:pt>
    <dgm:pt modelId="{56E7AF46-DFE8-4506-B609-5E8131240109}" type="pres">
      <dgm:prSet presAssocID="{6FE6CA8E-F06D-4323-BC57-11AFEDDD5A3D}" presName="conn" presStyleLbl="parChTrans1D2" presStyleIdx="0" presStyleCnt="1"/>
      <dgm:spPr/>
      <dgm:t>
        <a:bodyPr/>
        <a:lstStyle/>
        <a:p>
          <a:endParaRPr lang="en-US"/>
        </a:p>
      </dgm:t>
    </dgm:pt>
    <dgm:pt modelId="{7EA3E642-FF8D-41CC-BB1C-3F96A8B62342}" type="pres">
      <dgm:prSet presAssocID="{6FE6CA8E-F06D-4323-BC57-11AFEDDD5A3D}" presName="extraNode" presStyleLbl="node1" presStyleIdx="0" presStyleCnt="4"/>
      <dgm:spPr/>
      <dgm:t>
        <a:bodyPr/>
        <a:lstStyle/>
        <a:p>
          <a:endParaRPr lang="en-US"/>
        </a:p>
      </dgm:t>
    </dgm:pt>
    <dgm:pt modelId="{6620FB36-C0A0-4725-9209-BCC11BC57A12}" type="pres">
      <dgm:prSet presAssocID="{6FE6CA8E-F06D-4323-BC57-11AFEDDD5A3D}" presName="dstNode" presStyleLbl="node1" presStyleIdx="0" presStyleCnt="4"/>
      <dgm:spPr/>
      <dgm:t>
        <a:bodyPr/>
        <a:lstStyle/>
        <a:p>
          <a:endParaRPr lang="en-US"/>
        </a:p>
      </dgm:t>
    </dgm:pt>
    <dgm:pt modelId="{4AE52A75-0433-4CF0-9073-2C30FBDF0602}" type="pres">
      <dgm:prSet presAssocID="{7A34C097-37A7-4751-8A44-D203F7DC89EB}" presName="text_1" presStyleLbl="node1" presStyleIdx="0" presStyleCnt="4" custScaleX="106995" custLinFactNeighborX="-7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20E0E6-719F-4D51-8A3B-C35F2140D386}" type="pres">
      <dgm:prSet presAssocID="{7A34C097-37A7-4751-8A44-D203F7DC89EB}" presName="accent_1" presStyleCnt="0"/>
      <dgm:spPr/>
      <dgm:t>
        <a:bodyPr/>
        <a:lstStyle/>
        <a:p>
          <a:endParaRPr lang="en-US"/>
        </a:p>
      </dgm:t>
    </dgm:pt>
    <dgm:pt modelId="{29B4A509-F56E-4249-9F2A-F84F90E7278B}" type="pres">
      <dgm:prSet presAssocID="{7A34C097-37A7-4751-8A44-D203F7DC89EB}" presName="accentRepeatNode" presStyleLbl="solidFgAcc1" presStyleIdx="0" presStyleCnt="4" custScaleX="48793" custScaleY="80995" custLinFactNeighborX="-19904" custLinFactNeighborY="-3810"/>
      <dgm:spPr/>
      <dgm:t>
        <a:bodyPr/>
        <a:lstStyle/>
        <a:p>
          <a:endParaRPr lang="en-US"/>
        </a:p>
      </dgm:t>
    </dgm:pt>
    <dgm:pt modelId="{BAEC97E7-1AA3-49CB-AE01-446C65080D0D}" type="pres">
      <dgm:prSet presAssocID="{86DABAF6-E648-4DC6-A059-20471356EA1A}" presName="text_2" presStyleLbl="node1" presStyleIdx="1" presStyleCnt="4" custScaleX="107522" custScaleY="869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E2D4E7-E10A-439A-A4C2-175E4A2E2CA1}" type="pres">
      <dgm:prSet presAssocID="{86DABAF6-E648-4DC6-A059-20471356EA1A}" presName="accent_2" presStyleCnt="0"/>
      <dgm:spPr/>
      <dgm:t>
        <a:bodyPr/>
        <a:lstStyle/>
        <a:p>
          <a:endParaRPr lang="en-US"/>
        </a:p>
      </dgm:t>
    </dgm:pt>
    <dgm:pt modelId="{0AA2B6A7-DBDD-4661-AEBC-194C9EC8F3F7}" type="pres">
      <dgm:prSet presAssocID="{86DABAF6-E648-4DC6-A059-20471356EA1A}" presName="accentRepeatNode" presStyleLbl="solidFgAcc1" presStyleIdx="1" presStyleCnt="4" custScaleX="50938" custScaleY="75391" custLinFactNeighborX="-9352"/>
      <dgm:spPr/>
      <dgm:t>
        <a:bodyPr/>
        <a:lstStyle/>
        <a:p>
          <a:endParaRPr lang="en-US"/>
        </a:p>
      </dgm:t>
    </dgm:pt>
    <dgm:pt modelId="{36680E0F-3C5F-4131-8C81-4F11D797352F}" type="pres">
      <dgm:prSet presAssocID="{A841FB8D-FE8C-4FFB-9406-20F967FE657F}" presName="text_3" presStyleLbl="node1" presStyleIdx="2" presStyleCnt="4" custScaleX="107522" custScaleY="895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BFED70-9387-40B7-A198-35E0A3448445}" type="pres">
      <dgm:prSet presAssocID="{A841FB8D-FE8C-4FFB-9406-20F967FE657F}" presName="accent_3" presStyleCnt="0"/>
      <dgm:spPr/>
      <dgm:t>
        <a:bodyPr/>
        <a:lstStyle/>
        <a:p>
          <a:endParaRPr lang="en-US"/>
        </a:p>
      </dgm:t>
    </dgm:pt>
    <dgm:pt modelId="{C3287611-5B7F-44BF-A721-9CEB14D28B76}" type="pres">
      <dgm:prSet presAssocID="{A841FB8D-FE8C-4FFB-9406-20F967FE657F}" presName="accentRepeatNode" presStyleLbl="solidFgAcc1" presStyleIdx="2" presStyleCnt="4" custScaleX="56562" custScaleY="81035" custLinFactNeighborX="-14250"/>
      <dgm:spPr/>
      <dgm:t>
        <a:bodyPr/>
        <a:lstStyle/>
        <a:p>
          <a:endParaRPr lang="en-US"/>
        </a:p>
      </dgm:t>
    </dgm:pt>
    <dgm:pt modelId="{B0B5D7A5-40DD-4538-8764-B3368371AB49}" type="pres">
      <dgm:prSet presAssocID="{E4F2870A-799E-4C18-90CA-D763C02C7E65}" presName="text_4" presStyleLbl="node1" presStyleIdx="3" presStyleCnt="4" custScaleX="106995" custLinFactNeighborX="563" custLinFactNeighborY="-10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5B94EB-F86D-44FD-B699-D3C934D99118}" type="pres">
      <dgm:prSet presAssocID="{E4F2870A-799E-4C18-90CA-D763C02C7E65}" presName="accent_4" presStyleCnt="0"/>
      <dgm:spPr/>
      <dgm:t>
        <a:bodyPr/>
        <a:lstStyle/>
        <a:p>
          <a:endParaRPr lang="en-US"/>
        </a:p>
      </dgm:t>
    </dgm:pt>
    <dgm:pt modelId="{0BA30902-0840-4DC7-83D8-E336F861065E}" type="pres">
      <dgm:prSet presAssocID="{E4F2870A-799E-4C18-90CA-D763C02C7E65}" presName="accentRepeatNode" presStyleLbl="solidFgAcc1" presStyleIdx="3" presStyleCnt="4" custScaleX="52795" custScaleY="73436" custLinFactNeighborX="-16029"/>
      <dgm:spPr/>
      <dgm:t>
        <a:bodyPr/>
        <a:lstStyle/>
        <a:p>
          <a:endParaRPr lang="en-US"/>
        </a:p>
      </dgm:t>
    </dgm:pt>
  </dgm:ptLst>
  <dgm:cxnLst>
    <dgm:cxn modelId="{FA503316-AF84-42D2-831F-F4F2B99A18FD}" type="presOf" srcId="{E4F2870A-799E-4C18-90CA-D763C02C7E65}" destId="{B0B5D7A5-40DD-4538-8764-B3368371AB49}" srcOrd="0" destOrd="0" presId="urn:microsoft.com/office/officeart/2008/layout/VerticalCurvedList"/>
    <dgm:cxn modelId="{5BA4BE1A-52C6-4DD0-B840-D88B3114CE5B}" srcId="{6FE6CA8E-F06D-4323-BC57-11AFEDDD5A3D}" destId="{86DABAF6-E648-4DC6-A059-20471356EA1A}" srcOrd="1" destOrd="0" parTransId="{BE3989F0-B4DE-4FC6-93A7-1F286BEFA1AC}" sibTransId="{59ED9033-70E6-4F89-AD16-2CBEF84D1330}"/>
    <dgm:cxn modelId="{BF704ED2-D674-4C27-91BE-95457DF37651}" type="presOf" srcId="{A841FB8D-FE8C-4FFB-9406-20F967FE657F}" destId="{36680E0F-3C5F-4131-8C81-4F11D797352F}" srcOrd="0" destOrd="0" presId="urn:microsoft.com/office/officeart/2008/layout/VerticalCurvedList"/>
    <dgm:cxn modelId="{FCFB82F8-83A2-4112-9D78-1D8CE1F9FCF5}" type="presOf" srcId="{86DABAF6-E648-4DC6-A059-20471356EA1A}" destId="{BAEC97E7-1AA3-49CB-AE01-446C65080D0D}" srcOrd="0" destOrd="0" presId="urn:microsoft.com/office/officeart/2008/layout/VerticalCurvedList"/>
    <dgm:cxn modelId="{DBDFCE79-AA22-41A3-B3AF-510CE1F4882A}" type="presOf" srcId="{7A34C097-37A7-4751-8A44-D203F7DC89EB}" destId="{4AE52A75-0433-4CF0-9073-2C30FBDF0602}" srcOrd="0" destOrd="0" presId="urn:microsoft.com/office/officeart/2008/layout/VerticalCurvedList"/>
    <dgm:cxn modelId="{57A841A7-A94A-4EA5-930B-96BB95D0D2BD}" srcId="{6FE6CA8E-F06D-4323-BC57-11AFEDDD5A3D}" destId="{7A34C097-37A7-4751-8A44-D203F7DC89EB}" srcOrd="0" destOrd="0" parTransId="{3BAB30E2-6D21-48F0-9630-7DC2167767F3}" sibTransId="{7931B32C-747D-4C37-A6CF-B49FD46AA154}"/>
    <dgm:cxn modelId="{192F4F64-096F-4260-A371-CFE4B2F6A471}" type="presOf" srcId="{6FE6CA8E-F06D-4323-BC57-11AFEDDD5A3D}" destId="{418082DE-940D-40E2-9998-B670BCE58055}" srcOrd="0" destOrd="0" presId="urn:microsoft.com/office/officeart/2008/layout/VerticalCurvedList"/>
    <dgm:cxn modelId="{B4BA4324-8C5C-46E3-9966-7F58106A99BA}" srcId="{6FE6CA8E-F06D-4323-BC57-11AFEDDD5A3D}" destId="{A841FB8D-FE8C-4FFB-9406-20F967FE657F}" srcOrd="2" destOrd="0" parTransId="{9674385E-62E8-4D6D-A5F7-9962316FCB17}" sibTransId="{9227D158-FF8F-44C1-9116-8D4F7A1FA5A0}"/>
    <dgm:cxn modelId="{1D764DF1-47A7-49C1-BAF6-9433F3803DB3}" srcId="{6FE6CA8E-F06D-4323-BC57-11AFEDDD5A3D}" destId="{E4F2870A-799E-4C18-90CA-D763C02C7E65}" srcOrd="3" destOrd="0" parTransId="{1ABFE497-3952-4457-A6FF-166582318090}" sibTransId="{2B5EABD0-EA51-43DA-A7EA-DFE702A738F6}"/>
    <dgm:cxn modelId="{39F1733B-0AFD-44F2-842A-7842FD20D246}" type="presOf" srcId="{7931B32C-747D-4C37-A6CF-B49FD46AA154}" destId="{56E7AF46-DFE8-4506-B609-5E8131240109}" srcOrd="0" destOrd="0" presId="urn:microsoft.com/office/officeart/2008/layout/VerticalCurvedList"/>
    <dgm:cxn modelId="{31180423-DFBA-4CEB-B60B-BD0F062D7873}" type="presParOf" srcId="{418082DE-940D-40E2-9998-B670BCE58055}" destId="{5545D642-9A79-4B48-83BF-CEF07769CB88}" srcOrd="0" destOrd="0" presId="urn:microsoft.com/office/officeart/2008/layout/VerticalCurvedList"/>
    <dgm:cxn modelId="{B2BC550F-3CF1-4B88-ABED-E11DF3D39181}" type="presParOf" srcId="{5545D642-9A79-4B48-83BF-CEF07769CB88}" destId="{FAE0F4E0-6668-4949-86CF-925EB13A71E1}" srcOrd="0" destOrd="0" presId="urn:microsoft.com/office/officeart/2008/layout/VerticalCurvedList"/>
    <dgm:cxn modelId="{95C13136-DE2F-486D-961C-839D2404B9E8}" type="presParOf" srcId="{FAE0F4E0-6668-4949-86CF-925EB13A71E1}" destId="{326FD32F-17E3-4E74-86AF-D9FFB927C3B0}" srcOrd="0" destOrd="0" presId="urn:microsoft.com/office/officeart/2008/layout/VerticalCurvedList"/>
    <dgm:cxn modelId="{3846A695-AA9E-4CA5-A6A0-8F1B6B4D73B2}" type="presParOf" srcId="{FAE0F4E0-6668-4949-86CF-925EB13A71E1}" destId="{56E7AF46-DFE8-4506-B609-5E8131240109}" srcOrd="1" destOrd="0" presId="urn:microsoft.com/office/officeart/2008/layout/VerticalCurvedList"/>
    <dgm:cxn modelId="{F1BA6491-C9C6-4C2E-98E7-FD7DE300C649}" type="presParOf" srcId="{FAE0F4E0-6668-4949-86CF-925EB13A71E1}" destId="{7EA3E642-FF8D-41CC-BB1C-3F96A8B62342}" srcOrd="2" destOrd="0" presId="urn:microsoft.com/office/officeart/2008/layout/VerticalCurvedList"/>
    <dgm:cxn modelId="{C1D5E124-5E9B-483C-94A8-A72BEE7960FA}" type="presParOf" srcId="{FAE0F4E0-6668-4949-86CF-925EB13A71E1}" destId="{6620FB36-C0A0-4725-9209-BCC11BC57A12}" srcOrd="3" destOrd="0" presId="urn:microsoft.com/office/officeart/2008/layout/VerticalCurvedList"/>
    <dgm:cxn modelId="{4317394C-0CAA-4065-96F4-C31627173D59}" type="presParOf" srcId="{5545D642-9A79-4B48-83BF-CEF07769CB88}" destId="{4AE52A75-0433-4CF0-9073-2C30FBDF0602}" srcOrd="1" destOrd="0" presId="urn:microsoft.com/office/officeart/2008/layout/VerticalCurvedList"/>
    <dgm:cxn modelId="{85576ACE-877E-41F8-9635-6281172CF518}" type="presParOf" srcId="{5545D642-9A79-4B48-83BF-CEF07769CB88}" destId="{DC20E0E6-719F-4D51-8A3B-C35F2140D386}" srcOrd="2" destOrd="0" presId="urn:microsoft.com/office/officeart/2008/layout/VerticalCurvedList"/>
    <dgm:cxn modelId="{FFD3CC8B-C5D4-43B1-93F8-BF2AE253FB0E}" type="presParOf" srcId="{DC20E0E6-719F-4D51-8A3B-C35F2140D386}" destId="{29B4A509-F56E-4249-9F2A-F84F90E7278B}" srcOrd="0" destOrd="0" presId="urn:microsoft.com/office/officeart/2008/layout/VerticalCurvedList"/>
    <dgm:cxn modelId="{3C8C9455-C4C9-4726-9555-D57675672316}" type="presParOf" srcId="{5545D642-9A79-4B48-83BF-CEF07769CB88}" destId="{BAEC97E7-1AA3-49CB-AE01-446C65080D0D}" srcOrd="3" destOrd="0" presId="urn:microsoft.com/office/officeart/2008/layout/VerticalCurvedList"/>
    <dgm:cxn modelId="{9948A185-0B81-4F4D-9E6C-01F2B2C78EBB}" type="presParOf" srcId="{5545D642-9A79-4B48-83BF-CEF07769CB88}" destId="{9AE2D4E7-E10A-439A-A4C2-175E4A2E2CA1}" srcOrd="4" destOrd="0" presId="urn:microsoft.com/office/officeart/2008/layout/VerticalCurvedList"/>
    <dgm:cxn modelId="{9E23F1E1-D146-4ED9-80C5-131920F7F640}" type="presParOf" srcId="{9AE2D4E7-E10A-439A-A4C2-175E4A2E2CA1}" destId="{0AA2B6A7-DBDD-4661-AEBC-194C9EC8F3F7}" srcOrd="0" destOrd="0" presId="urn:microsoft.com/office/officeart/2008/layout/VerticalCurvedList"/>
    <dgm:cxn modelId="{18C27900-642F-4461-B686-4A06CB449891}" type="presParOf" srcId="{5545D642-9A79-4B48-83BF-CEF07769CB88}" destId="{36680E0F-3C5F-4131-8C81-4F11D797352F}" srcOrd="5" destOrd="0" presId="urn:microsoft.com/office/officeart/2008/layout/VerticalCurvedList"/>
    <dgm:cxn modelId="{B831BE0A-279D-4CE8-B938-2534AD097F36}" type="presParOf" srcId="{5545D642-9A79-4B48-83BF-CEF07769CB88}" destId="{E2BFED70-9387-40B7-A198-35E0A3448445}" srcOrd="6" destOrd="0" presId="urn:microsoft.com/office/officeart/2008/layout/VerticalCurvedList"/>
    <dgm:cxn modelId="{DF4FB943-29B4-4884-8D71-BC9B8912CDC6}" type="presParOf" srcId="{E2BFED70-9387-40B7-A198-35E0A3448445}" destId="{C3287611-5B7F-44BF-A721-9CEB14D28B76}" srcOrd="0" destOrd="0" presId="urn:microsoft.com/office/officeart/2008/layout/VerticalCurvedList"/>
    <dgm:cxn modelId="{4509F059-8995-42AD-950F-8542540040E5}" type="presParOf" srcId="{5545D642-9A79-4B48-83BF-CEF07769CB88}" destId="{B0B5D7A5-40DD-4538-8764-B3368371AB49}" srcOrd="7" destOrd="0" presId="urn:microsoft.com/office/officeart/2008/layout/VerticalCurvedList"/>
    <dgm:cxn modelId="{CA030DE2-597A-40FF-97A8-61C14D4970D8}" type="presParOf" srcId="{5545D642-9A79-4B48-83BF-CEF07769CB88}" destId="{F95B94EB-F86D-44FD-B699-D3C934D99118}" srcOrd="8" destOrd="0" presId="urn:microsoft.com/office/officeart/2008/layout/VerticalCurvedList"/>
    <dgm:cxn modelId="{C4F86BAE-28D9-48A8-A553-AA3A9A406AF2}" type="presParOf" srcId="{F95B94EB-F86D-44FD-B699-D3C934D99118}" destId="{0BA30902-0840-4DC7-83D8-E336F861065E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7AF46-DFE8-4506-B609-5E8131240109}">
      <dsp:nvSpPr>
        <dsp:cNvPr id="0" name=""/>
        <dsp:cNvSpPr/>
      </dsp:nvSpPr>
      <dsp:spPr>
        <a:xfrm>
          <a:off x="-3020642" y="-452634"/>
          <a:ext cx="3505466" cy="3505466"/>
        </a:xfrm>
        <a:prstGeom prst="blockArc">
          <a:avLst>
            <a:gd name="adj1" fmla="val 18900000"/>
            <a:gd name="adj2" fmla="val 2700000"/>
            <a:gd name="adj3" fmla="val 61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E52A75-0433-4CF0-9073-2C30FBDF0602}">
      <dsp:nvSpPr>
        <dsp:cNvPr id="0" name=""/>
        <dsp:cNvSpPr/>
      </dsp:nvSpPr>
      <dsp:spPr>
        <a:xfrm>
          <a:off x="100711" y="199903"/>
          <a:ext cx="3502781" cy="400014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1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orbel" panose="020B0503020204020204" pitchFamily="34" charset="0"/>
              <a:cs typeface="Times New Roman" panose="02020603050405020304" pitchFamily="18" charset="0"/>
            </a:rPr>
            <a:t>Excessive Foaming</a:t>
          </a:r>
          <a:endParaRPr lang="en-US" sz="2000" b="1" kern="1200" dirty="0">
            <a:latin typeface="Corbel" panose="020B0503020204020204" pitchFamily="34" charset="0"/>
            <a:cs typeface="Times New Roman" panose="02020603050405020304" pitchFamily="18" charset="0"/>
          </a:endParaRPr>
        </a:p>
      </dsp:txBody>
      <dsp:txXfrm>
        <a:off x="100711" y="199903"/>
        <a:ext cx="3502781" cy="400014"/>
      </dsp:txXfrm>
    </dsp:sp>
    <dsp:sp modelId="{29B4A509-F56E-4249-9F2A-F84F90E7278B}">
      <dsp:nvSpPr>
        <dsp:cNvPr id="0" name=""/>
        <dsp:cNvSpPr/>
      </dsp:nvSpPr>
      <dsp:spPr>
        <a:xfrm>
          <a:off x="35380" y="222929"/>
          <a:ext cx="276529" cy="3539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EC97E7-1AA3-49CB-AE01-446C65080D0D}">
      <dsp:nvSpPr>
        <dsp:cNvPr id="0" name=""/>
        <dsp:cNvSpPr/>
      </dsp:nvSpPr>
      <dsp:spPr>
        <a:xfrm>
          <a:off x="330048" y="800028"/>
          <a:ext cx="3273446" cy="400014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1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orbel" panose="020B0503020204020204" pitchFamily="34" charset="0"/>
              <a:cs typeface="Times New Roman" panose="02020603050405020304" pitchFamily="18" charset="0"/>
            </a:rPr>
            <a:t>Corrosion &amp; Fouling</a:t>
          </a:r>
          <a:endParaRPr lang="en-US" sz="2000" b="1" kern="1200" dirty="0">
            <a:latin typeface="Corbel" panose="020B0503020204020204" pitchFamily="34" charset="0"/>
            <a:cs typeface="Times New Roman" panose="02020603050405020304" pitchFamily="18" charset="0"/>
          </a:endParaRPr>
        </a:p>
      </dsp:txBody>
      <dsp:txXfrm>
        <a:off x="330048" y="800028"/>
        <a:ext cx="3273446" cy="400014"/>
      </dsp:txXfrm>
    </dsp:sp>
    <dsp:sp modelId="{0AA2B6A7-DBDD-4661-AEBC-194C9EC8F3F7}">
      <dsp:nvSpPr>
        <dsp:cNvPr id="0" name=""/>
        <dsp:cNvSpPr/>
      </dsp:nvSpPr>
      <dsp:spPr>
        <a:xfrm>
          <a:off x="285441" y="819819"/>
          <a:ext cx="262794" cy="3604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680E0F-3C5F-4131-8C81-4F11D797352F}">
      <dsp:nvSpPr>
        <dsp:cNvPr id="0" name=""/>
        <dsp:cNvSpPr/>
      </dsp:nvSpPr>
      <dsp:spPr>
        <a:xfrm>
          <a:off x="330048" y="1400154"/>
          <a:ext cx="3273446" cy="400014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1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orbel" panose="020B0503020204020204" pitchFamily="34" charset="0"/>
              <a:cs typeface="Times New Roman" panose="02020603050405020304" pitchFamily="18" charset="0"/>
            </a:rPr>
            <a:t>Loss of amine solution</a:t>
          </a:r>
          <a:endParaRPr lang="en-US" sz="2000" b="1" kern="1200" dirty="0">
            <a:latin typeface="Corbel" panose="020B0503020204020204" pitchFamily="34" charset="0"/>
            <a:cs typeface="Times New Roman" panose="02020603050405020304" pitchFamily="18" charset="0"/>
          </a:endParaRPr>
        </a:p>
      </dsp:txBody>
      <dsp:txXfrm>
        <a:off x="330048" y="1400154"/>
        <a:ext cx="3273446" cy="400014"/>
      </dsp:txXfrm>
    </dsp:sp>
    <dsp:sp modelId="{C3287611-5B7F-44BF-A721-9CEB14D28B76}">
      <dsp:nvSpPr>
        <dsp:cNvPr id="0" name=""/>
        <dsp:cNvSpPr/>
      </dsp:nvSpPr>
      <dsp:spPr>
        <a:xfrm>
          <a:off x="285441" y="1419945"/>
          <a:ext cx="262794" cy="3604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B5D7A5-40DD-4538-8764-B3368371AB49}">
      <dsp:nvSpPr>
        <dsp:cNvPr id="0" name=""/>
        <dsp:cNvSpPr/>
      </dsp:nvSpPr>
      <dsp:spPr>
        <a:xfrm>
          <a:off x="50360" y="2014136"/>
          <a:ext cx="3603483" cy="400014"/>
        </a:xfrm>
        <a:prstGeom prst="rect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11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latin typeface="Corbel" panose="020B0503020204020204" pitchFamily="34" charset="0"/>
              <a:cs typeface="Times New Roman" panose="02020603050405020304" pitchFamily="18" charset="0"/>
            </a:rPr>
            <a:t>Reduction in absorption capacity</a:t>
          </a:r>
          <a:endParaRPr lang="en-US" sz="1800" b="1" kern="1200" dirty="0">
            <a:latin typeface="Corbel" panose="020B0503020204020204" pitchFamily="34" charset="0"/>
            <a:cs typeface="Times New Roman" panose="02020603050405020304" pitchFamily="18" charset="0"/>
          </a:endParaRPr>
        </a:p>
      </dsp:txBody>
      <dsp:txXfrm>
        <a:off x="50360" y="2014136"/>
        <a:ext cx="3603483" cy="400014"/>
      </dsp:txXfrm>
    </dsp:sp>
    <dsp:sp modelId="{0BA30902-0840-4DC7-83D8-E336F861065E}">
      <dsp:nvSpPr>
        <dsp:cNvPr id="0" name=""/>
        <dsp:cNvSpPr/>
      </dsp:nvSpPr>
      <dsp:spPr>
        <a:xfrm>
          <a:off x="0" y="2006180"/>
          <a:ext cx="297840" cy="3882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F5EDA0-D359-475B-9C67-792F1FF5CFB5}">
      <dsp:nvSpPr>
        <dsp:cNvPr id="0" name=""/>
        <dsp:cNvSpPr/>
      </dsp:nvSpPr>
      <dsp:spPr>
        <a:xfrm rot="10800000">
          <a:off x="978787" y="1143"/>
          <a:ext cx="3462780" cy="548295"/>
        </a:xfrm>
        <a:prstGeom prst="homePlat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631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Distillation</a:t>
          </a:r>
          <a:endParaRPr lang="en-US" sz="2500" kern="1200" dirty="0"/>
        </a:p>
      </dsp:txBody>
      <dsp:txXfrm rot="10800000">
        <a:off x="1115861" y="1143"/>
        <a:ext cx="3325706" cy="548295"/>
      </dsp:txXfrm>
    </dsp:sp>
    <dsp:sp modelId="{13B6734A-84FC-4238-8CAE-6147A030FCAF}">
      <dsp:nvSpPr>
        <dsp:cNvPr id="0" name=""/>
        <dsp:cNvSpPr/>
      </dsp:nvSpPr>
      <dsp:spPr>
        <a:xfrm>
          <a:off x="837473" y="112915"/>
          <a:ext cx="331181" cy="32475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22D3A1-45F4-4070-B565-0FCEAC40BF9F}">
      <dsp:nvSpPr>
        <dsp:cNvPr id="0" name=""/>
        <dsp:cNvSpPr/>
      </dsp:nvSpPr>
      <dsp:spPr>
        <a:xfrm rot="10800000">
          <a:off x="964264" y="710975"/>
          <a:ext cx="3486523" cy="541146"/>
        </a:xfrm>
        <a:prstGeom prst="homePlat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631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Neutralization</a:t>
          </a:r>
          <a:endParaRPr lang="en-US" sz="2500" kern="1200" dirty="0"/>
        </a:p>
      </dsp:txBody>
      <dsp:txXfrm rot="10800000">
        <a:off x="1099550" y="710975"/>
        <a:ext cx="3351237" cy="541146"/>
      </dsp:txXfrm>
    </dsp:sp>
    <dsp:sp modelId="{8F8D14E6-F364-4312-AD69-A7E4C313FAAE}">
      <dsp:nvSpPr>
        <dsp:cNvPr id="0" name=""/>
        <dsp:cNvSpPr/>
      </dsp:nvSpPr>
      <dsp:spPr>
        <a:xfrm>
          <a:off x="810178" y="816970"/>
          <a:ext cx="344320" cy="329158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196757-6E52-489A-A9B2-DB5A01E56B76}">
      <dsp:nvSpPr>
        <dsp:cNvPr id="0" name=""/>
        <dsp:cNvSpPr/>
      </dsp:nvSpPr>
      <dsp:spPr>
        <a:xfrm rot="10800000">
          <a:off x="948597" y="1413659"/>
          <a:ext cx="3486523" cy="541146"/>
        </a:xfrm>
        <a:prstGeom prst="homePlat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631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Nano-filtration</a:t>
          </a:r>
          <a:endParaRPr lang="en-US" sz="2500" kern="1200" dirty="0"/>
        </a:p>
      </dsp:txBody>
      <dsp:txXfrm rot="10800000">
        <a:off x="1083883" y="1413659"/>
        <a:ext cx="3351237" cy="541146"/>
      </dsp:txXfrm>
    </dsp:sp>
    <dsp:sp modelId="{9CD160DE-FB2F-4113-A002-709A90E05327}">
      <dsp:nvSpPr>
        <dsp:cNvPr id="0" name=""/>
        <dsp:cNvSpPr/>
      </dsp:nvSpPr>
      <dsp:spPr>
        <a:xfrm>
          <a:off x="807771" y="1520200"/>
          <a:ext cx="281650" cy="32806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8F051-D8DB-417C-823D-3E481D6B3C67}">
      <dsp:nvSpPr>
        <dsp:cNvPr id="0" name=""/>
        <dsp:cNvSpPr/>
      </dsp:nvSpPr>
      <dsp:spPr>
        <a:xfrm rot="10800000">
          <a:off x="960415" y="2116342"/>
          <a:ext cx="3486523" cy="541146"/>
        </a:xfrm>
        <a:prstGeom prst="homePlat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631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Electro-dialysis</a:t>
          </a:r>
          <a:endParaRPr lang="en-US" sz="2500" kern="1200" dirty="0"/>
        </a:p>
      </dsp:txBody>
      <dsp:txXfrm rot="10800000">
        <a:off x="1095701" y="2116342"/>
        <a:ext cx="3351237" cy="541146"/>
      </dsp:txXfrm>
    </dsp:sp>
    <dsp:sp modelId="{47ACC7DD-1B93-486E-A0E5-5E3CB4D1B02F}">
      <dsp:nvSpPr>
        <dsp:cNvPr id="0" name=""/>
        <dsp:cNvSpPr/>
      </dsp:nvSpPr>
      <dsp:spPr>
        <a:xfrm>
          <a:off x="814027" y="2238208"/>
          <a:ext cx="328925" cy="297414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AB2233-BFB6-4A47-9FE2-D635080C9338}">
      <dsp:nvSpPr>
        <dsp:cNvPr id="0" name=""/>
        <dsp:cNvSpPr/>
      </dsp:nvSpPr>
      <dsp:spPr>
        <a:xfrm rot="10800000">
          <a:off x="957948" y="2819025"/>
          <a:ext cx="3486523" cy="541146"/>
        </a:xfrm>
        <a:prstGeom prst="homePlat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631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Ion-Exchange</a:t>
          </a:r>
          <a:endParaRPr lang="en-US" sz="2500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 rot="10800000">
        <a:off x="1093234" y="2819025"/>
        <a:ext cx="3351237" cy="541146"/>
      </dsp:txXfrm>
    </dsp:sp>
    <dsp:sp modelId="{EA088F37-968B-4E5F-82E1-D1EE4F60884F}">
      <dsp:nvSpPr>
        <dsp:cNvPr id="0" name=""/>
        <dsp:cNvSpPr/>
      </dsp:nvSpPr>
      <dsp:spPr>
        <a:xfrm>
          <a:off x="798420" y="2942288"/>
          <a:ext cx="319054" cy="294622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BA08A1-D037-4A91-A3FE-41E9CEDCC8BD}">
      <dsp:nvSpPr>
        <dsp:cNvPr id="0" name=""/>
        <dsp:cNvSpPr/>
      </dsp:nvSpPr>
      <dsp:spPr>
        <a:xfrm rot="10800000">
          <a:off x="967868" y="3521709"/>
          <a:ext cx="3486523" cy="541146"/>
        </a:xfrm>
        <a:prstGeom prst="homePlate">
          <a:avLst/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8631" tIns="95250" rIns="17780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Adsorption</a:t>
          </a:r>
          <a:endParaRPr lang="en-US" sz="2500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 rot="10800000">
        <a:off x="1103154" y="3521709"/>
        <a:ext cx="3351237" cy="541146"/>
      </dsp:txXfrm>
    </dsp:sp>
    <dsp:sp modelId="{6011FF01-19F3-4BC5-A1DE-78C2CCA1840A}">
      <dsp:nvSpPr>
        <dsp:cNvPr id="0" name=""/>
        <dsp:cNvSpPr/>
      </dsp:nvSpPr>
      <dsp:spPr>
        <a:xfrm>
          <a:off x="788500" y="3619675"/>
          <a:ext cx="358737" cy="345213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EE94A-24C4-4B41-AB20-84CEF8CE608B}">
      <dsp:nvSpPr>
        <dsp:cNvPr id="0" name=""/>
        <dsp:cNvSpPr/>
      </dsp:nvSpPr>
      <dsp:spPr>
        <a:xfrm>
          <a:off x="677490" y="0"/>
          <a:ext cx="1574207" cy="2615044"/>
        </a:xfrm>
        <a:prstGeom prst="rightArrow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5E607E-C925-4DFB-9C4C-EC3617788254}">
      <dsp:nvSpPr>
        <dsp:cNvPr id="0" name=""/>
        <dsp:cNvSpPr/>
      </dsp:nvSpPr>
      <dsp:spPr>
        <a:xfrm>
          <a:off x="262022" y="617553"/>
          <a:ext cx="1165692" cy="1308745"/>
        </a:xfrm>
        <a:prstGeom prst="round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1800" b="1" kern="1200" dirty="0" smtClean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rPr>
            <a:t>Activated Carbon is replaced by</a:t>
          </a:r>
          <a:endParaRPr lang="en-US" sz="1800" b="0" kern="1200" dirty="0">
            <a:solidFill>
              <a:schemeClr val="bg1"/>
            </a:solidFill>
          </a:endParaRPr>
        </a:p>
      </dsp:txBody>
      <dsp:txXfrm>
        <a:off x="318926" y="674457"/>
        <a:ext cx="1051884" cy="11949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7AF46-DFE8-4506-B609-5E8131240109}">
      <dsp:nvSpPr>
        <dsp:cNvPr id="0" name=""/>
        <dsp:cNvSpPr/>
      </dsp:nvSpPr>
      <dsp:spPr>
        <a:xfrm>
          <a:off x="-2990588" y="-452634"/>
          <a:ext cx="3505466" cy="3505466"/>
        </a:xfrm>
        <a:prstGeom prst="blockArc">
          <a:avLst>
            <a:gd name="adj1" fmla="val 18900000"/>
            <a:gd name="adj2" fmla="val 2700000"/>
            <a:gd name="adj3" fmla="val 61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E52A75-0433-4CF0-9073-2C30FBDF0602}">
      <dsp:nvSpPr>
        <dsp:cNvPr id="0" name=""/>
        <dsp:cNvSpPr/>
      </dsp:nvSpPr>
      <dsp:spPr>
        <a:xfrm>
          <a:off x="140522" y="199903"/>
          <a:ext cx="3204305" cy="40001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1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Porosity</a:t>
          </a:r>
          <a:endParaRPr lang="en-US" sz="2000" b="1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140522" y="199903"/>
        <a:ext cx="3204305" cy="400014"/>
      </dsp:txXfrm>
    </dsp:sp>
    <dsp:sp modelId="{29B4A509-F56E-4249-9F2A-F84F90E7278B}">
      <dsp:nvSpPr>
        <dsp:cNvPr id="0" name=""/>
        <dsp:cNvSpPr/>
      </dsp:nvSpPr>
      <dsp:spPr>
        <a:xfrm>
          <a:off x="65434" y="222929"/>
          <a:ext cx="276529" cy="3539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EC97E7-1AA3-49CB-AE01-446C65080D0D}">
      <dsp:nvSpPr>
        <dsp:cNvPr id="0" name=""/>
        <dsp:cNvSpPr/>
      </dsp:nvSpPr>
      <dsp:spPr>
        <a:xfrm>
          <a:off x="370593" y="800028"/>
          <a:ext cx="2973499" cy="400014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1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Surface area</a:t>
          </a:r>
          <a:endParaRPr lang="en-US" sz="2000" b="1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370593" y="800028"/>
        <a:ext cx="2973499" cy="400014"/>
      </dsp:txXfrm>
    </dsp:sp>
    <dsp:sp modelId="{0AA2B6A7-DBDD-4661-AEBC-194C9EC8F3F7}">
      <dsp:nvSpPr>
        <dsp:cNvPr id="0" name=""/>
        <dsp:cNvSpPr/>
      </dsp:nvSpPr>
      <dsp:spPr>
        <a:xfrm>
          <a:off x="315495" y="819819"/>
          <a:ext cx="262794" cy="3604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680E0F-3C5F-4131-8C81-4F11D797352F}">
      <dsp:nvSpPr>
        <dsp:cNvPr id="0" name=""/>
        <dsp:cNvSpPr/>
      </dsp:nvSpPr>
      <dsp:spPr>
        <a:xfrm>
          <a:off x="370593" y="1385982"/>
          <a:ext cx="2973499" cy="428359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1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Low sorption capacity</a:t>
          </a:r>
          <a:endParaRPr lang="en-US" sz="2000" b="1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370593" y="1385982"/>
        <a:ext cx="2973499" cy="428359"/>
      </dsp:txXfrm>
    </dsp:sp>
    <dsp:sp modelId="{C3287611-5B7F-44BF-A721-9CEB14D28B76}">
      <dsp:nvSpPr>
        <dsp:cNvPr id="0" name=""/>
        <dsp:cNvSpPr/>
      </dsp:nvSpPr>
      <dsp:spPr>
        <a:xfrm>
          <a:off x="320735" y="1380913"/>
          <a:ext cx="252314" cy="43849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B5D7A5-40DD-4538-8764-B3368371AB49}">
      <dsp:nvSpPr>
        <dsp:cNvPr id="0" name=""/>
        <dsp:cNvSpPr/>
      </dsp:nvSpPr>
      <dsp:spPr>
        <a:xfrm>
          <a:off x="140522" y="1996152"/>
          <a:ext cx="3204305" cy="400014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11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Low selectivity</a:t>
          </a:r>
          <a:endParaRPr lang="en-US" sz="2000" b="1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140522" y="1996152"/>
        <a:ext cx="3204305" cy="400014"/>
      </dsp:txXfrm>
    </dsp:sp>
    <dsp:sp modelId="{0BA30902-0840-4DC7-83D8-E336F861065E}">
      <dsp:nvSpPr>
        <dsp:cNvPr id="0" name=""/>
        <dsp:cNvSpPr/>
      </dsp:nvSpPr>
      <dsp:spPr>
        <a:xfrm>
          <a:off x="16197" y="2006180"/>
          <a:ext cx="297840" cy="38821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AEE94A-24C4-4B41-AB20-84CEF8CE608B}">
      <dsp:nvSpPr>
        <dsp:cNvPr id="0" name=""/>
        <dsp:cNvSpPr/>
      </dsp:nvSpPr>
      <dsp:spPr>
        <a:xfrm>
          <a:off x="244109" y="0"/>
          <a:ext cx="2719660" cy="2396626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5E607E-C925-4DFB-9C4C-EC3617788254}">
      <dsp:nvSpPr>
        <dsp:cNvPr id="0" name=""/>
        <dsp:cNvSpPr/>
      </dsp:nvSpPr>
      <dsp:spPr>
        <a:xfrm>
          <a:off x="291770" y="591789"/>
          <a:ext cx="1549794" cy="119943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/>
            <a:t>Alginate/Clay </a:t>
          </a:r>
          <a:r>
            <a:rPr lang="en-US" sz="1800" b="1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composites</a:t>
          </a:r>
          <a:endParaRPr lang="en-US" sz="1800" b="1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350322" y="650341"/>
        <a:ext cx="1432690" cy="108233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E7AF46-DFE8-4506-B609-5E8131240109}">
      <dsp:nvSpPr>
        <dsp:cNvPr id="0" name=""/>
        <dsp:cNvSpPr/>
      </dsp:nvSpPr>
      <dsp:spPr>
        <a:xfrm>
          <a:off x="-2786936" y="-415279"/>
          <a:ext cx="3213578" cy="3213578"/>
        </a:xfrm>
        <a:prstGeom prst="blockArc">
          <a:avLst>
            <a:gd name="adj1" fmla="val 18900000"/>
            <a:gd name="adj2" fmla="val 2700000"/>
            <a:gd name="adj3" fmla="val 672"/>
          </a:avLst>
        </a:pr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E52A75-0433-4CF0-9073-2C30FBDF0602}">
      <dsp:nvSpPr>
        <dsp:cNvPr id="0" name=""/>
        <dsp:cNvSpPr/>
      </dsp:nvSpPr>
      <dsp:spPr>
        <a:xfrm>
          <a:off x="-3881" y="183206"/>
          <a:ext cx="5597718" cy="36660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99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High adsorbent density</a:t>
          </a:r>
          <a:endParaRPr lang="en-US" sz="2000" b="1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-3881" y="183206"/>
        <a:ext cx="5597718" cy="366603"/>
      </dsp:txXfrm>
    </dsp:sp>
    <dsp:sp modelId="{29B4A509-F56E-4249-9F2A-F84F90E7278B}">
      <dsp:nvSpPr>
        <dsp:cNvPr id="0" name=""/>
        <dsp:cNvSpPr/>
      </dsp:nvSpPr>
      <dsp:spPr>
        <a:xfrm>
          <a:off x="0" y="163467"/>
          <a:ext cx="223596" cy="3711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EC97E7-1AA3-49CB-AE01-446C65080D0D}">
      <dsp:nvSpPr>
        <dsp:cNvPr id="0" name=""/>
        <dsp:cNvSpPr/>
      </dsp:nvSpPr>
      <dsp:spPr>
        <a:xfrm>
          <a:off x="200419" y="757069"/>
          <a:ext cx="5399297" cy="318879"/>
        </a:xfrm>
        <a:prstGeom prst="rect">
          <a:avLst/>
        </a:prstGeom>
        <a:solidFill>
          <a:schemeClr val="accent4">
            <a:hueOff val="1030158"/>
            <a:satOff val="11228"/>
            <a:lumOff val="-23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99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Exceptional mechanical properties</a:t>
          </a:r>
          <a:endParaRPr lang="en-US" sz="2000" b="1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200419" y="757069"/>
        <a:ext cx="5399297" cy="318879"/>
      </dsp:txXfrm>
    </dsp:sp>
    <dsp:sp modelId="{0AA2B6A7-DBDD-4661-AEBC-194C9EC8F3F7}">
      <dsp:nvSpPr>
        <dsp:cNvPr id="0" name=""/>
        <dsp:cNvSpPr/>
      </dsp:nvSpPr>
      <dsp:spPr>
        <a:xfrm>
          <a:off x="229712" y="743768"/>
          <a:ext cx="233425" cy="34548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1030158"/>
              <a:satOff val="11228"/>
              <a:lumOff val="-235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680E0F-3C5F-4131-8C81-4F11D797352F}">
      <dsp:nvSpPr>
        <dsp:cNvPr id="0" name=""/>
        <dsp:cNvSpPr/>
      </dsp:nvSpPr>
      <dsp:spPr>
        <a:xfrm>
          <a:off x="200419" y="1302451"/>
          <a:ext cx="5399297" cy="328117"/>
        </a:xfrm>
        <a:prstGeom prst="rect">
          <a:avLst/>
        </a:prstGeom>
        <a:solidFill>
          <a:schemeClr val="accent4">
            <a:hueOff val="2060315"/>
            <a:satOff val="22457"/>
            <a:lumOff val="-47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99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Enhanced adsorption capacity</a:t>
          </a:r>
          <a:endParaRPr lang="en-US" sz="2000" b="1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200419" y="1302451"/>
        <a:ext cx="5399297" cy="328117"/>
      </dsp:txXfrm>
    </dsp:sp>
    <dsp:sp modelId="{C3287611-5B7F-44BF-A721-9CEB14D28B76}">
      <dsp:nvSpPr>
        <dsp:cNvPr id="0" name=""/>
        <dsp:cNvSpPr/>
      </dsp:nvSpPr>
      <dsp:spPr>
        <a:xfrm>
          <a:off x="194380" y="1280837"/>
          <a:ext cx="259198" cy="37134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2060315"/>
              <a:satOff val="22457"/>
              <a:lumOff val="-4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B5D7A5-40DD-4538-8764-B3368371AB49}">
      <dsp:nvSpPr>
        <dsp:cNvPr id="0" name=""/>
        <dsp:cNvSpPr/>
      </dsp:nvSpPr>
      <dsp:spPr>
        <a:xfrm>
          <a:off x="-3881" y="1829426"/>
          <a:ext cx="5597718" cy="366603"/>
        </a:xfrm>
        <a:prstGeom prst="rect">
          <a:avLst/>
        </a:prstGeom>
        <a:solidFill>
          <a:schemeClr val="accent4">
            <a:hueOff val="3090473"/>
            <a:satOff val="33685"/>
            <a:lumOff val="-7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0992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Calibri" panose="020F0502020204030204" pitchFamily="34" charset="0"/>
              <a:cs typeface="Times New Roman" panose="02020603050405020304" pitchFamily="18" charset="0"/>
            </a:rPr>
            <a:t>Biocompatibility</a:t>
          </a:r>
          <a:endParaRPr lang="en-US" sz="2000" b="1" kern="1200" dirty="0">
            <a:latin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-3881" y="1829426"/>
        <a:ext cx="5597718" cy="366603"/>
      </dsp:txXfrm>
    </dsp:sp>
    <dsp:sp modelId="{0BA30902-0840-4DC7-83D8-E336F861065E}">
      <dsp:nvSpPr>
        <dsp:cNvPr id="0" name=""/>
        <dsp:cNvSpPr/>
      </dsp:nvSpPr>
      <dsp:spPr>
        <a:xfrm>
          <a:off x="0" y="1848249"/>
          <a:ext cx="241935" cy="33652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3090473"/>
              <a:satOff val="33685"/>
              <a:lumOff val="-705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D5276-7B98-49A9-981C-7A7398A859E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D51F1-82F1-420A-A474-A9DE6FDAA14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690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937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74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C250DD-558A-44CF-A188-EE546896DF8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27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4001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8046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87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8046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5111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8046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1986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8046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511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8046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2417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8046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242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8046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4163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8046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242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8046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6057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2296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368046" marR="0" lvl="0" indent="-28575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891A7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1735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D51F1-82F1-420A-A474-A9DE6FDAA142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883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C9949-97CA-4949-B06F-385DA7E5446C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24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45E4-AAA6-467A-AD56-5DFBB95ADBB5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896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479D-717A-4FCB-82E2-6DDE12FC2FEF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819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7E0AA-6EA8-4A07-9D13-48BDD4A1A6F8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52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E0791-668D-4D7B-9BAB-FF01E781BB6D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08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64A8-946F-481F-89B8-92D252FFCAB9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2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03125-E6C3-4A41-9A6A-845BB25ED9CF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335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40E4-D12B-47D6-8F45-514C031C4D62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416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3C724-623F-432B-9E09-EEA1438CFB0D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701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7FECD-3429-45D6-873E-39237B455377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086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10417-A349-4298-AA61-0570F13F92C1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674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80177-C49E-4BCA-B7CD-951173B87CBA}" type="datetime1">
              <a:rPr lang="en-US" smtClean="0"/>
              <a:t>6/29/2017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543CC-688A-6F41-A313-4AD4B1EEAC0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909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3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4.jpe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740748" y="570413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0262" y="2543738"/>
            <a:ext cx="783311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Experimental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Study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Scale Up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of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Adsorption Column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for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Reclaiming Lean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Methyldiethanolamine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 Solvent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from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Natural Gas Sweetening Unit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12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1117" y="451890"/>
            <a:ext cx="1998279" cy="135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1594287" y="4259082"/>
            <a:ext cx="5805652" cy="14450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Fawzi Banat, Priyabrata Pal, </a:t>
            </a:r>
            <a:r>
              <a:rPr lang="en-US" sz="2000" b="1" dirty="0">
                <a:solidFill>
                  <a:schemeClr val="tx1"/>
                </a:solidFill>
                <a:cs typeface="Times New Roman" panose="02020603050405020304" pitchFamily="18" charset="0"/>
              </a:rPr>
              <a:t>Anjali A. </a:t>
            </a:r>
            <a:r>
              <a:rPr lang="en-US" sz="2000" b="1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Edathil </a:t>
            </a:r>
            <a:r>
              <a:rPr lang="en-US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Department of Chemical Engineering</a:t>
            </a:r>
          </a:p>
          <a:p>
            <a:r>
              <a:rPr lang="en-US" sz="2000" dirty="0">
                <a:solidFill>
                  <a:schemeClr val="tx1"/>
                </a:solidFill>
                <a:cs typeface="Times New Roman" panose="02020603050405020304" pitchFamily="18" charset="0"/>
              </a:rPr>
              <a:t>Khalifa University of Science and Technology</a:t>
            </a:r>
          </a:p>
          <a:p>
            <a:r>
              <a:rPr lang="en-US" sz="2000" dirty="0" smtClean="0">
                <a:solidFill>
                  <a:schemeClr val="tx1"/>
                </a:solidFill>
                <a:cs typeface="Times New Roman" panose="02020603050405020304" pitchFamily="18" charset="0"/>
              </a:rPr>
              <a:t>Petroleum Institute, Abu Dhabi, U.A.E.</a:t>
            </a:r>
          </a:p>
        </p:txBody>
      </p:sp>
    </p:spTree>
    <p:extLst>
      <p:ext uri="{BB962C8B-B14F-4D97-AF65-F5344CB8AC3E}">
        <p14:creationId xmlns:p14="http://schemas.microsoft.com/office/powerpoint/2010/main" val="197771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6"/>
          <p:cNvSpPr>
            <a:spLocks noChangeArrowheads="1"/>
          </p:cNvSpPr>
          <p:nvPr/>
        </p:nvSpPr>
        <p:spPr bwMode="ltGray">
          <a:xfrm rot="5400000">
            <a:off x="-2460168" y="1446785"/>
            <a:ext cx="4824413" cy="4770438"/>
          </a:xfrm>
          <a:custGeom>
            <a:avLst/>
            <a:gdLst>
              <a:gd name="G0" fmla="+- 10478 0 0"/>
              <a:gd name="G1" fmla="+- -11739500 0 0"/>
              <a:gd name="G2" fmla="+- 0 0 -11739500"/>
              <a:gd name="T0" fmla="*/ 0 256 1"/>
              <a:gd name="T1" fmla="*/ 180 256 1"/>
              <a:gd name="G3" fmla="+- -11739500 T0 T1"/>
              <a:gd name="T2" fmla="*/ 0 256 1"/>
              <a:gd name="T3" fmla="*/ 90 256 1"/>
              <a:gd name="G4" fmla="+- -11739500 T2 T3"/>
              <a:gd name="G5" fmla="*/ G4 2 1"/>
              <a:gd name="T4" fmla="*/ 90 256 1"/>
              <a:gd name="T5" fmla="*/ 0 256 1"/>
              <a:gd name="G6" fmla="+- -11739500 T4 T5"/>
              <a:gd name="G7" fmla="*/ G6 2 1"/>
              <a:gd name="G8" fmla="abs -1173950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10478"/>
              <a:gd name="G18" fmla="*/ 10478 1 2"/>
              <a:gd name="G19" fmla="+- G18 5400 0"/>
              <a:gd name="G20" fmla="cos G19 -11739500"/>
              <a:gd name="G21" fmla="sin G19 -11739500"/>
              <a:gd name="G22" fmla="+- G20 10800 0"/>
              <a:gd name="G23" fmla="+- G21 10800 0"/>
              <a:gd name="G24" fmla="+- 10800 0 G20"/>
              <a:gd name="G25" fmla="+- 10478 10800 0"/>
              <a:gd name="G26" fmla="?: G9 G17 G25"/>
              <a:gd name="G27" fmla="?: G9 0 21600"/>
              <a:gd name="G28" fmla="cos 10800 -11739500"/>
              <a:gd name="G29" fmla="sin 10800 -11739500"/>
              <a:gd name="G30" fmla="sin 10478 -11739500"/>
              <a:gd name="G31" fmla="+- G28 10800 0"/>
              <a:gd name="G32" fmla="+- G29 10800 0"/>
              <a:gd name="G33" fmla="+- G30 10800 0"/>
              <a:gd name="G34" fmla="?: G4 0 G31"/>
              <a:gd name="G35" fmla="?: -11739500 G34 0"/>
              <a:gd name="G36" fmla="?: G6 G35 G31"/>
              <a:gd name="G37" fmla="+- 21600 0 G36"/>
              <a:gd name="G38" fmla="?: G4 0 G33"/>
              <a:gd name="G39" fmla="?: -1173950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62 w 21600"/>
              <a:gd name="T15" fmla="*/ 10638 h 21600"/>
              <a:gd name="T16" fmla="*/ 10800 w 21600"/>
              <a:gd name="T17" fmla="*/ 322 h 21600"/>
              <a:gd name="T18" fmla="*/ 21438 w 21600"/>
              <a:gd name="T19" fmla="*/ 10638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323" y="10641"/>
                </a:moveTo>
                <a:cubicBezTo>
                  <a:pt x="410" y="4916"/>
                  <a:pt x="5075" y="321"/>
                  <a:pt x="10800" y="322"/>
                </a:cubicBezTo>
                <a:cubicBezTo>
                  <a:pt x="16524" y="322"/>
                  <a:pt x="21189" y="4916"/>
                  <a:pt x="21276" y="10641"/>
                </a:cubicBezTo>
                <a:lnTo>
                  <a:pt x="21598" y="10636"/>
                </a:lnTo>
                <a:cubicBezTo>
                  <a:pt x="21509" y="4736"/>
                  <a:pt x="16700" y="-1"/>
                  <a:pt x="10799" y="0"/>
                </a:cubicBezTo>
                <a:cubicBezTo>
                  <a:pt x="4899" y="0"/>
                  <a:pt x="90" y="4736"/>
                  <a:pt x="1" y="10636"/>
                </a:cubicBezTo>
                <a:close/>
              </a:path>
            </a:pathLst>
          </a:custGeom>
          <a:solidFill>
            <a:srgbClr val="BDC2D9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1617980" y="2014540"/>
            <a:ext cx="4709390" cy="508000"/>
            <a:chOff x="1617980" y="2014540"/>
            <a:chExt cx="4709390" cy="508000"/>
          </a:xfrm>
        </p:grpSpPr>
        <p:sp>
          <p:nvSpPr>
            <p:cNvPr id="7" name="AutoShape 52"/>
            <p:cNvSpPr>
              <a:spLocks noChangeArrowheads="1"/>
            </p:cNvSpPr>
            <p:nvPr/>
          </p:nvSpPr>
          <p:spPr bwMode="gray">
            <a:xfrm>
              <a:off x="1907770" y="2014540"/>
              <a:ext cx="4419600" cy="508000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82296" lvl="0" defTabSz="914400">
                <a:spcBef>
                  <a:spcPts val="600"/>
                </a:spcBef>
                <a:buClr>
                  <a:srgbClr val="3891A7"/>
                </a:buClr>
                <a:buSzPct val="80000"/>
                <a:defRPr/>
              </a:pPr>
              <a:r>
                <a:rPr lang="en-US" sz="2000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Objectives</a:t>
              </a:r>
              <a:endParaRPr lang="en-US" sz="20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" name="Group 53"/>
            <p:cNvGrpSpPr>
              <a:grpSpLocks/>
            </p:cNvGrpSpPr>
            <p:nvPr/>
          </p:nvGrpSpPr>
          <p:grpSpPr bwMode="auto">
            <a:xfrm>
              <a:off x="1617980" y="2103440"/>
              <a:ext cx="381000" cy="381000"/>
              <a:chOff x="2078" y="1680"/>
              <a:chExt cx="1615" cy="1615"/>
            </a:xfrm>
          </p:grpSpPr>
          <p:sp>
            <p:nvSpPr>
              <p:cNvPr id="9" name="Oval 54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0" name="Oval 55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1" name="Oval 56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2" name="Oval 57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3" name="Oval 58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4" name="Oval 59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</p:grpSp>
      </p:grpSp>
      <p:sp>
        <p:nvSpPr>
          <p:cNvPr id="43" name="AutoShape 47"/>
          <p:cNvSpPr>
            <a:spLocks noChangeArrowheads="1"/>
          </p:cNvSpPr>
          <p:nvPr/>
        </p:nvSpPr>
        <p:spPr bwMode="ltGray">
          <a:xfrm rot="5400000" flipH="1">
            <a:off x="-2054560" y="1882553"/>
            <a:ext cx="4032250" cy="3929063"/>
          </a:xfrm>
          <a:custGeom>
            <a:avLst/>
            <a:gdLst>
              <a:gd name="G0" fmla="+- 56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56"/>
              <a:gd name="G18" fmla="*/ 56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56 10800 0"/>
              <a:gd name="G26" fmla="?: G9 G17 G25"/>
              <a:gd name="G27" fmla="?: G9 0 21600"/>
              <a:gd name="G28" fmla="cos 10800 11796480"/>
              <a:gd name="G29" fmla="sin 10800 11796480"/>
              <a:gd name="G30" fmla="sin 56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372 w 21600"/>
              <a:gd name="T15" fmla="*/ 10800 h 21600"/>
              <a:gd name="T16" fmla="*/ 10800 w 21600"/>
              <a:gd name="T17" fmla="*/ 10744 h 21600"/>
              <a:gd name="T18" fmla="*/ 16228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44" y="10800"/>
                </a:moveTo>
                <a:cubicBezTo>
                  <a:pt x="10744" y="10769"/>
                  <a:pt x="10769" y="10744"/>
                  <a:pt x="10800" y="10744"/>
                </a:cubicBezTo>
                <a:cubicBezTo>
                  <a:pt x="10830" y="10743"/>
                  <a:pt x="10855" y="10769"/>
                  <a:pt x="10856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rgbClr val="2C7F9C"/>
          </a:solidFill>
          <a:ln w="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grpSp>
        <p:nvGrpSpPr>
          <p:cNvPr id="48" name="Group 47"/>
          <p:cNvGrpSpPr/>
          <p:nvPr/>
        </p:nvGrpSpPr>
        <p:grpSpPr>
          <a:xfrm>
            <a:off x="104444" y="81804"/>
            <a:ext cx="8026251" cy="774698"/>
            <a:chOff x="13447" y="25894"/>
            <a:chExt cx="8026251" cy="774698"/>
          </a:xfrm>
        </p:grpSpPr>
        <p:pic>
          <p:nvPicPr>
            <p:cNvPr id="44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7" name="Title 1"/>
            <p:cNvSpPr txBox="1">
              <a:spLocks/>
            </p:cNvSpPr>
            <p:nvPr/>
          </p:nvSpPr>
          <p:spPr bwMode="auto">
            <a:xfrm>
              <a:off x="977798" y="25894"/>
              <a:ext cx="7061900" cy="729225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3200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Gothic Std B" panose="020B0800000000000000" pitchFamily="34" charset="-128"/>
                  <a:cs typeface="Arial" charset="0"/>
                </a:rPr>
                <a:t>Outline of Discussion</a:t>
              </a:r>
              <a:endParaRPr lang="en-US" altLang="en-US" sz="3200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Gothic Std B" panose="020B0800000000000000" pitchFamily="34" charset="-128"/>
                <a:cs typeface="Arial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14419" y="1377799"/>
            <a:ext cx="4750955" cy="508000"/>
            <a:chOff x="814419" y="1363511"/>
            <a:chExt cx="4750955" cy="508000"/>
          </a:xfrm>
        </p:grpSpPr>
        <p:sp>
          <p:nvSpPr>
            <p:cNvPr id="49" name="AutoShape 52"/>
            <p:cNvSpPr>
              <a:spLocks noChangeArrowheads="1"/>
            </p:cNvSpPr>
            <p:nvPr/>
          </p:nvSpPr>
          <p:spPr bwMode="gray">
            <a:xfrm>
              <a:off x="1145774" y="1363511"/>
              <a:ext cx="4419600" cy="508000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82296" lvl="0" defTabSz="914400">
                <a:spcBef>
                  <a:spcPts val="600"/>
                </a:spcBef>
                <a:buClr>
                  <a:srgbClr val="3891A7"/>
                </a:buClr>
                <a:buSzPct val="80000"/>
                <a:defRPr/>
              </a:pPr>
              <a:r>
                <a:rPr lang="en-US" sz="2000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Background</a:t>
              </a:r>
              <a:endParaRPr lang="en-US" sz="2000" spc="-2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50" name="Group 53"/>
            <p:cNvGrpSpPr>
              <a:grpSpLocks/>
            </p:cNvGrpSpPr>
            <p:nvPr/>
          </p:nvGrpSpPr>
          <p:grpSpPr bwMode="auto">
            <a:xfrm>
              <a:off x="814419" y="1466266"/>
              <a:ext cx="381000" cy="381000"/>
              <a:chOff x="2078" y="1680"/>
              <a:chExt cx="1615" cy="1615"/>
            </a:xfrm>
          </p:grpSpPr>
          <p:sp>
            <p:nvSpPr>
              <p:cNvPr id="51" name="Oval 54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2" name="Oval 55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3" name="Oval 56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4" name="Oval 57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5" name="Oval 58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56" name="Oval 59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1992391" y="2770622"/>
            <a:ext cx="4772552" cy="508000"/>
            <a:chOff x="1992391" y="2770622"/>
            <a:chExt cx="4772552" cy="508000"/>
          </a:xfrm>
        </p:grpSpPr>
        <p:sp>
          <p:nvSpPr>
            <p:cNvPr id="6" name="AutoShape 51"/>
            <p:cNvSpPr>
              <a:spLocks noChangeArrowheads="1"/>
            </p:cNvSpPr>
            <p:nvPr/>
          </p:nvSpPr>
          <p:spPr bwMode="gray">
            <a:xfrm>
              <a:off x="2345343" y="2770622"/>
              <a:ext cx="4419600" cy="508000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82296" defTabSz="914400">
                <a:spcBef>
                  <a:spcPts val="600"/>
                </a:spcBef>
                <a:buClr>
                  <a:srgbClr val="3891A7"/>
                </a:buClr>
                <a:buSzPct val="80000"/>
                <a:defRPr/>
              </a:pPr>
              <a:r>
                <a:rPr lang="en-US" sz="2000" dirty="0" smtClean="0">
                  <a:solidFill>
                    <a:prstClr val="black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Laboratory Experimental Studies</a:t>
              </a:r>
              <a:endParaRPr lang="en-US" sz="2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57" name="Group 53"/>
            <p:cNvGrpSpPr>
              <a:grpSpLocks/>
            </p:cNvGrpSpPr>
            <p:nvPr/>
          </p:nvGrpSpPr>
          <p:grpSpPr bwMode="auto">
            <a:xfrm>
              <a:off x="1992391" y="2865568"/>
              <a:ext cx="381000" cy="381000"/>
              <a:chOff x="2078" y="1680"/>
              <a:chExt cx="1615" cy="1615"/>
            </a:xfrm>
          </p:grpSpPr>
          <p:sp>
            <p:nvSpPr>
              <p:cNvPr id="58" name="Oval 54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59" name="Oval 55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0" name="Oval 56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1" name="Oval 57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2" name="Oval 58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3" name="Oval 59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2125167" y="3641363"/>
            <a:ext cx="4716895" cy="508000"/>
            <a:chOff x="2103463" y="3514290"/>
            <a:chExt cx="4716895" cy="508000"/>
          </a:xfrm>
        </p:grpSpPr>
        <p:sp>
          <p:nvSpPr>
            <p:cNvPr id="5" name="AutoShape 50"/>
            <p:cNvSpPr>
              <a:spLocks noChangeArrowheads="1"/>
            </p:cNvSpPr>
            <p:nvPr/>
          </p:nvSpPr>
          <p:spPr bwMode="gray">
            <a:xfrm>
              <a:off x="2400758" y="3514290"/>
              <a:ext cx="4419600" cy="508000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82296" defTabSz="914400">
                <a:spcBef>
                  <a:spcPts val="600"/>
                </a:spcBef>
                <a:buClr>
                  <a:srgbClr val="3891A7"/>
                </a:buClr>
                <a:buSzPct val="80000"/>
                <a:defRPr/>
              </a:pPr>
              <a:r>
                <a:rPr lang="en-US" sz="2000" dirty="0" smtClean="0">
                  <a:solidFill>
                    <a:prstClr val="black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Scale Up of Adsorption Column</a:t>
              </a:r>
              <a:endParaRPr lang="en-US" sz="2000" b="1" dirty="0">
                <a:solidFill>
                  <a:schemeClr val="tx2"/>
                </a:solidFill>
              </a:endParaRPr>
            </a:p>
          </p:txBody>
        </p:sp>
        <p:grpSp>
          <p:nvGrpSpPr>
            <p:cNvPr id="64" name="Group 53"/>
            <p:cNvGrpSpPr>
              <a:grpSpLocks/>
            </p:cNvGrpSpPr>
            <p:nvPr/>
          </p:nvGrpSpPr>
          <p:grpSpPr bwMode="auto">
            <a:xfrm>
              <a:off x="2103463" y="3589125"/>
              <a:ext cx="381000" cy="381000"/>
              <a:chOff x="2078" y="1680"/>
              <a:chExt cx="1615" cy="1615"/>
            </a:xfrm>
          </p:grpSpPr>
          <p:sp>
            <p:nvSpPr>
              <p:cNvPr id="65" name="Oval 54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6" name="Oval 55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67" name="Oval 56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8" name="Oval 57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69" name="Oval 58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70" name="Oval 59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1992391" y="4479015"/>
            <a:ext cx="4735370" cy="508000"/>
            <a:chOff x="2019758" y="4243960"/>
            <a:chExt cx="4735370" cy="508000"/>
          </a:xfrm>
        </p:grpSpPr>
        <p:sp>
          <p:nvSpPr>
            <p:cNvPr id="4" name="AutoShape 49"/>
            <p:cNvSpPr>
              <a:spLocks noChangeArrowheads="1"/>
            </p:cNvSpPr>
            <p:nvPr/>
          </p:nvSpPr>
          <p:spPr bwMode="gray">
            <a:xfrm>
              <a:off x="2335528" y="4243960"/>
              <a:ext cx="4419600" cy="508000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82296" lvl="0" defTabSz="914400">
                <a:buClr>
                  <a:srgbClr val="3891A7"/>
                </a:buClr>
                <a:defRPr/>
              </a:pPr>
              <a:r>
                <a:rPr lang="en-US" sz="2000" dirty="0" smtClean="0">
                  <a:solidFill>
                    <a:prstClr val="black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Conclusion</a:t>
              </a:r>
              <a:endParaRPr lang="en-US" sz="20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1" name="Group 53"/>
            <p:cNvGrpSpPr>
              <a:grpSpLocks/>
            </p:cNvGrpSpPr>
            <p:nvPr/>
          </p:nvGrpSpPr>
          <p:grpSpPr bwMode="auto">
            <a:xfrm>
              <a:off x="2019758" y="4322193"/>
              <a:ext cx="381000" cy="381000"/>
              <a:chOff x="2078" y="1680"/>
              <a:chExt cx="1615" cy="1615"/>
            </a:xfrm>
          </p:grpSpPr>
          <p:sp>
            <p:nvSpPr>
              <p:cNvPr id="72" name="Oval 54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3" name="Oval 55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74" name="Oval 56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75" name="Oval 57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76" name="Oval 58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77" name="Oval 59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1461414" y="5385401"/>
            <a:ext cx="4715973" cy="514174"/>
            <a:chOff x="1080414" y="5621020"/>
            <a:chExt cx="4715973" cy="514174"/>
          </a:xfrm>
        </p:grpSpPr>
        <p:sp>
          <p:nvSpPr>
            <p:cNvPr id="85" name="AutoShape 48"/>
            <p:cNvSpPr>
              <a:spLocks noChangeArrowheads="1"/>
            </p:cNvSpPr>
            <p:nvPr/>
          </p:nvSpPr>
          <p:spPr bwMode="gray">
            <a:xfrm>
              <a:off x="1376787" y="5627194"/>
              <a:ext cx="4419600" cy="508000"/>
            </a:xfrm>
            <a:prstGeom prst="roundRect">
              <a:avLst>
                <a:gd name="adj" fmla="val 50000"/>
              </a:avLst>
            </a:prstGeom>
            <a:noFill/>
            <a:ln w="28575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82296" lvl="0" defTabSz="914400">
                <a:buClr>
                  <a:srgbClr val="3891A7"/>
                </a:buClr>
                <a:defRPr/>
              </a:pPr>
              <a:r>
                <a:rPr lang="en-US" sz="2000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Acknowledgement</a:t>
              </a:r>
              <a:endParaRPr lang="en-US" sz="20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86" name="Group 53"/>
            <p:cNvGrpSpPr>
              <a:grpSpLocks/>
            </p:cNvGrpSpPr>
            <p:nvPr/>
          </p:nvGrpSpPr>
          <p:grpSpPr bwMode="auto">
            <a:xfrm>
              <a:off x="1080414" y="5621020"/>
              <a:ext cx="381000" cy="381000"/>
              <a:chOff x="2078" y="1680"/>
              <a:chExt cx="1615" cy="1615"/>
            </a:xfrm>
          </p:grpSpPr>
          <p:sp>
            <p:nvSpPr>
              <p:cNvPr id="87" name="Oval 54"/>
              <p:cNvSpPr>
                <a:spLocks noChangeArrowheads="1"/>
              </p:cNvSpPr>
              <p:nvPr/>
            </p:nvSpPr>
            <p:spPr bwMode="gray">
              <a:xfrm>
                <a:off x="2078" y="1680"/>
                <a:ext cx="1615" cy="1615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46275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57150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8" name="Oval 55"/>
              <p:cNvSpPr>
                <a:spLocks noChangeArrowheads="1"/>
              </p:cNvSpPr>
              <p:nvPr/>
            </p:nvSpPr>
            <p:spPr bwMode="gray">
              <a:xfrm>
                <a:off x="2170" y="1771"/>
                <a:ext cx="1430" cy="1430"/>
              </a:xfrm>
              <a:prstGeom prst="ellipse">
                <a:avLst/>
              </a:prstGeom>
              <a:gradFill rotWithShape="1">
                <a:gsLst>
                  <a:gs pos="0">
                    <a:srgbClr val="FFFFFF">
                      <a:gamma/>
                      <a:shade val="63529"/>
                      <a:invGamma/>
                    </a:srgbClr>
                  </a:gs>
                  <a:gs pos="50000">
                    <a:srgbClr val="FFFFFF"/>
                  </a:gs>
                  <a:gs pos="100000">
                    <a:srgbClr val="FFFFFF">
                      <a:gamma/>
                      <a:shade val="63529"/>
                      <a:invGamma/>
                    </a:srgbClr>
                  </a:gs>
                </a:gsLst>
                <a:lin ang="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9" name="Oval 56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tint val="0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90" name="Oval 57"/>
              <p:cNvSpPr>
                <a:spLocks noChangeArrowheads="1"/>
              </p:cNvSpPr>
              <p:nvPr/>
            </p:nvSpPr>
            <p:spPr bwMode="gray">
              <a:xfrm>
                <a:off x="2254" y="1856"/>
                <a:ext cx="1262" cy="1264"/>
              </a:xfrm>
              <a:prstGeom prst="ellipse">
                <a:avLst/>
              </a:prstGeom>
              <a:gradFill rotWithShape="1">
                <a:gsLst>
                  <a:gs pos="0">
                    <a:srgbClr val="FFCC00">
                      <a:gamma/>
                      <a:shade val="0"/>
                      <a:invGamma/>
                    </a:srgbClr>
                  </a:gs>
                  <a:gs pos="100000">
                    <a:srgbClr val="FFCC00"/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91" name="Oval 58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chemeClr val="hlink">
                      <a:gamma/>
                      <a:shade val="54118"/>
                      <a:invGamma/>
                    </a:schemeClr>
                  </a:gs>
                  <a:gs pos="50000">
                    <a:schemeClr val="hlink"/>
                  </a:gs>
                  <a:gs pos="100000">
                    <a:schemeClr val="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92" name="Oval 59"/>
              <p:cNvSpPr>
                <a:spLocks noChangeArrowheads="1"/>
              </p:cNvSpPr>
              <p:nvPr/>
            </p:nvSpPr>
            <p:spPr bwMode="gray">
              <a:xfrm>
                <a:off x="2337" y="1939"/>
                <a:ext cx="1096" cy="1098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FFCC00">
                      <a:gamma/>
                      <a:shade val="48627"/>
                      <a:invGamma/>
                    </a:srgbClr>
                  </a:gs>
                </a:gsLst>
                <a:lin ang="2700000" scaled="1"/>
              </a:gra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5773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MDEA Amine Chemistry (Simplified)</a:t>
            </a:r>
          </a:p>
        </p:txBody>
      </p:sp>
      <p:sp>
        <p:nvSpPr>
          <p:cNvPr id="274436" name="Rectangle 4"/>
          <p:cNvSpPr>
            <a:spLocks noChangeArrowheads="1"/>
          </p:cNvSpPr>
          <p:nvPr/>
        </p:nvSpPr>
        <p:spPr bwMode="auto">
          <a:xfrm>
            <a:off x="1066800" y="1676400"/>
            <a:ext cx="7162800" cy="457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 marL="374650" indent="-374650" defTabSz="896938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SzPct val="100000"/>
              <a:buFont typeface="Monotype Sorts" pitchFamily="2" charset="2"/>
              <a:buChar char="q"/>
              <a:defRPr sz="23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  <a:lvl2pPr marL="933450" indent="-373063" defTabSz="896938">
              <a:lnSpc>
                <a:spcPct val="90000"/>
              </a:lnSpc>
              <a:spcBef>
                <a:spcPct val="30000"/>
              </a:spcBef>
              <a:spcAft>
                <a:spcPct val="30000"/>
              </a:spcAft>
              <a:buClr>
                <a:schemeClr val="bg1"/>
              </a:buClr>
              <a:buSzPct val="100000"/>
              <a:buFont typeface="Monotype Sorts" pitchFamily="2" charset="2"/>
              <a:buChar char="ß"/>
              <a:defRPr sz="2000">
                <a:solidFill>
                  <a:schemeClr val="bg1"/>
                </a:solidFill>
                <a:latin typeface="Times New Roman" panose="02020603050405020304" pitchFamily="18" charset="0"/>
              </a:defRPr>
            </a:lvl2pPr>
            <a:lvl3pPr marL="1344613" indent="-223838" defTabSz="896938">
              <a:lnSpc>
                <a:spcPct val="90000"/>
              </a:lnSpc>
              <a:spcBef>
                <a:spcPct val="30000"/>
              </a:spcBef>
              <a:spcAft>
                <a:spcPct val="20000"/>
              </a:spcAft>
              <a:buClr>
                <a:schemeClr val="bg1"/>
              </a:buClr>
              <a:buSzPct val="100000"/>
              <a:buChar char="»"/>
              <a:defRPr>
                <a:solidFill>
                  <a:schemeClr val="bg1"/>
                </a:solidFill>
                <a:latin typeface="Times New Roman" panose="02020603050405020304" pitchFamily="18" charset="0"/>
              </a:defRPr>
            </a:lvl3pPr>
            <a:lvl4pPr marL="1700213" indent="-168275" defTabSz="896938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100000"/>
              <a:buChar char="•"/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4pPr>
            <a:lvl5pPr marL="2054225" indent="-166688" defTabSz="896938">
              <a:lnSpc>
                <a:spcPct val="90000"/>
              </a:lnSpc>
              <a:spcBef>
                <a:spcPct val="30000"/>
              </a:spcBef>
              <a:buClr>
                <a:schemeClr val="bg1"/>
              </a:buClr>
              <a:buSzPct val="100000"/>
              <a:buChar char="–"/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5pPr>
            <a:lvl6pPr marL="2511425" indent="-166688" defTabSz="896938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bg1"/>
              </a:buClr>
              <a:buSzPct val="100000"/>
              <a:buChar char="–"/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6pPr>
            <a:lvl7pPr marL="2968625" indent="-166688" defTabSz="896938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bg1"/>
              </a:buClr>
              <a:buSzPct val="100000"/>
              <a:buChar char="–"/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7pPr>
            <a:lvl8pPr marL="3425825" indent="-166688" defTabSz="896938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bg1"/>
              </a:buClr>
              <a:buSzPct val="100000"/>
              <a:buChar char="–"/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8pPr>
            <a:lvl9pPr marL="3883025" indent="-166688" defTabSz="896938" eaLnBrk="0" fontAlgn="base" hangingPunct="0">
              <a:lnSpc>
                <a:spcPct val="90000"/>
              </a:lnSpc>
              <a:spcBef>
                <a:spcPct val="30000"/>
              </a:spcBef>
              <a:spcAft>
                <a:spcPct val="0"/>
              </a:spcAft>
              <a:buClr>
                <a:schemeClr val="bg1"/>
              </a:buClr>
              <a:buSzPct val="100000"/>
              <a:buChar char="–"/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9pPr>
          </a:lstStyle>
          <a:p>
            <a:endParaRPr lang="en-US" altLang="en-US" sz="2400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Monotype Sorts" pitchFamily="2" charset="2"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H</a:t>
            </a:r>
            <a:r>
              <a:rPr lang="en-US" altLang="en-US" sz="2400" b="1" baseline="-2500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  +  Amine                    </a:t>
            </a:r>
            <a:r>
              <a:rPr lang="en-US" altLang="en-US" sz="2400" b="1" dirty="0" smtClean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     </a:t>
            </a:r>
            <a:r>
              <a:rPr lang="en-US" altLang="en-US" sz="2400" b="1" dirty="0" err="1" smtClean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AmH</a:t>
            </a:r>
            <a:r>
              <a:rPr lang="en-US" altLang="en-US" sz="2400" b="1" dirty="0" smtClean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baseline="3000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2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  +   HS </a:t>
            </a:r>
            <a:r>
              <a:rPr lang="en-US" altLang="en-US" sz="2400" b="1" baseline="3000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-</a:t>
            </a:r>
            <a:endParaRPr lang="en-US" altLang="en-US" sz="2400" b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Monotype Sorts" pitchFamily="2" charset="2"/>
              <a:buNone/>
            </a:pPr>
            <a:endParaRPr lang="en-US" altLang="en-US" sz="2400" b="1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Monotype Sorts" pitchFamily="2" charset="2"/>
              <a:buNone/>
            </a:pPr>
            <a:r>
              <a:rPr lang="en-US" altLang="en-US" sz="2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CO</a:t>
            </a:r>
            <a:r>
              <a:rPr lang="en-US" altLang="en-US" sz="2400" b="1" baseline="-2500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+ </a:t>
            </a:r>
            <a:r>
              <a:rPr lang="en-US" altLang="en-US" sz="2400" b="1" dirty="0" smtClean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H</a:t>
            </a:r>
            <a:r>
              <a:rPr lang="en-US" altLang="en-US" sz="2400" b="1" baseline="-25000" dirty="0" smtClean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b="1" dirty="0" smtClean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O </a:t>
            </a:r>
            <a:r>
              <a:rPr lang="en-US" altLang="en-US" sz="2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+ Amine     </a:t>
            </a:r>
            <a:r>
              <a:rPr lang="en-US" altLang="en-US" sz="2400" b="1" dirty="0" smtClean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                    </a:t>
            </a:r>
            <a:r>
              <a:rPr lang="en-US" altLang="en-US" sz="2400" b="1" dirty="0" err="1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AmH</a:t>
            </a:r>
            <a:r>
              <a:rPr lang="en-US" altLang="en-US" sz="2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baseline="30000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+  </a:t>
            </a:r>
            <a:r>
              <a:rPr lang="en-US" altLang="en-US" sz="2400" b="1" dirty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+  </a:t>
            </a:r>
            <a:r>
              <a:rPr lang="en-US" altLang="en-US" sz="2400" b="1" dirty="0" smtClean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HCO</a:t>
            </a:r>
            <a:r>
              <a:rPr lang="en-US" altLang="en-US" sz="2400" b="1" baseline="-25000" dirty="0" smtClean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2400" b="1" baseline="30000" dirty="0" smtClean="0">
                <a:solidFill>
                  <a:schemeClr val="tx1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- </a:t>
            </a:r>
            <a:endParaRPr lang="en-US" altLang="en-US" sz="2400" baseline="30000" dirty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>
              <a:buFont typeface="Monotype Sorts" pitchFamily="2" charset="2"/>
              <a:buNone/>
            </a:pPr>
            <a:endParaRPr lang="en-US" altLang="en-US" sz="2400" baseline="30000" dirty="0" smtClean="0">
              <a:solidFill>
                <a:schemeClr val="tx1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</p:txBody>
      </p:sp>
      <p:grpSp>
        <p:nvGrpSpPr>
          <p:cNvPr id="274437" name="Group 5"/>
          <p:cNvGrpSpPr>
            <a:grpSpLocks/>
          </p:cNvGrpSpPr>
          <p:nvPr/>
        </p:nvGrpSpPr>
        <p:grpSpPr bwMode="auto">
          <a:xfrm>
            <a:off x="3215640" y="2374742"/>
            <a:ext cx="1193800" cy="152400"/>
            <a:chOff x="2120" y="1488"/>
            <a:chExt cx="752" cy="96"/>
          </a:xfrm>
        </p:grpSpPr>
        <p:sp>
          <p:nvSpPr>
            <p:cNvPr id="274438" name="Line 6"/>
            <p:cNvSpPr>
              <a:spLocks noChangeShapeType="1"/>
            </p:cNvSpPr>
            <p:nvPr/>
          </p:nvSpPr>
          <p:spPr bwMode="auto">
            <a:xfrm>
              <a:off x="2120" y="1488"/>
              <a:ext cx="752" cy="0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4439" name="Line 7"/>
            <p:cNvSpPr>
              <a:spLocks noChangeShapeType="1"/>
            </p:cNvSpPr>
            <p:nvPr/>
          </p:nvSpPr>
          <p:spPr bwMode="auto">
            <a:xfrm flipH="1">
              <a:off x="2120" y="1584"/>
              <a:ext cx="720" cy="0"/>
            </a:xfrm>
            <a:prstGeom prst="line">
              <a:avLst/>
            </a:prstGeom>
            <a:noFill/>
            <a:ln w="38100">
              <a:solidFill>
                <a:srgbClr val="CC00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74440" name="Group 8"/>
          <p:cNvGrpSpPr>
            <a:grpSpLocks/>
          </p:cNvGrpSpPr>
          <p:nvPr/>
        </p:nvGrpSpPr>
        <p:grpSpPr bwMode="auto">
          <a:xfrm>
            <a:off x="3812540" y="3474324"/>
            <a:ext cx="1193800" cy="152400"/>
            <a:chOff x="2120" y="1488"/>
            <a:chExt cx="752" cy="96"/>
          </a:xfrm>
        </p:grpSpPr>
        <p:sp>
          <p:nvSpPr>
            <p:cNvPr id="274441" name="Line 9"/>
            <p:cNvSpPr>
              <a:spLocks noChangeShapeType="1"/>
            </p:cNvSpPr>
            <p:nvPr/>
          </p:nvSpPr>
          <p:spPr bwMode="auto">
            <a:xfrm>
              <a:off x="2120" y="1488"/>
              <a:ext cx="752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4442" name="Line 10"/>
            <p:cNvSpPr>
              <a:spLocks noChangeShapeType="1"/>
            </p:cNvSpPr>
            <p:nvPr/>
          </p:nvSpPr>
          <p:spPr bwMode="auto">
            <a:xfrm flipH="1">
              <a:off x="2120" y="1584"/>
              <a:ext cx="720" cy="0"/>
            </a:xfrm>
            <a:prstGeom prst="line">
              <a:avLst/>
            </a:prstGeom>
            <a:noFill/>
            <a:ln w="38100">
              <a:solidFill>
                <a:srgbClr val="C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369455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MDEA Amine Chemistry (Simplified)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3559" y="3351202"/>
            <a:ext cx="3106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orbel" panose="020B0503020204020204" pitchFamily="34" charset="0"/>
              </a:rPr>
              <a:t>Amine                                </a:t>
            </a:r>
            <a:endParaRPr lang="en-US" sz="2400" b="1" dirty="0">
              <a:latin typeface="Corbel" panose="020B0503020204020204" pitchFamily="34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2021840" y="3582035"/>
            <a:ext cx="1193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b="1">
              <a:latin typeface="Corbel" panose="020B0503020204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65114" y="3089591"/>
            <a:ext cx="18549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Thermal</a:t>
            </a:r>
          </a:p>
          <a:p>
            <a:endParaRPr lang="en-US" sz="2400" b="1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r>
              <a:rPr lang="en-US" sz="2400" b="1" dirty="0" smtClean="0">
                <a:solidFill>
                  <a:srgbClr val="FF0000"/>
                </a:solidFill>
                <a:latin typeface="Corbel" panose="020B0503020204020204" pitchFamily="34" charset="0"/>
              </a:rPr>
              <a:t>Degradation</a:t>
            </a:r>
            <a:endParaRPr lang="en-US" sz="2400" b="1" dirty="0">
              <a:solidFill>
                <a:srgbClr val="FF0000"/>
              </a:solidFill>
              <a:latin typeface="Corbel" panose="020B0503020204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4144" y="2658705"/>
            <a:ext cx="14430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latin typeface="Corbel" panose="020B0503020204020204" pitchFamily="34" charset="0"/>
              </a:rPr>
              <a:t>Formate</a:t>
            </a:r>
            <a:endParaRPr lang="en-US" sz="2400" b="1" dirty="0" smtClean="0">
              <a:latin typeface="Corbel" panose="020B0503020204020204" pitchFamily="34" charset="0"/>
            </a:endParaRPr>
          </a:p>
          <a:p>
            <a:endParaRPr lang="en-US" sz="2400" b="1" dirty="0" smtClean="0">
              <a:latin typeface="Corbel" panose="020B0503020204020204" pitchFamily="34" charset="0"/>
            </a:endParaRPr>
          </a:p>
          <a:p>
            <a:r>
              <a:rPr lang="en-US" sz="2400" b="1" dirty="0" smtClean="0">
                <a:latin typeface="Corbel" panose="020B0503020204020204" pitchFamily="34" charset="0"/>
              </a:rPr>
              <a:t>Acetate</a:t>
            </a:r>
          </a:p>
          <a:p>
            <a:endParaRPr lang="en-US" sz="2400" b="1" dirty="0">
              <a:latin typeface="Corbel" panose="020B0503020204020204" pitchFamily="34" charset="0"/>
            </a:endParaRPr>
          </a:p>
          <a:p>
            <a:r>
              <a:rPr lang="en-US" sz="2400" b="1" dirty="0" err="1" smtClean="0">
                <a:latin typeface="Corbel" panose="020B0503020204020204" pitchFamily="34" charset="0"/>
              </a:rPr>
              <a:t>Glycolate</a:t>
            </a:r>
            <a:endParaRPr lang="en-US" sz="2400" b="1" dirty="0">
              <a:latin typeface="Corbel" panose="020B0503020204020204" pitchFamily="34" charset="0"/>
            </a:endParaRPr>
          </a:p>
          <a:p>
            <a:endParaRPr lang="en-US" sz="2400" b="1" dirty="0">
              <a:latin typeface="Corbel" panose="020B0503020204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69306" y="3381978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orbel" panose="020B0503020204020204" pitchFamily="34" charset="0"/>
              </a:rPr>
              <a:t>+</a:t>
            </a:r>
            <a:endParaRPr lang="en-US" sz="2400" b="1" dirty="0">
              <a:latin typeface="Corbel" panose="020B0503020204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60820" y="3012645"/>
            <a:ext cx="14895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orbel" panose="020B0503020204020204" pitchFamily="34" charset="0"/>
              </a:rPr>
              <a:t>Organic</a:t>
            </a:r>
          </a:p>
          <a:p>
            <a:r>
              <a:rPr lang="en-US" sz="2400" b="1" dirty="0" smtClean="0">
                <a:latin typeface="Corbel" panose="020B0503020204020204" pitchFamily="34" charset="0"/>
              </a:rPr>
              <a:t>Degraded</a:t>
            </a:r>
          </a:p>
          <a:p>
            <a:r>
              <a:rPr lang="en-US" sz="2400" b="1" dirty="0" smtClean="0">
                <a:latin typeface="Corbel" panose="020B0503020204020204" pitchFamily="34" charset="0"/>
              </a:rPr>
              <a:t>Products</a:t>
            </a:r>
            <a:endParaRPr lang="en-US" sz="2400" b="1" dirty="0">
              <a:latin typeface="Corbel" panose="020B0503020204020204" pitchFamily="34" charset="0"/>
            </a:endParaRPr>
          </a:p>
        </p:txBody>
      </p:sp>
      <p:sp>
        <p:nvSpPr>
          <p:cNvPr id="11" name="Left Brace 10"/>
          <p:cNvSpPr/>
          <p:nvPr/>
        </p:nvSpPr>
        <p:spPr>
          <a:xfrm>
            <a:off x="3669939" y="2678525"/>
            <a:ext cx="392067" cy="1868573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5" name="Cloud Callout 14"/>
          <p:cNvSpPr/>
          <p:nvPr/>
        </p:nvSpPr>
        <p:spPr>
          <a:xfrm>
            <a:off x="3912028" y="2199299"/>
            <a:ext cx="2216874" cy="2827020"/>
          </a:xfrm>
          <a:prstGeom prst="cloudCallout">
            <a:avLst>
              <a:gd name="adj1" fmla="val 58568"/>
              <a:gd name="adj2" fmla="val 51449"/>
            </a:avLst>
          </a:prstGeom>
          <a:noFill/>
          <a:ln>
            <a:solidFill>
              <a:srgbClr val="CC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6614160" y="5026319"/>
            <a:ext cx="500458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latin typeface="Corbel" panose="020B0503020204020204" pitchFamily="34" charset="0"/>
              </a:rPr>
              <a:t>A</a:t>
            </a:r>
            <a:r>
              <a:rPr lang="en-US" sz="2800" b="1" baseline="30000" dirty="0" smtClean="0">
                <a:latin typeface="Corbel" panose="020B0503020204020204" pitchFamily="34" charset="0"/>
              </a:rPr>
              <a:t>-</a:t>
            </a:r>
            <a:endParaRPr lang="en-US" sz="2800" b="1" baseline="300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21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MDEA Amine Chemistry (Simplified)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4519" y="2109142"/>
            <a:ext cx="52442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 smtClean="0">
                <a:latin typeface="Corbel" panose="020B0503020204020204" pitchFamily="34" charset="0"/>
              </a:rPr>
              <a:t>AmH</a:t>
            </a:r>
            <a:r>
              <a:rPr lang="en-US" sz="2800" b="1" baseline="30000" dirty="0" smtClean="0">
                <a:latin typeface="Corbel" panose="020B0503020204020204" pitchFamily="34" charset="0"/>
              </a:rPr>
              <a:t>+</a:t>
            </a:r>
            <a:r>
              <a:rPr lang="en-US" sz="2800" b="1" dirty="0" smtClean="0">
                <a:latin typeface="Corbel" panose="020B0503020204020204" pitchFamily="34" charset="0"/>
              </a:rPr>
              <a:t>  + A</a:t>
            </a:r>
            <a:r>
              <a:rPr lang="en-US" sz="2800" b="1" baseline="30000" dirty="0" smtClean="0">
                <a:latin typeface="Corbel" panose="020B0503020204020204" pitchFamily="34" charset="0"/>
              </a:rPr>
              <a:t>-</a:t>
            </a:r>
            <a:r>
              <a:rPr lang="en-US" sz="2800" b="1" dirty="0" smtClean="0">
                <a:latin typeface="Corbel" panose="020B0503020204020204" pitchFamily="34" charset="0"/>
              </a:rPr>
              <a:t>                              </a:t>
            </a:r>
            <a:r>
              <a:rPr lang="en-US" sz="2800" b="1" dirty="0" err="1" smtClean="0">
                <a:latin typeface="Corbel" panose="020B0503020204020204" pitchFamily="34" charset="0"/>
              </a:rPr>
              <a:t>AmH</a:t>
            </a:r>
            <a:r>
              <a:rPr lang="en-US" sz="2800" b="1" baseline="30000" dirty="0" err="1" smtClean="0">
                <a:latin typeface="Corbel" panose="020B0503020204020204" pitchFamily="34" charset="0"/>
              </a:rPr>
              <a:t>+</a:t>
            </a:r>
            <a:r>
              <a:rPr lang="en-US" sz="2800" b="1" dirty="0" err="1" smtClean="0">
                <a:latin typeface="Corbel" panose="020B0503020204020204" pitchFamily="34" charset="0"/>
              </a:rPr>
              <a:t>A</a:t>
            </a:r>
            <a:r>
              <a:rPr lang="en-US" sz="2800" b="1" baseline="30000" dirty="0" smtClean="0">
                <a:latin typeface="Corbel" panose="020B0503020204020204" pitchFamily="34" charset="0"/>
              </a:rPr>
              <a:t>-</a:t>
            </a:r>
            <a:endParaRPr lang="en-US" sz="2800" b="1" baseline="30000" dirty="0">
              <a:latin typeface="Corbel" panose="020B0503020204020204" pitchFamily="34" charset="0"/>
            </a:endParaRPr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3005796" y="2424092"/>
            <a:ext cx="1383323" cy="0"/>
          </a:xfrm>
          <a:prstGeom prst="line">
            <a:avLst/>
          </a:prstGeom>
          <a:noFill/>
          <a:ln w="57150">
            <a:solidFill>
              <a:schemeClr val="accent2">
                <a:lumMod val="75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b="1">
              <a:latin typeface="Corbel" panose="020B0503020204020204" pitchFamily="34" charset="0"/>
            </a:endParaRPr>
          </a:p>
        </p:txBody>
      </p:sp>
      <p:sp>
        <p:nvSpPr>
          <p:cNvPr id="12" name="Line Callout 1 (Border and Accent Bar) 11"/>
          <p:cNvSpPr/>
          <p:nvPr/>
        </p:nvSpPr>
        <p:spPr>
          <a:xfrm>
            <a:off x="6416040" y="1600200"/>
            <a:ext cx="807720" cy="613732"/>
          </a:xfrm>
          <a:prstGeom prst="accentBorderCallout1">
            <a:avLst>
              <a:gd name="adj1" fmla="val 18750"/>
              <a:gd name="adj2" fmla="val -8333"/>
              <a:gd name="adj3" fmla="val 96577"/>
              <a:gd name="adj4" fmla="val -6275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Corbel" panose="020B0503020204020204" pitchFamily="34" charset="0"/>
              </a:rPr>
              <a:t>HSS</a:t>
            </a:r>
            <a:endParaRPr lang="en-US" sz="2400" dirty="0"/>
          </a:p>
        </p:txBody>
      </p:sp>
      <p:graphicFrame>
        <p:nvGraphicFramePr>
          <p:cNvPr id="19" name="Diagram 18"/>
          <p:cNvGraphicFramePr/>
          <p:nvPr>
            <p:extLst/>
          </p:nvPr>
        </p:nvGraphicFramePr>
        <p:xfrm>
          <a:off x="4747260" y="3155605"/>
          <a:ext cx="3603486" cy="26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34519" y="3978650"/>
            <a:ext cx="272016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Corbel" panose="020B0503020204020204" pitchFamily="34" charset="0"/>
              </a:rPr>
              <a:t>Accumulation of</a:t>
            </a:r>
          </a:p>
          <a:p>
            <a:pPr algn="ctr"/>
            <a:r>
              <a:rPr lang="en-US" sz="2800" b="1" dirty="0" smtClean="0">
                <a:latin typeface="Corbel" panose="020B0503020204020204" pitchFamily="34" charset="0"/>
              </a:rPr>
              <a:t> HSS</a:t>
            </a:r>
            <a:endParaRPr lang="en-US" sz="2800" b="1" dirty="0">
              <a:latin typeface="Corbel" panose="020B0503020204020204" pitchFamily="34" charset="0"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3886200" y="4234962"/>
            <a:ext cx="434340" cy="45157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60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>
                <a:solidFill>
                  <a:srgbClr val="0070C0"/>
                </a:solidFill>
                <a:latin typeface="Arial Rounded MT Bold" panose="020F0704030504030204" pitchFamily="34" charset="0"/>
              </a:rPr>
              <a:t>MDEA Amine Chemistry (Simplified)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78359" y="2319219"/>
            <a:ext cx="6776720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>
                <a:solidFill>
                  <a:prstClr val="black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Amine   +   Acid                                  </a:t>
            </a:r>
            <a:r>
              <a:rPr lang="en-US" sz="2400" b="1" dirty="0" smtClean="0">
                <a:solidFill>
                  <a:prstClr val="black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Salt</a:t>
            </a:r>
          </a:p>
          <a:p>
            <a:pPr lvl="0"/>
            <a:endParaRPr lang="en-US" sz="2400" b="1" dirty="0" smtClean="0">
              <a:solidFill>
                <a:prstClr val="black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0"/>
            <a:endParaRPr lang="en-US" sz="2400" b="1" dirty="0">
              <a:solidFill>
                <a:prstClr val="black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400" b="1" dirty="0">
                <a:solidFill>
                  <a:prstClr val="black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Salt       +   Heat                              Amine  +   Acid Gas</a:t>
            </a:r>
          </a:p>
          <a:p>
            <a:pPr lvl="0"/>
            <a:endParaRPr lang="en-US" altLang="en-US" baseline="30000" dirty="0">
              <a:solidFill>
                <a:prstClr val="black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0"/>
            <a:endParaRPr lang="en-US" altLang="en-US" sz="2700" baseline="30000" dirty="0" smtClean="0">
              <a:solidFill>
                <a:prstClr val="black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0"/>
            <a:endParaRPr lang="en-US" altLang="en-US" sz="2700" baseline="30000" dirty="0">
              <a:solidFill>
                <a:prstClr val="black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0"/>
            <a:endParaRPr lang="en-US" altLang="en-US" sz="2700" baseline="30000" dirty="0" smtClean="0">
              <a:solidFill>
                <a:prstClr val="black"/>
              </a:solidFill>
              <a:latin typeface="Corbel" panose="020B0503020204020204" pitchFamily="34" charset="0"/>
              <a:cs typeface="Arial" panose="020B0604020202020204" pitchFamily="34" charset="0"/>
            </a:endParaRPr>
          </a:p>
          <a:p>
            <a:pPr lvl="0"/>
            <a:r>
              <a:rPr lang="en-US" altLang="en-US" sz="2800" b="1" baseline="30000" dirty="0" smtClean="0">
                <a:solidFill>
                  <a:prstClr val="black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Note</a:t>
            </a:r>
            <a:r>
              <a:rPr lang="en-US" altLang="en-US" sz="2800" b="1" baseline="30000" dirty="0">
                <a:solidFill>
                  <a:prstClr val="black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:</a:t>
            </a:r>
            <a:r>
              <a:rPr lang="en-US" altLang="en-US" sz="2800" baseline="30000" dirty="0">
                <a:solidFill>
                  <a:prstClr val="black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baseline="30000" dirty="0">
                <a:solidFill>
                  <a:srgbClr val="008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Heat is generated by the reaction of the acid gas with the amine. Conversely, heat is required to free the acid gas from solution</a:t>
            </a:r>
            <a:r>
              <a:rPr lang="en-US" altLang="en-US" sz="2700" baseline="30000" dirty="0">
                <a:solidFill>
                  <a:srgbClr val="008000"/>
                </a:solidFill>
                <a:latin typeface="Corbel" panose="020B0503020204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3616960" y="2568575"/>
            <a:ext cx="11938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9"/>
          <p:cNvSpPr>
            <a:spLocks noChangeShapeType="1"/>
          </p:cNvSpPr>
          <p:nvPr/>
        </p:nvSpPr>
        <p:spPr bwMode="auto">
          <a:xfrm>
            <a:off x="3434080" y="3658235"/>
            <a:ext cx="1193800" cy="0"/>
          </a:xfrm>
          <a:prstGeom prst="line">
            <a:avLst/>
          </a:prstGeom>
          <a:noFill/>
          <a:ln w="571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18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Absorption / Stripping</a:t>
            </a:r>
            <a:br>
              <a:rPr lang="en-US" sz="32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</a:br>
            <a:r>
              <a:rPr lang="en-US" sz="2000" dirty="0" smtClean="0">
                <a:solidFill>
                  <a:srgbClr val="0070C0"/>
                </a:solidFill>
                <a:latin typeface="Arial Rounded MT Bold" panose="020F0704030504030204" pitchFamily="34" charset="0"/>
              </a:rPr>
              <a:t>Technical Diagram</a:t>
            </a:r>
            <a:endParaRPr lang="en-US" sz="2000" dirty="0">
              <a:solidFill>
                <a:srgbClr val="0070C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209800" y="2438400"/>
            <a:ext cx="1295400" cy="3352800"/>
          </a:xfrm>
          <a:prstGeom prst="roundRect">
            <a:avLst/>
          </a:prstGeom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tx1"/>
                </a:solidFill>
              </a:rPr>
              <a:t>ABS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tx1"/>
                </a:solidFill>
              </a:rPr>
              <a:t>40°C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/>
              <a:t>High P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715000" y="2438400"/>
            <a:ext cx="1295400" cy="3352800"/>
          </a:xfrm>
          <a:prstGeom prst="roundRect">
            <a:avLst/>
          </a:prstGeom>
          <a:solidFill>
            <a:schemeClr val="accent1"/>
          </a:solidFill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tx1"/>
                </a:solidFill>
              </a:rPr>
              <a:t>STRP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tx1"/>
                </a:solidFill>
              </a:rPr>
              <a:t>120°C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rot="16200000" flipV="1">
            <a:off x="3124200" y="3048000"/>
            <a:ext cx="2971800" cy="22098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3086100" y="3086100"/>
            <a:ext cx="3048000" cy="2209800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4267200" y="3886200"/>
            <a:ext cx="685800" cy="685800"/>
          </a:xfrm>
          <a:prstGeom prst="rect">
            <a:avLst/>
          </a:prstGeom>
          <a:ln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dirty="0">
                <a:solidFill>
                  <a:schemeClr val="tx1"/>
                </a:solidFill>
              </a:rPr>
              <a:t>HX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600200" y="2667000"/>
            <a:ext cx="533400" cy="1588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6200000">
            <a:off x="2704307" y="2094706"/>
            <a:ext cx="533400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>
            <a:off x="6133307" y="2094706"/>
            <a:ext cx="533400" cy="1587"/>
          </a:xfrm>
          <a:prstGeom prst="straightConnector1">
            <a:avLst/>
          </a:prstGeom>
          <a:ln w="508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4222750" y="5348288"/>
            <a:ext cx="820738" cy="595312"/>
          </a:xfrm>
          <a:custGeom>
            <a:avLst/>
            <a:gdLst>
              <a:gd name="connsiteX0" fmla="*/ 272603 w 822101"/>
              <a:gd name="connsiteY0" fmla="*/ 0 h 594575"/>
              <a:gd name="connsiteX1" fmla="*/ 27904 w 822101"/>
              <a:gd name="connsiteY1" fmla="*/ 193183 h 594575"/>
              <a:gd name="connsiteX2" fmla="*/ 105177 w 822101"/>
              <a:gd name="connsiteY2" fmla="*/ 540913 h 594575"/>
              <a:gd name="connsiteX3" fmla="*/ 646090 w 822101"/>
              <a:gd name="connsiteY3" fmla="*/ 515155 h 594575"/>
              <a:gd name="connsiteX4" fmla="*/ 813515 w 822101"/>
              <a:gd name="connsiteY4" fmla="*/ 270456 h 594575"/>
              <a:gd name="connsiteX5" fmla="*/ 594575 w 822101"/>
              <a:gd name="connsiteY5" fmla="*/ 51516 h 594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2101" h="594575">
                <a:moveTo>
                  <a:pt x="272603" y="0"/>
                </a:moveTo>
                <a:cubicBezTo>
                  <a:pt x="164205" y="51515"/>
                  <a:pt x="55808" y="103031"/>
                  <a:pt x="27904" y="193183"/>
                </a:cubicBezTo>
                <a:cubicBezTo>
                  <a:pt x="0" y="283335"/>
                  <a:pt x="2146" y="487251"/>
                  <a:pt x="105177" y="540913"/>
                </a:cubicBezTo>
                <a:cubicBezTo>
                  <a:pt x="208208" y="594575"/>
                  <a:pt x="528034" y="560231"/>
                  <a:pt x="646090" y="515155"/>
                </a:cubicBezTo>
                <a:cubicBezTo>
                  <a:pt x="764146" y="470079"/>
                  <a:pt x="822101" y="347729"/>
                  <a:pt x="813515" y="270456"/>
                </a:cubicBezTo>
                <a:cubicBezTo>
                  <a:pt x="804929" y="193183"/>
                  <a:pt x="637504" y="94445"/>
                  <a:pt x="594575" y="51516"/>
                </a:cubicBezTo>
              </a:path>
            </a:pathLst>
          </a:custGeom>
          <a:ln w="508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4588" name="TextBox 17"/>
          <p:cNvSpPr txBox="1">
            <a:spLocks noChangeArrowheads="1"/>
          </p:cNvSpPr>
          <p:nvPr/>
        </p:nvSpPr>
        <p:spPr bwMode="auto">
          <a:xfrm>
            <a:off x="3352800" y="5965825"/>
            <a:ext cx="25908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lang="en-US" altLang="en-US" sz="2600" b="1">
                <a:solidFill>
                  <a:srgbClr val="0070C0"/>
                </a:solidFill>
              </a:rPr>
              <a:t>Recirculating (amine) solvent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7086600" y="5486400"/>
            <a:ext cx="533400" cy="1588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0" name="Rectangle 19"/>
          <p:cNvSpPr>
            <a:spLocks noChangeArrowheads="1"/>
          </p:cNvSpPr>
          <p:nvPr/>
        </p:nvSpPr>
        <p:spPr bwMode="auto">
          <a:xfrm>
            <a:off x="7620000" y="5222875"/>
            <a:ext cx="14049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r>
              <a:rPr lang="en-US" altLang="en-US" sz="2600">
                <a:solidFill>
                  <a:srgbClr val="FF0000"/>
                </a:solidFill>
              </a:rPr>
              <a:t>ENERGY</a:t>
            </a:r>
          </a:p>
        </p:txBody>
      </p:sp>
      <p:sp>
        <p:nvSpPr>
          <p:cNvPr id="24591" name="Rectangle 21"/>
          <p:cNvSpPr>
            <a:spLocks noChangeArrowheads="1"/>
          </p:cNvSpPr>
          <p:nvPr/>
        </p:nvSpPr>
        <p:spPr bwMode="auto">
          <a:xfrm>
            <a:off x="6624567" y="1682127"/>
            <a:ext cx="169790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lang="en-US" altLang="en-US" sz="2600" b="1" dirty="0" smtClean="0"/>
              <a:t>CO2 + H2S</a:t>
            </a:r>
            <a:endParaRPr lang="en-US" altLang="en-US" sz="2600" b="1" dirty="0"/>
          </a:p>
        </p:txBody>
      </p:sp>
      <p:sp>
        <p:nvSpPr>
          <p:cNvPr id="24592" name="Rectangle 22"/>
          <p:cNvSpPr>
            <a:spLocks noChangeArrowheads="1"/>
          </p:cNvSpPr>
          <p:nvPr/>
        </p:nvSpPr>
        <p:spPr bwMode="auto">
          <a:xfrm>
            <a:off x="3124200" y="1752600"/>
            <a:ext cx="155733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lang="en-US" altLang="en-US" sz="2600" b="1" dirty="0"/>
              <a:t>Clean gas</a:t>
            </a:r>
          </a:p>
        </p:txBody>
      </p:sp>
      <p:sp>
        <p:nvSpPr>
          <p:cNvPr id="24593" name="Rectangle 23"/>
          <p:cNvSpPr>
            <a:spLocks noChangeArrowheads="1"/>
          </p:cNvSpPr>
          <p:nvPr/>
        </p:nvSpPr>
        <p:spPr bwMode="auto">
          <a:xfrm>
            <a:off x="212734" y="2331720"/>
            <a:ext cx="12795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/>
            <a:r>
              <a:rPr lang="en-US" altLang="en-US" sz="2600" b="1" dirty="0" smtClean="0"/>
              <a:t>Natural</a:t>
            </a:r>
          </a:p>
          <a:p>
            <a:pPr algn="ctr"/>
            <a:r>
              <a:rPr lang="en-US" altLang="en-US" sz="2600" b="1" dirty="0" smtClean="0"/>
              <a:t> </a:t>
            </a:r>
            <a:r>
              <a:rPr lang="en-US" altLang="en-US" sz="2600" b="1" dirty="0"/>
              <a:t>gas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506" y="4387334"/>
            <a:ext cx="7400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</a:rPr>
              <a:t>Low </a:t>
            </a:r>
            <a:r>
              <a:rPr lang="en-US" dirty="0">
                <a:solidFill>
                  <a:schemeClr val="bg1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419123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138138" y="1001139"/>
            <a:ext cx="5242893" cy="4064000"/>
            <a:chOff x="817011" y="1205345"/>
            <a:chExt cx="5242893" cy="4064000"/>
          </a:xfrm>
        </p:grpSpPr>
        <p:graphicFrame>
          <p:nvGraphicFramePr>
            <p:cNvPr id="3" name="Diagram 2"/>
            <p:cNvGraphicFramePr/>
            <p:nvPr>
              <p:extLst>
                <p:ext uri="{D42A27DB-BD31-4B8C-83A1-F6EECF244321}">
                  <p14:modId xmlns:p14="http://schemas.microsoft.com/office/powerpoint/2010/main" val="3583223385"/>
                </p:ext>
              </p:extLst>
            </p:nvPr>
          </p:nvGraphicFramePr>
          <p:xfrm>
            <a:off x="817011" y="1205345"/>
            <a:ext cx="5242893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4" name="Rectangle 3"/>
            <p:cNvSpPr/>
            <p:nvPr/>
          </p:nvSpPr>
          <p:spPr>
            <a:xfrm>
              <a:off x="859121" y="1348509"/>
              <a:ext cx="651163" cy="392083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979821" y="1852812"/>
              <a:ext cx="409762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en-US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P</a:t>
              </a:r>
            </a:p>
            <a:p>
              <a:pPr lvl="0" algn="ctr"/>
              <a:r>
                <a:rPr lang="en-US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R</a:t>
              </a:r>
            </a:p>
            <a:p>
              <a:pPr lvl="0" algn="ctr"/>
              <a:r>
                <a:rPr lang="en-US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O</a:t>
              </a:r>
            </a:p>
            <a:p>
              <a:pPr lvl="0" algn="ctr"/>
              <a:r>
                <a:rPr lang="en-US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C</a:t>
              </a:r>
              <a:endParaRPr lang="en-US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 algn="ctr"/>
              <a:r>
                <a:rPr lang="en-US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E</a:t>
              </a:r>
            </a:p>
            <a:p>
              <a:pPr lvl="0" algn="ctr"/>
              <a:r>
                <a:rPr lang="en-US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S</a:t>
              </a:r>
            </a:p>
            <a:p>
              <a:pPr lvl="0" algn="ctr"/>
              <a:r>
                <a:rPr lang="en-US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S</a:t>
              </a:r>
            </a:p>
            <a:p>
              <a:pPr lvl="0" algn="ctr"/>
              <a:r>
                <a:rPr lang="en-US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E</a:t>
              </a:r>
            </a:p>
            <a:p>
              <a:pPr lvl="0" algn="ctr"/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S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65846" y="132150"/>
            <a:ext cx="8026251" cy="800592"/>
            <a:chOff x="13447" y="0"/>
            <a:chExt cx="8026251" cy="800592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0"/>
              <a:ext cx="7061900" cy="755119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32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Reclamation of Lean Amine</a:t>
              </a:r>
              <a:endParaRPr lang="en-US" altLang="en-US" sz="32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588437" y="2902954"/>
            <a:ext cx="4236908" cy="3816925"/>
            <a:chOff x="4588437" y="3002972"/>
            <a:chExt cx="3932108" cy="3816925"/>
          </a:xfrm>
        </p:grpSpPr>
        <p:sp>
          <p:nvSpPr>
            <p:cNvPr id="18" name="AutoShape 3"/>
            <p:cNvSpPr>
              <a:spLocks noChangeArrowheads="1"/>
            </p:cNvSpPr>
            <p:nvPr/>
          </p:nvSpPr>
          <p:spPr bwMode="ltGray">
            <a:xfrm rot="10800000">
              <a:off x="4588437" y="3002972"/>
              <a:ext cx="3932108" cy="3816925"/>
            </a:xfrm>
            <a:prstGeom prst="rightArrow">
              <a:avLst>
                <a:gd name="adj1" fmla="val 79306"/>
                <a:gd name="adj2" fmla="val 32395"/>
              </a:avLst>
            </a:prstGeom>
            <a:gradFill rotWithShape="1">
              <a:gsLst>
                <a:gs pos="0">
                  <a:schemeClr val="accent1">
                    <a:gamma/>
                    <a:tint val="0"/>
                    <a:invGamma/>
                  </a:schemeClr>
                </a:gs>
                <a:gs pos="100000">
                  <a:schemeClr val="tx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9" name="AutoShape 4"/>
            <p:cNvSpPr>
              <a:spLocks noChangeArrowheads="1"/>
            </p:cNvSpPr>
            <p:nvPr/>
          </p:nvSpPr>
          <p:spPr bwMode="blackWhite">
            <a:xfrm rot="10800000">
              <a:off x="5065262" y="3467101"/>
              <a:ext cx="3164336" cy="533400"/>
            </a:xfrm>
            <a:prstGeom prst="roundRect">
              <a:avLst>
                <a:gd name="adj" fmla="val 9106"/>
              </a:avLst>
            </a:prstGeom>
            <a:solidFill>
              <a:srgbClr val="92D05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AutoShape 4"/>
            <p:cNvSpPr>
              <a:spLocks noChangeArrowheads="1"/>
            </p:cNvSpPr>
            <p:nvPr/>
          </p:nvSpPr>
          <p:spPr bwMode="blackWhite">
            <a:xfrm rot="10800000">
              <a:off x="5065262" y="4052457"/>
              <a:ext cx="3164337" cy="533400"/>
            </a:xfrm>
            <a:prstGeom prst="roundRect">
              <a:avLst>
                <a:gd name="adj" fmla="val 9106"/>
              </a:avLst>
            </a:prstGeom>
            <a:solidFill>
              <a:srgbClr val="92D05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AutoShape 4"/>
            <p:cNvSpPr>
              <a:spLocks noChangeArrowheads="1"/>
            </p:cNvSpPr>
            <p:nvPr/>
          </p:nvSpPr>
          <p:spPr bwMode="blackWhite">
            <a:xfrm rot="10800000">
              <a:off x="5059762" y="4634344"/>
              <a:ext cx="3169838" cy="533400"/>
            </a:xfrm>
            <a:prstGeom prst="roundRect">
              <a:avLst>
                <a:gd name="adj" fmla="val 9106"/>
              </a:avLst>
            </a:prstGeom>
            <a:solidFill>
              <a:srgbClr val="92D05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AutoShape 4"/>
            <p:cNvSpPr>
              <a:spLocks noChangeArrowheads="1"/>
            </p:cNvSpPr>
            <p:nvPr/>
          </p:nvSpPr>
          <p:spPr bwMode="blackWhite">
            <a:xfrm rot="10800000">
              <a:off x="5059761" y="5233554"/>
              <a:ext cx="3169839" cy="533400"/>
            </a:xfrm>
            <a:prstGeom prst="roundRect">
              <a:avLst>
                <a:gd name="adj" fmla="val 9106"/>
              </a:avLst>
            </a:prstGeom>
            <a:solidFill>
              <a:srgbClr val="92D05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AutoShape 4"/>
            <p:cNvSpPr>
              <a:spLocks noChangeArrowheads="1"/>
            </p:cNvSpPr>
            <p:nvPr/>
          </p:nvSpPr>
          <p:spPr bwMode="blackWhite">
            <a:xfrm rot="10800000">
              <a:off x="5059760" y="5829300"/>
              <a:ext cx="3169840" cy="533400"/>
            </a:xfrm>
            <a:prstGeom prst="roundRect">
              <a:avLst>
                <a:gd name="adj" fmla="val 9106"/>
              </a:avLst>
            </a:prstGeom>
            <a:solidFill>
              <a:srgbClr val="92D050"/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eaLnBrk="0" hangingPunct="0"/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65263" y="3550227"/>
              <a:ext cx="2790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alibri" panose="020F0502020204030204" pitchFamily="34" charset="0"/>
                  <a:cs typeface="Times New Roman" panose="02020603050405020304" pitchFamily="18" charset="0"/>
                </a:rPr>
                <a:t>High Treatment Efficiency</a:t>
              </a:r>
              <a:endParaRPr lang="en-US" b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065263" y="4116108"/>
              <a:ext cx="31643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alibri" panose="020F0502020204030204" pitchFamily="34" charset="0"/>
                  <a:cs typeface="Times New Roman" panose="02020603050405020304" pitchFamily="18" charset="0"/>
                </a:rPr>
                <a:t>Easiness in design &amp; operation</a:t>
              </a:r>
              <a:endParaRPr lang="en-US" b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62511" y="4679658"/>
              <a:ext cx="269603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Low </a:t>
              </a:r>
              <a:r>
                <a:rPr lang="en-US" b="1" dirty="0">
                  <a:latin typeface="Calibri" panose="020F0502020204030204" pitchFamily="34" charset="0"/>
                  <a:cs typeface="Times New Roman" panose="02020603050405020304" pitchFamily="18" charset="0"/>
                </a:rPr>
                <a:t>installation </a:t>
              </a:r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co</a:t>
              </a:r>
              <a:r>
                <a:rPr lang="en-US" sz="2000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st</a:t>
              </a:r>
              <a:endParaRPr lang="en-US" dirty="0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5065263" y="5253939"/>
              <a:ext cx="3319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Easy </a:t>
              </a:r>
              <a:r>
                <a:rPr lang="en-US" b="1" dirty="0">
                  <a:latin typeface="Calibri" panose="020F0502020204030204" pitchFamily="34" charset="0"/>
                  <a:cs typeface="Times New Roman" panose="02020603050405020304" pitchFamily="18" charset="0"/>
                </a:rPr>
                <a:t>recovery and </a:t>
              </a:r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reusability</a:t>
              </a:r>
              <a:endParaRPr lang="en-US" b="1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079118" y="5893031"/>
              <a:ext cx="33196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Environmentally friendly</a:t>
              </a: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84442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84" descr="C:\Users\falmatroushi\Desktop\PI logo high r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7" y="45079"/>
            <a:ext cx="964351" cy="755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286500" y="464343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9113" y="5081147"/>
            <a:ext cx="1600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Contaminated</a:t>
            </a:r>
          </a:p>
          <a:p>
            <a:pPr algn="ctr"/>
            <a:r>
              <a:rPr lang="en-US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Lean Amine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936727" y="1557801"/>
            <a:ext cx="1352559" cy="1308745"/>
            <a:chOff x="183933" y="645722"/>
            <a:chExt cx="1352559" cy="1308745"/>
          </a:xfrm>
        </p:grpSpPr>
        <p:sp>
          <p:nvSpPr>
            <p:cNvPr id="12" name="Rounded Rectangle 11"/>
            <p:cNvSpPr/>
            <p:nvPr/>
          </p:nvSpPr>
          <p:spPr>
            <a:xfrm>
              <a:off x="183933" y="645722"/>
              <a:ext cx="1352559" cy="1308745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ounded Rectangle 4"/>
            <p:cNvSpPr/>
            <p:nvPr/>
          </p:nvSpPr>
          <p:spPr>
            <a:xfrm>
              <a:off x="247821" y="709610"/>
              <a:ext cx="1224783" cy="11809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1800" b="1" kern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Activated Carbon is replaced by</a:t>
              </a:r>
              <a:endParaRPr lang="en-US" sz="1800" b="0" kern="120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>
            <a:off x="4613006" y="3009372"/>
            <a:ext cx="0" cy="848621"/>
          </a:xfrm>
          <a:prstGeom prst="straightConnector1">
            <a:avLst/>
          </a:prstGeom>
          <a:ln w="57150">
            <a:solidFill>
              <a:srgbClr val="2C7F9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itle 1"/>
          <p:cNvSpPr txBox="1">
            <a:spLocks/>
          </p:cNvSpPr>
          <p:nvPr/>
        </p:nvSpPr>
        <p:spPr bwMode="auto">
          <a:xfrm>
            <a:off x="1096344" y="84650"/>
            <a:ext cx="7061900" cy="755119"/>
          </a:xfrm>
          <a:prstGeom prst="rect">
            <a:avLst/>
          </a:prstGeom>
          <a:solidFill>
            <a:srgbClr val="2C7F9C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algn="ctr" defTabSz="914400" eaLnBrk="1" hangingPunct="1"/>
            <a:r>
              <a: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rPr>
              <a:t>Bio-Polymer </a:t>
            </a:r>
            <a:r>
              <a:rPr lang="en-US" altLang="en-US" sz="2800" b="1" kern="0" dirty="0" smtClean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rPr>
              <a:t>based </a:t>
            </a:r>
            <a:r>
              <a: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rPr>
              <a:t>Adsorptive Reclamation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9113" y="1610924"/>
            <a:ext cx="14923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Contaminant free Lean Amine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5554092" y="4716607"/>
            <a:ext cx="3132708" cy="512618"/>
            <a:chOff x="4956303" y="2015974"/>
            <a:chExt cx="4047190" cy="512618"/>
          </a:xfrm>
        </p:grpSpPr>
        <p:sp>
          <p:nvSpPr>
            <p:cNvPr id="23" name="Rounded Rectangle 22"/>
            <p:cNvSpPr/>
            <p:nvPr/>
          </p:nvSpPr>
          <p:spPr>
            <a:xfrm>
              <a:off x="4956303" y="2015974"/>
              <a:ext cx="3767844" cy="512618"/>
            </a:xfrm>
            <a:prstGeom prst="roundRect">
              <a:avLst/>
            </a:prstGeom>
            <a:gradFill>
              <a:gsLst>
                <a:gs pos="0">
                  <a:srgbClr val="2C7F9C"/>
                </a:gs>
                <a:gs pos="100000">
                  <a:schemeClr val="bg1">
                    <a:lumMod val="6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56304" y="2029829"/>
              <a:ext cx="4047189" cy="402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2296" lvl="0" algn="just" defTabSz="914400">
                <a:lnSpc>
                  <a:spcPct val="120000"/>
                </a:lnSpc>
                <a:buClr>
                  <a:srgbClr val="3891A7"/>
                </a:buClr>
                <a:defRPr/>
              </a:pPr>
              <a:r>
                <a:rPr lang="en-US" b="1" dirty="0">
                  <a:latin typeface="Calibri" panose="020F0502020204030204" pitchFamily="34" charset="0"/>
                  <a:cs typeface="Times New Roman" panose="02020603050405020304" pitchFamily="18" charset="0"/>
                </a:rPr>
                <a:t>Biodegradability</a:t>
              </a:r>
              <a:endParaRPr lang="en-US" baseline="-250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598278" y="5390078"/>
            <a:ext cx="3872295" cy="516579"/>
            <a:chOff x="216171" y="1310334"/>
            <a:chExt cx="3838762" cy="516579"/>
          </a:xfrm>
        </p:grpSpPr>
        <p:sp>
          <p:nvSpPr>
            <p:cNvPr id="30" name="Rounded Rectangle 29"/>
            <p:cNvSpPr/>
            <p:nvPr/>
          </p:nvSpPr>
          <p:spPr>
            <a:xfrm>
              <a:off x="295591" y="1314295"/>
              <a:ext cx="3759342" cy="512618"/>
            </a:xfrm>
            <a:prstGeom prst="roundRect">
              <a:avLst/>
            </a:prstGeom>
            <a:gradFill>
              <a:gsLst>
                <a:gs pos="0">
                  <a:srgbClr val="2C7F9C"/>
                </a:gs>
                <a:gs pos="100000">
                  <a:schemeClr val="bg1">
                    <a:lumMod val="6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16171" y="1310334"/>
              <a:ext cx="3838762" cy="402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2296" lvl="0" algn="just" defTabSz="914400">
                <a:lnSpc>
                  <a:spcPct val="120000"/>
                </a:lnSpc>
                <a:buClr>
                  <a:srgbClr val="3891A7"/>
                </a:buClr>
                <a:defRPr/>
              </a:pPr>
              <a:r>
                <a:rPr lang="en-US" b="1" dirty="0">
                  <a:latin typeface="Calibri" panose="020F0502020204030204" pitchFamily="34" charset="0"/>
                  <a:cs typeface="Times New Roman" panose="02020603050405020304" pitchFamily="18" charset="0"/>
                </a:rPr>
                <a:t>Environmentally </a:t>
              </a:r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friendly</a:t>
              </a:r>
              <a:endParaRPr lang="en-US" b="1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292131" y="6046021"/>
            <a:ext cx="4636637" cy="512618"/>
            <a:chOff x="4956304" y="2015974"/>
            <a:chExt cx="4047189" cy="512618"/>
          </a:xfrm>
        </p:grpSpPr>
        <p:sp>
          <p:nvSpPr>
            <p:cNvPr id="33" name="Rounded Rectangle 32"/>
            <p:cNvSpPr/>
            <p:nvPr/>
          </p:nvSpPr>
          <p:spPr>
            <a:xfrm>
              <a:off x="4956304" y="2015974"/>
              <a:ext cx="3633958" cy="512618"/>
            </a:xfrm>
            <a:prstGeom prst="roundRect">
              <a:avLst/>
            </a:prstGeom>
            <a:gradFill>
              <a:gsLst>
                <a:gs pos="0">
                  <a:srgbClr val="2C7F9C"/>
                </a:gs>
                <a:gs pos="100000">
                  <a:schemeClr val="bg1">
                    <a:lumMod val="6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956304" y="2029829"/>
              <a:ext cx="4047189" cy="402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2296" lvl="0" algn="just" defTabSz="914400">
                <a:lnSpc>
                  <a:spcPct val="120000"/>
                </a:lnSpc>
                <a:buClr>
                  <a:srgbClr val="3891A7"/>
                </a:buClr>
                <a:defRPr/>
              </a:pPr>
              <a:r>
                <a:rPr lang="en-US" b="1" dirty="0">
                  <a:latin typeface="Calibri" panose="020F0502020204030204" pitchFamily="34" charset="0"/>
                  <a:cs typeface="Times New Roman" panose="02020603050405020304" pitchFamily="18" charset="0"/>
                </a:rPr>
                <a:t>Low Carbon footprint</a:t>
              </a:r>
              <a:endParaRPr lang="en-US" baseline="-250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550993" y="4052495"/>
            <a:ext cx="3114934" cy="512618"/>
            <a:chOff x="5217005" y="1319112"/>
            <a:chExt cx="4556316" cy="512618"/>
          </a:xfrm>
        </p:grpSpPr>
        <p:sp>
          <p:nvSpPr>
            <p:cNvPr id="36" name="Rounded Rectangle 35"/>
            <p:cNvSpPr/>
            <p:nvPr/>
          </p:nvSpPr>
          <p:spPr>
            <a:xfrm>
              <a:off x="5254859" y="1319112"/>
              <a:ext cx="4232711" cy="512618"/>
            </a:xfrm>
            <a:prstGeom prst="roundRect">
              <a:avLst/>
            </a:prstGeom>
            <a:gradFill>
              <a:gsLst>
                <a:gs pos="0">
                  <a:srgbClr val="2C7F9C"/>
                </a:gs>
                <a:gs pos="100000">
                  <a:schemeClr val="bg1">
                    <a:lumMod val="65000"/>
                  </a:schemeClr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217005" y="1342861"/>
              <a:ext cx="4556316" cy="4025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2296" lvl="0" algn="just" defTabSz="914400">
                <a:lnSpc>
                  <a:spcPct val="120000"/>
                </a:lnSpc>
                <a:buClr>
                  <a:srgbClr val="3891A7"/>
                </a:buClr>
                <a:defRPr/>
              </a:pPr>
              <a:r>
                <a:rPr lang="en-US" b="1" dirty="0">
                  <a:latin typeface="Calibri" panose="020F0502020204030204" pitchFamily="34" charset="0"/>
                  <a:cs typeface="Times New Roman" panose="02020603050405020304" pitchFamily="18" charset="0"/>
                </a:rPr>
                <a:t>High adsorption capacity</a:t>
              </a:r>
              <a:endParaRPr lang="en-US" baseline="-250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3893780" y="4000819"/>
            <a:ext cx="1467028" cy="1308745"/>
            <a:chOff x="126781" y="645722"/>
            <a:chExt cx="1467028" cy="1308745"/>
          </a:xfrm>
          <a:solidFill>
            <a:srgbClr val="2C7F9C"/>
          </a:solidFill>
        </p:grpSpPr>
        <p:sp>
          <p:nvSpPr>
            <p:cNvPr id="47" name="Rounded Rectangle 46"/>
            <p:cNvSpPr/>
            <p:nvPr/>
          </p:nvSpPr>
          <p:spPr>
            <a:xfrm>
              <a:off x="126781" y="645722"/>
              <a:ext cx="1467028" cy="130874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Rounded Rectangle 4"/>
            <p:cNvSpPr/>
            <p:nvPr/>
          </p:nvSpPr>
          <p:spPr>
            <a:xfrm>
              <a:off x="219919" y="709610"/>
              <a:ext cx="1285764" cy="118096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altLang="en-US" sz="2000" b="1" kern="1200" dirty="0" smtClean="0">
                  <a:solidFill>
                    <a:schemeClr val="bg1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Bio-polymer based hydrogels</a:t>
              </a:r>
              <a:endParaRPr lang="en-US" sz="2000" b="0" kern="1200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29" name="Diagram 28"/>
          <p:cNvGraphicFramePr/>
          <p:nvPr>
            <p:extLst>
              <p:ext uri="{D42A27DB-BD31-4B8C-83A1-F6EECF244321}">
                <p14:modId xmlns:p14="http://schemas.microsoft.com/office/powerpoint/2010/main" val="2019527017"/>
              </p:ext>
            </p:extLst>
          </p:nvPr>
        </p:nvGraphicFramePr>
        <p:xfrm>
          <a:off x="3757757" y="942975"/>
          <a:ext cx="2929189" cy="2615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9" name="Diagram 38"/>
          <p:cNvGraphicFramePr/>
          <p:nvPr>
            <p:extLst>
              <p:ext uri="{D42A27DB-BD31-4B8C-83A1-F6EECF244321}">
                <p14:modId xmlns:p14="http://schemas.microsoft.com/office/powerpoint/2010/main" val="1015635061"/>
              </p:ext>
            </p:extLst>
          </p:nvPr>
        </p:nvGraphicFramePr>
        <p:xfrm>
          <a:off x="5705175" y="1002735"/>
          <a:ext cx="3324523" cy="26001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3"/>
          <a:srcRect l="7019"/>
          <a:stretch/>
        </p:blipFill>
        <p:spPr>
          <a:xfrm>
            <a:off x="1836683" y="1344769"/>
            <a:ext cx="1824432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948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73146" y="69323"/>
            <a:ext cx="8026251" cy="800592"/>
            <a:chOff x="13447" y="0"/>
            <a:chExt cx="8026251" cy="800592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0"/>
              <a:ext cx="7061900" cy="755119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 fontScale="92500" lnSpcReduction="20000"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Alginate-Clay Composite Hydrogel as Adsorbent 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286500" y="4643438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4" name="AutoShape 7"/>
          <p:cNvSpPr>
            <a:spLocks noChangeArrowheads="1"/>
          </p:cNvSpPr>
          <p:nvPr/>
        </p:nvSpPr>
        <p:spPr bwMode="auto">
          <a:xfrm>
            <a:off x="173146" y="882119"/>
            <a:ext cx="3644901" cy="437887"/>
          </a:xfrm>
          <a:prstGeom prst="roundRect">
            <a:avLst>
              <a:gd name="adj" fmla="val 16667"/>
            </a:avLst>
          </a:prstGeom>
          <a:gradFill rotWithShape="1">
            <a:gsLst>
              <a:gs pos="1000">
                <a:srgbClr val="92D050"/>
              </a:gs>
              <a:gs pos="50000">
                <a:schemeClr val="accent5">
                  <a:lumMod val="40000"/>
                  <a:lumOff val="60000"/>
                </a:schemeClr>
              </a:gs>
              <a:gs pos="100000">
                <a:srgbClr val="92D050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r>
              <a:rPr lang="en-US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Naturally abundant bio-polymer: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465083" y="4349364"/>
            <a:ext cx="8221717" cy="2439883"/>
            <a:chOff x="1441035" y="3521046"/>
            <a:chExt cx="6844932" cy="2662243"/>
          </a:xfrm>
        </p:grpSpPr>
        <p:graphicFrame>
          <p:nvGraphicFramePr>
            <p:cNvPr id="54" name="Diagram 53"/>
            <p:cNvGraphicFramePr/>
            <p:nvPr>
              <p:extLst>
                <p:ext uri="{D42A27DB-BD31-4B8C-83A1-F6EECF244321}">
                  <p14:modId xmlns:p14="http://schemas.microsoft.com/office/powerpoint/2010/main" val="863522403"/>
                </p:ext>
              </p:extLst>
            </p:nvPr>
          </p:nvGraphicFramePr>
          <p:xfrm>
            <a:off x="1441035" y="3521046"/>
            <a:ext cx="2929189" cy="26150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55" name="Diagram 54"/>
            <p:cNvGraphicFramePr/>
            <p:nvPr>
              <p:extLst>
                <p:ext uri="{D42A27DB-BD31-4B8C-83A1-F6EECF244321}">
                  <p14:modId xmlns:p14="http://schemas.microsoft.com/office/powerpoint/2010/main" val="1836147259"/>
                </p:ext>
              </p:extLst>
            </p:nvPr>
          </p:nvGraphicFramePr>
          <p:xfrm>
            <a:off x="3678738" y="3583091"/>
            <a:ext cx="4607229" cy="260019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  <p:grpSp>
        <p:nvGrpSpPr>
          <p:cNvPr id="6" name="Group 5"/>
          <p:cNvGrpSpPr/>
          <p:nvPr/>
        </p:nvGrpSpPr>
        <p:grpSpPr>
          <a:xfrm>
            <a:off x="259200" y="1433698"/>
            <a:ext cx="8652763" cy="2710459"/>
            <a:chOff x="259200" y="1433698"/>
            <a:chExt cx="8652763" cy="2710459"/>
          </a:xfrm>
        </p:grpSpPr>
        <p:pic>
          <p:nvPicPr>
            <p:cNvPr id="43" name="Picture 2" descr="http://www.ecm.uwa.edu.au/__data/assets/image/0004/2882623/alginate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3972" y="1570875"/>
              <a:ext cx="2137991" cy="14253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7"/>
            <p:cNvGrpSpPr/>
            <p:nvPr/>
          </p:nvGrpSpPr>
          <p:grpSpPr>
            <a:xfrm>
              <a:off x="846247" y="1433698"/>
              <a:ext cx="5927726" cy="1767710"/>
              <a:chOff x="846247" y="1433698"/>
              <a:chExt cx="5927726" cy="1767710"/>
            </a:xfrm>
          </p:grpSpPr>
          <p:grpSp>
            <p:nvGrpSpPr>
              <p:cNvPr id="33" name="Group 51"/>
              <p:cNvGrpSpPr>
                <a:grpSpLocks/>
              </p:cNvGrpSpPr>
              <p:nvPr/>
            </p:nvGrpSpPr>
            <p:grpSpPr bwMode="auto">
              <a:xfrm>
                <a:off x="846247" y="1744728"/>
                <a:ext cx="5927725" cy="1144321"/>
                <a:chOff x="1332" y="2004"/>
                <a:chExt cx="3734" cy="799"/>
              </a:xfrm>
            </p:grpSpPr>
            <p:grpSp>
              <p:nvGrpSpPr>
                <p:cNvPr id="34" name="Group 16"/>
                <p:cNvGrpSpPr>
                  <a:grpSpLocks/>
                </p:cNvGrpSpPr>
                <p:nvPr/>
              </p:nvGrpSpPr>
              <p:grpSpPr bwMode="auto">
                <a:xfrm>
                  <a:off x="1332" y="2073"/>
                  <a:ext cx="909" cy="528"/>
                  <a:chOff x="1620" y="1785"/>
                  <a:chExt cx="909" cy="528"/>
                </a:xfrm>
              </p:grpSpPr>
              <p:sp>
                <p:nvSpPr>
                  <p:cNvPr id="39" name="AutoShape 11"/>
                  <p:cNvSpPr>
                    <a:spLocks noChangeArrowheads="1"/>
                  </p:cNvSpPr>
                  <p:nvPr/>
                </p:nvSpPr>
                <p:spPr bwMode="auto">
                  <a:xfrm>
                    <a:off x="1620" y="1785"/>
                    <a:ext cx="909" cy="528"/>
                  </a:xfrm>
                  <a:prstGeom prst="flowChartDocument">
                    <a:avLst/>
                  </a:prstGeom>
                  <a:gradFill rotWithShape="1">
                    <a:gsLst>
                      <a:gs pos="0">
                        <a:schemeClr val="bg1"/>
                      </a:gs>
                      <a:gs pos="100000">
                        <a:srgbClr val="33CCCC"/>
                      </a:gs>
                    </a:gsLst>
                    <a:path path="rect">
                      <a:fillToRect l="50000" t="50000" r="50000" b="50000"/>
                    </a:path>
                  </a:gradFill>
                  <a:ln w="15875" algn="ctr">
                    <a:solidFill>
                      <a:srgbClr val="008000"/>
                    </a:solidFill>
                    <a:prstDash val="dash"/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632" y="1907"/>
                    <a:ext cx="816" cy="258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gradFill rotWithShape="1">
                          <a:gsLst>
                            <a:gs pos="0">
                              <a:srgbClr val="99CC00">
                                <a:gamma/>
                                <a:shade val="46275"/>
                                <a:invGamma/>
                              </a:srgbClr>
                            </a:gs>
                            <a:gs pos="100000">
                              <a:srgbClr val="99CC00"/>
                            </a:gs>
                          </a:gsLst>
                          <a:lin ang="5400000" scaled="1"/>
                        </a:gradFill>
                      </a14:hiddenFill>
                    </a:ext>
                    <a:ext uri="{91240B29-F687-4F45-9708-019B960494DF}">
                      <a14:hiddenLine xmlns:a14="http://schemas.microsoft.com/office/drawing/2010/main" w="15875" algn="ctr">
                        <a:solidFill>
                          <a:srgbClr val="008000"/>
                        </a:solidFill>
                        <a:prstDash val="dash"/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square">
                    <a:spAutoFit/>
                  </a:bodyPr>
                  <a:lstStyle>
                    <a:lvl1pPr marL="342900" indent="-342900" algn="l" defTabSz="342900">
                      <a:spcBef>
                        <a:spcPct val="0"/>
                      </a:spcBef>
                      <a:tabLst>
                        <a:tab pos="57150" algn="l"/>
                      </a:tabLs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1pPr>
                    <a:lvl2pPr algn="l" defTabSz="342900">
                      <a:spcBef>
                        <a:spcPct val="0"/>
                      </a:spcBef>
                      <a:tabLst>
                        <a:tab pos="57150" algn="l"/>
                      </a:tabLs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2pPr>
                    <a:lvl3pPr algn="l" defTabSz="342900">
                      <a:spcBef>
                        <a:spcPct val="0"/>
                      </a:spcBef>
                      <a:tabLst>
                        <a:tab pos="57150" algn="l"/>
                      </a:tabLs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3pPr>
                    <a:lvl4pPr algn="l" defTabSz="342900">
                      <a:spcBef>
                        <a:spcPct val="0"/>
                      </a:spcBef>
                      <a:tabLst>
                        <a:tab pos="57150" algn="l"/>
                      </a:tabLs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4pPr>
                    <a:lvl5pPr algn="l" defTabSz="342900">
                      <a:spcBef>
                        <a:spcPct val="0"/>
                      </a:spcBef>
                      <a:tabLst>
                        <a:tab pos="57150" algn="l"/>
                      </a:tabLs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5pPr>
                    <a:lvl6pPr defTabSz="342900" fontAlgn="base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57150" algn="l"/>
                      </a:tabLs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6pPr>
                    <a:lvl7pPr defTabSz="342900" fontAlgn="base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57150" algn="l"/>
                      </a:tabLs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7pPr>
                    <a:lvl8pPr defTabSz="342900" fontAlgn="base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57150" algn="l"/>
                      </a:tabLs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8pPr>
                    <a:lvl9pPr defTabSz="342900" fontAlgn="base">
                      <a:spcBef>
                        <a:spcPct val="0"/>
                      </a:spcBef>
                      <a:spcAft>
                        <a:spcPct val="0"/>
                      </a:spcAft>
                      <a:tabLst>
                        <a:tab pos="57150" algn="l"/>
                      </a:tabLst>
                      <a:defRPr>
                        <a:solidFill>
                          <a:schemeClr val="tx1"/>
                        </a:solidFill>
                        <a:latin typeface="Arial" panose="020B0604020202020204" pitchFamily="34" charset="0"/>
                      </a:defRPr>
                    </a:lvl9pPr>
                  </a:lstStyle>
                  <a:p>
                    <a:pPr algn="ctr">
                      <a:spcBef>
                        <a:spcPct val="50000"/>
                      </a:spcBef>
                    </a:pPr>
                    <a:r>
                      <a:rPr lang="en-US" altLang="en-US" b="1" i="0" dirty="0" smtClean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Alginate</a:t>
                    </a:r>
                  </a:p>
                </p:txBody>
              </p:sp>
            </p:grpSp>
            <p:grpSp>
              <p:nvGrpSpPr>
                <p:cNvPr id="35" name="Group 25"/>
                <p:cNvGrpSpPr>
                  <a:grpSpLocks/>
                </p:cNvGrpSpPr>
                <p:nvPr/>
              </p:nvGrpSpPr>
              <p:grpSpPr bwMode="auto">
                <a:xfrm>
                  <a:off x="2291" y="2004"/>
                  <a:ext cx="2775" cy="799"/>
                  <a:chOff x="2531" y="1092"/>
                  <a:chExt cx="2775" cy="799"/>
                </a:xfrm>
              </p:grpSpPr>
              <p:sp>
                <p:nvSpPr>
                  <p:cNvPr id="36" name="AutoShape 26"/>
                  <p:cNvSpPr>
                    <a:spLocks noChangeArrowheads="1"/>
                  </p:cNvSpPr>
                  <p:nvPr/>
                </p:nvSpPr>
                <p:spPr bwMode="auto">
                  <a:xfrm>
                    <a:off x="2531" y="1092"/>
                    <a:ext cx="960" cy="720"/>
                  </a:xfrm>
                  <a:prstGeom prst="irregularSeal1">
                    <a:avLst/>
                  </a:prstGeom>
                  <a:gradFill rotWithShape="1">
                    <a:gsLst>
                      <a:gs pos="0">
                        <a:srgbClr val="A5EBE9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5875" algn="ctr">
                        <a:solidFill>
                          <a:srgbClr val="008000"/>
                        </a:solidFill>
                        <a:prstDash val="dash"/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AutoShape 27"/>
                  <p:cNvSpPr>
                    <a:spLocks noChangeArrowheads="1"/>
                  </p:cNvSpPr>
                  <p:nvPr/>
                </p:nvSpPr>
                <p:spPr bwMode="auto">
                  <a:xfrm>
                    <a:off x="3426" y="1152"/>
                    <a:ext cx="960" cy="720"/>
                  </a:xfrm>
                  <a:prstGeom prst="irregularSeal1">
                    <a:avLst/>
                  </a:prstGeom>
                  <a:gradFill rotWithShape="1">
                    <a:gsLst>
                      <a:gs pos="0">
                        <a:srgbClr val="A5EBE9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5875" algn="ctr">
                        <a:solidFill>
                          <a:srgbClr val="008000"/>
                        </a:solidFill>
                        <a:prstDash val="dash"/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38" name="AutoShape 28"/>
                  <p:cNvSpPr>
                    <a:spLocks noChangeArrowheads="1"/>
                  </p:cNvSpPr>
                  <p:nvPr/>
                </p:nvSpPr>
                <p:spPr bwMode="auto">
                  <a:xfrm>
                    <a:off x="4346" y="1171"/>
                    <a:ext cx="960" cy="720"/>
                  </a:xfrm>
                  <a:prstGeom prst="irregularSeal1">
                    <a:avLst/>
                  </a:prstGeom>
                  <a:gradFill rotWithShape="1">
                    <a:gsLst>
                      <a:gs pos="0">
                        <a:srgbClr val="A5EBE9"/>
                      </a:gs>
                      <a:gs pos="100000">
                        <a:schemeClr val="bg1"/>
                      </a:gs>
                    </a:gsLst>
                    <a:path path="shape">
                      <a:fillToRect l="50000" t="50000" r="50000" b="50000"/>
                    </a:path>
                  </a:gra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5875" algn="ctr">
                        <a:solidFill>
                          <a:srgbClr val="008000"/>
                        </a:solidFill>
                        <a:prstDash val="dash"/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1" name="AutoShape 37"/>
              <p:cNvSpPr>
                <a:spLocks/>
              </p:cNvSpPr>
              <p:nvPr/>
            </p:nvSpPr>
            <p:spPr bwMode="auto">
              <a:xfrm>
                <a:off x="3208446" y="1433698"/>
                <a:ext cx="3565525" cy="806594"/>
              </a:xfrm>
              <a:prstGeom prst="accentCallout2">
                <a:avLst>
                  <a:gd name="adj1" fmla="val 46385"/>
                  <a:gd name="adj2" fmla="val -2440"/>
                  <a:gd name="adj3" fmla="val 46385"/>
                  <a:gd name="adj4" fmla="val -13029"/>
                  <a:gd name="adj5" fmla="val 86760"/>
                  <a:gd name="adj6" fmla="val -26372"/>
                </a:avLst>
              </a:prstGeom>
              <a:gradFill rotWithShape="1">
                <a:gsLst>
                  <a:gs pos="0">
                    <a:srgbClr val="A5EBE9"/>
                  </a:gs>
                  <a:gs pos="50000">
                    <a:srgbClr val="FFFFCC"/>
                  </a:gs>
                  <a:gs pos="100000">
                    <a:srgbClr val="A5EBE9"/>
                  </a:gs>
                </a:gsLst>
                <a:lin ang="2700000" scaled="1"/>
              </a:gradFill>
              <a:ln w="15875">
                <a:solidFill>
                  <a:srgbClr val="008000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114300"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spcBef>
                    <a:spcPct val="20000"/>
                  </a:spcBef>
                </a:pPr>
                <a:r>
                  <a:rPr lang="en-US" altLang="en-US" sz="160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Source:</a:t>
                </a:r>
                <a:r>
                  <a:rPr lang="en-US" altLang="en-US" sz="1600" b="1" i="0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 Brown seaweed</a:t>
                </a:r>
              </a:p>
              <a:p>
                <a:pPr algn="just">
                  <a:spcBef>
                    <a:spcPct val="20000"/>
                  </a:spcBef>
                </a:pPr>
                <a:r>
                  <a:rPr lang="en-US" altLang="en-US" sz="160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It is cheap, readily available,</a:t>
                </a:r>
                <a:r>
                  <a:rPr lang="en-US" sz="1600" b="1" dirty="0" smtClean="0"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 and environment friendly.</a:t>
                </a:r>
                <a:endParaRPr lang="en-US" altLang="en-US" sz="1600" b="1" dirty="0">
                  <a:solidFill>
                    <a:srgbClr val="0000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2" name="AutoShape 37"/>
              <p:cNvSpPr>
                <a:spLocks/>
              </p:cNvSpPr>
              <p:nvPr/>
            </p:nvSpPr>
            <p:spPr bwMode="auto">
              <a:xfrm>
                <a:off x="3208446" y="2353435"/>
                <a:ext cx="3565527" cy="847973"/>
              </a:xfrm>
              <a:prstGeom prst="accentCallout2">
                <a:avLst>
                  <a:gd name="adj1" fmla="val 46385"/>
                  <a:gd name="adj2" fmla="val -2440"/>
                  <a:gd name="adj3" fmla="val 46385"/>
                  <a:gd name="adj4" fmla="val -13029"/>
                  <a:gd name="adj5" fmla="val -21436"/>
                  <a:gd name="adj6" fmla="val -26372"/>
                </a:avLst>
              </a:prstGeom>
              <a:gradFill rotWithShape="1">
                <a:gsLst>
                  <a:gs pos="0">
                    <a:srgbClr val="A5EBE9"/>
                  </a:gs>
                  <a:gs pos="50000">
                    <a:srgbClr val="FFFFCC"/>
                  </a:gs>
                  <a:gs pos="100000">
                    <a:srgbClr val="A5EBE9"/>
                  </a:gs>
                </a:gsLst>
                <a:lin ang="2700000" scaled="1"/>
              </a:gradFill>
              <a:ln w="15875">
                <a:solidFill>
                  <a:srgbClr val="008000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114300"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spcBef>
                    <a:spcPct val="20000"/>
                  </a:spcBef>
                </a:pPr>
                <a:r>
                  <a:rPr lang="en-US" altLang="en-US" sz="160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Ability to form hydrogels by crosslinking with metal ions such as Ca</a:t>
                </a:r>
                <a:r>
                  <a:rPr lang="en-US" altLang="en-US" sz="1600" b="1" baseline="30000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2+ </a:t>
                </a:r>
                <a:r>
                  <a:rPr lang="en-US" altLang="en-US" sz="160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ions.</a:t>
                </a:r>
                <a:endParaRPr lang="en-US" altLang="en-US" sz="1600" b="1" baseline="30000" dirty="0">
                  <a:solidFill>
                    <a:srgbClr val="0000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259200" y="3275936"/>
              <a:ext cx="8652763" cy="868221"/>
              <a:chOff x="259200" y="3275936"/>
              <a:chExt cx="8652763" cy="868221"/>
            </a:xfrm>
          </p:grpSpPr>
          <p:sp>
            <p:nvSpPr>
              <p:cNvPr id="48" name="AutoShape 7"/>
              <p:cNvSpPr>
                <a:spLocks noChangeArrowheads="1"/>
              </p:cNvSpPr>
              <p:nvPr/>
            </p:nvSpPr>
            <p:spPr bwMode="auto">
              <a:xfrm>
                <a:off x="259200" y="3440271"/>
                <a:ext cx="2603008" cy="437887"/>
              </a:xfrm>
              <a:prstGeom prst="roundRect">
                <a:avLst>
                  <a:gd name="adj" fmla="val 16667"/>
                </a:avLst>
              </a:prstGeom>
              <a:gradFill rotWithShape="1">
                <a:gsLst>
                  <a:gs pos="1000">
                    <a:srgbClr val="92D050"/>
                  </a:gs>
                  <a:gs pos="50000">
                    <a:schemeClr val="accent5">
                      <a:lumMod val="40000"/>
                      <a:lumOff val="60000"/>
                    </a:schemeClr>
                  </a:gs>
                  <a:gs pos="100000">
                    <a:srgbClr val="92D050"/>
                  </a:gs>
                </a:gsLst>
                <a:lin ang="5400000" scaled="1"/>
              </a:gradFill>
              <a:ln>
                <a:noFill/>
              </a:ln>
              <a:effectLst/>
            </p:spPr>
            <p:txBody>
              <a:bodyPr wrap="none" anchor="ctr"/>
              <a:lstStyle/>
              <a:p>
                <a:r>
                  <a:rPr lang="en-US" b="1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Clay as reinforcing agent:  </a:t>
                </a:r>
                <a:endParaRPr lang="en-US" b="1" dirty="0"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6" name="AutoShape 37"/>
              <p:cNvSpPr>
                <a:spLocks/>
              </p:cNvSpPr>
              <p:nvPr/>
            </p:nvSpPr>
            <p:spPr bwMode="auto">
              <a:xfrm>
                <a:off x="3271508" y="3275936"/>
                <a:ext cx="5640455" cy="868221"/>
              </a:xfrm>
              <a:prstGeom prst="accentCallout2">
                <a:avLst>
                  <a:gd name="adj1" fmla="val 46385"/>
                  <a:gd name="adj2" fmla="val -2440"/>
                  <a:gd name="adj3" fmla="val 48650"/>
                  <a:gd name="adj4" fmla="val -7203"/>
                  <a:gd name="adj5" fmla="val 48638"/>
                  <a:gd name="adj6" fmla="val -7725"/>
                </a:avLst>
              </a:prstGeom>
              <a:gradFill rotWithShape="1">
                <a:gsLst>
                  <a:gs pos="0">
                    <a:srgbClr val="A5EBE9"/>
                  </a:gs>
                  <a:gs pos="50000">
                    <a:srgbClr val="FFFFCC"/>
                  </a:gs>
                  <a:gs pos="100000">
                    <a:srgbClr val="A5EBE9"/>
                  </a:gs>
                </a:gsLst>
                <a:lin ang="2700000" scaled="1"/>
              </a:gradFill>
              <a:ln w="15875">
                <a:solidFill>
                  <a:srgbClr val="008000"/>
                </a:solidFill>
                <a:prstDash val="dash"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lvl1pPr marL="114300"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algn="l" defTabSz="342900">
                  <a:spcBef>
                    <a:spcPct val="0"/>
                  </a:spcBef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defTabSz="342900" fontAlgn="base">
                  <a:spcBef>
                    <a:spcPct val="0"/>
                  </a:spcBef>
                  <a:spcAft>
                    <a:spcPct val="0"/>
                  </a:spcAft>
                  <a:tabLst>
                    <a:tab pos="114300" algn="l"/>
                    <a:tab pos="222885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just">
                  <a:spcBef>
                    <a:spcPct val="20000"/>
                  </a:spcBef>
                </a:pPr>
                <a:r>
                  <a:rPr lang="en-US" altLang="en-US" sz="160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It has high surface area</a:t>
                </a:r>
                <a:r>
                  <a:rPr lang="en-US" altLang="en-US" sz="16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altLang="en-US" sz="160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and strong adsorption capability.</a:t>
                </a:r>
                <a:endParaRPr lang="en-US" altLang="en-US" sz="1600" b="1" baseline="30000" dirty="0">
                  <a:solidFill>
                    <a:srgbClr val="0000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  <a:p>
                <a:pPr algn="just">
                  <a:spcBef>
                    <a:spcPct val="20000"/>
                  </a:spcBef>
                </a:pPr>
                <a:r>
                  <a:rPr lang="en-US" altLang="en-US" sz="160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As filler decreases swelling </a:t>
                </a:r>
                <a:r>
                  <a:rPr lang="en-US" altLang="en-US" sz="16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of </a:t>
                </a:r>
                <a:r>
                  <a:rPr lang="en-US" altLang="en-US" sz="160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native </a:t>
                </a:r>
                <a:r>
                  <a:rPr lang="en-US" altLang="en-US" sz="1600" b="1" dirty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hydrogels &amp;</a:t>
                </a:r>
                <a:r>
                  <a:rPr lang="en-US" altLang="en-US" sz="1600" b="1" dirty="0" smtClean="0">
                    <a:solidFill>
                      <a:srgbClr val="00000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Times New Roman" panose="02020603050405020304" pitchFamily="18" charset="0"/>
                  </a:rPr>
                  <a:t> increase mechanical strength. Clay used: Bentonite, Sepiolite etc.</a:t>
                </a:r>
                <a:endParaRPr lang="en-US" altLang="en-US" sz="1600" b="1" dirty="0">
                  <a:solidFill>
                    <a:srgbClr val="0000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Times New Roman" panose="02020603050405020304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041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13447" y="25894"/>
            <a:ext cx="8026251" cy="774698"/>
            <a:chOff x="13447" y="25894"/>
            <a:chExt cx="8026251" cy="774698"/>
          </a:xfrm>
        </p:grpSpPr>
        <p:pic>
          <p:nvPicPr>
            <p:cNvPr id="29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Title 1"/>
            <p:cNvSpPr txBox="1">
              <a:spLocks/>
            </p:cNvSpPr>
            <p:nvPr/>
          </p:nvSpPr>
          <p:spPr bwMode="auto">
            <a:xfrm>
              <a:off x="977798" y="25894"/>
              <a:ext cx="7061900" cy="729225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Objectives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350604" y="853953"/>
            <a:ext cx="8351774" cy="5694784"/>
            <a:chOff x="342224" y="925586"/>
            <a:chExt cx="8351774" cy="6297692"/>
          </a:xfrm>
        </p:grpSpPr>
        <p:grpSp>
          <p:nvGrpSpPr>
            <p:cNvPr id="27" name="Group 26"/>
            <p:cNvGrpSpPr/>
            <p:nvPr/>
          </p:nvGrpSpPr>
          <p:grpSpPr>
            <a:xfrm>
              <a:off x="350602" y="925586"/>
              <a:ext cx="8343396" cy="5257966"/>
              <a:chOff x="471052" y="1181100"/>
              <a:chExt cx="8343396" cy="4966863"/>
            </a:xfrm>
          </p:grpSpPr>
          <p:sp>
            <p:nvSpPr>
              <p:cNvPr id="2" name="AutoShape 36"/>
              <p:cNvSpPr>
                <a:spLocks noChangeArrowheads="1"/>
              </p:cNvSpPr>
              <p:nvPr/>
            </p:nvSpPr>
            <p:spPr bwMode="gray">
              <a:xfrm>
                <a:off x="471052" y="1181100"/>
                <a:ext cx="8340438" cy="83820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3" name="AutoShape 38"/>
              <p:cNvSpPr>
                <a:spLocks noChangeArrowheads="1"/>
              </p:cNvSpPr>
              <p:nvPr/>
            </p:nvSpPr>
            <p:spPr bwMode="gray">
              <a:xfrm>
                <a:off x="623454" y="1257300"/>
                <a:ext cx="761999" cy="685800"/>
              </a:xfrm>
              <a:prstGeom prst="roundRect">
                <a:avLst>
                  <a:gd name="adj" fmla="val 11921"/>
                </a:avLst>
              </a:prstGeom>
              <a:solidFill>
                <a:srgbClr val="2C7F9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4" name="Text Box 40"/>
              <p:cNvSpPr txBox="1">
                <a:spLocks noChangeArrowheads="1"/>
              </p:cNvSpPr>
              <p:nvPr/>
            </p:nvSpPr>
            <p:spPr bwMode="gray">
              <a:xfrm>
                <a:off x="789446" y="1333500"/>
                <a:ext cx="367408" cy="52322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1</a:t>
                </a:r>
                <a:endParaRPr lang="en-US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5" name="Text Box 41"/>
              <p:cNvSpPr txBox="1">
                <a:spLocks noChangeArrowheads="1"/>
              </p:cNvSpPr>
              <p:nvPr/>
            </p:nvSpPr>
            <p:spPr bwMode="gray">
              <a:xfrm>
                <a:off x="1372649" y="1387751"/>
                <a:ext cx="7430461" cy="41797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just" eaLnBrk="0" hangingPunct="0"/>
                <a:r>
                  <a:rPr lang="en-US" sz="2000" b="1" dirty="0">
                    <a:solidFill>
                      <a:schemeClr val="tx2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P</a:t>
                </a:r>
                <a:r>
                  <a:rPr lang="en-US" sz="2000" b="1" dirty="0" smtClean="0">
                    <a:solidFill>
                      <a:schemeClr val="tx2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repare Calcium Alginate clay Hybrid composites (CAH)</a:t>
                </a:r>
                <a:endParaRPr lang="en-US" sz="2000" dirty="0">
                  <a:solidFill>
                    <a:schemeClr val="tx2"/>
                  </a:solidFill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" name="Freeform 15"/>
              <p:cNvSpPr>
                <a:spLocks/>
              </p:cNvSpPr>
              <p:nvPr/>
            </p:nvSpPr>
            <p:spPr bwMode="gray">
              <a:xfrm>
                <a:off x="668994" y="1334495"/>
                <a:ext cx="564060" cy="532405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" name="AutoShape 36"/>
              <p:cNvSpPr>
                <a:spLocks noChangeArrowheads="1"/>
              </p:cNvSpPr>
              <p:nvPr/>
            </p:nvSpPr>
            <p:spPr bwMode="gray">
              <a:xfrm>
                <a:off x="471053" y="2213265"/>
                <a:ext cx="8340437" cy="83820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8" name="AutoShape 38"/>
              <p:cNvSpPr>
                <a:spLocks noChangeArrowheads="1"/>
              </p:cNvSpPr>
              <p:nvPr/>
            </p:nvSpPr>
            <p:spPr bwMode="gray">
              <a:xfrm>
                <a:off x="623454" y="2289465"/>
                <a:ext cx="761999" cy="685800"/>
              </a:xfrm>
              <a:prstGeom prst="roundRect">
                <a:avLst>
                  <a:gd name="adj" fmla="val 11921"/>
                </a:avLst>
              </a:prstGeom>
              <a:solidFill>
                <a:srgbClr val="2C7F9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9" name="Text Box 40"/>
              <p:cNvSpPr txBox="1">
                <a:spLocks noChangeArrowheads="1"/>
              </p:cNvSpPr>
              <p:nvPr/>
            </p:nvSpPr>
            <p:spPr bwMode="gray">
              <a:xfrm>
                <a:off x="789446" y="2365665"/>
                <a:ext cx="367408" cy="52322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2</a:t>
                </a:r>
                <a:endParaRPr lang="en-US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10" name="Text Box 41"/>
              <p:cNvSpPr txBox="1">
                <a:spLocks noChangeArrowheads="1"/>
              </p:cNvSpPr>
              <p:nvPr/>
            </p:nvSpPr>
            <p:spPr bwMode="gray">
              <a:xfrm>
                <a:off x="1353506" y="2267125"/>
                <a:ext cx="7415402" cy="73948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en-US" sz="2000" b="1" dirty="0" smtClean="0">
                    <a:solidFill>
                      <a:schemeClr val="tx2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Analysis of Total Organic Acid anions and Metal Ions as contaminants</a:t>
                </a:r>
                <a:endParaRPr lang="en-US" sz="2000" dirty="0">
                  <a:solidFill>
                    <a:schemeClr val="tx2"/>
                  </a:solidFill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1" name="Freeform 15"/>
              <p:cNvSpPr>
                <a:spLocks/>
              </p:cNvSpPr>
              <p:nvPr/>
            </p:nvSpPr>
            <p:spPr bwMode="gray">
              <a:xfrm>
                <a:off x="668994" y="2366660"/>
                <a:ext cx="564060" cy="532405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AutoShape 36"/>
              <p:cNvSpPr>
                <a:spLocks noChangeArrowheads="1"/>
              </p:cNvSpPr>
              <p:nvPr/>
            </p:nvSpPr>
            <p:spPr bwMode="gray">
              <a:xfrm>
                <a:off x="471054" y="3252357"/>
                <a:ext cx="8340436" cy="83820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3" name="AutoShape 38"/>
              <p:cNvSpPr>
                <a:spLocks noChangeArrowheads="1"/>
              </p:cNvSpPr>
              <p:nvPr/>
            </p:nvSpPr>
            <p:spPr bwMode="gray">
              <a:xfrm>
                <a:off x="623454" y="3328557"/>
                <a:ext cx="761999" cy="685800"/>
              </a:xfrm>
              <a:prstGeom prst="roundRect">
                <a:avLst>
                  <a:gd name="adj" fmla="val 11921"/>
                </a:avLst>
              </a:prstGeom>
              <a:solidFill>
                <a:srgbClr val="2C7F9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4" name="Text Box 40"/>
              <p:cNvSpPr txBox="1">
                <a:spLocks noChangeArrowheads="1"/>
              </p:cNvSpPr>
              <p:nvPr/>
            </p:nvSpPr>
            <p:spPr bwMode="gray">
              <a:xfrm>
                <a:off x="789446" y="3404757"/>
                <a:ext cx="367408" cy="52322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3</a:t>
                </a:r>
                <a:endParaRPr lang="en-US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gray">
              <a:xfrm>
                <a:off x="668994" y="3405752"/>
                <a:ext cx="564060" cy="532405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AutoShape 36"/>
              <p:cNvSpPr>
                <a:spLocks noChangeArrowheads="1"/>
              </p:cNvSpPr>
              <p:nvPr/>
            </p:nvSpPr>
            <p:spPr bwMode="gray">
              <a:xfrm>
                <a:off x="471053" y="4284523"/>
                <a:ext cx="8340437" cy="83820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8" name="AutoShape 38"/>
              <p:cNvSpPr>
                <a:spLocks noChangeArrowheads="1"/>
              </p:cNvSpPr>
              <p:nvPr/>
            </p:nvSpPr>
            <p:spPr bwMode="gray">
              <a:xfrm>
                <a:off x="623454" y="4360723"/>
                <a:ext cx="761999" cy="685800"/>
              </a:xfrm>
              <a:prstGeom prst="roundRect">
                <a:avLst>
                  <a:gd name="adj" fmla="val 11921"/>
                </a:avLst>
              </a:prstGeom>
              <a:solidFill>
                <a:srgbClr val="2C7F9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19" name="Text Box 40"/>
              <p:cNvSpPr txBox="1">
                <a:spLocks noChangeArrowheads="1"/>
              </p:cNvSpPr>
              <p:nvPr/>
            </p:nvSpPr>
            <p:spPr bwMode="gray">
              <a:xfrm>
                <a:off x="789446" y="4436923"/>
                <a:ext cx="367408" cy="52322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4</a:t>
                </a:r>
                <a:endParaRPr lang="en-US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gray">
              <a:xfrm>
                <a:off x="668994" y="4437918"/>
                <a:ext cx="564060" cy="532405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2" name="AutoShape 36"/>
              <p:cNvSpPr>
                <a:spLocks noChangeArrowheads="1"/>
              </p:cNvSpPr>
              <p:nvPr/>
            </p:nvSpPr>
            <p:spPr bwMode="gray">
              <a:xfrm>
                <a:off x="471054" y="5309763"/>
                <a:ext cx="8340436" cy="838200"/>
              </a:xfrm>
              <a:prstGeom prst="roundRect">
                <a:avLst>
                  <a:gd name="adj" fmla="val 10889"/>
                </a:avLst>
              </a:prstGeom>
              <a:gradFill rotWithShape="1">
                <a:gsLst>
                  <a:gs pos="0">
                    <a:srgbClr val="DDDDDD"/>
                  </a:gs>
                  <a:gs pos="50000">
                    <a:srgbClr val="DDDDDD">
                      <a:gamma/>
                      <a:tint val="36471"/>
                      <a:invGamma/>
                    </a:srgbClr>
                  </a:gs>
                  <a:gs pos="100000">
                    <a:srgbClr val="DDDDDD"/>
                  </a:gs>
                </a:gsLst>
                <a:lin ang="27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>
                <a:outerShdw dist="135003" dir="2928844" algn="ctr" rotWithShape="0">
                  <a:srgbClr val="000000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3" name="AutoShape 38"/>
              <p:cNvSpPr>
                <a:spLocks noChangeArrowheads="1"/>
              </p:cNvSpPr>
              <p:nvPr/>
            </p:nvSpPr>
            <p:spPr bwMode="gray">
              <a:xfrm>
                <a:off x="623454" y="5385963"/>
                <a:ext cx="761999" cy="685800"/>
              </a:xfrm>
              <a:prstGeom prst="roundRect">
                <a:avLst>
                  <a:gd name="adj" fmla="val 11921"/>
                </a:avLst>
              </a:prstGeom>
              <a:solidFill>
                <a:srgbClr val="2C7F9C"/>
              </a:solidFill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dirty="0"/>
              </a:p>
            </p:txBody>
          </p:sp>
          <p:sp>
            <p:nvSpPr>
              <p:cNvPr id="24" name="Text Box 40"/>
              <p:cNvSpPr txBox="1">
                <a:spLocks noChangeArrowheads="1"/>
              </p:cNvSpPr>
              <p:nvPr/>
            </p:nvSpPr>
            <p:spPr bwMode="gray">
              <a:xfrm>
                <a:off x="789446" y="5462163"/>
                <a:ext cx="367408" cy="52322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>
                <a:outerShdw dist="35921" dir="2700000" algn="ctr" rotWithShape="0">
                  <a:schemeClr val="tx1"/>
                </a:outerShdw>
              </a:effec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en-US" sz="2800" dirty="0" smtClean="0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5</a:t>
                </a:r>
                <a:endParaRPr lang="en-US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endParaRPr>
              </a:p>
            </p:txBody>
          </p:sp>
          <p:sp>
            <p:nvSpPr>
              <p:cNvPr id="25" name="Text Box 41"/>
              <p:cNvSpPr txBox="1">
                <a:spLocks noChangeArrowheads="1"/>
              </p:cNvSpPr>
              <p:nvPr/>
            </p:nvSpPr>
            <p:spPr bwMode="gray">
              <a:xfrm>
                <a:off x="1412658" y="5524501"/>
                <a:ext cx="7401790" cy="41797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eaLnBrk="0" hangingPunct="0"/>
                <a:r>
                  <a:rPr lang="en-US" sz="2000" b="1" dirty="0" smtClean="0">
                    <a:solidFill>
                      <a:schemeClr val="tx2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Scale up Studies</a:t>
                </a:r>
                <a:endParaRPr lang="en-US" sz="2000" dirty="0">
                  <a:solidFill>
                    <a:schemeClr val="tx2"/>
                  </a:solidFill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Freeform 15"/>
              <p:cNvSpPr>
                <a:spLocks/>
              </p:cNvSpPr>
              <p:nvPr/>
            </p:nvSpPr>
            <p:spPr bwMode="gray">
              <a:xfrm>
                <a:off x="668994" y="5463158"/>
                <a:ext cx="564060" cy="532405"/>
              </a:xfrm>
              <a:custGeom>
                <a:avLst/>
                <a:gdLst/>
                <a:ahLst/>
                <a:cxnLst>
                  <a:cxn ang="0">
                    <a:pos x="118" y="0"/>
                  </a:cxn>
                  <a:cxn ang="0">
                    <a:pos x="0" y="118"/>
                  </a:cxn>
                  <a:cxn ang="0">
                    <a:pos x="0" y="589"/>
                  </a:cxn>
                  <a:cxn ang="0">
                    <a:pos x="161" y="174"/>
                  </a:cxn>
                  <a:cxn ang="0">
                    <a:pos x="589" y="0"/>
                  </a:cxn>
                  <a:cxn ang="0">
                    <a:pos x="118" y="0"/>
                  </a:cxn>
                </a:cxnLst>
                <a:rect l="0" t="0" r="r" b="b"/>
                <a:pathLst>
                  <a:path w="596" h="598"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lnTo>
                      <a:pt x="0" y="589"/>
                    </a:lnTo>
                    <a:cubicBezTo>
                      <a:pt x="27" y="598"/>
                      <a:pt x="12" y="309"/>
                      <a:pt x="161" y="174"/>
                    </a:cubicBezTo>
                    <a:cubicBezTo>
                      <a:pt x="310" y="39"/>
                      <a:pt x="596" y="29"/>
                      <a:pt x="589" y="0"/>
                    </a:cubicBezTo>
                    <a:lnTo>
                      <a:pt x="11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accent1">
                      <a:gamma/>
                      <a:tint val="54510"/>
                      <a:invGamma/>
                    </a:schemeClr>
                  </a:gs>
                  <a:gs pos="50000">
                    <a:schemeClr val="accent1">
                      <a:alpha val="0"/>
                    </a:schemeClr>
                  </a:gs>
                  <a:gs pos="100000">
                    <a:schemeClr val="accent1">
                      <a:gamma/>
                      <a:tint val="54510"/>
                      <a:invGamma/>
                    </a:scheme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7" name="AutoShape 36"/>
            <p:cNvSpPr>
              <a:spLocks noChangeArrowheads="1"/>
            </p:cNvSpPr>
            <p:nvPr/>
          </p:nvSpPr>
          <p:spPr bwMode="gray">
            <a:xfrm>
              <a:off x="342224" y="6335952"/>
              <a:ext cx="8340436" cy="887326"/>
            </a:xfrm>
            <a:prstGeom prst="roundRect">
              <a:avLst>
                <a:gd name="adj" fmla="val 10889"/>
              </a:avLst>
            </a:prstGeom>
            <a:gradFill rotWithShape="1">
              <a:gsLst>
                <a:gs pos="0">
                  <a:srgbClr val="DDDDDD"/>
                </a:gs>
                <a:gs pos="50000">
                  <a:srgbClr val="DDDDDD">
                    <a:gamma/>
                    <a:tint val="36471"/>
                    <a:invGamma/>
                  </a:srgbClr>
                </a:gs>
                <a:gs pos="100000">
                  <a:srgbClr val="DDDDDD"/>
                </a:gs>
              </a:gsLst>
              <a:lin ang="2700000" scaled="1"/>
            </a:gradFill>
            <a:ln w="38100">
              <a:solidFill>
                <a:srgbClr val="FFFFFF"/>
              </a:solidFill>
              <a:round/>
              <a:headEnd/>
              <a:tailEnd/>
            </a:ln>
            <a:effectLst>
              <a:outerShdw dist="135003" dir="2928844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8" name="AutoShape 38"/>
            <p:cNvSpPr>
              <a:spLocks noChangeArrowheads="1"/>
            </p:cNvSpPr>
            <p:nvPr/>
          </p:nvSpPr>
          <p:spPr bwMode="gray">
            <a:xfrm>
              <a:off x="494624" y="6416618"/>
              <a:ext cx="761999" cy="725994"/>
            </a:xfrm>
            <a:prstGeom prst="roundRect">
              <a:avLst>
                <a:gd name="adj" fmla="val 11921"/>
              </a:avLst>
            </a:prstGeom>
            <a:solidFill>
              <a:srgbClr val="2C7F9C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69" name="Text Box 40"/>
            <p:cNvSpPr txBox="1">
              <a:spLocks noChangeArrowheads="1"/>
            </p:cNvSpPr>
            <p:nvPr/>
          </p:nvSpPr>
          <p:spPr bwMode="gray">
            <a:xfrm>
              <a:off x="660616" y="6497284"/>
              <a:ext cx="367408" cy="57861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tx1"/>
              </a:outerShdw>
            </a:effec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80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6</a:t>
              </a:r>
            </a:p>
          </p:txBody>
        </p:sp>
        <p:sp>
          <p:nvSpPr>
            <p:cNvPr id="70" name="Text Box 41"/>
            <p:cNvSpPr txBox="1">
              <a:spLocks noChangeArrowheads="1"/>
            </p:cNvSpPr>
            <p:nvPr/>
          </p:nvSpPr>
          <p:spPr bwMode="gray">
            <a:xfrm>
              <a:off x="1292208" y="6524825"/>
              <a:ext cx="7401790" cy="44247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en-US" sz="2000" b="1" dirty="0" smtClean="0">
                  <a:solidFill>
                    <a:schemeClr val="tx2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Results of Designed Column</a:t>
              </a:r>
              <a:endPara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Text Box 41"/>
          <p:cNvSpPr txBox="1">
            <a:spLocks noChangeArrowheads="1"/>
          </p:cNvSpPr>
          <p:nvPr/>
        </p:nvSpPr>
        <p:spPr bwMode="gray">
          <a:xfrm>
            <a:off x="1265003" y="3908470"/>
            <a:ext cx="7479957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 eaLnBrk="0" hangingPunct="0"/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nvestigate the </a:t>
            </a: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regeneration efficiency </a:t>
            </a:r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of CAH in column including foaming test</a:t>
            </a:r>
            <a:endParaRPr lang="en-US" sz="2000" dirty="0">
              <a:solidFill>
                <a:schemeClr val="tx2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gray">
          <a:xfrm>
            <a:off x="1286976" y="2891183"/>
            <a:ext cx="7415402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Laboratory scale </a:t>
            </a: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adsorption </a:t>
            </a:r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experiments using CAH in continuous </a:t>
            </a: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fixed bed column using </a:t>
            </a:r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different </a:t>
            </a:r>
            <a:r>
              <a:rPr lang="en-US" sz="2000" b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diameter and </a:t>
            </a:r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height</a:t>
            </a:r>
            <a:endParaRPr lang="en-US" sz="2000" dirty="0">
              <a:solidFill>
                <a:schemeClr val="tx2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45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71102" y="45311"/>
            <a:ext cx="8026251" cy="809622"/>
            <a:chOff x="13447" y="-9030"/>
            <a:chExt cx="8026251" cy="809622"/>
          </a:xfrm>
        </p:grpSpPr>
        <p:pic>
          <p:nvPicPr>
            <p:cNvPr id="9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itle 1"/>
            <p:cNvSpPr txBox="1">
              <a:spLocks/>
            </p:cNvSpPr>
            <p:nvPr/>
          </p:nvSpPr>
          <p:spPr bwMode="auto">
            <a:xfrm>
              <a:off x="977798" y="-9030"/>
              <a:ext cx="7061900" cy="764150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 fontScale="92500"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1. Preparation </a:t>
              </a:r>
              <a:r>
                <a:rPr lang="en-US" altLang="en-US" sz="2800" b="1" kern="0" dirty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o</a:t>
              </a:r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f alginate-clay composites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23126" y="1053584"/>
            <a:ext cx="7886553" cy="4749059"/>
            <a:chOff x="917745" y="638316"/>
            <a:chExt cx="8357001" cy="507498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7745" y="638316"/>
              <a:ext cx="7121953" cy="5074988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986579" y="4464045"/>
              <a:ext cx="2288167" cy="9866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Calcium Alginate/</a:t>
              </a:r>
            </a:p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clay Hybrid (CAH) composites</a:t>
              </a:r>
              <a:endParaRPr lang="en-US" b="1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341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9374" y="145931"/>
            <a:ext cx="8610291" cy="800594"/>
            <a:chOff x="13447" y="-2"/>
            <a:chExt cx="8026251" cy="800594"/>
          </a:xfrm>
        </p:grpSpPr>
        <p:pic>
          <p:nvPicPr>
            <p:cNvPr id="14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"/>
              <a:ext cx="7061900" cy="755121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 fontScale="92500" lnSpcReduction="20000"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2. Analysis of contaminants in Industrial Lean Amine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037511" y="1842506"/>
            <a:ext cx="3805786" cy="2919018"/>
            <a:chOff x="723352" y="3481782"/>
            <a:chExt cx="3805786" cy="2919018"/>
          </a:xfrm>
        </p:grpSpPr>
        <p:pic>
          <p:nvPicPr>
            <p:cNvPr id="23" name="Picture 22" descr="http://www.perkinelmer.com/CMSResources/Images/44-127615_Optima-8000-Angle_220x220.jpg"/>
            <p:cNvPicPr/>
            <p:nvPr/>
          </p:nvPicPr>
          <p:blipFill rotWithShape="1">
            <a:blip r:embed="rId3"/>
            <a:srcRect t="4112" r="20" b="10037"/>
            <a:stretch/>
          </p:blipFill>
          <p:spPr bwMode="auto">
            <a:xfrm>
              <a:off x="723352" y="3742150"/>
              <a:ext cx="3805786" cy="2658650"/>
            </a:xfrm>
            <a:prstGeom prst="rect">
              <a:avLst/>
            </a:prstGeom>
            <a:noFill/>
          </p:spPr>
        </p:pic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2298405" y="3481782"/>
              <a:ext cx="2046115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srgbClr val="000000"/>
                  </a:solidFill>
                  <a:latin typeface="Calibri" panose="020F0502020204030204" pitchFamily="34" charset="0"/>
                  <a:cs typeface="Times New Roman" pitchFamily="18" charset="0"/>
                </a:rPr>
                <a:t>ICP-OES </a:t>
              </a:r>
              <a:r>
                <a:rPr 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Times New Roman" pitchFamily="18" charset="0"/>
                </a:rPr>
                <a:t>(Optima 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000000"/>
                  </a:solidFill>
                  <a:latin typeface="Calibri" panose="020F0502020204030204" pitchFamily="34" charset="0"/>
                  <a:cs typeface="Times New Roman" pitchFamily="18" charset="0"/>
                </a:rPr>
                <a:t>8000; Perkin Elmer)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939134" y="2166716"/>
            <a:ext cx="2937983" cy="2514629"/>
            <a:chOff x="5958211" y="2147861"/>
            <a:chExt cx="2937983" cy="2514629"/>
          </a:xfrm>
        </p:grpSpPr>
        <p:pic>
          <p:nvPicPr>
            <p:cNvPr id="21" name="Picture 20" descr="Image result for Hach Lange DR5000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8211" y="2147861"/>
              <a:ext cx="2687985" cy="19975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5958211" y="4139270"/>
              <a:ext cx="2937983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srgbClr val="000000"/>
                  </a:solidFill>
                  <a:latin typeface="Calibri" panose="020F0502020204030204" pitchFamily="34" charset="0"/>
                  <a:cs typeface="Times New Roman" pitchFamily="18" charset="0"/>
                </a:rPr>
                <a:t>UV-VIS Spectrophotometer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 smtClean="0">
                  <a:solidFill>
                    <a:srgbClr val="000000"/>
                  </a:solidFill>
                  <a:latin typeface="Calibri" panose="020F0502020204030204" pitchFamily="34" charset="0"/>
                  <a:cs typeface="Times New Roman" pitchFamily="18" charset="0"/>
                </a:rPr>
                <a:t>(DR 5000; Hach Lange)</a:t>
              </a:r>
              <a:endPara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Times New Roman" pitchFamily="18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4768739" y="5021892"/>
            <a:ext cx="429610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C0066"/>
                </a:solidFill>
                <a:latin typeface="Calibri" panose="020F0502020204030204" pitchFamily="34" charset="0"/>
                <a:cs typeface="Times New Roman" pitchFamily="18" charset="0"/>
              </a:rPr>
              <a:t>Major Metal ions: 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rgbClr val="CC0066"/>
                </a:solidFill>
                <a:latin typeface="Calibri" panose="020F0502020204030204" pitchFamily="34" charset="0"/>
                <a:cs typeface="Times New Roman" pitchFamily="18" charset="0"/>
              </a:rPr>
              <a:t>	Iron: 1.114 ppm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rgbClr val="CC0066"/>
                </a:solidFill>
                <a:latin typeface="Calibri" panose="020F0502020204030204" pitchFamily="34" charset="0"/>
                <a:cs typeface="Times New Roman" pitchFamily="18" charset="0"/>
              </a:rPr>
              <a:t>	Chromium: 0.615 ppm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rgbClr val="CC0066"/>
                </a:solidFill>
                <a:latin typeface="Calibri" panose="020F0502020204030204" pitchFamily="34" charset="0"/>
                <a:cs typeface="Times New Roman" pitchFamily="18" charset="0"/>
              </a:rPr>
              <a:t>	Cadmium: 0.121 ppm etc.</a:t>
            </a:r>
            <a:endParaRPr lang="en-US" b="1" dirty="0">
              <a:solidFill>
                <a:srgbClr val="CC0066"/>
              </a:solidFill>
              <a:latin typeface="Calibri" panose="020F0502020204030204" pitchFamily="34" charset="0"/>
              <a:cs typeface="Times New Roman" pitchFamily="18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45275" y="5025589"/>
            <a:ext cx="4212985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CC0066"/>
                </a:solidFill>
                <a:latin typeface="Calibri" panose="020F0502020204030204" pitchFamily="34" charset="0"/>
                <a:cs typeface="Times New Roman" pitchFamily="18" charset="0"/>
              </a:rPr>
              <a:t>Total organic acid </a:t>
            </a:r>
            <a:r>
              <a:rPr lang="en-US" b="1" dirty="0" smtClean="0">
                <a:solidFill>
                  <a:srgbClr val="CC0066"/>
                </a:solidFill>
                <a:latin typeface="Calibri" panose="020F0502020204030204" pitchFamily="34" charset="0"/>
                <a:cs typeface="Times New Roman" pitchFamily="18" charset="0"/>
              </a:rPr>
              <a:t>anions:</a:t>
            </a:r>
          </a:p>
          <a:p>
            <a:pPr marL="742950" lvl="1" indent="-285750" algn="just">
              <a:buFont typeface="Wingdings" panose="05000000000000000000" pitchFamily="2" charset="2"/>
              <a:buChar char="ü"/>
            </a:pPr>
            <a:r>
              <a:rPr lang="en-US" b="1" dirty="0" smtClean="0">
                <a:solidFill>
                  <a:srgbClr val="CC0066"/>
                </a:solidFill>
                <a:latin typeface="Calibri" panose="020F0502020204030204" pitchFamily="34" charset="0"/>
                <a:cs typeface="Times New Roman" pitchFamily="18" charset="0"/>
              </a:rPr>
              <a:t>	5685 </a:t>
            </a:r>
            <a:r>
              <a:rPr lang="en-US" b="1" dirty="0">
                <a:solidFill>
                  <a:srgbClr val="CC0066"/>
                </a:solidFill>
                <a:latin typeface="Calibri" panose="020F0502020204030204" pitchFamily="34" charset="0"/>
                <a:cs typeface="Times New Roman" pitchFamily="18" charset="0"/>
              </a:rPr>
              <a:t>ppm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6028566" y="992577"/>
            <a:ext cx="1366787" cy="781938"/>
            <a:chOff x="819387" y="955702"/>
            <a:chExt cx="3292650" cy="781938"/>
          </a:xfrm>
        </p:grpSpPr>
        <p:sp>
          <p:nvSpPr>
            <p:cNvPr id="19" name="Rounded Rectangle 18"/>
            <p:cNvSpPr/>
            <p:nvPr/>
          </p:nvSpPr>
          <p:spPr>
            <a:xfrm>
              <a:off x="819387" y="955702"/>
              <a:ext cx="3292650" cy="781938"/>
            </a:xfrm>
            <a:prstGeom prst="roundRect">
              <a:avLst>
                <a:gd name="adj" fmla="val 10000"/>
              </a:avLst>
            </a:pr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ounded Rectangle 4"/>
            <p:cNvSpPr/>
            <p:nvPr/>
          </p:nvSpPr>
          <p:spPr>
            <a:xfrm>
              <a:off x="842290" y="978604"/>
              <a:ext cx="3269747" cy="7361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ICP-OES</a:t>
              </a:r>
              <a:endParaRPr lang="en-US" sz="2400" kern="12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309419" y="966580"/>
            <a:ext cx="3947413" cy="868820"/>
            <a:chOff x="25447" y="443710"/>
            <a:chExt cx="3947413" cy="868820"/>
          </a:xfrm>
        </p:grpSpPr>
        <p:sp>
          <p:nvSpPr>
            <p:cNvPr id="25" name="Rounded Rectangle 24"/>
            <p:cNvSpPr/>
            <p:nvPr/>
          </p:nvSpPr>
          <p:spPr>
            <a:xfrm>
              <a:off x="73675" y="443710"/>
              <a:ext cx="3788242" cy="868820"/>
            </a:xfrm>
            <a:prstGeom prst="roundRect">
              <a:avLst>
                <a:gd name="adj" fmla="val 10000"/>
              </a:avLst>
            </a:prstGeom>
            <a:solidFill>
              <a:schemeClr val="tx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ounded Rectangle 4"/>
            <p:cNvSpPr/>
            <p:nvPr/>
          </p:nvSpPr>
          <p:spPr>
            <a:xfrm>
              <a:off x="25447" y="459857"/>
              <a:ext cx="3947413" cy="8179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37160" tIns="137160" rIns="137160" bIns="137160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UV-VIS Spectrophotometer</a:t>
              </a:r>
              <a:endParaRPr lang="en-US" sz="2400" kern="1200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006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2"/>
          <p:cNvSpPr txBox="1">
            <a:spLocks/>
          </p:cNvSpPr>
          <p:nvPr/>
        </p:nvSpPr>
        <p:spPr bwMode="auto">
          <a:xfrm>
            <a:off x="183328" y="935556"/>
            <a:ext cx="4933961" cy="45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defTabSz="914400">
              <a:lnSpc>
                <a:spcPct val="120000"/>
              </a:lnSpc>
              <a:buClr>
                <a:srgbClr val="3891A7"/>
              </a:buClr>
              <a:buNone/>
              <a:defRPr/>
            </a:pPr>
            <a:r>
              <a:rPr lang="en-US" sz="2200" b="1" dirty="0" smtClean="0">
                <a:solidFill>
                  <a:srgbClr val="2C7F9C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Column studies: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3447" y="0"/>
            <a:ext cx="8026251" cy="800592"/>
            <a:chOff x="13447" y="0"/>
            <a:chExt cx="8026251" cy="800592"/>
          </a:xfrm>
        </p:grpSpPr>
        <p:pic>
          <p:nvPicPr>
            <p:cNvPr id="3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Title 1"/>
            <p:cNvSpPr txBox="1">
              <a:spLocks/>
            </p:cNvSpPr>
            <p:nvPr/>
          </p:nvSpPr>
          <p:spPr bwMode="auto">
            <a:xfrm>
              <a:off x="977798" y="0"/>
              <a:ext cx="7061900" cy="755119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3. Fixed Bed Adsorption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606" y="1520512"/>
            <a:ext cx="2987178" cy="386625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28147" y="1669925"/>
            <a:ext cx="5799687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8046" indent="-285750" algn="just" defTabSz="914400">
              <a:buClr>
                <a:srgbClr val="3891A7"/>
              </a:buClr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Known amount of hybrid composites packed in a </a:t>
            </a:r>
            <a:r>
              <a:rPr lang="en-US" sz="20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pyrex</a:t>
            </a: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  column</a:t>
            </a:r>
            <a:r>
              <a:rPr lang="en-US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82296" algn="just" defTabSz="914400">
              <a:buClr>
                <a:srgbClr val="3891A7"/>
              </a:buClr>
              <a:defRPr/>
            </a:pPr>
            <a:endParaRPr lang="en-US" sz="2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68046" indent="-285750" algn="just" defTabSz="914400">
              <a:buClr>
                <a:srgbClr val="3891A7"/>
              </a:buClr>
              <a:buFont typeface="Wingdings" panose="05000000000000000000" pitchFamily="2" charset="2"/>
              <a:buChar char="v"/>
              <a:defRPr/>
            </a:pPr>
            <a:r>
              <a:rPr lang="en-US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Lean Amine (LA) solutions </a:t>
            </a: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fed to the bottom of the column with the help of a peristaltic pump</a:t>
            </a:r>
            <a:r>
              <a:rPr lang="en-US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82296" algn="just" defTabSz="914400">
              <a:buClr>
                <a:srgbClr val="3891A7"/>
              </a:buClr>
              <a:defRPr/>
            </a:pPr>
            <a:endParaRPr lang="en-US" sz="2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68046" indent="-285750" algn="just" defTabSz="914400">
              <a:buClr>
                <a:srgbClr val="3891A7"/>
              </a:buClr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From the top of the column, samples were withdrawn periodically</a:t>
            </a:r>
            <a:r>
              <a:rPr lang="en-US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82296" algn="just" defTabSz="914400">
              <a:buClr>
                <a:srgbClr val="3891A7"/>
              </a:buClr>
              <a:defRPr/>
            </a:pPr>
            <a:endParaRPr lang="en-US" sz="2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68046" indent="-285750" algn="just" defTabSz="914400">
              <a:buClr>
                <a:srgbClr val="3891A7"/>
              </a:buClr>
              <a:buFont typeface="Wingdings" panose="05000000000000000000" pitchFamily="2" charset="2"/>
              <a:buChar char="v"/>
              <a:defRPr/>
            </a:pP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Analyzed for </a:t>
            </a:r>
            <a:r>
              <a:rPr lang="en-US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Total Organic Acid (TOA) anions </a:t>
            </a:r>
            <a:r>
              <a:rPr lang="en-US" sz="2000" dirty="0">
                <a:latin typeface="Calibri" panose="020F0502020204030204" pitchFamily="34" charset="0"/>
                <a:cs typeface="Times New Roman" panose="02020603050405020304" pitchFamily="18" charset="0"/>
              </a:rPr>
              <a:t>and metal ion </a:t>
            </a:r>
            <a:r>
              <a:rPr lang="en-US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present on it with time.</a:t>
            </a:r>
            <a:endParaRPr lang="en-US" sz="20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20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3447" y="0"/>
            <a:ext cx="8026251" cy="800594"/>
            <a:chOff x="13447" y="-2"/>
            <a:chExt cx="8026251" cy="800594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"/>
              <a:ext cx="7061900" cy="755121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Various Parameters Studied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sp>
        <p:nvSpPr>
          <p:cNvPr id="63" name="Rectangle 62"/>
          <p:cNvSpPr/>
          <p:nvPr/>
        </p:nvSpPr>
        <p:spPr>
          <a:xfrm>
            <a:off x="2747833" y="6094681"/>
            <a:ext cx="2945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82296" indent="0" algn="just" defTabSz="914400">
              <a:buClr>
                <a:srgbClr val="336699"/>
              </a:buClr>
              <a:buNone/>
              <a:defRPr/>
            </a:pPr>
            <a:r>
              <a:rPr lang="en-US" b="1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Flow rate used: 0.75mL/min</a:t>
            </a:r>
          </a:p>
        </p:txBody>
      </p:sp>
      <p:sp>
        <p:nvSpPr>
          <p:cNvPr id="64" name="Content Placeholder 2"/>
          <p:cNvSpPr txBox="1">
            <a:spLocks/>
          </p:cNvSpPr>
          <p:nvPr/>
        </p:nvSpPr>
        <p:spPr bwMode="auto">
          <a:xfrm>
            <a:off x="13447" y="913420"/>
            <a:ext cx="7467291" cy="1397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539496" indent="-457200" algn="just" defTabSz="914400">
              <a:buClrTx/>
              <a:buFont typeface="+mj-lt"/>
              <a:buAutoNum type="arabicParenR"/>
              <a:defRPr/>
            </a:pPr>
            <a:r>
              <a:rPr lang="en-US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Effect of bed diameter on Breakthrough</a:t>
            </a:r>
          </a:p>
          <a:p>
            <a:pPr marL="539496" indent="-457200" algn="just" defTabSz="914400">
              <a:buClrTx/>
              <a:buFont typeface="+mj-lt"/>
              <a:buAutoNum type="arabicParenR"/>
              <a:defRPr/>
            </a:pPr>
            <a:r>
              <a:rPr lang="en-US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Effect of bed height on Breakthrough</a:t>
            </a:r>
          </a:p>
          <a:p>
            <a:pPr marL="539496" indent="-457200" algn="just" defTabSz="914400">
              <a:buClrTx/>
              <a:buFont typeface="+mj-lt"/>
              <a:buAutoNum type="arabicParenR"/>
              <a:defRPr/>
            </a:pPr>
            <a:r>
              <a:rPr lang="en-US" sz="20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Regeneration using continuous adsorption/desorption cycles</a:t>
            </a:r>
          </a:p>
          <a:p>
            <a:pPr marL="539496" indent="-457200" algn="just" defTabSz="914400">
              <a:buClrTx/>
              <a:buSzPct val="81000"/>
              <a:buFont typeface="+mj-lt"/>
              <a:buAutoNum type="arabicParenR"/>
              <a:defRPr/>
            </a:pPr>
            <a:endParaRPr lang="en-US" sz="2000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8" name="Group 67"/>
          <p:cNvGrpSpPr/>
          <p:nvPr/>
        </p:nvGrpSpPr>
        <p:grpSpPr>
          <a:xfrm>
            <a:off x="96521" y="2510680"/>
            <a:ext cx="8921126" cy="3444626"/>
            <a:chOff x="70474" y="2005468"/>
            <a:chExt cx="8921126" cy="3444626"/>
          </a:xfrm>
        </p:grpSpPr>
        <p:pic>
          <p:nvPicPr>
            <p:cNvPr id="69" name="Picture 6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6" r="29988"/>
            <a:stretch/>
          </p:blipFill>
          <p:spPr>
            <a:xfrm>
              <a:off x="110440" y="2005468"/>
              <a:ext cx="2713630" cy="2508639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166" t="1112" r="17175"/>
            <a:stretch/>
          </p:blipFill>
          <p:spPr>
            <a:xfrm>
              <a:off x="2969406" y="2005468"/>
              <a:ext cx="3096442" cy="2508639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350" t="2814" r="39317"/>
            <a:stretch/>
          </p:blipFill>
          <p:spPr>
            <a:xfrm>
              <a:off x="6172200" y="2005468"/>
              <a:ext cx="2819400" cy="2530226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2" name="TextBox 71"/>
            <p:cNvSpPr txBox="1"/>
            <p:nvPr/>
          </p:nvSpPr>
          <p:spPr>
            <a:xfrm>
              <a:off x="70474" y="4526764"/>
              <a:ext cx="279356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(A)</a:t>
              </a:r>
            </a:p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Bed Diameter = 1.5 cm</a:t>
              </a:r>
            </a:p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Bed Height = 10 cm</a:t>
              </a:r>
              <a:endParaRPr lang="en-US" b="1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3111012" y="4526764"/>
              <a:ext cx="279356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(B)</a:t>
              </a:r>
            </a:p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Bed Diameter = 2.6 cm</a:t>
              </a:r>
            </a:p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Bed Height = 10 cm</a:t>
              </a:r>
              <a:endParaRPr lang="en-US" b="1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6172200" y="4511089"/>
              <a:ext cx="279356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(C)</a:t>
              </a:r>
            </a:p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Bed Diameter = 2.6 cm</a:t>
              </a:r>
            </a:p>
            <a:p>
              <a:pPr algn="ctr"/>
              <a:r>
                <a:rPr lang="en-US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Bed Height = 23 cm</a:t>
              </a:r>
              <a:endParaRPr lang="en-US" b="1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6163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3447" y="0"/>
            <a:ext cx="8026251" cy="800594"/>
            <a:chOff x="13447" y="-2"/>
            <a:chExt cx="8026251" cy="800594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"/>
              <a:ext cx="7061900" cy="755121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Breakthrough Studies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sp>
        <p:nvSpPr>
          <p:cNvPr id="19" name="Title 1"/>
          <p:cNvSpPr txBox="1">
            <a:spLocks/>
          </p:cNvSpPr>
          <p:nvPr/>
        </p:nvSpPr>
        <p:spPr bwMode="auto">
          <a:xfrm>
            <a:off x="300111" y="858885"/>
            <a:ext cx="3357490" cy="45104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algn="ctr" defTabSz="914400" eaLnBrk="1" hangingPunct="1"/>
            <a:r>
              <a:rPr lang="en-US" altLang="en-US" sz="2000" kern="0" dirty="0" smtClean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Gothic Std B" panose="020B0800000000000000" pitchFamily="34" charset="-128"/>
                <a:cs typeface="Arial" charset="0"/>
              </a:rPr>
              <a:t>Effect of bed diameter</a:t>
            </a:r>
            <a:endParaRPr lang="en-US" altLang="en-US" sz="2000" kern="0" baseline="-2500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Adobe Gothic Std B" panose="020B0800000000000000" pitchFamily="34" charset="-128"/>
              <a:cs typeface="Arial" charset="0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105769" y="4906742"/>
            <a:ext cx="8943637" cy="1730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65125" indent="-282575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2" pitchFamily="18" charset="2"/>
              <a:buChar char="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39763" indent="-236538" algn="l" rtl="0" eaLnBrk="0" fontAlgn="base" hangingPunct="0">
              <a:spcBef>
                <a:spcPts val="550"/>
              </a:spcBef>
              <a:spcAft>
                <a:spcPct val="0"/>
              </a:spcAft>
              <a:buClr>
                <a:schemeClr val="accent1"/>
              </a:buClr>
              <a:buFont typeface="Verdana" pitchFamily="34" charset="0"/>
              <a:buChar char="◦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5825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1730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32D2E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988" indent="-182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AA33"/>
              </a:buClr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68046" indent="-285750" algn="just" defTabSz="914400">
              <a:buClr>
                <a:srgbClr val="336699"/>
              </a:buClr>
              <a:buFont typeface="Wingdings" panose="05000000000000000000" pitchFamily="2" charset="2"/>
              <a:buChar char="v"/>
              <a:defRPr/>
            </a:pPr>
            <a:r>
              <a:rPr lang="en-US" sz="1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As bed diameter increased (bed height 10 cm), breakthrough time was increased 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using </a:t>
            </a:r>
            <a:r>
              <a:rPr lang="en-US" sz="1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Bentonite (CAB) as filler. With increasing diameter, residence time of lean amine increased from 23.5 min to 70.9 min to have higher breakthrough.</a:t>
            </a:r>
            <a:endParaRPr lang="en-US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368046" indent="-285750" algn="just" defTabSz="914400">
              <a:buClr>
                <a:srgbClr val="336699"/>
              </a:buClr>
              <a:buFont typeface="Wingdings" panose="05000000000000000000" pitchFamily="2" charset="2"/>
              <a:buChar char="v"/>
              <a:defRPr/>
            </a:pPr>
            <a:r>
              <a:rPr lang="en-US" sz="1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As bed height increased (bed diameter 2.6 cm), a larger capacity </a:t>
            </a:r>
            <a:r>
              <a:rPr lang="en-US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of the bed </a:t>
            </a:r>
            <a:r>
              <a:rPr lang="en-US" sz="18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(using CAB) having residence time of 238.77 min, reached the breakthrough at 180 min.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 bwMode="auto">
          <a:xfrm>
            <a:off x="5117404" y="815067"/>
            <a:ext cx="3357490" cy="45104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algn="ctr" defTabSz="914400" eaLnBrk="1" hangingPunct="1"/>
            <a:r>
              <a:rPr lang="en-US" altLang="en-US" sz="2000" kern="0" dirty="0" smtClean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Gothic Std B" panose="020B0800000000000000" pitchFamily="34" charset="-128"/>
                <a:cs typeface="Arial" charset="0"/>
              </a:rPr>
              <a:t>Effect of bed height</a:t>
            </a:r>
            <a:endParaRPr lang="en-US" altLang="en-US" sz="2000" kern="0" baseline="-2500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Adobe Gothic Std B" panose="020B0800000000000000" pitchFamily="34" charset="-128"/>
              <a:cs typeface="Arial" charset="0"/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753782"/>
              </p:ext>
            </p:extLst>
          </p:nvPr>
        </p:nvGraphicFramePr>
        <p:xfrm>
          <a:off x="105770" y="1326060"/>
          <a:ext cx="4434699" cy="35352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lc="http://schemas.openxmlformats.org/drawingml/2006/lockedCanvas" xmlns="" xmlns:a16="http://schemas.microsoft.com/office/drawing/2014/main" xmlns:xdr="http://schemas.openxmlformats.org/drawingml/2006/spreadsheetDrawing" id="{00000000-0008-0000-08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6672511"/>
              </p:ext>
            </p:extLst>
          </p:nvPr>
        </p:nvGraphicFramePr>
        <p:xfrm>
          <a:off x="4540468" y="1418898"/>
          <a:ext cx="4508937" cy="3427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2946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3447" y="0"/>
            <a:ext cx="8026251" cy="800594"/>
            <a:chOff x="13447" y="-2"/>
            <a:chExt cx="8026251" cy="800594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"/>
              <a:ext cx="7061900" cy="755121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4. Regeneration studies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sp>
        <p:nvSpPr>
          <p:cNvPr id="19" name="Title 1"/>
          <p:cNvSpPr txBox="1">
            <a:spLocks/>
          </p:cNvSpPr>
          <p:nvPr/>
        </p:nvSpPr>
        <p:spPr bwMode="auto">
          <a:xfrm>
            <a:off x="300111" y="888473"/>
            <a:ext cx="5607203" cy="451047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algn="ctr" defTabSz="914400" eaLnBrk="1" hangingPunct="1"/>
            <a:r>
              <a:rPr lang="en-US" altLang="en-US" sz="1800" kern="0" dirty="0" smtClean="0">
                <a:solidFill>
                  <a:srgbClr val="0070C0"/>
                </a:solidFill>
                <a:effectLst/>
                <a:latin typeface="Arial Rounded MT Bold" panose="020F0704030504030204" pitchFamily="34" charset="0"/>
                <a:ea typeface="Adobe Gothic Std B" panose="020B0800000000000000" pitchFamily="34" charset="-128"/>
                <a:cs typeface="Arial" charset="0"/>
              </a:rPr>
              <a:t>Effect of continuous adsorption-desorption cycles</a:t>
            </a:r>
            <a:endParaRPr lang="en-US" altLang="en-US" sz="1800" kern="0" baseline="-25000" dirty="0">
              <a:solidFill>
                <a:srgbClr val="0070C0"/>
              </a:solidFill>
              <a:effectLst/>
              <a:latin typeface="Arial Rounded MT Bold" panose="020F0704030504030204" pitchFamily="34" charset="0"/>
              <a:ea typeface="Adobe Gothic Std B" panose="020B0800000000000000" pitchFamily="34" charset="-128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00111" y="5469912"/>
            <a:ext cx="8526211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25196" indent="-342900" algn="just">
              <a:lnSpc>
                <a:spcPct val="150000"/>
              </a:lnSpc>
              <a:buClr>
                <a:srgbClr val="2C7F9C"/>
              </a:buClr>
              <a:buFont typeface="Wingdings" panose="05000000000000000000" pitchFamily="2" charset="2"/>
              <a:buChar char="v"/>
              <a:defRPr/>
            </a:pP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Removal efficiency of total organic acid anions was reduced less than 4% 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third adsorption-desorption cycles using 4% CaCl</a:t>
            </a:r>
            <a:r>
              <a:rPr lang="en-US" baseline="-25000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 </a:t>
            </a:r>
            <a:r>
              <a:rPr lang="en-US" dirty="0" err="1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regenerant</a:t>
            </a:r>
            <a:r>
              <a:rPr lang="en-US" dirty="0" smtClean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aseline="-250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Picture 2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339" y="2053007"/>
            <a:ext cx="4217261" cy="163684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 1"/>
          <p:cNvGrpSpPr/>
          <p:nvPr/>
        </p:nvGrpSpPr>
        <p:grpSpPr>
          <a:xfrm>
            <a:off x="324817" y="1600326"/>
            <a:ext cx="4238625" cy="3524250"/>
            <a:chOff x="324817" y="1600326"/>
            <a:chExt cx="4238625" cy="3524250"/>
          </a:xfrm>
        </p:grpSpPr>
        <p:graphicFrame>
          <p:nvGraphicFramePr>
            <p:cNvPr id="18" name="Chart 17"/>
            <p:cNvGraphicFramePr/>
            <p:nvPr>
              <p:extLst>
                <p:ext uri="{D42A27DB-BD31-4B8C-83A1-F6EECF244321}">
                  <p14:modId xmlns:p14="http://schemas.microsoft.com/office/powerpoint/2010/main" val="1758338911"/>
                </p:ext>
              </p:extLst>
            </p:nvPr>
          </p:nvGraphicFramePr>
          <p:xfrm>
            <a:off x="324817" y="1600326"/>
            <a:ext cx="4238625" cy="35242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2444129" y="3443466"/>
              <a:ext cx="187562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CAB as adsorbent</a:t>
              </a:r>
            </a:p>
            <a:p>
              <a:pPr algn="ctr"/>
              <a:r>
                <a:rPr lang="en-US" sz="1400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Bed Diameter= 2.6 cm</a:t>
              </a:r>
            </a:p>
            <a:p>
              <a:pPr algn="ctr"/>
              <a:r>
                <a:rPr lang="en-US" sz="1400" b="1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Bed Height= 23 cm</a:t>
              </a:r>
              <a:endParaRPr lang="en-US" sz="1400" b="1" dirty="0"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354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05337" y="80420"/>
            <a:ext cx="8026251" cy="800594"/>
            <a:chOff x="13447" y="-2"/>
            <a:chExt cx="8026251" cy="800594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"/>
              <a:ext cx="7061900" cy="755121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Foaming Studies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5337" y="1323074"/>
            <a:ext cx="4990778" cy="3238751"/>
            <a:chOff x="205337" y="1265722"/>
            <a:chExt cx="4990778" cy="3238751"/>
          </a:xfrm>
        </p:grpSpPr>
        <p:pic>
          <p:nvPicPr>
            <p:cNvPr id="18" name="Picture 17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337" y="1265722"/>
              <a:ext cx="4990778" cy="2875034"/>
            </a:xfrm>
            <a:prstGeom prst="rect">
              <a:avLst/>
            </a:prstGeom>
            <a:noFill/>
          </p:spPr>
        </p:pic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1805721" y="4135141"/>
              <a:ext cx="246673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 smtClean="0">
                  <a:solidFill>
                    <a:srgbClr val="000000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Foam Scan Instrument</a:t>
              </a:r>
              <a:endParaRPr lang="en-US" b="1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5196115" y="5494855"/>
            <a:ext cx="394788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marR="0" lvl="0" indent="-34290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7F9C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1st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&amp; 2nd cycle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foam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7F9C"/>
              </a:buClr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3rd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cycle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b="1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Foam volume &lt; 5% 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6655" y="944731"/>
            <a:ext cx="3610244" cy="4168571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155231"/>
              </p:ext>
            </p:extLst>
          </p:nvPr>
        </p:nvGraphicFramePr>
        <p:xfrm>
          <a:off x="70944" y="4995061"/>
          <a:ext cx="5125171" cy="1645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07603"/>
                <a:gridCol w="1877578"/>
                <a:gridCol w="173999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No. 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of </a:t>
                      </a: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Cycle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Foam Volume,</a:t>
                      </a:r>
                      <a:r>
                        <a:rPr lang="en-US" sz="1800" baseline="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mL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Foam Stability,</a:t>
                      </a:r>
                      <a:r>
                        <a:rPr lang="en-US" sz="1800" baseline="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sec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Lean Amine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245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142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91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baseline="300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st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Cycle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549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aseline="300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Cycle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6256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baseline="300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Cycle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72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61464" y="150722"/>
            <a:ext cx="8020841" cy="637417"/>
            <a:chOff x="161464" y="150722"/>
            <a:chExt cx="8020841" cy="637417"/>
          </a:xfrm>
        </p:grpSpPr>
        <p:pic>
          <p:nvPicPr>
            <p:cNvPr id="14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464" y="150722"/>
              <a:ext cx="953283" cy="6374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1201458" y="150722"/>
              <a:ext cx="6980847" cy="637086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5. Packed Column Design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361445" y="1718550"/>
            <a:ext cx="836360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Use </a:t>
            </a:r>
            <a:r>
              <a:rPr lang="en-US" sz="2000" dirty="0"/>
              <a:t>a </a:t>
            </a:r>
            <a:r>
              <a:rPr lang="en-US" sz="2000" dirty="0" smtClean="0"/>
              <a:t>Laboratory Test Column (Bed height; 45 cm) filled </a:t>
            </a:r>
            <a:r>
              <a:rPr lang="en-US" sz="2000" dirty="0"/>
              <a:t>with </a:t>
            </a:r>
            <a:r>
              <a:rPr lang="en-US" sz="2000" dirty="0" smtClean="0"/>
              <a:t>the Bentonite (CAB) </a:t>
            </a:r>
            <a:r>
              <a:rPr lang="en-US" sz="2000" dirty="0"/>
              <a:t>to be used in </a:t>
            </a:r>
            <a:r>
              <a:rPr lang="en-US" sz="2000" dirty="0" smtClean="0"/>
              <a:t>Full Scale Application</a:t>
            </a:r>
            <a:r>
              <a:rPr lang="en-US" sz="2000" dirty="0"/>
              <a:t>. 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Apply </a:t>
            </a:r>
            <a:r>
              <a:rPr lang="en-US" sz="2000" dirty="0"/>
              <a:t>a </a:t>
            </a:r>
            <a:r>
              <a:rPr lang="en-US" sz="2000" dirty="0" smtClean="0"/>
              <a:t>Filtration Rate which </a:t>
            </a:r>
            <a:r>
              <a:rPr lang="en-US" sz="2000" dirty="0"/>
              <a:t>will be </a:t>
            </a:r>
            <a:r>
              <a:rPr lang="en-US" sz="2000" dirty="0" smtClean="0"/>
              <a:t>the same </a:t>
            </a:r>
            <a:r>
              <a:rPr lang="en-US" sz="2000" dirty="0"/>
              <a:t>for </a:t>
            </a:r>
            <a:r>
              <a:rPr lang="en-US" sz="2000" dirty="0" smtClean="0"/>
              <a:t>Full-Scale Application </a:t>
            </a:r>
            <a:r>
              <a:rPr lang="en-US" sz="2000" dirty="0"/>
              <a:t>(to obtain similar </a:t>
            </a:r>
            <a:r>
              <a:rPr lang="en-US" sz="2000" dirty="0" smtClean="0"/>
              <a:t>Mass Transfer Characteristics</a:t>
            </a:r>
            <a:r>
              <a:rPr lang="en-US" sz="2000" dirty="0"/>
              <a:t>). 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Two Different Approaches to justify the Column Design:</a:t>
            </a:r>
          </a:p>
          <a:p>
            <a:pPr algn="just">
              <a:lnSpc>
                <a:spcPct val="150000"/>
              </a:lnSpc>
            </a:pPr>
            <a:r>
              <a:rPr lang="en-US" sz="2000" dirty="0" smtClean="0"/>
              <a:t>	</a:t>
            </a:r>
            <a:r>
              <a:rPr lang="en-US" sz="2000" dirty="0" err="1" smtClean="0"/>
              <a:t>i</a:t>
            </a:r>
            <a:r>
              <a:rPr lang="en-US" sz="2000" dirty="0" smtClean="0"/>
              <a:t>. Scale Up Approach </a:t>
            </a:r>
          </a:p>
          <a:p>
            <a:pPr algn="just">
              <a:lnSpc>
                <a:spcPct val="150000"/>
              </a:lnSpc>
            </a:pPr>
            <a:r>
              <a:rPr lang="en-US" sz="2000" dirty="0"/>
              <a:t>	</a:t>
            </a:r>
            <a:r>
              <a:rPr lang="en-US" sz="2000" dirty="0" smtClean="0"/>
              <a:t>ii. Kinetic Approach </a:t>
            </a:r>
            <a:endParaRPr lang="en-US" sz="2000" dirty="0"/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/>
              <a:t>Compare the design parameters obtained from two different Approaches. </a:t>
            </a:r>
            <a:endParaRPr lang="en-US" sz="2000" dirty="0"/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361445" y="1031488"/>
            <a:ext cx="3177913" cy="5383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algn="ctr" defTabSz="914400" eaLnBrk="1" hangingPunct="1"/>
            <a:r>
              <a:rPr lang="en-US" altLang="en-US" sz="2000" kern="0" dirty="0" smtClean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Gothic Std B" panose="020B0800000000000000" pitchFamily="34" charset="-128"/>
                <a:cs typeface="Arial" charset="0"/>
              </a:rPr>
              <a:t>Scale-Up Methodology</a:t>
            </a:r>
            <a:endParaRPr lang="en-US" altLang="en-US" sz="2000" kern="0" baseline="-2500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Adobe Gothic Std B" panose="020B0800000000000000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15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3447" y="0"/>
            <a:ext cx="8026251" cy="800594"/>
            <a:chOff x="13447" y="-2"/>
            <a:chExt cx="8026251" cy="800594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"/>
              <a:ext cx="7061900" cy="755121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I. Scale Up Approach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4753304" y="3725145"/>
            <a:ext cx="4311869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0" lvl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7F9C"/>
              </a:buClr>
              <a:buSzTx/>
              <a:tabLst/>
              <a:defRPr/>
            </a:pPr>
            <a:r>
              <a:rPr lang="en-US" sz="2000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Concentration profiles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Bed outlet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orizontally </a:t>
            </a: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shaded </a:t>
            </a: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region proportional to bed’s capacity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Vertically </a:t>
            </a: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shaded region </a:t>
            </a: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Calibri" panose="020F0502020204030204" pitchFamily="34" charset="0"/>
                <a:cs typeface="Times New Roman" panose="02020603050405020304" pitchFamily="18" charset="0"/>
              </a:rPr>
              <a:t>amount adsorbed at breakthrough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02633" y="1486287"/>
            <a:ext cx="4635064" cy="3822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000" dirty="0" smtClean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Column </a:t>
            </a:r>
            <a:r>
              <a:rPr lang="en-US" sz="2000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</a:t>
            </a:r>
            <a:r>
              <a:rPr lang="en-US" sz="2000" dirty="0" smtClean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divided </a:t>
            </a:r>
            <a:r>
              <a:rPr lang="en-US" sz="2000" dirty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into </a:t>
            </a:r>
            <a:r>
              <a:rPr lang="en-US" sz="2000" dirty="0" smtClean="0">
                <a:solidFill>
                  <a:srgbClr val="0000CC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Zones:</a:t>
            </a:r>
          </a:p>
          <a:p>
            <a:pPr algn="just">
              <a:lnSpc>
                <a:spcPct val="200000"/>
              </a:lnSpc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Larger ‘Saturated Zone’ until Breakthrough</a:t>
            </a:r>
          </a:p>
          <a:p>
            <a:pPr algn="just">
              <a:lnSpc>
                <a:spcPct val="200000"/>
              </a:lnSpc>
            </a:pP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Smaller ‘Unused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Zone’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Breakthrough</a:t>
            </a:r>
          </a:p>
          <a:p>
            <a:pPr algn="just">
              <a:lnSpc>
                <a:spcPct val="200000"/>
              </a:lnSpc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Assumptions: </a:t>
            </a:r>
          </a:p>
          <a:p>
            <a:pPr marL="800100" lvl="1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‘Saturated zone’: Increase </a:t>
            </a:r>
          </a:p>
          <a:p>
            <a:pPr marL="800100" lvl="1" indent="-34290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Size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lang="en-US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‘Unused Zone’: Constant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0" r="4079" b="6570"/>
          <a:stretch/>
        </p:blipFill>
        <p:spPr bwMode="auto">
          <a:xfrm>
            <a:off x="4934608" y="977461"/>
            <a:ext cx="4075386" cy="26564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94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3447" y="58727"/>
            <a:ext cx="8641822" cy="800594"/>
            <a:chOff x="13447" y="-2"/>
            <a:chExt cx="8026251" cy="800594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"/>
              <a:ext cx="7061900" cy="755121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Parameters from Scale Up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6867016"/>
                  </p:ext>
                </p:extLst>
              </p:nvPr>
            </p:nvGraphicFramePr>
            <p:xfrm>
              <a:off x="4175443" y="1499556"/>
              <a:ext cx="4758455" cy="290367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427207"/>
                    <a:gridCol w="1331248"/>
                  </a:tblGrid>
                  <a:tr h="763371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Filtration Rate (U</a:t>
                          </a:r>
                          <a:r>
                            <a:rPr lang="en-US" sz="1600" baseline="-25000" dirty="0" smtClean="0">
                              <a:effectLst/>
                              <a:latin typeface="+mn-lt"/>
                            </a:rPr>
                            <a:t>0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), cm</a:t>
                          </a:r>
                          <a:r>
                            <a:rPr lang="en-US" sz="1600" baseline="30000" dirty="0" smtClean="0"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/cm</a:t>
                          </a:r>
                          <a:r>
                            <a:rPr lang="en-US" sz="1600" baseline="30000" dirty="0" smtClean="0"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min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0.188</a:t>
                          </a:r>
                          <a:endParaRPr lang="en-US" sz="1800" b="1" dirty="0" smtClean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39115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Empty Bed Contact Time (τ), h</a:t>
                          </a:r>
                          <a:endParaRPr lang="en-US" sz="1600" dirty="0" smtClean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39.78</a:t>
                          </a:r>
                          <a:endParaRPr lang="en-US" sz="1800" b="1" dirty="0" smtClean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39115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Breakthrough Time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𝐭</m:t>
                                  </m:r>
                                </m:e>
                                <m:sub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dirty="0">
                              <a:effectLst/>
                              <a:latin typeface="+mn-lt"/>
                            </a:rPr>
                            <a:t>), 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h</a:t>
                          </a:r>
                          <a:endParaRPr lang="en-US" sz="16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166.6</a:t>
                          </a:r>
                          <a:endParaRPr lang="en-US" sz="1800" b="1" dirty="0" smtClean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39115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Exhaustion Time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0" smtClean="0">
                                      <a:effectLst/>
                                      <a:latin typeface="Cambria Math" panose="02040503050406030204" pitchFamily="18" charset="0"/>
                                    </a:rPr>
                                    <m:t>𝐭</m:t>
                                  </m:r>
                                </m:e>
                                <m:sub>
                                  <m:r>
                                    <a:rPr lang="en-US" sz="1600">
                                      <a:effectLst/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dirty="0">
                              <a:effectLst/>
                              <a:latin typeface="+mn-lt"/>
                            </a:rPr>
                            <a:t>), 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h </a:t>
                          </a:r>
                          <a:endParaRPr lang="en-US" sz="16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333.16 </a:t>
                          </a:r>
                          <a:endParaRPr lang="en-US" sz="1800" b="1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667587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Fraction Bed</a:t>
                          </a:r>
                          <a:r>
                            <a:rPr lang="en-US" sz="1600" baseline="0" dirty="0" smtClean="0">
                              <a:effectLst/>
                              <a:latin typeface="+mn-lt"/>
                            </a:rPr>
                            <a:t> Saturated 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l-GR" sz="1600" i="1" smtClean="0">
                                  <a:effectLst/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oMath>
                          </a14:m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)</a:t>
                          </a:r>
                          <a:endParaRPr lang="en-US" sz="16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6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0.667</a:t>
                          </a:r>
                          <a:endParaRPr lang="en-US" sz="1800" b="1" dirty="0" smtClean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06867016"/>
                  </p:ext>
                </p:extLst>
              </p:nvPr>
            </p:nvGraphicFramePr>
            <p:xfrm>
              <a:off x="4175443" y="1499556"/>
              <a:ext cx="4758455" cy="290367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427207"/>
                    <a:gridCol w="1331248"/>
                  </a:tblGrid>
                  <a:tr h="763371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Filtration Rate (U</a:t>
                          </a:r>
                          <a:r>
                            <a:rPr lang="en-US" sz="1600" baseline="-25000" dirty="0" smtClean="0">
                              <a:effectLst/>
                              <a:latin typeface="+mn-lt"/>
                            </a:rPr>
                            <a:t>0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), cm</a:t>
                          </a:r>
                          <a:r>
                            <a:rPr lang="en-US" sz="1600" baseline="30000" dirty="0" smtClean="0">
                              <a:effectLst/>
                              <a:latin typeface="+mn-lt"/>
                            </a:rPr>
                            <a:t>3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/cm</a:t>
                          </a:r>
                          <a:r>
                            <a:rPr lang="en-US" sz="1600" baseline="30000" dirty="0" smtClean="0">
                              <a:effectLst/>
                              <a:latin typeface="+mn-lt"/>
                            </a:rPr>
                            <a:t>2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min</a:t>
                          </a: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0.188</a:t>
                          </a:r>
                          <a:endParaRPr lang="en-US" sz="1800" b="1" dirty="0" smtClean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39115"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Empty Bed Contact Time (τ), h</a:t>
                          </a:r>
                          <a:endParaRPr lang="en-US" sz="1600" dirty="0" smtClean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39.78</a:t>
                          </a:r>
                          <a:endParaRPr lang="en-US" sz="1800" b="1" dirty="0" smtClean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3911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4"/>
                          <a:stretch>
                            <a:fillRect l="-178" t="-276389" r="-39609" b="-291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166.6</a:t>
                          </a:r>
                          <a:endParaRPr lang="en-US" sz="1800" b="1" dirty="0" smtClean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3911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4"/>
                          <a:stretch>
                            <a:fillRect l="-178" t="-371233" r="-39609" b="-1876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333.16 </a:t>
                          </a:r>
                          <a:endParaRPr lang="en-US" sz="1800" b="1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4"/>
                          <a:stretch>
                            <a:fillRect l="-178" t="-254815" r="-39609" b="-14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0.667</a:t>
                          </a:r>
                          <a:endParaRPr lang="en-US" sz="1800" b="1" dirty="0" smtClean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800" b="1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  <p:sp>
        <p:nvSpPr>
          <p:cNvPr id="18" name="Title 1"/>
          <p:cNvSpPr txBox="1">
            <a:spLocks/>
          </p:cNvSpPr>
          <p:nvPr/>
        </p:nvSpPr>
        <p:spPr bwMode="auto">
          <a:xfrm>
            <a:off x="5219852" y="906455"/>
            <a:ext cx="3277762" cy="5383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algn="ctr" defTabSz="914400" eaLnBrk="1" hangingPunct="1"/>
            <a:r>
              <a:rPr lang="en-US" altLang="en-US" sz="2000" kern="0" dirty="0" smtClean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Gothic Std B" panose="020B0800000000000000" pitchFamily="34" charset="-128"/>
                <a:cs typeface="Arial" charset="0"/>
              </a:rPr>
              <a:t>Parameters</a:t>
            </a:r>
            <a:endParaRPr lang="en-US" altLang="en-US" sz="2000" kern="0" baseline="-2500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Adobe Gothic Std B" panose="020B0800000000000000" pitchFamily="34" charset="-128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34006" y="4458027"/>
                <a:ext cx="8799892" cy="2197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b="1" dirty="0" smtClean="0">
                    <a:solidFill>
                      <a:schemeClr val="accent1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Equations Used:</a:t>
                </a:r>
              </a:p>
              <a:p>
                <a:pPr lvl="0" algn="just" defTabSz="4389438">
                  <a:defRPr/>
                </a:pPr>
                <a:r>
                  <a:rPr lang="en-US" altLang="en-US" b="1" dirty="0" smtClean="0">
                    <a:solidFill>
                      <a:srgbClr val="00000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a. </a:t>
                </a:r>
                <a:r>
                  <a:rPr lang="en-US" altLang="en-US" dirty="0" smtClean="0">
                    <a:solidFill>
                      <a:srgbClr val="00000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Fraction </a:t>
                </a:r>
                <a:r>
                  <a:rPr lang="en-US" altLang="en-US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Bed </a:t>
                </a:r>
                <a:r>
                  <a:rPr lang="en-US" altLang="en-US" dirty="0" smtClean="0">
                    <a:solidFill>
                      <a:srgbClr val="00000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Saturated; </a:t>
                </a:r>
                <a:endParaRPr lang="en-US" i="1" dirty="0" smtClean="0"/>
              </a:p>
              <a:p>
                <a:pPr lvl="0" algn="just" defTabSz="4389438">
                  <a:defRPr/>
                </a:pPr>
                <a14:m>
                  <m:oMath xmlns:m="http://schemas.openxmlformats.org/officeDocument/2006/math">
                    <m:r>
                      <a:rPr lang="en-US" sz="2000" b="0" i="1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000" b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num>
                      <m:den>
                        <m:d>
                          <m:dPr>
                            <m:begChr m:val="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r>
                              <a:rPr lang="en-US" sz="2000" b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2000" b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sub>
                            </m:sSub>
                            <m:r>
                              <a:rPr lang="en-US" sz="2000" b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sz="2000" b="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</m:e>
                        </m:d>
                      </m:den>
                    </m:f>
                    <m:r>
                      <a:rPr lang="en-US" sz="2000" b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sz="2000" b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sz="2000" b="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000" i="1" dirty="0" smtClean="0">
                    <a:latin typeface="Cambria Math" panose="02040503050406030204" pitchFamily="18" charset="0"/>
                  </a:rPr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Time to reach Breakpoint</a:t>
                </a:r>
                <a:r>
                  <a:rPr lang="en-US" sz="2000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Time to reach Exhaustion</a:t>
                </a:r>
                <a:r>
                  <a:rPr lang="en-US" sz="2000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  <a:endParaRPr lang="en-US" sz="2000" dirty="0"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en-US" altLang="en-US" b="1" dirty="0" smtClean="0">
                    <a:solidFill>
                      <a:srgbClr val="00000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b. </a:t>
                </a:r>
                <a:r>
                  <a:rPr lang="en-US" altLang="en-US" dirty="0" smtClean="0">
                    <a:solidFill>
                      <a:srgbClr val="00000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Length </a:t>
                </a:r>
                <a:r>
                  <a:rPr lang="en-US" altLang="en-US" dirty="0">
                    <a:solidFill>
                      <a:srgbClr val="00000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of unused </a:t>
                </a:r>
                <a:r>
                  <a:rPr lang="en-US" altLang="en-US" dirty="0" smtClean="0">
                    <a:solidFill>
                      <a:srgbClr val="00000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bed</a:t>
                </a:r>
                <a:r>
                  <a:rPr lang="en-US" altLang="en-US" sz="2000" dirty="0" smtClean="0">
                    <a:solidFill>
                      <a:srgbClr val="000000"/>
                    </a:solidFill>
                    <a:ea typeface="Times New Roman" panose="02020603050405020304" pitchFamily="18" charset="0"/>
                    <a:cs typeface="Arial" panose="020B0604020202020204" pitchFamily="34" charset="0"/>
                  </a:rPr>
                  <a:t>;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´=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 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000" dirty="0">
                    <a:latin typeface="Cambria Math" panose="02040503050406030204" pitchFamily="18" charset="0"/>
                  </a:rPr>
                  <a:t>)</a:t>
                </a:r>
              </a:p>
              <a:p>
                <a:pPr lvl="0" algn="just" defTabSz="4389438"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>
                        <a:latin typeface="Cambria Math" panose="02040503050406030204" pitchFamily="18" charset="0"/>
                      </a:rPr>
                      <m:t>L</m:t>
                    </m:r>
                  </m:oMath>
                </a14:m>
                <a:r>
                  <a:rPr lang="en-US" sz="20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= </a:t>
                </a:r>
                <a:r>
                  <a:rPr lang="en-US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Length of the </a:t>
                </a:r>
                <a:r>
                  <a:rPr lang="en-US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Bed</a:t>
                </a:r>
                <a:r>
                  <a:rPr lang="en-US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06" y="4458027"/>
                <a:ext cx="8799892" cy="2197974"/>
              </a:xfrm>
              <a:prstGeom prst="rect">
                <a:avLst/>
              </a:prstGeom>
              <a:blipFill rotWithShape="0">
                <a:blip r:embed="rId5"/>
                <a:stretch>
                  <a:fillRect l="-762" t="-1385" b="-2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34006" y="1181700"/>
                <a:ext cx="3823138" cy="28931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>
                    <a:solidFill>
                      <a:srgbClr val="0000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Using </a:t>
                </a:r>
                <a:r>
                  <a:rPr lang="en-US" sz="2000" dirty="0" smtClean="0">
                    <a:solidFill>
                      <a:srgbClr val="0000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Scale Up Approach Estimate:</a:t>
                </a:r>
                <a:endParaRPr lang="en-US" sz="2000" dirty="0">
                  <a:solidFill>
                    <a:srgbClr val="0000CC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Filtration Rate: </a:t>
                </a:r>
                <a:r>
                  <a:rPr lang="en-US" dirty="0"/>
                  <a:t>U</a:t>
                </a:r>
                <a:r>
                  <a:rPr lang="en-US" baseline="-25000" dirty="0"/>
                  <a:t>0</a:t>
                </a:r>
              </a:p>
              <a:p>
                <a:pPr marL="457200" indent="-4572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Empty Bed Contact Time: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i="1" smtClean="0">
                        <a:latin typeface="Cambria Math" panose="02040503050406030204" pitchFamily="18" charset="0"/>
                      </a:rPr>
                      <m:t>τ</m:t>
                    </m:r>
                  </m:oMath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Breakthrough &amp; Exhaustion time.</a:t>
                </a:r>
              </a:p>
              <a:p>
                <a:pPr marL="457200" indent="-4572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Mass </a:t>
                </a: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of adsorbent </a:t>
                </a: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required.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Diameter and height of the </a:t>
                </a: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Column.</a:t>
                </a:r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06" y="1181700"/>
                <a:ext cx="3823138" cy="2893100"/>
              </a:xfrm>
              <a:prstGeom prst="rect">
                <a:avLst/>
              </a:prstGeom>
              <a:blipFill rotWithShape="0">
                <a:blip r:embed="rId6"/>
                <a:stretch>
                  <a:fillRect l="-1754" t="-1266" r="-1276" b="-1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723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3447" y="0"/>
            <a:ext cx="8026251" cy="800594"/>
            <a:chOff x="13447" y="-2"/>
            <a:chExt cx="8026251" cy="800594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"/>
              <a:ext cx="7061900" cy="755121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II. Kinetic Approach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20719" y="1229407"/>
                <a:ext cx="4083267" cy="44540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000" dirty="0" smtClean="0">
                    <a:solidFill>
                      <a:srgbClr val="0000CC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Using Kinetic Approach Estimate:</a:t>
                </a:r>
              </a:p>
              <a:p>
                <a:pPr marL="457200" indent="-4572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Design Reaction Constant	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Design Max. Solid phase Conc.: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457200" indent="-4572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Mass of adsorbent required.</a:t>
                </a:r>
              </a:p>
              <a:p>
                <a:pPr marL="457200" indent="-457200" algn="just">
                  <a:lnSpc>
                    <a:spcPct val="150000"/>
                  </a:lnSpc>
                  <a:buFont typeface="+mj-lt"/>
                  <a:buAutoNum type="arabicPeriod"/>
                </a:pPr>
                <a:r>
                  <a:rPr lang="en-US" dirty="0" smtClean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Diameter and height of the Column.</a:t>
                </a:r>
              </a:p>
              <a:p>
                <a:endParaRPr lang="en-US" sz="20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r>
                  <a:rPr lang="en-US" sz="2000" b="1" dirty="0" smtClean="0">
                    <a:solidFill>
                      <a:schemeClr val="accent1">
                        <a:lumMod val="75000"/>
                      </a:scheme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Equations Used:</a:t>
                </a:r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den>
                              </m:f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func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𝑄</m:t>
                          </m:r>
                        </m:den>
                      </m:f>
                    </m:oMath>
                  </m:oMathPara>
                </a14:m>
                <a:endParaRPr lang="en-US" sz="2000" baseline="-25000" dirty="0"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0" defTabSz="4389438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 is the rate constant </a:t>
                </a:r>
                <a:r>
                  <a:rPr lang="en-US" sz="2000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(L/mg. h)</a:t>
                </a:r>
                <a:endParaRPr lang="en-US" sz="2000" dirty="0"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lvl="0" defTabSz="4389438"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 is the </a:t>
                </a:r>
                <a:r>
                  <a:rPr lang="en-US" sz="2000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uptake </a:t>
                </a:r>
                <a:r>
                  <a:rPr lang="en-US" sz="2000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capacity in the column (</a:t>
                </a:r>
                <a:r>
                  <a:rPr lang="en-US" sz="2000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mg/g).</a:t>
                </a:r>
                <a:endParaRPr lang="en-US" sz="2000" dirty="0" smtClean="0">
                  <a:solidFill>
                    <a:srgbClr val="00B05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19" y="1229407"/>
                <a:ext cx="4083267" cy="4454062"/>
              </a:xfrm>
              <a:prstGeom prst="rect">
                <a:avLst/>
              </a:prstGeom>
              <a:blipFill rotWithShape="0">
                <a:blip r:embed="rId4"/>
                <a:stretch>
                  <a:fillRect l="-1493" t="-8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itle 1"/>
          <p:cNvSpPr txBox="1">
            <a:spLocks/>
          </p:cNvSpPr>
          <p:nvPr/>
        </p:nvSpPr>
        <p:spPr bwMode="auto">
          <a:xfrm>
            <a:off x="5053597" y="876507"/>
            <a:ext cx="3277762" cy="53830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300" kern="1200">
                <a:solidFill>
                  <a:srgbClr val="572314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300">
                <a:solidFill>
                  <a:srgbClr val="572314"/>
                </a:solidFill>
                <a:latin typeface="Gill Sans MT" pitchFamily="34" charset="0"/>
              </a:defRPr>
            </a:lvl9pPr>
            <a:extLst/>
          </a:lstStyle>
          <a:p>
            <a:pPr algn="ctr" defTabSz="914400" eaLnBrk="1" hangingPunct="1"/>
            <a:r>
              <a:rPr lang="en-US" altLang="en-US" sz="2000" kern="0" dirty="0" smtClean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Gothic Std B" panose="020B0800000000000000" pitchFamily="34" charset="-128"/>
                <a:cs typeface="Arial" charset="0"/>
              </a:rPr>
              <a:t>Parameters</a:t>
            </a:r>
            <a:endParaRPr lang="en-US" altLang="en-US" sz="2000" kern="0" baseline="-25000" dirty="0">
              <a:solidFill>
                <a:schemeClr val="bg1"/>
              </a:solidFill>
              <a:effectLst/>
              <a:latin typeface="Arial Rounded MT Bold" panose="020F0704030504030204" pitchFamily="34" charset="0"/>
              <a:ea typeface="Adobe Gothic Std B" panose="020B0800000000000000" pitchFamily="34" charset="-128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6874827"/>
                  </p:ext>
                </p:extLst>
              </p:nvPr>
            </p:nvGraphicFramePr>
            <p:xfrm>
              <a:off x="4382830" y="1651201"/>
              <a:ext cx="4619295" cy="28052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058509"/>
                    <a:gridCol w="1560786"/>
                  </a:tblGrid>
                  <a:tr h="71533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Volumetric Flow Rate (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oMath>
                          </a14:m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), L/</a:t>
                          </a:r>
                          <a:r>
                            <a:rPr lang="en-US" sz="1600" baseline="0" dirty="0" smtClean="0">
                              <a:effectLst/>
                              <a:latin typeface="+mn-lt"/>
                            </a:rPr>
                            <a:t>h</a:t>
                          </a:r>
                          <a:endParaRPr lang="en-US" sz="16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</a:rPr>
                            <a:t>60.0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0237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Initial Conc.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dirty="0">
                              <a:effectLst/>
                              <a:latin typeface="+mn-lt"/>
                            </a:rPr>
                            <a:t>), 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mg/L</a:t>
                          </a:r>
                          <a:endParaRPr lang="en-US" sz="16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3280</a:t>
                          </a:r>
                        </a:p>
                      </a:txBody>
                      <a:tcPr marL="68580" marR="68580" marT="0" marB="0"/>
                    </a:tc>
                  </a:tr>
                  <a:tr h="402373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Volume (</a:t>
                          </a:r>
                          <a14:m>
                            <m:oMath xmlns:m="http://schemas.openxmlformats.org/officeDocument/2006/math"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𝑽</m:t>
                              </m:r>
                            </m:oMath>
                          </a14:m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), L</a:t>
                          </a:r>
                          <a:endParaRPr lang="en-US" sz="16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2386</a:t>
                          </a:r>
                          <a:endParaRPr lang="en-US" sz="1800" b="1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64136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Rate Constant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>
                                      <a:latin typeface="Cambria Math" panose="02040503050406030204" pitchFamily="18" charset="0"/>
                                    </a:rPr>
                                    <m:t>𝒌</m:t>
                                  </m:r>
                                </m:e>
                                <m:sub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), L/mg </a:t>
                          </a:r>
                          <a:r>
                            <a:rPr lang="en-US" sz="1600" baseline="0" dirty="0" smtClean="0">
                              <a:effectLst/>
                              <a:latin typeface="+mn-lt"/>
                            </a:rPr>
                            <a:t>h</a:t>
                          </a:r>
                          <a:endParaRPr lang="en-US" sz="16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6.69 x 10</a:t>
                          </a:r>
                          <a:r>
                            <a:rPr lang="en-US" sz="1800" b="1" baseline="30000" dirty="0" smtClean="0">
                              <a:effectLst/>
                              <a:latin typeface="+mn-lt"/>
                            </a:rPr>
                            <a:t>-4</a:t>
                          </a:r>
                          <a:endParaRPr lang="en-US" sz="1800" b="1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62557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Solid Phase Conc. (</a:t>
                          </a:r>
                          <a:r>
                            <a:rPr lang="en-US" sz="1600" i="1" dirty="0" smtClean="0">
                              <a:effectLst/>
                              <a:latin typeface="+mn-lt"/>
                            </a:rPr>
                            <a:t>q</a:t>
                          </a:r>
                          <a:r>
                            <a:rPr lang="en-US" sz="1600" i="1" baseline="-25000" dirty="0" smtClean="0">
                              <a:effectLst/>
                              <a:latin typeface="+mn-lt"/>
                            </a:rPr>
                            <a:t>0</a:t>
                          </a:r>
                          <a:r>
                            <a:rPr lang="en-US" sz="1600" dirty="0">
                              <a:effectLst/>
                              <a:latin typeface="+mn-lt"/>
                            </a:rPr>
                            <a:t>), 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mg/g</a:t>
                          </a:r>
                          <a:endParaRPr lang="en-US" sz="16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3.11</a:t>
                          </a: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1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86874827"/>
                  </p:ext>
                </p:extLst>
              </p:nvPr>
            </p:nvGraphicFramePr>
            <p:xfrm>
              <a:off x="4382830" y="1651201"/>
              <a:ext cx="4619295" cy="2805228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3058509"/>
                    <a:gridCol w="1560786"/>
                  </a:tblGrid>
                  <a:tr h="71533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5"/>
                          <a:stretch>
                            <a:fillRect l="-199" t="-847" r="-51690" b="-2932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solidFill>
                                <a:schemeClr val="bg1"/>
                              </a:solidFill>
                              <a:effectLst/>
                              <a:latin typeface="+mn-lt"/>
                            </a:rPr>
                            <a:t>60.0</a:t>
                          </a:r>
                          <a:endParaRPr lang="en-US" sz="1800" b="1" dirty="0">
                            <a:solidFill>
                              <a:schemeClr val="bg1"/>
                            </a:solidFill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11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5"/>
                          <a:stretch>
                            <a:fillRect l="-199" t="-175000" r="-51690" b="-4088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3280</a:t>
                          </a:r>
                        </a:p>
                      </a:txBody>
                      <a:tcPr marL="68580" marR="68580" marT="0" marB="0"/>
                    </a:tc>
                  </a:tr>
                  <a:tr h="4114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5"/>
                          <a:stretch>
                            <a:fillRect l="-199" t="-279104" r="-51690" b="-3149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2386</a:t>
                          </a:r>
                          <a:endParaRPr lang="en-US" sz="1800" b="1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641364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blipFill rotWithShape="0">
                          <a:blip r:embed="rId5"/>
                          <a:stretch>
                            <a:fillRect l="-199" t="-239623" r="-51690" b="-990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6.69 x 10</a:t>
                          </a:r>
                          <a:r>
                            <a:rPr lang="en-US" sz="1800" b="1" baseline="30000" dirty="0" smtClean="0">
                              <a:effectLst/>
                              <a:latin typeface="+mn-lt"/>
                            </a:rPr>
                            <a:t>-4</a:t>
                          </a:r>
                          <a:endParaRPr lang="en-US" sz="1800" b="1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625574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Solid Phase Conc. (</a:t>
                          </a:r>
                          <a:r>
                            <a:rPr lang="en-US" sz="1600" i="1" dirty="0" smtClean="0">
                              <a:effectLst/>
                              <a:latin typeface="+mn-lt"/>
                            </a:rPr>
                            <a:t>q</a:t>
                          </a:r>
                          <a:r>
                            <a:rPr lang="en-US" sz="1600" i="1" baseline="-25000" dirty="0" smtClean="0">
                              <a:effectLst/>
                              <a:latin typeface="+mn-lt"/>
                            </a:rPr>
                            <a:t>0</a:t>
                          </a:r>
                          <a:r>
                            <a:rPr lang="en-US" sz="1600" dirty="0">
                              <a:effectLst/>
                              <a:latin typeface="+mn-lt"/>
                            </a:rPr>
                            <a:t>), </a:t>
                          </a:r>
                          <a:r>
                            <a:rPr lang="en-US" sz="1600" dirty="0" smtClean="0">
                              <a:effectLst/>
                              <a:latin typeface="+mn-lt"/>
                            </a:rPr>
                            <a:t>mg/g</a:t>
                          </a:r>
                          <a:endParaRPr lang="en-US" sz="1600" dirty="0">
                            <a:effectLst/>
                            <a:latin typeface="+mn-lt"/>
                            <a:ea typeface="Calibri" panose="020F0502020204030204" pitchFamily="34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800" b="1" dirty="0" smtClean="0">
                              <a:effectLst/>
                              <a:latin typeface="+mn-lt"/>
                            </a:rPr>
                            <a:t>3.11</a:t>
                          </a: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53754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94751" y="192713"/>
            <a:ext cx="8026251" cy="800594"/>
            <a:chOff x="13447" y="-2"/>
            <a:chExt cx="8026251" cy="800594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"/>
              <a:ext cx="7061900" cy="755121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6. Results of Designed Column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293155" y="1345075"/>
            <a:ext cx="369423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u="sng" dirty="0" smtClean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Scale Up Approach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93337" y="1372225"/>
            <a:ext cx="361818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 smtClean="0">
                <a:solidFill>
                  <a:schemeClr val="accent3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Kinetic Approach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1689" y="2069538"/>
            <a:ext cx="4471842" cy="378565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00"/>
                </a:solidFill>
              </a:rPr>
              <a:t>Length				:	4. 5 m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00"/>
                </a:solidFill>
              </a:rPr>
              <a:t>Bed Diameter			:	0.822 m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FF00"/>
                </a:solidFill>
              </a:rPr>
              <a:t>Volume of the Bed</a:t>
            </a:r>
            <a:r>
              <a:rPr lang="en-US" sz="2000" dirty="0" smtClean="0">
                <a:solidFill>
                  <a:srgbClr val="FFFF00"/>
                </a:solidFill>
              </a:rPr>
              <a:t>		:	2.386 m</a:t>
            </a:r>
            <a:r>
              <a:rPr lang="en-US" sz="2000" baseline="30000" dirty="0" smtClean="0">
                <a:solidFill>
                  <a:srgbClr val="FFFF00"/>
                </a:solidFill>
              </a:rPr>
              <a:t>3</a:t>
            </a:r>
            <a:endParaRPr lang="en-US" sz="2000" dirty="0" smtClean="0">
              <a:solidFill>
                <a:srgbClr val="FFFF00"/>
              </a:solidFill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FF00"/>
                </a:solidFill>
              </a:rPr>
              <a:t>Flow Rate</a:t>
            </a:r>
            <a:r>
              <a:rPr lang="en-US" sz="2000" dirty="0">
                <a:solidFill>
                  <a:srgbClr val="FFFF00"/>
                </a:solidFill>
              </a:rPr>
              <a:t>	</a:t>
            </a:r>
            <a:r>
              <a:rPr lang="en-US" sz="2000" dirty="0" smtClean="0">
                <a:solidFill>
                  <a:srgbClr val="FFFF00"/>
                </a:solidFill>
              </a:rPr>
              <a:t>			: 	60.0 L/h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FF00"/>
                </a:solidFill>
              </a:rPr>
              <a:t>Breakthrough time</a:t>
            </a:r>
            <a:r>
              <a:rPr lang="en-US" sz="2000" dirty="0" smtClean="0">
                <a:solidFill>
                  <a:srgbClr val="FFFF00"/>
                </a:solidFill>
              </a:rPr>
              <a:t>		:	166.6 h</a:t>
            </a:r>
            <a:endParaRPr lang="en-US" sz="2000" dirty="0">
              <a:solidFill>
                <a:srgbClr val="FFFF00"/>
              </a:solidFill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FFFF00"/>
                </a:solidFill>
              </a:rPr>
              <a:t>Mass of Adsorbents</a:t>
            </a:r>
            <a:r>
              <a:rPr lang="en-US" sz="2000" dirty="0" smtClean="0">
                <a:solidFill>
                  <a:srgbClr val="FFFF00"/>
                </a:solidFill>
              </a:rPr>
              <a:t>		:	2546.0 Kg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82978" y="2069538"/>
            <a:ext cx="4187601" cy="3785652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Length	</a:t>
            </a:r>
            <a:r>
              <a:rPr lang="en-US" sz="2000" dirty="0" smtClean="0">
                <a:solidFill>
                  <a:schemeClr val="bg1"/>
                </a:solidFill>
              </a:rPr>
              <a:t>		:	4.44 m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</a:rPr>
              <a:t>Bed Diameter		: 	0.823 m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Volume of the Bed</a:t>
            </a:r>
            <a:r>
              <a:rPr lang="en-US" sz="2000" dirty="0" smtClean="0">
                <a:solidFill>
                  <a:schemeClr val="bg1"/>
                </a:solidFill>
              </a:rPr>
              <a:t>	:	2. 515 m</a:t>
            </a:r>
            <a:r>
              <a:rPr lang="en-US" sz="2000" baseline="30000" dirty="0" smtClean="0">
                <a:solidFill>
                  <a:schemeClr val="bg1"/>
                </a:solidFill>
              </a:rPr>
              <a:t>3</a:t>
            </a:r>
            <a:endParaRPr lang="en-US" sz="2000" dirty="0" smtClean="0">
              <a:solidFill>
                <a:schemeClr val="bg1"/>
              </a:solidFill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Flow Rate			</a:t>
            </a:r>
            <a:r>
              <a:rPr lang="en-US" sz="2000" dirty="0" smtClean="0">
                <a:solidFill>
                  <a:schemeClr val="bg1"/>
                </a:solidFill>
              </a:rPr>
              <a:t>:	60.0 L/h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Breakthrough time	</a:t>
            </a:r>
            <a:r>
              <a:rPr lang="en-US" sz="2000" dirty="0" smtClean="0">
                <a:solidFill>
                  <a:schemeClr val="bg1"/>
                </a:solidFill>
              </a:rPr>
              <a:t>: 	166.6 h </a:t>
            </a:r>
            <a:endParaRPr lang="en-US" sz="2000" dirty="0">
              <a:solidFill>
                <a:schemeClr val="bg1"/>
              </a:solidFill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bg1"/>
                </a:solidFill>
              </a:rPr>
              <a:t>Mass of Adsorbents</a:t>
            </a:r>
            <a:r>
              <a:rPr lang="en-US" sz="2000" dirty="0" smtClean="0">
                <a:solidFill>
                  <a:schemeClr val="bg1"/>
                </a:solidFill>
              </a:rPr>
              <a:t>	:	2684.3 Kg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91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353994" y="53251"/>
            <a:ext cx="8026251" cy="800594"/>
            <a:chOff x="13447" y="-2"/>
            <a:chExt cx="8026251" cy="800594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"/>
              <a:ext cx="7061900" cy="755121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b="1" kern="0" dirty="0" smtClean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Ming Std L" panose="02020300000000000000" pitchFamily="18" charset="-128"/>
                  <a:cs typeface="Arial" charset="0"/>
                </a:rPr>
                <a:t>Conclusions</a:t>
              </a:r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51812" y="955553"/>
            <a:ext cx="8803002" cy="1287238"/>
            <a:chOff x="350836" y="1188285"/>
            <a:chExt cx="8112124" cy="1360488"/>
          </a:xfrm>
        </p:grpSpPr>
        <p:grpSp>
          <p:nvGrpSpPr>
            <p:cNvPr id="10" name="Group 5"/>
            <p:cNvGrpSpPr>
              <a:grpSpLocks/>
            </p:cNvGrpSpPr>
            <p:nvPr/>
          </p:nvGrpSpPr>
          <p:grpSpPr bwMode="auto">
            <a:xfrm>
              <a:off x="350836" y="1188285"/>
              <a:ext cx="2743200" cy="1360488"/>
              <a:chOff x="1392" y="3271"/>
              <a:chExt cx="1728" cy="857"/>
            </a:xfrm>
          </p:grpSpPr>
          <p:sp>
            <p:nvSpPr>
              <p:cNvPr id="19" name="AutoShape 6"/>
              <p:cNvSpPr>
                <a:spLocks noChangeArrowheads="1"/>
              </p:cNvSpPr>
              <p:nvPr/>
            </p:nvSpPr>
            <p:spPr bwMode="auto">
              <a:xfrm>
                <a:off x="1392" y="3312"/>
                <a:ext cx="1728" cy="816"/>
              </a:xfrm>
              <a:prstGeom prst="irregularSeal2">
                <a:avLst/>
              </a:prstGeom>
              <a:gradFill rotWithShape="1">
                <a:gsLst>
                  <a:gs pos="0">
                    <a:srgbClr val="99CCFF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Rectangle 7"/>
              <p:cNvSpPr>
                <a:spLocks noChangeArrowheads="1"/>
              </p:cNvSpPr>
              <p:nvPr/>
            </p:nvSpPr>
            <p:spPr bwMode="auto">
              <a:xfrm>
                <a:off x="1458" y="3271"/>
                <a:ext cx="1360" cy="6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en-US" sz="1800" b="1" i="0" dirty="0" smtClean="0">
                    <a:solidFill>
                      <a:schemeClr val="tx1"/>
                    </a:solidFill>
                    <a:latin typeface="Calibri" panose="020F0502020204030204" pitchFamily="34" charset="0"/>
                    <a:cs typeface="Times New Roman" panose="02020603050405020304" pitchFamily="18" charset="0"/>
                  </a:rPr>
                  <a:t>Calcium Alginate/clay hybrid (CAH) composites</a:t>
                </a:r>
                <a:endParaRPr lang="en-US" altLang="en-US" sz="1800" b="1" i="0" dirty="0">
                  <a:solidFill>
                    <a:schemeClr val="tx1"/>
                  </a:solidFill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1" name="AutoShape 17"/>
            <p:cNvSpPr>
              <a:spLocks/>
            </p:cNvSpPr>
            <p:nvPr/>
          </p:nvSpPr>
          <p:spPr bwMode="auto">
            <a:xfrm>
              <a:off x="2747176" y="1253371"/>
              <a:ext cx="42131" cy="1135065"/>
            </a:xfrm>
            <a:prstGeom prst="leftBrace">
              <a:avLst>
                <a:gd name="adj1" fmla="val 158333"/>
                <a:gd name="adj2" fmla="val 50000"/>
              </a:avLst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  <p:sp>
          <p:nvSpPr>
            <p:cNvPr id="18" name="Rectangle 44"/>
            <p:cNvSpPr>
              <a:spLocks noChangeArrowheads="1"/>
            </p:cNvSpPr>
            <p:nvPr/>
          </p:nvSpPr>
          <p:spPr bwMode="auto">
            <a:xfrm>
              <a:off x="2905123" y="1506237"/>
              <a:ext cx="5557837" cy="6791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marL="285750" indent="-285750" algn="just">
                <a:spcBef>
                  <a:spcPct val="50000"/>
                </a:spcBef>
                <a:buFont typeface="Wingdings" panose="05000000000000000000" pitchFamily="2" charset="2"/>
                <a:buChar char="ü"/>
              </a:pP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Successfully prepared </a:t>
              </a:r>
              <a:r>
                <a:rPr lang="en-US" dirty="0">
                  <a:latin typeface="Calibri" panose="020F0502020204030204" pitchFamily="34" charset="0"/>
                  <a:cs typeface="Times New Roman" panose="02020603050405020304" pitchFamily="18" charset="0"/>
                </a:rPr>
                <a:t>by </a:t>
              </a: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in-situ polymerization using </a:t>
              </a:r>
              <a:r>
                <a:rPr lang="en-US" dirty="0">
                  <a:latin typeface="Calibri" panose="020F0502020204030204" pitchFamily="34" charset="0"/>
                  <a:cs typeface="Times New Roman" panose="02020603050405020304" pitchFamily="18" charset="0"/>
                </a:rPr>
                <a:t>ubiquitous </a:t>
              </a: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sodium alginate and clay.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30640" y="2225429"/>
            <a:ext cx="8702504" cy="1503286"/>
            <a:chOff x="468293" y="2951357"/>
            <a:chExt cx="8108986" cy="1558455"/>
          </a:xfrm>
        </p:grpSpPr>
        <p:grpSp>
          <p:nvGrpSpPr>
            <p:cNvPr id="29" name="Group 2"/>
            <p:cNvGrpSpPr>
              <a:grpSpLocks/>
            </p:cNvGrpSpPr>
            <p:nvPr/>
          </p:nvGrpSpPr>
          <p:grpSpPr bwMode="auto">
            <a:xfrm>
              <a:off x="468293" y="3128687"/>
              <a:ext cx="2093913" cy="1381125"/>
              <a:chOff x="720" y="3066"/>
              <a:chExt cx="1319" cy="870"/>
            </a:xfrm>
          </p:grpSpPr>
          <p:sp>
            <p:nvSpPr>
              <p:cNvPr id="32" name="AutoShape 3"/>
              <p:cNvSpPr>
                <a:spLocks noChangeArrowheads="1"/>
              </p:cNvSpPr>
              <p:nvPr/>
            </p:nvSpPr>
            <p:spPr bwMode="auto">
              <a:xfrm>
                <a:off x="720" y="3120"/>
                <a:ext cx="1291" cy="816"/>
              </a:xfrm>
              <a:prstGeom prst="irregularSeal2">
                <a:avLst/>
              </a:prstGeom>
              <a:gradFill rotWithShape="1">
                <a:gsLst>
                  <a:gs pos="0">
                    <a:srgbClr val="99CCFF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" name="Rectangle 4"/>
              <p:cNvSpPr>
                <a:spLocks noChangeArrowheads="1"/>
              </p:cNvSpPr>
              <p:nvPr/>
            </p:nvSpPr>
            <p:spPr bwMode="auto">
              <a:xfrm>
                <a:off x="882" y="3066"/>
                <a:ext cx="1157" cy="6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en-US" b="1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Fixed bed column adsorption  </a:t>
                </a:r>
                <a:r>
                  <a:rPr lang="en-US" altLang="en-US" b="1" dirty="0">
                    <a:latin typeface="Calibri" panose="020F0502020204030204" pitchFamily="34" charset="0"/>
                    <a:cs typeface="Times New Roman" panose="02020603050405020304" pitchFamily="18" charset="0"/>
                  </a:rPr>
                  <a:t>using </a:t>
                </a:r>
                <a:r>
                  <a:rPr lang="en-US" altLang="en-US" b="1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CAH composites</a:t>
                </a:r>
                <a:endParaRPr lang="en-US" altLang="en-US" b="1" dirty="0">
                  <a:latin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0" name="AutoShape 17"/>
            <p:cNvSpPr>
              <a:spLocks/>
            </p:cNvSpPr>
            <p:nvPr/>
          </p:nvSpPr>
          <p:spPr bwMode="auto">
            <a:xfrm>
              <a:off x="2766968" y="2951357"/>
              <a:ext cx="85182" cy="1471856"/>
            </a:xfrm>
            <a:prstGeom prst="leftBrace">
              <a:avLst>
                <a:gd name="adj1" fmla="val 158333"/>
                <a:gd name="adj2" fmla="val 50000"/>
              </a:avLst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  <p:sp>
          <p:nvSpPr>
            <p:cNvPr id="31" name="Rectangle 44"/>
            <p:cNvSpPr>
              <a:spLocks noChangeArrowheads="1"/>
            </p:cNvSpPr>
            <p:nvPr/>
          </p:nvSpPr>
          <p:spPr bwMode="auto">
            <a:xfrm>
              <a:off x="2801848" y="3043022"/>
              <a:ext cx="5775431" cy="1387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marL="285750" indent="-285750" algn="just">
                <a:spcBef>
                  <a:spcPct val="50000"/>
                </a:spcBef>
                <a:buFont typeface="Wingdings" panose="05000000000000000000" pitchFamily="2" charset="2"/>
                <a:buChar char="ü"/>
              </a:pP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Breakthrough increases with increasing bed height and bed diameter.</a:t>
              </a:r>
            </a:p>
            <a:p>
              <a:pPr marL="285750" indent="-285750" algn="just">
                <a:spcBef>
                  <a:spcPct val="50000"/>
                </a:spcBef>
                <a:buFont typeface="Wingdings" panose="05000000000000000000" pitchFamily="2" charset="2"/>
                <a:buChar char="ü"/>
              </a:pP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Relatively </a:t>
              </a:r>
              <a:r>
                <a:rPr lang="en-US" dirty="0">
                  <a:latin typeface="Calibri" panose="020F0502020204030204" pitchFamily="34" charset="0"/>
                  <a:cs typeface="Times New Roman" panose="02020603050405020304" pitchFamily="18" charset="0"/>
                </a:rPr>
                <a:t>lower reduction </a:t>
              </a: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in total organic acid anions breakthrough after three </a:t>
              </a:r>
              <a:r>
                <a:rPr lang="en-US" dirty="0">
                  <a:latin typeface="Calibri" panose="020F0502020204030204" pitchFamily="34" charset="0"/>
                  <a:cs typeface="Times New Roman" panose="02020603050405020304" pitchFamily="18" charset="0"/>
                </a:rPr>
                <a:t>successive regeneration </a:t>
              </a: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cycle.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04081" y="3889058"/>
            <a:ext cx="8724174" cy="1268870"/>
            <a:chOff x="468293" y="3061020"/>
            <a:chExt cx="8108985" cy="1448793"/>
          </a:xfrm>
        </p:grpSpPr>
        <p:grpSp>
          <p:nvGrpSpPr>
            <p:cNvPr id="35" name="Group 2"/>
            <p:cNvGrpSpPr>
              <a:grpSpLocks/>
            </p:cNvGrpSpPr>
            <p:nvPr/>
          </p:nvGrpSpPr>
          <p:grpSpPr bwMode="auto">
            <a:xfrm>
              <a:off x="468293" y="3214412"/>
              <a:ext cx="2743200" cy="1295400"/>
              <a:chOff x="720" y="3120"/>
              <a:chExt cx="1728" cy="816"/>
            </a:xfrm>
          </p:grpSpPr>
          <p:sp>
            <p:nvSpPr>
              <p:cNvPr id="38" name="AutoShape 3"/>
              <p:cNvSpPr>
                <a:spLocks noChangeArrowheads="1"/>
              </p:cNvSpPr>
              <p:nvPr/>
            </p:nvSpPr>
            <p:spPr bwMode="auto">
              <a:xfrm>
                <a:off x="720" y="3120"/>
                <a:ext cx="1728" cy="816"/>
              </a:xfrm>
              <a:prstGeom prst="irregularSeal2">
                <a:avLst/>
              </a:prstGeom>
              <a:gradFill rotWithShape="1">
                <a:gsLst>
                  <a:gs pos="0">
                    <a:srgbClr val="99CCFF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Rectangle 4"/>
              <p:cNvSpPr>
                <a:spLocks noChangeArrowheads="1"/>
              </p:cNvSpPr>
              <p:nvPr/>
            </p:nvSpPr>
            <p:spPr bwMode="auto">
              <a:xfrm>
                <a:off x="763" y="3347"/>
                <a:ext cx="1316" cy="2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en-US" b="1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Foaming Experiments</a:t>
                </a:r>
              </a:p>
            </p:txBody>
          </p:sp>
        </p:grpSp>
        <p:sp>
          <p:nvSpPr>
            <p:cNvPr id="36" name="AutoShape 17"/>
            <p:cNvSpPr>
              <a:spLocks/>
            </p:cNvSpPr>
            <p:nvPr/>
          </p:nvSpPr>
          <p:spPr bwMode="auto">
            <a:xfrm>
              <a:off x="2694912" y="3061020"/>
              <a:ext cx="106698" cy="1448793"/>
            </a:xfrm>
            <a:prstGeom prst="leftBrace">
              <a:avLst>
                <a:gd name="adj1" fmla="val 158333"/>
                <a:gd name="adj2" fmla="val 50000"/>
              </a:avLst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  <p:sp>
          <p:nvSpPr>
            <p:cNvPr id="37" name="Rectangle 44"/>
            <p:cNvSpPr>
              <a:spLocks noChangeArrowheads="1"/>
            </p:cNvSpPr>
            <p:nvPr/>
          </p:nvSpPr>
          <p:spPr bwMode="auto">
            <a:xfrm>
              <a:off x="2835285" y="3338954"/>
              <a:ext cx="5741993" cy="10542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marL="285750" indent="-285750" algn="just">
                <a:spcBef>
                  <a:spcPct val="50000"/>
                </a:spcBef>
                <a:buFont typeface="Wingdings" panose="05000000000000000000" pitchFamily="2" charset="2"/>
                <a:buChar char="ü"/>
              </a:pP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Lower </a:t>
              </a:r>
              <a:r>
                <a:rPr lang="en-US" dirty="0">
                  <a:latin typeface="Calibri" panose="020F0502020204030204" pitchFamily="34" charset="0"/>
                  <a:cs typeface="Times New Roman" panose="02020603050405020304" pitchFamily="18" charset="0"/>
                </a:rPr>
                <a:t>foam volume </a:t>
              </a: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after 3 successive </a:t>
              </a:r>
              <a:r>
                <a:rPr lang="en-US" dirty="0">
                  <a:latin typeface="Calibri" panose="020F0502020204030204" pitchFamily="34" charset="0"/>
                  <a:cs typeface="Times New Roman" panose="02020603050405020304" pitchFamily="18" charset="0"/>
                </a:rPr>
                <a:t>regeneration </a:t>
              </a: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cycle in fixed bed column proved the ability of the CAH as reusable adsorbents.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65852" y="5244264"/>
            <a:ext cx="8762403" cy="1268870"/>
            <a:chOff x="468293" y="3061020"/>
            <a:chExt cx="8144518" cy="1448793"/>
          </a:xfrm>
        </p:grpSpPr>
        <p:grpSp>
          <p:nvGrpSpPr>
            <p:cNvPr id="24" name="Group 2"/>
            <p:cNvGrpSpPr>
              <a:grpSpLocks/>
            </p:cNvGrpSpPr>
            <p:nvPr/>
          </p:nvGrpSpPr>
          <p:grpSpPr bwMode="auto">
            <a:xfrm>
              <a:off x="468293" y="3214412"/>
              <a:ext cx="2743200" cy="1295400"/>
              <a:chOff x="720" y="3120"/>
              <a:chExt cx="1728" cy="816"/>
            </a:xfrm>
          </p:grpSpPr>
          <p:sp>
            <p:nvSpPr>
              <p:cNvPr id="27" name="AutoShape 3"/>
              <p:cNvSpPr>
                <a:spLocks noChangeArrowheads="1"/>
              </p:cNvSpPr>
              <p:nvPr/>
            </p:nvSpPr>
            <p:spPr bwMode="auto">
              <a:xfrm>
                <a:off x="720" y="3120"/>
                <a:ext cx="1728" cy="816"/>
              </a:xfrm>
              <a:prstGeom prst="irregularSeal2">
                <a:avLst/>
              </a:prstGeom>
              <a:gradFill rotWithShape="1">
                <a:gsLst>
                  <a:gs pos="0">
                    <a:srgbClr val="99CCFF"/>
                  </a:gs>
                  <a:gs pos="100000">
                    <a:schemeClr val="bg1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" name="Rectangle 4"/>
              <p:cNvSpPr>
                <a:spLocks noChangeArrowheads="1"/>
              </p:cNvSpPr>
              <p:nvPr/>
            </p:nvSpPr>
            <p:spPr bwMode="auto">
              <a:xfrm>
                <a:off x="763" y="3347"/>
                <a:ext cx="1316" cy="26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0"/>
                  </a:spcBef>
                </a:pPr>
                <a:r>
                  <a:rPr lang="en-US" altLang="en-US" b="1" dirty="0" smtClean="0">
                    <a:latin typeface="Calibri" panose="020F0502020204030204" pitchFamily="34" charset="0"/>
                    <a:cs typeface="Times New Roman" panose="02020603050405020304" pitchFamily="18" charset="0"/>
                  </a:rPr>
                  <a:t>Scale Up Studies</a:t>
                </a:r>
              </a:p>
            </p:txBody>
          </p:sp>
        </p:grpSp>
        <p:sp>
          <p:nvSpPr>
            <p:cNvPr id="25" name="AutoShape 17"/>
            <p:cNvSpPr>
              <a:spLocks/>
            </p:cNvSpPr>
            <p:nvPr/>
          </p:nvSpPr>
          <p:spPr bwMode="auto">
            <a:xfrm>
              <a:off x="2694912" y="3061020"/>
              <a:ext cx="106698" cy="1448793"/>
            </a:xfrm>
            <a:prstGeom prst="leftBrace">
              <a:avLst>
                <a:gd name="adj1" fmla="val 158333"/>
                <a:gd name="adj2" fmla="val 50000"/>
              </a:avLst>
            </a:prstGeom>
            <a:noFill/>
            <a:ln w="28575">
              <a:solidFill>
                <a:srgbClr val="0070C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  <p:sp>
          <p:nvSpPr>
            <p:cNvPr id="26" name="Rectangle 44"/>
            <p:cNvSpPr>
              <a:spLocks noChangeArrowheads="1"/>
            </p:cNvSpPr>
            <p:nvPr/>
          </p:nvSpPr>
          <p:spPr bwMode="auto">
            <a:xfrm>
              <a:off x="2870818" y="3383327"/>
              <a:ext cx="5741993" cy="7379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marL="285750" indent="-285750" algn="just">
                <a:spcBef>
                  <a:spcPct val="50000"/>
                </a:spcBef>
                <a:buFont typeface="Wingdings" panose="05000000000000000000" pitchFamily="2" charset="2"/>
                <a:buChar char="ü"/>
              </a:pPr>
              <a:r>
                <a:rPr lang="en-US" dirty="0" smtClean="0">
                  <a:latin typeface="Calibri" panose="020F0502020204030204" pitchFamily="34" charset="0"/>
                  <a:cs typeface="Times New Roman" panose="02020603050405020304" pitchFamily="18" charset="0"/>
                </a:rPr>
                <a:t>With respect to Laboratory Scale results Scale Up has been provided.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731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89345" y="165538"/>
            <a:ext cx="8026251" cy="822992"/>
            <a:chOff x="13447" y="-22400"/>
            <a:chExt cx="8026251" cy="822992"/>
          </a:xfrm>
        </p:grpSpPr>
        <p:pic>
          <p:nvPicPr>
            <p:cNvPr id="15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itle 1"/>
            <p:cNvSpPr txBox="1">
              <a:spLocks/>
            </p:cNvSpPr>
            <p:nvPr/>
          </p:nvSpPr>
          <p:spPr bwMode="auto">
            <a:xfrm>
              <a:off x="977798" y="-22400"/>
              <a:ext cx="7061900" cy="777519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r>
                <a:rPr lang="en-US" altLang="en-US" sz="2800" kern="0" dirty="0">
                  <a:solidFill>
                    <a:schemeClr val="bg1"/>
                  </a:solidFill>
                  <a:effectLst/>
                  <a:latin typeface="Arial Rounded MT Bold" panose="020F0704030504030204" pitchFamily="34" charset="0"/>
                  <a:ea typeface="Adobe Gothic Std B" panose="020B0800000000000000" pitchFamily="34" charset="-128"/>
                  <a:cs typeface="Arial" charset="0"/>
                </a:rPr>
                <a:t>Acknowledgement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495623" y="1558692"/>
            <a:ext cx="8264469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2C7F9C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The Petroleum Institute Material Science and Gas Research Center to funding the project (GRC#006).</a:t>
            </a:r>
          </a:p>
          <a:p>
            <a:pPr>
              <a:lnSpc>
                <a:spcPct val="150000"/>
              </a:lnSpc>
              <a:buClr>
                <a:srgbClr val="2C7F9C"/>
              </a:buClr>
            </a:pPr>
            <a:endParaRPr lang="en-US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Clr>
                <a:srgbClr val="2C7F9C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GASCO Company, Abu Dhabi.</a:t>
            </a:r>
          </a:p>
          <a:p>
            <a:pPr>
              <a:lnSpc>
                <a:spcPct val="150000"/>
              </a:lnSpc>
              <a:buClr>
                <a:srgbClr val="2C7F9C"/>
              </a:buClr>
            </a:pPr>
            <a:endParaRPr lang="en-US" dirty="0" smtClean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Clr>
                <a:srgbClr val="2C7F9C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Department of Chemical Engineering, Khalifa University of Science and Technology, Petroleum Institute.</a:t>
            </a:r>
          </a:p>
        </p:txBody>
      </p:sp>
    </p:spTree>
    <p:extLst>
      <p:ext uri="{BB962C8B-B14F-4D97-AF65-F5344CB8AC3E}">
        <p14:creationId xmlns:p14="http://schemas.microsoft.com/office/powerpoint/2010/main" val="408106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446929" y="2282149"/>
            <a:ext cx="656059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Thank </a:t>
            </a:r>
            <a:r>
              <a:rPr lang="en-US" sz="6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You</a:t>
            </a:r>
            <a:endParaRPr lang="en-US" sz="6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02634" y="112606"/>
            <a:ext cx="8026251" cy="774698"/>
            <a:chOff x="13447" y="25894"/>
            <a:chExt cx="8026251" cy="774698"/>
          </a:xfrm>
        </p:grpSpPr>
        <p:pic>
          <p:nvPicPr>
            <p:cNvPr id="9" name="Picture 184" descr="C:\Users\falmatroushi\Desktop\PI logo high res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47" y="45079"/>
              <a:ext cx="964351" cy="755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itle 1"/>
            <p:cNvSpPr txBox="1">
              <a:spLocks/>
            </p:cNvSpPr>
            <p:nvPr/>
          </p:nvSpPr>
          <p:spPr bwMode="auto">
            <a:xfrm>
              <a:off x="977798" y="25894"/>
              <a:ext cx="7061900" cy="729225"/>
            </a:xfrm>
            <a:prstGeom prst="rect">
              <a:avLst/>
            </a:prstGeom>
            <a:solidFill>
              <a:srgbClr val="2C7F9C"/>
            </a:solidFill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rmAutofit/>
            </a:bodyPr>
            <a:lstStyle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 kern="1200">
                  <a:solidFill>
                    <a:srgbClr val="572314"/>
                  </a:solidFill>
                  <a:effectLst>
                    <a:outerShdw blurRad="50000" dist="30000" dir="5400000" algn="tl" rotWithShape="0">
                      <a:srgbClr val="000000">
                        <a:alpha val="30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lvl2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2pPr>
              <a:lvl3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3pPr>
              <a:lvl4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4pPr>
              <a:lvl5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5pPr>
              <a:lvl6pPr marL="4572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6pPr>
              <a:lvl7pPr marL="9144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7pPr>
              <a:lvl8pPr marL="13716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8pPr>
              <a:lvl9pPr marL="1828800" algn="l" rtl="0" fontAlgn="base">
                <a:spcBef>
                  <a:spcPct val="0"/>
                </a:spcBef>
                <a:spcAft>
                  <a:spcPct val="0"/>
                </a:spcAft>
                <a:defRPr sz="4300">
                  <a:solidFill>
                    <a:srgbClr val="572314"/>
                  </a:solidFill>
                  <a:latin typeface="Gill Sans MT" pitchFamily="34" charset="0"/>
                </a:defRPr>
              </a:lvl9pPr>
              <a:extLst/>
            </a:lstStyle>
            <a:p>
              <a:pPr algn="ctr" defTabSz="914400" eaLnBrk="1" hangingPunct="1"/>
              <a:endParaRPr lang="en-US" altLang="en-US" sz="2800" b="1" kern="0" dirty="0">
                <a:solidFill>
                  <a:schemeClr val="bg1"/>
                </a:solidFill>
                <a:effectLst/>
                <a:latin typeface="Arial Rounded MT Bold" panose="020F0704030504030204" pitchFamily="34" charset="0"/>
                <a:ea typeface="Adobe Ming Std L" panose="02020300000000000000" pitchFamily="18" charset="-128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84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 Templat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Arial"/>
    </a:majorFont>
    <a:minorFont>
      <a:latin typeface="Arial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7833</TotalTime>
  <Words>1227</Words>
  <Application>Microsoft Office PowerPoint</Application>
  <PresentationFormat>On-screen Show (4:3)</PresentationFormat>
  <Paragraphs>313</Paragraphs>
  <Slides>26</Slides>
  <Notes>14</Notes>
  <HiddenSlides>1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9" baseType="lpstr">
      <vt:lpstr>Adobe Gothic Std B</vt:lpstr>
      <vt:lpstr>Adobe Ming Std L</vt:lpstr>
      <vt:lpstr>Arial</vt:lpstr>
      <vt:lpstr>Arial Rounded MT Bold</vt:lpstr>
      <vt:lpstr>Calibri</vt:lpstr>
      <vt:lpstr>Cambria Math</vt:lpstr>
      <vt:lpstr>Corbel</vt:lpstr>
      <vt:lpstr>Monotype Sorts</vt:lpstr>
      <vt:lpstr>Tahoma</vt:lpstr>
      <vt:lpstr>Times New Roman</vt:lpstr>
      <vt:lpstr>Wingdings</vt:lpstr>
      <vt:lpstr>Wingdings 2</vt:lpstr>
      <vt:lpstr>Powerpoint Template</vt:lpstr>
      <vt:lpstr>PowerPoint Presentation</vt:lpstr>
      <vt:lpstr>PowerPoint Presentation</vt:lpstr>
      <vt:lpstr>MDEA Amine Chemistry (Simplified)</vt:lpstr>
      <vt:lpstr>MDEA Amine Chemistry (Simplified)</vt:lpstr>
      <vt:lpstr>MDEA Amine Chemistry (Simplified)</vt:lpstr>
      <vt:lpstr>MDEA Amine Chemistry (Simplified)</vt:lpstr>
      <vt:lpstr>Absorption / Stripping Technical Diagram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Anjali Achazhiyath Edathil</dc:creator>
  <cp:lastModifiedBy>Fawzi Banat</cp:lastModifiedBy>
  <cp:revision>650</cp:revision>
  <cp:lastPrinted>2015-06-29T09:29:32Z</cp:lastPrinted>
  <dcterms:created xsi:type="dcterms:W3CDTF">2014-01-21T13:36:53Z</dcterms:created>
  <dcterms:modified xsi:type="dcterms:W3CDTF">2017-06-29T17:31:50Z</dcterms:modified>
</cp:coreProperties>
</file>