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3">
  <p:sldMasterIdLst>
    <p:sldMasterId id="2147483744" r:id="rId1"/>
  </p:sldMasterIdLst>
  <p:notesMasterIdLst>
    <p:notesMasterId r:id="rId28"/>
  </p:notesMasterIdLst>
  <p:sldIdLst>
    <p:sldId id="256" r:id="rId2"/>
    <p:sldId id="258" r:id="rId3"/>
    <p:sldId id="280" r:id="rId4"/>
    <p:sldId id="273" r:id="rId5"/>
    <p:sldId id="259" r:id="rId6"/>
    <p:sldId id="260" r:id="rId7"/>
    <p:sldId id="284" r:id="rId8"/>
    <p:sldId id="285" r:id="rId9"/>
    <p:sldId id="262" r:id="rId10"/>
    <p:sldId id="261" r:id="rId11"/>
    <p:sldId id="263" r:id="rId12"/>
    <p:sldId id="264" r:id="rId13"/>
    <p:sldId id="265" r:id="rId14"/>
    <p:sldId id="274" r:id="rId15"/>
    <p:sldId id="266" r:id="rId16"/>
    <p:sldId id="272" r:id="rId17"/>
    <p:sldId id="276" r:id="rId18"/>
    <p:sldId id="277" r:id="rId19"/>
    <p:sldId id="275" r:id="rId20"/>
    <p:sldId id="278" r:id="rId21"/>
    <p:sldId id="268" r:id="rId22"/>
    <p:sldId id="279" r:id="rId23"/>
    <p:sldId id="269" r:id="rId24"/>
    <p:sldId id="270" r:id="rId25"/>
    <p:sldId id="283" r:id="rId26"/>
    <p:sldId id="282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B7AC"/>
    <a:srgbClr val="99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18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23039A-6DBB-4FCB-A576-E75D4D3A3D80}" type="datetimeFigureOut">
              <a:rPr lang="en-US" smtClean="0"/>
              <a:t>3/9/2016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7DD208-56C4-4890-8755-6C50C8417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271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DD208-56C4-4890-8755-6C50C8417FF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1856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F88A3-7CCB-420E-9394-46241BF42F2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36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09/03/2016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E2A8-FE60-48CC-B146-849922AD4A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9980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09/03/2016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E2A8-FE60-48CC-B146-849922AD4A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4352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09/03/2016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E2A8-FE60-48CC-B146-849922AD4A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073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09/03/2016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E2A8-FE60-48CC-B146-849922AD4A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3239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09/03/2016</a:t>
            </a: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E2A8-FE60-48CC-B146-849922AD4A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3216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09/03/2016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E2A8-FE60-48CC-B146-849922AD4A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0074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09/03/2016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E2A8-FE60-48CC-B146-849922AD4A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7772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09/03/2016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E2A8-FE60-48CC-B146-849922AD4A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4272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09/03/2016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E2A8-FE60-48CC-B146-849922AD4A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696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09/03/2016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E2A8-FE60-48CC-B146-849922AD4A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866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09/03/2016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E2A8-FE60-48CC-B146-849922AD4A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0101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09/03/2016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9E2A8-FE60-48CC-B146-849922AD4A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5967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#_ENREF_196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9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0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2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5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4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6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39552" y="1772816"/>
            <a:ext cx="828092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SYNTHESIS AND EVALUATION OF SELECTED </a:t>
            </a:r>
            <a:r>
              <a:rPr lang="en-GB" sz="28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BENZIMIDAZOLE </a:t>
            </a:r>
            <a:r>
              <a:rPr lang="en-GB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DERIVATIVES AS POTENTIAL </a:t>
            </a:r>
            <a:r>
              <a:rPr lang="en-GB" sz="2800" b="1" dirty="0" smtClean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ANTIMICROBIAL</a:t>
            </a:r>
            <a:r>
              <a:rPr lang="en-GB" sz="2800" b="1" dirty="0" smtClean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AGENTS </a:t>
            </a:r>
            <a:endParaRPr lang="en-GB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20"/>
          <p:cNvSpPr txBox="1">
            <a:spLocks noChangeArrowheads="1"/>
          </p:cNvSpPr>
          <p:nvPr/>
        </p:nvSpPr>
        <p:spPr bwMode="auto">
          <a:xfrm>
            <a:off x="1372553" y="3788854"/>
            <a:ext cx="6120407" cy="1642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FATMAH ALI ALASMARY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lvl="0">
              <a:defRPr/>
            </a:pPr>
            <a:r>
              <a:rPr lang="en-GB" sz="1600" b="1" kern="0" noProof="0" dirty="0" smtClean="0">
                <a:solidFill>
                  <a:srgbClr val="000000"/>
                </a:solidFill>
                <a:latin typeface="Arial"/>
              </a:rPr>
              <a:t>Presentation for </a:t>
            </a:r>
            <a:r>
              <a:rPr lang="en-US" sz="1600" dirty="0" smtClean="0"/>
              <a:t>8</a:t>
            </a:r>
            <a:r>
              <a:rPr lang="en-US" sz="1600" baseline="30000" dirty="0" smtClean="0"/>
              <a:t>th</a:t>
            </a:r>
            <a:r>
              <a:rPr lang="en-US" sz="1600" dirty="0" smtClean="0"/>
              <a:t> </a:t>
            </a:r>
            <a:r>
              <a:rPr lang="en-US" sz="1600" dirty="0"/>
              <a:t>International Conference and Exhibition on March 07-09, 2016 Madrid, Spain </a:t>
            </a:r>
            <a:endParaRPr lang="en-US" sz="1600" dirty="0" smtClean="0"/>
          </a:p>
          <a:p>
            <a:pPr lvl="0">
              <a:defRPr/>
            </a:pPr>
            <a:r>
              <a:rPr lang="en-US" sz="1800" b="1" dirty="0" smtClean="0"/>
              <a:t>Pharmaceutics </a:t>
            </a:r>
            <a:r>
              <a:rPr lang="en-US" sz="1800" b="1" dirty="0"/>
              <a:t>&amp; Novel Drug Delivery Systems</a:t>
            </a:r>
            <a:endParaRPr kumimoji="0" lang="en-GB" sz="18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20"/>
          <p:cNvSpPr txBox="1">
            <a:spLocks noChangeArrowheads="1"/>
          </p:cNvSpPr>
          <p:nvPr/>
        </p:nvSpPr>
        <p:spPr bwMode="auto">
          <a:xfrm>
            <a:off x="1372553" y="5733256"/>
            <a:ext cx="6120407" cy="504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9</a:t>
            </a:r>
            <a:r>
              <a:rPr lang="en-GB" sz="2000" kern="0" baseline="30000" dirty="0" err="1" smtClean="0">
                <a:solidFill>
                  <a:srgbClr val="000000"/>
                </a:solidFill>
                <a:latin typeface="Arial"/>
              </a:rPr>
              <a:t>th</a:t>
            </a:r>
            <a: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March 2016</a:t>
            </a:r>
            <a:endParaRPr kumimoji="0" lang="en-GB" sz="20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09/03/2016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E2A8-FE60-48CC-B146-849922AD4ADB}" type="slidenum">
              <a:rPr lang="en-GB" smtClean="0"/>
              <a:t>1</a:t>
            </a:fld>
            <a:endParaRPr lang="en-GB"/>
          </a:p>
        </p:txBody>
      </p:sp>
      <p:sp>
        <p:nvSpPr>
          <p:cNvPr id="10" name="Diamond 9"/>
          <p:cNvSpPr/>
          <p:nvPr/>
        </p:nvSpPr>
        <p:spPr>
          <a:xfrm>
            <a:off x="7740472" y="3665671"/>
            <a:ext cx="1080000" cy="1080000"/>
          </a:xfrm>
          <a:prstGeom prst="diamond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1350"/>
          </a:p>
        </p:txBody>
      </p:sp>
      <p:sp>
        <p:nvSpPr>
          <p:cNvPr id="11" name="Diamond 10"/>
          <p:cNvSpPr/>
          <p:nvPr/>
        </p:nvSpPr>
        <p:spPr>
          <a:xfrm>
            <a:off x="7740472" y="4873861"/>
            <a:ext cx="1080000" cy="1080000"/>
          </a:xfrm>
          <a:prstGeom prst="diamond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1350"/>
          </a:p>
        </p:txBody>
      </p:sp>
      <p:sp>
        <p:nvSpPr>
          <p:cNvPr id="12" name="Diamond 11"/>
          <p:cNvSpPr/>
          <p:nvPr/>
        </p:nvSpPr>
        <p:spPr>
          <a:xfrm>
            <a:off x="323528" y="3665671"/>
            <a:ext cx="1080000" cy="1080000"/>
          </a:xfrm>
          <a:prstGeom prst="diamond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1350"/>
          </a:p>
        </p:txBody>
      </p:sp>
      <p:sp>
        <p:nvSpPr>
          <p:cNvPr id="13" name="Diamond 12"/>
          <p:cNvSpPr/>
          <p:nvPr/>
        </p:nvSpPr>
        <p:spPr>
          <a:xfrm>
            <a:off x="323528" y="4873861"/>
            <a:ext cx="1080000" cy="1080000"/>
          </a:xfrm>
          <a:prstGeom prst="diamond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1350"/>
          </a:p>
        </p:txBody>
      </p:sp>
      <p:pic>
        <p:nvPicPr>
          <p:cNvPr id="16" name="Picture 15" descr="C:\Users\fatmah\Downloads\image1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285720"/>
            <a:ext cx="2028825" cy="781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5026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39552" y="787004"/>
            <a:ext cx="82809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28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lexander Fleming </a:t>
            </a:r>
            <a:r>
              <a:rPr lang="en-US" sz="2800" b="1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and penicillin discovery</a:t>
            </a:r>
            <a:endParaRPr lang="en-GB" sz="2800" b="1" dirty="0">
              <a:latin typeface="Arial" pitchFamily="34" charset="0"/>
              <a:cs typeface="Arial" pitchFamily="34" charset="0"/>
            </a:endParaRPr>
          </a:p>
          <a:p>
            <a:pPr algn="ctr"/>
            <a:endParaRPr lang="en-GB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09/03/2016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E2A8-FE60-48CC-B146-849922AD4ADB}" type="slidenum">
              <a:rPr lang="en-GB" smtClean="0"/>
              <a:t>2</a:t>
            </a:fld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1545594" y="6360994"/>
            <a:ext cx="64807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http://www.nationalww2museum.org/learn/education/for-teachers/lesson-plans/pdfs/penicillin-fact-sheet.pdf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7386" y="1412776"/>
            <a:ext cx="5585251" cy="40386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887386" y="5548826"/>
            <a:ext cx="51014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  <a:latin typeface="Calibri" panose="020F0502020204030204" pitchFamily="34" charset="0"/>
              </a:rPr>
              <a:t>Alexander Fleming’s original photograph of the contaminated dish. </a:t>
            </a:r>
            <a:endParaRPr lang="en-US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000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23617"/>
            <a:ext cx="7543800" cy="1450757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chemeClr val="accent3"/>
                </a:solidFill>
              </a:rPr>
              <a:t>Agenda</a:t>
            </a:r>
            <a:r>
              <a:rPr lang="en-US" b="1" dirty="0" smtClean="0">
                <a:solidFill>
                  <a:schemeClr val="accent4"/>
                </a:solidFill>
              </a:rPr>
              <a:t> </a:t>
            </a:r>
            <a:endParaRPr lang="en-US" b="1" dirty="0">
              <a:solidFill>
                <a:schemeClr val="accent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844824"/>
            <a:ext cx="8157592" cy="4320480"/>
          </a:xfrm>
        </p:spPr>
        <p:txBody>
          <a:bodyPr>
            <a:normAutofit fontScale="70000" lnSpcReduction="20000"/>
          </a:bodyPr>
          <a:lstStyle/>
          <a:p>
            <a:r>
              <a:rPr lang="en-GB" kern="0" dirty="0" smtClean="0">
                <a:solidFill>
                  <a:srgbClr val="000000"/>
                </a:solidFill>
                <a:latin typeface="Arial"/>
              </a:rPr>
              <a:t>Antibiotic </a:t>
            </a:r>
            <a:r>
              <a:rPr lang="en-GB" kern="0" dirty="0">
                <a:solidFill>
                  <a:srgbClr val="000000"/>
                </a:solidFill>
                <a:latin typeface="Arial"/>
              </a:rPr>
              <a:t>resistance </a:t>
            </a:r>
          </a:p>
          <a:p>
            <a:r>
              <a:rPr lang="en-US" kern="0" dirty="0"/>
              <a:t>BAD BUGS, NEED </a:t>
            </a:r>
            <a:r>
              <a:rPr lang="en-US" kern="0" dirty="0" smtClean="0"/>
              <a:t>DRUGS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Aims </a:t>
            </a:r>
            <a:r>
              <a:rPr lang="en-GB" dirty="0">
                <a:latin typeface="Arial" pitchFamily="34" charset="0"/>
                <a:cs typeface="Arial" pitchFamily="34" charset="0"/>
              </a:rPr>
              <a:t>of this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project 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Why </a:t>
            </a:r>
            <a:r>
              <a:rPr lang="en-GB" dirty="0" err="1">
                <a:latin typeface="Arial" pitchFamily="34" charset="0"/>
                <a:cs typeface="Arial" pitchFamily="34" charset="0"/>
              </a:rPr>
              <a:t>Benzimidazole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pPr lvl="0"/>
            <a:r>
              <a:rPr lang="en-US" dirty="0" bmk="_Toc368053391">
                <a:latin typeface="Arial" pitchFamily="34" charset="0"/>
                <a:ea typeface="Times New Roman" pitchFamily="18" charset="0"/>
                <a:cs typeface="Arial" pitchFamily="34" charset="0"/>
              </a:rPr>
              <a:t>Sites of </a:t>
            </a:r>
            <a:r>
              <a:rPr lang="en-US" dirty="0" err="1" bmk="_Toc368053391">
                <a:latin typeface="Arial" pitchFamily="34" charset="0"/>
                <a:ea typeface="Times New Roman" pitchFamily="18" charset="0"/>
                <a:cs typeface="Arial" pitchFamily="34" charset="0"/>
              </a:rPr>
              <a:t>benzimidazole</a:t>
            </a:r>
            <a:r>
              <a:rPr lang="en-US" dirty="0" bmk="_Toc368053391">
                <a:latin typeface="Arial" pitchFamily="34" charset="0"/>
                <a:ea typeface="Times New Roman" pitchFamily="18" charset="0"/>
                <a:cs typeface="Arial" pitchFamily="34" charset="0"/>
              </a:rPr>
              <a:t> derivatives available for further </a:t>
            </a:r>
            <a:r>
              <a:rPr lang="en-US" dirty="0" smtClean="0" bmk="_Toc368053391">
                <a:latin typeface="Arial" pitchFamily="34" charset="0"/>
                <a:ea typeface="Times New Roman" pitchFamily="18" charset="0"/>
                <a:cs typeface="Arial" pitchFamily="34" charset="0"/>
              </a:rPr>
              <a:t>reaction</a:t>
            </a:r>
          </a:p>
          <a:p>
            <a:r>
              <a:rPr lang="en-GB" dirty="0">
                <a:latin typeface="Arial" pitchFamily="34" charset="0"/>
                <a:cs typeface="Arial" pitchFamily="34" charset="0"/>
              </a:rPr>
              <a:t>Improving Phillips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method</a:t>
            </a:r>
          </a:p>
          <a:p>
            <a:r>
              <a:rPr lang="en-GB" dirty="0">
                <a:latin typeface="Arial" pitchFamily="34" charset="0"/>
                <a:cs typeface="Arial" pitchFamily="34" charset="0"/>
              </a:rPr>
              <a:t>Pathogenic Strains used in this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project</a:t>
            </a:r>
          </a:p>
          <a:p>
            <a:r>
              <a:rPr lang="en-GB" dirty="0">
                <a:latin typeface="Arial" pitchFamily="34" charset="0"/>
                <a:cs typeface="Arial" pitchFamily="34" charset="0"/>
              </a:rPr>
              <a:t>Antimicrobial methods used </a:t>
            </a:r>
            <a:r>
              <a:rPr lang="en-GB" i="1" dirty="0">
                <a:latin typeface="Arial" pitchFamily="34" charset="0"/>
                <a:cs typeface="Arial" pitchFamily="34" charset="0"/>
              </a:rPr>
              <a:t>In Vitro </a:t>
            </a:r>
            <a:endParaRPr lang="en-GB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Results</a:t>
            </a:r>
          </a:p>
          <a:p>
            <a:r>
              <a:rPr lang="en-GB" dirty="0">
                <a:latin typeface="Arial" pitchFamily="34" charset="0"/>
                <a:cs typeface="Arial" pitchFamily="34" charset="0"/>
              </a:rPr>
              <a:t>SAR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Study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Conclusions</a:t>
            </a:r>
            <a:endParaRPr lang="en-GB" dirty="0">
              <a:latin typeface="Arial" pitchFamily="34" charset="0"/>
              <a:cs typeface="Arial" pitchFamily="34" charset="0"/>
            </a:endParaRPr>
          </a:p>
          <a:p>
            <a:endParaRPr lang="en-GB" dirty="0">
              <a:latin typeface="Arial" pitchFamily="34" charset="0"/>
              <a:cs typeface="Arial" pitchFamily="34" charset="0"/>
            </a:endParaRPr>
          </a:p>
          <a:p>
            <a:endParaRPr lang="en-US" kern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E2A8-FE60-48CC-B146-849922AD4ADB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09/03/2016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3115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91745" y="479574"/>
            <a:ext cx="82809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kern="0" dirty="0">
                <a:solidFill>
                  <a:schemeClr val="accent3"/>
                </a:solidFill>
                <a:latin typeface="Arial"/>
              </a:rPr>
              <a:t>Antibiotic </a:t>
            </a:r>
            <a:r>
              <a:rPr lang="en-GB" sz="3200" b="1" kern="0" dirty="0" smtClean="0">
                <a:solidFill>
                  <a:schemeClr val="accent3"/>
                </a:solidFill>
                <a:latin typeface="Arial"/>
              </a:rPr>
              <a:t>resistance &amp; </a:t>
            </a:r>
            <a:r>
              <a:rPr lang="en-US" sz="3200" b="1" kern="0" dirty="0">
                <a:solidFill>
                  <a:schemeClr val="accent3"/>
                </a:solidFill>
                <a:latin typeface="Arial"/>
              </a:rPr>
              <a:t>the need to develop new drugs </a:t>
            </a:r>
            <a:endParaRPr lang="en-GB" sz="3200" b="1" kern="0" dirty="0">
              <a:solidFill>
                <a:schemeClr val="accent3"/>
              </a:solidFill>
              <a:latin typeface="Arial"/>
            </a:endParaRPr>
          </a:p>
        </p:txBody>
      </p:sp>
      <p:pic>
        <p:nvPicPr>
          <p:cNvPr id="7170" name="Picture 2" descr="http://img.medscape.com/article/712/738/712738-fig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378" y="1556792"/>
            <a:ext cx="5759424" cy="4665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2499132"/>
            <a:ext cx="16561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b="1" kern="0" dirty="0" smtClean="0">
                <a:solidFill>
                  <a:srgbClr val="00B050"/>
                </a:solidFill>
                <a:latin typeface="Arial"/>
              </a:rPr>
              <a:t>New Antibiotic</a:t>
            </a:r>
            <a:endParaRPr lang="en-GB" sz="1600" b="1" kern="0" dirty="0">
              <a:solidFill>
                <a:srgbClr val="00B050"/>
              </a:solidFill>
              <a:latin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6320" y="4653136"/>
            <a:ext cx="14766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b="1" kern="0" dirty="0" smtClean="0">
                <a:solidFill>
                  <a:srgbClr val="FF0000"/>
                </a:solidFill>
                <a:latin typeface="Arial"/>
              </a:rPr>
              <a:t>Resistance</a:t>
            </a:r>
            <a:endParaRPr lang="en-GB" sz="1600" b="1" kern="0" dirty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09/03/2016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E2A8-FE60-48CC-B146-849922AD4AD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1853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05880" y="700830"/>
            <a:ext cx="82809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kern="0" dirty="0">
                <a:solidFill>
                  <a:schemeClr val="accent3"/>
                </a:solidFill>
                <a:latin typeface="Arial"/>
              </a:rPr>
              <a:t>Antibiotic resistance </a:t>
            </a:r>
          </a:p>
        </p:txBody>
      </p:sp>
      <p:pic>
        <p:nvPicPr>
          <p:cNvPr id="9" name="Picture 8"/>
          <p:cNvPicPr/>
          <p:nvPr/>
        </p:nvPicPr>
        <p:blipFill rotWithShape="1">
          <a:blip r:embed="rId2"/>
          <a:srcRect l="20648" t="39171" r="19390" b="5413"/>
          <a:stretch/>
        </p:blipFill>
        <p:spPr bwMode="auto">
          <a:xfrm>
            <a:off x="2123728" y="1628800"/>
            <a:ext cx="5040560" cy="352839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7" name="Rectangle 6"/>
          <p:cNvSpPr/>
          <p:nvPr/>
        </p:nvSpPr>
        <p:spPr>
          <a:xfrm>
            <a:off x="581721" y="5733256"/>
            <a:ext cx="82809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i="1" dirty="0" smtClean="0"/>
              <a:t>Centres </a:t>
            </a:r>
            <a:r>
              <a:rPr lang="en-GB" sz="1400" i="1" dirty="0"/>
              <a:t>for Disease Control and Prevention. (2013) Antibiotic resistance threats in the United States, 2013. [Online] [Accessed 10 </a:t>
            </a:r>
            <a:r>
              <a:rPr lang="en-GB" sz="1400" i="1" dirty="0" smtClean="0"/>
              <a:t>Feb 2016 http</a:t>
            </a:r>
            <a:r>
              <a:rPr lang="en-GB" sz="1400" i="1" dirty="0"/>
              <a:t>://www.cdc.gov/drugresistance/threat-report-2013/ </a:t>
            </a:r>
            <a:endParaRPr lang="en-GB" sz="1400" b="1" i="1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79512" y="4397042"/>
            <a:ext cx="15841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 smtClean="0"/>
              <a:t>USA Data</a:t>
            </a:r>
            <a:endParaRPr lang="en-GB" sz="2000" b="1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1403648" y="4474209"/>
            <a:ext cx="720080" cy="245775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09/03/2016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E2A8-FE60-48CC-B146-849922AD4AD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0461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0"/>
          <p:cNvSpPr txBox="1">
            <a:spLocks noChangeArrowheads="1"/>
          </p:cNvSpPr>
          <p:nvPr/>
        </p:nvSpPr>
        <p:spPr bwMode="auto">
          <a:xfrm>
            <a:off x="1331913" y="4364980"/>
            <a:ext cx="6120407" cy="1080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lvl="0">
              <a:defRPr/>
            </a:pPr>
            <a:r>
              <a:rPr lang="en-GB" sz="1600" b="1" dirty="0">
                <a:latin typeface="Arial" pitchFamily="34" charset="0"/>
                <a:cs typeface="Arial" pitchFamily="34" charset="0"/>
              </a:rPr>
              <a:t>U.S. President Barack </a:t>
            </a:r>
            <a:r>
              <a:rPr lang="en-GB" sz="1600" b="1" dirty="0" smtClean="0">
                <a:latin typeface="Arial" pitchFamily="34" charset="0"/>
                <a:cs typeface="Arial" pitchFamily="34" charset="0"/>
              </a:rPr>
              <a:t>Obama signed </a:t>
            </a:r>
            <a:r>
              <a:rPr lang="en-GB" sz="1600" b="1" dirty="0">
                <a:latin typeface="Arial" pitchFamily="34" charset="0"/>
                <a:cs typeface="Arial" pitchFamily="34" charset="0"/>
              </a:rPr>
              <a:t>an agreement with the representative of the European Union (the Swedish Prime Minister Fredrik </a:t>
            </a:r>
            <a:r>
              <a:rPr lang="en-GB" sz="1600" b="1" dirty="0" err="1">
                <a:latin typeface="Arial" pitchFamily="34" charset="0"/>
                <a:cs typeface="Arial" pitchFamily="34" charset="0"/>
              </a:rPr>
              <a:t>Reinfeldt</a:t>
            </a:r>
            <a:r>
              <a:rPr lang="en-GB" sz="1600" b="1" dirty="0">
                <a:latin typeface="Arial" pitchFamily="34" charset="0"/>
                <a:cs typeface="Arial" pitchFamily="34" charset="0"/>
              </a:rPr>
              <a:t>) </a:t>
            </a:r>
            <a:r>
              <a:rPr lang="en-GB" sz="1600" b="1" dirty="0" smtClean="0">
                <a:latin typeface="Arial" pitchFamily="34" charset="0"/>
                <a:cs typeface="Arial" pitchFamily="34" charset="0"/>
              </a:rPr>
              <a:t>to solve </a:t>
            </a:r>
            <a:r>
              <a:rPr lang="en-GB" sz="1600" b="1" dirty="0">
                <a:latin typeface="Arial" pitchFamily="34" charset="0"/>
                <a:cs typeface="Arial" pitchFamily="34" charset="0"/>
              </a:rPr>
              <a:t>the problem of the </a:t>
            </a:r>
            <a:r>
              <a:rPr lang="en-GB" sz="1600" b="1" dirty="0" smtClean="0">
                <a:latin typeface="Arial" pitchFamily="34" charset="0"/>
                <a:cs typeface="Arial" pitchFamily="34" charset="0"/>
              </a:rPr>
              <a:t>antimicrobial </a:t>
            </a:r>
            <a:r>
              <a:rPr lang="en-GB" sz="1600" b="1" dirty="0">
                <a:latin typeface="Arial" pitchFamily="34" charset="0"/>
                <a:cs typeface="Arial" pitchFamily="34" charset="0"/>
              </a:rPr>
              <a:t>drugs pipeline (IDSA, </a:t>
            </a:r>
            <a:r>
              <a:rPr lang="en-GB" sz="1600" b="1" dirty="0" smtClean="0">
                <a:latin typeface="Arial" pitchFamily="34" charset="0"/>
                <a:cs typeface="Arial" pitchFamily="34" charset="0"/>
              </a:rPr>
              <a:t>2010) </a:t>
            </a:r>
            <a:endParaRPr kumimoji="0" lang="en-GB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016" y="1844824"/>
            <a:ext cx="2362200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09/03/2016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E2A8-FE60-48CC-B146-849922AD4ADB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0461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09/03/2016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E2A8-FE60-48CC-B146-849922AD4ADB}" type="slidenum">
              <a:rPr lang="en-GB" smtClean="0"/>
              <a:t>7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5871" y="836712"/>
            <a:ext cx="4468201" cy="4445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187624" y="5433020"/>
            <a:ext cx="54899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70C0"/>
                </a:solidFill>
                <a:latin typeface="Arial" panose="020B0604020202020204" pitchFamily="34" charset="0"/>
              </a:rPr>
              <a:t>General mechanisms of antibiotic resistance in bacteria. </a:t>
            </a:r>
            <a:r>
              <a:rPr lang="en-US" sz="1600" b="1" i="1" dirty="0">
                <a:solidFill>
                  <a:srgbClr val="0070C0"/>
                </a:solidFill>
                <a:latin typeface="Arial" panose="020B0604020202020204" pitchFamily="34" charset="0"/>
              </a:rPr>
              <a:t>Source</a:t>
            </a:r>
            <a:r>
              <a:rPr lang="en-US" sz="1600" b="1" dirty="0">
                <a:solidFill>
                  <a:srgbClr val="0070C0"/>
                </a:solidFill>
                <a:latin typeface="Arial" panose="020B0604020202020204" pitchFamily="34" charset="0"/>
              </a:rPr>
              <a:t>: (</a:t>
            </a:r>
            <a:r>
              <a:rPr lang="en-US" sz="1600" b="1" dirty="0" err="1">
                <a:solidFill>
                  <a:srgbClr val="0070C0"/>
                </a:solidFill>
                <a:latin typeface="Arial" panose="020B0604020202020204" pitchFamily="34" charset="0"/>
              </a:rPr>
              <a:t>Todar</a:t>
            </a:r>
            <a:r>
              <a:rPr lang="en-US" sz="1600" b="1" dirty="0">
                <a:solidFill>
                  <a:srgbClr val="0070C0"/>
                </a:solidFill>
                <a:latin typeface="Arial" panose="020B0604020202020204" pitchFamily="34" charset="0"/>
              </a:rPr>
              <a:t>, 2008). 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00848" y="6225545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100" i="1" dirty="0" err="1">
                <a:solidFill>
                  <a:srgbClr val="000000"/>
                </a:solidFill>
                <a:latin typeface="Arial" panose="020B0604020202020204" pitchFamily="34" charset="0"/>
              </a:rPr>
              <a:t>Todar</a:t>
            </a:r>
            <a:r>
              <a:rPr lang="en-US" sz="1100" i="1" dirty="0">
                <a:solidFill>
                  <a:srgbClr val="000000"/>
                </a:solidFill>
                <a:latin typeface="Arial" panose="020B0604020202020204" pitchFamily="34" charset="0"/>
              </a:rPr>
              <a:t>, K. 2008. </a:t>
            </a:r>
            <a:r>
              <a:rPr lang="en-US" sz="1100" i="1" dirty="0" err="1">
                <a:solidFill>
                  <a:srgbClr val="000000"/>
                </a:solidFill>
                <a:latin typeface="Arial" panose="020B0604020202020204" pitchFamily="34" charset="0"/>
              </a:rPr>
              <a:t>Todar's</a:t>
            </a:r>
            <a:r>
              <a:rPr lang="en-US" sz="1100" i="1" dirty="0">
                <a:solidFill>
                  <a:srgbClr val="000000"/>
                </a:solidFill>
                <a:latin typeface="Arial" panose="020B0604020202020204" pitchFamily="34" charset="0"/>
              </a:rPr>
              <a:t> Online Textbook of Bacteriology. Madison. </a:t>
            </a:r>
            <a:endParaRPr lang="en-US" sz="1100" i="1" dirty="0"/>
          </a:p>
        </p:txBody>
      </p:sp>
    </p:spTree>
    <p:extLst>
      <p:ext uri="{BB962C8B-B14F-4D97-AF65-F5344CB8AC3E}">
        <p14:creationId xmlns:p14="http://schemas.microsoft.com/office/powerpoint/2010/main" val="3963215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09/03/2016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E2A8-FE60-48CC-B146-849922AD4ADB}" type="slidenum">
              <a:rPr lang="en-GB" smtClean="0"/>
              <a:t>8</a:t>
            </a:fld>
            <a:endParaRPr lang="en-GB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75780"/>
              </p:ext>
            </p:extLst>
          </p:nvPr>
        </p:nvGraphicFramePr>
        <p:xfrm>
          <a:off x="1187623" y="1052736"/>
          <a:ext cx="7056784" cy="4968551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1642152"/>
                <a:gridCol w="2707316"/>
                <a:gridCol w="2707316"/>
              </a:tblGrid>
              <a:tr h="3351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</a:rPr>
                        <a:t>Origin</a:t>
                      </a:r>
                      <a:endParaRPr lang="en-US" sz="1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0064" marR="60064" marT="0" marB="0" anchor="ctr">
                    <a:solidFill>
                      <a:srgbClr val="7BB7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</a:rPr>
                        <a:t>Mechanism</a:t>
                      </a:r>
                      <a:endParaRPr lang="en-US" sz="10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0064" marR="60064" marT="0" marB="0" anchor="ctr">
                    <a:solidFill>
                      <a:srgbClr val="7BB7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</a:rPr>
                        <a:t>Examples of affected drug classes affected</a:t>
                      </a:r>
                      <a:endParaRPr lang="en-US" sz="1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0064" marR="60064" marT="0" marB="0" anchor="ctr">
                    <a:solidFill>
                      <a:srgbClr val="7BB7AC"/>
                    </a:solidFill>
                  </a:tcPr>
                </a:tc>
              </a:tr>
              <a:tr h="293268">
                <a:tc rowSpan="5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</a:rPr>
                        <a:t>Exogenous</a:t>
                      </a:r>
                      <a:endParaRPr lang="en-US" sz="1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0064" marR="60064" marT="0" marB="0" anchor="ctr">
                    <a:solidFill>
                      <a:srgbClr val="7BB7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</a:rPr>
                        <a:t>Class-specific efflux</a:t>
                      </a:r>
                      <a:endParaRPr lang="en-US" sz="10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0064" marR="60064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</a:rPr>
                        <a:t>Tetracycline, macrolides</a:t>
                      </a:r>
                      <a:endParaRPr lang="en-US" sz="1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0064" marR="60064" marT="0" marB="0" anchor="ctr"/>
                </a:tc>
              </a:tr>
              <a:tr h="6777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</a:rPr>
                        <a:t>Class-specific degradation/modification</a:t>
                      </a:r>
                      <a:endParaRPr lang="en-US" sz="10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0064" marR="60064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</a:rPr>
                        <a:t>β-Lactams, aminoglycosides, chloramphenicol, </a:t>
                      </a:r>
                      <a:r>
                        <a:rPr lang="en-US" sz="900" b="1" dirty="0" err="1">
                          <a:effectLst/>
                        </a:rPr>
                        <a:t>streptogramin</a:t>
                      </a:r>
                      <a:r>
                        <a:rPr lang="en-US" sz="900" b="1" dirty="0">
                          <a:effectLst/>
                        </a:rPr>
                        <a:t> A, metronidazole (for anaerobes), </a:t>
                      </a:r>
                      <a:r>
                        <a:rPr lang="en-US" sz="900" b="1" dirty="0" err="1">
                          <a:effectLst/>
                        </a:rPr>
                        <a:t>fosfomycin</a:t>
                      </a:r>
                      <a:endParaRPr lang="en-US" sz="1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0064" marR="60064" marT="0" marB="0" anchor="ctr"/>
                </a:tc>
              </a:tr>
              <a:tr h="51124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</a:rPr>
                        <a:t>Target protection/modification</a:t>
                      </a:r>
                      <a:endParaRPr lang="en-US" sz="10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0064" marR="60064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</a:rPr>
                        <a:t>Tetracycline, macrolides, </a:t>
                      </a:r>
                      <a:r>
                        <a:rPr lang="en-US" sz="900" b="1" dirty="0" err="1">
                          <a:effectLst/>
                        </a:rPr>
                        <a:t>lincosamides</a:t>
                      </a:r>
                      <a:r>
                        <a:rPr lang="en-US" sz="900" b="1" dirty="0">
                          <a:effectLst/>
                        </a:rPr>
                        <a:t>, </a:t>
                      </a:r>
                      <a:r>
                        <a:rPr lang="en-US" sz="900" b="1" dirty="0" err="1">
                          <a:effectLst/>
                        </a:rPr>
                        <a:t>oxazolidinones</a:t>
                      </a:r>
                      <a:r>
                        <a:rPr lang="en-US" sz="900" b="1" dirty="0">
                          <a:effectLst/>
                        </a:rPr>
                        <a:t>,</a:t>
                      </a:r>
                      <a:endParaRPr lang="en-US" sz="1000" b="1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 err="1">
                          <a:effectLst/>
                        </a:rPr>
                        <a:t>streptogramin</a:t>
                      </a:r>
                      <a:r>
                        <a:rPr lang="en-US" sz="900" b="1" dirty="0">
                          <a:effectLst/>
                        </a:rPr>
                        <a:t> B</a:t>
                      </a:r>
                      <a:endParaRPr lang="en-US" sz="1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0064" marR="60064" marT="0" marB="0" anchor="ctr"/>
                </a:tc>
              </a:tr>
              <a:tr h="5055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</a:rPr>
                        <a:t>Replacement with reduced-affinity target</a:t>
                      </a:r>
                      <a:endParaRPr lang="en-US" sz="10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0064" marR="60064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</a:rPr>
                        <a:t>β-Lactams, vancomycin, trimethoprim, mupirocin, sulfonamides</a:t>
                      </a:r>
                      <a:endParaRPr lang="en-US" sz="1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0064" marR="60064" marT="0" marB="0" anchor="ctr"/>
                </a:tc>
              </a:tr>
              <a:tr h="24773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</a:rPr>
                        <a:t>Sequestration of target</a:t>
                      </a:r>
                      <a:endParaRPr lang="en-US" sz="10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0064" marR="60064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</a:rPr>
                        <a:t>Fluoroquinolones, </a:t>
                      </a:r>
                      <a:r>
                        <a:rPr lang="en-US" sz="900" b="1" dirty="0" err="1">
                          <a:effectLst/>
                        </a:rPr>
                        <a:t>fusidic</a:t>
                      </a:r>
                      <a:r>
                        <a:rPr lang="en-US" sz="900" b="1" dirty="0">
                          <a:effectLst/>
                        </a:rPr>
                        <a:t> acid</a:t>
                      </a:r>
                      <a:endParaRPr lang="en-US" sz="1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0064" marR="60064" marT="0" marB="0" anchor="ctr"/>
                </a:tc>
              </a:tr>
              <a:tr h="510030">
                <a:tc rowSpan="6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</a:rPr>
                        <a:t>Endogenous</a:t>
                      </a:r>
                      <a:endParaRPr lang="en-US" sz="1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0064" marR="60064" marT="0" marB="0" anchor="ctr">
                    <a:solidFill>
                      <a:srgbClr val="7BB7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</a:rPr>
                        <a:t>Single mutations reducing target affinity</a:t>
                      </a:r>
                      <a:endParaRPr lang="en-US" sz="10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0064" marR="60064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</a:rPr>
                        <a:t>Rifamycin, streptomycin, trimethoprim (for Gram+ve</a:t>
                      </a:r>
                      <a:endParaRPr lang="en-US" sz="1000" b="1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</a:rPr>
                        <a:t>organisms), fusidic acid</a:t>
                      </a:r>
                      <a:endParaRPr lang="en-US" sz="10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0064" marR="60064" marT="0" marB="0" anchor="ctr"/>
                </a:tc>
              </a:tr>
              <a:tr h="6788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</a:rPr>
                        <a:t>Multistep mutations reducing affinity or</a:t>
                      </a:r>
                      <a:endParaRPr lang="en-US" sz="1000" b="1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</a:rPr>
                        <a:t>remodeling of target</a:t>
                      </a:r>
                      <a:endParaRPr lang="en-US" sz="10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0064" marR="60064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</a:rPr>
                        <a:t>Fluoroquinolones, </a:t>
                      </a:r>
                      <a:r>
                        <a:rPr lang="en-US" sz="900" b="1" dirty="0" err="1">
                          <a:effectLst/>
                        </a:rPr>
                        <a:t>oxazolidinones</a:t>
                      </a:r>
                      <a:r>
                        <a:rPr lang="en-US" sz="900" b="1" dirty="0">
                          <a:effectLst/>
                        </a:rPr>
                        <a:t>, </a:t>
                      </a:r>
                      <a:r>
                        <a:rPr lang="en-US" sz="900" b="1" dirty="0" err="1">
                          <a:effectLst/>
                        </a:rPr>
                        <a:t>daptomycin</a:t>
                      </a:r>
                      <a:r>
                        <a:rPr lang="en-US" sz="900" b="1" dirty="0">
                          <a:effectLst/>
                        </a:rPr>
                        <a:t>, vancomycin,</a:t>
                      </a:r>
                      <a:endParaRPr lang="en-US" sz="1000" b="1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 err="1">
                          <a:effectLst/>
                        </a:rPr>
                        <a:t>polymyxin</a:t>
                      </a:r>
                      <a:r>
                        <a:rPr lang="en-US" sz="900" b="1" dirty="0">
                          <a:effectLst/>
                        </a:rPr>
                        <a:t>, β-lactams (for transformable species)</a:t>
                      </a:r>
                      <a:endParaRPr lang="en-US" sz="1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0064" marR="60064" marT="0" marB="0" anchor="ctr"/>
                </a:tc>
              </a:tr>
              <a:tr h="33944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</a:rPr>
                        <a:t>General efflux mechanism</a:t>
                      </a:r>
                      <a:endParaRPr lang="en-US" sz="10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0064" marR="60064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</a:rPr>
                        <a:t>Most classes for Pseudomonas; many classes for other species</a:t>
                      </a:r>
                      <a:endParaRPr lang="en-US" sz="10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0064" marR="60064" marT="0" marB="0" anchor="ctr"/>
                </a:tc>
              </a:tr>
              <a:tr h="3351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</a:rPr>
                        <a:t>Reduced uptake (porin or permease loss)</a:t>
                      </a:r>
                      <a:endParaRPr lang="en-US" sz="10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0064" marR="60064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</a:rPr>
                        <a:t>Carbapenems, fosfomycin</a:t>
                      </a:r>
                      <a:endParaRPr lang="en-US" sz="10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0064" marR="60064" marT="0" marB="0" anchor="ctr"/>
                </a:tc>
              </a:tr>
              <a:tr h="33944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</a:rPr>
                        <a:t>Loss of activation</a:t>
                      </a:r>
                      <a:endParaRPr lang="en-US" sz="10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0064" marR="60064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</a:rPr>
                        <a:t>Metronidazole (for H. pylori)</a:t>
                      </a:r>
                      <a:endParaRPr lang="en-US" sz="1000" b="1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</a:rPr>
                        <a:t> </a:t>
                      </a:r>
                      <a:endParaRPr lang="en-US" sz="10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0064" marR="60064" marT="0" marB="0" anchor="ctr"/>
                </a:tc>
              </a:tr>
              <a:tr h="1949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</a:rPr>
                        <a:t>Upregulation of target</a:t>
                      </a:r>
                      <a:endParaRPr lang="en-US" sz="10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0064" marR="60064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 err="1">
                          <a:effectLst/>
                        </a:rPr>
                        <a:t>Fosfomycin</a:t>
                      </a:r>
                      <a:endParaRPr lang="en-US" sz="1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0064" marR="60064" marT="0" marB="0" anchor="ctr"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1187623" y="332656"/>
            <a:ext cx="6874289" cy="560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200" b="1" dirty="0">
                <a:latin typeface="Arial" panose="020B0604020202020204" pitchFamily="34" charset="0"/>
                <a:ea typeface="Times New Roman" panose="02020603050405020304" pitchFamily="18" charset="0"/>
              </a:rPr>
              <a:t>Table </a:t>
            </a:r>
            <a:r>
              <a:rPr lang="ar-SA" dirty="0">
                <a:latin typeface="Arial" panose="020B0604020202020204" pitchFamily="34" charset="0"/>
                <a:ea typeface="Times New Roman" panose="02020603050405020304" pitchFamily="18" charset="0"/>
              </a:rPr>
              <a:t>‎</a:t>
            </a:r>
            <a:r>
              <a:rPr lang="en-US" sz="12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1 </a:t>
            </a:r>
            <a:r>
              <a:rPr lang="en-US" sz="1200" dirty="0" smtClean="0">
                <a:latin typeface="Arial" panose="020B0604020202020204" pitchFamily="34" charset="0"/>
                <a:ea typeface="GULVR"/>
              </a:rPr>
              <a:t>Key </a:t>
            </a:r>
            <a:r>
              <a:rPr lang="en-US" sz="1200" dirty="0">
                <a:latin typeface="Arial" panose="020B0604020202020204" pitchFamily="34" charset="0"/>
                <a:ea typeface="GULVR"/>
              </a:rPr>
              <a:t>Mechanisms of bacterial resistance against some drugs. </a:t>
            </a:r>
            <a:r>
              <a:rPr lang="en-US" sz="1200" i="1" dirty="0">
                <a:latin typeface="Arial" panose="020B0604020202020204" pitchFamily="34" charset="0"/>
                <a:ea typeface="GULVR"/>
              </a:rPr>
              <a:t>Source</a:t>
            </a:r>
            <a:r>
              <a:rPr lang="en-US" sz="1200" dirty="0">
                <a:latin typeface="Arial" panose="020B0604020202020204" pitchFamily="34" charset="0"/>
                <a:ea typeface="GULVR"/>
              </a:rPr>
              <a:t>: (</a:t>
            </a:r>
            <a:r>
              <a:rPr lang="en-US" sz="1200" dirty="0">
                <a:latin typeface="Arial" panose="020B0604020202020204" pitchFamily="34" charset="0"/>
                <a:ea typeface="GULVR"/>
                <a:hlinkClick r:id="rId2" action="ppaction://hlinkfile" tooltip="Silver, 2011 #211"/>
              </a:rPr>
              <a:t>Silver, 2011</a:t>
            </a:r>
            <a:r>
              <a:rPr lang="en-US" sz="1200" dirty="0">
                <a:latin typeface="Arial" panose="020B0604020202020204" pitchFamily="34" charset="0"/>
                <a:ea typeface="GULVR"/>
              </a:rPr>
              <a:t>).</a:t>
            </a:r>
            <a:endParaRPr lang="en-US" sz="1200" b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969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42135" y="2348880"/>
            <a:ext cx="6912768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sz="2000" b="1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itchFamily="2" charset="2"/>
              <a:buChar char="q"/>
            </a:pPr>
            <a:r>
              <a:rPr lang="en-GB" dirty="0">
                <a:latin typeface="Arial" pitchFamily="34" charset="0"/>
                <a:cs typeface="Arial" pitchFamily="34" charset="0"/>
              </a:rPr>
              <a:t>S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ynthesise novel derivatives </a:t>
            </a:r>
            <a:r>
              <a:rPr lang="en-GB" dirty="0">
                <a:latin typeface="Arial" pitchFamily="34" charset="0"/>
                <a:cs typeface="Arial" pitchFamily="34" charset="0"/>
              </a:rPr>
              <a:t>of </a:t>
            </a:r>
            <a:r>
              <a:rPr lang="en-GB" dirty="0" err="1">
                <a:latin typeface="Arial" pitchFamily="34" charset="0"/>
                <a:cs typeface="Arial" pitchFamily="34" charset="0"/>
              </a:rPr>
              <a:t>benzimidazole</a:t>
            </a:r>
            <a:r>
              <a:rPr lang="en-GB" dirty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that have </a:t>
            </a:r>
            <a:r>
              <a:rPr lang="en-GB" dirty="0">
                <a:latin typeface="Arial" pitchFamily="34" charset="0"/>
                <a:cs typeface="Arial" pitchFamily="34" charset="0"/>
              </a:rPr>
              <a:t>a degree of antimicrobial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activity</a:t>
            </a:r>
          </a:p>
          <a:p>
            <a:pPr algn="just"/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285750" indent="-285750" algn="just">
              <a:buFont typeface="Wingdings" pitchFamily="2" charset="2"/>
              <a:buChar char="q"/>
            </a:pPr>
            <a:r>
              <a:rPr lang="en-GB" dirty="0">
                <a:latin typeface="Arial" pitchFamily="34" charset="0"/>
                <a:cs typeface="Arial" pitchFamily="34" charset="0"/>
              </a:rPr>
              <a:t>Investigate the activity against a range of pathogens to see if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any compounds have </a:t>
            </a:r>
            <a:r>
              <a:rPr lang="en-GB" dirty="0">
                <a:latin typeface="Arial" pitchFamily="34" charset="0"/>
                <a:cs typeface="Arial" pitchFamily="34" charset="0"/>
              </a:rPr>
              <a:t>an enhanced spectrum of activity, relative to that of related structures </a:t>
            </a:r>
            <a:endParaRPr lang="en-GB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itchFamily="2" charset="2"/>
              <a:buChar char="q"/>
            </a:pPr>
            <a:endParaRPr lang="en-GB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itchFamily="2" charset="2"/>
              <a:buChar char="q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Undertake a detailed </a:t>
            </a:r>
            <a:r>
              <a:rPr lang="en-GB" dirty="0">
                <a:latin typeface="Arial" pitchFamily="34" charset="0"/>
                <a:cs typeface="Arial" pitchFamily="34" charset="0"/>
              </a:rPr>
              <a:t>study of the structure-activity relationship of these derivatives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to </a:t>
            </a:r>
            <a:r>
              <a:rPr lang="en-GB" dirty="0">
                <a:latin typeface="Arial" pitchFamily="34" charset="0"/>
                <a:cs typeface="Arial" pitchFamily="34" charset="0"/>
              </a:rPr>
              <a:t>inform the design of more potent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compounds</a:t>
            </a:r>
          </a:p>
          <a:p>
            <a:endParaRPr lang="en-GB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51720" y="1458362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Aims of this project</a:t>
            </a:r>
            <a:endParaRPr lang="en-GB" sz="2800" b="1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09/03/2016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E2A8-FE60-48CC-B146-849922AD4ADB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0461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033" y="1864534"/>
            <a:ext cx="5114925" cy="418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2420750" y="126876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8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Why </a:t>
            </a:r>
            <a:r>
              <a:rPr lang="en-GB" sz="2800" b="1" dirty="0" err="1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Benzimidazole</a:t>
            </a:r>
            <a:r>
              <a:rPr lang="en-GB" sz="2800" b="1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09/03/2016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E2A8-FE60-48CC-B146-849922AD4ADB}" type="slidenum">
              <a:rPr lang="en-GB" smtClean="0"/>
              <a:t>10</a:t>
            </a:fld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2050033" y="6151376"/>
            <a:ext cx="536266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i="1" dirty="0">
                <a:solidFill>
                  <a:srgbClr val="000000"/>
                </a:solidFill>
                <a:latin typeface="Arial" panose="020B0604020202020204" pitchFamily="34" charset="0"/>
              </a:rPr>
              <a:t>Bansal, Y. &amp; </a:t>
            </a:r>
            <a:r>
              <a:rPr lang="en-US" sz="1100" i="1" dirty="0" err="1">
                <a:solidFill>
                  <a:srgbClr val="000000"/>
                </a:solidFill>
                <a:latin typeface="Arial" panose="020B0604020202020204" pitchFamily="34" charset="0"/>
              </a:rPr>
              <a:t>Silakari</a:t>
            </a:r>
            <a:r>
              <a:rPr lang="en-US" sz="1100" i="1" dirty="0">
                <a:solidFill>
                  <a:srgbClr val="000000"/>
                </a:solidFill>
                <a:latin typeface="Arial" panose="020B0604020202020204" pitchFamily="34" charset="0"/>
              </a:rPr>
              <a:t>, O. (2012). ‘The therapeutic journey of </a:t>
            </a:r>
            <a:r>
              <a:rPr lang="en-US" sz="1100" i="1" dirty="0" err="1">
                <a:solidFill>
                  <a:srgbClr val="000000"/>
                </a:solidFill>
                <a:latin typeface="Arial" panose="020B0604020202020204" pitchFamily="34" charset="0"/>
              </a:rPr>
              <a:t>benzimidazoles</a:t>
            </a:r>
            <a:r>
              <a:rPr lang="en-US" sz="1100" i="1" dirty="0">
                <a:solidFill>
                  <a:srgbClr val="000000"/>
                </a:solidFill>
                <a:latin typeface="Arial" panose="020B0604020202020204" pitchFamily="34" charset="0"/>
              </a:rPr>
              <a:t>: A review.’ Bioorganic &amp; Medicinal Chemistry, 20 (21)</a:t>
            </a:r>
            <a:r>
              <a:rPr lang="en-US" sz="1100" b="1" i="1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1100" i="1" dirty="0">
                <a:solidFill>
                  <a:srgbClr val="000000"/>
                </a:solidFill>
                <a:latin typeface="Arial" panose="020B0604020202020204" pitchFamily="34" charset="0"/>
              </a:rPr>
              <a:t>pp.6208-6236. </a:t>
            </a:r>
            <a:endParaRPr lang="en-US" sz="1100" i="1" dirty="0"/>
          </a:p>
        </p:txBody>
      </p:sp>
    </p:spTree>
    <p:extLst>
      <p:ext uri="{BB962C8B-B14F-4D97-AF65-F5344CB8AC3E}">
        <p14:creationId xmlns:p14="http://schemas.microsoft.com/office/powerpoint/2010/main" val="630461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9321123"/>
              </p:ext>
            </p:extLst>
          </p:nvPr>
        </p:nvGraphicFramePr>
        <p:xfrm>
          <a:off x="1475656" y="2132856"/>
          <a:ext cx="6357804" cy="29523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8" name="CS ChemDraw Drawing" r:id="rId3" imgW="4405328" imgH="2049570" progId="ChemDraw.Document.6.0">
                  <p:embed/>
                </p:oleObj>
              </mc:Choice>
              <mc:Fallback>
                <p:oleObj name="CS ChemDraw Drawing" r:id="rId3" imgW="4405328" imgH="2049570" progId="ChemDraw.Document.6.0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2132856"/>
                        <a:ext cx="6357804" cy="295232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78656" y="5415607"/>
            <a:ext cx="872867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 bmk="_Toc36805339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Sites of </a:t>
            </a:r>
            <a:r>
              <a:rPr kumimoji="0" lang="en-US" sz="2400" b="0" i="0" u="none" strike="noStrike" cap="none" normalizeH="0" baseline="0" dirty="0" err="1" smtClean="0" bmk="_Toc36805339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benzimidazole</a:t>
            </a:r>
            <a:r>
              <a:rPr kumimoji="0" lang="en-US" sz="2400" b="0" i="0" u="none" strike="noStrike" cap="none" normalizeH="0" baseline="0" dirty="0" smtClean="0" bmk="_Toc36805339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derivatives available for further reaction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04396" y="1337263"/>
            <a:ext cx="52158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To Achieve main project Aim:</a:t>
            </a:r>
            <a:endParaRPr lang="en-GB" sz="2800" b="1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09/03/2016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E2A8-FE60-48CC-B146-849922AD4ADB}" type="slidenum">
              <a:rPr lang="en-GB" smtClean="0"/>
              <a:t>11</a:t>
            </a:fld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2559750" y="5972464"/>
            <a:ext cx="50616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 err="1">
                <a:solidFill>
                  <a:srgbClr val="000000"/>
                </a:solidFill>
                <a:latin typeface="Arial" panose="020B0604020202020204" pitchFamily="34" charset="0"/>
              </a:rPr>
              <a:t>Podunavac</a:t>
            </a:r>
            <a:r>
              <a:rPr lang="en-US" sz="1050" dirty="0">
                <a:solidFill>
                  <a:srgbClr val="000000"/>
                </a:solidFill>
                <a:latin typeface="Arial" panose="020B0604020202020204" pitchFamily="34" charset="0"/>
              </a:rPr>
              <a:t>-Kuzmanovic, S. O., </a:t>
            </a:r>
            <a:r>
              <a:rPr lang="en-US" sz="1050" dirty="0" err="1">
                <a:solidFill>
                  <a:srgbClr val="000000"/>
                </a:solidFill>
                <a:latin typeface="Arial" panose="020B0604020202020204" pitchFamily="34" charset="0"/>
              </a:rPr>
              <a:t>Leovac</a:t>
            </a:r>
            <a:r>
              <a:rPr lang="en-US" sz="1050" dirty="0">
                <a:solidFill>
                  <a:srgbClr val="000000"/>
                </a:solidFill>
                <a:latin typeface="Arial" panose="020B0604020202020204" pitchFamily="34" charset="0"/>
              </a:rPr>
              <a:t>, V. M., </a:t>
            </a:r>
            <a:r>
              <a:rPr lang="en-US" sz="1050" dirty="0" err="1">
                <a:solidFill>
                  <a:srgbClr val="000000"/>
                </a:solidFill>
                <a:latin typeface="Arial" panose="020B0604020202020204" pitchFamily="34" charset="0"/>
              </a:rPr>
              <a:t>Perisic-Janjic</a:t>
            </a:r>
            <a:r>
              <a:rPr lang="en-US" sz="1050" dirty="0">
                <a:solidFill>
                  <a:srgbClr val="000000"/>
                </a:solidFill>
                <a:latin typeface="Arial" panose="020B0604020202020204" pitchFamily="34" charset="0"/>
              </a:rPr>
              <a:t>, N. U., Rogan, J. &amp; </a:t>
            </a:r>
            <a:r>
              <a:rPr lang="en-US" sz="1050" dirty="0" err="1">
                <a:solidFill>
                  <a:srgbClr val="000000"/>
                </a:solidFill>
                <a:latin typeface="Arial" panose="020B0604020202020204" pitchFamily="34" charset="0"/>
              </a:rPr>
              <a:t>Balaz</a:t>
            </a:r>
            <a:r>
              <a:rPr lang="en-US" sz="1050" dirty="0">
                <a:solidFill>
                  <a:srgbClr val="000000"/>
                </a:solidFill>
                <a:latin typeface="Arial" panose="020B0604020202020204" pitchFamily="34" charset="0"/>
              </a:rPr>
              <a:t>, J. (1999). ‘Complexes cobalt(II), zinc(II) and copper(II) with some newly synthesized </a:t>
            </a:r>
            <a:r>
              <a:rPr lang="en-US" sz="1050" dirty="0" err="1">
                <a:solidFill>
                  <a:srgbClr val="000000"/>
                </a:solidFill>
                <a:latin typeface="Arial" panose="020B0604020202020204" pitchFamily="34" charset="0"/>
              </a:rPr>
              <a:t>benzimidazole</a:t>
            </a:r>
            <a:r>
              <a:rPr lang="en-US" sz="1050" dirty="0">
                <a:solidFill>
                  <a:srgbClr val="000000"/>
                </a:solidFill>
                <a:latin typeface="Arial" panose="020B0604020202020204" pitchFamily="34" charset="0"/>
              </a:rPr>
              <a:t> derivatives and their antibacterial activity.’ </a:t>
            </a:r>
            <a:r>
              <a:rPr lang="en-US" sz="1050" i="1" dirty="0">
                <a:solidFill>
                  <a:srgbClr val="000000"/>
                </a:solidFill>
                <a:latin typeface="Arial" panose="020B0604020202020204" pitchFamily="34" charset="0"/>
              </a:rPr>
              <a:t>Journal of the Serbian Chemical Society, </a:t>
            </a:r>
            <a:r>
              <a:rPr lang="en-US" sz="1050" dirty="0">
                <a:solidFill>
                  <a:srgbClr val="000000"/>
                </a:solidFill>
                <a:latin typeface="Arial" panose="020B0604020202020204" pitchFamily="34" charset="0"/>
              </a:rPr>
              <a:t>64 (5-6)</a:t>
            </a:r>
            <a:r>
              <a:rPr lang="en-US" sz="1050" b="1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1050" dirty="0">
                <a:solidFill>
                  <a:srgbClr val="000000"/>
                </a:solidFill>
                <a:latin typeface="Arial" panose="020B0604020202020204" pitchFamily="34" charset="0"/>
              </a:rPr>
              <a:t>pp.381-388. 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630461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7947548"/>
              </p:ext>
            </p:extLst>
          </p:nvPr>
        </p:nvGraphicFramePr>
        <p:xfrm>
          <a:off x="649242" y="1052736"/>
          <a:ext cx="6947093" cy="4680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3" name="CS ChemDraw Drawing" r:id="rId3" imgW="6266274" imgH="4484700" progId="ChemDraw.Document.6.0">
                  <p:embed/>
                </p:oleObj>
              </mc:Choice>
              <mc:Fallback>
                <p:oleObj name="CS ChemDraw Drawing" r:id="rId3" imgW="6266274" imgH="4484700" progId="ChemDraw.Document.6.0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242" y="1052736"/>
                        <a:ext cx="6947093" cy="468052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5"/>
                        </a:solidFill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/>
          <p:cNvSpPr/>
          <p:nvPr/>
        </p:nvSpPr>
        <p:spPr>
          <a:xfrm>
            <a:off x="1160391" y="5809192"/>
            <a:ext cx="60486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Group 1: target </a:t>
            </a:r>
            <a:r>
              <a:rPr lang="en-US" sz="24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benzimidazole</a:t>
            </a:r>
            <a:r>
              <a:rPr lang="en-US" sz="24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derivatives</a:t>
            </a:r>
            <a:r>
              <a:rPr lang="en-US" sz="2400" b="1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GB" sz="2400" b="1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16983" y="404664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Synthesis (1)</a:t>
            </a:r>
            <a:endParaRPr lang="en-GB" sz="2800" b="1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09/03/2016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E2A8-FE60-48CC-B146-849922AD4ADB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0461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5387316"/>
              </p:ext>
            </p:extLst>
          </p:nvPr>
        </p:nvGraphicFramePr>
        <p:xfrm>
          <a:off x="2123729" y="1194321"/>
          <a:ext cx="5171896" cy="40543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4" name="CS ChemDraw Drawing" r:id="rId3" imgW="3806443" imgH="2985120" progId="ChemDraw.Document.6.0">
                  <p:embed/>
                </p:oleObj>
              </mc:Choice>
              <mc:Fallback>
                <p:oleObj name="CS ChemDraw Drawing" r:id="rId3" imgW="3806443" imgH="2985120" progId="ChemDraw.Document.6.0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9" y="1194321"/>
                        <a:ext cx="5171896" cy="4054351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5"/>
                        </a:solidFill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1981200" y="5463645"/>
            <a:ext cx="65527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Group 2:  target </a:t>
            </a:r>
            <a:r>
              <a:rPr lang="en-US" sz="24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benzimidazole</a:t>
            </a:r>
            <a:r>
              <a:rPr lang="en-US" sz="24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derivatives</a:t>
            </a:r>
            <a:endParaRPr lang="en-GB" sz="2400" b="1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81200" y="476672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Synthesis (2)</a:t>
            </a:r>
            <a:endParaRPr lang="en-GB" sz="2800" b="1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09/03/2016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E2A8-FE60-48CC-B146-849922AD4ADB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0461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1115616" y="5103880"/>
            <a:ext cx="70932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Group 3: target </a:t>
            </a:r>
            <a:r>
              <a:rPr lang="en-US" sz="24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silver </a:t>
            </a:r>
            <a:r>
              <a:rPr lang="en-US" sz="24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benzimidazole</a:t>
            </a:r>
            <a:r>
              <a:rPr lang="en-US" sz="24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complexes</a:t>
            </a:r>
            <a:endParaRPr lang="en-GB" sz="2400" b="1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835696" y="68041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Synthesis (3)</a:t>
            </a:r>
            <a:endParaRPr lang="en-GB" sz="2800" b="1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0659195"/>
              </p:ext>
            </p:extLst>
          </p:nvPr>
        </p:nvGraphicFramePr>
        <p:xfrm>
          <a:off x="873982" y="1884039"/>
          <a:ext cx="7132299" cy="29851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6" name="CS ChemDraw Drawing" r:id="rId3" imgW="5754372" imgH="2216970" progId="ChemDraw.Document.6.0">
                  <p:embed/>
                </p:oleObj>
              </mc:Choice>
              <mc:Fallback>
                <p:oleObj name="CS ChemDraw Drawing" r:id="rId3" imgW="5754372" imgH="2216970" progId="ChemDraw.Document.6.0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3982" y="1884039"/>
                        <a:ext cx="7132299" cy="2985121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5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09/03/2016</a:t>
            </a:r>
            <a:endParaRPr lang="en-GB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E2A8-FE60-48CC-B146-849922AD4ADB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1404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5510572"/>
              </p:ext>
            </p:extLst>
          </p:nvPr>
        </p:nvGraphicFramePr>
        <p:xfrm>
          <a:off x="1523999" y="2286239"/>
          <a:ext cx="6501471" cy="18454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1" name="CS ChemDraw Drawing" r:id="rId3" imgW="5048515" imgH="1287360" progId="ChemDraw.Document.6.0">
                  <p:embed/>
                </p:oleObj>
              </mc:Choice>
              <mc:Fallback>
                <p:oleObj name="CS ChemDraw Drawing" r:id="rId3" imgW="5048515" imgH="1287360" progId="ChemDraw.Document.6.0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3999" y="2286239"/>
                        <a:ext cx="6501471" cy="1845428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5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971600" y="4437112"/>
            <a:ext cx="80648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Group 4: target </a:t>
            </a:r>
            <a:r>
              <a:rPr lang="en-US" sz="2400" i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N-</a:t>
            </a:r>
            <a:r>
              <a:rPr lang="en-US" sz="2400" dirty="0" err="1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bromoalkylbenzimidazole</a:t>
            </a:r>
            <a:r>
              <a:rPr lang="en-US" sz="24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derivatives</a:t>
            </a:r>
            <a:endParaRPr lang="en-GB" sz="2400" b="1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13216" y="88151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Synthesis (4)</a:t>
            </a:r>
            <a:endParaRPr lang="en-GB" sz="2800" b="1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09/03/2016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E2A8-FE60-48CC-B146-849922AD4ADB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0461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0178046"/>
              </p:ext>
            </p:extLst>
          </p:nvPr>
        </p:nvGraphicFramePr>
        <p:xfrm>
          <a:off x="827583" y="1138353"/>
          <a:ext cx="6984778" cy="4679388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1034782"/>
                <a:gridCol w="1034782"/>
                <a:gridCol w="1616846"/>
                <a:gridCol w="1034782"/>
                <a:gridCol w="1034782"/>
                <a:gridCol w="1228804"/>
              </a:tblGrid>
              <a:tr h="34165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Entry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Amino acid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Ionic liquid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IL + MW </a:t>
                      </a:r>
                      <a:b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yield 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(%)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 IL + Heat </a:t>
                      </a:r>
                      <a:b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yield 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(%)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 Traditional Phillips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17493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glycine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Bu4P+Cl-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GB" sz="14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GB" sz="14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rowSpan="5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(89%, 13 days)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17493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glycine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n-Oct4P+Br-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GB" sz="14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GB" sz="14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7493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glycine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i-Bu3P+Me OTs-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7493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glycine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Bu3P+Et Br</a:t>
                      </a:r>
                      <a:endParaRPr lang="en-GB" sz="14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40817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glycine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Bu3P+Oct Br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7493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alanine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Bu4P+Cl-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rowSpan="5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(67%, 11 days)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17493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en-GB" sz="14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alanine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Oct4P+ Br-</a:t>
                      </a:r>
                      <a:endParaRPr lang="en-GB" sz="14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40817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alanine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i-Bu3P+Me OTs-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9155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alanine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Bu3P+ Et Br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7493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alanine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Bu3P+Oct Br</a:t>
                      </a:r>
                      <a:endParaRPr lang="en-GB" sz="14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40817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β-alanine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Bu4P+  Cl-</a:t>
                      </a:r>
                      <a:endParaRPr lang="en-GB" sz="14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rowSpan="5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(66%, 8 days)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40817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β-alanine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Oct4P+ Br-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40817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β-alanine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i-Bu3P+Me OTs-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7493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β-alanine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Bu3P+Et Br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GB" sz="14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7493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β-alanine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Bu3P+Oct Br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639144" y="5878875"/>
            <a:ext cx="67687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Reactions conducted in ionic liquids and in a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microwave</a:t>
            </a:r>
          </a:p>
          <a:p>
            <a:r>
              <a:rPr lang="en-US" sz="1000" dirty="0" smtClean="0">
                <a:latin typeface="Arial" pitchFamily="34" charset="0"/>
                <a:cs typeface="Arial" pitchFamily="34" charset="0"/>
              </a:rPr>
              <a:t>a: 5 minutes reaction at 80˚C</a:t>
            </a:r>
          </a:p>
          <a:p>
            <a:r>
              <a:rPr lang="en-US" sz="1000" dirty="0">
                <a:latin typeface="Arial" pitchFamily="34" charset="0"/>
                <a:cs typeface="Arial" pitchFamily="34" charset="0"/>
              </a:rPr>
              <a:t>b: </a:t>
            </a:r>
            <a:r>
              <a:rPr lang="en-US" sz="1000" dirty="0" smtClean="0">
                <a:latin typeface="Arial" pitchFamily="34" charset="0"/>
                <a:cs typeface="Arial" pitchFamily="34" charset="0"/>
              </a:rPr>
              <a:t>24 h at 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80˚</a:t>
            </a:r>
            <a:r>
              <a:rPr lang="en-US" sz="1000" dirty="0" smtClean="0">
                <a:latin typeface="Arial" pitchFamily="34" charset="0"/>
                <a:cs typeface="Arial" pitchFamily="34" charset="0"/>
              </a:rPr>
              <a:t>C</a:t>
            </a:r>
          </a:p>
          <a:p>
            <a:r>
              <a:rPr lang="en-US" sz="1000" dirty="0" smtClean="0">
                <a:latin typeface="Arial" pitchFamily="34" charset="0"/>
                <a:cs typeface="Arial" pitchFamily="34" charset="0"/>
              </a:rPr>
              <a:t>c: </a:t>
            </a:r>
            <a:r>
              <a:rPr lang="en-GB" sz="1000" dirty="0" smtClean="0">
                <a:latin typeface="Arial" pitchFamily="34" charset="0"/>
                <a:cs typeface="Arial" pitchFamily="34" charset="0"/>
              </a:rPr>
              <a:t>in 5.5 M </a:t>
            </a:r>
            <a:r>
              <a:rPr lang="en-GB" sz="1000" dirty="0" err="1" smtClean="0">
                <a:latin typeface="Arial" pitchFamily="34" charset="0"/>
                <a:cs typeface="Arial" pitchFamily="34" charset="0"/>
              </a:rPr>
              <a:t>HCl</a:t>
            </a:r>
            <a:r>
              <a:rPr lang="en-GB" sz="1000" dirty="0" smtClean="0">
                <a:latin typeface="Arial" pitchFamily="34" charset="0"/>
                <a:cs typeface="Arial" pitchFamily="34" charset="0"/>
              </a:rPr>
              <a:t> </a:t>
            </a:r>
            <a:endParaRPr lang="en-GB" sz="1000" dirty="0">
              <a:latin typeface="Arial" pitchFamily="34" charset="0"/>
              <a:cs typeface="Arial" pitchFamily="34" charset="0"/>
            </a:endParaRPr>
          </a:p>
          <a:p>
            <a:endParaRPr lang="en-GB" sz="1000" dirty="0">
              <a:latin typeface="Arial" pitchFamily="34" charset="0"/>
              <a:cs typeface="Arial" pitchFamily="34" charset="0"/>
            </a:endParaRPr>
          </a:p>
          <a:p>
            <a:endParaRPr lang="en-GB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331640" y="246545"/>
            <a:ext cx="53616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Improving Phillips method</a:t>
            </a:r>
            <a:endParaRPr lang="en-GB" sz="28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09/03/2016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E2A8-FE60-48CC-B146-849922AD4ADB}" type="slidenum">
              <a:rPr lang="en-GB" smtClean="0"/>
              <a:t>16</a:t>
            </a:fld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3216393" y="641327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900" i="1" dirty="0">
                <a:solidFill>
                  <a:srgbClr val="000000"/>
                </a:solidFill>
                <a:latin typeface="Arial" panose="020B0604020202020204" pitchFamily="34" charset="0"/>
              </a:rPr>
              <a:t>Phillips, M. A. (1928). ‘CCCXVII.-The formation of 2-substituted </a:t>
            </a:r>
            <a:r>
              <a:rPr lang="en-US" sz="900" i="1" dirty="0" err="1">
                <a:solidFill>
                  <a:srgbClr val="000000"/>
                </a:solidFill>
                <a:latin typeface="Arial" panose="020B0604020202020204" pitchFamily="34" charset="0"/>
              </a:rPr>
              <a:t>benziminazoles</a:t>
            </a:r>
            <a:r>
              <a:rPr lang="en-US" sz="900" i="1" dirty="0">
                <a:solidFill>
                  <a:srgbClr val="000000"/>
                </a:solidFill>
                <a:latin typeface="Arial" panose="020B0604020202020204" pitchFamily="34" charset="0"/>
              </a:rPr>
              <a:t>.’ Journal of the Chemical Society (Resumed), pp.2393-2399. </a:t>
            </a:r>
            <a:endParaRPr lang="en-US" sz="900" i="1" dirty="0"/>
          </a:p>
        </p:txBody>
      </p:sp>
    </p:spTree>
    <p:extLst>
      <p:ext uri="{BB962C8B-B14F-4D97-AF65-F5344CB8AC3E}">
        <p14:creationId xmlns:p14="http://schemas.microsoft.com/office/powerpoint/2010/main" val="1954465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899592" y="404664"/>
            <a:ext cx="69847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Pathogenic Strains used in this project</a:t>
            </a:r>
            <a:endParaRPr lang="en-GB" sz="2800" b="1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29916" y="1260916"/>
            <a:ext cx="795688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GB" dirty="0">
                <a:latin typeface="Arial" pitchFamily="34" charset="0"/>
                <a:cs typeface="Arial" pitchFamily="34" charset="0"/>
              </a:rPr>
              <a:t>E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valuation </a:t>
            </a:r>
            <a:r>
              <a:rPr lang="en-GB" dirty="0">
                <a:latin typeface="Arial" pitchFamily="34" charset="0"/>
                <a:cs typeface="Arial" pitchFamily="34" charset="0"/>
              </a:rPr>
              <a:t>of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antibacterial activity of compounds </a:t>
            </a:r>
            <a:r>
              <a:rPr lang="en-GB" dirty="0">
                <a:latin typeface="Arial" pitchFamily="34" charset="0"/>
                <a:cs typeface="Arial" pitchFamily="34" charset="0"/>
              </a:rPr>
              <a:t>against a reference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collection of bacteria </a:t>
            </a:r>
            <a:r>
              <a:rPr lang="en-GB" dirty="0">
                <a:latin typeface="Arial" pitchFamily="34" charset="0"/>
                <a:cs typeface="Arial" pitchFamily="34" charset="0"/>
              </a:rPr>
              <a:t>that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included:</a:t>
            </a:r>
          </a:p>
          <a:p>
            <a:endParaRPr lang="en-GB" dirty="0" smtClean="0">
              <a:latin typeface="Arial" pitchFamily="34" charset="0"/>
              <a:cs typeface="Arial" pitchFamily="34" charset="0"/>
            </a:endParaRPr>
          </a:p>
          <a:p>
            <a:pPr marL="1200150" lvl="2" indent="-285750">
              <a:buFont typeface="Wingdings" pitchFamily="2" charset="2"/>
              <a:buChar char="§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15 </a:t>
            </a:r>
            <a:r>
              <a:rPr lang="en-GB" dirty="0">
                <a:latin typeface="Arial" pitchFamily="34" charset="0"/>
                <a:cs typeface="Arial" pitchFamily="34" charset="0"/>
              </a:rPr>
              <a:t>strains of </a:t>
            </a:r>
            <a:r>
              <a:rPr lang="en-GB" i="1" dirty="0">
                <a:latin typeface="Arial" pitchFamily="34" charset="0"/>
                <a:cs typeface="Arial" pitchFamily="34" charset="0"/>
              </a:rPr>
              <a:t>Staphylococcus </a:t>
            </a:r>
            <a:r>
              <a:rPr lang="en-GB" dirty="0">
                <a:latin typeface="Arial" pitchFamily="34" charset="0"/>
                <a:cs typeface="Arial" pitchFamily="34" charset="0"/>
              </a:rPr>
              <a:t>s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pp</a:t>
            </a:r>
            <a:r>
              <a:rPr lang="en-GB" dirty="0">
                <a:latin typeface="Arial" pitchFamily="34" charset="0"/>
                <a:cs typeface="Arial" pitchFamily="34" charset="0"/>
              </a:rPr>
              <a:t>. (</a:t>
            </a:r>
            <a:r>
              <a:rPr lang="en-GB" dirty="0" err="1">
                <a:latin typeface="Arial" pitchFamily="34" charset="0"/>
                <a:cs typeface="Arial" pitchFamily="34" charset="0"/>
              </a:rPr>
              <a:t>inc</a:t>
            </a:r>
            <a:r>
              <a:rPr lang="en-GB" dirty="0">
                <a:latin typeface="Arial" pitchFamily="34" charset="0"/>
                <a:cs typeface="Arial" pitchFamily="34" charset="0"/>
              </a:rPr>
              <a:t> 2 x </a:t>
            </a:r>
            <a:r>
              <a:rPr lang="en-GB" i="1" dirty="0">
                <a:latin typeface="Arial" pitchFamily="34" charset="0"/>
                <a:cs typeface="Arial" pitchFamily="34" charset="0"/>
              </a:rPr>
              <a:t>S. </a:t>
            </a:r>
            <a:r>
              <a:rPr lang="en-GB" i="1" dirty="0" err="1">
                <a:latin typeface="Arial" pitchFamily="34" charset="0"/>
                <a:cs typeface="Arial" pitchFamily="34" charset="0"/>
              </a:rPr>
              <a:t>aureus</a:t>
            </a:r>
            <a:r>
              <a:rPr lang="en-GB" i="1" dirty="0">
                <a:latin typeface="Arial" pitchFamily="34" charset="0"/>
                <a:cs typeface="Arial" pitchFamily="34" charset="0"/>
              </a:rPr>
              <a:t>, </a:t>
            </a:r>
            <a:r>
              <a:rPr lang="en-GB" dirty="0">
                <a:latin typeface="Arial" pitchFamily="34" charset="0"/>
                <a:cs typeface="Arial" pitchFamily="34" charset="0"/>
              </a:rPr>
              <a:t>8 x MRSA, 2 x EMRSA, 2 x </a:t>
            </a:r>
            <a:r>
              <a:rPr lang="en-GB" i="1" dirty="0">
                <a:latin typeface="Arial" pitchFamily="34" charset="0"/>
                <a:cs typeface="Arial" pitchFamily="34" charset="0"/>
              </a:rPr>
              <a:t>S. </a:t>
            </a:r>
            <a:r>
              <a:rPr lang="en-GB" i="1" dirty="0" err="1">
                <a:latin typeface="Arial" pitchFamily="34" charset="0"/>
                <a:cs typeface="Arial" pitchFamily="34" charset="0"/>
              </a:rPr>
              <a:t>epidermidis</a:t>
            </a:r>
            <a:r>
              <a:rPr lang="en-GB" i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dirty="0">
                <a:latin typeface="Arial" pitchFamily="34" charset="0"/>
                <a:cs typeface="Arial" pitchFamily="34" charset="0"/>
              </a:rPr>
              <a:t>and 1 x </a:t>
            </a:r>
            <a:r>
              <a:rPr lang="en-GB" i="1" dirty="0">
                <a:latin typeface="Arial" pitchFamily="34" charset="0"/>
                <a:cs typeface="Arial" pitchFamily="34" charset="0"/>
              </a:rPr>
              <a:t>S. </a:t>
            </a:r>
            <a:r>
              <a:rPr lang="en-GB" i="1" dirty="0" err="1">
                <a:latin typeface="Arial" pitchFamily="34" charset="0"/>
                <a:cs typeface="Arial" pitchFamily="34" charset="0"/>
              </a:rPr>
              <a:t>haemolyticus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pPr marL="1200150" lvl="2" indent="-285750">
              <a:buFont typeface="Wingdings" pitchFamily="2" charset="2"/>
              <a:buChar char="§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>
                <a:latin typeface="Arial" pitchFamily="34" charset="0"/>
                <a:cs typeface="Arial" pitchFamily="34" charset="0"/>
              </a:rPr>
              <a:t>5 strains of </a:t>
            </a:r>
            <a:r>
              <a:rPr lang="en-GB" i="1" dirty="0">
                <a:latin typeface="Arial" pitchFamily="34" charset="0"/>
                <a:cs typeface="Arial" pitchFamily="34" charset="0"/>
              </a:rPr>
              <a:t>E. coli, </a:t>
            </a:r>
            <a:endParaRPr lang="en-GB" i="1" dirty="0" smtClean="0">
              <a:latin typeface="Arial" pitchFamily="34" charset="0"/>
              <a:cs typeface="Arial" pitchFamily="34" charset="0"/>
            </a:endParaRPr>
          </a:p>
          <a:p>
            <a:pPr marL="1200150" lvl="2" indent="-285750">
              <a:buFont typeface="Wingdings" pitchFamily="2" charset="2"/>
              <a:buChar char="§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4 </a:t>
            </a:r>
            <a:r>
              <a:rPr lang="en-GB" dirty="0">
                <a:latin typeface="Arial" pitchFamily="34" charset="0"/>
                <a:cs typeface="Arial" pitchFamily="34" charset="0"/>
              </a:rPr>
              <a:t>strains of </a:t>
            </a:r>
            <a:r>
              <a:rPr lang="en-GB" i="1" dirty="0">
                <a:latin typeface="Arial" pitchFamily="34" charset="0"/>
                <a:cs typeface="Arial" pitchFamily="34" charset="0"/>
              </a:rPr>
              <a:t>Ps. </a:t>
            </a:r>
            <a:r>
              <a:rPr lang="en-GB" i="1" dirty="0" err="1">
                <a:latin typeface="Arial" pitchFamily="34" charset="0"/>
                <a:cs typeface="Arial" pitchFamily="34" charset="0"/>
              </a:rPr>
              <a:t>aeruginosa</a:t>
            </a:r>
            <a:r>
              <a:rPr lang="en-GB" i="1" dirty="0">
                <a:latin typeface="Arial" pitchFamily="34" charset="0"/>
                <a:cs typeface="Arial" pitchFamily="34" charset="0"/>
              </a:rPr>
              <a:t>, </a:t>
            </a:r>
            <a:endParaRPr lang="en-GB" i="1" dirty="0" smtClean="0">
              <a:latin typeface="Arial" pitchFamily="34" charset="0"/>
              <a:cs typeface="Arial" pitchFamily="34" charset="0"/>
            </a:endParaRPr>
          </a:p>
          <a:p>
            <a:pPr marL="1200150" lvl="2" indent="-285750">
              <a:buFont typeface="Wingdings" pitchFamily="2" charset="2"/>
              <a:buChar char="§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1 </a:t>
            </a:r>
            <a:r>
              <a:rPr lang="en-GB" dirty="0">
                <a:latin typeface="Arial" pitchFamily="34" charset="0"/>
                <a:cs typeface="Arial" pitchFamily="34" charset="0"/>
              </a:rPr>
              <a:t>strain of </a:t>
            </a:r>
            <a:r>
              <a:rPr lang="en-GB" i="1" dirty="0" err="1">
                <a:latin typeface="Arial" pitchFamily="34" charset="0"/>
                <a:cs typeface="Arial" pitchFamily="34" charset="0"/>
              </a:rPr>
              <a:t>Serratia</a:t>
            </a:r>
            <a:r>
              <a:rPr lang="en-GB" i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i="1" dirty="0" err="1">
                <a:latin typeface="Arial" pitchFamily="34" charset="0"/>
                <a:cs typeface="Arial" pitchFamily="34" charset="0"/>
              </a:rPr>
              <a:t>marcescens</a:t>
            </a:r>
            <a:r>
              <a:rPr lang="en-GB" i="1" dirty="0">
                <a:latin typeface="Arial" pitchFamily="34" charset="0"/>
                <a:cs typeface="Arial" pitchFamily="34" charset="0"/>
              </a:rPr>
              <a:t>, </a:t>
            </a:r>
            <a:endParaRPr lang="en-GB" i="1" dirty="0" smtClean="0">
              <a:latin typeface="Arial" pitchFamily="34" charset="0"/>
              <a:cs typeface="Arial" pitchFamily="34" charset="0"/>
            </a:endParaRPr>
          </a:p>
          <a:p>
            <a:pPr marL="1200150" lvl="2" indent="-285750">
              <a:buFont typeface="Wingdings" pitchFamily="2" charset="2"/>
              <a:buChar char="§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and </a:t>
            </a:r>
            <a:r>
              <a:rPr lang="en-GB" dirty="0">
                <a:latin typeface="Arial" pitchFamily="34" charset="0"/>
                <a:cs typeface="Arial" pitchFamily="34" charset="0"/>
              </a:rPr>
              <a:t>1 strain of </a:t>
            </a:r>
            <a:r>
              <a:rPr lang="en-GB" i="1" dirty="0" err="1">
                <a:latin typeface="Arial" pitchFamily="34" charset="0"/>
                <a:cs typeface="Arial" pitchFamily="34" charset="0"/>
              </a:rPr>
              <a:t>Burkholderia</a:t>
            </a:r>
            <a:r>
              <a:rPr lang="en-GB" i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i="1" dirty="0" err="1">
                <a:latin typeface="Arial" pitchFamily="34" charset="0"/>
                <a:cs typeface="Arial" pitchFamily="34" charset="0"/>
              </a:rPr>
              <a:t>cepacia</a:t>
            </a:r>
            <a:r>
              <a:rPr lang="en-GB" i="1" dirty="0">
                <a:latin typeface="Arial" pitchFamily="34" charset="0"/>
                <a:cs typeface="Arial" pitchFamily="34" charset="0"/>
              </a:rPr>
              <a:t>. </a:t>
            </a:r>
            <a:endParaRPr lang="en-GB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q"/>
            </a:pPr>
            <a:endParaRPr lang="en-GB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>
                <a:latin typeface="Arial" pitchFamily="34" charset="0"/>
                <a:cs typeface="Arial" pitchFamily="34" charset="0"/>
              </a:rPr>
              <a:t>E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valuation </a:t>
            </a:r>
            <a:r>
              <a:rPr lang="en-GB" dirty="0">
                <a:latin typeface="Arial" pitchFamily="34" charset="0"/>
                <a:cs typeface="Arial" pitchFamily="34" charset="0"/>
              </a:rPr>
              <a:t>of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antifungal activity of compounds </a:t>
            </a:r>
            <a:r>
              <a:rPr lang="en-GB" dirty="0">
                <a:latin typeface="Arial" pitchFamily="34" charset="0"/>
                <a:cs typeface="Arial" pitchFamily="34" charset="0"/>
              </a:rPr>
              <a:t>against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en-GB" dirty="0">
                <a:latin typeface="Arial" pitchFamily="34" charset="0"/>
                <a:cs typeface="Arial" pitchFamily="34" charset="0"/>
              </a:rPr>
              <a:t>reference collection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of fungi that included:</a:t>
            </a:r>
          </a:p>
          <a:p>
            <a:endParaRPr lang="en-GB" dirty="0" smtClean="0">
              <a:latin typeface="Arial" pitchFamily="34" charset="0"/>
              <a:cs typeface="Arial" pitchFamily="34" charset="0"/>
            </a:endParaRPr>
          </a:p>
          <a:p>
            <a:pPr marL="1200150" lvl="2" indent="-285750">
              <a:buFont typeface="Wingdings" pitchFamily="2" charset="2"/>
              <a:buChar char="§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>
                <a:latin typeface="Arial" pitchFamily="34" charset="0"/>
                <a:cs typeface="Arial" pitchFamily="34" charset="0"/>
              </a:rPr>
              <a:t>4 unicellular fungi (4 x </a:t>
            </a:r>
            <a:r>
              <a:rPr lang="en-GB" i="1" dirty="0">
                <a:latin typeface="Arial" pitchFamily="34" charset="0"/>
                <a:cs typeface="Arial" pitchFamily="34" charset="0"/>
              </a:rPr>
              <a:t>Candida), </a:t>
            </a:r>
            <a:endParaRPr lang="en-GB" i="1" dirty="0" smtClean="0">
              <a:latin typeface="Arial" pitchFamily="34" charset="0"/>
              <a:cs typeface="Arial" pitchFamily="34" charset="0"/>
            </a:endParaRPr>
          </a:p>
          <a:p>
            <a:pPr marL="1200150" lvl="2" indent="-285750">
              <a:buFont typeface="Wingdings" pitchFamily="2" charset="2"/>
              <a:buChar char="§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6 </a:t>
            </a:r>
            <a:r>
              <a:rPr lang="en-GB" dirty="0">
                <a:latin typeface="Arial" pitchFamily="34" charset="0"/>
                <a:cs typeface="Arial" pitchFamily="34" charset="0"/>
              </a:rPr>
              <a:t>filamentous fungi, (1x </a:t>
            </a:r>
            <a:r>
              <a:rPr lang="en-GB" i="1" dirty="0" err="1">
                <a:latin typeface="Arial" pitchFamily="34" charset="0"/>
                <a:cs typeface="Arial" pitchFamily="34" charset="0"/>
              </a:rPr>
              <a:t>Absidia</a:t>
            </a:r>
            <a:r>
              <a:rPr lang="en-GB" dirty="0">
                <a:latin typeface="Arial" pitchFamily="34" charset="0"/>
                <a:cs typeface="Arial" pitchFamily="34" charset="0"/>
              </a:rPr>
              <a:t>), (2 x </a:t>
            </a:r>
            <a:r>
              <a:rPr lang="en-GB" i="1" dirty="0" err="1">
                <a:latin typeface="Arial" pitchFamily="34" charset="0"/>
                <a:cs typeface="Arial" pitchFamily="34" charset="0"/>
              </a:rPr>
              <a:t>Aspergillus</a:t>
            </a:r>
            <a:r>
              <a:rPr lang="en-GB" i="1" dirty="0">
                <a:latin typeface="Arial" pitchFamily="34" charset="0"/>
                <a:cs typeface="Arial" pitchFamily="34" charset="0"/>
              </a:rPr>
              <a:t>)</a:t>
            </a:r>
            <a:r>
              <a:rPr lang="en-GB" dirty="0">
                <a:latin typeface="Arial" pitchFamily="34" charset="0"/>
                <a:cs typeface="Arial" pitchFamily="34" charset="0"/>
              </a:rPr>
              <a:t>, (1 x </a:t>
            </a:r>
            <a:r>
              <a:rPr lang="en-GB" i="1" dirty="0" err="1">
                <a:latin typeface="Arial" pitchFamily="34" charset="0"/>
                <a:cs typeface="Arial" pitchFamily="34" charset="0"/>
              </a:rPr>
              <a:t>Mucor</a:t>
            </a:r>
            <a:r>
              <a:rPr lang="en-GB" dirty="0">
                <a:latin typeface="Arial" pitchFamily="34" charset="0"/>
                <a:cs typeface="Arial" pitchFamily="34" charset="0"/>
              </a:rPr>
              <a:t>), (1 x </a:t>
            </a:r>
            <a:r>
              <a:rPr lang="en-GB" i="1" dirty="0" err="1">
                <a:latin typeface="Arial" pitchFamily="34" charset="0"/>
                <a:cs typeface="Arial" pitchFamily="34" charset="0"/>
              </a:rPr>
              <a:t>Penicillium</a:t>
            </a:r>
            <a:r>
              <a:rPr lang="en-GB" i="1" dirty="0">
                <a:latin typeface="Arial" pitchFamily="34" charset="0"/>
                <a:cs typeface="Arial" pitchFamily="34" charset="0"/>
              </a:rPr>
              <a:t> ), (1 x </a:t>
            </a:r>
            <a:r>
              <a:rPr lang="en-GB" i="1" dirty="0" err="1">
                <a:latin typeface="Arial" pitchFamily="34" charset="0"/>
                <a:cs typeface="Arial" pitchFamily="34" charset="0"/>
              </a:rPr>
              <a:t>Syncephalastrum</a:t>
            </a:r>
            <a:r>
              <a:rPr lang="en-GB" i="1" dirty="0">
                <a:latin typeface="Arial" pitchFamily="34" charset="0"/>
                <a:cs typeface="Arial" pitchFamily="34" charset="0"/>
              </a:rPr>
              <a:t>)</a:t>
            </a:r>
            <a:r>
              <a:rPr lang="en-GB" dirty="0">
                <a:latin typeface="Arial" pitchFamily="34" charset="0"/>
                <a:cs typeface="Arial" pitchFamily="34" charset="0"/>
              </a:rPr>
              <a:t>. 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09/03/2016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E2A8-FE60-48CC-B146-849922AD4ADB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5861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1763688" y="815851"/>
            <a:ext cx="51845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Antimicrobial methods used </a:t>
            </a:r>
            <a:r>
              <a:rPr lang="en-GB" sz="3200" b="1" i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In Vitro </a:t>
            </a:r>
            <a:endParaRPr lang="en-GB" sz="3200" b="1" i="1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03648" y="2708920"/>
            <a:ext cx="69847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en-GB" sz="3200" dirty="0" smtClean="0">
                <a:latin typeface="Arial" pitchFamily="34" charset="0"/>
                <a:cs typeface="Arial" pitchFamily="34" charset="0"/>
              </a:rPr>
              <a:t>Diffusion tests:  disc / well  </a:t>
            </a:r>
            <a:endParaRPr lang="en-GB" sz="3200" dirty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Wingdings" pitchFamily="2" charset="2"/>
              <a:buChar char="q"/>
            </a:pPr>
            <a:r>
              <a:rPr lang="en-GB" sz="3200" dirty="0" smtClean="0">
                <a:latin typeface="Arial" pitchFamily="34" charset="0"/>
                <a:cs typeface="Arial" pitchFamily="34" charset="0"/>
              </a:rPr>
              <a:t>Determination of Minimum Inhibitory Concentration (MIC)</a:t>
            </a:r>
            <a:endParaRPr lang="en-GB" sz="32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09/03/2016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E2A8-FE60-48CC-B146-849922AD4ADB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7210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1835696" y="505499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Results</a:t>
            </a:r>
            <a:endParaRPr lang="en-GB" sz="2800" b="1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5492381"/>
              </p:ext>
            </p:extLst>
          </p:nvPr>
        </p:nvGraphicFramePr>
        <p:xfrm>
          <a:off x="611560" y="1534217"/>
          <a:ext cx="7632848" cy="3793415"/>
        </p:xfrm>
        <a:graphic>
          <a:graphicData uri="http://schemas.openxmlformats.org/drawingml/2006/table">
            <a:tbl>
              <a:tblPr firstRow="1" firstCol="1" bandRow="1">
                <a:tableStyleId>{22838BEF-8BB2-4498-84A7-C5851F593DF1}</a:tableStyleId>
              </a:tblPr>
              <a:tblGrid>
                <a:gridCol w="7200800"/>
                <a:gridCol w="432048"/>
              </a:tblGrid>
              <a:tr h="62680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effectLst/>
                        </a:rPr>
                        <a:t>No. of </a:t>
                      </a:r>
                      <a:r>
                        <a:rPr lang="en-US" sz="2000" b="0" dirty="0" smtClean="0">
                          <a:effectLst/>
                        </a:rPr>
                        <a:t>compounds synthesized  (13 series)</a:t>
                      </a:r>
                      <a:endParaRPr lang="en-GB" sz="2000" b="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70</a:t>
                      </a:r>
                      <a:endParaRPr lang="en-GB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62680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 dirty="0" smtClean="0">
                          <a:effectLst/>
                        </a:rPr>
                        <a:t>No.</a:t>
                      </a:r>
                      <a:r>
                        <a:rPr lang="en-US" sz="2000" b="0" baseline="0" dirty="0" smtClean="0">
                          <a:effectLst/>
                        </a:rPr>
                        <a:t> available for antimicrobial testing</a:t>
                      </a:r>
                      <a:endParaRPr lang="en-GB" sz="2000" b="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67</a:t>
                      </a:r>
                      <a:endParaRPr lang="en-GB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63417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 dirty="0" smtClean="0">
                          <a:effectLst/>
                        </a:rPr>
                        <a:t>No.</a:t>
                      </a:r>
                      <a:r>
                        <a:rPr lang="en-US" sz="2000" b="0" baseline="0" dirty="0" smtClean="0">
                          <a:effectLst/>
                        </a:rPr>
                        <a:t> not previously screened for antimicrobial activity</a:t>
                      </a:r>
                      <a:endParaRPr lang="en-GB" sz="2000" b="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62</a:t>
                      </a:r>
                      <a:endParaRPr lang="en-GB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62680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 dirty="0" smtClean="0">
                          <a:effectLst/>
                        </a:rPr>
                        <a:t>Significant</a:t>
                      </a:r>
                      <a:r>
                        <a:rPr lang="en-US" sz="2000" b="0" baseline="0" dirty="0" smtClean="0">
                          <a:effectLst/>
                        </a:rPr>
                        <a:t> antibacterial activity</a:t>
                      </a:r>
                      <a:r>
                        <a:rPr lang="en-US" sz="2000" b="0" dirty="0" smtClean="0">
                          <a:effectLst/>
                        </a:rPr>
                        <a:t> (MIC</a:t>
                      </a:r>
                      <a:r>
                        <a:rPr lang="en-US" sz="2000" b="0" baseline="0" dirty="0" smtClean="0">
                          <a:effectLst/>
                        </a:rPr>
                        <a:t> results)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 baseline="0" dirty="0" smtClean="0">
                          <a:effectLst/>
                        </a:rPr>
                        <a:t>(includes some with activity against MRSA)</a:t>
                      </a:r>
                      <a:endParaRPr lang="en-GB" sz="2000" b="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</a:rPr>
                        <a:t>5</a:t>
                      </a:r>
                      <a:endParaRPr lang="en-GB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12788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effectLst/>
                        </a:rPr>
                        <a:t>Significant</a:t>
                      </a:r>
                      <a:r>
                        <a:rPr lang="en-US" sz="2000" b="0" baseline="0" dirty="0" smtClean="0">
                          <a:effectLst/>
                        </a:rPr>
                        <a:t> antifungal activity</a:t>
                      </a:r>
                      <a:r>
                        <a:rPr lang="en-US" sz="2000" b="0" dirty="0" smtClean="0">
                          <a:effectLst/>
                        </a:rPr>
                        <a:t> (MIC</a:t>
                      </a:r>
                      <a:r>
                        <a:rPr lang="en-US" sz="2000" b="0" baseline="0" dirty="0" smtClean="0">
                          <a:effectLst/>
                        </a:rPr>
                        <a:t> results)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dirty="0" smtClean="0">
                          <a:effectLst/>
                        </a:rPr>
                        <a:t>(includes some that are more potent than leading antifungal drug)</a:t>
                      </a:r>
                      <a:endParaRPr lang="en-GB" sz="2000" b="0" dirty="0" smtClean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</a:rPr>
                        <a:t>26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n-GB" sz="20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09/03/2016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E2A8-FE60-48CC-B146-849922AD4ADB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1669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accent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MIC screening by agar dilution of FAS47 at 64µg/ml VS the growth </a:t>
            </a:r>
            <a:r>
              <a:rPr lang="en-US" sz="2400" dirty="0" smtClean="0">
                <a:solidFill>
                  <a:schemeClr val="accent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control against bacteria strains</a:t>
            </a:r>
            <a:r>
              <a:rPr lang="en-US" sz="2400" b="1" dirty="0">
                <a:solidFill>
                  <a:schemeClr val="accent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/>
            </a:r>
            <a:br>
              <a:rPr lang="en-US" sz="2400" b="1" dirty="0">
                <a:solidFill>
                  <a:schemeClr val="accent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en-US" sz="2400" dirty="0">
              <a:solidFill>
                <a:schemeClr val="accent3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09/03/2016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E2A8-FE60-48CC-B146-849922AD4ADB}" type="slidenum">
              <a:rPr lang="en-GB" smtClean="0"/>
              <a:t>20</a:t>
            </a:fld>
            <a:endParaRPr lang="en-GB"/>
          </a:p>
        </p:txBody>
      </p:sp>
      <p:pic>
        <p:nvPicPr>
          <p:cNvPr id="6" name="Pictur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420888"/>
            <a:ext cx="4824536" cy="3168352"/>
          </a:xfrm>
          <a:prstGeom prst="rect">
            <a:avLst/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xtLst/>
        </p:spPr>
      </p:pic>
    </p:spTree>
    <p:extLst>
      <p:ext uri="{BB962C8B-B14F-4D97-AF65-F5344CB8AC3E}">
        <p14:creationId xmlns:p14="http://schemas.microsoft.com/office/powerpoint/2010/main" val="2019194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4936976"/>
              </p:ext>
            </p:extLst>
          </p:nvPr>
        </p:nvGraphicFramePr>
        <p:xfrm>
          <a:off x="4760912" y="2319343"/>
          <a:ext cx="4252630" cy="17095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39" name="CS ChemDraw Drawing" r:id="rId3" imgW="3093562" imgH="933930" progId="ChemDraw.Document.6.0">
                  <p:embed/>
                </p:oleObj>
              </mc:Choice>
              <mc:Fallback>
                <p:oleObj name="CS ChemDraw Drawing" r:id="rId3" imgW="3093562" imgH="933930" progId="ChemDraw.Document.6.0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0912" y="2319343"/>
                        <a:ext cx="4252630" cy="1709561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5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/>
          <p:cNvSpPr/>
          <p:nvPr/>
        </p:nvSpPr>
        <p:spPr>
          <a:xfrm>
            <a:off x="4760912" y="4581128"/>
            <a:ext cx="42035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Proposed </a:t>
            </a:r>
            <a:r>
              <a:rPr lang="en-US" sz="1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next generation antibacterial agents </a:t>
            </a:r>
            <a:endParaRPr lang="en-GB" sz="14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4945972"/>
              </p:ext>
            </p:extLst>
          </p:nvPr>
        </p:nvGraphicFramePr>
        <p:xfrm>
          <a:off x="125053" y="2319343"/>
          <a:ext cx="4446947" cy="17358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40" name="CS ChemDraw Drawing" r:id="rId5" imgW="3469587" imgH="1025190" progId="ChemDraw.Document.6.0">
                  <p:embed/>
                </p:oleObj>
              </mc:Choice>
              <mc:Fallback>
                <p:oleObj name="CS ChemDraw Drawing" r:id="rId5" imgW="3469587" imgH="1025190" progId="ChemDraw.Document.6.0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053" y="2319343"/>
                        <a:ext cx="4446947" cy="1735857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5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5"/>
          <p:cNvSpPr/>
          <p:nvPr/>
        </p:nvSpPr>
        <p:spPr>
          <a:xfrm>
            <a:off x="71531" y="4509120"/>
            <a:ext cx="457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Structures </a:t>
            </a:r>
            <a:r>
              <a:rPr lang="en-US" sz="1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 the </a:t>
            </a:r>
            <a:r>
              <a:rPr lang="en-US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compounds </a:t>
            </a:r>
            <a:r>
              <a:rPr lang="en-US" sz="1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most active against </a:t>
            </a:r>
            <a:r>
              <a:rPr lang="en-US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bacterial </a:t>
            </a:r>
            <a:r>
              <a:rPr lang="en-US" sz="1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species </a:t>
            </a:r>
            <a:endParaRPr lang="en-GB" sz="14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968944" y="472113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SAR Study (antibacterial)</a:t>
            </a:r>
            <a:endParaRPr lang="en-GB" sz="2800" b="1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09/03/2016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E2A8-FE60-48CC-B146-849922AD4ADB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876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en-US" altLang="en-US" sz="2400" dirty="0" smtClean="0" bmk="_Toc371376674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MIC </a:t>
            </a:r>
            <a:r>
              <a:rPr lang="en-US" altLang="en-US" sz="2400" dirty="0" bmk="_Toc371376674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results of the 5-substituted-benzimidazole </a:t>
            </a:r>
            <a:r>
              <a:rPr lang="en-US" altLang="en-US" sz="2400" dirty="0" smtClean="0" bmk="_Toc371376674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derivatives against Fungal strains</a:t>
            </a:r>
            <a:r>
              <a:rPr lang="en-US" altLang="en-US" sz="300" dirty="0">
                <a:solidFill>
                  <a:srgbClr val="0070C0"/>
                </a:solidFill>
              </a:rPr>
              <a:t/>
            </a:r>
            <a:br>
              <a:rPr lang="en-US" altLang="en-US" sz="300" dirty="0">
                <a:solidFill>
                  <a:srgbClr val="0070C0"/>
                </a:solidFill>
              </a:rPr>
            </a:b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09/03/2016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E2A8-FE60-48CC-B146-849922AD4ADB}" type="slidenum">
              <a:rPr lang="en-GB" smtClean="0"/>
              <a:t>22</a:t>
            </a:fld>
            <a:endParaRPr lang="en-GB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3959626"/>
              </p:ext>
            </p:extLst>
          </p:nvPr>
        </p:nvGraphicFramePr>
        <p:xfrm>
          <a:off x="681101" y="1484780"/>
          <a:ext cx="7347284" cy="4139034"/>
        </p:xfrm>
        <a:graphic>
          <a:graphicData uri="http://schemas.openxmlformats.org/drawingml/2006/table">
            <a:tbl>
              <a:tblPr firstRow="1" firstCol="1" bandRow="1">
                <a:tableStyleId>{74C1A8A3-306A-4EB7-A6B1-4F7E0EB9C5D6}</a:tableStyleId>
              </a:tblPr>
              <a:tblGrid>
                <a:gridCol w="3937847"/>
                <a:gridCol w="640950"/>
                <a:gridCol w="640950"/>
                <a:gridCol w="640950"/>
                <a:gridCol w="1486587"/>
              </a:tblGrid>
              <a:tr h="830074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800" dirty="0">
                          <a:solidFill>
                            <a:schemeClr val="tx1"/>
                          </a:solidFill>
                          <a:effectLst/>
                        </a:rPr>
                        <a:t>Fungal </a:t>
                      </a:r>
                      <a:endParaRPr lang="en-US" sz="4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solidFill>
                            <a:schemeClr val="tx1"/>
                          </a:solidFill>
                          <a:effectLst/>
                        </a:rPr>
                        <a:t>MIC µg/ml</a:t>
                      </a:r>
                      <a:endParaRPr lang="en-US" sz="28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420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  <a:effectLst/>
                        </a:rPr>
                        <a:t>FAS18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  <a:effectLst/>
                        </a:rPr>
                        <a:t>FAS19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  <a:effectLst/>
                        </a:rPr>
                        <a:t>FAS20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  <a:effectLst/>
                        </a:rPr>
                        <a:t>Amphotericin B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669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Aspergillus fumigatus RCMB 02564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0.06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0.015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0.06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0.06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/>
                </a:tc>
              </a:tr>
              <a:tr h="27669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Aspergillus </a:t>
                      </a:r>
                      <a:r>
                        <a:rPr lang="en-GB" sz="1200" dirty="0" err="1">
                          <a:solidFill>
                            <a:schemeClr val="tx1"/>
                          </a:solidFill>
                          <a:effectLst/>
                        </a:rPr>
                        <a:t>clavatus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 RCMB 02593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0.12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0.06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0.12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0.12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/>
                </a:tc>
              </a:tr>
              <a:tr h="27669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Mucor circinelloides RCMB 07328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0.24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0.12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0.12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3.9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/>
                </a:tc>
              </a:tr>
              <a:tr h="27669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 err="1">
                          <a:solidFill>
                            <a:schemeClr val="tx1"/>
                          </a:solidFill>
                          <a:effectLst/>
                        </a:rPr>
                        <a:t>Absidia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tx1"/>
                          </a:solidFill>
                          <a:effectLst/>
                        </a:rPr>
                        <a:t>corymbifera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 RCMB 09635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0.12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0.03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0.06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0.98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/>
                </a:tc>
              </a:tr>
              <a:tr h="27669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 err="1">
                          <a:solidFill>
                            <a:schemeClr val="tx1"/>
                          </a:solidFill>
                          <a:effectLst/>
                        </a:rPr>
                        <a:t>Penicillium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tx1"/>
                          </a:solidFill>
                          <a:effectLst/>
                        </a:rPr>
                        <a:t>marneffei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 RCMB 01267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0.12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0.03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0.03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0.49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/>
                </a:tc>
              </a:tr>
              <a:tr h="27669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 err="1">
                          <a:solidFill>
                            <a:schemeClr val="tx1"/>
                          </a:solidFill>
                          <a:effectLst/>
                        </a:rPr>
                        <a:t>Syncephalastrum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tx1"/>
                          </a:solidFill>
                          <a:effectLst/>
                        </a:rPr>
                        <a:t>racemosum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 RCMB 05922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0.98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0.98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0.98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0.98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/>
                </a:tc>
              </a:tr>
              <a:tr h="27669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Candida </a:t>
                      </a:r>
                      <a:r>
                        <a:rPr lang="en-GB" sz="1200" dirty="0" err="1">
                          <a:solidFill>
                            <a:schemeClr val="tx1"/>
                          </a:solidFill>
                          <a:effectLst/>
                        </a:rPr>
                        <a:t>albicans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  RCMB  05035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0.03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0.007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0.03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0.12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/>
                </a:tc>
              </a:tr>
              <a:tr h="27669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Candida </a:t>
                      </a:r>
                      <a:r>
                        <a:rPr lang="en-GB" sz="1200" dirty="0" err="1">
                          <a:solidFill>
                            <a:schemeClr val="tx1"/>
                          </a:solidFill>
                          <a:effectLst/>
                        </a:rPr>
                        <a:t>tropicalis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  RCMB  05049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0.015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0.007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0.06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0.015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/>
                </a:tc>
              </a:tr>
              <a:tr h="27669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Candida  </a:t>
                      </a:r>
                      <a:r>
                        <a:rPr lang="en-GB" sz="1200" dirty="0" err="1">
                          <a:solidFill>
                            <a:schemeClr val="tx1"/>
                          </a:solidFill>
                          <a:effectLst/>
                        </a:rPr>
                        <a:t>krusei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  RCMB  05051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1.95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0.98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0.98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0.98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/>
                </a:tc>
              </a:tr>
              <a:tr h="27669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Candida </a:t>
                      </a:r>
                      <a:r>
                        <a:rPr lang="en-GB" sz="1200" dirty="0" err="1">
                          <a:solidFill>
                            <a:schemeClr val="tx1"/>
                          </a:solidFill>
                          <a:effectLst/>
                        </a:rPr>
                        <a:t>parapsilosis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 RCMB  05065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0.03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0.003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0.06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1.95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556" marR="62556" marT="0" marB="0"/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690285" y="5851582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MICs &lt; MICs of</a:t>
            </a:r>
            <a:r>
              <a:rPr lang="en-GB" altLang="en-US" sz="1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Amphotericin B</a:t>
            </a:r>
            <a:r>
              <a:rPr lang="en-US" altLang="en-US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are highlighted</a:t>
            </a:r>
            <a:endParaRPr lang="en-US" altLang="en-US" sz="20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569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0185419"/>
              </p:ext>
            </p:extLst>
          </p:nvPr>
        </p:nvGraphicFramePr>
        <p:xfrm>
          <a:off x="1704264" y="1249149"/>
          <a:ext cx="4896544" cy="27753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8" name="CS ChemDraw Drawing" r:id="rId3" imgW="4999891" imgH="2829600" progId="ChemDraw.Document.6.0">
                  <p:embed/>
                </p:oleObj>
              </mc:Choice>
              <mc:Fallback>
                <p:oleObj name="CS ChemDraw Drawing" r:id="rId3" imgW="4999891" imgH="2829600" progId="ChemDraw.Document.6.0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4264" y="1249149"/>
                        <a:ext cx="4896544" cy="2775331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5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1269211" y="4202776"/>
            <a:ext cx="66775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Structures </a:t>
            </a:r>
            <a:r>
              <a:rPr lang="en-US" sz="1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 the </a:t>
            </a:r>
            <a:r>
              <a:rPr lang="en-US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compounds </a:t>
            </a:r>
            <a:r>
              <a:rPr lang="en-US" sz="1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most active against fungal species</a:t>
            </a:r>
            <a:endParaRPr lang="en-GB" sz="14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591379"/>
              </p:ext>
            </p:extLst>
          </p:nvPr>
        </p:nvGraphicFramePr>
        <p:xfrm>
          <a:off x="1964772" y="4937852"/>
          <a:ext cx="4298908" cy="8298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9" name="CS ChemDraw Drawing" r:id="rId5" imgW="3545765" imgH="673110" progId="ChemDraw.Document.6.0">
                  <p:embed/>
                </p:oleObj>
              </mc:Choice>
              <mc:Fallback>
                <p:oleObj name="CS ChemDraw Drawing" r:id="rId5" imgW="3545765" imgH="673110" progId="ChemDraw.Document.6.0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4772" y="4937852"/>
                        <a:ext cx="4298908" cy="829816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5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/>
        </p:nvSpPr>
        <p:spPr>
          <a:xfrm>
            <a:off x="1964772" y="5928245"/>
            <a:ext cx="51125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Proposed next </a:t>
            </a:r>
            <a:r>
              <a:rPr lang="en-US" sz="1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generation of antifungal agents</a:t>
            </a:r>
            <a:endParaRPr lang="en-GB" sz="14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691680" y="364101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SAR Study (antifungal)</a:t>
            </a:r>
            <a:endParaRPr lang="en-GB" sz="28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09/03/2016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E2A8-FE60-48CC-B146-849922AD4ADB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0054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1953768" y="404664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Conclusions</a:t>
            </a:r>
            <a:endParaRPr lang="en-GB" sz="28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35596" y="1412776"/>
            <a:ext cx="727280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itchFamily="2" charset="2"/>
              <a:buChar char="q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Method development: promising results from pilot studies to improve the Phillips method .</a:t>
            </a:r>
          </a:p>
          <a:p>
            <a:pPr marL="171450" indent="-171450" algn="just">
              <a:buFont typeface="Wingdings" pitchFamily="2" charset="2"/>
              <a:buChar char="q"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171450" indent="-171450" algn="just">
              <a:buFont typeface="Wingdings" pitchFamily="2" charset="2"/>
              <a:buChar char="q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Significant results found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in activity against Gram +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ve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and –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ve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bacteria . Some compounds active against multidrug resistant strains .</a:t>
            </a:r>
          </a:p>
          <a:p>
            <a:pPr marL="171450" indent="-171450" algn="just">
              <a:buFont typeface="Wingdings" pitchFamily="2" charset="2"/>
              <a:buChar char="q"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171450" indent="-171450" algn="just">
              <a:buFont typeface="Wingdings" pitchFamily="2" charset="2"/>
              <a:buChar char="q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Several compounds were active against pathogenic fungi .</a:t>
            </a:r>
          </a:p>
          <a:p>
            <a:pPr marL="171450" indent="-171450" algn="just">
              <a:buFont typeface="Wingdings" pitchFamily="2" charset="2"/>
              <a:buChar char="q"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171450" indent="-171450" algn="just">
              <a:buFont typeface="Wingdings" pitchFamily="2" charset="2"/>
              <a:buChar char="q"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171450" indent="-171450" algn="just">
              <a:buFont typeface="Wingdings" pitchFamily="2" charset="2"/>
              <a:buChar char="q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SAR analysis: some </a:t>
            </a:r>
            <a:r>
              <a:rPr lang="en-US" dirty="0">
                <a:latin typeface="Arial" pitchFamily="34" charset="0"/>
                <a:cs typeface="Arial" pitchFamily="34" charset="0"/>
              </a:rPr>
              <a:t>derivatives of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benzimidazole</a:t>
            </a:r>
            <a:r>
              <a:rPr lang="en-US" dirty="0">
                <a:latin typeface="Arial" pitchFamily="34" charset="0"/>
                <a:cs typeface="Arial" pitchFamily="34" charset="0"/>
              </a:rPr>
              <a:t> offer enormous possibilities for the development of new broad spectrum antimicrobials. Through appropriate modification and fine-tuning of substituents at positions 1, 2, and 5, new microbial inhibitors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may be possible .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09/03/2016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E2A8-FE60-48CC-B146-849922AD4ADB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5741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i="1" dirty="0" smtClean="0">
                <a:solidFill>
                  <a:schemeClr val="accent3"/>
                </a:solidFill>
              </a:rPr>
              <a:t>Publication </a:t>
            </a:r>
            <a:endParaRPr lang="en-US" sz="4800" i="1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6832"/>
            <a:ext cx="8435280" cy="16847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Synthesis </a:t>
            </a:r>
            <a:r>
              <a:rPr lang="en-US" sz="2400" dirty="0"/>
              <a:t>and evaluation of selected </a:t>
            </a:r>
            <a:r>
              <a:rPr lang="en-US" sz="2400" dirty="0" err="1"/>
              <a:t>benzimidazole</a:t>
            </a:r>
            <a:r>
              <a:rPr lang="en-US" sz="2400" dirty="0"/>
              <a:t> derivatives as potential antimicrobial agents, </a:t>
            </a:r>
            <a:r>
              <a:rPr lang="en-US" sz="2400" b="1" u="sng" dirty="0"/>
              <a:t>F.A. S. </a:t>
            </a:r>
            <a:r>
              <a:rPr lang="en-US" sz="2400" b="1" u="sng" dirty="0" err="1" smtClean="0"/>
              <a:t>Alasmary</a:t>
            </a:r>
            <a:r>
              <a:rPr lang="en-US" sz="2400" dirty="0" smtClean="0"/>
              <a:t>, </a:t>
            </a:r>
            <a:r>
              <a:rPr lang="en-US" sz="2400" dirty="0"/>
              <a:t>A. M. Snelling, M. E. Zain, A. M. </a:t>
            </a:r>
            <a:r>
              <a:rPr lang="en-US" sz="2400" dirty="0" err="1"/>
              <a:t>Alafeefy</a:t>
            </a:r>
            <a:r>
              <a:rPr lang="en-US" sz="2400" dirty="0"/>
              <a:t>, A. S. </a:t>
            </a:r>
            <a:r>
              <a:rPr lang="en-US" sz="2400" dirty="0" err="1"/>
              <a:t>Awaad</a:t>
            </a:r>
            <a:r>
              <a:rPr lang="en-US" sz="2400" dirty="0"/>
              <a:t>, N. </a:t>
            </a:r>
            <a:r>
              <a:rPr lang="en-US" sz="2400" dirty="0" err="1"/>
              <a:t>Karodia</a:t>
            </a:r>
            <a:r>
              <a:rPr lang="en-US" sz="2400" dirty="0"/>
              <a:t>, </a:t>
            </a:r>
            <a:r>
              <a:rPr lang="en-US" sz="2400" b="1" dirty="0"/>
              <a:t>Molecules</a:t>
            </a:r>
            <a:r>
              <a:rPr lang="en-US" sz="2400" dirty="0"/>
              <a:t>, 20, 15206-15223, </a:t>
            </a:r>
            <a:r>
              <a:rPr lang="en-US" sz="2400" b="1" dirty="0"/>
              <a:t>2015</a:t>
            </a:r>
            <a:r>
              <a:rPr lang="en-US" sz="2400" dirty="0"/>
              <a:t>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09/03/2016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E2A8-FE60-48CC-B146-849922AD4ADB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3662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846943"/>
            <a:ext cx="8229600" cy="1143000"/>
          </a:xfrm>
        </p:spPr>
        <p:txBody>
          <a:bodyPr/>
          <a:lstStyle/>
          <a:p>
            <a:pPr algn="l" rtl="0"/>
            <a:r>
              <a:rPr lang="en-US" b="1" dirty="0" smtClean="0">
                <a:solidFill>
                  <a:schemeClr val="accent3"/>
                </a:solidFill>
              </a:rPr>
              <a:t>Your Time to ask</a:t>
            </a:r>
            <a:endParaRPr lang="en-US" b="1" dirty="0">
              <a:solidFill>
                <a:schemeClr val="accent3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74320" y="1831086"/>
            <a:ext cx="8595360" cy="370332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100" b="1" dirty="0">
              <a:solidFill>
                <a:srgbClr val="00B050"/>
              </a:solidFill>
              <a:latin typeface="Century Schoolbook"/>
              <a:cs typeface="Century Schoolbook"/>
            </a:endParaRPr>
          </a:p>
          <a:p>
            <a:pPr marL="0" indent="0" algn="ctr">
              <a:buNone/>
            </a:pPr>
            <a:endParaRPr lang="en-US" sz="2100" b="1" dirty="0">
              <a:solidFill>
                <a:srgbClr val="00B050"/>
              </a:solidFill>
              <a:latin typeface="Century Schoolbook"/>
              <a:cs typeface="Century Schoolbook"/>
            </a:endParaRPr>
          </a:p>
          <a:p>
            <a:pPr marL="0" indent="0" algn="ctr">
              <a:buNone/>
            </a:pPr>
            <a:endParaRPr lang="en-US" sz="2100" b="1" dirty="0">
              <a:solidFill>
                <a:srgbClr val="00B050"/>
              </a:solidFill>
              <a:latin typeface="Century Schoolbook"/>
              <a:cs typeface="Century Schoolbook"/>
            </a:endParaRPr>
          </a:p>
          <a:p>
            <a:pPr marL="0" indent="0" algn="ctr">
              <a:buNone/>
            </a:pPr>
            <a:r>
              <a:rPr lang="en-US" sz="2100" b="1" dirty="0">
                <a:solidFill>
                  <a:srgbClr val="002060"/>
                </a:solidFill>
                <a:latin typeface="Century Schoolbook"/>
                <a:cs typeface="Century Schoolbook"/>
              </a:rPr>
              <a:t>* All Questions and Queries are welcome *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Diamond 4"/>
          <p:cNvSpPr/>
          <p:nvPr/>
        </p:nvSpPr>
        <p:spPr>
          <a:xfrm>
            <a:off x="3324118" y="4819217"/>
            <a:ext cx="1507211" cy="1418095"/>
          </a:xfrm>
          <a:prstGeom prst="diamond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1350"/>
          </a:p>
        </p:txBody>
      </p:sp>
      <p:sp>
        <p:nvSpPr>
          <p:cNvPr id="6" name="Diamond 5"/>
          <p:cNvSpPr/>
          <p:nvPr/>
        </p:nvSpPr>
        <p:spPr>
          <a:xfrm>
            <a:off x="4810018" y="4795968"/>
            <a:ext cx="1507211" cy="1418095"/>
          </a:xfrm>
          <a:prstGeom prst="diamond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1350"/>
          </a:p>
        </p:txBody>
      </p:sp>
      <p:sp>
        <p:nvSpPr>
          <p:cNvPr id="7" name="Diamond 6"/>
          <p:cNvSpPr/>
          <p:nvPr/>
        </p:nvSpPr>
        <p:spPr>
          <a:xfrm>
            <a:off x="4056412" y="3993931"/>
            <a:ext cx="1507211" cy="1418095"/>
          </a:xfrm>
          <a:prstGeom prst="diamond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135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09/03/2016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4008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  <p:bldP spid="5" grpId="0" animBg="1"/>
      <p:bldP spid="6" grpId="0" animBg="1"/>
      <p:bldP spid="7" grpId="0" animBg="1"/>
    </p:bldLst>
  </p:timing>
</p:sld>
</file>

<file path=ppt/theme/theme1.xml><?xml version="1.0" encoding="utf-8"?>
<a:theme xmlns:a="http://schemas.openxmlformats.org/drawingml/2006/main" name="Theme1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EE83F997-9A91-465B-B850-ED9BA82166F6}" vid="{8A9355AF-653D-45A8-9370-14955686953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793</TotalTime>
  <Words>1371</Words>
  <Application>Microsoft Office PowerPoint</Application>
  <PresentationFormat>On-screen Show (4:3)</PresentationFormat>
  <Paragraphs>338</Paragraphs>
  <Slides>26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Calibri</vt:lpstr>
      <vt:lpstr>Century Schoolbook</vt:lpstr>
      <vt:lpstr>GULVR</vt:lpstr>
      <vt:lpstr>Times New Roman</vt:lpstr>
      <vt:lpstr>Wingdings</vt:lpstr>
      <vt:lpstr>Theme1</vt:lpstr>
      <vt:lpstr>CS ChemDraw Drawing</vt:lpstr>
      <vt:lpstr>PowerPoint Presentation</vt:lpstr>
      <vt:lpstr>PowerPoint Presentation</vt:lpstr>
      <vt:lpstr>Agenda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MIC screening by agar dilution of FAS47 at 64µg/ml VS the growth control against bacteria strains </vt:lpstr>
      <vt:lpstr>PowerPoint Presentation</vt:lpstr>
      <vt:lpstr>MIC results of the 5-substituted-benzimidazole derivatives against Fungal strains </vt:lpstr>
      <vt:lpstr>PowerPoint Presentation</vt:lpstr>
      <vt:lpstr>PowerPoint Presentation</vt:lpstr>
      <vt:lpstr>Publication </vt:lpstr>
      <vt:lpstr>Your Time to ask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Hussain</dc:creator>
  <cp:lastModifiedBy>fatmah</cp:lastModifiedBy>
  <cp:revision>95</cp:revision>
  <dcterms:created xsi:type="dcterms:W3CDTF">2013-10-17T01:18:33Z</dcterms:created>
  <dcterms:modified xsi:type="dcterms:W3CDTF">2016-03-10T00:17:48Z</dcterms:modified>
</cp:coreProperties>
</file>