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ti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5"/>
  </p:notesMasterIdLst>
  <p:sldIdLst>
    <p:sldId id="299" r:id="rId2"/>
    <p:sldId id="257" r:id="rId3"/>
    <p:sldId id="261" r:id="rId4"/>
    <p:sldId id="262" r:id="rId5"/>
    <p:sldId id="264" r:id="rId6"/>
    <p:sldId id="266" r:id="rId7"/>
    <p:sldId id="267" r:id="rId8"/>
    <p:sldId id="268" r:id="rId9"/>
    <p:sldId id="269" r:id="rId10"/>
    <p:sldId id="270" r:id="rId11"/>
    <p:sldId id="271" r:id="rId12"/>
    <p:sldId id="272" r:id="rId13"/>
    <p:sldId id="273" r:id="rId14"/>
    <p:sldId id="288" r:id="rId15"/>
    <p:sldId id="287" r:id="rId16"/>
    <p:sldId id="275" r:id="rId17"/>
    <p:sldId id="276" r:id="rId18"/>
    <p:sldId id="278" r:id="rId19"/>
    <p:sldId id="265" r:id="rId20"/>
    <p:sldId id="289" r:id="rId21"/>
    <p:sldId id="290" r:id="rId22"/>
    <p:sldId id="292" r:id="rId23"/>
    <p:sldId id="280" r:id="rId24"/>
    <p:sldId id="283" r:id="rId25"/>
    <p:sldId id="281" r:id="rId26"/>
    <p:sldId id="282" r:id="rId27"/>
    <p:sldId id="291" r:id="rId28"/>
    <p:sldId id="293" r:id="rId29"/>
    <p:sldId id="294" r:id="rId30"/>
    <p:sldId id="295" r:id="rId31"/>
    <p:sldId id="296" r:id="rId32"/>
    <p:sldId id="298" r:id="rId33"/>
    <p:sldId id="297" r:id="rId34"/>
  </p:sldIdLst>
  <p:sldSz cx="9144000" cy="6858000" type="screen4x3"/>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98" d="100"/>
          <a:sy n="98" d="100"/>
        </p:scale>
        <p:origin x="-1080"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a-DK"/>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ED76E91-3E2C-4E46-BE29-B8FFDF35E050}" type="datetimeFigureOut">
              <a:rPr lang="da-DK" smtClean="0"/>
              <a:t>13-09-2015</a:t>
            </a:fld>
            <a:endParaRPr lang="da-DK"/>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a-DK"/>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a-DK"/>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a-DK"/>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1C20A91-D7B8-4908-B90F-87C88BA5CBDD}" type="slidenum">
              <a:rPr lang="da-DK" smtClean="0"/>
              <a:t>‹#›</a:t>
            </a:fld>
            <a:endParaRPr lang="da-DK"/>
          </a:p>
        </p:txBody>
      </p:sp>
    </p:spTree>
    <p:extLst>
      <p:ext uri="{BB962C8B-B14F-4D97-AF65-F5344CB8AC3E}">
        <p14:creationId xmlns:p14="http://schemas.microsoft.com/office/powerpoint/2010/main" val="38312227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dirty="0" smtClean="0">
                <a:ea typeface="굴림" charset="-127"/>
              </a:rPr>
              <a:t>the first is for a normal compression and the second is for the hybrid that Michael developed using your polymer meshes sandwiched between two layers of PC collagen (we published this in Tissue Engineering). In the animation the bottom mesh is the nylon lace fabric that we use and the three layers below that is </a:t>
            </a:r>
            <a:r>
              <a:rPr lang="en-US" altLang="ko-KR" dirty="0" err="1" smtClean="0">
                <a:ea typeface="굴림" charset="-127"/>
              </a:rPr>
              <a:t>Whatman</a:t>
            </a:r>
            <a:r>
              <a:rPr lang="en-US" altLang="ko-KR" dirty="0" smtClean="0">
                <a:ea typeface="굴림" charset="-127"/>
              </a:rPr>
              <a:t> number 10 blotting paper. The top is a glass slide which we use (it is broader than the standard slide) but any glass panel will do and we use 120gm weight on top for up to 5 minutes. </a:t>
            </a:r>
            <a:r>
              <a:rPr lang="pt-PT" altLang="ko-KR" dirty="0" smtClean="0"/>
              <a:t>By removing the water we increase the collagen density and mechanical properties.</a:t>
            </a:r>
          </a:p>
        </p:txBody>
      </p:sp>
      <p:sp>
        <p:nvSpPr>
          <p:cNvPr id="4" name="슬라이드 번호 개체 틀 3"/>
          <p:cNvSpPr>
            <a:spLocks noGrp="1"/>
          </p:cNvSpPr>
          <p:nvPr>
            <p:ph type="sldNum" sz="quarter" idx="10"/>
          </p:nvPr>
        </p:nvSpPr>
        <p:spPr/>
        <p:txBody>
          <a:bodyPr/>
          <a:lstStyle/>
          <a:p>
            <a:fld id="{F0E36811-3665-459B-A558-2ADDE23DDAB7}" type="slidenum">
              <a:rPr lang="ko-KR" altLang="en-US">
                <a:solidFill>
                  <a:prstClr val="black"/>
                </a:solidFill>
              </a:rPr>
              <a:pPr/>
              <a:t>11</a:t>
            </a:fld>
            <a:endParaRPr lang="ko-KR" altLang="en-US">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92500" lnSpcReduction="20000"/>
          </a:bodyPr>
          <a:lstStyle/>
          <a:p>
            <a:pPr>
              <a:defRPr/>
            </a:pPr>
            <a:endParaRPr lang="en-US" baseline="30000" dirty="0"/>
          </a:p>
        </p:txBody>
      </p:sp>
      <p:sp>
        <p:nvSpPr>
          <p:cNvPr id="6042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26D9F71-D164-4C83-981B-B3D5984BEF47}" type="slidenum">
              <a:rPr lang="en-US" smtClean="0">
                <a:latin typeface="Arial" pitchFamily="34" charset="0"/>
              </a:rPr>
              <a:pPr/>
              <a:t>23</a:t>
            </a:fld>
            <a:endParaRPr lang="en-US" smtClean="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a-DK" dirty="0"/>
          </a:p>
        </p:txBody>
      </p:sp>
      <p:sp>
        <p:nvSpPr>
          <p:cNvPr id="4" name="Slide Number Placeholder 3"/>
          <p:cNvSpPr>
            <a:spLocks noGrp="1"/>
          </p:cNvSpPr>
          <p:nvPr>
            <p:ph type="sldNum" sz="quarter" idx="10"/>
          </p:nvPr>
        </p:nvSpPr>
        <p:spPr/>
        <p:txBody>
          <a:bodyPr/>
          <a:lstStyle/>
          <a:p>
            <a:fld id="{91C20A91-D7B8-4908-B90F-87C88BA5CBDD}" type="slidenum">
              <a:rPr lang="da-DK" smtClean="0"/>
              <a:t>25</a:t>
            </a:fld>
            <a:endParaRPr lang="da-DK"/>
          </a:p>
        </p:txBody>
      </p:sp>
    </p:spTree>
    <p:extLst>
      <p:ext uri="{BB962C8B-B14F-4D97-AF65-F5344CB8AC3E}">
        <p14:creationId xmlns:p14="http://schemas.microsoft.com/office/powerpoint/2010/main" val="21735574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3436569D-8D17-4782-8EDB-A298E02BE233}" type="datetimeFigureOut">
              <a:rPr lang="en-GB" smtClean="0">
                <a:solidFill>
                  <a:srgbClr val="E7DEC9">
                    <a:shade val="50000"/>
                    <a:satMod val="200000"/>
                  </a:srgbClr>
                </a:solidFill>
              </a:rPr>
              <a:pPr/>
              <a:t>13/09/2015</a:t>
            </a:fld>
            <a:endParaRPr lang="en-GB">
              <a:solidFill>
                <a:srgbClr val="E7DEC9">
                  <a:shade val="50000"/>
                  <a:satMod val="200000"/>
                </a:srgbClr>
              </a:solidFill>
            </a:endParaRPr>
          </a:p>
        </p:txBody>
      </p:sp>
      <p:sp>
        <p:nvSpPr>
          <p:cNvPr id="20" name="Footer Placeholder 19"/>
          <p:cNvSpPr>
            <a:spLocks noGrp="1"/>
          </p:cNvSpPr>
          <p:nvPr>
            <p:ph type="ftr" sz="quarter" idx="11"/>
          </p:nvPr>
        </p:nvSpPr>
        <p:spPr/>
        <p:txBody>
          <a:bodyPr/>
          <a:lstStyle>
            <a:extLst/>
          </a:lstStyle>
          <a:p>
            <a:endParaRPr lang="en-GB">
              <a:solidFill>
                <a:srgbClr val="E7DEC9">
                  <a:shade val="50000"/>
                  <a:satMod val="200000"/>
                </a:srgbClr>
              </a:solidFill>
            </a:endParaRPr>
          </a:p>
        </p:txBody>
      </p:sp>
      <p:sp>
        <p:nvSpPr>
          <p:cNvPr id="10" name="Slide Number Placeholder 9"/>
          <p:cNvSpPr>
            <a:spLocks noGrp="1"/>
          </p:cNvSpPr>
          <p:nvPr>
            <p:ph type="sldNum" sz="quarter" idx="12"/>
          </p:nvPr>
        </p:nvSpPr>
        <p:spPr/>
        <p:txBody>
          <a:bodyPr/>
          <a:lstStyle>
            <a:extLst/>
          </a:lstStyle>
          <a:p>
            <a:fld id="{8AE557CC-E1B3-40EF-A4E1-15BBEC640E19}" type="slidenum">
              <a:rPr lang="en-GB" smtClean="0">
                <a:solidFill>
                  <a:srgbClr val="E7DEC9">
                    <a:shade val="50000"/>
                    <a:satMod val="200000"/>
                  </a:srgbClr>
                </a:solidFill>
              </a:rPr>
              <a:pPr/>
              <a:t>‹#›</a:t>
            </a:fld>
            <a:endParaRPr lang="en-GB">
              <a:solidFill>
                <a:srgbClr val="E7DEC9">
                  <a:shade val="50000"/>
                  <a:satMod val="200000"/>
                </a:srgbClr>
              </a:solidFill>
            </a:endParaRPr>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endParaRPr lang="en-US">
              <a:solidFill>
                <a:prstClr val="black"/>
              </a:solidFill>
            </a:endParaRPr>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endParaRPr lang="en-US">
              <a:solidFill>
                <a:prstClr val="black"/>
              </a:solidFill>
            </a:endParaRPr>
          </a:p>
        </p:txBody>
      </p:sp>
    </p:spTree>
    <p:extLst>
      <p:ext uri="{BB962C8B-B14F-4D97-AF65-F5344CB8AC3E}">
        <p14:creationId xmlns:p14="http://schemas.microsoft.com/office/powerpoint/2010/main" val="26618118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436569D-8D17-4782-8EDB-A298E02BE233}" type="datetimeFigureOut">
              <a:rPr lang="en-GB" smtClean="0">
                <a:solidFill>
                  <a:srgbClr val="E7DEC9">
                    <a:shade val="50000"/>
                    <a:satMod val="200000"/>
                  </a:srgbClr>
                </a:solidFill>
              </a:rPr>
              <a:pPr/>
              <a:t>13/09/2015</a:t>
            </a:fld>
            <a:endParaRPr lang="en-GB">
              <a:solidFill>
                <a:srgbClr val="E7DEC9">
                  <a:shade val="50000"/>
                  <a:satMod val="200000"/>
                </a:srgbClr>
              </a:solidFill>
            </a:endParaRPr>
          </a:p>
        </p:txBody>
      </p:sp>
      <p:sp>
        <p:nvSpPr>
          <p:cNvPr id="5" name="Footer Placeholder 4"/>
          <p:cNvSpPr>
            <a:spLocks noGrp="1"/>
          </p:cNvSpPr>
          <p:nvPr>
            <p:ph type="ftr" sz="quarter" idx="11"/>
          </p:nvPr>
        </p:nvSpPr>
        <p:spPr/>
        <p:txBody>
          <a:bodyPr/>
          <a:lstStyle>
            <a:extLst/>
          </a:lstStyle>
          <a:p>
            <a:endParaRPr lang="en-GB">
              <a:solidFill>
                <a:srgbClr val="E7DEC9">
                  <a:shade val="50000"/>
                  <a:satMod val="200000"/>
                </a:srgbClr>
              </a:solidFill>
            </a:endParaRPr>
          </a:p>
        </p:txBody>
      </p:sp>
      <p:sp>
        <p:nvSpPr>
          <p:cNvPr id="6" name="Slide Number Placeholder 5"/>
          <p:cNvSpPr>
            <a:spLocks noGrp="1"/>
          </p:cNvSpPr>
          <p:nvPr>
            <p:ph type="sldNum" sz="quarter" idx="12"/>
          </p:nvPr>
        </p:nvSpPr>
        <p:spPr/>
        <p:txBody>
          <a:bodyPr/>
          <a:lstStyle>
            <a:extLst/>
          </a:lstStyle>
          <a:p>
            <a:fld id="{8AE557CC-E1B3-40EF-A4E1-15BBEC640E19}" type="slidenum">
              <a:rPr lang="en-GB" smtClean="0">
                <a:solidFill>
                  <a:srgbClr val="E7DEC9">
                    <a:shade val="50000"/>
                    <a:satMod val="200000"/>
                  </a:srgbClr>
                </a:solidFill>
              </a:rPr>
              <a:pPr/>
              <a:t>‹#›</a:t>
            </a:fld>
            <a:endParaRPr lang="en-GB">
              <a:solidFill>
                <a:srgbClr val="E7DEC9">
                  <a:shade val="50000"/>
                  <a:satMod val="200000"/>
                </a:srgbClr>
              </a:solidFill>
            </a:endParaRPr>
          </a:p>
        </p:txBody>
      </p:sp>
    </p:spTree>
    <p:extLst>
      <p:ext uri="{BB962C8B-B14F-4D97-AF65-F5344CB8AC3E}">
        <p14:creationId xmlns:p14="http://schemas.microsoft.com/office/powerpoint/2010/main" val="24875917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3436569D-8D17-4782-8EDB-A298E02BE233}" type="datetimeFigureOut">
              <a:rPr lang="en-GB" smtClean="0">
                <a:solidFill>
                  <a:srgbClr val="E7DEC9">
                    <a:shade val="50000"/>
                    <a:satMod val="200000"/>
                  </a:srgbClr>
                </a:solidFill>
              </a:rPr>
              <a:pPr/>
              <a:t>13/09/2015</a:t>
            </a:fld>
            <a:endParaRPr lang="en-GB">
              <a:solidFill>
                <a:srgbClr val="E7DEC9">
                  <a:shade val="50000"/>
                  <a:satMod val="200000"/>
                </a:srgbClr>
              </a:solidFill>
            </a:endParaRPr>
          </a:p>
        </p:txBody>
      </p:sp>
      <p:sp>
        <p:nvSpPr>
          <p:cNvPr id="5" name="Footer Placeholder 4"/>
          <p:cNvSpPr>
            <a:spLocks noGrp="1"/>
          </p:cNvSpPr>
          <p:nvPr>
            <p:ph type="ftr" sz="quarter" idx="11"/>
          </p:nvPr>
        </p:nvSpPr>
        <p:spPr/>
        <p:txBody>
          <a:bodyPr/>
          <a:lstStyle>
            <a:extLst/>
          </a:lstStyle>
          <a:p>
            <a:endParaRPr lang="en-GB">
              <a:solidFill>
                <a:srgbClr val="E7DEC9">
                  <a:shade val="50000"/>
                  <a:satMod val="200000"/>
                </a:srgbClr>
              </a:solidFill>
            </a:endParaRPr>
          </a:p>
        </p:txBody>
      </p:sp>
      <p:sp>
        <p:nvSpPr>
          <p:cNvPr id="6" name="Slide Number Placeholder 5"/>
          <p:cNvSpPr>
            <a:spLocks noGrp="1"/>
          </p:cNvSpPr>
          <p:nvPr>
            <p:ph type="sldNum" sz="quarter" idx="12"/>
          </p:nvPr>
        </p:nvSpPr>
        <p:spPr/>
        <p:txBody>
          <a:bodyPr/>
          <a:lstStyle>
            <a:extLst/>
          </a:lstStyle>
          <a:p>
            <a:fld id="{8AE557CC-E1B3-40EF-A4E1-15BBEC640E19}" type="slidenum">
              <a:rPr lang="en-GB" smtClean="0">
                <a:solidFill>
                  <a:srgbClr val="E7DEC9">
                    <a:shade val="50000"/>
                    <a:satMod val="200000"/>
                  </a:srgbClr>
                </a:solidFill>
              </a:rPr>
              <a:pPr/>
              <a:t>‹#›</a:t>
            </a:fld>
            <a:endParaRPr lang="en-GB">
              <a:solidFill>
                <a:srgbClr val="E7DEC9">
                  <a:shade val="50000"/>
                  <a:satMod val="200000"/>
                </a:srgbClr>
              </a:solidFill>
            </a:endParaRPr>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endParaRPr lang="en-US">
              <a:solidFill>
                <a:prstClr val="black"/>
              </a:solidFill>
            </a:endParaRPr>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endParaRPr lang="en-US">
              <a:solidFill>
                <a:prstClr val="black"/>
              </a:solidFill>
            </a:endParaRPr>
          </a:p>
        </p:txBody>
      </p:sp>
    </p:spTree>
    <p:extLst>
      <p:ext uri="{BB962C8B-B14F-4D97-AF65-F5344CB8AC3E}">
        <p14:creationId xmlns:p14="http://schemas.microsoft.com/office/powerpoint/2010/main" val="20733283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3436569D-8D17-4782-8EDB-A298E02BE233}" type="datetimeFigureOut">
              <a:rPr lang="en-GB" smtClean="0">
                <a:solidFill>
                  <a:srgbClr val="E7DEC9">
                    <a:shade val="50000"/>
                    <a:satMod val="200000"/>
                  </a:srgbClr>
                </a:solidFill>
              </a:rPr>
              <a:pPr/>
              <a:t>13/09/2015</a:t>
            </a:fld>
            <a:endParaRPr lang="en-GB">
              <a:solidFill>
                <a:srgbClr val="E7DEC9">
                  <a:shade val="50000"/>
                  <a:satMod val="200000"/>
                </a:srgbClr>
              </a:solidFill>
            </a:endParaRPr>
          </a:p>
        </p:txBody>
      </p:sp>
      <p:sp>
        <p:nvSpPr>
          <p:cNvPr id="6" name="Footer Placeholder 5"/>
          <p:cNvSpPr>
            <a:spLocks noGrp="1"/>
          </p:cNvSpPr>
          <p:nvPr>
            <p:ph type="ftr" sz="quarter" idx="11"/>
          </p:nvPr>
        </p:nvSpPr>
        <p:spPr/>
        <p:txBody>
          <a:bodyPr/>
          <a:lstStyle>
            <a:extLst/>
          </a:lstStyle>
          <a:p>
            <a:endParaRPr lang="en-GB">
              <a:solidFill>
                <a:srgbClr val="E7DEC9">
                  <a:shade val="50000"/>
                  <a:satMod val="200000"/>
                </a:srgbClr>
              </a:solidFill>
            </a:endParaRPr>
          </a:p>
        </p:txBody>
      </p:sp>
      <p:sp>
        <p:nvSpPr>
          <p:cNvPr id="7" name="Slide Number Placeholder 6"/>
          <p:cNvSpPr>
            <a:spLocks noGrp="1"/>
          </p:cNvSpPr>
          <p:nvPr>
            <p:ph type="sldNum" sz="quarter" idx="12"/>
          </p:nvPr>
        </p:nvSpPr>
        <p:spPr/>
        <p:txBody>
          <a:bodyPr/>
          <a:lstStyle>
            <a:extLst/>
          </a:lstStyle>
          <a:p>
            <a:fld id="{8AE557CC-E1B3-40EF-A4E1-15BBEC640E19}" type="slidenum">
              <a:rPr lang="en-GB" smtClean="0">
                <a:solidFill>
                  <a:srgbClr val="E7DEC9">
                    <a:shade val="50000"/>
                    <a:satMod val="200000"/>
                  </a:srgbClr>
                </a:solidFill>
              </a:rPr>
              <a:pPr/>
              <a:t>‹#›</a:t>
            </a:fld>
            <a:endParaRPr lang="en-GB">
              <a:solidFill>
                <a:srgbClr val="E7DEC9">
                  <a:shade val="50000"/>
                  <a:satMod val="200000"/>
                </a:srgbClr>
              </a:solidFill>
            </a:endParaRPr>
          </a:p>
        </p:txBody>
      </p:sp>
    </p:spTree>
    <p:extLst>
      <p:ext uri="{BB962C8B-B14F-4D97-AF65-F5344CB8AC3E}">
        <p14:creationId xmlns:p14="http://schemas.microsoft.com/office/powerpoint/2010/main" val="16325344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3436569D-8D17-4782-8EDB-A298E02BE233}" type="datetimeFigureOut">
              <a:rPr lang="en-GB" smtClean="0">
                <a:solidFill>
                  <a:srgbClr val="E7DEC9">
                    <a:shade val="50000"/>
                    <a:satMod val="200000"/>
                  </a:srgbClr>
                </a:solidFill>
              </a:rPr>
              <a:pPr/>
              <a:t>13/09/2015</a:t>
            </a:fld>
            <a:endParaRPr lang="en-GB">
              <a:solidFill>
                <a:srgbClr val="E7DEC9">
                  <a:shade val="50000"/>
                  <a:satMod val="200000"/>
                </a:srgbClr>
              </a:solidFill>
            </a:endParaRPr>
          </a:p>
        </p:txBody>
      </p:sp>
      <p:sp>
        <p:nvSpPr>
          <p:cNvPr id="8" name="Footer Placeholder 7"/>
          <p:cNvSpPr>
            <a:spLocks noGrp="1"/>
          </p:cNvSpPr>
          <p:nvPr>
            <p:ph type="ftr" sz="quarter" idx="11"/>
          </p:nvPr>
        </p:nvSpPr>
        <p:spPr/>
        <p:txBody>
          <a:bodyPr/>
          <a:lstStyle>
            <a:extLst/>
          </a:lstStyle>
          <a:p>
            <a:endParaRPr lang="en-GB">
              <a:solidFill>
                <a:srgbClr val="E7DEC9">
                  <a:shade val="50000"/>
                  <a:satMod val="200000"/>
                </a:srgbClr>
              </a:solidFill>
            </a:endParaRPr>
          </a:p>
        </p:txBody>
      </p:sp>
      <p:sp>
        <p:nvSpPr>
          <p:cNvPr id="9" name="Slide Number Placeholder 8"/>
          <p:cNvSpPr>
            <a:spLocks noGrp="1"/>
          </p:cNvSpPr>
          <p:nvPr>
            <p:ph type="sldNum" sz="quarter" idx="12"/>
          </p:nvPr>
        </p:nvSpPr>
        <p:spPr/>
        <p:txBody>
          <a:bodyPr/>
          <a:lstStyle>
            <a:extLst/>
          </a:lstStyle>
          <a:p>
            <a:fld id="{8AE557CC-E1B3-40EF-A4E1-15BBEC640E19}" type="slidenum">
              <a:rPr lang="en-GB" smtClean="0">
                <a:solidFill>
                  <a:srgbClr val="E7DEC9">
                    <a:shade val="50000"/>
                    <a:satMod val="200000"/>
                  </a:srgbClr>
                </a:solidFill>
              </a:rPr>
              <a:pPr/>
              <a:t>‹#›</a:t>
            </a:fld>
            <a:endParaRPr lang="en-GB">
              <a:solidFill>
                <a:srgbClr val="E7DEC9">
                  <a:shade val="50000"/>
                  <a:satMod val="200000"/>
                </a:srgbClr>
              </a:solidFill>
            </a:endParaRPr>
          </a:p>
        </p:txBody>
      </p:sp>
    </p:spTree>
    <p:extLst>
      <p:ext uri="{BB962C8B-B14F-4D97-AF65-F5344CB8AC3E}">
        <p14:creationId xmlns:p14="http://schemas.microsoft.com/office/powerpoint/2010/main" val="22712060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3436569D-8D17-4782-8EDB-A298E02BE233}" type="datetimeFigureOut">
              <a:rPr lang="en-GB" smtClean="0">
                <a:solidFill>
                  <a:srgbClr val="E7DEC9">
                    <a:shade val="50000"/>
                    <a:satMod val="200000"/>
                  </a:srgbClr>
                </a:solidFill>
              </a:rPr>
              <a:pPr/>
              <a:t>13/09/2015</a:t>
            </a:fld>
            <a:endParaRPr lang="en-GB">
              <a:solidFill>
                <a:srgbClr val="E7DEC9">
                  <a:shade val="50000"/>
                  <a:satMod val="200000"/>
                </a:srgbClr>
              </a:solidFill>
            </a:endParaRPr>
          </a:p>
        </p:txBody>
      </p:sp>
      <p:sp>
        <p:nvSpPr>
          <p:cNvPr id="4" name="Footer Placeholder 3"/>
          <p:cNvSpPr>
            <a:spLocks noGrp="1"/>
          </p:cNvSpPr>
          <p:nvPr>
            <p:ph type="ftr" sz="quarter" idx="11"/>
          </p:nvPr>
        </p:nvSpPr>
        <p:spPr/>
        <p:txBody>
          <a:bodyPr/>
          <a:lstStyle>
            <a:extLst/>
          </a:lstStyle>
          <a:p>
            <a:endParaRPr lang="en-GB">
              <a:solidFill>
                <a:srgbClr val="E7DEC9">
                  <a:shade val="50000"/>
                  <a:satMod val="200000"/>
                </a:srgbClr>
              </a:solidFill>
            </a:endParaRPr>
          </a:p>
        </p:txBody>
      </p:sp>
      <p:sp>
        <p:nvSpPr>
          <p:cNvPr id="5" name="Slide Number Placeholder 4"/>
          <p:cNvSpPr>
            <a:spLocks noGrp="1"/>
          </p:cNvSpPr>
          <p:nvPr>
            <p:ph type="sldNum" sz="quarter" idx="12"/>
          </p:nvPr>
        </p:nvSpPr>
        <p:spPr/>
        <p:txBody>
          <a:bodyPr/>
          <a:lstStyle>
            <a:extLst/>
          </a:lstStyle>
          <a:p>
            <a:fld id="{8AE557CC-E1B3-40EF-A4E1-15BBEC640E19}" type="slidenum">
              <a:rPr lang="en-GB" smtClean="0">
                <a:solidFill>
                  <a:srgbClr val="E7DEC9">
                    <a:shade val="50000"/>
                    <a:satMod val="200000"/>
                  </a:srgbClr>
                </a:solidFill>
              </a:rPr>
              <a:pPr/>
              <a:t>‹#›</a:t>
            </a:fld>
            <a:endParaRPr lang="en-GB">
              <a:solidFill>
                <a:srgbClr val="E7DEC9">
                  <a:shade val="50000"/>
                  <a:satMod val="200000"/>
                </a:srgbClr>
              </a:solidFill>
            </a:endParaRPr>
          </a:p>
        </p:txBody>
      </p:sp>
    </p:spTree>
    <p:extLst>
      <p:ext uri="{BB962C8B-B14F-4D97-AF65-F5344CB8AC3E}">
        <p14:creationId xmlns:p14="http://schemas.microsoft.com/office/powerpoint/2010/main" val="8366074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2" name="Date Placeholder 1"/>
          <p:cNvSpPr>
            <a:spLocks noGrp="1"/>
          </p:cNvSpPr>
          <p:nvPr>
            <p:ph type="dt" sz="half" idx="10"/>
          </p:nvPr>
        </p:nvSpPr>
        <p:spPr/>
        <p:txBody>
          <a:bodyPr/>
          <a:lstStyle>
            <a:extLst/>
          </a:lstStyle>
          <a:p>
            <a:fld id="{3436569D-8D17-4782-8EDB-A298E02BE233}" type="datetimeFigureOut">
              <a:rPr lang="en-GB" smtClean="0">
                <a:solidFill>
                  <a:srgbClr val="E7DEC9">
                    <a:shade val="50000"/>
                    <a:satMod val="200000"/>
                  </a:srgbClr>
                </a:solidFill>
              </a:rPr>
              <a:pPr/>
              <a:t>13/09/2015</a:t>
            </a:fld>
            <a:endParaRPr lang="en-GB">
              <a:solidFill>
                <a:srgbClr val="E7DEC9">
                  <a:shade val="50000"/>
                  <a:satMod val="200000"/>
                </a:srgbClr>
              </a:solidFill>
            </a:endParaRPr>
          </a:p>
        </p:txBody>
      </p:sp>
      <p:sp>
        <p:nvSpPr>
          <p:cNvPr id="3" name="Footer Placeholder 2"/>
          <p:cNvSpPr>
            <a:spLocks noGrp="1"/>
          </p:cNvSpPr>
          <p:nvPr>
            <p:ph type="ftr" sz="quarter" idx="11"/>
          </p:nvPr>
        </p:nvSpPr>
        <p:spPr/>
        <p:txBody>
          <a:bodyPr/>
          <a:lstStyle>
            <a:extLst/>
          </a:lstStyle>
          <a:p>
            <a:endParaRPr lang="en-GB">
              <a:solidFill>
                <a:srgbClr val="E7DEC9">
                  <a:shade val="50000"/>
                  <a:satMod val="200000"/>
                </a:srgbClr>
              </a:solidFill>
            </a:endParaRPr>
          </a:p>
        </p:txBody>
      </p:sp>
      <p:sp>
        <p:nvSpPr>
          <p:cNvPr id="4" name="Slide Number Placeholder 3"/>
          <p:cNvSpPr>
            <a:spLocks noGrp="1"/>
          </p:cNvSpPr>
          <p:nvPr>
            <p:ph type="sldNum" sz="quarter" idx="12"/>
          </p:nvPr>
        </p:nvSpPr>
        <p:spPr/>
        <p:txBody>
          <a:bodyPr/>
          <a:lstStyle>
            <a:extLst/>
          </a:lstStyle>
          <a:p>
            <a:fld id="{8AE557CC-E1B3-40EF-A4E1-15BBEC640E19}" type="slidenum">
              <a:rPr lang="en-GB" smtClean="0">
                <a:solidFill>
                  <a:srgbClr val="E7DEC9">
                    <a:shade val="50000"/>
                    <a:satMod val="200000"/>
                  </a:srgbClr>
                </a:solidFill>
              </a:rPr>
              <a:pPr/>
              <a:t>‹#›</a:t>
            </a:fld>
            <a:endParaRPr lang="en-GB">
              <a:solidFill>
                <a:srgbClr val="E7DEC9">
                  <a:shade val="50000"/>
                  <a:satMod val="200000"/>
                </a:srgbClr>
              </a:solidFill>
            </a:endParaRPr>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Tree>
    <p:extLst>
      <p:ext uri="{BB962C8B-B14F-4D97-AF65-F5344CB8AC3E}">
        <p14:creationId xmlns:p14="http://schemas.microsoft.com/office/powerpoint/2010/main" val="22229710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3436569D-8D17-4782-8EDB-A298E02BE233}" type="datetimeFigureOut">
              <a:rPr lang="en-GB" smtClean="0">
                <a:solidFill>
                  <a:srgbClr val="E7DEC9">
                    <a:shade val="50000"/>
                    <a:satMod val="200000"/>
                  </a:srgbClr>
                </a:solidFill>
              </a:rPr>
              <a:pPr/>
              <a:t>13/09/2015</a:t>
            </a:fld>
            <a:endParaRPr lang="en-GB">
              <a:solidFill>
                <a:srgbClr val="E7DEC9">
                  <a:shade val="50000"/>
                  <a:satMod val="200000"/>
                </a:srgbClr>
              </a:solidFill>
            </a:endParaRPr>
          </a:p>
        </p:txBody>
      </p:sp>
      <p:sp>
        <p:nvSpPr>
          <p:cNvPr id="6" name="Footer Placeholder 5"/>
          <p:cNvSpPr>
            <a:spLocks noGrp="1"/>
          </p:cNvSpPr>
          <p:nvPr>
            <p:ph type="ftr" sz="quarter" idx="11"/>
          </p:nvPr>
        </p:nvSpPr>
        <p:spPr/>
        <p:txBody>
          <a:bodyPr/>
          <a:lstStyle>
            <a:extLst/>
          </a:lstStyle>
          <a:p>
            <a:endParaRPr lang="en-GB">
              <a:solidFill>
                <a:srgbClr val="E7DEC9">
                  <a:shade val="50000"/>
                  <a:satMod val="200000"/>
                </a:srgbClr>
              </a:solidFill>
            </a:endParaRPr>
          </a:p>
        </p:txBody>
      </p:sp>
      <p:sp>
        <p:nvSpPr>
          <p:cNvPr id="7" name="Slide Number Placeholder 6"/>
          <p:cNvSpPr>
            <a:spLocks noGrp="1"/>
          </p:cNvSpPr>
          <p:nvPr>
            <p:ph type="sldNum" sz="quarter" idx="12"/>
          </p:nvPr>
        </p:nvSpPr>
        <p:spPr/>
        <p:txBody>
          <a:bodyPr/>
          <a:lstStyle>
            <a:extLst/>
          </a:lstStyle>
          <a:p>
            <a:fld id="{8AE557CC-E1B3-40EF-A4E1-15BBEC640E19}" type="slidenum">
              <a:rPr lang="en-GB" smtClean="0">
                <a:solidFill>
                  <a:srgbClr val="E7DEC9">
                    <a:shade val="50000"/>
                    <a:satMod val="200000"/>
                  </a:srgbClr>
                </a:solidFill>
              </a:rPr>
              <a:pPr/>
              <a:t>‹#›</a:t>
            </a:fld>
            <a:endParaRPr lang="en-GB">
              <a:solidFill>
                <a:srgbClr val="E7DEC9">
                  <a:shade val="50000"/>
                  <a:satMod val="200000"/>
                </a:srgbClr>
              </a:solidFill>
            </a:endParaRPr>
          </a:p>
        </p:txBody>
      </p:sp>
    </p:spTree>
    <p:extLst>
      <p:ext uri="{BB962C8B-B14F-4D97-AF65-F5344CB8AC3E}">
        <p14:creationId xmlns:p14="http://schemas.microsoft.com/office/powerpoint/2010/main" val="20121376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3436569D-8D17-4782-8EDB-A298E02BE233}" type="datetimeFigureOut">
              <a:rPr lang="en-GB" smtClean="0">
                <a:solidFill>
                  <a:srgbClr val="E7DEC9">
                    <a:shade val="50000"/>
                    <a:satMod val="200000"/>
                  </a:srgbClr>
                </a:solidFill>
              </a:rPr>
              <a:pPr/>
              <a:t>13/09/2015</a:t>
            </a:fld>
            <a:endParaRPr lang="en-GB">
              <a:solidFill>
                <a:srgbClr val="E7DEC9">
                  <a:shade val="50000"/>
                  <a:satMod val="200000"/>
                </a:srgbClr>
              </a:solidFill>
            </a:endParaRPr>
          </a:p>
        </p:txBody>
      </p:sp>
      <p:sp>
        <p:nvSpPr>
          <p:cNvPr id="6" name="Footer Placeholder 5"/>
          <p:cNvSpPr>
            <a:spLocks noGrp="1"/>
          </p:cNvSpPr>
          <p:nvPr>
            <p:ph type="ftr" sz="quarter" idx="11"/>
          </p:nvPr>
        </p:nvSpPr>
        <p:spPr/>
        <p:txBody>
          <a:bodyPr/>
          <a:lstStyle>
            <a:extLst/>
          </a:lstStyle>
          <a:p>
            <a:endParaRPr lang="en-GB">
              <a:solidFill>
                <a:srgbClr val="E7DEC9">
                  <a:shade val="50000"/>
                  <a:satMod val="200000"/>
                </a:srgbClr>
              </a:solidFill>
            </a:endParaRPr>
          </a:p>
        </p:txBody>
      </p:sp>
      <p:sp>
        <p:nvSpPr>
          <p:cNvPr id="7" name="Slide Number Placeholder 6"/>
          <p:cNvSpPr>
            <a:spLocks noGrp="1"/>
          </p:cNvSpPr>
          <p:nvPr>
            <p:ph type="sldNum" sz="quarter" idx="12"/>
          </p:nvPr>
        </p:nvSpPr>
        <p:spPr/>
        <p:txBody>
          <a:bodyPr/>
          <a:lstStyle>
            <a:extLst/>
          </a:lstStyle>
          <a:p>
            <a:fld id="{8AE557CC-E1B3-40EF-A4E1-15BBEC640E19}" type="slidenum">
              <a:rPr lang="en-GB" smtClean="0">
                <a:solidFill>
                  <a:srgbClr val="E7DEC9">
                    <a:shade val="50000"/>
                    <a:satMod val="200000"/>
                  </a:srgbClr>
                </a:solidFill>
              </a:rPr>
              <a:pPr/>
              <a:t>‹#›</a:t>
            </a:fld>
            <a:endParaRPr lang="en-GB">
              <a:solidFill>
                <a:srgbClr val="E7DEC9">
                  <a:shade val="50000"/>
                  <a:satMod val="200000"/>
                </a:srgbClr>
              </a:solidFill>
            </a:endParaRPr>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indent="-283464">
              <a:lnSpc>
                <a:spcPts val="3000"/>
              </a:lnSpc>
              <a:spcBef>
                <a:spcPts val="600"/>
              </a:spcBef>
              <a:buClr>
                <a:srgbClr val="3891A7"/>
              </a:buClr>
              <a:buSzPct val="80000"/>
              <a:buFont typeface="Wingdings 2"/>
              <a:buNone/>
            </a:pPr>
            <a:endParaRPr lang="en-US" sz="3200">
              <a:solidFill>
                <a:prstClr val="black"/>
              </a:solidFill>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extLst>
      <p:ext uri="{BB962C8B-B14F-4D97-AF65-F5344CB8AC3E}">
        <p14:creationId xmlns:p14="http://schemas.microsoft.com/office/powerpoint/2010/main" val="12650719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436569D-8D17-4782-8EDB-A298E02BE233}" type="datetimeFigureOut">
              <a:rPr lang="en-GB" smtClean="0">
                <a:solidFill>
                  <a:srgbClr val="E7DEC9">
                    <a:shade val="50000"/>
                    <a:satMod val="200000"/>
                  </a:srgbClr>
                </a:solidFill>
              </a:rPr>
              <a:pPr/>
              <a:t>13/09/2015</a:t>
            </a:fld>
            <a:endParaRPr lang="en-GB">
              <a:solidFill>
                <a:srgbClr val="E7DEC9">
                  <a:shade val="50000"/>
                  <a:satMod val="200000"/>
                </a:srgbClr>
              </a:solidFill>
            </a:endParaRPr>
          </a:p>
        </p:txBody>
      </p:sp>
      <p:sp>
        <p:nvSpPr>
          <p:cNvPr id="5" name="Footer Placeholder 4"/>
          <p:cNvSpPr>
            <a:spLocks noGrp="1"/>
          </p:cNvSpPr>
          <p:nvPr>
            <p:ph type="ftr" sz="quarter" idx="11"/>
          </p:nvPr>
        </p:nvSpPr>
        <p:spPr/>
        <p:txBody>
          <a:bodyPr/>
          <a:lstStyle>
            <a:extLst/>
          </a:lstStyle>
          <a:p>
            <a:endParaRPr lang="en-GB">
              <a:solidFill>
                <a:srgbClr val="E7DEC9">
                  <a:shade val="50000"/>
                  <a:satMod val="200000"/>
                </a:srgbClr>
              </a:solidFill>
            </a:endParaRPr>
          </a:p>
        </p:txBody>
      </p:sp>
      <p:sp>
        <p:nvSpPr>
          <p:cNvPr id="6" name="Slide Number Placeholder 5"/>
          <p:cNvSpPr>
            <a:spLocks noGrp="1"/>
          </p:cNvSpPr>
          <p:nvPr>
            <p:ph type="sldNum" sz="quarter" idx="12"/>
          </p:nvPr>
        </p:nvSpPr>
        <p:spPr/>
        <p:txBody>
          <a:bodyPr/>
          <a:lstStyle>
            <a:extLst/>
          </a:lstStyle>
          <a:p>
            <a:fld id="{8AE557CC-E1B3-40EF-A4E1-15BBEC640E19}" type="slidenum">
              <a:rPr lang="en-GB" smtClean="0">
                <a:solidFill>
                  <a:srgbClr val="E7DEC9">
                    <a:shade val="50000"/>
                    <a:satMod val="200000"/>
                  </a:srgbClr>
                </a:solidFill>
              </a:rPr>
              <a:pPr/>
              <a:t>‹#›</a:t>
            </a:fld>
            <a:endParaRPr lang="en-GB">
              <a:solidFill>
                <a:srgbClr val="E7DEC9">
                  <a:shade val="50000"/>
                  <a:satMod val="200000"/>
                </a:srgbClr>
              </a:solidFill>
            </a:endParaRPr>
          </a:p>
        </p:txBody>
      </p:sp>
    </p:spTree>
    <p:extLst>
      <p:ext uri="{BB962C8B-B14F-4D97-AF65-F5344CB8AC3E}">
        <p14:creationId xmlns:p14="http://schemas.microsoft.com/office/powerpoint/2010/main" val="38660971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436569D-8D17-4782-8EDB-A298E02BE233}" type="datetimeFigureOut">
              <a:rPr lang="en-GB" smtClean="0">
                <a:solidFill>
                  <a:srgbClr val="E7DEC9">
                    <a:shade val="50000"/>
                    <a:satMod val="200000"/>
                  </a:srgbClr>
                </a:solidFill>
              </a:rPr>
              <a:pPr/>
              <a:t>13/09/2015</a:t>
            </a:fld>
            <a:endParaRPr lang="en-GB">
              <a:solidFill>
                <a:srgbClr val="E7DEC9">
                  <a:shade val="50000"/>
                  <a:satMod val="200000"/>
                </a:srgbClr>
              </a:solidFill>
            </a:endParaRPr>
          </a:p>
        </p:txBody>
      </p:sp>
      <p:sp>
        <p:nvSpPr>
          <p:cNvPr id="5" name="Footer Placeholder 4"/>
          <p:cNvSpPr>
            <a:spLocks noGrp="1"/>
          </p:cNvSpPr>
          <p:nvPr>
            <p:ph type="ftr" sz="quarter" idx="11"/>
          </p:nvPr>
        </p:nvSpPr>
        <p:spPr/>
        <p:txBody>
          <a:bodyPr/>
          <a:lstStyle>
            <a:extLst/>
          </a:lstStyle>
          <a:p>
            <a:endParaRPr lang="en-GB">
              <a:solidFill>
                <a:srgbClr val="E7DEC9">
                  <a:shade val="50000"/>
                  <a:satMod val="200000"/>
                </a:srgbClr>
              </a:solidFill>
            </a:endParaRPr>
          </a:p>
        </p:txBody>
      </p:sp>
      <p:sp>
        <p:nvSpPr>
          <p:cNvPr id="6" name="Slide Number Placeholder 5"/>
          <p:cNvSpPr>
            <a:spLocks noGrp="1"/>
          </p:cNvSpPr>
          <p:nvPr>
            <p:ph type="sldNum" sz="quarter" idx="12"/>
          </p:nvPr>
        </p:nvSpPr>
        <p:spPr/>
        <p:txBody>
          <a:bodyPr/>
          <a:lstStyle>
            <a:extLst/>
          </a:lstStyle>
          <a:p>
            <a:fld id="{8AE557CC-E1B3-40EF-A4E1-15BBEC640E19}" type="slidenum">
              <a:rPr lang="en-GB" smtClean="0">
                <a:solidFill>
                  <a:srgbClr val="E7DEC9">
                    <a:shade val="50000"/>
                    <a:satMod val="200000"/>
                  </a:srgbClr>
                </a:solidFill>
              </a:rPr>
              <a:pPr/>
              <a:t>‹#›</a:t>
            </a:fld>
            <a:endParaRPr lang="en-GB">
              <a:solidFill>
                <a:srgbClr val="E7DEC9">
                  <a:shade val="50000"/>
                  <a:satMod val="200000"/>
                </a:srgbClr>
              </a:solidFill>
            </a:endParaRPr>
          </a:p>
        </p:txBody>
      </p:sp>
    </p:spTree>
    <p:extLst>
      <p:ext uri="{BB962C8B-B14F-4D97-AF65-F5344CB8AC3E}">
        <p14:creationId xmlns:p14="http://schemas.microsoft.com/office/powerpoint/2010/main" val="12472719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3436569D-8D17-4782-8EDB-A298E02BE233}" type="datetimeFigureOut">
              <a:rPr lang="en-GB" smtClean="0">
                <a:solidFill>
                  <a:srgbClr val="E7DEC9">
                    <a:shade val="50000"/>
                    <a:satMod val="200000"/>
                  </a:srgbClr>
                </a:solidFill>
              </a:rPr>
              <a:pPr/>
              <a:t>13/09/2015</a:t>
            </a:fld>
            <a:endParaRPr lang="en-GB">
              <a:solidFill>
                <a:srgbClr val="E7DEC9">
                  <a:shade val="50000"/>
                  <a:satMod val="200000"/>
                </a:srgbClr>
              </a:solidFill>
            </a:endParaRPr>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GB">
              <a:solidFill>
                <a:srgbClr val="E7DEC9">
                  <a:shade val="50000"/>
                  <a:satMod val="200000"/>
                </a:srgbClr>
              </a:solidFill>
            </a:endParaRPr>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8AE557CC-E1B3-40EF-A4E1-15BBEC640E19}" type="slidenum">
              <a:rPr lang="en-GB" smtClean="0">
                <a:solidFill>
                  <a:srgbClr val="E7DEC9">
                    <a:shade val="50000"/>
                    <a:satMod val="200000"/>
                  </a:srgbClr>
                </a:solidFill>
              </a:rPr>
              <a:pPr/>
              <a:t>‹#›</a:t>
            </a:fld>
            <a:endParaRPr lang="en-GB">
              <a:solidFill>
                <a:srgbClr val="E7DEC9">
                  <a:shade val="50000"/>
                  <a:satMod val="200000"/>
                </a:srgbClr>
              </a:solidFill>
            </a:endParaRPr>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Tree>
    <p:extLst>
      <p:ext uri="{BB962C8B-B14F-4D97-AF65-F5344CB8AC3E}">
        <p14:creationId xmlns:p14="http://schemas.microsoft.com/office/powerpoint/2010/main" val="28321091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ti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4" Type="http://schemas.openxmlformats.org/officeDocument/2006/relationships/image" Target="../media/image3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15616" y="620688"/>
            <a:ext cx="7772400" cy="2808312"/>
          </a:xfrm>
        </p:spPr>
        <p:txBody>
          <a:bodyPr>
            <a:normAutofit fontScale="90000"/>
          </a:bodyPr>
          <a:lstStyle/>
          <a:p>
            <a:pPr algn="ctr"/>
            <a:r>
              <a:rPr lang="it-IT" sz="3600" b="1" dirty="0" smtClean="0">
                <a:latin typeface="Times" pitchFamily="18" charset="0"/>
              </a:rPr>
              <a:t/>
            </a:r>
            <a:br>
              <a:rPr lang="it-IT" sz="3600" b="1" dirty="0" smtClean="0">
                <a:latin typeface="Times" pitchFamily="18" charset="0"/>
              </a:rPr>
            </a:br>
            <a:r>
              <a:rPr lang="it-IT" sz="3600" b="1" dirty="0" smtClean="0">
                <a:latin typeface="Times" pitchFamily="18" charset="0"/>
              </a:rPr>
              <a:t>Synthetic-Natural </a:t>
            </a:r>
            <a:r>
              <a:rPr lang="it-IT" sz="3600" b="1" dirty="0">
                <a:latin typeface="Times" pitchFamily="18" charset="0"/>
              </a:rPr>
              <a:t>Polyblend Nano-micro structured Scaffolds for Tissue Engineering </a:t>
            </a:r>
            <a:r>
              <a:rPr lang="it-IT" sz="3600" b="1" dirty="0" smtClean="0">
                <a:latin typeface="Times" pitchFamily="18" charset="0"/>
              </a:rPr>
              <a:t>Applications</a:t>
            </a:r>
            <a:r>
              <a:rPr lang="da-DK" dirty="0"/>
              <a:t/>
            </a:r>
            <a:br>
              <a:rPr lang="da-DK" dirty="0"/>
            </a:br>
            <a:r>
              <a:rPr lang="it-IT" dirty="0"/>
              <a:t/>
            </a:r>
            <a:br>
              <a:rPr lang="it-IT" dirty="0"/>
            </a:br>
            <a:r>
              <a:rPr lang="it-IT" b="1" dirty="0"/>
              <a:t>                                           </a:t>
            </a:r>
            <a:endParaRPr lang="da-DK" dirty="0"/>
          </a:p>
        </p:txBody>
      </p:sp>
      <p:sp>
        <p:nvSpPr>
          <p:cNvPr id="3" name="Subtitle 2"/>
          <p:cNvSpPr>
            <a:spLocks noGrp="1"/>
          </p:cNvSpPr>
          <p:nvPr>
            <p:ph type="subTitle" idx="1"/>
          </p:nvPr>
        </p:nvSpPr>
        <p:spPr>
          <a:xfrm>
            <a:off x="755576" y="3429000"/>
            <a:ext cx="7776864" cy="1752600"/>
          </a:xfrm>
        </p:spPr>
        <p:txBody>
          <a:bodyPr>
            <a:normAutofit/>
          </a:bodyPr>
          <a:lstStyle/>
          <a:p>
            <a:pPr algn="ctr"/>
            <a:r>
              <a:rPr lang="it-IT" sz="2400" dirty="0">
                <a:latin typeface="Times" pitchFamily="18" charset="0"/>
              </a:rPr>
              <a:t>Fatemeh Ajalloueian</a:t>
            </a:r>
            <a:r>
              <a:rPr lang="da-DK" sz="2400" dirty="0">
                <a:latin typeface="Times" pitchFamily="18" charset="0"/>
              </a:rPr>
              <a:t/>
            </a:r>
            <a:br>
              <a:rPr lang="da-DK" sz="2400" dirty="0">
                <a:latin typeface="Times" pitchFamily="18" charset="0"/>
              </a:rPr>
            </a:br>
            <a:r>
              <a:rPr lang="it-IT" sz="2400" dirty="0" smtClean="0">
                <a:latin typeface="Times" pitchFamily="18" charset="0"/>
              </a:rPr>
              <a:t>Technical </a:t>
            </a:r>
            <a:r>
              <a:rPr lang="it-IT" sz="2400" dirty="0">
                <a:latin typeface="Times" pitchFamily="18" charset="0"/>
              </a:rPr>
              <a:t>University of Denmark, </a:t>
            </a:r>
            <a:r>
              <a:rPr lang="it-IT" sz="2400" dirty="0" smtClean="0">
                <a:latin typeface="Times" pitchFamily="18" charset="0"/>
              </a:rPr>
              <a:t>Copenahegn</a:t>
            </a:r>
            <a:r>
              <a:rPr lang="it-IT" sz="2400" dirty="0">
                <a:latin typeface="Times" pitchFamily="18" charset="0"/>
              </a:rPr>
              <a:t>, Denmark</a:t>
            </a:r>
            <a:endParaRPr lang="da-DK" sz="2400" dirty="0">
              <a:latin typeface="Times" pitchFamily="18" charset="0"/>
            </a:endParaRPr>
          </a:p>
        </p:txBody>
      </p:sp>
    </p:spTree>
    <p:extLst>
      <p:ext uri="{BB962C8B-B14F-4D97-AF65-F5344CB8AC3E}">
        <p14:creationId xmlns:p14="http://schemas.microsoft.com/office/powerpoint/2010/main" val="25041437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1600" y="1367928"/>
            <a:ext cx="6905071" cy="5490072"/>
          </a:xfrm>
          <a:prstGeom prst="rect">
            <a:avLst/>
          </a:prstGeom>
        </p:spPr>
      </p:pic>
      <p:sp>
        <p:nvSpPr>
          <p:cNvPr id="23" name="Title 1"/>
          <p:cNvSpPr>
            <a:spLocks noGrp="1"/>
          </p:cNvSpPr>
          <p:nvPr>
            <p:ph type="title"/>
          </p:nvPr>
        </p:nvSpPr>
        <p:spPr>
          <a:xfrm>
            <a:off x="1187624" y="221256"/>
            <a:ext cx="8229600" cy="1143000"/>
          </a:xfrm>
        </p:spPr>
        <p:txBody>
          <a:bodyPr/>
          <a:lstStyle/>
          <a:p>
            <a:r>
              <a:rPr lang="da-DK" dirty="0" err="1" smtClean="0"/>
              <a:t>Bladder</a:t>
            </a:r>
            <a:r>
              <a:rPr lang="da-DK" dirty="0" smtClean="0"/>
              <a:t> </a:t>
            </a:r>
            <a:r>
              <a:rPr lang="da-DK" dirty="0" err="1" smtClean="0"/>
              <a:t>Tissue</a:t>
            </a:r>
            <a:r>
              <a:rPr lang="da-DK" dirty="0" smtClean="0"/>
              <a:t> </a:t>
            </a:r>
            <a:r>
              <a:rPr lang="da-DK" dirty="0" err="1" smtClean="0"/>
              <a:t>engineering</a:t>
            </a:r>
            <a:endParaRPr lang="da-DK" dirty="0"/>
          </a:p>
        </p:txBody>
      </p:sp>
    </p:spTree>
    <p:extLst>
      <p:ext uri="{BB962C8B-B14F-4D97-AF65-F5344CB8AC3E}">
        <p14:creationId xmlns:p14="http://schemas.microsoft.com/office/powerpoint/2010/main" val="11663418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9632" y="188640"/>
            <a:ext cx="7725544" cy="1143000"/>
          </a:xfrm>
        </p:spPr>
        <p:txBody>
          <a:bodyPr>
            <a:noAutofit/>
          </a:bodyPr>
          <a:lstStyle/>
          <a:p>
            <a:r>
              <a:rPr lang="en-GB" sz="3600" dirty="0" smtClean="0"/>
              <a:t>Requirements with Artificial Bladder to replicate Native ?</a:t>
            </a:r>
            <a:endParaRPr lang="en-GB" sz="3600" dirty="0"/>
          </a:p>
        </p:txBody>
      </p:sp>
      <p:sp>
        <p:nvSpPr>
          <p:cNvPr id="3" name="Content Placeholder 2"/>
          <p:cNvSpPr>
            <a:spLocks noGrp="1"/>
          </p:cNvSpPr>
          <p:nvPr>
            <p:ph idx="1"/>
          </p:nvPr>
        </p:nvSpPr>
        <p:spPr>
          <a:xfrm>
            <a:off x="914400" y="1484784"/>
            <a:ext cx="8229600" cy="4525963"/>
          </a:xfrm>
        </p:spPr>
        <p:txBody>
          <a:bodyPr>
            <a:normAutofit fontScale="92500" lnSpcReduction="10000"/>
          </a:bodyPr>
          <a:lstStyle/>
          <a:p>
            <a:pPr>
              <a:buFont typeface="Wingdings" pitchFamily="2" charset="2"/>
              <a:buChar char="v"/>
            </a:pPr>
            <a:r>
              <a:rPr lang="en-US" dirty="0" smtClean="0"/>
              <a:t>Macroscopic view:</a:t>
            </a:r>
          </a:p>
          <a:p>
            <a:r>
              <a:rPr lang="en-US" sz="2000" dirty="0" err="1" smtClean="0"/>
              <a:t>musculomembranous</a:t>
            </a:r>
            <a:r>
              <a:rPr lang="en-US" sz="2000" dirty="0" smtClean="0"/>
              <a:t> </a:t>
            </a:r>
            <a:r>
              <a:rPr lang="en-US" sz="2000" dirty="0"/>
              <a:t>hollow </a:t>
            </a:r>
            <a:r>
              <a:rPr lang="en-US" sz="2000" dirty="0" smtClean="0"/>
              <a:t>organ</a:t>
            </a:r>
          </a:p>
          <a:p>
            <a:r>
              <a:rPr lang="en-US" sz="2000" dirty="0"/>
              <a:t>T</a:t>
            </a:r>
            <a:r>
              <a:rPr lang="en-US" sz="2000" dirty="0" smtClean="0"/>
              <a:t>hree </a:t>
            </a:r>
            <a:r>
              <a:rPr lang="en-US" sz="2000" dirty="0"/>
              <a:t>major parts anatomically: the apex, the body, and the </a:t>
            </a:r>
            <a:r>
              <a:rPr lang="en-US" sz="2000" dirty="0" smtClean="0"/>
              <a:t>base</a:t>
            </a:r>
          </a:p>
          <a:p>
            <a:r>
              <a:rPr lang="en-US" sz="2000" dirty="0"/>
              <a:t>average wall thickness of </a:t>
            </a:r>
            <a:r>
              <a:rPr lang="en-US" sz="2000" dirty="0" smtClean="0"/>
              <a:t>around 3 </a:t>
            </a:r>
            <a:r>
              <a:rPr lang="en-US" sz="2000" dirty="0"/>
              <a:t>mm</a:t>
            </a:r>
            <a:r>
              <a:rPr lang="en-US" sz="2000" dirty="0" smtClean="0"/>
              <a:t> (human)</a:t>
            </a:r>
          </a:p>
          <a:p>
            <a:pPr>
              <a:buFont typeface="Wingdings" pitchFamily="2" charset="2"/>
              <a:buChar char="v"/>
            </a:pPr>
            <a:r>
              <a:rPr lang="en-US" dirty="0" smtClean="0"/>
              <a:t>Microscopic View:</a:t>
            </a:r>
          </a:p>
          <a:p>
            <a:endParaRPr lang="en-US" sz="2000" dirty="0" smtClean="0"/>
          </a:p>
          <a:p>
            <a:r>
              <a:rPr lang="en-US" sz="2000" dirty="0" smtClean="0"/>
              <a:t>Three layered wall</a:t>
            </a:r>
            <a:endParaRPr lang="en-US" sz="1800" dirty="0" smtClean="0"/>
          </a:p>
          <a:p>
            <a:endParaRPr lang="en-US" sz="1800" dirty="0" smtClean="0"/>
          </a:p>
          <a:p>
            <a:endParaRPr lang="en-US" sz="1800" dirty="0" smtClean="0"/>
          </a:p>
          <a:p>
            <a:endParaRPr lang="en-US" sz="1800" dirty="0" smtClean="0"/>
          </a:p>
          <a:p>
            <a:r>
              <a:rPr lang="en-US" sz="1800" dirty="0" err="1" smtClean="0"/>
              <a:t>Urothelium</a:t>
            </a:r>
            <a:r>
              <a:rPr lang="en-US" sz="1800" dirty="0" smtClean="0"/>
              <a:t> </a:t>
            </a:r>
            <a:r>
              <a:rPr lang="en-US" sz="1800" dirty="0" err="1" smtClean="0"/>
              <a:t>includs</a:t>
            </a:r>
            <a:r>
              <a:rPr lang="en-US" sz="1800" dirty="0" smtClean="0"/>
              <a:t> </a:t>
            </a:r>
            <a:r>
              <a:rPr lang="en-US" sz="1800" dirty="0"/>
              <a:t>basal cells, intermediate cells and umbrella </a:t>
            </a:r>
            <a:r>
              <a:rPr lang="en-US" sz="1800" dirty="0" smtClean="0"/>
              <a:t>cells </a:t>
            </a:r>
          </a:p>
          <a:p>
            <a:r>
              <a:rPr lang="en-US" sz="1800" dirty="0" smtClean="0"/>
              <a:t>The </a:t>
            </a:r>
            <a:r>
              <a:rPr lang="en-US" sz="1800" dirty="0"/>
              <a:t>submucosal layer </a:t>
            </a:r>
            <a:r>
              <a:rPr lang="en-US" sz="1800" dirty="0" smtClean="0"/>
              <a:t>composed </a:t>
            </a:r>
            <a:r>
              <a:rPr lang="en-US" sz="1800" dirty="0"/>
              <a:t>of </a:t>
            </a:r>
            <a:r>
              <a:rPr lang="en-US" sz="1800" dirty="0" err="1"/>
              <a:t>fibrillar</a:t>
            </a:r>
            <a:r>
              <a:rPr lang="en-US" sz="1800" dirty="0"/>
              <a:t> or bundle-shaped collagens (type I and type III) as well as elastin fibrous network</a:t>
            </a:r>
            <a:endParaRPr lang="en-US" sz="1800" dirty="0" smtClean="0"/>
          </a:p>
          <a:p>
            <a:endParaRPr lang="en-US" dirty="0" smtClean="0"/>
          </a:p>
          <a:p>
            <a:endParaRPr lang="en-GB" dirty="0"/>
          </a:p>
        </p:txBody>
      </p:sp>
      <p:sp>
        <p:nvSpPr>
          <p:cNvPr id="4" name="Left Brace 3"/>
          <p:cNvSpPr/>
          <p:nvPr/>
        </p:nvSpPr>
        <p:spPr>
          <a:xfrm>
            <a:off x="3211292" y="3870340"/>
            <a:ext cx="216024" cy="1008112"/>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prstClr val="black"/>
              </a:solidFill>
            </a:endParaRPr>
          </a:p>
        </p:txBody>
      </p:sp>
      <p:sp>
        <p:nvSpPr>
          <p:cNvPr id="6" name="TextBox 5"/>
          <p:cNvSpPr txBox="1"/>
          <p:nvPr/>
        </p:nvSpPr>
        <p:spPr>
          <a:xfrm>
            <a:off x="3427316" y="3685674"/>
            <a:ext cx="5111592" cy="369332"/>
          </a:xfrm>
          <a:prstGeom prst="rect">
            <a:avLst/>
          </a:prstGeom>
          <a:noFill/>
        </p:spPr>
        <p:txBody>
          <a:bodyPr wrap="none" rtlCol="0">
            <a:spAutoFit/>
          </a:bodyPr>
          <a:lstStyle/>
          <a:p>
            <a:r>
              <a:rPr lang="en-GB" dirty="0" smtClean="0">
                <a:solidFill>
                  <a:prstClr val="black"/>
                </a:solidFill>
              </a:rPr>
              <a:t>Outer: </a:t>
            </a:r>
            <a:r>
              <a:rPr lang="en-US" dirty="0"/>
              <a:t>The muscular component of the bladder wall </a:t>
            </a:r>
            <a:endParaRPr lang="en-GB" dirty="0">
              <a:solidFill>
                <a:prstClr val="black"/>
              </a:solidFill>
            </a:endParaRPr>
          </a:p>
        </p:txBody>
      </p:sp>
      <p:sp>
        <p:nvSpPr>
          <p:cNvPr id="7" name="TextBox 6"/>
          <p:cNvSpPr txBox="1"/>
          <p:nvPr/>
        </p:nvSpPr>
        <p:spPr>
          <a:xfrm>
            <a:off x="3493583" y="4693786"/>
            <a:ext cx="5709961" cy="369332"/>
          </a:xfrm>
          <a:prstGeom prst="rect">
            <a:avLst/>
          </a:prstGeom>
          <a:noFill/>
        </p:spPr>
        <p:txBody>
          <a:bodyPr wrap="none" rtlCol="0">
            <a:spAutoFit/>
          </a:bodyPr>
          <a:lstStyle/>
          <a:p>
            <a:r>
              <a:rPr lang="en-GB" dirty="0" smtClean="0">
                <a:solidFill>
                  <a:prstClr val="black"/>
                </a:solidFill>
              </a:rPr>
              <a:t>Inner: </a:t>
            </a:r>
            <a:r>
              <a:rPr lang="en-US" dirty="0"/>
              <a:t>The </a:t>
            </a:r>
            <a:r>
              <a:rPr lang="en-US" dirty="0" err="1" smtClean="0"/>
              <a:t>urothelium</a:t>
            </a:r>
            <a:r>
              <a:rPr lang="en-US" dirty="0" smtClean="0"/>
              <a:t> (</a:t>
            </a:r>
            <a:r>
              <a:rPr lang="en-US" dirty="0"/>
              <a:t>multilayered specialized epithelium</a:t>
            </a:r>
            <a:r>
              <a:rPr lang="en-US" dirty="0" smtClean="0"/>
              <a:t>) </a:t>
            </a:r>
            <a:endParaRPr lang="en-GB" dirty="0">
              <a:solidFill>
                <a:prstClr val="black"/>
              </a:solidFill>
            </a:endParaRPr>
          </a:p>
        </p:txBody>
      </p:sp>
      <p:sp>
        <p:nvSpPr>
          <p:cNvPr id="10" name="TextBox 9"/>
          <p:cNvSpPr txBox="1"/>
          <p:nvPr/>
        </p:nvSpPr>
        <p:spPr>
          <a:xfrm>
            <a:off x="3483289" y="4189730"/>
            <a:ext cx="2496453" cy="369332"/>
          </a:xfrm>
          <a:prstGeom prst="rect">
            <a:avLst/>
          </a:prstGeom>
          <a:noFill/>
        </p:spPr>
        <p:txBody>
          <a:bodyPr wrap="none" rtlCol="0">
            <a:spAutoFit/>
          </a:bodyPr>
          <a:lstStyle/>
          <a:p>
            <a:r>
              <a:rPr lang="en-US" dirty="0" smtClean="0">
                <a:solidFill>
                  <a:prstClr val="black"/>
                </a:solidFill>
              </a:rPr>
              <a:t>Middle: Submucosal </a:t>
            </a:r>
            <a:r>
              <a:rPr lang="en-US" dirty="0">
                <a:solidFill>
                  <a:prstClr val="black"/>
                </a:solidFill>
              </a:rPr>
              <a:t>layer</a:t>
            </a:r>
          </a:p>
        </p:txBody>
      </p:sp>
    </p:spTree>
    <p:extLst>
      <p:ext uri="{BB962C8B-B14F-4D97-AF65-F5344CB8AC3E}">
        <p14:creationId xmlns:p14="http://schemas.microsoft.com/office/powerpoint/2010/main" val="272810126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err="1" smtClean="0"/>
              <a:t>Anatomy</a:t>
            </a:r>
            <a:r>
              <a:rPr lang="da-DK" dirty="0" smtClean="0"/>
              <a:t> of </a:t>
            </a:r>
            <a:r>
              <a:rPr lang="da-DK" dirty="0" err="1" smtClean="0"/>
              <a:t>bladder</a:t>
            </a:r>
            <a:endParaRPr lang="da-DK" dirty="0"/>
          </a:p>
        </p:txBody>
      </p:sp>
      <p:grpSp>
        <p:nvGrpSpPr>
          <p:cNvPr id="4" name="Group 3"/>
          <p:cNvGrpSpPr>
            <a:grpSpLocks/>
          </p:cNvGrpSpPr>
          <p:nvPr/>
        </p:nvGrpSpPr>
        <p:grpSpPr bwMode="auto">
          <a:xfrm>
            <a:off x="4677250" y="2503255"/>
            <a:ext cx="4183751" cy="3836765"/>
            <a:chOff x="28956" y="9987"/>
            <a:chExt cx="54791" cy="53656"/>
          </a:xfrm>
        </p:grpSpPr>
        <p:sp>
          <p:nvSpPr>
            <p:cNvPr id="5" name="Freeform 4"/>
            <p:cNvSpPr>
              <a:spLocks/>
            </p:cNvSpPr>
            <p:nvPr/>
          </p:nvSpPr>
          <p:spPr bwMode="auto">
            <a:xfrm>
              <a:off x="28956" y="9987"/>
              <a:ext cx="15240" cy="31242"/>
            </a:xfrm>
            <a:custGeom>
              <a:avLst/>
              <a:gdLst>
                <a:gd name="T0" fmla="*/ 0 w 793214"/>
                <a:gd name="T1" fmla="*/ 24353 h 2265097"/>
                <a:gd name="T2" fmla="*/ 42334 w 793214"/>
                <a:gd name="T3" fmla="*/ 692947 h 2265097"/>
                <a:gd name="T4" fmla="*/ 63499 w 793214"/>
                <a:gd name="T5" fmla="*/ 814510 h 2265097"/>
                <a:gd name="T6" fmla="*/ 84666 w 793214"/>
                <a:gd name="T7" fmla="*/ 1072831 h 2265097"/>
                <a:gd name="T8" fmla="*/ 105833 w 793214"/>
                <a:gd name="T9" fmla="*/ 1179198 h 2265097"/>
                <a:gd name="T10" fmla="*/ 148167 w 793214"/>
                <a:gd name="T11" fmla="*/ 1635058 h 2265097"/>
                <a:gd name="T12" fmla="*/ 169334 w 793214"/>
                <a:gd name="T13" fmla="*/ 1711034 h 2265097"/>
                <a:gd name="T14" fmla="*/ 190500 w 793214"/>
                <a:gd name="T15" fmla="*/ 1832597 h 2265097"/>
                <a:gd name="T16" fmla="*/ 232832 w 793214"/>
                <a:gd name="T17" fmla="*/ 1969355 h 2265097"/>
                <a:gd name="T18" fmla="*/ 317500 w 793214"/>
                <a:gd name="T19" fmla="*/ 2060526 h 2265097"/>
                <a:gd name="T20" fmla="*/ 338667 w 793214"/>
                <a:gd name="T21" fmla="*/ 2106113 h 2265097"/>
                <a:gd name="T22" fmla="*/ 402166 w 793214"/>
                <a:gd name="T23" fmla="*/ 2121307 h 2265097"/>
                <a:gd name="T24" fmla="*/ 465667 w 793214"/>
                <a:gd name="T25" fmla="*/ 2197285 h 2265097"/>
                <a:gd name="T26" fmla="*/ 698499 w 793214"/>
                <a:gd name="T27" fmla="*/ 2349237 h 2265097"/>
                <a:gd name="T28" fmla="*/ 740833 w 793214"/>
                <a:gd name="T29" fmla="*/ 2410019 h 2265097"/>
                <a:gd name="T30" fmla="*/ 867833 w 793214"/>
                <a:gd name="T31" fmla="*/ 2531582 h 2265097"/>
                <a:gd name="T32" fmla="*/ 973667 w 793214"/>
                <a:gd name="T33" fmla="*/ 2622754 h 2265097"/>
                <a:gd name="T34" fmla="*/ 1037166 w 793214"/>
                <a:gd name="T35" fmla="*/ 2683534 h 2265097"/>
                <a:gd name="T36" fmla="*/ 1100667 w 793214"/>
                <a:gd name="T37" fmla="*/ 2698730 h 2265097"/>
                <a:gd name="T38" fmla="*/ 1164168 w 793214"/>
                <a:gd name="T39" fmla="*/ 2729121 h 2265097"/>
                <a:gd name="T40" fmla="*/ 1312335 w 793214"/>
                <a:gd name="T41" fmla="*/ 2805097 h 2265097"/>
                <a:gd name="T42" fmla="*/ 1333500 w 793214"/>
                <a:gd name="T43" fmla="*/ 2850684 h 2265097"/>
                <a:gd name="T44" fmla="*/ 1397000 w 793214"/>
                <a:gd name="T45" fmla="*/ 2881075 h 2265097"/>
                <a:gd name="T46" fmla="*/ 1439334 w 793214"/>
                <a:gd name="T47" fmla="*/ 2926660 h 2265097"/>
                <a:gd name="T48" fmla="*/ 1502833 w 793214"/>
                <a:gd name="T49" fmla="*/ 3093809 h 2265097"/>
                <a:gd name="T50" fmla="*/ 1524000 w 793214"/>
                <a:gd name="T51" fmla="*/ 3124200 h 226509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793214"/>
                <a:gd name="T79" fmla="*/ 0 h 2265097"/>
                <a:gd name="T80" fmla="*/ 793214 w 793214"/>
                <a:gd name="T81" fmla="*/ 2265097 h 2265097"/>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793214" h="2265097">
                  <a:moveTo>
                    <a:pt x="0" y="17656"/>
                  </a:moveTo>
                  <a:cubicBezTo>
                    <a:pt x="35605" y="231282"/>
                    <a:pt x="191" y="0"/>
                    <a:pt x="22034" y="502398"/>
                  </a:cubicBezTo>
                  <a:cubicBezTo>
                    <a:pt x="23320" y="531977"/>
                    <a:pt x="29378" y="561155"/>
                    <a:pt x="33050" y="590533"/>
                  </a:cubicBezTo>
                  <a:cubicBezTo>
                    <a:pt x="36722" y="652962"/>
                    <a:pt x="38874" y="715499"/>
                    <a:pt x="44067" y="777820"/>
                  </a:cubicBezTo>
                  <a:cubicBezTo>
                    <a:pt x="46223" y="803697"/>
                    <a:pt x="53013" y="829054"/>
                    <a:pt x="55084" y="854938"/>
                  </a:cubicBezTo>
                  <a:cubicBezTo>
                    <a:pt x="65441" y="984394"/>
                    <a:pt x="62683" y="1062745"/>
                    <a:pt x="77118" y="1185444"/>
                  </a:cubicBezTo>
                  <a:cubicBezTo>
                    <a:pt x="79306" y="1204041"/>
                    <a:pt x="85288" y="1222021"/>
                    <a:pt x="88135" y="1240528"/>
                  </a:cubicBezTo>
                  <a:cubicBezTo>
                    <a:pt x="92637" y="1269791"/>
                    <a:pt x="94650" y="1299400"/>
                    <a:pt x="99152" y="1328663"/>
                  </a:cubicBezTo>
                  <a:cubicBezTo>
                    <a:pt x="99924" y="1333680"/>
                    <a:pt x="116314" y="1418072"/>
                    <a:pt x="121185" y="1427815"/>
                  </a:cubicBezTo>
                  <a:cubicBezTo>
                    <a:pt x="133028" y="1451501"/>
                    <a:pt x="156879" y="1468794"/>
                    <a:pt x="165253" y="1493916"/>
                  </a:cubicBezTo>
                  <a:cubicBezTo>
                    <a:pt x="168925" y="1504933"/>
                    <a:pt x="168058" y="1518755"/>
                    <a:pt x="176270" y="1526967"/>
                  </a:cubicBezTo>
                  <a:cubicBezTo>
                    <a:pt x="184481" y="1535178"/>
                    <a:pt x="198303" y="1534311"/>
                    <a:pt x="209320" y="1537983"/>
                  </a:cubicBezTo>
                  <a:cubicBezTo>
                    <a:pt x="220337" y="1556345"/>
                    <a:pt x="228270" y="1576953"/>
                    <a:pt x="242371" y="1593068"/>
                  </a:cubicBezTo>
                  <a:cubicBezTo>
                    <a:pt x="295957" y="1654309"/>
                    <a:pt x="312191" y="1600505"/>
                    <a:pt x="363556" y="1703236"/>
                  </a:cubicBezTo>
                  <a:cubicBezTo>
                    <a:pt x="370901" y="1717925"/>
                    <a:pt x="376480" y="1733639"/>
                    <a:pt x="385590" y="1747304"/>
                  </a:cubicBezTo>
                  <a:cubicBezTo>
                    <a:pt x="405960" y="1777859"/>
                    <a:pt x="435268" y="1802593"/>
                    <a:pt x="451691" y="1835439"/>
                  </a:cubicBezTo>
                  <a:cubicBezTo>
                    <a:pt x="479647" y="1891349"/>
                    <a:pt x="460060" y="1870396"/>
                    <a:pt x="506776" y="1901540"/>
                  </a:cubicBezTo>
                  <a:cubicBezTo>
                    <a:pt x="517793" y="1916229"/>
                    <a:pt x="525721" y="1933852"/>
                    <a:pt x="539826" y="1945607"/>
                  </a:cubicBezTo>
                  <a:cubicBezTo>
                    <a:pt x="548747" y="1953041"/>
                    <a:pt x="562490" y="1951431"/>
                    <a:pt x="572877" y="1956624"/>
                  </a:cubicBezTo>
                  <a:cubicBezTo>
                    <a:pt x="584720" y="1962545"/>
                    <a:pt x="595154" y="1970962"/>
                    <a:pt x="605928" y="1978658"/>
                  </a:cubicBezTo>
                  <a:cubicBezTo>
                    <a:pt x="701557" y="2046965"/>
                    <a:pt x="605174" y="1981829"/>
                    <a:pt x="683046" y="2033742"/>
                  </a:cubicBezTo>
                  <a:cubicBezTo>
                    <a:pt x="686718" y="2044759"/>
                    <a:pt x="686808" y="2057725"/>
                    <a:pt x="694062" y="2066793"/>
                  </a:cubicBezTo>
                  <a:cubicBezTo>
                    <a:pt x="702333" y="2077132"/>
                    <a:pt x="717750" y="2079464"/>
                    <a:pt x="727113" y="2088827"/>
                  </a:cubicBezTo>
                  <a:cubicBezTo>
                    <a:pt x="736476" y="2098189"/>
                    <a:pt x="741802" y="2110860"/>
                    <a:pt x="749147" y="2121877"/>
                  </a:cubicBezTo>
                  <a:cubicBezTo>
                    <a:pt x="756091" y="2149654"/>
                    <a:pt x="768472" y="2208750"/>
                    <a:pt x="782197" y="2243063"/>
                  </a:cubicBezTo>
                  <a:cubicBezTo>
                    <a:pt x="785247" y="2250687"/>
                    <a:pt x="789542" y="2257752"/>
                    <a:pt x="793214" y="2265097"/>
                  </a:cubicBezTo>
                </a:path>
              </a:pathLst>
            </a:custGeom>
            <a:noFill/>
            <a:ln w="127000">
              <a:solidFill>
                <a:schemeClr val="accent6">
                  <a:lumMod val="40000"/>
                  <a:lumOff val="60000"/>
                </a:schemeClr>
              </a:solidFill>
              <a:miter lim="800000"/>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ctr" anchorCtr="0" upright="1">
              <a:noAutofit/>
            </a:bodyPr>
            <a:lstStyle/>
            <a:p>
              <a:pPr>
                <a:lnSpc>
                  <a:spcPts val="1400"/>
                </a:lnSpc>
                <a:spcAft>
                  <a:spcPts val="0"/>
                </a:spcAft>
              </a:pPr>
              <a:r>
                <a:rPr lang="en-GB" sz="1000">
                  <a:effectLst/>
                  <a:latin typeface="Arial"/>
                  <a:ea typeface="Times New Roman"/>
                  <a:cs typeface="Times New Roman"/>
                </a:rPr>
                <a:t> </a:t>
              </a:r>
              <a:endParaRPr lang="da-DK" sz="1000">
                <a:effectLst/>
                <a:latin typeface="Arial"/>
                <a:ea typeface="Times New Roman"/>
                <a:cs typeface="Times New Roman"/>
              </a:endParaRPr>
            </a:p>
          </p:txBody>
        </p:sp>
        <p:sp>
          <p:nvSpPr>
            <p:cNvPr id="6" name="Freeform 5"/>
            <p:cNvSpPr>
              <a:spLocks/>
            </p:cNvSpPr>
            <p:nvPr/>
          </p:nvSpPr>
          <p:spPr bwMode="auto">
            <a:xfrm rot="287969">
              <a:off x="51964" y="15748"/>
              <a:ext cx="8450" cy="24926"/>
            </a:xfrm>
            <a:custGeom>
              <a:avLst/>
              <a:gdLst>
                <a:gd name="T0" fmla="*/ 925417 w 969485"/>
                <a:gd name="T1" fmla="*/ 43464 h 3172254"/>
                <a:gd name="T2" fmla="*/ 936434 w 969485"/>
                <a:gd name="T3" fmla="*/ 263801 h 3172254"/>
                <a:gd name="T4" fmla="*/ 958468 w 969485"/>
                <a:gd name="T5" fmla="*/ 550240 h 3172254"/>
                <a:gd name="T6" fmla="*/ 969485 w 969485"/>
                <a:gd name="T7" fmla="*/ 891763 h 3172254"/>
                <a:gd name="T8" fmla="*/ 958468 w 969485"/>
                <a:gd name="T9" fmla="*/ 1288370 h 3172254"/>
                <a:gd name="T10" fmla="*/ 936434 w 969485"/>
                <a:gd name="T11" fmla="*/ 1420572 h 3172254"/>
                <a:gd name="T12" fmla="*/ 925417 w 969485"/>
                <a:gd name="T13" fmla="*/ 1508707 h 3172254"/>
                <a:gd name="T14" fmla="*/ 903384 w 969485"/>
                <a:gd name="T15" fmla="*/ 1673960 h 3172254"/>
                <a:gd name="T16" fmla="*/ 892367 w 969485"/>
                <a:gd name="T17" fmla="*/ 1784129 h 3172254"/>
                <a:gd name="T18" fmla="*/ 870333 w 969485"/>
                <a:gd name="T19" fmla="*/ 1850230 h 3172254"/>
                <a:gd name="T20" fmla="*/ 848299 w 969485"/>
                <a:gd name="T21" fmla="*/ 1938365 h 3172254"/>
                <a:gd name="T22" fmla="*/ 837282 w 969485"/>
                <a:gd name="T23" fmla="*/ 1982433 h 3172254"/>
                <a:gd name="T24" fmla="*/ 804232 w 969485"/>
                <a:gd name="T25" fmla="*/ 2037517 h 3172254"/>
                <a:gd name="T26" fmla="*/ 782198 w 969485"/>
                <a:gd name="T27" fmla="*/ 2070568 h 3172254"/>
                <a:gd name="T28" fmla="*/ 738131 w 969485"/>
                <a:gd name="T29" fmla="*/ 2180736 h 3172254"/>
                <a:gd name="T30" fmla="*/ 716097 w 969485"/>
                <a:gd name="T31" fmla="*/ 2213787 h 3172254"/>
                <a:gd name="T32" fmla="*/ 694063 w 969485"/>
                <a:gd name="T33" fmla="*/ 2268871 h 3172254"/>
                <a:gd name="T34" fmla="*/ 661012 w 969485"/>
                <a:gd name="T35" fmla="*/ 2312939 h 3172254"/>
                <a:gd name="T36" fmla="*/ 616945 w 969485"/>
                <a:gd name="T37" fmla="*/ 2423107 h 3172254"/>
                <a:gd name="T38" fmla="*/ 583894 w 969485"/>
                <a:gd name="T39" fmla="*/ 2500225 h 3172254"/>
                <a:gd name="T40" fmla="*/ 561861 w 969485"/>
                <a:gd name="T41" fmla="*/ 2544293 h 3172254"/>
                <a:gd name="T42" fmla="*/ 528810 w 969485"/>
                <a:gd name="T43" fmla="*/ 2577343 h 3172254"/>
                <a:gd name="T44" fmla="*/ 506776 w 969485"/>
                <a:gd name="T45" fmla="*/ 2610394 h 3172254"/>
                <a:gd name="T46" fmla="*/ 473726 w 969485"/>
                <a:gd name="T47" fmla="*/ 2632428 h 3172254"/>
                <a:gd name="T48" fmla="*/ 374574 w 969485"/>
                <a:gd name="T49" fmla="*/ 2720563 h 3172254"/>
                <a:gd name="T50" fmla="*/ 352540 w 969485"/>
                <a:gd name="T51" fmla="*/ 2753613 h 3172254"/>
                <a:gd name="T52" fmla="*/ 308473 w 969485"/>
                <a:gd name="T53" fmla="*/ 2786664 h 3172254"/>
                <a:gd name="T54" fmla="*/ 264405 w 969485"/>
                <a:gd name="T55" fmla="*/ 2874799 h 3172254"/>
                <a:gd name="T56" fmla="*/ 231355 w 969485"/>
                <a:gd name="T57" fmla="*/ 2940900 h 3172254"/>
                <a:gd name="T58" fmla="*/ 209321 w 969485"/>
                <a:gd name="T59" fmla="*/ 2973951 h 3172254"/>
                <a:gd name="T60" fmla="*/ 176270 w 969485"/>
                <a:gd name="T61" fmla="*/ 3040052 h 3172254"/>
                <a:gd name="T62" fmla="*/ 143220 w 969485"/>
                <a:gd name="T63" fmla="*/ 3062086 h 3172254"/>
                <a:gd name="T64" fmla="*/ 88135 w 969485"/>
                <a:gd name="T65" fmla="*/ 3117170 h 3172254"/>
                <a:gd name="T66" fmla="*/ 44068 w 969485"/>
                <a:gd name="T67" fmla="*/ 3139204 h 3172254"/>
                <a:gd name="T68" fmla="*/ 11017 w 969485"/>
                <a:gd name="T69" fmla="*/ 3150221 h 3172254"/>
                <a:gd name="T70" fmla="*/ 0 w 969485"/>
                <a:gd name="T71" fmla="*/ 3172254 h 317225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69485"/>
                <a:gd name="T109" fmla="*/ 0 h 3172254"/>
                <a:gd name="T110" fmla="*/ 969485 w 969485"/>
                <a:gd name="T111" fmla="*/ 3172254 h 317225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69485" h="3172254">
                  <a:moveTo>
                    <a:pt x="925417" y="43464"/>
                  </a:moveTo>
                  <a:cubicBezTo>
                    <a:pt x="929089" y="116910"/>
                    <a:pt x="931374" y="190438"/>
                    <a:pt x="936434" y="263801"/>
                  </a:cubicBezTo>
                  <a:cubicBezTo>
                    <a:pt x="959652" y="600455"/>
                    <a:pt x="935541" y="0"/>
                    <a:pt x="958468" y="550240"/>
                  </a:cubicBezTo>
                  <a:cubicBezTo>
                    <a:pt x="963210" y="664041"/>
                    <a:pt x="965813" y="777922"/>
                    <a:pt x="969485" y="891763"/>
                  </a:cubicBezTo>
                  <a:cubicBezTo>
                    <a:pt x="965813" y="1023965"/>
                    <a:pt x="964340" y="1156247"/>
                    <a:pt x="958468" y="1288370"/>
                  </a:cubicBezTo>
                  <a:cubicBezTo>
                    <a:pt x="954684" y="1373520"/>
                    <a:pt x="954994" y="1364895"/>
                    <a:pt x="936434" y="1420572"/>
                  </a:cubicBezTo>
                  <a:cubicBezTo>
                    <a:pt x="932762" y="1449950"/>
                    <a:pt x="928363" y="1479247"/>
                    <a:pt x="925417" y="1508707"/>
                  </a:cubicBezTo>
                  <a:cubicBezTo>
                    <a:pt x="910012" y="1662753"/>
                    <a:pt x="929282" y="1596261"/>
                    <a:pt x="903384" y="1673960"/>
                  </a:cubicBezTo>
                  <a:cubicBezTo>
                    <a:pt x="899712" y="1710683"/>
                    <a:pt x="899168" y="1747855"/>
                    <a:pt x="892367" y="1784129"/>
                  </a:cubicBezTo>
                  <a:cubicBezTo>
                    <a:pt x="888087" y="1806957"/>
                    <a:pt x="875966" y="1827698"/>
                    <a:pt x="870333" y="1850230"/>
                  </a:cubicBezTo>
                  <a:lnTo>
                    <a:pt x="848299" y="1938365"/>
                  </a:lnTo>
                  <a:cubicBezTo>
                    <a:pt x="844627" y="1953054"/>
                    <a:pt x="845072" y="1969449"/>
                    <a:pt x="837282" y="1982433"/>
                  </a:cubicBezTo>
                  <a:cubicBezTo>
                    <a:pt x="826265" y="2000794"/>
                    <a:pt x="815581" y="2019359"/>
                    <a:pt x="804232" y="2037517"/>
                  </a:cubicBezTo>
                  <a:cubicBezTo>
                    <a:pt x="797214" y="2048745"/>
                    <a:pt x="787747" y="2058546"/>
                    <a:pt x="782198" y="2070568"/>
                  </a:cubicBezTo>
                  <a:cubicBezTo>
                    <a:pt x="765624" y="2106479"/>
                    <a:pt x="760070" y="2147827"/>
                    <a:pt x="738131" y="2180736"/>
                  </a:cubicBezTo>
                  <a:cubicBezTo>
                    <a:pt x="730786" y="2191753"/>
                    <a:pt x="722019" y="2201944"/>
                    <a:pt x="716097" y="2213787"/>
                  </a:cubicBezTo>
                  <a:cubicBezTo>
                    <a:pt x="707253" y="2231475"/>
                    <a:pt x="703667" y="2251584"/>
                    <a:pt x="694063" y="2268871"/>
                  </a:cubicBezTo>
                  <a:cubicBezTo>
                    <a:pt x="685146" y="2284922"/>
                    <a:pt x="672029" y="2298250"/>
                    <a:pt x="661012" y="2312939"/>
                  </a:cubicBezTo>
                  <a:cubicBezTo>
                    <a:pt x="633786" y="2394620"/>
                    <a:pt x="649366" y="2358267"/>
                    <a:pt x="616945" y="2423107"/>
                  </a:cubicBezTo>
                  <a:cubicBezTo>
                    <a:pt x="598849" y="2495492"/>
                    <a:pt x="617709" y="2441047"/>
                    <a:pt x="583894" y="2500225"/>
                  </a:cubicBezTo>
                  <a:cubicBezTo>
                    <a:pt x="575746" y="2514484"/>
                    <a:pt x="571407" y="2530929"/>
                    <a:pt x="561861" y="2544293"/>
                  </a:cubicBezTo>
                  <a:cubicBezTo>
                    <a:pt x="552805" y="2556971"/>
                    <a:pt x="538784" y="2565374"/>
                    <a:pt x="528810" y="2577343"/>
                  </a:cubicBezTo>
                  <a:cubicBezTo>
                    <a:pt x="520333" y="2587515"/>
                    <a:pt x="516139" y="2601031"/>
                    <a:pt x="506776" y="2610394"/>
                  </a:cubicBezTo>
                  <a:cubicBezTo>
                    <a:pt x="497414" y="2619757"/>
                    <a:pt x="483622" y="2623631"/>
                    <a:pt x="473726" y="2632428"/>
                  </a:cubicBezTo>
                  <a:cubicBezTo>
                    <a:pt x="360535" y="2733044"/>
                    <a:pt x="449583" y="2670557"/>
                    <a:pt x="374574" y="2720563"/>
                  </a:cubicBezTo>
                  <a:cubicBezTo>
                    <a:pt x="367229" y="2731580"/>
                    <a:pt x="361902" y="2744251"/>
                    <a:pt x="352540" y="2753613"/>
                  </a:cubicBezTo>
                  <a:cubicBezTo>
                    <a:pt x="339557" y="2766596"/>
                    <a:pt x="319273" y="2771814"/>
                    <a:pt x="308473" y="2786664"/>
                  </a:cubicBezTo>
                  <a:cubicBezTo>
                    <a:pt x="289154" y="2813228"/>
                    <a:pt x="282625" y="2847469"/>
                    <a:pt x="264405" y="2874799"/>
                  </a:cubicBezTo>
                  <a:cubicBezTo>
                    <a:pt x="201260" y="2969518"/>
                    <a:pt x="276968" y="2849673"/>
                    <a:pt x="231355" y="2940900"/>
                  </a:cubicBezTo>
                  <a:cubicBezTo>
                    <a:pt x="225434" y="2952743"/>
                    <a:pt x="215243" y="2962108"/>
                    <a:pt x="209321" y="2973951"/>
                  </a:cubicBezTo>
                  <a:cubicBezTo>
                    <a:pt x="191400" y="3009793"/>
                    <a:pt x="207843" y="3008478"/>
                    <a:pt x="176270" y="3040052"/>
                  </a:cubicBezTo>
                  <a:cubicBezTo>
                    <a:pt x="166908" y="3049415"/>
                    <a:pt x="154237" y="3054741"/>
                    <a:pt x="143220" y="3062086"/>
                  </a:cubicBezTo>
                  <a:cubicBezTo>
                    <a:pt x="118361" y="3099374"/>
                    <a:pt x="127683" y="3094571"/>
                    <a:pt x="88135" y="3117170"/>
                  </a:cubicBezTo>
                  <a:cubicBezTo>
                    <a:pt x="73876" y="3125318"/>
                    <a:pt x="59163" y="3132735"/>
                    <a:pt x="44068" y="3139204"/>
                  </a:cubicBezTo>
                  <a:cubicBezTo>
                    <a:pt x="33394" y="3143779"/>
                    <a:pt x="20307" y="3143253"/>
                    <a:pt x="11017" y="3150221"/>
                  </a:cubicBezTo>
                  <a:cubicBezTo>
                    <a:pt x="4448" y="3155148"/>
                    <a:pt x="3672" y="3164910"/>
                    <a:pt x="0" y="3172254"/>
                  </a:cubicBezTo>
                </a:path>
              </a:pathLst>
            </a:custGeom>
            <a:noFill/>
            <a:ln w="127000">
              <a:solidFill>
                <a:schemeClr val="accent6">
                  <a:lumMod val="40000"/>
                  <a:lumOff val="60000"/>
                </a:schemeClr>
              </a:solidFill>
              <a:miter lim="800000"/>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ctr" anchorCtr="0" upright="1">
              <a:noAutofit/>
            </a:bodyPr>
            <a:lstStyle/>
            <a:p>
              <a:pPr>
                <a:lnSpc>
                  <a:spcPts val="1400"/>
                </a:lnSpc>
                <a:spcAft>
                  <a:spcPts val="0"/>
                </a:spcAft>
              </a:pPr>
              <a:r>
                <a:rPr lang="en-GB" sz="1000">
                  <a:effectLst/>
                  <a:latin typeface="Arial"/>
                  <a:ea typeface="Times New Roman"/>
                  <a:cs typeface="Times New Roman"/>
                </a:rPr>
                <a:t> </a:t>
              </a:r>
              <a:endParaRPr lang="da-DK" sz="1000">
                <a:effectLst/>
                <a:latin typeface="Arial"/>
                <a:ea typeface="Times New Roman"/>
                <a:cs typeface="Times New Roman"/>
              </a:endParaRPr>
            </a:p>
          </p:txBody>
        </p:sp>
        <p:sp>
          <p:nvSpPr>
            <p:cNvPr id="7" name="Teardrop 20"/>
            <p:cNvSpPr>
              <a:spLocks/>
            </p:cNvSpPr>
            <p:nvPr/>
          </p:nvSpPr>
          <p:spPr bwMode="auto">
            <a:xfrm rot="7905470">
              <a:off x="35077" y="21976"/>
              <a:ext cx="25450" cy="25876"/>
            </a:xfrm>
            <a:custGeom>
              <a:avLst/>
              <a:gdLst>
                <a:gd name="T0" fmla="*/ 0 w 2545005"/>
                <a:gd name="T1" fmla="*/ 1293819 h 2587637"/>
                <a:gd name="T2" fmla="*/ 1272503 w 2545005"/>
                <a:gd name="T3" fmla="*/ 0 h 2587637"/>
                <a:gd name="T4" fmla="*/ 2545005 w 2545005"/>
                <a:gd name="T5" fmla="*/ 0 h 2587637"/>
                <a:gd name="T6" fmla="*/ 2545005 w 2545005"/>
                <a:gd name="T7" fmla="*/ 1293819 h 2587637"/>
                <a:gd name="T8" fmla="*/ 1272502 w 2545005"/>
                <a:gd name="T9" fmla="*/ 2587638 h 2587637"/>
                <a:gd name="T10" fmla="*/ -1 w 2545005"/>
                <a:gd name="T11" fmla="*/ 1293819 h 2587637"/>
                <a:gd name="T12" fmla="*/ 0 w 2545005"/>
                <a:gd name="T13" fmla="*/ 1293819 h 2587637"/>
                <a:gd name="T14" fmla="*/ 0 60000 65536"/>
                <a:gd name="T15" fmla="*/ 0 60000 65536"/>
                <a:gd name="T16" fmla="*/ 0 60000 65536"/>
                <a:gd name="T17" fmla="*/ 0 60000 65536"/>
                <a:gd name="T18" fmla="*/ 0 60000 65536"/>
                <a:gd name="T19" fmla="*/ 0 60000 65536"/>
                <a:gd name="T20" fmla="*/ 0 60000 65536"/>
                <a:gd name="T21" fmla="*/ 0 w 2545005"/>
                <a:gd name="T22" fmla="*/ 0 h 2587637"/>
                <a:gd name="T23" fmla="*/ 2545005 w 2545005"/>
                <a:gd name="T24" fmla="*/ 2587637 h 258763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545005" h="2587637">
                  <a:moveTo>
                    <a:pt x="0" y="1293819"/>
                  </a:moveTo>
                  <a:cubicBezTo>
                    <a:pt x="0" y="579262"/>
                    <a:pt x="569719" y="0"/>
                    <a:pt x="1272503" y="0"/>
                  </a:cubicBezTo>
                  <a:lnTo>
                    <a:pt x="2545005" y="0"/>
                  </a:lnTo>
                  <a:lnTo>
                    <a:pt x="2545005" y="1293819"/>
                  </a:lnTo>
                  <a:cubicBezTo>
                    <a:pt x="2545005" y="2008376"/>
                    <a:pt x="1975286" y="2587638"/>
                    <a:pt x="1272502" y="2587638"/>
                  </a:cubicBezTo>
                  <a:cubicBezTo>
                    <a:pt x="569718" y="2587638"/>
                    <a:pt x="-1" y="2008376"/>
                    <a:pt x="-1" y="1293819"/>
                  </a:cubicBezTo>
                  <a:lnTo>
                    <a:pt x="0" y="1293819"/>
                  </a:lnTo>
                  <a:close/>
                </a:path>
              </a:pathLst>
            </a:custGeom>
            <a:noFill/>
            <a:ln w="508000">
              <a:solidFill>
                <a:schemeClr val="accent6">
                  <a:lumMod val="75000"/>
                  <a:lumOff val="0"/>
                </a:schemeClr>
              </a:solidFill>
              <a:miter lim="800000"/>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ctr" anchorCtr="0" upright="1">
              <a:noAutofit/>
            </a:bodyPr>
            <a:lstStyle/>
            <a:p>
              <a:pPr>
                <a:lnSpc>
                  <a:spcPts val="1400"/>
                </a:lnSpc>
                <a:spcAft>
                  <a:spcPts val="0"/>
                </a:spcAft>
              </a:pPr>
              <a:r>
                <a:rPr lang="en-GB" sz="1000">
                  <a:effectLst/>
                  <a:latin typeface="Arial"/>
                  <a:ea typeface="Times New Roman"/>
                  <a:cs typeface="Times New Roman"/>
                </a:rPr>
                <a:t> </a:t>
              </a:r>
              <a:endParaRPr lang="da-DK" sz="1000">
                <a:effectLst/>
                <a:latin typeface="Arial"/>
                <a:ea typeface="Times New Roman"/>
                <a:cs typeface="Times New Roman"/>
              </a:endParaRPr>
            </a:p>
          </p:txBody>
        </p:sp>
        <p:sp>
          <p:nvSpPr>
            <p:cNvPr id="8" name="32-Point Star 7"/>
            <p:cNvSpPr>
              <a:spLocks noChangeArrowheads="1"/>
            </p:cNvSpPr>
            <p:nvPr/>
          </p:nvSpPr>
          <p:spPr bwMode="auto">
            <a:xfrm>
              <a:off x="35313" y="22692"/>
              <a:ext cx="24924" cy="25808"/>
            </a:xfrm>
            <a:prstGeom prst="star32">
              <a:avLst>
                <a:gd name="adj" fmla="val 37500"/>
              </a:avLst>
            </a:prstGeom>
            <a:noFill/>
            <a:ln w="152400">
              <a:solidFill>
                <a:schemeClr val="accent6">
                  <a:lumMod val="75000"/>
                  <a:lumOff val="0"/>
                </a:schemeClr>
              </a:solidFill>
              <a:miter lim="800000"/>
              <a:headEnd/>
              <a:tailEnd/>
            </a:ln>
            <a:effectLst>
              <a:outerShdw sx="102000" sy="102000" algn="ctr" rotWithShape="0">
                <a:schemeClr val="accent2">
                  <a:lumMod val="75000"/>
                  <a:lumOff val="0"/>
                  <a:alpha val="39999"/>
                </a:schemeClr>
              </a:outerShdw>
            </a:effectLst>
            <a:extLst>
              <a:ext uri="{909E8E84-426E-40DD-AFC4-6F175D3DCCD1}">
                <a14:hiddenFill xmlns:a14="http://schemas.microsoft.com/office/drawing/2010/main">
                  <a:solidFill>
                    <a:srgbClr val="FFFFFF"/>
                  </a:solidFill>
                </a14:hiddenFill>
              </a:ext>
            </a:extLst>
          </p:spPr>
          <p:txBody>
            <a:bodyPr rot="0" vert="horz" wrap="square" lIns="91440" tIns="45720" rIns="91440" bIns="45720" anchor="ctr" anchorCtr="0" upright="1">
              <a:noAutofit/>
            </a:bodyPr>
            <a:lstStyle/>
            <a:p>
              <a:pPr>
                <a:lnSpc>
                  <a:spcPts val="1400"/>
                </a:lnSpc>
                <a:spcAft>
                  <a:spcPts val="0"/>
                </a:spcAft>
              </a:pPr>
              <a:r>
                <a:rPr lang="en-GB" sz="1000">
                  <a:effectLst/>
                  <a:latin typeface="Arial"/>
                  <a:ea typeface="Times New Roman"/>
                  <a:cs typeface="Times New Roman"/>
                </a:rPr>
                <a:t> </a:t>
              </a:r>
              <a:endParaRPr lang="da-DK" sz="1000">
                <a:effectLst/>
                <a:latin typeface="Arial"/>
                <a:ea typeface="Times New Roman"/>
                <a:cs typeface="Times New Roman"/>
              </a:endParaRPr>
            </a:p>
          </p:txBody>
        </p:sp>
        <p:sp>
          <p:nvSpPr>
            <p:cNvPr id="9" name="Teardrop 22"/>
            <p:cNvSpPr>
              <a:spLocks/>
            </p:cNvSpPr>
            <p:nvPr/>
          </p:nvSpPr>
          <p:spPr bwMode="auto">
            <a:xfrm rot="7905470">
              <a:off x="33301" y="20025"/>
              <a:ext cx="28950" cy="30019"/>
            </a:xfrm>
            <a:custGeom>
              <a:avLst/>
              <a:gdLst>
                <a:gd name="T0" fmla="*/ 0 w 2894967"/>
                <a:gd name="T1" fmla="*/ 1500981 h 3001962"/>
                <a:gd name="T2" fmla="*/ 1447484 w 2894967"/>
                <a:gd name="T3" fmla="*/ 0 h 3001962"/>
                <a:gd name="T4" fmla="*/ 2894967 w 2894967"/>
                <a:gd name="T5" fmla="*/ 0 h 3001962"/>
                <a:gd name="T6" fmla="*/ 2894967 w 2894967"/>
                <a:gd name="T7" fmla="*/ 1500981 h 3001962"/>
                <a:gd name="T8" fmla="*/ 1447483 w 2894967"/>
                <a:gd name="T9" fmla="*/ 3001962 h 3001962"/>
                <a:gd name="T10" fmla="*/ -1 w 2894967"/>
                <a:gd name="T11" fmla="*/ 1500981 h 3001962"/>
                <a:gd name="T12" fmla="*/ 0 w 2894967"/>
                <a:gd name="T13" fmla="*/ 1500981 h 3001962"/>
                <a:gd name="T14" fmla="*/ 0 60000 65536"/>
                <a:gd name="T15" fmla="*/ 0 60000 65536"/>
                <a:gd name="T16" fmla="*/ 0 60000 65536"/>
                <a:gd name="T17" fmla="*/ 0 60000 65536"/>
                <a:gd name="T18" fmla="*/ 0 60000 65536"/>
                <a:gd name="T19" fmla="*/ 0 60000 65536"/>
                <a:gd name="T20" fmla="*/ 0 60000 65536"/>
                <a:gd name="T21" fmla="*/ 0 w 2894967"/>
                <a:gd name="T22" fmla="*/ 0 h 3001962"/>
                <a:gd name="T23" fmla="*/ 2894967 w 2894967"/>
                <a:gd name="T24" fmla="*/ 3001962 h 300196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94967" h="3001962">
                  <a:moveTo>
                    <a:pt x="0" y="1500981"/>
                  </a:moveTo>
                  <a:cubicBezTo>
                    <a:pt x="0" y="672012"/>
                    <a:pt x="648061" y="0"/>
                    <a:pt x="1447484" y="0"/>
                  </a:cubicBezTo>
                  <a:lnTo>
                    <a:pt x="2894967" y="0"/>
                  </a:lnTo>
                  <a:lnTo>
                    <a:pt x="2894967" y="1500981"/>
                  </a:lnTo>
                  <a:cubicBezTo>
                    <a:pt x="2894967" y="2329950"/>
                    <a:pt x="2246906" y="3001962"/>
                    <a:pt x="1447483" y="3001962"/>
                  </a:cubicBezTo>
                  <a:cubicBezTo>
                    <a:pt x="648060" y="3001962"/>
                    <a:pt x="-1" y="2329950"/>
                    <a:pt x="-1" y="1500981"/>
                  </a:cubicBezTo>
                  <a:lnTo>
                    <a:pt x="0" y="1500981"/>
                  </a:lnTo>
                  <a:close/>
                </a:path>
              </a:pathLst>
            </a:custGeom>
            <a:noFill/>
            <a:ln w="635000">
              <a:solidFill>
                <a:schemeClr val="accent6">
                  <a:lumMod val="50000"/>
                  <a:lumOff val="0"/>
                </a:schemeClr>
              </a:solidFill>
              <a:miter lim="800000"/>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ctr" anchorCtr="0" upright="1">
              <a:noAutofit/>
            </a:bodyPr>
            <a:lstStyle/>
            <a:p>
              <a:pPr>
                <a:lnSpc>
                  <a:spcPts val="1400"/>
                </a:lnSpc>
                <a:spcAft>
                  <a:spcPts val="0"/>
                </a:spcAft>
              </a:pPr>
              <a:r>
                <a:rPr lang="en-GB" sz="1000">
                  <a:effectLst/>
                  <a:latin typeface="Arial"/>
                  <a:ea typeface="Times New Roman"/>
                  <a:cs typeface="Times New Roman"/>
                </a:rPr>
                <a:t> </a:t>
              </a:r>
              <a:endParaRPr lang="da-DK" sz="1000">
                <a:effectLst/>
                <a:latin typeface="Arial"/>
                <a:ea typeface="Times New Roman"/>
                <a:cs typeface="Times New Roman"/>
              </a:endParaRPr>
            </a:p>
          </p:txBody>
        </p:sp>
        <p:sp>
          <p:nvSpPr>
            <p:cNvPr id="10" name="Teardrop 23"/>
            <p:cNvSpPr>
              <a:spLocks/>
            </p:cNvSpPr>
            <p:nvPr/>
          </p:nvSpPr>
          <p:spPr bwMode="auto">
            <a:xfrm rot="7905470">
              <a:off x="37122" y="23926"/>
              <a:ext cx="22333" cy="22143"/>
            </a:xfrm>
            <a:custGeom>
              <a:avLst/>
              <a:gdLst>
                <a:gd name="T0" fmla="*/ 0 w 2110417"/>
                <a:gd name="T1" fmla="*/ 1107157 h 2214313"/>
                <a:gd name="T2" fmla="*/ 1055209 w 2110417"/>
                <a:gd name="T3" fmla="*/ 0 h 2214313"/>
                <a:gd name="T4" fmla="*/ 1828033 w 2110417"/>
                <a:gd name="T5" fmla="*/ 296286 h 2214313"/>
                <a:gd name="T6" fmla="*/ 2110417 w 2110417"/>
                <a:gd name="T7" fmla="*/ 1107157 h 2214313"/>
                <a:gd name="T8" fmla="*/ 1055208 w 2110417"/>
                <a:gd name="T9" fmla="*/ 2214314 h 2214313"/>
                <a:gd name="T10" fmla="*/ -1 w 2110417"/>
                <a:gd name="T11" fmla="*/ 1107157 h 2214313"/>
                <a:gd name="T12" fmla="*/ 0 w 2110417"/>
                <a:gd name="T13" fmla="*/ 1107157 h 2214313"/>
                <a:gd name="T14" fmla="*/ 0 60000 65536"/>
                <a:gd name="T15" fmla="*/ 0 60000 65536"/>
                <a:gd name="T16" fmla="*/ 0 60000 65536"/>
                <a:gd name="T17" fmla="*/ 0 60000 65536"/>
                <a:gd name="T18" fmla="*/ 0 60000 65536"/>
                <a:gd name="T19" fmla="*/ 0 60000 65536"/>
                <a:gd name="T20" fmla="*/ 0 60000 65536"/>
                <a:gd name="T21" fmla="*/ 0 w 2110417"/>
                <a:gd name="T22" fmla="*/ 0 h 2214313"/>
                <a:gd name="T23" fmla="*/ 2110417 w 2110417"/>
                <a:gd name="T24" fmla="*/ 2214313 h 22143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10417" h="2214313">
                  <a:moveTo>
                    <a:pt x="0" y="1107157"/>
                  </a:moveTo>
                  <a:cubicBezTo>
                    <a:pt x="0" y="495691"/>
                    <a:pt x="472433" y="0"/>
                    <a:pt x="1055209" y="0"/>
                  </a:cubicBezTo>
                  <a:cubicBezTo>
                    <a:pt x="1312817" y="0"/>
                    <a:pt x="1570425" y="98762"/>
                    <a:pt x="1828033" y="296286"/>
                  </a:cubicBezTo>
                  <a:cubicBezTo>
                    <a:pt x="2016289" y="566576"/>
                    <a:pt x="2110417" y="836866"/>
                    <a:pt x="2110417" y="1107157"/>
                  </a:cubicBezTo>
                  <a:cubicBezTo>
                    <a:pt x="2110417" y="1718623"/>
                    <a:pt x="1637984" y="2214314"/>
                    <a:pt x="1055208" y="2214314"/>
                  </a:cubicBezTo>
                  <a:cubicBezTo>
                    <a:pt x="472432" y="2214314"/>
                    <a:pt x="-1" y="1718623"/>
                    <a:pt x="-1" y="1107157"/>
                  </a:cubicBezTo>
                  <a:lnTo>
                    <a:pt x="0" y="1107157"/>
                  </a:lnTo>
                  <a:close/>
                </a:path>
              </a:pathLst>
            </a:custGeom>
            <a:noFill/>
            <a:ln w="508000">
              <a:solidFill>
                <a:schemeClr val="accent6">
                  <a:lumMod val="75000"/>
                  <a:lumOff val="0"/>
                </a:schemeClr>
              </a:solidFill>
              <a:miter lim="800000"/>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ctr" anchorCtr="0" upright="1">
              <a:noAutofit/>
            </a:bodyPr>
            <a:lstStyle/>
            <a:p>
              <a:pPr>
                <a:lnSpc>
                  <a:spcPts val="1400"/>
                </a:lnSpc>
                <a:spcAft>
                  <a:spcPts val="0"/>
                </a:spcAft>
              </a:pPr>
              <a:r>
                <a:rPr lang="en-GB" sz="1000">
                  <a:effectLst/>
                  <a:latin typeface="Arial"/>
                  <a:ea typeface="Times New Roman"/>
                  <a:cs typeface="Times New Roman"/>
                </a:rPr>
                <a:t> </a:t>
              </a:r>
              <a:endParaRPr lang="da-DK" sz="1000">
                <a:effectLst/>
                <a:latin typeface="Arial"/>
                <a:ea typeface="Times New Roman"/>
                <a:cs typeface="Times New Roman"/>
              </a:endParaRPr>
            </a:p>
          </p:txBody>
        </p:sp>
        <p:sp>
          <p:nvSpPr>
            <p:cNvPr id="11" name="Isosceles Triangle 10"/>
            <p:cNvSpPr>
              <a:spLocks noChangeArrowheads="1"/>
            </p:cNvSpPr>
            <p:nvPr/>
          </p:nvSpPr>
          <p:spPr bwMode="auto">
            <a:xfrm rot="10800000">
              <a:off x="43434" y="38922"/>
              <a:ext cx="2533" cy="7318"/>
            </a:xfrm>
            <a:prstGeom prst="triangle">
              <a:avLst>
                <a:gd name="adj" fmla="val 0"/>
              </a:avLst>
            </a:prstGeom>
            <a:solidFill>
              <a:schemeClr val="accent6">
                <a:lumMod val="40000"/>
                <a:lumOff val="60000"/>
              </a:schemeClr>
            </a:solidFill>
            <a:ln>
              <a:noFill/>
            </a:ln>
            <a:extLst>
              <a:ext uri="{91240B29-F687-4F45-9708-019B960494DF}">
                <a14:hiddenLine xmlns:a14="http://schemas.microsoft.com/office/drawing/2010/main" w="25400">
                  <a:solidFill>
                    <a:srgbClr val="000000"/>
                  </a:solidFill>
                  <a:miter lim="800000"/>
                  <a:headEnd/>
                  <a:tailEnd/>
                </a14:hiddenLine>
              </a:ext>
            </a:extLst>
          </p:spPr>
          <p:txBody>
            <a:bodyPr rot="0" vert="horz" wrap="square" lIns="91440" tIns="45720" rIns="91440" bIns="45720" anchor="ctr" anchorCtr="0" upright="1">
              <a:noAutofit/>
            </a:bodyPr>
            <a:lstStyle/>
            <a:p>
              <a:pPr>
                <a:lnSpc>
                  <a:spcPts val="1400"/>
                </a:lnSpc>
                <a:spcAft>
                  <a:spcPts val="0"/>
                </a:spcAft>
              </a:pPr>
              <a:r>
                <a:rPr lang="en-GB" sz="1000">
                  <a:effectLst/>
                  <a:latin typeface="Arial"/>
                  <a:ea typeface="Times New Roman"/>
                  <a:cs typeface="Times New Roman"/>
                </a:rPr>
                <a:t> </a:t>
              </a:r>
              <a:endParaRPr lang="da-DK" sz="1000">
                <a:effectLst/>
                <a:latin typeface="Arial"/>
                <a:ea typeface="Times New Roman"/>
                <a:cs typeface="Times New Roman"/>
              </a:endParaRPr>
            </a:p>
          </p:txBody>
        </p:sp>
        <p:sp>
          <p:nvSpPr>
            <p:cNvPr id="12" name="Flowchart: Manual Input 11"/>
            <p:cNvSpPr>
              <a:spLocks noChangeArrowheads="1"/>
            </p:cNvSpPr>
            <p:nvPr/>
          </p:nvSpPr>
          <p:spPr bwMode="auto">
            <a:xfrm>
              <a:off x="49224" y="48768"/>
              <a:ext cx="1739" cy="13464"/>
            </a:xfrm>
            <a:prstGeom prst="flowChartManualInput">
              <a:avLst/>
            </a:prstGeom>
            <a:solidFill>
              <a:schemeClr val="accent6">
                <a:lumMod val="75000"/>
                <a:lumOff val="0"/>
              </a:schemeClr>
            </a:solidFill>
            <a:ln>
              <a:noFill/>
            </a:ln>
            <a:extLst>
              <a:ext uri="{91240B29-F687-4F45-9708-019B960494DF}">
                <a14:hiddenLine xmlns:a14="http://schemas.microsoft.com/office/drawing/2010/main" w="25400">
                  <a:solidFill>
                    <a:srgbClr val="000000"/>
                  </a:solidFill>
                  <a:miter lim="800000"/>
                  <a:headEnd/>
                  <a:tailEnd/>
                </a14:hiddenLine>
              </a:ext>
            </a:extLst>
          </p:spPr>
          <p:txBody>
            <a:bodyPr rot="0" vert="horz" wrap="square" lIns="91440" tIns="45720" rIns="91440" bIns="45720" anchor="ctr" anchorCtr="0" upright="1">
              <a:noAutofit/>
            </a:bodyPr>
            <a:lstStyle/>
            <a:p>
              <a:pPr algn="ctr" rtl="1">
                <a:spcAft>
                  <a:spcPts val="0"/>
                </a:spcAft>
              </a:pPr>
              <a:r>
                <a:rPr lang="da-DK" sz="1800" kern="1200">
                  <a:solidFill>
                    <a:srgbClr val="FFFFFF"/>
                  </a:solidFill>
                  <a:effectLst/>
                  <a:latin typeface="Arial"/>
                  <a:ea typeface="Times New Roman"/>
                </a:rPr>
                <a:t> </a:t>
              </a:r>
              <a:endParaRPr lang="da-DK" sz="1200">
                <a:effectLst/>
                <a:latin typeface="Times New Roman"/>
                <a:ea typeface="Times New Roman"/>
              </a:endParaRPr>
            </a:p>
          </p:txBody>
        </p:sp>
        <p:sp>
          <p:nvSpPr>
            <p:cNvPr id="13" name="Isosceles Triangle 12"/>
            <p:cNvSpPr>
              <a:spLocks noChangeArrowheads="1"/>
            </p:cNvSpPr>
            <p:nvPr/>
          </p:nvSpPr>
          <p:spPr bwMode="auto">
            <a:xfrm rot="10800000">
              <a:off x="50963" y="38862"/>
              <a:ext cx="2678" cy="8080"/>
            </a:xfrm>
            <a:prstGeom prst="triangle">
              <a:avLst>
                <a:gd name="adj" fmla="val 98796"/>
              </a:avLst>
            </a:prstGeom>
            <a:solidFill>
              <a:schemeClr val="accent6">
                <a:lumMod val="40000"/>
                <a:lumOff val="60000"/>
              </a:schemeClr>
            </a:solidFill>
            <a:ln>
              <a:noFill/>
            </a:ln>
            <a:extLst>
              <a:ext uri="{91240B29-F687-4F45-9708-019B960494DF}">
                <a14:hiddenLine xmlns:a14="http://schemas.microsoft.com/office/drawing/2010/main" w="25400">
                  <a:solidFill>
                    <a:srgbClr val="000000"/>
                  </a:solidFill>
                  <a:miter lim="800000"/>
                  <a:headEnd/>
                  <a:tailEnd/>
                </a14:hiddenLine>
              </a:ext>
            </a:extLst>
          </p:spPr>
          <p:txBody>
            <a:bodyPr rot="0" vert="horz" wrap="square" lIns="91440" tIns="45720" rIns="91440" bIns="45720" anchor="ctr" anchorCtr="0" upright="1">
              <a:noAutofit/>
            </a:bodyPr>
            <a:lstStyle/>
            <a:p>
              <a:pPr>
                <a:lnSpc>
                  <a:spcPts val="1400"/>
                </a:lnSpc>
                <a:spcAft>
                  <a:spcPts val="0"/>
                </a:spcAft>
              </a:pPr>
              <a:r>
                <a:rPr lang="en-GB" sz="1000" dirty="0">
                  <a:effectLst/>
                  <a:latin typeface="Arial"/>
                  <a:ea typeface="Times New Roman"/>
                  <a:cs typeface="Times New Roman"/>
                </a:rPr>
                <a:t> </a:t>
              </a:r>
              <a:endParaRPr lang="da-DK" sz="1000" dirty="0">
                <a:effectLst/>
                <a:latin typeface="Arial"/>
                <a:ea typeface="Times New Roman"/>
                <a:cs typeface="Times New Roman"/>
              </a:endParaRPr>
            </a:p>
          </p:txBody>
        </p:sp>
        <p:sp>
          <p:nvSpPr>
            <p:cNvPr id="14" name="Flowchart: Magnetic Disk 13"/>
            <p:cNvSpPr>
              <a:spLocks noChangeArrowheads="1"/>
            </p:cNvSpPr>
            <p:nvPr/>
          </p:nvSpPr>
          <p:spPr bwMode="auto">
            <a:xfrm>
              <a:off x="46906" y="14277"/>
              <a:ext cx="1159" cy="4488"/>
            </a:xfrm>
            <a:prstGeom prst="flowChartMagneticDisk">
              <a:avLst/>
            </a:prstGeom>
            <a:solidFill>
              <a:schemeClr val="accent6">
                <a:lumMod val="75000"/>
                <a:lumOff val="0"/>
              </a:schemeClr>
            </a:solidFill>
            <a:ln w="25400">
              <a:solidFill>
                <a:schemeClr val="accent6">
                  <a:lumMod val="50000"/>
                  <a:lumOff val="0"/>
                </a:schemeClr>
              </a:solidFill>
              <a:round/>
              <a:headEnd/>
              <a:tailEnd/>
            </a:ln>
          </p:spPr>
          <p:txBody>
            <a:bodyPr rot="0" vert="horz" wrap="square" lIns="91440" tIns="45720" rIns="91440" bIns="45720" anchor="ctr" anchorCtr="0" upright="1">
              <a:noAutofit/>
            </a:bodyPr>
            <a:lstStyle/>
            <a:p>
              <a:pPr>
                <a:lnSpc>
                  <a:spcPts val="1400"/>
                </a:lnSpc>
                <a:spcAft>
                  <a:spcPts val="0"/>
                </a:spcAft>
              </a:pPr>
              <a:r>
                <a:rPr lang="en-GB" sz="1000">
                  <a:effectLst/>
                  <a:latin typeface="Arial"/>
                  <a:ea typeface="Times New Roman"/>
                  <a:cs typeface="Times New Roman"/>
                </a:rPr>
                <a:t> </a:t>
              </a:r>
              <a:endParaRPr lang="da-DK" sz="1000">
                <a:effectLst/>
                <a:latin typeface="Arial"/>
                <a:ea typeface="Times New Roman"/>
                <a:cs typeface="Times New Roman"/>
              </a:endParaRPr>
            </a:p>
          </p:txBody>
        </p:sp>
        <p:sp>
          <p:nvSpPr>
            <p:cNvPr id="15" name="Block Arc 28"/>
            <p:cNvSpPr>
              <a:spLocks/>
            </p:cNvSpPr>
            <p:nvPr/>
          </p:nvSpPr>
          <p:spPr bwMode="auto">
            <a:xfrm rot="10800000">
              <a:off x="46906" y="13716"/>
              <a:ext cx="1159" cy="2244"/>
            </a:xfrm>
            <a:custGeom>
              <a:avLst/>
              <a:gdLst>
                <a:gd name="T0" fmla="*/ 0 w 115925"/>
                <a:gd name="T1" fmla="*/ 112207 h 224413"/>
                <a:gd name="T2" fmla="*/ 57963 w 115925"/>
                <a:gd name="T3" fmla="*/ 0 h 224413"/>
                <a:gd name="T4" fmla="*/ 115926 w 115925"/>
                <a:gd name="T5" fmla="*/ 112207 h 224413"/>
                <a:gd name="T6" fmla="*/ 86944 w 115925"/>
                <a:gd name="T7" fmla="*/ 112207 h 224413"/>
                <a:gd name="T8" fmla="*/ 57963 w 115925"/>
                <a:gd name="T9" fmla="*/ 28982 h 224413"/>
                <a:gd name="T10" fmla="*/ 28982 w 115925"/>
                <a:gd name="T11" fmla="*/ 112207 h 224413"/>
                <a:gd name="T12" fmla="*/ 0 w 115925"/>
                <a:gd name="T13" fmla="*/ 112207 h 224413"/>
                <a:gd name="T14" fmla="*/ 0 60000 65536"/>
                <a:gd name="T15" fmla="*/ 0 60000 65536"/>
                <a:gd name="T16" fmla="*/ 0 60000 65536"/>
                <a:gd name="T17" fmla="*/ 0 60000 65536"/>
                <a:gd name="T18" fmla="*/ 0 60000 65536"/>
                <a:gd name="T19" fmla="*/ 0 60000 65536"/>
                <a:gd name="T20" fmla="*/ 0 60000 65536"/>
                <a:gd name="T21" fmla="*/ 0 w 115925"/>
                <a:gd name="T22" fmla="*/ 0 h 224413"/>
                <a:gd name="T23" fmla="*/ 115925 w 115925"/>
                <a:gd name="T24" fmla="*/ 224413 h 2244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5925" h="224413">
                  <a:moveTo>
                    <a:pt x="0" y="112207"/>
                  </a:moveTo>
                  <a:cubicBezTo>
                    <a:pt x="0" y="50237"/>
                    <a:pt x="25951" y="0"/>
                    <a:pt x="57963" y="0"/>
                  </a:cubicBezTo>
                  <a:cubicBezTo>
                    <a:pt x="89975" y="0"/>
                    <a:pt x="115926" y="50237"/>
                    <a:pt x="115926" y="112207"/>
                  </a:cubicBezTo>
                  <a:lnTo>
                    <a:pt x="86944" y="112207"/>
                  </a:lnTo>
                  <a:cubicBezTo>
                    <a:pt x="86944" y="66243"/>
                    <a:pt x="73969" y="28982"/>
                    <a:pt x="57963" y="28982"/>
                  </a:cubicBezTo>
                  <a:cubicBezTo>
                    <a:pt x="41957" y="28982"/>
                    <a:pt x="28982" y="66243"/>
                    <a:pt x="28982" y="112207"/>
                  </a:cubicBezTo>
                  <a:lnTo>
                    <a:pt x="0" y="112207"/>
                  </a:lnTo>
                  <a:close/>
                </a:path>
              </a:pathLst>
            </a:custGeom>
            <a:solidFill>
              <a:schemeClr val="accent6">
                <a:lumMod val="75000"/>
                <a:lumOff val="0"/>
              </a:schemeClr>
            </a:solidFill>
            <a:ln w="25400">
              <a:solidFill>
                <a:schemeClr val="accent6">
                  <a:lumMod val="75000"/>
                  <a:lumOff val="0"/>
                </a:schemeClr>
              </a:solidFill>
              <a:miter lim="800000"/>
              <a:headEnd/>
              <a:tailEnd/>
            </a:ln>
          </p:spPr>
          <p:txBody>
            <a:bodyPr rot="0" vert="horz" wrap="square" lIns="91440" tIns="45720" rIns="91440" bIns="45720" anchor="ctr" anchorCtr="0" upright="1">
              <a:noAutofit/>
            </a:bodyPr>
            <a:lstStyle/>
            <a:p>
              <a:pPr>
                <a:lnSpc>
                  <a:spcPts val="1400"/>
                </a:lnSpc>
                <a:spcAft>
                  <a:spcPts val="0"/>
                </a:spcAft>
              </a:pPr>
              <a:r>
                <a:rPr lang="en-GB" sz="1000">
                  <a:effectLst/>
                  <a:latin typeface="Arial"/>
                  <a:ea typeface="Times New Roman"/>
                  <a:cs typeface="Times New Roman"/>
                </a:rPr>
                <a:t> </a:t>
              </a:r>
              <a:endParaRPr lang="da-DK" sz="1000">
                <a:effectLst/>
                <a:latin typeface="Arial"/>
                <a:ea typeface="Times New Roman"/>
                <a:cs typeface="Times New Roman"/>
              </a:endParaRPr>
            </a:p>
          </p:txBody>
        </p:sp>
        <p:sp>
          <p:nvSpPr>
            <p:cNvPr id="16" name="Flowchart: Manual Input 15"/>
            <p:cNvSpPr>
              <a:spLocks noChangeArrowheads="1"/>
            </p:cNvSpPr>
            <p:nvPr/>
          </p:nvSpPr>
          <p:spPr bwMode="auto">
            <a:xfrm flipH="1">
              <a:off x="46482" y="48768"/>
              <a:ext cx="1738" cy="13464"/>
            </a:xfrm>
            <a:prstGeom prst="flowChartManualInput">
              <a:avLst/>
            </a:prstGeom>
            <a:solidFill>
              <a:schemeClr val="accent6">
                <a:lumMod val="75000"/>
                <a:lumOff val="0"/>
              </a:schemeClr>
            </a:solidFill>
            <a:ln>
              <a:noFill/>
            </a:ln>
            <a:extLst>
              <a:ext uri="{91240B29-F687-4F45-9708-019B960494DF}">
                <a14:hiddenLine xmlns:a14="http://schemas.microsoft.com/office/drawing/2010/main" w="25400">
                  <a:solidFill>
                    <a:srgbClr val="000000"/>
                  </a:solidFill>
                  <a:miter lim="800000"/>
                  <a:headEnd/>
                  <a:tailEnd/>
                </a14:hiddenLine>
              </a:ext>
            </a:extLst>
          </p:spPr>
          <p:txBody>
            <a:bodyPr rot="0" vert="horz" wrap="square" lIns="91440" tIns="45720" rIns="91440" bIns="45720" anchor="ctr" anchorCtr="0" upright="1">
              <a:noAutofit/>
            </a:bodyPr>
            <a:lstStyle/>
            <a:p>
              <a:pPr algn="ctr" rtl="1">
                <a:spcAft>
                  <a:spcPts val="0"/>
                </a:spcAft>
              </a:pPr>
              <a:r>
                <a:rPr lang="da-DK" sz="1800" kern="1200">
                  <a:solidFill>
                    <a:srgbClr val="FFFFFF"/>
                  </a:solidFill>
                  <a:effectLst/>
                  <a:latin typeface="Arial"/>
                  <a:ea typeface="Times New Roman"/>
                </a:rPr>
                <a:t> </a:t>
              </a:r>
              <a:endParaRPr lang="da-DK" sz="1200">
                <a:effectLst/>
                <a:latin typeface="Times New Roman"/>
                <a:ea typeface="Times New Roman"/>
              </a:endParaRPr>
            </a:p>
          </p:txBody>
        </p:sp>
        <p:sp>
          <p:nvSpPr>
            <p:cNvPr id="17" name="Flowchart: Connector 16"/>
            <p:cNvSpPr>
              <a:spLocks noChangeArrowheads="1"/>
            </p:cNvSpPr>
            <p:nvPr/>
          </p:nvSpPr>
          <p:spPr bwMode="auto">
            <a:xfrm>
              <a:off x="43434" y="38862"/>
              <a:ext cx="1524" cy="1524"/>
            </a:xfrm>
            <a:prstGeom prst="flowChartConnector">
              <a:avLst/>
            </a:prstGeom>
            <a:gradFill rotWithShape="0">
              <a:gsLst>
                <a:gs pos="0">
                  <a:srgbClr val="DDD9C3"/>
                </a:gs>
                <a:gs pos="50000">
                  <a:srgbClr val="C2D1ED"/>
                </a:gs>
                <a:gs pos="100000">
                  <a:srgbClr val="E1E8F5"/>
                </a:gs>
              </a:gsLst>
              <a:lin ang="5400000"/>
            </a:gradFill>
            <a:ln w="25400">
              <a:solidFill>
                <a:schemeClr val="accent1">
                  <a:lumMod val="50000"/>
                  <a:lumOff val="0"/>
                </a:schemeClr>
              </a:solidFill>
              <a:round/>
              <a:headEnd/>
              <a:tailEnd/>
            </a:ln>
          </p:spPr>
          <p:txBody>
            <a:bodyPr rot="0" vert="horz" wrap="square" lIns="91440" tIns="45720" rIns="91440" bIns="45720" anchor="ctr" anchorCtr="0" upright="1">
              <a:noAutofit/>
            </a:bodyPr>
            <a:lstStyle/>
            <a:p>
              <a:pPr>
                <a:lnSpc>
                  <a:spcPts val="1400"/>
                </a:lnSpc>
                <a:spcAft>
                  <a:spcPts val="0"/>
                </a:spcAft>
              </a:pPr>
              <a:r>
                <a:rPr lang="en-GB" sz="1000" dirty="0">
                  <a:effectLst/>
                  <a:latin typeface="Arial"/>
                  <a:ea typeface="Times New Roman"/>
                  <a:cs typeface="Times New Roman"/>
                </a:rPr>
                <a:t> </a:t>
              </a:r>
              <a:endParaRPr lang="da-DK" sz="1000" dirty="0">
                <a:effectLst/>
                <a:latin typeface="Arial"/>
                <a:ea typeface="Times New Roman"/>
                <a:cs typeface="Times New Roman"/>
              </a:endParaRPr>
            </a:p>
          </p:txBody>
        </p:sp>
        <p:sp>
          <p:nvSpPr>
            <p:cNvPr id="18" name="Flowchart: Connector 17"/>
            <p:cNvSpPr>
              <a:spLocks noChangeArrowheads="1"/>
            </p:cNvSpPr>
            <p:nvPr/>
          </p:nvSpPr>
          <p:spPr bwMode="auto">
            <a:xfrm>
              <a:off x="52578" y="38862"/>
              <a:ext cx="1524" cy="1524"/>
            </a:xfrm>
            <a:prstGeom prst="flowChartConnector">
              <a:avLst/>
            </a:prstGeom>
            <a:gradFill rotWithShape="0">
              <a:gsLst>
                <a:gs pos="0">
                  <a:srgbClr val="DDD9C3"/>
                </a:gs>
                <a:gs pos="50000">
                  <a:srgbClr val="C2D1ED"/>
                </a:gs>
                <a:gs pos="100000">
                  <a:srgbClr val="E1E8F5"/>
                </a:gs>
              </a:gsLst>
              <a:lin ang="5400000"/>
            </a:gradFill>
            <a:ln w="25400">
              <a:solidFill>
                <a:schemeClr val="accent1">
                  <a:lumMod val="50000"/>
                  <a:lumOff val="0"/>
                </a:schemeClr>
              </a:solidFill>
              <a:round/>
              <a:headEnd/>
              <a:tailEnd/>
            </a:ln>
          </p:spPr>
          <p:txBody>
            <a:bodyPr rot="0" vert="horz" wrap="square" lIns="91440" tIns="45720" rIns="91440" bIns="45720" anchor="ctr" anchorCtr="0" upright="1">
              <a:noAutofit/>
            </a:bodyPr>
            <a:lstStyle/>
            <a:p>
              <a:pPr>
                <a:lnSpc>
                  <a:spcPts val="1400"/>
                </a:lnSpc>
                <a:spcAft>
                  <a:spcPts val="0"/>
                </a:spcAft>
              </a:pPr>
              <a:r>
                <a:rPr lang="en-GB" sz="1000">
                  <a:effectLst/>
                  <a:latin typeface="Arial"/>
                  <a:ea typeface="Times New Roman"/>
                  <a:cs typeface="Times New Roman"/>
                </a:rPr>
                <a:t> </a:t>
              </a:r>
              <a:endParaRPr lang="da-DK" sz="1000">
                <a:effectLst/>
                <a:latin typeface="Arial"/>
                <a:ea typeface="Times New Roman"/>
                <a:cs typeface="Times New Roman"/>
              </a:endParaRPr>
            </a:p>
          </p:txBody>
        </p:sp>
        <p:sp>
          <p:nvSpPr>
            <p:cNvPr id="19" name="Chord 32"/>
            <p:cNvSpPr>
              <a:spLocks/>
            </p:cNvSpPr>
            <p:nvPr/>
          </p:nvSpPr>
          <p:spPr bwMode="auto">
            <a:xfrm rot="1539985">
              <a:off x="44870" y="48846"/>
              <a:ext cx="13955" cy="13329"/>
            </a:xfrm>
            <a:custGeom>
              <a:avLst/>
              <a:gdLst>
                <a:gd name="T0" fmla="*/ 518919 w 1395507"/>
                <a:gd name="T1" fmla="*/ 1310624 h 1332885"/>
                <a:gd name="T2" fmla="*/ 79181 w 1395507"/>
                <a:gd name="T3" fmla="*/ 974800 h 1332885"/>
                <a:gd name="T4" fmla="*/ 52666 w 1395507"/>
                <a:gd name="T5" fmla="*/ 412438 h 1332885"/>
                <a:gd name="T6" fmla="*/ 518919 w 1395507"/>
                <a:gd name="T7" fmla="*/ 1310624 h 1332885"/>
                <a:gd name="T8" fmla="*/ 0 60000 65536"/>
                <a:gd name="T9" fmla="*/ 0 60000 65536"/>
                <a:gd name="T10" fmla="*/ 0 60000 65536"/>
                <a:gd name="T11" fmla="*/ 0 60000 65536"/>
                <a:gd name="T12" fmla="*/ 0 w 1395507"/>
                <a:gd name="T13" fmla="*/ 0 h 1332885"/>
                <a:gd name="T14" fmla="*/ 1395507 w 1395507"/>
                <a:gd name="T15" fmla="*/ 1332885 h 1332885"/>
              </a:gdLst>
              <a:ahLst/>
              <a:cxnLst>
                <a:cxn ang="T8">
                  <a:pos x="T0" y="T1"/>
                </a:cxn>
                <a:cxn ang="T9">
                  <a:pos x="T2" y="T3"/>
                </a:cxn>
                <a:cxn ang="T10">
                  <a:pos x="T4" y="T5"/>
                </a:cxn>
                <a:cxn ang="T11">
                  <a:pos x="T6" y="T7"/>
                </a:cxn>
              </a:cxnLst>
              <a:rect l="T12" t="T13" r="T14" b="T15"/>
              <a:pathLst>
                <a:path w="1395507" h="1332885">
                  <a:moveTo>
                    <a:pt x="518919" y="1310624"/>
                  </a:moveTo>
                  <a:cubicBezTo>
                    <a:pt x="329462" y="1262642"/>
                    <a:pt x="169871" y="1140764"/>
                    <a:pt x="79181" y="974800"/>
                  </a:cubicBezTo>
                  <a:cubicBezTo>
                    <a:pt x="-16181" y="800286"/>
                    <a:pt x="-25887" y="594433"/>
                    <a:pt x="52666" y="412438"/>
                  </a:cubicBezTo>
                  <a:lnTo>
                    <a:pt x="518919" y="1310624"/>
                  </a:lnTo>
                  <a:close/>
                </a:path>
              </a:pathLst>
            </a:custGeom>
            <a:solidFill>
              <a:schemeClr val="accent2">
                <a:lumMod val="60000"/>
                <a:lumOff val="40000"/>
              </a:schemeClr>
            </a:solidFill>
            <a:ln>
              <a:noFill/>
            </a:ln>
            <a:extLst>
              <a:ext uri="{91240B29-F687-4F45-9708-019B960494DF}">
                <a14:hiddenLine xmlns:a14="http://schemas.microsoft.com/office/drawing/2010/main" w="25400">
                  <a:solidFill>
                    <a:srgbClr val="000000"/>
                  </a:solidFill>
                  <a:miter lim="800000"/>
                  <a:headEnd/>
                  <a:tailEnd/>
                </a14:hiddenLine>
              </a:ext>
            </a:extLst>
          </p:spPr>
          <p:txBody>
            <a:bodyPr rot="0" vert="horz" wrap="square" lIns="91440" tIns="45720" rIns="91440" bIns="45720" anchor="ctr" anchorCtr="0" upright="1">
              <a:noAutofit/>
            </a:bodyPr>
            <a:lstStyle/>
            <a:p>
              <a:pPr>
                <a:lnSpc>
                  <a:spcPts val="1400"/>
                </a:lnSpc>
                <a:spcAft>
                  <a:spcPts val="0"/>
                </a:spcAft>
              </a:pPr>
              <a:r>
                <a:rPr lang="en-GB" sz="1000">
                  <a:effectLst/>
                  <a:latin typeface="Arial"/>
                  <a:ea typeface="Times New Roman"/>
                  <a:cs typeface="Times New Roman"/>
                </a:rPr>
                <a:t> </a:t>
              </a:r>
              <a:endParaRPr lang="da-DK" sz="1000">
                <a:effectLst/>
                <a:latin typeface="Arial"/>
                <a:ea typeface="Times New Roman"/>
                <a:cs typeface="Times New Roman"/>
              </a:endParaRPr>
            </a:p>
          </p:txBody>
        </p:sp>
        <p:sp>
          <p:nvSpPr>
            <p:cNvPr id="20" name="Chord 33"/>
            <p:cNvSpPr>
              <a:spLocks/>
            </p:cNvSpPr>
            <p:nvPr/>
          </p:nvSpPr>
          <p:spPr bwMode="auto">
            <a:xfrm rot="-9214644">
              <a:off x="39434" y="48890"/>
              <a:ext cx="13955" cy="13329"/>
            </a:xfrm>
            <a:custGeom>
              <a:avLst/>
              <a:gdLst>
                <a:gd name="T0" fmla="*/ 518919 w 1395507"/>
                <a:gd name="T1" fmla="*/ 1310624 h 1332885"/>
                <a:gd name="T2" fmla="*/ 79181 w 1395507"/>
                <a:gd name="T3" fmla="*/ 974800 h 1332885"/>
                <a:gd name="T4" fmla="*/ 52666 w 1395507"/>
                <a:gd name="T5" fmla="*/ 412438 h 1332885"/>
                <a:gd name="T6" fmla="*/ 518919 w 1395507"/>
                <a:gd name="T7" fmla="*/ 1310624 h 1332885"/>
                <a:gd name="T8" fmla="*/ 0 60000 65536"/>
                <a:gd name="T9" fmla="*/ 0 60000 65536"/>
                <a:gd name="T10" fmla="*/ 0 60000 65536"/>
                <a:gd name="T11" fmla="*/ 0 60000 65536"/>
                <a:gd name="T12" fmla="*/ 0 w 1395507"/>
                <a:gd name="T13" fmla="*/ 0 h 1332885"/>
                <a:gd name="T14" fmla="*/ 1395507 w 1395507"/>
                <a:gd name="T15" fmla="*/ 1332885 h 1332885"/>
              </a:gdLst>
              <a:ahLst/>
              <a:cxnLst>
                <a:cxn ang="T8">
                  <a:pos x="T0" y="T1"/>
                </a:cxn>
                <a:cxn ang="T9">
                  <a:pos x="T2" y="T3"/>
                </a:cxn>
                <a:cxn ang="T10">
                  <a:pos x="T4" y="T5"/>
                </a:cxn>
                <a:cxn ang="T11">
                  <a:pos x="T6" y="T7"/>
                </a:cxn>
              </a:cxnLst>
              <a:rect l="T12" t="T13" r="T14" b="T15"/>
              <a:pathLst>
                <a:path w="1395507" h="1332885">
                  <a:moveTo>
                    <a:pt x="518919" y="1310624"/>
                  </a:moveTo>
                  <a:cubicBezTo>
                    <a:pt x="329462" y="1262642"/>
                    <a:pt x="169871" y="1140764"/>
                    <a:pt x="79181" y="974800"/>
                  </a:cubicBezTo>
                  <a:cubicBezTo>
                    <a:pt x="-16181" y="800286"/>
                    <a:pt x="-25887" y="594433"/>
                    <a:pt x="52666" y="412438"/>
                  </a:cubicBezTo>
                  <a:lnTo>
                    <a:pt x="518919" y="1310624"/>
                  </a:lnTo>
                  <a:close/>
                </a:path>
              </a:pathLst>
            </a:custGeom>
            <a:solidFill>
              <a:schemeClr val="accent2">
                <a:lumMod val="60000"/>
                <a:lumOff val="40000"/>
              </a:schemeClr>
            </a:solidFill>
            <a:ln>
              <a:noFill/>
            </a:ln>
            <a:extLst>
              <a:ext uri="{91240B29-F687-4F45-9708-019B960494DF}">
                <a14:hiddenLine xmlns:a14="http://schemas.microsoft.com/office/drawing/2010/main" w="25400">
                  <a:solidFill>
                    <a:srgbClr val="000000"/>
                  </a:solidFill>
                  <a:miter lim="800000"/>
                  <a:headEnd/>
                  <a:tailEnd/>
                </a14:hiddenLine>
              </a:ext>
            </a:extLst>
          </p:spPr>
          <p:txBody>
            <a:bodyPr rot="0" vert="horz" wrap="square" lIns="91440" tIns="45720" rIns="91440" bIns="45720" anchor="ctr" anchorCtr="0" upright="1">
              <a:noAutofit/>
            </a:bodyPr>
            <a:lstStyle/>
            <a:p>
              <a:pPr>
                <a:lnSpc>
                  <a:spcPts val="1400"/>
                </a:lnSpc>
                <a:spcAft>
                  <a:spcPts val="0"/>
                </a:spcAft>
              </a:pPr>
              <a:r>
                <a:rPr lang="en-GB" sz="1000">
                  <a:effectLst/>
                  <a:latin typeface="Arial"/>
                  <a:ea typeface="Times New Roman"/>
                  <a:cs typeface="Times New Roman"/>
                </a:rPr>
                <a:t> </a:t>
              </a:r>
              <a:endParaRPr lang="da-DK" sz="1000">
                <a:effectLst/>
                <a:latin typeface="Arial"/>
                <a:ea typeface="Times New Roman"/>
                <a:cs typeface="Times New Roman"/>
              </a:endParaRPr>
            </a:p>
          </p:txBody>
        </p:sp>
        <p:sp>
          <p:nvSpPr>
            <p:cNvPr id="21" name="Freeform 20"/>
            <p:cNvSpPr>
              <a:spLocks/>
            </p:cNvSpPr>
            <p:nvPr/>
          </p:nvSpPr>
          <p:spPr bwMode="auto">
            <a:xfrm>
              <a:off x="51054" y="56388"/>
              <a:ext cx="8042" cy="5250"/>
            </a:xfrm>
            <a:custGeom>
              <a:avLst/>
              <a:gdLst>
                <a:gd name="T0" fmla="*/ 804231 w 598113"/>
                <a:gd name="T1" fmla="*/ 0 h 753651"/>
                <a:gd name="T2" fmla="*/ 774605 w 598113"/>
                <a:gd name="T3" fmla="*/ 23025 h 753651"/>
                <a:gd name="T4" fmla="*/ 744978 w 598113"/>
                <a:gd name="T5" fmla="*/ 84427 h 753651"/>
                <a:gd name="T6" fmla="*/ 730164 w 598113"/>
                <a:gd name="T7" fmla="*/ 107453 h 753651"/>
                <a:gd name="T8" fmla="*/ 715351 w 598113"/>
                <a:gd name="T9" fmla="*/ 138153 h 753651"/>
                <a:gd name="T10" fmla="*/ 611657 w 598113"/>
                <a:gd name="T11" fmla="*/ 207230 h 753651"/>
                <a:gd name="T12" fmla="*/ 537590 w 598113"/>
                <a:gd name="T13" fmla="*/ 268632 h 753651"/>
                <a:gd name="T14" fmla="*/ 507963 w 598113"/>
                <a:gd name="T15" fmla="*/ 299333 h 753651"/>
                <a:gd name="T16" fmla="*/ 493149 w 598113"/>
                <a:gd name="T17" fmla="*/ 322358 h 753651"/>
                <a:gd name="T18" fmla="*/ 448710 w 598113"/>
                <a:gd name="T19" fmla="*/ 345384 h 753651"/>
                <a:gd name="T20" fmla="*/ 315389 w 598113"/>
                <a:gd name="T21" fmla="*/ 422136 h 753651"/>
                <a:gd name="T22" fmla="*/ 270948 w 598113"/>
                <a:gd name="T23" fmla="*/ 429810 h 753651"/>
                <a:gd name="T24" fmla="*/ 226507 w 598113"/>
                <a:gd name="T25" fmla="*/ 445161 h 753651"/>
                <a:gd name="T26" fmla="*/ 182067 w 598113"/>
                <a:gd name="T27" fmla="*/ 452836 h 753651"/>
                <a:gd name="T28" fmla="*/ 122813 w 598113"/>
                <a:gd name="T29" fmla="*/ 475862 h 753651"/>
                <a:gd name="T30" fmla="*/ 78374 w 598113"/>
                <a:gd name="T31" fmla="*/ 491212 h 753651"/>
                <a:gd name="T32" fmla="*/ 4305 w 598113"/>
                <a:gd name="T33" fmla="*/ 521913 h 75365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98113"/>
                <a:gd name="T52" fmla="*/ 0 h 753651"/>
                <a:gd name="T53" fmla="*/ 598113 w 598113"/>
                <a:gd name="T54" fmla="*/ 753651 h 75365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98113" h="753651">
                  <a:moveTo>
                    <a:pt x="598113" y="0"/>
                  </a:moveTo>
                  <a:cubicBezTo>
                    <a:pt x="590769" y="11017"/>
                    <a:pt x="582001" y="21207"/>
                    <a:pt x="576080" y="33050"/>
                  </a:cubicBezTo>
                  <a:cubicBezTo>
                    <a:pt x="563488" y="58234"/>
                    <a:pt x="560332" y="96042"/>
                    <a:pt x="554046" y="121185"/>
                  </a:cubicBezTo>
                  <a:cubicBezTo>
                    <a:pt x="551229" y="132451"/>
                    <a:pt x="546219" y="143070"/>
                    <a:pt x="543029" y="154236"/>
                  </a:cubicBezTo>
                  <a:cubicBezTo>
                    <a:pt x="538869" y="168795"/>
                    <a:pt x="538783" y="184760"/>
                    <a:pt x="532012" y="198303"/>
                  </a:cubicBezTo>
                  <a:cubicBezTo>
                    <a:pt x="505655" y="251017"/>
                    <a:pt x="491166" y="261184"/>
                    <a:pt x="454894" y="297455"/>
                  </a:cubicBezTo>
                  <a:cubicBezTo>
                    <a:pt x="399064" y="409114"/>
                    <a:pt x="471317" y="271178"/>
                    <a:pt x="399810" y="385590"/>
                  </a:cubicBezTo>
                  <a:cubicBezTo>
                    <a:pt x="391106" y="399517"/>
                    <a:pt x="384245" y="414563"/>
                    <a:pt x="377776" y="429658"/>
                  </a:cubicBezTo>
                  <a:cubicBezTo>
                    <a:pt x="373202" y="440332"/>
                    <a:pt x="373200" y="453046"/>
                    <a:pt x="366759" y="462708"/>
                  </a:cubicBezTo>
                  <a:cubicBezTo>
                    <a:pt x="358117" y="475672"/>
                    <a:pt x="343575" y="483701"/>
                    <a:pt x="333709" y="495759"/>
                  </a:cubicBezTo>
                  <a:cubicBezTo>
                    <a:pt x="288989" y="550416"/>
                    <a:pt x="287588" y="579413"/>
                    <a:pt x="234557" y="605928"/>
                  </a:cubicBezTo>
                  <a:cubicBezTo>
                    <a:pt x="224170" y="611121"/>
                    <a:pt x="212523" y="613272"/>
                    <a:pt x="201506" y="616944"/>
                  </a:cubicBezTo>
                  <a:cubicBezTo>
                    <a:pt x="190489" y="624289"/>
                    <a:pt x="180298" y="633056"/>
                    <a:pt x="168455" y="638978"/>
                  </a:cubicBezTo>
                  <a:cubicBezTo>
                    <a:pt x="158068" y="644171"/>
                    <a:pt x="145488" y="644233"/>
                    <a:pt x="135405" y="649995"/>
                  </a:cubicBezTo>
                  <a:cubicBezTo>
                    <a:pt x="119463" y="659105"/>
                    <a:pt x="106279" y="672374"/>
                    <a:pt x="91337" y="683046"/>
                  </a:cubicBezTo>
                  <a:cubicBezTo>
                    <a:pt x="80563" y="690742"/>
                    <a:pt x="68459" y="696603"/>
                    <a:pt x="58287" y="705079"/>
                  </a:cubicBezTo>
                  <a:cubicBezTo>
                    <a:pt x="0" y="753651"/>
                    <a:pt x="49412" y="726042"/>
                    <a:pt x="3202" y="749147"/>
                  </a:cubicBezTo>
                </a:path>
              </a:pathLst>
            </a:custGeom>
            <a:noFill/>
            <a:ln w="1905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ctr" anchorCtr="0" upright="1">
              <a:noAutofit/>
            </a:bodyPr>
            <a:lstStyle/>
            <a:p>
              <a:pPr>
                <a:lnSpc>
                  <a:spcPts val="1400"/>
                </a:lnSpc>
                <a:spcAft>
                  <a:spcPts val="0"/>
                </a:spcAft>
              </a:pPr>
              <a:r>
                <a:rPr lang="en-GB" sz="1000">
                  <a:effectLst/>
                  <a:latin typeface="Arial"/>
                  <a:ea typeface="Times New Roman"/>
                  <a:cs typeface="Times New Roman"/>
                </a:rPr>
                <a:t> </a:t>
              </a:r>
              <a:endParaRPr lang="da-DK" sz="1000">
                <a:effectLst/>
                <a:latin typeface="Arial"/>
                <a:ea typeface="Times New Roman"/>
                <a:cs typeface="Times New Roman"/>
              </a:endParaRPr>
            </a:p>
          </p:txBody>
        </p:sp>
        <p:sp>
          <p:nvSpPr>
            <p:cNvPr id="22" name="Freeform 21"/>
            <p:cNvSpPr>
              <a:spLocks/>
            </p:cNvSpPr>
            <p:nvPr/>
          </p:nvSpPr>
          <p:spPr bwMode="auto">
            <a:xfrm rot="2945005">
              <a:off x="38695" y="56997"/>
              <a:ext cx="8043" cy="5250"/>
            </a:xfrm>
            <a:custGeom>
              <a:avLst/>
              <a:gdLst>
                <a:gd name="T0" fmla="*/ 804231 w 598113"/>
                <a:gd name="T1" fmla="*/ 0 h 753651"/>
                <a:gd name="T2" fmla="*/ 774605 w 598113"/>
                <a:gd name="T3" fmla="*/ 23025 h 753651"/>
                <a:gd name="T4" fmla="*/ 744978 w 598113"/>
                <a:gd name="T5" fmla="*/ 84427 h 753651"/>
                <a:gd name="T6" fmla="*/ 730164 w 598113"/>
                <a:gd name="T7" fmla="*/ 107453 h 753651"/>
                <a:gd name="T8" fmla="*/ 715351 w 598113"/>
                <a:gd name="T9" fmla="*/ 138153 h 753651"/>
                <a:gd name="T10" fmla="*/ 611657 w 598113"/>
                <a:gd name="T11" fmla="*/ 207230 h 753651"/>
                <a:gd name="T12" fmla="*/ 537590 w 598113"/>
                <a:gd name="T13" fmla="*/ 268632 h 753651"/>
                <a:gd name="T14" fmla="*/ 507963 w 598113"/>
                <a:gd name="T15" fmla="*/ 299333 h 753651"/>
                <a:gd name="T16" fmla="*/ 493149 w 598113"/>
                <a:gd name="T17" fmla="*/ 322358 h 753651"/>
                <a:gd name="T18" fmla="*/ 448710 w 598113"/>
                <a:gd name="T19" fmla="*/ 345384 h 753651"/>
                <a:gd name="T20" fmla="*/ 315389 w 598113"/>
                <a:gd name="T21" fmla="*/ 422136 h 753651"/>
                <a:gd name="T22" fmla="*/ 270948 w 598113"/>
                <a:gd name="T23" fmla="*/ 429810 h 753651"/>
                <a:gd name="T24" fmla="*/ 226507 w 598113"/>
                <a:gd name="T25" fmla="*/ 445161 h 753651"/>
                <a:gd name="T26" fmla="*/ 182067 w 598113"/>
                <a:gd name="T27" fmla="*/ 452836 h 753651"/>
                <a:gd name="T28" fmla="*/ 122813 w 598113"/>
                <a:gd name="T29" fmla="*/ 475862 h 753651"/>
                <a:gd name="T30" fmla="*/ 78374 w 598113"/>
                <a:gd name="T31" fmla="*/ 491212 h 753651"/>
                <a:gd name="T32" fmla="*/ 4305 w 598113"/>
                <a:gd name="T33" fmla="*/ 521913 h 75365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98113"/>
                <a:gd name="T52" fmla="*/ 0 h 753651"/>
                <a:gd name="T53" fmla="*/ 598113 w 598113"/>
                <a:gd name="T54" fmla="*/ 753651 h 75365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98113" h="753651">
                  <a:moveTo>
                    <a:pt x="598113" y="0"/>
                  </a:moveTo>
                  <a:cubicBezTo>
                    <a:pt x="590769" y="11017"/>
                    <a:pt x="582001" y="21207"/>
                    <a:pt x="576080" y="33050"/>
                  </a:cubicBezTo>
                  <a:cubicBezTo>
                    <a:pt x="563488" y="58234"/>
                    <a:pt x="560332" y="96042"/>
                    <a:pt x="554046" y="121185"/>
                  </a:cubicBezTo>
                  <a:cubicBezTo>
                    <a:pt x="551229" y="132451"/>
                    <a:pt x="546219" y="143070"/>
                    <a:pt x="543029" y="154236"/>
                  </a:cubicBezTo>
                  <a:cubicBezTo>
                    <a:pt x="538869" y="168795"/>
                    <a:pt x="538783" y="184760"/>
                    <a:pt x="532012" y="198303"/>
                  </a:cubicBezTo>
                  <a:cubicBezTo>
                    <a:pt x="505655" y="251017"/>
                    <a:pt x="491166" y="261184"/>
                    <a:pt x="454894" y="297455"/>
                  </a:cubicBezTo>
                  <a:cubicBezTo>
                    <a:pt x="399064" y="409114"/>
                    <a:pt x="471317" y="271178"/>
                    <a:pt x="399810" y="385590"/>
                  </a:cubicBezTo>
                  <a:cubicBezTo>
                    <a:pt x="391106" y="399517"/>
                    <a:pt x="384245" y="414563"/>
                    <a:pt x="377776" y="429658"/>
                  </a:cubicBezTo>
                  <a:cubicBezTo>
                    <a:pt x="373202" y="440332"/>
                    <a:pt x="373200" y="453046"/>
                    <a:pt x="366759" y="462708"/>
                  </a:cubicBezTo>
                  <a:cubicBezTo>
                    <a:pt x="358117" y="475672"/>
                    <a:pt x="343575" y="483701"/>
                    <a:pt x="333709" y="495759"/>
                  </a:cubicBezTo>
                  <a:cubicBezTo>
                    <a:pt x="288989" y="550416"/>
                    <a:pt x="287588" y="579413"/>
                    <a:pt x="234557" y="605928"/>
                  </a:cubicBezTo>
                  <a:cubicBezTo>
                    <a:pt x="224170" y="611121"/>
                    <a:pt x="212523" y="613272"/>
                    <a:pt x="201506" y="616944"/>
                  </a:cubicBezTo>
                  <a:cubicBezTo>
                    <a:pt x="190489" y="624289"/>
                    <a:pt x="180298" y="633056"/>
                    <a:pt x="168455" y="638978"/>
                  </a:cubicBezTo>
                  <a:cubicBezTo>
                    <a:pt x="158068" y="644171"/>
                    <a:pt x="145488" y="644233"/>
                    <a:pt x="135405" y="649995"/>
                  </a:cubicBezTo>
                  <a:cubicBezTo>
                    <a:pt x="119463" y="659105"/>
                    <a:pt x="106279" y="672374"/>
                    <a:pt x="91337" y="683046"/>
                  </a:cubicBezTo>
                  <a:cubicBezTo>
                    <a:pt x="80563" y="690742"/>
                    <a:pt x="68459" y="696603"/>
                    <a:pt x="58287" y="705079"/>
                  </a:cubicBezTo>
                  <a:cubicBezTo>
                    <a:pt x="0" y="753651"/>
                    <a:pt x="49412" y="726042"/>
                    <a:pt x="3202" y="749147"/>
                  </a:cubicBezTo>
                </a:path>
              </a:pathLst>
            </a:custGeom>
            <a:noFill/>
            <a:ln w="1905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ctr" anchorCtr="0" upright="1">
              <a:noAutofit/>
            </a:bodyPr>
            <a:lstStyle/>
            <a:p>
              <a:pPr>
                <a:lnSpc>
                  <a:spcPts val="1400"/>
                </a:lnSpc>
                <a:spcAft>
                  <a:spcPts val="0"/>
                </a:spcAft>
              </a:pPr>
              <a:r>
                <a:rPr lang="en-GB" sz="1000">
                  <a:effectLst/>
                  <a:latin typeface="Arial"/>
                  <a:ea typeface="Times New Roman"/>
                  <a:cs typeface="Times New Roman"/>
                </a:rPr>
                <a:t> </a:t>
              </a:r>
              <a:endParaRPr lang="da-DK" sz="1000">
                <a:effectLst/>
                <a:latin typeface="Arial"/>
                <a:ea typeface="Times New Roman"/>
                <a:cs typeface="Times New Roman"/>
              </a:endParaRPr>
            </a:p>
          </p:txBody>
        </p:sp>
        <p:sp>
          <p:nvSpPr>
            <p:cNvPr id="23" name="TextBox 50"/>
            <p:cNvSpPr txBox="1">
              <a:spLocks noChangeArrowheads="1"/>
            </p:cNvSpPr>
            <p:nvPr/>
          </p:nvSpPr>
          <p:spPr bwMode="auto">
            <a:xfrm>
              <a:off x="51816" y="13716"/>
              <a:ext cx="8680" cy="3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none" lIns="91440" tIns="45720" rIns="91440" bIns="45720" anchor="t" anchorCtr="0" upright="1">
              <a:spAutoFit/>
            </a:bodyPr>
            <a:lstStyle/>
            <a:p>
              <a:pPr>
                <a:spcAft>
                  <a:spcPts val="0"/>
                </a:spcAft>
              </a:pPr>
              <a:r>
                <a:rPr lang="en-US" sz="1600" b="1" kern="1200">
                  <a:solidFill>
                    <a:srgbClr val="000000"/>
                  </a:solidFill>
                  <a:effectLst/>
                  <a:latin typeface="Calibri"/>
                  <a:ea typeface="Times New Roman"/>
                  <a:cs typeface="Arial"/>
                </a:rPr>
                <a:t>Urachus</a:t>
              </a:r>
              <a:endParaRPr lang="da-DK" sz="1200">
                <a:effectLst/>
                <a:latin typeface="Times New Roman"/>
                <a:ea typeface="Times New Roman"/>
              </a:endParaRPr>
            </a:p>
          </p:txBody>
        </p:sp>
        <p:cxnSp>
          <p:nvCxnSpPr>
            <p:cNvPr id="24" name="Straight Arrow Connector 23"/>
            <p:cNvCxnSpPr>
              <a:cxnSpLocks noChangeShapeType="1"/>
            </p:cNvCxnSpPr>
            <p:nvPr/>
          </p:nvCxnSpPr>
          <p:spPr bwMode="auto">
            <a:xfrm>
              <a:off x="48768" y="16002"/>
              <a:ext cx="3048" cy="0"/>
            </a:xfrm>
            <a:prstGeom prst="straightConnector1">
              <a:avLst/>
            </a:prstGeom>
            <a:noFill/>
            <a:ln w="19050">
              <a:solidFill>
                <a:schemeClr val="tx1">
                  <a:lumMod val="100000"/>
                  <a:lumOff val="0"/>
                </a:schemeClr>
              </a:solidFill>
              <a:round/>
              <a:headEnd/>
              <a:tailEnd type="arrow" w="med" len="med"/>
            </a:ln>
            <a:extLst>
              <a:ext uri="{909E8E84-426E-40DD-AFC4-6F175D3DCCD1}">
                <a14:hiddenFill xmlns:a14="http://schemas.microsoft.com/office/drawing/2010/main">
                  <a:noFill/>
                </a14:hiddenFill>
              </a:ext>
            </a:extLst>
          </p:spPr>
        </p:cxnSp>
        <p:cxnSp>
          <p:nvCxnSpPr>
            <p:cNvPr id="25" name="Straight Arrow Connector 24"/>
            <p:cNvCxnSpPr>
              <a:cxnSpLocks noChangeShapeType="1"/>
            </p:cNvCxnSpPr>
            <p:nvPr/>
          </p:nvCxnSpPr>
          <p:spPr bwMode="auto">
            <a:xfrm>
              <a:off x="62103" y="18794"/>
              <a:ext cx="3048" cy="0"/>
            </a:xfrm>
            <a:prstGeom prst="straightConnector1">
              <a:avLst/>
            </a:prstGeom>
            <a:noFill/>
            <a:ln w="19050">
              <a:solidFill>
                <a:schemeClr val="tx1">
                  <a:lumMod val="100000"/>
                  <a:lumOff val="0"/>
                </a:schemeClr>
              </a:solidFill>
              <a:round/>
              <a:headEnd/>
              <a:tailEnd type="arrow" w="med" len="med"/>
            </a:ln>
            <a:extLst>
              <a:ext uri="{909E8E84-426E-40DD-AFC4-6F175D3DCCD1}">
                <a14:hiddenFill xmlns:a14="http://schemas.microsoft.com/office/drawing/2010/main">
                  <a:noFill/>
                </a14:hiddenFill>
              </a:ext>
            </a:extLst>
          </p:spPr>
        </p:cxnSp>
        <p:sp>
          <p:nvSpPr>
            <p:cNvPr id="26" name="TextBox 58"/>
            <p:cNvSpPr txBox="1">
              <a:spLocks noChangeArrowheads="1"/>
            </p:cNvSpPr>
            <p:nvPr/>
          </p:nvSpPr>
          <p:spPr bwMode="auto">
            <a:xfrm>
              <a:off x="66197" y="17066"/>
              <a:ext cx="7290" cy="3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none" lIns="91440" tIns="45720" rIns="91440" bIns="45720" anchor="t" anchorCtr="0" upright="1">
              <a:spAutoFit/>
            </a:bodyPr>
            <a:lstStyle/>
            <a:p>
              <a:pPr>
                <a:spcAft>
                  <a:spcPts val="0"/>
                </a:spcAft>
              </a:pPr>
              <a:r>
                <a:rPr lang="en-US" sz="1600" b="1" kern="1200" dirty="0">
                  <a:solidFill>
                    <a:srgbClr val="000000"/>
                  </a:solidFill>
                  <a:effectLst/>
                  <a:latin typeface="Calibri"/>
                  <a:ea typeface="Times New Roman"/>
                  <a:cs typeface="Arial"/>
                </a:rPr>
                <a:t>Ureter</a:t>
              </a:r>
              <a:endParaRPr lang="da-DK" sz="1200" dirty="0">
                <a:effectLst/>
                <a:latin typeface="Times New Roman"/>
                <a:ea typeface="Times New Roman"/>
              </a:endParaRPr>
            </a:p>
          </p:txBody>
        </p:sp>
        <p:cxnSp>
          <p:nvCxnSpPr>
            <p:cNvPr id="27" name="Straight Arrow Connector 26"/>
            <p:cNvCxnSpPr>
              <a:cxnSpLocks noChangeShapeType="1"/>
            </p:cNvCxnSpPr>
            <p:nvPr/>
          </p:nvCxnSpPr>
          <p:spPr bwMode="auto">
            <a:xfrm>
              <a:off x="64770" y="36575"/>
              <a:ext cx="3810" cy="0"/>
            </a:xfrm>
            <a:prstGeom prst="straightConnector1">
              <a:avLst/>
            </a:prstGeom>
            <a:noFill/>
            <a:ln w="19050">
              <a:solidFill>
                <a:schemeClr val="tx1">
                  <a:lumMod val="100000"/>
                  <a:lumOff val="0"/>
                </a:schemeClr>
              </a:solidFill>
              <a:round/>
              <a:headEnd/>
              <a:tailEnd type="arrow" w="med" len="med"/>
            </a:ln>
            <a:extLst>
              <a:ext uri="{909E8E84-426E-40DD-AFC4-6F175D3DCCD1}">
                <a14:hiddenFill xmlns:a14="http://schemas.microsoft.com/office/drawing/2010/main">
                  <a:noFill/>
                </a14:hiddenFill>
              </a:ext>
            </a:extLst>
          </p:spPr>
        </p:cxnSp>
        <p:sp>
          <p:nvSpPr>
            <p:cNvPr id="28" name="TextBox 60"/>
            <p:cNvSpPr txBox="1">
              <a:spLocks noChangeArrowheads="1"/>
            </p:cNvSpPr>
            <p:nvPr/>
          </p:nvSpPr>
          <p:spPr bwMode="auto">
            <a:xfrm>
              <a:off x="67472" y="36048"/>
              <a:ext cx="16275" cy="3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none" lIns="91440" tIns="45720" rIns="91440" bIns="45720" anchor="t" anchorCtr="0" upright="1">
              <a:spAutoFit/>
            </a:bodyPr>
            <a:lstStyle/>
            <a:p>
              <a:pPr>
                <a:spcAft>
                  <a:spcPts val="0"/>
                </a:spcAft>
              </a:pPr>
              <a:r>
                <a:rPr lang="en-US" sz="1600" b="1" kern="1200" dirty="0">
                  <a:solidFill>
                    <a:srgbClr val="000000"/>
                  </a:solidFill>
                  <a:effectLst/>
                  <a:latin typeface="Calibri"/>
                  <a:ea typeface="Times New Roman"/>
                  <a:cs typeface="Arial"/>
                </a:rPr>
                <a:t>Detrusor</a:t>
              </a:r>
              <a:r>
                <a:rPr lang="fa-IR" sz="1600" b="1" kern="1200" dirty="0">
                  <a:solidFill>
                    <a:srgbClr val="000000"/>
                  </a:solidFill>
                  <a:effectLst/>
                  <a:latin typeface="Calibri"/>
                  <a:ea typeface="Times New Roman"/>
                  <a:cs typeface="Arial"/>
                </a:rPr>
                <a:t>  </a:t>
              </a:r>
              <a:r>
                <a:rPr lang="en-US" sz="1600" b="1" kern="1200" dirty="0">
                  <a:solidFill>
                    <a:srgbClr val="000000"/>
                  </a:solidFill>
                  <a:effectLst/>
                  <a:latin typeface="Calibri"/>
                  <a:ea typeface="Times New Roman"/>
                  <a:cs typeface="Arial"/>
                </a:rPr>
                <a:t>muscle</a:t>
              </a:r>
              <a:endParaRPr lang="da-DK" sz="1200" dirty="0">
                <a:effectLst/>
                <a:latin typeface="Times New Roman"/>
                <a:ea typeface="Times New Roman"/>
              </a:endParaRPr>
            </a:p>
          </p:txBody>
        </p:sp>
        <p:sp>
          <p:nvSpPr>
            <p:cNvPr id="29" name="TextBox 64"/>
            <p:cNvSpPr txBox="1">
              <a:spLocks noChangeArrowheads="1"/>
            </p:cNvSpPr>
            <p:nvPr/>
          </p:nvSpPr>
          <p:spPr bwMode="auto">
            <a:xfrm>
              <a:off x="64770" y="42672"/>
              <a:ext cx="9662" cy="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a:spcAft>
                  <a:spcPts val="0"/>
                </a:spcAft>
              </a:pPr>
              <a:r>
                <a:rPr lang="en-US" sz="1600" b="1" kern="1200" dirty="0">
                  <a:solidFill>
                    <a:srgbClr val="000000"/>
                  </a:solidFill>
                  <a:effectLst/>
                  <a:latin typeface="Calibri"/>
                  <a:ea typeface="Times New Roman"/>
                  <a:cs typeface="Arial"/>
                </a:rPr>
                <a:t>Trigon</a:t>
              </a:r>
              <a:endParaRPr lang="da-DK" sz="1200" dirty="0">
                <a:effectLst/>
                <a:latin typeface="Times New Roman"/>
                <a:ea typeface="Times New Roman"/>
              </a:endParaRPr>
            </a:p>
          </p:txBody>
        </p:sp>
        <p:cxnSp>
          <p:nvCxnSpPr>
            <p:cNvPr id="30" name="Straight Arrow Connector 29"/>
            <p:cNvCxnSpPr>
              <a:cxnSpLocks noChangeShapeType="1"/>
            </p:cNvCxnSpPr>
            <p:nvPr/>
          </p:nvCxnSpPr>
          <p:spPr bwMode="auto">
            <a:xfrm flipV="1">
              <a:off x="52578" y="54864"/>
              <a:ext cx="3810" cy="2286"/>
            </a:xfrm>
            <a:prstGeom prst="straightConnector1">
              <a:avLst/>
            </a:prstGeom>
            <a:noFill/>
            <a:ln w="19050">
              <a:solidFill>
                <a:schemeClr val="tx1">
                  <a:lumMod val="100000"/>
                  <a:lumOff val="0"/>
                </a:schemeClr>
              </a:solidFill>
              <a:round/>
              <a:headEnd/>
              <a:tailEnd type="arrow" w="med" len="med"/>
            </a:ln>
            <a:extLst>
              <a:ext uri="{909E8E84-426E-40DD-AFC4-6F175D3DCCD1}">
                <a14:hiddenFill xmlns:a14="http://schemas.microsoft.com/office/drawing/2010/main">
                  <a:noFill/>
                </a14:hiddenFill>
              </a:ext>
            </a:extLst>
          </p:spPr>
        </p:cxnSp>
        <p:sp>
          <p:nvSpPr>
            <p:cNvPr id="31" name="Flowchart: Connector 30"/>
            <p:cNvSpPr>
              <a:spLocks noChangeArrowheads="1"/>
            </p:cNvSpPr>
            <p:nvPr/>
          </p:nvSpPr>
          <p:spPr bwMode="auto">
            <a:xfrm>
              <a:off x="34277" y="19999"/>
              <a:ext cx="27051" cy="30816"/>
            </a:xfrm>
            <a:prstGeom prst="flowChartConnector">
              <a:avLst/>
            </a:prstGeom>
            <a:noFill/>
            <a:ln w="76200">
              <a:solidFill>
                <a:schemeClr val="accent2">
                  <a:lumMod val="60000"/>
                  <a:lumOff val="40000"/>
                </a:schemeClr>
              </a:solidFill>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ctr" anchorCtr="0" upright="1">
              <a:noAutofit/>
            </a:bodyPr>
            <a:lstStyle/>
            <a:p>
              <a:pPr>
                <a:lnSpc>
                  <a:spcPts val="1400"/>
                </a:lnSpc>
                <a:spcAft>
                  <a:spcPts val="0"/>
                </a:spcAft>
              </a:pPr>
              <a:r>
                <a:rPr lang="en-GB" sz="1000">
                  <a:effectLst/>
                  <a:latin typeface="Arial"/>
                  <a:ea typeface="Times New Roman"/>
                  <a:cs typeface="Times New Roman"/>
                </a:rPr>
                <a:t> </a:t>
              </a:r>
              <a:endParaRPr lang="da-DK" sz="1000">
                <a:effectLst/>
                <a:latin typeface="Arial"/>
                <a:ea typeface="Times New Roman"/>
                <a:cs typeface="Times New Roman"/>
              </a:endParaRPr>
            </a:p>
          </p:txBody>
        </p:sp>
        <p:sp>
          <p:nvSpPr>
            <p:cNvPr id="32" name="Rectangle 31"/>
            <p:cNvSpPr>
              <a:spLocks noChangeArrowheads="1"/>
            </p:cNvSpPr>
            <p:nvPr/>
          </p:nvSpPr>
          <p:spPr bwMode="auto">
            <a:xfrm>
              <a:off x="48006" y="47244"/>
              <a:ext cx="1738" cy="15708"/>
            </a:xfrm>
            <a:prstGeom prst="rect">
              <a:avLst/>
            </a:prstGeom>
            <a:solidFill>
              <a:schemeClr val="accent6">
                <a:lumMod val="40000"/>
                <a:lumOff val="60000"/>
              </a:schemeClr>
            </a:solidFill>
            <a:ln>
              <a:noFill/>
            </a:ln>
            <a:extLst>
              <a:ext uri="{91240B29-F687-4F45-9708-019B960494DF}">
                <a14:hiddenLine xmlns:a14="http://schemas.microsoft.com/office/drawing/2010/main" w="25400">
                  <a:solidFill>
                    <a:srgbClr val="000000"/>
                  </a:solidFill>
                  <a:miter lim="800000"/>
                  <a:headEnd/>
                  <a:tailEnd/>
                </a14:hiddenLine>
              </a:ext>
            </a:extLst>
          </p:spPr>
          <p:txBody>
            <a:bodyPr rot="0" vert="horz" wrap="square" lIns="91440" tIns="45720" rIns="91440" bIns="45720" anchor="ctr" anchorCtr="0" upright="1">
              <a:noAutofit/>
            </a:bodyPr>
            <a:lstStyle/>
            <a:p>
              <a:pPr>
                <a:lnSpc>
                  <a:spcPts val="1400"/>
                </a:lnSpc>
                <a:spcAft>
                  <a:spcPts val="0"/>
                </a:spcAft>
              </a:pPr>
              <a:r>
                <a:rPr lang="en-GB" sz="1000">
                  <a:effectLst/>
                  <a:latin typeface="Arial"/>
                  <a:ea typeface="Times New Roman"/>
                  <a:cs typeface="Times New Roman"/>
                </a:rPr>
                <a:t> </a:t>
              </a:r>
              <a:endParaRPr lang="da-DK" sz="1000">
                <a:effectLst/>
                <a:latin typeface="Arial"/>
                <a:ea typeface="Times New Roman"/>
                <a:cs typeface="Times New Roman"/>
              </a:endParaRPr>
            </a:p>
          </p:txBody>
        </p:sp>
        <p:sp>
          <p:nvSpPr>
            <p:cNvPr id="33" name="Flowchart: Delay 32"/>
            <p:cNvSpPr>
              <a:spLocks noChangeArrowheads="1"/>
            </p:cNvSpPr>
            <p:nvPr/>
          </p:nvSpPr>
          <p:spPr bwMode="auto">
            <a:xfrm rot="5400000">
              <a:off x="44061" y="42359"/>
              <a:ext cx="9044" cy="4759"/>
            </a:xfrm>
            <a:prstGeom prst="flowChartDelay">
              <a:avLst/>
            </a:prstGeom>
            <a:solidFill>
              <a:schemeClr val="accent6">
                <a:lumMod val="40000"/>
                <a:lumOff val="60000"/>
              </a:schemeClr>
            </a:solidFill>
            <a:ln w="152400">
              <a:solidFill>
                <a:schemeClr val="accent6">
                  <a:lumMod val="40000"/>
                  <a:lumOff val="60000"/>
                </a:schemeClr>
              </a:solidFill>
              <a:miter lim="800000"/>
              <a:headEnd/>
              <a:tailEnd/>
            </a:ln>
          </p:spPr>
          <p:txBody>
            <a:bodyPr rot="0" vert="horz" wrap="square" lIns="91440" tIns="45720" rIns="91440" bIns="45720" anchor="ctr" anchorCtr="0" upright="1">
              <a:noAutofit/>
            </a:bodyPr>
            <a:lstStyle/>
            <a:p>
              <a:pPr>
                <a:lnSpc>
                  <a:spcPts val="1400"/>
                </a:lnSpc>
                <a:spcAft>
                  <a:spcPts val="0"/>
                </a:spcAft>
              </a:pPr>
              <a:r>
                <a:rPr lang="en-GB" sz="1000" dirty="0">
                  <a:effectLst/>
                  <a:latin typeface="Arial"/>
                  <a:ea typeface="Times New Roman"/>
                  <a:cs typeface="Times New Roman"/>
                </a:rPr>
                <a:t> </a:t>
              </a:r>
              <a:endParaRPr lang="da-DK" sz="1000" dirty="0">
                <a:effectLst/>
                <a:latin typeface="Arial"/>
                <a:ea typeface="Times New Roman"/>
                <a:cs typeface="Times New Roman"/>
              </a:endParaRPr>
            </a:p>
          </p:txBody>
        </p:sp>
        <p:sp>
          <p:nvSpPr>
            <p:cNvPr id="34" name="TextBox 69"/>
            <p:cNvSpPr txBox="1">
              <a:spLocks noChangeArrowheads="1"/>
            </p:cNvSpPr>
            <p:nvPr/>
          </p:nvSpPr>
          <p:spPr bwMode="auto">
            <a:xfrm>
              <a:off x="55625" y="52575"/>
              <a:ext cx="24137" cy="3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none" lIns="91440" tIns="45720" rIns="91440" bIns="45720" anchor="t" anchorCtr="0" upright="1">
              <a:spAutoFit/>
            </a:bodyPr>
            <a:lstStyle/>
            <a:p>
              <a:pPr>
                <a:spcAft>
                  <a:spcPts val="0"/>
                </a:spcAft>
              </a:pPr>
              <a:r>
                <a:rPr lang="en-US" sz="1600" b="1" kern="1200">
                  <a:solidFill>
                    <a:srgbClr val="000000"/>
                  </a:solidFill>
                  <a:effectLst/>
                  <a:latin typeface="Calibri"/>
                  <a:ea typeface="Times New Roman"/>
                  <a:cs typeface="Arial"/>
                </a:rPr>
                <a:t>Intramular striated muscle</a:t>
              </a:r>
              <a:endParaRPr lang="da-DK" sz="1200">
                <a:effectLst/>
                <a:latin typeface="Times New Roman"/>
                <a:ea typeface="Times New Roman"/>
              </a:endParaRPr>
            </a:p>
          </p:txBody>
        </p:sp>
        <p:cxnSp>
          <p:nvCxnSpPr>
            <p:cNvPr id="35" name="Straight Arrow Connector 34"/>
            <p:cNvCxnSpPr>
              <a:cxnSpLocks noChangeShapeType="1"/>
              <a:endCxn id="36" idx="1"/>
            </p:cNvCxnSpPr>
            <p:nvPr/>
          </p:nvCxnSpPr>
          <p:spPr bwMode="auto">
            <a:xfrm>
              <a:off x="55626" y="60198"/>
              <a:ext cx="6278" cy="1055"/>
            </a:xfrm>
            <a:prstGeom prst="straightConnector1">
              <a:avLst/>
            </a:prstGeom>
            <a:noFill/>
            <a:ln w="19050">
              <a:solidFill>
                <a:schemeClr val="tx1">
                  <a:lumMod val="100000"/>
                  <a:lumOff val="0"/>
                </a:schemeClr>
              </a:solidFill>
              <a:round/>
              <a:headEnd/>
              <a:tailEnd type="arrow" w="med" len="med"/>
            </a:ln>
            <a:extLst>
              <a:ext uri="{909E8E84-426E-40DD-AFC4-6F175D3DCCD1}">
                <a14:hiddenFill xmlns:a14="http://schemas.microsoft.com/office/drawing/2010/main">
                  <a:noFill/>
                </a14:hiddenFill>
              </a:ext>
            </a:extLst>
          </p:spPr>
        </p:cxnSp>
        <p:sp>
          <p:nvSpPr>
            <p:cNvPr id="36" name="TextBox 77"/>
            <p:cNvSpPr txBox="1">
              <a:spLocks noChangeArrowheads="1"/>
            </p:cNvSpPr>
            <p:nvPr/>
          </p:nvSpPr>
          <p:spPr bwMode="auto">
            <a:xfrm>
              <a:off x="61904" y="59555"/>
              <a:ext cx="11221" cy="3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none" lIns="91440" tIns="45720" rIns="91440" bIns="45720" anchor="t" anchorCtr="0" upright="1">
              <a:spAutoFit/>
            </a:bodyPr>
            <a:lstStyle/>
            <a:p>
              <a:pPr>
                <a:spcAft>
                  <a:spcPts val="0"/>
                </a:spcAft>
              </a:pPr>
              <a:r>
                <a:rPr lang="en-US" sz="1600" b="1" kern="1200" dirty="0">
                  <a:solidFill>
                    <a:srgbClr val="000000"/>
                  </a:solidFill>
                  <a:effectLst/>
                  <a:latin typeface="Calibri"/>
                  <a:ea typeface="Times New Roman"/>
                  <a:cs typeface="Arial"/>
                </a:rPr>
                <a:t>Pelvic floor</a:t>
              </a:r>
              <a:endParaRPr lang="da-DK" sz="1200" dirty="0">
                <a:effectLst/>
                <a:latin typeface="Times New Roman"/>
                <a:ea typeface="Times New Roman"/>
              </a:endParaRPr>
            </a:p>
          </p:txBody>
        </p:sp>
        <p:cxnSp>
          <p:nvCxnSpPr>
            <p:cNvPr id="37" name="Straight Arrow Connector 36"/>
            <p:cNvCxnSpPr>
              <a:cxnSpLocks noChangeShapeType="1"/>
            </p:cNvCxnSpPr>
            <p:nvPr/>
          </p:nvCxnSpPr>
          <p:spPr bwMode="auto">
            <a:xfrm>
              <a:off x="51816" y="44196"/>
              <a:ext cx="12954" cy="0"/>
            </a:xfrm>
            <a:prstGeom prst="straightConnector1">
              <a:avLst/>
            </a:prstGeom>
            <a:noFill/>
            <a:ln w="19050">
              <a:solidFill>
                <a:schemeClr val="tx1">
                  <a:lumMod val="100000"/>
                  <a:lumOff val="0"/>
                </a:schemeClr>
              </a:solidFill>
              <a:round/>
              <a:headEnd/>
              <a:tailEnd type="arrow" w="med" len="med"/>
            </a:ln>
            <a:extLst>
              <a:ext uri="{909E8E84-426E-40DD-AFC4-6F175D3DCCD1}">
                <a14:hiddenFill xmlns:a14="http://schemas.microsoft.com/office/drawing/2010/main">
                  <a:noFill/>
                </a14:hiddenFill>
              </a:ext>
            </a:extLst>
          </p:spPr>
        </p:cxnSp>
        <p:cxnSp>
          <p:nvCxnSpPr>
            <p:cNvPr id="38" name="Straight Arrow Connector 37"/>
            <p:cNvCxnSpPr>
              <a:cxnSpLocks noChangeShapeType="1"/>
            </p:cNvCxnSpPr>
            <p:nvPr/>
          </p:nvCxnSpPr>
          <p:spPr bwMode="auto">
            <a:xfrm>
              <a:off x="55626" y="27432"/>
              <a:ext cx="12954" cy="0"/>
            </a:xfrm>
            <a:prstGeom prst="straightConnector1">
              <a:avLst/>
            </a:prstGeom>
            <a:noFill/>
            <a:ln w="19050">
              <a:solidFill>
                <a:schemeClr val="tx1">
                  <a:lumMod val="100000"/>
                  <a:lumOff val="0"/>
                </a:schemeClr>
              </a:solidFill>
              <a:round/>
              <a:headEnd/>
              <a:tailEnd type="arrow" w="med" len="med"/>
            </a:ln>
            <a:extLst>
              <a:ext uri="{909E8E84-426E-40DD-AFC4-6F175D3DCCD1}">
                <a14:hiddenFill xmlns:a14="http://schemas.microsoft.com/office/drawing/2010/main">
                  <a:noFill/>
                </a14:hiddenFill>
              </a:ext>
            </a:extLst>
          </p:spPr>
        </p:cxnSp>
        <p:sp>
          <p:nvSpPr>
            <p:cNvPr id="39" name="TextBox 81"/>
            <p:cNvSpPr txBox="1">
              <a:spLocks noChangeArrowheads="1"/>
            </p:cNvSpPr>
            <p:nvPr/>
          </p:nvSpPr>
          <p:spPr bwMode="auto">
            <a:xfrm>
              <a:off x="69341" y="25145"/>
              <a:ext cx="8446" cy="3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none" lIns="91440" tIns="45720" rIns="91440" bIns="45720" anchor="t" anchorCtr="0" upright="1">
              <a:spAutoFit/>
            </a:bodyPr>
            <a:lstStyle/>
            <a:p>
              <a:pPr>
                <a:spcAft>
                  <a:spcPts val="0"/>
                </a:spcAft>
              </a:pPr>
              <a:r>
                <a:rPr lang="en-US" sz="1600" b="1" kern="1200">
                  <a:solidFill>
                    <a:srgbClr val="000000"/>
                  </a:solidFill>
                  <a:effectLst/>
                  <a:latin typeface="Calibri"/>
                  <a:ea typeface="Times New Roman"/>
                  <a:cs typeface="Arial"/>
                </a:rPr>
                <a:t>Mucosa</a:t>
              </a:r>
              <a:endParaRPr lang="da-DK" sz="1200">
                <a:effectLst/>
                <a:latin typeface="Times New Roman"/>
                <a:ea typeface="Times New Roman"/>
              </a:endParaRPr>
            </a:p>
          </p:txBody>
        </p:sp>
        <p:cxnSp>
          <p:nvCxnSpPr>
            <p:cNvPr id="40" name="Straight Arrow Connector 39"/>
            <p:cNvCxnSpPr>
              <a:cxnSpLocks noChangeShapeType="1"/>
            </p:cNvCxnSpPr>
            <p:nvPr/>
          </p:nvCxnSpPr>
          <p:spPr bwMode="auto">
            <a:xfrm>
              <a:off x="61376" y="32004"/>
              <a:ext cx="6096" cy="0"/>
            </a:xfrm>
            <a:prstGeom prst="straightConnector1">
              <a:avLst/>
            </a:prstGeom>
            <a:noFill/>
            <a:ln w="19050">
              <a:solidFill>
                <a:schemeClr val="tx1">
                  <a:lumMod val="100000"/>
                  <a:lumOff val="0"/>
                </a:schemeClr>
              </a:solidFill>
              <a:round/>
              <a:headEnd/>
              <a:tailEnd type="arrow" w="med" len="med"/>
            </a:ln>
            <a:extLst>
              <a:ext uri="{909E8E84-426E-40DD-AFC4-6F175D3DCCD1}">
                <a14:hiddenFill xmlns:a14="http://schemas.microsoft.com/office/drawing/2010/main">
                  <a:noFill/>
                </a14:hiddenFill>
              </a:ext>
            </a:extLst>
          </p:spPr>
        </p:cxnSp>
        <p:sp>
          <p:nvSpPr>
            <p:cNvPr id="41" name="TextBox 85"/>
            <p:cNvSpPr txBox="1">
              <a:spLocks noChangeArrowheads="1"/>
            </p:cNvSpPr>
            <p:nvPr/>
          </p:nvSpPr>
          <p:spPr bwMode="auto">
            <a:xfrm>
              <a:off x="67134" y="30141"/>
              <a:ext cx="16574" cy="3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none" lIns="91440" tIns="45720" rIns="91440" bIns="45720" anchor="t" anchorCtr="0" upright="1">
              <a:spAutoFit/>
            </a:bodyPr>
            <a:lstStyle/>
            <a:p>
              <a:pPr>
                <a:spcAft>
                  <a:spcPts val="0"/>
                </a:spcAft>
              </a:pPr>
              <a:r>
                <a:rPr lang="en-US" sz="1600" b="1" kern="1200" dirty="0">
                  <a:solidFill>
                    <a:srgbClr val="000000"/>
                  </a:solidFill>
                  <a:effectLst/>
                  <a:latin typeface="Calibri"/>
                  <a:ea typeface="Times New Roman"/>
                  <a:cs typeface="Arial"/>
                </a:rPr>
                <a:t>Submucosal layer</a:t>
              </a:r>
              <a:endParaRPr lang="da-DK" sz="1200" dirty="0">
                <a:effectLst/>
                <a:latin typeface="Times New Roman"/>
                <a:ea typeface="Times New Roman"/>
              </a:endParaRPr>
            </a:p>
          </p:txBody>
        </p:sp>
      </p:grpSp>
      <p:sp>
        <p:nvSpPr>
          <p:cNvPr id="44" name="TextBox 43"/>
          <p:cNvSpPr txBox="1"/>
          <p:nvPr/>
        </p:nvSpPr>
        <p:spPr>
          <a:xfrm>
            <a:off x="179512" y="1480273"/>
            <a:ext cx="4390516" cy="2031325"/>
          </a:xfrm>
          <a:prstGeom prst="rect">
            <a:avLst/>
          </a:prstGeom>
          <a:noFill/>
        </p:spPr>
        <p:txBody>
          <a:bodyPr wrap="square" rtlCol="0">
            <a:spAutoFit/>
          </a:bodyPr>
          <a:lstStyle/>
          <a:p>
            <a:r>
              <a:rPr lang="en-GB" dirty="0" smtClean="0"/>
              <a:t>The </a:t>
            </a:r>
            <a:r>
              <a:rPr lang="en-GB" dirty="0"/>
              <a:t>two </a:t>
            </a:r>
            <a:r>
              <a:rPr lang="en-GB" dirty="0" err="1"/>
              <a:t>posteriolateral</a:t>
            </a:r>
            <a:r>
              <a:rPr lang="en-GB" dirty="0"/>
              <a:t> openings are entrances of the ureters to the </a:t>
            </a:r>
            <a:r>
              <a:rPr lang="en-GB" dirty="0" smtClean="0"/>
              <a:t>bladder</a:t>
            </a:r>
            <a:endParaRPr lang="en-GB" dirty="0"/>
          </a:p>
          <a:p>
            <a:endParaRPr lang="en-GB" dirty="0" smtClean="0"/>
          </a:p>
          <a:p>
            <a:endParaRPr lang="en-GB" dirty="0"/>
          </a:p>
          <a:p>
            <a:endParaRPr lang="en-GB" dirty="0" smtClean="0"/>
          </a:p>
          <a:p>
            <a:r>
              <a:rPr lang="en-GB" dirty="0" smtClean="0"/>
              <a:t>The </a:t>
            </a:r>
            <a:r>
              <a:rPr lang="en-GB" dirty="0"/>
              <a:t>anterior opening </a:t>
            </a:r>
            <a:r>
              <a:rPr lang="en-GB" dirty="0" smtClean="0"/>
              <a:t>(called </a:t>
            </a:r>
            <a:r>
              <a:rPr lang="en-GB" dirty="0"/>
              <a:t>the neck of the </a:t>
            </a:r>
            <a:r>
              <a:rPr lang="en-GB" dirty="0" smtClean="0"/>
              <a:t>bladder) connects </a:t>
            </a:r>
            <a:r>
              <a:rPr lang="en-GB" dirty="0"/>
              <a:t>the bladder to urethra</a:t>
            </a:r>
            <a:endParaRPr lang="da-DK" dirty="0"/>
          </a:p>
        </p:txBody>
      </p:sp>
    </p:spTree>
    <p:extLst>
      <p:ext uri="{BB962C8B-B14F-4D97-AF65-F5344CB8AC3E}">
        <p14:creationId xmlns:p14="http://schemas.microsoft.com/office/powerpoint/2010/main" val="269019066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smtClean="0">
                <a:latin typeface="Times" pitchFamily="18" charset="0"/>
              </a:rPr>
              <a:t>Cells</a:t>
            </a:r>
            <a:endParaRPr lang="da-DK" dirty="0">
              <a:latin typeface="Times" pitchFamily="18" charset="0"/>
            </a:endParaRPr>
          </a:p>
        </p:txBody>
      </p:sp>
      <p:sp>
        <p:nvSpPr>
          <p:cNvPr id="3" name="Content Placeholder 2"/>
          <p:cNvSpPr>
            <a:spLocks noGrp="1"/>
          </p:cNvSpPr>
          <p:nvPr>
            <p:ph idx="1"/>
          </p:nvPr>
        </p:nvSpPr>
        <p:spPr>
          <a:xfrm>
            <a:off x="1043608" y="1476362"/>
            <a:ext cx="4906888" cy="4525963"/>
          </a:xfrm>
        </p:spPr>
        <p:txBody>
          <a:bodyPr/>
          <a:lstStyle/>
          <a:p>
            <a:pPr marL="0" indent="0"/>
            <a:r>
              <a:rPr lang="en-US" dirty="0" smtClean="0">
                <a:latin typeface="Times" pitchFamily="18" charset="0"/>
              </a:rPr>
              <a:t>Common method: </a:t>
            </a:r>
            <a:r>
              <a:rPr lang="en-US" sz="2800" dirty="0" err="1" smtClean="0">
                <a:solidFill>
                  <a:srgbClr val="FF0000"/>
                </a:solidFill>
                <a:latin typeface="Times" pitchFamily="18" charset="0"/>
              </a:rPr>
              <a:t>urothelial</a:t>
            </a:r>
            <a:r>
              <a:rPr lang="en-US" sz="2800" dirty="0" smtClean="0">
                <a:solidFill>
                  <a:srgbClr val="FF0000"/>
                </a:solidFill>
                <a:latin typeface="Times" pitchFamily="18" charset="0"/>
              </a:rPr>
              <a:t>/smooth muscle cells</a:t>
            </a:r>
          </a:p>
          <a:p>
            <a:pPr marL="0" indent="0">
              <a:buNone/>
            </a:pPr>
            <a:endParaRPr lang="en-US" dirty="0" smtClean="0">
              <a:latin typeface="Times" pitchFamily="18" charset="0"/>
            </a:endParaRPr>
          </a:p>
          <a:p>
            <a:r>
              <a:rPr lang="en-US" dirty="0" smtClean="0">
                <a:latin typeface="Times" pitchFamily="18" charset="0"/>
              </a:rPr>
              <a:t>Our method: </a:t>
            </a:r>
          </a:p>
          <a:p>
            <a:pPr marL="0" indent="0">
              <a:buNone/>
            </a:pPr>
            <a:r>
              <a:rPr lang="en-US" dirty="0" smtClean="0">
                <a:solidFill>
                  <a:srgbClr val="FF0000"/>
                </a:solidFill>
                <a:latin typeface="Times" pitchFamily="18" charset="0"/>
              </a:rPr>
              <a:t>    bladder minced tissue </a:t>
            </a:r>
          </a:p>
          <a:p>
            <a:endParaRPr lang="da-DK" dirty="0">
              <a:latin typeface="Times" pitchFamily="18" charset="0"/>
            </a:endParaRPr>
          </a:p>
        </p:txBody>
      </p:sp>
      <p:pic>
        <p:nvPicPr>
          <p:cNvPr id="4" name="Picture 2"/>
          <p:cNvPicPr>
            <a:picLocks noChangeAspect="1" noChangeArrowheads="1"/>
          </p:cNvPicPr>
          <p:nvPr/>
        </p:nvPicPr>
        <p:blipFill>
          <a:blip r:embed="rId2" cstate="print"/>
          <a:srcRect/>
          <a:stretch>
            <a:fillRect/>
          </a:stretch>
        </p:blipFill>
        <p:spPr bwMode="auto">
          <a:xfrm>
            <a:off x="4658676" y="1844824"/>
            <a:ext cx="4476136" cy="3789040"/>
          </a:xfrm>
          <a:prstGeom prst="rect">
            <a:avLst/>
          </a:prstGeom>
          <a:noFill/>
          <a:ln w="9525">
            <a:noFill/>
            <a:miter lim="800000"/>
            <a:headEnd/>
            <a:tailEnd/>
          </a:ln>
          <a:effectLst/>
        </p:spPr>
      </p:pic>
    </p:spTree>
    <p:extLst>
      <p:ext uri="{BB962C8B-B14F-4D97-AF65-F5344CB8AC3E}">
        <p14:creationId xmlns:p14="http://schemas.microsoft.com/office/powerpoint/2010/main" val="49073601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smtClean="0">
                <a:latin typeface="Times" pitchFamily="18" charset="0"/>
              </a:rPr>
              <a:t>Why minced tissue?</a:t>
            </a:r>
            <a:endParaRPr lang="en-US" dirty="0">
              <a:latin typeface="Times" pitchFamily="18" charset="0"/>
            </a:endParaRPr>
          </a:p>
        </p:txBody>
      </p:sp>
      <p:sp>
        <p:nvSpPr>
          <p:cNvPr id="3" name="Content Placeholder 2"/>
          <p:cNvSpPr>
            <a:spLocks noGrp="1"/>
          </p:cNvSpPr>
          <p:nvPr>
            <p:ph idx="1"/>
          </p:nvPr>
        </p:nvSpPr>
        <p:spPr/>
        <p:txBody>
          <a:bodyPr>
            <a:normAutofit fontScale="92500"/>
          </a:bodyPr>
          <a:lstStyle/>
          <a:p>
            <a:r>
              <a:rPr lang="sv-SE" dirty="0" smtClean="0">
                <a:latin typeface="Times" pitchFamily="18" charset="0"/>
              </a:rPr>
              <a:t>No need to </a:t>
            </a:r>
            <a:r>
              <a:rPr lang="sv-SE" dirty="0">
                <a:latin typeface="Times" pitchFamily="18" charset="0"/>
              </a:rPr>
              <a:t>individual </a:t>
            </a:r>
            <a:r>
              <a:rPr lang="sv-SE" dirty="0" smtClean="0">
                <a:latin typeface="Times" pitchFamily="18" charset="0"/>
              </a:rPr>
              <a:t>cell culturing which is:</a:t>
            </a:r>
          </a:p>
          <a:p>
            <a:pPr marL="0" indent="0">
              <a:buNone/>
            </a:pPr>
            <a:endParaRPr lang="sv-SE" dirty="0">
              <a:latin typeface="Times" pitchFamily="18" charset="0"/>
            </a:endParaRPr>
          </a:p>
          <a:p>
            <a:pPr marL="457200" indent="-457200">
              <a:buFont typeface="+mj-lt"/>
              <a:buAutoNum type="arabicPeriod"/>
            </a:pPr>
            <a:r>
              <a:rPr lang="sv-SE" dirty="0" smtClean="0">
                <a:latin typeface="Times" pitchFamily="18" charset="0"/>
              </a:rPr>
              <a:t>Time consuming</a:t>
            </a:r>
          </a:p>
          <a:p>
            <a:pPr marL="457200" indent="-457200">
              <a:buFont typeface="+mj-lt"/>
              <a:buAutoNum type="arabicPeriod"/>
            </a:pPr>
            <a:r>
              <a:rPr lang="sv-SE" dirty="0" smtClean="0">
                <a:latin typeface="Times" pitchFamily="18" charset="0"/>
              </a:rPr>
              <a:t>Needs </a:t>
            </a:r>
            <a:r>
              <a:rPr lang="en-US" dirty="0">
                <a:latin typeface="Times" pitchFamily="18" charset="0"/>
              </a:rPr>
              <a:t>high quality cell culturing </a:t>
            </a:r>
            <a:r>
              <a:rPr lang="en-US" dirty="0" smtClean="0">
                <a:latin typeface="Times" pitchFamily="18" charset="0"/>
              </a:rPr>
              <a:t>facilities</a:t>
            </a:r>
          </a:p>
          <a:p>
            <a:pPr marL="457200" indent="-457200">
              <a:buFont typeface="+mj-lt"/>
              <a:buAutoNum type="arabicPeriod"/>
            </a:pPr>
            <a:r>
              <a:rPr lang="sv-SE" dirty="0" smtClean="0">
                <a:latin typeface="Times" pitchFamily="18" charset="0"/>
              </a:rPr>
              <a:t>Limits surgical usage</a:t>
            </a:r>
          </a:p>
          <a:p>
            <a:pPr marL="0" indent="0">
              <a:buNone/>
            </a:pPr>
            <a:endParaRPr lang="sv-SE" dirty="0" smtClean="0">
              <a:latin typeface="Times" pitchFamily="18" charset="0"/>
            </a:endParaRPr>
          </a:p>
          <a:p>
            <a:r>
              <a:rPr lang="sv-SE" dirty="0" smtClean="0">
                <a:latin typeface="Times" pitchFamily="18" charset="0"/>
              </a:rPr>
              <a:t>Can be put on/in the support on the surgical table and be back to the patient body in minutes</a:t>
            </a:r>
            <a:endParaRPr lang="en-US" dirty="0">
              <a:latin typeface="Times" pitchFamily="18" charset="0"/>
            </a:endParaRPr>
          </a:p>
        </p:txBody>
      </p:sp>
    </p:spTree>
    <p:extLst>
      <p:ext uri="{BB962C8B-B14F-4D97-AF65-F5344CB8AC3E}">
        <p14:creationId xmlns:p14="http://schemas.microsoft.com/office/powerpoint/2010/main" val="2116937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smtClean="0">
                <a:latin typeface="Times" pitchFamily="18" charset="0"/>
              </a:rPr>
              <a:t>Minced tissue preparation</a:t>
            </a:r>
            <a:endParaRPr lang="en-US" dirty="0">
              <a:latin typeface="Times" pitchFamily="18" charset="0"/>
            </a:endParaRPr>
          </a:p>
        </p:txBody>
      </p:sp>
      <p:sp>
        <p:nvSpPr>
          <p:cNvPr id="3" name="Content Placeholder 2"/>
          <p:cNvSpPr>
            <a:spLocks noGrp="1"/>
          </p:cNvSpPr>
          <p:nvPr>
            <p:ph idx="1"/>
          </p:nvPr>
        </p:nvSpPr>
        <p:spPr>
          <a:xfrm>
            <a:off x="934705" y="1412776"/>
            <a:ext cx="8229600" cy="4525963"/>
          </a:xfrm>
        </p:spPr>
        <p:txBody>
          <a:bodyPr/>
          <a:lstStyle/>
          <a:p>
            <a:pPr algn="just"/>
            <a:r>
              <a:rPr lang="sv-SE" dirty="0" smtClean="0">
                <a:latin typeface="Times" pitchFamily="18" charset="0"/>
              </a:rPr>
              <a:t>Laparotomy and excision of a portion of bladder under general </a:t>
            </a:r>
            <a:r>
              <a:rPr lang="sv-SE" dirty="0" err="1" smtClean="0">
                <a:latin typeface="Times" pitchFamily="18" charset="0"/>
              </a:rPr>
              <a:t>anesthesia</a:t>
            </a:r>
            <a:endParaRPr lang="sv-SE" dirty="0" smtClean="0">
              <a:latin typeface="Times" pitchFamily="18" charset="0"/>
            </a:endParaRPr>
          </a:p>
          <a:p>
            <a:pPr marL="0" indent="0" algn="just">
              <a:buNone/>
            </a:pPr>
            <a:endParaRPr lang="sv-SE" dirty="0" smtClean="0">
              <a:latin typeface="Times" pitchFamily="18" charset="0"/>
            </a:endParaRPr>
          </a:p>
          <a:p>
            <a:pPr algn="just"/>
            <a:r>
              <a:rPr lang="sv-SE" dirty="0" smtClean="0">
                <a:latin typeface="Times" pitchFamily="18" charset="0"/>
              </a:rPr>
              <a:t>Mechanical removal of the detrusor muscle to have the bladder </a:t>
            </a:r>
            <a:r>
              <a:rPr lang="sv-SE" dirty="0" err="1" smtClean="0">
                <a:latin typeface="Times" pitchFamily="18" charset="0"/>
              </a:rPr>
              <a:t>mucosa</a:t>
            </a:r>
            <a:endParaRPr lang="sv-SE" dirty="0" smtClean="0">
              <a:latin typeface="Times" pitchFamily="18" charset="0"/>
            </a:endParaRPr>
          </a:p>
          <a:p>
            <a:pPr marL="0" indent="0" algn="just">
              <a:buNone/>
            </a:pPr>
            <a:endParaRPr lang="sv-SE" dirty="0" smtClean="0">
              <a:latin typeface="Times" pitchFamily="18" charset="0"/>
            </a:endParaRPr>
          </a:p>
          <a:p>
            <a:pPr algn="just"/>
            <a:r>
              <a:rPr lang="sv-SE" dirty="0" smtClean="0">
                <a:latin typeface="Times" pitchFamily="18" charset="0"/>
              </a:rPr>
              <a:t>Mincing the mucosa to have particles around</a:t>
            </a:r>
          </a:p>
          <a:p>
            <a:pPr marL="0" indent="0" algn="just">
              <a:buNone/>
            </a:pPr>
            <a:r>
              <a:rPr lang="sv-SE" dirty="0">
                <a:latin typeface="Times" pitchFamily="18" charset="0"/>
              </a:rPr>
              <a:t> </a:t>
            </a:r>
            <a:r>
              <a:rPr lang="sv-SE" dirty="0" smtClean="0">
                <a:latin typeface="Times" pitchFamily="18" charset="0"/>
              </a:rPr>
              <a:t>   0.3 x 0.3 x 0.3 mm</a:t>
            </a:r>
          </a:p>
          <a:p>
            <a:endParaRPr lang="en-US" dirty="0"/>
          </a:p>
        </p:txBody>
      </p:sp>
    </p:spTree>
    <p:extLst>
      <p:ext uri="{BB962C8B-B14F-4D97-AF65-F5344CB8AC3E}">
        <p14:creationId xmlns:p14="http://schemas.microsoft.com/office/powerpoint/2010/main" val="231853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457200" y="25192"/>
            <a:ext cx="8229600" cy="1143000"/>
          </a:xfrm>
        </p:spPr>
        <p:txBody>
          <a:bodyPr/>
          <a:lstStyle/>
          <a:p>
            <a:r>
              <a:rPr lang="sv-SE" dirty="0" smtClean="0">
                <a:latin typeface="Times" pitchFamily="18" charset="0"/>
              </a:rPr>
              <a:t>Minced tissue preparation</a:t>
            </a:r>
            <a:endParaRPr lang="en-US" dirty="0">
              <a:latin typeface="Times" pitchFamily="18" charset="0"/>
            </a:endParaRPr>
          </a:p>
        </p:txBody>
      </p:sp>
      <p:pic>
        <p:nvPicPr>
          <p:cNvPr id="1026" name="Picture 2" descr="F:\DCIM\101MSDCF\DSC05204.JPG"/>
          <p:cNvPicPr>
            <a:picLocks noGrp="1" noChangeAspect="1" noChangeArrowheads="1"/>
          </p:cNvPicPr>
          <p:nvPr>
            <p:ph idx="1"/>
          </p:nvPr>
        </p:nvPicPr>
        <p:blipFill>
          <a:blip r:embed="rId2" cstate="print"/>
          <a:srcRect/>
          <a:stretch>
            <a:fillRect/>
          </a:stretch>
        </p:blipFill>
        <p:spPr bwMode="auto">
          <a:xfrm>
            <a:off x="33164" y="1052736"/>
            <a:ext cx="4572000" cy="3429000"/>
          </a:xfrm>
          <a:prstGeom prst="rect">
            <a:avLst/>
          </a:prstGeom>
          <a:noFill/>
        </p:spPr>
      </p:pic>
      <p:pic>
        <p:nvPicPr>
          <p:cNvPr id="1027" name="Picture 3" descr="F:\DCIM\101MSDCF\DSC05208.JPG"/>
          <p:cNvPicPr>
            <a:picLocks noChangeAspect="1" noChangeArrowheads="1"/>
          </p:cNvPicPr>
          <p:nvPr/>
        </p:nvPicPr>
        <p:blipFill>
          <a:blip r:embed="rId3" cstate="print"/>
          <a:srcRect/>
          <a:stretch>
            <a:fillRect/>
          </a:stretch>
        </p:blipFill>
        <p:spPr bwMode="auto">
          <a:xfrm>
            <a:off x="875590" y="1844824"/>
            <a:ext cx="4512502" cy="3312368"/>
          </a:xfrm>
          <a:prstGeom prst="rect">
            <a:avLst/>
          </a:prstGeom>
          <a:noFill/>
        </p:spPr>
      </p:pic>
      <p:pic>
        <p:nvPicPr>
          <p:cNvPr id="1028" name="Picture 4" descr="F:\DCIM\101MSDCF\DSC05210.JPG"/>
          <p:cNvPicPr>
            <a:picLocks noChangeAspect="1" noChangeArrowheads="1"/>
          </p:cNvPicPr>
          <p:nvPr/>
        </p:nvPicPr>
        <p:blipFill>
          <a:blip r:embed="rId4" cstate="print"/>
          <a:srcRect/>
          <a:stretch>
            <a:fillRect/>
          </a:stretch>
        </p:blipFill>
        <p:spPr bwMode="auto">
          <a:xfrm>
            <a:off x="3031212" y="2924944"/>
            <a:ext cx="4572000" cy="3284984"/>
          </a:xfrm>
          <a:prstGeom prst="rect">
            <a:avLst/>
          </a:prstGeom>
          <a:noFill/>
        </p:spPr>
      </p:pic>
      <p:pic>
        <p:nvPicPr>
          <p:cNvPr id="1029" name="Picture 5" descr="F:\DCIM\101MSDCF\DSC05225.JPG"/>
          <p:cNvPicPr>
            <a:picLocks noChangeAspect="1" noChangeArrowheads="1"/>
          </p:cNvPicPr>
          <p:nvPr/>
        </p:nvPicPr>
        <p:blipFill>
          <a:blip r:embed="rId5" cstate="print"/>
          <a:srcRect/>
          <a:stretch>
            <a:fillRect/>
          </a:stretch>
        </p:blipFill>
        <p:spPr bwMode="auto">
          <a:xfrm>
            <a:off x="4572000" y="4077072"/>
            <a:ext cx="4572000" cy="2780928"/>
          </a:xfrm>
          <a:prstGeom prst="rect">
            <a:avLst/>
          </a:prstGeom>
          <a:noFill/>
        </p:spPr>
      </p:pic>
    </p:spTree>
    <p:extLst>
      <p:ext uri="{BB962C8B-B14F-4D97-AF65-F5344CB8AC3E}">
        <p14:creationId xmlns:p14="http://schemas.microsoft.com/office/powerpoint/2010/main" val="2494169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7"/>
                                        </p:tgtEl>
                                        <p:attrNameLst>
                                          <p:attrName>style.visibility</p:attrName>
                                        </p:attrNameLst>
                                      </p:cBhvr>
                                      <p:to>
                                        <p:strVal val="visible"/>
                                      </p:to>
                                    </p:set>
                                    <p:animEffect transition="in" filter="fade">
                                      <p:cBhvr>
                                        <p:cTn id="12" dur="500"/>
                                        <p:tgtEl>
                                          <p:spTgt spid="102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28"/>
                                        </p:tgtEl>
                                        <p:attrNameLst>
                                          <p:attrName>style.visibility</p:attrName>
                                        </p:attrNameLst>
                                      </p:cBhvr>
                                      <p:to>
                                        <p:strVal val="visible"/>
                                      </p:to>
                                    </p:set>
                                    <p:animEffect transition="in" filter="fade">
                                      <p:cBhvr>
                                        <p:cTn id="17" dur="500"/>
                                        <p:tgtEl>
                                          <p:spTgt spid="102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29"/>
                                        </p:tgtEl>
                                        <p:attrNameLst>
                                          <p:attrName>style.visibility</p:attrName>
                                        </p:attrNameLst>
                                      </p:cBhvr>
                                      <p:to>
                                        <p:strVal val="visible"/>
                                      </p:to>
                                    </p:set>
                                    <p:animEffect transition="in" filter="fade">
                                      <p:cBhvr>
                                        <p:cTn id="22" dur="500"/>
                                        <p:tgtEl>
                                          <p:spTgt spid="10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v-SE" dirty="0" err="1" smtClean="0">
                <a:latin typeface="Times" pitchFamily="18" charset="0"/>
              </a:rPr>
              <a:t>Scaffold</a:t>
            </a:r>
            <a:r>
              <a:rPr lang="sv-SE" dirty="0" smtClean="0">
                <a:latin typeface="Times" pitchFamily="18" charset="0"/>
              </a:rPr>
              <a:t>: Support for minced tissue</a:t>
            </a:r>
            <a:endParaRPr lang="en-US" dirty="0">
              <a:latin typeface="Times" pitchFamily="18" charset="0"/>
            </a:endParaRPr>
          </a:p>
        </p:txBody>
      </p:sp>
      <p:sp>
        <p:nvSpPr>
          <p:cNvPr id="3" name="Content Placeholder 2"/>
          <p:cNvSpPr>
            <a:spLocks noGrp="1"/>
          </p:cNvSpPr>
          <p:nvPr>
            <p:ph idx="1"/>
          </p:nvPr>
        </p:nvSpPr>
        <p:spPr>
          <a:xfrm>
            <a:off x="395536" y="1700809"/>
            <a:ext cx="8229600" cy="1944216"/>
          </a:xfrm>
        </p:spPr>
        <p:txBody>
          <a:bodyPr>
            <a:normAutofit/>
          </a:bodyPr>
          <a:lstStyle/>
          <a:p>
            <a:r>
              <a:rPr lang="en-US" dirty="0" smtClean="0">
                <a:latin typeface="Times" pitchFamily="18" charset="0"/>
              </a:rPr>
              <a:t>Which biomaterial(s)?</a:t>
            </a:r>
          </a:p>
          <a:p>
            <a:r>
              <a:rPr lang="en-US" dirty="0" smtClean="0">
                <a:latin typeface="Times" pitchFamily="18" charset="0"/>
              </a:rPr>
              <a:t>Which fabrication technique(s)?</a:t>
            </a:r>
          </a:p>
          <a:p>
            <a:endParaRPr lang="en-US" dirty="0">
              <a:latin typeface="Times" pitchFamily="18" charset="0"/>
            </a:endParaRPr>
          </a:p>
          <a:p>
            <a:endParaRPr lang="en-US" dirty="0" smtClean="0">
              <a:latin typeface="Times" pitchFamily="18" charset="0"/>
            </a:endParaRPr>
          </a:p>
          <a:p>
            <a:endParaRPr lang="en-US" dirty="0" smtClean="0">
              <a:latin typeface="Times" pitchFamily="18" charset="0"/>
            </a:endParaRPr>
          </a:p>
        </p:txBody>
      </p:sp>
      <p:sp>
        <p:nvSpPr>
          <p:cNvPr id="4" name="Down Arrow 3"/>
          <p:cNvSpPr/>
          <p:nvPr/>
        </p:nvSpPr>
        <p:spPr>
          <a:xfrm>
            <a:off x="4194852" y="2996952"/>
            <a:ext cx="576064" cy="792088"/>
          </a:xfrm>
          <a:prstGeom prst="down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solidFill>
                <a:srgbClr val="FF0000"/>
              </a:solidFill>
            </a:endParaRPr>
          </a:p>
        </p:txBody>
      </p:sp>
      <p:sp>
        <p:nvSpPr>
          <p:cNvPr id="5" name="TextBox 4"/>
          <p:cNvSpPr txBox="1"/>
          <p:nvPr/>
        </p:nvSpPr>
        <p:spPr>
          <a:xfrm>
            <a:off x="2507816" y="3817610"/>
            <a:ext cx="3888432" cy="1107996"/>
          </a:xfrm>
          <a:prstGeom prst="rect">
            <a:avLst/>
          </a:prstGeom>
          <a:noFill/>
        </p:spPr>
        <p:txBody>
          <a:bodyPr wrap="square" rtlCol="0">
            <a:spAutoFit/>
          </a:bodyPr>
          <a:lstStyle/>
          <a:p>
            <a:r>
              <a:rPr lang="en-US" dirty="0">
                <a:latin typeface="Times" pitchFamily="18" charset="0"/>
              </a:rPr>
              <a:t> </a:t>
            </a:r>
            <a:r>
              <a:rPr lang="en-US" dirty="0" smtClean="0">
                <a:latin typeface="Times" pitchFamily="18" charset="0"/>
              </a:rPr>
              <a:t>                        </a:t>
            </a:r>
            <a:r>
              <a:rPr lang="en-US" sz="2400" dirty="0" smtClean="0">
                <a:solidFill>
                  <a:srgbClr val="C00000"/>
                </a:solidFill>
                <a:latin typeface="Times" pitchFamily="18" charset="0"/>
              </a:rPr>
              <a:t>Collagen </a:t>
            </a:r>
            <a:endParaRPr lang="en-US" sz="2400" dirty="0">
              <a:solidFill>
                <a:srgbClr val="C00000"/>
              </a:solidFill>
              <a:latin typeface="Times" pitchFamily="18" charset="0"/>
            </a:endParaRPr>
          </a:p>
          <a:p>
            <a:r>
              <a:rPr lang="en-US" sz="2400" dirty="0">
                <a:solidFill>
                  <a:srgbClr val="C00000"/>
                </a:solidFill>
                <a:latin typeface="Times" pitchFamily="18" charset="0"/>
              </a:rPr>
              <a:t>           </a:t>
            </a:r>
            <a:r>
              <a:rPr lang="en-US" sz="2400" dirty="0" smtClean="0">
                <a:solidFill>
                  <a:srgbClr val="C00000"/>
                </a:solidFill>
                <a:latin typeface="Times" pitchFamily="18" charset="0"/>
              </a:rPr>
              <a:t>Plastic </a:t>
            </a:r>
            <a:r>
              <a:rPr lang="en-US" sz="2400" dirty="0">
                <a:solidFill>
                  <a:srgbClr val="C00000"/>
                </a:solidFill>
                <a:latin typeface="Times" pitchFamily="18" charset="0"/>
              </a:rPr>
              <a:t>Compression</a:t>
            </a:r>
          </a:p>
          <a:p>
            <a:endParaRPr lang="en-US" dirty="0">
              <a:solidFill>
                <a:srgbClr val="C00000"/>
              </a:solidFill>
              <a:latin typeface="Times" pitchFamily="18" charset="0"/>
            </a:endParaRPr>
          </a:p>
        </p:txBody>
      </p:sp>
      <p:sp>
        <p:nvSpPr>
          <p:cNvPr id="6" name="TextBox 5"/>
          <p:cNvSpPr txBox="1"/>
          <p:nvPr/>
        </p:nvSpPr>
        <p:spPr>
          <a:xfrm>
            <a:off x="323528" y="5148353"/>
            <a:ext cx="8734122" cy="923330"/>
          </a:xfrm>
          <a:prstGeom prst="rect">
            <a:avLst/>
          </a:prstGeom>
          <a:noFill/>
        </p:spPr>
        <p:txBody>
          <a:bodyPr wrap="none" rtlCol="0">
            <a:spAutoFit/>
          </a:bodyPr>
          <a:lstStyle/>
          <a:p>
            <a:r>
              <a:rPr lang="en-US" dirty="0">
                <a:latin typeface="Times" pitchFamily="18" charset="0"/>
              </a:rPr>
              <a:t>The urinary bladder wall (UBW):  consists largely of collagen (about 30-60% of dry weight)</a:t>
            </a:r>
          </a:p>
          <a:p>
            <a:r>
              <a:rPr lang="en-US" dirty="0">
                <a:latin typeface="Times" pitchFamily="18" charset="0"/>
              </a:rPr>
              <a:t>Conventional collagen-based scaffolds </a:t>
            </a:r>
            <a:r>
              <a:rPr lang="en-US" dirty="0" smtClean="0">
                <a:latin typeface="Times" pitchFamily="18" charset="0"/>
              </a:rPr>
              <a:t>(gels </a:t>
            </a:r>
            <a:r>
              <a:rPr lang="en-US" dirty="0">
                <a:latin typeface="Times" pitchFamily="18" charset="0"/>
              </a:rPr>
              <a:t>or </a:t>
            </a:r>
            <a:r>
              <a:rPr lang="en-US" dirty="0" smtClean="0">
                <a:latin typeface="Times" pitchFamily="18" charset="0"/>
              </a:rPr>
              <a:t>sponges) </a:t>
            </a:r>
            <a:r>
              <a:rPr lang="en-US" dirty="0">
                <a:latin typeface="Times" pitchFamily="18" charset="0"/>
              </a:rPr>
              <a:t>suffer from weak properties</a:t>
            </a:r>
            <a:endParaRPr lang="da-DK" dirty="0"/>
          </a:p>
          <a:p>
            <a:endParaRPr lang="da-DK" dirty="0"/>
          </a:p>
        </p:txBody>
      </p:sp>
    </p:spTree>
    <p:extLst>
      <p:ext uri="{BB962C8B-B14F-4D97-AF65-F5344CB8AC3E}">
        <p14:creationId xmlns:p14="http://schemas.microsoft.com/office/powerpoint/2010/main" val="1794121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wipe(down)">
                                      <p:cBhvr>
                                        <p:cTn id="12" dur="500"/>
                                        <p:tgtEl>
                                          <p:spTgt spid="5">
                                            <p:txEl>
                                              <p:pRg st="0" end="0"/>
                                            </p:txEl>
                                          </p:spTgt>
                                        </p:tgtEl>
                                      </p:cBhvr>
                                    </p:animEffect>
                                  </p:childTnLst>
                                </p:cTn>
                              </p:par>
                              <p:par>
                                <p:cTn id="13" presetID="22" presetClass="entr" presetSubtype="4" fill="hold" nodeType="with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animEffect transition="in" filter="wipe(down)">
                                      <p:cBhvr>
                                        <p:cTn id="15" dur="500"/>
                                        <p:tgtEl>
                                          <p:spTgt spid="5">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6">
                                            <p:txEl>
                                              <p:pRg st="0" end="0"/>
                                            </p:txEl>
                                          </p:spTgt>
                                        </p:tgtEl>
                                        <p:attrNameLst>
                                          <p:attrName>style.visibility</p:attrName>
                                        </p:attrNameLst>
                                      </p:cBhvr>
                                      <p:to>
                                        <p:strVal val="visible"/>
                                      </p:to>
                                    </p:set>
                                    <p:animEffect transition="in" filter="wipe(down)">
                                      <p:cBhvr>
                                        <p:cTn id="20" dur="500"/>
                                        <p:tgtEl>
                                          <p:spTgt spid="6">
                                            <p:txEl>
                                              <p:pRg st="0" end="0"/>
                                            </p:txEl>
                                          </p:spTgt>
                                        </p:tgtEl>
                                      </p:cBhvr>
                                    </p:animEffect>
                                  </p:childTnLst>
                                </p:cTn>
                              </p:par>
                              <p:par>
                                <p:cTn id="21" presetID="22" presetClass="entr" presetSubtype="4" fill="hold" nodeType="withEffect">
                                  <p:stCondLst>
                                    <p:cond delay="0"/>
                                  </p:stCondLst>
                                  <p:childTnLst>
                                    <p:set>
                                      <p:cBhvr>
                                        <p:cTn id="22" dur="1" fill="hold">
                                          <p:stCondLst>
                                            <p:cond delay="0"/>
                                          </p:stCondLst>
                                        </p:cTn>
                                        <p:tgtEl>
                                          <p:spTgt spid="6">
                                            <p:txEl>
                                              <p:pRg st="1" end="1"/>
                                            </p:txEl>
                                          </p:spTgt>
                                        </p:tgtEl>
                                        <p:attrNameLst>
                                          <p:attrName>style.visibility</p:attrName>
                                        </p:attrNameLst>
                                      </p:cBhvr>
                                      <p:to>
                                        <p:strVal val="visible"/>
                                      </p:to>
                                    </p:set>
                                    <p:animEffect transition="in" filter="wipe(down)">
                                      <p:cBhvr>
                                        <p:cTn id="23"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제목 3"/>
          <p:cNvSpPr>
            <a:spLocks noGrp="1"/>
          </p:cNvSpPr>
          <p:nvPr>
            <p:ph type="title"/>
          </p:nvPr>
        </p:nvSpPr>
        <p:spPr/>
        <p:txBody>
          <a:bodyPr>
            <a:normAutofit/>
          </a:bodyPr>
          <a:lstStyle/>
          <a:p>
            <a:r>
              <a:rPr lang="en-US" altLang="ko-KR" sz="3200" b="1" dirty="0" smtClean="0">
                <a:solidFill>
                  <a:schemeClr val="bg1">
                    <a:lumMod val="50000"/>
                  </a:schemeClr>
                </a:solidFill>
                <a:latin typeface="Times" pitchFamily="18" charset="0"/>
                <a:ea typeface="Tahoma" panose="020B0604030504040204" pitchFamily="34" charset="0"/>
                <a:cs typeface="Tahoma" panose="020B0604030504040204" pitchFamily="34" charset="0"/>
              </a:rPr>
              <a:t>Plastic Compression</a:t>
            </a:r>
            <a:endParaRPr lang="ko-KR" altLang="en-US" sz="6000" b="1" dirty="0">
              <a:latin typeface="Times" pitchFamily="18" charset="0"/>
              <a:cs typeface="Tahoma" panose="020B0604030504040204" pitchFamily="34" charset="0"/>
            </a:endParaRPr>
          </a:p>
        </p:txBody>
      </p:sp>
      <p:sp>
        <p:nvSpPr>
          <p:cNvPr id="7" name="내용 개체 틀 4"/>
          <p:cNvSpPr>
            <a:spLocks noGrp="1"/>
          </p:cNvSpPr>
          <p:nvPr>
            <p:ph idx="1"/>
          </p:nvPr>
        </p:nvSpPr>
        <p:spPr>
          <a:xfrm>
            <a:off x="395536" y="5949280"/>
            <a:ext cx="8496944" cy="676672"/>
          </a:xfrm>
        </p:spPr>
        <p:txBody>
          <a:bodyPr>
            <a:normAutofit/>
          </a:bodyPr>
          <a:lstStyle/>
          <a:p>
            <a:pPr>
              <a:buNone/>
            </a:pPr>
            <a:r>
              <a:rPr lang="en-US" altLang="ko-KR" dirty="0" smtClean="0"/>
              <a:t>+ Robert A. Brown, 2005, adv. </a:t>
            </a:r>
            <a:r>
              <a:rPr lang="en-US" altLang="ko-KR" dirty="0" err="1" smtClean="0"/>
              <a:t>Funct</a:t>
            </a:r>
            <a:r>
              <a:rPr lang="en-US" altLang="ko-KR" dirty="0" smtClean="0"/>
              <a:t>. Mater. </a:t>
            </a:r>
            <a:endParaRPr lang="ko-KR" altLang="en-US" dirty="0"/>
          </a:p>
        </p:txBody>
      </p:sp>
      <p:pic>
        <p:nvPicPr>
          <p:cNvPr id="18434" name="Picture 2"/>
          <p:cNvPicPr>
            <a:picLocks noChangeAspect="1" noChangeArrowheads="1"/>
          </p:cNvPicPr>
          <p:nvPr/>
        </p:nvPicPr>
        <p:blipFill>
          <a:blip r:embed="rId2" cstate="print"/>
          <a:srcRect/>
          <a:stretch>
            <a:fillRect/>
          </a:stretch>
        </p:blipFill>
        <p:spPr bwMode="auto">
          <a:xfrm>
            <a:off x="683568" y="2134734"/>
            <a:ext cx="3744168" cy="3454506"/>
          </a:xfrm>
          <a:prstGeom prst="rect">
            <a:avLst/>
          </a:prstGeom>
          <a:noFill/>
          <a:ln w="9525">
            <a:noFill/>
            <a:miter lim="800000"/>
            <a:headEnd/>
            <a:tailEnd/>
          </a:ln>
        </p:spPr>
      </p:pic>
      <p:sp>
        <p:nvSpPr>
          <p:cNvPr id="8" name="타원 7"/>
          <p:cNvSpPr/>
          <p:nvPr/>
        </p:nvSpPr>
        <p:spPr>
          <a:xfrm>
            <a:off x="611560" y="2276872"/>
            <a:ext cx="432048" cy="43204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latinLnBrk="1"/>
            <a:endParaRPr lang="ko-KR" altLang="en-US">
              <a:solidFill>
                <a:prstClr val="white"/>
              </a:solidFill>
            </a:endParaRPr>
          </a:p>
        </p:txBody>
      </p:sp>
    </p:spTree>
    <p:extLst>
      <p:ext uri="{BB962C8B-B14F-4D97-AF65-F5344CB8AC3E}">
        <p14:creationId xmlns:p14="http://schemas.microsoft.com/office/powerpoint/2010/main" val="2669636174"/>
      </p:ext>
    </p:ext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직사각형 31"/>
          <p:cNvSpPr/>
          <p:nvPr/>
        </p:nvSpPr>
        <p:spPr>
          <a:xfrm>
            <a:off x="7607122" y="6309320"/>
            <a:ext cx="1584176" cy="86409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latinLnBrk="1"/>
            <a:endParaRPr lang="ko-KR" altLang="en-US">
              <a:solidFill>
                <a:prstClr val="white"/>
              </a:solidFill>
            </a:endParaRPr>
          </a:p>
        </p:txBody>
      </p:sp>
      <p:sp>
        <p:nvSpPr>
          <p:cNvPr id="4" name="제목 3"/>
          <p:cNvSpPr>
            <a:spLocks noGrp="1"/>
          </p:cNvSpPr>
          <p:nvPr>
            <p:ph type="title"/>
          </p:nvPr>
        </p:nvSpPr>
        <p:spPr/>
        <p:txBody>
          <a:bodyPr>
            <a:normAutofit/>
          </a:bodyPr>
          <a:lstStyle/>
          <a:p>
            <a:r>
              <a:rPr lang="en-US" altLang="ko-KR" sz="2200" dirty="0" smtClean="0">
                <a:solidFill>
                  <a:schemeClr val="bg1">
                    <a:lumMod val="50000"/>
                  </a:schemeClr>
                </a:solidFill>
              </a:rPr>
              <a:t>Plastic </a:t>
            </a:r>
            <a:r>
              <a:rPr lang="en-US" altLang="ko-KR" sz="2200" dirty="0" err="1" smtClean="0">
                <a:solidFill>
                  <a:schemeClr val="bg1">
                    <a:lumMod val="50000"/>
                  </a:schemeClr>
                </a:solidFill>
              </a:rPr>
              <a:t>Compression</a:t>
            </a:r>
            <a:r>
              <a:rPr lang="en-US" altLang="ko-KR" dirty="0" err="1" smtClean="0"/>
              <a:t>_Common</a:t>
            </a:r>
            <a:r>
              <a:rPr lang="en-US" altLang="ko-KR" dirty="0" smtClean="0"/>
              <a:t> Method</a:t>
            </a:r>
            <a:endParaRPr lang="ko-KR" altLang="en-US" dirty="0"/>
          </a:p>
        </p:txBody>
      </p:sp>
      <p:sp>
        <p:nvSpPr>
          <p:cNvPr id="6" name="AutoShape 3"/>
          <p:cNvSpPr>
            <a:spLocks noChangeArrowheads="1"/>
          </p:cNvSpPr>
          <p:nvPr/>
        </p:nvSpPr>
        <p:spPr bwMode="auto">
          <a:xfrm>
            <a:off x="3779838" y="4868886"/>
            <a:ext cx="1439862" cy="1368425"/>
          </a:xfrm>
          <a:prstGeom prst="downArrow">
            <a:avLst>
              <a:gd name="adj1" fmla="val 50000"/>
              <a:gd name="adj2" fmla="val 25000"/>
            </a:avLst>
          </a:prstGeom>
          <a:gradFill rotWithShape="1">
            <a:gsLst>
              <a:gs pos="0">
                <a:srgbClr val="F1A9DB"/>
              </a:gs>
              <a:gs pos="100000">
                <a:srgbClr val="D60093"/>
              </a:gs>
            </a:gsLst>
            <a:lin ang="5400000" scaled="1"/>
          </a:gradFill>
          <a:ln w="9525" algn="ctr">
            <a:noFill/>
            <a:miter lim="800000"/>
            <a:headEnd/>
            <a:tailEnd/>
          </a:ln>
        </p:spPr>
        <p:txBody>
          <a:bodyPr wrap="none" anchor="ctr"/>
          <a:lstStyle/>
          <a:p>
            <a:pPr latinLnBrk="1"/>
            <a:endParaRPr lang="ko-KR" altLang="ko-KR">
              <a:solidFill>
                <a:prstClr val="black"/>
              </a:solidFill>
            </a:endParaRPr>
          </a:p>
        </p:txBody>
      </p:sp>
      <p:sp>
        <p:nvSpPr>
          <p:cNvPr id="7" name="AutoShape 4"/>
          <p:cNvSpPr>
            <a:spLocks noChangeArrowheads="1"/>
          </p:cNvSpPr>
          <p:nvPr/>
        </p:nvSpPr>
        <p:spPr bwMode="auto">
          <a:xfrm rot="10800000">
            <a:off x="611188" y="4424386"/>
            <a:ext cx="8064500" cy="1812925"/>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1">
            <a:gsLst>
              <a:gs pos="0">
                <a:schemeClr val="bg1"/>
              </a:gs>
              <a:gs pos="50000">
                <a:srgbClr val="B2B2B2"/>
              </a:gs>
              <a:gs pos="100000">
                <a:schemeClr val="bg1"/>
              </a:gs>
            </a:gsLst>
            <a:lin ang="2700000" scaled="1"/>
          </a:gradFill>
          <a:ln w="9525" algn="ctr">
            <a:solidFill>
              <a:schemeClr val="tx1"/>
            </a:solidFill>
            <a:miter lim="800000"/>
            <a:headEnd/>
            <a:tailEnd/>
          </a:ln>
          <a:effectLst/>
        </p:spPr>
        <p:txBody>
          <a:bodyPr wrap="none" anchor="ctr"/>
          <a:lstStyle/>
          <a:p>
            <a:pPr latinLnBrk="1">
              <a:defRPr/>
            </a:pPr>
            <a:endParaRPr lang="en-US">
              <a:solidFill>
                <a:prstClr val="black"/>
              </a:solidFill>
            </a:endParaRPr>
          </a:p>
        </p:txBody>
      </p:sp>
      <p:sp>
        <p:nvSpPr>
          <p:cNvPr id="8" name="AutoShape 5"/>
          <p:cNvSpPr>
            <a:spLocks noChangeArrowheads="1"/>
          </p:cNvSpPr>
          <p:nvPr/>
        </p:nvSpPr>
        <p:spPr bwMode="auto">
          <a:xfrm rot="10800000">
            <a:off x="611188" y="4286274"/>
            <a:ext cx="8064500" cy="1811337"/>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1">
            <a:gsLst>
              <a:gs pos="0">
                <a:schemeClr val="bg1"/>
              </a:gs>
              <a:gs pos="50000">
                <a:srgbClr val="B2B2B2"/>
              </a:gs>
              <a:gs pos="100000">
                <a:schemeClr val="bg1"/>
              </a:gs>
            </a:gsLst>
            <a:lin ang="2700000" scaled="1"/>
          </a:gradFill>
          <a:ln w="9525" algn="ctr">
            <a:solidFill>
              <a:schemeClr val="tx1"/>
            </a:solidFill>
            <a:miter lim="800000"/>
            <a:headEnd/>
            <a:tailEnd/>
          </a:ln>
          <a:effectLst/>
        </p:spPr>
        <p:txBody>
          <a:bodyPr wrap="none" anchor="ctr"/>
          <a:lstStyle/>
          <a:p>
            <a:pPr latinLnBrk="1">
              <a:defRPr/>
            </a:pPr>
            <a:endParaRPr lang="en-US">
              <a:solidFill>
                <a:prstClr val="black"/>
              </a:solidFill>
            </a:endParaRPr>
          </a:p>
        </p:txBody>
      </p:sp>
      <p:sp>
        <p:nvSpPr>
          <p:cNvPr id="9" name="AutoShape 6"/>
          <p:cNvSpPr>
            <a:spLocks noChangeArrowheads="1"/>
          </p:cNvSpPr>
          <p:nvPr/>
        </p:nvSpPr>
        <p:spPr bwMode="auto">
          <a:xfrm rot="10800000">
            <a:off x="611188" y="4148161"/>
            <a:ext cx="8064500" cy="1812925"/>
          </a:xfrm>
          <a:custGeom>
            <a:avLst/>
            <a:gdLst>
              <a:gd name="T0" fmla="*/ 2147483647 w 21600"/>
              <a:gd name="T1" fmla="*/ 76080986 h 21600"/>
              <a:gd name="T2" fmla="*/ 1505466501 w 21600"/>
              <a:gd name="T3" fmla="*/ 152161888 h 21600"/>
              <a:gd name="T4" fmla="*/ 376366812 w 21600"/>
              <a:gd name="T5" fmla="*/ 76080986 h 21600"/>
              <a:gd name="T6" fmla="*/ 1505466501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gradFill rotWithShape="1">
            <a:gsLst>
              <a:gs pos="0">
                <a:schemeClr val="bg1"/>
              </a:gs>
              <a:gs pos="100000">
                <a:srgbClr val="DDDDDD"/>
              </a:gs>
            </a:gsLst>
            <a:lin ang="2700000" scaled="1"/>
          </a:gradFill>
          <a:ln w="9525" algn="ctr">
            <a:solidFill>
              <a:schemeClr val="tx1"/>
            </a:solidFill>
            <a:miter lim="800000"/>
            <a:headEnd/>
            <a:tailEnd/>
          </a:ln>
        </p:spPr>
        <p:txBody>
          <a:bodyPr wrap="none" anchor="ctr"/>
          <a:lstStyle/>
          <a:p>
            <a:pPr latinLnBrk="1"/>
            <a:endParaRPr lang="ko-KR" altLang="en-US">
              <a:solidFill>
                <a:prstClr val="black"/>
              </a:solidFill>
            </a:endParaRPr>
          </a:p>
        </p:txBody>
      </p:sp>
      <p:sp>
        <p:nvSpPr>
          <p:cNvPr id="10" name="Oval 7"/>
          <p:cNvSpPr>
            <a:spLocks noChangeArrowheads="1"/>
          </p:cNvSpPr>
          <p:nvPr/>
        </p:nvSpPr>
        <p:spPr bwMode="auto">
          <a:xfrm>
            <a:off x="1908175" y="3355999"/>
            <a:ext cx="5472113" cy="1655762"/>
          </a:xfrm>
          <a:prstGeom prst="ellipse">
            <a:avLst/>
          </a:prstGeom>
          <a:gradFill rotWithShape="1">
            <a:gsLst>
              <a:gs pos="0">
                <a:srgbClr val="D60093">
                  <a:gamma/>
                  <a:tint val="57647"/>
                  <a:invGamma/>
                  <a:alpha val="78999"/>
                </a:srgbClr>
              </a:gs>
              <a:gs pos="50000">
                <a:srgbClr val="D60093">
                  <a:alpha val="20000"/>
                </a:srgbClr>
              </a:gs>
              <a:gs pos="100000">
                <a:srgbClr val="D60093">
                  <a:gamma/>
                  <a:tint val="57647"/>
                  <a:invGamma/>
                  <a:alpha val="78999"/>
                </a:srgbClr>
              </a:gs>
            </a:gsLst>
            <a:lin ang="5400000" scaled="1"/>
          </a:gradFill>
          <a:ln w="9525" algn="ctr">
            <a:noFill/>
            <a:round/>
            <a:headEnd/>
            <a:tailEnd/>
          </a:ln>
          <a:effectLst/>
        </p:spPr>
        <p:txBody>
          <a:bodyPr wrap="none" anchor="ctr"/>
          <a:lstStyle/>
          <a:p>
            <a:pPr latinLnBrk="1"/>
            <a:endParaRPr lang="ko-KR" altLang="ko-KR">
              <a:solidFill>
                <a:prstClr val="black"/>
              </a:solidFill>
            </a:endParaRPr>
          </a:p>
        </p:txBody>
      </p:sp>
      <p:pic>
        <p:nvPicPr>
          <p:cNvPr id="11" name="Picture 8" descr="MetalGrid"/>
          <p:cNvPicPr>
            <a:picLocks noChangeArrowheads="1"/>
          </p:cNvPicPr>
          <p:nvPr/>
        </p:nvPicPr>
        <p:blipFill>
          <a:blip r:embed="rId3" cstate="print"/>
          <a:srcRect/>
          <a:stretch>
            <a:fillRect/>
          </a:stretch>
        </p:blipFill>
        <p:spPr bwMode="auto">
          <a:xfrm>
            <a:off x="1547813" y="3068661"/>
            <a:ext cx="6048375" cy="1873250"/>
          </a:xfrm>
          <a:prstGeom prst="rect">
            <a:avLst/>
          </a:prstGeom>
          <a:noFill/>
          <a:ln w="9525">
            <a:noFill/>
            <a:miter lim="800000"/>
            <a:headEnd/>
            <a:tailEnd/>
          </a:ln>
        </p:spPr>
      </p:pic>
      <p:sp>
        <p:nvSpPr>
          <p:cNvPr id="12" name="AutoShape 9"/>
          <p:cNvSpPr>
            <a:spLocks noChangeArrowheads="1"/>
          </p:cNvSpPr>
          <p:nvPr/>
        </p:nvSpPr>
        <p:spPr bwMode="auto">
          <a:xfrm rot="10800000">
            <a:off x="2051050" y="3284561"/>
            <a:ext cx="5184775" cy="1295400"/>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1">
            <a:gsLst>
              <a:gs pos="0">
                <a:schemeClr val="bg1">
                  <a:gamma/>
                  <a:shade val="84706"/>
                  <a:invGamma/>
                  <a:alpha val="80000"/>
                </a:schemeClr>
              </a:gs>
              <a:gs pos="100000">
                <a:schemeClr val="bg1">
                  <a:alpha val="60001"/>
                </a:schemeClr>
              </a:gs>
            </a:gsLst>
            <a:lin ang="2700000" scaled="1"/>
          </a:gradFill>
          <a:ln w="9525" algn="ctr">
            <a:solidFill>
              <a:schemeClr val="bg2"/>
            </a:solidFill>
            <a:miter lim="800000"/>
            <a:headEnd/>
            <a:tailEnd/>
          </a:ln>
          <a:effectLst/>
        </p:spPr>
        <p:txBody>
          <a:bodyPr wrap="none" anchor="ctr"/>
          <a:lstStyle/>
          <a:p>
            <a:pPr latinLnBrk="1">
              <a:defRPr/>
            </a:pPr>
            <a:endParaRPr lang="en-US">
              <a:solidFill>
                <a:prstClr val="black"/>
              </a:solidFill>
            </a:endParaRPr>
          </a:p>
        </p:txBody>
      </p:sp>
      <p:sp>
        <p:nvSpPr>
          <p:cNvPr id="13" name="Oval 10"/>
          <p:cNvSpPr>
            <a:spLocks noChangeArrowheads="1"/>
          </p:cNvSpPr>
          <p:nvPr/>
        </p:nvSpPr>
        <p:spPr bwMode="auto">
          <a:xfrm>
            <a:off x="2771775" y="3355999"/>
            <a:ext cx="3743325" cy="1223962"/>
          </a:xfrm>
          <a:prstGeom prst="ellipse">
            <a:avLst/>
          </a:prstGeom>
          <a:gradFill rotWithShape="1">
            <a:gsLst>
              <a:gs pos="0">
                <a:srgbClr val="D60093">
                  <a:gamma/>
                  <a:tint val="57647"/>
                  <a:invGamma/>
                  <a:alpha val="78999"/>
                </a:srgbClr>
              </a:gs>
              <a:gs pos="50000">
                <a:srgbClr val="D60093">
                  <a:alpha val="20000"/>
                </a:srgbClr>
              </a:gs>
              <a:gs pos="100000">
                <a:srgbClr val="D60093">
                  <a:gamma/>
                  <a:tint val="57647"/>
                  <a:invGamma/>
                  <a:alpha val="78999"/>
                </a:srgbClr>
              </a:gs>
            </a:gsLst>
            <a:lin ang="5400000" scaled="1"/>
          </a:gradFill>
          <a:ln w="9525" algn="ctr">
            <a:noFill/>
            <a:round/>
            <a:headEnd/>
            <a:tailEnd/>
          </a:ln>
          <a:effectLst/>
        </p:spPr>
        <p:txBody>
          <a:bodyPr wrap="none" anchor="ctr"/>
          <a:lstStyle/>
          <a:p>
            <a:pPr latinLnBrk="1"/>
            <a:endParaRPr lang="ko-KR" altLang="ko-KR">
              <a:solidFill>
                <a:prstClr val="black"/>
              </a:solidFill>
            </a:endParaRPr>
          </a:p>
        </p:txBody>
      </p:sp>
      <p:grpSp>
        <p:nvGrpSpPr>
          <p:cNvPr id="14" name="Group 11"/>
          <p:cNvGrpSpPr>
            <a:grpSpLocks/>
          </p:cNvGrpSpPr>
          <p:nvPr/>
        </p:nvGrpSpPr>
        <p:grpSpPr bwMode="auto">
          <a:xfrm>
            <a:off x="3276600" y="2995636"/>
            <a:ext cx="2592388" cy="1439863"/>
            <a:chOff x="1791" y="1979"/>
            <a:chExt cx="1633" cy="907"/>
          </a:xfrm>
        </p:grpSpPr>
        <p:sp>
          <p:nvSpPr>
            <p:cNvPr id="15" name="Rectangle 12" descr="Large confetti"/>
            <p:cNvSpPr>
              <a:spLocks noChangeArrowheads="1"/>
            </p:cNvSpPr>
            <p:nvPr/>
          </p:nvSpPr>
          <p:spPr bwMode="auto">
            <a:xfrm>
              <a:off x="1791" y="2432"/>
              <a:ext cx="1633" cy="454"/>
            </a:xfrm>
            <a:prstGeom prst="rect">
              <a:avLst/>
            </a:prstGeom>
            <a:pattFill prst="lgConfetti">
              <a:fgClr>
                <a:srgbClr val="D60093"/>
              </a:fgClr>
              <a:bgClr>
                <a:srgbClr val="F1A5D9"/>
              </a:bgClr>
            </a:pattFill>
            <a:ln w="9525">
              <a:noFill/>
              <a:miter lim="800000"/>
              <a:headEnd/>
              <a:tailEnd/>
            </a:ln>
          </p:spPr>
          <p:txBody>
            <a:bodyPr wrap="none" anchor="ctr"/>
            <a:lstStyle/>
            <a:p>
              <a:pPr algn="ctr" latinLnBrk="1"/>
              <a:endParaRPr lang="en-GB" sz="2400" b="1">
                <a:solidFill>
                  <a:prstClr val="white"/>
                </a:solidFill>
              </a:endParaRPr>
            </a:p>
          </p:txBody>
        </p:sp>
        <p:sp>
          <p:nvSpPr>
            <p:cNvPr id="16" name="AutoShape 13" descr="Large confetti"/>
            <p:cNvSpPr>
              <a:spLocks noChangeArrowheads="1"/>
            </p:cNvSpPr>
            <p:nvPr/>
          </p:nvSpPr>
          <p:spPr bwMode="auto">
            <a:xfrm rot="10800000">
              <a:off x="1792" y="1979"/>
              <a:ext cx="1632" cy="453"/>
            </a:xfrm>
            <a:custGeom>
              <a:avLst/>
              <a:gdLst>
                <a:gd name="T0" fmla="*/ 108 w 21600"/>
                <a:gd name="T1" fmla="*/ 5 h 21600"/>
                <a:gd name="T2" fmla="*/ 62 w 21600"/>
                <a:gd name="T3" fmla="*/ 10 h 21600"/>
                <a:gd name="T4" fmla="*/ 15 w 21600"/>
                <a:gd name="T5" fmla="*/ 5 h 21600"/>
                <a:gd name="T6" fmla="*/ 62 w 21600"/>
                <a:gd name="T7" fmla="*/ 0 h 21600"/>
                <a:gd name="T8" fmla="*/ 0 60000 65536"/>
                <a:gd name="T9" fmla="*/ 0 60000 65536"/>
                <a:gd name="T10" fmla="*/ 0 60000 65536"/>
                <a:gd name="T11" fmla="*/ 0 60000 65536"/>
                <a:gd name="T12" fmla="*/ 4500 w 21600"/>
                <a:gd name="T13" fmla="*/ 4482 h 21600"/>
                <a:gd name="T14" fmla="*/ 17100 w 21600"/>
                <a:gd name="T15" fmla="*/ 17118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pattFill prst="lgConfetti">
              <a:fgClr>
                <a:srgbClr val="D60093"/>
              </a:fgClr>
              <a:bgClr>
                <a:srgbClr val="E143B0"/>
              </a:bgClr>
            </a:pattFill>
            <a:ln w="9525">
              <a:noFill/>
              <a:miter lim="800000"/>
              <a:headEnd/>
              <a:tailEnd/>
            </a:ln>
          </p:spPr>
          <p:txBody>
            <a:bodyPr wrap="none" anchor="ctr"/>
            <a:lstStyle/>
            <a:p>
              <a:pPr latinLnBrk="1"/>
              <a:endParaRPr lang="ko-KR" altLang="en-US">
                <a:solidFill>
                  <a:prstClr val="black"/>
                </a:solidFill>
              </a:endParaRPr>
            </a:p>
          </p:txBody>
        </p:sp>
      </p:grpSp>
      <p:grpSp>
        <p:nvGrpSpPr>
          <p:cNvPr id="17" name="Group 14"/>
          <p:cNvGrpSpPr>
            <a:grpSpLocks/>
          </p:cNvGrpSpPr>
          <p:nvPr/>
        </p:nvGrpSpPr>
        <p:grpSpPr bwMode="auto">
          <a:xfrm>
            <a:off x="1979613" y="2132036"/>
            <a:ext cx="5113337" cy="1441450"/>
            <a:chOff x="1338" y="3159"/>
            <a:chExt cx="3402" cy="634"/>
          </a:xfrm>
        </p:grpSpPr>
        <p:sp>
          <p:nvSpPr>
            <p:cNvPr id="18" name="AutoShape 15"/>
            <p:cNvSpPr>
              <a:spLocks noChangeArrowheads="1"/>
            </p:cNvSpPr>
            <p:nvPr/>
          </p:nvSpPr>
          <p:spPr bwMode="auto">
            <a:xfrm rot="10800000">
              <a:off x="1338" y="3203"/>
              <a:ext cx="3402" cy="589"/>
            </a:xfrm>
            <a:custGeom>
              <a:avLst/>
              <a:gdLst>
                <a:gd name="T0" fmla="*/ 469 w 21600"/>
                <a:gd name="T1" fmla="*/ 8 h 21600"/>
                <a:gd name="T2" fmla="*/ 268 w 21600"/>
                <a:gd name="T3" fmla="*/ 16 h 21600"/>
                <a:gd name="T4" fmla="*/ 67 w 21600"/>
                <a:gd name="T5" fmla="*/ 8 h 21600"/>
                <a:gd name="T6" fmla="*/ 268 w 21600"/>
                <a:gd name="T7" fmla="*/ 0 h 21600"/>
                <a:gd name="T8" fmla="*/ 0 60000 65536"/>
                <a:gd name="T9" fmla="*/ 0 60000 65536"/>
                <a:gd name="T10" fmla="*/ 0 60000 65536"/>
                <a:gd name="T11" fmla="*/ 0 60000 65536"/>
                <a:gd name="T12" fmla="*/ 4502 w 21600"/>
                <a:gd name="T13" fmla="*/ 4511 h 21600"/>
                <a:gd name="T14" fmla="*/ 17098 w 21600"/>
                <a:gd name="T15" fmla="*/ 17089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gradFill rotWithShape="1">
              <a:gsLst>
                <a:gs pos="0">
                  <a:srgbClr val="ACB2B6">
                    <a:alpha val="79999"/>
                  </a:srgbClr>
                </a:gs>
                <a:gs pos="100000">
                  <a:srgbClr val="E3EBF1">
                    <a:alpha val="39998"/>
                  </a:srgbClr>
                </a:gs>
              </a:gsLst>
              <a:lin ang="2700000" scaled="1"/>
            </a:gradFill>
            <a:ln w="12700">
              <a:solidFill>
                <a:schemeClr val="tx1"/>
              </a:solidFill>
              <a:miter lim="800000"/>
              <a:headEnd/>
              <a:tailEnd/>
            </a:ln>
          </p:spPr>
          <p:txBody>
            <a:bodyPr wrap="none" anchor="ctr"/>
            <a:lstStyle/>
            <a:p>
              <a:pPr latinLnBrk="1"/>
              <a:endParaRPr lang="ko-KR" altLang="en-US">
                <a:solidFill>
                  <a:prstClr val="black"/>
                </a:solidFill>
              </a:endParaRPr>
            </a:p>
          </p:txBody>
        </p:sp>
        <p:sp>
          <p:nvSpPr>
            <p:cNvPr id="19" name="AutoShape 16"/>
            <p:cNvSpPr>
              <a:spLocks noChangeArrowheads="1"/>
            </p:cNvSpPr>
            <p:nvPr/>
          </p:nvSpPr>
          <p:spPr bwMode="auto">
            <a:xfrm rot="10800000">
              <a:off x="1338" y="3159"/>
              <a:ext cx="3402" cy="589"/>
            </a:xfrm>
            <a:custGeom>
              <a:avLst/>
              <a:gdLst>
                <a:gd name="T0" fmla="*/ 469 w 21600"/>
                <a:gd name="T1" fmla="*/ 8 h 21600"/>
                <a:gd name="T2" fmla="*/ 268 w 21600"/>
                <a:gd name="T3" fmla="*/ 16 h 21600"/>
                <a:gd name="T4" fmla="*/ 67 w 21600"/>
                <a:gd name="T5" fmla="*/ 8 h 21600"/>
                <a:gd name="T6" fmla="*/ 268 w 21600"/>
                <a:gd name="T7" fmla="*/ 0 h 21600"/>
                <a:gd name="T8" fmla="*/ 0 60000 65536"/>
                <a:gd name="T9" fmla="*/ 0 60000 65536"/>
                <a:gd name="T10" fmla="*/ 0 60000 65536"/>
                <a:gd name="T11" fmla="*/ 0 60000 65536"/>
                <a:gd name="T12" fmla="*/ 4502 w 21600"/>
                <a:gd name="T13" fmla="*/ 4511 h 21600"/>
                <a:gd name="T14" fmla="*/ 17098 w 21600"/>
                <a:gd name="T15" fmla="*/ 17089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gradFill rotWithShape="1">
              <a:gsLst>
                <a:gs pos="0">
                  <a:srgbClr val="E3EBF1">
                    <a:alpha val="17998"/>
                  </a:srgbClr>
                </a:gs>
                <a:gs pos="100000">
                  <a:srgbClr val="696D70">
                    <a:alpha val="70000"/>
                  </a:srgbClr>
                </a:gs>
              </a:gsLst>
              <a:lin ang="2700000" scaled="1"/>
            </a:gradFill>
            <a:ln w="12700">
              <a:solidFill>
                <a:schemeClr val="tx1"/>
              </a:solidFill>
              <a:miter lim="800000"/>
              <a:headEnd/>
              <a:tailEnd/>
            </a:ln>
          </p:spPr>
          <p:txBody>
            <a:bodyPr wrap="none" anchor="ctr"/>
            <a:lstStyle/>
            <a:p>
              <a:pPr latinLnBrk="1"/>
              <a:endParaRPr lang="ko-KR" altLang="en-US">
                <a:solidFill>
                  <a:prstClr val="black"/>
                </a:solidFill>
              </a:endParaRPr>
            </a:p>
          </p:txBody>
        </p:sp>
        <p:sp>
          <p:nvSpPr>
            <p:cNvPr id="20" name="Rectangle 17"/>
            <p:cNvSpPr>
              <a:spLocks noChangeArrowheads="1"/>
            </p:cNvSpPr>
            <p:nvPr/>
          </p:nvSpPr>
          <p:spPr bwMode="auto">
            <a:xfrm>
              <a:off x="1338" y="3748"/>
              <a:ext cx="3402" cy="45"/>
            </a:xfrm>
            <a:prstGeom prst="rect">
              <a:avLst/>
            </a:prstGeom>
            <a:gradFill rotWithShape="1">
              <a:gsLst>
                <a:gs pos="0">
                  <a:schemeClr val="accent1">
                    <a:gamma/>
                    <a:shade val="46275"/>
                    <a:invGamma/>
                    <a:alpha val="80000"/>
                  </a:schemeClr>
                </a:gs>
                <a:gs pos="100000">
                  <a:schemeClr val="accent1">
                    <a:alpha val="39999"/>
                  </a:schemeClr>
                </a:gs>
              </a:gsLst>
              <a:lin ang="18900000" scaled="1"/>
            </a:gradFill>
            <a:ln w="9525" algn="ctr">
              <a:solidFill>
                <a:schemeClr val="tx1"/>
              </a:solidFill>
              <a:miter lim="800000"/>
              <a:headEnd/>
              <a:tailEnd/>
            </a:ln>
            <a:effectLst/>
          </p:spPr>
          <p:txBody>
            <a:bodyPr wrap="none" anchor="ctr"/>
            <a:lstStyle/>
            <a:p>
              <a:pPr latinLnBrk="1"/>
              <a:endParaRPr lang="ko-KR" altLang="ko-KR">
                <a:solidFill>
                  <a:prstClr val="black"/>
                </a:solidFill>
              </a:endParaRPr>
            </a:p>
          </p:txBody>
        </p:sp>
      </p:grpSp>
      <p:sp>
        <p:nvSpPr>
          <p:cNvPr id="21" name="AutoShape 18"/>
          <p:cNvSpPr>
            <a:spLocks noChangeArrowheads="1"/>
          </p:cNvSpPr>
          <p:nvPr/>
        </p:nvSpPr>
        <p:spPr bwMode="auto">
          <a:xfrm>
            <a:off x="3851275" y="1052536"/>
            <a:ext cx="1439863" cy="1368425"/>
          </a:xfrm>
          <a:prstGeom prst="downArrow">
            <a:avLst>
              <a:gd name="adj1" fmla="val 50000"/>
              <a:gd name="adj2" fmla="val 25000"/>
            </a:avLst>
          </a:prstGeom>
          <a:gradFill rotWithShape="1">
            <a:gsLst>
              <a:gs pos="0">
                <a:srgbClr val="BABABA"/>
              </a:gs>
              <a:gs pos="100000">
                <a:srgbClr val="333333"/>
              </a:gs>
            </a:gsLst>
            <a:lin ang="5400000" scaled="1"/>
          </a:gradFill>
          <a:ln w="9525" algn="ctr">
            <a:noFill/>
            <a:miter lim="800000"/>
            <a:headEnd/>
            <a:tailEnd/>
          </a:ln>
        </p:spPr>
        <p:txBody>
          <a:bodyPr wrap="none" anchor="ctr"/>
          <a:lstStyle/>
          <a:p>
            <a:pPr latinLnBrk="1"/>
            <a:endParaRPr lang="ko-KR" altLang="ko-KR">
              <a:solidFill>
                <a:prstClr val="black"/>
              </a:solidFill>
            </a:endParaRPr>
          </a:p>
        </p:txBody>
      </p:sp>
      <p:grpSp>
        <p:nvGrpSpPr>
          <p:cNvPr id="22" name="Group 19"/>
          <p:cNvGrpSpPr>
            <a:grpSpLocks/>
          </p:cNvGrpSpPr>
          <p:nvPr/>
        </p:nvGrpSpPr>
        <p:grpSpPr bwMode="auto">
          <a:xfrm>
            <a:off x="5940425" y="1484336"/>
            <a:ext cx="576263" cy="576263"/>
            <a:chOff x="4150" y="753"/>
            <a:chExt cx="363" cy="363"/>
          </a:xfrm>
        </p:grpSpPr>
        <p:sp>
          <p:nvSpPr>
            <p:cNvPr id="23" name="Oval 20"/>
            <p:cNvSpPr>
              <a:spLocks noChangeArrowheads="1"/>
            </p:cNvSpPr>
            <p:nvPr/>
          </p:nvSpPr>
          <p:spPr bwMode="auto">
            <a:xfrm>
              <a:off x="4150" y="753"/>
              <a:ext cx="363" cy="363"/>
            </a:xfrm>
            <a:prstGeom prst="ellipse">
              <a:avLst/>
            </a:prstGeom>
            <a:gradFill rotWithShape="0">
              <a:gsLst>
                <a:gs pos="0">
                  <a:schemeClr val="hlink">
                    <a:gamma/>
                    <a:tint val="35294"/>
                    <a:invGamma/>
                  </a:schemeClr>
                </a:gs>
                <a:gs pos="100000">
                  <a:schemeClr val="hlink"/>
                </a:gs>
              </a:gsLst>
              <a:lin ang="2700000" scaled="1"/>
            </a:gradFill>
            <a:ln w="12700" algn="ctr">
              <a:solidFill>
                <a:schemeClr val="tx1"/>
              </a:solidFill>
              <a:round/>
              <a:headEnd/>
              <a:tailEnd/>
            </a:ln>
            <a:effectLst/>
          </p:spPr>
          <p:txBody>
            <a:bodyPr wrap="none" anchor="ctr"/>
            <a:lstStyle/>
            <a:p>
              <a:pPr latinLnBrk="1"/>
              <a:endParaRPr lang="ko-KR" altLang="ko-KR">
                <a:solidFill>
                  <a:prstClr val="black"/>
                </a:solidFill>
              </a:endParaRPr>
            </a:p>
          </p:txBody>
        </p:sp>
        <p:sp>
          <p:nvSpPr>
            <p:cNvPr id="24" name="Line 21"/>
            <p:cNvSpPr>
              <a:spLocks noChangeShapeType="1"/>
            </p:cNvSpPr>
            <p:nvPr/>
          </p:nvSpPr>
          <p:spPr bwMode="auto">
            <a:xfrm flipV="1">
              <a:off x="4332" y="845"/>
              <a:ext cx="137" cy="91"/>
            </a:xfrm>
            <a:prstGeom prst="line">
              <a:avLst/>
            </a:prstGeom>
            <a:noFill/>
            <a:ln w="12700">
              <a:solidFill>
                <a:schemeClr val="tx1"/>
              </a:solidFill>
              <a:round/>
              <a:headEnd type="oval" w="med" len="med"/>
              <a:tailEnd type="triangle" w="med" len="med"/>
            </a:ln>
          </p:spPr>
          <p:txBody>
            <a:bodyPr wrap="none" anchor="ctr"/>
            <a:lstStyle/>
            <a:p>
              <a:pPr latinLnBrk="1"/>
              <a:endParaRPr lang="ko-KR" altLang="en-US">
                <a:solidFill>
                  <a:prstClr val="black"/>
                </a:solidFill>
              </a:endParaRPr>
            </a:p>
          </p:txBody>
        </p:sp>
      </p:grpSp>
      <p:sp>
        <p:nvSpPr>
          <p:cNvPr id="25" name="Text Box 22"/>
          <p:cNvSpPr txBox="1">
            <a:spLocks noChangeArrowheads="1"/>
          </p:cNvSpPr>
          <p:nvPr/>
        </p:nvSpPr>
        <p:spPr bwMode="auto">
          <a:xfrm>
            <a:off x="6516688" y="1555774"/>
            <a:ext cx="488950" cy="366712"/>
          </a:xfrm>
          <a:prstGeom prst="rect">
            <a:avLst/>
          </a:prstGeom>
          <a:noFill/>
          <a:ln w="12700" algn="ctr">
            <a:noFill/>
            <a:miter lim="800000"/>
            <a:headEnd/>
            <a:tailEnd/>
          </a:ln>
        </p:spPr>
        <p:txBody>
          <a:bodyPr wrap="none">
            <a:spAutoFit/>
          </a:bodyPr>
          <a:lstStyle/>
          <a:p>
            <a:pPr algn="ctr" latinLnBrk="1"/>
            <a:r>
              <a:rPr lang="en-GB">
                <a:solidFill>
                  <a:prstClr val="black"/>
                </a:solidFill>
              </a:rPr>
              <a:t>30’</a:t>
            </a:r>
            <a:endParaRPr lang="nl-NL">
              <a:solidFill>
                <a:prstClr val="black"/>
              </a:solidFill>
            </a:endParaRPr>
          </a:p>
        </p:txBody>
      </p:sp>
      <p:sp>
        <p:nvSpPr>
          <p:cNvPr id="26" name="Text Box 23"/>
          <p:cNvSpPr txBox="1">
            <a:spLocks noChangeArrowheads="1"/>
          </p:cNvSpPr>
          <p:nvPr/>
        </p:nvSpPr>
        <p:spPr bwMode="auto">
          <a:xfrm>
            <a:off x="2268538" y="1484336"/>
            <a:ext cx="1263650" cy="366713"/>
          </a:xfrm>
          <a:prstGeom prst="rect">
            <a:avLst/>
          </a:prstGeom>
          <a:noFill/>
          <a:ln w="12700" algn="ctr">
            <a:noFill/>
            <a:miter lim="800000"/>
            <a:headEnd/>
            <a:tailEnd/>
          </a:ln>
        </p:spPr>
        <p:txBody>
          <a:bodyPr wrap="none">
            <a:spAutoFit/>
          </a:bodyPr>
          <a:lstStyle/>
          <a:p>
            <a:pPr algn="ctr" latinLnBrk="1"/>
            <a:r>
              <a:rPr lang="en-GB">
                <a:solidFill>
                  <a:prstClr val="black"/>
                </a:solidFill>
              </a:rPr>
              <a:t>120 grams</a:t>
            </a:r>
            <a:endParaRPr lang="nl-NL">
              <a:solidFill>
                <a:prstClr val="black"/>
              </a:solidFill>
            </a:endParaRPr>
          </a:p>
        </p:txBody>
      </p:sp>
      <p:sp>
        <p:nvSpPr>
          <p:cNvPr id="27" name="Text Box 24"/>
          <p:cNvSpPr txBox="1">
            <a:spLocks noChangeArrowheads="1"/>
          </p:cNvSpPr>
          <p:nvPr/>
        </p:nvSpPr>
        <p:spPr bwMode="auto">
          <a:xfrm>
            <a:off x="7080250" y="1584349"/>
            <a:ext cx="387350" cy="366712"/>
          </a:xfrm>
          <a:prstGeom prst="rect">
            <a:avLst/>
          </a:prstGeom>
          <a:noFill/>
          <a:ln w="12700" algn="ctr">
            <a:noFill/>
            <a:miter lim="800000"/>
            <a:headEnd/>
            <a:tailEnd/>
          </a:ln>
        </p:spPr>
        <p:txBody>
          <a:bodyPr wrap="none">
            <a:spAutoFit/>
          </a:bodyPr>
          <a:lstStyle/>
          <a:p>
            <a:pPr algn="ctr" latinLnBrk="1"/>
            <a:r>
              <a:rPr lang="en-US" altLang="ko-KR">
                <a:solidFill>
                  <a:prstClr val="black"/>
                </a:solidFill>
                <a:ea typeface="굴림" charset="-127"/>
              </a:rPr>
              <a:t>5”</a:t>
            </a:r>
            <a:endParaRPr lang="nl-NL">
              <a:solidFill>
                <a:prstClr val="black"/>
              </a:solidFill>
            </a:endParaRPr>
          </a:p>
        </p:txBody>
      </p:sp>
      <p:grpSp>
        <p:nvGrpSpPr>
          <p:cNvPr id="28" name="Group 25"/>
          <p:cNvGrpSpPr>
            <a:grpSpLocks/>
          </p:cNvGrpSpPr>
          <p:nvPr/>
        </p:nvGrpSpPr>
        <p:grpSpPr bwMode="auto">
          <a:xfrm>
            <a:off x="6510338" y="1484336"/>
            <a:ext cx="576262" cy="576263"/>
            <a:chOff x="4150" y="753"/>
            <a:chExt cx="363" cy="363"/>
          </a:xfrm>
        </p:grpSpPr>
        <p:sp>
          <p:nvSpPr>
            <p:cNvPr id="29" name="Oval 26"/>
            <p:cNvSpPr>
              <a:spLocks noChangeArrowheads="1"/>
            </p:cNvSpPr>
            <p:nvPr/>
          </p:nvSpPr>
          <p:spPr bwMode="auto">
            <a:xfrm>
              <a:off x="4150" y="753"/>
              <a:ext cx="363" cy="363"/>
            </a:xfrm>
            <a:prstGeom prst="ellipse">
              <a:avLst/>
            </a:prstGeom>
            <a:gradFill rotWithShape="0">
              <a:gsLst>
                <a:gs pos="0">
                  <a:schemeClr val="hlink">
                    <a:gamma/>
                    <a:tint val="35294"/>
                    <a:invGamma/>
                  </a:schemeClr>
                </a:gs>
                <a:gs pos="100000">
                  <a:schemeClr val="hlink"/>
                </a:gs>
              </a:gsLst>
              <a:lin ang="2700000" scaled="1"/>
            </a:gradFill>
            <a:ln w="12700" algn="ctr">
              <a:solidFill>
                <a:schemeClr val="tx1"/>
              </a:solidFill>
              <a:round/>
              <a:headEnd/>
              <a:tailEnd/>
            </a:ln>
            <a:effectLst/>
          </p:spPr>
          <p:txBody>
            <a:bodyPr wrap="none" anchor="ctr"/>
            <a:lstStyle/>
            <a:p>
              <a:pPr latinLnBrk="1"/>
              <a:endParaRPr lang="ko-KR" altLang="ko-KR">
                <a:solidFill>
                  <a:prstClr val="black"/>
                </a:solidFill>
              </a:endParaRPr>
            </a:p>
          </p:txBody>
        </p:sp>
        <p:sp>
          <p:nvSpPr>
            <p:cNvPr id="30" name="Line 27"/>
            <p:cNvSpPr>
              <a:spLocks noChangeShapeType="1"/>
            </p:cNvSpPr>
            <p:nvPr/>
          </p:nvSpPr>
          <p:spPr bwMode="auto">
            <a:xfrm flipV="1">
              <a:off x="4332" y="845"/>
              <a:ext cx="137" cy="91"/>
            </a:xfrm>
            <a:prstGeom prst="line">
              <a:avLst/>
            </a:prstGeom>
            <a:noFill/>
            <a:ln w="12700">
              <a:solidFill>
                <a:schemeClr val="tx1"/>
              </a:solidFill>
              <a:round/>
              <a:headEnd type="oval" w="med" len="med"/>
              <a:tailEnd type="triangle" w="med" len="med"/>
            </a:ln>
          </p:spPr>
          <p:txBody>
            <a:bodyPr wrap="none" anchor="ctr"/>
            <a:lstStyle/>
            <a:p>
              <a:pPr latinLnBrk="1"/>
              <a:endParaRPr lang="ko-KR" altLang="en-US">
                <a:solidFill>
                  <a:prstClr val="black"/>
                </a:solidFill>
              </a:endParaRPr>
            </a:p>
          </p:txBody>
        </p:sp>
      </p:grpSp>
      <p:pic>
        <p:nvPicPr>
          <p:cNvPr id="31" name="Picture 13" descr="DarkBlue1024"/>
          <p:cNvPicPr>
            <a:picLocks noChangeAspect="1" noChangeArrowheads="1"/>
          </p:cNvPicPr>
          <p:nvPr/>
        </p:nvPicPr>
        <p:blipFill>
          <a:blip r:embed="rId4" cstate="print"/>
          <a:srcRect/>
          <a:stretch>
            <a:fillRect/>
          </a:stretch>
        </p:blipFill>
        <p:spPr bwMode="auto">
          <a:xfrm>
            <a:off x="-12700" y="6322318"/>
            <a:ext cx="9193212" cy="517118"/>
          </a:xfrm>
          <a:prstGeom prst="rect">
            <a:avLst/>
          </a:prstGeom>
          <a:noFill/>
          <a:ln w="9525">
            <a:noFill/>
            <a:miter lim="800000"/>
            <a:headEnd/>
            <a:tailEnd/>
          </a:ln>
        </p:spPr>
      </p:pic>
    </p:spTree>
    <p:extLst>
      <p:ext uri="{BB962C8B-B14F-4D97-AF65-F5344CB8AC3E}">
        <p14:creationId xmlns:p14="http://schemas.microsoft.com/office/powerpoint/2010/main" val="17312804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strVal val="#ppt_w*0.70"/>
                                          </p:val>
                                        </p:tav>
                                        <p:tav tm="100000">
                                          <p:val>
                                            <p:strVal val="#ppt_w"/>
                                          </p:val>
                                        </p:tav>
                                      </p:tavLst>
                                    </p:anim>
                                    <p:anim calcmode="lin" valueType="num">
                                      <p:cBhvr>
                                        <p:cTn id="8" dur="1000" fill="hold"/>
                                        <p:tgtEl>
                                          <p:spTgt spid="14"/>
                                        </p:tgtEl>
                                        <p:attrNameLst>
                                          <p:attrName>ppt_h</p:attrName>
                                        </p:attrNameLst>
                                      </p:cBhvr>
                                      <p:tavLst>
                                        <p:tav tm="0">
                                          <p:val>
                                            <p:strVal val="#ppt_h"/>
                                          </p:val>
                                        </p:tav>
                                        <p:tav tm="100000">
                                          <p:val>
                                            <p:strVal val="#ppt_h"/>
                                          </p:val>
                                        </p:tav>
                                      </p:tavLst>
                                    </p:anim>
                                    <p:animEffect transition="in" filter="fade">
                                      <p:cBhvr>
                                        <p:cTn id="9" dur="1000"/>
                                        <p:tgtEl>
                                          <p:spTgt spid="14"/>
                                        </p:tgtEl>
                                      </p:cBhvr>
                                    </p:animEffect>
                                  </p:childTnLst>
                                </p:cTn>
                              </p:par>
                            </p:childTnLst>
                          </p:cTn>
                        </p:par>
                        <p:par>
                          <p:cTn id="10" fill="hold">
                            <p:stCondLst>
                              <p:cond delay="1000"/>
                            </p:stCondLst>
                            <p:childTnLst>
                              <p:par>
                                <p:cTn id="11" presetID="1" presetClass="entr" presetSubtype="0" fill="hold" nodeType="after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par>
                          <p:cTn id="15" fill="hold">
                            <p:stCondLst>
                              <p:cond delay="1000"/>
                            </p:stCondLst>
                            <p:childTnLst>
                              <p:par>
                                <p:cTn id="16" presetID="8" presetClass="emph" presetSubtype="0" fill="hold" nodeType="afterEffect">
                                  <p:stCondLst>
                                    <p:cond delay="0"/>
                                  </p:stCondLst>
                                  <p:childTnLst>
                                    <p:animRot by="21600000">
                                      <p:cBhvr>
                                        <p:cTn id="17" dur="2000" fill="hold"/>
                                        <p:tgtEl>
                                          <p:spTgt spid="22"/>
                                        </p:tgtEl>
                                        <p:attrNameLst>
                                          <p:attrName>r</p:attrName>
                                        </p:attrNameLst>
                                      </p:cBhvr>
                                    </p:animRo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additive="base">
                                        <p:cTn id="22" dur="500" fill="hold"/>
                                        <p:tgtEl>
                                          <p:spTgt spid="12"/>
                                        </p:tgtEl>
                                        <p:attrNameLst>
                                          <p:attrName>ppt_x</p:attrName>
                                        </p:attrNameLst>
                                      </p:cBhvr>
                                      <p:tavLst>
                                        <p:tav tm="0">
                                          <p:val>
                                            <p:strVal val="#ppt_x"/>
                                          </p:val>
                                        </p:tav>
                                        <p:tav tm="100000">
                                          <p:val>
                                            <p:strVal val="#ppt_x"/>
                                          </p:val>
                                        </p:tav>
                                      </p:tavLst>
                                    </p:anim>
                                    <p:anim calcmode="lin" valueType="num">
                                      <p:cBhvr additive="base">
                                        <p:cTn id="23" dur="500" fill="hold"/>
                                        <p:tgtEl>
                                          <p:spTgt spid="12"/>
                                        </p:tgtEl>
                                        <p:attrNameLst>
                                          <p:attrName>ppt_y</p:attrName>
                                        </p:attrNameLst>
                                      </p:cBhvr>
                                      <p:tavLst>
                                        <p:tav tm="0">
                                          <p:val>
                                            <p:strVal val="1+#ppt_h/2"/>
                                          </p:val>
                                        </p:tav>
                                        <p:tav tm="100000">
                                          <p:val>
                                            <p:strVal val="#ppt_y"/>
                                          </p:val>
                                        </p:tav>
                                      </p:tavLst>
                                    </p:anim>
                                  </p:childTnLst>
                                </p:cTn>
                              </p:par>
                              <p:par>
                                <p:cTn id="24" presetID="1" presetClass="exit" presetSubtype="0" fill="hold" nodeType="withEffect">
                                  <p:stCondLst>
                                    <p:cond delay="0"/>
                                  </p:stCondLst>
                                  <p:childTnLst>
                                    <p:set>
                                      <p:cBhvr>
                                        <p:cTn id="25" dur="1" fill="hold">
                                          <p:stCondLst>
                                            <p:cond delay="0"/>
                                          </p:stCondLst>
                                        </p:cTn>
                                        <p:tgtEl>
                                          <p:spTgt spid="22"/>
                                        </p:tgtEl>
                                        <p:attrNameLst>
                                          <p:attrName>style.visibility</p:attrName>
                                        </p:attrNameLst>
                                      </p:cBhvr>
                                      <p:to>
                                        <p:strVal val="hidden"/>
                                      </p:to>
                                    </p:set>
                                  </p:childTnLst>
                                </p:cTn>
                              </p:par>
                              <p:par>
                                <p:cTn id="26" presetID="1" presetClass="exit" presetSubtype="0" fill="hold" grpId="1" nodeType="withEffect">
                                  <p:stCondLst>
                                    <p:cond delay="0"/>
                                  </p:stCondLst>
                                  <p:childTnLst>
                                    <p:set>
                                      <p:cBhvr>
                                        <p:cTn id="27" dur="1" fill="hold">
                                          <p:stCondLst>
                                            <p:cond delay="0"/>
                                          </p:stCondLst>
                                        </p:cTn>
                                        <p:tgtEl>
                                          <p:spTgt spid="25"/>
                                        </p:tgtEl>
                                        <p:attrNameLst>
                                          <p:attrName>style.visibility</p:attrName>
                                        </p:attrNameLst>
                                      </p:cBhvr>
                                      <p:to>
                                        <p:strVal val="hidden"/>
                                      </p:to>
                                    </p:set>
                                  </p:childTnLst>
                                </p:cTn>
                              </p:par>
                            </p:childTnLst>
                          </p:cTn>
                        </p:par>
                        <p:par>
                          <p:cTn id="28" fill="hold">
                            <p:stCondLst>
                              <p:cond delay="500"/>
                            </p:stCondLst>
                            <p:childTnLst>
                              <p:par>
                                <p:cTn id="29" presetID="2" presetClass="entr" presetSubtype="4"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ppt_x"/>
                                          </p:val>
                                        </p:tav>
                                        <p:tav tm="100000">
                                          <p:val>
                                            <p:strVal val="#ppt_x"/>
                                          </p:val>
                                        </p:tav>
                                      </p:tavLst>
                                    </p:anim>
                                    <p:anim calcmode="lin" valueType="num">
                                      <p:cBhvr additive="base">
                                        <p:cTn id="32" dur="500" fill="hold"/>
                                        <p:tgtEl>
                                          <p:spTgt spid="11"/>
                                        </p:tgtEl>
                                        <p:attrNameLst>
                                          <p:attrName>ppt_y</p:attrName>
                                        </p:attrNameLst>
                                      </p:cBhvr>
                                      <p:tavLst>
                                        <p:tav tm="0">
                                          <p:val>
                                            <p:strVal val="1+#ppt_h/2"/>
                                          </p:val>
                                        </p:tav>
                                        <p:tav tm="100000">
                                          <p:val>
                                            <p:strVal val="#ppt_y"/>
                                          </p:val>
                                        </p:tav>
                                      </p:tavLst>
                                    </p:anim>
                                  </p:childTnLst>
                                </p:cTn>
                              </p:par>
                            </p:childTnLst>
                          </p:cTn>
                        </p:par>
                        <p:par>
                          <p:cTn id="33" fill="hold">
                            <p:stCondLst>
                              <p:cond delay="1000"/>
                            </p:stCondLst>
                            <p:childTnLst>
                              <p:par>
                                <p:cTn id="34" presetID="2" presetClass="entr" presetSubtype="4"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additive="base">
                                        <p:cTn id="36" dur="1000" fill="hold"/>
                                        <p:tgtEl>
                                          <p:spTgt spid="9"/>
                                        </p:tgtEl>
                                        <p:attrNameLst>
                                          <p:attrName>ppt_x</p:attrName>
                                        </p:attrNameLst>
                                      </p:cBhvr>
                                      <p:tavLst>
                                        <p:tav tm="0">
                                          <p:val>
                                            <p:strVal val="#ppt_x"/>
                                          </p:val>
                                        </p:tav>
                                        <p:tav tm="100000">
                                          <p:val>
                                            <p:strVal val="#ppt_x"/>
                                          </p:val>
                                        </p:tav>
                                      </p:tavLst>
                                    </p:anim>
                                    <p:anim calcmode="lin" valueType="num">
                                      <p:cBhvr additive="base">
                                        <p:cTn id="37" dur="1000" fill="hold"/>
                                        <p:tgtEl>
                                          <p:spTgt spid="9"/>
                                        </p:tgtEl>
                                        <p:attrNameLst>
                                          <p:attrName>ppt_y</p:attrName>
                                        </p:attrNameLst>
                                      </p:cBhvr>
                                      <p:tavLst>
                                        <p:tav tm="0">
                                          <p:val>
                                            <p:strVal val="1+#ppt_h/2"/>
                                          </p:val>
                                        </p:tav>
                                        <p:tav tm="100000">
                                          <p:val>
                                            <p:strVal val="#ppt_y"/>
                                          </p:val>
                                        </p:tav>
                                      </p:tavLst>
                                    </p:anim>
                                  </p:childTnLst>
                                </p:cTn>
                              </p:par>
                            </p:childTnLst>
                          </p:cTn>
                        </p:par>
                        <p:par>
                          <p:cTn id="38" fill="hold">
                            <p:stCondLst>
                              <p:cond delay="2000"/>
                            </p:stCondLst>
                            <p:childTnLst>
                              <p:par>
                                <p:cTn id="39" presetID="2" presetClass="entr" presetSubtype="4" fill="hold" nodeType="after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additive="base">
                                        <p:cTn id="41" dur="500" fill="hold"/>
                                        <p:tgtEl>
                                          <p:spTgt spid="8"/>
                                        </p:tgtEl>
                                        <p:attrNameLst>
                                          <p:attrName>ppt_x</p:attrName>
                                        </p:attrNameLst>
                                      </p:cBhvr>
                                      <p:tavLst>
                                        <p:tav tm="0">
                                          <p:val>
                                            <p:strVal val="#ppt_x"/>
                                          </p:val>
                                        </p:tav>
                                        <p:tav tm="100000">
                                          <p:val>
                                            <p:strVal val="#ppt_x"/>
                                          </p:val>
                                        </p:tav>
                                      </p:tavLst>
                                    </p:anim>
                                    <p:anim calcmode="lin" valueType="num">
                                      <p:cBhvr additive="base">
                                        <p:cTn id="42" dur="500" fill="hold"/>
                                        <p:tgtEl>
                                          <p:spTgt spid="8"/>
                                        </p:tgtEl>
                                        <p:attrNameLst>
                                          <p:attrName>ppt_y</p:attrName>
                                        </p:attrNameLst>
                                      </p:cBhvr>
                                      <p:tavLst>
                                        <p:tav tm="0">
                                          <p:val>
                                            <p:strVal val="1+#ppt_h/2"/>
                                          </p:val>
                                        </p:tav>
                                        <p:tav tm="100000">
                                          <p:val>
                                            <p:strVal val="#ppt_y"/>
                                          </p:val>
                                        </p:tav>
                                      </p:tavLst>
                                    </p:anim>
                                  </p:childTnLst>
                                </p:cTn>
                              </p:par>
                            </p:childTnLst>
                          </p:cTn>
                        </p:par>
                        <p:par>
                          <p:cTn id="43" fill="hold">
                            <p:stCondLst>
                              <p:cond delay="2500"/>
                            </p:stCondLst>
                            <p:childTnLst>
                              <p:par>
                                <p:cTn id="44" presetID="2" presetClass="entr" presetSubtype="4" fill="hold" nodeType="afterEffect">
                                  <p:stCondLst>
                                    <p:cond delay="0"/>
                                  </p:stCondLst>
                                  <p:childTnLst>
                                    <p:set>
                                      <p:cBhvr>
                                        <p:cTn id="45" dur="1" fill="hold">
                                          <p:stCondLst>
                                            <p:cond delay="0"/>
                                          </p:stCondLst>
                                        </p:cTn>
                                        <p:tgtEl>
                                          <p:spTgt spid="7"/>
                                        </p:tgtEl>
                                        <p:attrNameLst>
                                          <p:attrName>style.visibility</p:attrName>
                                        </p:attrNameLst>
                                      </p:cBhvr>
                                      <p:to>
                                        <p:strVal val="visible"/>
                                      </p:to>
                                    </p:set>
                                    <p:anim calcmode="lin" valueType="num">
                                      <p:cBhvr additive="base">
                                        <p:cTn id="46" dur="500" fill="hold"/>
                                        <p:tgtEl>
                                          <p:spTgt spid="7"/>
                                        </p:tgtEl>
                                        <p:attrNameLst>
                                          <p:attrName>ppt_x</p:attrName>
                                        </p:attrNameLst>
                                      </p:cBhvr>
                                      <p:tavLst>
                                        <p:tav tm="0">
                                          <p:val>
                                            <p:strVal val="#ppt_x"/>
                                          </p:val>
                                        </p:tav>
                                        <p:tav tm="100000">
                                          <p:val>
                                            <p:strVal val="#ppt_x"/>
                                          </p:val>
                                        </p:tav>
                                      </p:tavLst>
                                    </p:anim>
                                    <p:anim calcmode="lin" valueType="num">
                                      <p:cBhvr additive="base">
                                        <p:cTn id="47"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1" decel="50000" fill="hold" nodeType="clickEffect">
                                  <p:stCondLst>
                                    <p:cond delay="0"/>
                                  </p:stCondLst>
                                  <p:childTnLst>
                                    <p:set>
                                      <p:cBhvr>
                                        <p:cTn id="51" dur="1" fill="hold">
                                          <p:stCondLst>
                                            <p:cond delay="0"/>
                                          </p:stCondLst>
                                        </p:cTn>
                                        <p:tgtEl>
                                          <p:spTgt spid="17"/>
                                        </p:tgtEl>
                                        <p:attrNameLst>
                                          <p:attrName>style.visibility</p:attrName>
                                        </p:attrNameLst>
                                      </p:cBhvr>
                                      <p:to>
                                        <p:strVal val="visible"/>
                                      </p:to>
                                    </p:set>
                                    <p:anim calcmode="lin" valueType="num">
                                      <p:cBhvr additive="base">
                                        <p:cTn id="52" dur="500" fill="hold"/>
                                        <p:tgtEl>
                                          <p:spTgt spid="17"/>
                                        </p:tgtEl>
                                        <p:attrNameLst>
                                          <p:attrName>ppt_x</p:attrName>
                                        </p:attrNameLst>
                                      </p:cBhvr>
                                      <p:tavLst>
                                        <p:tav tm="0">
                                          <p:val>
                                            <p:strVal val="#ppt_x"/>
                                          </p:val>
                                        </p:tav>
                                        <p:tav tm="100000">
                                          <p:val>
                                            <p:strVal val="#ppt_x"/>
                                          </p:val>
                                        </p:tav>
                                      </p:tavLst>
                                    </p:anim>
                                    <p:anim calcmode="lin" valueType="num">
                                      <p:cBhvr additive="base">
                                        <p:cTn id="53" dur="500" fill="hold"/>
                                        <p:tgtEl>
                                          <p:spTgt spid="17"/>
                                        </p:tgtEl>
                                        <p:attrNameLst>
                                          <p:attrName>ppt_y</p:attrName>
                                        </p:attrNameLst>
                                      </p:cBhvr>
                                      <p:tavLst>
                                        <p:tav tm="0">
                                          <p:val>
                                            <p:strVal val="0-#ppt_h/2"/>
                                          </p:val>
                                        </p:tav>
                                        <p:tav tm="100000">
                                          <p:val>
                                            <p:strVal val="#ppt_y"/>
                                          </p:val>
                                        </p:tav>
                                      </p:tavLst>
                                    </p:anim>
                                  </p:childTnLst>
                                </p:cTn>
                              </p:par>
                              <p:par>
                                <p:cTn id="54" presetID="55" presetClass="entr" presetSubtype="0" fill="hold" nodeType="withEffect">
                                  <p:stCondLst>
                                    <p:cond delay="0"/>
                                  </p:stCondLst>
                                  <p:childTnLst>
                                    <p:set>
                                      <p:cBhvr>
                                        <p:cTn id="55" dur="1" fill="hold">
                                          <p:stCondLst>
                                            <p:cond delay="0"/>
                                          </p:stCondLst>
                                        </p:cTn>
                                        <p:tgtEl>
                                          <p:spTgt spid="13"/>
                                        </p:tgtEl>
                                        <p:attrNameLst>
                                          <p:attrName>style.visibility</p:attrName>
                                        </p:attrNameLst>
                                      </p:cBhvr>
                                      <p:to>
                                        <p:strVal val="visible"/>
                                      </p:to>
                                    </p:set>
                                    <p:anim calcmode="lin" valueType="num">
                                      <p:cBhvr>
                                        <p:cTn id="56" dur="2000" fill="hold"/>
                                        <p:tgtEl>
                                          <p:spTgt spid="13"/>
                                        </p:tgtEl>
                                        <p:attrNameLst>
                                          <p:attrName>ppt_w</p:attrName>
                                        </p:attrNameLst>
                                      </p:cBhvr>
                                      <p:tavLst>
                                        <p:tav tm="0">
                                          <p:val>
                                            <p:strVal val="#ppt_w*0.70"/>
                                          </p:val>
                                        </p:tav>
                                        <p:tav tm="100000">
                                          <p:val>
                                            <p:strVal val="#ppt_w"/>
                                          </p:val>
                                        </p:tav>
                                      </p:tavLst>
                                    </p:anim>
                                    <p:anim calcmode="lin" valueType="num">
                                      <p:cBhvr>
                                        <p:cTn id="57" dur="2000" fill="hold"/>
                                        <p:tgtEl>
                                          <p:spTgt spid="13"/>
                                        </p:tgtEl>
                                        <p:attrNameLst>
                                          <p:attrName>ppt_h</p:attrName>
                                        </p:attrNameLst>
                                      </p:cBhvr>
                                      <p:tavLst>
                                        <p:tav tm="0">
                                          <p:val>
                                            <p:strVal val="#ppt_h"/>
                                          </p:val>
                                        </p:tav>
                                        <p:tav tm="100000">
                                          <p:val>
                                            <p:strVal val="#ppt_h"/>
                                          </p:val>
                                        </p:tav>
                                      </p:tavLst>
                                    </p:anim>
                                    <p:animEffect transition="in" filter="fade">
                                      <p:cBhvr>
                                        <p:cTn id="58" dur="2000"/>
                                        <p:tgtEl>
                                          <p:spTgt spid="13"/>
                                        </p:tgtEl>
                                      </p:cBhvr>
                                    </p:animEffect>
                                  </p:childTnLst>
                                </p:cTn>
                              </p:par>
                            </p:childTnLst>
                          </p:cTn>
                        </p:par>
                        <p:par>
                          <p:cTn id="59" fill="hold">
                            <p:stCondLst>
                              <p:cond delay="2000"/>
                            </p:stCondLst>
                            <p:childTnLst>
                              <p:par>
                                <p:cTn id="60" presetID="2" presetClass="entr" presetSubtype="1" fill="hold" grpId="0" nodeType="afterEffect">
                                  <p:stCondLst>
                                    <p:cond delay="0"/>
                                  </p:stCondLst>
                                  <p:childTnLst>
                                    <p:set>
                                      <p:cBhvr>
                                        <p:cTn id="61" dur="1" fill="hold">
                                          <p:stCondLst>
                                            <p:cond delay="0"/>
                                          </p:stCondLst>
                                        </p:cTn>
                                        <p:tgtEl>
                                          <p:spTgt spid="21"/>
                                        </p:tgtEl>
                                        <p:attrNameLst>
                                          <p:attrName>style.visibility</p:attrName>
                                        </p:attrNameLst>
                                      </p:cBhvr>
                                      <p:to>
                                        <p:strVal val="visible"/>
                                      </p:to>
                                    </p:set>
                                    <p:anim calcmode="lin" valueType="num">
                                      <p:cBhvr additive="base">
                                        <p:cTn id="62" dur="1000" fill="hold"/>
                                        <p:tgtEl>
                                          <p:spTgt spid="21"/>
                                        </p:tgtEl>
                                        <p:attrNameLst>
                                          <p:attrName>ppt_x</p:attrName>
                                        </p:attrNameLst>
                                      </p:cBhvr>
                                      <p:tavLst>
                                        <p:tav tm="0">
                                          <p:val>
                                            <p:strVal val="#ppt_x"/>
                                          </p:val>
                                        </p:tav>
                                        <p:tav tm="100000">
                                          <p:val>
                                            <p:strVal val="#ppt_x"/>
                                          </p:val>
                                        </p:tav>
                                      </p:tavLst>
                                    </p:anim>
                                    <p:anim calcmode="lin" valueType="num">
                                      <p:cBhvr additive="base">
                                        <p:cTn id="63" dur="1000" fill="hold"/>
                                        <p:tgtEl>
                                          <p:spTgt spid="21"/>
                                        </p:tgtEl>
                                        <p:attrNameLst>
                                          <p:attrName>ppt_y</p:attrName>
                                        </p:attrNameLst>
                                      </p:cBhvr>
                                      <p:tavLst>
                                        <p:tav tm="0">
                                          <p:val>
                                            <p:strVal val="0-#ppt_h/2"/>
                                          </p:val>
                                        </p:tav>
                                        <p:tav tm="100000">
                                          <p:val>
                                            <p:strVal val="#ppt_y"/>
                                          </p:val>
                                        </p:tav>
                                      </p:tavLst>
                                    </p:anim>
                                  </p:childTnLst>
                                </p:cTn>
                              </p:par>
                            </p:childTnLst>
                          </p:cTn>
                        </p:par>
                        <p:par>
                          <p:cTn id="64" fill="hold">
                            <p:stCondLst>
                              <p:cond delay="3000"/>
                            </p:stCondLst>
                            <p:childTnLst>
                              <p:par>
                                <p:cTn id="65" presetID="1" presetClass="entr" presetSubtype="0" fill="hold" grpId="0" nodeType="afterEffect">
                                  <p:stCondLst>
                                    <p:cond delay="0"/>
                                  </p:stCondLst>
                                  <p:childTnLst>
                                    <p:set>
                                      <p:cBhvr>
                                        <p:cTn id="66" dur="1" fill="hold">
                                          <p:stCondLst>
                                            <p:cond delay="0"/>
                                          </p:stCondLst>
                                        </p:cTn>
                                        <p:tgtEl>
                                          <p:spTgt spid="26"/>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42" presetClass="path" presetSubtype="0" accel="50000" decel="50000" fill="hold" nodeType="clickEffect">
                                  <p:stCondLst>
                                    <p:cond delay="0"/>
                                  </p:stCondLst>
                                  <p:childTnLst>
                                    <p:animMotion origin="layout" path="M 5.55556E-7 -4.62428E-6 L -0.00382 0.07399 " pathEditMode="relative" rAng="0" ptsTypes="AA">
                                      <p:cBhvr>
                                        <p:cTn id="70" dur="3000" fill="hold"/>
                                        <p:tgtEl>
                                          <p:spTgt spid="17"/>
                                        </p:tgtEl>
                                        <p:attrNameLst>
                                          <p:attrName>ppt_x</p:attrName>
                                          <p:attrName>ppt_y</p:attrName>
                                        </p:attrNameLst>
                                      </p:cBhvr>
                                      <p:rCtr x="-2" y="37"/>
                                    </p:animMotion>
                                  </p:childTnLst>
                                </p:cTn>
                              </p:par>
                              <p:par>
                                <p:cTn id="71" presetID="42" presetClass="path" presetSubtype="0" accel="50000" decel="50000" fill="hold" grpId="1" nodeType="withEffect">
                                  <p:stCondLst>
                                    <p:cond delay="0"/>
                                  </p:stCondLst>
                                  <p:childTnLst>
                                    <p:animMotion origin="layout" path="M 3.61111E-6 0.00023 L 0.00017 0.12072 " pathEditMode="relative" rAng="0" ptsTypes="AA">
                                      <p:cBhvr>
                                        <p:cTn id="72" dur="3000" fill="hold"/>
                                        <p:tgtEl>
                                          <p:spTgt spid="21"/>
                                        </p:tgtEl>
                                        <p:attrNameLst>
                                          <p:attrName>ppt_x</p:attrName>
                                          <p:attrName>ppt_y</p:attrName>
                                        </p:attrNameLst>
                                      </p:cBhvr>
                                      <p:rCtr x="0" y="60"/>
                                    </p:animMotion>
                                  </p:childTnLst>
                                </p:cTn>
                              </p:par>
                              <p:par>
                                <p:cTn id="73" presetID="55" presetClass="entr" presetSubtype="0" fill="hold" nodeType="withEffect">
                                  <p:stCondLst>
                                    <p:cond delay="0"/>
                                  </p:stCondLst>
                                  <p:childTnLst>
                                    <p:set>
                                      <p:cBhvr>
                                        <p:cTn id="74" dur="1" fill="hold">
                                          <p:stCondLst>
                                            <p:cond delay="0"/>
                                          </p:stCondLst>
                                        </p:cTn>
                                        <p:tgtEl>
                                          <p:spTgt spid="10"/>
                                        </p:tgtEl>
                                        <p:attrNameLst>
                                          <p:attrName>style.visibility</p:attrName>
                                        </p:attrNameLst>
                                      </p:cBhvr>
                                      <p:to>
                                        <p:strVal val="visible"/>
                                      </p:to>
                                    </p:set>
                                    <p:anim calcmode="lin" valueType="num">
                                      <p:cBhvr>
                                        <p:cTn id="75" dur="3000" fill="hold"/>
                                        <p:tgtEl>
                                          <p:spTgt spid="10"/>
                                        </p:tgtEl>
                                        <p:attrNameLst>
                                          <p:attrName>ppt_w</p:attrName>
                                        </p:attrNameLst>
                                      </p:cBhvr>
                                      <p:tavLst>
                                        <p:tav tm="0">
                                          <p:val>
                                            <p:strVal val="#ppt_w*0.70"/>
                                          </p:val>
                                        </p:tav>
                                        <p:tav tm="100000">
                                          <p:val>
                                            <p:strVal val="#ppt_w"/>
                                          </p:val>
                                        </p:tav>
                                      </p:tavLst>
                                    </p:anim>
                                    <p:anim calcmode="lin" valueType="num">
                                      <p:cBhvr>
                                        <p:cTn id="76" dur="3000" fill="hold"/>
                                        <p:tgtEl>
                                          <p:spTgt spid="10"/>
                                        </p:tgtEl>
                                        <p:attrNameLst>
                                          <p:attrName>ppt_h</p:attrName>
                                        </p:attrNameLst>
                                      </p:cBhvr>
                                      <p:tavLst>
                                        <p:tav tm="0">
                                          <p:val>
                                            <p:strVal val="#ppt_h"/>
                                          </p:val>
                                        </p:tav>
                                        <p:tav tm="100000">
                                          <p:val>
                                            <p:strVal val="#ppt_h"/>
                                          </p:val>
                                        </p:tav>
                                      </p:tavLst>
                                    </p:anim>
                                    <p:animEffect transition="in" filter="fade">
                                      <p:cBhvr>
                                        <p:cTn id="77" dur="3000"/>
                                        <p:tgtEl>
                                          <p:spTgt spid="10"/>
                                        </p:tgtEl>
                                      </p:cBhvr>
                                    </p:animEffect>
                                  </p:childTnLst>
                                </p:cTn>
                              </p:par>
                              <p:par>
                                <p:cTn id="78" presetID="1" presetClass="entr" presetSubtype="0" fill="hold" grpId="0" nodeType="withEffect">
                                  <p:stCondLst>
                                    <p:cond delay="0"/>
                                  </p:stCondLst>
                                  <p:childTnLst>
                                    <p:set>
                                      <p:cBhvr>
                                        <p:cTn id="79" dur="1" fill="hold">
                                          <p:stCondLst>
                                            <p:cond delay="0"/>
                                          </p:stCondLst>
                                        </p:cTn>
                                        <p:tgtEl>
                                          <p:spTgt spid="6"/>
                                        </p:tgtEl>
                                        <p:attrNameLst>
                                          <p:attrName>style.visibility</p:attrName>
                                        </p:attrNameLst>
                                      </p:cBhvr>
                                      <p:to>
                                        <p:strVal val="visible"/>
                                      </p:to>
                                    </p:set>
                                  </p:childTnLst>
                                </p:cTn>
                              </p:par>
                              <p:par>
                                <p:cTn id="80" presetID="42" presetClass="path" presetSubtype="0" accel="50000" decel="50000" fill="hold" grpId="1" nodeType="withEffect">
                                  <p:stCondLst>
                                    <p:cond delay="0"/>
                                  </p:stCondLst>
                                  <p:childTnLst>
                                    <p:animMotion origin="layout" path="M 0.00799 -0.2574 L 0.00782 0.0051 " pathEditMode="relative" rAng="0" ptsTypes="AA">
                                      <p:cBhvr>
                                        <p:cTn id="81" dur="3000" fill="hold"/>
                                        <p:tgtEl>
                                          <p:spTgt spid="6"/>
                                        </p:tgtEl>
                                        <p:attrNameLst>
                                          <p:attrName>ppt_x</p:attrName>
                                          <p:attrName>ppt_y</p:attrName>
                                        </p:attrNameLst>
                                      </p:cBhvr>
                                      <p:rCtr x="0" y="131"/>
                                    </p:animMotion>
                                  </p:childTnLst>
                                </p:cTn>
                              </p:par>
                              <p:par>
                                <p:cTn id="82" presetID="1" presetClass="entr" presetSubtype="0" fill="hold" grpId="0" nodeType="withEffect">
                                  <p:stCondLst>
                                    <p:cond delay="0"/>
                                  </p:stCondLst>
                                  <p:childTnLst>
                                    <p:set>
                                      <p:cBhvr>
                                        <p:cTn id="83" dur="1" fill="hold">
                                          <p:stCondLst>
                                            <p:cond delay="0"/>
                                          </p:stCondLst>
                                        </p:cTn>
                                        <p:tgtEl>
                                          <p:spTgt spid="27"/>
                                        </p:tgtEl>
                                        <p:attrNameLst>
                                          <p:attrName>style.visibility</p:attrName>
                                        </p:attrNameLst>
                                      </p:cBhvr>
                                      <p:to>
                                        <p:strVal val="visible"/>
                                      </p:to>
                                    </p:set>
                                  </p:childTnLst>
                                </p:cTn>
                              </p:par>
                              <p:par>
                                <p:cTn id="84" presetID="1" presetClass="entr" presetSubtype="0" fill="hold" nodeType="withEffect">
                                  <p:stCondLst>
                                    <p:cond delay="0"/>
                                  </p:stCondLst>
                                  <p:childTnLst>
                                    <p:set>
                                      <p:cBhvr>
                                        <p:cTn id="85" dur="1" fill="hold">
                                          <p:stCondLst>
                                            <p:cond delay="0"/>
                                          </p:stCondLst>
                                        </p:cTn>
                                        <p:tgtEl>
                                          <p:spTgt spid="28"/>
                                        </p:tgtEl>
                                        <p:attrNameLst>
                                          <p:attrName>style.visibility</p:attrName>
                                        </p:attrNameLst>
                                      </p:cBhvr>
                                      <p:to>
                                        <p:strVal val="visible"/>
                                      </p:to>
                                    </p:set>
                                  </p:childTnLst>
                                </p:cTn>
                              </p:par>
                              <p:par>
                                <p:cTn id="86" presetID="8" presetClass="emph" presetSubtype="0" fill="hold" nodeType="withEffect">
                                  <p:stCondLst>
                                    <p:cond delay="0"/>
                                  </p:stCondLst>
                                  <p:childTnLst>
                                    <p:animRot by="21600000">
                                      <p:cBhvr>
                                        <p:cTn id="87" dur="5000" fill="hold"/>
                                        <p:tgtEl>
                                          <p:spTgt spid="2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9" grpId="0" animBg="1"/>
      <p:bldP spid="21" grpId="0" animBg="1"/>
      <p:bldP spid="21" grpId="1" animBg="1"/>
      <p:bldP spid="25" grpId="0"/>
      <p:bldP spid="25" grpId="1"/>
      <p:bldP spid="26" grpId="0"/>
      <p:bldP spid="2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v-SE" sz="3600" b="1" dirty="0" smtClean="0">
                <a:latin typeface="Times" pitchFamily="18" charset="0"/>
              </a:rPr>
              <a:t>PC collagen-Minced tissue</a:t>
            </a:r>
            <a:endParaRPr lang="en-US" sz="3600" b="1" dirty="0">
              <a:latin typeface="Times" pitchFamily="18" charset="0"/>
            </a:endParaRP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95536" y="1340768"/>
            <a:ext cx="4896542" cy="3672407"/>
          </a:xfrm>
        </p:spPr>
      </p:pic>
      <p:sp>
        <p:nvSpPr>
          <p:cNvPr id="6" name="TextBox 5"/>
          <p:cNvSpPr txBox="1"/>
          <p:nvPr/>
        </p:nvSpPr>
        <p:spPr>
          <a:xfrm>
            <a:off x="5814392" y="2065211"/>
            <a:ext cx="2592288" cy="1477328"/>
          </a:xfrm>
          <a:prstGeom prst="rect">
            <a:avLst/>
          </a:prstGeom>
          <a:noFill/>
        </p:spPr>
        <p:txBody>
          <a:bodyPr wrap="square" rtlCol="0">
            <a:spAutoFit/>
          </a:bodyPr>
          <a:lstStyle/>
          <a:p>
            <a:pPr algn="ctr"/>
            <a:r>
              <a:rPr lang="sv-SE" dirty="0" smtClean="0"/>
              <a:t>Sandwich method: minced tissue between two layers of collagen gel and </a:t>
            </a:r>
            <a:r>
              <a:rPr lang="sv-SE" dirty="0" err="1" smtClean="0"/>
              <a:t>then</a:t>
            </a:r>
            <a:r>
              <a:rPr lang="sv-SE" dirty="0" smtClean="0"/>
              <a:t> plastic </a:t>
            </a:r>
            <a:r>
              <a:rPr lang="sv-SE" dirty="0" err="1" smtClean="0"/>
              <a:t>compression</a:t>
            </a:r>
            <a:endParaRPr lang="en-US" dirty="0"/>
          </a:p>
        </p:txBody>
      </p:sp>
      <p:sp>
        <p:nvSpPr>
          <p:cNvPr id="7" name="Left Arrow 6"/>
          <p:cNvSpPr/>
          <p:nvPr/>
        </p:nvSpPr>
        <p:spPr>
          <a:xfrm>
            <a:off x="4950296" y="2755380"/>
            <a:ext cx="864096" cy="413464"/>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cxnSp>
        <p:nvCxnSpPr>
          <p:cNvPr id="13" name="Straight Arrow Connector 12"/>
          <p:cNvCxnSpPr/>
          <p:nvPr/>
        </p:nvCxnSpPr>
        <p:spPr>
          <a:xfrm>
            <a:off x="3131840" y="2962112"/>
            <a:ext cx="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15734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3454" y="-1"/>
            <a:ext cx="5206618" cy="3904964"/>
          </a:xfrm>
        </p:spPr>
      </p:pic>
      <p:sp>
        <p:nvSpPr>
          <p:cNvPr id="5" name="TextBox 4"/>
          <p:cNvSpPr txBox="1"/>
          <p:nvPr/>
        </p:nvSpPr>
        <p:spPr>
          <a:xfrm>
            <a:off x="5940152" y="836712"/>
            <a:ext cx="2343840" cy="923330"/>
          </a:xfrm>
          <a:prstGeom prst="rect">
            <a:avLst/>
          </a:prstGeom>
          <a:noFill/>
        </p:spPr>
        <p:txBody>
          <a:bodyPr wrap="square" rtlCol="0">
            <a:spAutoFit/>
          </a:bodyPr>
          <a:lstStyle/>
          <a:p>
            <a:pPr algn="ctr"/>
            <a:r>
              <a:rPr lang="en-US" dirty="0" smtClean="0"/>
              <a:t>Epithelial cells and connective tissue in sandwich method</a:t>
            </a:r>
            <a:endParaRPr lang="en-US"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3320" y="3060440"/>
            <a:ext cx="4830680" cy="3797559"/>
          </a:xfrm>
          <a:prstGeom prst="rect">
            <a:avLst/>
          </a:prstGeom>
        </p:spPr>
      </p:pic>
      <p:sp>
        <p:nvSpPr>
          <p:cNvPr id="7" name="TextBox 6"/>
          <p:cNvSpPr txBox="1"/>
          <p:nvPr/>
        </p:nvSpPr>
        <p:spPr>
          <a:xfrm>
            <a:off x="1043608" y="4653136"/>
            <a:ext cx="2376263" cy="1200329"/>
          </a:xfrm>
          <a:prstGeom prst="rect">
            <a:avLst/>
          </a:prstGeom>
          <a:noFill/>
        </p:spPr>
        <p:txBody>
          <a:bodyPr wrap="square" rtlCol="0">
            <a:spAutoFit/>
          </a:bodyPr>
          <a:lstStyle/>
          <a:p>
            <a:pPr algn="ctr"/>
            <a:r>
              <a:rPr lang="en-US" dirty="0" smtClean="0"/>
              <a:t>Connective tissue cells in collagen and on nylon mesh in smoothie method</a:t>
            </a:r>
            <a:endParaRPr lang="en-US" dirty="0"/>
          </a:p>
        </p:txBody>
      </p:sp>
      <p:sp>
        <p:nvSpPr>
          <p:cNvPr id="8" name="Right Arrow 7"/>
          <p:cNvSpPr/>
          <p:nvPr/>
        </p:nvSpPr>
        <p:spPr>
          <a:xfrm>
            <a:off x="3851920" y="4922877"/>
            <a:ext cx="1080120" cy="33042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Left Arrow 8"/>
          <p:cNvSpPr/>
          <p:nvPr/>
        </p:nvSpPr>
        <p:spPr>
          <a:xfrm>
            <a:off x="4788024" y="1124744"/>
            <a:ext cx="936104" cy="43204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20815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animBg="1"/>
      <p:bldP spid="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Times" pitchFamily="18" charset="0"/>
              </a:rPr>
              <a:t>Reinforcing PC collagen</a:t>
            </a:r>
            <a:endParaRPr lang="da-DK" dirty="0">
              <a:latin typeface="Times" pitchFamily="18" charset="0"/>
            </a:endParaRPr>
          </a:p>
        </p:txBody>
      </p:sp>
      <p:sp>
        <p:nvSpPr>
          <p:cNvPr id="3" name="Content Placeholder 2"/>
          <p:cNvSpPr>
            <a:spLocks noGrp="1"/>
          </p:cNvSpPr>
          <p:nvPr>
            <p:ph idx="1"/>
          </p:nvPr>
        </p:nvSpPr>
        <p:spPr/>
        <p:txBody>
          <a:bodyPr/>
          <a:lstStyle/>
          <a:p>
            <a:pPr marL="0" indent="0">
              <a:buNone/>
            </a:pPr>
            <a:endParaRPr lang="da-DK" dirty="0" smtClean="0">
              <a:latin typeface="Times" pitchFamily="18" charset="0"/>
            </a:endParaRPr>
          </a:p>
          <a:p>
            <a:pPr marL="0" indent="0">
              <a:buNone/>
            </a:pPr>
            <a:r>
              <a:rPr lang="da-DK" dirty="0" smtClean="0">
                <a:latin typeface="Times" pitchFamily="18" charset="0"/>
              </a:rPr>
              <a:t>Natural-</a:t>
            </a:r>
            <a:r>
              <a:rPr lang="da-DK" dirty="0" err="1" smtClean="0">
                <a:latin typeface="Times" pitchFamily="18" charset="0"/>
              </a:rPr>
              <a:t>synthetic</a:t>
            </a:r>
            <a:r>
              <a:rPr lang="da-DK" dirty="0" smtClean="0">
                <a:latin typeface="Times" pitchFamily="18" charset="0"/>
              </a:rPr>
              <a:t> </a:t>
            </a:r>
            <a:r>
              <a:rPr lang="da-DK" dirty="0">
                <a:latin typeface="Times" pitchFamily="18" charset="0"/>
              </a:rPr>
              <a:t>hybrid </a:t>
            </a:r>
            <a:r>
              <a:rPr lang="da-DK" dirty="0" err="1">
                <a:latin typeface="Times" pitchFamily="18" charset="0"/>
              </a:rPr>
              <a:t>constructs</a:t>
            </a:r>
            <a:endParaRPr lang="da-DK" dirty="0" smtClean="0"/>
          </a:p>
          <a:p>
            <a:pPr marL="0" indent="0">
              <a:buNone/>
            </a:pPr>
            <a:endParaRPr lang="da-DK" dirty="0"/>
          </a:p>
          <a:p>
            <a:pPr marL="0" indent="0">
              <a:buNone/>
            </a:pPr>
            <a:r>
              <a:rPr lang="da-DK" dirty="0" err="1" smtClean="0"/>
              <a:t>Synthetic</a:t>
            </a:r>
            <a:r>
              <a:rPr lang="da-DK" dirty="0" smtClean="0"/>
              <a:t> polymers </a:t>
            </a:r>
            <a:r>
              <a:rPr lang="da-DK" dirty="0" err="1" smtClean="0"/>
              <a:t>applied</a:t>
            </a:r>
            <a:r>
              <a:rPr lang="da-DK" dirty="0" smtClean="0"/>
              <a:t>:</a:t>
            </a:r>
          </a:p>
          <a:p>
            <a:r>
              <a:rPr lang="da-DK" sz="2800" dirty="0" smtClean="0">
                <a:latin typeface="Times" pitchFamily="18" charset="0"/>
              </a:rPr>
              <a:t>PCL (</a:t>
            </a:r>
            <a:r>
              <a:rPr lang="da-DK" sz="2800" dirty="0" err="1" smtClean="0">
                <a:latin typeface="Times" pitchFamily="18" charset="0"/>
              </a:rPr>
              <a:t>Knitted</a:t>
            </a:r>
            <a:r>
              <a:rPr lang="da-DK" sz="2800" dirty="0" smtClean="0">
                <a:latin typeface="Times" pitchFamily="18" charset="0"/>
              </a:rPr>
              <a:t> </a:t>
            </a:r>
            <a:r>
              <a:rPr lang="da-DK" sz="2800" dirty="0" err="1" smtClean="0">
                <a:latin typeface="Times" pitchFamily="18" charset="0"/>
              </a:rPr>
              <a:t>fabric</a:t>
            </a:r>
            <a:r>
              <a:rPr lang="da-DK" sz="2800" dirty="0" smtClean="0">
                <a:latin typeface="Times" pitchFamily="18" charset="0"/>
              </a:rPr>
              <a:t>)</a:t>
            </a:r>
          </a:p>
          <a:p>
            <a:r>
              <a:rPr lang="da-DK" sz="2800" dirty="0" smtClean="0">
                <a:latin typeface="Times" pitchFamily="18" charset="0"/>
              </a:rPr>
              <a:t>PLGA (</a:t>
            </a:r>
            <a:r>
              <a:rPr lang="da-DK" sz="2800" dirty="0" err="1" smtClean="0">
                <a:latin typeface="Times" pitchFamily="18" charset="0"/>
              </a:rPr>
              <a:t>Electrospun</a:t>
            </a:r>
            <a:r>
              <a:rPr lang="da-DK" sz="2800" dirty="0" smtClean="0">
                <a:latin typeface="Times" pitchFamily="18" charset="0"/>
              </a:rPr>
              <a:t> mat)</a:t>
            </a:r>
          </a:p>
          <a:p>
            <a:r>
              <a:rPr lang="da-DK" sz="2800" dirty="0" err="1" smtClean="0">
                <a:latin typeface="Times" pitchFamily="18" charset="0"/>
              </a:rPr>
              <a:t>Silk</a:t>
            </a:r>
            <a:r>
              <a:rPr lang="da-DK" sz="2800" dirty="0" smtClean="0">
                <a:latin typeface="Times" pitchFamily="18" charset="0"/>
              </a:rPr>
              <a:t> </a:t>
            </a:r>
            <a:r>
              <a:rPr lang="da-DK" sz="2800" dirty="0" err="1" smtClean="0">
                <a:latin typeface="Times" pitchFamily="18" charset="0"/>
              </a:rPr>
              <a:t>fibroin</a:t>
            </a:r>
            <a:r>
              <a:rPr lang="da-DK" sz="2800" dirty="0" smtClean="0">
                <a:latin typeface="Times" pitchFamily="18" charset="0"/>
              </a:rPr>
              <a:t> (</a:t>
            </a:r>
            <a:r>
              <a:rPr lang="da-DK" sz="2800" dirty="0" err="1">
                <a:latin typeface="Times" pitchFamily="18" charset="0"/>
              </a:rPr>
              <a:t>Electrospun</a:t>
            </a:r>
            <a:r>
              <a:rPr lang="da-DK" sz="2800" dirty="0">
                <a:latin typeface="Times" pitchFamily="18" charset="0"/>
              </a:rPr>
              <a:t> mat</a:t>
            </a:r>
            <a:r>
              <a:rPr lang="da-DK" sz="2800" dirty="0" smtClean="0">
                <a:latin typeface="Times" pitchFamily="18" charset="0"/>
              </a:rPr>
              <a:t>)</a:t>
            </a:r>
            <a:endParaRPr lang="da-DK" sz="2800" dirty="0">
              <a:latin typeface="Times" pitchFamily="18" charset="0"/>
            </a:endParaRPr>
          </a:p>
        </p:txBody>
      </p:sp>
    </p:spTree>
    <p:extLst>
      <p:ext uri="{BB962C8B-B14F-4D97-AF65-F5344CB8AC3E}">
        <p14:creationId xmlns:p14="http://schemas.microsoft.com/office/powerpoint/2010/main" val="382204237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pitchFamily="18" charset="0"/>
              </a:rPr>
              <a:t>Hybrid construct fabrication</a:t>
            </a:r>
            <a:endParaRPr lang="da-DK"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863317" y="1447800"/>
            <a:ext cx="4642916" cy="4800600"/>
          </a:xfrm>
          <a:prstGeom prst="rect">
            <a:avLst/>
          </a:prstGeom>
        </p:spPr>
      </p:pic>
    </p:spTree>
    <p:extLst>
      <p:ext uri="{BB962C8B-B14F-4D97-AF65-F5344CB8AC3E}">
        <p14:creationId xmlns:p14="http://schemas.microsoft.com/office/powerpoint/2010/main" val="29669877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smtClean="0">
                <a:latin typeface="Times" pitchFamily="18" charset="0"/>
              </a:rPr>
              <a:t>PC collagen - PCL knitted fabric</a:t>
            </a:r>
            <a:endParaRPr lang="en-US" dirty="0">
              <a:latin typeface="Times" pitchFamily="18" charset="0"/>
            </a:endParaRPr>
          </a:p>
        </p:txBody>
      </p:sp>
      <p:sp>
        <p:nvSpPr>
          <p:cNvPr id="3" name="Content Placeholder 2"/>
          <p:cNvSpPr>
            <a:spLocks noGrp="1"/>
          </p:cNvSpPr>
          <p:nvPr>
            <p:ph idx="1"/>
          </p:nvPr>
        </p:nvSpPr>
        <p:spPr/>
        <p:txBody>
          <a:bodyPr>
            <a:normAutofit fontScale="92500" lnSpcReduction="10000"/>
          </a:bodyPr>
          <a:lstStyle/>
          <a:p>
            <a:r>
              <a:rPr lang="sv-SE" dirty="0" smtClean="0">
                <a:latin typeface="Times" pitchFamily="18" charset="0"/>
              </a:rPr>
              <a:t>PCL (</a:t>
            </a:r>
            <a:r>
              <a:rPr lang="en-US" dirty="0" err="1">
                <a:latin typeface="Times" pitchFamily="18" charset="0"/>
              </a:rPr>
              <a:t>Polycaprolactone</a:t>
            </a:r>
            <a:r>
              <a:rPr lang="sv-SE" dirty="0" smtClean="0">
                <a:latin typeface="Times" pitchFamily="18" charset="0"/>
              </a:rPr>
              <a:t>): a biocompatible and </a:t>
            </a:r>
            <a:r>
              <a:rPr lang="sv-SE" dirty="0" err="1" smtClean="0">
                <a:latin typeface="Times" pitchFamily="18" charset="0"/>
              </a:rPr>
              <a:t>biodegradable</a:t>
            </a:r>
            <a:r>
              <a:rPr lang="sv-SE" dirty="0" smtClean="0">
                <a:latin typeface="Times" pitchFamily="18" charset="0"/>
              </a:rPr>
              <a:t> polymer</a:t>
            </a:r>
          </a:p>
          <a:p>
            <a:r>
              <a:rPr lang="sv-SE" dirty="0" smtClean="0">
                <a:latin typeface="Times" pitchFamily="18" charset="0"/>
              </a:rPr>
              <a:t>FDA approved</a:t>
            </a:r>
          </a:p>
          <a:p>
            <a:r>
              <a:rPr lang="sv-SE" dirty="0" smtClean="0">
                <a:latin typeface="Times" pitchFamily="18" charset="0"/>
              </a:rPr>
              <a:t>Good mechanical properties</a:t>
            </a:r>
          </a:p>
          <a:p>
            <a:endParaRPr lang="sv-SE" dirty="0">
              <a:latin typeface="Times" pitchFamily="18" charset="0"/>
            </a:endParaRPr>
          </a:p>
          <a:p>
            <a:pPr marL="0" indent="0">
              <a:buNone/>
            </a:pPr>
            <a:r>
              <a:rPr lang="en-US" dirty="0" smtClean="0">
                <a:latin typeface="Times" pitchFamily="18" charset="0"/>
              </a:rPr>
              <a:t>But </a:t>
            </a:r>
            <a:r>
              <a:rPr lang="en-US" dirty="0">
                <a:latin typeface="Times" pitchFamily="18" charset="0"/>
              </a:rPr>
              <a:t>there is a </a:t>
            </a:r>
            <a:r>
              <a:rPr lang="en-US" dirty="0" smtClean="0">
                <a:latin typeface="Times" pitchFamily="18" charset="0"/>
              </a:rPr>
              <a:t>problem:</a:t>
            </a:r>
            <a:endParaRPr lang="en-US" dirty="0">
              <a:latin typeface="Times" pitchFamily="18" charset="0"/>
            </a:endParaRPr>
          </a:p>
          <a:p>
            <a:endParaRPr lang="en-US" dirty="0">
              <a:latin typeface="Times" pitchFamily="18" charset="0"/>
            </a:endParaRPr>
          </a:p>
          <a:p>
            <a:pPr marL="0" indent="0">
              <a:buNone/>
            </a:pPr>
            <a:r>
              <a:rPr lang="en-US" dirty="0">
                <a:latin typeface="Times" pitchFamily="18" charset="0"/>
              </a:rPr>
              <a:t>Different hydrophilic properties of collagen and </a:t>
            </a:r>
            <a:r>
              <a:rPr lang="en-US" dirty="0" smtClean="0">
                <a:latin typeface="Times" pitchFamily="18" charset="0"/>
              </a:rPr>
              <a:t>PCL leads </a:t>
            </a:r>
            <a:r>
              <a:rPr lang="en-US" dirty="0">
                <a:latin typeface="Times" pitchFamily="18" charset="0"/>
              </a:rPr>
              <a:t>to partial separation of </a:t>
            </a:r>
            <a:r>
              <a:rPr lang="en-US" dirty="0" smtClean="0">
                <a:latin typeface="Times" pitchFamily="18" charset="0"/>
              </a:rPr>
              <a:t>PCL </a:t>
            </a:r>
            <a:r>
              <a:rPr lang="en-US" dirty="0">
                <a:latin typeface="Times" pitchFamily="18" charset="0"/>
              </a:rPr>
              <a:t>knitted fabric from collagen after plastic compression. </a:t>
            </a:r>
          </a:p>
          <a:p>
            <a:pPr marL="0" indent="0">
              <a:buNone/>
            </a:pPr>
            <a:endParaRPr lang="en-US" dirty="0"/>
          </a:p>
        </p:txBody>
      </p:sp>
    </p:spTree>
    <p:extLst>
      <p:ext uri="{BB962C8B-B14F-4D97-AF65-F5344CB8AC3E}">
        <p14:creationId xmlns:p14="http://schemas.microsoft.com/office/powerpoint/2010/main" val="1685998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pitchFamily="18" charset="0"/>
              </a:rPr>
              <a:t>Improving PCL </a:t>
            </a:r>
            <a:r>
              <a:rPr lang="en-US" dirty="0" err="1" smtClean="0">
                <a:latin typeface="Times" pitchFamily="18" charset="0"/>
              </a:rPr>
              <a:t>hydrophilicity</a:t>
            </a:r>
            <a:endParaRPr lang="en-US" dirty="0">
              <a:latin typeface="Times" pitchFamily="18" charset="0"/>
            </a:endParaRPr>
          </a:p>
        </p:txBody>
      </p:sp>
      <p:sp>
        <p:nvSpPr>
          <p:cNvPr id="3" name="Content Placeholder 2"/>
          <p:cNvSpPr>
            <a:spLocks noGrp="1"/>
          </p:cNvSpPr>
          <p:nvPr>
            <p:ph idx="1"/>
          </p:nvPr>
        </p:nvSpPr>
        <p:spPr>
          <a:xfrm>
            <a:off x="380309" y="1484784"/>
            <a:ext cx="8229600" cy="2116832"/>
          </a:xfrm>
        </p:spPr>
        <p:txBody>
          <a:bodyPr/>
          <a:lstStyle/>
          <a:p>
            <a:pPr marL="0" indent="0">
              <a:buNone/>
            </a:pPr>
            <a:r>
              <a:rPr lang="en-US" sz="2400" dirty="0" smtClean="0">
                <a:latin typeface="Times" pitchFamily="18" charset="0"/>
              </a:rPr>
              <a:t>1. An alkaline hydrolysis on PCL knitted fabric </a:t>
            </a:r>
          </a:p>
          <a:p>
            <a:pPr marL="0" indent="0">
              <a:buNone/>
            </a:pPr>
            <a:r>
              <a:rPr lang="en-US" sz="2400" dirty="0">
                <a:latin typeface="Times" pitchFamily="18" charset="0"/>
              </a:rPr>
              <a:t> </a:t>
            </a:r>
            <a:r>
              <a:rPr lang="en-US" sz="2400" dirty="0" smtClean="0">
                <a:latin typeface="Times" pitchFamily="18" charset="0"/>
              </a:rPr>
              <a:t>  (2.5 M </a:t>
            </a:r>
            <a:r>
              <a:rPr lang="en-US" sz="2400" dirty="0" err="1" smtClean="0">
                <a:latin typeface="Times" pitchFamily="18" charset="0"/>
              </a:rPr>
              <a:t>NaOH</a:t>
            </a:r>
            <a:r>
              <a:rPr lang="en-US" sz="2400" dirty="0" smtClean="0">
                <a:latin typeface="Times" pitchFamily="18" charset="0"/>
              </a:rPr>
              <a:t> for 40 minutes under 40 °C )</a:t>
            </a:r>
          </a:p>
          <a:p>
            <a:pPr marL="0" indent="0">
              <a:buNone/>
            </a:pPr>
            <a:r>
              <a:rPr lang="en-US" sz="2400" dirty="0" smtClean="0">
                <a:latin typeface="Times" pitchFamily="18" charset="0"/>
              </a:rPr>
              <a:t>2. A treatment with PVA solution (1% w/v)</a:t>
            </a:r>
          </a:p>
          <a:p>
            <a:pPr marL="0" indent="0">
              <a:buNone/>
            </a:pP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2940" y="3140968"/>
            <a:ext cx="8604448" cy="24344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1691680" y="5805264"/>
            <a:ext cx="6336704" cy="923330"/>
          </a:xfrm>
          <a:prstGeom prst="rect">
            <a:avLst/>
          </a:prstGeom>
          <a:noFill/>
        </p:spPr>
        <p:txBody>
          <a:bodyPr wrap="square" rtlCol="0">
            <a:spAutoFit/>
          </a:bodyPr>
          <a:lstStyle/>
          <a:p>
            <a:r>
              <a:rPr lang="en-US" dirty="0"/>
              <a:t>Contact angle measurement of the surface of PCL-knitted mesh: (a) without any treatment; (b) after slight alkaline hydrolysis; and (c) after poly(vinyl alcohol) treatment following alkaline hydrolysis</a:t>
            </a:r>
            <a:endParaRPr lang="da-DK" dirty="0"/>
          </a:p>
        </p:txBody>
      </p:sp>
    </p:spTree>
    <p:extLst>
      <p:ext uri="{BB962C8B-B14F-4D97-AF65-F5344CB8AC3E}">
        <p14:creationId xmlns:p14="http://schemas.microsoft.com/office/powerpoint/2010/main" val="424811641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1143000"/>
          </a:xfrm>
        </p:spPr>
        <p:txBody>
          <a:bodyPr>
            <a:normAutofit/>
          </a:bodyPr>
          <a:lstStyle/>
          <a:p>
            <a:r>
              <a:rPr lang="sv-SE" sz="3200" b="1" dirty="0" smtClean="0">
                <a:latin typeface="Times" pitchFamily="18" charset="0"/>
              </a:rPr>
              <a:t>PC Collagen/PCL hybrid structure</a:t>
            </a:r>
            <a:endParaRPr lang="en-US" sz="3200" b="1" dirty="0">
              <a:latin typeface="Times" pitchFamily="18" charset="0"/>
            </a:endParaRPr>
          </a:p>
        </p:txBody>
      </p:sp>
      <p:sp>
        <p:nvSpPr>
          <p:cNvPr id="3" name="Content Placeholder 2"/>
          <p:cNvSpPr>
            <a:spLocks noGrp="1"/>
          </p:cNvSpPr>
          <p:nvPr>
            <p:ph idx="1"/>
          </p:nvPr>
        </p:nvSpPr>
        <p:spPr>
          <a:xfrm>
            <a:off x="467544" y="6021288"/>
            <a:ext cx="8136904" cy="752947"/>
          </a:xfrm>
        </p:spPr>
        <p:txBody>
          <a:bodyPr>
            <a:noAutofit/>
          </a:bodyPr>
          <a:lstStyle/>
          <a:p>
            <a:r>
              <a:rPr lang="en-US" sz="1800" dirty="0"/>
              <a:t>Surface of plastically compressed collagen-PCL- knitted mesh in (a) </a:t>
            </a:r>
            <a:r>
              <a:rPr lang="en-US" sz="1800" dirty="0" smtClean="0"/>
              <a:t>macroscopic </a:t>
            </a:r>
            <a:r>
              <a:rPr lang="en-US" sz="1800" dirty="0"/>
              <a:t>and (b) microscopic view, and the cross-sectional view of the construct (c, d).</a:t>
            </a:r>
            <a:endParaRPr lang="da-DK" sz="18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23675" y="954925"/>
            <a:ext cx="6560691" cy="50355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834569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a-DK" sz="3200" b="1" dirty="0" err="1" smtClean="0">
                <a:latin typeface="Times" pitchFamily="18" charset="0"/>
              </a:rPr>
              <a:t>Minced</a:t>
            </a:r>
            <a:r>
              <a:rPr lang="da-DK" sz="3200" b="1" dirty="0" smtClean="0">
                <a:latin typeface="Times" pitchFamily="18" charset="0"/>
              </a:rPr>
              <a:t> </a:t>
            </a:r>
            <a:r>
              <a:rPr lang="da-DK" sz="3200" b="1" dirty="0" err="1" smtClean="0">
                <a:latin typeface="Times" pitchFamily="18" charset="0"/>
              </a:rPr>
              <a:t>tissue</a:t>
            </a:r>
            <a:r>
              <a:rPr lang="da-DK" sz="3200" b="1" dirty="0" smtClean="0">
                <a:latin typeface="Times" pitchFamily="18" charset="0"/>
              </a:rPr>
              <a:t> </a:t>
            </a:r>
            <a:r>
              <a:rPr lang="da-DK" sz="3200" b="1" dirty="0" err="1" smtClean="0">
                <a:latin typeface="Times" pitchFamily="18" charset="0"/>
              </a:rPr>
              <a:t>seeding</a:t>
            </a:r>
            <a:endParaRPr lang="da-DK" sz="3200" b="1" dirty="0">
              <a:latin typeface="Times" pitchFamily="18" charset="0"/>
            </a:endParaRPr>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8590" y="1772816"/>
            <a:ext cx="8964488" cy="23042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336084" y="4489460"/>
            <a:ext cx="8280920" cy="923330"/>
          </a:xfrm>
          <a:prstGeom prst="rect">
            <a:avLst/>
          </a:prstGeom>
          <a:noFill/>
        </p:spPr>
        <p:txBody>
          <a:bodyPr wrap="square" rtlCol="0">
            <a:spAutoFit/>
          </a:bodyPr>
          <a:lstStyle/>
          <a:p>
            <a:pPr algn="ctr"/>
            <a:r>
              <a:rPr lang="da-DK" dirty="0">
                <a:latin typeface="Times" pitchFamily="18" charset="0"/>
              </a:rPr>
              <a:t>Procedure for </a:t>
            </a:r>
            <a:r>
              <a:rPr lang="da-DK" dirty="0" err="1">
                <a:latin typeface="Times" pitchFamily="18" charset="0"/>
              </a:rPr>
              <a:t>seeding</a:t>
            </a:r>
            <a:r>
              <a:rPr lang="da-DK" dirty="0">
                <a:latin typeface="Times" pitchFamily="18" charset="0"/>
              </a:rPr>
              <a:t> </a:t>
            </a:r>
            <a:r>
              <a:rPr lang="da-DK" dirty="0" err="1">
                <a:latin typeface="Times" pitchFamily="18" charset="0"/>
              </a:rPr>
              <a:t>minced</a:t>
            </a:r>
            <a:r>
              <a:rPr lang="da-DK" dirty="0">
                <a:latin typeface="Times" pitchFamily="18" charset="0"/>
              </a:rPr>
              <a:t> </a:t>
            </a:r>
            <a:r>
              <a:rPr lang="da-DK" dirty="0" err="1">
                <a:latin typeface="Times" pitchFamily="18" charset="0"/>
              </a:rPr>
              <a:t>tissue</a:t>
            </a:r>
            <a:r>
              <a:rPr lang="da-DK" dirty="0">
                <a:latin typeface="Times" pitchFamily="18" charset="0"/>
              </a:rPr>
              <a:t> </a:t>
            </a:r>
            <a:r>
              <a:rPr lang="da-DK" dirty="0" err="1">
                <a:latin typeface="Times" pitchFamily="18" charset="0"/>
              </a:rPr>
              <a:t>onto</a:t>
            </a:r>
            <a:r>
              <a:rPr lang="da-DK" dirty="0">
                <a:latin typeface="Times" pitchFamily="18" charset="0"/>
              </a:rPr>
              <a:t> the hybrid </a:t>
            </a:r>
            <a:r>
              <a:rPr lang="da-DK" dirty="0" err="1">
                <a:latin typeface="Times" pitchFamily="18" charset="0"/>
              </a:rPr>
              <a:t>construct</a:t>
            </a:r>
            <a:r>
              <a:rPr lang="da-DK" dirty="0">
                <a:latin typeface="Times" pitchFamily="18" charset="0"/>
              </a:rPr>
              <a:t>: (a) the </a:t>
            </a:r>
            <a:r>
              <a:rPr lang="da-DK" dirty="0" err="1">
                <a:latin typeface="Times" pitchFamily="18" charset="0"/>
              </a:rPr>
              <a:t>poly</a:t>
            </a:r>
            <a:r>
              <a:rPr lang="da-DK" dirty="0">
                <a:latin typeface="Times" pitchFamily="18" charset="0"/>
              </a:rPr>
              <a:t>(e-</a:t>
            </a:r>
            <a:r>
              <a:rPr lang="da-DK" dirty="0" err="1">
                <a:latin typeface="Times" pitchFamily="18" charset="0"/>
              </a:rPr>
              <a:t>caprolactone</a:t>
            </a:r>
            <a:r>
              <a:rPr lang="da-DK" dirty="0">
                <a:latin typeface="Times" pitchFamily="18" charset="0"/>
              </a:rPr>
              <a:t>) (PCL)-</a:t>
            </a:r>
            <a:r>
              <a:rPr lang="da-DK" dirty="0" err="1">
                <a:latin typeface="Times" pitchFamily="18" charset="0"/>
              </a:rPr>
              <a:t>knitted</a:t>
            </a:r>
            <a:r>
              <a:rPr lang="da-DK" dirty="0">
                <a:latin typeface="Times" pitchFamily="18" charset="0"/>
              </a:rPr>
              <a:t> </a:t>
            </a:r>
            <a:r>
              <a:rPr lang="da-DK" dirty="0" err="1">
                <a:latin typeface="Times" pitchFamily="18" charset="0"/>
              </a:rPr>
              <a:t>mesh</a:t>
            </a:r>
            <a:r>
              <a:rPr lang="da-DK" dirty="0">
                <a:latin typeface="Times" pitchFamily="18" charset="0"/>
              </a:rPr>
              <a:t> </a:t>
            </a:r>
            <a:r>
              <a:rPr lang="da-DK" dirty="0" err="1">
                <a:latin typeface="Times" pitchFamily="18" charset="0"/>
              </a:rPr>
              <a:t>between</a:t>
            </a:r>
            <a:r>
              <a:rPr lang="da-DK" dirty="0">
                <a:latin typeface="Times" pitchFamily="18" charset="0"/>
              </a:rPr>
              <a:t> </a:t>
            </a:r>
            <a:r>
              <a:rPr lang="da-DK" dirty="0" err="1">
                <a:latin typeface="Times" pitchFamily="18" charset="0"/>
              </a:rPr>
              <a:t>slabs</a:t>
            </a:r>
            <a:r>
              <a:rPr lang="da-DK" dirty="0">
                <a:latin typeface="Times" pitchFamily="18" charset="0"/>
              </a:rPr>
              <a:t> of collagen </a:t>
            </a:r>
            <a:r>
              <a:rPr lang="da-DK" dirty="0" err="1">
                <a:latin typeface="Times" pitchFamily="18" charset="0"/>
              </a:rPr>
              <a:t>hydrogel</a:t>
            </a:r>
            <a:r>
              <a:rPr lang="da-DK" dirty="0">
                <a:latin typeface="Times" pitchFamily="18" charset="0"/>
              </a:rPr>
              <a:t>; (b) </a:t>
            </a:r>
            <a:r>
              <a:rPr lang="da-DK" dirty="0" err="1">
                <a:latin typeface="Times" pitchFamily="18" charset="0"/>
              </a:rPr>
              <a:t>minced</a:t>
            </a:r>
            <a:r>
              <a:rPr lang="da-DK" dirty="0">
                <a:latin typeface="Times" pitchFamily="18" charset="0"/>
              </a:rPr>
              <a:t> </a:t>
            </a:r>
            <a:r>
              <a:rPr lang="da-DK" dirty="0" err="1">
                <a:latin typeface="Times" pitchFamily="18" charset="0"/>
              </a:rPr>
              <a:t>tissue</a:t>
            </a:r>
            <a:r>
              <a:rPr lang="da-DK" dirty="0">
                <a:latin typeface="Times" pitchFamily="18" charset="0"/>
              </a:rPr>
              <a:t> </a:t>
            </a:r>
            <a:r>
              <a:rPr lang="da-DK" dirty="0" err="1">
                <a:latin typeface="Times" pitchFamily="18" charset="0"/>
              </a:rPr>
              <a:t>distributed</a:t>
            </a:r>
            <a:r>
              <a:rPr lang="da-DK" dirty="0">
                <a:latin typeface="Times" pitchFamily="18" charset="0"/>
              </a:rPr>
              <a:t> on the </a:t>
            </a:r>
            <a:r>
              <a:rPr lang="da-DK" dirty="0" err="1">
                <a:latin typeface="Times" pitchFamily="18" charset="0"/>
              </a:rPr>
              <a:t>surface</a:t>
            </a:r>
            <a:r>
              <a:rPr lang="da-DK" dirty="0">
                <a:latin typeface="Times" pitchFamily="18" charset="0"/>
              </a:rPr>
              <a:t> of (a); (c) hybrid </a:t>
            </a:r>
            <a:r>
              <a:rPr lang="da-DK" dirty="0" err="1">
                <a:latin typeface="Times" pitchFamily="18" charset="0"/>
              </a:rPr>
              <a:t>construct</a:t>
            </a:r>
            <a:r>
              <a:rPr lang="da-DK" dirty="0">
                <a:latin typeface="Times" pitchFamily="18" charset="0"/>
              </a:rPr>
              <a:t> of PCL-collagen. </a:t>
            </a:r>
          </a:p>
        </p:txBody>
      </p:sp>
    </p:spTree>
    <p:extLst>
      <p:ext uri="{BB962C8B-B14F-4D97-AF65-F5344CB8AC3E}">
        <p14:creationId xmlns:p14="http://schemas.microsoft.com/office/powerpoint/2010/main" val="208977330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da-DK" sz="3200" b="1" dirty="0" err="1" smtClean="0">
                <a:latin typeface="Times" pitchFamily="18" charset="0"/>
              </a:rPr>
              <a:t>Microscopy</a:t>
            </a:r>
            <a:r>
              <a:rPr lang="da-DK" sz="3200" b="1" dirty="0" smtClean="0">
                <a:latin typeface="Times" pitchFamily="18" charset="0"/>
              </a:rPr>
              <a:t> images of </a:t>
            </a:r>
            <a:r>
              <a:rPr lang="da-DK" sz="3200" b="1" dirty="0" err="1" smtClean="0">
                <a:latin typeface="Times" pitchFamily="18" charset="0"/>
              </a:rPr>
              <a:t>tissue-seeded</a:t>
            </a:r>
            <a:r>
              <a:rPr lang="da-DK" sz="3200" b="1" dirty="0" smtClean="0">
                <a:latin typeface="Times" pitchFamily="18" charset="0"/>
              </a:rPr>
              <a:t> </a:t>
            </a:r>
            <a:r>
              <a:rPr lang="da-DK" sz="3200" b="1" dirty="0" err="1" smtClean="0">
                <a:latin typeface="Times" pitchFamily="18" charset="0"/>
              </a:rPr>
              <a:t>scaffolds</a:t>
            </a:r>
            <a:endParaRPr lang="da-DK" sz="3200" b="1" dirty="0">
              <a:latin typeface="Times" pitchFamily="18" charset="0"/>
            </a:endParaRPr>
          </a:p>
        </p:txBody>
      </p:sp>
      <p:grpSp>
        <p:nvGrpSpPr>
          <p:cNvPr id="22" name="Group 21"/>
          <p:cNvGrpSpPr>
            <a:grpSpLocks noChangeAspect="1"/>
          </p:cNvGrpSpPr>
          <p:nvPr/>
        </p:nvGrpSpPr>
        <p:grpSpPr>
          <a:xfrm>
            <a:off x="834470" y="1861827"/>
            <a:ext cx="7323970" cy="1512186"/>
            <a:chOff x="766574" y="4910865"/>
            <a:chExt cx="7699909" cy="1490953"/>
          </a:xfrm>
        </p:grpSpPr>
        <p:pic>
          <p:nvPicPr>
            <p:cNvPr id="23"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9592" y="5031231"/>
              <a:ext cx="1872208" cy="1368152"/>
            </a:xfrm>
            <a:prstGeom prst="ellipse">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t="13264" r="65632" b="19445"/>
            <a:stretch/>
          </p:blipFill>
          <p:spPr bwMode="auto">
            <a:xfrm>
              <a:off x="2821698" y="5051989"/>
              <a:ext cx="1953478" cy="1349829"/>
            </a:xfrm>
            <a:prstGeom prst="ellipse">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5" name="TextBox 24"/>
            <p:cNvSpPr txBox="1"/>
            <p:nvPr/>
          </p:nvSpPr>
          <p:spPr>
            <a:xfrm>
              <a:off x="6588223" y="4965549"/>
              <a:ext cx="386091" cy="455183"/>
            </a:xfrm>
            <a:prstGeom prst="rect">
              <a:avLst/>
            </a:prstGeom>
            <a:noFill/>
          </p:spPr>
          <p:txBody>
            <a:bodyPr wrap="square" rtlCol="0">
              <a:spAutoFit/>
            </a:bodyPr>
            <a:lstStyle/>
            <a:p>
              <a:r>
                <a:rPr lang="da-DK" sz="2400" b="1" dirty="0" smtClean="0">
                  <a:latin typeface="Times" pitchFamily="18" charset="0"/>
                  <a:cs typeface="Arial" panose="020B0604020202020204" pitchFamily="34" charset="0"/>
                </a:rPr>
                <a:t>d</a:t>
              </a:r>
              <a:endParaRPr lang="da-DK" sz="2400" b="1" dirty="0">
                <a:latin typeface="Times" pitchFamily="18" charset="0"/>
                <a:cs typeface="Arial" panose="020B0604020202020204" pitchFamily="34" charset="0"/>
              </a:endParaRPr>
            </a:p>
          </p:txBody>
        </p:sp>
        <p:pic>
          <p:nvPicPr>
            <p:cNvPr id="26"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36942" t="12145" r="32453" b="22735"/>
            <a:stretch/>
          </p:blipFill>
          <p:spPr bwMode="auto">
            <a:xfrm>
              <a:off x="4851275" y="5051989"/>
              <a:ext cx="1736949" cy="1306287"/>
            </a:xfrm>
            <a:prstGeom prst="ellipse">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72763" t="14558" r="5029" b="24663"/>
            <a:stretch/>
          </p:blipFill>
          <p:spPr bwMode="auto">
            <a:xfrm>
              <a:off x="6659454" y="5095532"/>
              <a:ext cx="1807029" cy="1219200"/>
            </a:xfrm>
            <a:prstGeom prst="ellipse">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8" name="TextBox 27"/>
            <p:cNvSpPr txBox="1"/>
            <p:nvPr/>
          </p:nvSpPr>
          <p:spPr>
            <a:xfrm>
              <a:off x="766574" y="4910865"/>
              <a:ext cx="529929" cy="455183"/>
            </a:xfrm>
            <a:prstGeom prst="rect">
              <a:avLst/>
            </a:prstGeom>
            <a:noFill/>
          </p:spPr>
          <p:txBody>
            <a:bodyPr wrap="square" rtlCol="0">
              <a:spAutoFit/>
            </a:bodyPr>
            <a:lstStyle/>
            <a:p>
              <a:r>
                <a:rPr lang="da-DK" sz="2400" b="1" dirty="0" smtClean="0">
                  <a:latin typeface="Times" pitchFamily="18" charset="0"/>
                  <a:cs typeface="Arial" panose="020B0604020202020204" pitchFamily="34" charset="0"/>
                </a:rPr>
                <a:t>a</a:t>
              </a:r>
              <a:endParaRPr lang="da-DK" sz="2400" b="1" dirty="0">
                <a:latin typeface="Times" pitchFamily="18" charset="0"/>
                <a:cs typeface="Arial" panose="020B0604020202020204" pitchFamily="34" charset="0"/>
              </a:endParaRPr>
            </a:p>
          </p:txBody>
        </p:sp>
        <p:sp>
          <p:nvSpPr>
            <p:cNvPr id="29" name="TextBox 28"/>
            <p:cNvSpPr txBox="1"/>
            <p:nvPr/>
          </p:nvSpPr>
          <p:spPr>
            <a:xfrm>
              <a:off x="2687753" y="4922909"/>
              <a:ext cx="374471" cy="455183"/>
            </a:xfrm>
            <a:prstGeom prst="rect">
              <a:avLst/>
            </a:prstGeom>
            <a:noFill/>
          </p:spPr>
          <p:txBody>
            <a:bodyPr wrap="none" rtlCol="0">
              <a:spAutoFit/>
            </a:bodyPr>
            <a:lstStyle/>
            <a:p>
              <a:r>
                <a:rPr lang="da-DK" sz="2400" b="1" dirty="0" smtClean="0">
                  <a:latin typeface="Times" pitchFamily="18" charset="0"/>
                  <a:cs typeface="Arial" panose="020B0604020202020204" pitchFamily="34" charset="0"/>
                </a:rPr>
                <a:t>b</a:t>
              </a:r>
              <a:endParaRPr lang="da-DK" sz="2400" b="1" dirty="0">
                <a:latin typeface="Times" pitchFamily="18" charset="0"/>
                <a:cs typeface="Arial" panose="020B0604020202020204" pitchFamily="34" charset="0"/>
              </a:endParaRPr>
            </a:p>
          </p:txBody>
        </p:sp>
        <p:sp>
          <p:nvSpPr>
            <p:cNvPr id="30" name="TextBox 29"/>
            <p:cNvSpPr txBox="1"/>
            <p:nvPr/>
          </p:nvSpPr>
          <p:spPr>
            <a:xfrm>
              <a:off x="4775176" y="4910866"/>
              <a:ext cx="337395" cy="455183"/>
            </a:xfrm>
            <a:prstGeom prst="rect">
              <a:avLst/>
            </a:prstGeom>
            <a:noFill/>
          </p:spPr>
          <p:txBody>
            <a:bodyPr wrap="none" rtlCol="0">
              <a:spAutoFit/>
            </a:bodyPr>
            <a:lstStyle/>
            <a:p>
              <a:r>
                <a:rPr lang="da-DK" sz="2400" b="1" dirty="0" smtClean="0">
                  <a:latin typeface="Times" pitchFamily="18" charset="0"/>
                  <a:cs typeface="Arial" panose="020B0604020202020204" pitchFamily="34" charset="0"/>
                </a:rPr>
                <a:t>c</a:t>
              </a:r>
              <a:endParaRPr lang="da-DK" sz="2400" b="1" dirty="0">
                <a:latin typeface="Times" pitchFamily="18" charset="0"/>
                <a:cs typeface="Arial" panose="020B0604020202020204" pitchFamily="34" charset="0"/>
              </a:endParaRPr>
            </a:p>
          </p:txBody>
        </p:sp>
      </p:grpSp>
      <p:sp>
        <p:nvSpPr>
          <p:cNvPr id="31" name="TextBox 30"/>
          <p:cNvSpPr txBox="1"/>
          <p:nvPr/>
        </p:nvSpPr>
        <p:spPr>
          <a:xfrm>
            <a:off x="1619672" y="3787586"/>
            <a:ext cx="6192687" cy="1200329"/>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Phase-contrast microscopy (a) and SEM images (b-d) of minced bladder mucosal particles seeded onto a PCL-collagen after (b) 2 weeks, (</a:t>
            </a:r>
            <a:r>
              <a:rPr lang="en-US" dirty="0" err="1">
                <a:latin typeface="Times New Roman" panose="02020603050405020304" pitchFamily="18" charset="0"/>
                <a:cs typeface="Times New Roman" panose="02020603050405020304" pitchFamily="18" charset="0"/>
              </a:rPr>
              <a:t>a,c</a:t>
            </a:r>
            <a:r>
              <a:rPr lang="en-US" dirty="0">
                <a:latin typeface="Times New Roman" panose="02020603050405020304" pitchFamily="18" charset="0"/>
                <a:cs typeface="Times New Roman" panose="02020603050405020304" pitchFamily="18" charset="0"/>
              </a:rPr>
              <a:t>) 4 weeks, or (d) 6 weeks in cell culture</a:t>
            </a:r>
            <a:endParaRPr lang="da-DK" dirty="0">
              <a:latin typeface="Times New Roman" panose="02020603050405020304" pitchFamily="18" charset="0"/>
              <a:cs typeface="Times New Roman" panose="02020603050405020304" pitchFamily="18" charset="0"/>
            </a:endParaRPr>
          </a:p>
          <a:p>
            <a:endParaRPr lang="da-DK" dirty="0"/>
          </a:p>
        </p:txBody>
      </p:sp>
    </p:spTree>
    <p:extLst>
      <p:ext uri="{BB962C8B-B14F-4D97-AF65-F5344CB8AC3E}">
        <p14:creationId xmlns:p14="http://schemas.microsoft.com/office/powerpoint/2010/main" val="75467504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1143000"/>
          </a:xfrm>
        </p:spPr>
        <p:txBody>
          <a:bodyPr>
            <a:normAutofit/>
          </a:bodyPr>
          <a:lstStyle/>
          <a:p>
            <a:r>
              <a:rPr lang="da-DK" sz="3600" b="1" dirty="0" err="1" smtClean="0">
                <a:latin typeface="Times" pitchFamily="18" charset="0"/>
              </a:rPr>
              <a:t>Histology</a:t>
            </a:r>
            <a:endParaRPr lang="da-DK" sz="3600" b="1" dirty="0">
              <a:latin typeface="Times" pitchFamily="18" charset="0"/>
            </a:endParaRPr>
          </a:p>
        </p:txBody>
      </p:sp>
      <p:sp>
        <p:nvSpPr>
          <p:cNvPr id="3" name="Content Placeholder 2"/>
          <p:cNvSpPr>
            <a:spLocks noGrp="1"/>
          </p:cNvSpPr>
          <p:nvPr>
            <p:ph idx="1"/>
          </p:nvPr>
        </p:nvSpPr>
        <p:spPr>
          <a:xfrm>
            <a:off x="467544" y="5887517"/>
            <a:ext cx="8229600" cy="896963"/>
          </a:xfrm>
        </p:spPr>
        <p:txBody>
          <a:bodyPr>
            <a:normAutofit fontScale="55000" lnSpcReduction="20000"/>
          </a:bodyPr>
          <a:lstStyle/>
          <a:p>
            <a:pPr marL="0" indent="0" algn="ctr">
              <a:buNone/>
            </a:pPr>
            <a:r>
              <a:rPr lang="en-US" dirty="0">
                <a:latin typeface="Times New Roman" panose="02020603050405020304" pitchFamily="18" charset="0"/>
                <a:ea typeface="Tahoma" panose="020B0604030504040204" pitchFamily="34" charset="0"/>
                <a:cs typeface="Times New Roman" panose="02020603050405020304" pitchFamily="18" charset="0"/>
              </a:rPr>
              <a:t>Histologic appearance </a:t>
            </a:r>
            <a:r>
              <a:rPr lang="en-US" dirty="0" err="1">
                <a:latin typeface="Times New Roman" panose="02020603050405020304" pitchFamily="18" charset="0"/>
                <a:ea typeface="Tahoma" panose="020B0604030504040204" pitchFamily="34" charset="0"/>
                <a:cs typeface="Times New Roman" panose="02020603050405020304" pitchFamily="18" charset="0"/>
              </a:rPr>
              <a:t>hematoxylin</a:t>
            </a:r>
            <a:r>
              <a:rPr lang="en-US" dirty="0">
                <a:latin typeface="Times New Roman" panose="02020603050405020304" pitchFamily="18" charset="0"/>
                <a:ea typeface="Tahoma" panose="020B0604030504040204" pitchFamily="34" charset="0"/>
                <a:cs typeface="Times New Roman" panose="02020603050405020304" pitchFamily="18" charset="0"/>
              </a:rPr>
              <a:t> (HTX)-Eosin): from single layer </a:t>
            </a:r>
            <a:r>
              <a:rPr lang="en-US" dirty="0" err="1">
                <a:latin typeface="Times New Roman" panose="02020603050405020304" pitchFamily="18" charset="0"/>
                <a:ea typeface="Tahoma" panose="020B0604030504040204" pitchFamily="34" charset="0"/>
                <a:cs typeface="Times New Roman" panose="02020603050405020304" pitchFamily="18" charset="0"/>
              </a:rPr>
              <a:t>tomultilayer</a:t>
            </a:r>
            <a:r>
              <a:rPr lang="en-US" dirty="0">
                <a:latin typeface="Times New Roman" panose="02020603050405020304" pitchFamily="18" charset="0"/>
                <a:ea typeface="Tahoma" panose="020B0604030504040204" pitchFamily="34" charset="0"/>
                <a:cs typeface="Times New Roman" panose="02020603050405020304" pitchFamily="18" charset="0"/>
              </a:rPr>
              <a:t> epithelium (a–c);in (c) there are also cells inside the collagen. Cells positive for Ki-67 </a:t>
            </a:r>
            <a:r>
              <a:rPr lang="en-US" dirty="0" smtClean="0">
                <a:latin typeface="Times New Roman" panose="02020603050405020304" pitchFamily="18" charset="0"/>
                <a:ea typeface="Tahoma" panose="020B0604030504040204" pitchFamily="34" charset="0"/>
                <a:cs typeface="Times New Roman" panose="02020603050405020304" pitchFamily="18" charset="0"/>
              </a:rPr>
              <a:t> stained </a:t>
            </a:r>
            <a:r>
              <a:rPr lang="en-US" dirty="0">
                <a:latin typeface="Times New Roman" panose="02020603050405020304" pitchFamily="18" charset="0"/>
                <a:ea typeface="Tahoma" panose="020B0604030504040204" pitchFamily="34" charset="0"/>
                <a:cs typeface="Times New Roman" panose="02020603050405020304" pitchFamily="18" charset="0"/>
              </a:rPr>
              <a:t>brown (in a proliferative state) (d–f).HTX staining of nuclei of other cells (d–f).</a:t>
            </a:r>
          </a:p>
          <a:p>
            <a:endParaRPr lang="da-DK"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052736"/>
            <a:ext cx="7452320" cy="48256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3549106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95936" y="116632"/>
            <a:ext cx="4937395" cy="65253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AutoShape 5" descr="Image result for Tissue engineering part c"/>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a-DK"/>
          </a:p>
        </p:txBody>
      </p:sp>
      <p:pic>
        <p:nvPicPr>
          <p:cNvPr id="615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568" y="372166"/>
            <a:ext cx="2448272" cy="31815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7997924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normAutofit fontScale="90000"/>
          </a:bodyPr>
          <a:lstStyle/>
          <a:p>
            <a:r>
              <a:rPr lang="sv-SE" b="1" dirty="0">
                <a:latin typeface="Times" pitchFamily="18" charset="0"/>
              </a:rPr>
              <a:t>PC </a:t>
            </a:r>
            <a:r>
              <a:rPr lang="sv-SE" b="1" dirty="0" smtClean="0">
                <a:latin typeface="Times" pitchFamily="18" charset="0"/>
              </a:rPr>
              <a:t>Collagen-PLGA </a:t>
            </a:r>
            <a:r>
              <a:rPr lang="sv-SE" b="1" dirty="0">
                <a:latin typeface="Times" pitchFamily="18" charset="0"/>
              </a:rPr>
              <a:t>hybrid </a:t>
            </a:r>
            <a:r>
              <a:rPr lang="sv-SE" b="1" dirty="0" err="1" smtClean="0">
                <a:latin typeface="Times" pitchFamily="18" charset="0"/>
              </a:rPr>
              <a:t>construct</a:t>
            </a:r>
            <a:endParaRPr lang="en-US" dirty="0" smtClean="0"/>
          </a:p>
        </p:txBody>
      </p:sp>
      <p:sp>
        <p:nvSpPr>
          <p:cNvPr id="12291" name="Content Placeholder 2"/>
          <p:cNvSpPr>
            <a:spLocks noGrp="1"/>
          </p:cNvSpPr>
          <p:nvPr>
            <p:ph sz="half" idx="1"/>
          </p:nvPr>
        </p:nvSpPr>
        <p:spPr>
          <a:xfrm>
            <a:off x="457200" y="1798638"/>
            <a:ext cx="4038600" cy="4525962"/>
          </a:xfrm>
        </p:spPr>
        <p:txBody>
          <a:bodyPr>
            <a:normAutofit lnSpcReduction="10000"/>
          </a:bodyPr>
          <a:lstStyle/>
          <a:p>
            <a:pPr algn="just"/>
            <a:r>
              <a:rPr lang="en-US" sz="2000" dirty="0" err="1" smtClean="0"/>
              <a:t>Electrospinning</a:t>
            </a:r>
            <a:r>
              <a:rPr lang="en-US" sz="2000" dirty="0" smtClean="0"/>
              <a:t> involves the ejection of a charged polymer fluid onto an oppositely charged surface.</a:t>
            </a:r>
          </a:p>
          <a:p>
            <a:r>
              <a:rPr lang="en-US" sz="2000" dirty="0" smtClean="0"/>
              <a:t>Simple and not expensive </a:t>
            </a:r>
          </a:p>
          <a:p>
            <a:r>
              <a:rPr lang="en-US" sz="2000" dirty="0" smtClean="0"/>
              <a:t>control over fiber diameter and  scaffold architecture</a:t>
            </a:r>
          </a:p>
          <a:p>
            <a:pPr>
              <a:buNone/>
            </a:pPr>
            <a:endParaRPr lang="en-US" sz="2000" dirty="0" smtClean="0"/>
          </a:p>
          <a:p>
            <a:pPr>
              <a:buNone/>
            </a:pPr>
            <a:r>
              <a:rPr lang="en-US" sz="2000" dirty="0" smtClean="0"/>
              <a:t>Final mat:</a:t>
            </a:r>
          </a:p>
          <a:p>
            <a:pPr marL="457200" indent="-457200">
              <a:buFont typeface="+mj-lt"/>
              <a:buAutoNum type="arabicPeriod"/>
            </a:pPr>
            <a:r>
              <a:rPr lang="en-US" sz="2000" dirty="0" smtClean="0"/>
              <a:t>Mimicking the ECM </a:t>
            </a:r>
            <a:r>
              <a:rPr lang="en-US" sz="2000" dirty="0" err="1" smtClean="0"/>
              <a:t>fibrillar</a:t>
            </a:r>
            <a:r>
              <a:rPr lang="en-US" sz="2000" dirty="0" smtClean="0"/>
              <a:t> structure</a:t>
            </a:r>
          </a:p>
          <a:p>
            <a:pPr marL="457200" indent="-457200">
              <a:buFont typeface="+mj-lt"/>
              <a:buAutoNum type="arabicPeriod"/>
            </a:pPr>
            <a:r>
              <a:rPr lang="en-US" sz="2000" dirty="0" smtClean="0"/>
              <a:t>High surface to volume ratio</a:t>
            </a:r>
          </a:p>
          <a:p>
            <a:pPr marL="457200" indent="-457200">
              <a:buFont typeface="+mj-lt"/>
              <a:buAutoNum type="arabicPeriod"/>
            </a:pPr>
            <a:r>
              <a:rPr lang="en-US" sz="2000" dirty="0" smtClean="0"/>
              <a:t>High porosity</a:t>
            </a:r>
          </a:p>
          <a:p>
            <a:pPr marL="457200" indent="-457200">
              <a:buFont typeface="+mj-lt"/>
              <a:buAutoNum type="arabicPeriod"/>
            </a:pPr>
            <a:endParaRPr lang="en-US" sz="2000" dirty="0" smtClean="0"/>
          </a:p>
        </p:txBody>
      </p:sp>
      <p:pic>
        <p:nvPicPr>
          <p:cNvPr id="12292" name="Picture 2"/>
          <p:cNvPicPr>
            <a:picLocks noGrp="1" noChangeAspect="1" noChangeArrowheads="1"/>
          </p:cNvPicPr>
          <p:nvPr>
            <p:ph sz="half" idx="2"/>
          </p:nvPr>
        </p:nvPicPr>
        <p:blipFill>
          <a:blip r:embed="rId3" cstate="print"/>
          <a:srcRect/>
          <a:stretch>
            <a:fillRect/>
          </a:stretch>
        </p:blipFill>
        <p:spPr>
          <a:xfrm>
            <a:off x="4470400" y="2027238"/>
            <a:ext cx="4216400" cy="2881312"/>
          </a:xfrm>
          <a:noFill/>
        </p:spPr>
      </p:pic>
      <p:sp>
        <p:nvSpPr>
          <p:cNvPr id="12293" name="Rectangle 8"/>
          <p:cNvSpPr>
            <a:spLocks noChangeArrowheads="1"/>
          </p:cNvSpPr>
          <p:nvPr/>
        </p:nvSpPr>
        <p:spPr bwMode="auto">
          <a:xfrm>
            <a:off x="4343400" y="5075238"/>
            <a:ext cx="4572000" cy="457200"/>
          </a:xfrm>
          <a:prstGeom prst="rect">
            <a:avLst/>
          </a:prstGeom>
          <a:noFill/>
          <a:ln w="9525">
            <a:noFill/>
            <a:miter lim="800000"/>
            <a:headEnd/>
            <a:tailEnd/>
          </a:ln>
        </p:spPr>
        <p:txBody>
          <a:bodyPr>
            <a:spAutoFit/>
          </a:bodyPr>
          <a:lstStyle/>
          <a:p>
            <a:r>
              <a:rPr lang="en-US" sz="1200" dirty="0"/>
              <a:t>A schematic of the </a:t>
            </a:r>
            <a:r>
              <a:rPr lang="en-US" sz="1200" dirty="0" err="1"/>
              <a:t>electrospinning</a:t>
            </a:r>
            <a:r>
              <a:rPr lang="en-US" sz="1200" dirty="0"/>
              <a:t> process to illustrate the basic phenomena and process components</a:t>
            </a:r>
            <a:r>
              <a:rPr lang="en-US" sz="1200" baseline="30000" dirty="0"/>
              <a:t>1</a:t>
            </a:r>
          </a:p>
        </p:txBody>
      </p:sp>
    </p:spTree>
    <p:extLst>
      <p:ext uri="{BB962C8B-B14F-4D97-AF65-F5344CB8AC3E}">
        <p14:creationId xmlns:p14="http://schemas.microsoft.com/office/powerpoint/2010/main" val="214795743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274638"/>
            <a:ext cx="8435280" cy="1210146"/>
          </a:xfrm>
        </p:spPr>
        <p:txBody>
          <a:bodyPr>
            <a:noAutofit/>
          </a:bodyPr>
          <a:lstStyle/>
          <a:p>
            <a:pPr algn="ctr"/>
            <a:r>
              <a:rPr lang="en-US" sz="3200" b="1" dirty="0">
                <a:latin typeface="Times" pitchFamily="18" charset="0"/>
              </a:rPr>
              <a:t>PCL Knitted fabric VS PLGA </a:t>
            </a:r>
            <a:r>
              <a:rPr lang="en-US" sz="3200" b="1" dirty="0" err="1">
                <a:latin typeface="Times" pitchFamily="18" charset="0"/>
              </a:rPr>
              <a:t>electrospun</a:t>
            </a:r>
            <a:r>
              <a:rPr lang="en-US" sz="3200" b="1" dirty="0">
                <a:latin typeface="Times" pitchFamily="18" charset="0"/>
              </a:rPr>
              <a:t> mat</a:t>
            </a:r>
          </a:p>
        </p:txBody>
      </p:sp>
      <p:sp>
        <p:nvSpPr>
          <p:cNvPr id="3" name="Content Placeholder 2"/>
          <p:cNvSpPr>
            <a:spLocks noGrp="1"/>
          </p:cNvSpPr>
          <p:nvPr>
            <p:ph idx="1"/>
          </p:nvPr>
        </p:nvSpPr>
        <p:spPr/>
        <p:txBody>
          <a:bodyPr>
            <a:normAutofit lnSpcReduction="10000"/>
          </a:bodyPr>
          <a:lstStyle/>
          <a:p>
            <a:r>
              <a:rPr lang="en-US" dirty="0"/>
              <a:t>Mass per similar </a:t>
            </a:r>
            <a:r>
              <a:rPr lang="en-US" dirty="0" smtClean="0"/>
              <a:t>area</a:t>
            </a:r>
          </a:p>
          <a:p>
            <a:pPr marL="0" indent="0">
              <a:buNone/>
            </a:pPr>
            <a:endParaRPr lang="sv-SE" sz="1800" dirty="0" smtClean="0"/>
          </a:p>
          <a:p>
            <a:pPr marL="0" indent="0">
              <a:buNone/>
            </a:pPr>
            <a:r>
              <a:rPr lang="sv-SE" sz="1800" dirty="0" smtClean="0"/>
              <a:t>PCL knitted: </a:t>
            </a:r>
            <a:r>
              <a:rPr lang="sv-SE" sz="1800" dirty="0"/>
              <a:t>Area 30 mm x 20 </a:t>
            </a:r>
            <a:r>
              <a:rPr lang="sv-SE" sz="1800" dirty="0" smtClean="0"/>
              <a:t>mm: 65.5 mg (thickness:400 µm) </a:t>
            </a:r>
          </a:p>
          <a:p>
            <a:pPr marL="0" indent="0">
              <a:buNone/>
            </a:pPr>
            <a:r>
              <a:rPr lang="sv-SE" sz="1800" dirty="0" smtClean="0"/>
              <a:t>PLGA mat: </a:t>
            </a:r>
            <a:r>
              <a:rPr lang="en-US" sz="1800" dirty="0"/>
              <a:t>Area 30 mm x 20 mm</a:t>
            </a:r>
            <a:r>
              <a:rPr lang="sv-SE" sz="1800" dirty="0" smtClean="0"/>
              <a:t>7.6 mg (Thickness: 200µm )</a:t>
            </a:r>
          </a:p>
          <a:p>
            <a:pPr marL="0" indent="0">
              <a:buNone/>
            </a:pPr>
            <a:endParaRPr lang="en-US" dirty="0"/>
          </a:p>
          <a:p>
            <a:r>
              <a:rPr lang="en-US" dirty="0"/>
              <a:t>Biodegradation </a:t>
            </a:r>
            <a:endParaRPr lang="en-US" dirty="0" smtClean="0"/>
          </a:p>
          <a:p>
            <a:pPr marL="0" indent="0">
              <a:buNone/>
            </a:pPr>
            <a:r>
              <a:rPr lang="en-US" dirty="0" smtClean="0"/>
              <a:t>(</a:t>
            </a:r>
            <a:r>
              <a:rPr lang="en-US" sz="2000" dirty="0" smtClean="0"/>
              <a:t>PCL: more than 2 years, PLGA: 5-6 months</a:t>
            </a:r>
            <a:r>
              <a:rPr lang="en-US" dirty="0" smtClean="0"/>
              <a:t>)</a:t>
            </a:r>
          </a:p>
          <a:p>
            <a:pPr marL="0" indent="0">
              <a:buNone/>
            </a:pPr>
            <a:endParaRPr lang="en-US" dirty="0"/>
          </a:p>
          <a:p>
            <a:r>
              <a:rPr lang="en-US" dirty="0"/>
              <a:t>Further treatment </a:t>
            </a:r>
            <a:endParaRPr lang="en-US" dirty="0" smtClean="0"/>
          </a:p>
          <a:p>
            <a:pPr marL="0" indent="0">
              <a:buNone/>
            </a:pPr>
            <a:r>
              <a:rPr lang="sv-SE" dirty="0" smtClean="0"/>
              <a:t>(</a:t>
            </a:r>
            <a:r>
              <a:rPr lang="sv-SE" sz="2000" dirty="0" smtClean="0"/>
              <a:t>No need to hydrophilic improvement for PLGA mat</a:t>
            </a:r>
            <a:r>
              <a:rPr lang="sv-SE" dirty="0" smtClean="0"/>
              <a:t>)</a:t>
            </a:r>
            <a:endParaRPr lang="en-US" dirty="0"/>
          </a:p>
          <a:p>
            <a:pPr marL="0" indent="0">
              <a:buNone/>
            </a:pPr>
            <a:endParaRPr lang="en-US" dirty="0"/>
          </a:p>
        </p:txBody>
      </p:sp>
    </p:spTree>
    <p:extLst>
      <p:ext uri="{BB962C8B-B14F-4D97-AF65-F5344CB8AC3E}">
        <p14:creationId xmlns:p14="http://schemas.microsoft.com/office/powerpoint/2010/main" val="3412648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animEffect transition="in" filter="fade">
                                      <p:cBhvr>
                                        <p:cTn id="32" dur="500"/>
                                        <p:tgtEl>
                                          <p:spTgt spid="3">
                                            <p:txEl>
                                              <p:pRg st="8" end="8"/>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animEffect transition="in" filter="fade">
                                      <p:cBhvr>
                                        <p:cTn id="37"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274638"/>
            <a:ext cx="8640960" cy="1143000"/>
          </a:xfrm>
        </p:spPr>
        <p:txBody>
          <a:bodyPr>
            <a:noAutofit/>
          </a:bodyPr>
          <a:lstStyle/>
          <a:p>
            <a:r>
              <a:rPr lang="en-US" sz="3200" b="1" dirty="0" err="1">
                <a:latin typeface="Times" pitchFamily="18" charset="0"/>
              </a:rPr>
              <a:t>optimised</a:t>
            </a:r>
            <a:r>
              <a:rPr lang="en-US" sz="3200" b="1" dirty="0">
                <a:latin typeface="Times" pitchFamily="18" charset="0"/>
              </a:rPr>
              <a:t> PLGA </a:t>
            </a:r>
            <a:r>
              <a:rPr lang="en-US" sz="3200" b="1" dirty="0" err="1" smtClean="0">
                <a:latin typeface="Times" pitchFamily="18" charset="0"/>
              </a:rPr>
              <a:t>electrospun</a:t>
            </a:r>
            <a:r>
              <a:rPr lang="en-US" sz="3200" b="1" dirty="0" smtClean="0">
                <a:latin typeface="Times" pitchFamily="18" charset="0"/>
              </a:rPr>
              <a:t> mat</a:t>
            </a:r>
            <a:endParaRPr lang="en-US" sz="3200" b="1" dirty="0">
              <a:latin typeface="Times" pitchFamily="18" charset="0"/>
            </a:endParaRPr>
          </a:p>
        </p:txBody>
      </p:sp>
      <p:pic>
        <p:nvPicPr>
          <p:cNvPr id="512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15816" y="1340768"/>
            <a:ext cx="5944242" cy="41044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520" y="4365104"/>
            <a:ext cx="4867275" cy="2619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65850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123"/>
                                        </p:tgtEl>
                                        <p:attrNameLst>
                                          <p:attrName>style.visibility</p:attrName>
                                        </p:attrNameLst>
                                      </p:cBhvr>
                                      <p:to>
                                        <p:strVal val="visible"/>
                                      </p:to>
                                    </p:set>
                                    <p:animEffect transition="in" filter="fade">
                                      <p:cBhvr>
                                        <p:cTn id="7" dur="1000"/>
                                        <p:tgtEl>
                                          <p:spTgt spid="5123"/>
                                        </p:tgtEl>
                                      </p:cBhvr>
                                    </p:animEffect>
                                    <p:anim calcmode="lin" valueType="num">
                                      <p:cBhvr>
                                        <p:cTn id="8" dur="1000" fill="hold"/>
                                        <p:tgtEl>
                                          <p:spTgt spid="5123"/>
                                        </p:tgtEl>
                                        <p:attrNameLst>
                                          <p:attrName>ppt_x</p:attrName>
                                        </p:attrNameLst>
                                      </p:cBhvr>
                                      <p:tavLst>
                                        <p:tav tm="0">
                                          <p:val>
                                            <p:strVal val="#ppt_x"/>
                                          </p:val>
                                        </p:tav>
                                        <p:tav tm="100000">
                                          <p:val>
                                            <p:strVal val="#ppt_x"/>
                                          </p:val>
                                        </p:tav>
                                      </p:tavLst>
                                    </p:anim>
                                    <p:anim calcmode="lin" valueType="num">
                                      <p:cBhvr>
                                        <p:cTn id="9" dur="1000" fill="hold"/>
                                        <p:tgtEl>
                                          <p:spTgt spid="512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xit" presetSubtype="0" fill="hold" nodeType="clickEffect">
                                  <p:stCondLst>
                                    <p:cond delay="0"/>
                                  </p:stCondLst>
                                  <p:childTnLst>
                                    <p:animEffect transition="out" filter="fade">
                                      <p:cBhvr>
                                        <p:cTn id="13" dur="500"/>
                                        <p:tgtEl>
                                          <p:spTgt spid="5123"/>
                                        </p:tgtEl>
                                      </p:cBhvr>
                                    </p:animEffect>
                                    <p:set>
                                      <p:cBhvr>
                                        <p:cTn id="14" dur="1" fill="hold">
                                          <p:stCondLst>
                                            <p:cond delay="499"/>
                                          </p:stCondLst>
                                        </p:cTn>
                                        <p:tgtEl>
                                          <p:spTgt spid="512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979712" y="620688"/>
            <a:ext cx="5024004" cy="461665"/>
          </a:xfrm>
          <a:prstGeom prst="rect">
            <a:avLst/>
          </a:prstGeom>
          <a:noFill/>
        </p:spPr>
        <p:txBody>
          <a:bodyPr wrap="none" rtlCol="0">
            <a:spAutoFit/>
          </a:bodyPr>
          <a:lstStyle/>
          <a:p>
            <a:r>
              <a:rPr lang="en-US" sz="2400" b="1" dirty="0" smtClean="0">
                <a:latin typeface="Times" pitchFamily="18" charset="0"/>
              </a:rPr>
              <a:t>PC collagen - PLGA </a:t>
            </a:r>
            <a:r>
              <a:rPr lang="en-US" sz="2400" b="1" dirty="0" err="1">
                <a:latin typeface="Times" pitchFamily="18" charset="0"/>
              </a:rPr>
              <a:t>electrospun</a:t>
            </a:r>
            <a:r>
              <a:rPr lang="en-US" sz="2400" b="1" dirty="0">
                <a:latin typeface="Times" pitchFamily="18" charset="0"/>
              </a:rPr>
              <a:t> mat</a:t>
            </a:r>
            <a:endParaRPr lang="da-DK" sz="2400" b="1" dirty="0"/>
          </a:p>
        </p:txBody>
      </p:sp>
      <p:pic>
        <p:nvPicPr>
          <p:cNvPr id="9" name="Picture 8"/>
          <p:cNvPicPr>
            <a:picLocks noChangeAspect="1"/>
          </p:cNvPicPr>
          <p:nvPr/>
        </p:nvPicPr>
        <p:blipFill rotWithShape="1">
          <a:blip r:embed="rId2" cstate="print">
            <a:extLst>
              <a:ext uri="{28A0092B-C50C-407E-A947-70E740481C1C}">
                <a14:useLocalDpi xmlns:a14="http://schemas.microsoft.com/office/drawing/2010/main" val="0"/>
              </a:ext>
            </a:extLst>
          </a:blip>
          <a:srcRect t="21977" r="56337"/>
          <a:stretch/>
        </p:blipFill>
        <p:spPr>
          <a:xfrm>
            <a:off x="2957753" y="3893662"/>
            <a:ext cx="3036839" cy="1820907"/>
          </a:xfrm>
          <a:prstGeom prst="rect">
            <a:avLst/>
          </a:prstGeom>
        </p:spPr>
      </p:pic>
      <p:pic>
        <p:nvPicPr>
          <p:cNvPr id="10" name="Picture 9"/>
          <p:cNvPicPr>
            <a:picLocks noChangeAspect="1"/>
          </p:cNvPicPr>
          <p:nvPr/>
        </p:nvPicPr>
        <p:blipFill rotWithShape="1">
          <a:blip r:embed="rId3">
            <a:extLst>
              <a:ext uri="{28A0092B-C50C-407E-A947-70E740481C1C}">
                <a14:useLocalDpi xmlns:a14="http://schemas.microsoft.com/office/drawing/2010/main" val="0"/>
              </a:ext>
            </a:extLst>
          </a:blip>
          <a:srcRect r="59710"/>
          <a:stretch/>
        </p:blipFill>
        <p:spPr>
          <a:xfrm>
            <a:off x="3347864" y="1093275"/>
            <a:ext cx="2792888" cy="2427713"/>
          </a:xfrm>
          <a:prstGeom prst="rect">
            <a:avLst/>
          </a:prstGeom>
        </p:spPr>
      </p:pic>
    </p:spTree>
    <p:extLst>
      <p:ext uri="{BB962C8B-B14F-4D97-AF65-F5344CB8AC3E}">
        <p14:creationId xmlns:p14="http://schemas.microsoft.com/office/powerpoint/2010/main" val="122984747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z="3200" b="1" dirty="0" err="1">
                <a:solidFill>
                  <a:prstClr val="black"/>
                </a:solidFill>
                <a:latin typeface="Times" pitchFamily="18" charset="0"/>
              </a:rPr>
              <a:t>Microscopy</a:t>
            </a:r>
            <a:r>
              <a:rPr lang="da-DK" sz="3200" b="1" dirty="0">
                <a:solidFill>
                  <a:prstClr val="black"/>
                </a:solidFill>
                <a:latin typeface="Times" pitchFamily="18" charset="0"/>
              </a:rPr>
              <a:t> images of </a:t>
            </a:r>
            <a:r>
              <a:rPr lang="da-DK" sz="3200" b="1" dirty="0" err="1">
                <a:solidFill>
                  <a:prstClr val="black"/>
                </a:solidFill>
                <a:latin typeface="Times" pitchFamily="18" charset="0"/>
              </a:rPr>
              <a:t>tissue-seeded</a:t>
            </a:r>
            <a:r>
              <a:rPr lang="da-DK" sz="3200" b="1" dirty="0">
                <a:solidFill>
                  <a:prstClr val="black"/>
                </a:solidFill>
                <a:latin typeface="Times" pitchFamily="18" charset="0"/>
              </a:rPr>
              <a:t> </a:t>
            </a:r>
            <a:r>
              <a:rPr lang="da-DK" sz="3200" b="1" dirty="0" err="1">
                <a:solidFill>
                  <a:prstClr val="black"/>
                </a:solidFill>
                <a:latin typeface="Times" pitchFamily="18" charset="0"/>
              </a:rPr>
              <a:t>scaffolds</a:t>
            </a:r>
            <a:endParaRPr lang="da-DK" dirty="0"/>
          </a:p>
        </p:txBody>
      </p:sp>
      <p:pic>
        <p:nvPicPr>
          <p:cNvPr id="717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95536" y="1484784"/>
            <a:ext cx="5328592" cy="4525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5868144" y="2924944"/>
            <a:ext cx="2952328" cy="1569660"/>
          </a:xfrm>
          <a:prstGeom prst="rect">
            <a:avLst/>
          </a:prstGeom>
          <a:noFill/>
        </p:spPr>
        <p:txBody>
          <a:bodyPr wrap="square" rtlCol="0">
            <a:spAutoFit/>
          </a:bodyPr>
          <a:lstStyle/>
          <a:p>
            <a:pPr algn="just"/>
            <a:r>
              <a:rPr lang="en-US" sz="1600" dirty="0"/>
              <a:t>Representing fibrous morphology of the PC collagen and PLGA </a:t>
            </a:r>
            <a:r>
              <a:rPr lang="en-US" sz="1600" dirty="0" err="1"/>
              <a:t>electrospun</a:t>
            </a:r>
            <a:r>
              <a:rPr lang="en-US" sz="1600" dirty="0"/>
              <a:t> mat: SEM images and diameter distribution of the collagen nanofibers (a and b) and PLGA mat (c and d) are shown</a:t>
            </a:r>
            <a:endParaRPr lang="da-DK" sz="1600" dirty="0"/>
          </a:p>
        </p:txBody>
      </p:sp>
    </p:spTree>
    <p:extLst>
      <p:ext uri="{BB962C8B-B14F-4D97-AF65-F5344CB8AC3E}">
        <p14:creationId xmlns:p14="http://schemas.microsoft.com/office/powerpoint/2010/main" val="380661470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a-DK" sz="2800" b="1" dirty="0" err="1" smtClean="0">
                <a:latin typeface="Times" pitchFamily="18" charset="0"/>
              </a:rPr>
              <a:t>Optimized</a:t>
            </a:r>
            <a:r>
              <a:rPr lang="da-DK" sz="2800" b="1" dirty="0" smtClean="0">
                <a:latin typeface="Times" pitchFamily="18" charset="0"/>
              </a:rPr>
              <a:t> PLGA with lagrer pore </a:t>
            </a:r>
            <a:r>
              <a:rPr lang="da-DK" sz="2800" b="1" dirty="0" err="1" smtClean="0">
                <a:latin typeface="Times" pitchFamily="18" charset="0"/>
              </a:rPr>
              <a:t>size</a:t>
            </a:r>
            <a:r>
              <a:rPr lang="da-DK" sz="2800" b="1" dirty="0" smtClean="0">
                <a:latin typeface="Times" pitchFamily="18" charset="0"/>
              </a:rPr>
              <a:t> </a:t>
            </a:r>
            <a:endParaRPr lang="da-DK" sz="2800" b="1" dirty="0">
              <a:latin typeface="Times" pitchFamily="18" charset="0"/>
            </a:endParaRPr>
          </a:p>
        </p:txBody>
      </p:sp>
      <p:pic>
        <p:nvPicPr>
          <p:cNvPr id="819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899" y="1340767"/>
            <a:ext cx="5002149" cy="24665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3968" y="3717032"/>
            <a:ext cx="4862131" cy="31409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7480049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Histology</a:t>
            </a:r>
            <a:endParaRPr lang="da-DK"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3728" y="1268760"/>
            <a:ext cx="4824536" cy="41136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827584" y="5229200"/>
            <a:ext cx="7920880" cy="1477328"/>
          </a:xfrm>
          <a:prstGeom prst="rect">
            <a:avLst/>
          </a:prstGeom>
          <a:noFill/>
        </p:spPr>
        <p:txBody>
          <a:bodyPr wrap="square" rtlCol="0">
            <a:spAutoFit/>
          </a:bodyPr>
          <a:lstStyle/>
          <a:p>
            <a:r>
              <a:rPr lang="en-US" dirty="0"/>
              <a:t>Histologic appearance (</a:t>
            </a:r>
            <a:r>
              <a:rPr lang="en-US" dirty="0" err="1"/>
              <a:t>Haematoxylin</a:t>
            </a:r>
            <a:r>
              <a:rPr lang="en-US" dirty="0"/>
              <a:t> (HTX)</a:t>
            </a:r>
            <a:r>
              <a:rPr lang="en-US" dirty="0" err="1"/>
              <a:t>eEosin</a:t>
            </a:r>
            <a:r>
              <a:rPr lang="en-US" dirty="0"/>
              <a:t>) from single layer to multilayer epithelium: (a and b) by the top method after 2 and 4 weeks in culture and (c and d) by the mixed method after 2 and 4 weeks in culture. PC-collagen is stained pale pink, and PLGA mesh is shown in white (unstained) between two collagen layers. Cell morphology appears typical for </a:t>
            </a:r>
            <a:r>
              <a:rPr lang="en-US" dirty="0" err="1"/>
              <a:t>urothelial</a:t>
            </a:r>
            <a:r>
              <a:rPr lang="en-US" dirty="0"/>
              <a:t> cells in all samples.</a:t>
            </a:r>
            <a:endParaRPr lang="da-DK" dirty="0"/>
          </a:p>
        </p:txBody>
      </p:sp>
    </p:spTree>
    <p:extLst>
      <p:ext uri="{BB962C8B-B14F-4D97-AF65-F5344CB8AC3E}">
        <p14:creationId xmlns:p14="http://schemas.microsoft.com/office/powerpoint/2010/main" val="110361523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da-DK" sz="2400" b="1" dirty="0" smtClean="0">
                <a:latin typeface="Times" pitchFamily="18" charset="0"/>
              </a:rPr>
              <a:t>The </a:t>
            </a:r>
            <a:r>
              <a:rPr lang="da-DK" sz="2400" b="1" dirty="0" err="1">
                <a:latin typeface="Times" pitchFamily="18" charset="0"/>
              </a:rPr>
              <a:t>minced</a:t>
            </a:r>
            <a:r>
              <a:rPr lang="da-DK" sz="2400" b="1" dirty="0">
                <a:latin typeface="Times" pitchFamily="18" charset="0"/>
              </a:rPr>
              <a:t> </a:t>
            </a:r>
            <a:r>
              <a:rPr lang="da-DK" sz="2400" b="1" dirty="0" err="1">
                <a:latin typeface="Times" pitchFamily="18" charset="0"/>
              </a:rPr>
              <a:t>tissue-seeded</a:t>
            </a:r>
            <a:r>
              <a:rPr lang="da-DK" sz="2400" b="1" dirty="0">
                <a:latin typeface="Times" pitchFamily="18" charset="0"/>
              </a:rPr>
              <a:t> </a:t>
            </a:r>
            <a:r>
              <a:rPr lang="da-DK" sz="2400" b="1" dirty="0" err="1">
                <a:latin typeface="Times" pitchFamily="18" charset="0"/>
              </a:rPr>
              <a:t>scaffold</a:t>
            </a:r>
            <a:r>
              <a:rPr lang="da-DK" sz="2400" b="1" dirty="0">
                <a:latin typeface="Times" pitchFamily="18" charset="0"/>
              </a:rPr>
              <a:t> </a:t>
            </a:r>
            <a:r>
              <a:rPr lang="da-DK" sz="2400" b="1" dirty="0" smtClean="0">
                <a:latin typeface="Times" pitchFamily="18" charset="0"/>
              </a:rPr>
              <a:t>vs. </a:t>
            </a:r>
            <a:r>
              <a:rPr lang="da-DK" sz="2400" b="1" dirty="0" err="1">
                <a:latin typeface="Times" pitchFamily="18" charset="0"/>
              </a:rPr>
              <a:t>native</a:t>
            </a:r>
            <a:r>
              <a:rPr lang="da-DK" sz="2400" b="1" dirty="0">
                <a:latin typeface="Times" pitchFamily="18" charset="0"/>
              </a:rPr>
              <a:t> pig </a:t>
            </a:r>
            <a:r>
              <a:rPr lang="da-DK" sz="2400" b="1" dirty="0" err="1">
                <a:latin typeface="Times" pitchFamily="18" charset="0"/>
              </a:rPr>
              <a:t>bladder</a:t>
            </a:r>
            <a:endParaRPr lang="da-DK" sz="2400" b="1" dirty="0"/>
          </a:p>
        </p:txBody>
      </p:sp>
      <p:sp>
        <p:nvSpPr>
          <p:cNvPr id="3" name="Content Placeholder 2"/>
          <p:cNvSpPr>
            <a:spLocks noGrp="1"/>
          </p:cNvSpPr>
          <p:nvPr>
            <p:ph idx="1"/>
          </p:nvPr>
        </p:nvSpPr>
        <p:spPr>
          <a:xfrm>
            <a:off x="467544" y="5157192"/>
            <a:ext cx="8229600" cy="1368152"/>
          </a:xfrm>
        </p:spPr>
        <p:txBody>
          <a:bodyPr>
            <a:normAutofit/>
          </a:bodyPr>
          <a:lstStyle/>
          <a:p>
            <a:pPr marL="0" indent="0">
              <a:buNone/>
            </a:pPr>
            <a:r>
              <a:rPr lang="da-DK" sz="1600" dirty="0" err="1">
                <a:latin typeface="Times" pitchFamily="18" charset="0"/>
              </a:rPr>
              <a:t>Comparing</a:t>
            </a:r>
            <a:r>
              <a:rPr lang="da-DK" sz="1600" dirty="0">
                <a:latin typeface="Times" pitchFamily="18" charset="0"/>
              </a:rPr>
              <a:t> the </a:t>
            </a:r>
            <a:r>
              <a:rPr lang="da-DK" sz="1600" dirty="0" err="1">
                <a:latin typeface="Times" pitchFamily="18" charset="0"/>
              </a:rPr>
              <a:t>minced</a:t>
            </a:r>
            <a:r>
              <a:rPr lang="da-DK" sz="1600" dirty="0">
                <a:latin typeface="Times" pitchFamily="18" charset="0"/>
              </a:rPr>
              <a:t> </a:t>
            </a:r>
            <a:r>
              <a:rPr lang="da-DK" sz="1600" dirty="0" err="1">
                <a:latin typeface="Times" pitchFamily="18" charset="0"/>
              </a:rPr>
              <a:t>tissue-seeded</a:t>
            </a:r>
            <a:r>
              <a:rPr lang="da-DK" sz="1600" dirty="0">
                <a:latin typeface="Times" pitchFamily="18" charset="0"/>
              </a:rPr>
              <a:t> </a:t>
            </a:r>
            <a:r>
              <a:rPr lang="da-DK" sz="1600" dirty="0" err="1">
                <a:latin typeface="Times" pitchFamily="18" charset="0"/>
              </a:rPr>
              <a:t>scaffold</a:t>
            </a:r>
            <a:r>
              <a:rPr lang="da-DK" sz="1600" dirty="0">
                <a:latin typeface="Times" pitchFamily="18" charset="0"/>
              </a:rPr>
              <a:t> and </a:t>
            </a:r>
            <a:r>
              <a:rPr lang="da-DK" sz="1600" dirty="0" err="1">
                <a:latin typeface="Times" pitchFamily="18" charset="0"/>
              </a:rPr>
              <a:t>native</a:t>
            </a:r>
            <a:r>
              <a:rPr lang="da-DK" sz="1600" dirty="0">
                <a:latin typeface="Times" pitchFamily="18" charset="0"/>
              </a:rPr>
              <a:t> pig </a:t>
            </a:r>
            <a:r>
              <a:rPr lang="da-DK" sz="1600" dirty="0" err="1">
                <a:latin typeface="Times" pitchFamily="18" charset="0"/>
              </a:rPr>
              <a:t>bladder</a:t>
            </a:r>
            <a:r>
              <a:rPr lang="da-DK" sz="1600" dirty="0">
                <a:latin typeface="Times" pitchFamily="18" charset="0"/>
              </a:rPr>
              <a:t>: (a, b) Cells </a:t>
            </a:r>
            <a:r>
              <a:rPr lang="da-DK" sz="1600" dirty="0" err="1">
                <a:latin typeface="Times" pitchFamily="18" charset="0"/>
              </a:rPr>
              <a:t>after</a:t>
            </a:r>
            <a:r>
              <a:rPr lang="da-DK" sz="1600" dirty="0">
                <a:latin typeface="Times" pitchFamily="18" charset="0"/>
              </a:rPr>
              <a:t> 4 </a:t>
            </a:r>
            <a:r>
              <a:rPr lang="da-DK" sz="1600" dirty="0" err="1">
                <a:latin typeface="Times" pitchFamily="18" charset="0"/>
              </a:rPr>
              <a:t>weeks</a:t>
            </a:r>
            <a:r>
              <a:rPr lang="da-DK" sz="1600" dirty="0">
                <a:latin typeface="Times" pitchFamily="18" charset="0"/>
              </a:rPr>
              <a:t> in </a:t>
            </a:r>
            <a:r>
              <a:rPr lang="da-DK" sz="1600" dirty="0" err="1">
                <a:latin typeface="Times" pitchFamily="18" charset="0"/>
              </a:rPr>
              <a:t>culture</a:t>
            </a:r>
            <a:r>
              <a:rPr lang="da-DK" sz="1600" dirty="0">
                <a:latin typeface="Times" pitchFamily="18" charset="0"/>
              </a:rPr>
              <a:t> (mixed </a:t>
            </a:r>
            <a:r>
              <a:rPr lang="da-DK" sz="1600" dirty="0" err="1">
                <a:latin typeface="Times" pitchFamily="18" charset="0"/>
              </a:rPr>
              <a:t>method</a:t>
            </a:r>
            <a:r>
              <a:rPr lang="da-DK" sz="1600" dirty="0">
                <a:latin typeface="Times" pitchFamily="18" charset="0"/>
              </a:rPr>
              <a:t>) and (c) normal pig </a:t>
            </a:r>
            <a:r>
              <a:rPr lang="da-DK" sz="1600" dirty="0" err="1">
                <a:latin typeface="Times" pitchFamily="18" charset="0"/>
              </a:rPr>
              <a:t>bladder</a:t>
            </a:r>
            <a:r>
              <a:rPr lang="da-DK" sz="1600" dirty="0">
                <a:latin typeface="Times" pitchFamily="18" charset="0"/>
              </a:rPr>
              <a:t>: (a) </a:t>
            </a:r>
            <a:r>
              <a:rPr lang="da-DK" sz="1600" dirty="0" err="1">
                <a:latin typeface="Times" pitchFamily="18" charset="0"/>
              </a:rPr>
              <a:t>cells</a:t>
            </a:r>
            <a:r>
              <a:rPr lang="da-DK" sz="1600" dirty="0">
                <a:latin typeface="Times" pitchFamily="18" charset="0"/>
              </a:rPr>
              <a:t> positive for Ki- 67 </a:t>
            </a:r>
            <a:r>
              <a:rPr lang="da-DK" sz="1600" dirty="0" err="1">
                <a:latin typeface="Times" pitchFamily="18" charset="0"/>
              </a:rPr>
              <a:t>stained</a:t>
            </a:r>
            <a:r>
              <a:rPr lang="da-DK" sz="1600" dirty="0">
                <a:latin typeface="Times" pitchFamily="18" charset="0"/>
              </a:rPr>
              <a:t> </a:t>
            </a:r>
            <a:r>
              <a:rPr lang="da-DK" sz="1600" dirty="0" err="1">
                <a:latin typeface="Times" pitchFamily="18" charset="0"/>
              </a:rPr>
              <a:t>brown</a:t>
            </a:r>
            <a:r>
              <a:rPr lang="da-DK" sz="1600" dirty="0">
                <a:latin typeface="Times" pitchFamily="18" charset="0"/>
              </a:rPr>
              <a:t> (in a </a:t>
            </a:r>
            <a:r>
              <a:rPr lang="da-DK" sz="1600" dirty="0" err="1">
                <a:latin typeface="Times" pitchFamily="18" charset="0"/>
              </a:rPr>
              <a:t>proliferative</a:t>
            </a:r>
            <a:r>
              <a:rPr lang="da-DK" sz="1600" dirty="0">
                <a:latin typeface="Times" pitchFamily="18" charset="0"/>
              </a:rPr>
              <a:t> </a:t>
            </a:r>
            <a:r>
              <a:rPr lang="da-DK" sz="1600" dirty="0" err="1">
                <a:latin typeface="Times" pitchFamily="18" charset="0"/>
              </a:rPr>
              <a:t>state</a:t>
            </a:r>
            <a:r>
              <a:rPr lang="da-DK" sz="1600" dirty="0">
                <a:latin typeface="Times" pitchFamily="18" charset="0"/>
              </a:rPr>
              <a:t>) and HTX </a:t>
            </a:r>
            <a:r>
              <a:rPr lang="da-DK" sz="1600" dirty="0" err="1">
                <a:latin typeface="Times" pitchFamily="18" charset="0"/>
              </a:rPr>
              <a:t>staining</a:t>
            </a:r>
            <a:r>
              <a:rPr lang="da-DK" sz="1600" dirty="0">
                <a:latin typeface="Times" pitchFamily="18" charset="0"/>
              </a:rPr>
              <a:t> for </a:t>
            </a:r>
            <a:r>
              <a:rPr lang="da-DK" sz="1600" dirty="0" err="1">
                <a:latin typeface="Times" pitchFamily="18" charset="0"/>
              </a:rPr>
              <a:t>detection</a:t>
            </a:r>
            <a:r>
              <a:rPr lang="da-DK" sz="1600" dirty="0">
                <a:latin typeface="Times" pitchFamily="18" charset="0"/>
              </a:rPr>
              <a:t> of </a:t>
            </a:r>
            <a:r>
              <a:rPr lang="da-DK" sz="1600" dirty="0" err="1">
                <a:latin typeface="Times" pitchFamily="18" charset="0"/>
              </a:rPr>
              <a:t>other</a:t>
            </a:r>
            <a:r>
              <a:rPr lang="da-DK" sz="1600" dirty="0">
                <a:latin typeface="Times" pitchFamily="18" charset="0"/>
              </a:rPr>
              <a:t> </a:t>
            </a:r>
            <a:r>
              <a:rPr lang="da-DK" sz="1600" dirty="0" err="1">
                <a:latin typeface="Times" pitchFamily="18" charset="0"/>
              </a:rPr>
              <a:t>cells</a:t>
            </a:r>
            <a:r>
              <a:rPr lang="da-DK" sz="1600" dirty="0">
                <a:latin typeface="Times" pitchFamily="18" charset="0"/>
              </a:rPr>
              <a:t> (</a:t>
            </a:r>
            <a:r>
              <a:rPr lang="da-DK" sz="1600" dirty="0" err="1">
                <a:latin typeface="Times" pitchFamily="18" charset="0"/>
              </a:rPr>
              <a:t>purple</a:t>
            </a:r>
            <a:r>
              <a:rPr lang="da-DK" sz="1600" dirty="0">
                <a:latin typeface="Times" pitchFamily="18" charset="0"/>
              </a:rPr>
              <a:t> </a:t>
            </a:r>
            <a:r>
              <a:rPr lang="da-DK" sz="1600" dirty="0" err="1">
                <a:latin typeface="Times" pitchFamily="18" charset="0"/>
              </a:rPr>
              <a:t>nuclei</a:t>
            </a:r>
            <a:r>
              <a:rPr lang="da-DK" sz="1600" dirty="0">
                <a:latin typeface="Times" pitchFamily="18" charset="0"/>
              </a:rPr>
              <a:t>), (b, c) </a:t>
            </a:r>
            <a:r>
              <a:rPr lang="da-DK" sz="1600" dirty="0" err="1">
                <a:latin typeface="Times" pitchFamily="18" charset="0"/>
              </a:rPr>
              <a:t>brown</a:t>
            </a:r>
            <a:r>
              <a:rPr lang="da-DK" sz="1600" dirty="0">
                <a:latin typeface="Times" pitchFamily="18" charset="0"/>
              </a:rPr>
              <a:t> </a:t>
            </a:r>
            <a:r>
              <a:rPr lang="da-DK" sz="1600" dirty="0" err="1">
                <a:latin typeface="Times" pitchFamily="18" charset="0"/>
              </a:rPr>
              <a:t>cell</a:t>
            </a:r>
            <a:r>
              <a:rPr lang="da-DK" sz="1600" dirty="0">
                <a:latin typeface="Times" pitchFamily="18" charset="0"/>
              </a:rPr>
              <a:t> </a:t>
            </a:r>
            <a:r>
              <a:rPr lang="da-DK" sz="1600" dirty="0" err="1">
                <a:latin typeface="Times" pitchFamily="18" charset="0"/>
              </a:rPr>
              <a:t>cytoplasm</a:t>
            </a:r>
            <a:r>
              <a:rPr lang="da-DK" sz="1600" dirty="0">
                <a:latin typeface="Times" pitchFamily="18" charset="0"/>
              </a:rPr>
              <a:t> in </a:t>
            </a:r>
            <a:r>
              <a:rPr lang="da-DK" sz="1600" dirty="0" err="1">
                <a:latin typeface="Times" pitchFamily="18" charset="0"/>
              </a:rPr>
              <a:t>cytokeratin</a:t>
            </a:r>
            <a:r>
              <a:rPr lang="da-DK" sz="1600" dirty="0">
                <a:latin typeface="Times" pitchFamily="18" charset="0"/>
              </a:rPr>
              <a:t> </a:t>
            </a:r>
            <a:r>
              <a:rPr lang="da-DK" sz="1600" dirty="0" err="1">
                <a:latin typeface="Times" pitchFamily="18" charset="0"/>
              </a:rPr>
              <a:t>containing</a:t>
            </a:r>
            <a:r>
              <a:rPr lang="da-DK" sz="1600" dirty="0">
                <a:latin typeface="Times" pitchFamily="18" charset="0"/>
              </a:rPr>
              <a:t> </a:t>
            </a:r>
            <a:r>
              <a:rPr lang="da-DK" sz="1600" dirty="0" err="1">
                <a:latin typeface="Times" pitchFamily="18" charset="0"/>
              </a:rPr>
              <a:t>epithelial</a:t>
            </a:r>
            <a:r>
              <a:rPr lang="da-DK" sz="1600" dirty="0">
                <a:latin typeface="Times" pitchFamily="18" charset="0"/>
              </a:rPr>
              <a:t> </a:t>
            </a:r>
            <a:r>
              <a:rPr lang="da-DK" sz="1600" dirty="0" err="1">
                <a:latin typeface="Times" pitchFamily="18" charset="0"/>
              </a:rPr>
              <a:t>cells</a:t>
            </a:r>
            <a:r>
              <a:rPr lang="da-DK" sz="1600" dirty="0">
                <a:latin typeface="Times" pitchFamily="18" charset="0"/>
              </a:rPr>
              <a:t> (MNF116) and HTX </a:t>
            </a:r>
            <a:r>
              <a:rPr lang="da-DK" sz="1600" dirty="0" err="1">
                <a:latin typeface="Times" pitchFamily="18" charset="0"/>
              </a:rPr>
              <a:t>counterstaining</a:t>
            </a:r>
            <a:r>
              <a:rPr lang="da-DK" sz="1600" dirty="0">
                <a:latin typeface="Times" pitchFamily="18" charset="0"/>
              </a:rPr>
              <a:t>. In the pig, </a:t>
            </a:r>
            <a:r>
              <a:rPr lang="da-DK" sz="1600" dirty="0" smtClean="0">
                <a:latin typeface="Times" pitchFamily="18" charset="0"/>
              </a:rPr>
              <a:t>the </a:t>
            </a:r>
            <a:r>
              <a:rPr lang="da-DK" sz="1600" dirty="0" err="1" smtClean="0">
                <a:latin typeface="Times" pitchFamily="18" charset="0"/>
              </a:rPr>
              <a:t>bladder</a:t>
            </a:r>
            <a:r>
              <a:rPr lang="da-DK" sz="1600" dirty="0" smtClean="0">
                <a:latin typeface="Times" pitchFamily="18" charset="0"/>
              </a:rPr>
              <a:t> </a:t>
            </a:r>
            <a:r>
              <a:rPr lang="da-DK" sz="1600" dirty="0" err="1">
                <a:latin typeface="Times" pitchFamily="18" charset="0"/>
              </a:rPr>
              <a:t>urothelium</a:t>
            </a:r>
            <a:r>
              <a:rPr lang="da-DK" sz="1600" dirty="0">
                <a:latin typeface="Times" pitchFamily="18" charset="0"/>
              </a:rPr>
              <a:t> is </a:t>
            </a:r>
            <a:r>
              <a:rPr lang="da-DK" sz="1600" dirty="0" err="1">
                <a:latin typeface="Times" pitchFamily="18" charset="0"/>
              </a:rPr>
              <a:t>only</a:t>
            </a:r>
            <a:r>
              <a:rPr lang="da-DK" sz="1600" dirty="0">
                <a:latin typeface="Times" pitchFamily="18" charset="0"/>
              </a:rPr>
              <a:t> </a:t>
            </a:r>
            <a:r>
              <a:rPr lang="da-DK" sz="1600" dirty="0" err="1">
                <a:latin typeface="Times" pitchFamily="18" charset="0"/>
              </a:rPr>
              <a:t>about</a:t>
            </a:r>
            <a:r>
              <a:rPr lang="da-DK" sz="1600" dirty="0">
                <a:latin typeface="Times" pitchFamily="18" charset="0"/>
              </a:rPr>
              <a:t> </a:t>
            </a:r>
            <a:r>
              <a:rPr lang="da-DK" sz="1600" dirty="0" smtClean="0">
                <a:latin typeface="Times" pitchFamily="18" charset="0"/>
              </a:rPr>
              <a:t>2-4 </a:t>
            </a:r>
            <a:r>
              <a:rPr lang="da-DK" sz="1600" dirty="0" err="1">
                <a:latin typeface="Times" pitchFamily="18" charset="0"/>
              </a:rPr>
              <a:t>layers</a:t>
            </a:r>
            <a:r>
              <a:rPr lang="da-DK" sz="1600" dirty="0">
                <a:latin typeface="Times" pitchFamily="18" charset="0"/>
              </a:rPr>
              <a:t> </a:t>
            </a:r>
            <a:r>
              <a:rPr lang="da-DK" sz="1600" dirty="0" err="1" smtClean="0">
                <a:latin typeface="Times" pitchFamily="18" charset="0"/>
              </a:rPr>
              <a:t>thick</a:t>
            </a:r>
            <a:endParaRPr lang="da-DK" sz="2400"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1025" y="2043113"/>
            <a:ext cx="7981950" cy="2771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1561548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Image result for Biomaterials journal"/>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a-DK"/>
          </a:p>
        </p:txBody>
      </p:sp>
      <p:sp>
        <p:nvSpPr>
          <p:cNvPr id="5" name="AutoShape 4" descr="Image result for Biomaterials journal"/>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a-DK"/>
          </a:p>
        </p:txBody>
      </p:sp>
      <p:pic>
        <p:nvPicPr>
          <p:cNvPr id="13317"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052736"/>
            <a:ext cx="2200767" cy="28969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67944" y="692696"/>
            <a:ext cx="4435536" cy="58891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2614363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err="1" smtClean="0"/>
              <a:t>Next</a:t>
            </a:r>
            <a:r>
              <a:rPr lang="da-DK" dirty="0" smtClean="0"/>
              <a:t> Steps</a:t>
            </a:r>
            <a:endParaRPr lang="da-DK" dirty="0"/>
          </a:p>
        </p:txBody>
      </p:sp>
      <p:sp>
        <p:nvSpPr>
          <p:cNvPr id="3" name="Content Placeholder 2"/>
          <p:cNvSpPr>
            <a:spLocks noGrp="1"/>
          </p:cNvSpPr>
          <p:nvPr>
            <p:ph idx="1"/>
          </p:nvPr>
        </p:nvSpPr>
        <p:spPr/>
        <p:txBody>
          <a:bodyPr>
            <a:normAutofit/>
          </a:bodyPr>
          <a:lstStyle/>
          <a:p>
            <a:r>
              <a:rPr lang="da-DK" sz="2800" dirty="0" err="1" smtClean="0">
                <a:latin typeface="Times" pitchFamily="18" charset="0"/>
              </a:rPr>
              <a:t>Improving</a:t>
            </a:r>
            <a:r>
              <a:rPr lang="da-DK" sz="2800" dirty="0" smtClean="0">
                <a:latin typeface="Times" pitchFamily="18" charset="0"/>
              </a:rPr>
              <a:t> </a:t>
            </a:r>
            <a:r>
              <a:rPr lang="da-DK" sz="2800" dirty="0" err="1" smtClean="0">
                <a:latin typeface="Times" pitchFamily="18" charset="0"/>
              </a:rPr>
              <a:t>mechanical</a:t>
            </a:r>
            <a:r>
              <a:rPr lang="da-DK" sz="2800" dirty="0" smtClean="0">
                <a:latin typeface="Times" pitchFamily="18" charset="0"/>
              </a:rPr>
              <a:t> properties of the </a:t>
            </a:r>
            <a:r>
              <a:rPr lang="da-DK" sz="2800" dirty="0" err="1" smtClean="0">
                <a:latin typeface="Times" pitchFamily="18" charset="0"/>
              </a:rPr>
              <a:t>scaffold</a:t>
            </a:r>
            <a:endParaRPr lang="da-DK" sz="2800" dirty="0" smtClean="0">
              <a:latin typeface="Times" pitchFamily="18" charset="0"/>
            </a:endParaRPr>
          </a:p>
          <a:p>
            <a:pPr marL="0" indent="0">
              <a:buNone/>
            </a:pPr>
            <a:endParaRPr lang="da-DK" sz="2800" dirty="0">
              <a:latin typeface="Times" pitchFamily="18" charset="0"/>
            </a:endParaRPr>
          </a:p>
          <a:p>
            <a:r>
              <a:rPr lang="da-DK" sz="2800" dirty="0">
                <a:latin typeface="Times" pitchFamily="18" charset="0"/>
              </a:rPr>
              <a:t>C</a:t>
            </a:r>
            <a:r>
              <a:rPr lang="da-DK" sz="2800" dirty="0" smtClean="0">
                <a:latin typeface="Times" pitchFamily="18" charset="0"/>
              </a:rPr>
              <a:t>omprehensive </a:t>
            </a:r>
            <a:r>
              <a:rPr lang="da-DK" sz="2800" dirty="0" err="1" smtClean="0">
                <a:latin typeface="Times" pitchFamily="18" charset="0"/>
              </a:rPr>
              <a:t>mechanical</a:t>
            </a:r>
            <a:r>
              <a:rPr lang="da-DK" sz="2800" dirty="0" smtClean="0">
                <a:latin typeface="Times" pitchFamily="18" charset="0"/>
              </a:rPr>
              <a:t> and </a:t>
            </a:r>
            <a:r>
              <a:rPr lang="da-DK" sz="2800" dirty="0" err="1" smtClean="0">
                <a:latin typeface="Times" pitchFamily="18" charset="0"/>
              </a:rPr>
              <a:t>degradation</a:t>
            </a:r>
            <a:r>
              <a:rPr lang="da-DK" sz="2800" dirty="0" smtClean="0">
                <a:latin typeface="Times" pitchFamily="18" charset="0"/>
              </a:rPr>
              <a:t> studies</a:t>
            </a:r>
          </a:p>
          <a:p>
            <a:endParaRPr lang="da-DK" sz="2800" dirty="0" smtClean="0">
              <a:latin typeface="Times" pitchFamily="18" charset="0"/>
            </a:endParaRPr>
          </a:p>
          <a:p>
            <a:r>
              <a:rPr lang="da-DK" sz="2800" dirty="0" smtClean="0">
                <a:latin typeface="Times" pitchFamily="18" charset="0"/>
              </a:rPr>
              <a:t>In </a:t>
            </a:r>
            <a:r>
              <a:rPr lang="da-DK" sz="2800" dirty="0" err="1" smtClean="0">
                <a:latin typeface="Times" pitchFamily="18" charset="0"/>
              </a:rPr>
              <a:t>vivo</a:t>
            </a:r>
            <a:r>
              <a:rPr lang="da-DK" sz="2800" dirty="0" smtClean="0">
                <a:latin typeface="Times" pitchFamily="18" charset="0"/>
              </a:rPr>
              <a:t> studies</a:t>
            </a:r>
          </a:p>
        </p:txBody>
      </p:sp>
    </p:spTree>
    <p:extLst>
      <p:ext uri="{BB962C8B-B14F-4D97-AF65-F5344CB8AC3E}">
        <p14:creationId xmlns:p14="http://schemas.microsoft.com/office/powerpoint/2010/main" val="343171511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z="2800" b="1" dirty="0" err="1" smtClean="0">
                <a:latin typeface="Times" pitchFamily="18" charset="0"/>
              </a:rPr>
              <a:t>Acknowledgment</a:t>
            </a:r>
            <a:endParaRPr lang="da-DK" b="1" dirty="0">
              <a:latin typeface="Times" pitchFamily="18" charset="0"/>
            </a:endParaRPr>
          </a:p>
        </p:txBody>
      </p:sp>
      <p:sp>
        <p:nvSpPr>
          <p:cNvPr id="3" name="Content Placeholder 2"/>
          <p:cNvSpPr>
            <a:spLocks noGrp="1"/>
          </p:cNvSpPr>
          <p:nvPr>
            <p:ph idx="1"/>
          </p:nvPr>
        </p:nvSpPr>
        <p:spPr>
          <a:xfrm>
            <a:off x="971600" y="1196752"/>
            <a:ext cx="8229600" cy="1728192"/>
          </a:xfrm>
        </p:spPr>
        <p:txBody>
          <a:bodyPr>
            <a:normAutofit/>
          </a:bodyPr>
          <a:lstStyle/>
          <a:p>
            <a:r>
              <a:rPr lang="en-US" sz="2000" dirty="0" smtClean="0"/>
              <a:t>Danish Research Council Foundation</a:t>
            </a:r>
          </a:p>
          <a:p>
            <a:r>
              <a:rPr lang="en-US" sz="2000" dirty="0" smtClean="0"/>
              <a:t>Swedish </a:t>
            </a:r>
            <a:r>
              <a:rPr lang="en-US" sz="2000" dirty="0"/>
              <a:t>Society for Medical </a:t>
            </a:r>
            <a:r>
              <a:rPr lang="en-US" sz="2000" dirty="0" smtClean="0"/>
              <a:t>Research</a:t>
            </a:r>
          </a:p>
          <a:p>
            <a:r>
              <a:rPr lang="en-US" sz="2000" dirty="0" smtClean="0"/>
              <a:t>The </a:t>
            </a:r>
            <a:r>
              <a:rPr lang="en-US" sz="2000" dirty="0" err="1"/>
              <a:t>Solstickan</a:t>
            </a:r>
            <a:r>
              <a:rPr lang="en-US" sz="2000" dirty="0"/>
              <a:t> Foundation, and </a:t>
            </a:r>
            <a:endParaRPr lang="en-US" sz="2000" dirty="0" smtClean="0"/>
          </a:p>
          <a:p>
            <a:r>
              <a:rPr lang="en-US" sz="2000" dirty="0" smtClean="0"/>
              <a:t>The </a:t>
            </a:r>
            <a:r>
              <a:rPr lang="en-US" sz="2000" dirty="0"/>
              <a:t>Swedish Society of Medicine</a:t>
            </a:r>
            <a:endParaRPr lang="da-DK" sz="2000" dirty="0"/>
          </a:p>
        </p:txBody>
      </p:sp>
      <p:sp>
        <p:nvSpPr>
          <p:cNvPr id="4" name="AutoShape 2" descr="Image result for uppsala universit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a-DK"/>
          </a:p>
        </p:txBody>
      </p:sp>
      <p:pic>
        <p:nvPicPr>
          <p:cNvPr id="1433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8184" y="3140967"/>
            <a:ext cx="2143125" cy="2143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AutoShape 5" descr="Image result for karolinska institutet"/>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a-DK"/>
          </a:p>
        </p:txBody>
      </p:sp>
      <p:pic>
        <p:nvPicPr>
          <p:cNvPr id="14342"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0438" y="3140967"/>
            <a:ext cx="2143125" cy="2143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AutoShape 8" descr="Image result for DTU"/>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a-DK"/>
          </a:p>
        </p:txBody>
      </p:sp>
      <p:sp>
        <p:nvSpPr>
          <p:cNvPr id="7" name="AutoShape 10" descr="Image result for DTU"/>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a-DK"/>
          </a:p>
        </p:txBody>
      </p:sp>
      <p:pic>
        <p:nvPicPr>
          <p:cNvPr id="14347"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7575" y="3116325"/>
            <a:ext cx="1638201" cy="23868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469171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1003</TotalTime>
  <Words>1212</Words>
  <Application>Microsoft Office PowerPoint</Application>
  <PresentationFormat>On-screen Show (4:3)</PresentationFormat>
  <Paragraphs>172</Paragraphs>
  <Slides>33</Slides>
  <Notes>3</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Solstice</vt:lpstr>
      <vt:lpstr> Synthetic-Natural Polyblend Nano-micro structured Scaffolds for Tissue Engineering Applications                                             </vt:lpstr>
      <vt:lpstr>Bladder Tissue engineering</vt:lpstr>
      <vt:lpstr>Requirements with Artificial Bladder to replicate Native ?</vt:lpstr>
      <vt:lpstr>Anatomy of bladder</vt:lpstr>
      <vt:lpstr>Cells</vt:lpstr>
      <vt:lpstr>Why minced tissue?</vt:lpstr>
      <vt:lpstr>Minced tissue preparation</vt:lpstr>
      <vt:lpstr>Minced tissue preparation</vt:lpstr>
      <vt:lpstr>Scaffold: Support for minced tissue</vt:lpstr>
      <vt:lpstr>Plastic Compression</vt:lpstr>
      <vt:lpstr>Plastic Compression_Common Method</vt:lpstr>
      <vt:lpstr>PC collagen-Minced tissue</vt:lpstr>
      <vt:lpstr>PowerPoint Presentation</vt:lpstr>
      <vt:lpstr>Reinforcing PC collagen</vt:lpstr>
      <vt:lpstr>Hybrid construct fabrication</vt:lpstr>
      <vt:lpstr>PC collagen - PCL knitted fabric</vt:lpstr>
      <vt:lpstr>Improving PCL hydrophilicity</vt:lpstr>
      <vt:lpstr>PC Collagen/PCL hybrid structure</vt:lpstr>
      <vt:lpstr>Minced tissue seeding</vt:lpstr>
      <vt:lpstr>Microscopy images of tissue-seeded scaffolds</vt:lpstr>
      <vt:lpstr>Histology</vt:lpstr>
      <vt:lpstr>PowerPoint Presentation</vt:lpstr>
      <vt:lpstr>PC Collagen-PLGA hybrid construct</vt:lpstr>
      <vt:lpstr>PCL Knitted fabric VS PLGA electrospun mat</vt:lpstr>
      <vt:lpstr>optimised PLGA electrospun mat</vt:lpstr>
      <vt:lpstr>PowerPoint Presentation</vt:lpstr>
      <vt:lpstr>Microscopy images of tissue-seeded scaffolds</vt:lpstr>
      <vt:lpstr>Optimized PLGA with lagrer pore size </vt:lpstr>
      <vt:lpstr>Histology</vt:lpstr>
      <vt:lpstr>The minced tissue-seeded scaffold vs. native pig bladder</vt:lpstr>
      <vt:lpstr>PowerPoint Presentation</vt:lpstr>
      <vt:lpstr>Next Steps</vt:lpstr>
      <vt:lpstr>Acknowledgment</vt:lpstr>
    </vt:vector>
  </TitlesOfParts>
  <Company>DTU</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Outline</dc:title>
  <dc:creator>Fatemeh Ajalloueian</dc:creator>
  <cp:lastModifiedBy>Fatemeh Ajalloueian</cp:lastModifiedBy>
  <cp:revision>10</cp:revision>
  <dcterms:created xsi:type="dcterms:W3CDTF">2015-09-11T17:14:58Z</dcterms:created>
  <dcterms:modified xsi:type="dcterms:W3CDTF">2015-09-13T09:48:44Z</dcterms:modified>
</cp:coreProperties>
</file>