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vml" ContentType="application/vnd.openxmlformats-officedocument.vmlDrawing"/>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embeddings/oleObject1.bin" ContentType="application/vnd.openxmlformats-officedocument.oleObject"/>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7"/>
  </p:notesMasterIdLst>
  <p:handoutMasterIdLst>
    <p:handoutMasterId r:id="rId28"/>
  </p:handoutMasterIdLst>
  <p:sldIdLst>
    <p:sldId id="256" r:id="rId2"/>
    <p:sldId id="259" r:id="rId3"/>
    <p:sldId id="337" r:id="rId4"/>
    <p:sldId id="265" r:id="rId5"/>
    <p:sldId id="273" r:id="rId6"/>
    <p:sldId id="272" r:id="rId7"/>
    <p:sldId id="274" r:id="rId8"/>
    <p:sldId id="275" r:id="rId9"/>
    <p:sldId id="276" r:id="rId10"/>
    <p:sldId id="277" r:id="rId11"/>
    <p:sldId id="278" r:id="rId12"/>
    <p:sldId id="279" r:id="rId13"/>
    <p:sldId id="280" r:id="rId14"/>
    <p:sldId id="283" r:id="rId15"/>
    <p:sldId id="284" r:id="rId16"/>
    <p:sldId id="286" r:id="rId17"/>
    <p:sldId id="316" r:id="rId18"/>
    <p:sldId id="317" r:id="rId19"/>
    <p:sldId id="318" r:id="rId20"/>
    <p:sldId id="319" r:id="rId21"/>
    <p:sldId id="324" r:id="rId22"/>
    <p:sldId id="327" r:id="rId23"/>
    <p:sldId id="328" r:id="rId24"/>
    <p:sldId id="329" r:id="rId25"/>
    <p:sldId id="339"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5E"/>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048" autoAdjust="0"/>
    <p:restoredTop sz="63079" autoAdjust="0"/>
  </p:normalViewPr>
  <p:slideViewPr>
    <p:cSldViewPr snapToGrid="0">
      <p:cViewPr varScale="1">
        <p:scale>
          <a:sx n="20" d="100"/>
          <a:sy n="20" d="100"/>
        </p:scale>
        <p:origin x="-1240" y="-96"/>
      </p:cViewPr>
      <p:guideLst>
        <p:guide orient="horz" pos="2160"/>
        <p:guide pos="3840"/>
      </p:guideLst>
    </p:cSldViewPr>
  </p:slideViewPr>
  <p:notesTextViewPr>
    <p:cViewPr>
      <p:scale>
        <a:sx n="3" d="2"/>
        <a:sy n="3" d="2"/>
      </p:scale>
      <p:origin x="0" y="0"/>
    </p:cViewPr>
  </p:notesTextViewPr>
  <p:sorterViewPr>
    <p:cViewPr>
      <p:scale>
        <a:sx n="90" d="100"/>
        <a:sy n="90" d="100"/>
      </p:scale>
      <p:origin x="0" y="0"/>
    </p:cViewPr>
  </p:sorterViewPr>
  <p:notesViewPr>
    <p:cSldViewPr snapToGrid="0">
      <p:cViewPr>
        <p:scale>
          <a:sx n="110" d="100"/>
          <a:sy n="110" d="100"/>
        </p:scale>
        <p:origin x="876" y="-145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handoutMaster" Target="handoutMasters/handoutMaster1.xml"/><Relationship Id="rId2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26A28BB-E75F-4E5B-B9A1-B8AED0B478F6}" type="doc">
      <dgm:prSet loTypeId="urn:microsoft.com/office/officeart/2005/8/layout/arrow3" loCatId="relationship" qsTypeId="urn:microsoft.com/office/officeart/2005/8/quickstyle/simple2" qsCatId="simple" csTypeId="urn:microsoft.com/office/officeart/2005/8/colors/colorful1" csCatId="colorful" phldr="1"/>
      <dgm:spPr/>
      <dgm:t>
        <a:bodyPr/>
        <a:lstStyle/>
        <a:p>
          <a:endParaRPr lang="en-US"/>
        </a:p>
      </dgm:t>
    </dgm:pt>
    <dgm:pt modelId="{88A4EEA8-5938-4889-8E1A-830B81DACD76}">
      <dgm:prSet phldrT="[Text]" custT="1">
        <dgm:style>
          <a:lnRef idx="3">
            <a:schemeClr val="lt1"/>
          </a:lnRef>
          <a:fillRef idx="1">
            <a:schemeClr val="accent2"/>
          </a:fillRef>
          <a:effectRef idx="1">
            <a:schemeClr val="accent2"/>
          </a:effectRef>
          <a:fontRef idx="minor">
            <a:schemeClr val="lt1"/>
          </a:fontRef>
        </dgm:style>
      </dgm:prSet>
      <dgm:spPr>
        <a:noFill/>
        <a:ln>
          <a:noFill/>
        </a:ln>
      </dgm:spPr>
      <dgm:t>
        <a:bodyPr/>
        <a:lstStyle/>
        <a:p>
          <a:r>
            <a:rPr lang="en-US" sz="2000" dirty="0" smtClean="0">
              <a:latin typeface="+mn-lt"/>
            </a:rPr>
            <a:t>Safety</a:t>
          </a:r>
          <a:endParaRPr lang="en-US" sz="2000" dirty="0">
            <a:latin typeface="+mn-lt"/>
          </a:endParaRPr>
        </a:p>
      </dgm:t>
    </dgm:pt>
    <dgm:pt modelId="{1996EB62-885D-43DD-84FF-0E1948E4E948}" type="parTrans" cxnId="{6EE8F8A3-E7B8-4EBA-BD78-C9C116E15844}">
      <dgm:prSet/>
      <dgm:spPr/>
      <dgm:t>
        <a:bodyPr/>
        <a:lstStyle/>
        <a:p>
          <a:endParaRPr lang="en-US"/>
        </a:p>
      </dgm:t>
    </dgm:pt>
    <dgm:pt modelId="{AEA6B05D-21F6-4A59-BB44-06C3DF67F8C3}" type="sibTrans" cxnId="{6EE8F8A3-E7B8-4EBA-BD78-C9C116E15844}">
      <dgm:prSet/>
      <dgm:spPr/>
      <dgm:t>
        <a:bodyPr/>
        <a:lstStyle/>
        <a:p>
          <a:endParaRPr lang="en-US"/>
        </a:p>
      </dgm:t>
    </dgm:pt>
    <dgm:pt modelId="{B39EFC6D-B7FE-41BF-B538-F67AE4030225}">
      <dgm:prSet phldrT="[Text]" custT="1"/>
      <dgm:spPr/>
      <dgm:t>
        <a:bodyPr/>
        <a:lstStyle/>
        <a:p>
          <a:r>
            <a:rPr lang="en-US" sz="2000" dirty="0" smtClean="0"/>
            <a:t>Immuno-geni-</a:t>
          </a:r>
        </a:p>
        <a:p>
          <a:r>
            <a:rPr lang="en-US" sz="2000" dirty="0" smtClean="0"/>
            <a:t>city</a:t>
          </a:r>
          <a:endParaRPr lang="en-US" sz="2000" dirty="0"/>
        </a:p>
      </dgm:t>
    </dgm:pt>
    <dgm:pt modelId="{961426EA-A9D0-47B6-9622-9CC168019C44}" type="parTrans" cxnId="{85AD905E-FA13-4C20-B1E1-41588FF63612}">
      <dgm:prSet/>
      <dgm:spPr/>
      <dgm:t>
        <a:bodyPr/>
        <a:lstStyle/>
        <a:p>
          <a:endParaRPr lang="en-US"/>
        </a:p>
      </dgm:t>
    </dgm:pt>
    <dgm:pt modelId="{4A61ECF6-CDEF-4F29-A5E3-C584B2E7907C}" type="sibTrans" cxnId="{85AD905E-FA13-4C20-B1E1-41588FF63612}">
      <dgm:prSet/>
      <dgm:spPr/>
      <dgm:t>
        <a:bodyPr/>
        <a:lstStyle/>
        <a:p>
          <a:endParaRPr lang="en-US"/>
        </a:p>
      </dgm:t>
    </dgm:pt>
    <dgm:pt modelId="{949BC957-1A39-4B22-848F-DFFBE8DF02E7}">
      <dgm:prSet phldrT="[Text]" custScaleX="85122" custScaleY="79655" custLinFactX="30472" custLinFactNeighborX="100000" custLinFactNeighborY="-1562"/>
      <dgm:spPr/>
      <dgm:t>
        <a:bodyPr/>
        <a:lstStyle/>
        <a:p>
          <a:endParaRPr lang="en-US"/>
        </a:p>
      </dgm:t>
    </dgm:pt>
    <dgm:pt modelId="{78E6D7D8-7501-48AE-A83F-81041E779ACF}" type="parTrans" cxnId="{8D6047F5-0723-4411-B8B6-706F794B9FDB}">
      <dgm:prSet/>
      <dgm:spPr/>
      <dgm:t>
        <a:bodyPr/>
        <a:lstStyle/>
        <a:p>
          <a:endParaRPr lang="en-US"/>
        </a:p>
      </dgm:t>
    </dgm:pt>
    <dgm:pt modelId="{C2113169-3317-4FDC-AAB3-A93075A797C6}" type="sibTrans" cxnId="{8D6047F5-0723-4411-B8B6-706F794B9FDB}">
      <dgm:prSet/>
      <dgm:spPr/>
      <dgm:t>
        <a:bodyPr/>
        <a:lstStyle/>
        <a:p>
          <a:endParaRPr lang="en-US"/>
        </a:p>
      </dgm:t>
    </dgm:pt>
    <dgm:pt modelId="{1090064B-1C11-4088-A094-70295164A7EC}" type="pres">
      <dgm:prSet presAssocID="{626A28BB-E75F-4E5B-B9A1-B8AED0B478F6}" presName="compositeShape" presStyleCnt="0">
        <dgm:presLayoutVars>
          <dgm:chMax val="2"/>
          <dgm:dir/>
          <dgm:resizeHandles val="exact"/>
        </dgm:presLayoutVars>
      </dgm:prSet>
      <dgm:spPr/>
      <dgm:t>
        <a:bodyPr/>
        <a:lstStyle/>
        <a:p>
          <a:endParaRPr lang="en-US"/>
        </a:p>
      </dgm:t>
    </dgm:pt>
    <dgm:pt modelId="{BC988077-AC98-4A8E-84B8-D55864447420}" type="pres">
      <dgm:prSet presAssocID="{626A28BB-E75F-4E5B-B9A1-B8AED0B478F6}" presName="divider" presStyleLbl="fgShp" presStyleIdx="0" presStyleCnt="1" custLinFactNeighborX="0" custLinFactNeighborY="15299"/>
      <dgm:spPr/>
    </dgm:pt>
    <dgm:pt modelId="{D8385E5D-4901-42C2-95CC-E312AAB5D5D9}" type="pres">
      <dgm:prSet presAssocID="{88A4EEA8-5938-4889-8E1A-830B81DACD76}" presName="downArrow" presStyleLbl="node1" presStyleIdx="0" presStyleCnt="2" custScaleY="109291" custLinFactNeighborX="-3756" custLinFactNeighborY="8822"/>
      <dgm:spPr>
        <a:ln>
          <a:solidFill>
            <a:schemeClr val="tx1"/>
          </a:solidFill>
        </a:ln>
      </dgm:spPr>
      <dgm:t>
        <a:bodyPr/>
        <a:lstStyle/>
        <a:p>
          <a:endParaRPr lang="en-US"/>
        </a:p>
      </dgm:t>
    </dgm:pt>
    <dgm:pt modelId="{BF932B90-36D6-4FB0-80CC-CE04F886C80F}" type="pres">
      <dgm:prSet presAssocID="{88A4EEA8-5938-4889-8E1A-830B81DACD76}" presName="downArrowText" presStyleLbl="revTx" presStyleIdx="0" presStyleCnt="2" custScaleX="78984" custScaleY="24483" custLinFactX="-33847" custLinFactNeighborX="-100000" custLinFactNeighborY="36875">
        <dgm:presLayoutVars>
          <dgm:bulletEnabled val="1"/>
        </dgm:presLayoutVars>
      </dgm:prSet>
      <dgm:spPr/>
      <dgm:t>
        <a:bodyPr/>
        <a:lstStyle/>
        <a:p>
          <a:endParaRPr lang="en-US"/>
        </a:p>
      </dgm:t>
    </dgm:pt>
    <dgm:pt modelId="{D4ECF0F5-462A-489B-82FF-2CA6E0F71FD4}" type="pres">
      <dgm:prSet presAssocID="{B39EFC6D-B7FE-41BF-B538-F67AE4030225}" presName="upArrow" presStyleLbl="node1" presStyleIdx="1" presStyleCnt="2" custScaleY="112171"/>
      <dgm:spPr>
        <a:ln>
          <a:solidFill>
            <a:schemeClr val="tx1"/>
          </a:solidFill>
        </a:ln>
      </dgm:spPr>
      <dgm:t>
        <a:bodyPr/>
        <a:lstStyle/>
        <a:p>
          <a:endParaRPr lang="en-US"/>
        </a:p>
      </dgm:t>
    </dgm:pt>
    <dgm:pt modelId="{3A8A4C66-1812-4E41-9C83-646C4B177EB7}" type="pres">
      <dgm:prSet presAssocID="{B39EFC6D-B7FE-41BF-B538-F67AE4030225}" presName="upArrowText" presStyleLbl="revTx" presStyleIdx="1" presStyleCnt="2" custScaleX="85122" custScaleY="95488" custLinFactX="31341" custLinFactNeighborX="100000" custLinFactNeighborY="-9478">
        <dgm:presLayoutVars>
          <dgm:bulletEnabled val="1"/>
        </dgm:presLayoutVars>
      </dgm:prSet>
      <dgm:spPr/>
      <dgm:t>
        <a:bodyPr/>
        <a:lstStyle/>
        <a:p>
          <a:endParaRPr lang="en-US"/>
        </a:p>
      </dgm:t>
    </dgm:pt>
  </dgm:ptLst>
  <dgm:cxnLst>
    <dgm:cxn modelId="{6EE8F8A3-E7B8-4EBA-BD78-C9C116E15844}" srcId="{626A28BB-E75F-4E5B-B9A1-B8AED0B478F6}" destId="{88A4EEA8-5938-4889-8E1A-830B81DACD76}" srcOrd="0" destOrd="0" parTransId="{1996EB62-885D-43DD-84FF-0E1948E4E948}" sibTransId="{AEA6B05D-21F6-4A59-BB44-06C3DF67F8C3}"/>
    <dgm:cxn modelId="{85AD905E-FA13-4C20-B1E1-41588FF63612}" srcId="{626A28BB-E75F-4E5B-B9A1-B8AED0B478F6}" destId="{B39EFC6D-B7FE-41BF-B538-F67AE4030225}" srcOrd="1" destOrd="0" parTransId="{961426EA-A9D0-47B6-9622-9CC168019C44}" sibTransId="{4A61ECF6-CDEF-4F29-A5E3-C584B2E7907C}"/>
    <dgm:cxn modelId="{61A4722C-AF5E-4C19-AEBD-E480C91B40B1}" type="presOf" srcId="{88A4EEA8-5938-4889-8E1A-830B81DACD76}" destId="{BF932B90-36D6-4FB0-80CC-CE04F886C80F}" srcOrd="0" destOrd="0" presId="urn:microsoft.com/office/officeart/2005/8/layout/arrow3"/>
    <dgm:cxn modelId="{8D6047F5-0723-4411-B8B6-706F794B9FDB}" srcId="{626A28BB-E75F-4E5B-B9A1-B8AED0B478F6}" destId="{949BC957-1A39-4B22-848F-DFFBE8DF02E7}" srcOrd="2" destOrd="0" parTransId="{78E6D7D8-7501-48AE-A83F-81041E779ACF}" sibTransId="{C2113169-3317-4FDC-AAB3-A93075A797C6}"/>
    <dgm:cxn modelId="{ECB24F00-4C1C-4EED-B9EC-981FA7383B1E}" type="presOf" srcId="{626A28BB-E75F-4E5B-B9A1-B8AED0B478F6}" destId="{1090064B-1C11-4088-A094-70295164A7EC}" srcOrd="0" destOrd="0" presId="urn:microsoft.com/office/officeart/2005/8/layout/arrow3"/>
    <dgm:cxn modelId="{C2C8038D-BC3F-4A16-B6BD-FF733AB70BE8}" type="presOf" srcId="{B39EFC6D-B7FE-41BF-B538-F67AE4030225}" destId="{3A8A4C66-1812-4E41-9C83-646C4B177EB7}" srcOrd="0" destOrd="0" presId="urn:microsoft.com/office/officeart/2005/8/layout/arrow3"/>
    <dgm:cxn modelId="{709F4EAB-6541-4185-A2E5-F1F92567E38A}" type="presParOf" srcId="{1090064B-1C11-4088-A094-70295164A7EC}" destId="{BC988077-AC98-4A8E-84B8-D55864447420}" srcOrd="0" destOrd="0" presId="urn:microsoft.com/office/officeart/2005/8/layout/arrow3"/>
    <dgm:cxn modelId="{DDA21059-D6D1-4EC8-B2DF-4E76AD25BFE7}" type="presParOf" srcId="{1090064B-1C11-4088-A094-70295164A7EC}" destId="{D8385E5D-4901-42C2-95CC-E312AAB5D5D9}" srcOrd="1" destOrd="0" presId="urn:microsoft.com/office/officeart/2005/8/layout/arrow3"/>
    <dgm:cxn modelId="{8706FC33-25D9-438B-BC6B-394FA1D18737}" type="presParOf" srcId="{1090064B-1C11-4088-A094-70295164A7EC}" destId="{BF932B90-36D6-4FB0-80CC-CE04F886C80F}" srcOrd="2" destOrd="0" presId="urn:microsoft.com/office/officeart/2005/8/layout/arrow3"/>
    <dgm:cxn modelId="{86AC7287-9236-4D97-8888-3CA72B7101AA}" type="presParOf" srcId="{1090064B-1C11-4088-A094-70295164A7EC}" destId="{D4ECF0F5-462A-489B-82FF-2CA6E0F71FD4}" srcOrd="3" destOrd="0" presId="urn:microsoft.com/office/officeart/2005/8/layout/arrow3"/>
    <dgm:cxn modelId="{416EF348-52E7-4C97-B6BC-014228A6966F}" type="presParOf" srcId="{1090064B-1C11-4088-A094-70295164A7EC}" destId="{3A8A4C66-1812-4E41-9C83-646C4B177EB7}" srcOrd="4" destOrd="0" presId="urn:microsoft.com/office/officeart/2005/8/layout/arrow3"/>
  </dgm:cxnLst>
  <dgm:bg/>
  <dgm:whole>
    <a:ln>
      <a:solidFill>
        <a:schemeClr val="tx2"/>
      </a:solidFill>
    </a:ln>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988077-AC98-4A8E-84B8-D55864447420}">
      <dsp:nvSpPr>
        <dsp:cNvPr id="0" name=""/>
        <dsp:cNvSpPr/>
      </dsp:nvSpPr>
      <dsp:spPr>
        <a:xfrm rot="21300000">
          <a:off x="14208" y="1885996"/>
          <a:ext cx="4601717" cy="526966"/>
        </a:xfrm>
        <a:prstGeom prst="mathMinus">
          <a:avLst/>
        </a:prstGeom>
        <a:solidFill>
          <a:schemeClr val="accent2">
            <a:tint val="4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 modelId="{D8385E5D-4901-42C2-95CC-E312AAB5D5D9}">
      <dsp:nvSpPr>
        <dsp:cNvPr id="0" name=""/>
        <dsp:cNvSpPr/>
      </dsp:nvSpPr>
      <dsp:spPr>
        <a:xfrm>
          <a:off x="503443" y="267865"/>
          <a:ext cx="1389040" cy="1755481"/>
        </a:xfrm>
        <a:prstGeom prst="downArrow">
          <a:avLst/>
        </a:prstGeom>
        <a:solidFill>
          <a:schemeClr val="accent2">
            <a:hueOff val="0"/>
            <a:satOff val="0"/>
            <a:lumOff val="0"/>
            <a:alphaOff val="0"/>
          </a:schemeClr>
        </a:solidFill>
        <a:ln w="19050" cap="flat" cmpd="sng" algn="ctr">
          <a:solidFill>
            <a:schemeClr val="tx1"/>
          </a:solidFill>
          <a:prstDash val="solid"/>
          <a:miter lim="800000"/>
        </a:ln>
        <a:effectLst/>
      </dsp:spPr>
      <dsp:style>
        <a:lnRef idx="3">
          <a:scrgbClr r="0" g="0" b="0"/>
        </a:lnRef>
        <a:fillRef idx="1">
          <a:scrgbClr r="0" g="0" b="0"/>
        </a:fillRef>
        <a:effectRef idx="1">
          <a:scrgbClr r="0" g="0" b="0"/>
        </a:effectRef>
        <a:fontRef idx="minor">
          <a:schemeClr val="lt1"/>
        </a:fontRef>
      </dsp:style>
    </dsp:sp>
    <dsp:sp modelId="{BF932B90-36D6-4FB0-80CC-CE04F886C80F}">
      <dsp:nvSpPr>
        <dsp:cNvPr id="0" name=""/>
        <dsp:cNvSpPr/>
      </dsp:nvSpPr>
      <dsp:spPr>
        <a:xfrm>
          <a:off x="626527" y="1258737"/>
          <a:ext cx="1170261" cy="412919"/>
        </a:xfrm>
        <a:prstGeom prst="rect">
          <a:avLst/>
        </a:prstGeom>
        <a:noFill/>
        <a:ln w="19050" cap="flat" cmpd="sng" algn="ctr">
          <a:noFill/>
          <a:prstDash val="solid"/>
          <a:miter lim="800000"/>
        </a:ln>
        <a:effectLst/>
      </dsp:spPr>
      <dsp:style>
        <a:lnRef idx="3">
          <a:schemeClr val="lt1"/>
        </a:lnRef>
        <a:fillRef idx="1">
          <a:schemeClr val="accent2"/>
        </a:fillRef>
        <a:effectRef idx="1">
          <a:schemeClr val="accent2"/>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latin typeface="+mn-lt"/>
            </a:rPr>
            <a:t>Safety</a:t>
          </a:r>
          <a:endParaRPr lang="en-US" sz="2000" kern="1200" dirty="0">
            <a:latin typeface="+mn-lt"/>
          </a:endParaRPr>
        </a:p>
      </dsp:txBody>
      <dsp:txXfrm>
        <a:off x="626527" y="1258737"/>
        <a:ext cx="1170261" cy="412919"/>
      </dsp:txXfrm>
    </dsp:sp>
    <dsp:sp modelId="{D4ECF0F5-462A-489B-82FF-2CA6E0F71FD4}">
      <dsp:nvSpPr>
        <dsp:cNvPr id="0" name=""/>
        <dsp:cNvSpPr/>
      </dsp:nvSpPr>
      <dsp:spPr>
        <a:xfrm>
          <a:off x="2685478" y="2110839"/>
          <a:ext cx="1389040" cy="1801741"/>
        </a:xfrm>
        <a:prstGeom prst="upArrow">
          <a:avLst/>
        </a:prstGeom>
        <a:solidFill>
          <a:schemeClr val="accent3">
            <a:hueOff val="0"/>
            <a:satOff val="0"/>
            <a:lumOff val="0"/>
            <a:alphaOff val="0"/>
          </a:schemeClr>
        </a:solidFill>
        <a:ln w="19050" cap="flat" cmpd="sng" algn="ctr">
          <a:solidFill>
            <a:schemeClr val="tx1"/>
          </a:solidFill>
          <a:prstDash val="solid"/>
          <a:miter lim="800000"/>
        </a:ln>
        <a:effectLst/>
      </dsp:spPr>
      <dsp:style>
        <a:lnRef idx="3">
          <a:scrgbClr r="0" g="0" b="0"/>
        </a:lnRef>
        <a:fillRef idx="1">
          <a:scrgbClr r="0" g="0" b="0"/>
        </a:fillRef>
        <a:effectRef idx="1">
          <a:scrgbClr r="0" g="0" b="0"/>
        </a:effectRef>
        <a:fontRef idx="minor">
          <a:schemeClr val="lt1"/>
        </a:fontRef>
      </dsp:style>
    </dsp:sp>
    <dsp:sp modelId="{3A8A4C66-1812-4E41-9C83-646C4B177EB7}">
      <dsp:nvSpPr>
        <dsp:cNvPr id="0" name=""/>
        <dsp:cNvSpPr/>
      </dsp:nvSpPr>
      <dsp:spPr>
        <a:xfrm>
          <a:off x="2750744" y="2207252"/>
          <a:ext cx="1261204" cy="16104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t>Immuno-geni-</a:t>
          </a:r>
        </a:p>
        <a:p>
          <a:pPr lvl="0" algn="ctr" defTabSz="889000">
            <a:lnSpc>
              <a:spcPct val="90000"/>
            </a:lnSpc>
            <a:spcBef>
              <a:spcPct val="0"/>
            </a:spcBef>
            <a:spcAft>
              <a:spcPct val="35000"/>
            </a:spcAft>
          </a:pPr>
          <a:r>
            <a:rPr lang="en-US" sz="2000" kern="1200" dirty="0" smtClean="0"/>
            <a:t>city</a:t>
          </a:r>
          <a:endParaRPr lang="en-US" sz="2000" kern="1200" dirty="0"/>
        </a:p>
      </dsp:txBody>
      <dsp:txXfrm>
        <a:off x="2750744" y="2207252"/>
        <a:ext cx="1261204" cy="1610460"/>
      </dsp:txXfrm>
    </dsp:sp>
  </dsp:spTree>
</dsp:drawing>
</file>

<file path=ppt/diagrams/layout1.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44DC33D-B0B7-784A-9030-6EBB149CFFC7}" type="datetime1">
              <a:rPr lang="en-US" smtClean="0"/>
              <a:t>12/6/15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202A88B-CAAB-C24B-A5C7-43B7F74B13E4}" type="slidenum">
              <a:rPr lang="en-US" smtClean="0"/>
              <a:t>‹#›</a:t>
            </a:fld>
            <a:endParaRPr lang="en-US"/>
          </a:p>
        </p:txBody>
      </p:sp>
    </p:spTree>
    <p:extLst>
      <p:ext uri="{BB962C8B-B14F-4D97-AF65-F5344CB8AC3E}">
        <p14:creationId xmlns:p14="http://schemas.microsoft.com/office/powerpoint/2010/main" val="188103684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1E3D8B-45D9-3F4C-9BB3-648484B80302}" type="datetime1">
              <a:rPr lang="en-US" smtClean="0"/>
              <a:t>12/6/15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7F7E58-8253-4171-B8B7-2B8E23D7BA74}" type="slidenum">
              <a:rPr lang="en-US" smtClean="0"/>
              <a:t>‹#›</a:t>
            </a:fld>
            <a:endParaRPr lang="en-US" dirty="0"/>
          </a:p>
        </p:txBody>
      </p:sp>
    </p:spTree>
    <p:extLst>
      <p:ext uri="{BB962C8B-B14F-4D97-AF65-F5344CB8AC3E}">
        <p14:creationId xmlns:p14="http://schemas.microsoft.com/office/powerpoint/2010/main" val="422206583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292225"/>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47F7E58-8253-4171-B8B7-2B8E23D7BA74}" type="slidenum">
              <a:rPr lang="en-US" smtClean="0"/>
              <a:t>1</a:t>
            </a:fld>
            <a:endParaRPr lang="en-US" dirty="0"/>
          </a:p>
        </p:txBody>
      </p:sp>
    </p:spTree>
    <p:extLst>
      <p:ext uri="{BB962C8B-B14F-4D97-AF65-F5344CB8AC3E}">
        <p14:creationId xmlns:p14="http://schemas.microsoft.com/office/powerpoint/2010/main" val="8113848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4DD1BFA-6361-DF4E-BBBD-C62F417FB406}" type="slidenum">
              <a:rPr lang="en-US" smtClean="0"/>
              <a:t>2</a:t>
            </a:fld>
            <a:endParaRPr lang="en-US" dirty="0"/>
          </a:p>
        </p:txBody>
      </p:sp>
    </p:spTree>
    <p:extLst>
      <p:ext uri="{BB962C8B-B14F-4D97-AF65-F5344CB8AC3E}">
        <p14:creationId xmlns:p14="http://schemas.microsoft.com/office/powerpoint/2010/main" val="10495132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7387"/>
            <a:ext cx="5486400" cy="3600450"/>
          </a:xfrm>
        </p:spPr>
        <p:txBody>
          <a:bodyPr/>
          <a:lstStyle/>
          <a:p>
            <a:r>
              <a:rPr lang="en-US" dirty="0" smtClean="0"/>
              <a:t>There are multiple approaches for the development of viral vaccines for humans:</a:t>
            </a:r>
          </a:p>
          <a:p>
            <a:r>
              <a:rPr lang="en-US" dirty="0" smtClean="0"/>
              <a:t>Vaccines can be </a:t>
            </a:r>
            <a:r>
              <a:rPr lang="en-US" dirty="0"/>
              <a:t>whole </a:t>
            </a:r>
            <a:r>
              <a:rPr lang="en-US" dirty="0" smtClean="0"/>
              <a:t>inactivated virus</a:t>
            </a:r>
            <a:r>
              <a:rPr lang="en-US" dirty="0"/>
              <a:t>, </a:t>
            </a:r>
            <a:r>
              <a:rPr lang="en-US" dirty="0" smtClean="0"/>
              <a:t>such as flu, polio, HA and rabies</a:t>
            </a:r>
            <a:endParaRPr lang="en-US" strike="sngStrike" dirty="0" smtClean="0"/>
          </a:p>
          <a:p>
            <a:r>
              <a:rPr lang="en-US" dirty="0" smtClean="0"/>
              <a:t>Part of the protective antigens from the virus is used as a subunit vaccine, generally delivered with an adjuvant to boost the immune response.</a:t>
            </a:r>
          </a:p>
          <a:p>
            <a:r>
              <a:rPr lang="en-US" dirty="0" smtClean="0"/>
              <a:t>There are also live attenuated vaccines such as YF,</a:t>
            </a:r>
            <a:r>
              <a:rPr lang="en-US" baseline="0" dirty="0" smtClean="0"/>
              <a:t> VZV, </a:t>
            </a:r>
            <a:r>
              <a:rPr lang="en-US" dirty="0" smtClean="0"/>
              <a:t>MMR, flu, smallpox</a:t>
            </a:r>
            <a:r>
              <a:rPr lang="en-US" baseline="0" dirty="0" smtClean="0"/>
              <a:t> vaccine</a:t>
            </a:r>
            <a:r>
              <a:rPr lang="en-US" dirty="0" smtClean="0"/>
              <a:t>. Other vaccines are vector based, the main focus of this talk – and nucleic acid based (delivered as RNA or DNA vaccines, none has been approved for human use sofar) </a:t>
            </a:r>
            <a:endParaRPr lang="en-US" dirty="0"/>
          </a:p>
        </p:txBody>
      </p:sp>
      <p:sp>
        <p:nvSpPr>
          <p:cNvPr id="4" name="Slide Number Placeholder 3"/>
          <p:cNvSpPr>
            <a:spLocks noGrp="1"/>
          </p:cNvSpPr>
          <p:nvPr>
            <p:ph type="sldNum" sz="quarter" idx="10"/>
          </p:nvPr>
        </p:nvSpPr>
        <p:spPr/>
        <p:txBody>
          <a:bodyPr/>
          <a:lstStyle/>
          <a:p>
            <a:fld id="{D47F7E58-8253-4171-B8B7-2B8E23D7BA74}" type="slidenum">
              <a:rPr lang="en-US" smtClean="0"/>
              <a:t>3</a:t>
            </a:fld>
            <a:endParaRPr lang="en-US" dirty="0"/>
          </a:p>
        </p:txBody>
      </p:sp>
    </p:spTree>
    <p:extLst>
      <p:ext uri="{BB962C8B-B14F-4D97-AF65-F5344CB8AC3E}">
        <p14:creationId xmlns:p14="http://schemas.microsoft.com/office/powerpoint/2010/main" val="26265847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ltLang="en-US" dirty="0" smtClean="0"/>
              <a:t>The most important factor in the construction of viral vectors or any vaccine in general is finding the right balance between safety and immunogenicity. If it replicates too much you will get the disease, if not, it is safe but you may not be protected from the real disease. As mentioned before, </a:t>
            </a:r>
            <a:r>
              <a:rPr lang="en-US" altLang="en-US" dirty="0"/>
              <a:t>t</a:t>
            </a:r>
            <a:r>
              <a:rPr lang="en-US" altLang="en-US" dirty="0" smtClean="0"/>
              <a:t>here are a number of distinct technologies used to develop viral vaccines. Some of the most efficacious vaccines in use today, such as YF,  measles, mumps, and rubella vaccines, are based on live-attenuated viruses. Although live viral vaccines are highly efficacious, there is also potentially a greater risk involved with these vaccines because they are replication-competent. </a:t>
            </a:r>
            <a:r>
              <a:rPr lang="en-US" altLang="en-US" dirty="0"/>
              <a:t>V</a:t>
            </a:r>
            <a:r>
              <a:rPr lang="en-US" altLang="en-US" dirty="0" smtClean="0"/>
              <a:t>accines that </a:t>
            </a:r>
            <a:r>
              <a:rPr lang="en-US" altLang="en-US" u="sng" dirty="0" smtClean="0"/>
              <a:t>are </a:t>
            </a:r>
            <a:r>
              <a:rPr lang="en-US" altLang="en-US" dirty="0" smtClean="0"/>
              <a:t>based on replication-incompetent viruses are perceived to be safer but they have not yet delivered any vaccine to the market for human use. There are also some safe and efficacious vaccines made as inactivated virus vaccines such as poliovirus vaccine, subunit </a:t>
            </a:r>
            <a:r>
              <a:rPr lang="en-US" altLang="en-US" dirty="0"/>
              <a:t>proteins such as Hepatitis </a:t>
            </a:r>
            <a:r>
              <a:rPr lang="en-US" altLang="en-US" dirty="0" smtClean="0"/>
              <a:t>B vaccine and </a:t>
            </a:r>
            <a:r>
              <a:rPr lang="en-US" altLang="en-US" dirty="0"/>
              <a:t>virus-like particle</a:t>
            </a:r>
            <a:r>
              <a:rPr lang="en-US" altLang="en-US" dirty="0" smtClean="0"/>
              <a:t> (HPV vaccines for cervical cancers).</a:t>
            </a:r>
            <a:endParaRPr lang="en-US" dirty="0"/>
          </a:p>
        </p:txBody>
      </p:sp>
      <p:sp>
        <p:nvSpPr>
          <p:cNvPr id="4" name="Slide Number Placeholder 3"/>
          <p:cNvSpPr>
            <a:spLocks noGrp="1"/>
          </p:cNvSpPr>
          <p:nvPr>
            <p:ph type="sldNum" sz="quarter" idx="10"/>
          </p:nvPr>
        </p:nvSpPr>
        <p:spPr/>
        <p:txBody>
          <a:bodyPr/>
          <a:lstStyle/>
          <a:p>
            <a:fld id="{222A6943-29F5-4DA3-A6D6-92F2A7680DBA}" type="slidenum">
              <a:rPr lang="en-US" smtClean="0"/>
              <a:t>4</a:t>
            </a:fld>
            <a:endParaRPr lang="en-US" dirty="0"/>
          </a:p>
        </p:txBody>
      </p:sp>
    </p:spTree>
    <p:extLst>
      <p:ext uri="{BB962C8B-B14F-4D97-AF65-F5344CB8AC3E}">
        <p14:creationId xmlns:p14="http://schemas.microsoft.com/office/powerpoint/2010/main" val="16409864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The rationale for using replication competent viral vectors are:</a:t>
            </a:r>
          </a:p>
          <a:p>
            <a:r>
              <a:rPr lang="en-US" dirty="0" smtClean="0"/>
              <a:t> their cost effectiveness,</a:t>
            </a:r>
          </a:p>
          <a:p>
            <a:r>
              <a:rPr lang="en-US" dirty="0" smtClean="0"/>
              <a:t> low dose requirements, in some cases 1000 fold less than replication deficient vectors</a:t>
            </a:r>
          </a:p>
          <a:p>
            <a:r>
              <a:rPr lang="en-US" dirty="0" smtClean="0"/>
              <a:t>Mimicking natural infections</a:t>
            </a:r>
          </a:p>
          <a:p>
            <a:r>
              <a:rPr lang="en-US" dirty="0" smtClean="0"/>
              <a:t>High antigenic mass in humans, Where Both antibody and cellular arms are stimulated, </a:t>
            </a:r>
          </a:p>
          <a:p>
            <a:r>
              <a:rPr lang="en-US" dirty="0" smtClean="0"/>
              <a:t>Th1 response, no anti vector immunity seen for chimeric viruses, no adjuvant requirement, and so far no evidence of genetic instability</a:t>
            </a:r>
          </a:p>
          <a:p>
            <a:r>
              <a:rPr lang="en-US" dirty="0" smtClean="0"/>
              <a:t>They have Potential as single dose vaccines with booster</a:t>
            </a:r>
            <a:r>
              <a:rPr lang="en-US" baseline="0" dirty="0" smtClean="0"/>
              <a:t> between 1-10 y depending on the vector</a:t>
            </a:r>
            <a:endParaRPr lang="en-US" dirty="0" smtClean="0"/>
          </a:p>
          <a:p>
            <a:r>
              <a:rPr lang="en-US" dirty="0" smtClean="0"/>
              <a:t>And have Similar regulatory pathway to attenuated vaccines with the exception of requirement for a GMO dossier </a:t>
            </a:r>
            <a:endParaRPr lang="en-US" sz="1600" dirty="0"/>
          </a:p>
        </p:txBody>
      </p:sp>
      <p:sp>
        <p:nvSpPr>
          <p:cNvPr id="4" name="Slide Number Placeholder 3"/>
          <p:cNvSpPr>
            <a:spLocks noGrp="1"/>
          </p:cNvSpPr>
          <p:nvPr>
            <p:ph type="sldNum" sz="quarter" idx="10"/>
          </p:nvPr>
        </p:nvSpPr>
        <p:spPr/>
        <p:txBody>
          <a:bodyPr/>
          <a:lstStyle/>
          <a:p>
            <a:fld id="{74DD1BFA-6361-DF4E-BBBD-C62F417FB406}" type="slidenum">
              <a:rPr lang="en-US" smtClean="0"/>
              <a:t>5</a:t>
            </a:fld>
            <a:endParaRPr lang="en-US" dirty="0"/>
          </a:p>
        </p:txBody>
      </p:sp>
    </p:spTree>
    <p:extLst>
      <p:ext uri="{BB962C8B-B14F-4D97-AF65-F5344CB8AC3E}">
        <p14:creationId xmlns:p14="http://schemas.microsoft.com/office/powerpoint/2010/main" val="15002826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24350"/>
            <a:ext cx="5486400" cy="3600450"/>
          </a:xfrm>
        </p:spPr>
        <p:txBody>
          <a:bodyPr/>
          <a:lstStyle/>
          <a:p>
            <a:r>
              <a:rPr lang="en-US" dirty="0" smtClean="0"/>
              <a:t>Similarly here genetic stability could be an issue if the transgene is too large, which is not the case for chimeric viruses (e.g. YF-JE, DEN or WN), vector immunity could prevent multiple immunizations</a:t>
            </a:r>
          </a:p>
          <a:p>
            <a:r>
              <a:rPr lang="en-US" dirty="0" smtClean="0"/>
              <a:t>Generally there is balance between safety and immunogenicity except for the HIV vector, which was not safe as shown with an accident of infection; Sydney </a:t>
            </a:r>
            <a:r>
              <a:rPr lang="en-US" dirty="0"/>
              <a:t>Blood Bank Cohort comprised eight individuals who were infected with an attenuated, nef/LTR-deleted strain of HIV-1 from a single donor</a:t>
            </a:r>
            <a:r>
              <a:rPr lang="en-US" dirty="0" smtClean="0"/>
              <a:t>. They were followed up for 30 years and some showed low levels of viremia.</a:t>
            </a:r>
            <a:r>
              <a:rPr lang="en-US" dirty="0"/>
              <a:t> </a:t>
            </a:r>
            <a:r>
              <a:rPr lang="en-US" dirty="0" smtClean="0"/>
              <a:t>These </a:t>
            </a:r>
            <a:r>
              <a:rPr lang="en-US" dirty="0"/>
              <a:t>observations made it clear that live-attenuated HIV vaccines are not safe enough to </a:t>
            </a:r>
            <a:r>
              <a:rPr lang="en-US" dirty="0" smtClean="0"/>
              <a:t>be tested </a:t>
            </a:r>
            <a:r>
              <a:rPr lang="en-US" dirty="0"/>
              <a:t>in humans. </a:t>
            </a:r>
            <a:endParaRPr lang="en-US" dirty="0" smtClean="0"/>
          </a:p>
          <a:p>
            <a:r>
              <a:rPr lang="en-US" dirty="0" smtClean="0"/>
              <a:t>Similar to incompetent vectors, genetic stability during manufacturing needs to be monitored</a:t>
            </a:r>
            <a:endParaRPr lang="en-US" dirty="0"/>
          </a:p>
        </p:txBody>
      </p:sp>
      <p:sp>
        <p:nvSpPr>
          <p:cNvPr id="4" name="Slide Number Placeholder 3"/>
          <p:cNvSpPr>
            <a:spLocks noGrp="1"/>
          </p:cNvSpPr>
          <p:nvPr>
            <p:ph type="sldNum" sz="quarter" idx="10"/>
          </p:nvPr>
        </p:nvSpPr>
        <p:spPr/>
        <p:txBody>
          <a:bodyPr/>
          <a:lstStyle/>
          <a:p>
            <a:fld id="{D47F7E58-8253-4171-B8B7-2B8E23D7BA74}" type="slidenum">
              <a:rPr lang="en-US" smtClean="0"/>
              <a:t>6</a:t>
            </a:fld>
            <a:endParaRPr lang="en-US" dirty="0"/>
          </a:p>
        </p:txBody>
      </p:sp>
    </p:spTree>
    <p:extLst>
      <p:ext uri="{BB962C8B-B14F-4D97-AF65-F5344CB8AC3E}">
        <p14:creationId xmlns:p14="http://schemas.microsoft.com/office/powerpoint/2010/main" val="35560613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73163"/>
            <a:ext cx="5575300" cy="3136900"/>
          </a:xfrm>
        </p:spPr>
      </p:sp>
      <p:sp>
        <p:nvSpPr>
          <p:cNvPr id="3" name="Notes Placeholder 2"/>
          <p:cNvSpPr>
            <a:spLocks noGrp="1"/>
          </p:cNvSpPr>
          <p:nvPr>
            <p:ph type="body" idx="1"/>
          </p:nvPr>
        </p:nvSpPr>
        <p:spPr/>
        <p:txBody>
          <a:bodyPr/>
          <a:lstStyle/>
          <a:p>
            <a:r>
              <a:rPr lang="en-US" dirty="0"/>
              <a:t> </a:t>
            </a:r>
            <a:r>
              <a:rPr lang="en-US" dirty="0" smtClean="0"/>
              <a:t>Here are some examples of replication competent vectors in clinical development: Multiple vectors like adeno</a:t>
            </a:r>
            <a:r>
              <a:rPr lang="en-US" dirty="0"/>
              <a:t>,</a:t>
            </a:r>
            <a:r>
              <a:rPr lang="en-US" dirty="0" smtClean="0"/>
              <a:t> Varicella an others are constructed as vaccine viruses for delivery of protective antigens for HIV. However Due to time constrains, We will focus in the following slides on 2 vectors highlighted in pink here;</a:t>
            </a:r>
          </a:p>
          <a:p>
            <a:r>
              <a:rPr lang="en-US" dirty="0" smtClean="0"/>
              <a:t>One is VSV vector used for the ebola vaccine, which has</a:t>
            </a:r>
            <a:r>
              <a:rPr lang="en-US" baseline="0" dirty="0" smtClean="0"/>
              <a:t> just successfully completed</a:t>
            </a:r>
            <a:r>
              <a:rPr lang="en-US" dirty="0" smtClean="0"/>
              <a:t> the phase 1 trial,</a:t>
            </a:r>
          </a:p>
          <a:p>
            <a:r>
              <a:rPr lang="en-US" dirty="0" smtClean="0"/>
              <a:t>The second vector is YF vector, which is used to construct chimeric vaccine viruses and is already approved as WN vaccine for horses, a vaccine against JE licensed for humans in Asia, and for dengue vaccine which has successfully completed 2 large efficacy trials and is currently in registration for endemic countries</a:t>
            </a:r>
          </a:p>
          <a:p>
            <a:r>
              <a:rPr lang="en-US" dirty="0" smtClean="0"/>
              <a:t> I like to mention here a difference between chimeric vectored viruses and other replication competent viruses is that in chimeric viruses the immunizing target antigen, or the transgene is incorporated in the mature virions, whereas in other vectored viruses the transgene is only expressed in virus infected cells and is not incorporated into </a:t>
            </a:r>
            <a:r>
              <a:rPr lang="en-US" dirty="0" err="1" smtClean="0"/>
              <a:t>virions</a:t>
            </a:r>
            <a:endParaRPr lang="en-US" dirty="0" smtClean="0"/>
          </a:p>
          <a:p>
            <a:endParaRPr lang="en-US" dirty="0" smtClean="0"/>
          </a:p>
          <a:p>
            <a:pPr lvl="0">
              <a:defRPr/>
            </a:pPr>
            <a:endParaRPr lang="en-US" sz="1400" dirty="0"/>
          </a:p>
          <a:p>
            <a:endParaRPr lang="en-US" dirty="0"/>
          </a:p>
        </p:txBody>
      </p:sp>
      <p:sp>
        <p:nvSpPr>
          <p:cNvPr id="4" name="Slide Number Placeholder 3"/>
          <p:cNvSpPr>
            <a:spLocks noGrp="1"/>
          </p:cNvSpPr>
          <p:nvPr>
            <p:ph type="sldNum" sz="quarter" idx="10"/>
          </p:nvPr>
        </p:nvSpPr>
        <p:spPr/>
        <p:txBody>
          <a:bodyPr/>
          <a:lstStyle/>
          <a:p>
            <a:fld id="{74DD1BFA-6361-DF4E-BBBD-C62F417FB406}" type="slidenum">
              <a:rPr lang="en-US" smtClean="0"/>
              <a:t>7</a:t>
            </a:fld>
            <a:endParaRPr lang="en-US" dirty="0"/>
          </a:p>
        </p:txBody>
      </p:sp>
    </p:spTree>
    <p:extLst>
      <p:ext uri="{BB962C8B-B14F-4D97-AF65-F5344CB8AC3E}">
        <p14:creationId xmlns:p14="http://schemas.microsoft.com/office/powerpoint/2010/main" val="6880276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following slides I will talk about VSV vector for ebola, and YF vector for WN,  JE and dengue vaccines</a:t>
            </a:r>
            <a:endParaRPr lang="en-US" dirty="0"/>
          </a:p>
        </p:txBody>
      </p:sp>
      <p:sp>
        <p:nvSpPr>
          <p:cNvPr id="4" name="Slide Number Placeholder 3"/>
          <p:cNvSpPr>
            <a:spLocks noGrp="1"/>
          </p:cNvSpPr>
          <p:nvPr>
            <p:ph type="sldNum" sz="quarter" idx="10"/>
          </p:nvPr>
        </p:nvSpPr>
        <p:spPr/>
        <p:txBody>
          <a:bodyPr/>
          <a:lstStyle/>
          <a:p>
            <a:fld id="{D47F7E58-8253-4171-B8B7-2B8E23D7BA74}" type="slidenum">
              <a:rPr lang="en-US" smtClean="0"/>
              <a:t>8</a:t>
            </a:fld>
            <a:endParaRPr lang="en-US" dirty="0"/>
          </a:p>
        </p:txBody>
      </p:sp>
    </p:spTree>
    <p:extLst>
      <p:ext uri="{BB962C8B-B14F-4D97-AF65-F5344CB8AC3E}">
        <p14:creationId xmlns:p14="http://schemas.microsoft.com/office/powerpoint/2010/main" val="13064429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VSV is the prototype</a:t>
            </a:r>
            <a:r>
              <a:rPr lang="en-US" baseline="0" dirty="0" smtClean="0"/>
              <a:t> of </a:t>
            </a:r>
            <a:r>
              <a:rPr lang="en-US" baseline="0" dirty="0" err="1" smtClean="0"/>
              <a:t>vesiculovirus</a:t>
            </a:r>
            <a:r>
              <a:rPr lang="en-US" baseline="0" dirty="0" smtClean="0"/>
              <a:t> from </a:t>
            </a:r>
            <a:r>
              <a:rPr lang="en-US" baseline="0" dirty="0" err="1" smtClean="0"/>
              <a:t>Rhabdoviridae</a:t>
            </a:r>
            <a:r>
              <a:rPr lang="en-US" baseline="0" dirty="0" smtClean="0"/>
              <a:t> family, is</a:t>
            </a:r>
            <a:r>
              <a:rPr lang="en-US" dirty="0" smtClean="0"/>
              <a:t> an arbovirus transmitted by sand fly insects to mostly animals. Rare Human</a:t>
            </a:r>
            <a:r>
              <a:rPr lang="en-US" baseline="0" dirty="0" smtClean="0"/>
              <a:t> infections are mild flu like illness</a:t>
            </a:r>
            <a:endParaRPr lang="en-US" dirty="0" smtClean="0"/>
          </a:p>
          <a:p>
            <a:r>
              <a:rPr lang="en-US" dirty="0" smtClean="0"/>
              <a:t>Genome consists of A single negative sense RNA about 11KB coding for 5 proteins.</a:t>
            </a:r>
          </a:p>
          <a:p>
            <a:r>
              <a:rPr lang="en-US" dirty="0" smtClean="0"/>
              <a:t>In human cells, it replicates poorly, possible due to an intact IFN system, but can be used as oncolytic virus which allows its replication due to reduced IFN response in cancer cells, </a:t>
            </a:r>
          </a:p>
          <a:p>
            <a:r>
              <a:rPr lang="en-US" dirty="0" smtClean="0"/>
              <a:t>Since it does not naturally infect healthy humans, there is low ab prevalence therefore less issue for vector immunity using as a vaccine for example for ebola</a:t>
            </a:r>
            <a:endParaRPr lang="en-US" dirty="0"/>
          </a:p>
        </p:txBody>
      </p:sp>
      <p:sp>
        <p:nvSpPr>
          <p:cNvPr id="4" name="Slide Number Placeholder 3"/>
          <p:cNvSpPr>
            <a:spLocks noGrp="1"/>
          </p:cNvSpPr>
          <p:nvPr>
            <p:ph type="sldNum" sz="quarter" idx="10"/>
          </p:nvPr>
        </p:nvSpPr>
        <p:spPr/>
        <p:txBody>
          <a:bodyPr/>
          <a:lstStyle/>
          <a:p>
            <a:fld id="{D47F7E58-8253-4171-B8B7-2B8E23D7BA74}" type="slidenum">
              <a:rPr lang="en-US" smtClean="0"/>
              <a:t>9</a:t>
            </a:fld>
            <a:endParaRPr lang="en-US" dirty="0"/>
          </a:p>
        </p:txBody>
      </p:sp>
    </p:spTree>
    <p:extLst>
      <p:ext uri="{BB962C8B-B14F-4D97-AF65-F5344CB8AC3E}">
        <p14:creationId xmlns:p14="http://schemas.microsoft.com/office/powerpoint/2010/main" val="37843149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68651"/>
            <a:ext cx="5486400" cy="3600450"/>
          </a:xfrm>
        </p:spPr>
        <p:txBody>
          <a:bodyPr/>
          <a:lstStyle/>
          <a:p>
            <a:r>
              <a:rPr lang="en-US" dirty="0" smtClean="0"/>
              <a:t>Some info about ebola</a:t>
            </a:r>
          </a:p>
          <a:p>
            <a:r>
              <a:rPr lang="en-US" dirty="0" smtClean="0"/>
              <a:t>Member</a:t>
            </a:r>
            <a:r>
              <a:rPr lang="en-US" baseline="0" dirty="0" smtClean="0"/>
              <a:t> of </a:t>
            </a:r>
            <a:r>
              <a:rPr lang="en-US" baseline="0" dirty="0" err="1" smtClean="0"/>
              <a:t>Filoviridae</a:t>
            </a:r>
            <a:r>
              <a:rPr lang="en-US" baseline="0" dirty="0" smtClean="0"/>
              <a:t> including Marburg virus as well</a:t>
            </a:r>
            <a:r>
              <a:rPr lang="en-US" dirty="0" smtClean="0"/>
              <a:t>, </a:t>
            </a:r>
            <a:r>
              <a:rPr lang="en-US" dirty="0" err="1" smtClean="0"/>
              <a:t>ss</a:t>
            </a:r>
            <a:r>
              <a:rPr lang="en-US" dirty="0" smtClean="0"/>
              <a:t> negative sense RNA of 19KB codes for 7 Structural and one NS protein. Highly virulent (50-90% fatality) for humans and other mammals. fruit bats are</a:t>
            </a:r>
            <a:r>
              <a:rPr lang="en-US" baseline="0" dirty="0" smtClean="0"/>
              <a:t> believed to </a:t>
            </a:r>
            <a:r>
              <a:rPr lang="en-US" dirty="0" smtClean="0"/>
              <a:t>serve</a:t>
            </a:r>
            <a:r>
              <a:rPr lang="en-US" baseline="0" dirty="0" smtClean="0"/>
              <a:t> </a:t>
            </a:r>
            <a:r>
              <a:rPr lang="en-US" dirty="0" smtClean="0"/>
              <a:t>as a natural reservoir,</a:t>
            </a:r>
            <a:r>
              <a:rPr lang="en-US" baseline="0" dirty="0" smtClean="0"/>
              <a:t> primarily transmitted the virus to animals and humans through bodily fluids.</a:t>
            </a:r>
            <a:endParaRPr lang="en-US" dirty="0" smtClean="0"/>
          </a:p>
          <a:p>
            <a:r>
              <a:rPr lang="en-US" dirty="0" smtClean="0"/>
              <a:t>It has caused multiple epidemics, the first one in 1976 near the Ebola river in The Democratic Republic of Congo</a:t>
            </a:r>
          </a:p>
          <a:p>
            <a:r>
              <a:rPr lang="en-US" dirty="0" smtClean="0"/>
              <a:t>But the largest outbreak occurred in Aug. last year with more than 27705 human cases and more than 11269 death as of Jul 19, 2015</a:t>
            </a:r>
          </a:p>
          <a:p>
            <a:endParaRPr lang="en-US" dirty="0"/>
          </a:p>
        </p:txBody>
      </p:sp>
      <p:sp>
        <p:nvSpPr>
          <p:cNvPr id="4" name="Slide Number Placeholder 3"/>
          <p:cNvSpPr>
            <a:spLocks noGrp="1"/>
          </p:cNvSpPr>
          <p:nvPr>
            <p:ph type="sldNum" sz="quarter" idx="10"/>
          </p:nvPr>
        </p:nvSpPr>
        <p:spPr/>
        <p:txBody>
          <a:bodyPr/>
          <a:lstStyle/>
          <a:p>
            <a:fld id="{D47F7E58-8253-4171-B8B7-2B8E23D7BA74}" type="slidenum">
              <a:rPr lang="en-US" smtClean="0"/>
              <a:t>10</a:t>
            </a:fld>
            <a:endParaRPr lang="en-US" dirty="0"/>
          </a:p>
        </p:txBody>
      </p:sp>
    </p:spTree>
    <p:extLst>
      <p:ext uri="{BB962C8B-B14F-4D97-AF65-F5344CB8AC3E}">
        <p14:creationId xmlns:p14="http://schemas.microsoft.com/office/powerpoint/2010/main" val="20118355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0" fontAlgn="base" hangingPunct="0">
              <a:spcBef>
                <a:spcPct val="0"/>
              </a:spcBef>
              <a:spcAft>
                <a:spcPct val="0"/>
              </a:spcAft>
            </a:pPr>
            <a:r>
              <a:rPr lang="en-US" dirty="0" smtClean="0"/>
              <a:t>For construction of VSV-EBOLA, the GP of an attenuated strain of VSV is replaced by that of Ebola which is the only viral proteins on the virion and therefore is target of </a:t>
            </a:r>
            <a:r>
              <a:rPr lang="en-US" dirty="0" err="1" smtClean="0"/>
              <a:t>neut</a:t>
            </a:r>
            <a:r>
              <a:rPr lang="en-US" dirty="0" smtClean="0"/>
              <a:t> abs, GP of Ebola is also</a:t>
            </a:r>
            <a:r>
              <a:rPr lang="en-US" baseline="0" dirty="0" smtClean="0"/>
              <a:t> required for attachment to host cells and fusion process to release its genome into the host.</a:t>
            </a:r>
            <a:endParaRPr lang="en-US" dirty="0" smtClean="0"/>
          </a:p>
          <a:p>
            <a:pPr eaLnBrk="0" fontAlgn="base" hangingPunct="0">
              <a:spcBef>
                <a:spcPct val="0"/>
              </a:spcBef>
              <a:spcAft>
                <a:spcPct val="0"/>
              </a:spcAft>
            </a:pPr>
            <a:r>
              <a:rPr lang="en-US" dirty="0" smtClean="0"/>
              <a:t>The chimera was non pathogenic in mice and primates and showed 100% protection when monkeys were challenged with WT Ebola 4 w post vaccination</a:t>
            </a:r>
          </a:p>
          <a:p>
            <a:pPr eaLnBrk="0" fontAlgn="base" hangingPunct="0">
              <a:spcBef>
                <a:spcPct val="0"/>
              </a:spcBef>
              <a:spcAft>
                <a:spcPct val="0"/>
              </a:spcAft>
            </a:pPr>
            <a:r>
              <a:rPr lang="en-US" dirty="0" smtClean="0"/>
              <a:t>Merck and Newlink genetics have teamed up to develop and commercialize this vaccine, they have successfully finished the Ph1 in Switzerland, and planning to move into efficacy trials in Liberia. The trail called Prevail, plans to enroll 27000 subjects receiving one of the 2 experimental vaccines, one replication competent based on VSV as described here and another a replication deficient vector from GSK based on Adenovirus vector. They hope with this number of subjects they have enough cases of disease to show efficacy for the vaccines</a:t>
            </a:r>
          </a:p>
          <a:p>
            <a:pPr eaLnBrk="0" fontAlgn="base" hangingPunct="0">
              <a:spcBef>
                <a:spcPct val="0"/>
              </a:spcBef>
              <a:spcAft>
                <a:spcPct val="0"/>
              </a:spcAft>
            </a:pPr>
            <a:r>
              <a:rPr lang="en-US" dirty="0" smtClean="0"/>
              <a:t>Moreover, the efficacy of VSV ebola vaccine candidates needs to be evaluated against natural Ebola isolates; since a study of 100 EBOV isolated form patients indicated that the virus may be mutating as much as the seasonal influenza virus.</a:t>
            </a:r>
            <a:endParaRPr lang="en-US" dirty="0"/>
          </a:p>
          <a:p>
            <a:endParaRPr lang="en-US" dirty="0"/>
          </a:p>
        </p:txBody>
      </p:sp>
      <p:sp>
        <p:nvSpPr>
          <p:cNvPr id="4" name="Slide Number Placeholder 3"/>
          <p:cNvSpPr>
            <a:spLocks noGrp="1"/>
          </p:cNvSpPr>
          <p:nvPr>
            <p:ph type="sldNum" sz="quarter" idx="10"/>
          </p:nvPr>
        </p:nvSpPr>
        <p:spPr/>
        <p:txBody>
          <a:bodyPr/>
          <a:lstStyle/>
          <a:p>
            <a:fld id="{222A6943-29F5-4DA3-A6D6-92F2A7680DBA}" type="slidenum">
              <a:rPr lang="en-US" smtClean="0"/>
              <a:t>11</a:t>
            </a:fld>
            <a:endParaRPr lang="en-US" dirty="0"/>
          </a:p>
        </p:txBody>
      </p:sp>
    </p:spTree>
    <p:extLst>
      <p:ext uri="{BB962C8B-B14F-4D97-AF65-F5344CB8AC3E}">
        <p14:creationId xmlns:p14="http://schemas.microsoft.com/office/powerpoint/2010/main" val="24021460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YFV</a:t>
            </a:r>
            <a:r>
              <a:rPr lang="en-US" baseline="0" dirty="0" smtClean="0"/>
              <a:t> is the</a:t>
            </a:r>
            <a:r>
              <a:rPr lang="en-US" dirty="0" smtClean="0"/>
              <a:t> prototype of </a:t>
            </a:r>
            <a:r>
              <a:rPr lang="en-US" dirty="0" err="1" smtClean="0"/>
              <a:t>flaviviridae</a:t>
            </a:r>
            <a:r>
              <a:rPr lang="en-US" dirty="0" smtClean="0"/>
              <a:t> family. YF 17D has </a:t>
            </a:r>
            <a:r>
              <a:rPr lang="en-US" dirty="0"/>
              <a:t>been derived from WT YF </a:t>
            </a:r>
            <a:r>
              <a:rPr lang="en-US" dirty="0" err="1"/>
              <a:t>Asibi</a:t>
            </a:r>
            <a:r>
              <a:rPr lang="en-US" dirty="0"/>
              <a:t> </a:t>
            </a:r>
            <a:r>
              <a:rPr lang="en-US" dirty="0" smtClean="0"/>
              <a:t>strain, and has been used as a vaccine for more than 75 years in &gt;400 million persons. It is a single dose vaccine with almost 100% efficacy, rapid onset of immunity within 10 days and</a:t>
            </a:r>
            <a:r>
              <a:rPr lang="en-US" baseline="0" dirty="0" smtClean="0"/>
              <a:t> protection is</a:t>
            </a:r>
            <a:r>
              <a:rPr lang="en-US" dirty="0" smtClean="0"/>
              <a:t> almost life long. Used in infant as young as 9 m with</a:t>
            </a:r>
            <a:r>
              <a:rPr lang="en-US" baseline="0" dirty="0" smtClean="0"/>
              <a:t> rare SAEs. </a:t>
            </a:r>
            <a:r>
              <a:rPr lang="en-US" dirty="0" smtClean="0"/>
              <a:t>These attributes make it an ideal vector for vaccine development</a:t>
            </a:r>
          </a:p>
          <a:p>
            <a:endParaRPr lang="en-US" dirty="0"/>
          </a:p>
        </p:txBody>
      </p:sp>
      <p:sp>
        <p:nvSpPr>
          <p:cNvPr id="4" name="Slide Number Placeholder 3"/>
          <p:cNvSpPr>
            <a:spLocks noGrp="1"/>
          </p:cNvSpPr>
          <p:nvPr>
            <p:ph type="sldNum" sz="quarter" idx="10"/>
          </p:nvPr>
        </p:nvSpPr>
        <p:spPr/>
        <p:txBody>
          <a:bodyPr/>
          <a:lstStyle/>
          <a:p>
            <a:fld id="{D47F7E58-8253-4171-B8B7-2B8E23D7BA74}" type="slidenum">
              <a:rPr lang="en-US" smtClean="0"/>
              <a:t>12</a:t>
            </a:fld>
            <a:endParaRPr lang="en-US" dirty="0"/>
          </a:p>
        </p:txBody>
      </p:sp>
    </p:spTree>
    <p:extLst>
      <p:ext uri="{BB962C8B-B14F-4D97-AF65-F5344CB8AC3E}">
        <p14:creationId xmlns:p14="http://schemas.microsoft.com/office/powerpoint/2010/main" val="4441211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650096B2-2D8C-8B42-82F3-066F464A0877}" type="slidenum">
              <a:rPr lang="fr-FR">
                <a:solidFill>
                  <a:prstClr val="black"/>
                </a:solidFill>
              </a:rPr>
              <a:pPr>
                <a:defRPr/>
              </a:pPr>
              <a:t>13</a:t>
            </a:fld>
            <a:endParaRPr lang="fr-FR" dirty="0">
              <a:solidFill>
                <a:prstClr val="black"/>
              </a:solidFill>
            </a:endParaRPr>
          </a:p>
        </p:txBody>
      </p:sp>
      <p:sp>
        <p:nvSpPr>
          <p:cNvPr id="289794" name="Rectangle 2"/>
          <p:cNvSpPr>
            <a:spLocks noGrp="1" noRot="1" noChangeAspect="1" noChangeArrowheads="1" noTextEdit="1"/>
          </p:cNvSpPr>
          <p:nvPr>
            <p:ph type="sldImg"/>
          </p:nvPr>
        </p:nvSpPr>
        <p:spPr>
          <a:xfrm>
            <a:off x="717550" y="1162050"/>
            <a:ext cx="5575300" cy="3136900"/>
          </a:xfrm>
          <a:ln/>
          <a:extLst>
            <a:ext uri="{FAA26D3D-D897-4be2-8F04-BA451C77F1D7}">
              <ma14:placeholderFlag xmlns:ma14="http://schemas.microsoft.com/office/mac/drawingml/2011/main" val="1"/>
            </a:ext>
          </a:extLst>
        </p:spPr>
      </p:sp>
      <p:sp>
        <p:nvSpPr>
          <p:cNvPr id="289795" name="Rectangle 3"/>
          <p:cNvSpPr>
            <a:spLocks noGrp="1" noChangeArrowheads="1"/>
          </p:cNvSpPr>
          <p:nvPr>
            <p:ph type="body" idx="1"/>
          </p:nvPr>
        </p:nvSpPr>
        <p:spPr/>
        <p:txBody>
          <a:bodyPr/>
          <a:lstStyle/>
          <a:p>
            <a:pPr eaLnBrk="1" hangingPunct="1">
              <a:defRPr/>
            </a:pPr>
            <a:r>
              <a:rPr lang="en-GB" dirty="0" smtClean="0"/>
              <a:t>YF 17 D is used as a vector to develop vaccines against other flaviviruses such as WN, JE, and dengue. </a:t>
            </a:r>
          </a:p>
          <a:p>
            <a:pPr eaLnBrk="1" hangingPunct="1">
              <a:defRPr/>
            </a:pPr>
            <a:r>
              <a:rPr lang="en-GB" dirty="0" smtClean="0"/>
              <a:t>In this platform, the envelope genes of YF 17D are removed and replaced with those of vaccine targets, creating a chimeric virus where the envelope protein</a:t>
            </a:r>
            <a:r>
              <a:rPr lang="en-GB" dirty="0" smtClean="0">
                <a:solidFill>
                  <a:srgbClr val="FF0000"/>
                </a:solidFill>
              </a:rPr>
              <a:t>s</a:t>
            </a:r>
            <a:r>
              <a:rPr lang="en-GB" dirty="0" smtClean="0"/>
              <a:t> are the immunogens of the new vaccine target, delivered by the replication machinery of the YF 17D virus </a:t>
            </a:r>
          </a:p>
        </p:txBody>
      </p:sp>
    </p:spTree>
    <p:extLst>
      <p:ext uri="{BB962C8B-B14F-4D97-AF65-F5344CB8AC3E}">
        <p14:creationId xmlns:p14="http://schemas.microsoft.com/office/powerpoint/2010/main" val="7576940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lvl1pPr defTabSz="1002226">
              <a:defRPr sz="2400">
                <a:solidFill>
                  <a:srgbClr val="1F60A9"/>
                </a:solidFill>
                <a:latin typeface="Arial" panose="020B0604020202020204" pitchFamily="34" charset="0"/>
                <a:ea typeface="MS PGothic" panose="020B0600070205080204" pitchFamily="34" charset="-128"/>
              </a:defRPr>
            </a:lvl1pPr>
            <a:lvl2pPr marL="771450" indent="-296711" defTabSz="1002226">
              <a:defRPr sz="2400">
                <a:solidFill>
                  <a:srgbClr val="1F60A9"/>
                </a:solidFill>
                <a:latin typeface="Arial" panose="020B0604020202020204" pitchFamily="34" charset="0"/>
                <a:ea typeface="MS PGothic" panose="020B0600070205080204" pitchFamily="34" charset="-128"/>
              </a:defRPr>
            </a:lvl2pPr>
            <a:lvl3pPr marL="1186847" indent="-237369" defTabSz="1002226">
              <a:defRPr sz="2400">
                <a:solidFill>
                  <a:srgbClr val="1F60A9"/>
                </a:solidFill>
                <a:latin typeface="Arial" panose="020B0604020202020204" pitchFamily="34" charset="0"/>
                <a:ea typeface="MS PGothic" panose="020B0600070205080204" pitchFamily="34" charset="-128"/>
              </a:defRPr>
            </a:lvl3pPr>
            <a:lvl4pPr marL="1661585" indent="-237369" defTabSz="1002226">
              <a:defRPr sz="2400">
                <a:solidFill>
                  <a:srgbClr val="1F60A9"/>
                </a:solidFill>
                <a:latin typeface="Arial" panose="020B0604020202020204" pitchFamily="34" charset="0"/>
                <a:ea typeface="MS PGothic" panose="020B0600070205080204" pitchFamily="34" charset="-128"/>
              </a:defRPr>
            </a:lvl4pPr>
            <a:lvl5pPr marL="2136324" indent="-237369" defTabSz="1002226">
              <a:defRPr sz="2400">
                <a:solidFill>
                  <a:srgbClr val="1F60A9"/>
                </a:solidFill>
                <a:latin typeface="Arial" panose="020B0604020202020204" pitchFamily="34" charset="0"/>
                <a:ea typeface="MS PGothic" panose="020B0600070205080204" pitchFamily="34" charset="-128"/>
              </a:defRPr>
            </a:lvl5pPr>
            <a:lvl6pPr marL="2611062" indent="-237369" defTabSz="1002226"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6pPr>
            <a:lvl7pPr marL="3085801" indent="-237369" defTabSz="1002226"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7pPr>
            <a:lvl8pPr marL="3560540" indent="-237369" defTabSz="1002226"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8pPr>
            <a:lvl9pPr marL="4035279" indent="-237369" defTabSz="1002226"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9pPr>
          </a:lstStyle>
          <a:p>
            <a:fld id="{206E5A2E-60AA-42A0-A1C9-FCB8382A647B}" type="slidenum">
              <a:rPr lang="fr-FR" altLang="en-US" sz="1300">
                <a:solidFill>
                  <a:srgbClr val="000000"/>
                </a:solidFill>
                <a:latin typeface="Times" pitchFamily="18" charset="0"/>
              </a:rPr>
              <a:pPr/>
              <a:t>14</a:t>
            </a:fld>
            <a:endParaRPr lang="fr-FR" altLang="en-US" sz="1300" dirty="0">
              <a:solidFill>
                <a:srgbClr val="000000"/>
              </a:solidFill>
              <a:latin typeface="Times" pitchFamily="18" charset="0"/>
            </a:endParaRPr>
          </a:p>
        </p:txBody>
      </p:sp>
      <p:sp>
        <p:nvSpPr>
          <p:cNvPr id="827394" name="Rectangle 2"/>
          <p:cNvSpPr>
            <a:spLocks noGrp="1" noRot="1" noChangeAspect="1" noChangeArrowheads="1" noTextEdit="1"/>
          </p:cNvSpPr>
          <p:nvPr>
            <p:ph type="sldImg"/>
          </p:nvPr>
        </p:nvSpPr>
        <p:spPr>
          <a:xfrm>
            <a:off x="717550" y="1162050"/>
            <a:ext cx="5575300" cy="3136900"/>
          </a:xfrm>
          <a:ln/>
          <a:extLst>
            <a:ext uri="{FAA26D3D-D897-4be2-8F04-BA451C77F1D7}">
              <ma14:placeholderFlag xmlns:ma14="http://schemas.microsoft.com/office/mac/drawingml/2011/main" val="1"/>
            </a:ext>
          </a:extLst>
        </p:spPr>
      </p:sp>
      <p:sp>
        <p:nvSpPr>
          <p:cNvPr id="827395" name="Rectangle 3"/>
          <p:cNvSpPr>
            <a:spLocks noGrp="1" noChangeArrowheads="1"/>
          </p:cNvSpPr>
          <p:nvPr>
            <p:ph type="body" idx="1"/>
          </p:nvPr>
        </p:nvSpPr>
        <p:spPr/>
        <p:txBody>
          <a:bodyPr/>
          <a:lstStyle/>
          <a:p>
            <a:pPr eaLnBrk="1" hangingPunct="1">
              <a:defRPr/>
            </a:pPr>
            <a:r>
              <a:rPr lang="en-US" dirty="0" smtClean="0">
                <a:ea typeface="ＭＳ Ｐゴシック" charset="0"/>
              </a:rPr>
              <a:t>The genome of Flaviviruses contains an open reading frame of about 10 kb</a:t>
            </a:r>
          </a:p>
          <a:p>
            <a:pPr eaLnBrk="1" hangingPunct="1">
              <a:defRPr/>
            </a:pPr>
            <a:r>
              <a:rPr lang="en-US" dirty="0" smtClean="0">
                <a:ea typeface="ＭＳ Ｐゴシック" charset="0"/>
              </a:rPr>
              <a:t>It codes for 2 structural proteins, PrM and E and at least 7 non structural proteins (NS1-NS5)</a:t>
            </a:r>
          </a:p>
        </p:txBody>
      </p:sp>
    </p:spTree>
    <p:extLst>
      <p:ext uri="{BB962C8B-B14F-4D97-AF65-F5344CB8AC3E}">
        <p14:creationId xmlns:p14="http://schemas.microsoft.com/office/powerpoint/2010/main" val="33618430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lvl1pPr defTabSz="1002226">
              <a:defRPr sz="2400">
                <a:solidFill>
                  <a:srgbClr val="1F60A9"/>
                </a:solidFill>
                <a:latin typeface="Arial" panose="020B0604020202020204" pitchFamily="34" charset="0"/>
                <a:ea typeface="MS PGothic" panose="020B0600070205080204" pitchFamily="34" charset="-128"/>
              </a:defRPr>
            </a:lvl1pPr>
            <a:lvl2pPr marL="771450" indent="-296711" defTabSz="1002226">
              <a:defRPr sz="2400">
                <a:solidFill>
                  <a:srgbClr val="1F60A9"/>
                </a:solidFill>
                <a:latin typeface="Arial" panose="020B0604020202020204" pitchFamily="34" charset="0"/>
                <a:ea typeface="MS PGothic" panose="020B0600070205080204" pitchFamily="34" charset="-128"/>
              </a:defRPr>
            </a:lvl2pPr>
            <a:lvl3pPr marL="1186847" indent="-237369" defTabSz="1002226">
              <a:defRPr sz="2400">
                <a:solidFill>
                  <a:srgbClr val="1F60A9"/>
                </a:solidFill>
                <a:latin typeface="Arial" panose="020B0604020202020204" pitchFamily="34" charset="0"/>
                <a:ea typeface="MS PGothic" panose="020B0600070205080204" pitchFamily="34" charset="-128"/>
              </a:defRPr>
            </a:lvl3pPr>
            <a:lvl4pPr marL="1661585" indent="-237369" defTabSz="1002226">
              <a:defRPr sz="2400">
                <a:solidFill>
                  <a:srgbClr val="1F60A9"/>
                </a:solidFill>
                <a:latin typeface="Arial" panose="020B0604020202020204" pitchFamily="34" charset="0"/>
                <a:ea typeface="MS PGothic" panose="020B0600070205080204" pitchFamily="34" charset="-128"/>
              </a:defRPr>
            </a:lvl4pPr>
            <a:lvl5pPr marL="2136324" indent="-237369" defTabSz="1002226">
              <a:defRPr sz="2400">
                <a:solidFill>
                  <a:srgbClr val="1F60A9"/>
                </a:solidFill>
                <a:latin typeface="Arial" panose="020B0604020202020204" pitchFamily="34" charset="0"/>
                <a:ea typeface="MS PGothic" panose="020B0600070205080204" pitchFamily="34" charset="-128"/>
              </a:defRPr>
            </a:lvl5pPr>
            <a:lvl6pPr marL="2611062" indent="-237369" defTabSz="1002226"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6pPr>
            <a:lvl7pPr marL="3085801" indent="-237369" defTabSz="1002226"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7pPr>
            <a:lvl8pPr marL="3560540" indent="-237369" defTabSz="1002226"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8pPr>
            <a:lvl9pPr marL="4035279" indent="-237369" defTabSz="1002226"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9pPr>
          </a:lstStyle>
          <a:p>
            <a:fld id="{B6AC7F34-B0CE-4A19-A52A-07D0697B41B9}" type="slidenum">
              <a:rPr lang="fr-FR" altLang="en-US" sz="1300">
                <a:solidFill>
                  <a:srgbClr val="000000"/>
                </a:solidFill>
                <a:latin typeface="Times" pitchFamily="18" charset="0"/>
              </a:rPr>
              <a:pPr/>
              <a:t>15</a:t>
            </a:fld>
            <a:endParaRPr lang="fr-FR" altLang="en-US" sz="1300" dirty="0">
              <a:solidFill>
                <a:srgbClr val="000000"/>
              </a:solidFill>
              <a:latin typeface="Times" pitchFamily="18" charset="0"/>
            </a:endParaRPr>
          </a:p>
        </p:txBody>
      </p:sp>
      <p:sp>
        <p:nvSpPr>
          <p:cNvPr id="863234" name="Rectangle 2"/>
          <p:cNvSpPr>
            <a:spLocks noGrp="1" noRot="1" noChangeAspect="1" noChangeArrowheads="1" noTextEdit="1"/>
          </p:cNvSpPr>
          <p:nvPr>
            <p:ph type="sldImg"/>
          </p:nvPr>
        </p:nvSpPr>
        <p:spPr>
          <a:xfrm>
            <a:off x="130175" y="769938"/>
            <a:ext cx="6831013" cy="3843337"/>
          </a:xfrm>
          <a:ln/>
          <a:extLst>
            <a:ext uri="{FAA26D3D-D897-4be2-8F04-BA451C77F1D7}">
              <ma14:placeholderFlag xmlns:ma14="http://schemas.microsoft.com/office/mac/drawingml/2011/main" val="1"/>
            </a:ext>
          </a:extLst>
        </p:spPr>
      </p:sp>
      <p:sp>
        <p:nvSpPr>
          <p:cNvPr id="863235" name="Rectangle 3"/>
          <p:cNvSpPr>
            <a:spLocks noGrp="1" noChangeArrowheads="1"/>
          </p:cNvSpPr>
          <p:nvPr>
            <p:ph type="body" idx="1"/>
          </p:nvPr>
        </p:nvSpPr>
        <p:spPr>
          <a:xfrm>
            <a:off x="614291" y="4731843"/>
            <a:ext cx="5666596" cy="2197483"/>
          </a:xfrm>
        </p:spPr>
        <p:txBody>
          <a:bodyPr/>
          <a:lstStyle/>
          <a:p>
            <a:pPr eaLnBrk="1" hangingPunct="1">
              <a:defRPr/>
            </a:pPr>
            <a:r>
              <a:rPr lang="en-US" dirty="0" smtClean="0">
                <a:ea typeface="ＭＳ Ｐゴシック" charset="0"/>
              </a:rPr>
              <a:t>As mentioned before for the construction of chimeras, the PrM and E proteins of 17D virus are replaced by those of vaccine targets such as JE, WN, and dengue. In vitro CDNA is then transcribed to mRNA which is directly transfected into cell substrates such as Vero cells. Progeny chimeric viruses are harvested and used for large scale production of the vaccine under GMP manufacturing  </a:t>
            </a:r>
          </a:p>
        </p:txBody>
      </p:sp>
    </p:spTree>
    <p:extLst>
      <p:ext uri="{BB962C8B-B14F-4D97-AF65-F5344CB8AC3E}">
        <p14:creationId xmlns:p14="http://schemas.microsoft.com/office/powerpoint/2010/main" val="26971484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Preclinical studies of all chimerivax vaccines include in vitro genetic and phenotypic stability as well as biochemical and structural analysis.</a:t>
            </a:r>
          </a:p>
          <a:p>
            <a:r>
              <a:rPr lang="en-US" dirty="0" smtClean="0"/>
              <a:t> in vivo characterizations include immunogenicity, </a:t>
            </a:r>
            <a:r>
              <a:rPr lang="en-US" dirty="0" err="1" smtClean="0"/>
              <a:t>viremia</a:t>
            </a:r>
            <a:r>
              <a:rPr lang="en-US" dirty="0" smtClean="0"/>
              <a:t>, NV</a:t>
            </a:r>
            <a:r>
              <a:rPr lang="en-US" baseline="0" dirty="0" smtClean="0"/>
              <a:t> tests</a:t>
            </a:r>
            <a:r>
              <a:rPr lang="en-US" dirty="0" smtClean="0"/>
              <a:t> and</a:t>
            </a:r>
            <a:r>
              <a:rPr lang="en-US" baseline="0" dirty="0" smtClean="0"/>
              <a:t> </a:t>
            </a:r>
            <a:r>
              <a:rPr lang="en-US" dirty="0" smtClean="0"/>
              <a:t>protection</a:t>
            </a:r>
            <a:r>
              <a:rPr lang="en-US" baseline="0" dirty="0" smtClean="0"/>
              <a:t> studies </a:t>
            </a:r>
            <a:r>
              <a:rPr lang="en-US" dirty="0" smtClean="0"/>
              <a:t>in relevant animals models, and, of course, safety studies required for GMO dossier such as lack of transmission by mosquitoes, risk assessments of reversion to virulence, and recombination with WT viruses</a:t>
            </a:r>
            <a:endParaRPr lang="en-US" dirty="0"/>
          </a:p>
        </p:txBody>
      </p:sp>
      <p:sp>
        <p:nvSpPr>
          <p:cNvPr id="4" name="Slide Number Placeholder 3"/>
          <p:cNvSpPr>
            <a:spLocks noGrp="1"/>
          </p:cNvSpPr>
          <p:nvPr>
            <p:ph type="sldNum" sz="quarter" idx="10"/>
          </p:nvPr>
        </p:nvSpPr>
        <p:spPr/>
        <p:txBody>
          <a:bodyPr/>
          <a:lstStyle/>
          <a:p>
            <a:fld id="{D47F7E58-8253-4171-B8B7-2B8E23D7BA74}" type="slidenum">
              <a:rPr lang="en-US" smtClean="0"/>
              <a:t>16</a:t>
            </a:fld>
            <a:endParaRPr lang="en-US" dirty="0"/>
          </a:p>
        </p:txBody>
      </p:sp>
    </p:spTree>
    <p:extLst>
      <p:ext uri="{BB962C8B-B14F-4D97-AF65-F5344CB8AC3E}">
        <p14:creationId xmlns:p14="http://schemas.microsoft.com/office/powerpoint/2010/main" val="21279037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The last part of this talk is focused on preclinical and clinical development of the YF-Den vaccine </a:t>
            </a:r>
            <a:endParaRPr lang="en-US" dirty="0"/>
          </a:p>
        </p:txBody>
      </p:sp>
      <p:sp>
        <p:nvSpPr>
          <p:cNvPr id="4" name="Slide Number Placeholder 3"/>
          <p:cNvSpPr>
            <a:spLocks noGrp="1"/>
          </p:cNvSpPr>
          <p:nvPr>
            <p:ph type="sldNum" sz="quarter" idx="10"/>
          </p:nvPr>
        </p:nvSpPr>
        <p:spPr/>
        <p:txBody>
          <a:bodyPr/>
          <a:lstStyle/>
          <a:p>
            <a:fld id="{222A6943-29F5-4DA3-A6D6-92F2A7680DBA}" type="slidenum">
              <a:rPr lang="en-US" smtClean="0"/>
              <a:t>17</a:t>
            </a:fld>
            <a:endParaRPr lang="en-US" dirty="0"/>
          </a:p>
        </p:txBody>
      </p:sp>
    </p:spTree>
    <p:extLst>
      <p:ext uri="{BB962C8B-B14F-4D97-AF65-F5344CB8AC3E}">
        <p14:creationId xmlns:p14="http://schemas.microsoft.com/office/powerpoint/2010/main" val="19424352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57066" indent="-291179" eaLnBrk="0" hangingPunct="0">
              <a:defRPr sz="2400">
                <a:solidFill>
                  <a:schemeClr val="tx1"/>
                </a:solidFill>
                <a:latin typeface="Arial" panose="020B0604020202020204" pitchFamily="34" charset="0"/>
                <a:ea typeface="ＭＳ Ｐゴシック" panose="020B0600070205080204" pitchFamily="34" charset="-128"/>
              </a:defRPr>
            </a:lvl2pPr>
            <a:lvl3pPr marL="1164717" indent="-232943" eaLnBrk="0" hangingPunct="0">
              <a:defRPr sz="2400">
                <a:solidFill>
                  <a:schemeClr val="tx1"/>
                </a:solidFill>
                <a:latin typeface="Arial" panose="020B0604020202020204" pitchFamily="34" charset="0"/>
                <a:ea typeface="ＭＳ Ｐゴシック" panose="020B0600070205080204" pitchFamily="34" charset="-128"/>
              </a:defRPr>
            </a:lvl3pPr>
            <a:lvl4pPr marL="1630604" indent="-232943" eaLnBrk="0" hangingPunct="0">
              <a:defRPr sz="2400">
                <a:solidFill>
                  <a:schemeClr val="tx1"/>
                </a:solidFill>
                <a:latin typeface="Arial" panose="020B0604020202020204" pitchFamily="34" charset="0"/>
                <a:ea typeface="ＭＳ Ｐゴシック" panose="020B0600070205080204" pitchFamily="34" charset="-128"/>
              </a:defRPr>
            </a:lvl4pPr>
            <a:lvl5pPr marL="2096491" indent="-232943" eaLnBrk="0" hangingPunct="0">
              <a:defRPr sz="2400">
                <a:solidFill>
                  <a:schemeClr val="tx1"/>
                </a:solidFill>
                <a:latin typeface="Arial" panose="020B0604020202020204" pitchFamily="34" charset="0"/>
                <a:ea typeface="ＭＳ Ｐゴシック" panose="020B0600070205080204" pitchFamily="34" charset="-128"/>
              </a:defRPr>
            </a:lvl5pPr>
            <a:lvl6pPr marL="2562377" indent="-23294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3028264" indent="-23294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94151" indent="-23294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960038" indent="-23294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3702EB8F-D794-4397-97CC-3F1DCD2574FA}" type="slidenum">
              <a:rPr lang="fr-FR" altLang="en-US" sz="1200"/>
              <a:pPr eaLnBrk="1" hangingPunct="1"/>
              <a:t>18</a:t>
            </a:fld>
            <a:endParaRPr lang="fr-FR" altLang="en-US" sz="1200" dirty="0"/>
          </a:p>
        </p:txBody>
      </p:sp>
      <p:sp>
        <p:nvSpPr>
          <p:cNvPr id="288770" name="Rectangle 2"/>
          <p:cNvSpPr>
            <a:spLocks noGrp="1" noRot="1" noChangeAspect="1" noChangeArrowheads="1" noTextEdit="1"/>
          </p:cNvSpPr>
          <p:nvPr>
            <p:ph type="sldImg"/>
          </p:nvPr>
        </p:nvSpPr>
        <p:spPr>
          <a:xfrm>
            <a:off x="641350" y="1035050"/>
            <a:ext cx="5575300" cy="3136900"/>
          </a:xfrm>
          <a:ln/>
          <a:extLst>
            <a:ext uri="{FAA26D3D-D897-4be2-8F04-BA451C77F1D7}">
              <ma14:placeholderFlag xmlns:ma14="http://schemas.microsoft.com/office/mac/drawingml/2011/main" val="1"/>
            </a:ext>
          </a:extLst>
        </p:spPr>
      </p:sp>
      <p:sp>
        <p:nvSpPr>
          <p:cNvPr id="288771" name="Rectangle 3"/>
          <p:cNvSpPr>
            <a:spLocks noGrp="1" noChangeArrowheads="1"/>
          </p:cNvSpPr>
          <p:nvPr>
            <p:ph type="body" idx="1"/>
          </p:nvPr>
        </p:nvSpPr>
        <p:spPr/>
        <p:txBody>
          <a:bodyPr/>
          <a:lstStyle/>
          <a:p>
            <a:endParaRPr lang="en-US" b="1" dirty="0" smtClean="0"/>
          </a:p>
          <a:p>
            <a:r>
              <a:rPr lang="en-US" dirty="0" smtClean="0">
                <a:solidFill>
                  <a:srgbClr val="000000"/>
                </a:solidFill>
                <a:latin typeface="Times New Roman" panose="02020603050405020304" pitchFamily="18" charset="0"/>
              </a:rPr>
              <a:t>Dengue is also a mosquito borne flaviviral disease like WN and JE, but is growing at a much faster rate.</a:t>
            </a:r>
          </a:p>
          <a:p>
            <a:r>
              <a:rPr lang="en-US" dirty="0" smtClean="0">
                <a:solidFill>
                  <a:srgbClr val="000000"/>
                </a:solidFill>
                <a:latin typeface="Times New Roman" panose="02020603050405020304" pitchFamily="18" charset="0"/>
              </a:rPr>
              <a:t>It is now endemic in &gt;100 countries putting more than 2.5 billions people at risk of infections rising to 5-6 B people by 2085. There are about 400 M infections, 96 M disease manifestations, 2 millions of which are severe diseases mostly in children, resulting in 25,000 cases of deaths per year.</a:t>
            </a:r>
          </a:p>
          <a:p>
            <a:r>
              <a:rPr lang="en-US" dirty="0" smtClean="0">
                <a:solidFill>
                  <a:srgbClr val="000000"/>
                </a:solidFill>
                <a:latin typeface="Times New Roman" panose="02020603050405020304" pitchFamily="18" charset="0"/>
              </a:rPr>
              <a:t>The foot print of the disease is now changing and expanding beyond Asian countries. The disease has been found in parts of Europe, West and Central Africa, and parts of south America as shown on the dengue map at the right side of this slide.</a:t>
            </a:r>
          </a:p>
          <a:p>
            <a:r>
              <a:rPr lang="en-US" dirty="0" smtClean="0">
                <a:solidFill>
                  <a:srgbClr val="000000"/>
                </a:solidFill>
                <a:latin typeface="Times New Roman" panose="02020603050405020304" pitchFamily="18" charset="0"/>
              </a:rPr>
              <a:t>Global warming, increase in travel and urbanization </a:t>
            </a:r>
            <a:r>
              <a:rPr lang="en-US" dirty="0"/>
              <a:t>could result in increased exposure and pose a serious threat to areas that do not currently experience endemic </a:t>
            </a:r>
            <a:r>
              <a:rPr lang="en-US" dirty="0" smtClean="0"/>
              <a:t>dengue.</a:t>
            </a:r>
          </a:p>
          <a:p>
            <a:r>
              <a:rPr lang="en-US" dirty="0" smtClean="0">
                <a:solidFill>
                  <a:srgbClr val="FF0000"/>
                </a:solidFill>
              </a:rPr>
              <a:t>The </a:t>
            </a:r>
            <a:r>
              <a:rPr lang="en-US" dirty="0" smtClean="0"/>
              <a:t>UN estimate that the </a:t>
            </a:r>
            <a:r>
              <a:rPr lang="en-US" dirty="0"/>
              <a:t>increase due to climate change alone would more than double the number </a:t>
            </a:r>
            <a:r>
              <a:rPr lang="en-US" dirty="0" smtClean="0"/>
              <a:t>of those </a:t>
            </a:r>
            <a:r>
              <a:rPr lang="en-US" dirty="0"/>
              <a:t>at risk to an estimated 3.5 billion.</a:t>
            </a:r>
          </a:p>
          <a:p>
            <a:endParaRPr lang="en-US" dirty="0"/>
          </a:p>
          <a:p>
            <a:endParaRPr lang="en-US" b="1" dirty="0" smtClean="0">
              <a:solidFill>
                <a:srgbClr val="000000"/>
              </a:solidFill>
              <a:latin typeface="Times New Roman" panose="02020603050405020304" pitchFamily="18" charset="0"/>
            </a:endParaRPr>
          </a:p>
          <a:p>
            <a:r>
              <a:rPr lang="en-US" b="1" dirty="0" smtClean="0">
                <a:solidFill>
                  <a:srgbClr val="000000"/>
                </a:solidFill>
                <a:latin typeface="Times New Roman" panose="02020603050405020304" pitchFamily="18" charset="0"/>
              </a:rPr>
              <a:t>  </a:t>
            </a:r>
            <a:endParaRPr lang="en-US" dirty="0"/>
          </a:p>
          <a:p>
            <a:pPr eaLnBrk="1" hangingPunct="1">
              <a:defRPr/>
            </a:pPr>
            <a:endParaRPr lang="en-US" dirty="0" smtClean="0"/>
          </a:p>
        </p:txBody>
      </p:sp>
    </p:spTree>
    <p:extLst>
      <p:ext uri="{BB962C8B-B14F-4D97-AF65-F5344CB8AC3E}">
        <p14:creationId xmlns:p14="http://schemas.microsoft.com/office/powerpoint/2010/main" val="34285532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57066" indent="-291179" eaLnBrk="0" hangingPunct="0">
              <a:defRPr sz="2400">
                <a:solidFill>
                  <a:schemeClr val="tx1"/>
                </a:solidFill>
                <a:latin typeface="Arial" panose="020B0604020202020204" pitchFamily="34" charset="0"/>
                <a:ea typeface="ＭＳ Ｐゴシック" panose="020B0600070205080204" pitchFamily="34" charset="-128"/>
              </a:defRPr>
            </a:lvl2pPr>
            <a:lvl3pPr marL="1164717" indent="-232943" eaLnBrk="0" hangingPunct="0">
              <a:defRPr sz="2400">
                <a:solidFill>
                  <a:schemeClr val="tx1"/>
                </a:solidFill>
                <a:latin typeface="Arial" panose="020B0604020202020204" pitchFamily="34" charset="0"/>
                <a:ea typeface="ＭＳ Ｐゴシック" panose="020B0600070205080204" pitchFamily="34" charset="-128"/>
              </a:defRPr>
            </a:lvl3pPr>
            <a:lvl4pPr marL="1630604" indent="-232943" eaLnBrk="0" hangingPunct="0">
              <a:defRPr sz="2400">
                <a:solidFill>
                  <a:schemeClr val="tx1"/>
                </a:solidFill>
                <a:latin typeface="Arial" panose="020B0604020202020204" pitchFamily="34" charset="0"/>
                <a:ea typeface="ＭＳ Ｐゴシック" panose="020B0600070205080204" pitchFamily="34" charset="-128"/>
              </a:defRPr>
            </a:lvl4pPr>
            <a:lvl5pPr marL="2096491" indent="-232943" eaLnBrk="0" hangingPunct="0">
              <a:defRPr sz="2400">
                <a:solidFill>
                  <a:schemeClr val="tx1"/>
                </a:solidFill>
                <a:latin typeface="Arial" panose="020B0604020202020204" pitchFamily="34" charset="0"/>
                <a:ea typeface="ＭＳ Ｐゴシック" panose="020B0600070205080204" pitchFamily="34" charset="-128"/>
              </a:defRPr>
            </a:lvl5pPr>
            <a:lvl6pPr marL="2562377" indent="-23294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3028264" indent="-23294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94151" indent="-23294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960038" indent="-23294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B917DC54-8A7A-4A22-8A07-F6E2C845D276}" type="slidenum">
              <a:rPr lang="fr-FR" altLang="en-US" sz="1200"/>
              <a:pPr eaLnBrk="1" hangingPunct="1"/>
              <a:t>19</a:t>
            </a:fld>
            <a:endParaRPr lang="fr-FR" altLang="en-US" sz="1200" dirty="0"/>
          </a:p>
        </p:txBody>
      </p:sp>
      <p:sp>
        <p:nvSpPr>
          <p:cNvPr id="368642" name="Rectangle 2"/>
          <p:cNvSpPr>
            <a:spLocks noGrp="1" noRot="1" noChangeAspect="1" noChangeArrowheads="1" noTextEdit="1"/>
          </p:cNvSpPr>
          <p:nvPr>
            <p:ph type="sldImg"/>
          </p:nvPr>
        </p:nvSpPr>
        <p:spPr>
          <a:xfrm>
            <a:off x="717550" y="1162050"/>
            <a:ext cx="5575300" cy="3136900"/>
          </a:xfrm>
          <a:ln/>
          <a:extLst>
            <a:ext uri="{FAA26D3D-D897-4be2-8F04-BA451C77F1D7}">
              <ma14:placeholderFlag xmlns:ma14="http://schemas.microsoft.com/office/mac/drawingml/2011/main" val="1"/>
            </a:ext>
          </a:extLst>
        </p:spPr>
      </p:sp>
      <p:sp>
        <p:nvSpPr>
          <p:cNvPr id="368643" name="Rectangle 3"/>
          <p:cNvSpPr>
            <a:spLocks noGrp="1" noChangeArrowheads="1"/>
          </p:cNvSpPr>
          <p:nvPr>
            <p:ph type="body" idx="1"/>
          </p:nvPr>
        </p:nvSpPr>
        <p:spPr/>
        <p:txBody>
          <a:bodyPr/>
          <a:lstStyle/>
          <a:p>
            <a:pPr eaLnBrk="1" hangingPunct="1">
              <a:defRPr/>
            </a:pPr>
            <a:r>
              <a:rPr lang="en-US" dirty="0" smtClean="0"/>
              <a:t>Dengue virus has 4 serotypes called Den1-4 and similar to JE and WN, has</a:t>
            </a:r>
            <a:r>
              <a:rPr lang="en-US" strike="sngStrike" dirty="0" smtClean="0"/>
              <a:t> </a:t>
            </a:r>
            <a:r>
              <a:rPr lang="en-US" dirty="0" smtClean="0"/>
              <a:t>a single stranded RNA genome with positive polarity. In the lower left panel of this Fig, dengue envelope proteins are shown in dimer formations.</a:t>
            </a:r>
          </a:p>
          <a:p>
            <a:pPr eaLnBrk="1" hangingPunct="1">
              <a:defRPr/>
            </a:pPr>
            <a:r>
              <a:rPr lang="en-US" dirty="0"/>
              <a:t>V</a:t>
            </a:r>
            <a:r>
              <a:rPr lang="en-US" dirty="0" smtClean="0"/>
              <a:t>irus is transmitted by mosquitoes after a blood meal from infected persons to healthy persons. Stagnant water is the main habitat for the mosquitoes to lay eggs and reproduce themselves </a:t>
            </a:r>
          </a:p>
        </p:txBody>
      </p:sp>
    </p:spTree>
    <p:extLst>
      <p:ext uri="{BB962C8B-B14F-4D97-AF65-F5344CB8AC3E}">
        <p14:creationId xmlns:p14="http://schemas.microsoft.com/office/powerpoint/2010/main" val="12899982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construction and development strategy of the dengue YF chimera is similar to the WN or JE vaccines described earlier, with the difference that the envelope genes for dengue were derived from WT viruses without any manipulation. The vaccine composition is a tetravalent mixture of 4 YF-DEN viruses </a:t>
            </a:r>
            <a:r>
              <a:rPr lang="en-US" dirty="0"/>
              <a:t>each </a:t>
            </a:r>
            <a:r>
              <a:rPr lang="en-US" dirty="0" smtClean="0"/>
              <a:t>representing one of the 4 serotypes shown in the left side of the figure.</a:t>
            </a:r>
          </a:p>
          <a:p>
            <a:r>
              <a:rPr lang="en-US" dirty="0" smtClean="0"/>
              <a:t>At the right side of this figure, the preclinical and clinical development are described; it encompasses genetic stability, safety and immunogenicity in vitro and in animal models.</a:t>
            </a:r>
          </a:p>
          <a:p>
            <a:r>
              <a:rPr lang="en-US" dirty="0" smtClean="0"/>
              <a:t>The theoretical risks assessments and GMO issues such </a:t>
            </a:r>
            <a:r>
              <a:rPr lang="en-US" dirty="0" err="1" smtClean="0"/>
              <a:t>asr</a:t>
            </a:r>
            <a:r>
              <a:rPr lang="en-US" dirty="0" smtClean="0"/>
              <a:t> eversion to virulence, recombination and </a:t>
            </a:r>
            <a:r>
              <a:rPr lang="en-US" dirty="0" err="1" smtClean="0"/>
              <a:t>viscerotropism</a:t>
            </a:r>
            <a:r>
              <a:rPr lang="en-US" dirty="0" smtClean="0"/>
              <a:t>, vector transmission and breath</a:t>
            </a:r>
            <a:r>
              <a:rPr lang="en-US" baseline="0" dirty="0" smtClean="0"/>
              <a:t> of protection and ADE</a:t>
            </a:r>
            <a:r>
              <a:rPr lang="en-US" dirty="0" smtClean="0"/>
              <a:t> are all well documented.</a:t>
            </a:r>
            <a:r>
              <a:rPr lang="en-US" baseline="0" dirty="0" smtClean="0"/>
              <a:t> </a:t>
            </a:r>
            <a:r>
              <a:rPr lang="en-US" dirty="0" smtClean="0"/>
              <a:t>The vaccine was produced at large scale manufacturing using SF Vero cells and tested in volunteers in endemic and non endemic areas around the globe</a:t>
            </a:r>
          </a:p>
          <a:p>
            <a:endParaRPr lang="en-US" dirty="0"/>
          </a:p>
        </p:txBody>
      </p:sp>
      <p:sp>
        <p:nvSpPr>
          <p:cNvPr id="4" name="Slide Number Placeholder 3"/>
          <p:cNvSpPr>
            <a:spLocks noGrp="1"/>
          </p:cNvSpPr>
          <p:nvPr>
            <p:ph type="sldNum" sz="quarter" idx="10"/>
          </p:nvPr>
        </p:nvSpPr>
        <p:spPr/>
        <p:txBody>
          <a:bodyPr/>
          <a:lstStyle/>
          <a:p>
            <a:fld id="{D47F7E58-8253-4171-B8B7-2B8E23D7BA74}" type="slidenum">
              <a:rPr lang="en-US" smtClean="0"/>
              <a:t>20</a:t>
            </a:fld>
            <a:endParaRPr lang="en-US" dirty="0"/>
          </a:p>
        </p:txBody>
      </p:sp>
    </p:spTree>
    <p:extLst>
      <p:ext uri="{BB962C8B-B14F-4D97-AF65-F5344CB8AC3E}">
        <p14:creationId xmlns:p14="http://schemas.microsoft.com/office/powerpoint/2010/main" val="1432477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vaccine program moved from monovalent Ph 1 to tetravalent Ph2.</a:t>
            </a:r>
          </a:p>
          <a:p>
            <a:r>
              <a:rPr lang="en-US" dirty="0" smtClean="0"/>
              <a:t>More than 4,000 children in Thailand were inoculated with the YF-Den tetravalent vaccine. The overall efficacy against all 4 serotypes was 30% which was disappointing.</a:t>
            </a:r>
          </a:p>
          <a:p>
            <a:r>
              <a:rPr lang="en-US" dirty="0" smtClean="0"/>
              <a:t>The reason was mainly due to a low response to the dengue 2 serotype in the TV mixture.</a:t>
            </a:r>
          </a:p>
          <a:p>
            <a:r>
              <a:rPr lang="en-US" dirty="0" smtClean="0"/>
              <a:t>Nevertheless the program moved forward to large phase 3 efficacy trials </a:t>
            </a:r>
            <a:endParaRPr lang="en-US" dirty="0"/>
          </a:p>
        </p:txBody>
      </p:sp>
      <p:sp>
        <p:nvSpPr>
          <p:cNvPr id="4" name="Slide Number Placeholder 3"/>
          <p:cNvSpPr>
            <a:spLocks noGrp="1"/>
          </p:cNvSpPr>
          <p:nvPr>
            <p:ph type="sldNum" sz="quarter" idx="10"/>
          </p:nvPr>
        </p:nvSpPr>
        <p:spPr/>
        <p:txBody>
          <a:bodyPr/>
          <a:lstStyle/>
          <a:p>
            <a:fld id="{D47F7E58-8253-4171-B8B7-2B8E23D7BA74}" type="slidenum">
              <a:rPr lang="en-US" smtClean="0"/>
              <a:t>21</a:t>
            </a:fld>
            <a:endParaRPr lang="en-US" dirty="0"/>
          </a:p>
        </p:txBody>
      </p:sp>
    </p:spTree>
    <p:extLst>
      <p:ext uri="{BB962C8B-B14F-4D97-AF65-F5344CB8AC3E}">
        <p14:creationId xmlns:p14="http://schemas.microsoft.com/office/powerpoint/2010/main" val="16416808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80975" y="4473891"/>
            <a:ext cx="6638925" cy="4655821"/>
          </a:xfrm>
        </p:spPr>
        <p:txBody>
          <a:bodyPr/>
          <a:lstStyle/>
          <a:p>
            <a:r>
              <a:rPr lang="en-US" sz="1050" dirty="0" smtClean="0">
                <a:latin typeface="Times New Roman" panose="02020603050405020304" pitchFamily="18" charset="0"/>
              </a:rPr>
              <a:t>In this slide 2 phase 3 trails are summarized and compared </a:t>
            </a:r>
          </a:p>
          <a:p>
            <a:r>
              <a:rPr lang="en-US" sz="1050" dirty="0" smtClean="0">
                <a:latin typeface="Times New Roman" panose="02020603050405020304" pitchFamily="18" charset="0"/>
              </a:rPr>
              <a:t>One performed in Asian countries, including Indonesia, Malaysia, The Philippines, Thailand, and Vietnam; and another conducted in Latin America, such as Brazil, Colombia, Honduras, Mexico, and Puerto Rico.</a:t>
            </a:r>
          </a:p>
          <a:p>
            <a:r>
              <a:rPr lang="en-US" sz="1050" dirty="0" smtClean="0">
                <a:latin typeface="Times New Roman" panose="02020603050405020304" pitchFamily="18" charset="0"/>
              </a:rPr>
              <a:t>There were twice as many subjects (20,869</a:t>
            </a:r>
            <a:r>
              <a:rPr lang="en-US" sz="1050" dirty="0">
                <a:latin typeface="Times New Roman" panose="02020603050405020304" pitchFamily="18" charset="0"/>
              </a:rPr>
              <a:t>)</a:t>
            </a:r>
            <a:r>
              <a:rPr lang="en-US" sz="1050" dirty="0" smtClean="0">
                <a:latin typeface="Times New Roman" panose="02020603050405020304" pitchFamily="18" charset="0"/>
              </a:rPr>
              <a:t> in Latin America than in Asia.</a:t>
            </a:r>
          </a:p>
          <a:p>
            <a:r>
              <a:rPr lang="en-US" sz="1050" dirty="0" smtClean="0">
                <a:latin typeface="Times New Roman" panose="02020603050405020304" pitchFamily="18" charset="0"/>
              </a:rPr>
              <a:t>The primary objective of both studies were safety and efficacy in preventing dengue disease. Other objectives were efficacy against individual serotypes as well as the role of pre-immunity in protection against dengue.</a:t>
            </a:r>
          </a:p>
          <a:p>
            <a:r>
              <a:rPr lang="en-US" sz="1050" dirty="0" smtClean="0">
                <a:latin typeface="Times New Roman" panose="02020603050405020304" pitchFamily="18" charset="0"/>
              </a:rPr>
              <a:t>In the Asian trial, the efficacy was 57% against dengue fever but 81% against severe diseases such as DHF/DSS. Similarly, in the Latin Am trial the efficacy was 61% for DF but 95% against DHF/DSS. In both trials the lowest seroconversions were again against DEN2 serotype shown in red here.</a:t>
            </a:r>
          </a:p>
          <a:p>
            <a:r>
              <a:rPr lang="en-US" sz="1050" dirty="0" smtClean="0">
                <a:latin typeface="Times New Roman" panose="02020603050405020304" pitchFamily="18" charset="0"/>
              </a:rPr>
              <a:t>It was also revealed from these studies that efficacy is higher in pre immune subjects (those who have been previously exposed to WT dengue viruses) as shown by higher seroconversion in older population in the Asian trial or in seropositive subjects in the Lat Am trial.</a:t>
            </a:r>
          </a:p>
          <a:p>
            <a:endParaRPr lang="en-US" sz="1050" b="1" dirty="0" smtClean="0">
              <a:latin typeface="Times New Roman" panose="02020603050405020304" pitchFamily="18" charset="0"/>
            </a:endParaRPr>
          </a:p>
          <a:p>
            <a:r>
              <a:rPr lang="en-US" sz="1050" b="1" dirty="0" smtClean="0">
                <a:latin typeface="Times New Roman" panose="02020603050405020304" pitchFamily="18" charset="0"/>
              </a:rPr>
              <a:t> </a:t>
            </a:r>
            <a:endParaRPr lang="en-US" sz="1050" dirty="0"/>
          </a:p>
        </p:txBody>
      </p:sp>
      <p:sp>
        <p:nvSpPr>
          <p:cNvPr id="4" name="Slide Number Placeholder 3"/>
          <p:cNvSpPr>
            <a:spLocks noGrp="1"/>
          </p:cNvSpPr>
          <p:nvPr>
            <p:ph type="sldNum" sz="quarter" idx="10"/>
          </p:nvPr>
        </p:nvSpPr>
        <p:spPr/>
        <p:txBody>
          <a:bodyPr/>
          <a:lstStyle/>
          <a:p>
            <a:fld id="{222A6943-29F5-4DA3-A6D6-92F2A7680DBA}" type="slidenum">
              <a:rPr lang="en-US" smtClean="0"/>
              <a:t>22</a:t>
            </a:fld>
            <a:endParaRPr lang="en-US" dirty="0"/>
          </a:p>
        </p:txBody>
      </p:sp>
    </p:spTree>
    <p:extLst>
      <p:ext uri="{BB962C8B-B14F-4D97-AF65-F5344CB8AC3E}">
        <p14:creationId xmlns:p14="http://schemas.microsoft.com/office/powerpoint/2010/main" val="3119346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89918"/>
            <a:ext cx="5486400" cy="3600450"/>
          </a:xfrm>
        </p:spPr>
        <p:txBody>
          <a:bodyPr/>
          <a:lstStyle/>
          <a:p>
            <a:r>
              <a:rPr lang="en-US" dirty="0" smtClean="0"/>
              <a:t>In summary:</a:t>
            </a:r>
          </a:p>
          <a:p>
            <a:r>
              <a:rPr lang="en-US" dirty="0" smtClean="0"/>
              <a:t>Since the first chimera constructed in 1999, more than 40,000 subjects have received the </a:t>
            </a:r>
            <a:r>
              <a:rPr lang="en-US" dirty="0" err="1" smtClean="0"/>
              <a:t>chimerivax</a:t>
            </a:r>
            <a:r>
              <a:rPr lang="en-US" dirty="0" smtClean="0"/>
              <a:t> vaccine, including &gt;7000 in Ph2 and &gt;30,000 in ph3 trials.</a:t>
            </a:r>
          </a:p>
          <a:p>
            <a:r>
              <a:rPr lang="en-US" dirty="0" smtClean="0"/>
              <a:t>No SAE have been observed so far. The vaccine viremia has been low especially in </a:t>
            </a:r>
            <a:r>
              <a:rPr lang="en-US" dirty="0" err="1" smtClean="0"/>
              <a:t>preimmune</a:t>
            </a:r>
            <a:r>
              <a:rPr lang="en-US" dirty="0" smtClean="0"/>
              <a:t> subjects and efficacy higher in older population. </a:t>
            </a:r>
            <a:r>
              <a:rPr lang="en-US" dirty="0" err="1" smtClean="0"/>
              <a:t>Preimmunity</a:t>
            </a:r>
            <a:r>
              <a:rPr lang="en-US" dirty="0" smtClean="0"/>
              <a:t> to YF vaccination or WT dengue infection had booster effects for</a:t>
            </a:r>
            <a:r>
              <a:rPr lang="en-US" baseline="0" dirty="0" smtClean="0"/>
              <a:t> the vaccine. Most importantly vaccine was protective </a:t>
            </a:r>
            <a:r>
              <a:rPr lang="en-US" dirty="0" smtClean="0"/>
              <a:t>against severe dengue diseases. No </a:t>
            </a:r>
            <a:r>
              <a:rPr lang="en-US" dirty="0" err="1" smtClean="0"/>
              <a:t>increaded</a:t>
            </a:r>
            <a:r>
              <a:rPr lang="en-US" dirty="0" smtClean="0"/>
              <a:t> AEs has</a:t>
            </a:r>
            <a:r>
              <a:rPr lang="en-US" baseline="0" dirty="0" smtClean="0"/>
              <a:t> been</a:t>
            </a:r>
            <a:r>
              <a:rPr lang="en-US" dirty="0" smtClean="0"/>
              <a:t> seen </a:t>
            </a:r>
            <a:r>
              <a:rPr lang="en-US" dirty="0" err="1" smtClean="0"/>
              <a:t>sofar</a:t>
            </a:r>
            <a:r>
              <a:rPr lang="en-US" dirty="0" smtClean="0"/>
              <a:t> due to a lower response to the YF-DEN2 serotype, but monitoring</a:t>
            </a:r>
            <a:r>
              <a:rPr lang="en-US" baseline="0" dirty="0" smtClean="0"/>
              <a:t> post licensure tis needed to assure safety.</a:t>
            </a:r>
          </a:p>
          <a:p>
            <a:r>
              <a:rPr lang="en-US" baseline="0" dirty="0" smtClean="0"/>
              <a:t>Licensing strategy is first submission for endemic countries followed by submission for travellers and military personnel.</a:t>
            </a:r>
            <a:endParaRPr lang="en-US" dirty="0" smtClean="0"/>
          </a:p>
          <a:p>
            <a:r>
              <a:rPr lang="en-US" dirty="0" smtClean="0"/>
              <a:t>It is anticipated that the worlds first dengue vaccine under the registered name of Dengvaxia from Sanofi based on YF 17D vector would be launched in coming years. This program has come a long way since its development in early 1999</a:t>
            </a:r>
            <a:endParaRPr lang="en-US" dirty="0"/>
          </a:p>
        </p:txBody>
      </p:sp>
      <p:sp>
        <p:nvSpPr>
          <p:cNvPr id="4" name="Slide Number Placeholder 3"/>
          <p:cNvSpPr>
            <a:spLocks noGrp="1"/>
          </p:cNvSpPr>
          <p:nvPr>
            <p:ph type="sldNum" sz="quarter" idx="10"/>
          </p:nvPr>
        </p:nvSpPr>
        <p:spPr/>
        <p:txBody>
          <a:bodyPr/>
          <a:lstStyle/>
          <a:p>
            <a:fld id="{D47F7E58-8253-4171-B8B7-2B8E23D7BA74}" type="slidenum">
              <a:rPr lang="en-US" smtClean="0"/>
              <a:t>23</a:t>
            </a:fld>
            <a:endParaRPr lang="en-US" dirty="0"/>
          </a:p>
        </p:txBody>
      </p:sp>
    </p:spTree>
    <p:extLst>
      <p:ext uri="{BB962C8B-B14F-4D97-AF65-F5344CB8AC3E}">
        <p14:creationId xmlns:p14="http://schemas.microsoft.com/office/powerpoint/2010/main" val="89119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60AC209-31EF-3A47-B5B5-16332F29B6B2}" type="slidenum">
              <a:rPr lang="fr-FR"/>
              <a:pPr>
                <a:defRPr/>
              </a:pPr>
              <a:t>24</a:t>
            </a:fld>
            <a:endParaRPr lang="fr-FR" dirty="0"/>
          </a:p>
        </p:txBody>
      </p:sp>
      <p:sp>
        <p:nvSpPr>
          <p:cNvPr id="516098" name="Rectangle 2"/>
          <p:cNvSpPr>
            <a:spLocks noGrp="1" noRot="1" noChangeAspect="1" noChangeArrowheads="1" noTextEdit="1"/>
          </p:cNvSpPr>
          <p:nvPr>
            <p:ph type="sldImg"/>
          </p:nvPr>
        </p:nvSpPr>
        <p:spPr>
          <a:xfrm>
            <a:off x="717550" y="1162050"/>
            <a:ext cx="5575300" cy="3136900"/>
          </a:xfrm>
          <a:ln/>
          <a:extLst>
            <a:ext uri="{FAA26D3D-D897-4be2-8F04-BA451C77F1D7}">
              <ma14:placeholderFlag xmlns:ma14="http://schemas.microsoft.com/office/mac/drawingml/2011/main" val="1"/>
            </a:ext>
          </a:extLst>
        </p:spPr>
      </p:sp>
      <p:sp>
        <p:nvSpPr>
          <p:cNvPr id="516099" name="Rectangle 3"/>
          <p:cNvSpPr>
            <a:spLocks noGrp="1" noChangeArrowheads="1"/>
          </p:cNvSpPr>
          <p:nvPr>
            <p:ph type="body" idx="1"/>
          </p:nvPr>
        </p:nvSpPr>
        <p:spPr>
          <a:xfrm>
            <a:off x="133349" y="4473892"/>
            <a:ext cx="6638925" cy="4670108"/>
          </a:xfrm>
        </p:spPr>
        <p:txBody>
          <a:bodyPr/>
          <a:lstStyle/>
          <a:p>
            <a:r>
              <a:rPr lang="en-US" dirty="0" smtClean="0"/>
              <a:t>In summary, replication competent vector vaccines have been licensed for humans and are more anticipated entering into clinics in the near future.</a:t>
            </a:r>
          </a:p>
          <a:p>
            <a:r>
              <a:rPr lang="en-US" dirty="0" smtClean="0"/>
              <a:t>Replication competent VSV-Ebola from Merck has completed its phase 1 trial and moving into further efficacy trails. However it faces similar challenges as any other vaccines for ebola, for examples one based on a replicating incompetent Adeno vector candidate from GSK: that is finding enough cases of disease to meet an efficacy endpoint with the number of subjects enrolled in clinical trials which is around 27,000 subjects</a:t>
            </a:r>
          </a:p>
          <a:p>
            <a:endParaRPr lang="en-US" dirty="0" smtClean="0"/>
          </a:p>
          <a:p>
            <a:r>
              <a:rPr lang="en-US" dirty="0" smtClean="0"/>
              <a:t>YF 17D based replication competent vectors are the only ones so far licensed in humans (IMOJEV), with dengue candidate vaccines already preparing for registration for endemic countries </a:t>
            </a:r>
          </a:p>
          <a:p>
            <a:r>
              <a:rPr lang="en-US" dirty="0" smtClean="0"/>
              <a:t>So far, the YF 17 based vectors have been safe, with no </a:t>
            </a:r>
            <a:r>
              <a:rPr lang="en-US" dirty="0" err="1" smtClean="0"/>
              <a:t>viscerotrpism</a:t>
            </a:r>
            <a:r>
              <a:rPr lang="en-US" dirty="0" smtClean="0"/>
              <a:t>,</a:t>
            </a:r>
            <a:r>
              <a:rPr lang="en-US" baseline="0" dirty="0" smtClean="0"/>
              <a:t> </a:t>
            </a:r>
            <a:r>
              <a:rPr lang="en-US" dirty="0" err="1" smtClean="0"/>
              <a:t>neurotropism</a:t>
            </a:r>
            <a:r>
              <a:rPr lang="en-US" dirty="0" smtClean="0"/>
              <a:t>,</a:t>
            </a:r>
            <a:r>
              <a:rPr lang="en-US" baseline="0" dirty="0" smtClean="0"/>
              <a:t> enhanced disease, shedding, transmission by mosquitoes or natural recombination with WT viruses</a:t>
            </a:r>
            <a:r>
              <a:rPr lang="en-US" dirty="0" smtClean="0"/>
              <a:t> as shown in many preclinical and clinical studies.</a:t>
            </a:r>
          </a:p>
          <a:p>
            <a:r>
              <a:rPr lang="en-US" dirty="0" smtClean="0"/>
              <a:t>Nevertheless, with many replication competent vectors currently in development, especially for HIV, one should pay close attention for their safety profile as much as their immunogenicity and effectiveness for a broader population </a:t>
            </a:r>
            <a:endParaRPr lang="en-US" dirty="0"/>
          </a:p>
        </p:txBody>
      </p:sp>
    </p:spTree>
    <p:extLst>
      <p:ext uri="{BB962C8B-B14F-4D97-AF65-F5344CB8AC3E}">
        <p14:creationId xmlns:p14="http://schemas.microsoft.com/office/powerpoint/2010/main" val="33306918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Tree>
    <p:extLst>
      <p:ext uri="{BB962C8B-B14F-4D97-AF65-F5344CB8AC3E}">
        <p14:creationId xmlns:p14="http://schemas.microsoft.com/office/powerpoint/2010/main" val="3661392012"/>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753979" y="1774575"/>
            <a:ext cx="10515600" cy="435133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942648988"/>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154722492"/>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19732690"/>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22AA5BB-F0B0-43FF-9DF9-1A7FC4FBE51B}" type="slidenum">
              <a:rPr lang="en-US" smtClean="0"/>
              <a:t>‹#›</a:t>
            </a:fld>
            <a:endParaRPr lang="en-US" dirty="0"/>
          </a:p>
        </p:txBody>
      </p:sp>
    </p:spTree>
    <p:extLst>
      <p:ext uri="{BB962C8B-B14F-4D97-AF65-F5344CB8AC3E}">
        <p14:creationId xmlns:p14="http://schemas.microsoft.com/office/powerpoint/2010/main" val="21791620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22AA5BB-F0B0-43FF-9DF9-1A7FC4FBE51B}" type="slidenum">
              <a:rPr lang="en-US" smtClean="0"/>
              <a:t>‹#›</a:t>
            </a:fld>
            <a:endParaRPr lang="en-US" dirty="0"/>
          </a:p>
        </p:txBody>
      </p:sp>
    </p:spTree>
    <p:extLst>
      <p:ext uri="{BB962C8B-B14F-4D97-AF65-F5344CB8AC3E}">
        <p14:creationId xmlns:p14="http://schemas.microsoft.com/office/powerpoint/2010/main" val="11191044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22AA5BB-F0B0-43FF-9DF9-1A7FC4FBE51B}" type="slidenum">
              <a:rPr lang="en-US" smtClean="0"/>
              <a:t>‹#›</a:t>
            </a:fld>
            <a:endParaRPr lang="en-US" dirty="0"/>
          </a:p>
        </p:txBody>
      </p:sp>
    </p:spTree>
    <p:extLst>
      <p:ext uri="{BB962C8B-B14F-4D97-AF65-F5344CB8AC3E}">
        <p14:creationId xmlns:p14="http://schemas.microsoft.com/office/powerpoint/2010/main" val="2481340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22AA5BB-F0B0-43FF-9DF9-1A7FC4FBE51B}" type="slidenum">
              <a:rPr lang="en-US" smtClean="0"/>
              <a:t>‹#›</a:t>
            </a:fld>
            <a:endParaRPr lang="en-US" dirty="0"/>
          </a:p>
        </p:txBody>
      </p:sp>
    </p:spTree>
    <p:extLst>
      <p:ext uri="{BB962C8B-B14F-4D97-AF65-F5344CB8AC3E}">
        <p14:creationId xmlns:p14="http://schemas.microsoft.com/office/powerpoint/2010/main" val="27079734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22AA5BB-F0B0-43FF-9DF9-1A7FC4FBE51B}" type="slidenum">
              <a:rPr lang="en-US" smtClean="0"/>
              <a:t>‹#›</a:t>
            </a:fld>
            <a:endParaRPr lang="en-US" dirty="0"/>
          </a:p>
        </p:txBody>
      </p:sp>
    </p:spTree>
    <p:extLst>
      <p:ext uri="{BB962C8B-B14F-4D97-AF65-F5344CB8AC3E}">
        <p14:creationId xmlns:p14="http://schemas.microsoft.com/office/powerpoint/2010/main" val="33217981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22AA5BB-F0B0-43FF-9DF9-1A7FC4FBE51B}" type="slidenum">
              <a:rPr lang="en-US" smtClean="0"/>
              <a:t>‹#›</a:t>
            </a:fld>
            <a:endParaRPr lang="en-US" dirty="0"/>
          </a:p>
        </p:txBody>
      </p:sp>
    </p:spTree>
    <p:extLst>
      <p:ext uri="{BB962C8B-B14F-4D97-AF65-F5344CB8AC3E}">
        <p14:creationId xmlns:p14="http://schemas.microsoft.com/office/powerpoint/2010/main" val="35123199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22AA5BB-F0B0-43FF-9DF9-1A7FC4FBE51B}" type="slidenum">
              <a:rPr lang="en-US" smtClean="0"/>
              <a:t>‹#›</a:t>
            </a:fld>
            <a:endParaRPr lang="en-US" dirty="0"/>
          </a:p>
        </p:txBody>
      </p:sp>
    </p:spTree>
    <p:extLst>
      <p:ext uri="{BB962C8B-B14F-4D97-AF65-F5344CB8AC3E}">
        <p14:creationId xmlns:p14="http://schemas.microsoft.com/office/powerpoint/2010/main" val="307163204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2AA5BB-F0B0-43FF-9DF9-1A7FC4FBE51B}" type="slidenum">
              <a:rPr lang="en-US" smtClean="0"/>
              <a:t>‹#›</a:t>
            </a:fld>
            <a:endParaRPr lang="en-US" dirty="0"/>
          </a:p>
        </p:txBody>
      </p:sp>
    </p:spTree>
    <p:extLst>
      <p:ext uri="{BB962C8B-B14F-4D97-AF65-F5344CB8AC3E}">
        <p14:creationId xmlns:p14="http://schemas.microsoft.com/office/powerpoint/2010/main" val="35821353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2.gif"/><Relationship Id="rId4" Type="http://schemas.openxmlformats.org/officeDocument/2006/relationships/diagramData" Target="../diagrams/data1.xml"/><Relationship Id="rId5" Type="http://schemas.openxmlformats.org/officeDocument/2006/relationships/diagramLayout" Target="../diagrams/layout1.xml"/><Relationship Id="rId6" Type="http://schemas.openxmlformats.org/officeDocument/2006/relationships/diagramQuickStyle" Target="../diagrams/quickStyle1.xml"/><Relationship Id="rId7" Type="http://schemas.openxmlformats.org/officeDocument/2006/relationships/diagramColors" Target="../diagrams/colors1.xml"/><Relationship Id="rId8"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hyperlink" Target="http://en.wikipedia.org/wiki/Megabat" TargetMode="External"/><Relationship Id="rId6" Type="http://schemas.openxmlformats.org/officeDocument/2006/relationships/hyperlink" Target="http://en.wikipedia.org/wiki/Rousettus_aegyptiacus" TargetMode="External"/><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hyperlink" Target="http://www.thelancet.com/popup?fileName=cite-using-doi" TargetMode="External"/><Relationship Id="rId4" Type="http://schemas.openxmlformats.org/officeDocument/2006/relationships/image" Target="../media/image6.gif"/><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8.jpe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4" Type="http://schemas.openxmlformats.org/officeDocument/2006/relationships/oleObject" Target="../embeddings/oleObject1.bin"/><Relationship Id="rId5" Type="http://schemas.openxmlformats.org/officeDocument/2006/relationships/image" Target="../media/image13.wmf"/><Relationship Id="rId6" Type="http://schemas.openxmlformats.org/officeDocument/2006/relationships/image" Target="../media/image14.png"/><Relationship Id="rId7" Type="http://schemas.openxmlformats.org/officeDocument/2006/relationships/image" Target="../media/image15.jpeg"/><Relationship Id="rId8" Type="http://schemas.openxmlformats.org/officeDocument/2006/relationships/image" Target="../media/image16.jpe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17.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image" Target="../media/image18.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81065" y="308253"/>
            <a:ext cx="9144000" cy="1863065"/>
          </a:xfrm>
        </p:spPr>
        <p:txBody>
          <a:bodyPr>
            <a:normAutofit/>
          </a:bodyPr>
          <a:lstStyle/>
          <a:p>
            <a:r>
              <a:rPr lang="en-US" dirty="0" smtClean="0"/>
              <a:t>Replication Competent Viral Vectors</a:t>
            </a:r>
            <a:endParaRPr lang="en-US" dirty="0"/>
          </a:p>
        </p:txBody>
      </p:sp>
      <p:sp>
        <p:nvSpPr>
          <p:cNvPr id="3" name="Subtitle 2"/>
          <p:cNvSpPr>
            <a:spLocks noGrp="1"/>
          </p:cNvSpPr>
          <p:nvPr>
            <p:ph type="subTitle" idx="1"/>
          </p:nvPr>
        </p:nvSpPr>
        <p:spPr>
          <a:xfrm>
            <a:off x="1734304" y="3765672"/>
            <a:ext cx="8837519" cy="1312355"/>
          </a:xfrm>
        </p:spPr>
        <p:txBody>
          <a:bodyPr>
            <a:noAutofit/>
          </a:bodyPr>
          <a:lstStyle/>
          <a:p>
            <a:endParaRPr lang="en-US" sz="3200" dirty="0" smtClean="0"/>
          </a:p>
          <a:p>
            <a:r>
              <a:rPr lang="en-US" sz="3200" dirty="0" smtClean="0"/>
              <a:t>5</a:t>
            </a:r>
            <a:r>
              <a:rPr lang="en-US" sz="3200" baseline="30000" dirty="0" smtClean="0"/>
              <a:t>th</a:t>
            </a:r>
            <a:r>
              <a:rPr lang="en-US" sz="3200" dirty="0" smtClean="0"/>
              <a:t> World Congress on Virology</a:t>
            </a:r>
          </a:p>
          <a:p>
            <a:r>
              <a:rPr lang="en-US" sz="3200" dirty="0" smtClean="0"/>
              <a:t>December 7, Atlanta, GA </a:t>
            </a:r>
          </a:p>
          <a:p>
            <a:endParaRPr lang="en-US" sz="3200" dirty="0"/>
          </a:p>
        </p:txBody>
      </p:sp>
      <p:pic>
        <p:nvPicPr>
          <p:cNvPr id="7" name="Picture 6"/>
          <p:cNvPicPr>
            <a:picLocks noChangeAspect="1"/>
          </p:cNvPicPr>
          <p:nvPr/>
        </p:nvPicPr>
        <p:blipFill>
          <a:blip r:embed="rId3"/>
          <a:stretch>
            <a:fillRect/>
          </a:stretch>
        </p:blipFill>
        <p:spPr>
          <a:xfrm>
            <a:off x="4154150" y="5603831"/>
            <a:ext cx="4545494" cy="1254169"/>
          </a:xfrm>
          <a:prstGeom prst="rect">
            <a:avLst/>
          </a:prstGeom>
        </p:spPr>
      </p:pic>
      <p:sp>
        <p:nvSpPr>
          <p:cNvPr id="5" name="Rectangle 4"/>
          <p:cNvSpPr/>
          <p:nvPr/>
        </p:nvSpPr>
        <p:spPr>
          <a:xfrm>
            <a:off x="3204874" y="2454459"/>
            <a:ext cx="5896381" cy="1754326"/>
          </a:xfrm>
          <a:prstGeom prst="rect">
            <a:avLst/>
          </a:prstGeom>
        </p:spPr>
        <p:txBody>
          <a:bodyPr wrap="square">
            <a:spAutoFit/>
          </a:bodyPr>
          <a:lstStyle/>
          <a:p>
            <a:pPr algn="ctr"/>
            <a:r>
              <a:rPr lang="en-US" sz="3600" dirty="0"/>
              <a:t>Farshad Guirakhoo, PhD</a:t>
            </a:r>
            <a:r>
              <a:rPr lang="en-US" sz="3600" dirty="0" smtClean="0"/>
              <a:t>.</a:t>
            </a:r>
          </a:p>
          <a:p>
            <a:pPr algn="ctr"/>
            <a:r>
              <a:rPr lang="en-US" sz="3600" dirty="0" smtClean="0"/>
              <a:t>Senior VP RD, </a:t>
            </a:r>
            <a:r>
              <a:rPr lang="en-US" sz="3600" dirty="0" err="1" smtClean="0"/>
              <a:t>GeoVax</a:t>
            </a:r>
            <a:endParaRPr lang="en-US" sz="3600" dirty="0" smtClean="0"/>
          </a:p>
          <a:p>
            <a:pPr algn="ctr"/>
            <a:endParaRPr lang="en-US" sz="3600" dirty="0"/>
          </a:p>
        </p:txBody>
      </p:sp>
    </p:spTree>
    <p:extLst>
      <p:ext uri="{BB962C8B-B14F-4D97-AF65-F5344CB8AC3E}">
        <p14:creationId xmlns:p14="http://schemas.microsoft.com/office/powerpoint/2010/main" val="189887032"/>
      </p:ext>
    </p:extLst>
  </p:cSld>
  <p:clrMapOvr>
    <a:masterClrMapping/>
  </p:clrMapOvr>
  <mc:AlternateContent xmlns:mc="http://schemas.openxmlformats.org/markup-compatibility/2006" xmlns:p14="http://schemas.microsoft.com/office/powerpoint/2010/main">
    <mc:Choice Requires="p14">
      <p:transition spd="slow" p14:dur="2000" advTm="13129"/>
    </mc:Choice>
    <mc:Fallback xmlns="">
      <p:transition xmlns:p14="http://schemas.microsoft.com/office/powerpoint/2010/main" spd="slow" advTm="13129"/>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5459" y="1"/>
            <a:ext cx="7886700" cy="808846"/>
          </a:xfrm>
        </p:spPr>
        <p:txBody>
          <a:bodyPr>
            <a:normAutofit/>
          </a:bodyPr>
          <a:lstStyle/>
          <a:p>
            <a:pPr algn="l"/>
            <a:r>
              <a:rPr lang="en-US" dirty="0" smtClean="0"/>
              <a:t>Contents</a:t>
            </a:r>
            <a:endParaRPr lang="en-US" dirty="0"/>
          </a:p>
        </p:txBody>
      </p:sp>
      <p:sp>
        <p:nvSpPr>
          <p:cNvPr id="3" name="Content Placeholder 2"/>
          <p:cNvSpPr>
            <a:spLocks noGrp="1"/>
          </p:cNvSpPr>
          <p:nvPr>
            <p:ph idx="1"/>
          </p:nvPr>
        </p:nvSpPr>
        <p:spPr>
          <a:xfrm>
            <a:off x="579548" y="615690"/>
            <a:ext cx="11165983" cy="5740660"/>
          </a:xfrm>
        </p:spPr>
        <p:txBody>
          <a:bodyPr>
            <a:noAutofit/>
          </a:bodyPr>
          <a:lstStyle/>
          <a:p>
            <a:r>
              <a:rPr lang="en-US" sz="3200" dirty="0" smtClean="0"/>
              <a:t>Current approaches for development of viral human vaccine</a:t>
            </a:r>
          </a:p>
          <a:p>
            <a:r>
              <a:rPr lang="en-US" sz="3200" dirty="0" smtClean="0"/>
              <a:t>Rationale </a:t>
            </a:r>
            <a:r>
              <a:rPr lang="en-US" sz="3200" dirty="0"/>
              <a:t>for development of replication competent viral </a:t>
            </a:r>
            <a:r>
              <a:rPr lang="en-US" sz="3200" dirty="0" smtClean="0"/>
              <a:t>vectors</a:t>
            </a:r>
            <a:endParaRPr lang="en-US" sz="3200" dirty="0"/>
          </a:p>
          <a:p>
            <a:r>
              <a:rPr lang="en-US" sz="3200" dirty="0" smtClean="0"/>
              <a:t>Common barriers and challenges</a:t>
            </a:r>
          </a:p>
          <a:p>
            <a:r>
              <a:rPr lang="en-US" sz="3200" dirty="0"/>
              <a:t>E</a:t>
            </a:r>
            <a:r>
              <a:rPr lang="en-US" sz="3200" dirty="0" smtClean="0"/>
              <a:t>xamples </a:t>
            </a:r>
            <a:r>
              <a:rPr lang="en-US" sz="3200" dirty="0"/>
              <a:t>of replication competent vectors in clinical development</a:t>
            </a:r>
          </a:p>
          <a:p>
            <a:r>
              <a:rPr lang="en-US" sz="3200" dirty="0"/>
              <a:t>Selected replication competent vectors vaccines, marketed or in late stages of </a:t>
            </a:r>
            <a:r>
              <a:rPr lang="en-US" sz="3200" dirty="0" smtClean="0"/>
              <a:t>development </a:t>
            </a:r>
            <a:endParaRPr lang="en-US" sz="3200" dirty="0"/>
          </a:p>
          <a:p>
            <a:pPr lvl="1"/>
            <a:r>
              <a:rPr lang="en-US" sz="2800" dirty="0"/>
              <a:t>VSV-based replication competent vectors</a:t>
            </a:r>
          </a:p>
          <a:p>
            <a:pPr lvl="1"/>
            <a:r>
              <a:rPr lang="en-US" sz="2800" dirty="0"/>
              <a:t>YFV-based replication competent vectors </a:t>
            </a:r>
            <a:endParaRPr lang="en-US" sz="2800" dirty="0" smtClean="0"/>
          </a:p>
          <a:p>
            <a:r>
              <a:rPr lang="en-US" sz="3200" dirty="0" smtClean="0"/>
              <a:t>Summary</a:t>
            </a:r>
            <a:endParaRPr lang="en-US" sz="3200" dirty="0"/>
          </a:p>
        </p:txBody>
      </p:sp>
    </p:spTree>
    <p:extLst>
      <p:ext uri="{BB962C8B-B14F-4D97-AF65-F5344CB8AC3E}">
        <p14:creationId xmlns:p14="http://schemas.microsoft.com/office/powerpoint/2010/main" val="753837272"/>
      </p:ext>
    </p:extLst>
  </p:cSld>
  <p:clrMapOvr>
    <a:masterClrMapping/>
  </p:clrMapOvr>
  <mc:AlternateContent xmlns:mc="http://schemas.openxmlformats.org/markup-compatibility/2006" xmlns:p14="http://schemas.microsoft.com/office/powerpoint/2010/main">
    <mc:Choice Requires="p14">
      <p:transition spd="slow" p14:dur="2000" advTm="54562"/>
    </mc:Choice>
    <mc:Fallback xmlns="">
      <p:transition xmlns:p14="http://schemas.microsoft.com/office/powerpoint/2010/main" spd="slow" advTm="54562"/>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859" y="0"/>
            <a:ext cx="11601947" cy="767794"/>
          </a:xfrm>
        </p:spPr>
        <p:txBody>
          <a:bodyPr>
            <a:noAutofit/>
          </a:bodyPr>
          <a:lstStyle/>
          <a:p>
            <a:r>
              <a:rPr lang="en-US" sz="3600" dirty="0"/>
              <a:t>Current approaches for development of viral human </a:t>
            </a:r>
            <a:r>
              <a:rPr lang="en-US" sz="3600" dirty="0" smtClean="0"/>
              <a:t>vaccines</a:t>
            </a:r>
            <a:endParaRPr lang="en-US" sz="36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13379652"/>
              </p:ext>
            </p:extLst>
          </p:nvPr>
        </p:nvGraphicFramePr>
        <p:xfrm>
          <a:off x="349648" y="767794"/>
          <a:ext cx="11524674" cy="5329065"/>
        </p:xfrm>
        <a:graphic>
          <a:graphicData uri="http://schemas.openxmlformats.org/drawingml/2006/table">
            <a:tbl>
              <a:tblPr firstRow="1" bandRow="1">
                <a:tableStyleId>{5C22544A-7EE6-4342-B048-85BDC9FD1C3A}</a:tableStyleId>
              </a:tblPr>
              <a:tblGrid>
                <a:gridCol w="2973101"/>
                <a:gridCol w="4710015"/>
                <a:gridCol w="3841558"/>
              </a:tblGrid>
              <a:tr h="370840">
                <a:tc>
                  <a:txBody>
                    <a:bodyPr/>
                    <a:lstStyle/>
                    <a:p>
                      <a:r>
                        <a:rPr lang="en-US" sz="2400" b="1" dirty="0" smtClean="0"/>
                        <a:t>Vaccine Type</a:t>
                      </a:r>
                      <a:endParaRPr lang="en-US" sz="2400" b="1" dirty="0"/>
                    </a:p>
                  </a:txBody>
                  <a:tcPr/>
                </a:tc>
                <a:tc>
                  <a:txBody>
                    <a:bodyPr/>
                    <a:lstStyle/>
                    <a:p>
                      <a:r>
                        <a:rPr lang="en-US" sz="2400" b="1" dirty="0" smtClean="0"/>
                        <a:t>Approach</a:t>
                      </a:r>
                      <a:endParaRPr lang="en-US" sz="2400" b="1" dirty="0"/>
                    </a:p>
                  </a:txBody>
                  <a:tcPr/>
                </a:tc>
                <a:tc>
                  <a:txBody>
                    <a:bodyPr/>
                    <a:lstStyle/>
                    <a:p>
                      <a:r>
                        <a:rPr lang="en-US" sz="2400" b="1" dirty="0" smtClean="0"/>
                        <a:t>Example on the market</a:t>
                      </a:r>
                      <a:endParaRPr lang="en-US" sz="2400" b="1" dirty="0"/>
                    </a:p>
                  </a:txBody>
                  <a:tcPr/>
                </a:tc>
              </a:tr>
              <a:tr h="848505">
                <a:tc>
                  <a:txBody>
                    <a:bodyPr/>
                    <a:lstStyle/>
                    <a:p>
                      <a:r>
                        <a:rPr lang="en-US" sz="2400" dirty="0" smtClean="0"/>
                        <a:t>Inactivated</a:t>
                      </a:r>
                      <a:endParaRPr lang="en-US" sz="2400" dirty="0"/>
                    </a:p>
                  </a:txBody>
                  <a:tcPr/>
                </a:tc>
                <a:tc>
                  <a:txBody>
                    <a:bodyPr/>
                    <a:lstStyle/>
                    <a:p>
                      <a:r>
                        <a:rPr lang="en-US" sz="2400" dirty="0" smtClean="0"/>
                        <a:t>Whole killed virus</a:t>
                      </a:r>
                      <a:endParaRPr lang="en-US"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Influenza, Polio, Hepatitis A, rabies</a:t>
                      </a:r>
                    </a:p>
                  </a:txBody>
                  <a:tcPr/>
                </a:tc>
              </a:tr>
              <a:tr h="370840">
                <a:tc>
                  <a:txBody>
                    <a:bodyPr/>
                    <a:lstStyle/>
                    <a:p>
                      <a:r>
                        <a:rPr lang="en-US" sz="2400" dirty="0" smtClean="0"/>
                        <a:t>Subunit</a:t>
                      </a:r>
                    </a:p>
                  </a:txBody>
                  <a:tcPr/>
                </a:tc>
                <a:tc>
                  <a:txBody>
                    <a:bodyPr/>
                    <a:lstStyle/>
                    <a:p>
                      <a:r>
                        <a:rPr lang="en-US" sz="2400" dirty="0" smtClean="0"/>
                        <a:t>Expressed and purified proteins</a:t>
                      </a:r>
                      <a:endParaRPr lang="en-US"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Hepatitis B, HPV</a:t>
                      </a:r>
                    </a:p>
                    <a:p>
                      <a:endParaRPr lang="en-US" sz="2400" dirty="0">
                        <a:solidFill>
                          <a:schemeClr val="tx1"/>
                        </a:solidFill>
                      </a:endParaRPr>
                    </a:p>
                  </a:txBody>
                  <a:tcPr/>
                </a:tc>
              </a:tr>
              <a:tr h="76951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Live attenuated</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aseline="0" dirty="0" smtClean="0"/>
                        <a:t>Empirical attenuation </a:t>
                      </a:r>
                      <a:endParaRPr lang="en-US" sz="24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YFV, Varicella,</a:t>
                      </a:r>
                      <a:r>
                        <a:rPr lang="en-US" sz="2400" baseline="0" dirty="0" smtClean="0"/>
                        <a:t> MMR, influenza, smallpox</a:t>
                      </a:r>
                      <a:endParaRPr lang="en-US" sz="2400" dirty="0" smtClean="0"/>
                    </a:p>
                  </a:txBody>
                  <a:tcPr/>
                </a:tc>
              </a:tr>
              <a:tr h="370840">
                <a:tc>
                  <a:txBody>
                    <a:bodyPr/>
                    <a:lstStyle/>
                    <a:p>
                      <a:r>
                        <a:rPr lang="en-US" sz="2400" dirty="0" smtClean="0"/>
                        <a:t>Vector Based</a:t>
                      </a:r>
                      <a:endParaRPr lang="en-US" sz="2400" dirty="0"/>
                    </a:p>
                  </a:txBody>
                  <a:tcPr>
                    <a:solidFill>
                      <a:schemeClr val="accent2">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solidFill>
                            <a:schemeClr val="tx1"/>
                          </a:solidFill>
                        </a:rPr>
                        <a:t>Viral gene(s) in vector are replaced by protective</a:t>
                      </a:r>
                      <a:r>
                        <a:rPr lang="en-US" sz="2400" baseline="0" dirty="0" smtClean="0">
                          <a:solidFill>
                            <a:schemeClr val="tx1"/>
                          </a:solidFill>
                        </a:rPr>
                        <a:t> genes</a:t>
                      </a:r>
                      <a:r>
                        <a:rPr lang="en-US" sz="2400" dirty="0" smtClean="0">
                          <a:solidFill>
                            <a:schemeClr val="tx1"/>
                          </a:solidFill>
                        </a:rPr>
                        <a:t> from vaccine targets </a:t>
                      </a:r>
                    </a:p>
                  </a:txBody>
                  <a:tcPr>
                    <a:solidFill>
                      <a:schemeClr val="accent2">
                        <a:lumMod val="40000"/>
                        <a:lumOff val="60000"/>
                      </a:schemeClr>
                    </a:solidFill>
                  </a:tcPr>
                </a:tc>
                <a:tc>
                  <a:txBody>
                    <a:bodyPr/>
                    <a:lstStyle/>
                    <a:p>
                      <a:r>
                        <a:rPr lang="en-US" sz="2400" dirty="0" smtClean="0">
                          <a:solidFill>
                            <a:schemeClr val="tx1"/>
                          </a:solidFill>
                        </a:rPr>
                        <a:t>JEV (based on YF vector)</a:t>
                      </a:r>
                      <a:endParaRPr lang="en-US" sz="2400" dirty="0">
                        <a:solidFill>
                          <a:schemeClr val="tx1"/>
                        </a:solidFill>
                      </a:endParaRPr>
                    </a:p>
                  </a:txBody>
                  <a:tcPr>
                    <a:solidFill>
                      <a:schemeClr val="accent2">
                        <a:lumMod val="40000"/>
                        <a:lumOff val="60000"/>
                      </a:schemeClr>
                    </a:solidFill>
                  </a:tcPr>
                </a:tc>
              </a:tr>
              <a:tr h="370840">
                <a:tc>
                  <a:txBody>
                    <a:bodyPr/>
                    <a:lstStyle/>
                    <a:p>
                      <a:r>
                        <a:rPr lang="en-US" sz="2400" dirty="0" smtClean="0"/>
                        <a:t>Nucleic</a:t>
                      </a:r>
                      <a:r>
                        <a:rPr lang="en-US" sz="2400" baseline="0" dirty="0" smtClean="0"/>
                        <a:t> acid based</a:t>
                      </a:r>
                      <a:endParaRPr lang="en-US"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DNA</a:t>
                      </a:r>
                      <a:r>
                        <a:rPr lang="en-US" sz="2400" baseline="0" dirty="0" smtClean="0"/>
                        <a:t> or RNA is injected directly into the host using a delivery system or an adjuvant</a:t>
                      </a:r>
                      <a:endParaRPr lang="en-US" sz="2400" dirty="0" smtClean="0"/>
                    </a:p>
                  </a:txBody>
                  <a:tcPr/>
                </a:tc>
                <a:tc>
                  <a:txBody>
                    <a:bodyPr/>
                    <a:lstStyle/>
                    <a:p>
                      <a:r>
                        <a:rPr lang="en-US" sz="2400" dirty="0" smtClean="0"/>
                        <a:t>None</a:t>
                      </a:r>
                      <a:endParaRPr lang="en-US" sz="2400" dirty="0"/>
                    </a:p>
                  </a:txBody>
                  <a:tcPr/>
                </a:tc>
              </a:tr>
            </a:tbl>
          </a:graphicData>
        </a:graphic>
      </p:graphicFrame>
    </p:spTree>
    <p:extLst>
      <p:ext uri="{BB962C8B-B14F-4D97-AF65-F5344CB8AC3E}">
        <p14:creationId xmlns:p14="http://schemas.microsoft.com/office/powerpoint/2010/main" val="761155154"/>
      </p:ext>
    </p:extLst>
  </p:cSld>
  <p:clrMapOvr>
    <a:masterClrMapping/>
  </p:clrMapOvr>
  <mc:AlternateContent xmlns:mc="http://schemas.openxmlformats.org/markup-compatibility/2006" xmlns:p14="http://schemas.microsoft.com/office/powerpoint/2010/main">
    <mc:Choice Requires="p14">
      <p:transition spd="slow" p14:dur="2000" advTm="59748"/>
    </mc:Choice>
    <mc:Fallback xmlns="">
      <p:transition xmlns:p14="http://schemas.microsoft.com/office/powerpoint/2010/main" spd="slow" advTm="59748"/>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ChangeArrowheads="1"/>
          </p:cNvSpPr>
          <p:nvPr/>
        </p:nvSpPr>
        <p:spPr bwMode="auto">
          <a:xfrm>
            <a:off x="5125792" y="5048116"/>
            <a:ext cx="6086014" cy="407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1100" b="1" dirty="0" smtClean="0">
                <a:solidFill>
                  <a:srgbClr val="000000"/>
                </a:solidFill>
                <a:latin typeface="Trebuchet MS" panose="020B0603020202020204" pitchFamily="34" charset="0"/>
              </a:rPr>
              <a:t>Safety </a:t>
            </a:r>
            <a:r>
              <a:rPr lang="en-US" altLang="en-US" sz="1100" b="1" dirty="0">
                <a:solidFill>
                  <a:srgbClr val="000000"/>
                </a:solidFill>
                <a:latin typeface="Trebuchet MS" panose="020B0603020202020204" pitchFamily="34" charset="0"/>
              </a:rPr>
              <a:t>and efficacy of replicating and non-replicating vaccine approaches</a:t>
            </a:r>
            <a:r>
              <a:rPr lang="en-US" altLang="en-US" sz="1100" b="1" dirty="0" smtClean="0">
                <a:solidFill>
                  <a:srgbClr val="000000"/>
                </a:solidFill>
                <a:latin typeface="Trebuchet MS" panose="020B0603020202020204" pitchFamily="34" charset="0"/>
              </a:rPr>
              <a:t>.</a:t>
            </a:r>
          </a:p>
          <a:p>
            <a:r>
              <a:rPr lang="en-US" sz="1100" dirty="0"/>
              <a:t>http://www.iavireport.org/Back-Issues/Pages/IAVI-Report-12%283%29-GoForthandMultiply.aspx</a:t>
            </a:r>
            <a:endParaRPr lang="en-US" altLang="en-US" sz="1100" dirty="0"/>
          </a:p>
        </p:txBody>
      </p:sp>
      <p:pic>
        <p:nvPicPr>
          <p:cNvPr id="62468" name="Picture 4" descr="Figure 1: Safety and efficacy of replicating and non-replicating vaccine approach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25792" y="1367754"/>
            <a:ext cx="6903076" cy="373487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Content Placeholder 3"/>
          <p:cNvGraphicFramePr>
            <a:graphicFrameLocks noGrp="1"/>
          </p:cNvGraphicFramePr>
          <p:nvPr>
            <p:ph idx="1"/>
            <p:extLst>
              <p:ext uri="{D42A27DB-BD31-4B8C-83A1-F6EECF244321}">
                <p14:modId xmlns:p14="http://schemas.microsoft.com/office/powerpoint/2010/main" val="3025712019"/>
              </p:ext>
            </p:extLst>
          </p:nvPr>
        </p:nvGraphicFramePr>
        <p:xfrm>
          <a:off x="135047" y="1367755"/>
          <a:ext cx="4630135" cy="401561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Rectangle 2"/>
          <p:cNvSpPr/>
          <p:nvPr/>
        </p:nvSpPr>
        <p:spPr>
          <a:xfrm>
            <a:off x="135048" y="0"/>
            <a:ext cx="11893820" cy="1200329"/>
          </a:xfrm>
          <a:prstGeom prst="rect">
            <a:avLst/>
          </a:prstGeom>
        </p:spPr>
        <p:txBody>
          <a:bodyPr wrap="square">
            <a:spAutoFit/>
          </a:bodyPr>
          <a:lstStyle/>
          <a:p>
            <a:r>
              <a:rPr lang="en-US" sz="3600" dirty="0"/>
              <a:t>T</a:t>
            </a:r>
            <a:r>
              <a:rPr lang="en-US" sz="3600" dirty="0" smtClean="0"/>
              <a:t>here </a:t>
            </a:r>
            <a:r>
              <a:rPr lang="en-US" sz="3600" dirty="0"/>
              <a:t>must be a balance between safety and immunogenicity of viral vaccine vectors</a:t>
            </a:r>
          </a:p>
        </p:txBody>
      </p:sp>
    </p:spTree>
    <p:extLst>
      <p:ext uri="{BB962C8B-B14F-4D97-AF65-F5344CB8AC3E}">
        <p14:creationId xmlns:p14="http://schemas.microsoft.com/office/powerpoint/2010/main" val="3639775830"/>
      </p:ext>
    </p:extLst>
  </p:cSld>
  <p:clrMapOvr>
    <a:masterClrMapping/>
  </p:clrMapOvr>
  <mc:AlternateContent xmlns:mc="http://schemas.openxmlformats.org/markup-compatibility/2006" xmlns:p14="http://schemas.microsoft.com/office/powerpoint/2010/main">
    <mc:Choice Requires="p14">
      <p:transition spd="slow" p14:dur="2000" advTm="86730"/>
    </mc:Choice>
    <mc:Fallback xmlns="">
      <p:transition xmlns:p14="http://schemas.microsoft.com/office/powerpoint/2010/main" spd="slow" advTm="86730"/>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959" y="98893"/>
            <a:ext cx="11864531" cy="857250"/>
          </a:xfrm>
        </p:spPr>
        <p:txBody>
          <a:bodyPr>
            <a:noAutofit/>
          </a:bodyPr>
          <a:lstStyle/>
          <a:p>
            <a:pPr algn="l"/>
            <a:r>
              <a:rPr lang="en-US" sz="3600" dirty="0"/>
              <a:t>Rationale for development of replication competent viral vector </a:t>
            </a:r>
            <a:r>
              <a:rPr lang="en-US" sz="3600" dirty="0" smtClean="0"/>
              <a:t>vaccines</a:t>
            </a:r>
            <a:endParaRPr lang="en-US" sz="6600" dirty="0"/>
          </a:p>
        </p:txBody>
      </p:sp>
      <p:sp>
        <p:nvSpPr>
          <p:cNvPr id="3" name="Content Placeholder 2"/>
          <p:cNvSpPr>
            <a:spLocks noGrp="1"/>
          </p:cNvSpPr>
          <p:nvPr>
            <p:ph idx="1"/>
          </p:nvPr>
        </p:nvSpPr>
        <p:spPr>
          <a:xfrm>
            <a:off x="257577" y="1169185"/>
            <a:ext cx="11822805" cy="4877446"/>
          </a:xfrm>
        </p:spPr>
        <p:txBody>
          <a:bodyPr>
            <a:noAutofit/>
          </a:bodyPr>
          <a:lstStyle/>
          <a:p>
            <a:r>
              <a:rPr lang="en-US" sz="2000" dirty="0"/>
              <a:t>Cost effective manufacturing</a:t>
            </a:r>
          </a:p>
          <a:p>
            <a:r>
              <a:rPr lang="en-US" sz="2000" dirty="0"/>
              <a:t>Low dose requirement for seroconversion</a:t>
            </a:r>
          </a:p>
          <a:p>
            <a:pPr lvl="1"/>
            <a:r>
              <a:rPr lang="en-US" sz="1600" dirty="0"/>
              <a:t>(sometime 1000-fold less than a </a:t>
            </a:r>
            <a:r>
              <a:rPr lang="en-US" sz="1600" dirty="0" smtClean="0"/>
              <a:t>non-replicating </a:t>
            </a:r>
            <a:r>
              <a:rPr lang="en-US" sz="1600" dirty="0"/>
              <a:t>vector)</a:t>
            </a:r>
          </a:p>
          <a:p>
            <a:r>
              <a:rPr lang="en-US" sz="2000" dirty="0"/>
              <a:t>Immunogenicity </a:t>
            </a:r>
            <a:r>
              <a:rPr lang="en-US" sz="2000" dirty="0" smtClean="0"/>
              <a:t>profile similar </a:t>
            </a:r>
            <a:r>
              <a:rPr lang="en-US" sz="2000" dirty="0"/>
              <a:t>to natural infection</a:t>
            </a:r>
          </a:p>
          <a:p>
            <a:pPr lvl="1"/>
            <a:r>
              <a:rPr lang="en-US" sz="1600" dirty="0"/>
              <a:t>Induction of both humoral and cellular immune responses</a:t>
            </a:r>
          </a:p>
          <a:p>
            <a:pPr lvl="1"/>
            <a:r>
              <a:rPr lang="en-US" sz="1600" dirty="0" smtClean="0"/>
              <a:t>High </a:t>
            </a:r>
            <a:r>
              <a:rPr lang="en-US" sz="1600" dirty="0"/>
              <a:t>level of antigen dissemination in the host</a:t>
            </a:r>
          </a:p>
          <a:p>
            <a:pPr lvl="1"/>
            <a:r>
              <a:rPr lang="en-US" sz="1600" dirty="0" smtClean="0"/>
              <a:t>Th1 </a:t>
            </a:r>
            <a:r>
              <a:rPr lang="en-US" sz="1600" dirty="0"/>
              <a:t>type </a:t>
            </a:r>
            <a:r>
              <a:rPr lang="en-US" sz="1600" dirty="0" smtClean="0"/>
              <a:t>biased of </a:t>
            </a:r>
            <a:r>
              <a:rPr lang="en-US" sz="1600" dirty="0"/>
              <a:t>response in the </a:t>
            </a:r>
            <a:r>
              <a:rPr lang="en-US" sz="1600" dirty="0" smtClean="0"/>
              <a:t>host</a:t>
            </a:r>
          </a:p>
          <a:p>
            <a:r>
              <a:rPr lang="en-US" sz="2000" dirty="0" smtClean="0"/>
              <a:t>Anti vector immunity not a significant problem for chimeric viruses</a:t>
            </a:r>
            <a:endParaRPr lang="en-US" sz="2000" dirty="0"/>
          </a:p>
          <a:p>
            <a:r>
              <a:rPr lang="en-US" sz="2000" dirty="0"/>
              <a:t>No need for adjuvant, self adjuvanted</a:t>
            </a:r>
          </a:p>
          <a:p>
            <a:r>
              <a:rPr lang="en-US" sz="2000" dirty="0"/>
              <a:t>No evidence of genetic instability during manufacturing or in humans </a:t>
            </a:r>
          </a:p>
          <a:p>
            <a:r>
              <a:rPr lang="en-US" sz="2000" dirty="0"/>
              <a:t>Potential as a single dose vaccine</a:t>
            </a:r>
          </a:p>
          <a:p>
            <a:r>
              <a:rPr lang="en-US" sz="2000" dirty="0"/>
              <a:t>Booster maybe required (</a:t>
            </a:r>
            <a:r>
              <a:rPr lang="en-US" sz="2000" dirty="0" smtClean="0"/>
              <a:t>1-10 </a:t>
            </a:r>
            <a:r>
              <a:rPr lang="en-US" sz="2000" dirty="0"/>
              <a:t>years depending on the type of vector)</a:t>
            </a:r>
          </a:p>
          <a:p>
            <a:r>
              <a:rPr lang="en-US" sz="2000" dirty="0"/>
              <a:t>Regulatory pathway similar </a:t>
            </a:r>
            <a:r>
              <a:rPr lang="en-US" sz="2000" dirty="0" smtClean="0"/>
              <a:t>to </a:t>
            </a:r>
            <a:r>
              <a:rPr lang="en-US" sz="2000" dirty="0"/>
              <a:t>live viral </a:t>
            </a:r>
            <a:r>
              <a:rPr lang="en-US" sz="2000" dirty="0" smtClean="0"/>
              <a:t>vaccines </a:t>
            </a:r>
            <a:r>
              <a:rPr lang="en-US" sz="2000" dirty="0"/>
              <a:t>with the exception of requirement for </a:t>
            </a:r>
            <a:r>
              <a:rPr lang="en-US" sz="2000" dirty="0" smtClean="0"/>
              <a:t>a </a:t>
            </a:r>
            <a:r>
              <a:rPr lang="en-US" sz="2000" dirty="0"/>
              <a:t>GMO dossier </a:t>
            </a:r>
          </a:p>
        </p:txBody>
      </p:sp>
    </p:spTree>
    <p:extLst>
      <p:ext uri="{BB962C8B-B14F-4D97-AF65-F5344CB8AC3E}">
        <p14:creationId xmlns:p14="http://schemas.microsoft.com/office/powerpoint/2010/main" val="760152996"/>
      </p:ext>
    </p:extLst>
  </p:cSld>
  <p:clrMapOvr>
    <a:masterClrMapping/>
  </p:clrMapOvr>
  <mc:AlternateContent xmlns:mc="http://schemas.openxmlformats.org/markup-compatibility/2006" xmlns:p14="http://schemas.microsoft.com/office/powerpoint/2010/main">
    <mc:Choice Requires="p14">
      <p:transition spd="slow" p14:dur="2000" advTm="62929"/>
    </mc:Choice>
    <mc:Fallback xmlns="">
      <p:transition xmlns:p14="http://schemas.microsoft.com/office/powerpoint/2010/main" spd="slow" advTm="62929"/>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9185" y="510472"/>
            <a:ext cx="11806803" cy="6211003"/>
          </a:xfrm>
        </p:spPr>
        <p:txBody>
          <a:bodyPr>
            <a:noAutofit/>
          </a:bodyPr>
          <a:lstStyle/>
          <a:p>
            <a:pPr>
              <a:defRPr/>
            </a:pPr>
            <a:r>
              <a:rPr lang="en-US" sz="2000" dirty="0" smtClean="0"/>
              <a:t>Size </a:t>
            </a:r>
            <a:r>
              <a:rPr lang="en-US" sz="2000" dirty="0"/>
              <a:t>of </a:t>
            </a:r>
            <a:r>
              <a:rPr lang="en-US" sz="2000" dirty="0" smtClean="0"/>
              <a:t>insert</a:t>
            </a:r>
            <a:endParaRPr lang="en-US" sz="2000" dirty="0"/>
          </a:p>
          <a:p>
            <a:pPr>
              <a:defRPr/>
            </a:pPr>
            <a:r>
              <a:rPr lang="en-US" sz="2000" dirty="0"/>
              <a:t>Genetic stability of insert </a:t>
            </a:r>
          </a:p>
          <a:p>
            <a:pPr>
              <a:defRPr/>
            </a:pPr>
            <a:r>
              <a:rPr lang="en-US" sz="2000" dirty="0" smtClean="0"/>
              <a:t>Anti </a:t>
            </a:r>
            <a:r>
              <a:rPr lang="en-US" sz="2000" dirty="0"/>
              <a:t>vector immunity</a:t>
            </a:r>
          </a:p>
          <a:p>
            <a:pPr lvl="1">
              <a:defRPr/>
            </a:pPr>
            <a:r>
              <a:rPr lang="en-US" sz="1800" dirty="0"/>
              <a:t>Already present in humans (Vaccinia, </a:t>
            </a:r>
            <a:r>
              <a:rPr lang="en-US" sz="1800" dirty="0" smtClean="0"/>
              <a:t>VSV</a:t>
            </a:r>
            <a:r>
              <a:rPr lang="en-US" sz="1800" dirty="0"/>
              <a:t>, Ad5, measles)</a:t>
            </a:r>
          </a:p>
          <a:p>
            <a:pPr lvl="1">
              <a:defRPr/>
            </a:pPr>
            <a:r>
              <a:rPr lang="en-US" sz="1800" dirty="0"/>
              <a:t>Induced after the first injection</a:t>
            </a:r>
          </a:p>
          <a:p>
            <a:pPr>
              <a:defRPr/>
            </a:pPr>
            <a:r>
              <a:rPr lang="en-US" sz="2000" dirty="0" smtClean="0"/>
              <a:t>Balance </a:t>
            </a:r>
            <a:r>
              <a:rPr lang="en-US" sz="2000" dirty="0"/>
              <a:t>between safety (attenuation) and immunogenicity (replication</a:t>
            </a:r>
            <a:r>
              <a:rPr lang="en-US" sz="2000" dirty="0" smtClean="0"/>
              <a:t>)</a:t>
            </a:r>
            <a:endParaRPr lang="en-US" sz="2000" dirty="0"/>
          </a:p>
          <a:p>
            <a:pPr>
              <a:defRPr/>
            </a:pPr>
            <a:r>
              <a:rPr lang="en-US" sz="2000" dirty="0" smtClean="0"/>
              <a:t>Safety </a:t>
            </a:r>
            <a:endParaRPr lang="en-US" sz="2000" dirty="0"/>
          </a:p>
          <a:p>
            <a:pPr lvl="1">
              <a:lnSpc>
                <a:spcPct val="80000"/>
              </a:lnSpc>
              <a:defRPr/>
            </a:pPr>
            <a:r>
              <a:rPr lang="en-US" sz="1800" dirty="0"/>
              <a:t>Persistence in hosts (latency and reactivation </a:t>
            </a:r>
            <a:r>
              <a:rPr lang="en-US" sz="1800" i="1" dirty="0"/>
              <a:t>in vivo)</a:t>
            </a:r>
          </a:p>
          <a:p>
            <a:pPr lvl="1">
              <a:lnSpc>
                <a:spcPct val="80000"/>
              </a:lnSpc>
              <a:defRPr/>
            </a:pPr>
            <a:r>
              <a:rPr lang="en-US" sz="1800" dirty="0"/>
              <a:t>Pathogenicity</a:t>
            </a:r>
          </a:p>
          <a:p>
            <a:pPr lvl="1">
              <a:lnSpc>
                <a:spcPct val="80000"/>
              </a:lnSpc>
              <a:defRPr/>
            </a:pPr>
            <a:r>
              <a:rPr lang="en-US" sz="1800" dirty="0" err="1"/>
              <a:t>Neurovirulence</a:t>
            </a:r>
            <a:r>
              <a:rPr lang="en-US" sz="1800" dirty="0"/>
              <a:t>/</a:t>
            </a:r>
            <a:r>
              <a:rPr lang="en-US" sz="1800" dirty="0" err="1"/>
              <a:t>viscerotropism</a:t>
            </a:r>
            <a:endParaRPr lang="en-US" sz="1800" dirty="0"/>
          </a:p>
          <a:p>
            <a:pPr>
              <a:defRPr/>
            </a:pPr>
            <a:r>
              <a:rPr lang="en-US" sz="2000" dirty="0"/>
              <a:t>Regulatory requirements (GMO issues)</a:t>
            </a:r>
          </a:p>
          <a:p>
            <a:pPr>
              <a:defRPr/>
            </a:pPr>
            <a:r>
              <a:rPr lang="en-US" sz="2000" dirty="0"/>
              <a:t>Environmental safety (GMO)</a:t>
            </a:r>
          </a:p>
          <a:p>
            <a:pPr lvl="1">
              <a:lnSpc>
                <a:spcPct val="80000"/>
              </a:lnSpc>
              <a:defRPr/>
            </a:pPr>
            <a:r>
              <a:rPr lang="en-US" sz="1800" dirty="0"/>
              <a:t>Reversion to virulence</a:t>
            </a:r>
          </a:p>
          <a:p>
            <a:pPr lvl="1">
              <a:lnSpc>
                <a:spcPct val="80000"/>
              </a:lnSpc>
              <a:defRPr/>
            </a:pPr>
            <a:r>
              <a:rPr lang="en-US" sz="1800" dirty="0"/>
              <a:t>Shedding from the vaccinated person</a:t>
            </a:r>
          </a:p>
          <a:p>
            <a:pPr lvl="1">
              <a:lnSpc>
                <a:spcPct val="80000"/>
              </a:lnSpc>
              <a:defRPr/>
            </a:pPr>
            <a:r>
              <a:rPr lang="en-US" sz="1800" dirty="0"/>
              <a:t>Natural vector (e.g. mosquito) transmission</a:t>
            </a:r>
          </a:p>
          <a:p>
            <a:pPr lvl="1">
              <a:lnSpc>
                <a:spcPct val="80000"/>
              </a:lnSpc>
              <a:defRPr/>
            </a:pPr>
            <a:r>
              <a:rPr lang="en-US" sz="1800" dirty="0"/>
              <a:t>Recombination with WT virus </a:t>
            </a:r>
          </a:p>
          <a:p>
            <a:pPr lvl="2">
              <a:lnSpc>
                <a:spcPct val="80000"/>
              </a:lnSpc>
              <a:defRPr/>
            </a:pPr>
            <a:r>
              <a:rPr lang="en-US" sz="1800" i="1" dirty="0"/>
              <a:t>In vitro</a:t>
            </a:r>
            <a:r>
              <a:rPr lang="en-US" sz="1800" dirty="0"/>
              <a:t>, during manufacturing</a:t>
            </a:r>
          </a:p>
          <a:p>
            <a:pPr lvl="2">
              <a:lnSpc>
                <a:spcPct val="80000"/>
              </a:lnSpc>
              <a:defRPr/>
            </a:pPr>
            <a:r>
              <a:rPr lang="en-US" sz="1800" i="1" dirty="0"/>
              <a:t>In vivo,</a:t>
            </a:r>
            <a:r>
              <a:rPr lang="en-US" sz="1800" dirty="0"/>
              <a:t> in host</a:t>
            </a:r>
          </a:p>
          <a:p>
            <a:pPr lvl="1">
              <a:lnSpc>
                <a:spcPct val="80000"/>
              </a:lnSpc>
              <a:defRPr/>
            </a:pPr>
            <a:r>
              <a:rPr lang="en-US" sz="1800" dirty="0"/>
              <a:t>Differentiation of vaccine from natural virus</a:t>
            </a:r>
          </a:p>
          <a:p>
            <a:pPr lvl="1">
              <a:defRPr/>
            </a:pPr>
            <a:endParaRPr lang="en-US" dirty="0"/>
          </a:p>
        </p:txBody>
      </p:sp>
      <p:sp>
        <p:nvSpPr>
          <p:cNvPr id="4" name="Rectangle 8"/>
          <p:cNvSpPr txBox="1">
            <a:spLocks noChangeArrowheads="1"/>
          </p:cNvSpPr>
          <p:nvPr/>
        </p:nvSpPr>
        <p:spPr>
          <a:xfrm>
            <a:off x="222915" y="109759"/>
            <a:ext cx="11969085" cy="60554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sz="3600" dirty="0" smtClean="0"/>
              <a:t>Common Barriers and Challenges</a:t>
            </a:r>
            <a:r>
              <a:rPr lang="en-US" sz="3600" dirty="0" smtClean="0">
                <a:solidFill>
                  <a:srgbClr val="FF0000"/>
                </a:solidFill>
              </a:rPr>
              <a:t/>
            </a:r>
            <a:br>
              <a:rPr lang="en-US" sz="3600" dirty="0" smtClean="0">
                <a:solidFill>
                  <a:srgbClr val="FF0000"/>
                </a:solidFill>
              </a:rPr>
            </a:br>
            <a:endParaRPr lang="en-US" sz="3600" dirty="0">
              <a:solidFill>
                <a:srgbClr val="FF0000"/>
              </a:solidFill>
            </a:endParaRPr>
          </a:p>
        </p:txBody>
      </p:sp>
    </p:spTree>
    <p:extLst>
      <p:ext uri="{BB962C8B-B14F-4D97-AF65-F5344CB8AC3E}">
        <p14:creationId xmlns:p14="http://schemas.microsoft.com/office/powerpoint/2010/main" val="2122918650"/>
      </p:ext>
    </p:extLst>
  </p:cSld>
  <p:clrMapOvr>
    <a:masterClrMapping/>
  </p:clrMapOvr>
  <mc:AlternateContent xmlns:mc="http://schemas.openxmlformats.org/markup-compatibility/2006" xmlns:p14="http://schemas.microsoft.com/office/powerpoint/2010/main">
    <mc:Choice Requires="p14">
      <p:transition spd="slow" p14:dur="2000" advTm="70934"/>
    </mc:Choice>
    <mc:Fallback xmlns="">
      <p:transition xmlns:p14="http://schemas.microsoft.com/office/powerpoint/2010/main" spd="slow" advTm="70934"/>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041746" cy="553792"/>
          </a:xfrm>
        </p:spPr>
        <p:txBody>
          <a:bodyPr>
            <a:noAutofit/>
          </a:bodyPr>
          <a:lstStyle/>
          <a:p>
            <a:pPr algn="l"/>
            <a:r>
              <a:rPr lang="en-US" sz="3200" dirty="0"/>
              <a:t>E</a:t>
            </a:r>
            <a:r>
              <a:rPr lang="en-US" sz="3200" dirty="0" smtClean="0"/>
              <a:t>xamples </a:t>
            </a:r>
            <a:r>
              <a:rPr lang="en-US" sz="3200" dirty="0"/>
              <a:t>of replication competent </a:t>
            </a:r>
            <a:r>
              <a:rPr lang="en-US" sz="3200" dirty="0" smtClean="0"/>
              <a:t>viral vectors </a:t>
            </a:r>
            <a:r>
              <a:rPr lang="en-US" sz="3200" dirty="0"/>
              <a:t>in clinical development</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74360543"/>
              </p:ext>
            </p:extLst>
          </p:nvPr>
        </p:nvGraphicFramePr>
        <p:xfrm>
          <a:off x="177504" y="575997"/>
          <a:ext cx="11764852" cy="5637443"/>
        </p:xfrm>
        <a:graphic>
          <a:graphicData uri="http://schemas.openxmlformats.org/drawingml/2006/table">
            <a:tbl>
              <a:tblPr firstRow="1" bandRow="1">
                <a:tableStyleId>{5C22544A-7EE6-4342-B048-85BDC9FD1C3A}</a:tableStyleId>
              </a:tblPr>
              <a:tblGrid>
                <a:gridCol w="845081"/>
                <a:gridCol w="956931"/>
                <a:gridCol w="6350316"/>
                <a:gridCol w="3612524"/>
              </a:tblGrid>
              <a:tr h="336207">
                <a:tc>
                  <a:txBody>
                    <a:bodyPr/>
                    <a:lstStyle/>
                    <a:p>
                      <a:r>
                        <a:rPr lang="en-US" sz="1400" dirty="0" smtClean="0"/>
                        <a:t>Vaccine</a:t>
                      </a:r>
                      <a:endParaRPr lang="en-US" sz="1400" dirty="0"/>
                    </a:p>
                  </a:txBody>
                  <a:tcPr marL="68580" marR="68580" marT="34290" marB="34290"/>
                </a:tc>
                <a:tc>
                  <a:txBody>
                    <a:bodyPr/>
                    <a:lstStyle/>
                    <a:p>
                      <a:r>
                        <a:rPr lang="en-US" sz="1400" dirty="0" smtClean="0"/>
                        <a:t>Indication</a:t>
                      </a:r>
                      <a:endParaRPr lang="en-US" sz="1400" dirty="0"/>
                    </a:p>
                  </a:txBody>
                  <a:tcPr marL="68580" marR="68580" marT="34290" marB="34290"/>
                </a:tc>
                <a:tc>
                  <a:txBody>
                    <a:bodyPr/>
                    <a:lstStyle/>
                    <a:p>
                      <a:r>
                        <a:rPr lang="en-US" sz="1400" dirty="0" smtClean="0"/>
                        <a:t>Comments</a:t>
                      </a:r>
                      <a:endParaRPr lang="en-US" sz="1400" dirty="0"/>
                    </a:p>
                  </a:txBody>
                  <a:tcPr marL="68580" marR="68580" marT="34290" marB="34290"/>
                </a:tc>
                <a:tc>
                  <a:txBody>
                    <a:bodyPr/>
                    <a:lstStyle/>
                    <a:p>
                      <a:r>
                        <a:rPr lang="en-US" sz="1400" dirty="0" smtClean="0"/>
                        <a:t>Ref</a:t>
                      </a:r>
                      <a:endParaRPr lang="en-US" sz="1400" dirty="0"/>
                    </a:p>
                  </a:txBody>
                  <a:tcPr marL="68580" marR="68580" marT="34290" marB="34290"/>
                </a:tc>
              </a:tr>
              <a:tr h="525499">
                <a:tc>
                  <a:txBody>
                    <a:bodyPr/>
                    <a:lstStyle/>
                    <a:p>
                      <a:r>
                        <a:rPr lang="en-US" sz="1400" dirty="0" smtClean="0">
                          <a:solidFill>
                            <a:schemeClr val="tx1"/>
                          </a:solidFill>
                        </a:rPr>
                        <a:t>Ad4-Env</a:t>
                      </a:r>
                      <a:endParaRPr lang="en-US" sz="1400" dirty="0">
                        <a:solidFill>
                          <a:schemeClr val="tx1"/>
                        </a:solidFill>
                      </a:endParaRPr>
                    </a:p>
                  </a:txBody>
                  <a:tcPr marL="68580" marR="68580" marT="34290" marB="34290"/>
                </a:tc>
                <a:tc>
                  <a:txBody>
                    <a:bodyPr/>
                    <a:lstStyle/>
                    <a:p>
                      <a:r>
                        <a:rPr lang="en-US" sz="1400" dirty="0" smtClean="0">
                          <a:solidFill>
                            <a:schemeClr val="tx1"/>
                          </a:solidFill>
                        </a:rPr>
                        <a:t>HIV</a:t>
                      </a:r>
                      <a:endParaRPr lang="en-US" sz="1400" dirty="0">
                        <a:solidFill>
                          <a:schemeClr val="tx1"/>
                        </a:solidFill>
                      </a:endParaRPr>
                    </a:p>
                  </a:txBody>
                  <a:tcPr marL="68580" marR="68580" marT="34290" marB="34290"/>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rPr>
                        <a:t>Replacing Ad E3 gene with HIV </a:t>
                      </a:r>
                      <a:r>
                        <a:rPr lang="en-US" sz="1400" i="1" dirty="0" smtClean="0">
                          <a:solidFill>
                            <a:schemeClr val="tx1"/>
                          </a:solidFill>
                        </a:rPr>
                        <a:t>env </a:t>
                      </a:r>
                      <a:r>
                        <a:rPr lang="en-US" sz="1400" dirty="0" smtClean="0">
                          <a:solidFill>
                            <a:schemeClr val="tx1"/>
                          </a:solidFill>
                        </a:rPr>
                        <a:t>genes.</a:t>
                      </a:r>
                      <a:r>
                        <a:rPr lang="en-US" sz="1400" baseline="0" dirty="0" smtClean="0">
                          <a:solidFill>
                            <a:schemeClr val="tx1"/>
                          </a:solidFill>
                        </a:rPr>
                        <a:t> I</a:t>
                      </a:r>
                      <a:r>
                        <a:rPr lang="en-US" sz="1400" dirty="0" smtClean="0">
                          <a:solidFill>
                            <a:schemeClr val="tx1"/>
                          </a:solidFill>
                        </a:rPr>
                        <a:t>nduced both antibody and cellular responses against HIV Env in rabbits. Currently in ph1 (no data available)</a:t>
                      </a:r>
                    </a:p>
                  </a:txBody>
                  <a:tcPr marL="68580" marR="68580" marT="34290" marB="34290"/>
                </a:tc>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rPr>
                        <a:t>Alexander J</a:t>
                      </a:r>
                      <a:r>
                        <a:rPr lang="en-US" sz="1400" baseline="0" dirty="0" smtClean="0">
                          <a:solidFill>
                            <a:schemeClr val="tx1"/>
                          </a:solidFill>
                        </a:rPr>
                        <a:t> </a:t>
                      </a:r>
                      <a:r>
                        <a:rPr lang="en-US" sz="1400" dirty="0" smtClean="0">
                          <a:solidFill>
                            <a:schemeClr val="tx1"/>
                          </a:solidFill>
                        </a:rPr>
                        <a:t>et al. (2013),</a:t>
                      </a:r>
                      <a:r>
                        <a:rPr lang="en-US" sz="1400" baseline="0" dirty="0" smtClean="0">
                          <a:solidFill>
                            <a:schemeClr val="tx1"/>
                          </a:solidFill>
                        </a:rPr>
                        <a:t> </a:t>
                      </a:r>
                      <a:r>
                        <a:rPr lang="en-US" sz="1400" dirty="0" smtClean="0">
                          <a:solidFill>
                            <a:schemeClr val="tx1"/>
                          </a:solidFill>
                        </a:rPr>
                        <a:t>PLoS ONE 8(12): e82380. doi:10.1371/journal.pone.0082380)</a:t>
                      </a:r>
                    </a:p>
                  </a:txBody>
                  <a:tcPr marL="68580" marR="68580" marT="34290" marB="34290"/>
                </a:tc>
              </a:tr>
              <a:tr h="1125481">
                <a:tc>
                  <a:txBody>
                    <a:bodyPr/>
                    <a:lstStyle/>
                    <a:p>
                      <a:r>
                        <a:rPr lang="en-US" sz="1400" dirty="0" smtClean="0">
                          <a:solidFill>
                            <a:schemeClr val="tx1"/>
                          </a:solidFill>
                        </a:rPr>
                        <a:t>Varicella-zoster virus (VZV) </a:t>
                      </a:r>
                      <a:endParaRPr lang="en-US" sz="1400" dirty="0">
                        <a:solidFill>
                          <a:schemeClr val="tx1"/>
                        </a:solidFill>
                      </a:endParaRPr>
                    </a:p>
                  </a:txBody>
                  <a:tcPr marL="68580" marR="68580" marT="34290" marB="34290"/>
                </a:tc>
                <a:tc>
                  <a:txBody>
                    <a:bodyPr/>
                    <a:lstStyle/>
                    <a:p>
                      <a:r>
                        <a:rPr lang="en-US" sz="1400" dirty="0" smtClean="0">
                          <a:solidFill>
                            <a:schemeClr val="tx1"/>
                          </a:solidFill>
                        </a:rPr>
                        <a:t>HIV, others?</a:t>
                      </a:r>
                      <a:endParaRPr lang="en-US" sz="1400" dirty="0">
                        <a:solidFill>
                          <a:schemeClr val="tx1"/>
                        </a:solidFill>
                      </a:endParaRPr>
                    </a:p>
                  </a:txBody>
                  <a:tcPr marL="68580" marR="68580" marT="34290" marB="34290"/>
                </a:tc>
                <a:tc>
                  <a:txBody>
                    <a:bodyPr/>
                    <a:lstStyle/>
                    <a:p>
                      <a:pPr marL="0" lvl="0" indent="0">
                        <a:buFont typeface="Arial"/>
                        <a:buNone/>
                        <a:defRPr/>
                      </a:pPr>
                      <a:r>
                        <a:rPr lang="en-US" sz="1400" dirty="0" smtClean="0">
                          <a:solidFill>
                            <a:schemeClr val="tx1"/>
                          </a:solidFill>
                        </a:rPr>
                        <a:t>Proven safety</a:t>
                      </a:r>
                      <a:r>
                        <a:rPr lang="en-US" sz="1400" baseline="0" dirty="0" smtClean="0">
                          <a:solidFill>
                            <a:schemeClr val="tx1"/>
                          </a:solidFill>
                        </a:rPr>
                        <a:t> and efficacy (</a:t>
                      </a:r>
                      <a:r>
                        <a:rPr lang="en-US" sz="1400" dirty="0" smtClean="0">
                          <a:solidFill>
                            <a:schemeClr val="tx1"/>
                          </a:solidFill>
                        </a:rPr>
                        <a:t>chickenpox and shingles vaccines).</a:t>
                      </a:r>
                      <a:r>
                        <a:rPr lang="en-US" sz="1400" baseline="0" dirty="0" smtClean="0">
                          <a:solidFill>
                            <a:schemeClr val="tx1"/>
                          </a:solidFill>
                        </a:rPr>
                        <a:t> </a:t>
                      </a:r>
                      <a:r>
                        <a:rPr lang="en-US" sz="1400" dirty="0" smtClean="0">
                          <a:solidFill>
                            <a:schemeClr val="tx1"/>
                          </a:solidFill>
                        </a:rPr>
                        <a:t>Large genome (125KB) allows stable transgene.</a:t>
                      </a:r>
                      <a:r>
                        <a:rPr lang="en-US" sz="1400" baseline="0" dirty="0" smtClean="0">
                          <a:solidFill>
                            <a:schemeClr val="tx1"/>
                          </a:solidFill>
                        </a:rPr>
                        <a:t> </a:t>
                      </a:r>
                      <a:r>
                        <a:rPr lang="en-US" sz="1400" dirty="0" smtClean="0">
                          <a:solidFill>
                            <a:schemeClr val="tx1"/>
                          </a:solidFill>
                        </a:rPr>
                        <a:t>Replications limited to humans avoid spread into environment. Mimic natural infection,</a:t>
                      </a:r>
                      <a:r>
                        <a:rPr lang="en-US" sz="1400" baseline="0" dirty="0" smtClean="0">
                          <a:solidFill>
                            <a:schemeClr val="tx1"/>
                          </a:solidFill>
                        </a:rPr>
                        <a:t> </a:t>
                      </a:r>
                      <a:r>
                        <a:rPr lang="en-US" sz="1400" dirty="0" smtClean="0">
                          <a:solidFill>
                            <a:schemeClr val="tx1"/>
                          </a:solidFill>
                        </a:rPr>
                        <a:t>Th1 immune response.</a:t>
                      </a:r>
                      <a:r>
                        <a:rPr lang="en-US" sz="1400" baseline="0" dirty="0" smtClean="0">
                          <a:solidFill>
                            <a:schemeClr val="tx1"/>
                          </a:solidFill>
                        </a:rPr>
                        <a:t> No genes</a:t>
                      </a:r>
                      <a:r>
                        <a:rPr lang="en-US" sz="1400" dirty="0" smtClean="0">
                          <a:solidFill>
                            <a:schemeClr val="tx1"/>
                          </a:solidFill>
                        </a:rPr>
                        <a:t> associated for oncogenesis.</a:t>
                      </a:r>
                      <a:r>
                        <a:rPr lang="en-US" sz="1400" baseline="0" dirty="0" smtClean="0">
                          <a:solidFill>
                            <a:schemeClr val="tx1"/>
                          </a:solidFill>
                        </a:rPr>
                        <a:t> </a:t>
                      </a:r>
                      <a:r>
                        <a:rPr lang="en-US" sz="1400" dirty="0" smtClean="0">
                          <a:solidFill>
                            <a:schemeClr val="tx1"/>
                          </a:solidFill>
                        </a:rPr>
                        <a:t>Vector immunity and</a:t>
                      </a:r>
                      <a:r>
                        <a:rPr lang="en-US" sz="1400" baseline="0" dirty="0" smtClean="0">
                          <a:solidFill>
                            <a:schemeClr val="tx1"/>
                          </a:solidFill>
                        </a:rPr>
                        <a:t> </a:t>
                      </a:r>
                      <a:r>
                        <a:rPr lang="en-US" sz="1400" dirty="0" smtClean="0">
                          <a:solidFill>
                            <a:schemeClr val="tx1"/>
                          </a:solidFill>
                        </a:rPr>
                        <a:t>lack of animal models could </a:t>
                      </a:r>
                      <a:r>
                        <a:rPr lang="en-US" sz="1400" baseline="0" dirty="0" smtClean="0">
                          <a:solidFill>
                            <a:schemeClr val="tx1"/>
                          </a:solidFill>
                        </a:rPr>
                        <a:t>have negative impact on vaccine development </a:t>
                      </a:r>
                      <a:r>
                        <a:rPr lang="en-US" sz="1400" dirty="0" smtClean="0">
                          <a:solidFill>
                            <a:schemeClr val="tx1"/>
                          </a:solidFill>
                        </a:rPr>
                        <a:t>(Simian VZV used as surrogate)</a:t>
                      </a:r>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rPr>
                        <a:t>Wayne L. Gray (2013),</a:t>
                      </a:r>
                      <a:r>
                        <a:rPr lang="en-US" sz="1400" baseline="0" dirty="0" smtClean="0">
                          <a:solidFill>
                            <a:schemeClr val="tx1"/>
                          </a:solidFill>
                        </a:rPr>
                        <a:t> </a:t>
                      </a:r>
                      <a:r>
                        <a:rPr lang="en-US" sz="1400" dirty="0" smtClean="0">
                          <a:solidFill>
                            <a:schemeClr val="tx1"/>
                          </a:solidFill>
                        </a:rPr>
                        <a:t>Advances in Virology,</a:t>
                      </a:r>
                      <a:r>
                        <a:rPr lang="en-US" sz="1400" baseline="0" dirty="0" smtClean="0">
                          <a:solidFill>
                            <a:schemeClr val="tx1"/>
                          </a:solidFill>
                        </a:rPr>
                        <a:t> </a:t>
                      </a:r>
                      <a:r>
                        <a:rPr lang="en-US" sz="1400" dirty="0" smtClean="0">
                          <a:solidFill>
                            <a:schemeClr val="tx1"/>
                          </a:solidFill>
                        </a:rPr>
                        <a:t>Volume 2013.</a:t>
                      </a:r>
                      <a:r>
                        <a:rPr lang="en-US" sz="1400" baseline="0" dirty="0" smtClean="0">
                          <a:solidFill>
                            <a:schemeClr val="tx1"/>
                          </a:solidFill>
                        </a:rPr>
                        <a:t> </a:t>
                      </a:r>
                      <a:r>
                        <a:rPr lang="en-US" sz="1400" dirty="0" smtClean="0">
                          <a:solidFill>
                            <a:schemeClr val="tx1"/>
                          </a:solidFill>
                        </a:rPr>
                        <a:t>http://dx.doi.org/10.1155/2013/219439</a:t>
                      </a:r>
                    </a:p>
                    <a:p>
                      <a:pPr lvl="0" algn="l">
                        <a:defRPr/>
                      </a:pPr>
                      <a:endParaRPr lang="en-US" sz="1400" dirty="0" smtClean="0">
                        <a:solidFill>
                          <a:schemeClr val="tx1"/>
                        </a:solidFill>
                      </a:endParaRPr>
                    </a:p>
                  </a:txBody>
                  <a:tcPr marL="68580" marR="68580" marT="34290" marB="34290"/>
                </a:tc>
              </a:tr>
              <a:tr h="751866">
                <a:tc>
                  <a:txBody>
                    <a:bodyPr/>
                    <a:lstStyle/>
                    <a:p>
                      <a:r>
                        <a:rPr lang="en-US" sz="1400" dirty="0" smtClean="0">
                          <a:solidFill>
                            <a:schemeClr val="tx1"/>
                          </a:solidFill>
                        </a:rPr>
                        <a:t>Tiiantan  vaccinia</a:t>
                      </a:r>
                      <a:endParaRPr lang="en-US" sz="1400" dirty="0">
                        <a:solidFill>
                          <a:schemeClr val="tx1"/>
                        </a:solidFill>
                      </a:endParaRPr>
                    </a:p>
                  </a:txBody>
                  <a:tcPr marL="68580" marR="68580" marT="34290" marB="34290"/>
                </a:tc>
                <a:tc>
                  <a:txBody>
                    <a:bodyPr/>
                    <a:lstStyle/>
                    <a:p>
                      <a:r>
                        <a:rPr lang="en-US" sz="1400" dirty="0" smtClean="0">
                          <a:solidFill>
                            <a:schemeClr val="tx1"/>
                          </a:solidFill>
                        </a:rPr>
                        <a:t>HIV</a:t>
                      </a:r>
                      <a:endParaRPr lang="en-US" sz="1400" dirty="0">
                        <a:solidFill>
                          <a:schemeClr val="tx1"/>
                        </a:solidFill>
                      </a:endParaRPr>
                    </a:p>
                  </a:txBody>
                  <a:tcPr marL="68580" marR="68580" marT="34290" marB="34290"/>
                </a:tc>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rPr>
                        <a:t>Derived from smallpox,</a:t>
                      </a:r>
                      <a:r>
                        <a:rPr lang="en-US" sz="1400" baseline="0" dirty="0" smtClean="0">
                          <a:solidFill>
                            <a:schemeClr val="tx1"/>
                          </a:solidFill>
                        </a:rPr>
                        <a:t> </a:t>
                      </a:r>
                      <a:r>
                        <a:rPr lang="en-US" sz="1400" dirty="0" smtClean="0">
                          <a:solidFill>
                            <a:schemeClr val="tx1"/>
                          </a:solidFill>
                        </a:rPr>
                        <a:t>TV-HIV delivered by scarification induced HIV specific T</a:t>
                      </a:r>
                      <a:r>
                        <a:rPr lang="en-US" sz="1400" baseline="0" dirty="0" smtClean="0">
                          <a:solidFill>
                            <a:schemeClr val="tx1"/>
                          </a:solidFill>
                        </a:rPr>
                        <a:t> </a:t>
                      </a:r>
                      <a:r>
                        <a:rPr lang="en-US" sz="1400" dirty="0" smtClean="0">
                          <a:solidFill>
                            <a:schemeClr val="tx1"/>
                          </a:solidFill>
                        </a:rPr>
                        <a:t>cell response (Ph2 by china CDC). Used as boost for DNA primed by electroporation. Significant protection (SIV) as prime boost with adeno</a:t>
                      </a:r>
                      <a:endParaRPr lang="en-US" sz="1400" dirty="0" smtClean="0">
                        <a:solidFill>
                          <a:srgbClr val="800000"/>
                        </a:solidFill>
                      </a:endParaRPr>
                    </a:p>
                  </a:txBody>
                  <a:tcPr marL="68580" marR="68580" marT="34290" marB="34290"/>
                </a:tc>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rPr>
                        <a:t>Shao, Y., et al. AIDS Vaccine 2009. Vol. 6. Retrovirology; Paris, France: 2009. p. P404P404</a:t>
                      </a:r>
                    </a:p>
                  </a:txBody>
                  <a:tcPr marL="68580" marR="68580" marT="34290" marB="34290"/>
                </a:tc>
              </a:tr>
              <a:tr h="719306">
                <a:tc>
                  <a:txBody>
                    <a:bodyPr/>
                    <a:lstStyle/>
                    <a:p>
                      <a:r>
                        <a:rPr lang="en-US" sz="1400" dirty="0" smtClean="0">
                          <a:solidFill>
                            <a:schemeClr val="tx1"/>
                          </a:solidFill>
                        </a:rPr>
                        <a:t>VSV</a:t>
                      </a:r>
                      <a:endParaRPr lang="en-US" sz="1400" dirty="0">
                        <a:solidFill>
                          <a:schemeClr val="tx1"/>
                        </a:solidFill>
                      </a:endParaRPr>
                    </a:p>
                  </a:txBody>
                  <a:tcPr marL="68580" marR="68580" marT="34290" marB="34290">
                    <a:solidFill>
                      <a:schemeClr val="accent2">
                        <a:lumMod val="40000"/>
                        <a:lumOff val="60000"/>
                      </a:schemeClr>
                    </a:solidFill>
                  </a:tcPr>
                </a:tc>
                <a:tc>
                  <a:txBody>
                    <a:bodyPr/>
                    <a:lstStyle/>
                    <a:p>
                      <a:r>
                        <a:rPr lang="en-US" sz="1400" dirty="0" smtClean="0">
                          <a:solidFill>
                            <a:schemeClr val="tx1"/>
                          </a:solidFill>
                        </a:rPr>
                        <a:t>HIV, Ebola, Marburg</a:t>
                      </a:r>
                    </a:p>
                    <a:p>
                      <a:r>
                        <a:rPr lang="en-US" sz="1400" dirty="0" smtClean="0">
                          <a:solidFill>
                            <a:schemeClr val="tx1"/>
                          </a:solidFill>
                        </a:rPr>
                        <a:t>(Chimera)*</a:t>
                      </a:r>
                      <a:endParaRPr lang="en-US" sz="1400" dirty="0">
                        <a:solidFill>
                          <a:schemeClr val="tx1"/>
                        </a:solidFill>
                      </a:endParaRPr>
                    </a:p>
                  </a:txBody>
                  <a:tcPr marL="68580" marR="68580" marT="34290" marB="34290">
                    <a:solidFill>
                      <a:schemeClr val="accent2">
                        <a:lumMod val="40000"/>
                        <a:lumOff val="60000"/>
                      </a:schemeClr>
                    </a:solidFill>
                  </a:tcPr>
                </a:tc>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rPr>
                        <a:t>VSV G replaced</a:t>
                      </a:r>
                      <a:r>
                        <a:rPr lang="en-US" sz="1400" baseline="0" dirty="0" smtClean="0">
                          <a:solidFill>
                            <a:schemeClr val="tx1"/>
                          </a:solidFill>
                        </a:rPr>
                        <a:t> </a:t>
                      </a:r>
                      <a:r>
                        <a:rPr lang="en-US" sz="1400" dirty="0" smtClean="0">
                          <a:solidFill>
                            <a:schemeClr val="tx1"/>
                          </a:solidFill>
                        </a:rPr>
                        <a:t>with functional Env. VSV –HIVgag in ph1, induced T cell specific</a:t>
                      </a:r>
                      <a:r>
                        <a:rPr lang="en-US" sz="1400" baseline="0" dirty="0" smtClean="0">
                          <a:solidFill>
                            <a:schemeClr val="tx1"/>
                          </a:solidFill>
                        </a:rPr>
                        <a:t> response</a:t>
                      </a:r>
                      <a:r>
                        <a:rPr lang="en-US" sz="1400" dirty="0" smtClean="0">
                          <a:solidFill>
                            <a:schemeClr val="tx1"/>
                          </a:solidFill>
                        </a:rPr>
                        <a:t> w/o causing serious AEs. VSV-Ebola in Ph3</a:t>
                      </a:r>
                      <a:r>
                        <a:rPr lang="en-US" sz="1400" baseline="0" dirty="0" smtClean="0">
                          <a:solidFill>
                            <a:schemeClr val="tx1"/>
                          </a:solidFill>
                        </a:rPr>
                        <a:t> completed, 100% efficacy in ring vaccination (n=7651)</a:t>
                      </a:r>
                      <a:endParaRPr lang="en-US" sz="1400" dirty="0" smtClean="0">
                        <a:solidFill>
                          <a:schemeClr val="tx1"/>
                        </a:solidFill>
                      </a:endParaRPr>
                    </a:p>
                  </a:txBody>
                  <a:tcPr marL="68580" marR="68580" marT="34290" marB="34290">
                    <a:solidFill>
                      <a:schemeClr val="accent2">
                        <a:lumMod val="40000"/>
                        <a:lumOff val="60000"/>
                      </a:schemeClr>
                    </a:solidFill>
                  </a:tcPr>
                </a:tc>
                <a:tc>
                  <a:txBody>
                    <a:bodyPr/>
                    <a:lstStyle/>
                    <a:p>
                      <a:r>
                        <a:rPr lang="en-US" sz="1400" dirty="0" smtClean="0">
                          <a:solidFill>
                            <a:schemeClr val="tx1"/>
                          </a:solidFill>
                        </a:rPr>
                        <a:t>Fuchs, JD., et al. AIDS Vaccine 2012. Retrovirology; Boston,</a:t>
                      </a:r>
                      <a:r>
                        <a:rPr lang="en-US" sz="1400" baseline="0" dirty="0" smtClean="0">
                          <a:solidFill>
                            <a:schemeClr val="tx1"/>
                          </a:solidFill>
                        </a:rPr>
                        <a:t> </a:t>
                      </a:r>
                      <a:r>
                        <a:rPr lang="en-US" sz="1400" dirty="0" smtClean="0">
                          <a:solidFill>
                            <a:schemeClr val="tx1"/>
                          </a:solidFill>
                        </a:rPr>
                        <a:t>MA, USA: 2012.; p. P134.</a:t>
                      </a:r>
                      <a:r>
                        <a:rPr lang="en-US" sz="1400" b="0" i="0" kern="1200" baseline="0" dirty="0" smtClean="0">
                          <a:solidFill>
                            <a:schemeClr val="tx1"/>
                          </a:solidFill>
                          <a:effectLst/>
                          <a:latin typeface="+mn-lt"/>
                          <a:ea typeface="+mn-ea"/>
                          <a:cs typeface="+mn-cs"/>
                        </a:rPr>
                        <a:t> </a:t>
                      </a:r>
                      <a:r>
                        <a:rPr lang="en-US" sz="1400" b="0" i="0" kern="1200" dirty="0" smtClean="0">
                          <a:solidFill>
                            <a:schemeClr val="tx1"/>
                          </a:solidFill>
                          <a:effectLst/>
                          <a:latin typeface="+mn-lt"/>
                          <a:ea typeface="+mn-ea"/>
                          <a:cs typeface="+mn-cs"/>
                        </a:rPr>
                        <a:t>NCT02287480.</a:t>
                      </a:r>
                      <a:r>
                        <a:rPr lang="en-US" sz="1400" b="0" i="0" kern="1200" baseline="0" dirty="0" smtClean="0">
                          <a:solidFill>
                            <a:schemeClr val="tx1"/>
                          </a:solidFill>
                          <a:effectLst/>
                          <a:latin typeface="+mn-lt"/>
                          <a:ea typeface="+mn-ea"/>
                          <a:cs typeface="+mn-cs"/>
                        </a:rPr>
                        <a:t> </a:t>
                      </a:r>
                      <a:r>
                        <a:rPr lang="en-US" sz="1400" b="0" i="0" kern="1200" dirty="0" smtClean="0">
                          <a:solidFill>
                            <a:schemeClr val="tx1"/>
                          </a:solidFill>
                          <a:effectLst/>
                          <a:latin typeface="+mn-lt"/>
                          <a:ea typeface="+mn-ea"/>
                          <a:cs typeface="+mn-cs"/>
                        </a:rPr>
                        <a:t>Lancet July 31, 2015</a:t>
                      </a:r>
                      <a:endParaRPr lang="en-US" sz="1400" dirty="0">
                        <a:solidFill>
                          <a:schemeClr val="tx1"/>
                        </a:solidFill>
                      </a:endParaRPr>
                    </a:p>
                  </a:txBody>
                  <a:tcPr marL="68580" marR="68580" marT="34290" marB="34290">
                    <a:solidFill>
                      <a:schemeClr val="accent2">
                        <a:lumMod val="40000"/>
                        <a:lumOff val="60000"/>
                      </a:schemeClr>
                    </a:solidFill>
                  </a:tcPr>
                </a:tc>
              </a:tr>
              <a:tr h="525499">
                <a:tc>
                  <a:txBody>
                    <a:bodyPr/>
                    <a:lstStyle/>
                    <a:p>
                      <a:r>
                        <a:rPr lang="en-US" sz="1400" dirty="0" smtClean="0">
                          <a:solidFill>
                            <a:schemeClr val="tx1"/>
                          </a:solidFill>
                        </a:rPr>
                        <a:t>Sendai virus </a:t>
                      </a:r>
                      <a:endParaRPr lang="en-US" sz="1400" dirty="0">
                        <a:solidFill>
                          <a:schemeClr val="tx1"/>
                        </a:solidFill>
                      </a:endParaRPr>
                    </a:p>
                  </a:txBody>
                  <a:tcPr marL="68580" marR="68580" marT="34290" marB="34290"/>
                </a:tc>
                <a:tc>
                  <a:txBody>
                    <a:bodyPr/>
                    <a:lstStyle/>
                    <a:p>
                      <a:r>
                        <a:rPr lang="en-US" sz="1400" dirty="0" smtClean="0">
                          <a:solidFill>
                            <a:schemeClr val="tx1"/>
                          </a:solidFill>
                        </a:rPr>
                        <a:t>HIV</a:t>
                      </a:r>
                      <a:endParaRPr lang="en-US" sz="1400" dirty="0">
                        <a:solidFill>
                          <a:schemeClr val="tx1"/>
                        </a:solidFill>
                      </a:endParaRPr>
                    </a:p>
                  </a:txBody>
                  <a:tcPr marL="68580" marR="68580" marT="34290" marB="3429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rPr>
                        <a:t>Prime-boost with DNA,</a:t>
                      </a:r>
                      <a:r>
                        <a:rPr lang="en-US" sz="1400" baseline="0" dirty="0" smtClean="0">
                          <a:solidFill>
                            <a:schemeClr val="tx1"/>
                          </a:solidFill>
                        </a:rPr>
                        <a:t> </a:t>
                      </a:r>
                      <a:r>
                        <a:rPr lang="en-US" sz="1400" dirty="0" smtClean="0">
                          <a:solidFill>
                            <a:schemeClr val="tx1"/>
                          </a:solidFill>
                        </a:rPr>
                        <a:t>strong suppression of SIVmac239 replication after IV challenge. Ph1 with SeV-HIV gag by IAVI and DNAVEC, ongoing with Ad35 prime/boost</a:t>
                      </a:r>
                    </a:p>
                  </a:txBody>
                  <a:tcPr marL="68580" marR="68580" marT="34290" marB="34290"/>
                </a:tc>
                <a:tc>
                  <a:txBody>
                    <a:bodyPr/>
                    <a:lstStyle/>
                    <a:p>
                      <a:r>
                        <a:rPr lang="en-US" sz="1400" dirty="0" smtClean="0">
                          <a:solidFill>
                            <a:schemeClr val="tx1"/>
                          </a:solidFill>
                        </a:rPr>
                        <a:t> Hara H, et al. Hum Vaccin. 2011; 7:639–645.</a:t>
                      </a:r>
                      <a:r>
                        <a:rPr lang="en-US" sz="1400" baseline="0" dirty="0" smtClean="0">
                          <a:solidFill>
                            <a:schemeClr val="tx1"/>
                          </a:solidFill>
                        </a:rPr>
                        <a:t> </a:t>
                      </a:r>
                      <a:r>
                        <a:rPr lang="en-US" sz="1400" dirty="0" smtClean="0">
                          <a:solidFill>
                            <a:schemeClr val="tx1"/>
                          </a:solidFill>
                        </a:rPr>
                        <a:t>ClinicalTrials.gov NCT01705990</a:t>
                      </a:r>
                    </a:p>
                  </a:txBody>
                  <a:tcPr marL="68580" marR="68580" marT="34290" marB="34290"/>
                </a:tc>
              </a:tr>
              <a:tr h="751866">
                <a:tc>
                  <a:txBody>
                    <a:bodyPr/>
                    <a:lstStyle/>
                    <a:p>
                      <a:r>
                        <a:rPr lang="en-US" sz="1400" dirty="0" smtClean="0">
                          <a:solidFill>
                            <a:schemeClr val="tx1"/>
                          </a:solidFill>
                        </a:rPr>
                        <a:t>Measles and CDV</a:t>
                      </a:r>
                      <a:endParaRPr lang="en-US" sz="1400" dirty="0">
                        <a:solidFill>
                          <a:schemeClr val="tx1"/>
                        </a:solidFill>
                      </a:endParaRPr>
                    </a:p>
                  </a:txBody>
                  <a:tcPr marL="68580" marR="68580" marT="34290" marB="34290"/>
                </a:tc>
                <a:tc>
                  <a:txBody>
                    <a:bodyPr/>
                    <a:lstStyle/>
                    <a:p>
                      <a:r>
                        <a:rPr lang="en-US" sz="1400" dirty="0" smtClean="0">
                          <a:solidFill>
                            <a:schemeClr val="tx1"/>
                          </a:solidFill>
                        </a:rPr>
                        <a:t>HIV,</a:t>
                      </a:r>
                      <a:r>
                        <a:rPr lang="en-US" sz="1400" baseline="0" dirty="0" smtClean="0">
                          <a:solidFill>
                            <a:schemeClr val="tx1"/>
                          </a:solidFill>
                        </a:rPr>
                        <a:t> Chik, dengue</a:t>
                      </a:r>
                      <a:endParaRPr lang="en-US" sz="1400" dirty="0">
                        <a:solidFill>
                          <a:schemeClr val="tx1"/>
                        </a:solidFill>
                      </a:endParaRPr>
                    </a:p>
                  </a:txBody>
                  <a:tcPr marL="68580" marR="68580" marT="34290" marB="34290"/>
                </a:tc>
                <a:tc>
                  <a:txBody>
                    <a:bodyPr/>
                    <a:lstStyle/>
                    <a:p>
                      <a:pPr>
                        <a:defRPr/>
                      </a:pPr>
                      <a:r>
                        <a:rPr lang="en-US" sz="1400" dirty="0" smtClean="0">
                          <a:solidFill>
                            <a:schemeClr val="tx1"/>
                          </a:solidFill>
                        </a:rPr>
                        <a:t>MV-HIV and MV-</a:t>
                      </a:r>
                      <a:r>
                        <a:rPr lang="en-US" sz="1400" dirty="0" err="1" smtClean="0">
                          <a:solidFill>
                            <a:schemeClr val="tx1"/>
                          </a:solidFill>
                        </a:rPr>
                        <a:t>Chik</a:t>
                      </a:r>
                      <a:r>
                        <a:rPr lang="en-US" sz="1400" baseline="0" dirty="0" smtClean="0">
                          <a:solidFill>
                            <a:schemeClr val="tx1"/>
                          </a:solidFill>
                        </a:rPr>
                        <a:t> </a:t>
                      </a:r>
                      <a:r>
                        <a:rPr lang="en-US" sz="1400" dirty="0" smtClean="0">
                          <a:solidFill>
                            <a:schemeClr val="tx1"/>
                          </a:solidFill>
                        </a:rPr>
                        <a:t>, immunogenic in macaques, in Ph1 by Inst Pasteur.</a:t>
                      </a:r>
                      <a:r>
                        <a:rPr lang="en-US" sz="1400" baseline="0" dirty="0" smtClean="0">
                          <a:solidFill>
                            <a:schemeClr val="tx1"/>
                          </a:solidFill>
                        </a:rPr>
                        <a:t> U</a:t>
                      </a:r>
                      <a:r>
                        <a:rPr lang="en-US" sz="1400" dirty="0" smtClean="0">
                          <a:solidFill>
                            <a:schemeClr val="tx1"/>
                          </a:solidFill>
                        </a:rPr>
                        <a:t>sed by mucosal</a:t>
                      </a:r>
                      <a:r>
                        <a:rPr lang="en-US" sz="1400" baseline="0" dirty="0" smtClean="0">
                          <a:solidFill>
                            <a:schemeClr val="tx1"/>
                          </a:solidFill>
                        </a:rPr>
                        <a:t> route with high dose or exchanged envelope with </a:t>
                      </a:r>
                      <a:r>
                        <a:rPr lang="en-US" sz="1400" dirty="0" smtClean="0">
                          <a:solidFill>
                            <a:schemeClr val="tx1"/>
                          </a:solidFill>
                        </a:rPr>
                        <a:t>GP with CDV</a:t>
                      </a:r>
                      <a:r>
                        <a:rPr lang="en-US" sz="1400" baseline="0" dirty="0" smtClean="0">
                          <a:solidFill>
                            <a:schemeClr val="tx1"/>
                          </a:solidFill>
                        </a:rPr>
                        <a:t> to </a:t>
                      </a:r>
                      <a:r>
                        <a:rPr lang="en-US" sz="1400" dirty="0" smtClean="0">
                          <a:solidFill>
                            <a:schemeClr val="tx1"/>
                          </a:solidFill>
                        </a:rPr>
                        <a:t>overcome preexisting immunity.</a:t>
                      </a:r>
                      <a:r>
                        <a:rPr lang="en-US" sz="1400" baseline="0" dirty="0" smtClean="0">
                          <a:solidFill>
                            <a:schemeClr val="tx1"/>
                          </a:solidFill>
                        </a:rPr>
                        <a:t> (</a:t>
                      </a:r>
                      <a:r>
                        <a:rPr lang="en-US" sz="1400" dirty="0" smtClean="0">
                          <a:solidFill>
                            <a:schemeClr val="tx1"/>
                          </a:solidFill>
                        </a:rPr>
                        <a:t>CDV neut is low in humans,</a:t>
                      </a:r>
                      <a:r>
                        <a:rPr lang="en-US" sz="1400" baseline="0" dirty="0" smtClean="0">
                          <a:solidFill>
                            <a:schemeClr val="tx1"/>
                          </a:solidFill>
                        </a:rPr>
                        <a:t> </a:t>
                      </a:r>
                      <a:r>
                        <a:rPr lang="en-US" sz="1400" dirty="0" smtClean="0">
                          <a:solidFill>
                            <a:schemeClr val="tx1"/>
                          </a:solidFill>
                        </a:rPr>
                        <a:t>no human disease)</a:t>
                      </a:r>
                    </a:p>
                  </a:txBody>
                  <a:tcPr marL="68580" marR="68580" marT="34290" marB="34290"/>
                </a:tc>
                <a:tc>
                  <a:txBody>
                    <a:bodyPr/>
                    <a:lstStyle/>
                    <a:p>
                      <a:r>
                        <a:rPr lang="en-US" sz="1400" dirty="0" smtClean="0"/>
                        <a:t>ClinicalTrials.gov NCT01320176</a:t>
                      </a:r>
                    </a:p>
                    <a:p>
                      <a:r>
                        <a:rPr lang="en-US" sz="1400" dirty="0" smtClean="0"/>
                        <a:t>http://www.themisbio.com</a:t>
                      </a:r>
                      <a:endParaRPr lang="en-US" sz="1400" dirty="0">
                        <a:solidFill>
                          <a:schemeClr val="tx1"/>
                        </a:solidFill>
                      </a:endParaRPr>
                    </a:p>
                  </a:txBody>
                  <a:tcPr marL="68580" marR="68580" marT="34290" marB="34290"/>
                </a:tc>
              </a:tr>
              <a:tr h="686967">
                <a:tc>
                  <a:txBody>
                    <a:bodyPr/>
                    <a:lstStyle/>
                    <a:p>
                      <a:r>
                        <a:rPr lang="en-US" sz="1400" dirty="0" smtClean="0">
                          <a:solidFill>
                            <a:schemeClr val="tx1"/>
                          </a:solidFill>
                        </a:rPr>
                        <a:t>YFV</a:t>
                      </a:r>
                      <a:endParaRPr lang="en-US" sz="1400" dirty="0">
                        <a:solidFill>
                          <a:schemeClr val="tx1"/>
                        </a:solidFill>
                      </a:endParaRPr>
                    </a:p>
                  </a:txBody>
                  <a:tcPr marL="68580" marR="68580" marT="34290" marB="34290">
                    <a:solidFill>
                      <a:schemeClr val="accent2">
                        <a:lumMod val="40000"/>
                        <a:lumOff val="60000"/>
                      </a:schemeClr>
                    </a:solidFill>
                  </a:tcPr>
                </a:tc>
                <a:tc>
                  <a:txBody>
                    <a:bodyPr/>
                    <a:lstStyle/>
                    <a:p>
                      <a:r>
                        <a:rPr lang="en-US" sz="1400" dirty="0" smtClean="0">
                          <a:solidFill>
                            <a:schemeClr val="tx1"/>
                          </a:solidFill>
                        </a:rPr>
                        <a:t>WNV,</a:t>
                      </a:r>
                      <a:r>
                        <a:rPr lang="en-US" sz="1400" baseline="0" dirty="0" smtClean="0">
                          <a:solidFill>
                            <a:schemeClr val="tx1"/>
                          </a:solidFill>
                        </a:rPr>
                        <a:t> JE, Dengue (Chimera)*</a:t>
                      </a:r>
                      <a:endParaRPr lang="en-US" sz="1400" dirty="0">
                        <a:solidFill>
                          <a:schemeClr val="tx1"/>
                        </a:solidFill>
                      </a:endParaRPr>
                    </a:p>
                  </a:txBody>
                  <a:tcPr marL="68580" marR="68580" marT="34290" marB="34290">
                    <a:solidFill>
                      <a:schemeClr val="accent2">
                        <a:lumMod val="40000"/>
                        <a:lumOff val="60000"/>
                      </a:schemeClr>
                    </a:solidFill>
                  </a:tcPr>
                </a:tc>
                <a:tc>
                  <a:txBody>
                    <a:bodyPr/>
                    <a:lstStyle/>
                    <a:p>
                      <a:r>
                        <a:rPr lang="en-US" sz="1400" dirty="0" smtClean="0">
                          <a:solidFill>
                            <a:schemeClr val="tx1"/>
                          </a:solidFill>
                        </a:rPr>
                        <a:t>Not</a:t>
                      </a:r>
                      <a:r>
                        <a:rPr lang="en-US" sz="1400" baseline="0" dirty="0" smtClean="0">
                          <a:solidFill>
                            <a:schemeClr val="tx1"/>
                          </a:solidFill>
                        </a:rPr>
                        <a:t> NV for mice or monkeys by IC route, do not replicate in mosquitoes, lack of recombination, YF-WNV approved as a horse vaccine, YF-JE approved as human vaccine, YF-DEN successfully tested in in 2 Ph3 trials (40,000 subjects)</a:t>
                      </a:r>
                      <a:endParaRPr lang="en-US" sz="1400" dirty="0">
                        <a:solidFill>
                          <a:schemeClr val="tx1"/>
                        </a:solidFill>
                      </a:endParaRPr>
                    </a:p>
                  </a:txBody>
                  <a:tcPr marL="68580" marR="68580" marT="34290" marB="34290">
                    <a:solidFill>
                      <a:schemeClr val="accent2">
                        <a:lumMod val="40000"/>
                        <a:lumOff val="60000"/>
                      </a:schemeClr>
                    </a:solidFill>
                  </a:tcPr>
                </a:tc>
                <a:tc>
                  <a:txBody>
                    <a:bodyPr/>
                    <a:lstStyle/>
                    <a:p>
                      <a:r>
                        <a:rPr lang="en-US" sz="1400" dirty="0" smtClean="0">
                          <a:solidFill>
                            <a:schemeClr val="tx1"/>
                          </a:solidFill>
                        </a:rPr>
                        <a:t>Capeding MR et al (2014). The Lancet (Published online July 11, 2014). Vilar L, et al. NEJM. 2014 (published online November 3) </a:t>
                      </a:r>
                    </a:p>
                  </a:txBody>
                  <a:tcPr marL="68580" marR="68580" marT="34290" marB="34290">
                    <a:solidFill>
                      <a:schemeClr val="accent2">
                        <a:lumMod val="40000"/>
                        <a:lumOff val="60000"/>
                      </a:schemeClr>
                    </a:solidFill>
                  </a:tcPr>
                </a:tc>
              </a:tr>
            </a:tbl>
          </a:graphicData>
        </a:graphic>
      </p:graphicFrame>
      <p:sp>
        <p:nvSpPr>
          <p:cNvPr id="3" name="TextBox 2"/>
          <p:cNvSpPr txBox="1"/>
          <p:nvPr/>
        </p:nvSpPr>
        <p:spPr>
          <a:xfrm>
            <a:off x="1371601" y="7047651"/>
            <a:ext cx="7751289" cy="523220"/>
          </a:xfrm>
          <a:prstGeom prst="rect">
            <a:avLst/>
          </a:prstGeom>
          <a:noFill/>
        </p:spPr>
        <p:txBody>
          <a:bodyPr wrap="none" rtlCol="0">
            <a:spAutoFit/>
          </a:bodyPr>
          <a:lstStyle/>
          <a:p>
            <a:r>
              <a:rPr lang="en-US" sz="1400" dirty="0"/>
              <a:t>More readings: Excler et al, Biologicals 38 (2010) 511-521</a:t>
            </a:r>
          </a:p>
          <a:p>
            <a:r>
              <a:rPr lang="en-US" sz="1400" dirty="0"/>
              <a:t>Parks et al, Curr Opin HIV AIDS. 2013 September ; 8(5): 402–411. doi:10.1097/COH.0b013e328363d389.</a:t>
            </a:r>
          </a:p>
        </p:txBody>
      </p:sp>
      <p:sp>
        <p:nvSpPr>
          <p:cNvPr id="5" name="TextBox 4"/>
          <p:cNvSpPr txBox="1"/>
          <p:nvPr/>
        </p:nvSpPr>
        <p:spPr>
          <a:xfrm>
            <a:off x="139987" y="6273224"/>
            <a:ext cx="11778564" cy="584776"/>
          </a:xfrm>
          <a:prstGeom prst="rect">
            <a:avLst/>
          </a:prstGeom>
          <a:noFill/>
        </p:spPr>
        <p:txBody>
          <a:bodyPr wrap="square" rtlCol="0">
            <a:spAutoFit/>
          </a:bodyPr>
          <a:lstStyle/>
          <a:p>
            <a:pPr algn="ctr"/>
            <a:r>
              <a:rPr lang="en-US" sz="1600" dirty="0" smtClean="0"/>
              <a:t>*: In chimeric viruses, the envelope of vaccine target is functionally incorporated into virions, whereas in other replication competent vectors, the envelope of vaccine target is only expressed in infected cells and not incorporated into virions </a:t>
            </a:r>
            <a:endParaRPr lang="en-US" sz="1600" dirty="0"/>
          </a:p>
        </p:txBody>
      </p:sp>
    </p:spTree>
    <p:extLst>
      <p:ext uri="{BB962C8B-B14F-4D97-AF65-F5344CB8AC3E}">
        <p14:creationId xmlns:p14="http://schemas.microsoft.com/office/powerpoint/2010/main" val="2458840135"/>
      </p:ext>
    </p:extLst>
  </p:cSld>
  <p:clrMapOvr>
    <a:masterClrMapping/>
  </p:clrMapOvr>
  <mc:AlternateContent xmlns:mc="http://schemas.openxmlformats.org/markup-compatibility/2006" xmlns:p14="http://schemas.microsoft.com/office/powerpoint/2010/main">
    <mc:Choice Requires="p14">
      <p:transition spd="slow" p14:dur="2000" advTm="102080"/>
    </mc:Choice>
    <mc:Fallback xmlns="">
      <p:transition xmlns:p14="http://schemas.microsoft.com/office/powerpoint/2010/main" spd="slow" advTm="102080"/>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252" y="103031"/>
            <a:ext cx="11436595" cy="866440"/>
          </a:xfrm>
        </p:spPr>
        <p:txBody>
          <a:bodyPr>
            <a:noAutofit/>
          </a:bodyPr>
          <a:lstStyle/>
          <a:p>
            <a:r>
              <a:rPr lang="en-US" sz="3600" dirty="0"/>
              <a:t>Selected replication competent vectors </a:t>
            </a:r>
            <a:r>
              <a:rPr lang="en-US" sz="3600" dirty="0" smtClean="0"/>
              <a:t>vaccines (chimera), </a:t>
            </a:r>
            <a:r>
              <a:rPr lang="en-US" sz="3600" dirty="0"/>
              <a:t>marketed or in late stages of developments </a:t>
            </a:r>
          </a:p>
        </p:txBody>
      </p:sp>
      <p:sp>
        <p:nvSpPr>
          <p:cNvPr id="3" name="Content Placeholder 2"/>
          <p:cNvSpPr>
            <a:spLocks noGrp="1"/>
          </p:cNvSpPr>
          <p:nvPr>
            <p:ph idx="1"/>
          </p:nvPr>
        </p:nvSpPr>
        <p:spPr>
          <a:xfrm>
            <a:off x="320842" y="1359049"/>
            <a:ext cx="11614484" cy="4351338"/>
          </a:xfrm>
        </p:spPr>
        <p:txBody>
          <a:bodyPr>
            <a:noAutofit/>
          </a:bodyPr>
          <a:lstStyle/>
          <a:p>
            <a:r>
              <a:rPr lang="en-US" sz="4000" dirty="0">
                <a:solidFill>
                  <a:srgbClr val="C00000"/>
                </a:solidFill>
              </a:rPr>
              <a:t>VSV vector for Ebola vaccine, </a:t>
            </a:r>
            <a:r>
              <a:rPr lang="en-US" sz="4000" dirty="0" smtClean="0">
                <a:solidFill>
                  <a:srgbClr val="C00000"/>
                </a:solidFill>
              </a:rPr>
              <a:t>Ph3</a:t>
            </a:r>
            <a:endParaRPr lang="en-US" sz="4000" dirty="0">
              <a:solidFill>
                <a:srgbClr val="C00000"/>
              </a:solidFill>
            </a:endParaRPr>
          </a:p>
          <a:p>
            <a:r>
              <a:rPr lang="en-US" sz="4000" dirty="0"/>
              <a:t>YF-based vectors</a:t>
            </a:r>
          </a:p>
          <a:p>
            <a:pPr lvl="1"/>
            <a:r>
              <a:rPr lang="en-US" sz="3600" dirty="0"/>
              <a:t>YF-WN (veterinary vaccine</a:t>
            </a:r>
            <a:r>
              <a:rPr lang="en-US" sz="3600" dirty="0" smtClean="0"/>
              <a:t>), </a:t>
            </a:r>
            <a:r>
              <a:rPr lang="en-US" sz="3600" dirty="0"/>
              <a:t>marketed as </a:t>
            </a:r>
            <a:r>
              <a:rPr lang="en-US" sz="3600" dirty="0" smtClean="0"/>
              <a:t>PreveNile™</a:t>
            </a:r>
            <a:endParaRPr lang="en-US" sz="3600" dirty="0"/>
          </a:p>
          <a:p>
            <a:pPr lvl="1"/>
            <a:r>
              <a:rPr lang="en-US" sz="3600" dirty="0"/>
              <a:t>YF-WN (human vaccine</a:t>
            </a:r>
            <a:r>
              <a:rPr lang="en-US" sz="3600" dirty="0" smtClean="0"/>
              <a:t>), </a:t>
            </a:r>
            <a:r>
              <a:rPr lang="en-US" sz="3600" dirty="0"/>
              <a:t>completed </a:t>
            </a:r>
            <a:r>
              <a:rPr lang="en-US" sz="3600" dirty="0" smtClean="0"/>
              <a:t>Ph2 </a:t>
            </a:r>
            <a:r>
              <a:rPr lang="en-US" sz="3600" dirty="0"/>
              <a:t>in elderly </a:t>
            </a:r>
          </a:p>
          <a:p>
            <a:pPr lvl="1"/>
            <a:r>
              <a:rPr lang="en-US" sz="3600" dirty="0"/>
              <a:t>YF-JE (human vaccine), marketed as </a:t>
            </a:r>
            <a:r>
              <a:rPr lang="en-US" sz="3600" dirty="0" smtClean="0"/>
              <a:t>Imojev™</a:t>
            </a:r>
            <a:endParaRPr lang="en-US" sz="3600" dirty="0"/>
          </a:p>
          <a:p>
            <a:pPr lvl="1"/>
            <a:r>
              <a:rPr lang="en-US" sz="3600" dirty="0">
                <a:solidFill>
                  <a:srgbClr val="C00000"/>
                </a:solidFill>
              </a:rPr>
              <a:t>YF-DEN TV( Human vaccine</a:t>
            </a:r>
            <a:r>
              <a:rPr lang="en-US" sz="3600" dirty="0" smtClean="0">
                <a:solidFill>
                  <a:srgbClr val="C00000"/>
                </a:solidFill>
              </a:rPr>
              <a:t>), in registration </a:t>
            </a:r>
            <a:endParaRPr lang="en-US" sz="3600" dirty="0">
              <a:solidFill>
                <a:srgbClr val="C00000"/>
              </a:solidFill>
            </a:endParaRPr>
          </a:p>
        </p:txBody>
      </p:sp>
      <p:sp>
        <p:nvSpPr>
          <p:cNvPr id="4" name="TextBox 3"/>
          <p:cNvSpPr txBox="1"/>
          <p:nvPr/>
        </p:nvSpPr>
        <p:spPr>
          <a:xfrm>
            <a:off x="278820" y="6147581"/>
            <a:ext cx="4166397" cy="369332"/>
          </a:xfrm>
          <a:prstGeom prst="rect">
            <a:avLst/>
          </a:prstGeom>
          <a:noFill/>
        </p:spPr>
        <p:txBody>
          <a:bodyPr wrap="none" rtlCol="0">
            <a:spAutoFit/>
          </a:bodyPr>
          <a:lstStyle/>
          <a:p>
            <a:r>
              <a:rPr lang="en-US" dirty="0" smtClean="0"/>
              <a:t>*:IMOJEV™ is trademark of </a:t>
            </a:r>
            <a:r>
              <a:rPr lang="en-US" dirty="0"/>
              <a:t>Sanofi Pasteur</a:t>
            </a:r>
            <a:r>
              <a:rPr lang="en-US" dirty="0" smtClean="0"/>
              <a:t> </a:t>
            </a:r>
            <a:endParaRPr lang="en-US" dirty="0"/>
          </a:p>
        </p:txBody>
      </p:sp>
    </p:spTree>
    <p:extLst>
      <p:ext uri="{BB962C8B-B14F-4D97-AF65-F5344CB8AC3E}">
        <p14:creationId xmlns:p14="http://schemas.microsoft.com/office/powerpoint/2010/main" val="965434490"/>
      </p:ext>
    </p:extLst>
  </p:cSld>
  <p:clrMapOvr>
    <a:masterClrMapping/>
  </p:clrMapOvr>
  <mc:AlternateContent xmlns:mc="http://schemas.openxmlformats.org/markup-compatibility/2006" xmlns:p14="http://schemas.microsoft.com/office/powerpoint/2010/main">
    <mc:Choice Requires="p14">
      <p:transition spd="slow" p14:dur="2000" advTm="11437"/>
    </mc:Choice>
    <mc:Fallback xmlns="">
      <p:transition xmlns:p14="http://schemas.microsoft.com/office/powerpoint/2010/main" spd="slow" advTm="11437"/>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736" y="316184"/>
            <a:ext cx="11974826" cy="803594"/>
          </a:xfrm>
        </p:spPr>
        <p:txBody>
          <a:bodyPr>
            <a:noAutofit/>
          </a:bodyPr>
          <a:lstStyle/>
          <a:p>
            <a:r>
              <a:rPr lang="en-US" sz="3600" dirty="0" smtClean="0"/>
              <a:t>Vesicular </a:t>
            </a:r>
            <a:r>
              <a:rPr lang="en-US" sz="3600" dirty="0"/>
              <a:t>Stomatitis Virus </a:t>
            </a:r>
            <a:r>
              <a:rPr lang="en-US" sz="3600" dirty="0" smtClean="0"/>
              <a:t>(VSV) as </a:t>
            </a:r>
            <a:r>
              <a:rPr lang="en-US" sz="3600" dirty="0"/>
              <a:t>a replication competent </a:t>
            </a:r>
            <a:r>
              <a:rPr lang="en-US" sz="3600" dirty="0" smtClean="0"/>
              <a:t>vector </a:t>
            </a:r>
            <a:r>
              <a:rPr lang="en-US" sz="3600" dirty="0"/>
              <a:t>for vaccine against Ebola</a:t>
            </a:r>
            <a:br>
              <a:rPr lang="en-US" sz="3600" dirty="0"/>
            </a:br>
            <a:endParaRPr lang="en-US" sz="3600" dirty="0"/>
          </a:p>
        </p:txBody>
      </p:sp>
      <p:sp>
        <p:nvSpPr>
          <p:cNvPr id="3" name="Content Placeholder 2"/>
          <p:cNvSpPr>
            <a:spLocks noGrp="1"/>
          </p:cNvSpPr>
          <p:nvPr>
            <p:ph idx="1"/>
          </p:nvPr>
        </p:nvSpPr>
        <p:spPr>
          <a:xfrm>
            <a:off x="114736" y="1286027"/>
            <a:ext cx="9042143" cy="5263423"/>
          </a:xfrm>
        </p:spPr>
        <p:txBody>
          <a:bodyPr>
            <a:noAutofit/>
          </a:bodyPr>
          <a:lstStyle/>
          <a:p>
            <a:pPr fontAlgn="base"/>
            <a:r>
              <a:rPr lang="en-US" sz="2400" dirty="0" smtClean="0"/>
              <a:t>Prototype </a:t>
            </a:r>
            <a:r>
              <a:rPr lang="en-US" sz="2400" dirty="0"/>
              <a:t>genus </a:t>
            </a:r>
            <a:r>
              <a:rPr lang="en-US" sz="2400" i="1" dirty="0"/>
              <a:t>Vesiculovirus</a:t>
            </a:r>
            <a:r>
              <a:rPr lang="en-US" sz="2400" dirty="0"/>
              <a:t> of the family </a:t>
            </a:r>
            <a:r>
              <a:rPr lang="en-US" sz="2400" i="1" dirty="0"/>
              <a:t>Rhabdoviridae</a:t>
            </a:r>
          </a:p>
          <a:p>
            <a:pPr fontAlgn="base"/>
            <a:r>
              <a:rPr lang="en-US" sz="2400" dirty="0"/>
              <a:t>A</a:t>
            </a:r>
            <a:r>
              <a:rPr lang="en-US" sz="2400" dirty="0" smtClean="0"/>
              <a:t>n </a:t>
            </a:r>
            <a:r>
              <a:rPr lang="en-US" sz="2400" dirty="0"/>
              <a:t>arbovirus </a:t>
            </a:r>
            <a:r>
              <a:rPr lang="en-US" sz="2400" dirty="0" smtClean="0"/>
              <a:t>transmitted </a:t>
            </a:r>
            <a:r>
              <a:rPr lang="en-US" sz="2400" dirty="0"/>
              <a:t>by sand fly insects to animals</a:t>
            </a:r>
            <a:r>
              <a:rPr lang="en-US" sz="2400" dirty="0" smtClean="0"/>
              <a:t>, </a:t>
            </a:r>
            <a:r>
              <a:rPr lang="en-US" sz="2400" dirty="0"/>
              <a:t>causes a mild flu like illness in humans</a:t>
            </a:r>
          </a:p>
          <a:p>
            <a:pPr fontAlgn="base"/>
            <a:r>
              <a:rPr lang="en-US" sz="2400" dirty="0"/>
              <a:t>G</a:t>
            </a:r>
            <a:r>
              <a:rPr lang="en-US" sz="2400" dirty="0" smtClean="0"/>
              <a:t>enome </a:t>
            </a:r>
            <a:r>
              <a:rPr lang="en-US" sz="2400" dirty="0"/>
              <a:t>contains a single molecule of negative-sense </a:t>
            </a:r>
            <a:r>
              <a:rPr lang="en-US" sz="2400" dirty="0" smtClean="0"/>
              <a:t>RNA, </a:t>
            </a:r>
            <a:r>
              <a:rPr lang="en-US" sz="2400" dirty="0"/>
              <a:t>11,161 nucleotide </a:t>
            </a:r>
            <a:r>
              <a:rPr lang="en-US" sz="2400" dirty="0" smtClean="0"/>
              <a:t>long, encodes </a:t>
            </a:r>
            <a:r>
              <a:rPr lang="en-US" sz="2400" dirty="0"/>
              <a:t>five major proteins</a:t>
            </a:r>
          </a:p>
          <a:p>
            <a:pPr fontAlgn="base"/>
            <a:r>
              <a:rPr lang="en-US" sz="2400" dirty="0"/>
              <a:t>P</a:t>
            </a:r>
            <a:r>
              <a:rPr lang="en-US" sz="2400" dirty="0" smtClean="0"/>
              <a:t>oorly </a:t>
            </a:r>
            <a:r>
              <a:rPr lang="en-US" sz="2400" dirty="0"/>
              <a:t>replicates in normal human cells (possibly due to intact interferon system)</a:t>
            </a:r>
          </a:p>
          <a:p>
            <a:pPr fontAlgn="base"/>
            <a:r>
              <a:rPr lang="en-US" sz="2400" dirty="0"/>
              <a:t> U</a:t>
            </a:r>
            <a:r>
              <a:rPr lang="en-US" sz="2400" dirty="0" smtClean="0"/>
              <a:t>sed </a:t>
            </a:r>
            <a:r>
              <a:rPr lang="en-US" sz="2400" dirty="0"/>
              <a:t>as an oncolytic virus for some cancer </a:t>
            </a:r>
            <a:r>
              <a:rPr lang="en-US" sz="2400" dirty="0" smtClean="0"/>
              <a:t>therapy*</a:t>
            </a:r>
            <a:endParaRPr lang="en-US" sz="2400" dirty="0"/>
          </a:p>
          <a:p>
            <a:pPr fontAlgn="base"/>
            <a:r>
              <a:rPr lang="en-US" sz="2400" dirty="0"/>
              <a:t>U</a:t>
            </a:r>
            <a:r>
              <a:rPr lang="en-US" sz="2400" dirty="0" smtClean="0"/>
              <a:t>sed </a:t>
            </a:r>
            <a:r>
              <a:rPr lang="en-US" sz="2400" dirty="0"/>
              <a:t>as a vector for Ebola vaccine</a:t>
            </a:r>
          </a:p>
          <a:p>
            <a:pPr marL="0" indent="0" fontAlgn="base">
              <a:buNone/>
            </a:pPr>
            <a:endParaRPr lang="en-US" sz="1800" dirty="0" smtClean="0"/>
          </a:p>
          <a:p>
            <a:pPr marL="0" indent="0" fontAlgn="base">
              <a:buNone/>
            </a:pPr>
            <a:endParaRPr lang="en-US" sz="1800" dirty="0"/>
          </a:p>
          <a:p>
            <a:pPr marL="0" indent="0" fontAlgn="base">
              <a:buNone/>
            </a:pPr>
            <a:endParaRPr lang="en-US" sz="1800" dirty="0" smtClean="0"/>
          </a:p>
          <a:p>
            <a:pPr marL="0" indent="0" fontAlgn="base">
              <a:buNone/>
            </a:pPr>
            <a:r>
              <a:rPr lang="en-US" sz="1800" dirty="0" smtClean="0"/>
              <a:t>*: Bell, J. C., et al. (2000)</a:t>
            </a:r>
            <a:r>
              <a:rPr lang="en-US" sz="1800" i="1" dirty="0" smtClean="0"/>
              <a:t> Nature Medicine</a:t>
            </a:r>
            <a:r>
              <a:rPr lang="en-US" sz="1800" dirty="0" smtClean="0"/>
              <a:t> 6(7), 782–89</a:t>
            </a:r>
          </a:p>
          <a:p>
            <a:pPr marL="0" indent="0" fontAlgn="base">
              <a:buNone/>
            </a:pPr>
            <a:endParaRPr lang="en-US" dirty="0"/>
          </a:p>
          <a:p>
            <a:pPr marL="0" indent="0" fontAlgn="base">
              <a:buNone/>
            </a:pPr>
            <a:endParaRPr lang="en-US" dirty="0"/>
          </a:p>
        </p:txBody>
      </p:sp>
      <p:sp>
        <p:nvSpPr>
          <p:cNvPr id="4" name="Rectangle 3"/>
          <p:cNvSpPr/>
          <p:nvPr/>
        </p:nvSpPr>
        <p:spPr>
          <a:xfrm>
            <a:off x="2838453" y="12660956"/>
            <a:ext cx="5941895" cy="715581"/>
          </a:xfrm>
          <a:prstGeom prst="rect">
            <a:avLst/>
          </a:prstGeom>
        </p:spPr>
        <p:txBody>
          <a:bodyPr wrap="square">
            <a:spAutoFit/>
          </a:bodyPr>
          <a:lstStyle/>
          <a:p>
            <a:r>
              <a:rPr lang="en-US" sz="1350" dirty="0"/>
              <a:t>Jeffrey E Lee</a:t>
            </a:r>
            <a:br>
              <a:rPr lang="en-US" sz="1350" dirty="0"/>
            </a:br>
            <a:r>
              <a:rPr lang="en-US" sz="1350" dirty="0"/>
              <a:t>Ebolavirus glycoprotein structure and mechanism of entry</a:t>
            </a:r>
            <a:br>
              <a:rPr lang="en-US" sz="1350" dirty="0"/>
            </a:br>
            <a:r>
              <a:rPr lang="en-US" sz="1350" dirty="0"/>
              <a:t>Future Virol. 2009 ; 4(6): 621–635. doi:10.2217/fvl.09.56.</a:t>
            </a:r>
          </a:p>
        </p:txBody>
      </p:sp>
      <p:pic>
        <p:nvPicPr>
          <p:cNvPr id="5122" name="Picture 2" descr="http://www.virology.ws/wp-content/uploads/2010/02/vsv_virion-300x22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77330" y="628315"/>
            <a:ext cx="3512232" cy="297777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8780348" y="3606085"/>
            <a:ext cx="3309214" cy="461665"/>
          </a:xfrm>
          <a:prstGeom prst="rect">
            <a:avLst/>
          </a:prstGeom>
        </p:spPr>
        <p:txBody>
          <a:bodyPr wrap="square">
            <a:spAutoFit/>
          </a:bodyPr>
          <a:lstStyle/>
          <a:p>
            <a:r>
              <a:rPr lang="en-US" sz="1200" dirty="0">
                <a:solidFill>
                  <a:srgbClr val="111111"/>
                </a:solidFill>
                <a:latin typeface="franklin-gothic-urw"/>
              </a:rPr>
              <a:t>the bullet-shaped morphology of vesicular stomatitis virus (a virus related to rabies virus)</a:t>
            </a:r>
            <a:endParaRPr lang="en-US" sz="1200" dirty="0"/>
          </a:p>
        </p:txBody>
      </p:sp>
      <p:sp>
        <p:nvSpPr>
          <p:cNvPr id="6" name="Rectangle 5"/>
          <p:cNvSpPr/>
          <p:nvPr/>
        </p:nvSpPr>
        <p:spPr>
          <a:xfrm>
            <a:off x="8780348" y="4168968"/>
            <a:ext cx="3261398" cy="369332"/>
          </a:xfrm>
          <a:prstGeom prst="rect">
            <a:avLst/>
          </a:prstGeom>
        </p:spPr>
        <p:txBody>
          <a:bodyPr wrap="square">
            <a:spAutoFit/>
          </a:bodyPr>
          <a:lstStyle/>
          <a:p>
            <a:r>
              <a:rPr lang="en-US" sz="900" dirty="0"/>
              <a:t>http://www.virology.ws/2010/02/23/architecture-of-a-bullet-shaped-virus/</a:t>
            </a:r>
          </a:p>
        </p:txBody>
      </p:sp>
    </p:spTree>
    <p:extLst>
      <p:ext uri="{BB962C8B-B14F-4D97-AF65-F5344CB8AC3E}">
        <p14:creationId xmlns:p14="http://schemas.microsoft.com/office/powerpoint/2010/main" val="2174294716"/>
      </p:ext>
    </p:extLst>
  </p:cSld>
  <p:clrMapOvr>
    <a:masterClrMapping/>
  </p:clrMapOvr>
  <mc:AlternateContent xmlns:mc="http://schemas.openxmlformats.org/markup-compatibility/2006" xmlns:p14="http://schemas.microsoft.com/office/powerpoint/2010/main">
    <mc:Choice Requires="p14">
      <p:transition spd="slow" p14:dur="2000" advTm="61221"/>
    </mc:Choice>
    <mc:Fallback xmlns="">
      <p:transition xmlns:p14="http://schemas.microsoft.com/office/powerpoint/2010/main" spd="slow" advTm="61221"/>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70645"/>
            <a:ext cx="9287625" cy="5483881"/>
          </a:xfrm>
        </p:spPr>
        <p:txBody>
          <a:bodyPr>
            <a:noAutofit/>
          </a:bodyPr>
          <a:lstStyle/>
          <a:p>
            <a:pPr marL="0" indent="0" fontAlgn="base">
              <a:buNone/>
            </a:pPr>
            <a:endParaRPr lang="en-US" sz="1200" b="1" dirty="0">
              <a:solidFill>
                <a:srgbClr val="252525"/>
              </a:solidFill>
              <a:latin typeface="Arial" panose="020B0604020202020204" pitchFamily="34" charset="0"/>
            </a:endParaRPr>
          </a:p>
          <a:p>
            <a:pPr fontAlgn="base"/>
            <a:r>
              <a:rPr lang="en-US" sz="2200" dirty="0">
                <a:solidFill>
                  <a:srgbClr val="252525"/>
                </a:solidFill>
              </a:rPr>
              <a:t>Member </a:t>
            </a:r>
            <a:r>
              <a:rPr lang="en-US" sz="2200" i="1" dirty="0" err="1" smtClean="0">
                <a:solidFill>
                  <a:srgbClr val="252525"/>
                </a:solidFill>
              </a:rPr>
              <a:t>Filoviridea</a:t>
            </a:r>
            <a:r>
              <a:rPr lang="en-US" sz="2200" dirty="0" smtClean="0">
                <a:solidFill>
                  <a:srgbClr val="252525"/>
                </a:solidFill>
              </a:rPr>
              <a:t> (2 </a:t>
            </a:r>
            <a:r>
              <a:rPr lang="en-US" sz="2200" dirty="0">
                <a:solidFill>
                  <a:srgbClr val="252525"/>
                </a:solidFill>
              </a:rPr>
              <a:t>genera; Marburg virus and Ebola </a:t>
            </a:r>
            <a:r>
              <a:rPr lang="en-US" sz="2200" dirty="0" smtClean="0">
                <a:solidFill>
                  <a:srgbClr val="252525"/>
                </a:solidFill>
              </a:rPr>
              <a:t>virus)</a:t>
            </a:r>
            <a:endParaRPr lang="en-US" sz="2200" dirty="0">
              <a:solidFill>
                <a:srgbClr val="252525"/>
              </a:solidFill>
            </a:endParaRPr>
          </a:p>
          <a:p>
            <a:pPr fontAlgn="base"/>
            <a:r>
              <a:rPr lang="en-US" sz="2200" dirty="0" smtClean="0"/>
              <a:t>SS, </a:t>
            </a:r>
            <a:r>
              <a:rPr lang="en-US" sz="2200" dirty="0" err="1" smtClean="0"/>
              <a:t>neg</a:t>
            </a:r>
            <a:r>
              <a:rPr lang="en-US" sz="2200" dirty="0" smtClean="0"/>
              <a:t>-sense </a:t>
            </a:r>
            <a:r>
              <a:rPr lang="en-US" sz="2200" dirty="0"/>
              <a:t>RNA, ~</a:t>
            </a:r>
            <a:r>
              <a:rPr lang="en-US" sz="2200" dirty="0" smtClean="0"/>
              <a:t>19,000 </a:t>
            </a:r>
            <a:r>
              <a:rPr lang="en-US" sz="2200" dirty="0" err="1" smtClean="0"/>
              <a:t>nt</a:t>
            </a:r>
            <a:r>
              <a:rPr lang="en-US" sz="2200" dirty="0" smtClean="0"/>
              <a:t>, 7 </a:t>
            </a:r>
            <a:r>
              <a:rPr lang="en-US" sz="2200" dirty="0"/>
              <a:t>structural </a:t>
            </a:r>
            <a:r>
              <a:rPr lang="en-US" sz="2200" dirty="0" smtClean="0"/>
              <a:t>and 1 </a:t>
            </a:r>
            <a:r>
              <a:rPr lang="en-US" sz="2200" dirty="0"/>
              <a:t>non-structural protein</a:t>
            </a:r>
          </a:p>
          <a:p>
            <a:pPr fontAlgn="base"/>
            <a:r>
              <a:rPr lang="en-US" sz="2200" dirty="0">
                <a:solidFill>
                  <a:srgbClr val="252525"/>
                </a:solidFill>
              </a:rPr>
              <a:t>H</a:t>
            </a:r>
            <a:r>
              <a:rPr lang="en-US" sz="2200" dirty="0" smtClean="0">
                <a:solidFill>
                  <a:srgbClr val="252525"/>
                </a:solidFill>
              </a:rPr>
              <a:t>ighly virulent, </a:t>
            </a:r>
            <a:r>
              <a:rPr lang="en-US" sz="2200" dirty="0">
                <a:solidFill>
                  <a:srgbClr val="252525"/>
                </a:solidFill>
              </a:rPr>
              <a:t>causes </a:t>
            </a:r>
            <a:r>
              <a:rPr lang="en-US" sz="2200" dirty="0" smtClean="0">
                <a:solidFill>
                  <a:srgbClr val="252525"/>
                </a:solidFill>
              </a:rPr>
              <a:t>severe</a:t>
            </a:r>
            <a:r>
              <a:rPr lang="en-US" sz="2200" dirty="0">
                <a:solidFill>
                  <a:srgbClr val="252525"/>
                </a:solidFill>
              </a:rPr>
              <a:t>, often fatal disease (50-90% fatality) in humans and other mammals </a:t>
            </a:r>
          </a:p>
          <a:p>
            <a:pPr fontAlgn="base"/>
            <a:r>
              <a:rPr lang="en-US" sz="2200" dirty="0" smtClean="0"/>
              <a:t>Bats believed </a:t>
            </a:r>
            <a:r>
              <a:rPr lang="en-US" sz="2200" dirty="0"/>
              <a:t>to </a:t>
            </a:r>
            <a:r>
              <a:rPr lang="en-US" sz="2200" dirty="0" smtClean="0"/>
              <a:t>be natural reservoir, primarily </a:t>
            </a:r>
            <a:r>
              <a:rPr lang="en-US" sz="2200" dirty="0"/>
              <a:t>transmitted to animals and humans through bodily fluids </a:t>
            </a:r>
          </a:p>
          <a:p>
            <a:pPr fontAlgn="base"/>
            <a:r>
              <a:rPr lang="en-US" sz="2200" dirty="0"/>
              <a:t>F</a:t>
            </a:r>
            <a:r>
              <a:rPr lang="en-US" sz="2200" dirty="0" smtClean="0"/>
              <a:t>irst disease outbreak in 1976 in </a:t>
            </a:r>
            <a:r>
              <a:rPr lang="en-US" sz="2200" dirty="0"/>
              <a:t>Central Africa, near the Ebola River, in </a:t>
            </a:r>
            <a:r>
              <a:rPr lang="en-US" sz="2200" dirty="0" smtClean="0"/>
              <a:t>Congo</a:t>
            </a:r>
            <a:r>
              <a:rPr lang="en-US" sz="2200" dirty="0"/>
              <a:t>, m</a:t>
            </a:r>
            <a:r>
              <a:rPr lang="en-US" sz="2200" dirty="0" smtClean="0"/>
              <a:t>ost recent </a:t>
            </a:r>
            <a:r>
              <a:rPr lang="en-US" sz="2200" dirty="0"/>
              <a:t>outbreak </a:t>
            </a:r>
            <a:r>
              <a:rPr lang="en-US" sz="2200" dirty="0" smtClean="0"/>
              <a:t>in 2014 </a:t>
            </a:r>
            <a:r>
              <a:rPr lang="en-US" sz="2200" dirty="0"/>
              <a:t>in West Africa </a:t>
            </a:r>
          </a:p>
          <a:p>
            <a:pPr fontAlgn="base"/>
            <a:r>
              <a:rPr lang="en-US" sz="2200" dirty="0"/>
              <a:t>O</a:t>
            </a:r>
            <a:r>
              <a:rPr lang="en-US" sz="2200" dirty="0" smtClean="0"/>
              <a:t>n </a:t>
            </a:r>
            <a:r>
              <a:rPr lang="en-US" sz="2200" dirty="0"/>
              <a:t>August 8, 2014, WHO declared the new EBOV outbreak as a public health emergency of international concern*</a:t>
            </a:r>
          </a:p>
          <a:p>
            <a:pPr fontAlgn="base"/>
            <a:r>
              <a:rPr lang="en-US" sz="2200" dirty="0"/>
              <a:t>This has been the largest outbreak with more cases and deaths than all others </a:t>
            </a:r>
            <a:r>
              <a:rPr lang="en-US" sz="2200" dirty="0" smtClean="0"/>
              <a:t>combined</a:t>
            </a:r>
          </a:p>
          <a:p>
            <a:pPr lvl="1" fontAlgn="base"/>
            <a:r>
              <a:rPr lang="en-US" sz="1800" b="1" dirty="0">
                <a:solidFill>
                  <a:srgbClr val="FF0000"/>
                </a:solidFill>
              </a:rPr>
              <a:t>There have been 28,601 human cases and more than 11,300 deaths as of December 2, 2015 </a:t>
            </a:r>
            <a:endParaRPr lang="en-US" sz="1800" b="1" dirty="0" smtClean="0">
              <a:solidFill>
                <a:srgbClr val="FF0000"/>
              </a:solidFill>
            </a:endParaRPr>
          </a:p>
          <a:p>
            <a:pPr marL="0" indent="0" fontAlgn="base">
              <a:buNone/>
            </a:pPr>
            <a:r>
              <a:rPr lang="en-US" sz="2200" dirty="0"/>
              <a:t>	</a:t>
            </a:r>
            <a:endParaRPr lang="en-US" sz="2200" dirty="0"/>
          </a:p>
        </p:txBody>
      </p:sp>
      <p:pic>
        <p:nvPicPr>
          <p:cNvPr id="4" name="Picture 2" descr="Ebola viruses (red) on surface of a monkey cell (blue)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80880" y="199642"/>
            <a:ext cx="2095500" cy="1906758"/>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9580880" y="2142626"/>
            <a:ext cx="2402573" cy="954107"/>
          </a:xfrm>
          <a:prstGeom prst="rect">
            <a:avLst/>
          </a:prstGeom>
        </p:spPr>
        <p:txBody>
          <a:bodyPr wrap="square">
            <a:spAutoFit/>
          </a:bodyPr>
          <a:lstStyle/>
          <a:p>
            <a:r>
              <a:rPr lang="en-US" sz="1400" dirty="0">
                <a:latin typeface="Lato"/>
              </a:rPr>
              <a:t>Ebola viruses (red) adhere to the surface of a monkey cell (blue) in this scanning electron micrograph</a:t>
            </a:r>
            <a:endParaRPr lang="en-US" sz="1400" dirty="0"/>
          </a:p>
        </p:txBody>
      </p:sp>
      <p:sp>
        <p:nvSpPr>
          <p:cNvPr id="2" name="Rectangle 1"/>
          <p:cNvSpPr/>
          <p:nvPr/>
        </p:nvSpPr>
        <p:spPr>
          <a:xfrm>
            <a:off x="192505" y="32217"/>
            <a:ext cx="3641517" cy="600164"/>
          </a:xfrm>
          <a:prstGeom prst="rect">
            <a:avLst/>
          </a:prstGeom>
        </p:spPr>
        <p:txBody>
          <a:bodyPr wrap="none">
            <a:spAutoFit/>
          </a:bodyPr>
          <a:lstStyle/>
          <a:p>
            <a:pPr fontAlgn="base">
              <a:lnSpc>
                <a:spcPct val="90000"/>
              </a:lnSpc>
              <a:spcBef>
                <a:spcPts val="1000"/>
              </a:spcBef>
            </a:pPr>
            <a:r>
              <a:rPr lang="en-US" sz="3600" dirty="0">
                <a:solidFill>
                  <a:srgbClr val="252525"/>
                </a:solidFill>
                <a:latin typeface="+mj-lt"/>
              </a:rPr>
              <a:t>Ebola virus (EBOV)</a:t>
            </a:r>
          </a:p>
        </p:txBody>
      </p:sp>
      <p:sp>
        <p:nvSpPr>
          <p:cNvPr id="7" name="Rectangle 6"/>
          <p:cNvSpPr/>
          <p:nvPr/>
        </p:nvSpPr>
        <p:spPr>
          <a:xfrm>
            <a:off x="378413" y="6481338"/>
            <a:ext cx="6177280" cy="307777"/>
          </a:xfrm>
          <a:prstGeom prst="rect">
            <a:avLst/>
          </a:prstGeom>
        </p:spPr>
        <p:txBody>
          <a:bodyPr wrap="square">
            <a:spAutoFit/>
          </a:bodyPr>
          <a:lstStyle/>
          <a:p>
            <a:pPr fontAlgn="base"/>
            <a:r>
              <a:rPr lang="en-US" sz="1400" dirty="0"/>
              <a:t>*: (http://www.who.int/mediacentre/factsheets/fs103/en/). </a:t>
            </a:r>
          </a:p>
        </p:txBody>
      </p:sp>
      <p:pic>
        <p:nvPicPr>
          <p:cNvPr id="6146" name="Picture 2" descr="http://upload.wikimedia.org/wikipedia/commons/thumb/1/15/PikiWiki_Israel_11327_Wildlife_and_Plants_of_Israel-Bat-003.jpg/220px-PikiWiki_Israel_11327_Wildlife_and_Plants_of_Israel-Bat-00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80880" y="3169186"/>
            <a:ext cx="2095500" cy="208597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9480130" y="5400068"/>
            <a:ext cx="2297001" cy="738664"/>
          </a:xfrm>
          <a:prstGeom prst="rect">
            <a:avLst/>
          </a:prstGeom>
        </p:spPr>
        <p:txBody>
          <a:bodyPr wrap="square">
            <a:spAutoFit/>
          </a:bodyPr>
          <a:lstStyle/>
          <a:p>
            <a:r>
              <a:rPr lang="en-US" sz="1400" dirty="0" smtClean="0"/>
              <a:t>Common </a:t>
            </a:r>
            <a:r>
              <a:rPr lang="en-US" sz="1400" dirty="0">
                <a:hlinkClick r:id="rId5" tooltip="Megabat"/>
              </a:rPr>
              <a:t>fruit bats</a:t>
            </a:r>
            <a:r>
              <a:rPr lang="en-US" sz="1400" dirty="0"/>
              <a:t> </a:t>
            </a:r>
            <a:r>
              <a:rPr lang="en-US" sz="1400" dirty="0" smtClean="0"/>
              <a:t>(</a:t>
            </a:r>
            <a:r>
              <a:rPr lang="en-US" sz="1400" i="1" dirty="0" smtClean="0">
                <a:hlinkClick r:id="rId6" tooltip="Rousettus aegyptiacus"/>
              </a:rPr>
              <a:t>Rousettus aegyptiacus</a:t>
            </a:r>
            <a:r>
              <a:rPr lang="en-US" sz="1400" dirty="0" smtClean="0"/>
              <a:t>) flying</a:t>
            </a:r>
            <a:endParaRPr lang="en-US" sz="1400" dirty="0"/>
          </a:p>
        </p:txBody>
      </p:sp>
    </p:spTree>
    <p:extLst>
      <p:ext uri="{BB962C8B-B14F-4D97-AF65-F5344CB8AC3E}">
        <p14:creationId xmlns:p14="http://schemas.microsoft.com/office/powerpoint/2010/main" val="298716833"/>
      </p:ext>
    </p:extLst>
  </p:cSld>
  <p:clrMapOvr>
    <a:masterClrMapping/>
  </p:clrMapOvr>
  <mc:AlternateContent xmlns:mc="http://schemas.openxmlformats.org/markup-compatibility/2006" xmlns:p14="http://schemas.microsoft.com/office/powerpoint/2010/main">
    <mc:Choice Requires="p14">
      <p:transition spd="slow" p14:dur="2000" advTm="36277"/>
    </mc:Choice>
    <mc:Fallback xmlns="">
      <p:transition xmlns:p14="http://schemas.microsoft.com/office/powerpoint/2010/main" spd="slow" advTm="36277"/>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4426" y="0"/>
            <a:ext cx="8362265" cy="600074"/>
          </a:xfrm>
        </p:spPr>
        <p:txBody>
          <a:bodyPr>
            <a:noAutofit/>
          </a:bodyPr>
          <a:lstStyle/>
          <a:p>
            <a:r>
              <a:rPr lang="en-US" sz="3600" dirty="0"/>
              <a:t>Construction of VSV-Ebola </a:t>
            </a:r>
            <a:r>
              <a:rPr lang="en-US" sz="3600" dirty="0" smtClean="0"/>
              <a:t>vector (Chimera)</a:t>
            </a:r>
            <a:endParaRPr lang="en-US" sz="3600" dirty="0"/>
          </a:p>
        </p:txBody>
      </p:sp>
      <p:sp>
        <p:nvSpPr>
          <p:cNvPr id="3" name="Content Placeholder 2"/>
          <p:cNvSpPr>
            <a:spLocks noGrp="1"/>
          </p:cNvSpPr>
          <p:nvPr>
            <p:ph idx="1"/>
          </p:nvPr>
        </p:nvSpPr>
        <p:spPr>
          <a:xfrm>
            <a:off x="197452" y="902538"/>
            <a:ext cx="11732437" cy="5420430"/>
          </a:xfrm>
        </p:spPr>
        <p:txBody>
          <a:bodyPr>
            <a:noAutofit/>
          </a:bodyPr>
          <a:lstStyle/>
          <a:p>
            <a:pPr lvl="1" fontAlgn="base"/>
            <a:r>
              <a:rPr lang="en-US" sz="2800" dirty="0" smtClean="0">
                <a:solidFill>
                  <a:prstClr val="black"/>
                </a:solidFill>
              </a:rPr>
              <a:t>GP </a:t>
            </a:r>
            <a:r>
              <a:rPr lang="en-US" sz="2800" dirty="0">
                <a:solidFill>
                  <a:prstClr val="black"/>
                </a:solidFill>
              </a:rPr>
              <a:t>of an attenuated </a:t>
            </a:r>
            <a:r>
              <a:rPr lang="en-US" sz="2800" dirty="0" smtClean="0">
                <a:solidFill>
                  <a:prstClr val="black"/>
                </a:solidFill>
              </a:rPr>
              <a:t>VSV </a:t>
            </a:r>
            <a:r>
              <a:rPr lang="en-US" sz="2800" dirty="0">
                <a:solidFill>
                  <a:prstClr val="black"/>
                </a:solidFill>
              </a:rPr>
              <a:t>was replaced by GP of EBOV</a:t>
            </a:r>
          </a:p>
          <a:p>
            <a:pPr lvl="1" fontAlgn="base"/>
            <a:r>
              <a:rPr lang="en-US" sz="2800" dirty="0">
                <a:solidFill>
                  <a:prstClr val="black"/>
                </a:solidFill>
              </a:rPr>
              <a:t>GP of EBOV is the only </a:t>
            </a:r>
            <a:r>
              <a:rPr lang="en-US" sz="2800" dirty="0" smtClean="0">
                <a:solidFill>
                  <a:prstClr val="black"/>
                </a:solidFill>
              </a:rPr>
              <a:t>viral protein targeted by </a:t>
            </a:r>
            <a:r>
              <a:rPr lang="en-US" sz="2800" dirty="0">
                <a:solidFill>
                  <a:prstClr val="black"/>
                </a:solidFill>
              </a:rPr>
              <a:t>neutralizing antibodies</a:t>
            </a:r>
          </a:p>
          <a:p>
            <a:pPr lvl="1" fontAlgn="base"/>
            <a:r>
              <a:rPr lang="en-US" sz="2800" dirty="0">
                <a:solidFill>
                  <a:prstClr val="black"/>
                </a:solidFill>
              </a:rPr>
              <a:t>GP of EBOV is critical for virus attachment </a:t>
            </a:r>
            <a:r>
              <a:rPr lang="en-US" sz="2800" dirty="0" smtClean="0">
                <a:solidFill>
                  <a:prstClr val="black"/>
                </a:solidFill>
              </a:rPr>
              <a:t>and </a:t>
            </a:r>
            <a:r>
              <a:rPr lang="en-US" sz="2800" dirty="0">
                <a:solidFill>
                  <a:prstClr val="black"/>
                </a:solidFill>
              </a:rPr>
              <a:t>fusion </a:t>
            </a:r>
            <a:r>
              <a:rPr lang="en-US" sz="2800" dirty="0" smtClean="0">
                <a:solidFill>
                  <a:prstClr val="black"/>
                </a:solidFill>
              </a:rPr>
              <a:t>process* </a:t>
            </a:r>
            <a:endParaRPr lang="en-US" sz="2800" dirty="0">
              <a:solidFill>
                <a:prstClr val="black"/>
              </a:solidFill>
            </a:endParaRPr>
          </a:p>
          <a:p>
            <a:pPr lvl="1" fontAlgn="base"/>
            <a:r>
              <a:rPr lang="en-US" sz="2800" dirty="0">
                <a:solidFill>
                  <a:prstClr val="black"/>
                </a:solidFill>
              </a:rPr>
              <a:t>rVSV-ZEBOV-GP chimera </a:t>
            </a:r>
            <a:r>
              <a:rPr lang="en-US" sz="2800" dirty="0" smtClean="0">
                <a:solidFill>
                  <a:prstClr val="black"/>
                </a:solidFill>
              </a:rPr>
              <a:t>was:</a:t>
            </a:r>
          </a:p>
          <a:p>
            <a:pPr lvl="2" fontAlgn="base"/>
            <a:r>
              <a:rPr lang="en-US" sz="2400" dirty="0">
                <a:solidFill>
                  <a:prstClr val="black"/>
                </a:solidFill>
              </a:rPr>
              <a:t>N</a:t>
            </a:r>
            <a:r>
              <a:rPr lang="en-US" sz="2400" dirty="0" smtClean="0">
                <a:solidFill>
                  <a:prstClr val="black"/>
                </a:solidFill>
              </a:rPr>
              <a:t>on-pathologic </a:t>
            </a:r>
            <a:r>
              <a:rPr lang="en-US" sz="2400" dirty="0">
                <a:solidFill>
                  <a:prstClr val="black"/>
                </a:solidFill>
              </a:rPr>
              <a:t>in primates and mice</a:t>
            </a:r>
          </a:p>
          <a:p>
            <a:pPr lvl="2" fontAlgn="base"/>
            <a:r>
              <a:rPr lang="en-US" sz="2400" dirty="0"/>
              <a:t>P</a:t>
            </a:r>
            <a:r>
              <a:rPr lang="en-US" sz="2400" dirty="0" smtClean="0"/>
              <a:t>rotected </a:t>
            </a:r>
            <a:r>
              <a:rPr lang="en-US" sz="2400" dirty="0"/>
              <a:t>100% of non-human primates given 4 w before challenge**</a:t>
            </a:r>
            <a:r>
              <a:rPr lang="en-US" sz="2400" dirty="0">
                <a:solidFill>
                  <a:prstClr val="black"/>
                </a:solidFill>
              </a:rPr>
              <a:t> </a:t>
            </a:r>
          </a:p>
          <a:p>
            <a:pPr lvl="1" fontAlgn="base"/>
            <a:r>
              <a:rPr lang="en-US" sz="2800" dirty="0">
                <a:solidFill>
                  <a:prstClr val="black"/>
                </a:solidFill>
              </a:rPr>
              <a:t>Merck MSD holds </a:t>
            </a:r>
            <a:r>
              <a:rPr lang="en-US" sz="2800" dirty="0" smtClean="0">
                <a:solidFill>
                  <a:prstClr val="black"/>
                </a:solidFill>
              </a:rPr>
              <a:t>exclusive license </a:t>
            </a:r>
            <a:r>
              <a:rPr lang="en-US" sz="2800" dirty="0">
                <a:solidFill>
                  <a:prstClr val="black"/>
                </a:solidFill>
              </a:rPr>
              <a:t>from NewLink Genetics for </a:t>
            </a:r>
            <a:r>
              <a:rPr lang="en-US" sz="2800" dirty="0" smtClean="0">
                <a:solidFill>
                  <a:prstClr val="black"/>
                </a:solidFill>
              </a:rPr>
              <a:t>dev/commercialization</a:t>
            </a:r>
            <a:endParaRPr lang="en-US" sz="2800" dirty="0">
              <a:solidFill>
                <a:prstClr val="black"/>
              </a:solidFill>
            </a:endParaRPr>
          </a:p>
          <a:p>
            <a:pPr lvl="1" fontAlgn="base"/>
            <a:r>
              <a:rPr lang="en-US" sz="2800" dirty="0">
                <a:solidFill>
                  <a:prstClr val="black"/>
                </a:solidFill>
              </a:rPr>
              <a:t>L</a:t>
            </a:r>
            <a:r>
              <a:rPr lang="en-US" sz="2800" dirty="0" smtClean="0"/>
              <a:t>arge Ph3 ring vaccination efficacy model was </a:t>
            </a:r>
            <a:r>
              <a:rPr lang="en-US" sz="2800" dirty="0"/>
              <a:t>conducted</a:t>
            </a:r>
          </a:p>
          <a:p>
            <a:pPr lvl="1" fontAlgn="base"/>
            <a:r>
              <a:rPr lang="en-US" sz="2800" dirty="0" smtClean="0">
                <a:solidFill>
                  <a:prstClr val="black"/>
                </a:solidFill>
              </a:rPr>
              <a:t>However, </a:t>
            </a:r>
            <a:r>
              <a:rPr lang="en-US" sz="2800" dirty="0">
                <a:solidFill>
                  <a:prstClr val="black"/>
                </a:solidFill>
              </a:rPr>
              <a:t>sequencing of close to 100 EBOV from patients </a:t>
            </a:r>
            <a:r>
              <a:rPr lang="en-US" sz="2800" dirty="0" smtClean="0">
                <a:solidFill>
                  <a:prstClr val="black"/>
                </a:solidFill>
              </a:rPr>
              <a:t>revealed </a:t>
            </a:r>
            <a:r>
              <a:rPr lang="en-US" sz="2800" dirty="0">
                <a:solidFill>
                  <a:prstClr val="black"/>
                </a:solidFill>
              </a:rPr>
              <a:t>that the virus mutates as fast as </a:t>
            </a:r>
            <a:r>
              <a:rPr lang="en-US" sz="2800" dirty="0" smtClean="0">
                <a:solidFill>
                  <a:prstClr val="black"/>
                </a:solidFill>
              </a:rPr>
              <a:t>seasonal</a:t>
            </a:r>
            <a:r>
              <a:rPr lang="en-US" sz="2800" dirty="0">
                <a:solidFill>
                  <a:prstClr val="black"/>
                </a:solidFill>
              </a:rPr>
              <a:t> influenza which may pose challenges for the development of an </a:t>
            </a:r>
            <a:r>
              <a:rPr lang="en-US" sz="2800" dirty="0" smtClean="0">
                <a:solidFill>
                  <a:prstClr val="black"/>
                </a:solidFill>
              </a:rPr>
              <a:t>effective universal </a:t>
            </a:r>
            <a:r>
              <a:rPr lang="en-US" sz="2800" dirty="0">
                <a:solidFill>
                  <a:prstClr val="black"/>
                </a:solidFill>
              </a:rPr>
              <a:t>vaccine*** </a:t>
            </a:r>
          </a:p>
        </p:txBody>
      </p:sp>
      <p:sp>
        <p:nvSpPr>
          <p:cNvPr id="5" name="Rectangle 4"/>
          <p:cNvSpPr/>
          <p:nvPr/>
        </p:nvSpPr>
        <p:spPr>
          <a:xfrm>
            <a:off x="543188" y="6201122"/>
            <a:ext cx="7843520" cy="861774"/>
          </a:xfrm>
          <a:prstGeom prst="rect">
            <a:avLst/>
          </a:prstGeom>
        </p:spPr>
        <p:txBody>
          <a:bodyPr wrap="square">
            <a:spAutoFit/>
          </a:bodyPr>
          <a:lstStyle/>
          <a:p>
            <a:r>
              <a:rPr lang="en-US" sz="1200" dirty="0">
                <a:solidFill>
                  <a:prstClr val="black"/>
                </a:solidFill>
              </a:rPr>
              <a:t>*: Lee at al., </a:t>
            </a:r>
            <a:r>
              <a:rPr lang="en-US" sz="1200" i="1" dirty="0"/>
              <a:t>Nature</a:t>
            </a:r>
            <a:r>
              <a:rPr lang="en-US" sz="1200" dirty="0"/>
              <a:t> </a:t>
            </a:r>
            <a:r>
              <a:rPr lang="en-US" sz="1200" b="1" dirty="0"/>
              <a:t>454</a:t>
            </a:r>
            <a:r>
              <a:rPr lang="en-US" sz="1200" dirty="0"/>
              <a:t>, 177-182 (10 July 2008) </a:t>
            </a:r>
            <a:endParaRPr lang="en-US" sz="1200" dirty="0">
              <a:solidFill>
                <a:prstClr val="black"/>
              </a:solidFill>
            </a:endParaRPr>
          </a:p>
          <a:p>
            <a:r>
              <a:rPr lang="en-US" altLang="en-US" sz="1200" dirty="0">
                <a:solidFill>
                  <a:srgbClr val="000000"/>
                </a:solidFill>
                <a:latin typeface="inherit"/>
              </a:rPr>
              <a:t>**: Geisbert &amp; Feldmann H. </a:t>
            </a:r>
            <a:r>
              <a:rPr lang="en-US" altLang="en-US" sz="1200" i="1" dirty="0">
                <a:solidFill>
                  <a:srgbClr val="000000"/>
                </a:solidFill>
                <a:latin typeface="inherit"/>
              </a:rPr>
              <a:t>J Infect Dis</a:t>
            </a:r>
            <a:r>
              <a:rPr lang="en-US" altLang="en-US" sz="1200" dirty="0">
                <a:solidFill>
                  <a:srgbClr val="000000"/>
                </a:solidFill>
                <a:latin typeface="inherit"/>
              </a:rPr>
              <a:t> 2011, </a:t>
            </a:r>
            <a:r>
              <a:rPr lang="en-US" altLang="en-US" sz="1200" b="1" dirty="0">
                <a:solidFill>
                  <a:srgbClr val="000000"/>
                </a:solidFill>
                <a:latin typeface="inherit"/>
              </a:rPr>
              <a:t>204:</a:t>
            </a:r>
            <a:r>
              <a:rPr lang="en-US" altLang="en-US" sz="1200" dirty="0">
                <a:solidFill>
                  <a:srgbClr val="000000"/>
                </a:solidFill>
                <a:latin typeface="inherit"/>
              </a:rPr>
              <a:t>S1075-S1081</a:t>
            </a:r>
            <a:endParaRPr lang="en-US" sz="1200" dirty="0"/>
          </a:p>
          <a:p>
            <a:r>
              <a:rPr lang="en-US" sz="1200" b="1" dirty="0">
                <a:solidFill>
                  <a:srgbClr val="000000"/>
                </a:solidFill>
                <a:latin typeface="inherit"/>
              </a:rPr>
              <a:t>**: </a:t>
            </a:r>
            <a:r>
              <a:rPr lang="en-US" sz="1200" dirty="0">
                <a:solidFill>
                  <a:prstClr val="black"/>
                </a:solidFill>
              </a:rPr>
              <a:t>Gire et al,. Science 12 September 2014:Vol. 345 no. 6202 pp. 1369-1372. DOI: 10.1126/science 1259657</a:t>
            </a:r>
          </a:p>
          <a:p>
            <a:r>
              <a:rPr lang="en-US" sz="1400" dirty="0">
                <a:solidFill>
                  <a:prstClr val="black"/>
                </a:solidFill>
              </a:rPr>
              <a:t> </a:t>
            </a:r>
            <a:endParaRPr lang="en-US" sz="1600" dirty="0"/>
          </a:p>
        </p:txBody>
      </p:sp>
    </p:spTree>
    <p:extLst>
      <p:ext uri="{BB962C8B-B14F-4D97-AF65-F5344CB8AC3E}">
        <p14:creationId xmlns:p14="http://schemas.microsoft.com/office/powerpoint/2010/main" val="647163040"/>
      </p:ext>
    </p:extLst>
  </p:cSld>
  <p:clrMapOvr>
    <a:masterClrMapping/>
  </p:clrMapOvr>
  <mc:AlternateContent xmlns:mc="http://schemas.openxmlformats.org/markup-compatibility/2006" xmlns:p14="http://schemas.microsoft.com/office/powerpoint/2010/main">
    <mc:Choice Requires="p14">
      <p:transition spd="slow" p14:dur="2000" advTm="106576"/>
    </mc:Choice>
    <mc:Fallback xmlns="">
      <p:transition xmlns:p14="http://schemas.microsoft.com/office/powerpoint/2010/main" spd="slow" advTm="106576"/>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535" y="126315"/>
            <a:ext cx="11814635" cy="731521"/>
          </a:xfrm>
        </p:spPr>
        <p:txBody>
          <a:bodyPr>
            <a:noAutofit/>
          </a:bodyPr>
          <a:lstStyle/>
          <a:p>
            <a:r>
              <a:rPr lang="en-US" sz="3600" dirty="0"/>
              <a:t>YF 17D vaccine virus as a replication competent vector </a:t>
            </a:r>
          </a:p>
        </p:txBody>
      </p:sp>
      <p:sp>
        <p:nvSpPr>
          <p:cNvPr id="3" name="Content Placeholder 2"/>
          <p:cNvSpPr>
            <a:spLocks noGrp="1"/>
          </p:cNvSpPr>
          <p:nvPr>
            <p:ph idx="1"/>
          </p:nvPr>
        </p:nvSpPr>
        <p:spPr>
          <a:xfrm>
            <a:off x="374475" y="915592"/>
            <a:ext cx="11694695" cy="5519520"/>
          </a:xfrm>
        </p:spPr>
        <p:txBody>
          <a:bodyPr>
            <a:noAutofit/>
          </a:bodyPr>
          <a:lstStyle/>
          <a:p>
            <a:pPr>
              <a:lnSpc>
                <a:spcPct val="115000"/>
              </a:lnSpc>
              <a:defRPr/>
            </a:pPr>
            <a:r>
              <a:rPr lang="en-US" dirty="0" smtClean="0"/>
              <a:t>YFV is the prototype virus within the </a:t>
            </a:r>
            <a:r>
              <a:rPr lang="en-US" dirty="0"/>
              <a:t>F</a:t>
            </a:r>
            <a:r>
              <a:rPr lang="en-US" dirty="0" smtClean="0"/>
              <a:t>laviviridae family</a:t>
            </a:r>
          </a:p>
          <a:p>
            <a:pPr>
              <a:lnSpc>
                <a:spcPct val="115000"/>
              </a:lnSpc>
              <a:defRPr/>
            </a:pPr>
            <a:r>
              <a:rPr lang="en-US" dirty="0" smtClean="0"/>
              <a:t>Strain YF 17D was developed as as live</a:t>
            </a:r>
            <a:r>
              <a:rPr lang="en-US" dirty="0"/>
              <a:t>, attenuated </a:t>
            </a:r>
            <a:r>
              <a:rPr lang="en-US" dirty="0" smtClean="0"/>
              <a:t>vaccine </a:t>
            </a:r>
            <a:r>
              <a:rPr lang="en-US" dirty="0"/>
              <a:t>in </a:t>
            </a:r>
            <a:r>
              <a:rPr lang="en-US" dirty="0" smtClean="0"/>
              <a:t>1937</a:t>
            </a:r>
          </a:p>
          <a:p>
            <a:pPr>
              <a:lnSpc>
                <a:spcPct val="115000"/>
              </a:lnSpc>
              <a:defRPr/>
            </a:pPr>
            <a:r>
              <a:rPr lang="en-US" dirty="0" smtClean="0"/>
              <a:t> Used </a:t>
            </a:r>
            <a:r>
              <a:rPr lang="en-US" dirty="0"/>
              <a:t>in &gt;400 MM </a:t>
            </a:r>
            <a:r>
              <a:rPr lang="en-US" dirty="0" smtClean="0"/>
              <a:t>persons</a:t>
            </a:r>
          </a:p>
          <a:p>
            <a:pPr>
              <a:lnSpc>
                <a:spcPct val="115000"/>
              </a:lnSpc>
              <a:defRPr/>
            </a:pPr>
            <a:r>
              <a:rPr lang="en-US" dirty="0" smtClean="0"/>
              <a:t>Single </a:t>
            </a:r>
            <a:r>
              <a:rPr lang="en-US" dirty="0"/>
              <a:t>dose for </a:t>
            </a:r>
            <a:r>
              <a:rPr lang="en-US" dirty="0" smtClean="0"/>
              <a:t>complete immunization</a:t>
            </a:r>
          </a:p>
          <a:p>
            <a:pPr>
              <a:lnSpc>
                <a:spcPct val="115000"/>
              </a:lnSpc>
              <a:defRPr/>
            </a:pPr>
            <a:r>
              <a:rPr lang="en-US" dirty="0" smtClean="0"/>
              <a:t>Efficacy </a:t>
            </a:r>
            <a:r>
              <a:rPr lang="en-US" dirty="0"/>
              <a:t>~100%</a:t>
            </a:r>
          </a:p>
          <a:p>
            <a:pPr>
              <a:lnSpc>
                <a:spcPct val="115000"/>
              </a:lnSpc>
              <a:defRPr/>
            </a:pPr>
            <a:r>
              <a:rPr lang="en-US" dirty="0"/>
              <a:t>Rapid immunity (&lt;10 days)</a:t>
            </a:r>
          </a:p>
          <a:p>
            <a:pPr>
              <a:lnSpc>
                <a:spcPct val="115000"/>
              </a:lnSpc>
              <a:defRPr/>
            </a:pPr>
            <a:r>
              <a:rPr lang="en-US" dirty="0"/>
              <a:t>Lifelong immunity	</a:t>
            </a:r>
          </a:p>
          <a:p>
            <a:pPr>
              <a:lnSpc>
                <a:spcPct val="115000"/>
              </a:lnSpc>
              <a:defRPr/>
            </a:pPr>
            <a:r>
              <a:rPr lang="en-US" dirty="0"/>
              <a:t>Approved for persons </a:t>
            </a:r>
            <a:r>
              <a:rPr lang="en-US" u="sng" dirty="0"/>
              <a:t>&gt;</a:t>
            </a:r>
            <a:r>
              <a:rPr lang="en-US" dirty="0"/>
              <a:t> 9 mo</a:t>
            </a:r>
          </a:p>
          <a:p>
            <a:pPr>
              <a:lnSpc>
                <a:spcPct val="115000"/>
              </a:lnSpc>
              <a:defRPr/>
            </a:pPr>
            <a:r>
              <a:rPr lang="en-US" dirty="0"/>
              <a:t>Well tolerated, very rare serious </a:t>
            </a:r>
            <a:r>
              <a:rPr lang="en-US" dirty="0" smtClean="0"/>
              <a:t>AEs</a:t>
            </a:r>
          </a:p>
          <a:p>
            <a:endParaRPr lang="en-US" dirty="0"/>
          </a:p>
          <a:p>
            <a:endParaRPr lang="en-US" dirty="0" smtClean="0">
              <a:solidFill>
                <a:srgbClr val="A6A6A6"/>
              </a:solidFill>
            </a:endParaRPr>
          </a:p>
          <a:p>
            <a:endParaRPr lang="en-US" dirty="0">
              <a:solidFill>
                <a:srgbClr val="A6A6A6"/>
              </a:solidFill>
            </a:endParaRPr>
          </a:p>
        </p:txBody>
      </p:sp>
      <p:pic>
        <p:nvPicPr>
          <p:cNvPr id="62470" name="Picture 6" descr="http://www.thelancet.com/images/clear.gif">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0039" y="908448"/>
            <a:ext cx="7144" cy="7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0381148"/>
      </p:ext>
    </p:extLst>
  </p:cSld>
  <p:clrMapOvr>
    <a:masterClrMapping/>
  </p:clrMapOvr>
  <mc:AlternateContent xmlns:mc="http://schemas.openxmlformats.org/markup-compatibility/2006" xmlns:p14="http://schemas.microsoft.com/office/powerpoint/2010/main">
    <mc:Choice Requires="p14">
      <p:transition spd="slow" p14:dur="2000" advTm="37310"/>
    </mc:Choice>
    <mc:Fallback xmlns="">
      <p:transition xmlns:p14="http://schemas.microsoft.com/office/powerpoint/2010/main" spd="slow" advTm="37310"/>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0"/>
          <p:cNvSpPr>
            <a:spLocks noChangeArrowheads="1"/>
          </p:cNvSpPr>
          <p:nvPr/>
        </p:nvSpPr>
        <p:spPr bwMode="auto">
          <a:xfrm>
            <a:off x="6088663" y="1056776"/>
            <a:ext cx="5766453" cy="482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285750" indent="-285750">
              <a:buFont typeface="Arial"/>
              <a:buChar char="•"/>
            </a:pPr>
            <a:r>
              <a:rPr lang="en-US" altLang="en-US" sz="3200" dirty="0"/>
              <a:t>Replacing the envelope genes of the YF 17D vaccine virus with those of another Flavivirus</a:t>
            </a:r>
          </a:p>
          <a:p>
            <a:pPr marL="285750" indent="-285750">
              <a:buFont typeface="Arial"/>
              <a:buChar char="•"/>
            </a:pPr>
            <a:r>
              <a:rPr lang="en-US" altLang="en-US" sz="3200" dirty="0"/>
              <a:t>The resulting live attenuated virus contains replication engine of YF 17D vaccine virus but the immunogen proteins of a vaccine of interest</a:t>
            </a:r>
            <a:endParaRPr lang="en-GB" altLang="en-US" sz="3200" dirty="0"/>
          </a:p>
          <a:p>
            <a:pPr>
              <a:lnSpc>
                <a:spcPct val="120000"/>
              </a:lnSpc>
              <a:spcBef>
                <a:spcPct val="60000"/>
              </a:spcBef>
            </a:pPr>
            <a:endParaRPr lang="en-GB" sz="3200" dirty="0">
              <a:solidFill>
                <a:prstClr val="black"/>
              </a:solidFill>
            </a:endParaRPr>
          </a:p>
        </p:txBody>
      </p:sp>
      <p:sp>
        <p:nvSpPr>
          <p:cNvPr id="34819" name="Rectangle 19"/>
          <p:cNvSpPr>
            <a:spLocks noChangeArrowheads="1"/>
          </p:cNvSpPr>
          <p:nvPr/>
        </p:nvSpPr>
        <p:spPr bwMode="auto">
          <a:xfrm>
            <a:off x="1777553" y="368460"/>
            <a:ext cx="56007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z="1350" dirty="0">
              <a:solidFill>
                <a:prstClr val="black"/>
              </a:solidFill>
            </a:endParaRPr>
          </a:p>
        </p:txBody>
      </p:sp>
      <p:sp>
        <p:nvSpPr>
          <p:cNvPr id="34820" name="Rectangle 20"/>
          <p:cNvSpPr>
            <a:spLocks noChangeArrowheads="1"/>
          </p:cNvSpPr>
          <p:nvPr/>
        </p:nvSpPr>
        <p:spPr bwMode="auto">
          <a:xfrm>
            <a:off x="1029247" y="287230"/>
            <a:ext cx="429854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3600" dirty="0" smtClean="0">
                <a:solidFill>
                  <a:srgbClr val="002060"/>
                </a:solidFill>
              </a:rPr>
              <a:t>ChimeriVax</a:t>
            </a:r>
            <a:r>
              <a:rPr lang="en-GB" sz="3600" dirty="0">
                <a:solidFill>
                  <a:srgbClr val="002060"/>
                </a:solidFill>
              </a:rPr>
              <a:t>®</a:t>
            </a:r>
            <a:r>
              <a:rPr lang="en-GB" sz="3600" dirty="0" smtClean="0">
                <a:solidFill>
                  <a:srgbClr val="002060"/>
                </a:solidFill>
              </a:rPr>
              <a:t> Platform*</a:t>
            </a:r>
            <a:endParaRPr lang="en-GB" sz="3600" dirty="0">
              <a:solidFill>
                <a:srgbClr val="002060"/>
              </a:solidFill>
            </a:endParaRPr>
          </a:p>
        </p:txBody>
      </p:sp>
      <p:pic>
        <p:nvPicPr>
          <p:cNvPr id="34821" name="Picture 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043" y="908928"/>
            <a:ext cx="5021862" cy="5812547"/>
          </a:xfrm>
          <a:prstGeom prst="rect">
            <a:avLst/>
          </a:prstGeom>
          <a:noFill/>
          <a:ln>
            <a:solidFill>
              <a:srgbClr val="09025D"/>
            </a:solidFill>
          </a:ln>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032001" y="3281680"/>
            <a:ext cx="1076961" cy="300082"/>
          </a:xfrm>
          <a:prstGeom prst="rect">
            <a:avLst/>
          </a:prstGeom>
          <a:solidFill>
            <a:srgbClr val="09025D"/>
          </a:solidFill>
          <a:effectLst>
            <a:innerShdw dir="21540000">
              <a:prstClr val="black">
                <a:alpha val="50000"/>
              </a:prstClr>
            </a:innerShdw>
            <a:reflection blurRad="381000" stA="53000" endPos="65000" dist="444500" dir="5400000" sy="-100000" algn="bl" rotWithShape="0"/>
            <a:softEdge rad="76200"/>
          </a:effectLst>
        </p:spPr>
        <p:txBody>
          <a:bodyPr wrap="square" rtlCol="0">
            <a:spAutoFit/>
          </a:bodyPr>
          <a:lstStyle/>
          <a:p>
            <a:pPr algn="ctr"/>
            <a:endParaRPr lang="en-US" sz="1350" dirty="0"/>
          </a:p>
        </p:txBody>
      </p:sp>
      <p:sp>
        <p:nvSpPr>
          <p:cNvPr id="3" name="TextBox 2"/>
          <p:cNvSpPr txBox="1"/>
          <p:nvPr/>
        </p:nvSpPr>
        <p:spPr>
          <a:xfrm>
            <a:off x="1024806" y="3469744"/>
            <a:ext cx="1007195" cy="769441"/>
          </a:xfrm>
          <a:prstGeom prst="rect">
            <a:avLst/>
          </a:prstGeom>
          <a:noFill/>
        </p:spPr>
        <p:txBody>
          <a:bodyPr wrap="square" rtlCol="0">
            <a:spAutoFit/>
          </a:bodyPr>
          <a:lstStyle/>
          <a:p>
            <a:pPr algn="ctr"/>
            <a:r>
              <a:rPr lang="en-US" sz="1100" b="1" dirty="0" smtClean="0">
                <a:solidFill>
                  <a:schemeClr val="bg1">
                    <a:lumMod val="75000"/>
                  </a:schemeClr>
                </a:solidFill>
                <a:latin typeface="Arial" panose="020B0604020202020204" pitchFamily="34" charset="0"/>
                <a:cs typeface="Arial" panose="020B0604020202020204" pitchFamily="34" charset="0"/>
              </a:rPr>
              <a:t>OR </a:t>
            </a:r>
          </a:p>
          <a:p>
            <a:pPr algn="ctr"/>
            <a:r>
              <a:rPr lang="en-US" sz="1100" b="1" dirty="0" smtClean="0">
                <a:solidFill>
                  <a:schemeClr val="bg1">
                    <a:lumMod val="75000"/>
                  </a:schemeClr>
                </a:solidFill>
                <a:latin typeface="Arial" panose="020B0604020202020204" pitchFamily="34" charset="0"/>
                <a:cs typeface="Arial" panose="020B0604020202020204" pitchFamily="34" charset="0"/>
              </a:rPr>
              <a:t>OTHER VACCINE </a:t>
            </a:r>
          </a:p>
          <a:p>
            <a:pPr algn="ctr"/>
            <a:r>
              <a:rPr lang="en-US" sz="1100" b="1" dirty="0" smtClean="0">
                <a:solidFill>
                  <a:schemeClr val="bg1">
                    <a:lumMod val="75000"/>
                  </a:schemeClr>
                </a:solidFill>
                <a:latin typeface="Arial" panose="020B0604020202020204" pitchFamily="34" charset="0"/>
                <a:cs typeface="Arial" panose="020B0604020202020204" pitchFamily="34" charset="0"/>
              </a:rPr>
              <a:t>TARGETS</a:t>
            </a:r>
            <a:endParaRPr lang="en-US" sz="1100" b="1" dirty="0">
              <a:solidFill>
                <a:schemeClr val="bg1">
                  <a:lumMod val="75000"/>
                </a:schemeClr>
              </a:solidFill>
              <a:latin typeface="Arial" panose="020B0604020202020204" pitchFamily="34" charset="0"/>
              <a:cs typeface="Arial" panose="020B0604020202020204" pitchFamily="34" charset="0"/>
            </a:endParaRPr>
          </a:p>
        </p:txBody>
      </p:sp>
      <p:sp>
        <p:nvSpPr>
          <p:cNvPr id="4" name="TextBox 3"/>
          <p:cNvSpPr txBox="1"/>
          <p:nvPr/>
        </p:nvSpPr>
        <p:spPr>
          <a:xfrm>
            <a:off x="7581508" y="415242"/>
            <a:ext cx="2780761" cy="646331"/>
          </a:xfrm>
          <a:prstGeom prst="rect">
            <a:avLst/>
          </a:prstGeom>
          <a:noFill/>
        </p:spPr>
        <p:txBody>
          <a:bodyPr wrap="none" rtlCol="0">
            <a:spAutoFit/>
          </a:bodyPr>
          <a:lstStyle/>
          <a:p>
            <a:r>
              <a:rPr lang="en-US" sz="3600" u="sng" dirty="0"/>
              <a:t>Chimerization</a:t>
            </a:r>
          </a:p>
        </p:txBody>
      </p:sp>
      <p:sp>
        <p:nvSpPr>
          <p:cNvPr id="5" name="TextBox 4"/>
          <p:cNvSpPr txBox="1"/>
          <p:nvPr/>
        </p:nvSpPr>
        <p:spPr>
          <a:xfrm>
            <a:off x="5678905" y="5833130"/>
            <a:ext cx="6451061" cy="523220"/>
          </a:xfrm>
          <a:prstGeom prst="rect">
            <a:avLst/>
          </a:prstGeom>
          <a:noFill/>
        </p:spPr>
        <p:txBody>
          <a:bodyPr wrap="square" rtlCol="0">
            <a:spAutoFit/>
          </a:bodyPr>
          <a:lstStyle/>
          <a:p>
            <a:r>
              <a:rPr lang="en-US" sz="1400" dirty="0" smtClean="0"/>
              <a:t>*: CHIMERIVAX® is a registered trademark of Sanofi Pasteur Biologics. It was Originally developed by Acambis, Inc. now part of Sanofi Pasteur</a:t>
            </a:r>
            <a:endParaRPr lang="en-US" sz="1400" dirty="0"/>
          </a:p>
        </p:txBody>
      </p:sp>
    </p:spTree>
    <p:extLst>
      <p:ext uri="{BB962C8B-B14F-4D97-AF65-F5344CB8AC3E}">
        <p14:creationId xmlns:p14="http://schemas.microsoft.com/office/powerpoint/2010/main" val="1918034747"/>
      </p:ext>
    </p:extLst>
  </p:cSld>
  <p:clrMapOvr>
    <a:masterClrMapping/>
  </p:clrMapOvr>
  <mc:AlternateContent xmlns:mc="http://schemas.openxmlformats.org/markup-compatibility/2006" xmlns:p14="http://schemas.microsoft.com/office/powerpoint/2010/main">
    <mc:Choice Requires="p14">
      <p:transition spd="slow" p14:dur="2000" advTm="33514"/>
    </mc:Choice>
    <mc:Fallback xmlns="">
      <p:transition xmlns:p14="http://schemas.microsoft.com/office/powerpoint/2010/main" spd="slow" advTm="33514"/>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p:cNvPicPr>
            <a:picLocks noChangeAspect="1" noChangeArrowheads="1"/>
          </p:cNvPicPr>
          <p:nvPr/>
        </p:nvPicPr>
        <p:blipFill>
          <a:blip r:embed="rId3">
            <a:lum contrast="30000"/>
            <a:extLst>
              <a:ext uri="{28A0092B-C50C-407E-A947-70E740481C1C}">
                <a14:useLocalDpi xmlns:a14="http://schemas.microsoft.com/office/drawing/2010/main" val="0"/>
              </a:ext>
            </a:extLst>
          </a:blip>
          <a:srcRect/>
          <a:stretch>
            <a:fillRect/>
          </a:stretch>
        </p:blipFill>
        <p:spPr bwMode="auto">
          <a:xfrm>
            <a:off x="691628" y="623107"/>
            <a:ext cx="10908632" cy="5743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433136" y="-71428"/>
            <a:ext cx="4812632" cy="646331"/>
          </a:xfrm>
          <a:prstGeom prst="rect">
            <a:avLst/>
          </a:prstGeom>
          <a:noFill/>
        </p:spPr>
        <p:txBody>
          <a:bodyPr wrap="square" rtlCol="0">
            <a:spAutoFit/>
          </a:bodyPr>
          <a:lstStyle/>
          <a:p>
            <a:r>
              <a:rPr lang="en-US" sz="3600" dirty="0" smtClean="0">
                <a:latin typeface="+mj-lt"/>
              </a:rPr>
              <a:t>Genome</a:t>
            </a:r>
            <a:r>
              <a:rPr lang="en-US" sz="3200" dirty="0" smtClean="0"/>
              <a:t> organization</a:t>
            </a:r>
            <a:endParaRPr lang="en-US" sz="3200" dirty="0"/>
          </a:p>
        </p:txBody>
      </p:sp>
      <p:sp>
        <p:nvSpPr>
          <p:cNvPr id="5" name="Slide Number Placeholder 4"/>
          <p:cNvSpPr>
            <a:spLocks noGrp="1"/>
          </p:cNvSpPr>
          <p:nvPr>
            <p:ph type="sldNum" sz="quarter" idx="12"/>
          </p:nvPr>
        </p:nvSpPr>
        <p:spPr/>
        <p:txBody>
          <a:bodyPr/>
          <a:lstStyle/>
          <a:p>
            <a:fld id="{122AA5BB-F0B0-43FF-9DF9-1A7FC4FBE51B}" type="slidenum">
              <a:rPr lang="en-US" smtClean="0"/>
              <a:t>14</a:t>
            </a:fld>
            <a:endParaRPr lang="en-US" dirty="0"/>
          </a:p>
        </p:txBody>
      </p:sp>
    </p:spTree>
    <p:extLst>
      <p:ext uri="{BB962C8B-B14F-4D97-AF65-F5344CB8AC3E}">
        <p14:creationId xmlns:p14="http://schemas.microsoft.com/office/powerpoint/2010/main" val="2647861896"/>
      </p:ext>
    </p:extLst>
  </p:cSld>
  <p:clrMapOvr>
    <a:masterClrMapping/>
  </p:clrMapOvr>
  <p:transition xmlns:p14="http://schemas.microsoft.com/office/powerpoint/2010/main" advTm="19031"/>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20842" y="1117348"/>
            <a:ext cx="5477254" cy="4687084"/>
            <a:chOff x="2924177" y="1775225"/>
            <a:chExt cx="6375797" cy="3679031"/>
          </a:xfrm>
        </p:grpSpPr>
        <p:sp>
          <p:nvSpPr>
            <p:cNvPr id="862210" name="Rectangle 2"/>
            <p:cNvSpPr>
              <a:spLocks noChangeArrowheads="1"/>
            </p:cNvSpPr>
            <p:nvPr/>
          </p:nvSpPr>
          <p:spPr bwMode="auto">
            <a:xfrm>
              <a:off x="2924177" y="1775225"/>
              <a:ext cx="6375797" cy="3679031"/>
            </a:xfrm>
            <a:prstGeom prst="rect">
              <a:avLst/>
            </a:prstGeom>
            <a:solidFill>
              <a:srgbClr val="1F60A9"/>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0" fontAlgn="base" hangingPunct="0">
                <a:spcBef>
                  <a:spcPct val="50000"/>
                </a:spcBef>
                <a:spcAft>
                  <a:spcPct val="0"/>
                </a:spcAft>
                <a:defRPr/>
              </a:pPr>
              <a:endParaRPr lang="en-US" sz="1350" dirty="0">
                <a:solidFill>
                  <a:srgbClr val="1F60A9"/>
                </a:solidFill>
              </a:endParaRPr>
            </a:p>
          </p:txBody>
        </p:sp>
        <p:sp>
          <p:nvSpPr>
            <p:cNvPr id="862211" name="AutoShape 3"/>
            <p:cNvSpPr>
              <a:spLocks noChangeArrowheads="1"/>
            </p:cNvSpPr>
            <p:nvPr/>
          </p:nvSpPr>
          <p:spPr bwMode="auto">
            <a:xfrm rot="5400000">
              <a:off x="4090394" y="4894064"/>
              <a:ext cx="269081" cy="296466"/>
            </a:xfrm>
            <a:prstGeom prst="can">
              <a:avLst>
                <a:gd name="adj" fmla="val 31880"/>
              </a:avLst>
            </a:prstGeom>
            <a:gradFill rotWithShape="1">
              <a:gsLst>
                <a:gs pos="0">
                  <a:srgbClr val="F9A61E">
                    <a:gamma/>
                    <a:tint val="0"/>
                    <a:invGamma/>
                  </a:srgbClr>
                </a:gs>
                <a:gs pos="100000">
                  <a:srgbClr val="F9A61E"/>
                </a:gs>
              </a:gsLst>
              <a:lin ang="0" scaled="1"/>
            </a:gradFill>
            <a:ln w="9525">
              <a:solidFill>
                <a:schemeClr val="bg1"/>
              </a:solidFill>
              <a:round/>
              <a:headEnd/>
              <a:tailEnd/>
            </a:ln>
            <a:effectLst>
              <a:outerShdw blurRad="63500" dist="53882" dir="2700000" algn="ctr" rotWithShape="0">
                <a:schemeClr val="accent2">
                  <a:alpha val="50000"/>
                </a:schemeClr>
              </a:outerShdw>
            </a:effectLst>
          </p:spPr>
          <p:txBody>
            <a:bodyPr wrap="none" anchor="ctr"/>
            <a:lstStyle/>
            <a:p>
              <a:pPr eaLnBrk="0" fontAlgn="base" hangingPunct="0">
                <a:spcBef>
                  <a:spcPct val="50000"/>
                </a:spcBef>
                <a:spcAft>
                  <a:spcPct val="0"/>
                </a:spcAft>
                <a:defRPr/>
              </a:pPr>
              <a:endParaRPr lang="en-US" sz="1350" dirty="0">
                <a:solidFill>
                  <a:srgbClr val="1F60A9"/>
                </a:solidFill>
              </a:endParaRPr>
            </a:p>
          </p:txBody>
        </p:sp>
        <p:sp>
          <p:nvSpPr>
            <p:cNvPr id="862212" name="Text Box 4"/>
            <p:cNvSpPr txBox="1">
              <a:spLocks noChangeArrowheads="1"/>
            </p:cNvSpPr>
            <p:nvPr/>
          </p:nvSpPr>
          <p:spPr bwMode="auto">
            <a:xfrm>
              <a:off x="4070747" y="4904185"/>
              <a:ext cx="461989" cy="2587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a:solidFill>
                    <a:srgbClr val="1F60A9"/>
                  </a:solidFill>
                  <a:latin typeface="Arial" panose="020B0604020202020204" pitchFamily="34" charset="0"/>
                  <a:ea typeface="MS PGothic" panose="020B0600070205080204" pitchFamily="34" charset="-128"/>
                </a:defRPr>
              </a:lvl1pPr>
              <a:lvl2pPr marL="742950" indent="-285750">
                <a:defRPr sz="2400">
                  <a:solidFill>
                    <a:srgbClr val="1F60A9"/>
                  </a:solidFill>
                  <a:latin typeface="Arial" panose="020B0604020202020204" pitchFamily="34" charset="0"/>
                  <a:ea typeface="MS PGothic" panose="020B0600070205080204" pitchFamily="34" charset="-128"/>
                </a:defRPr>
              </a:lvl2pPr>
              <a:lvl3pPr marL="1143000" indent="-228600">
                <a:defRPr sz="2400">
                  <a:solidFill>
                    <a:srgbClr val="1F60A9"/>
                  </a:solidFill>
                  <a:latin typeface="Arial" panose="020B0604020202020204" pitchFamily="34" charset="0"/>
                  <a:ea typeface="MS PGothic" panose="020B0600070205080204" pitchFamily="34" charset="-128"/>
                </a:defRPr>
              </a:lvl3pPr>
              <a:lvl4pPr marL="1600200" indent="-228600">
                <a:defRPr sz="2400">
                  <a:solidFill>
                    <a:srgbClr val="1F60A9"/>
                  </a:solidFill>
                  <a:latin typeface="Arial" panose="020B0604020202020204" pitchFamily="34" charset="0"/>
                  <a:ea typeface="MS PGothic" panose="020B0600070205080204" pitchFamily="34" charset="-128"/>
                </a:defRPr>
              </a:lvl4pPr>
              <a:lvl5pPr marL="2057400" indent="-228600">
                <a:defRPr sz="2400">
                  <a:solidFill>
                    <a:srgbClr val="1F60A9"/>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9pPr>
            </a:lstStyle>
            <a:p>
              <a:pPr fontAlgn="base">
                <a:spcBef>
                  <a:spcPct val="0"/>
                </a:spcBef>
                <a:spcAft>
                  <a:spcPct val="0"/>
                </a:spcAft>
              </a:pPr>
              <a:r>
                <a:rPr lang="en-US" altLang="en-US" sz="1350" dirty="0">
                  <a:effectLst>
                    <a:outerShdw blurRad="38100" dist="38100" dir="2700000" algn="tl">
                      <a:srgbClr val="C0C0C0"/>
                    </a:outerShdw>
                  </a:effectLst>
                </a:rPr>
                <a:t>C</a:t>
              </a:r>
            </a:p>
          </p:txBody>
        </p:sp>
        <p:sp>
          <p:nvSpPr>
            <p:cNvPr id="862213" name="Line 5"/>
            <p:cNvSpPr>
              <a:spLocks noChangeShapeType="1"/>
            </p:cNvSpPr>
            <p:nvPr/>
          </p:nvSpPr>
          <p:spPr bwMode="auto">
            <a:xfrm>
              <a:off x="4341021" y="5042299"/>
              <a:ext cx="188119" cy="1190"/>
            </a:xfrm>
            <a:prstGeom prst="line">
              <a:avLst/>
            </a:prstGeom>
            <a:noFill/>
            <a:ln w="38100">
              <a:solidFill>
                <a:schemeClr val="bg1"/>
              </a:solidFill>
              <a:round/>
              <a:headEnd/>
              <a:tailEnd/>
            </a:ln>
            <a:effectLst>
              <a:outerShdw blurRad="63500" dist="53882" dir="2700000" algn="ctr" rotWithShape="0">
                <a:schemeClr val="accent2">
                  <a:alpha val="50000"/>
                </a:schemeClr>
              </a:outerShdw>
            </a:effectLst>
          </p:spPr>
          <p:txBody>
            <a:bodyPr/>
            <a:lstStyle/>
            <a:p>
              <a:pPr eaLnBrk="0" fontAlgn="base" hangingPunct="0">
                <a:spcBef>
                  <a:spcPct val="50000"/>
                </a:spcBef>
                <a:spcAft>
                  <a:spcPct val="0"/>
                </a:spcAft>
                <a:defRPr/>
              </a:pPr>
              <a:endParaRPr lang="en-US" sz="1350" dirty="0">
                <a:solidFill>
                  <a:srgbClr val="1F60A9"/>
                </a:solidFill>
              </a:endParaRPr>
            </a:p>
          </p:txBody>
        </p:sp>
        <p:sp>
          <p:nvSpPr>
            <p:cNvPr id="862214" name="AutoShape 6"/>
            <p:cNvSpPr>
              <a:spLocks noChangeArrowheads="1"/>
            </p:cNvSpPr>
            <p:nvPr/>
          </p:nvSpPr>
          <p:spPr bwMode="auto">
            <a:xfrm rot="5400000">
              <a:off x="4484492" y="4822628"/>
              <a:ext cx="269081" cy="439340"/>
            </a:xfrm>
            <a:prstGeom prst="can">
              <a:avLst>
                <a:gd name="adj" fmla="val 35081"/>
              </a:avLst>
            </a:prstGeom>
            <a:gradFill rotWithShape="1">
              <a:gsLst>
                <a:gs pos="0">
                  <a:schemeClr val="accent1">
                    <a:gamma/>
                    <a:tint val="0"/>
                    <a:invGamma/>
                  </a:schemeClr>
                </a:gs>
                <a:gs pos="100000">
                  <a:schemeClr val="accent1"/>
                </a:gs>
              </a:gsLst>
              <a:lin ang="0" scaled="1"/>
            </a:gradFill>
            <a:ln w="9525">
              <a:solidFill>
                <a:schemeClr val="bg1"/>
              </a:solidFill>
              <a:round/>
              <a:headEnd/>
              <a:tailEnd/>
            </a:ln>
            <a:effectLst>
              <a:outerShdw blurRad="63500" dist="53882" dir="2700000" algn="ctr" rotWithShape="0">
                <a:schemeClr val="accent2">
                  <a:alpha val="50000"/>
                </a:schemeClr>
              </a:outerShdw>
            </a:effectLst>
          </p:spPr>
          <p:txBody>
            <a:bodyPr wrap="none" anchor="ctr"/>
            <a:lstStyle/>
            <a:p>
              <a:pPr eaLnBrk="0" fontAlgn="base" hangingPunct="0">
                <a:spcBef>
                  <a:spcPct val="50000"/>
                </a:spcBef>
                <a:spcAft>
                  <a:spcPct val="0"/>
                </a:spcAft>
                <a:defRPr/>
              </a:pPr>
              <a:endParaRPr lang="en-US" sz="1350" dirty="0">
                <a:solidFill>
                  <a:srgbClr val="1F60A9"/>
                </a:solidFill>
              </a:endParaRPr>
            </a:p>
          </p:txBody>
        </p:sp>
        <p:sp>
          <p:nvSpPr>
            <p:cNvPr id="862215" name="Text Box 7"/>
            <p:cNvSpPr txBox="1">
              <a:spLocks noChangeArrowheads="1"/>
            </p:cNvSpPr>
            <p:nvPr/>
          </p:nvSpPr>
          <p:spPr bwMode="auto">
            <a:xfrm>
              <a:off x="4361260" y="4904185"/>
              <a:ext cx="720243" cy="2587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9A61E"/>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a:solidFill>
                    <a:srgbClr val="1F60A9"/>
                  </a:solidFill>
                  <a:latin typeface="Arial" panose="020B0604020202020204" pitchFamily="34" charset="0"/>
                  <a:ea typeface="MS PGothic" panose="020B0600070205080204" pitchFamily="34" charset="-128"/>
                </a:defRPr>
              </a:lvl1pPr>
              <a:lvl2pPr marL="742950" indent="-285750">
                <a:defRPr sz="2400">
                  <a:solidFill>
                    <a:srgbClr val="1F60A9"/>
                  </a:solidFill>
                  <a:latin typeface="Arial" panose="020B0604020202020204" pitchFamily="34" charset="0"/>
                  <a:ea typeface="MS PGothic" panose="020B0600070205080204" pitchFamily="34" charset="-128"/>
                </a:defRPr>
              </a:lvl2pPr>
              <a:lvl3pPr marL="1143000" indent="-228600">
                <a:defRPr sz="2400">
                  <a:solidFill>
                    <a:srgbClr val="1F60A9"/>
                  </a:solidFill>
                  <a:latin typeface="Arial" panose="020B0604020202020204" pitchFamily="34" charset="0"/>
                  <a:ea typeface="MS PGothic" panose="020B0600070205080204" pitchFamily="34" charset="-128"/>
                </a:defRPr>
              </a:lvl3pPr>
              <a:lvl4pPr marL="1600200" indent="-228600">
                <a:defRPr sz="2400">
                  <a:solidFill>
                    <a:srgbClr val="1F60A9"/>
                  </a:solidFill>
                  <a:latin typeface="Arial" panose="020B0604020202020204" pitchFamily="34" charset="0"/>
                  <a:ea typeface="MS PGothic" panose="020B0600070205080204" pitchFamily="34" charset="-128"/>
                </a:defRPr>
              </a:lvl4pPr>
              <a:lvl5pPr marL="2057400" indent="-228600">
                <a:defRPr sz="2400">
                  <a:solidFill>
                    <a:srgbClr val="1F60A9"/>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9pPr>
            </a:lstStyle>
            <a:p>
              <a:pPr fontAlgn="base">
                <a:spcBef>
                  <a:spcPct val="0"/>
                </a:spcBef>
                <a:spcAft>
                  <a:spcPct val="0"/>
                </a:spcAft>
              </a:pPr>
              <a:r>
                <a:rPr lang="en-US" altLang="en-US" sz="1350" dirty="0">
                  <a:effectLst>
                    <a:outerShdw blurRad="38100" dist="38100" dir="2700000" algn="tl">
                      <a:srgbClr val="C0C0C0"/>
                    </a:outerShdw>
                  </a:effectLst>
                </a:rPr>
                <a:t>prM</a:t>
              </a:r>
            </a:p>
          </p:txBody>
        </p:sp>
        <p:sp>
          <p:nvSpPr>
            <p:cNvPr id="862216" name="AutoShape 8"/>
            <p:cNvSpPr>
              <a:spLocks noChangeArrowheads="1"/>
            </p:cNvSpPr>
            <p:nvPr/>
          </p:nvSpPr>
          <p:spPr bwMode="auto">
            <a:xfrm rot="5400000">
              <a:off x="3724873" y="3060503"/>
              <a:ext cx="269081" cy="439340"/>
            </a:xfrm>
            <a:prstGeom prst="can">
              <a:avLst>
                <a:gd name="adj" fmla="val 35081"/>
              </a:avLst>
            </a:prstGeom>
            <a:gradFill rotWithShape="1">
              <a:gsLst>
                <a:gs pos="0">
                  <a:srgbClr val="F9A61E">
                    <a:gamma/>
                    <a:tint val="0"/>
                    <a:invGamma/>
                  </a:srgbClr>
                </a:gs>
                <a:gs pos="100000">
                  <a:srgbClr val="F9A61E"/>
                </a:gs>
              </a:gsLst>
              <a:lin ang="0" scaled="1"/>
            </a:gradFill>
            <a:ln w="9525">
              <a:solidFill>
                <a:schemeClr val="bg1"/>
              </a:solidFill>
              <a:round/>
              <a:headEnd/>
              <a:tailEnd/>
            </a:ln>
            <a:effectLst>
              <a:outerShdw blurRad="63500" dist="53882" dir="2700000" algn="ctr" rotWithShape="0">
                <a:schemeClr val="accent2">
                  <a:alpha val="50000"/>
                </a:schemeClr>
              </a:outerShdw>
            </a:effectLst>
          </p:spPr>
          <p:txBody>
            <a:bodyPr wrap="none" anchor="ctr"/>
            <a:lstStyle/>
            <a:p>
              <a:pPr eaLnBrk="0" fontAlgn="base" hangingPunct="0">
                <a:spcBef>
                  <a:spcPct val="50000"/>
                </a:spcBef>
                <a:spcAft>
                  <a:spcPct val="0"/>
                </a:spcAft>
                <a:defRPr/>
              </a:pPr>
              <a:endParaRPr lang="en-US" sz="1350" dirty="0">
                <a:solidFill>
                  <a:srgbClr val="1F60A9"/>
                </a:solidFill>
              </a:endParaRPr>
            </a:p>
          </p:txBody>
        </p:sp>
        <p:sp>
          <p:nvSpPr>
            <p:cNvPr id="862217" name="Line 9"/>
            <p:cNvSpPr>
              <a:spLocks noChangeShapeType="1"/>
            </p:cNvSpPr>
            <p:nvPr/>
          </p:nvSpPr>
          <p:spPr bwMode="auto">
            <a:xfrm>
              <a:off x="4039793" y="3280174"/>
              <a:ext cx="215503" cy="1190"/>
            </a:xfrm>
            <a:prstGeom prst="line">
              <a:avLst/>
            </a:prstGeom>
            <a:noFill/>
            <a:ln w="38100">
              <a:solidFill>
                <a:srgbClr val="C47C0D"/>
              </a:solidFill>
              <a:round/>
              <a:headEnd/>
              <a:tailEnd/>
            </a:ln>
            <a:effectLst>
              <a:outerShdw blurRad="63500" dist="74053" dir="1857825" algn="ctr" rotWithShape="0">
                <a:schemeClr val="accent2">
                  <a:alpha val="50000"/>
                </a:schemeClr>
              </a:outerShdw>
            </a:effectLst>
          </p:spPr>
          <p:txBody>
            <a:bodyPr/>
            <a:lstStyle/>
            <a:p>
              <a:pPr eaLnBrk="0" fontAlgn="base" hangingPunct="0">
                <a:spcBef>
                  <a:spcPct val="50000"/>
                </a:spcBef>
                <a:spcAft>
                  <a:spcPct val="0"/>
                </a:spcAft>
                <a:defRPr/>
              </a:pPr>
              <a:endParaRPr lang="en-US" sz="1350" dirty="0">
                <a:solidFill>
                  <a:srgbClr val="1F60A9"/>
                </a:solidFill>
              </a:endParaRPr>
            </a:p>
          </p:txBody>
        </p:sp>
        <p:sp>
          <p:nvSpPr>
            <p:cNvPr id="862218" name="AutoShape 10"/>
            <p:cNvSpPr>
              <a:spLocks noChangeArrowheads="1"/>
            </p:cNvSpPr>
            <p:nvPr/>
          </p:nvSpPr>
          <p:spPr bwMode="auto">
            <a:xfrm rot="5400000">
              <a:off x="4340426" y="2910484"/>
              <a:ext cx="269081" cy="739379"/>
            </a:xfrm>
            <a:prstGeom prst="can">
              <a:avLst>
                <a:gd name="adj" fmla="val 35836"/>
              </a:avLst>
            </a:prstGeom>
            <a:gradFill rotWithShape="1">
              <a:gsLst>
                <a:gs pos="0">
                  <a:srgbClr val="F9A61E">
                    <a:gamma/>
                    <a:tint val="0"/>
                    <a:invGamma/>
                  </a:srgbClr>
                </a:gs>
                <a:gs pos="100000">
                  <a:srgbClr val="F9A61E"/>
                </a:gs>
              </a:gsLst>
              <a:lin ang="0" scaled="1"/>
            </a:gradFill>
            <a:ln w="9525">
              <a:solidFill>
                <a:schemeClr val="bg1"/>
              </a:solidFill>
              <a:round/>
              <a:headEnd/>
              <a:tailEnd/>
            </a:ln>
            <a:effectLst>
              <a:outerShdw blurRad="63500" dist="53882" dir="2700000" algn="ctr" rotWithShape="0">
                <a:schemeClr val="accent2">
                  <a:alpha val="50000"/>
                </a:schemeClr>
              </a:outerShdw>
            </a:effectLst>
          </p:spPr>
          <p:txBody>
            <a:bodyPr wrap="none" anchor="ctr"/>
            <a:lstStyle/>
            <a:p>
              <a:pPr eaLnBrk="0" fontAlgn="base" hangingPunct="0">
                <a:spcBef>
                  <a:spcPct val="50000"/>
                </a:spcBef>
                <a:spcAft>
                  <a:spcPct val="0"/>
                </a:spcAft>
                <a:defRPr/>
              </a:pPr>
              <a:endParaRPr lang="en-US" sz="1350" dirty="0">
                <a:solidFill>
                  <a:srgbClr val="1F60A9"/>
                </a:solidFill>
              </a:endParaRPr>
            </a:p>
          </p:txBody>
        </p:sp>
        <p:sp>
          <p:nvSpPr>
            <p:cNvPr id="862219" name="Line 11"/>
            <p:cNvSpPr>
              <a:spLocks noChangeShapeType="1"/>
            </p:cNvSpPr>
            <p:nvPr/>
          </p:nvSpPr>
          <p:spPr bwMode="auto">
            <a:xfrm>
              <a:off x="4794649" y="3280174"/>
              <a:ext cx="188119" cy="1190"/>
            </a:xfrm>
            <a:prstGeom prst="line">
              <a:avLst/>
            </a:prstGeom>
            <a:noFill/>
            <a:ln w="38100">
              <a:solidFill>
                <a:srgbClr val="C47C0D"/>
              </a:solidFill>
              <a:round/>
              <a:headEnd/>
              <a:tailEnd/>
            </a:ln>
            <a:effectLst>
              <a:outerShdw blurRad="63500" dist="74053" dir="1857825" algn="ctr" rotWithShape="0">
                <a:schemeClr val="accent2">
                  <a:alpha val="50000"/>
                </a:schemeClr>
              </a:outerShdw>
            </a:effectLst>
          </p:spPr>
          <p:txBody>
            <a:bodyPr/>
            <a:lstStyle/>
            <a:p>
              <a:pPr eaLnBrk="0" fontAlgn="base" hangingPunct="0">
                <a:spcBef>
                  <a:spcPct val="50000"/>
                </a:spcBef>
                <a:spcAft>
                  <a:spcPct val="0"/>
                </a:spcAft>
                <a:defRPr/>
              </a:pPr>
              <a:endParaRPr lang="en-US" sz="1350" dirty="0">
                <a:solidFill>
                  <a:srgbClr val="1F60A9"/>
                </a:solidFill>
              </a:endParaRPr>
            </a:p>
          </p:txBody>
        </p:sp>
        <p:sp>
          <p:nvSpPr>
            <p:cNvPr id="862220" name="AutoShape 12"/>
            <p:cNvSpPr>
              <a:spLocks noChangeArrowheads="1"/>
            </p:cNvSpPr>
            <p:nvPr/>
          </p:nvSpPr>
          <p:spPr bwMode="auto">
            <a:xfrm rot="5400000">
              <a:off x="4096348" y="3995145"/>
              <a:ext cx="269081" cy="296465"/>
            </a:xfrm>
            <a:prstGeom prst="can">
              <a:avLst>
                <a:gd name="adj" fmla="val 31880"/>
              </a:avLst>
            </a:prstGeom>
            <a:gradFill rotWithShape="1">
              <a:gsLst>
                <a:gs pos="0">
                  <a:srgbClr val="F9A61E">
                    <a:gamma/>
                    <a:tint val="0"/>
                    <a:invGamma/>
                  </a:srgbClr>
                </a:gs>
                <a:gs pos="100000">
                  <a:srgbClr val="F9A61E"/>
                </a:gs>
              </a:gsLst>
              <a:lin ang="0" scaled="1"/>
            </a:gradFill>
            <a:ln w="9525">
              <a:solidFill>
                <a:schemeClr val="bg1"/>
              </a:solidFill>
              <a:round/>
              <a:headEnd/>
              <a:tailEnd/>
            </a:ln>
            <a:effectLst>
              <a:outerShdw blurRad="63500" dist="53882" dir="2700000" algn="ctr" rotWithShape="0">
                <a:schemeClr val="accent2">
                  <a:alpha val="50000"/>
                </a:schemeClr>
              </a:outerShdw>
            </a:effectLst>
          </p:spPr>
          <p:txBody>
            <a:bodyPr wrap="none" anchor="ctr"/>
            <a:lstStyle/>
            <a:p>
              <a:pPr eaLnBrk="0" fontAlgn="base" hangingPunct="0">
                <a:spcBef>
                  <a:spcPct val="50000"/>
                </a:spcBef>
                <a:spcAft>
                  <a:spcPct val="0"/>
                </a:spcAft>
                <a:defRPr/>
              </a:pPr>
              <a:endParaRPr lang="en-US" sz="1350" dirty="0">
                <a:solidFill>
                  <a:srgbClr val="1F60A9"/>
                </a:solidFill>
              </a:endParaRPr>
            </a:p>
          </p:txBody>
        </p:sp>
        <p:sp>
          <p:nvSpPr>
            <p:cNvPr id="862221" name="Line 13"/>
            <p:cNvSpPr>
              <a:spLocks noChangeShapeType="1"/>
            </p:cNvSpPr>
            <p:nvPr/>
          </p:nvSpPr>
          <p:spPr bwMode="auto">
            <a:xfrm>
              <a:off x="4352925" y="4143376"/>
              <a:ext cx="215504" cy="1191"/>
            </a:xfrm>
            <a:prstGeom prst="line">
              <a:avLst/>
            </a:prstGeom>
            <a:noFill/>
            <a:ln w="38100">
              <a:solidFill>
                <a:srgbClr val="C47C0D"/>
              </a:solidFill>
              <a:round/>
              <a:headEnd/>
              <a:tailEnd/>
            </a:ln>
            <a:effectLst>
              <a:outerShdw blurRad="63500" dist="53882" dir="2700000" algn="ctr" rotWithShape="0">
                <a:schemeClr val="accent2">
                  <a:alpha val="50000"/>
                </a:schemeClr>
              </a:outerShdw>
            </a:effectLst>
          </p:spPr>
          <p:txBody>
            <a:bodyPr/>
            <a:lstStyle/>
            <a:p>
              <a:pPr eaLnBrk="0" fontAlgn="base" hangingPunct="0">
                <a:spcBef>
                  <a:spcPct val="50000"/>
                </a:spcBef>
                <a:spcAft>
                  <a:spcPct val="0"/>
                </a:spcAft>
                <a:defRPr/>
              </a:pPr>
              <a:endParaRPr lang="en-US" sz="1350" dirty="0">
                <a:solidFill>
                  <a:srgbClr val="1F60A9"/>
                </a:solidFill>
              </a:endParaRPr>
            </a:p>
          </p:txBody>
        </p:sp>
        <p:sp>
          <p:nvSpPr>
            <p:cNvPr id="862222" name="Line 14"/>
            <p:cNvSpPr>
              <a:spLocks noChangeShapeType="1"/>
            </p:cNvSpPr>
            <p:nvPr/>
          </p:nvSpPr>
          <p:spPr bwMode="auto">
            <a:xfrm>
              <a:off x="5553076" y="4140995"/>
              <a:ext cx="708422" cy="1191"/>
            </a:xfrm>
            <a:prstGeom prst="line">
              <a:avLst/>
            </a:prstGeom>
            <a:noFill/>
            <a:ln w="38100">
              <a:solidFill>
                <a:srgbClr val="C47C0D"/>
              </a:solidFill>
              <a:round/>
              <a:headEnd/>
              <a:tailEnd/>
            </a:ln>
            <a:effectLst>
              <a:outerShdw blurRad="63500" dist="53882" dir="2700000" algn="ctr" rotWithShape="0">
                <a:schemeClr val="accent2">
                  <a:alpha val="50000"/>
                </a:schemeClr>
              </a:outerShdw>
            </a:effectLst>
          </p:spPr>
          <p:txBody>
            <a:bodyPr/>
            <a:lstStyle/>
            <a:p>
              <a:pPr eaLnBrk="0" fontAlgn="base" hangingPunct="0">
                <a:spcBef>
                  <a:spcPct val="50000"/>
                </a:spcBef>
                <a:spcAft>
                  <a:spcPct val="0"/>
                </a:spcAft>
                <a:defRPr/>
              </a:pPr>
              <a:endParaRPr lang="en-US" sz="1350" dirty="0">
                <a:solidFill>
                  <a:srgbClr val="1F60A9"/>
                </a:solidFill>
              </a:endParaRPr>
            </a:p>
          </p:txBody>
        </p:sp>
        <p:sp>
          <p:nvSpPr>
            <p:cNvPr id="862223" name="AutoShape 15"/>
            <p:cNvSpPr>
              <a:spLocks noChangeArrowheads="1"/>
            </p:cNvSpPr>
            <p:nvPr/>
          </p:nvSpPr>
          <p:spPr bwMode="auto">
            <a:xfrm rot="5400000">
              <a:off x="6740131" y="2897983"/>
              <a:ext cx="269081" cy="2488406"/>
            </a:xfrm>
            <a:prstGeom prst="can">
              <a:avLst>
                <a:gd name="adj" fmla="val 35835"/>
              </a:avLst>
            </a:prstGeom>
            <a:gradFill rotWithShape="1">
              <a:gsLst>
                <a:gs pos="0">
                  <a:srgbClr val="F9A61E">
                    <a:gamma/>
                    <a:tint val="0"/>
                    <a:invGamma/>
                  </a:srgbClr>
                </a:gs>
                <a:gs pos="100000">
                  <a:srgbClr val="F9A61E"/>
                </a:gs>
              </a:gsLst>
              <a:lin ang="0" scaled="1"/>
            </a:gradFill>
            <a:ln w="9525">
              <a:solidFill>
                <a:schemeClr val="bg1"/>
              </a:solidFill>
              <a:round/>
              <a:headEnd/>
              <a:tailEnd/>
            </a:ln>
            <a:effectLst>
              <a:outerShdw blurRad="63500" dist="53882" dir="2700000" algn="ctr" rotWithShape="0">
                <a:schemeClr val="accent2">
                  <a:alpha val="50000"/>
                </a:schemeClr>
              </a:outerShdw>
            </a:effectLst>
          </p:spPr>
          <p:txBody>
            <a:bodyPr wrap="none" anchor="ctr"/>
            <a:lstStyle/>
            <a:p>
              <a:pPr eaLnBrk="0" fontAlgn="base" hangingPunct="0">
                <a:spcBef>
                  <a:spcPct val="50000"/>
                </a:spcBef>
                <a:spcAft>
                  <a:spcPct val="0"/>
                </a:spcAft>
                <a:defRPr/>
              </a:pPr>
              <a:endParaRPr lang="en-US" sz="1350" dirty="0">
                <a:solidFill>
                  <a:srgbClr val="1F60A9"/>
                </a:solidFill>
              </a:endParaRPr>
            </a:p>
          </p:txBody>
        </p:sp>
        <p:sp>
          <p:nvSpPr>
            <p:cNvPr id="862224" name="AutoShape 16"/>
            <p:cNvSpPr>
              <a:spLocks noChangeArrowheads="1"/>
            </p:cNvSpPr>
            <p:nvPr/>
          </p:nvSpPr>
          <p:spPr bwMode="auto">
            <a:xfrm rot="996643" flipH="1" flipV="1">
              <a:off x="4866086" y="3294462"/>
              <a:ext cx="320278" cy="1012031"/>
            </a:xfrm>
            <a:prstGeom prst="curvedRightArrow">
              <a:avLst>
                <a:gd name="adj1" fmla="val 63197"/>
                <a:gd name="adj2" fmla="val 126394"/>
                <a:gd name="adj3" fmla="val 33333"/>
              </a:avLst>
            </a:prstGeom>
            <a:solidFill>
              <a:srgbClr val="F9A61E"/>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0" fontAlgn="base" hangingPunct="0">
                <a:spcBef>
                  <a:spcPct val="50000"/>
                </a:spcBef>
                <a:spcAft>
                  <a:spcPct val="0"/>
                </a:spcAft>
                <a:defRPr/>
              </a:pPr>
              <a:endParaRPr lang="en-US" sz="1350" dirty="0">
                <a:solidFill>
                  <a:srgbClr val="1F60A9"/>
                </a:solidFill>
              </a:endParaRPr>
            </a:p>
          </p:txBody>
        </p:sp>
        <p:sp>
          <p:nvSpPr>
            <p:cNvPr id="862225" name="AutoShape 17"/>
            <p:cNvSpPr>
              <a:spLocks noChangeArrowheads="1"/>
            </p:cNvSpPr>
            <p:nvPr/>
          </p:nvSpPr>
          <p:spPr bwMode="auto">
            <a:xfrm rot="641416" flipH="1">
              <a:off x="5268518" y="3158731"/>
              <a:ext cx="321469" cy="1012031"/>
            </a:xfrm>
            <a:prstGeom prst="curvedLeftArrow">
              <a:avLst>
                <a:gd name="adj1" fmla="val 62963"/>
                <a:gd name="adj2" fmla="val 125926"/>
                <a:gd name="adj3" fmla="val 33333"/>
              </a:avLst>
            </a:prstGeom>
            <a:solidFill>
              <a:srgbClr val="7CC7F2"/>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0" fontAlgn="base" hangingPunct="0">
                <a:spcBef>
                  <a:spcPct val="50000"/>
                </a:spcBef>
                <a:spcAft>
                  <a:spcPct val="0"/>
                </a:spcAft>
                <a:defRPr/>
              </a:pPr>
              <a:endParaRPr lang="en-US" sz="1350" dirty="0">
                <a:solidFill>
                  <a:srgbClr val="1F60A9"/>
                </a:solidFill>
              </a:endParaRPr>
            </a:p>
          </p:txBody>
        </p:sp>
        <p:sp>
          <p:nvSpPr>
            <p:cNvPr id="862226" name="Line 18"/>
            <p:cNvSpPr>
              <a:spLocks noChangeShapeType="1"/>
            </p:cNvSpPr>
            <p:nvPr/>
          </p:nvSpPr>
          <p:spPr bwMode="auto">
            <a:xfrm>
              <a:off x="4799412" y="5042299"/>
              <a:ext cx="215503" cy="1190"/>
            </a:xfrm>
            <a:prstGeom prst="line">
              <a:avLst/>
            </a:prstGeom>
            <a:noFill/>
            <a:ln w="38100">
              <a:solidFill>
                <a:schemeClr val="bg1"/>
              </a:solidFill>
              <a:round/>
              <a:headEnd/>
              <a:tailEnd/>
            </a:ln>
            <a:effectLst>
              <a:outerShdw blurRad="63500" dist="53882" dir="2700000" algn="ctr" rotWithShape="0">
                <a:schemeClr val="accent2">
                  <a:alpha val="50000"/>
                </a:schemeClr>
              </a:outerShdw>
            </a:effectLst>
          </p:spPr>
          <p:txBody>
            <a:bodyPr/>
            <a:lstStyle/>
            <a:p>
              <a:pPr eaLnBrk="0" fontAlgn="base" hangingPunct="0">
                <a:spcBef>
                  <a:spcPct val="50000"/>
                </a:spcBef>
                <a:spcAft>
                  <a:spcPct val="0"/>
                </a:spcAft>
                <a:defRPr/>
              </a:pPr>
              <a:endParaRPr lang="en-US" sz="1350" dirty="0">
                <a:solidFill>
                  <a:srgbClr val="1F60A9"/>
                </a:solidFill>
              </a:endParaRPr>
            </a:p>
          </p:txBody>
        </p:sp>
        <p:sp>
          <p:nvSpPr>
            <p:cNvPr id="862227" name="AutoShape 19"/>
            <p:cNvSpPr>
              <a:spLocks noChangeArrowheads="1"/>
            </p:cNvSpPr>
            <p:nvPr/>
          </p:nvSpPr>
          <p:spPr bwMode="auto">
            <a:xfrm rot="5400000">
              <a:off x="5115523" y="4672609"/>
              <a:ext cx="269081" cy="739378"/>
            </a:xfrm>
            <a:prstGeom prst="can">
              <a:avLst>
                <a:gd name="adj" fmla="val 35836"/>
              </a:avLst>
            </a:prstGeom>
            <a:gradFill rotWithShape="1">
              <a:gsLst>
                <a:gs pos="0">
                  <a:schemeClr val="accent1">
                    <a:gamma/>
                    <a:tint val="0"/>
                    <a:invGamma/>
                  </a:schemeClr>
                </a:gs>
                <a:gs pos="100000">
                  <a:schemeClr val="accent1"/>
                </a:gs>
              </a:gsLst>
              <a:lin ang="0" scaled="1"/>
            </a:gradFill>
            <a:ln w="9525">
              <a:solidFill>
                <a:schemeClr val="bg1"/>
              </a:solidFill>
              <a:round/>
              <a:headEnd/>
              <a:tailEnd/>
            </a:ln>
            <a:effectLst>
              <a:outerShdw blurRad="63500" dist="53882" dir="2700000" algn="ctr" rotWithShape="0">
                <a:schemeClr val="accent2">
                  <a:alpha val="50000"/>
                </a:schemeClr>
              </a:outerShdw>
            </a:effectLst>
          </p:spPr>
          <p:txBody>
            <a:bodyPr wrap="none" anchor="ctr"/>
            <a:lstStyle/>
            <a:p>
              <a:pPr eaLnBrk="0" fontAlgn="base" hangingPunct="0">
                <a:spcBef>
                  <a:spcPct val="50000"/>
                </a:spcBef>
                <a:spcAft>
                  <a:spcPct val="0"/>
                </a:spcAft>
                <a:defRPr/>
              </a:pPr>
              <a:endParaRPr lang="en-US" sz="1350" dirty="0">
                <a:solidFill>
                  <a:srgbClr val="1F60A9"/>
                </a:solidFill>
              </a:endParaRPr>
            </a:p>
          </p:txBody>
        </p:sp>
        <p:sp>
          <p:nvSpPr>
            <p:cNvPr id="862228" name="Line 20"/>
            <p:cNvSpPr>
              <a:spLocks noChangeShapeType="1"/>
            </p:cNvSpPr>
            <p:nvPr/>
          </p:nvSpPr>
          <p:spPr bwMode="auto">
            <a:xfrm>
              <a:off x="5554266" y="5041107"/>
              <a:ext cx="708422" cy="1191"/>
            </a:xfrm>
            <a:prstGeom prst="line">
              <a:avLst/>
            </a:prstGeom>
            <a:noFill/>
            <a:ln w="38100">
              <a:solidFill>
                <a:schemeClr val="bg1"/>
              </a:solidFill>
              <a:round/>
              <a:headEnd/>
              <a:tailEnd/>
            </a:ln>
            <a:effectLst>
              <a:outerShdw blurRad="63500" dist="53882" dir="2700000" algn="ctr" rotWithShape="0">
                <a:schemeClr val="accent2">
                  <a:alpha val="50000"/>
                </a:schemeClr>
              </a:outerShdw>
            </a:effectLst>
          </p:spPr>
          <p:txBody>
            <a:bodyPr/>
            <a:lstStyle/>
            <a:p>
              <a:pPr eaLnBrk="0" fontAlgn="base" hangingPunct="0">
                <a:spcBef>
                  <a:spcPct val="50000"/>
                </a:spcBef>
                <a:spcAft>
                  <a:spcPct val="0"/>
                </a:spcAft>
                <a:defRPr/>
              </a:pPr>
              <a:endParaRPr lang="en-US" sz="1350" dirty="0">
                <a:solidFill>
                  <a:srgbClr val="1F60A9"/>
                </a:solidFill>
              </a:endParaRPr>
            </a:p>
          </p:txBody>
        </p:sp>
        <p:sp>
          <p:nvSpPr>
            <p:cNvPr id="862229" name="AutoShape 21"/>
            <p:cNvSpPr>
              <a:spLocks noChangeArrowheads="1"/>
            </p:cNvSpPr>
            <p:nvPr/>
          </p:nvSpPr>
          <p:spPr bwMode="auto">
            <a:xfrm rot="5400000">
              <a:off x="6741321" y="3798095"/>
              <a:ext cx="269081" cy="2488406"/>
            </a:xfrm>
            <a:prstGeom prst="can">
              <a:avLst>
                <a:gd name="adj" fmla="val 35835"/>
              </a:avLst>
            </a:prstGeom>
            <a:gradFill rotWithShape="1">
              <a:gsLst>
                <a:gs pos="0">
                  <a:srgbClr val="F9A61E">
                    <a:gamma/>
                    <a:tint val="0"/>
                    <a:invGamma/>
                  </a:srgbClr>
                </a:gs>
                <a:gs pos="100000">
                  <a:srgbClr val="F9A61E"/>
                </a:gs>
              </a:gsLst>
              <a:lin ang="0" scaled="1"/>
            </a:gradFill>
            <a:ln w="9525">
              <a:solidFill>
                <a:schemeClr val="bg1"/>
              </a:solidFill>
              <a:round/>
              <a:headEnd/>
              <a:tailEnd/>
            </a:ln>
            <a:effectLst>
              <a:outerShdw blurRad="63500" dist="53882" dir="2700000" algn="ctr" rotWithShape="0">
                <a:schemeClr val="accent2">
                  <a:alpha val="50000"/>
                </a:schemeClr>
              </a:outerShdw>
            </a:effectLst>
          </p:spPr>
          <p:txBody>
            <a:bodyPr wrap="none" anchor="ctr"/>
            <a:lstStyle/>
            <a:p>
              <a:pPr eaLnBrk="0" fontAlgn="base" hangingPunct="0">
                <a:spcBef>
                  <a:spcPct val="50000"/>
                </a:spcBef>
                <a:spcAft>
                  <a:spcPct val="0"/>
                </a:spcAft>
                <a:defRPr/>
              </a:pPr>
              <a:endParaRPr lang="en-US" sz="1350" dirty="0">
                <a:solidFill>
                  <a:srgbClr val="1F60A9"/>
                </a:solidFill>
              </a:endParaRPr>
            </a:p>
          </p:txBody>
        </p:sp>
        <p:sp>
          <p:nvSpPr>
            <p:cNvPr id="862230" name="AutoShape 22"/>
            <p:cNvSpPr>
              <a:spLocks noChangeArrowheads="1"/>
            </p:cNvSpPr>
            <p:nvPr/>
          </p:nvSpPr>
          <p:spPr bwMode="auto">
            <a:xfrm rot="5400000">
              <a:off x="4090394" y="2277071"/>
              <a:ext cx="269081" cy="296466"/>
            </a:xfrm>
            <a:prstGeom prst="can">
              <a:avLst>
                <a:gd name="adj" fmla="val 31880"/>
              </a:avLst>
            </a:prstGeom>
            <a:gradFill rotWithShape="1">
              <a:gsLst>
                <a:gs pos="0">
                  <a:srgbClr val="F9A61E">
                    <a:gamma/>
                    <a:tint val="0"/>
                    <a:invGamma/>
                  </a:srgbClr>
                </a:gs>
                <a:gs pos="100000">
                  <a:srgbClr val="F9A61E"/>
                </a:gs>
              </a:gsLst>
              <a:lin ang="0" scaled="1"/>
            </a:gradFill>
            <a:ln w="9525">
              <a:solidFill>
                <a:schemeClr val="bg1"/>
              </a:solidFill>
              <a:round/>
              <a:headEnd/>
              <a:tailEnd/>
            </a:ln>
            <a:effectLst>
              <a:outerShdw blurRad="63500" dist="53882" dir="2700000" algn="ctr" rotWithShape="0">
                <a:schemeClr val="accent2">
                  <a:alpha val="50000"/>
                </a:schemeClr>
              </a:outerShdw>
            </a:effectLst>
          </p:spPr>
          <p:txBody>
            <a:bodyPr wrap="none" anchor="ctr"/>
            <a:lstStyle/>
            <a:p>
              <a:pPr eaLnBrk="0" fontAlgn="base" hangingPunct="0">
                <a:spcBef>
                  <a:spcPct val="50000"/>
                </a:spcBef>
                <a:spcAft>
                  <a:spcPct val="0"/>
                </a:spcAft>
                <a:defRPr/>
              </a:pPr>
              <a:endParaRPr lang="en-US" sz="1350" dirty="0">
                <a:solidFill>
                  <a:srgbClr val="1F60A9"/>
                </a:solidFill>
              </a:endParaRPr>
            </a:p>
          </p:txBody>
        </p:sp>
        <p:sp>
          <p:nvSpPr>
            <p:cNvPr id="862231" name="Line 23"/>
            <p:cNvSpPr>
              <a:spLocks noChangeShapeType="1"/>
            </p:cNvSpPr>
            <p:nvPr/>
          </p:nvSpPr>
          <p:spPr bwMode="auto">
            <a:xfrm>
              <a:off x="4346974" y="2425305"/>
              <a:ext cx="215503" cy="1190"/>
            </a:xfrm>
            <a:prstGeom prst="line">
              <a:avLst/>
            </a:prstGeom>
            <a:noFill/>
            <a:ln w="38100">
              <a:solidFill>
                <a:srgbClr val="C47C0D"/>
              </a:solidFill>
              <a:round/>
              <a:headEnd/>
              <a:tailEnd/>
            </a:ln>
            <a:effectLst>
              <a:outerShdw blurRad="63500" dist="53882" dir="2700000" algn="ctr" rotWithShape="0">
                <a:schemeClr val="accent2">
                  <a:alpha val="50000"/>
                </a:schemeClr>
              </a:outerShdw>
            </a:effectLst>
          </p:spPr>
          <p:txBody>
            <a:bodyPr/>
            <a:lstStyle/>
            <a:p>
              <a:pPr eaLnBrk="0" fontAlgn="base" hangingPunct="0">
                <a:spcBef>
                  <a:spcPct val="50000"/>
                </a:spcBef>
                <a:spcAft>
                  <a:spcPct val="0"/>
                </a:spcAft>
                <a:defRPr/>
              </a:pPr>
              <a:endParaRPr lang="en-US" sz="1350" dirty="0">
                <a:solidFill>
                  <a:srgbClr val="1F60A9"/>
                </a:solidFill>
              </a:endParaRPr>
            </a:p>
          </p:txBody>
        </p:sp>
        <p:sp>
          <p:nvSpPr>
            <p:cNvPr id="862232" name="AutoShape 24"/>
            <p:cNvSpPr>
              <a:spLocks noChangeArrowheads="1"/>
            </p:cNvSpPr>
            <p:nvPr/>
          </p:nvSpPr>
          <p:spPr bwMode="auto">
            <a:xfrm rot="5400000">
              <a:off x="4484492" y="2205634"/>
              <a:ext cx="269081" cy="439340"/>
            </a:xfrm>
            <a:prstGeom prst="can">
              <a:avLst>
                <a:gd name="adj" fmla="val 35081"/>
              </a:avLst>
            </a:prstGeom>
            <a:gradFill rotWithShape="1">
              <a:gsLst>
                <a:gs pos="0">
                  <a:srgbClr val="F9A61E">
                    <a:gamma/>
                    <a:tint val="0"/>
                    <a:invGamma/>
                  </a:srgbClr>
                </a:gs>
                <a:gs pos="100000">
                  <a:srgbClr val="F9A61E"/>
                </a:gs>
              </a:gsLst>
              <a:lin ang="0" scaled="1"/>
            </a:gradFill>
            <a:ln w="9525">
              <a:solidFill>
                <a:schemeClr val="bg1"/>
              </a:solidFill>
              <a:round/>
              <a:headEnd/>
              <a:tailEnd/>
            </a:ln>
            <a:effectLst>
              <a:outerShdw blurRad="63500" dist="53882" dir="2700000" algn="ctr" rotWithShape="0">
                <a:schemeClr val="accent2">
                  <a:alpha val="50000"/>
                </a:schemeClr>
              </a:outerShdw>
            </a:effectLst>
          </p:spPr>
          <p:txBody>
            <a:bodyPr wrap="none" anchor="ctr"/>
            <a:lstStyle/>
            <a:p>
              <a:pPr eaLnBrk="0" fontAlgn="base" hangingPunct="0">
                <a:spcBef>
                  <a:spcPct val="50000"/>
                </a:spcBef>
                <a:spcAft>
                  <a:spcPct val="0"/>
                </a:spcAft>
                <a:defRPr/>
              </a:pPr>
              <a:endParaRPr lang="en-US" sz="1350" dirty="0">
                <a:solidFill>
                  <a:srgbClr val="1F60A9"/>
                </a:solidFill>
              </a:endParaRPr>
            </a:p>
          </p:txBody>
        </p:sp>
        <p:sp>
          <p:nvSpPr>
            <p:cNvPr id="862233" name="Line 25"/>
            <p:cNvSpPr>
              <a:spLocks noChangeShapeType="1"/>
            </p:cNvSpPr>
            <p:nvPr/>
          </p:nvSpPr>
          <p:spPr bwMode="auto">
            <a:xfrm>
              <a:off x="4799412" y="2425305"/>
              <a:ext cx="215503" cy="1190"/>
            </a:xfrm>
            <a:prstGeom prst="line">
              <a:avLst/>
            </a:prstGeom>
            <a:noFill/>
            <a:ln w="38100">
              <a:solidFill>
                <a:srgbClr val="C47C0D"/>
              </a:solidFill>
              <a:round/>
              <a:headEnd/>
              <a:tailEnd/>
            </a:ln>
            <a:effectLst>
              <a:outerShdw blurRad="63500" dist="53882" dir="2700000" algn="ctr" rotWithShape="0">
                <a:schemeClr val="accent2">
                  <a:alpha val="50000"/>
                </a:schemeClr>
              </a:outerShdw>
            </a:effectLst>
          </p:spPr>
          <p:txBody>
            <a:bodyPr/>
            <a:lstStyle/>
            <a:p>
              <a:pPr eaLnBrk="0" fontAlgn="base" hangingPunct="0">
                <a:spcBef>
                  <a:spcPct val="50000"/>
                </a:spcBef>
                <a:spcAft>
                  <a:spcPct val="0"/>
                </a:spcAft>
                <a:defRPr/>
              </a:pPr>
              <a:endParaRPr lang="en-US" sz="1350" dirty="0">
                <a:solidFill>
                  <a:srgbClr val="1F60A9"/>
                </a:solidFill>
              </a:endParaRPr>
            </a:p>
          </p:txBody>
        </p:sp>
        <p:sp>
          <p:nvSpPr>
            <p:cNvPr id="862234" name="AutoShape 26"/>
            <p:cNvSpPr>
              <a:spLocks noChangeArrowheads="1"/>
            </p:cNvSpPr>
            <p:nvPr/>
          </p:nvSpPr>
          <p:spPr bwMode="auto">
            <a:xfrm rot="5400000">
              <a:off x="5100044" y="2055615"/>
              <a:ext cx="269081" cy="739379"/>
            </a:xfrm>
            <a:prstGeom prst="can">
              <a:avLst>
                <a:gd name="adj" fmla="val 35836"/>
              </a:avLst>
            </a:prstGeom>
            <a:gradFill rotWithShape="1">
              <a:gsLst>
                <a:gs pos="0">
                  <a:srgbClr val="F9A61E">
                    <a:gamma/>
                    <a:tint val="0"/>
                    <a:invGamma/>
                  </a:srgbClr>
                </a:gs>
                <a:gs pos="100000">
                  <a:srgbClr val="F9A61E"/>
                </a:gs>
              </a:gsLst>
              <a:lin ang="0" scaled="1"/>
            </a:gradFill>
            <a:ln w="9525">
              <a:solidFill>
                <a:schemeClr val="bg1"/>
              </a:solidFill>
              <a:round/>
              <a:headEnd/>
              <a:tailEnd/>
            </a:ln>
            <a:effectLst>
              <a:outerShdw blurRad="63500" dist="53882" dir="2700000" algn="ctr" rotWithShape="0">
                <a:schemeClr val="accent2">
                  <a:alpha val="50000"/>
                </a:schemeClr>
              </a:outerShdw>
            </a:effectLst>
          </p:spPr>
          <p:txBody>
            <a:bodyPr wrap="none" anchor="ctr"/>
            <a:lstStyle/>
            <a:p>
              <a:pPr eaLnBrk="0" fontAlgn="base" hangingPunct="0">
                <a:spcBef>
                  <a:spcPct val="50000"/>
                </a:spcBef>
                <a:spcAft>
                  <a:spcPct val="0"/>
                </a:spcAft>
                <a:defRPr/>
              </a:pPr>
              <a:endParaRPr lang="en-US" sz="1350" dirty="0">
                <a:solidFill>
                  <a:srgbClr val="1F60A9"/>
                </a:solidFill>
              </a:endParaRPr>
            </a:p>
          </p:txBody>
        </p:sp>
        <p:sp>
          <p:nvSpPr>
            <p:cNvPr id="862235" name="Line 27"/>
            <p:cNvSpPr>
              <a:spLocks noChangeShapeType="1"/>
            </p:cNvSpPr>
            <p:nvPr/>
          </p:nvSpPr>
          <p:spPr bwMode="auto">
            <a:xfrm>
              <a:off x="5554266" y="2424114"/>
              <a:ext cx="708422" cy="1191"/>
            </a:xfrm>
            <a:prstGeom prst="line">
              <a:avLst/>
            </a:prstGeom>
            <a:noFill/>
            <a:ln w="38100">
              <a:solidFill>
                <a:srgbClr val="C47C0D"/>
              </a:solidFill>
              <a:round/>
              <a:headEnd/>
              <a:tailEnd/>
            </a:ln>
            <a:effectLst>
              <a:outerShdw blurRad="63500" dist="53882" dir="2700000" algn="ctr" rotWithShape="0">
                <a:schemeClr val="accent2">
                  <a:alpha val="50000"/>
                </a:schemeClr>
              </a:outerShdw>
            </a:effectLst>
          </p:spPr>
          <p:txBody>
            <a:bodyPr/>
            <a:lstStyle/>
            <a:p>
              <a:pPr eaLnBrk="0" fontAlgn="base" hangingPunct="0">
                <a:spcBef>
                  <a:spcPct val="50000"/>
                </a:spcBef>
                <a:spcAft>
                  <a:spcPct val="0"/>
                </a:spcAft>
                <a:defRPr/>
              </a:pPr>
              <a:endParaRPr lang="en-US" sz="1350" dirty="0">
                <a:solidFill>
                  <a:srgbClr val="1F60A9"/>
                </a:solidFill>
              </a:endParaRPr>
            </a:p>
          </p:txBody>
        </p:sp>
        <p:sp>
          <p:nvSpPr>
            <p:cNvPr id="862236" name="AutoShape 28"/>
            <p:cNvSpPr>
              <a:spLocks noChangeArrowheads="1"/>
            </p:cNvSpPr>
            <p:nvPr/>
          </p:nvSpPr>
          <p:spPr bwMode="auto">
            <a:xfrm rot="5400000">
              <a:off x="6741321" y="1181101"/>
              <a:ext cx="269081" cy="2488406"/>
            </a:xfrm>
            <a:prstGeom prst="can">
              <a:avLst>
                <a:gd name="adj" fmla="val 35835"/>
              </a:avLst>
            </a:prstGeom>
            <a:gradFill rotWithShape="1">
              <a:gsLst>
                <a:gs pos="0">
                  <a:srgbClr val="F9A61E">
                    <a:gamma/>
                    <a:tint val="0"/>
                    <a:invGamma/>
                  </a:srgbClr>
                </a:gs>
                <a:gs pos="100000">
                  <a:srgbClr val="F9A61E"/>
                </a:gs>
              </a:gsLst>
              <a:lin ang="0" scaled="1"/>
            </a:gradFill>
            <a:ln w="9525">
              <a:solidFill>
                <a:schemeClr val="bg1"/>
              </a:solidFill>
              <a:round/>
              <a:headEnd/>
              <a:tailEnd/>
            </a:ln>
            <a:effectLst>
              <a:outerShdw blurRad="63500" dist="53882" dir="2700000" algn="ctr" rotWithShape="0">
                <a:schemeClr val="accent2">
                  <a:alpha val="50000"/>
                </a:schemeClr>
              </a:outerShdw>
            </a:effectLst>
          </p:spPr>
          <p:txBody>
            <a:bodyPr wrap="none" anchor="ctr"/>
            <a:lstStyle/>
            <a:p>
              <a:pPr eaLnBrk="0" fontAlgn="base" hangingPunct="0">
                <a:spcBef>
                  <a:spcPct val="50000"/>
                </a:spcBef>
                <a:spcAft>
                  <a:spcPct val="0"/>
                </a:spcAft>
                <a:defRPr/>
              </a:pPr>
              <a:endParaRPr lang="en-US" sz="1350" dirty="0">
                <a:solidFill>
                  <a:srgbClr val="1F60A9"/>
                </a:solidFill>
              </a:endParaRPr>
            </a:p>
          </p:txBody>
        </p:sp>
        <p:sp>
          <p:nvSpPr>
            <p:cNvPr id="862237" name="Text Box 29"/>
            <p:cNvSpPr txBox="1">
              <a:spLocks noChangeArrowheads="1"/>
            </p:cNvSpPr>
            <p:nvPr/>
          </p:nvSpPr>
          <p:spPr bwMode="auto">
            <a:xfrm>
              <a:off x="4070747" y="2287191"/>
              <a:ext cx="461989" cy="258753"/>
            </a:xfrm>
            <a:prstGeom prst="rect">
              <a:avLst/>
            </a:prstGeom>
            <a:noFill/>
            <a:ln>
              <a:noFill/>
            </a:ln>
            <a:effectLst/>
            <a:extLst>
              <a:ext uri="{909E8E84-426E-40dd-AFC4-6F175D3DCCD1}">
                <a14:hiddenFill xmlns:a14="http://schemas.microsoft.com/office/drawing/2010/main">
                  <a:gradFill rotWithShape="1">
                    <a:gsLst>
                      <a:gs pos="0">
                        <a:srgbClr val="CDEBFB"/>
                      </a:gs>
                      <a:gs pos="100000">
                        <a:srgbClr val="CDEBFB">
                          <a:gamma/>
                          <a:shade val="46275"/>
                          <a:invGamma/>
                        </a:srgbClr>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a:solidFill>
                    <a:srgbClr val="1F60A9"/>
                  </a:solidFill>
                  <a:latin typeface="Arial" panose="020B0604020202020204" pitchFamily="34" charset="0"/>
                  <a:ea typeface="MS PGothic" panose="020B0600070205080204" pitchFamily="34" charset="-128"/>
                </a:defRPr>
              </a:lvl1pPr>
              <a:lvl2pPr marL="742950" indent="-285750">
                <a:defRPr sz="2400">
                  <a:solidFill>
                    <a:srgbClr val="1F60A9"/>
                  </a:solidFill>
                  <a:latin typeface="Arial" panose="020B0604020202020204" pitchFamily="34" charset="0"/>
                  <a:ea typeface="MS PGothic" panose="020B0600070205080204" pitchFamily="34" charset="-128"/>
                </a:defRPr>
              </a:lvl2pPr>
              <a:lvl3pPr marL="1143000" indent="-228600">
                <a:defRPr sz="2400">
                  <a:solidFill>
                    <a:srgbClr val="1F60A9"/>
                  </a:solidFill>
                  <a:latin typeface="Arial" panose="020B0604020202020204" pitchFamily="34" charset="0"/>
                  <a:ea typeface="MS PGothic" panose="020B0600070205080204" pitchFamily="34" charset="-128"/>
                </a:defRPr>
              </a:lvl3pPr>
              <a:lvl4pPr marL="1600200" indent="-228600">
                <a:defRPr sz="2400">
                  <a:solidFill>
                    <a:srgbClr val="1F60A9"/>
                  </a:solidFill>
                  <a:latin typeface="Arial" panose="020B0604020202020204" pitchFamily="34" charset="0"/>
                  <a:ea typeface="MS PGothic" panose="020B0600070205080204" pitchFamily="34" charset="-128"/>
                </a:defRPr>
              </a:lvl4pPr>
              <a:lvl5pPr marL="2057400" indent="-228600">
                <a:defRPr sz="2400">
                  <a:solidFill>
                    <a:srgbClr val="1F60A9"/>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9pPr>
            </a:lstStyle>
            <a:p>
              <a:pPr fontAlgn="base">
                <a:spcBef>
                  <a:spcPct val="0"/>
                </a:spcBef>
                <a:spcAft>
                  <a:spcPct val="0"/>
                </a:spcAft>
              </a:pPr>
              <a:r>
                <a:rPr lang="en-US" altLang="en-US" sz="1350" dirty="0">
                  <a:effectLst>
                    <a:outerShdw blurRad="38100" dist="38100" dir="2700000" algn="tl">
                      <a:srgbClr val="C0C0C0"/>
                    </a:outerShdw>
                  </a:effectLst>
                </a:rPr>
                <a:t>C</a:t>
              </a:r>
            </a:p>
          </p:txBody>
        </p:sp>
        <p:sp>
          <p:nvSpPr>
            <p:cNvPr id="862238" name="Text Box 30"/>
            <p:cNvSpPr txBox="1">
              <a:spLocks noChangeArrowheads="1"/>
            </p:cNvSpPr>
            <p:nvPr/>
          </p:nvSpPr>
          <p:spPr bwMode="auto">
            <a:xfrm>
              <a:off x="4361260" y="2287191"/>
              <a:ext cx="720243" cy="258753"/>
            </a:xfrm>
            <a:prstGeom prst="rect">
              <a:avLst/>
            </a:prstGeom>
            <a:noFill/>
            <a:ln>
              <a:noFill/>
            </a:ln>
            <a:effectLst/>
            <a:extLst>
              <a:ext uri="{909E8E84-426E-40dd-AFC4-6F175D3DCCD1}">
                <a14:hiddenFill xmlns:a14="http://schemas.microsoft.com/office/drawing/2010/main">
                  <a:gradFill rotWithShape="1">
                    <a:gsLst>
                      <a:gs pos="0">
                        <a:srgbClr val="CDEBFB"/>
                      </a:gs>
                      <a:gs pos="100000">
                        <a:srgbClr val="CDEBFB">
                          <a:gamma/>
                          <a:shade val="46275"/>
                          <a:invGamma/>
                        </a:srgbClr>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a:solidFill>
                    <a:srgbClr val="1F60A9"/>
                  </a:solidFill>
                  <a:latin typeface="Arial" panose="020B0604020202020204" pitchFamily="34" charset="0"/>
                  <a:ea typeface="MS PGothic" panose="020B0600070205080204" pitchFamily="34" charset="-128"/>
                </a:defRPr>
              </a:lvl1pPr>
              <a:lvl2pPr marL="742950" indent="-285750">
                <a:defRPr sz="2400">
                  <a:solidFill>
                    <a:srgbClr val="1F60A9"/>
                  </a:solidFill>
                  <a:latin typeface="Arial" panose="020B0604020202020204" pitchFamily="34" charset="0"/>
                  <a:ea typeface="MS PGothic" panose="020B0600070205080204" pitchFamily="34" charset="-128"/>
                </a:defRPr>
              </a:lvl2pPr>
              <a:lvl3pPr marL="1143000" indent="-228600">
                <a:defRPr sz="2400">
                  <a:solidFill>
                    <a:srgbClr val="1F60A9"/>
                  </a:solidFill>
                  <a:latin typeface="Arial" panose="020B0604020202020204" pitchFamily="34" charset="0"/>
                  <a:ea typeface="MS PGothic" panose="020B0600070205080204" pitchFamily="34" charset="-128"/>
                </a:defRPr>
              </a:lvl3pPr>
              <a:lvl4pPr marL="1600200" indent="-228600">
                <a:defRPr sz="2400">
                  <a:solidFill>
                    <a:srgbClr val="1F60A9"/>
                  </a:solidFill>
                  <a:latin typeface="Arial" panose="020B0604020202020204" pitchFamily="34" charset="0"/>
                  <a:ea typeface="MS PGothic" panose="020B0600070205080204" pitchFamily="34" charset="-128"/>
                </a:defRPr>
              </a:lvl4pPr>
              <a:lvl5pPr marL="2057400" indent="-228600">
                <a:defRPr sz="2400">
                  <a:solidFill>
                    <a:srgbClr val="1F60A9"/>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9pPr>
            </a:lstStyle>
            <a:p>
              <a:pPr fontAlgn="base">
                <a:spcBef>
                  <a:spcPct val="0"/>
                </a:spcBef>
                <a:spcAft>
                  <a:spcPct val="0"/>
                </a:spcAft>
              </a:pPr>
              <a:r>
                <a:rPr lang="en-US" altLang="en-US" sz="1350" dirty="0">
                  <a:effectLst>
                    <a:outerShdw blurRad="38100" dist="38100" dir="2700000" algn="tl">
                      <a:srgbClr val="C0C0C0"/>
                    </a:outerShdw>
                  </a:effectLst>
                </a:rPr>
                <a:t>prM</a:t>
              </a:r>
            </a:p>
          </p:txBody>
        </p:sp>
        <p:sp>
          <p:nvSpPr>
            <p:cNvPr id="862239" name="Text Box 31"/>
            <p:cNvSpPr txBox="1">
              <a:spLocks noChangeArrowheads="1"/>
            </p:cNvSpPr>
            <p:nvPr/>
          </p:nvSpPr>
          <p:spPr bwMode="auto">
            <a:xfrm>
              <a:off x="5083969" y="2287191"/>
              <a:ext cx="447641" cy="258753"/>
            </a:xfrm>
            <a:prstGeom prst="rect">
              <a:avLst/>
            </a:prstGeom>
            <a:noFill/>
            <a:ln>
              <a:noFill/>
            </a:ln>
            <a:effectLst/>
            <a:extLst>
              <a:ext uri="{909E8E84-426E-40dd-AFC4-6F175D3DCCD1}">
                <a14:hiddenFill xmlns:a14="http://schemas.microsoft.com/office/drawing/2010/main">
                  <a:gradFill rotWithShape="1">
                    <a:gsLst>
                      <a:gs pos="0">
                        <a:srgbClr val="CDEBFB"/>
                      </a:gs>
                      <a:gs pos="100000">
                        <a:srgbClr val="CDEBFB">
                          <a:gamma/>
                          <a:shade val="46275"/>
                          <a:invGamma/>
                        </a:srgbClr>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a:solidFill>
                    <a:srgbClr val="1F60A9"/>
                  </a:solidFill>
                  <a:latin typeface="Arial" panose="020B0604020202020204" pitchFamily="34" charset="0"/>
                  <a:ea typeface="MS PGothic" panose="020B0600070205080204" pitchFamily="34" charset="-128"/>
                </a:defRPr>
              </a:lvl1pPr>
              <a:lvl2pPr marL="742950" indent="-285750">
                <a:defRPr sz="2400">
                  <a:solidFill>
                    <a:srgbClr val="1F60A9"/>
                  </a:solidFill>
                  <a:latin typeface="Arial" panose="020B0604020202020204" pitchFamily="34" charset="0"/>
                  <a:ea typeface="MS PGothic" panose="020B0600070205080204" pitchFamily="34" charset="-128"/>
                </a:defRPr>
              </a:lvl2pPr>
              <a:lvl3pPr marL="1143000" indent="-228600">
                <a:defRPr sz="2400">
                  <a:solidFill>
                    <a:srgbClr val="1F60A9"/>
                  </a:solidFill>
                  <a:latin typeface="Arial" panose="020B0604020202020204" pitchFamily="34" charset="0"/>
                  <a:ea typeface="MS PGothic" panose="020B0600070205080204" pitchFamily="34" charset="-128"/>
                </a:defRPr>
              </a:lvl3pPr>
              <a:lvl4pPr marL="1600200" indent="-228600">
                <a:defRPr sz="2400">
                  <a:solidFill>
                    <a:srgbClr val="1F60A9"/>
                  </a:solidFill>
                  <a:latin typeface="Arial" panose="020B0604020202020204" pitchFamily="34" charset="0"/>
                  <a:ea typeface="MS PGothic" panose="020B0600070205080204" pitchFamily="34" charset="-128"/>
                </a:defRPr>
              </a:lvl4pPr>
              <a:lvl5pPr marL="2057400" indent="-228600">
                <a:defRPr sz="2400">
                  <a:solidFill>
                    <a:srgbClr val="1F60A9"/>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9pPr>
            </a:lstStyle>
            <a:p>
              <a:pPr fontAlgn="base">
                <a:spcBef>
                  <a:spcPct val="0"/>
                </a:spcBef>
                <a:spcAft>
                  <a:spcPct val="0"/>
                </a:spcAft>
              </a:pPr>
              <a:r>
                <a:rPr lang="en-US" altLang="en-US" sz="1350" dirty="0">
                  <a:effectLst>
                    <a:outerShdw blurRad="38100" dist="38100" dir="2700000" algn="tl">
                      <a:srgbClr val="C0C0C0"/>
                    </a:outerShdw>
                  </a:effectLst>
                </a:rPr>
                <a:t>E</a:t>
              </a:r>
            </a:p>
          </p:txBody>
        </p:sp>
        <p:sp>
          <p:nvSpPr>
            <p:cNvPr id="862240" name="Text Box 32"/>
            <p:cNvSpPr txBox="1">
              <a:spLocks noChangeArrowheads="1"/>
            </p:cNvSpPr>
            <p:nvPr/>
          </p:nvSpPr>
          <p:spPr bwMode="auto">
            <a:xfrm>
              <a:off x="6231732" y="2287191"/>
              <a:ext cx="1896738" cy="258753"/>
            </a:xfrm>
            <a:prstGeom prst="rect">
              <a:avLst/>
            </a:prstGeom>
            <a:noFill/>
            <a:ln>
              <a:noFill/>
            </a:ln>
            <a:effectLst/>
            <a:extLst>
              <a:ext uri="{909E8E84-426E-40dd-AFC4-6F175D3DCCD1}">
                <a14:hiddenFill xmlns:a14="http://schemas.microsoft.com/office/drawing/2010/main">
                  <a:gradFill rotWithShape="1">
                    <a:gsLst>
                      <a:gs pos="0">
                        <a:srgbClr val="CDEBFB"/>
                      </a:gs>
                      <a:gs pos="100000">
                        <a:srgbClr val="CDEBFB">
                          <a:gamma/>
                          <a:shade val="46275"/>
                          <a:invGamma/>
                        </a:srgbClr>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a:solidFill>
                    <a:srgbClr val="1F60A9"/>
                  </a:solidFill>
                  <a:latin typeface="Arial" panose="020B0604020202020204" pitchFamily="34" charset="0"/>
                  <a:ea typeface="MS PGothic" panose="020B0600070205080204" pitchFamily="34" charset="-128"/>
                </a:defRPr>
              </a:lvl1pPr>
              <a:lvl2pPr marL="742950" indent="-285750">
                <a:defRPr sz="2400">
                  <a:solidFill>
                    <a:srgbClr val="1F60A9"/>
                  </a:solidFill>
                  <a:latin typeface="Arial" panose="020B0604020202020204" pitchFamily="34" charset="0"/>
                  <a:ea typeface="MS PGothic" panose="020B0600070205080204" pitchFamily="34" charset="-128"/>
                </a:defRPr>
              </a:lvl2pPr>
              <a:lvl3pPr marL="1143000" indent="-228600">
                <a:defRPr sz="2400">
                  <a:solidFill>
                    <a:srgbClr val="1F60A9"/>
                  </a:solidFill>
                  <a:latin typeface="Arial" panose="020B0604020202020204" pitchFamily="34" charset="0"/>
                  <a:ea typeface="MS PGothic" panose="020B0600070205080204" pitchFamily="34" charset="-128"/>
                </a:defRPr>
              </a:lvl3pPr>
              <a:lvl4pPr marL="1600200" indent="-228600">
                <a:defRPr sz="2400">
                  <a:solidFill>
                    <a:srgbClr val="1F60A9"/>
                  </a:solidFill>
                  <a:latin typeface="Arial" panose="020B0604020202020204" pitchFamily="34" charset="0"/>
                  <a:ea typeface="MS PGothic" panose="020B0600070205080204" pitchFamily="34" charset="-128"/>
                </a:defRPr>
              </a:lvl4pPr>
              <a:lvl5pPr marL="2057400" indent="-228600">
                <a:defRPr sz="2400">
                  <a:solidFill>
                    <a:srgbClr val="1F60A9"/>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9pPr>
            </a:lstStyle>
            <a:p>
              <a:pPr fontAlgn="base">
                <a:spcBef>
                  <a:spcPct val="0"/>
                </a:spcBef>
                <a:spcAft>
                  <a:spcPct val="0"/>
                </a:spcAft>
              </a:pPr>
              <a:r>
                <a:rPr lang="en-US" altLang="en-US" sz="1350" dirty="0">
                  <a:effectLst>
                    <a:outerShdw blurRad="38100" dist="38100" dir="2700000" algn="tl">
                      <a:srgbClr val="C0C0C0"/>
                    </a:outerShdw>
                  </a:effectLst>
                </a:rPr>
                <a:t>Non-structural</a:t>
              </a:r>
            </a:p>
          </p:txBody>
        </p:sp>
        <p:sp>
          <p:nvSpPr>
            <p:cNvPr id="862241" name="Line 33"/>
            <p:cNvSpPr>
              <a:spLocks noChangeShapeType="1"/>
            </p:cNvSpPr>
            <p:nvPr/>
          </p:nvSpPr>
          <p:spPr bwMode="auto">
            <a:xfrm flipV="1">
              <a:off x="5747148" y="3277792"/>
              <a:ext cx="339328" cy="1190"/>
            </a:xfrm>
            <a:prstGeom prst="line">
              <a:avLst/>
            </a:prstGeom>
            <a:noFill/>
            <a:ln w="38100">
              <a:solidFill>
                <a:schemeClr val="bg1"/>
              </a:solidFill>
              <a:round/>
              <a:headEnd/>
              <a:tailEnd/>
            </a:ln>
            <a:effectLst>
              <a:outerShdw blurRad="63500" dist="74053" dir="1857825" algn="ctr" rotWithShape="0">
                <a:schemeClr val="accent2">
                  <a:alpha val="50000"/>
                </a:schemeClr>
              </a:outerShdw>
            </a:effectLst>
          </p:spPr>
          <p:txBody>
            <a:bodyPr/>
            <a:lstStyle/>
            <a:p>
              <a:pPr eaLnBrk="0" fontAlgn="base" hangingPunct="0">
                <a:spcBef>
                  <a:spcPct val="50000"/>
                </a:spcBef>
                <a:spcAft>
                  <a:spcPct val="0"/>
                </a:spcAft>
                <a:defRPr/>
              </a:pPr>
              <a:endParaRPr lang="en-US" sz="1350" dirty="0">
                <a:solidFill>
                  <a:srgbClr val="1F60A9"/>
                </a:solidFill>
              </a:endParaRPr>
            </a:p>
          </p:txBody>
        </p:sp>
        <p:sp>
          <p:nvSpPr>
            <p:cNvPr id="862242" name="AutoShape 34"/>
            <p:cNvSpPr>
              <a:spLocks noChangeArrowheads="1"/>
            </p:cNvSpPr>
            <p:nvPr/>
          </p:nvSpPr>
          <p:spPr bwMode="auto">
            <a:xfrm rot="5400000">
              <a:off x="6008492" y="3058122"/>
              <a:ext cx="269081" cy="439340"/>
            </a:xfrm>
            <a:prstGeom prst="can">
              <a:avLst>
                <a:gd name="adj" fmla="val 35081"/>
              </a:avLst>
            </a:prstGeom>
            <a:gradFill rotWithShape="1">
              <a:gsLst>
                <a:gs pos="0">
                  <a:srgbClr val="7CC7F2">
                    <a:gamma/>
                    <a:tint val="0"/>
                    <a:invGamma/>
                  </a:srgbClr>
                </a:gs>
                <a:gs pos="100000">
                  <a:srgbClr val="7CC7F2"/>
                </a:gs>
              </a:gsLst>
              <a:lin ang="0" scaled="1"/>
            </a:gradFill>
            <a:ln w="9525">
              <a:solidFill>
                <a:schemeClr val="bg1"/>
              </a:solidFill>
              <a:round/>
              <a:headEnd/>
              <a:tailEnd/>
            </a:ln>
            <a:effectLst>
              <a:outerShdw blurRad="63500" dist="53882" dir="2700000" algn="ctr" rotWithShape="0">
                <a:schemeClr val="accent2">
                  <a:alpha val="50000"/>
                </a:schemeClr>
              </a:outerShdw>
            </a:effectLst>
          </p:spPr>
          <p:txBody>
            <a:bodyPr wrap="none" anchor="ctr"/>
            <a:lstStyle/>
            <a:p>
              <a:pPr eaLnBrk="0" fontAlgn="base" hangingPunct="0">
                <a:spcBef>
                  <a:spcPct val="50000"/>
                </a:spcBef>
                <a:spcAft>
                  <a:spcPct val="0"/>
                </a:spcAft>
                <a:defRPr/>
              </a:pPr>
              <a:endParaRPr lang="en-US" sz="1350" dirty="0">
                <a:solidFill>
                  <a:srgbClr val="1F60A9"/>
                </a:solidFill>
              </a:endParaRPr>
            </a:p>
          </p:txBody>
        </p:sp>
        <p:sp>
          <p:nvSpPr>
            <p:cNvPr id="862243" name="Line 35"/>
            <p:cNvSpPr>
              <a:spLocks noChangeShapeType="1"/>
            </p:cNvSpPr>
            <p:nvPr/>
          </p:nvSpPr>
          <p:spPr bwMode="auto">
            <a:xfrm>
              <a:off x="6323412" y="3277792"/>
              <a:ext cx="215503" cy="1190"/>
            </a:xfrm>
            <a:prstGeom prst="line">
              <a:avLst/>
            </a:prstGeom>
            <a:noFill/>
            <a:ln w="38100">
              <a:solidFill>
                <a:schemeClr val="bg1"/>
              </a:solidFill>
              <a:round/>
              <a:headEnd/>
              <a:tailEnd/>
            </a:ln>
            <a:effectLst>
              <a:outerShdw blurRad="63500" dist="74053" dir="1857825" algn="ctr" rotWithShape="0">
                <a:schemeClr val="accent2">
                  <a:alpha val="50000"/>
                </a:schemeClr>
              </a:outerShdw>
            </a:effectLst>
          </p:spPr>
          <p:txBody>
            <a:bodyPr/>
            <a:lstStyle/>
            <a:p>
              <a:pPr eaLnBrk="0" fontAlgn="base" hangingPunct="0">
                <a:spcBef>
                  <a:spcPct val="50000"/>
                </a:spcBef>
                <a:spcAft>
                  <a:spcPct val="0"/>
                </a:spcAft>
                <a:defRPr/>
              </a:pPr>
              <a:endParaRPr lang="en-US" sz="1350" dirty="0">
                <a:solidFill>
                  <a:srgbClr val="1F60A9"/>
                </a:solidFill>
              </a:endParaRPr>
            </a:p>
          </p:txBody>
        </p:sp>
        <p:sp>
          <p:nvSpPr>
            <p:cNvPr id="862244" name="AutoShape 36"/>
            <p:cNvSpPr>
              <a:spLocks noChangeArrowheads="1"/>
            </p:cNvSpPr>
            <p:nvPr/>
          </p:nvSpPr>
          <p:spPr bwMode="auto">
            <a:xfrm rot="5400000">
              <a:off x="6624044" y="2908103"/>
              <a:ext cx="269081" cy="739379"/>
            </a:xfrm>
            <a:prstGeom prst="can">
              <a:avLst>
                <a:gd name="adj" fmla="val 35836"/>
              </a:avLst>
            </a:prstGeom>
            <a:gradFill rotWithShape="1">
              <a:gsLst>
                <a:gs pos="0">
                  <a:srgbClr val="7CC7F2">
                    <a:gamma/>
                    <a:tint val="0"/>
                    <a:invGamma/>
                  </a:srgbClr>
                </a:gs>
                <a:gs pos="100000">
                  <a:srgbClr val="7CC7F2"/>
                </a:gs>
              </a:gsLst>
              <a:lin ang="0" scaled="1"/>
            </a:gradFill>
            <a:ln w="9525">
              <a:solidFill>
                <a:schemeClr val="bg1"/>
              </a:solidFill>
              <a:round/>
              <a:headEnd/>
              <a:tailEnd/>
            </a:ln>
            <a:effectLst>
              <a:outerShdw blurRad="63500" dist="53882" dir="2700000" algn="ctr" rotWithShape="0">
                <a:schemeClr val="accent2">
                  <a:alpha val="50000"/>
                </a:schemeClr>
              </a:outerShdw>
            </a:effectLst>
          </p:spPr>
          <p:txBody>
            <a:bodyPr wrap="none" anchor="ctr"/>
            <a:lstStyle/>
            <a:p>
              <a:pPr eaLnBrk="0" fontAlgn="base" hangingPunct="0">
                <a:spcBef>
                  <a:spcPct val="50000"/>
                </a:spcBef>
                <a:spcAft>
                  <a:spcPct val="0"/>
                </a:spcAft>
                <a:defRPr/>
              </a:pPr>
              <a:endParaRPr lang="en-US" sz="1350" dirty="0">
                <a:solidFill>
                  <a:srgbClr val="1F60A9"/>
                </a:solidFill>
              </a:endParaRPr>
            </a:p>
          </p:txBody>
        </p:sp>
        <p:sp>
          <p:nvSpPr>
            <p:cNvPr id="862245" name="Text Box 37"/>
            <p:cNvSpPr txBox="1">
              <a:spLocks noChangeArrowheads="1"/>
            </p:cNvSpPr>
            <p:nvPr/>
          </p:nvSpPr>
          <p:spPr bwMode="auto">
            <a:xfrm>
              <a:off x="5891213" y="3140869"/>
              <a:ext cx="722636" cy="2587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C412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fontAlgn="base">
                <a:spcBef>
                  <a:spcPct val="0"/>
                </a:spcBef>
                <a:spcAft>
                  <a:spcPct val="0"/>
                </a:spcAft>
                <a:defRPr/>
              </a:pPr>
              <a:r>
                <a:rPr lang="en-US" sz="1350" dirty="0">
                  <a:solidFill>
                    <a:srgbClr val="1F60A9"/>
                  </a:solidFill>
                </a:rPr>
                <a:t>prM</a:t>
              </a:r>
            </a:p>
          </p:txBody>
        </p:sp>
        <p:sp>
          <p:nvSpPr>
            <p:cNvPr id="862246" name="Text Box 38"/>
            <p:cNvSpPr txBox="1">
              <a:spLocks noChangeArrowheads="1"/>
            </p:cNvSpPr>
            <p:nvPr/>
          </p:nvSpPr>
          <p:spPr bwMode="auto">
            <a:xfrm>
              <a:off x="6579394" y="3140869"/>
              <a:ext cx="402209" cy="2587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fontAlgn="base">
                <a:spcBef>
                  <a:spcPct val="0"/>
                </a:spcBef>
                <a:spcAft>
                  <a:spcPct val="0"/>
                </a:spcAft>
                <a:defRPr/>
              </a:pPr>
              <a:r>
                <a:rPr lang="en-US" sz="1350" dirty="0">
                  <a:solidFill>
                    <a:srgbClr val="1F60A9"/>
                  </a:solidFill>
                </a:rPr>
                <a:t>E</a:t>
              </a:r>
            </a:p>
          </p:txBody>
        </p:sp>
        <p:sp>
          <p:nvSpPr>
            <p:cNvPr id="862247" name="Text Box 39"/>
            <p:cNvSpPr txBox="1">
              <a:spLocks noChangeArrowheads="1"/>
            </p:cNvSpPr>
            <p:nvPr/>
          </p:nvSpPr>
          <p:spPr bwMode="auto">
            <a:xfrm>
              <a:off x="4070747" y="4002882"/>
              <a:ext cx="461989" cy="2587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a:solidFill>
                    <a:srgbClr val="1F60A9"/>
                  </a:solidFill>
                  <a:latin typeface="Arial" panose="020B0604020202020204" pitchFamily="34" charset="0"/>
                  <a:ea typeface="MS PGothic" panose="020B0600070205080204" pitchFamily="34" charset="-128"/>
                </a:defRPr>
              </a:lvl1pPr>
              <a:lvl2pPr marL="742950" indent="-285750">
                <a:defRPr sz="2400">
                  <a:solidFill>
                    <a:srgbClr val="1F60A9"/>
                  </a:solidFill>
                  <a:latin typeface="Arial" panose="020B0604020202020204" pitchFamily="34" charset="0"/>
                  <a:ea typeface="MS PGothic" panose="020B0600070205080204" pitchFamily="34" charset="-128"/>
                </a:defRPr>
              </a:lvl2pPr>
              <a:lvl3pPr marL="1143000" indent="-228600">
                <a:defRPr sz="2400">
                  <a:solidFill>
                    <a:srgbClr val="1F60A9"/>
                  </a:solidFill>
                  <a:latin typeface="Arial" panose="020B0604020202020204" pitchFamily="34" charset="0"/>
                  <a:ea typeface="MS PGothic" panose="020B0600070205080204" pitchFamily="34" charset="-128"/>
                </a:defRPr>
              </a:lvl3pPr>
              <a:lvl4pPr marL="1600200" indent="-228600">
                <a:defRPr sz="2400">
                  <a:solidFill>
                    <a:srgbClr val="1F60A9"/>
                  </a:solidFill>
                  <a:latin typeface="Arial" panose="020B0604020202020204" pitchFamily="34" charset="0"/>
                  <a:ea typeface="MS PGothic" panose="020B0600070205080204" pitchFamily="34" charset="-128"/>
                </a:defRPr>
              </a:lvl4pPr>
              <a:lvl5pPr marL="2057400" indent="-228600">
                <a:defRPr sz="2400">
                  <a:solidFill>
                    <a:srgbClr val="1F60A9"/>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9pPr>
            </a:lstStyle>
            <a:p>
              <a:pPr fontAlgn="base">
                <a:spcBef>
                  <a:spcPct val="0"/>
                </a:spcBef>
                <a:spcAft>
                  <a:spcPct val="0"/>
                </a:spcAft>
              </a:pPr>
              <a:r>
                <a:rPr lang="en-US" altLang="en-US" sz="1350" dirty="0">
                  <a:effectLst>
                    <a:outerShdw blurRad="38100" dist="38100" dir="2700000" algn="tl">
                      <a:srgbClr val="C0C0C0"/>
                    </a:outerShdw>
                  </a:effectLst>
                </a:rPr>
                <a:t>C</a:t>
              </a:r>
            </a:p>
          </p:txBody>
        </p:sp>
        <p:sp>
          <p:nvSpPr>
            <p:cNvPr id="862248" name="Text Box 40"/>
            <p:cNvSpPr txBox="1">
              <a:spLocks noChangeArrowheads="1"/>
            </p:cNvSpPr>
            <p:nvPr/>
          </p:nvSpPr>
          <p:spPr bwMode="auto">
            <a:xfrm>
              <a:off x="6178153" y="4002882"/>
              <a:ext cx="1896738" cy="2587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a:solidFill>
                    <a:srgbClr val="1F60A9"/>
                  </a:solidFill>
                  <a:latin typeface="Arial" panose="020B0604020202020204" pitchFamily="34" charset="0"/>
                  <a:ea typeface="MS PGothic" panose="020B0600070205080204" pitchFamily="34" charset="-128"/>
                </a:defRPr>
              </a:lvl1pPr>
              <a:lvl2pPr marL="742950" indent="-285750">
                <a:defRPr sz="2400">
                  <a:solidFill>
                    <a:srgbClr val="1F60A9"/>
                  </a:solidFill>
                  <a:latin typeface="Arial" panose="020B0604020202020204" pitchFamily="34" charset="0"/>
                  <a:ea typeface="MS PGothic" panose="020B0600070205080204" pitchFamily="34" charset="-128"/>
                </a:defRPr>
              </a:lvl2pPr>
              <a:lvl3pPr marL="1143000" indent="-228600">
                <a:defRPr sz="2400">
                  <a:solidFill>
                    <a:srgbClr val="1F60A9"/>
                  </a:solidFill>
                  <a:latin typeface="Arial" panose="020B0604020202020204" pitchFamily="34" charset="0"/>
                  <a:ea typeface="MS PGothic" panose="020B0600070205080204" pitchFamily="34" charset="-128"/>
                </a:defRPr>
              </a:lvl3pPr>
              <a:lvl4pPr marL="1600200" indent="-228600">
                <a:defRPr sz="2400">
                  <a:solidFill>
                    <a:srgbClr val="1F60A9"/>
                  </a:solidFill>
                  <a:latin typeface="Arial" panose="020B0604020202020204" pitchFamily="34" charset="0"/>
                  <a:ea typeface="MS PGothic" panose="020B0600070205080204" pitchFamily="34" charset="-128"/>
                </a:defRPr>
              </a:lvl4pPr>
              <a:lvl5pPr marL="2057400" indent="-228600">
                <a:defRPr sz="2400">
                  <a:solidFill>
                    <a:srgbClr val="1F60A9"/>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9pPr>
            </a:lstStyle>
            <a:p>
              <a:pPr fontAlgn="base">
                <a:spcBef>
                  <a:spcPct val="0"/>
                </a:spcBef>
                <a:spcAft>
                  <a:spcPct val="0"/>
                </a:spcAft>
              </a:pPr>
              <a:r>
                <a:rPr lang="en-US" altLang="en-US" sz="1350" dirty="0">
                  <a:effectLst>
                    <a:outerShdw blurRad="38100" dist="38100" dir="2700000" algn="tl">
                      <a:srgbClr val="C0C0C0"/>
                    </a:outerShdw>
                  </a:effectLst>
                </a:rPr>
                <a:t>Non-structural</a:t>
              </a:r>
            </a:p>
          </p:txBody>
        </p:sp>
        <p:sp>
          <p:nvSpPr>
            <p:cNvPr id="862249" name="Text Box 41"/>
            <p:cNvSpPr txBox="1">
              <a:spLocks noChangeArrowheads="1"/>
            </p:cNvSpPr>
            <p:nvPr/>
          </p:nvSpPr>
          <p:spPr bwMode="auto">
            <a:xfrm>
              <a:off x="4111230" y="1938339"/>
              <a:ext cx="3942159" cy="398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0" fontAlgn="base" hangingPunct="0">
                <a:spcBef>
                  <a:spcPct val="50000"/>
                </a:spcBef>
                <a:spcAft>
                  <a:spcPct val="0"/>
                </a:spcAft>
                <a:defRPr/>
              </a:pPr>
              <a:r>
                <a:rPr lang="en-US" sz="1200" b="1" dirty="0">
                  <a:solidFill>
                    <a:srgbClr val="FFFFFF"/>
                  </a:solidFill>
                  <a:latin typeface="Syntax LT" charset="0"/>
                </a:rPr>
                <a:t>17D YF virus genome cloned as cDNA</a:t>
              </a:r>
            </a:p>
          </p:txBody>
        </p:sp>
        <p:sp>
          <p:nvSpPr>
            <p:cNvPr id="862250" name="Text Box 42"/>
            <p:cNvSpPr txBox="1">
              <a:spLocks noChangeArrowheads="1"/>
            </p:cNvSpPr>
            <p:nvPr/>
          </p:nvSpPr>
          <p:spPr bwMode="auto">
            <a:xfrm>
              <a:off x="7361959" y="2664913"/>
              <a:ext cx="1609453" cy="13534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eaLnBrk="0" fontAlgn="base" hangingPunct="0">
                <a:spcBef>
                  <a:spcPct val="0"/>
                </a:spcBef>
                <a:spcAft>
                  <a:spcPct val="0"/>
                </a:spcAft>
                <a:defRPr/>
              </a:pPr>
              <a:r>
                <a:rPr lang="en-US" sz="1200" b="1" dirty="0">
                  <a:solidFill>
                    <a:srgbClr val="FFFFFF"/>
                  </a:solidFill>
                  <a:latin typeface="Syntax LT" charset="0"/>
                </a:rPr>
                <a:t>Exchange coat proteins sequences for vaccine virus (e.g. JE, WN, DEN)</a:t>
              </a:r>
            </a:p>
          </p:txBody>
        </p:sp>
        <p:sp>
          <p:nvSpPr>
            <p:cNvPr id="862251" name="Text Box 43"/>
            <p:cNvSpPr txBox="1">
              <a:spLocks noChangeArrowheads="1"/>
            </p:cNvSpPr>
            <p:nvPr/>
          </p:nvSpPr>
          <p:spPr bwMode="auto">
            <a:xfrm>
              <a:off x="4111230" y="4543427"/>
              <a:ext cx="3942159" cy="2388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0" fontAlgn="base" hangingPunct="0">
                <a:spcBef>
                  <a:spcPct val="50000"/>
                </a:spcBef>
                <a:spcAft>
                  <a:spcPct val="0"/>
                </a:spcAft>
                <a:defRPr/>
              </a:pPr>
              <a:r>
                <a:rPr lang="en-US" sz="1200" b="1" dirty="0">
                  <a:solidFill>
                    <a:srgbClr val="FFFFFF"/>
                  </a:solidFill>
                  <a:latin typeface="Syntax LT" charset="0"/>
                </a:rPr>
                <a:t>Recombinant cDNA</a:t>
              </a:r>
            </a:p>
          </p:txBody>
        </p:sp>
        <p:sp>
          <p:nvSpPr>
            <p:cNvPr id="862252" name="Text Box 44"/>
            <p:cNvSpPr txBox="1">
              <a:spLocks noChangeArrowheads="1"/>
            </p:cNvSpPr>
            <p:nvPr/>
          </p:nvSpPr>
          <p:spPr bwMode="auto">
            <a:xfrm>
              <a:off x="5083969" y="4904185"/>
              <a:ext cx="447641" cy="2587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9A61E"/>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a:solidFill>
                    <a:srgbClr val="1F60A9"/>
                  </a:solidFill>
                  <a:latin typeface="Arial" panose="020B0604020202020204" pitchFamily="34" charset="0"/>
                  <a:ea typeface="MS PGothic" panose="020B0600070205080204" pitchFamily="34" charset="-128"/>
                </a:defRPr>
              </a:lvl1pPr>
              <a:lvl2pPr marL="742950" indent="-285750">
                <a:defRPr sz="2400">
                  <a:solidFill>
                    <a:srgbClr val="1F60A9"/>
                  </a:solidFill>
                  <a:latin typeface="Arial" panose="020B0604020202020204" pitchFamily="34" charset="0"/>
                  <a:ea typeface="MS PGothic" panose="020B0600070205080204" pitchFamily="34" charset="-128"/>
                </a:defRPr>
              </a:lvl2pPr>
              <a:lvl3pPr marL="1143000" indent="-228600">
                <a:defRPr sz="2400">
                  <a:solidFill>
                    <a:srgbClr val="1F60A9"/>
                  </a:solidFill>
                  <a:latin typeface="Arial" panose="020B0604020202020204" pitchFamily="34" charset="0"/>
                  <a:ea typeface="MS PGothic" panose="020B0600070205080204" pitchFamily="34" charset="-128"/>
                </a:defRPr>
              </a:lvl3pPr>
              <a:lvl4pPr marL="1600200" indent="-228600">
                <a:defRPr sz="2400">
                  <a:solidFill>
                    <a:srgbClr val="1F60A9"/>
                  </a:solidFill>
                  <a:latin typeface="Arial" panose="020B0604020202020204" pitchFamily="34" charset="0"/>
                  <a:ea typeface="MS PGothic" panose="020B0600070205080204" pitchFamily="34" charset="-128"/>
                </a:defRPr>
              </a:lvl4pPr>
              <a:lvl5pPr marL="2057400" indent="-228600">
                <a:defRPr sz="2400">
                  <a:solidFill>
                    <a:srgbClr val="1F60A9"/>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9pPr>
            </a:lstStyle>
            <a:p>
              <a:pPr fontAlgn="base">
                <a:spcBef>
                  <a:spcPct val="0"/>
                </a:spcBef>
                <a:spcAft>
                  <a:spcPct val="0"/>
                </a:spcAft>
              </a:pPr>
              <a:r>
                <a:rPr lang="en-US" altLang="en-US" sz="1350" dirty="0">
                  <a:effectLst>
                    <a:outerShdw blurRad="38100" dist="38100" dir="2700000" algn="tl">
                      <a:srgbClr val="C0C0C0"/>
                    </a:outerShdw>
                  </a:effectLst>
                </a:rPr>
                <a:t>E</a:t>
              </a:r>
            </a:p>
          </p:txBody>
        </p:sp>
        <p:sp>
          <p:nvSpPr>
            <p:cNvPr id="862253" name="Text Box 45"/>
            <p:cNvSpPr txBox="1">
              <a:spLocks noChangeArrowheads="1"/>
            </p:cNvSpPr>
            <p:nvPr/>
          </p:nvSpPr>
          <p:spPr bwMode="auto">
            <a:xfrm>
              <a:off x="6231732" y="4904185"/>
              <a:ext cx="1896738" cy="2587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a:solidFill>
                    <a:srgbClr val="1F60A9"/>
                  </a:solidFill>
                  <a:latin typeface="Arial" panose="020B0604020202020204" pitchFamily="34" charset="0"/>
                  <a:ea typeface="MS PGothic" panose="020B0600070205080204" pitchFamily="34" charset="-128"/>
                </a:defRPr>
              </a:lvl1pPr>
              <a:lvl2pPr marL="742950" indent="-285750">
                <a:defRPr sz="2400">
                  <a:solidFill>
                    <a:srgbClr val="1F60A9"/>
                  </a:solidFill>
                  <a:latin typeface="Arial" panose="020B0604020202020204" pitchFamily="34" charset="0"/>
                  <a:ea typeface="MS PGothic" panose="020B0600070205080204" pitchFamily="34" charset="-128"/>
                </a:defRPr>
              </a:lvl2pPr>
              <a:lvl3pPr marL="1143000" indent="-228600">
                <a:defRPr sz="2400">
                  <a:solidFill>
                    <a:srgbClr val="1F60A9"/>
                  </a:solidFill>
                  <a:latin typeface="Arial" panose="020B0604020202020204" pitchFamily="34" charset="0"/>
                  <a:ea typeface="MS PGothic" panose="020B0600070205080204" pitchFamily="34" charset="-128"/>
                </a:defRPr>
              </a:lvl3pPr>
              <a:lvl4pPr marL="1600200" indent="-228600">
                <a:defRPr sz="2400">
                  <a:solidFill>
                    <a:srgbClr val="1F60A9"/>
                  </a:solidFill>
                  <a:latin typeface="Arial" panose="020B0604020202020204" pitchFamily="34" charset="0"/>
                  <a:ea typeface="MS PGothic" panose="020B0600070205080204" pitchFamily="34" charset="-128"/>
                </a:defRPr>
              </a:lvl4pPr>
              <a:lvl5pPr marL="2057400" indent="-228600">
                <a:defRPr sz="2400">
                  <a:solidFill>
                    <a:srgbClr val="1F60A9"/>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9pPr>
            </a:lstStyle>
            <a:p>
              <a:pPr fontAlgn="base">
                <a:spcBef>
                  <a:spcPct val="0"/>
                </a:spcBef>
                <a:spcAft>
                  <a:spcPct val="0"/>
                </a:spcAft>
              </a:pPr>
              <a:r>
                <a:rPr lang="en-US" altLang="en-US" sz="1350" dirty="0">
                  <a:effectLst>
                    <a:outerShdw blurRad="38100" dist="38100" dir="2700000" algn="tl">
                      <a:srgbClr val="C0C0C0"/>
                    </a:outerShdw>
                  </a:effectLst>
                </a:rPr>
                <a:t>Non-structural</a:t>
              </a:r>
            </a:p>
          </p:txBody>
        </p:sp>
      </p:grpSp>
      <p:sp>
        <p:nvSpPr>
          <p:cNvPr id="862254" name="Rectangle 46"/>
          <p:cNvSpPr>
            <a:spLocks noChangeArrowheads="1"/>
          </p:cNvSpPr>
          <p:nvPr/>
        </p:nvSpPr>
        <p:spPr bwMode="auto">
          <a:xfrm>
            <a:off x="3308751" y="5417344"/>
            <a:ext cx="1941557"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a:solidFill>
                  <a:srgbClr val="1F60A9"/>
                </a:solidFill>
                <a:latin typeface="Arial" panose="020B0604020202020204" pitchFamily="34" charset="0"/>
                <a:ea typeface="MS PGothic" panose="020B0600070205080204" pitchFamily="34" charset="-128"/>
              </a:defRPr>
            </a:lvl1pPr>
            <a:lvl2pPr marL="742950" indent="-285750">
              <a:defRPr sz="2400">
                <a:solidFill>
                  <a:srgbClr val="1F60A9"/>
                </a:solidFill>
                <a:latin typeface="Arial" panose="020B0604020202020204" pitchFamily="34" charset="0"/>
                <a:ea typeface="MS PGothic" panose="020B0600070205080204" pitchFamily="34" charset="-128"/>
              </a:defRPr>
            </a:lvl2pPr>
            <a:lvl3pPr marL="1143000" indent="-228600">
              <a:defRPr sz="2400">
                <a:solidFill>
                  <a:srgbClr val="1F60A9"/>
                </a:solidFill>
                <a:latin typeface="Arial" panose="020B0604020202020204" pitchFamily="34" charset="0"/>
                <a:ea typeface="MS PGothic" panose="020B0600070205080204" pitchFamily="34" charset="-128"/>
              </a:defRPr>
            </a:lvl3pPr>
            <a:lvl4pPr marL="1600200" indent="-228600">
              <a:defRPr sz="2400">
                <a:solidFill>
                  <a:srgbClr val="1F60A9"/>
                </a:solidFill>
                <a:latin typeface="Arial" panose="020B0604020202020204" pitchFamily="34" charset="0"/>
                <a:ea typeface="MS PGothic" panose="020B0600070205080204" pitchFamily="34" charset="-128"/>
              </a:defRPr>
            </a:lvl4pPr>
            <a:lvl5pPr marL="2057400" indent="-228600">
              <a:defRPr sz="2400">
                <a:solidFill>
                  <a:srgbClr val="1F60A9"/>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9pPr>
          </a:lstStyle>
          <a:p>
            <a:pPr fontAlgn="base">
              <a:spcBef>
                <a:spcPct val="0"/>
              </a:spcBef>
              <a:spcAft>
                <a:spcPct val="0"/>
              </a:spcAft>
            </a:pPr>
            <a:r>
              <a:rPr lang="en-US" altLang="en-US" sz="1050" i="1" dirty="0"/>
              <a:t>* </a:t>
            </a:r>
            <a:r>
              <a:rPr lang="en-US" altLang="en-US" sz="1050" b="1" i="1" dirty="0"/>
              <a:t>ChimeriVax™ technology </a:t>
            </a:r>
          </a:p>
        </p:txBody>
      </p:sp>
      <p:sp>
        <p:nvSpPr>
          <p:cNvPr id="862255" name="Rectangle 47"/>
          <p:cNvSpPr>
            <a:spLocks noChangeArrowheads="1"/>
          </p:cNvSpPr>
          <p:nvPr/>
        </p:nvSpPr>
        <p:spPr bwMode="auto">
          <a:xfrm>
            <a:off x="251751" y="160996"/>
            <a:ext cx="7548893" cy="753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lvl1pPr>
              <a:defRPr sz="2400">
                <a:solidFill>
                  <a:srgbClr val="1F60A9"/>
                </a:solidFill>
                <a:latin typeface="Arial" panose="020B0604020202020204" pitchFamily="34" charset="0"/>
                <a:ea typeface="MS PGothic" panose="020B0600070205080204" pitchFamily="34" charset="-128"/>
              </a:defRPr>
            </a:lvl1pPr>
            <a:lvl2pPr marL="742950" indent="-285750">
              <a:defRPr sz="2400">
                <a:solidFill>
                  <a:srgbClr val="1F60A9"/>
                </a:solidFill>
                <a:latin typeface="Arial" panose="020B0604020202020204" pitchFamily="34" charset="0"/>
                <a:ea typeface="MS PGothic" panose="020B0600070205080204" pitchFamily="34" charset="-128"/>
              </a:defRPr>
            </a:lvl2pPr>
            <a:lvl3pPr marL="1143000" indent="-228600">
              <a:defRPr sz="2400">
                <a:solidFill>
                  <a:srgbClr val="1F60A9"/>
                </a:solidFill>
                <a:latin typeface="Arial" panose="020B0604020202020204" pitchFamily="34" charset="0"/>
                <a:ea typeface="MS PGothic" panose="020B0600070205080204" pitchFamily="34" charset="-128"/>
              </a:defRPr>
            </a:lvl3pPr>
            <a:lvl4pPr marL="1600200" indent="-228600">
              <a:defRPr sz="2400">
                <a:solidFill>
                  <a:srgbClr val="1F60A9"/>
                </a:solidFill>
                <a:latin typeface="Arial" panose="020B0604020202020204" pitchFamily="34" charset="0"/>
                <a:ea typeface="MS PGothic" panose="020B0600070205080204" pitchFamily="34" charset="-128"/>
              </a:defRPr>
            </a:lvl4pPr>
            <a:lvl5pPr marL="2057400" indent="-228600">
              <a:defRPr sz="2400">
                <a:solidFill>
                  <a:srgbClr val="1F60A9"/>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9pPr>
          </a:lstStyle>
          <a:p>
            <a:pPr fontAlgn="base">
              <a:spcBef>
                <a:spcPct val="0"/>
              </a:spcBef>
              <a:spcAft>
                <a:spcPct val="0"/>
              </a:spcAft>
            </a:pPr>
            <a:r>
              <a:rPr lang="en-US" altLang="en-US" sz="3600" dirty="0" smtClean="0">
                <a:solidFill>
                  <a:schemeClr val="tx1"/>
                </a:solidFill>
                <a:latin typeface="+mj-lt"/>
              </a:rPr>
              <a:t>ChimeriVax</a:t>
            </a:r>
            <a:r>
              <a:rPr lang="en-US" altLang="en-US" sz="3600" dirty="0">
                <a:solidFill>
                  <a:schemeClr val="tx1"/>
                </a:solidFill>
                <a:latin typeface="+mj-lt"/>
              </a:rPr>
              <a:t>®</a:t>
            </a:r>
            <a:r>
              <a:rPr lang="en-US" altLang="en-US" sz="3600" dirty="0" smtClean="0">
                <a:solidFill>
                  <a:schemeClr val="tx1"/>
                </a:solidFill>
                <a:latin typeface="+mj-lt"/>
              </a:rPr>
              <a:t> </a:t>
            </a:r>
            <a:r>
              <a:rPr lang="en-US" altLang="en-US" sz="3600" dirty="0">
                <a:solidFill>
                  <a:schemeClr val="tx1"/>
                </a:solidFill>
                <a:latin typeface="+mj-lt"/>
              </a:rPr>
              <a:t>Virus Construction</a:t>
            </a:r>
          </a:p>
        </p:txBody>
      </p:sp>
      <p:grpSp>
        <p:nvGrpSpPr>
          <p:cNvPr id="51" name="Group 2"/>
          <p:cNvGrpSpPr>
            <a:grpSpLocks/>
          </p:cNvGrpSpPr>
          <p:nvPr/>
        </p:nvGrpSpPr>
        <p:grpSpPr bwMode="auto">
          <a:xfrm>
            <a:off x="5871580" y="1058778"/>
            <a:ext cx="5903325" cy="5005137"/>
            <a:chOff x="-48" y="437"/>
            <a:chExt cx="5744" cy="3170"/>
          </a:xfrm>
        </p:grpSpPr>
        <p:sp>
          <p:nvSpPr>
            <p:cNvPr id="52" name="Rectangle 3"/>
            <p:cNvSpPr>
              <a:spLocks noChangeArrowheads="1"/>
            </p:cNvSpPr>
            <p:nvPr/>
          </p:nvSpPr>
          <p:spPr bwMode="auto">
            <a:xfrm>
              <a:off x="489" y="794"/>
              <a:ext cx="4961" cy="7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a:defRPr sz="2400">
                  <a:solidFill>
                    <a:srgbClr val="1F60A9"/>
                  </a:solidFill>
                  <a:latin typeface="Arial" panose="020B0604020202020204" pitchFamily="34" charset="0"/>
                  <a:ea typeface="MS PGothic" panose="020B0600070205080204" pitchFamily="34" charset="-128"/>
                </a:defRPr>
              </a:lvl1pPr>
              <a:lvl2pPr marL="742950" indent="-285750">
                <a:defRPr sz="2400">
                  <a:solidFill>
                    <a:srgbClr val="1F60A9"/>
                  </a:solidFill>
                  <a:latin typeface="Arial" panose="020B0604020202020204" pitchFamily="34" charset="0"/>
                  <a:ea typeface="MS PGothic" panose="020B0600070205080204" pitchFamily="34" charset="-128"/>
                </a:defRPr>
              </a:lvl2pPr>
              <a:lvl3pPr marL="1143000" indent="-228600">
                <a:defRPr sz="2400">
                  <a:solidFill>
                    <a:srgbClr val="1F60A9"/>
                  </a:solidFill>
                  <a:latin typeface="Arial" panose="020B0604020202020204" pitchFamily="34" charset="0"/>
                  <a:ea typeface="MS PGothic" panose="020B0600070205080204" pitchFamily="34" charset="-128"/>
                </a:defRPr>
              </a:lvl3pPr>
              <a:lvl4pPr marL="1600200" indent="-228600">
                <a:defRPr sz="2400">
                  <a:solidFill>
                    <a:srgbClr val="1F60A9"/>
                  </a:solidFill>
                  <a:latin typeface="Arial" panose="020B0604020202020204" pitchFamily="34" charset="0"/>
                  <a:ea typeface="MS PGothic" panose="020B0600070205080204" pitchFamily="34" charset="-128"/>
                </a:defRPr>
              </a:lvl4pPr>
              <a:lvl5pPr marL="2057400" indent="-228600">
                <a:defRPr sz="2400">
                  <a:solidFill>
                    <a:srgbClr val="1F60A9"/>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9pPr>
            </a:lstStyle>
            <a:p>
              <a:pPr fontAlgn="base">
                <a:spcBef>
                  <a:spcPct val="0"/>
                </a:spcBef>
                <a:spcAft>
                  <a:spcPct val="0"/>
                </a:spcAft>
              </a:pPr>
              <a:r>
                <a:rPr lang="en-US" altLang="en-US" sz="2100" b="1" dirty="0"/>
                <a:t/>
              </a:r>
              <a:br>
                <a:rPr lang="en-US" altLang="en-US" sz="2100" b="1" dirty="0"/>
              </a:br>
              <a:endParaRPr lang="en-US" altLang="en-US" sz="2100" b="1" dirty="0"/>
            </a:p>
          </p:txBody>
        </p:sp>
        <p:sp>
          <p:nvSpPr>
            <p:cNvPr id="53" name="Rectangle 4"/>
            <p:cNvSpPr>
              <a:spLocks noChangeArrowheads="1"/>
            </p:cNvSpPr>
            <p:nvPr/>
          </p:nvSpPr>
          <p:spPr bwMode="auto">
            <a:xfrm>
              <a:off x="-48" y="474"/>
              <a:ext cx="5719" cy="2961"/>
            </a:xfrm>
            <a:prstGeom prst="rect">
              <a:avLst/>
            </a:prstGeom>
            <a:solidFill>
              <a:srgbClr val="1F60A9"/>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0" fontAlgn="base" hangingPunct="0">
                <a:spcBef>
                  <a:spcPct val="50000"/>
                </a:spcBef>
                <a:spcAft>
                  <a:spcPct val="0"/>
                </a:spcAft>
                <a:defRPr/>
              </a:pPr>
              <a:endParaRPr lang="en-US" sz="1350" dirty="0">
                <a:solidFill>
                  <a:srgbClr val="1F60A9"/>
                </a:solidFill>
              </a:endParaRPr>
            </a:p>
          </p:txBody>
        </p:sp>
        <p:pic>
          <p:nvPicPr>
            <p:cNvPr id="54" name="Picture 5" descr="Virion-1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 y="2307"/>
              <a:ext cx="1236" cy="1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 name="AutoShape 6"/>
            <p:cNvSpPr>
              <a:spLocks noChangeArrowheads="1"/>
            </p:cNvSpPr>
            <p:nvPr/>
          </p:nvSpPr>
          <p:spPr bwMode="auto">
            <a:xfrm rot="5400000">
              <a:off x="1599" y="674"/>
              <a:ext cx="203" cy="257"/>
            </a:xfrm>
            <a:prstGeom prst="can">
              <a:avLst>
                <a:gd name="adj" fmla="val 36632"/>
              </a:avLst>
            </a:prstGeom>
            <a:gradFill rotWithShape="1">
              <a:gsLst>
                <a:gs pos="0">
                  <a:srgbClr val="F9A61E">
                    <a:gamma/>
                    <a:tint val="0"/>
                    <a:invGamma/>
                  </a:srgbClr>
                </a:gs>
                <a:gs pos="100000">
                  <a:srgbClr val="F9A61E"/>
                </a:gs>
              </a:gsLst>
              <a:lin ang="0" scaled="1"/>
            </a:gradFill>
            <a:ln w="9525">
              <a:solidFill>
                <a:srgbClr val="CCFFFF"/>
              </a:solidFill>
              <a:round/>
              <a:headEnd/>
              <a:tailEnd/>
            </a:ln>
            <a:effectLst>
              <a:outerShdw blurRad="63500" dist="53882" dir="2700000" algn="ctr" rotWithShape="0">
                <a:schemeClr val="accent2">
                  <a:alpha val="50000"/>
                </a:schemeClr>
              </a:outerShdw>
            </a:effectLst>
          </p:spPr>
          <p:txBody>
            <a:bodyPr wrap="none" anchor="ctr"/>
            <a:lstStyle/>
            <a:p>
              <a:pPr eaLnBrk="0" fontAlgn="base" hangingPunct="0">
                <a:spcBef>
                  <a:spcPct val="50000"/>
                </a:spcBef>
                <a:spcAft>
                  <a:spcPct val="0"/>
                </a:spcAft>
                <a:defRPr/>
              </a:pPr>
              <a:endParaRPr lang="en-US" sz="1350" dirty="0">
                <a:solidFill>
                  <a:srgbClr val="1F60A9"/>
                </a:solidFill>
              </a:endParaRPr>
            </a:p>
          </p:txBody>
        </p:sp>
        <p:sp>
          <p:nvSpPr>
            <p:cNvPr id="56" name="Text Box 7"/>
            <p:cNvSpPr txBox="1">
              <a:spLocks noChangeArrowheads="1"/>
            </p:cNvSpPr>
            <p:nvPr/>
          </p:nvSpPr>
          <p:spPr bwMode="auto">
            <a:xfrm>
              <a:off x="1568" y="692"/>
              <a:ext cx="355" cy="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a:solidFill>
                    <a:srgbClr val="1F60A9"/>
                  </a:solidFill>
                  <a:latin typeface="Arial" panose="020B0604020202020204" pitchFamily="34" charset="0"/>
                  <a:ea typeface="MS PGothic" panose="020B0600070205080204" pitchFamily="34" charset="-128"/>
                </a:defRPr>
              </a:lvl1pPr>
              <a:lvl2pPr marL="742950" indent="-285750">
                <a:defRPr sz="2400">
                  <a:solidFill>
                    <a:srgbClr val="1F60A9"/>
                  </a:solidFill>
                  <a:latin typeface="Arial" panose="020B0604020202020204" pitchFamily="34" charset="0"/>
                  <a:ea typeface="MS PGothic" panose="020B0600070205080204" pitchFamily="34" charset="-128"/>
                </a:defRPr>
              </a:lvl2pPr>
              <a:lvl3pPr marL="1143000" indent="-228600">
                <a:defRPr sz="2400">
                  <a:solidFill>
                    <a:srgbClr val="1F60A9"/>
                  </a:solidFill>
                  <a:latin typeface="Arial" panose="020B0604020202020204" pitchFamily="34" charset="0"/>
                  <a:ea typeface="MS PGothic" panose="020B0600070205080204" pitchFamily="34" charset="-128"/>
                </a:defRPr>
              </a:lvl3pPr>
              <a:lvl4pPr marL="1600200" indent="-228600">
                <a:defRPr sz="2400">
                  <a:solidFill>
                    <a:srgbClr val="1F60A9"/>
                  </a:solidFill>
                  <a:latin typeface="Arial" panose="020B0604020202020204" pitchFamily="34" charset="0"/>
                  <a:ea typeface="MS PGothic" panose="020B0600070205080204" pitchFamily="34" charset="-128"/>
                </a:defRPr>
              </a:lvl4pPr>
              <a:lvl5pPr marL="2057400" indent="-228600">
                <a:defRPr sz="2400">
                  <a:solidFill>
                    <a:srgbClr val="1F60A9"/>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9pPr>
            </a:lstStyle>
            <a:p>
              <a:pPr fontAlgn="base">
                <a:spcBef>
                  <a:spcPct val="0"/>
                </a:spcBef>
                <a:spcAft>
                  <a:spcPct val="0"/>
                </a:spcAft>
              </a:pPr>
              <a:r>
                <a:rPr lang="en-US" altLang="en-US" sz="1200" dirty="0">
                  <a:effectLst>
                    <a:outerShdw blurRad="38100" dist="38100" dir="2700000" algn="tl">
                      <a:srgbClr val="C0C0C0"/>
                    </a:outerShdw>
                  </a:effectLst>
                </a:rPr>
                <a:t>C</a:t>
              </a:r>
            </a:p>
          </p:txBody>
        </p:sp>
        <p:sp>
          <p:nvSpPr>
            <p:cNvPr id="57" name="Line 8"/>
            <p:cNvSpPr>
              <a:spLocks noChangeShapeType="1"/>
            </p:cNvSpPr>
            <p:nvPr/>
          </p:nvSpPr>
          <p:spPr bwMode="auto">
            <a:xfrm flipV="1">
              <a:off x="1776" y="803"/>
              <a:ext cx="217" cy="2"/>
            </a:xfrm>
            <a:prstGeom prst="line">
              <a:avLst/>
            </a:prstGeom>
            <a:noFill/>
            <a:ln w="38100">
              <a:solidFill>
                <a:schemeClr val="bg1"/>
              </a:solidFill>
              <a:round/>
              <a:headEnd/>
              <a:tailEnd/>
            </a:ln>
            <a:effectLst>
              <a:outerShdw blurRad="63500" dist="53882" dir="2700000" algn="ctr" rotWithShape="0">
                <a:schemeClr val="accent2">
                  <a:alpha val="50000"/>
                </a:schemeClr>
              </a:outerShdw>
            </a:effectLst>
          </p:spPr>
          <p:txBody>
            <a:bodyPr/>
            <a:lstStyle/>
            <a:p>
              <a:pPr eaLnBrk="0" fontAlgn="base" hangingPunct="0">
                <a:spcBef>
                  <a:spcPct val="50000"/>
                </a:spcBef>
                <a:spcAft>
                  <a:spcPct val="0"/>
                </a:spcAft>
                <a:defRPr/>
              </a:pPr>
              <a:endParaRPr lang="en-US" sz="1350" dirty="0">
                <a:solidFill>
                  <a:srgbClr val="1F60A9"/>
                </a:solidFill>
              </a:endParaRPr>
            </a:p>
          </p:txBody>
        </p:sp>
        <p:sp>
          <p:nvSpPr>
            <p:cNvPr id="58" name="AutoShape 9"/>
            <p:cNvSpPr>
              <a:spLocks noChangeArrowheads="1"/>
            </p:cNvSpPr>
            <p:nvPr/>
          </p:nvSpPr>
          <p:spPr bwMode="auto">
            <a:xfrm rot="5400000">
              <a:off x="1940" y="612"/>
              <a:ext cx="203" cy="381"/>
            </a:xfrm>
            <a:prstGeom prst="can">
              <a:avLst>
                <a:gd name="adj" fmla="val 40326"/>
              </a:avLst>
            </a:prstGeom>
            <a:gradFill rotWithShape="1">
              <a:gsLst>
                <a:gs pos="0">
                  <a:schemeClr val="accent1">
                    <a:gamma/>
                    <a:tint val="0"/>
                    <a:invGamma/>
                  </a:schemeClr>
                </a:gs>
                <a:gs pos="100000">
                  <a:schemeClr val="accent1"/>
                </a:gs>
              </a:gsLst>
              <a:lin ang="0" scaled="1"/>
            </a:gradFill>
            <a:ln w="9525">
              <a:solidFill>
                <a:schemeClr val="bg1"/>
              </a:solidFill>
              <a:round/>
              <a:headEnd/>
              <a:tailEnd/>
            </a:ln>
            <a:effectLst>
              <a:outerShdw blurRad="63500" dist="53882" dir="2700000" algn="ctr" rotWithShape="0">
                <a:schemeClr val="accent2">
                  <a:alpha val="50000"/>
                </a:schemeClr>
              </a:outerShdw>
            </a:effectLst>
          </p:spPr>
          <p:txBody>
            <a:bodyPr wrap="none" anchor="ctr"/>
            <a:lstStyle/>
            <a:p>
              <a:pPr eaLnBrk="0" fontAlgn="base" hangingPunct="0">
                <a:spcBef>
                  <a:spcPct val="50000"/>
                </a:spcBef>
                <a:spcAft>
                  <a:spcPct val="0"/>
                </a:spcAft>
                <a:defRPr/>
              </a:pPr>
              <a:endParaRPr lang="en-US" sz="1350" dirty="0">
                <a:solidFill>
                  <a:srgbClr val="1F60A9"/>
                </a:solidFill>
              </a:endParaRPr>
            </a:p>
          </p:txBody>
        </p:sp>
        <p:sp>
          <p:nvSpPr>
            <p:cNvPr id="59" name="Text Box 10"/>
            <p:cNvSpPr txBox="1">
              <a:spLocks noChangeArrowheads="1"/>
            </p:cNvSpPr>
            <p:nvPr/>
          </p:nvSpPr>
          <p:spPr bwMode="auto">
            <a:xfrm>
              <a:off x="1818" y="692"/>
              <a:ext cx="540" cy="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9A61E"/>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a:solidFill>
                    <a:srgbClr val="1F60A9"/>
                  </a:solidFill>
                  <a:latin typeface="Arial" panose="020B0604020202020204" pitchFamily="34" charset="0"/>
                  <a:ea typeface="MS PGothic" panose="020B0600070205080204" pitchFamily="34" charset="-128"/>
                </a:defRPr>
              </a:lvl1pPr>
              <a:lvl2pPr marL="742950" indent="-285750">
                <a:defRPr sz="2400">
                  <a:solidFill>
                    <a:srgbClr val="1F60A9"/>
                  </a:solidFill>
                  <a:latin typeface="Arial" panose="020B0604020202020204" pitchFamily="34" charset="0"/>
                  <a:ea typeface="MS PGothic" panose="020B0600070205080204" pitchFamily="34" charset="-128"/>
                </a:defRPr>
              </a:lvl2pPr>
              <a:lvl3pPr marL="1143000" indent="-228600">
                <a:defRPr sz="2400">
                  <a:solidFill>
                    <a:srgbClr val="1F60A9"/>
                  </a:solidFill>
                  <a:latin typeface="Arial" panose="020B0604020202020204" pitchFamily="34" charset="0"/>
                  <a:ea typeface="MS PGothic" panose="020B0600070205080204" pitchFamily="34" charset="-128"/>
                </a:defRPr>
              </a:lvl3pPr>
              <a:lvl4pPr marL="1600200" indent="-228600">
                <a:defRPr sz="2400">
                  <a:solidFill>
                    <a:srgbClr val="1F60A9"/>
                  </a:solidFill>
                  <a:latin typeface="Arial" panose="020B0604020202020204" pitchFamily="34" charset="0"/>
                  <a:ea typeface="MS PGothic" panose="020B0600070205080204" pitchFamily="34" charset="-128"/>
                </a:defRPr>
              </a:lvl4pPr>
              <a:lvl5pPr marL="2057400" indent="-228600">
                <a:defRPr sz="2400">
                  <a:solidFill>
                    <a:srgbClr val="1F60A9"/>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9pPr>
            </a:lstStyle>
            <a:p>
              <a:pPr fontAlgn="base">
                <a:spcBef>
                  <a:spcPct val="0"/>
                </a:spcBef>
                <a:spcAft>
                  <a:spcPct val="0"/>
                </a:spcAft>
              </a:pPr>
              <a:r>
                <a:rPr lang="en-US" altLang="en-US" sz="1200" dirty="0">
                  <a:effectLst>
                    <a:outerShdw blurRad="38100" dist="38100" dir="2700000" algn="tl">
                      <a:srgbClr val="C0C0C0"/>
                    </a:outerShdw>
                  </a:effectLst>
                </a:rPr>
                <a:t>prM</a:t>
              </a:r>
            </a:p>
          </p:txBody>
        </p:sp>
        <p:sp>
          <p:nvSpPr>
            <p:cNvPr id="60" name="Rectangle 11"/>
            <p:cNvSpPr>
              <a:spLocks noChangeArrowheads="1"/>
            </p:cNvSpPr>
            <p:nvPr/>
          </p:nvSpPr>
          <p:spPr bwMode="auto">
            <a:xfrm>
              <a:off x="2148" y="437"/>
              <a:ext cx="2378" cy="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fontAlgn="base" hangingPunct="0">
                <a:spcBef>
                  <a:spcPct val="50000"/>
                </a:spcBef>
                <a:spcAft>
                  <a:spcPct val="0"/>
                </a:spcAft>
                <a:defRPr/>
              </a:pPr>
              <a:r>
                <a:rPr lang="en-US" sz="1200" b="1" dirty="0">
                  <a:solidFill>
                    <a:srgbClr val="FFFFFF"/>
                  </a:solidFill>
                  <a:latin typeface="Syntax LT" charset="0"/>
                </a:rPr>
                <a:t>Full length cDNA </a:t>
              </a:r>
              <a:r>
                <a:rPr lang="en-US" sz="1200" b="1" dirty="0">
                  <a:solidFill>
                    <a:srgbClr val="FFFFFF"/>
                  </a:solidFill>
                  <a:latin typeface="Syntax LT" charset="0"/>
                  <a:sym typeface="Wingdings 3" charset="0"/>
                </a:rPr>
                <a:t></a:t>
              </a:r>
              <a:r>
                <a:rPr lang="en-US" sz="1200" b="1" dirty="0">
                  <a:solidFill>
                    <a:srgbClr val="FFFFFF"/>
                  </a:solidFill>
                  <a:latin typeface="Syntax LT" charset="0"/>
                </a:rPr>
                <a:t> RNA</a:t>
              </a:r>
            </a:p>
          </p:txBody>
        </p:sp>
        <p:pic>
          <p:nvPicPr>
            <p:cNvPr id="61" name="Picture 12" descr="cel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2" y="1363"/>
              <a:ext cx="948" cy="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AutoShape 13"/>
            <p:cNvSpPr>
              <a:spLocks noChangeArrowheads="1"/>
            </p:cNvSpPr>
            <p:nvPr/>
          </p:nvSpPr>
          <p:spPr bwMode="auto">
            <a:xfrm rot="10800000" flipH="1" flipV="1">
              <a:off x="530" y="645"/>
              <a:ext cx="509" cy="1020"/>
            </a:xfrm>
            <a:prstGeom prst="curvedRightArrow">
              <a:avLst>
                <a:gd name="adj1" fmla="val 40079"/>
                <a:gd name="adj2" fmla="val 80157"/>
                <a:gd name="adj3" fmla="val 33333"/>
              </a:avLst>
            </a:prstGeom>
            <a:solidFill>
              <a:schemeClr val="bg1"/>
            </a:solidFill>
            <a:ln w="9525">
              <a:solidFill>
                <a:schemeClr val="bg2"/>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0" fontAlgn="base" hangingPunct="0">
                <a:spcBef>
                  <a:spcPct val="50000"/>
                </a:spcBef>
                <a:spcAft>
                  <a:spcPct val="0"/>
                </a:spcAft>
                <a:defRPr/>
              </a:pPr>
              <a:endParaRPr lang="en-US" sz="1350" dirty="0">
                <a:solidFill>
                  <a:srgbClr val="1F60A9"/>
                </a:solidFill>
              </a:endParaRPr>
            </a:p>
          </p:txBody>
        </p:sp>
        <p:sp>
          <p:nvSpPr>
            <p:cNvPr id="63" name="Text Box 14"/>
            <p:cNvSpPr txBox="1">
              <a:spLocks noChangeArrowheads="1"/>
            </p:cNvSpPr>
            <p:nvPr/>
          </p:nvSpPr>
          <p:spPr bwMode="auto">
            <a:xfrm>
              <a:off x="2630" y="1514"/>
              <a:ext cx="983" cy="3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eaLnBrk="0" fontAlgn="base" hangingPunct="0">
                <a:spcBef>
                  <a:spcPct val="0"/>
                </a:spcBef>
                <a:spcAft>
                  <a:spcPct val="0"/>
                </a:spcAft>
                <a:defRPr/>
              </a:pPr>
              <a:r>
                <a:rPr lang="en-US" sz="1200" b="1" dirty="0">
                  <a:solidFill>
                    <a:srgbClr val="FFFFFF"/>
                  </a:solidFill>
                  <a:latin typeface="Syntax LT" charset="0"/>
                </a:rPr>
                <a:t>Vero cell</a:t>
              </a:r>
            </a:p>
            <a:p>
              <a:pPr algn="ctr" eaLnBrk="0" fontAlgn="base" hangingPunct="0">
                <a:spcBef>
                  <a:spcPct val="0"/>
                </a:spcBef>
                <a:spcAft>
                  <a:spcPct val="0"/>
                </a:spcAft>
                <a:defRPr/>
              </a:pPr>
              <a:r>
                <a:rPr lang="en-US" sz="1200" b="1" dirty="0">
                  <a:solidFill>
                    <a:srgbClr val="FFFFFF"/>
                  </a:solidFill>
                  <a:latin typeface="Syntax LT" charset="0"/>
                </a:rPr>
                <a:t>culture</a:t>
              </a:r>
            </a:p>
          </p:txBody>
        </p:sp>
        <p:sp>
          <p:nvSpPr>
            <p:cNvPr id="64" name="AutoShape 15"/>
            <p:cNvSpPr>
              <a:spLocks noChangeArrowheads="1"/>
            </p:cNvSpPr>
            <p:nvPr/>
          </p:nvSpPr>
          <p:spPr bwMode="auto">
            <a:xfrm rot="5400000" flipV="1">
              <a:off x="2168" y="1339"/>
              <a:ext cx="353" cy="811"/>
            </a:xfrm>
            <a:prstGeom prst="curvedRightArrow">
              <a:avLst>
                <a:gd name="adj1" fmla="val 45949"/>
                <a:gd name="adj2" fmla="val 91898"/>
                <a:gd name="adj3" fmla="val 33333"/>
              </a:avLst>
            </a:prstGeom>
            <a:solidFill>
              <a:schemeClr val="bg1"/>
            </a:solidFill>
            <a:ln w="9525">
              <a:solidFill>
                <a:schemeClr val="bg2"/>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0" fontAlgn="base" hangingPunct="0">
                <a:spcBef>
                  <a:spcPct val="50000"/>
                </a:spcBef>
                <a:spcAft>
                  <a:spcPct val="0"/>
                </a:spcAft>
                <a:defRPr/>
              </a:pPr>
              <a:endParaRPr lang="en-US" sz="1350" dirty="0">
                <a:solidFill>
                  <a:srgbClr val="1F60A9"/>
                </a:solidFill>
              </a:endParaRPr>
            </a:p>
          </p:txBody>
        </p:sp>
        <p:sp>
          <p:nvSpPr>
            <p:cNvPr id="65" name="Text Box 16"/>
            <p:cNvSpPr txBox="1">
              <a:spLocks noChangeArrowheads="1"/>
            </p:cNvSpPr>
            <p:nvPr/>
          </p:nvSpPr>
          <p:spPr bwMode="auto">
            <a:xfrm>
              <a:off x="3056" y="1657"/>
              <a:ext cx="2640" cy="3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r" eaLnBrk="0" fontAlgn="base" hangingPunct="0">
                <a:spcBef>
                  <a:spcPct val="0"/>
                </a:spcBef>
                <a:spcAft>
                  <a:spcPct val="0"/>
                </a:spcAft>
                <a:defRPr/>
              </a:pPr>
              <a:r>
                <a:rPr lang="en-US" sz="1200" b="1" dirty="0">
                  <a:solidFill>
                    <a:srgbClr val="FFFFFF"/>
                  </a:solidFill>
                  <a:latin typeface="Syntax LT" charset="0"/>
                </a:rPr>
                <a:t>Sequence coding for </a:t>
              </a:r>
            </a:p>
            <a:p>
              <a:pPr algn="r" eaLnBrk="0" fontAlgn="base" hangingPunct="0">
                <a:spcBef>
                  <a:spcPct val="0"/>
                </a:spcBef>
                <a:spcAft>
                  <a:spcPct val="0"/>
                </a:spcAft>
                <a:defRPr/>
              </a:pPr>
              <a:r>
                <a:rPr lang="en-US" sz="1200" b="1" dirty="0">
                  <a:solidFill>
                    <a:srgbClr val="FFFFFF"/>
                  </a:solidFill>
                  <a:latin typeface="Syntax LT" charset="0"/>
                </a:rPr>
                <a:t>17D non structural proteins</a:t>
              </a:r>
            </a:p>
          </p:txBody>
        </p:sp>
        <p:sp>
          <p:nvSpPr>
            <p:cNvPr id="66" name="AutoShape 17"/>
            <p:cNvSpPr>
              <a:spLocks noChangeArrowheads="1"/>
            </p:cNvSpPr>
            <p:nvPr/>
          </p:nvSpPr>
          <p:spPr bwMode="auto">
            <a:xfrm rot="5400000">
              <a:off x="4711" y="2329"/>
              <a:ext cx="520" cy="164"/>
            </a:xfrm>
            <a:prstGeom prst="chevron">
              <a:avLst>
                <a:gd name="adj" fmla="val 65701"/>
              </a:avLst>
            </a:prstGeom>
            <a:solidFill>
              <a:srgbClr val="F9A61E"/>
            </a:solidFill>
            <a:ln w="12700">
              <a:solidFill>
                <a:schemeClr val="tx1"/>
              </a:solidFill>
              <a:miter lim="800000"/>
              <a:headEnd/>
              <a:tailEnd/>
            </a:ln>
            <a:effectLst/>
            <a:extLst>
              <a:ext uri="{AF507438-7753-43e0-B8FC-AC1667EBCBE1}">
                <a14:hiddenEffects xmlns:a14="http://schemas.microsoft.com/office/drawing/2010/main">
                  <a:effectLst>
                    <a:outerShdw blurRad="63500" dist="107763" dir="2700000" algn="ctr" rotWithShape="0">
                      <a:schemeClr val="bg2">
                        <a:alpha val="50000"/>
                      </a:schemeClr>
                    </a:outerShdw>
                  </a:effectLst>
                </a14:hiddenEffects>
              </a:ext>
            </a:extLst>
          </p:spPr>
          <p:txBody>
            <a:bodyPr rot="10800000" vert="eaVert" anchor="ctr">
              <a:spAutoFit/>
            </a:bodyPr>
            <a:lstStyle/>
            <a:p>
              <a:pPr algn="ctr" eaLnBrk="0" fontAlgn="base" hangingPunct="0">
                <a:spcBef>
                  <a:spcPct val="50000"/>
                </a:spcBef>
                <a:spcAft>
                  <a:spcPct val="0"/>
                </a:spcAft>
                <a:defRPr/>
              </a:pPr>
              <a:endParaRPr lang="en-US" sz="2100" dirty="0">
                <a:solidFill>
                  <a:srgbClr val="1F60A9"/>
                </a:solidFill>
              </a:endParaRPr>
            </a:p>
          </p:txBody>
        </p:sp>
        <p:sp>
          <p:nvSpPr>
            <p:cNvPr id="67" name="AutoShape 18"/>
            <p:cNvSpPr>
              <a:spLocks noChangeArrowheads="1"/>
            </p:cNvSpPr>
            <p:nvPr/>
          </p:nvSpPr>
          <p:spPr bwMode="auto">
            <a:xfrm rot="18900000">
              <a:off x="4243" y="3159"/>
              <a:ext cx="369" cy="140"/>
            </a:xfrm>
            <a:prstGeom prst="chevron">
              <a:avLst>
                <a:gd name="adj" fmla="val 64510"/>
              </a:avLst>
            </a:prstGeom>
            <a:solidFill>
              <a:srgbClr val="99CCFF"/>
            </a:solidFill>
            <a:ln w="12700">
              <a:solidFill>
                <a:schemeClr val="tx1"/>
              </a:solidFill>
              <a:miter lim="800000"/>
              <a:headEnd/>
              <a:tailEnd/>
            </a:ln>
            <a:effectLst/>
            <a:extLst>
              <a:ext uri="{AF507438-7753-43e0-B8FC-AC1667EBCBE1}">
                <a14:hiddenEffects xmlns:a14="http://schemas.microsoft.com/office/drawing/2010/main">
                  <a:effectLst>
                    <a:outerShdw blurRad="63500" dist="107763" dir="2700000" algn="ctr" rotWithShape="0">
                      <a:schemeClr val="bg2">
                        <a:alpha val="50000"/>
                      </a:schemeClr>
                    </a:outerShdw>
                  </a:effectLst>
                </a14:hiddenEffects>
              </a:ext>
            </a:extLst>
          </p:spPr>
          <p:txBody>
            <a:bodyPr anchor="ctr">
              <a:spAutoFit/>
            </a:bodyPr>
            <a:lstStyle/>
            <a:p>
              <a:pPr algn="ctr" eaLnBrk="0" fontAlgn="base" hangingPunct="0">
                <a:spcBef>
                  <a:spcPct val="50000"/>
                </a:spcBef>
                <a:spcAft>
                  <a:spcPct val="0"/>
                </a:spcAft>
                <a:defRPr/>
              </a:pPr>
              <a:endParaRPr lang="en-US" sz="600" dirty="0">
                <a:solidFill>
                  <a:srgbClr val="1F60A9"/>
                </a:solidFill>
              </a:endParaRPr>
            </a:p>
          </p:txBody>
        </p:sp>
        <p:sp>
          <p:nvSpPr>
            <p:cNvPr id="68" name="Text Box 19"/>
            <p:cNvSpPr txBox="1">
              <a:spLocks noChangeArrowheads="1"/>
            </p:cNvSpPr>
            <p:nvPr/>
          </p:nvSpPr>
          <p:spPr bwMode="auto">
            <a:xfrm>
              <a:off x="2970" y="3256"/>
              <a:ext cx="1816" cy="3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eaLnBrk="0" fontAlgn="base" hangingPunct="0">
                <a:spcBef>
                  <a:spcPct val="0"/>
                </a:spcBef>
                <a:spcAft>
                  <a:spcPct val="0"/>
                </a:spcAft>
                <a:defRPr/>
              </a:pPr>
              <a:r>
                <a:rPr lang="en-US" sz="1200" b="1" dirty="0">
                  <a:solidFill>
                    <a:srgbClr val="FFFFFF"/>
                  </a:solidFill>
                  <a:latin typeface="Syntax LT" charset="0"/>
                </a:rPr>
                <a:t>Vaccine envelope </a:t>
              </a:r>
            </a:p>
            <a:p>
              <a:pPr algn="ctr" eaLnBrk="0" fontAlgn="base" hangingPunct="0">
                <a:spcBef>
                  <a:spcPct val="0"/>
                </a:spcBef>
                <a:spcAft>
                  <a:spcPct val="0"/>
                </a:spcAft>
                <a:defRPr/>
              </a:pPr>
              <a:r>
                <a:rPr lang="en-US" sz="1200" b="1" dirty="0">
                  <a:solidFill>
                    <a:srgbClr val="FFFFFF"/>
                  </a:solidFill>
                  <a:latin typeface="Syntax LT" charset="0"/>
                </a:rPr>
                <a:t>proteins</a:t>
              </a:r>
            </a:p>
          </p:txBody>
        </p:sp>
        <p:sp>
          <p:nvSpPr>
            <p:cNvPr id="69" name="AutoShape 20"/>
            <p:cNvSpPr>
              <a:spLocks noChangeArrowheads="1"/>
            </p:cNvSpPr>
            <p:nvPr/>
          </p:nvSpPr>
          <p:spPr bwMode="auto">
            <a:xfrm rot="5400000" flipV="1">
              <a:off x="3875" y="1906"/>
              <a:ext cx="353" cy="811"/>
            </a:xfrm>
            <a:prstGeom prst="curvedRightArrow">
              <a:avLst>
                <a:gd name="adj1" fmla="val 45949"/>
                <a:gd name="adj2" fmla="val 91898"/>
                <a:gd name="adj3" fmla="val 33333"/>
              </a:avLst>
            </a:prstGeom>
            <a:solidFill>
              <a:schemeClr val="bg1"/>
            </a:solidFill>
            <a:ln w="9525">
              <a:solidFill>
                <a:schemeClr val="bg2"/>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0" fontAlgn="base" hangingPunct="0">
                <a:spcBef>
                  <a:spcPct val="50000"/>
                </a:spcBef>
                <a:spcAft>
                  <a:spcPct val="0"/>
                </a:spcAft>
                <a:defRPr/>
              </a:pPr>
              <a:endParaRPr lang="en-US" sz="1350" dirty="0">
                <a:solidFill>
                  <a:srgbClr val="1F60A9"/>
                </a:solidFill>
              </a:endParaRPr>
            </a:p>
          </p:txBody>
        </p:sp>
        <p:sp>
          <p:nvSpPr>
            <p:cNvPr id="70" name="Text Box 21"/>
            <p:cNvSpPr txBox="1">
              <a:spLocks noChangeArrowheads="1"/>
            </p:cNvSpPr>
            <p:nvPr/>
          </p:nvSpPr>
          <p:spPr bwMode="auto">
            <a:xfrm>
              <a:off x="545" y="1103"/>
              <a:ext cx="1777" cy="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eaLnBrk="0" fontAlgn="base" hangingPunct="0">
                <a:spcBef>
                  <a:spcPct val="0"/>
                </a:spcBef>
                <a:spcAft>
                  <a:spcPct val="0"/>
                </a:spcAft>
                <a:defRPr/>
              </a:pPr>
              <a:r>
                <a:rPr lang="en-US" sz="1200" b="1" dirty="0">
                  <a:solidFill>
                    <a:srgbClr val="FFFFFF"/>
                  </a:solidFill>
                  <a:latin typeface="Syntax LT" charset="0"/>
                </a:rPr>
                <a:t>RNA transfection </a:t>
              </a:r>
            </a:p>
          </p:txBody>
        </p:sp>
        <p:sp>
          <p:nvSpPr>
            <p:cNvPr id="71" name="Line 22"/>
            <p:cNvSpPr>
              <a:spLocks noChangeShapeType="1"/>
            </p:cNvSpPr>
            <p:nvPr/>
          </p:nvSpPr>
          <p:spPr bwMode="auto">
            <a:xfrm>
              <a:off x="2198" y="802"/>
              <a:ext cx="187" cy="1"/>
            </a:xfrm>
            <a:prstGeom prst="line">
              <a:avLst/>
            </a:prstGeom>
            <a:noFill/>
            <a:ln w="38100">
              <a:solidFill>
                <a:schemeClr val="bg1"/>
              </a:solidFill>
              <a:round/>
              <a:headEnd/>
              <a:tailEnd/>
            </a:ln>
            <a:effectLst>
              <a:outerShdw blurRad="63500" dist="53882" dir="2700000" algn="ctr" rotWithShape="0">
                <a:schemeClr val="accent2">
                  <a:alpha val="50000"/>
                </a:schemeClr>
              </a:outerShdw>
            </a:effectLst>
          </p:spPr>
          <p:txBody>
            <a:bodyPr/>
            <a:lstStyle/>
            <a:p>
              <a:pPr eaLnBrk="0" fontAlgn="base" hangingPunct="0">
                <a:spcBef>
                  <a:spcPct val="50000"/>
                </a:spcBef>
                <a:spcAft>
                  <a:spcPct val="0"/>
                </a:spcAft>
                <a:defRPr/>
              </a:pPr>
              <a:endParaRPr lang="en-US" sz="1350" dirty="0">
                <a:solidFill>
                  <a:srgbClr val="1F60A9"/>
                </a:solidFill>
              </a:endParaRPr>
            </a:p>
          </p:txBody>
        </p:sp>
        <p:sp>
          <p:nvSpPr>
            <p:cNvPr id="72" name="AutoShape 23"/>
            <p:cNvSpPr>
              <a:spLocks noChangeArrowheads="1"/>
            </p:cNvSpPr>
            <p:nvPr/>
          </p:nvSpPr>
          <p:spPr bwMode="auto">
            <a:xfrm rot="5400000">
              <a:off x="2486" y="482"/>
              <a:ext cx="203" cy="640"/>
            </a:xfrm>
            <a:prstGeom prst="can">
              <a:avLst>
                <a:gd name="adj" fmla="val 41117"/>
              </a:avLst>
            </a:prstGeom>
            <a:gradFill rotWithShape="1">
              <a:gsLst>
                <a:gs pos="0">
                  <a:schemeClr val="accent1">
                    <a:gamma/>
                    <a:tint val="0"/>
                    <a:invGamma/>
                  </a:schemeClr>
                </a:gs>
                <a:gs pos="100000">
                  <a:schemeClr val="accent1"/>
                </a:gs>
              </a:gsLst>
              <a:lin ang="0" scaled="1"/>
            </a:gradFill>
            <a:ln w="9525">
              <a:solidFill>
                <a:schemeClr val="bg1"/>
              </a:solidFill>
              <a:round/>
              <a:headEnd/>
              <a:tailEnd/>
            </a:ln>
            <a:effectLst>
              <a:outerShdw blurRad="63500" dist="53882" dir="2700000" algn="ctr" rotWithShape="0">
                <a:schemeClr val="accent2">
                  <a:alpha val="50000"/>
                </a:schemeClr>
              </a:outerShdw>
            </a:effectLst>
          </p:spPr>
          <p:txBody>
            <a:bodyPr wrap="none" anchor="ctr"/>
            <a:lstStyle/>
            <a:p>
              <a:pPr eaLnBrk="0" fontAlgn="base" hangingPunct="0">
                <a:spcBef>
                  <a:spcPct val="50000"/>
                </a:spcBef>
                <a:spcAft>
                  <a:spcPct val="0"/>
                </a:spcAft>
                <a:defRPr/>
              </a:pPr>
              <a:endParaRPr lang="en-US" sz="1350" dirty="0">
                <a:solidFill>
                  <a:srgbClr val="1F60A9"/>
                </a:solidFill>
              </a:endParaRPr>
            </a:p>
          </p:txBody>
        </p:sp>
        <p:sp>
          <p:nvSpPr>
            <p:cNvPr id="73" name="Line 24"/>
            <p:cNvSpPr>
              <a:spLocks noChangeShapeType="1"/>
            </p:cNvSpPr>
            <p:nvPr/>
          </p:nvSpPr>
          <p:spPr bwMode="auto">
            <a:xfrm>
              <a:off x="2852" y="801"/>
              <a:ext cx="613" cy="1"/>
            </a:xfrm>
            <a:prstGeom prst="line">
              <a:avLst/>
            </a:prstGeom>
            <a:noFill/>
            <a:ln w="38100">
              <a:solidFill>
                <a:schemeClr val="bg1"/>
              </a:solidFill>
              <a:round/>
              <a:headEnd/>
              <a:tailEnd/>
            </a:ln>
            <a:effectLst>
              <a:outerShdw blurRad="63500" dist="53882" dir="2700000" algn="ctr" rotWithShape="0">
                <a:schemeClr val="accent2">
                  <a:alpha val="50000"/>
                </a:schemeClr>
              </a:outerShdw>
            </a:effectLst>
          </p:spPr>
          <p:txBody>
            <a:bodyPr/>
            <a:lstStyle/>
            <a:p>
              <a:pPr eaLnBrk="0" fontAlgn="base" hangingPunct="0">
                <a:spcBef>
                  <a:spcPct val="50000"/>
                </a:spcBef>
                <a:spcAft>
                  <a:spcPct val="0"/>
                </a:spcAft>
                <a:defRPr/>
              </a:pPr>
              <a:endParaRPr lang="en-US" sz="1350" dirty="0">
                <a:solidFill>
                  <a:srgbClr val="1F60A9"/>
                </a:solidFill>
              </a:endParaRPr>
            </a:p>
          </p:txBody>
        </p:sp>
        <p:sp>
          <p:nvSpPr>
            <p:cNvPr id="74" name="AutoShape 25"/>
            <p:cNvSpPr>
              <a:spLocks noChangeArrowheads="1"/>
            </p:cNvSpPr>
            <p:nvPr/>
          </p:nvSpPr>
          <p:spPr bwMode="auto">
            <a:xfrm rot="5400000">
              <a:off x="3895" y="-275"/>
              <a:ext cx="203" cy="2154"/>
            </a:xfrm>
            <a:prstGeom prst="can">
              <a:avLst>
                <a:gd name="adj" fmla="val 41117"/>
              </a:avLst>
            </a:prstGeom>
            <a:gradFill rotWithShape="1">
              <a:gsLst>
                <a:gs pos="0">
                  <a:srgbClr val="F9A61E">
                    <a:gamma/>
                    <a:tint val="0"/>
                    <a:invGamma/>
                  </a:srgbClr>
                </a:gs>
                <a:gs pos="100000">
                  <a:srgbClr val="F9A61E"/>
                </a:gs>
              </a:gsLst>
              <a:lin ang="0" scaled="1"/>
            </a:gradFill>
            <a:ln w="9525">
              <a:solidFill>
                <a:srgbClr val="CCFFFF"/>
              </a:solidFill>
              <a:round/>
              <a:headEnd/>
              <a:tailEnd/>
            </a:ln>
            <a:effectLst>
              <a:outerShdw blurRad="63500" dist="53882" dir="2700000" algn="ctr" rotWithShape="0">
                <a:schemeClr val="accent2">
                  <a:alpha val="50000"/>
                </a:schemeClr>
              </a:outerShdw>
            </a:effectLst>
          </p:spPr>
          <p:txBody>
            <a:bodyPr wrap="none" anchor="ctr"/>
            <a:lstStyle/>
            <a:p>
              <a:pPr eaLnBrk="0" fontAlgn="base" hangingPunct="0">
                <a:spcBef>
                  <a:spcPct val="50000"/>
                </a:spcBef>
                <a:spcAft>
                  <a:spcPct val="0"/>
                </a:spcAft>
                <a:defRPr/>
              </a:pPr>
              <a:endParaRPr lang="en-US" sz="1350" dirty="0">
                <a:solidFill>
                  <a:srgbClr val="1F60A9"/>
                </a:solidFill>
              </a:endParaRPr>
            </a:p>
          </p:txBody>
        </p:sp>
        <p:sp>
          <p:nvSpPr>
            <p:cNvPr id="75" name="Text Box 26"/>
            <p:cNvSpPr txBox="1">
              <a:spLocks noChangeArrowheads="1"/>
            </p:cNvSpPr>
            <p:nvPr/>
          </p:nvSpPr>
          <p:spPr bwMode="auto">
            <a:xfrm>
              <a:off x="2445" y="692"/>
              <a:ext cx="345" cy="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9A61E"/>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a:solidFill>
                    <a:srgbClr val="1F60A9"/>
                  </a:solidFill>
                  <a:latin typeface="Arial" panose="020B0604020202020204" pitchFamily="34" charset="0"/>
                  <a:ea typeface="MS PGothic" panose="020B0600070205080204" pitchFamily="34" charset="-128"/>
                </a:defRPr>
              </a:lvl1pPr>
              <a:lvl2pPr marL="742950" indent="-285750">
                <a:defRPr sz="2400">
                  <a:solidFill>
                    <a:srgbClr val="1F60A9"/>
                  </a:solidFill>
                  <a:latin typeface="Arial" panose="020B0604020202020204" pitchFamily="34" charset="0"/>
                  <a:ea typeface="MS PGothic" panose="020B0600070205080204" pitchFamily="34" charset="-128"/>
                </a:defRPr>
              </a:lvl2pPr>
              <a:lvl3pPr marL="1143000" indent="-228600">
                <a:defRPr sz="2400">
                  <a:solidFill>
                    <a:srgbClr val="1F60A9"/>
                  </a:solidFill>
                  <a:latin typeface="Arial" panose="020B0604020202020204" pitchFamily="34" charset="0"/>
                  <a:ea typeface="MS PGothic" panose="020B0600070205080204" pitchFamily="34" charset="-128"/>
                </a:defRPr>
              </a:lvl3pPr>
              <a:lvl4pPr marL="1600200" indent="-228600">
                <a:defRPr sz="2400">
                  <a:solidFill>
                    <a:srgbClr val="1F60A9"/>
                  </a:solidFill>
                  <a:latin typeface="Arial" panose="020B0604020202020204" pitchFamily="34" charset="0"/>
                  <a:ea typeface="MS PGothic" panose="020B0600070205080204" pitchFamily="34" charset="-128"/>
                </a:defRPr>
              </a:lvl4pPr>
              <a:lvl5pPr marL="2057400" indent="-228600">
                <a:defRPr sz="2400">
                  <a:solidFill>
                    <a:srgbClr val="1F60A9"/>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9pPr>
            </a:lstStyle>
            <a:p>
              <a:pPr fontAlgn="base">
                <a:spcBef>
                  <a:spcPct val="0"/>
                </a:spcBef>
                <a:spcAft>
                  <a:spcPct val="0"/>
                </a:spcAft>
              </a:pPr>
              <a:r>
                <a:rPr lang="en-US" altLang="en-US" sz="1200" dirty="0">
                  <a:effectLst>
                    <a:outerShdw blurRad="38100" dist="38100" dir="2700000" algn="tl">
                      <a:srgbClr val="C0C0C0"/>
                    </a:outerShdw>
                  </a:effectLst>
                </a:rPr>
                <a:t>E</a:t>
              </a:r>
            </a:p>
          </p:txBody>
        </p:sp>
        <p:sp>
          <p:nvSpPr>
            <p:cNvPr id="76" name="Text Box 27"/>
            <p:cNvSpPr txBox="1">
              <a:spLocks noChangeArrowheads="1"/>
            </p:cNvSpPr>
            <p:nvPr/>
          </p:nvSpPr>
          <p:spPr bwMode="auto">
            <a:xfrm>
              <a:off x="2963" y="692"/>
              <a:ext cx="2324" cy="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a:solidFill>
                    <a:srgbClr val="1F60A9"/>
                  </a:solidFill>
                  <a:latin typeface="Arial" panose="020B0604020202020204" pitchFamily="34" charset="0"/>
                  <a:ea typeface="MS PGothic" panose="020B0600070205080204" pitchFamily="34" charset="-128"/>
                </a:defRPr>
              </a:lvl1pPr>
              <a:lvl2pPr marL="742950" indent="-285750">
                <a:defRPr sz="2400">
                  <a:solidFill>
                    <a:srgbClr val="1F60A9"/>
                  </a:solidFill>
                  <a:latin typeface="Arial" panose="020B0604020202020204" pitchFamily="34" charset="0"/>
                  <a:ea typeface="MS PGothic" panose="020B0600070205080204" pitchFamily="34" charset="-128"/>
                </a:defRPr>
              </a:lvl2pPr>
              <a:lvl3pPr marL="1143000" indent="-228600">
                <a:defRPr sz="2400">
                  <a:solidFill>
                    <a:srgbClr val="1F60A9"/>
                  </a:solidFill>
                  <a:latin typeface="Arial" panose="020B0604020202020204" pitchFamily="34" charset="0"/>
                  <a:ea typeface="MS PGothic" panose="020B0600070205080204" pitchFamily="34" charset="-128"/>
                </a:defRPr>
              </a:lvl3pPr>
              <a:lvl4pPr marL="1600200" indent="-228600">
                <a:defRPr sz="2400">
                  <a:solidFill>
                    <a:srgbClr val="1F60A9"/>
                  </a:solidFill>
                  <a:latin typeface="Arial" panose="020B0604020202020204" pitchFamily="34" charset="0"/>
                  <a:ea typeface="MS PGothic" panose="020B0600070205080204" pitchFamily="34" charset="-128"/>
                </a:defRPr>
              </a:lvl4pPr>
              <a:lvl5pPr marL="2057400" indent="-228600">
                <a:defRPr sz="2400">
                  <a:solidFill>
                    <a:srgbClr val="1F60A9"/>
                  </a:solidFill>
                  <a:latin typeface="Arial" panose="020B0604020202020204" pitchFamily="34" charset="0"/>
                  <a:ea typeface="MS PGothic" panose="020B0600070205080204" pitchFamily="34" charset="-128"/>
                </a:defRPr>
              </a:lvl5pPr>
              <a:lvl6pPr marL="25146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6pPr>
              <a:lvl7pPr marL="29718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7pPr>
              <a:lvl8pPr marL="34290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8pPr>
              <a:lvl9pPr marL="3886200" indent="-228600" eaLnBrk="0" fontAlgn="base" hangingPunct="0">
                <a:spcBef>
                  <a:spcPct val="50000"/>
                </a:spcBef>
                <a:spcAft>
                  <a:spcPct val="0"/>
                </a:spcAft>
                <a:defRPr sz="2400">
                  <a:solidFill>
                    <a:srgbClr val="1F60A9"/>
                  </a:solidFill>
                  <a:latin typeface="Arial" panose="020B0604020202020204" pitchFamily="34" charset="0"/>
                  <a:ea typeface="MS PGothic" panose="020B0600070205080204" pitchFamily="34" charset="-128"/>
                </a:defRPr>
              </a:lvl9pPr>
            </a:lstStyle>
            <a:p>
              <a:pPr fontAlgn="base">
                <a:spcBef>
                  <a:spcPct val="0"/>
                </a:spcBef>
                <a:spcAft>
                  <a:spcPct val="0"/>
                </a:spcAft>
              </a:pPr>
              <a:r>
                <a:rPr lang="en-US" altLang="en-US" sz="1200" dirty="0">
                  <a:effectLst>
                    <a:outerShdw blurRad="38100" dist="38100" dir="2700000" algn="tl">
                      <a:srgbClr val="C0C0C0"/>
                    </a:outerShdw>
                  </a:effectLst>
                </a:rPr>
                <a:t>Non-structural sequences</a:t>
              </a:r>
            </a:p>
          </p:txBody>
        </p:sp>
        <p:pic>
          <p:nvPicPr>
            <p:cNvPr id="77" name="Picture 28" descr="Vero-18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54" y="1939"/>
              <a:ext cx="1093" cy="108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8" name="Rectangle 29"/>
            <p:cNvSpPr>
              <a:spLocks noChangeArrowheads="1"/>
            </p:cNvSpPr>
            <p:nvPr/>
          </p:nvSpPr>
          <p:spPr bwMode="auto">
            <a:xfrm>
              <a:off x="43" y="2528"/>
              <a:ext cx="2586" cy="10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lvl="1" eaLnBrk="0" fontAlgn="base" hangingPunct="0">
                <a:spcBef>
                  <a:spcPct val="50000"/>
                </a:spcBef>
                <a:spcAft>
                  <a:spcPct val="0"/>
                </a:spcAft>
                <a:defRPr/>
              </a:pPr>
              <a:r>
                <a:rPr lang="en-GB" sz="1200" i="1" dirty="0">
                  <a:solidFill>
                    <a:srgbClr val="FFFFFF"/>
                  </a:solidFill>
                </a:rPr>
                <a:t>A single dose of a LAV induces both humoral and cellular responses and provides a longer protection than inactivated vaccine or recombinant antigens</a:t>
              </a:r>
              <a:endParaRPr lang="en-US" sz="1200" i="1" dirty="0">
                <a:solidFill>
                  <a:srgbClr val="FFFFFF"/>
                </a:solidFill>
              </a:endParaRPr>
            </a:p>
          </p:txBody>
        </p:sp>
      </p:grpSp>
      <p:sp>
        <p:nvSpPr>
          <p:cNvPr id="5" name="Right Arrow Callout 4"/>
          <p:cNvSpPr/>
          <p:nvPr/>
        </p:nvSpPr>
        <p:spPr>
          <a:xfrm>
            <a:off x="5589737" y="3304637"/>
            <a:ext cx="914400" cy="914400"/>
          </a:xfrm>
          <a:prstGeom prst="righ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p:cNvSpPr>
            <a:spLocks noGrp="1"/>
          </p:cNvSpPr>
          <p:nvPr>
            <p:ph type="sldNum" sz="quarter" idx="12"/>
          </p:nvPr>
        </p:nvSpPr>
        <p:spPr/>
        <p:txBody>
          <a:bodyPr/>
          <a:lstStyle/>
          <a:p>
            <a:fld id="{122AA5BB-F0B0-43FF-9DF9-1A7FC4FBE51B}" type="slidenum">
              <a:rPr lang="en-US" smtClean="0"/>
              <a:t>15</a:t>
            </a:fld>
            <a:endParaRPr lang="en-US" dirty="0"/>
          </a:p>
        </p:txBody>
      </p:sp>
    </p:spTree>
    <p:extLst>
      <p:ext uri="{BB962C8B-B14F-4D97-AF65-F5344CB8AC3E}">
        <p14:creationId xmlns:p14="http://schemas.microsoft.com/office/powerpoint/2010/main" val="3173361736"/>
      </p:ext>
    </p:extLst>
  </p:cSld>
  <p:clrMapOvr>
    <a:masterClrMapping/>
  </p:clrMapOvr>
  <p:transition xmlns:p14="http://schemas.microsoft.com/office/powerpoint/2010/main" advTm="32028"/>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8758" y="646331"/>
            <a:ext cx="8807116" cy="6063198"/>
          </a:xfrm>
          <a:prstGeom prst="rect">
            <a:avLst/>
          </a:prstGeom>
          <a:noFill/>
        </p:spPr>
        <p:txBody>
          <a:bodyPr wrap="square" rtlCol="0">
            <a:spAutoFit/>
          </a:bodyPr>
          <a:lstStyle/>
          <a:p>
            <a:pPr marL="285750" indent="-285750">
              <a:buFont typeface="Arial" panose="020B0604020202020204" pitchFamily="34" charset="0"/>
              <a:buChar char="•"/>
            </a:pPr>
            <a:r>
              <a:rPr lang="en-US" sz="3200" dirty="0" smtClean="0"/>
              <a:t>In </a:t>
            </a:r>
            <a:r>
              <a:rPr lang="en-US" sz="3200" dirty="0"/>
              <a:t>v</a:t>
            </a:r>
            <a:r>
              <a:rPr lang="en-US" sz="3200" dirty="0" smtClean="0"/>
              <a:t>itro</a:t>
            </a:r>
            <a:endParaRPr lang="en-US" sz="3200" dirty="0"/>
          </a:p>
          <a:p>
            <a:pPr marL="742950" lvl="1" indent="-285750">
              <a:buFont typeface="Arial" panose="020B0604020202020204" pitchFamily="34" charset="0"/>
              <a:buChar char="•"/>
            </a:pPr>
            <a:r>
              <a:rPr lang="en-US" sz="2800" dirty="0"/>
              <a:t>Genetic stability</a:t>
            </a:r>
          </a:p>
          <a:p>
            <a:pPr marL="742950" lvl="1" indent="-285750">
              <a:buFont typeface="Arial" panose="020B0604020202020204" pitchFamily="34" charset="0"/>
              <a:buChar char="•"/>
            </a:pPr>
            <a:r>
              <a:rPr lang="en-US" sz="2800" dirty="0"/>
              <a:t>Phenotypic stability</a:t>
            </a:r>
          </a:p>
          <a:p>
            <a:pPr marL="742950" lvl="1" indent="-285750">
              <a:buFont typeface="Arial" panose="020B0604020202020204" pitchFamily="34" charset="0"/>
              <a:buChar char="•"/>
            </a:pPr>
            <a:r>
              <a:rPr lang="en-US" sz="2800" dirty="0"/>
              <a:t>Biochemical and structural analysis</a:t>
            </a:r>
          </a:p>
          <a:p>
            <a:pPr marL="285750" indent="-285750">
              <a:buFont typeface="Arial" panose="020B0604020202020204" pitchFamily="34" charset="0"/>
              <a:buChar char="•"/>
            </a:pPr>
            <a:r>
              <a:rPr lang="en-US" sz="3200" dirty="0"/>
              <a:t>In vivo</a:t>
            </a:r>
          </a:p>
          <a:p>
            <a:pPr marL="742950" lvl="1" indent="-285750">
              <a:buFont typeface="Arial" panose="020B0604020202020204" pitchFamily="34" charset="0"/>
              <a:buChar char="•"/>
            </a:pPr>
            <a:r>
              <a:rPr lang="en-US" sz="2800" dirty="0"/>
              <a:t>Immunogenicity in animal models</a:t>
            </a:r>
          </a:p>
          <a:p>
            <a:pPr marL="742950" lvl="1" indent="-285750">
              <a:buFont typeface="Arial" panose="020B0604020202020204" pitchFamily="34" charset="0"/>
              <a:buChar char="•"/>
            </a:pPr>
            <a:r>
              <a:rPr lang="en-US" sz="2800" dirty="0"/>
              <a:t>Viremia</a:t>
            </a:r>
          </a:p>
          <a:p>
            <a:pPr marL="742950" lvl="1" indent="-285750">
              <a:buFont typeface="Arial" panose="020B0604020202020204" pitchFamily="34" charset="0"/>
              <a:buChar char="•"/>
            </a:pPr>
            <a:r>
              <a:rPr lang="en-US" sz="2800" dirty="0"/>
              <a:t>Neurovirulence testing</a:t>
            </a:r>
          </a:p>
          <a:p>
            <a:pPr marL="742950" lvl="1" indent="-285750">
              <a:buFont typeface="Arial" panose="020B0604020202020204" pitchFamily="34" charset="0"/>
              <a:buChar char="•"/>
            </a:pPr>
            <a:r>
              <a:rPr lang="en-US" sz="2800" dirty="0"/>
              <a:t>Protection studies</a:t>
            </a:r>
          </a:p>
          <a:p>
            <a:pPr marL="285750" indent="-285750">
              <a:buFont typeface="Arial" panose="020B0604020202020204" pitchFamily="34" charset="0"/>
              <a:buChar char="•"/>
            </a:pPr>
            <a:r>
              <a:rPr lang="en-US" sz="3200" dirty="0"/>
              <a:t>GMO related studies</a:t>
            </a:r>
          </a:p>
          <a:p>
            <a:pPr marL="742950" lvl="1" indent="-285750">
              <a:buFont typeface="Arial" panose="020B0604020202020204" pitchFamily="34" charset="0"/>
              <a:buChar char="•"/>
            </a:pPr>
            <a:r>
              <a:rPr lang="en-US" sz="2800" dirty="0"/>
              <a:t>Vector transmission</a:t>
            </a:r>
          </a:p>
          <a:p>
            <a:pPr marL="742950" lvl="1" indent="-285750">
              <a:buFont typeface="Arial" panose="020B0604020202020204" pitchFamily="34" charset="0"/>
              <a:buChar char="•"/>
            </a:pPr>
            <a:r>
              <a:rPr lang="en-US" sz="2800" dirty="0"/>
              <a:t>Reversion to virulence</a:t>
            </a:r>
          </a:p>
          <a:p>
            <a:pPr marL="742950" lvl="1" indent="-285750">
              <a:buFont typeface="Arial" panose="020B0604020202020204" pitchFamily="34" charset="0"/>
              <a:buChar char="•"/>
            </a:pPr>
            <a:r>
              <a:rPr lang="en-US" sz="2800" dirty="0" smtClean="0"/>
              <a:t>Recombination</a:t>
            </a:r>
            <a:endParaRPr lang="en-US" sz="2800" dirty="0"/>
          </a:p>
        </p:txBody>
      </p:sp>
      <p:sp>
        <p:nvSpPr>
          <p:cNvPr id="3" name="Rectangle 2"/>
          <p:cNvSpPr/>
          <p:nvPr/>
        </p:nvSpPr>
        <p:spPr>
          <a:xfrm>
            <a:off x="288758" y="0"/>
            <a:ext cx="7865999" cy="646331"/>
          </a:xfrm>
          <a:prstGeom prst="rect">
            <a:avLst/>
          </a:prstGeom>
        </p:spPr>
        <p:txBody>
          <a:bodyPr wrap="none">
            <a:spAutoFit/>
          </a:bodyPr>
          <a:lstStyle/>
          <a:p>
            <a:r>
              <a:rPr lang="en-US" sz="3600" dirty="0" smtClean="0">
                <a:latin typeface="+mj-lt"/>
              </a:rPr>
              <a:t>Preclinical studies of ChimeriVax® viruses</a:t>
            </a:r>
            <a:endParaRPr lang="en-US" sz="3600" dirty="0">
              <a:latin typeface="+mj-lt"/>
            </a:endParaRPr>
          </a:p>
        </p:txBody>
      </p:sp>
      <p:sp>
        <p:nvSpPr>
          <p:cNvPr id="6" name="Slide Number Placeholder 5"/>
          <p:cNvSpPr>
            <a:spLocks noGrp="1"/>
          </p:cNvSpPr>
          <p:nvPr>
            <p:ph type="sldNum" sz="quarter" idx="12"/>
          </p:nvPr>
        </p:nvSpPr>
        <p:spPr/>
        <p:txBody>
          <a:bodyPr/>
          <a:lstStyle/>
          <a:p>
            <a:fld id="{122AA5BB-F0B0-43FF-9DF9-1A7FC4FBE51B}" type="slidenum">
              <a:rPr lang="en-US" smtClean="0"/>
              <a:t>16</a:t>
            </a:fld>
            <a:endParaRPr lang="en-US" dirty="0"/>
          </a:p>
        </p:txBody>
      </p:sp>
    </p:spTree>
    <p:extLst>
      <p:ext uri="{BB962C8B-B14F-4D97-AF65-F5344CB8AC3E}">
        <p14:creationId xmlns:p14="http://schemas.microsoft.com/office/powerpoint/2010/main" val="1043802743"/>
      </p:ext>
    </p:extLst>
  </p:cSld>
  <p:clrMapOvr>
    <a:masterClrMapping/>
  </p:clrMapOvr>
  <mc:AlternateContent xmlns:mc="http://schemas.openxmlformats.org/markup-compatibility/2006" xmlns:p14="http://schemas.microsoft.com/office/powerpoint/2010/main">
    <mc:Choice Requires="p14">
      <p:transition spd="slow" p14:dur="2000" advTm="35950"/>
    </mc:Choice>
    <mc:Fallback xmlns="">
      <p:transition xmlns:p14="http://schemas.microsoft.com/office/powerpoint/2010/main" spd="slow" advTm="35950"/>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768186" y="2972036"/>
            <a:ext cx="2655627" cy="849336"/>
          </a:xfrm>
        </p:spPr>
        <p:txBody>
          <a:bodyPr>
            <a:normAutofit/>
          </a:bodyPr>
          <a:lstStyle/>
          <a:p>
            <a:pPr marL="0" indent="0">
              <a:buNone/>
            </a:pPr>
            <a:r>
              <a:rPr lang="en-US" sz="5400" dirty="0"/>
              <a:t>YF-DEN</a:t>
            </a:r>
          </a:p>
          <a:p>
            <a:endParaRPr lang="en-US" sz="5400" dirty="0"/>
          </a:p>
        </p:txBody>
      </p:sp>
    </p:spTree>
    <p:extLst>
      <p:ext uri="{BB962C8B-B14F-4D97-AF65-F5344CB8AC3E}">
        <p14:creationId xmlns:p14="http://schemas.microsoft.com/office/powerpoint/2010/main" val="618499498"/>
      </p:ext>
    </p:extLst>
  </p:cSld>
  <p:clrMapOvr>
    <a:masterClrMapping/>
  </p:clrMapOvr>
  <mc:AlternateContent xmlns:mc="http://schemas.openxmlformats.org/markup-compatibility/2006" xmlns:p14="http://schemas.microsoft.com/office/powerpoint/2010/main">
    <mc:Choice Requires="p14">
      <p:transition spd="slow" p14:dur="2000" advTm="8411"/>
    </mc:Choice>
    <mc:Fallback xmlns="">
      <p:transition xmlns:p14="http://schemas.microsoft.com/office/powerpoint/2010/main" spd="slow" advTm="8411"/>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a:xfrm>
            <a:off x="0" y="213558"/>
            <a:ext cx="6150590" cy="644809"/>
          </a:xfrm>
        </p:spPr>
        <p:txBody>
          <a:bodyPr>
            <a:noAutofit/>
          </a:bodyPr>
          <a:lstStyle/>
          <a:p>
            <a:pPr eaLnBrk="1" hangingPunct="1">
              <a:defRPr/>
            </a:pPr>
            <a:r>
              <a:rPr lang="en-US" sz="3600" dirty="0"/>
              <a:t>Dengue Disease: A Major Public Health Concern</a:t>
            </a:r>
          </a:p>
        </p:txBody>
      </p:sp>
      <p:sp>
        <p:nvSpPr>
          <p:cNvPr id="138243" name="Rectangle 3"/>
          <p:cNvSpPr>
            <a:spLocks noChangeArrowheads="1"/>
          </p:cNvSpPr>
          <p:nvPr/>
        </p:nvSpPr>
        <p:spPr bwMode="auto">
          <a:xfrm>
            <a:off x="124891" y="1051550"/>
            <a:ext cx="6257711" cy="566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1"/>
          <a:lstStyle/>
          <a:p>
            <a:pPr marL="285750" indent="-285750">
              <a:spcBef>
                <a:spcPct val="70000"/>
              </a:spcBef>
              <a:buClr>
                <a:schemeClr val="tx1"/>
              </a:buClr>
              <a:buSzPct val="130000"/>
              <a:buFont typeface="Arial" panose="020B0604020202020204" pitchFamily="34" charset="0"/>
              <a:buChar char="•"/>
              <a:tabLst>
                <a:tab pos="597694" algn="l"/>
              </a:tabLst>
              <a:defRPr/>
            </a:pPr>
            <a:r>
              <a:rPr lang="en-US" dirty="0">
                <a:ea typeface="ＭＳ Ｐゴシック" charset="0"/>
              </a:rPr>
              <a:t>Transmitted from mosquitoes to humans</a:t>
            </a:r>
          </a:p>
          <a:p>
            <a:pPr marL="285750" indent="-285750">
              <a:spcBef>
                <a:spcPct val="70000"/>
              </a:spcBef>
              <a:buClr>
                <a:schemeClr val="tx1"/>
              </a:buClr>
              <a:buSzPct val="130000"/>
              <a:buFont typeface="Arial" panose="020B0604020202020204" pitchFamily="34" charset="0"/>
              <a:buChar char="•"/>
              <a:tabLst>
                <a:tab pos="597694" algn="l"/>
              </a:tabLst>
              <a:defRPr/>
            </a:pPr>
            <a:r>
              <a:rPr lang="en-US" dirty="0"/>
              <a:t>World’s fastest growing vector-borne disease </a:t>
            </a:r>
          </a:p>
          <a:p>
            <a:pPr marL="285750" indent="-285750">
              <a:spcBef>
                <a:spcPct val="70000"/>
              </a:spcBef>
              <a:buClr>
                <a:schemeClr val="tx1"/>
              </a:buClr>
              <a:buSzPct val="130000"/>
              <a:buFont typeface="Arial" panose="020B0604020202020204" pitchFamily="34" charset="0"/>
              <a:buChar char="•"/>
              <a:tabLst>
                <a:tab pos="597694" algn="l"/>
              </a:tabLst>
              <a:defRPr/>
            </a:pPr>
            <a:r>
              <a:rPr lang="en-US" dirty="0"/>
              <a:t>Endemic in &gt; 100 countries </a:t>
            </a:r>
            <a:endParaRPr lang="en-US" sz="1600" dirty="0">
              <a:ea typeface="ＭＳ Ｐゴシック" charset="0"/>
            </a:endParaRPr>
          </a:p>
          <a:p>
            <a:pPr marL="742950" lvl="1" indent="-285750">
              <a:spcBef>
                <a:spcPct val="70000"/>
              </a:spcBef>
              <a:buClr>
                <a:schemeClr val="tx1"/>
              </a:buClr>
              <a:buSzPct val="130000"/>
              <a:buFont typeface="Arial" panose="020B0604020202020204" pitchFamily="34" charset="0"/>
              <a:buChar char="•"/>
              <a:tabLst>
                <a:tab pos="597694" algn="l"/>
              </a:tabLst>
              <a:defRPr/>
            </a:pPr>
            <a:r>
              <a:rPr lang="en-US" sz="1600" dirty="0"/>
              <a:t>2.5 billion people currently at risk, rising to 5 or 6 billion people by 2085 (assuming climate change and population growth</a:t>
            </a:r>
            <a:r>
              <a:rPr lang="en-US" sz="1600" dirty="0" smtClean="0"/>
              <a:t>)</a:t>
            </a:r>
          </a:p>
          <a:p>
            <a:pPr marL="742950" lvl="1" indent="-285750">
              <a:spcBef>
                <a:spcPct val="70000"/>
              </a:spcBef>
              <a:buClr>
                <a:schemeClr val="tx1"/>
              </a:buClr>
              <a:buSzPct val="130000"/>
              <a:buFont typeface="Arial" panose="020B0604020202020204" pitchFamily="34" charset="0"/>
              <a:buChar char="•"/>
              <a:tabLst>
                <a:tab pos="597694" algn="l"/>
              </a:tabLst>
              <a:defRPr/>
            </a:pPr>
            <a:r>
              <a:rPr lang="en-US" sz="1600" dirty="0" smtClean="0">
                <a:ea typeface="Arial" charset="0"/>
              </a:rPr>
              <a:t>400 </a:t>
            </a:r>
            <a:r>
              <a:rPr lang="en-US" sz="1600" dirty="0">
                <a:ea typeface="Arial" charset="0"/>
              </a:rPr>
              <a:t>million infections per year</a:t>
            </a:r>
          </a:p>
          <a:p>
            <a:pPr marL="742950" lvl="1" indent="-285750">
              <a:spcBef>
                <a:spcPct val="70000"/>
              </a:spcBef>
              <a:buClr>
                <a:schemeClr val="tx1"/>
              </a:buClr>
              <a:buSzPct val="130000"/>
              <a:buFont typeface="Arial" panose="020B0604020202020204" pitchFamily="34" charset="0"/>
              <a:buChar char="•"/>
              <a:tabLst>
                <a:tab pos="597694" algn="l"/>
              </a:tabLst>
              <a:defRPr/>
            </a:pPr>
            <a:r>
              <a:rPr lang="en-US" sz="1600" dirty="0">
                <a:ea typeface="Arial" charset="0"/>
              </a:rPr>
              <a:t>96 </a:t>
            </a:r>
            <a:r>
              <a:rPr lang="en-US" sz="1600" dirty="0" smtClean="0">
                <a:ea typeface="Arial" charset="0"/>
              </a:rPr>
              <a:t>million </a:t>
            </a:r>
            <a:r>
              <a:rPr lang="en-US" sz="1600" dirty="0">
                <a:ea typeface="Arial" charset="0"/>
              </a:rPr>
              <a:t>manifestation (any level of clinical or subclinical severity)* </a:t>
            </a:r>
          </a:p>
          <a:p>
            <a:pPr marL="742950" lvl="1" indent="-285750">
              <a:spcBef>
                <a:spcPct val="70000"/>
              </a:spcBef>
              <a:buClr>
                <a:schemeClr val="tx1"/>
              </a:buClr>
              <a:buSzPct val="130000"/>
              <a:buFont typeface="Arial" panose="020B0604020202020204" pitchFamily="34" charset="0"/>
              <a:buChar char="•"/>
              <a:tabLst>
                <a:tab pos="597694" algn="l"/>
              </a:tabLst>
              <a:defRPr/>
            </a:pPr>
            <a:r>
              <a:rPr lang="en-US" sz="1600" dirty="0">
                <a:ea typeface="Arial" charset="0"/>
              </a:rPr>
              <a:t>2 million severe disease (90% children)</a:t>
            </a:r>
          </a:p>
          <a:p>
            <a:pPr marL="742950" lvl="1" indent="-285750">
              <a:spcBef>
                <a:spcPct val="70000"/>
              </a:spcBef>
              <a:buClr>
                <a:schemeClr val="tx1"/>
              </a:buClr>
              <a:buSzPct val="130000"/>
              <a:buFont typeface="Arial" panose="020B0604020202020204" pitchFamily="34" charset="0"/>
              <a:buChar char="•"/>
              <a:tabLst>
                <a:tab pos="597694" algn="l"/>
              </a:tabLst>
              <a:defRPr/>
            </a:pPr>
            <a:r>
              <a:rPr lang="en-US" sz="1600" dirty="0">
                <a:ea typeface="Arial" charset="0"/>
              </a:rPr>
              <a:t>25,000 </a:t>
            </a:r>
            <a:r>
              <a:rPr lang="en-US" sz="1600" dirty="0" smtClean="0">
                <a:ea typeface="Arial" charset="0"/>
              </a:rPr>
              <a:t>deaths</a:t>
            </a:r>
            <a:endParaRPr lang="en-US" dirty="0">
              <a:ea typeface="ＭＳ Ｐゴシック" charset="0"/>
            </a:endParaRPr>
          </a:p>
          <a:p>
            <a:pPr marL="85725" indent="-285750">
              <a:spcBef>
                <a:spcPct val="20000"/>
              </a:spcBef>
              <a:buClr>
                <a:schemeClr val="tx1"/>
              </a:buClr>
              <a:buFont typeface="Arial" panose="020B0604020202020204" pitchFamily="34" charset="0"/>
              <a:buChar char="•"/>
              <a:tabLst>
                <a:tab pos="597694" algn="l"/>
              </a:tabLst>
              <a:defRPr/>
            </a:pPr>
            <a:r>
              <a:rPr lang="en-US" dirty="0" smtClean="0">
                <a:ea typeface="ＭＳ Ｐゴシック" charset="0"/>
              </a:rPr>
              <a:t>Increasing </a:t>
            </a:r>
            <a:r>
              <a:rPr lang="en-US" dirty="0">
                <a:ea typeface="ＭＳ Ｐゴシック" charset="0"/>
              </a:rPr>
              <a:t>geographic </a:t>
            </a:r>
            <a:r>
              <a:rPr lang="en-US" dirty="0" smtClean="0">
                <a:ea typeface="ＭＳ Ｐゴシック" charset="0"/>
              </a:rPr>
              <a:t>spread and </a:t>
            </a:r>
            <a:r>
              <a:rPr lang="en-US" dirty="0">
                <a:ea typeface="ＭＳ Ｐゴシック" charset="0"/>
              </a:rPr>
              <a:t>burden of disease</a:t>
            </a:r>
          </a:p>
          <a:p>
            <a:pPr marL="542925" lvl="1" indent="-285750">
              <a:spcBef>
                <a:spcPct val="20000"/>
              </a:spcBef>
              <a:buClr>
                <a:schemeClr val="tx1"/>
              </a:buClr>
              <a:buFont typeface="Arial" panose="020B0604020202020204" pitchFamily="34" charset="0"/>
              <a:buChar char="•"/>
              <a:tabLst>
                <a:tab pos="597694" algn="l"/>
              </a:tabLst>
              <a:defRPr/>
            </a:pPr>
            <a:r>
              <a:rPr lang="en-US" sz="1600" dirty="0"/>
              <a:t>Large parts of Europe, West and Central Africa, and South America face the threat of outbreaks** </a:t>
            </a:r>
          </a:p>
          <a:p>
            <a:pPr marL="517922" lvl="1" indent="-260747">
              <a:spcBef>
                <a:spcPct val="20000"/>
              </a:spcBef>
              <a:buClr>
                <a:schemeClr val="tx1"/>
              </a:buClr>
              <a:buFont typeface="Verdana" charset="0"/>
              <a:buChar char="●"/>
              <a:tabLst>
                <a:tab pos="597694" algn="l"/>
              </a:tabLst>
              <a:defRPr/>
            </a:pPr>
            <a:endParaRPr lang="en-US" sz="1600" b="1" dirty="0" smtClean="0">
              <a:ea typeface="ＭＳ Ｐゴシック" charset="0"/>
            </a:endParaRPr>
          </a:p>
          <a:p>
            <a:r>
              <a:rPr lang="en-US" sz="1600" b="1" dirty="0">
                <a:ea typeface="ＭＳ Ｐゴシック" charset="0"/>
              </a:rPr>
              <a:t>	</a:t>
            </a:r>
          </a:p>
          <a:p>
            <a:endParaRPr lang="en-US" sz="1600" dirty="0"/>
          </a:p>
          <a:p>
            <a:endParaRPr lang="en-US" dirty="0"/>
          </a:p>
          <a:p>
            <a:pPr marL="171450" indent="-171450">
              <a:spcBef>
                <a:spcPct val="70000"/>
              </a:spcBef>
              <a:buClr>
                <a:schemeClr val="bg2"/>
              </a:buClr>
              <a:buSzPct val="130000"/>
              <a:buFont typeface="Verdana" charset="0"/>
              <a:buChar char="●"/>
              <a:tabLst>
                <a:tab pos="597694" algn="l"/>
              </a:tabLst>
              <a:defRPr/>
            </a:pPr>
            <a:endParaRPr lang="en-US" sz="1600" b="1" dirty="0">
              <a:ea typeface="ＭＳ Ｐゴシック" charset="0"/>
            </a:endParaRPr>
          </a:p>
        </p:txBody>
      </p:sp>
      <p:pic>
        <p:nvPicPr>
          <p:cNvPr id="2" name="Picture 1"/>
          <p:cNvPicPr>
            <a:picLocks noChangeAspect="1"/>
          </p:cNvPicPr>
          <p:nvPr/>
        </p:nvPicPr>
        <p:blipFill>
          <a:blip r:embed="rId3"/>
          <a:stretch>
            <a:fillRect/>
          </a:stretch>
        </p:blipFill>
        <p:spPr>
          <a:xfrm>
            <a:off x="6382602" y="1"/>
            <a:ext cx="5809398" cy="6748818"/>
          </a:xfrm>
          <a:prstGeom prst="rect">
            <a:avLst/>
          </a:prstGeom>
          <a:ln>
            <a:solidFill>
              <a:srgbClr val="00B050"/>
            </a:solidFill>
          </a:ln>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2092755328"/>
      </p:ext>
    </p:extLst>
  </p:cSld>
  <p:clrMapOvr>
    <a:masterClrMapping/>
  </p:clrMapOvr>
  <p:transition xmlns:p14="http://schemas.microsoft.com/office/powerpoint/2010/main" advTm="84679"/>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a:xfrm>
            <a:off x="226545" y="-27296"/>
            <a:ext cx="5504060" cy="891438"/>
          </a:xfrm>
        </p:spPr>
        <p:txBody>
          <a:bodyPr>
            <a:noAutofit/>
          </a:bodyPr>
          <a:lstStyle/>
          <a:p>
            <a:pPr eaLnBrk="1" hangingPunct="1">
              <a:defRPr/>
            </a:pPr>
            <a:r>
              <a:rPr lang="en-US" sz="3600" dirty="0"/>
              <a:t>Dengue virus and its </a:t>
            </a:r>
            <a:r>
              <a:rPr lang="en-US" sz="3600" dirty="0" smtClean="0"/>
              <a:t>vector</a:t>
            </a:r>
            <a:endParaRPr lang="en-US" sz="3600" dirty="0"/>
          </a:p>
        </p:txBody>
      </p:sp>
      <p:graphicFrame>
        <p:nvGraphicFramePr>
          <p:cNvPr id="23560" name="Object 535"/>
          <p:cNvGraphicFramePr>
            <a:graphicFrameLocks noGrp="1" noChangeAspect="1"/>
          </p:cNvGraphicFramePr>
          <p:nvPr>
            <p:ph idx="1"/>
            <p:extLst>
              <p:ext uri="{D42A27DB-BD31-4B8C-83A1-F6EECF244321}">
                <p14:modId xmlns:p14="http://schemas.microsoft.com/office/powerpoint/2010/main" val="2561481760"/>
              </p:ext>
            </p:extLst>
          </p:nvPr>
        </p:nvGraphicFramePr>
        <p:xfrm>
          <a:off x="5096879" y="1839550"/>
          <a:ext cx="1972661" cy="796893"/>
        </p:xfrm>
        <a:graphic>
          <a:graphicData uri="http://schemas.openxmlformats.org/presentationml/2006/ole">
            <mc:AlternateContent xmlns:mc="http://schemas.openxmlformats.org/markup-compatibility/2006">
              <mc:Choice xmlns:v="urn:schemas-microsoft-com:vml" Requires="v">
                <p:oleObj spid="_x0000_s2196" name="Packager Shell Object" showAsIcon="1" r:id="rId4" imgW="1372680" imgH="440280" progId="Package">
                  <p:embed/>
                </p:oleObj>
              </mc:Choice>
              <mc:Fallback>
                <p:oleObj name="Packager Shell Object" showAsIcon="1" r:id="rId4" imgW="1372680" imgH="440280" progId="Package">
                  <p:embed/>
                  <p:pic>
                    <p:nvPicPr>
                      <p:cNvPr id="0" name=""/>
                      <p:cNvPicPr>
                        <a:picLocks noChangeAspect="1" noChangeArrowheads="1"/>
                      </p:cNvPicPr>
                      <p:nvPr/>
                    </p:nvPicPr>
                    <p:blipFill>
                      <a:blip r:embed="rId5"/>
                      <a:srcRect/>
                      <a:stretch>
                        <a:fillRect/>
                      </a:stretch>
                    </p:blipFill>
                    <p:spPr bwMode="auto">
                      <a:xfrm>
                        <a:off x="5096879" y="1839550"/>
                        <a:ext cx="1972661" cy="7968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
        <p:nvSpPr>
          <p:cNvPr id="367619" name="Rectangle 3"/>
          <p:cNvSpPr>
            <a:spLocks noChangeArrowheads="1"/>
          </p:cNvSpPr>
          <p:nvPr/>
        </p:nvSpPr>
        <p:spPr bwMode="auto">
          <a:xfrm>
            <a:off x="570719" y="1000788"/>
            <a:ext cx="3948216" cy="20836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1"/>
          <a:lstStyle/>
          <a:p>
            <a:pPr marL="285750" indent="-285750">
              <a:spcBef>
                <a:spcPct val="70000"/>
              </a:spcBef>
              <a:buClr>
                <a:schemeClr val="tx1"/>
              </a:buClr>
              <a:buSzPct val="130000"/>
              <a:buFont typeface="Arial" panose="020B0604020202020204" pitchFamily="34" charset="0"/>
              <a:buChar char="•"/>
              <a:defRPr/>
            </a:pPr>
            <a:r>
              <a:rPr lang="en-US" sz="2000" dirty="0">
                <a:latin typeface="Arial" charset="0"/>
                <a:ea typeface="ＭＳ Ｐゴシック" charset="0"/>
              </a:rPr>
              <a:t>Dengue virus is a Flavivirus</a:t>
            </a:r>
          </a:p>
          <a:p>
            <a:pPr marL="285750" indent="-285750">
              <a:spcBef>
                <a:spcPct val="70000"/>
              </a:spcBef>
              <a:buClr>
                <a:schemeClr val="tx1"/>
              </a:buClr>
              <a:buSzPct val="130000"/>
              <a:buFont typeface="Arial" panose="020B0604020202020204" pitchFamily="34" charset="0"/>
              <a:buChar char="•"/>
              <a:defRPr/>
            </a:pPr>
            <a:r>
              <a:rPr lang="en-US" sz="2000" dirty="0">
                <a:latin typeface="Arial" charset="0"/>
                <a:ea typeface="ＭＳ Ｐゴシック" charset="0"/>
              </a:rPr>
              <a:t>4 antigenically distinct viruses DEN-1, DEN-2, DEN-3, DEN-4 </a:t>
            </a:r>
          </a:p>
          <a:p>
            <a:pPr marL="285750" indent="-285750">
              <a:spcBef>
                <a:spcPct val="70000"/>
              </a:spcBef>
              <a:buClr>
                <a:schemeClr val="tx1"/>
              </a:buClr>
              <a:buSzPct val="130000"/>
              <a:buFont typeface="Arial" panose="020B0604020202020204" pitchFamily="34" charset="0"/>
              <a:buChar char="•"/>
              <a:defRPr/>
            </a:pPr>
            <a:r>
              <a:rPr lang="en-US" sz="2000" dirty="0">
                <a:latin typeface="Arial" charset="0"/>
                <a:ea typeface="ＭＳ Ｐゴシック" charset="0"/>
              </a:rPr>
              <a:t>Single stranded +RNA</a:t>
            </a:r>
          </a:p>
        </p:txBody>
      </p:sp>
      <p:pic>
        <p:nvPicPr>
          <p:cNvPr id="368148" name="Picture 532"/>
          <p:cNvPicPr>
            <a:picLocks noChangeAspect="1" noChangeArrowheads="1"/>
          </p:cNvPicPr>
          <p:nvPr/>
        </p:nvPicPr>
        <p:blipFill>
          <a:blip r:embed="rId6" cstate="print">
            <a:extLst>
              <a:ext uri="{28A0092B-C50C-407E-A947-70E740481C1C}">
                <a14:useLocalDpi xmlns:a14="http://schemas.microsoft.com/office/drawing/2010/main" val="0"/>
              </a:ext>
            </a:extLst>
          </a:blip>
          <a:srcRect l="10562" t="26968" r="10835" b="7607"/>
          <a:stretch>
            <a:fillRect/>
          </a:stretch>
        </p:blipFill>
        <p:spPr bwMode="auto">
          <a:xfrm>
            <a:off x="7195329" y="1173309"/>
            <a:ext cx="3754895" cy="21983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68150" name="Rectangle 534"/>
          <p:cNvSpPr>
            <a:spLocks noChangeArrowheads="1"/>
          </p:cNvSpPr>
          <p:nvPr/>
        </p:nvSpPr>
        <p:spPr bwMode="auto">
          <a:xfrm>
            <a:off x="6753383" y="148843"/>
            <a:ext cx="4638785" cy="103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1"/>
          <a:lstStyle/>
          <a:p>
            <a:pPr algn="ctr">
              <a:spcBef>
                <a:spcPct val="70000"/>
              </a:spcBef>
              <a:buClr>
                <a:schemeClr val="tx1"/>
              </a:buClr>
              <a:buSzPct val="130000"/>
              <a:tabLst>
                <a:tab pos="597694" algn="l"/>
              </a:tabLst>
              <a:defRPr/>
            </a:pPr>
            <a:r>
              <a:rPr lang="en-US" sz="2000" dirty="0">
                <a:ea typeface="ＭＳ Ｐゴシック" charset="0"/>
              </a:rPr>
              <a:t>Virus is transmitted to humans by Aedes mosquitoes, </a:t>
            </a:r>
            <a:br>
              <a:rPr lang="en-US" sz="2000" dirty="0">
                <a:ea typeface="ＭＳ Ｐゴシック" charset="0"/>
              </a:rPr>
            </a:br>
            <a:r>
              <a:rPr lang="en-US" sz="2000" dirty="0">
                <a:ea typeface="ＭＳ Ｐゴシック" charset="0"/>
              </a:rPr>
              <a:t>especially A. aegypti</a:t>
            </a:r>
          </a:p>
        </p:txBody>
      </p:sp>
      <p:pic>
        <p:nvPicPr>
          <p:cNvPr id="2067" name="Picture 19" descr="https://encrypted-tbn0.gstatic.com/images?q=tbn:ANd9GcQCtI6CXvgMqmGibQOBaF557T_M0FWu823Xuelk9swY1Lfiv5e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4400" y="3084394"/>
            <a:ext cx="3260855" cy="3493827"/>
          </a:xfrm>
          <a:prstGeom prst="rect">
            <a:avLst/>
          </a:prstGeom>
          <a:noFill/>
          <a:extLst>
            <a:ext uri="{909E8E84-426E-40dd-AFC4-6F175D3DCCD1}">
              <a14:hiddenFill xmlns:a14="http://schemas.microsoft.com/office/drawing/2010/main">
                <a:solidFill>
                  <a:srgbClr val="FFFFFF"/>
                </a:solidFill>
              </a14:hiddenFill>
            </a:ext>
          </a:extLst>
        </p:spPr>
      </p:pic>
      <p:pic>
        <p:nvPicPr>
          <p:cNvPr id="2071" name="Picture 23" descr="http://graphics8.nytimes.com/images/2012/11/07/world/asia/20121107-dengue-slide-GVBH/20121107-dengue-slide-GVBH-articleLarge.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95329" y="4144156"/>
            <a:ext cx="3868883" cy="2059034"/>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7056184" y="3436270"/>
            <a:ext cx="4033181" cy="707886"/>
          </a:xfrm>
          <a:prstGeom prst="rect">
            <a:avLst/>
          </a:prstGeom>
        </p:spPr>
        <p:txBody>
          <a:bodyPr wrap="square">
            <a:spAutoFit/>
          </a:bodyPr>
          <a:lstStyle/>
          <a:p>
            <a:pPr algn="ctr">
              <a:spcBef>
                <a:spcPct val="70000"/>
              </a:spcBef>
              <a:buClr>
                <a:schemeClr val="tx1"/>
              </a:buClr>
              <a:buSzPct val="130000"/>
              <a:tabLst>
                <a:tab pos="597694" algn="l"/>
              </a:tabLst>
              <a:defRPr/>
            </a:pPr>
            <a:r>
              <a:rPr lang="en-US" sz="2000" dirty="0"/>
              <a:t>Stagnant water is the main habitat for mosquitoes</a:t>
            </a:r>
            <a:endParaRPr lang="en-US" sz="2000" b="1" dirty="0">
              <a:latin typeface="Arial" charset="0"/>
              <a:ea typeface="ＭＳ Ｐゴシック" charset="0"/>
            </a:endParaRPr>
          </a:p>
        </p:txBody>
      </p:sp>
    </p:spTree>
    <p:extLst>
      <p:ext uri="{BB962C8B-B14F-4D97-AF65-F5344CB8AC3E}">
        <p14:creationId xmlns:p14="http://schemas.microsoft.com/office/powerpoint/2010/main" val="3406390682"/>
      </p:ext>
    </p:extLst>
  </p:cSld>
  <p:clrMapOvr>
    <a:masterClrMapping/>
  </p:clrMapOvr>
  <p:transition xmlns:p14="http://schemas.microsoft.com/office/powerpoint/2010/main" advTm="38974"/>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20739" y="614548"/>
            <a:ext cx="11627892" cy="6216531"/>
          </a:xfrm>
          <a:prstGeom prst="rect">
            <a:avLst/>
          </a:prstGeom>
        </p:spPr>
      </p:pic>
      <p:sp>
        <p:nvSpPr>
          <p:cNvPr id="6" name="TextBox 5"/>
          <p:cNvSpPr txBox="1"/>
          <p:nvPr/>
        </p:nvSpPr>
        <p:spPr>
          <a:xfrm>
            <a:off x="300251" y="6340496"/>
            <a:ext cx="3692554" cy="381002"/>
          </a:xfrm>
          <a:prstGeom prst="rect">
            <a:avLst/>
          </a:prstGeom>
        </p:spPr>
        <p:txBody>
          <a:bodyPr/>
          <a:lstStyle/>
          <a:p>
            <a:r>
              <a:rPr lang="en-US" sz="1000" dirty="0">
                <a:solidFill>
                  <a:prstClr val="black"/>
                </a:solidFill>
                <a:latin typeface="Arial"/>
              </a:rPr>
              <a:t>*: Guy et al, Vaccine, Volume 29, Issue 42, 2011, 7229 - 7241</a:t>
            </a:r>
          </a:p>
        </p:txBody>
      </p:sp>
      <p:sp>
        <p:nvSpPr>
          <p:cNvPr id="8" name="Rectangle 7"/>
          <p:cNvSpPr/>
          <p:nvPr/>
        </p:nvSpPr>
        <p:spPr>
          <a:xfrm>
            <a:off x="0" y="-95198"/>
            <a:ext cx="10918209" cy="1200329"/>
          </a:xfrm>
          <a:prstGeom prst="rect">
            <a:avLst/>
          </a:prstGeom>
        </p:spPr>
        <p:txBody>
          <a:bodyPr wrap="square">
            <a:spAutoFit/>
          </a:bodyPr>
          <a:lstStyle/>
          <a:p>
            <a:r>
              <a:rPr lang="en-US" sz="3600" dirty="0">
                <a:solidFill>
                  <a:prstClr val="black"/>
                </a:solidFill>
                <a:latin typeface="+mj-lt"/>
              </a:rPr>
              <a:t>Construction of the </a:t>
            </a:r>
            <a:r>
              <a:rPr lang="en-US" sz="3600" dirty="0" smtClean="0">
                <a:solidFill>
                  <a:prstClr val="black"/>
                </a:solidFill>
                <a:latin typeface="+mj-lt"/>
              </a:rPr>
              <a:t>YF-dengue </a:t>
            </a:r>
            <a:r>
              <a:rPr lang="en-US" sz="3600" dirty="0">
                <a:solidFill>
                  <a:prstClr val="black"/>
                </a:solidFill>
                <a:latin typeface="+mj-lt"/>
              </a:rPr>
              <a:t>vaccine and overall development strategy*</a:t>
            </a:r>
          </a:p>
        </p:txBody>
      </p:sp>
      <p:sp>
        <p:nvSpPr>
          <p:cNvPr id="5" name="Slide Number Placeholder 4"/>
          <p:cNvSpPr>
            <a:spLocks noGrp="1"/>
          </p:cNvSpPr>
          <p:nvPr>
            <p:ph type="sldNum" sz="quarter" idx="12"/>
          </p:nvPr>
        </p:nvSpPr>
        <p:spPr/>
        <p:txBody>
          <a:bodyPr/>
          <a:lstStyle/>
          <a:p>
            <a:fld id="{122AA5BB-F0B0-43FF-9DF9-1A7FC4FBE51B}" type="slidenum">
              <a:rPr lang="en-US" smtClean="0"/>
              <a:t>20</a:t>
            </a:fld>
            <a:endParaRPr lang="en-US" dirty="0"/>
          </a:p>
        </p:txBody>
      </p:sp>
    </p:spTree>
    <p:extLst>
      <p:ext uri="{BB962C8B-B14F-4D97-AF65-F5344CB8AC3E}">
        <p14:creationId xmlns:p14="http://schemas.microsoft.com/office/powerpoint/2010/main" val="2295448041"/>
      </p:ext>
    </p:extLst>
  </p:cSld>
  <p:clrMapOvr>
    <a:masterClrMapping/>
  </p:clrMapOvr>
  <mc:AlternateContent xmlns:mc="http://schemas.openxmlformats.org/markup-compatibility/2006" xmlns:p14="http://schemas.microsoft.com/office/powerpoint/2010/main">
    <mc:Choice Requires="p14">
      <p:transition spd="slow" p14:dur="2000" advTm="68237"/>
    </mc:Choice>
    <mc:Fallback xmlns="">
      <p:transition xmlns:p14="http://schemas.microsoft.com/office/powerpoint/2010/main" spd="slow" advTm="68237"/>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9841" y="128789"/>
            <a:ext cx="11741163" cy="646331"/>
          </a:xfrm>
          <a:prstGeom prst="rect">
            <a:avLst/>
          </a:prstGeom>
          <a:noFill/>
        </p:spPr>
        <p:txBody>
          <a:bodyPr wrap="none" rtlCol="0">
            <a:spAutoFit/>
          </a:bodyPr>
          <a:lstStyle/>
          <a:p>
            <a:r>
              <a:rPr lang="en-US" sz="3600" dirty="0">
                <a:latin typeface="+mj-lt"/>
              </a:rPr>
              <a:t>Phase 2 Trail of TV YF-Den vaccine was however disappointing</a:t>
            </a:r>
          </a:p>
        </p:txBody>
      </p:sp>
      <p:sp>
        <p:nvSpPr>
          <p:cNvPr id="4" name="Rectangle 3"/>
          <p:cNvSpPr/>
          <p:nvPr/>
        </p:nvSpPr>
        <p:spPr>
          <a:xfrm>
            <a:off x="286603" y="1296044"/>
            <a:ext cx="11573301" cy="3539430"/>
          </a:xfrm>
          <a:prstGeom prst="rect">
            <a:avLst/>
          </a:prstGeom>
        </p:spPr>
        <p:txBody>
          <a:bodyPr wrap="square">
            <a:spAutoFit/>
          </a:bodyPr>
          <a:lstStyle/>
          <a:p>
            <a:pPr marL="285750" indent="-285750">
              <a:buFont typeface="Arial" panose="020B0604020202020204" pitchFamily="34" charset="0"/>
              <a:buChar char="•"/>
            </a:pPr>
            <a:r>
              <a:rPr lang="en-US" sz="3200" dirty="0"/>
              <a:t>4002 children in Thailand were inoculated with Tetravalent vaccine</a:t>
            </a:r>
          </a:p>
          <a:p>
            <a:pPr marL="285750" indent="-285750">
              <a:buFont typeface="Arial" panose="020B0604020202020204" pitchFamily="34" charset="0"/>
              <a:buChar char="•"/>
            </a:pPr>
            <a:r>
              <a:rPr lang="en-US" sz="3200" dirty="0"/>
              <a:t>The overall efficacy was 30% and not statistically significant to that of control</a:t>
            </a:r>
          </a:p>
          <a:p>
            <a:pPr marL="285750" indent="-285750">
              <a:buFont typeface="Arial" panose="020B0604020202020204" pitchFamily="34" charset="0"/>
              <a:buChar char="•"/>
            </a:pPr>
            <a:r>
              <a:rPr lang="en-US" sz="3200" dirty="0"/>
              <a:t>The reason for lower efficacy was mainly due to YF-DEN 2 chimera</a:t>
            </a:r>
          </a:p>
          <a:p>
            <a:pPr marL="285750" indent="-285750">
              <a:buFont typeface="Arial" panose="020B0604020202020204" pitchFamily="34" charset="0"/>
              <a:buChar char="•"/>
            </a:pPr>
            <a:r>
              <a:rPr lang="en-US" sz="3200" dirty="0"/>
              <a:t>Nevertheless multiple </a:t>
            </a:r>
            <a:r>
              <a:rPr lang="en-US" sz="3200" dirty="0" smtClean="0"/>
              <a:t>Ph3  </a:t>
            </a:r>
            <a:r>
              <a:rPr lang="en-US" sz="3200" dirty="0"/>
              <a:t>trials around the globe were planned to allow for precision in efficacy</a:t>
            </a:r>
          </a:p>
          <a:p>
            <a:pPr marL="285750" indent="-285750">
              <a:buFont typeface="Arial" panose="020B0604020202020204" pitchFamily="34" charset="0"/>
              <a:buChar char="•"/>
            </a:pPr>
            <a:endParaRPr lang="en-US" sz="3200" dirty="0"/>
          </a:p>
        </p:txBody>
      </p:sp>
      <p:sp>
        <p:nvSpPr>
          <p:cNvPr id="6" name="Slide Number Placeholder 5"/>
          <p:cNvSpPr>
            <a:spLocks noGrp="1"/>
          </p:cNvSpPr>
          <p:nvPr>
            <p:ph type="sldNum" sz="quarter" idx="12"/>
          </p:nvPr>
        </p:nvSpPr>
        <p:spPr/>
        <p:txBody>
          <a:bodyPr/>
          <a:lstStyle/>
          <a:p>
            <a:fld id="{122AA5BB-F0B0-43FF-9DF9-1A7FC4FBE51B}" type="slidenum">
              <a:rPr lang="en-US" smtClean="0"/>
              <a:t>21</a:t>
            </a:fld>
            <a:endParaRPr lang="en-US" dirty="0"/>
          </a:p>
        </p:txBody>
      </p:sp>
    </p:spTree>
    <p:extLst>
      <p:ext uri="{BB962C8B-B14F-4D97-AF65-F5344CB8AC3E}">
        <p14:creationId xmlns:p14="http://schemas.microsoft.com/office/powerpoint/2010/main" val="2457887284"/>
      </p:ext>
    </p:extLst>
  </p:cSld>
  <p:clrMapOvr>
    <a:masterClrMapping/>
  </p:clrMapOvr>
  <mc:AlternateContent xmlns:mc="http://schemas.openxmlformats.org/markup-compatibility/2006" xmlns:p14="http://schemas.microsoft.com/office/powerpoint/2010/main">
    <mc:Choice Requires="p14">
      <p:transition spd="slow" p14:dur="2000" advTm="39580"/>
    </mc:Choice>
    <mc:Fallback xmlns="">
      <p:transition xmlns:p14="http://schemas.microsoft.com/office/powerpoint/2010/main" spd="slow" advTm="39580"/>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3975" y="-90152"/>
            <a:ext cx="12058025" cy="1200329"/>
          </a:xfrm>
          <a:prstGeom prst="rect">
            <a:avLst/>
          </a:prstGeom>
          <a:noFill/>
        </p:spPr>
        <p:txBody>
          <a:bodyPr wrap="square" rtlCol="0">
            <a:spAutoFit/>
          </a:bodyPr>
          <a:lstStyle/>
          <a:p>
            <a:r>
              <a:rPr lang="en-US" sz="3600" dirty="0">
                <a:latin typeface="+mj-lt"/>
              </a:rPr>
              <a:t>Comparison of two Ph3 efficacy trials of YF-DEN tetravalent vaccine </a:t>
            </a:r>
          </a:p>
        </p:txBody>
      </p:sp>
      <p:graphicFrame>
        <p:nvGraphicFramePr>
          <p:cNvPr id="4" name="Table 3"/>
          <p:cNvGraphicFramePr>
            <a:graphicFrameLocks noGrp="1"/>
          </p:cNvGraphicFramePr>
          <p:nvPr>
            <p:extLst>
              <p:ext uri="{D42A27DB-BD31-4B8C-83A1-F6EECF244321}">
                <p14:modId xmlns:p14="http://schemas.microsoft.com/office/powerpoint/2010/main" val="1294388821"/>
              </p:ext>
            </p:extLst>
          </p:nvPr>
        </p:nvGraphicFramePr>
        <p:xfrm>
          <a:off x="133976" y="575548"/>
          <a:ext cx="11907771" cy="5913120"/>
        </p:xfrm>
        <a:graphic>
          <a:graphicData uri="http://schemas.openxmlformats.org/drawingml/2006/table">
            <a:tbl>
              <a:tblPr firstRow="1" bandRow="1">
                <a:tableStyleId>{5C22544A-7EE6-4342-B048-85BDC9FD1C3A}</a:tableStyleId>
              </a:tblPr>
              <a:tblGrid>
                <a:gridCol w="3112807"/>
                <a:gridCol w="4244489"/>
                <a:gridCol w="4550475"/>
              </a:tblGrid>
              <a:tr h="0">
                <a:tc>
                  <a:txBody>
                    <a:bodyPr/>
                    <a:lstStyle/>
                    <a:p>
                      <a:r>
                        <a:rPr lang="en-US" sz="2000" dirty="0" smtClean="0"/>
                        <a:t>Parameters</a:t>
                      </a:r>
                      <a:endParaRPr lang="en-US" sz="2000" dirty="0"/>
                    </a:p>
                  </a:txBody>
                  <a:tcPr/>
                </a:tc>
                <a:tc>
                  <a:txBody>
                    <a:bodyPr/>
                    <a:lstStyle/>
                    <a:p>
                      <a:r>
                        <a:rPr lang="en-US" sz="2000" dirty="0" smtClean="0"/>
                        <a:t>Ph 3 in Asia*</a:t>
                      </a:r>
                      <a:endParaRPr lang="en-US" sz="2000" dirty="0"/>
                    </a:p>
                  </a:txBody>
                  <a:tcPr/>
                </a:tc>
                <a:tc>
                  <a:txBody>
                    <a:bodyPr/>
                    <a:lstStyle/>
                    <a:p>
                      <a:r>
                        <a:rPr lang="en-US" sz="2000" dirty="0" smtClean="0"/>
                        <a:t>Ph3 in Latin</a:t>
                      </a:r>
                      <a:r>
                        <a:rPr lang="en-US" sz="2000" baseline="0" dirty="0" smtClean="0"/>
                        <a:t> America**</a:t>
                      </a:r>
                      <a:endParaRPr lang="en-US" sz="2000" dirty="0"/>
                    </a:p>
                  </a:txBody>
                  <a:tcPr/>
                </a:tc>
              </a:tr>
              <a:tr h="370840">
                <a:tc>
                  <a:txBody>
                    <a:bodyPr/>
                    <a:lstStyle/>
                    <a:p>
                      <a:r>
                        <a:rPr lang="en-US" sz="2000" dirty="0" smtClean="0"/>
                        <a:t>Study sites</a:t>
                      </a:r>
                      <a:endParaRPr lang="en-US" sz="2000" dirty="0"/>
                    </a:p>
                  </a:txBody>
                  <a:tcPr/>
                </a:tc>
                <a:tc>
                  <a:txBody>
                    <a:bodyPr/>
                    <a:lstStyle/>
                    <a:p>
                      <a:r>
                        <a:rPr lang="en-US" sz="2000" dirty="0" smtClean="0"/>
                        <a:t>Indonesia, Malaysia, The Philippines, Thailand, Vietnam</a:t>
                      </a:r>
                      <a:endParaRPr lang="en-US" sz="2000" dirty="0"/>
                    </a:p>
                  </a:txBody>
                  <a:tcPr/>
                </a:tc>
                <a:tc>
                  <a:txBody>
                    <a:bodyPr/>
                    <a:lstStyle/>
                    <a:p>
                      <a:r>
                        <a:rPr lang="en-US" sz="2000" dirty="0" smtClean="0"/>
                        <a:t>Brazil, Colombia, Honduras, Mexico, Puerto Rico (US)</a:t>
                      </a:r>
                      <a:endParaRPr lang="en-US" sz="2000" dirty="0"/>
                    </a:p>
                  </a:txBody>
                  <a:tcPr/>
                </a:tc>
              </a:tr>
              <a:tr h="370840">
                <a:tc>
                  <a:txBody>
                    <a:bodyPr/>
                    <a:lstStyle/>
                    <a:p>
                      <a:r>
                        <a:rPr lang="en-US" sz="2000" dirty="0" smtClean="0"/>
                        <a:t>Number of subjects</a:t>
                      </a:r>
                      <a:endParaRPr lang="en-US" sz="2000" dirty="0"/>
                    </a:p>
                  </a:txBody>
                  <a:tcPr/>
                </a:tc>
                <a:tc>
                  <a:txBody>
                    <a:bodyPr/>
                    <a:lstStyle/>
                    <a:p>
                      <a:r>
                        <a:rPr lang="en-US" sz="2000" dirty="0" smtClean="0"/>
                        <a:t>10,275</a:t>
                      </a:r>
                      <a:endParaRPr lang="en-US" sz="2000" dirty="0"/>
                    </a:p>
                  </a:txBody>
                  <a:tcPr/>
                </a:tc>
                <a:tc>
                  <a:txBody>
                    <a:bodyPr/>
                    <a:lstStyle/>
                    <a:p>
                      <a:r>
                        <a:rPr lang="en-US" sz="2000" dirty="0" smtClean="0"/>
                        <a:t>20,869</a:t>
                      </a:r>
                      <a:endParaRPr lang="en-US" sz="2000" dirty="0"/>
                    </a:p>
                  </a:txBody>
                  <a:tcPr/>
                </a:tc>
              </a:tr>
              <a:tr h="370840">
                <a:tc>
                  <a:txBody>
                    <a:bodyPr/>
                    <a:lstStyle/>
                    <a:p>
                      <a:r>
                        <a:rPr lang="en-US" sz="2000" dirty="0" smtClean="0"/>
                        <a:t>Age range (Year)</a:t>
                      </a:r>
                      <a:endParaRPr lang="en-US" sz="2000" dirty="0"/>
                    </a:p>
                  </a:txBody>
                  <a:tcPr/>
                </a:tc>
                <a:tc>
                  <a:txBody>
                    <a:bodyPr/>
                    <a:lstStyle/>
                    <a:p>
                      <a:r>
                        <a:rPr lang="en-US" sz="2000" dirty="0" smtClean="0"/>
                        <a:t>2-14</a:t>
                      </a:r>
                      <a:endParaRPr lang="en-US" sz="2000" dirty="0"/>
                    </a:p>
                  </a:txBody>
                  <a:tcPr/>
                </a:tc>
                <a:tc>
                  <a:txBody>
                    <a:bodyPr/>
                    <a:lstStyle/>
                    <a:p>
                      <a:r>
                        <a:rPr lang="en-US" sz="2000" dirty="0" smtClean="0"/>
                        <a:t>9-16</a:t>
                      </a:r>
                      <a:endParaRPr lang="en-US" sz="2000" dirty="0"/>
                    </a:p>
                  </a:txBody>
                  <a:tcPr/>
                </a:tc>
              </a:tr>
              <a:tr h="370840">
                <a:tc>
                  <a:txBody>
                    <a:bodyPr/>
                    <a:lstStyle/>
                    <a:p>
                      <a:r>
                        <a:rPr lang="en-US" sz="2000" dirty="0" smtClean="0"/>
                        <a:t>No of doses</a:t>
                      </a:r>
                      <a:endParaRPr lang="en-US" sz="2000" dirty="0"/>
                    </a:p>
                  </a:txBody>
                  <a:tcPr/>
                </a:tc>
                <a:tc>
                  <a:txBody>
                    <a:bodyPr/>
                    <a:lstStyle/>
                    <a:p>
                      <a:r>
                        <a:rPr lang="en-US" sz="2000" dirty="0" smtClean="0"/>
                        <a:t>3</a:t>
                      </a:r>
                      <a:endParaRPr lang="en-US" sz="2000" dirty="0"/>
                    </a:p>
                  </a:txBody>
                  <a:tcPr/>
                </a:tc>
                <a:tc>
                  <a:txBody>
                    <a:bodyPr/>
                    <a:lstStyle/>
                    <a:p>
                      <a:r>
                        <a:rPr lang="en-US" sz="2000" dirty="0" smtClean="0"/>
                        <a:t>3</a:t>
                      </a:r>
                      <a:endParaRPr lang="en-US" sz="2000" dirty="0"/>
                    </a:p>
                  </a:txBody>
                  <a:tcPr/>
                </a:tc>
              </a:tr>
              <a:tr h="90923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Primary objective (safety &amp;</a:t>
                      </a:r>
                      <a:r>
                        <a:rPr lang="en-US" sz="2000" baseline="0" dirty="0" smtClean="0"/>
                        <a:t> </a:t>
                      </a:r>
                      <a:r>
                        <a:rPr lang="en-US" sz="2000" dirty="0" smtClean="0"/>
                        <a:t>efficacy in preventing dengue disease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Safe and 57% </a:t>
                      </a:r>
                      <a:r>
                        <a:rPr lang="en-US" sz="2000" baseline="0" dirty="0" smtClean="0"/>
                        <a:t>efficacious against DF,</a:t>
                      </a:r>
                    </a:p>
                    <a:p>
                      <a:pPr marL="0" marR="0" indent="0" algn="l" defTabSz="914400" rtl="0" eaLnBrk="1" fontAlgn="auto" latinLnBrk="0" hangingPunct="1">
                        <a:lnSpc>
                          <a:spcPct val="100000"/>
                        </a:lnSpc>
                        <a:spcBef>
                          <a:spcPts val="0"/>
                        </a:spcBef>
                        <a:spcAft>
                          <a:spcPts val="0"/>
                        </a:spcAft>
                        <a:buClrTx/>
                        <a:buSzTx/>
                        <a:buFontTx/>
                        <a:buNone/>
                        <a:tabLst/>
                        <a:defRPr/>
                      </a:pPr>
                      <a:r>
                        <a:rPr lang="en-US" sz="2000" baseline="0" dirty="0" smtClean="0"/>
                        <a:t>81% efficacy against sever disease DHF/DSS</a:t>
                      </a:r>
                      <a:endParaRPr lang="en-US" sz="2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Safe and 61% </a:t>
                      </a:r>
                      <a:r>
                        <a:rPr lang="en-US" sz="2000" baseline="0" dirty="0" smtClean="0"/>
                        <a:t>efficacious against DF </a:t>
                      </a:r>
                    </a:p>
                    <a:p>
                      <a:pPr marL="0" marR="0" indent="0" algn="l" defTabSz="914400" rtl="0" eaLnBrk="1" fontAlgn="auto" latinLnBrk="0" hangingPunct="1">
                        <a:lnSpc>
                          <a:spcPct val="100000"/>
                        </a:lnSpc>
                        <a:spcBef>
                          <a:spcPts val="0"/>
                        </a:spcBef>
                        <a:spcAft>
                          <a:spcPts val="0"/>
                        </a:spcAft>
                        <a:buClrTx/>
                        <a:buSzTx/>
                        <a:buFontTx/>
                        <a:buNone/>
                        <a:tabLst/>
                        <a:defRPr/>
                      </a:pPr>
                      <a:r>
                        <a:rPr lang="en-US" sz="2000" baseline="0" dirty="0" smtClean="0"/>
                        <a:t>95% efficacy against sever disease DHF/DSS</a:t>
                      </a:r>
                      <a:endParaRPr lang="en-US" sz="2000" dirty="0"/>
                    </a:p>
                  </a:txBody>
                  <a:tcPr/>
                </a:tc>
              </a:tr>
              <a:tr h="120948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Additional objectives (Efficacy against 4 serotypes)</a:t>
                      </a:r>
                    </a:p>
                  </a:txBody>
                  <a:tcPr/>
                </a:tc>
                <a:tc>
                  <a:txBody>
                    <a:bodyPr/>
                    <a:lstStyle/>
                    <a:p>
                      <a:r>
                        <a:rPr lang="en-US" sz="2000" dirty="0" smtClean="0"/>
                        <a:t>50% against DEN1</a:t>
                      </a:r>
                    </a:p>
                    <a:p>
                      <a:r>
                        <a:rPr lang="en-US" sz="2000" dirty="0" smtClean="0">
                          <a:solidFill>
                            <a:srgbClr val="FF0000"/>
                          </a:solidFill>
                        </a:rPr>
                        <a:t>35% against DEN2</a:t>
                      </a:r>
                    </a:p>
                    <a:p>
                      <a:r>
                        <a:rPr lang="en-US" sz="2000" dirty="0" smtClean="0"/>
                        <a:t>78% against DEN3</a:t>
                      </a:r>
                    </a:p>
                    <a:p>
                      <a:r>
                        <a:rPr lang="en-US" sz="2000" dirty="0" smtClean="0"/>
                        <a:t>75% against DEN4</a:t>
                      </a:r>
                    </a:p>
                  </a:txBody>
                  <a:tcPr/>
                </a:tc>
                <a:tc>
                  <a:txBody>
                    <a:bodyPr/>
                    <a:lstStyle/>
                    <a:p>
                      <a:r>
                        <a:rPr lang="en-US" sz="2000" dirty="0" smtClean="0"/>
                        <a:t>50% against DEN1</a:t>
                      </a:r>
                    </a:p>
                    <a:p>
                      <a:r>
                        <a:rPr lang="en-US" sz="2000" dirty="0" smtClean="0">
                          <a:solidFill>
                            <a:srgbClr val="FF0000"/>
                          </a:solidFill>
                        </a:rPr>
                        <a:t>42% against DEN2</a:t>
                      </a:r>
                    </a:p>
                    <a:p>
                      <a:r>
                        <a:rPr lang="en-US" sz="2000" dirty="0" smtClean="0"/>
                        <a:t>74% against DEN3</a:t>
                      </a:r>
                    </a:p>
                    <a:p>
                      <a:r>
                        <a:rPr lang="en-US" sz="2000" dirty="0" smtClean="0"/>
                        <a:t>78% against DEN4</a:t>
                      </a:r>
                    </a:p>
                  </a:txBody>
                  <a:tcPr/>
                </a:tc>
              </a:tr>
              <a:tr h="370840">
                <a:tc>
                  <a:txBody>
                    <a:bodyPr/>
                    <a:lstStyle/>
                    <a:p>
                      <a:r>
                        <a:rPr lang="en-US" sz="2000" dirty="0" smtClean="0"/>
                        <a:t>Pre-immunity</a:t>
                      </a:r>
                      <a:r>
                        <a:rPr lang="en-US" sz="2000" baseline="0" dirty="0" smtClean="0"/>
                        <a:t> factor</a:t>
                      </a:r>
                      <a:endParaRPr lang="en-US" sz="2000" dirty="0"/>
                    </a:p>
                  </a:txBody>
                  <a:tcPr/>
                </a:tc>
                <a:tc>
                  <a:txBody>
                    <a:bodyPr/>
                    <a:lstStyle/>
                    <a:p>
                      <a:pPr marL="0" indent="0">
                        <a:buFont typeface="Arial" panose="020B0604020202020204" pitchFamily="34" charset="0"/>
                        <a:buNone/>
                      </a:pPr>
                      <a:r>
                        <a:rPr lang="en-US" sz="2000" dirty="0" smtClean="0"/>
                        <a:t>Efficacy higher in older</a:t>
                      </a:r>
                      <a:r>
                        <a:rPr lang="en-US" sz="2000" baseline="0" dirty="0" smtClean="0"/>
                        <a:t> </a:t>
                      </a:r>
                      <a:r>
                        <a:rPr lang="en-US" sz="2000" dirty="0" smtClean="0"/>
                        <a:t>population:</a:t>
                      </a:r>
                    </a:p>
                    <a:p>
                      <a:pPr marL="0" indent="0">
                        <a:buFont typeface="Arial" panose="020B0604020202020204" pitchFamily="34" charset="0"/>
                        <a:buNone/>
                      </a:pPr>
                      <a:r>
                        <a:rPr lang="en-US" sz="2000" dirty="0" smtClean="0"/>
                        <a:t>74% in 12-14 y old</a:t>
                      </a:r>
                    </a:p>
                    <a:p>
                      <a:pPr marL="0" indent="0">
                        <a:buFont typeface="Arial" panose="020B0604020202020204" pitchFamily="34" charset="0"/>
                        <a:buNone/>
                      </a:pPr>
                      <a:r>
                        <a:rPr lang="en-US" sz="2000" dirty="0" smtClean="0"/>
                        <a:t>60% in 6-11 y old</a:t>
                      </a:r>
                    </a:p>
                    <a:p>
                      <a:pPr marL="0" indent="0">
                        <a:buFont typeface="Arial" panose="020B0604020202020204" pitchFamily="34" charset="0"/>
                        <a:buNone/>
                      </a:pPr>
                      <a:r>
                        <a:rPr lang="en-US" sz="2000" dirty="0" smtClean="0"/>
                        <a:t>34% in 2-5 y old</a:t>
                      </a:r>
                    </a:p>
                  </a:txBody>
                  <a:tcPr/>
                </a:tc>
                <a:tc>
                  <a:txBody>
                    <a:bodyPr/>
                    <a:lstStyle/>
                    <a:p>
                      <a:r>
                        <a:rPr lang="en-US" sz="2000" dirty="0" smtClean="0"/>
                        <a:t>Efficacy higher in seropositive subjects:</a:t>
                      </a:r>
                    </a:p>
                    <a:p>
                      <a:r>
                        <a:rPr lang="en-US" sz="2000" dirty="0" smtClean="0"/>
                        <a:t>84%</a:t>
                      </a:r>
                      <a:r>
                        <a:rPr lang="en-US" sz="2000" baseline="0" dirty="0" smtClean="0"/>
                        <a:t> in sero+</a:t>
                      </a:r>
                    </a:p>
                    <a:p>
                      <a:r>
                        <a:rPr lang="en-US" sz="2000" baseline="0" dirty="0" smtClean="0"/>
                        <a:t>43%in sero-</a:t>
                      </a:r>
                      <a:endParaRPr lang="en-US" sz="2000" dirty="0"/>
                    </a:p>
                  </a:txBody>
                  <a:tcPr/>
                </a:tc>
              </a:tr>
            </a:tbl>
          </a:graphicData>
        </a:graphic>
      </p:graphicFrame>
      <p:sp>
        <p:nvSpPr>
          <p:cNvPr id="5" name="TextBox 4"/>
          <p:cNvSpPr txBox="1"/>
          <p:nvPr/>
        </p:nvSpPr>
        <p:spPr>
          <a:xfrm>
            <a:off x="133975" y="6488668"/>
            <a:ext cx="5512599" cy="369332"/>
          </a:xfrm>
          <a:prstGeom prst="rect">
            <a:avLst/>
          </a:prstGeom>
          <a:noFill/>
        </p:spPr>
        <p:txBody>
          <a:bodyPr wrap="none" rtlCol="0">
            <a:spAutoFit/>
          </a:bodyPr>
          <a:lstStyle/>
          <a:p>
            <a:r>
              <a:rPr lang="en-US" dirty="0"/>
              <a:t>*: Capeding et al. Lancet 2014. **: Vilar et al. NEJM 2014</a:t>
            </a:r>
          </a:p>
        </p:txBody>
      </p:sp>
      <p:sp>
        <p:nvSpPr>
          <p:cNvPr id="7" name="Slide Number Placeholder 6"/>
          <p:cNvSpPr>
            <a:spLocks noGrp="1"/>
          </p:cNvSpPr>
          <p:nvPr>
            <p:ph type="sldNum" sz="quarter" idx="12"/>
          </p:nvPr>
        </p:nvSpPr>
        <p:spPr/>
        <p:txBody>
          <a:bodyPr/>
          <a:lstStyle/>
          <a:p>
            <a:fld id="{122AA5BB-F0B0-43FF-9DF9-1A7FC4FBE51B}" type="slidenum">
              <a:rPr lang="en-US" smtClean="0"/>
              <a:t>22</a:t>
            </a:fld>
            <a:endParaRPr lang="en-US" dirty="0"/>
          </a:p>
        </p:txBody>
      </p:sp>
    </p:spTree>
    <p:extLst>
      <p:ext uri="{BB962C8B-B14F-4D97-AF65-F5344CB8AC3E}">
        <p14:creationId xmlns:p14="http://schemas.microsoft.com/office/powerpoint/2010/main" val="1806211778"/>
      </p:ext>
    </p:extLst>
  </p:cSld>
  <p:clrMapOvr>
    <a:masterClrMapping/>
  </p:clrMapOvr>
  <mc:AlternateContent xmlns:mc="http://schemas.openxmlformats.org/markup-compatibility/2006" xmlns:p14="http://schemas.microsoft.com/office/powerpoint/2010/main">
    <mc:Choice Requires="p14">
      <p:transition spd="slow" p14:dur="2000" advTm="108656"/>
    </mc:Choice>
    <mc:Fallback xmlns="">
      <p:transition xmlns:p14="http://schemas.microsoft.com/office/powerpoint/2010/main" spd="slow" advTm="108656"/>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328" y="0"/>
            <a:ext cx="6082434" cy="646331"/>
          </a:xfrm>
          <a:prstGeom prst="rect">
            <a:avLst/>
          </a:prstGeom>
          <a:noFill/>
        </p:spPr>
        <p:txBody>
          <a:bodyPr wrap="none" rtlCol="0">
            <a:spAutoFit/>
          </a:bodyPr>
          <a:lstStyle/>
          <a:p>
            <a:r>
              <a:rPr lang="en-US" sz="3600" dirty="0">
                <a:latin typeface="+mj-lt"/>
              </a:rPr>
              <a:t>Summary of YF-Den TV vaccine </a:t>
            </a:r>
          </a:p>
        </p:txBody>
      </p:sp>
      <p:sp>
        <p:nvSpPr>
          <p:cNvPr id="3" name="TextBox 2"/>
          <p:cNvSpPr txBox="1"/>
          <p:nvPr/>
        </p:nvSpPr>
        <p:spPr>
          <a:xfrm>
            <a:off x="173886" y="673619"/>
            <a:ext cx="11893992" cy="5632310"/>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t>First </a:t>
            </a:r>
            <a:r>
              <a:rPr lang="en-US" sz="2400" dirty="0"/>
              <a:t>successful construction </a:t>
            </a:r>
            <a:r>
              <a:rPr lang="en-US" sz="2400" dirty="0" smtClean="0"/>
              <a:t>in 1999</a:t>
            </a:r>
            <a:endParaRPr lang="en-US" sz="2400" dirty="0"/>
          </a:p>
          <a:p>
            <a:pPr marL="285750" indent="-285750">
              <a:buFont typeface="Arial" panose="020B0604020202020204" pitchFamily="34" charset="0"/>
              <a:buChar char="•"/>
            </a:pPr>
            <a:r>
              <a:rPr lang="en-US" sz="2400" dirty="0"/>
              <a:t>&gt;</a:t>
            </a:r>
            <a:r>
              <a:rPr lang="en-US" sz="2400" dirty="0" smtClean="0"/>
              <a:t>40,000 </a:t>
            </a:r>
            <a:r>
              <a:rPr lang="en-US" sz="2400" dirty="0"/>
              <a:t>subjects (ages from </a:t>
            </a:r>
            <a:r>
              <a:rPr lang="en-US" sz="2400" dirty="0" smtClean="0"/>
              <a:t>9m-60</a:t>
            </a:r>
            <a:r>
              <a:rPr lang="en-US" sz="2400" dirty="0"/>
              <a:t>y</a:t>
            </a:r>
            <a:r>
              <a:rPr lang="en-US" sz="2400" dirty="0" smtClean="0"/>
              <a:t>) </a:t>
            </a:r>
            <a:r>
              <a:rPr lang="en-US" sz="2400" dirty="0"/>
              <a:t>have been inoculated </a:t>
            </a:r>
          </a:p>
          <a:p>
            <a:pPr marL="285750" indent="-285750">
              <a:buFont typeface="Arial" panose="020B0604020202020204" pitchFamily="34" charset="0"/>
              <a:buChar char="•"/>
            </a:pPr>
            <a:r>
              <a:rPr lang="en-US" sz="2400" dirty="0" smtClean="0"/>
              <a:t>No </a:t>
            </a:r>
            <a:r>
              <a:rPr lang="en-US" sz="2400" dirty="0"/>
              <a:t>SAE to vaccination</a:t>
            </a:r>
          </a:p>
          <a:p>
            <a:pPr marL="285750" indent="-285750">
              <a:buFont typeface="Arial" panose="020B0604020202020204" pitchFamily="34" charset="0"/>
              <a:buChar char="•"/>
            </a:pPr>
            <a:r>
              <a:rPr lang="en-US" sz="2400" dirty="0"/>
              <a:t>Low level of viremia (Serotype 4 and 3 most frequently detected)</a:t>
            </a:r>
          </a:p>
          <a:p>
            <a:pPr marL="285750" indent="-285750">
              <a:buFont typeface="Arial" panose="020B0604020202020204" pitchFamily="34" charset="0"/>
              <a:buChar char="•"/>
            </a:pPr>
            <a:r>
              <a:rPr lang="en-US" sz="2400" dirty="0"/>
              <a:t>Viremia lower in pre-immune subjects or after </a:t>
            </a:r>
            <a:r>
              <a:rPr lang="en-US" sz="2400" dirty="0" smtClean="0"/>
              <a:t>the 2</a:t>
            </a:r>
            <a:r>
              <a:rPr lang="en-US" sz="2400" baseline="30000" dirty="0" smtClean="0"/>
              <a:t>nd</a:t>
            </a:r>
            <a:r>
              <a:rPr lang="en-US" sz="2400" dirty="0" smtClean="0"/>
              <a:t> or the </a:t>
            </a:r>
            <a:r>
              <a:rPr lang="en-US" sz="2400" dirty="0"/>
              <a:t>3</a:t>
            </a:r>
            <a:r>
              <a:rPr lang="en-US" sz="2400" baseline="30000" dirty="0"/>
              <a:t>rd</a:t>
            </a:r>
            <a:r>
              <a:rPr lang="en-US" sz="2400" dirty="0"/>
              <a:t> dose</a:t>
            </a:r>
          </a:p>
          <a:p>
            <a:pPr marL="285750" indent="-285750">
              <a:buFont typeface="Arial" panose="020B0604020202020204" pitchFamily="34" charset="0"/>
              <a:buChar char="•"/>
            </a:pPr>
            <a:r>
              <a:rPr lang="en-US" sz="2400" dirty="0"/>
              <a:t>Balance immune response to all serotypes with trend for higher </a:t>
            </a:r>
            <a:r>
              <a:rPr lang="en-US" sz="2400" dirty="0" smtClean="0"/>
              <a:t>efficacy in older population</a:t>
            </a:r>
            <a:endParaRPr lang="en-US" sz="2400" dirty="0"/>
          </a:p>
          <a:p>
            <a:pPr marL="285750" indent="-285750">
              <a:buFont typeface="Arial" panose="020B0604020202020204" pitchFamily="34" charset="0"/>
              <a:buChar char="•"/>
            </a:pPr>
            <a:r>
              <a:rPr lang="en-US" sz="2400" dirty="0"/>
              <a:t>Pre-exposure to YF vaccination or WT dengue have booster effects</a:t>
            </a:r>
          </a:p>
          <a:p>
            <a:pPr marL="285750" indent="-285750">
              <a:buFont typeface="Arial" panose="020B0604020202020204" pitchFamily="34" charset="0"/>
              <a:buChar char="•"/>
            </a:pPr>
            <a:r>
              <a:rPr lang="en-US" sz="2400" dirty="0" smtClean="0"/>
              <a:t>Highly </a:t>
            </a:r>
            <a:r>
              <a:rPr lang="en-US" sz="2400" dirty="0"/>
              <a:t>efficacious against sever dengue diseases</a:t>
            </a:r>
          </a:p>
          <a:p>
            <a:pPr marL="285750" indent="-285750">
              <a:buFont typeface="Arial" panose="020B0604020202020204" pitchFamily="34" charset="0"/>
              <a:buChar char="•"/>
            </a:pPr>
            <a:r>
              <a:rPr lang="en-US" sz="2400" dirty="0" smtClean="0"/>
              <a:t>Despite </a:t>
            </a:r>
            <a:r>
              <a:rPr lang="en-US" sz="2400" dirty="0"/>
              <a:t>lower response to </a:t>
            </a:r>
            <a:r>
              <a:rPr lang="en-US" sz="2400" dirty="0" smtClean="0"/>
              <a:t>D2 </a:t>
            </a:r>
            <a:r>
              <a:rPr lang="en-US" sz="2400" dirty="0"/>
              <a:t>serotype, no increased AEs was observed in follow up studies (longer post licensure safety monitoring maybe needed)</a:t>
            </a:r>
          </a:p>
          <a:p>
            <a:pPr marL="285750" indent="-285750">
              <a:buFont typeface="Arial" panose="020B0604020202020204" pitchFamily="34" charset="0"/>
              <a:buChar char="•"/>
            </a:pPr>
            <a:r>
              <a:rPr lang="en-US" sz="2400" dirty="0"/>
              <a:t>Licensing strategy is submission for endemic countries first and </a:t>
            </a:r>
            <a:r>
              <a:rPr lang="en-US" sz="2400" dirty="0" smtClean="0"/>
              <a:t>then for </a:t>
            </a:r>
            <a:r>
              <a:rPr lang="en-US" sz="2400" dirty="0"/>
              <a:t>travelers and military personnel </a:t>
            </a:r>
          </a:p>
          <a:p>
            <a:pPr marL="285750" indent="-285750">
              <a:buFont typeface="Arial" panose="020B0604020202020204" pitchFamily="34" charset="0"/>
              <a:buChar char="•"/>
            </a:pPr>
            <a:r>
              <a:rPr lang="en-US" sz="2400" dirty="0" err="1" smtClean="0"/>
              <a:t>Dengvaxia</a:t>
            </a:r>
            <a:r>
              <a:rPr lang="en-US" sz="2400" dirty="0" smtClean="0"/>
              <a:t>™* (YF-DEN TV) will be </a:t>
            </a:r>
            <a:r>
              <a:rPr lang="en-US" sz="2400" dirty="0"/>
              <a:t>the world’s first </a:t>
            </a:r>
            <a:r>
              <a:rPr lang="en-US" sz="2400" dirty="0" smtClean="0"/>
              <a:t>dengue vaccine for prevention of mid-severe dengue after</a:t>
            </a:r>
          </a:p>
          <a:p>
            <a:pPr marL="285750" indent="-285750">
              <a:buFont typeface="Arial" panose="020B0604020202020204" pitchFamily="34" charset="0"/>
              <a:buChar char="•"/>
            </a:pPr>
            <a:r>
              <a:rPr lang="en-US" sz="2400" dirty="0" smtClean="0"/>
              <a:t>More than </a:t>
            </a:r>
            <a:r>
              <a:rPr lang="en-US" sz="2400" dirty="0"/>
              <a:t>16 years of </a:t>
            </a:r>
            <a:r>
              <a:rPr lang="en-US" sz="2400" dirty="0" smtClean="0"/>
              <a:t>R&amp;D work</a:t>
            </a:r>
            <a:endParaRPr lang="en-US" sz="2400" dirty="0"/>
          </a:p>
        </p:txBody>
      </p:sp>
      <p:grpSp>
        <p:nvGrpSpPr>
          <p:cNvPr id="4" name="Group 6"/>
          <p:cNvGrpSpPr>
            <a:grpSpLocks/>
          </p:cNvGrpSpPr>
          <p:nvPr/>
        </p:nvGrpSpPr>
        <p:grpSpPr bwMode="auto">
          <a:xfrm>
            <a:off x="9063082" y="305415"/>
            <a:ext cx="3186113" cy="1999059"/>
            <a:chOff x="1474" y="2115"/>
            <a:chExt cx="2676" cy="1679"/>
          </a:xfrm>
        </p:grpSpPr>
        <p:pic>
          <p:nvPicPr>
            <p:cNvPr id="5" name="Picture 4" descr="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4" y="2115"/>
              <a:ext cx="2676" cy="1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5"/>
            <p:cNvSpPr txBox="1">
              <a:spLocks noChangeArrowheads="1"/>
            </p:cNvSpPr>
            <p:nvPr/>
          </p:nvSpPr>
          <p:spPr bwMode="auto">
            <a:xfrm>
              <a:off x="1474" y="3657"/>
              <a:ext cx="2676" cy="137"/>
            </a:xfrm>
            <a:prstGeom prst="rect">
              <a:avLst/>
            </a:prstGeom>
            <a:solidFill>
              <a:schemeClr val="accent1">
                <a:alpha val="50000"/>
              </a:schemeClr>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67500" tIns="35100" rIns="67500" bIns="35100">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fr-FR" altLang="en-US" sz="600" dirty="0">
                  <a:solidFill>
                    <a:schemeClr val="bg1"/>
                  </a:solidFill>
                  <a:effectLst>
                    <a:outerShdw blurRad="38100" dist="38100" dir="2700000" algn="tl">
                      <a:srgbClr val="000000"/>
                    </a:outerShdw>
                  </a:effectLst>
                </a:rPr>
                <a:t>Participant dengue vaccine clinical study in Ratchaburi, Thailand – Feb 2011</a:t>
              </a:r>
              <a:endParaRPr lang="en-US" altLang="en-US" sz="600" dirty="0">
                <a:solidFill>
                  <a:schemeClr val="bg1"/>
                </a:solidFill>
                <a:effectLst>
                  <a:outerShdw blurRad="38100" dist="38100" dir="2700000" algn="tl">
                    <a:srgbClr val="000000"/>
                  </a:outerShdw>
                </a:effectLst>
              </a:endParaRPr>
            </a:p>
          </p:txBody>
        </p:sp>
      </p:grpSp>
      <p:sp>
        <p:nvSpPr>
          <p:cNvPr id="7" name="TextBox 6"/>
          <p:cNvSpPr txBox="1"/>
          <p:nvPr/>
        </p:nvSpPr>
        <p:spPr>
          <a:xfrm>
            <a:off x="495705" y="6488668"/>
            <a:ext cx="5570756" cy="369332"/>
          </a:xfrm>
          <a:prstGeom prst="rect">
            <a:avLst/>
          </a:prstGeom>
          <a:noFill/>
        </p:spPr>
        <p:txBody>
          <a:bodyPr wrap="none" rtlCol="0">
            <a:spAutoFit/>
          </a:bodyPr>
          <a:lstStyle/>
          <a:p>
            <a:r>
              <a:rPr lang="en-US" dirty="0"/>
              <a:t>*: http://en.sanofi.com/rd/rd_portfolio/rd_portfolio.aspx</a:t>
            </a:r>
          </a:p>
        </p:txBody>
      </p:sp>
      <p:sp>
        <p:nvSpPr>
          <p:cNvPr id="10" name="Slide Number Placeholder 9"/>
          <p:cNvSpPr>
            <a:spLocks noGrp="1"/>
          </p:cNvSpPr>
          <p:nvPr>
            <p:ph type="sldNum" sz="quarter" idx="12"/>
          </p:nvPr>
        </p:nvSpPr>
        <p:spPr/>
        <p:txBody>
          <a:bodyPr/>
          <a:lstStyle/>
          <a:p>
            <a:fld id="{122AA5BB-F0B0-43FF-9DF9-1A7FC4FBE51B}" type="slidenum">
              <a:rPr lang="en-US" smtClean="0"/>
              <a:t>23</a:t>
            </a:fld>
            <a:endParaRPr lang="en-US" dirty="0"/>
          </a:p>
        </p:txBody>
      </p:sp>
    </p:spTree>
    <p:extLst>
      <p:ext uri="{BB962C8B-B14F-4D97-AF65-F5344CB8AC3E}">
        <p14:creationId xmlns:p14="http://schemas.microsoft.com/office/powerpoint/2010/main" val="1101844332"/>
      </p:ext>
    </p:extLst>
  </p:cSld>
  <p:clrMapOvr>
    <a:masterClrMapping/>
  </p:clrMapOvr>
  <mc:AlternateContent xmlns:mc="http://schemas.openxmlformats.org/markup-compatibility/2006" xmlns:p14="http://schemas.microsoft.com/office/powerpoint/2010/main">
    <mc:Choice Requires="p14">
      <p:transition spd="slow" p14:dur="2000" advTm="45346"/>
    </mc:Choice>
    <mc:Fallback xmlns="">
      <p:transition xmlns:p14="http://schemas.microsoft.com/office/powerpoint/2010/main" spd="slow" advTm="45346"/>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4" name="Rectangle 2"/>
          <p:cNvSpPr>
            <a:spLocks noGrp="1" noChangeArrowheads="1"/>
          </p:cNvSpPr>
          <p:nvPr>
            <p:ph type="title"/>
          </p:nvPr>
        </p:nvSpPr>
        <p:spPr>
          <a:xfrm>
            <a:off x="381176" y="-12879"/>
            <a:ext cx="8595560" cy="896101"/>
          </a:xfrm>
        </p:spPr>
        <p:txBody>
          <a:bodyPr>
            <a:normAutofit/>
          </a:bodyPr>
          <a:lstStyle/>
          <a:p>
            <a:pPr>
              <a:defRPr/>
            </a:pPr>
            <a:r>
              <a:rPr lang="en-US" sz="3600" dirty="0" smtClean="0"/>
              <a:t>Summary Replication competent Vectors</a:t>
            </a:r>
          </a:p>
        </p:txBody>
      </p:sp>
      <p:sp>
        <p:nvSpPr>
          <p:cNvPr id="504835" name="Rectangle 3"/>
          <p:cNvSpPr>
            <a:spLocks noGrp="1" noChangeArrowheads="1"/>
          </p:cNvSpPr>
          <p:nvPr>
            <p:ph idx="1"/>
          </p:nvPr>
        </p:nvSpPr>
        <p:spPr>
          <a:xfrm>
            <a:off x="0" y="836236"/>
            <a:ext cx="12192000" cy="6021764"/>
          </a:xfrm>
        </p:spPr>
        <p:txBody>
          <a:bodyPr>
            <a:noAutofit/>
          </a:bodyPr>
          <a:lstStyle/>
          <a:p>
            <a:pPr lvl="1" eaLnBrk="1" hangingPunct="1">
              <a:defRPr/>
            </a:pPr>
            <a:r>
              <a:rPr lang="en-US" dirty="0"/>
              <a:t>R</a:t>
            </a:r>
            <a:r>
              <a:rPr lang="en-US" dirty="0" smtClean="0"/>
              <a:t>eplication competent viral vaccines are licensed for human use and more anticipated entering into clinical trials in future</a:t>
            </a:r>
          </a:p>
          <a:p>
            <a:pPr lvl="1" eaLnBrk="1" hangingPunct="1">
              <a:defRPr/>
            </a:pPr>
            <a:r>
              <a:rPr lang="en-US" dirty="0" smtClean="0"/>
              <a:t>VSV-Ebola (Merck) is the most advanced Ebola vaccine completing the Ph3 trial (J&amp;J and GSK are in clinic with replication deficient vectors)</a:t>
            </a:r>
          </a:p>
          <a:p>
            <a:pPr lvl="1" eaLnBrk="1" hangingPunct="1">
              <a:defRPr/>
            </a:pPr>
            <a:r>
              <a:rPr lang="en-US" dirty="0" smtClean="0"/>
              <a:t> YF-based vectored vaccines are the world’s only licensed replication competent human vaccines</a:t>
            </a:r>
          </a:p>
          <a:p>
            <a:pPr lvl="2">
              <a:defRPr/>
            </a:pPr>
            <a:r>
              <a:rPr lang="en-US" dirty="0" smtClean="0"/>
              <a:t>Single dose YF-WN chimera </a:t>
            </a:r>
            <a:r>
              <a:rPr lang="en-US" dirty="0"/>
              <a:t>(</a:t>
            </a:r>
            <a:r>
              <a:rPr lang="en-US" dirty="0" smtClean="0"/>
              <a:t>Prevenile® </a:t>
            </a:r>
            <a:r>
              <a:rPr lang="en-US" dirty="0"/>
              <a:t>horse vaccine</a:t>
            </a:r>
            <a:r>
              <a:rPr lang="en-US" dirty="0" smtClean="0"/>
              <a:t>), marketed</a:t>
            </a:r>
          </a:p>
          <a:p>
            <a:pPr lvl="2">
              <a:defRPr/>
            </a:pPr>
            <a:r>
              <a:rPr lang="en-US" dirty="0" smtClean="0"/>
              <a:t>Single dose YF-WN chimera (Human vaccine) completed Ph2 in elderly subjects</a:t>
            </a:r>
            <a:endParaRPr lang="en-US" dirty="0"/>
          </a:p>
          <a:p>
            <a:pPr lvl="2">
              <a:defRPr/>
            </a:pPr>
            <a:r>
              <a:rPr lang="en-US" dirty="0" smtClean="0"/>
              <a:t>Single dose YF-JE (Imojev™ human vaccine), marketed</a:t>
            </a:r>
          </a:p>
          <a:p>
            <a:pPr lvl="2">
              <a:defRPr/>
            </a:pPr>
            <a:r>
              <a:rPr lang="en-US" dirty="0" smtClean="0"/>
              <a:t>Tetravalent YF-DEN1-4 successfully completed efficacy trials and expected to be marketed in 2015/16</a:t>
            </a:r>
          </a:p>
          <a:p>
            <a:pPr lvl="1" eaLnBrk="1" hangingPunct="1">
              <a:defRPr/>
            </a:pPr>
            <a:r>
              <a:rPr lang="en-US" dirty="0" smtClean="0"/>
              <a:t>No safety issues observed with YF-vectored vaccines</a:t>
            </a:r>
          </a:p>
          <a:p>
            <a:pPr lvl="2">
              <a:defRPr/>
            </a:pPr>
            <a:r>
              <a:rPr lang="en-US" dirty="0" smtClean="0"/>
              <a:t>No viscerotropic or neurotropic cases in human</a:t>
            </a:r>
          </a:p>
          <a:p>
            <a:pPr lvl="2">
              <a:defRPr/>
            </a:pPr>
            <a:r>
              <a:rPr lang="en-US" dirty="0" smtClean="0"/>
              <a:t>No enhanced diseases after vaccinations</a:t>
            </a:r>
          </a:p>
          <a:p>
            <a:pPr lvl="2">
              <a:defRPr/>
            </a:pPr>
            <a:r>
              <a:rPr lang="en-US" dirty="0" smtClean="0"/>
              <a:t>No shedding of vaccine viruses into environment</a:t>
            </a:r>
          </a:p>
          <a:p>
            <a:pPr lvl="2">
              <a:defRPr/>
            </a:pPr>
            <a:r>
              <a:rPr lang="en-US" dirty="0" smtClean="0"/>
              <a:t>No transmission by mosquito vectors</a:t>
            </a:r>
          </a:p>
          <a:p>
            <a:pPr lvl="2">
              <a:defRPr/>
            </a:pPr>
            <a:r>
              <a:rPr lang="en-US" dirty="0" smtClean="0"/>
              <a:t>No natural recombination events (artificially recombinant viruses were less virulent than wt viruses)</a:t>
            </a:r>
          </a:p>
          <a:p>
            <a:pPr eaLnBrk="1" hangingPunct="1">
              <a:defRPr/>
            </a:pPr>
            <a:endParaRPr lang="en-US" sz="3200" dirty="0"/>
          </a:p>
        </p:txBody>
      </p:sp>
    </p:spTree>
    <p:extLst>
      <p:ext uri="{BB962C8B-B14F-4D97-AF65-F5344CB8AC3E}">
        <p14:creationId xmlns:p14="http://schemas.microsoft.com/office/powerpoint/2010/main" val="309166962"/>
      </p:ext>
    </p:extLst>
  </p:cSld>
  <p:clrMapOvr>
    <a:masterClrMapping/>
  </p:clrMapOvr>
  <mc:AlternateContent xmlns:mc="http://schemas.openxmlformats.org/markup-compatibility/2006" xmlns:p14="http://schemas.microsoft.com/office/powerpoint/2010/main">
    <mc:Choice Requires="p14">
      <p:transition spd="slow" p14:dur="2000" advTm="87319"/>
    </mc:Choice>
    <mc:Fallback xmlns="">
      <p:transition xmlns:p14="http://schemas.microsoft.com/office/powerpoint/2010/main" spd="slow" advTm="87319"/>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lgn="ctr">
              <a:buNone/>
            </a:pPr>
            <a:r>
              <a:rPr lang="en-US" sz="6600" dirty="0" smtClean="0"/>
              <a:t>THANK YOU</a:t>
            </a:r>
            <a:endParaRPr lang="en-US" sz="6600" dirty="0"/>
          </a:p>
        </p:txBody>
      </p:sp>
    </p:spTree>
    <p:extLst>
      <p:ext uri="{BB962C8B-B14F-4D97-AF65-F5344CB8AC3E}">
        <p14:creationId xmlns:p14="http://schemas.microsoft.com/office/powerpoint/2010/main" val="368144642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4577</TotalTime>
  <Words>5245</Words>
  <Application>Microsoft Macintosh PowerPoint</Application>
  <PresentationFormat>Custom</PresentationFormat>
  <Paragraphs>435</Paragraphs>
  <Slides>25</Slides>
  <Notes>24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25</vt:i4>
      </vt:variant>
    </vt:vector>
  </HeadingPairs>
  <TitlesOfParts>
    <vt:vector size="27" baseType="lpstr">
      <vt:lpstr>Office Theme</vt:lpstr>
      <vt:lpstr>Packager Shell Object</vt:lpstr>
      <vt:lpstr>Replication Competent Viral Vectors</vt:lpstr>
      <vt:lpstr>Contents</vt:lpstr>
      <vt:lpstr>Current approaches for development of viral human vaccines</vt:lpstr>
      <vt:lpstr>PowerPoint Presentation</vt:lpstr>
      <vt:lpstr>Rationale for development of replication competent viral vector vaccines</vt:lpstr>
      <vt:lpstr>PowerPoint Presentation</vt:lpstr>
      <vt:lpstr>Examples of replication competent viral vectors in clinical development</vt:lpstr>
      <vt:lpstr>Selected replication competent vectors vaccines (chimera), marketed or in late stages of developments </vt:lpstr>
      <vt:lpstr>Vesicular Stomatitis Virus (VSV) as a replication competent vector for vaccine against Ebola </vt:lpstr>
      <vt:lpstr>PowerPoint Presentation</vt:lpstr>
      <vt:lpstr>Construction of VSV-Ebola vector (Chimera)</vt:lpstr>
      <vt:lpstr>YF 17D vaccine virus as a replication competent vector </vt:lpstr>
      <vt:lpstr>PowerPoint Presentation</vt:lpstr>
      <vt:lpstr>PowerPoint Presentation</vt:lpstr>
      <vt:lpstr>PowerPoint Presentation</vt:lpstr>
      <vt:lpstr>PowerPoint Presentation</vt:lpstr>
      <vt:lpstr>PowerPoint Presentation</vt:lpstr>
      <vt:lpstr>Dengue Disease: A Major Public Health Concern</vt:lpstr>
      <vt:lpstr>Dengue virus and its vector</vt:lpstr>
      <vt:lpstr>PowerPoint Presentation</vt:lpstr>
      <vt:lpstr>PowerPoint Presentation</vt:lpstr>
      <vt:lpstr>PowerPoint Presentation</vt:lpstr>
      <vt:lpstr>PowerPoint Presentation</vt:lpstr>
      <vt:lpstr>Summary Replication competent Vectors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mmmm</dc:title>
  <dc:creator>Farshad_Guirakhoo</dc:creator>
  <cp:lastModifiedBy>Farshad  Guirakhoo</cp:lastModifiedBy>
  <cp:revision>260</cp:revision>
  <cp:lastPrinted>2015-12-01T17:18:25Z</cp:lastPrinted>
  <dcterms:created xsi:type="dcterms:W3CDTF">2015-01-25T19:46:06Z</dcterms:created>
  <dcterms:modified xsi:type="dcterms:W3CDTF">2015-12-06T13:59:24Z</dcterms:modified>
</cp:coreProperties>
</file>