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78" r:id="rId5"/>
    <p:sldId id="264" r:id="rId6"/>
    <p:sldId id="265" r:id="rId7"/>
    <p:sldId id="261" r:id="rId8"/>
    <p:sldId id="258" r:id="rId9"/>
    <p:sldId id="262" r:id="rId10"/>
    <p:sldId id="275" r:id="rId11"/>
    <p:sldId id="276" r:id="rId12"/>
    <p:sldId id="279" r:id="rId13"/>
    <p:sldId id="266" r:id="rId14"/>
    <p:sldId id="267" r:id="rId15"/>
    <p:sldId id="274" r:id="rId16"/>
    <p:sldId id="271" r:id="rId17"/>
    <p:sldId id="273" r:id="rId18"/>
    <p:sldId id="277" r:id="rId19"/>
    <p:sldId id="268" r:id="rId20"/>
    <p:sldId id="269" r:id="rId21"/>
    <p:sldId id="270" r:id="rId22"/>
    <p:sldId id="280" r:id="rId23"/>
    <p:sldId id="281" r:id="rId24"/>
    <p:sldId id="282" r:id="rId25"/>
    <p:sldId id="283" r:id="rId26"/>
    <p:sldId id="285" r:id="rId27"/>
    <p:sldId id="28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faris\Desktop\5th%20internaional%20conference\5th%20international%20confernce%20on%20PT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faris\Desktop\5th%20internaional%20conference\5th%20international%20confernce%20on%20PT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faris\Desktop\5th%20internaional%20conference\5th%20international%20confernce%20on%20P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err="1" smtClean="0"/>
              <a:t>Neurodynamic</a:t>
            </a:r>
            <a:r>
              <a:rPr lang="en-US" dirty="0" smtClean="0"/>
              <a:t> Group</a:t>
            </a:r>
            <a:endParaRPr lang="en-US" dirty="0"/>
          </a:p>
        </c:rich>
      </c:tx>
      <c:layout/>
    </c:title>
    <c:plotArea>
      <c:layout>
        <c:manualLayout>
          <c:layoutTarget val="inner"/>
          <c:xMode val="edge"/>
          <c:yMode val="edge"/>
          <c:x val="8.4488407699037621E-2"/>
          <c:y val="0.1901738845144357"/>
          <c:w val="0.64874912510936156"/>
          <c:h val="0.65945173519976663"/>
        </c:manualLayout>
      </c:layout>
      <c:barChart>
        <c:barDir val="col"/>
        <c:grouping val="stacked"/>
        <c:ser>
          <c:idx val="0"/>
          <c:order val="0"/>
          <c:tx>
            <c:v>Limitation in Knee Extension ROM</c:v>
          </c:tx>
          <c:errBars>
            <c:errBarType val="both"/>
            <c:errValType val="cust"/>
            <c:plus>
              <c:numRef>
                <c:f>Sheet1!$B$3:$C$3</c:f>
                <c:numCache>
                  <c:formatCode>General</c:formatCode>
                  <c:ptCount val="2"/>
                  <c:pt idx="0">
                    <c:v>8.42</c:v>
                  </c:pt>
                  <c:pt idx="1">
                    <c:v>7.95</c:v>
                  </c:pt>
                </c:numCache>
              </c:numRef>
            </c:plus>
            <c:minus>
              <c:numRef>
                <c:f>Sheet1!$B$3:$C$3</c:f>
                <c:numCache>
                  <c:formatCode>General</c:formatCode>
                  <c:ptCount val="2"/>
                  <c:pt idx="0">
                    <c:v>8.42</c:v>
                  </c:pt>
                  <c:pt idx="1">
                    <c:v>7.95</c:v>
                  </c:pt>
                </c:numCache>
              </c:numRef>
            </c:minus>
            <c:spPr>
              <a:ln w="12700"/>
              <a:effectLst>
                <a:innerShdw blurRad="114300">
                  <a:prstClr val="black"/>
                </a:innerShdw>
              </a:effectLst>
            </c:spPr>
          </c:errBars>
          <c:cat>
            <c:strRef>
              <c:f>Sheet1!$B$1:$C$1</c:f>
              <c:strCache>
                <c:ptCount val="2"/>
                <c:pt idx="0">
                  <c:v>pre</c:v>
                </c:pt>
                <c:pt idx="1">
                  <c:v>post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34.950000000000003</c:v>
                </c:pt>
                <c:pt idx="1">
                  <c:v>26.65</c:v>
                </c:pt>
              </c:numCache>
            </c:numRef>
          </c:val>
        </c:ser>
        <c:overlap val="100"/>
        <c:axId val="40255872"/>
        <c:axId val="40255488"/>
      </c:barChart>
      <c:catAx>
        <c:axId val="40255872"/>
        <c:scaling>
          <c:orientation val="minMax"/>
        </c:scaling>
        <c:axPos val="b"/>
        <c:tickLblPos val="nextTo"/>
        <c:crossAx val="40255488"/>
        <c:crosses val="autoZero"/>
        <c:auto val="1"/>
        <c:lblAlgn val="ctr"/>
        <c:lblOffset val="100"/>
      </c:catAx>
      <c:valAx>
        <c:axId val="40255488"/>
        <c:scaling>
          <c:orientation val="minMax"/>
        </c:scaling>
        <c:axPos val="l"/>
        <c:majorGridlines/>
        <c:numFmt formatCode="General" sourceLinked="1"/>
        <c:tickLblPos val="nextTo"/>
        <c:crossAx val="402558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101531058617706"/>
          <c:y val="0.53447251385243488"/>
          <c:w val="0.24026675752069451"/>
          <c:h val="0.19945793234179071"/>
        </c:manualLayout>
      </c:layout>
    </c:legend>
    <c:plotVisOnly val="1"/>
  </c:chart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Quad Activaion Group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5.8901482011718236E-2"/>
          <c:y val="0.1246023224369681"/>
          <c:w val="0.66792756965985312"/>
          <c:h val="0.70948222381293258"/>
        </c:manualLayout>
      </c:layout>
      <c:barChart>
        <c:barDir val="col"/>
        <c:grouping val="stacked"/>
        <c:ser>
          <c:idx val="0"/>
          <c:order val="0"/>
          <c:tx>
            <c:v>Limitation in Knee Extension ROM</c:v>
          </c:tx>
          <c:errBars>
            <c:errBarType val="both"/>
            <c:errValType val="cust"/>
            <c:plus>
              <c:numRef>
                <c:f>Sheet1!$B$29:$C$29</c:f>
                <c:numCache>
                  <c:formatCode>General</c:formatCode>
                  <c:ptCount val="2"/>
                  <c:pt idx="0">
                    <c:v>9.59</c:v>
                  </c:pt>
                  <c:pt idx="1">
                    <c:v>7.34</c:v>
                  </c:pt>
                </c:numCache>
              </c:numRef>
            </c:plus>
            <c:minus>
              <c:numRef>
                <c:f>Sheet1!$B$29:$C$29</c:f>
                <c:numCache>
                  <c:formatCode>General</c:formatCode>
                  <c:ptCount val="2"/>
                  <c:pt idx="0">
                    <c:v>9.59</c:v>
                  </c:pt>
                  <c:pt idx="1">
                    <c:v>7.34</c:v>
                  </c:pt>
                </c:numCache>
              </c:numRef>
            </c:minus>
          </c:errBars>
          <c:cat>
            <c:strRef>
              <c:f>Sheet1!$B$27:$C$27</c:f>
              <c:strCache>
                <c:ptCount val="2"/>
                <c:pt idx="0">
                  <c:v>pre</c:v>
                </c:pt>
                <c:pt idx="1">
                  <c:v>post</c:v>
                </c:pt>
              </c:strCache>
            </c:strRef>
          </c:cat>
          <c:val>
            <c:numRef>
              <c:f>Sheet1!$B$28:$C$28</c:f>
              <c:numCache>
                <c:formatCode>General</c:formatCode>
                <c:ptCount val="2"/>
                <c:pt idx="0">
                  <c:v>35.049999999999997</c:v>
                </c:pt>
                <c:pt idx="1">
                  <c:v>24.4</c:v>
                </c:pt>
              </c:numCache>
            </c:numRef>
          </c:val>
        </c:ser>
        <c:overlap val="100"/>
        <c:axId val="48955776"/>
        <c:axId val="52312704"/>
      </c:barChart>
      <c:catAx>
        <c:axId val="48955776"/>
        <c:scaling>
          <c:orientation val="minMax"/>
        </c:scaling>
        <c:axPos val="b"/>
        <c:tickLblPos val="nextTo"/>
        <c:crossAx val="52312704"/>
        <c:crosses val="autoZero"/>
        <c:auto val="1"/>
        <c:lblAlgn val="ctr"/>
        <c:lblOffset val="100"/>
      </c:catAx>
      <c:valAx>
        <c:axId val="52312704"/>
        <c:scaling>
          <c:orientation val="minMax"/>
        </c:scaling>
        <c:axPos val="l"/>
        <c:majorGridlines/>
        <c:numFmt formatCode="General" sourceLinked="1"/>
        <c:tickLblPos val="nextTo"/>
        <c:crossAx val="489557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703107187359152"/>
          <c:y val="0.51950588562793287"/>
          <c:w val="0.24286791802539834"/>
          <c:h val="0.10154378429968981"/>
        </c:manualLayout>
      </c:layout>
    </c:legend>
    <c:plotVisOnly val="1"/>
  </c:chart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Passive Stretching Group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6.0742153324584429E-2"/>
          <c:y val="0.13481562755475238"/>
          <c:w val="0.64713363954505687"/>
          <c:h val="0.68566929133858279"/>
        </c:manualLayout>
      </c:layout>
      <c:barChart>
        <c:barDir val="col"/>
        <c:grouping val="stacked"/>
        <c:ser>
          <c:idx val="0"/>
          <c:order val="0"/>
          <c:tx>
            <c:v>Limitation in Knee Extension ROM</c:v>
          </c:tx>
          <c:errBars>
            <c:errBarType val="both"/>
            <c:errValType val="cust"/>
            <c:plus>
              <c:numRef>
                <c:f>Sheet1!$B$47:$C$47</c:f>
                <c:numCache>
                  <c:formatCode>General</c:formatCode>
                  <c:ptCount val="2"/>
                  <c:pt idx="0">
                    <c:v>7.35</c:v>
                  </c:pt>
                  <c:pt idx="1">
                    <c:v>8.01</c:v>
                  </c:pt>
                </c:numCache>
              </c:numRef>
            </c:plus>
            <c:minus>
              <c:numRef>
                <c:f>Sheet1!$B$47:$C$47</c:f>
                <c:numCache>
                  <c:formatCode>General</c:formatCode>
                  <c:ptCount val="2"/>
                  <c:pt idx="0">
                    <c:v>7.35</c:v>
                  </c:pt>
                  <c:pt idx="1">
                    <c:v>8.01</c:v>
                  </c:pt>
                </c:numCache>
              </c:numRef>
            </c:minus>
          </c:errBars>
          <c:cat>
            <c:strRef>
              <c:f>Sheet1!$B$45:$C$45</c:f>
              <c:strCache>
                <c:ptCount val="2"/>
                <c:pt idx="0">
                  <c:v>Pre</c:v>
                </c:pt>
                <c:pt idx="1">
                  <c:v>Post</c:v>
                </c:pt>
              </c:strCache>
            </c:strRef>
          </c:cat>
          <c:val>
            <c:numRef>
              <c:f>Sheet1!$B$46:$C$46</c:f>
              <c:numCache>
                <c:formatCode>General</c:formatCode>
                <c:ptCount val="2"/>
                <c:pt idx="0">
                  <c:v>34.9</c:v>
                </c:pt>
                <c:pt idx="1">
                  <c:v>29.75</c:v>
                </c:pt>
              </c:numCache>
            </c:numRef>
          </c:val>
        </c:ser>
        <c:overlap val="100"/>
        <c:axId val="55658752"/>
        <c:axId val="66872064"/>
      </c:barChart>
      <c:catAx>
        <c:axId val="55658752"/>
        <c:scaling>
          <c:orientation val="minMax"/>
        </c:scaling>
        <c:axPos val="b"/>
        <c:tickLblPos val="nextTo"/>
        <c:crossAx val="66872064"/>
        <c:crosses val="autoZero"/>
        <c:auto val="1"/>
        <c:lblAlgn val="ctr"/>
        <c:lblOffset val="100"/>
      </c:catAx>
      <c:valAx>
        <c:axId val="66872064"/>
        <c:scaling>
          <c:orientation val="minMax"/>
        </c:scaling>
        <c:axPos val="l"/>
        <c:majorGridlines/>
        <c:numFmt formatCode="General" sourceLinked="1"/>
        <c:tickLblPos val="nextTo"/>
        <c:crossAx val="556587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738968175853015"/>
          <c:y val="0.50954956591964462"/>
          <c:w val="0.19490198490813648"/>
          <c:h val="0.12618291944276197"/>
        </c:manualLayout>
      </c:layout>
    </c:legend>
    <c:plotVisOnly val="1"/>
  </c:chart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0.58654</cdr:x>
      <cdr:y>0.44118</cdr:y>
    </cdr:from>
    <cdr:to>
      <cdr:x>0.61538</cdr:x>
      <cdr:y>0.47059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648200" y="2286000"/>
          <a:ext cx="228600" cy="152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3600" dirty="0" smtClean="0">
              <a:solidFill>
                <a:srgbClr val="FF0000"/>
              </a:solidFill>
            </a:rPr>
            <a:t>*</a:t>
          </a:r>
          <a:endParaRPr lang="en-US" sz="3600" dirty="0">
            <a:solidFill>
              <a:srgbClr val="FF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0.08081</cdr:x>
      <cdr:y>0.90909</cdr:y>
    </cdr:from>
    <cdr:to>
      <cdr:x>0.31313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09600" y="4572000"/>
          <a:ext cx="17526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P=0.000</a:t>
          </a:r>
          <a:endParaRPr lang="en-US" sz="16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0.09375</cdr:x>
      <cdr:y>0.93846</cdr:y>
    </cdr:from>
    <cdr:to>
      <cdr:x>0.28125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85800" y="4648200"/>
          <a:ext cx="13716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400" dirty="0" smtClean="0"/>
            <a:t>P= 0.62</a:t>
          </a:r>
          <a:endParaRPr lang="en-US" sz="14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11/24/2017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11/24/2017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11/24/2017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google.co.uk/url?sa=i&amp;rct=j&amp;q=&amp;esrc=s&amp;source=images&amp;cd=&amp;cad=rja&amp;uact=8&amp;ved=0ahUKEwi26ojI183XAhWGtRQKHR6oBukQjRwIBw&amp;url=https://www.precisionmovement.coach/treat-pulled-hamstring/&amp;psig=AOvVaw1tTuplI6gCG4Px-6zThZg-&amp;ust=151128529401959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.uk/url?sa=i&amp;rct=j&amp;q=&amp;esrc=s&amp;source=images&amp;cd=&amp;cad=rja&amp;uact=8&amp;ved=0ahUKEwjJjMem2M3XAhXKtBQKHbMnCOsQjRwIBw&amp;url=http://painfulpelvic.blogspot.com/2014/03/3-easy-pelvic-floor-alignment-tips.html&amp;psig=AOvVaw2U3qx_5JxuvsH8PH0k_BfA&amp;ust=1511285611930088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.uk/url?sa=i&amp;rct=j&amp;q=&amp;esrc=s&amp;source=images&amp;cd=&amp;ved=0ahUKEwjbiZDl2M3XAhUMWRQKHXhxCd4QjRwIBw&amp;url=http://fixtheneck.com/posture.html&amp;psig=AOvVaw16FWHZ_cLiSHIquc9Toeus&amp;ust=1511285883696638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.uk/url?sa=i&amp;rct=j&amp;q=&amp;esrc=s&amp;source=images&amp;cd=&amp;cad=rja&amp;uact=8&amp;ved=0ahUKEwif3diJ2M3XAhVGsBQKHUssC_sQjRwIBw&amp;url=http://fixtheneck.com/posture.html&amp;psig=AOvVaw2U3qx_5JxuvsH8PH0k_BfA&amp;ust=1511285611930088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j5tNGI183XAhWKtBQKHRJ5ANAQjRwIBw&amp;url=http://www.dovemed.com/diseases-conditions/hamstring-muscle-injuries/&amp;psig=AOvVaw1tTuplI6gCG4Px-6zThZg-&amp;ust=1511285294019594" TargetMode="External"/><Relationship Id="rId2" Type="http://schemas.openxmlformats.org/officeDocument/2006/relationships/hyperlink" Target="https://www.google.co.uk/url?sa=i&amp;rct=j&amp;q=&amp;esrc=s&amp;source=images&amp;cd=&amp;cad=rja&amp;uact=8&amp;ved=0ahUKEwjfxerY1s3XAhULuxQKHX_8DNAQjRwIBw&amp;url=https://www.medicinenet.com/image-collection/hamstring_muscle_picture/picture.htm&amp;psig=AOvVaw1tTuplI6gCG4Px-6zThZg-&amp;ust=151128529401959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.uk/url?sa=i&amp;rct=j&amp;q=&amp;esrc=s&amp;source=images&amp;cd=&amp;cad=rja&amp;uact=8&amp;ved=0ahUKEwjpvpDZ2s3XAhWRqaQKHVfYCrEQjRwIBw&amp;url=http://clipart-library.com/aim-cliparts.html&amp;psig=AOvVaw3AwHAp5klH_mK4fAKLFdRT&amp;ust=1511286392615012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Effective Way to Stretch the Hamstring Muscle; Randomized Clinical Trial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Faris</a:t>
            </a:r>
            <a:r>
              <a:rPr lang="en-US" dirty="0" smtClean="0"/>
              <a:t> </a:t>
            </a:r>
            <a:r>
              <a:rPr lang="en-US" dirty="0" err="1" smtClean="0"/>
              <a:t>Alshammari</a:t>
            </a:r>
            <a:r>
              <a:rPr lang="en-US" dirty="0" smtClean="0"/>
              <a:t>, PT, MPT, PhD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Hamstring muscle is a major muscle that contributes to human body posture. </a:t>
            </a:r>
          </a:p>
          <a:p>
            <a:r>
              <a:rPr lang="en-US" dirty="0" smtClean="0"/>
              <a:t>Shortening and tightness of Hamstring muscle affect postural alignment and lower quarter mechanics resulting in possible mechanical pain.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Hamstring Muscle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Image result for hamstring muscles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38200"/>
            <a:ext cx="9190248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Balance Components</a:t>
            </a:r>
            <a:endParaRPr lang="en-US"/>
          </a:p>
        </p:txBody>
      </p:sp>
      <p:pic>
        <p:nvPicPr>
          <p:cNvPr id="4" name="Picture 2" descr="http://www.pt.ntu.edu.tw/hmchai/Biomechanics/BMclinic/Stance.files/COMandCO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447800"/>
            <a:ext cx="3276600" cy="49841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Image result for hamstring and pelvis alignment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2400"/>
            <a:ext cx="9144000" cy="670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 descr="Image result for hamstring and body posture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152400"/>
            <a:ext cx="9086996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hamstring and pelvis alignment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762000"/>
            <a:ext cx="8604977" cy="533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122" name="AutoShape 2" descr="Image result for hamstring muscles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3975" y="-1447800"/>
            <a:ext cx="4457700" cy="3028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" name="AutoShape 4" descr="Image result for hamstring muscles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3975" y="-1447800"/>
            <a:ext cx="4457700" cy="3028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6" name="AutoShape 6" descr="Image result for hamstring muscles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3975" y="-1447800"/>
            <a:ext cx="4457700" cy="3028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8" name="AutoShape 8" descr="Image result for hamstring muscles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3975" y="-1447800"/>
            <a:ext cx="4457700" cy="3028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32" name="Picture 12" descr="Image result for hamstring muscles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76135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Cipriani</a:t>
            </a:r>
            <a:r>
              <a:rPr lang="en-US" dirty="0" smtClean="0"/>
              <a:t> and colleagues- the effect of gender and stretch frequency on hamstring muscle flexibility.</a:t>
            </a:r>
          </a:p>
          <a:p>
            <a:r>
              <a:rPr lang="en-US" dirty="0" smtClean="0"/>
              <a:t>Findings:</a:t>
            </a:r>
          </a:p>
          <a:p>
            <a:pPr>
              <a:buNone/>
            </a:pPr>
            <a:r>
              <a:rPr lang="en-US" dirty="0" smtClean="0"/>
              <a:t>-Stretching of hamstring muscle 3 times per week was as effective as stretching once daily</a:t>
            </a:r>
          </a:p>
          <a:p>
            <a:pPr>
              <a:buNone/>
            </a:pPr>
            <a:r>
              <a:rPr lang="en-US" dirty="0" smtClean="0"/>
              <a:t>- No relationship between the improvement and gender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			 </a:t>
            </a:r>
            <a:r>
              <a:rPr lang="en-US" dirty="0" err="1" smtClean="0"/>
              <a:t>Cipriani</a:t>
            </a:r>
            <a:r>
              <a:rPr lang="en-US" dirty="0" smtClean="0"/>
              <a:t> et al. 2012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Nishikawa and colleagues- immediate effect of passive stretching compared to active hamstring stretching on muscle flexibility. </a:t>
            </a:r>
          </a:p>
          <a:p>
            <a:r>
              <a:rPr lang="en-US" dirty="0" smtClean="0"/>
              <a:t>Findings:</a:t>
            </a:r>
          </a:p>
          <a:p>
            <a:pPr>
              <a:buFontTx/>
              <a:buChar char="-"/>
            </a:pPr>
            <a:r>
              <a:rPr lang="en-US" dirty="0" smtClean="0"/>
              <a:t>Passive stretching was more effective than active stretching in increasing hamstring muscle flexibility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			Nishikawa et al. 2015</a:t>
            </a:r>
            <a:endParaRPr lang="ar-J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</a:t>
            </a:r>
            <a:endParaRPr lang="ar-JO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224272"/>
          </a:xfrm>
        </p:spPr>
        <p:txBody>
          <a:bodyPr>
            <a:normAutofit/>
          </a:bodyPr>
          <a:lstStyle/>
          <a:p>
            <a:r>
              <a:rPr lang="en-US" dirty="0" smtClean="0"/>
              <a:t>Johnson and colleagues- the effect of stretching repetition on hamstring muscle flexibility. </a:t>
            </a:r>
          </a:p>
          <a:p>
            <a:r>
              <a:rPr lang="en-US" dirty="0" smtClean="0"/>
              <a:t>Applied stretch of 10 seconds for 9 times or stretch of 30 seconds for 3 times. Stretching was provided over a period of 6 weeks. </a:t>
            </a:r>
          </a:p>
          <a:p>
            <a:r>
              <a:rPr lang="en-US" dirty="0" smtClean="0"/>
              <a:t>Findings:</a:t>
            </a:r>
          </a:p>
          <a:p>
            <a:pPr>
              <a:buFontTx/>
              <a:buChar char="-"/>
            </a:pPr>
            <a:r>
              <a:rPr lang="en-US" dirty="0" smtClean="0"/>
              <a:t>Hamstring flexibility increased with 90 seconds  stretching regardless the number of repetitions</a:t>
            </a:r>
          </a:p>
          <a:p>
            <a:pPr>
              <a:buFontTx/>
              <a:buChar char="-"/>
            </a:pPr>
            <a:endParaRPr lang="en-US" dirty="0" smtClean="0"/>
          </a:p>
          <a:p>
            <a:pPr lvl="8">
              <a:buNone/>
            </a:pPr>
            <a:r>
              <a:rPr lang="en-US" dirty="0" smtClean="0"/>
              <a:t>                                                 Johnson et al. 2014</a:t>
            </a:r>
          </a:p>
          <a:p>
            <a:pPr lvl="8">
              <a:buNone/>
            </a:pPr>
            <a:endParaRPr lang="ar-J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</a:t>
            </a:r>
            <a:endParaRPr lang="ar-JO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Hamstring muscles is a major muscle in our body</a:t>
            </a:r>
          </a:p>
          <a:p>
            <a:r>
              <a:rPr lang="en-US" dirty="0" smtClean="0"/>
              <a:t>It is antigravity/ postural muscle</a:t>
            </a:r>
          </a:p>
          <a:p>
            <a:r>
              <a:rPr lang="en-US" dirty="0" smtClean="0"/>
              <a:t>It is prone to be injured</a:t>
            </a:r>
          </a:p>
          <a:p>
            <a:r>
              <a:rPr lang="en-US" dirty="0" smtClean="0"/>
              <a:t>Lifestyle change made the hamstring muscle prone to be shortened and lose flexibility</a:t>
            </a:r>
          </a:p>
          <a:p>
            <a:r>
              <a:rPr lang="en-US" dirty="0" smtClean="0"/>
              <a:t>It is important to find an effective way to improve the hamstring muscle flexibility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Thoughts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of the following techniques is more effective in improving the hamstring muscle flexibility: passive stretching, quad activation following passive stretching, or </a:t>
            </a:r>
            <a:r>
              <a:rPr lang="en-US" dirty="0" err="1" smtClean="0"/>
              <a:t>neurodynamic</a:t>
            </a:r>
            <a:r>
              <a:rPr lang="en-US" dirty="0" smtClean="0"/>
              <a:t> of </a:t>
            </a:r>
            <a:r>
              <a:rPr lang="en-US" dirty="0" err="1" smtClean="0"/>
              <a:t>tibial</a:t>
            </a:r>
            <a:r>
              <a:rPr lang="en-US" dirty="0" smtClean="0"/>
              <a:t> nerve?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Question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aim of this study was to find a new effective way in stretching Hamstring muscle to improve muscle's flexibility and body mechanics.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 of the study </a:t>
            </a:r>
            <a:endParaRPr lang="en-US" dirty="0"/>
          </a:p>
        </p:txBody>
      </p:sp>
      <p:sp>
        <p:nvSpPr>
          <p:cNvPr id="36866" name="AutoShape 2" descr="Image result for aim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3975" y="-1790700"/>
            <a:ext cx="376237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6868" name="Picture 4" descr="Image result for aim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3200400"/>
            <a:ext cx="2527397" cy="251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single blinded randomized clinical trial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Design 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60 subjects will be recruited for this study</a:t>
            </a:r>
          </a:p>
          <a:p>
            <a:r>
              <a:rPr lang="en-US" dirty="0" smtClean="0"/>
              <a:t>Subjects recruitment in progress</a:t>
            </a:r>
          </a:p>
          <a:p>
            <a:r>
              <a:rPr lang="en-US" dirty="0" smtClean="0"/>
              <a:t>Subjects are assigned randomly into one of three intervention groups.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Subjects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Inclusion and Exclusion Criteria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Inclusion criteria: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Limited hamstring flexibility/ Shortening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Healthy subjects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Age 18-24 years old </a:t>
            </a:r>
          </a:p>
          <a:p>
            <a:pPr>
              <a:buFont typeface="Wingdings" pitchFamily="2" charset="2"/>
              <a:buChar char="ü"/>
            </a:pPr>
            <a:endParaRPr lang="en-US" dirty="0" smtClean="0"/>
          </a:p>
          <a:p>
            <a:pPr>
              <a:buFont typeface="Wingdings" pitchFamily="2" charset="2"/>
              <a:buChar char="ü"/>
            </a:pP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Exclusion criteria:</a:t>
            </a:r>
          </a:p>
          <a:p>
            <a:pPr>
              <a:buFont typeface="Lucida Sans Unicode" pitchFamily="34" charset="0"/>
              <a:buChar char="×"/>
            </a:pPr>
            <a:r>
              <a:rPr lang="en-US" dirty="0" smtClean="0"/>
              <a:t>Lumbar spine pathology </a:t>
            </a:r>
          </a:p>
          <a:p>
            <a:pPr>
              <a:buFont typeface="Lucida Sans Unicode" pitchFamily="34" charset="0"/>
              <a:buChar char="×"/>
            </a:pPr>
            <a:r>
              <a:rPr lang="en-US" dirty="0" smtClean="0"/>
              <a:t>Working out </a:t>
            </a:r>
            <a:r>
              <a:rPr lang="en-US" dirty="0" err="1" smtClean="0"/>
              <a:t>regulary</a:t>
            </a:r>
            <a:r>
              <a:rPr lang="en-US" dirty="0" smtClean="0"/>
              <a:t> in the last 3 months </a:t>
            </a:r>
          </a:p>
          <a:p>
            <a:pPr>
              <a:buFont typeface="Lucida Sans Unicode" pitchFamily="34" charset="0"/>
              <a:buChar char="×"/>
            </a:pPr>
            <a:r>
              <a:rPr lang="en-US" dirty="0" smtClean="0"/>
              <a:t>Lower limb pathology </a:t>
            </a:r>
          </a:p>
          <a:p>
            <a:pPr>
              <a:buFont typeface="Lucida Sans Unicode" pitchFamily="34" charset="0"/>
              <a:buChar char="×"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Reduction in knee extension ROM by 20 degree or more while holding the hip joint at 90 degree.</a:t>
            </a:r>
          </a:p>
          <a:p>
            <a:r>
              <a:rPr lang="en-US" dirty="0" smtClean="0"/>
              <a:t>Measurement tool:</a:t>
            </a:r>
          </a:p>
          <a:p>
            <a:pPr>
              <a:buNone/>
            </a:pPr>
            <a:r>
              <a:rPr lang="en-US" dirty="0" smtClean="0"/>
              <a:t>- </a:t>
            </a:r>
            <a:r>
              <a:rPr lang="en-US" dirty="0" err="1" smtClean="0"/>
              <a:t>Goniometer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Operational Definition of Limited Hamstring Flexibility/ Shortening</a:t>
            </a:r>
            <a:endParaRPr lang="en-US" dirty="0"/>
          </a:p>
        </p:txBody>
      </p:sp>
      <p:pic>
        <p:nvPicPr>
          <p:cNvPr id="1029" name="Picture 5" descr="C:\Users\faris\Desktop\5th internaional conference\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2514600"/>
            <a:ext cx="3886200" cy="4010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Group I– Received </a:t>
            </a:r>
            <a:r>
              <a:rPr lang="en-US" dirty="0" err="1" smtClean="0"/>
              <a:t>Neurodynamic</a:t>
            </a:r>
            <a:r>
              <a:rPr lang="en-US" dirty="0" smtClean="0"/>
              <a:t> (NDG) of </a:t>
            </a:r>
            <a:r>
              <a:rPr lang="en-US" dirty="0" err="1" smtClean="0"/>
              <a:t>tibial</a:t>
            </a:r>
            <a:r>
              <a:rPr lang="en-US" dirty="0" smtClean="0"/>
              <a:t> nerve ( 3 sets of 10 reps)</a:t>
            </a:r>
          </a:p>
          <a:p>
            <a:r>
              <a:rPr lang="en-US" dirty="0" smtClean="0"/>
              <a:t>Group II- Received Passive stretching (QAG)  followed by Quad activation (3 reps 30 seconds each followed by 3 sets of 10 reps of </a:t>
            </a:r>
            <a:r>
              <a:rPr lang="en-US" dirty="0" err="1" smtClean="0"/>
              <a:t>acitve</a:t>
            </a:r>
            <a:r>
              <a:rPr lang="en-US" dirty="0" smtClean="0"/>
              <a:t> knee extension)</a:t>
            </a:r>
          </a:p>
          <a:p>
            <a:r>
              <a:rPr lang="en-US" dirty="0" smtClean="0"/>
              <a:t>Group III- Received Passive </a:t>
            </a:r>
            <a:r>
              <a:rPr lang="en-US" smtClean="0"/>
              <a:t>stretching technique (PSG) </a:t>
            </a:r>
            <a:r>
              <a:rPr lang="en-US" dirty="0" smtClean="0"/>
              <a:t>(3 reps 30 seconds each)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Intervention groups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Demographic data including age, height, and weight were taken.</a:t>
            </a:r>
          </a:p>
          <a:p>
            <a:r>
              <a:rPr lang="en-US" dirty="0" smtClean="0"/>
              <a:t>Knee extension ROM was measured with hip held in 90 degree pre and post intervention to record the changes on muscles flexibility.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86200" y="457200"/>
            <a:ext cx="15240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60 subjects</a:t>
            </a:r>
            <a:endParaRPr lang="en-US" dirty="0"/>
          </a:p>
        </p:txBody>
      </p:sp>
      <p:cxnSp>
        <p:nvCxnSpPr>
          <p:cNvPr id="6" name="Straight Arrow Connector 5"/>
          <p:cNvCxnSpPr>
            <a:stCxn id="4" idx="2"/>
          </p:cNvCxnSpPr>
          <p:nvPr/>
        </p:nvCxnSpPr>
        <p:spPr>
          <a:xfrm rot="5400000">
            <a:off x="4419600" y="12954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3505200" y="1524000"/>
            <a:ext cx="23622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Assigned Randomly</a:t>
            </a:r>
            <a:endParaRPr lang="en-US" dirty="0"/>
          </a:p>
        </p:txBody>
      </p:sp>
      <p:cxnSp>
        <p:nvCxnSpPr>
          <p:cNvPr id="10" name="Straight Arrow Connector 9"/>
          <p:cNvCxnSpPr>
            <a:stCxn id="8" idx="4"/>
          </p:cNvCxnSpPr>
          <p:nvPr/>
        </p:nvCxnSpPr>
        <p:spPr>
          <a:xfrm rot="5400000">
            <a:off x="2952750" y="857250"/>
            <a:ext cx="533400" cy="2933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4"/>
          </p:cNvCxnSpPr>
          <p:nvPr/>
        </p:nvCxnSpPr>
        <p:spPr>
          <a:xfrm rot="5400000">
            <a:off x="4286250" y="2419350"/>
            <a:ext cx="762000" cy="38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8" idx="4"/>
          </p:cNvCxnSpPr>
          <p:nvPr/>
        </p:nvCxnSpPr>
        <p:spPr>
          <a:xfrm rot="16200000" flipH="1">
            <a:off x="5886450" y="857250"/>
            <a:ext cx="457200" cy="2857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219200" y="2667000"/>
            <a:ext cx="1143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PSG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114800" y="2895600"/>
            <a:ext cx="1066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NDG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858000" y="2667000"/>
            <a:ext cx="1143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QAG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752600" y="3124200"/>
            <a:ext cx="25146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6" idx="2"/>
          </p:cNvCxnSpPr>
          <p:nvPr/>
        </p:nvCxnSpPr>
        <p:spPr>
          <a:xfrm rot="5400000">
            <a:off x="4495800" y="35052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7" idx="2"/>
          </p:cNvCxnSpPr>
          <p:nvPr/>
        </p:nvCxnSpPr>
        <p:spPr>
          <a:xfrm rot="5400000">
            <a:off x="5810250" y="2190750"/>
            <a:ext cx="762000" cy="2476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3733800" y="3886200"/>
            <a:ext cx="18288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Pre-measures 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3429000" y="4724400"/>
            <a:ext cx="2514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Proper Intervention</a:t>
            </a:r>
            <a:endParaRPr lang="en-US" dirty="0"/>
          </a:p>
        </p:txBody>
      </p:sp>
      <p:cxnSp>
        <p:nvCxnSpPr>
          <p:cNvPr id="31" name="Straight Arrow Connector 30"/>
          <p:cNvCxnSpPr>
            <a:stCxn id="24" idx="2"/>
          </p:cNvCxnSpPr>
          <p:nvPr/>
        </p:nvCxnSpPr>
        <p:spPr>
          <a:xfrm rot="5400000">
            <a:off x="4457700" y="44577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6400800" y="5486400"/>
            <a:ext cx="18288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Post-measures</a:t>
            </a:r>
            <a:endParaRPr lang="en-US" dirty="0"/>
          </a:p>
        </p:txBody>
      </p:sp>
      <p:cxnSp>
        <p:nvCxnSpPr>
          <p:cNvPr id="34" name="Shape 33"/>
          <p:cNvCxnSpPr>
            <a:stCxn id="26" idx="2"/>
          </p:cNvCxnSpPr>
          <p:nvPr/>
        </p:nvCxnSpPr>
        <p:spPr>
          <a:xfrm rot="16200000" flipH="1">
            <a:off x="5391150" y="4552950"/>
            <a:ext cx="685800" cy="2095500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5867400" y="1219200"/>
            <a:ext cx="914400" cy="457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6934200" y="685800"/>
            <a:ext cx="13716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Blocked Design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preliminary results were calculated based on 10 subjects in each intervention group (Total N=30). </a:t>
            </a:r>
            <a:endParaRPr lang="en-US" dirty="0" smtClean="0"/>
          </a:p>
          <a:p>
            <a:r>
              <a:rPr lang="en-US" dirty="0" smtClean="0"/>
              <a:t>There were no significant differences in baseline muscles flexibility, subjects age, and BMI among groups. </a:t>
            </a:r>
            <a:endParaRPr lang="en-US" dirty="0" smtClean="0"/>
          </a:p>
          <a:p>
            <a:r>
              <a:rPr lang="en-US" dirty="0" smtClean="0"/>
              <a:t>There was no significant difference in the improvement of </a:t>
            </a:r>
            <a:r>
              <a:rPr lang="en-US" dirty="0" err="1" smtClean="0"/>
              <a:t>hamstringmuscles</a:t>
            </a:r>
            <a:r>
              <a:rPr lang="en-US" dirty="0" smtClean="0"/>
              <a:t> flexibility among groups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685800" y="685800"/>
          <a:ext cx="79248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52600" y="5638800"/>
            <a:ext cx="1600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P=0.002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838200" y="838200"/>
          <a:ext cx="75438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181600" y="2743200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*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914400" y="762000"/>
          <a:ext cx="73152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expected to have significant difference among group with the increase of sample size.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Priliminary</a:t>
            </a:r>
            <a:r>
              <a:rPr lang="en-US" dirty="0" smtClean="0"/>
              <a:t> data showed better improvement in hamstring muscle flexibility using </a:t>
            </a:r>
            <a:r>
              <a:rPr lang="en-US" dirty="0" err="1" smtClean="0"/>
              <a:t>Neurodynamic</a:t>
            </a:r>
            <a:r>
              <a:rPr lang="en-US" dirty="0" smtClean="0"/>
              <a:t> or Quad muscles activation compared Passive hamstring Stretching.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2533</TotalTime>
  <Words>617</Words>
  <Application>Microsoft Office PowerPoint</Application>
  <PresentationFormat>On-screen Show (4:3)</PresentationFormat>
  <Paragraphs>89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Concourse</vt:lpstr>
      <vt:lpstr>Effective Way to Stretch the Hamstring Muscle; Randomized Clinical Trial </vt:lpstr>
      <vt:lpstr>Hamstring Muscle</vt:lpstr>
      <vt:lpstr>Slide 3</vt:lpstr>
      <vt:lpstr>Balance Components</vt:lpstr>
      <vt:lpstr>Slide 5</vt:lpstr>
      <vt:lpstr>Slide 6</vt:lpstr>
      <vt:lpstr>Slide 7</vt:lpstr>
      <vt:lpstr>Slide 8</vt:lpstr>
      <vt:lpstr>Literature</vt:lpstr>
      <vt:lpstr>Literature</vt:lpstr>
      <vt:lpstr>Literature</vt:lpstr>
      <vt:lpstr>Thoughts</vt:lpstr>
      <vt:lpstr>Research Question</vt:lpstr>
      <vt:lpstr>Aim of the study </vt:lpstr>
      <vt:lpstr>Study Design </vt:lpstr>
      <vt:lpstr>Subjects</vt:lpstr>
      <vt:lpstr>Inclusion and Exclusion Criteria</vt:lpstr>
      <vt:lpstr>Operational Definition of Limited Hamstring Flexibility/ Shortening</vt:lpstr>
      <vt:lpstr>Intervention groups</vt:lpstr>
      <vt:lpstr>Measurement</vt:lpstr>
      <vt:lpstr>Procedure</vt:lpstr>
      <vt:lpstr>Results</vt:lpstr>
      <vt:lpstr>Slide 23</vt:lpstr>
      <vt:lpstr>Slide 24</vt:lpstr>
      <vt:lpstr>Slide 25</vt:lpstr>
      <vt:lpstr>Discussion</vt:lpstr>
      <vt:lpstr>Conclusion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Effective Way to Stretch the Hamstring Muscle; Randomized Clinical Trial </dc:title>
  <dc:creator>faris al</dc:creator>
  <cp:lastModifiedBy>faris al</cp:lastModifiedBy>
  <cp:revision>8</cp:revision>
  <dcterms:created xsi:type="dcterms:W3CDTF">2006-08-16T00:00:00Z</dcterms:created>
  <dcterms:modified xsi:type="dcterms:W3CDTF">2017-11-25T17:35:33Z</dcterms:modified>
</cp:coreProperties>
</file>