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8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9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1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4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  <p:sldMasterId id="2147484176" r:id="rId2"/>
    <p:sldMasterId id="2147484188" r:id="rId3"/>
    <p:sldMasterId id="2147484204" r:id="rId4"/>
    <p:sldMasterId id="2147484221" r:id="rId5"/>
  </p:sldMasterIdLst>
  <p:notesMasterIdLst>
    <p:notesMasterId r:id="rId38"/>
  </p:notesMasterIdLst>
  <p:sldIdLst>
    <p:sldId id="1202" r:id="rId6"/>
    <p:sldId id="1152" r:id="rId7"/>
    <p:sldId id="1200" r:id="rId8"/>
    <p:sldId id="1198" r:id="rId9"/>
    <p:sldId id="1197" r:id="rId10"/>
    <p:sldId id="1199" r:id="rId11"/>
    <p:sldId id="1153" r:id="rId12"/>
    <p:sldId id="1186" r:id="rId13"/>
    <p:sldId id="1155" r:id="rId14"/>
    <p:sldId id="1170" r:id="rId15"/>
    <p:sldId id="1151" r:id="rId16"/>
    <p:sldId id="1178" r:id="rId17"/>
    <p:sldId id="1156" r:id="rId18"/>
    <p:sldId id="1167" r:id="rId19"/>
    <p:sldId id="1193" r:id="rId20"/>
    <p:sldId id="1194" r:id="rId21"/>
    <p:sldId id="1187" r:id="rId22"/>
    <p:sldId id="1188" r:id="rId23"/>
    <p:sldId id="1191" r:id="rId24"/>
    <p:sldId id="1192" r:id="rId25"/>
    <p:sldId id="1180" r:id="rId26"/>
    <p:sldId id="1181" r:id="rId27"/>
    <p:sldId id="1182" r:id="rId28"/>
    <p:sldId id="1183" r:id="rId29"/>
    <p:sldId id="1189" r:id="rId30"/>
    <p:sldId id="1190" r:id="rId31"/>
    <p:sldId id="1184" r:id="rId32"/>
    <p:sldId id="1185" r:id="rId33"/>
    <p:sldId id="1179" r:id="rId34"/>
    <p:sldId id="1195" r:id="rId35"/>
    <p:sldId id="1196" r:id="rId36"/>
    <p:sldId id="1201" r:id="rId37"/>
  </p:sldIdLst>
  <p:sldSz cx="9144000" cy="6858000" type="screen4x3"/>
  <p:notesSz cx="6797675" cy="9874250"/>
  <p:defaultTextStyle>
    <a:defPPr>
      <a:defRPr lang="de-DE"/>
    </a:defPPr>
    <a:lvl1pPr algn="ctr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85E"/>
    <a:srgbClr val="00FF00"/>
    <a:srgbClr val="0000CC"/>
    <a:srgbClr val="C0C0C0"/>
    <a:srgbClr val="063CE8"/>
    <a:srgbClr val="0531BF"/>
    <a:srgbClr val="0429A0"/>
    <a:srgbClr val="032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78992" autoAdjust="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9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9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9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9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9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9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9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9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9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9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9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9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690269"/>
            <a:ext cx="4984962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7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380537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1E2E43C-C8C4-4D93-89CC-F76A897CF2A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1623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016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22016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8596" indent="-28792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1687" indent="-23033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2362" indent="-23033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73036" indent="-23033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33711" indent="-230337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94386" indent="-230337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55060" indent="-230337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15735" indent="-230337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8D895C8-09AD-4D8A-B0B2-28F0AD980348}" type="slidenum">
              <a:rPr lang="de-DE">
                <a:solidFill>
                  <a:prstClr val="black"/>
                </a:solidFill>
              </a:rPr>
              <a:pPr eaLnBrk="1" hangingPunct="1"/>
              <a:t>3</a:t>
            </a:fld>
            <a:endParaRPr lang="de-D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425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22426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8596" indent="-28792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1687" indent="-23033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2362" indent="-23033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73036" indent="-230337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33711" indent="-230337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94386" indent="-230337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55060" indent="-230337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15735" indent="-230337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238B0D9-0A5B-4860-8CC4-815EE9A865F8}" type="slidenum">
              <a:rPr lang="de-DE">
                <a:solidFill>
                  <a:prstClr val="black"/>
                </a:solidFill>
              </a:rPr>
              <a:pPr eaLnBrk="1" hangingPunct="1"/>
              <a:t>4</a:t>
            </a:fld>
            <a:endParaRPr lang="de-DE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2355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B2E01ED-E640-4289-8FE9-E7A38F65BFA6}" type="slidenum">
              <a:rPr lang="de-DE">
                <a:solidFill>
                  <a:srgbClr val="000000"/>
                </a:solidFill>
              </a:rPr>
              <a:pPr eaLnBrk="1" hangingPunct="1"/>
              <a:t>6</a:t>
            </a:fld>
            <a:endParaRPr lang="de-D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8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166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9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266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10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926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11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42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C472A28-891E-480B-960D-BCBEB721C02B}" type="slidenum">
              <a:rPr lang="de-DE">
                <a:solidFill>
                  <a:srgbClr val="000000"/>
                </a:solidFill>
              </a:rPr>
              <a:pPr eaLnBrk="1" hangingPunct="1"/>
              <a:t>12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967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13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69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14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325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 smtClean="0">
              <a:latin typeface="Arial" panose="020B0604020202020204" pitchFamily="34" charset="0"/>
            </a:endParaRPr>
          </a:p>
        </p:txBody>
      </p:sp>
      <p:sp>
        <p:nvSpPr>
          <p:cNvPr id="7782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393B7F1-16B5-4920-B144-432EE07B0EE4}" type="slidenum">
              <a:rPr lang="de-DE" altLang="de-DE">
                <a:solidFill>
                  <a:srgbClr val="000000"/>
                </a:solidFill>
              </a:rPr>
              <a:pPr/>
              <a:t>15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669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de-DE" smtClean="0">
              <a:latin typeface="Arial" panose="020B0604020202020204" pitchFamily="34" charset="0"/>
            </a:endParaRPr>
          </a:p>
        </p:txBody>
      </p:sp>
      <p:sp>
        <p:nvSpPr>
          <p:cNvPr id="7885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99079B1-1344-43F9-B51A-E8636A6FE618}" type="slidenum">
              <a:rPr lang="de-DE" altLang="de-DE">
                <a:solidFill>
                  <a:srgbClr val="000000"/>
                </a:solidFill>
              </a:rPr>
              <a:pPr/>
              <a:t>16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1908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17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771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18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2579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19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392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20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198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21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288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22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4339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23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9390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24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7108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25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9087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26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294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27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8764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28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1164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240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2FC9E4-9C4E-40C0-BE9D-B49196DF0BF5}" type="slidenum">
              <a:rPr lang="de-DE" smtClean="0">
                <a:solidFill>
                  <a:srgbClr val="000000"/>
                </a:solidFill>
              </a:rPr>
              <a:pPr eaLnBrk="1" hangingPunct="1"/>
              <a:t>29</a:t>
            </a:fld>
            <a:endParaRPr lang="de-DE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3922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3852017" y="9380537"/>
            <a:ext cx="2945659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643203CA-2838-4943-8E8A-36F2BF95E0F8}" type="slidenum">
              <a:rPr lang="de-DE" sz="1200" smtClean="0">
                <a:solidFill>
                  <a:srgbClr val="000000"/>
                </a:solidFill>
              </a:rPr>
              <a:pPr algn="r" eaLnBrk="1" hangingPunct="1"/>
              <a:t>31</a:t>
            </a:fld>
            <a:endParaRPr lang="de-DE" sz="1200" smtClean="0">
              <a:solidFill>
                <a:srgbClr val="000000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9013" y="979488"/>
            <a:ext cx="4360862" cy="3271837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7932" y="4695412"/>
            <a:ext cx="4981815" cy="415541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1000" y="2057400"/>
            <a:ext cx="8382000" cy="1143000"/>
          </a:xfrm>
        </p:spPr>
        <p:txBody>
          <a:bodyPr/>
          <a:lstStyle>
            <a:lvl1pPr>
              <a:defRPr sz="3400"/>
            </a:lvl1pPr>
          </a:lstStyle>
          <a:p>
            <a:r>
              <a:rPr lang="de-DE"/>
              <a:t>Klicken Sie, um das Titelformat zu bearbeiten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21313426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7853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147193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0900" y="1981200"/>
            <a:ext cx="40497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569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6021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9854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17186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859019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704943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0445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062163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0375" y="609600"/>
            <a:ext cx="6035675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9536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0900" y="1981200"/>
            <a:ext cx="4049713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0900" y="4114800"/>
            <a:ext cx="4049713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850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0900" y="1981200"/>
            <a:ext cx="4049713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9603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60375" y="609600"/>
            <a:ext cx="8250238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5694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0375" y="1981200"/>
            <a:ext cx="8250238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83622577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60375" y="1981200"/>
            <a:ext cx="8250238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75696119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7938"/>
            <a:ext cx="9132888" cy="6838950"/>
            <a:chOff x="0" y="5"/>
            <a:chExt cx="6232" cy="4308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3677" y="999"/>
              <a:ext cx="2555" cy="3314"/>
            </a:xfrm>
            <a:custGeom>
              <a:avLst/>
              <a:gdLst>
                <a:gd name="T0" fmla="*/ 2063 w 2555"/>
                <a:gd name="T1" fmla="*/ 3312 h 3314"/>
                <a:gd name="T2" fmla="*/ 2554 w 2555"/>
                <a:gd name="T3" fmla="*/ 3313 h 3314"/>
                <a:gd name="T4" fmla="*/ 2554 w 2555"/>
                <a:gd name="T5" fmla="*/ 1437 h 3314"/>
                <a:gd name="T6" fmla="*/ 0 w 2555"/>
                <a:gd name="T7" fmla="*/ 0 h 3314"/>
                <a:gd name="T8" fmla="*/ 218 w 2555"/>
                <a:gd name="T9" fmla="*/ 150 h 3314"/>
                <a:gd name="T10" fmla="*/ 396 w 2555"/>
                <a:gd name="T11" fmla="*/ 279 h 3314"/>
                <a:gd name="T12" fmla="*/ 598 w 2555"/>
                <a:gd name="T13" fmla="*/ 441 h 3314"/>
                <a:gd name="T14" fmla="*/ 793 w 2555"/>
                <a:gd name="T15" fmla="*/ 612 h 3314"/>
                <a:gd name="T16" fmla="*/ 1079 w 2555"/>
                <a:gd name="T17" fmla="*/ 903 h 3314"/>
                <a:gd name="T18" fmla="*/ 1332 w 2555"/>
                <a:gd name="T19" fmla="*/ 1212 h 3314"/>
                <a:gd name="T20" fmla="*/ 1516 w 2555"/>
                <a:gd name="T21" fmla="*/ 1482 h 3314"/>
                <a:gd name="T22" fmla="*/ 1677 w 2555"/>
                <a:gd name="T23" fmla="*/ 1761 h 3314"/>
                <a:gd name="T24" fmla="*/ 1803 w 2555"/>
                <a:gd name="T25" fmla="*/ 2040 h 3314"/>
                <a:gd name="T26" fmla="*/ 1897 w 2555"/>
                <a:gd name="T27" fmla="*/ 2295 h 3314"/>
                <a:gd name="T28" fmla="*/ 1959 w 2555"/>
                <a:gd name="T29" fmla="*/ 2511 h 3314"/>
                <a:gd name="T30" fmla="*/ 2018 w 2555"/>
                <a:gd name="T31" fmla="*/ 2778 h 3314"/>
                <a:gd name="T32" fmla="*/ 2047 w 2555"/>
                <a:gd name="T33" fmla="*/ 3012 h 3314"/>
                <a:gd name="T34" fmla="*/ 2063 w 2555"/>
                <a:gd name="T35" fmla="*/ 3312 h 33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555" h="3314">
                  <a:moveTo>
                    <a:pt x="2063" y="3312"/>
                  </a:moveTo>
                  <a:lnTo>
                    <a:pt x="2554" y="3313"/>
                  </a:lnTo>
                  <a:lnTo>
                    <a:pt x="2554" y="1437"/>
                  </a:lnTo>
                  <a:lnTo>
                    <a:pt x="0" y="0"/>
                  </a:lnTo>
                  <a:lnTo>
                    <a:pt x="218" y="150"/>
                  </a:lnTo>
                  <a:lnTo>
                    <a:pt x="396" y="279"/>
                  </a:lnTo>
                  <a:lnTo>
                    <a:pt x="598" y="441"/>
                  </a:lnTo>
                  <a:lnTo>
                    <a:pt x="793" y="612"/>
                  </a:lnTo>
                  <a:lnTo>
                    <a:pt x="1079" y="903"/>
                  </a:lnTo>
                  <a:lnTo>
                    <a:pt x="1332" y="1212"/>
                  </a:lnTo>
                  <a:lnTo>
                    <a:pt x="1516" y="1482"/>
                  </a:lnTo>
                  <a:lnTo>
                    <a:pt x="1677" y="1761"/>
                  </a:lnTo>
                  <a:lnTo>
                    <a:pt x="1803" y="2040"/>
                  </a:lnTo>
                  <a:lnTo>
                    <a:pt x="1897" y="2295"/>
                  </a:lnTo>
                  <a:lnTo>
                    <a:pt x="1959" y="2511"/>
                  </a:lnTo>
                  <a:lnTo>
                    <a:pt x="2018" y="2778"/>
                  </a:lnTo>
                  <a:lnTo>
                    <a:pt x="2047" y="3012"/>
                  </a:lnTo>
                  <a:lnTo>
                    <a:pt x="2063" y="3312"/>
                  </a:lnTo>
                </a:path>
              </a:pathLst>
            </a:custGeom>
            <a:gradFill rotWithShape="0">
              <a:gsLst>
                <a:gs pos="0">
                  <a:srgbClr val="0000CC"/>
                </a:gs>
                <a:gs pos="100000">
                  <a:srgbClr val="0000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de-DE" smtClean="0">
                <a:solidFill>
                  <a:srgbClr val="FFFFFF"/>
                </a:solidFill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0" y="5"/>
              <a:ext cx="5736" cy="43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smtClean="0">
                <a:solidFill>
                  <a:srgbClr val="FFFFFF"/>
                </a:solidFill>
              </a:endParaRPr>
            </a:p>
          </p:txBody>
        </p:sp>
      </p:grpSp>
      <p:pic>
        <p:nvPicPr>
          <p:cNvPr id="7" name="Picture 5" descr="SCH_logo_cl_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096000"/>
            <a:ext cx="195262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1000" y="2057400"/>
            <a:ext cx="8382000" cy="1143000"/>
          </a:xfrm>
        </p:spPr>
        <p:txBody>
          <a:bodyPr/>
          <a:lstStyle>
            <a:lvl1pPr>
              <a:defRPr sz="3400"/>
            </a:lvl1pPr>
          </a:lstStyle>
          <a:p>
            <a:r>
              <a:rPr lang="de-DE"/>
              <a:t>Klicken Sie, um das Titelformat zu bearbeiten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257458811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31753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5523261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0900" y="1981200"/>
            <a:ext cx="40497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252585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651125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87290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13910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6855407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80605914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949812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062163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60375" y="609600"/>
            <a:ext cx="6035675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84285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1000" y="2057400"/>
            <a:ext cx="8382000" cy="1143000"/>
          </a:xfrm>
        </p:spPr>
        <p:txBody>
          <a:bodyPr/>
          <a:lstStyle>
            <a:lvl1pPr>
              <a:defRPr sz="3400"/>
            </a:lvl1pPr>
          </a:lstStyle>
          <a:p>
            <a:r>
              <a:rPr lang="de-DE"/>
              <a:t>Klicken Sie, um das Titelformat zu bearbeiten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32363148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88431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8870046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0900" y="1981200"/>
            <a:ext cx="40497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5755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92872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95116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0588951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27548098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24950064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916563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062163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60375" y="609600"/>
            <a:ext cx="6035675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45108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60375" y="1981200"/>
            <a:ext cx="8250238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60301442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60375" y="1981200"/>
            <a:ext cx="8250238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363911882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xt und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</p:nvPr>
        </p:nvSpPr>
        <p:spPr>
          <a:xfrm>
            <a:off x="4660900" y="1981200"/>
            <a:ext cx="4049713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94026804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60375" y="609600"/>
            <a:ext cx="8250238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866400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7938"/>
            <a:ext cx="9132888" cy="6838950"/>
            <a:chOff x="0" y="5"/>
            <a:chExt cx="6232" cy="4308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3677" y="999"/>
              <a:ext cx="2555" cy="3314"/>
            </a:xfrm>
            <a:custGeom>
              <a:avLst/>
              <a:gdLst>
                <a:gd name="T0" fmla="*/ 2063 w 2555"/>
                <a:gd name="T1" fmla="*/ 3312 h 3314"/>
                <a:gd name="T2" fmla="*/ 2554 w 2555"/>
                <a:gd name="T3" fmla="*/ 3313 h 3314"/>
                <a:gd name="T4" fmla="*/ 2554 w 2555"/>
                <a:gd name="T5" fmla="*/ 1437 h 3314"/>
                <a:gd name="T6" fmla="*/ 0 w 2555"/>
                <a:gd name="T7" fmla="*/ 0 h 3314"/>
                <a:gd name="T8" fmla="*/ 218 w 2555"/>
                <a:gd name="T9" fmla="*/ 150 h 3314"/>
                <a:gd name="T10" fmla="*/ 396 w 2555"/>
                <a:gd name="T11" fmla="*/ 279 h 3314"/>
                <a:gd name="T12" fmla="*/ 598 w 2555"/>
                <a:gd name="T13" fmla="*/ 441 h 3314"/>
                <a:gd name="T14" fmla="*/ 793 w 2555"/>
                <a:gd name="T15" fmla="*/ 612 h 3314"/>
                <a:gd name="T16" fmla="*/ 1079 w 2555"/>
                <a:gd name="T17" fmla="*/ 903 h 3314"/>
                <a:gd name="T18" fmla="*/ 1332 w 2555"/>
                <a:gd name="T19" fmla="*/ 1212 h 3314"/>
                <a:gd name="T20" fmla="*/ 1516 w 2555"/>
                <a:gd name="T21" fmla="*/ 1482 h 3314"/>
                <a:gd name="T22" fmla="*/ 1677 w 2555"/>
                <a:gd name="T23" fmla="*/ 1761 h 3314"/>
                <a:gd name="T24" fmla="*/ 1803 w 2555"/>
                <a:gd name="T25" fmla="*/ 2040 h 3314"/>
                <a:gd name="T26" fmla="*/ 1897 w 2555"/>
                <a:gd name="T27" fmla="*/ 2295 h 3314"/>
                <a:gd name="T28" fmla="*/ 1959 w 2555"/>
                <a:gd name="T29" fmla="*/ 2511 h 3314"/>
                <a:gd name="T30" fmla="*/ 2018 w 2555"/>
                <a:gd name="T31" fmla="*/ 2778 h 3314"/>
                <a:gd name="T32" fmla="*/ 2047 w 2555"/>
                <a:gd name="T33" fmla="*/ 3012 h 3314"/>
                <a:gd name="T34" fmla="*/ 2063 w 2555"/>
                <a:gd name="T35" fmla="*/ 3312 h 33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555" h="3314">
                  <a:moveTo>
                    <a:pt x="2063" y="3312"/>
                  </a:moveTo>
                  <a:lnTo>
                    <a:pt x="2554" y="3313"/>
                  </a:lnTo>
                  <a:lnTo>
                    <a:pt x="2554" y="1437"/>
                  </a:lnTo>
                  <a:lnTo>
                    <a:pt x="0" y="0"/>
                  </a:lnTo>
                  <a:lnTo>
                    <a:pt x="218" y="150"/>
                  </a:lnTo>
                  <a:lnTo>
                    <a:pt x="396" y="279"/>
                  </a:lnTo>
                  <a:lnTo>
                    <a:pt x="598" y="441"/>
                  </a:lnTo>
                  <a:lnTo>
                    <a:pt x="793" y="612"/>
                  </a:lnTo>
                  <a:lnTo>
                    <a:pt x="1079" y="903"/>
                  </a:lnTo>
                  <a:lnTo>
                    <a:pt x="1332" y="1212"/>
                  </a:lnTo>
                  <a:lnTo>
                    <a:pt x="1516" y="1482"/>
                  </a:lnTo>
                  <a:lnTo>
                    <a:pt x="1677" y="1761"/>
                  </a:lnTo>
                  <a:lnTo>
                    <a:pt x="1803" y="2040"/>
                  </a:lnTo>
                  <a:lnTo>
                    <a:pt x="1897" y="2295"/>
                  </a:lnTo>
                  <a:lnTo>
                    <a:pt x="1959" y="2511"/>
                  </a:lnTo>
                  <a:lnTo>
                    <a:pt x="2018" y="2778"/>
                  </a:lnTo>
                  <a:lnTo>
                    <a:pt x="2047" y="3012"/>
                  </a:lnTo>
                  <a:lnTo>
                    <a:pt x="2063" y="3312"/>
                  </a:lnTo>
                </a:path>
              </a:pathLst>
            </a:custGeom>
            <a:gradFill rotWithShape="0">
              <a:gsLst>
                <a:gs pos="0">
                  <a:srgbClr val="0000CC"/>
                </a:gs>
                <a:gs pos="100000">
                  <a:srgbClr val="0000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endParaRPr lang="de-DE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0" y="5"/>
              <a:ext cx="5736" cy="43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l" eaLnBrk="0" hangingPunct="0">
                <a:spcBef>
                  <a:spcPct val="0"/>
                </a:spcBef>
              </a:pPr>
              <a:endParaRPr lang="de-DE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Picture 5" descr="SCH_logo_cl_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096000"/>
            <a:ext cx="195262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1000" y="2057400"/>
            <a:ext cx="8382000" cy="1143000"/>
          </a:xfrm>
        </p:spPr>
        <p:txBody>
          <a:bodyPr/>
          <a:lstStyle>
            <a:lvl1pPr>
              <a:defRPr sz="3400"/>
            </a:lvl1pPr>
          </a:lstStyle>
          <a:p>
            <a:r>
              <a:rPr lang="de-DE"/>
              <a:t>Klicken Sie, um das Titelformat zu bearbeiten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309490261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47568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0009234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0900" y="1981200"/>
            <a:ext cx="40497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84951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3276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2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5507156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731410451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98256962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961687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062163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60375" y="609600"/>
            <a:ext cx="6035675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44826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60375" y="1981200"/>
            <a:ext cx="8250238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03775431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60375" y="609600"/>
            <a:ext cx="8250238" cy="54864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480921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0900" y="1981200"/>
            <a:ext cx="4049713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26525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660900" y="1981200"/>
            <a:ext cx="4049713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310393021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18239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9528820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98190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472857517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0900" y="1981200"/>
            <a:ext cx="40497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19555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5820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50957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9457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3478628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126221863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12702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062163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60375" y="609600"/>
            <a:ext cx="6035675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177064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60375" y="1981200"/>
            <a:ext cx="8250238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918581537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60375" y="609600"/>
            <a:ext cx="8250238" cy="54864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0470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0900" y="1981200"/>
            <a:ext cx="4049713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82555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0375" y="609600"/>
            <a:ext cx="8250238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60375" y="1981200"/>
            <a:ext cx="4048125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660900" y="1981200"/>
            <a:ext cx="4049713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4124729365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6452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9804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609600"/>
            <a:ext cx="82502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07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981200"/>
            <a:ext cx="82502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13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Monotype Sorts" pitchFamily="2" charset="2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519113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Monotype Sorts" pitchFamily="2" charset="2"/>
        <a:buChar char="Ø"/>
        <a:defRPr sz="2400">
          <a:solidFill>
            <a:schemeClr val="tx1"/>
          </a:solidFill>
          <a:latin typeface="+mn-lt"/>
        </a:defRPr>
      </a:lvl3pPr>
      <a:lvl4pPr marL="7493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9794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14366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6pPr>
      <a:lvl7pPr marL="18938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7pPr>
      <a:lvl8pPr marL="23510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8pPr>
      <a:lvl9pPr marL="28082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9804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609600"/>
            <a:ext cx="82502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981200"/>
            <a:ext cx="82502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367257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13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Monotype Sorts" pitchFamily="2" charset="2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519113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Monotype Sorts" pitchFamily="2" charset="2"/>
        <a:buChar char="Ø"/>
        <a:defRPr>
          <a:solidFill>
            <a:schemeClr val="tx1"/>
          </a:solidFill>
          <a:latin typeface="+mn-lt"/>
        </a:defRPr>
      </a:lvl3pPr>
      <a:lvl4pPr marL="7493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>
          <a:solidFill>
            <a:schemeClr val="tx1"/>
          </a:solidFill>
          <a:latin typeface="+mn-lt"/>
        </a:defRPr>
      </a:lvl4pPr>
      <a:lvl5pPr marL="9794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5pPr>
      <a:lvl6pPr marL="14366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6pPr>
      <a:lvl7pPr marL="18938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7pPr>
      <a:lvl8pPr marL="23510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8pPr>
      <a:lvl9pPr marL="28082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9804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609600"/>
            <a:ext cx="82502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981200"/>
            <a:ext cx="82502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5551247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  <p:sldLayoutId id="2147484200" r:id="rId12"/>
    <p:sldLayoutId id="2147484201" r:id="rId13"/>
    <p:sldLayoutId id="2147484202" r:id="rId14"/>
    <p:sldLayoutId id="2147484203" r:id="rId15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13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Monotype Sorts" pitchFamily="2" charset="2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519113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Monotype Sorts" pitchFamily="2" charset="2"/>
        <a:buChar char="Ø"/>
        <a:defRPr sz="2400">
          <a:solidFill>
            <a:schemeClr val="tx1"/>
          </a:solidFill>
          <a:latin typeface="+mn-lt"/>
        </a:defRPr>
      </a:lvl3pPr>
      <a:lvl4pPr marL="7493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9794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14366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6pPr>
      <a:lvl7pPr marL="18938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7pPr>
      <a:lvl8pPr marL="23510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8pPr>
      <a:lvl9pPr marL="28082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007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609600"/>
            <a:ext cx="82502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205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981200"/>
            <a:ext cx="82502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658199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  <p:sldLayoutId id="2147484216" r:id="rId12"/>
    <p:sldLayoutId id="2147484217" r:id="rId13"/>
    <p:sldLayoutId id="2147484218" r:id="rId14"/>
    <p:sldLayoutId id="2147484219" r:id="rId15"/>
    <p:sldLayoutId id="2147484220" r:id="rId16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13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Monotype Sorts" pitchFamily="2" charset="2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2pPr>
      <a:lvl3pPr marL="519113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Monotype Sorts" pitchFamily="2" charset="2"/>
        <a:buChar char="Ø"/>
        <a:defRPr sz="2400">
          <a:solidFill>
            <a:schemeClr val="tx1"/>
          </a:solidFill>
          <a:latin typeface="+mn-lt"/>
        </a:defRPr>
      </a:lvl3pPr>
      <a:lvl4pPr marL="7493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9794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14366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6pPr>
      <a:lvl7pPr marL="18938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7pPr>
      <a:lvl8pPr marL="23510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8pPr>
      <a:lvl9pPr marL="28082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9804"/>
                <a:invGamma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60375" y="609600"/>
            <a:ext cx="82502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75" y="1981200"/>
            <a:ext cx="82502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5904647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  <p:sldLayoutId id="2147484233" r:id="rId12"/>
    <p:sldLayoutId id="2147484234" r:id="rId13"/>
    <p:sldLayoutId id="2147484235" r:id="rId14"/>
    <p:sldLayoutId id="2147484236" r:id="rId15"/>
    <p:sldLayoutId id="2147484237" r:id="rId16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13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Monotype Sorts" pitchFamily="2" charset="2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519113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Monotype Sorts" pitchFamily="2" charset="2"/>
        <a:buChar char="Ø"/>
        <a:defRPr sz="2400">
          <a:solidFill>
            <a:schemeClr val="tx1"/>
          </a:solidFill>
          <a:latin typeface="+mn-lt"/>
        </a:defRPr>
      </a:lvl3pPr>
      <a:lvl4pPr marL="7493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9794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14366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6pPr>
      <a:lvl7pPr marL="18938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7pPr>
      <a:lvl8pPr marL="23510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8pPr>
      <a:lvl9pPr marL="2808288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2.xml"/><Relationship Id="rId7" Type="http://schemas.openxmlformats.org/officeDocument/2006/relationships/image" Target="../media/image9.emf"/><Relationship Id="rId2" Type="http://schemas.openxmlformats.org/officeDocument/2006/relationships/tags" Target="../tags/tag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4.xml"/><Relationship Id="rId7" Type="http://schemas.openxmlformats.org/officeDocument/2006/relationships/image" Target="../media/image9.emf"/><Relationship Id="rId2" Type="http://schemas.openxmlformats.org/officeDocument/2006/relationships/tags" Target="../tags/tag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tags" Target="../tags/tag6.xml"/><Relationship Id="rId7" Type="http://schemas.openxmlformats.org/officeDocument/2006/relationships/image" Target="../media/image9.emf"/><Relationship Id="rId2" Type="http://schemas.openxmlformats.org/officeDocument/2006/relationships/tags" Target="../tags/tag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tags" Target="../tags/tag8.xml"/><Relationship Id="rId7" Type="http://schemas.openxmlformats.org/officeDocument/2006/relationships/image" Target="../media/image9.emf"/><Relationship Id="rId2" Type="http://schemas.openxmlformats.org/officeDocument/2006/relationships/tags" Target="../tags/tag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tags" Target="../tags/tag10.xml"/><Relationship Id="rId7" Type="http://schemas.openxmlformats.org/officeDocument/2006/relationships/image" Target="../media/image9.emf"/><Relationship Id="rId2" Type="http://schemas.openxmlformats.org/officeDocument/2006/relationships/tags" Target="../tags/tag9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4.bin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tags" Target="../tags/tag12.xml"/><Relationship Id="rId7" Type="http://schemas.openxmlformats.org/officeDocument/2006/relationships/image" Target="../media/image9.emf"/><Relationship Id="rId2" Type="http://schemas.openxmlformats.org/officeDocument/2006/relationships/tags" Target="../tags/tag11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tags" Target="../tags/tag14.xml"/><Relationship Id="rId7" Type="http://schemas.openxmlformats.org/officeDocument/2006/relationships/image" Target="../media/image9.emf"/><Relationship Id="rId2" Type="http://schemas.openxmlformats.org/officeDocument/2006/relationships/tags" Target="../tags/tag13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0.bin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6.xml"/><Relationship Id="rId7" Type="http://schemas.openxmlformats.org/officeDocument/2006/relationships/image" Target="../media/image9.emf"/><Relationship Id="rId2" Type="http://schemas.openxmlformats.org/officeDocument/2006/relationships/tags" Target="../tags/tag15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2.bin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8.xml"/><Relationship Id="rId7" Type="http://schemas.openxmlformats.org/officeDocument/2006/relationships/image" Target="../media/image9.emf"/><Relationship Id="rId2" Type="http://schemas.openxmlformats.org/officeDocument/2006/relationships/tags" Target="../tags/tag1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4.bin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tags" Target="../tags/tag20.xml"/><Relationship Id="rId7" Type="http://schemas.openxmlformats.org/officeDocument/2006/relationships/image" Target="../media/image9.emf"/><Relationship Id="rId2" Type="http://schemas.openxmlformats.org/officeDocument/2006/relationships/tags" Target="../tags/tag19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6.bin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tags" Target="../tags/tag22.xml"/><Relationship Id="rId7" Type="http://schemas.openxmlformats.org/officeDocument/2006/relationships/image" Target="../media/image9.emf"/><Relationship Id="rId2" Type="http://schemas.openxmlformats.org/officeDocument/2006/relationships/tags" Target="../tags/tag21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8.bin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tags" Target="../tags/tag24.xml"/><Relationship Id="rId7" Type="http://schemas.openxmlformats.org/officeDocument/2006/relationships/image" Target="../media/image9.emf"/><Relationship Id="rId2" Type="http://schemas.openxmlformats.org/officeDocument/2006/relationships/tags" Target="../tags/tag23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0.bin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tags" Target="../tags/tag26.xml"/><Relationship Id="rId7" Type="http://schemas.openxmlformats.org/officeDocument/2006/relationships/image" Target="../media/image9.emf"/><Relationship Id="rId2" Type="http://schemas.openxmlformats.org/officeDocument/2006/relationships/tags" Target="../tags/tag25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2.bin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tags" Target="../tags/tag28.xml"/><Relationship Id="rId7" Type="http://schemas.openxmlformats.org/officeDocument/2006/relationships/image" Target="../media/image9.emf"/><Relationship Id="rId2" Type="http://schemas.openxmlformats.org/officeDocument/2006/relationships/tags" Target="../tags/tag2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4.bin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6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tags" Target="../tags/tag30.xml"/><Relationship Id="rId7" Type="http://schemas.openxmlformats.org/officeDocument/2006/relationships/image" Target="../media/image9.emf"/><Relationship Id="rId2" Type="http://schemas.openxmlformats.org/officeDocument/2006/relationships/tags" Target="../tags/tag29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36.bin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32.xml"/><Relationship Id="rId7" Type="http://schemas.openxmlformats.org/officeDocument/2006/relationships/image" Target="../media/image9.emf"/><Relationship Id="rId2" Type="http://schemas.openxmlformats.org/officeDocument/2006/relationships/tags" Target="../tags/tag31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38.bin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8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tags" Target="../tags/tag34.xml"/><Relationship Id="rId7" Type="http://schemas.openxmlformats.org/officeDocument/2006/relationships/image" Target="../media/image9.emf"/><Relationship Id="rId2" Type="http://schemas.openxmlformats.org/officeDocument/2006/relationships/tags" Target="../tags/tag33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40.bin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9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tags" Target="../tags/tag36.xml"/><Relationship Id="rId7" Type="http://schemas.openxmlformats.org/officeDocument/2006/relationships/image" Target="../media/image9.emf"/><Relationship Id="rId2" Type="http://schemas.openxmlformats.org/officeDocument/2006/relationships/tags" Target="../tags/tag35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42.bin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0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tags" Target="../tags/tag38.xml"/><Relationship Id="rId7" Type="http://schemas.openxmlformats.org/officeDocument/2006/relationships/image" Target="../media/image9.emf"/><Relationship Id="rId2" Type="http://schemas.openxmlformats.org/officeDocument/2006/relationships/tags" Target="../tags/tag3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44.bin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67992" y="6096000"/>
            <a:ext cx="3599807" cy="457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2800" dirty="0" smtClean="0"/>
              <a:t>Farid Saad</a:t>
            </a:r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dirty="0" smtClean="0">
                <a:solidFill>
                  <a:srgbClr val="02185E"/>
                </a:solidFill>
                <a:latin typeface="Times New Roman" pitchFamily="18" charset="0"/>
                <a:cs typeface="Times New Roman" pitchFamily="18" charset="0"/>
              </a:rPr>
              <a:t>Euro Weight Loss-2015</a:t>
            </a:r>
            <a:r>
              <a:rPr sz="4800" b="1" dirty="0" smtClean="0">
                <a:solidFill>
                  <a:srgbClr val="02185E"/>
                </a:solidFill>
              </a:rPr>
              <a:t/>
            </a:r>
            <a:br>
              <a:rPr sz="4800" b="1" dirty="0" smtClean="0">
                <a:solidFill>
                  <a:srgbClr val="02185E"/>
                </a:solidFill>
              </a:rPr>
            </a:br>
            <a:r>
              <a:rPr lang="en-US" sz="2400" b="1" dirty="0" smtClean="0">
                <a:solidFill>
                  <a:srgbClr val="02185E"/>
                </a:solidFill>
                <a:latin typeface="Perpetua"/>
                <a:ea typeface="+mn-ea"/>
                <a:cs typeface="+mn-cs"/>
              </a:rPr>
              <a:t>Frankfurt</a:t>
            </a:r>
            <a:r>
              <a:rPr sz="2400" b="1" dirty="0" smtClean="0">
                <a:solidFill>
                  <a:srgbClr val="02185E"/>
                </a:solidFill>
                <a:latin typeface="Perpetua"/>
                <a:ea typeface="+mn-ea"/>
                <a:cs typeface="+mn-cs"/>
              </a:rPr>
              <a:t>, Germany</a:t>
            </a:r>
            <a:br>
              <a:rPr sz="2400" b="1" dirty="0" smtClean="0">
                <a:solidFill>
                  <a:srgbClr val="02185E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rgbClr val="02185E"/>
                </a:solidFill>
                <a:latin typeface="Perpetua"/>
                <a:ea typeface="+mn-ea"/>
                <a:cs typeface="+mn-cs"/>
              </a:rPr>
              <a:t>August 18 </a:t>
            </a:r>
            <a:r>
              <a:rPr lang="en-US" sz="2400" b="1" dirty="0" smtClean="0">
                <a:solidFill>
                  <a:srgbClr val="02185E"/>
                </a:solidFill>
                <a:latin typeface="Perpetua"/>
                <a:ea typeface="+mn-ea"/>
                <a:cs typeface="+mn-cs"/>
              </a:rPr>
              <a:t>–</a:t>
            </a:r>
            <a:r>
              <a:rPr sz="2400" b="1" dirty="0" smtClean="0">
                <a:solidFill>
                  <a:srgbClr val="02185E"/>
                </a:solidFill>
                <a:latin typeface="Perpetua"/>
                <a:ea typeface="+mn-ea"/>
                <a:cs typeface="+mn-cs"/>
              </a:rPr>
              <a:t> 20, 2015</a:t>
            </a:r>
            <a:endParaRPr lang="en-US" sz="4800" b="1" dirty="0">
              <a:solidFill>
                <a:srgbClr val="02185E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52" y="3505200"/>
            <a:ext cx="4635788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23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088" y="3505200"/>
            <a:ext cx="1966144" cy="259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1663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01600" y="1434475"/>
            <a:ext cx="894873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Progressive weight loss in 104 obese hypogonadal men </a:t>
            </a:r>
            <a:r>
              <a:rPr lang="en-US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</a:t>
            </a:r>
            <a:r>
              <a:rPr lang="en-US" sz="20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2 diabetes mellitus (T2DM) treated with testosterone undecanoate up to 84 months in an observational registry study 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0800" y="4508500"/>
            <a:ext cx="904240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r>
              <a:rPr lang="en-US" b="1" dirty="0" smtClean="0">
                <a:solidFill>
                  <a:srgbClr val="FFFFFF"/>
                </a:solidFill>
              </a:rPr>
              <a:t>Saad F</a:t>
            </a:r>
            <a:r>
              <a:rPr lang="en-US" b="1" baseline="30000" dirty="0" smtClean="0">
                <a:solidFill>
                  <a:srgbClr val="FFFFFF"/>
                </a:solidFill>
              </a:rPr>
              <a:t>1,2</a:t>
            </a:r>
            <a:r>
              <a:rPr lang="en-US" b="1" dirty="0" smtClean="0">
                <a:solidFill>
                  <a:srgbClr val="FFFFFF"/>
                </a:solidFill>
              </a:rPr>
              <a:t>, Haider A</a:t>
            </a:r>
            <a:r>
              <a:rPr lang="en-US" b="1" baseline="30000" dirty="0" smtClean="0">
                <a:solidFill>
                  <a:srgbClr val="FFFFFF"/>
                </a:solidFill>
              </a:rPr>
              <a:t>3</a:t>
            </a:r>
            <a:r>
              <a:rPr lang="en-US" b="1" dirty="0" smtClean="0">
                <a:solidFill>
                  <a:srgbClr val="FFFFFF"/>
                </a:solidFill>
              </a:rPr>
              <a:t>, Doros G</a:t>
            </a:r>
            <a:r>
              <a:rPr lang="en-US" b="1" baseline="30000" dirty="0" smtClean="0">
                <a:solidFill>
                  <a:srgbClr val="FFFFFF"/>
                </a:solidFill>
              </a:rPr>
              <a:t>4</a:t>
            </a:r>
            <a:r>
              <a:rPr lang="en-US" b="1" dirty="0" smtClean="0">
                <a:solidFill>
                  <a:srgbClr val="FFFFFF"/>
                </a:solidFill>
              </a:rPr>
              <a:t>, Traish A</a:t>
            </a:r>
            <a:r>
              <a:rPr lang="en-US" b="1" baseline="30000" dirty="0" smtClean="0">
                <a:solidFill>
                  <a:srgbClr val="FFFFFF"/>
                </a:solidFill>
              </a:rPr>
              <a:t>5</a:t>
            </a:r>
            <a:r>
              <a:rPr lang="en-US" b="1" dirty="0" smtClean="0">
                <a:solidFill>
                  <a:srgbClr val="FFFFFF"/>
                </a:solidFill>
              </a:rPr>
              <a:t> </a:t>
            </a:r>
            <a:endParaRPr lang="en-US" b="1" baseline="30000" dirty="0" smtClean="0">
              <a:solidFill>
                <a:srgbClr val="FFFFFF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</a:pPr>
            <a:endParaRPr lang="en-US" b="1" dirty="0" smtClean="0">
              <a:solidFill>
                <a:srgbClr val="FFFFFF"/>
              </a:solidFill>
            </a:endParaRPr>
          </a:p>
          <a:p>
            <a:pPr eaLnBrk="1" hangingPunct="1">
              <a:lnSpc>
                <a:spcPct val="95000"/>
              </a:lnSpc>
              <a:spcBef>
                <a:spcPct val="0"/>
              </a:spcBef>
            </a:pPr>
            <a:r>
              <a:rPr lang="de-DE" sz="1400" baseline="30000" dirty="0" smtClean="0">
                <a:solidFill>
                  <a:srgbClr val="FFFFFF"/>
                </a:solidFill>
              </a:rPr>
              <a:t>1</a:t>
            </a:r>
            <a:r>
              <a:rPr lang="de-DE" sz="1400" dirty="0" smtClean="0">
                <a:solidFill>
                  <a:srgbClr val="FFFFFF"/>
                </a:solidFill>
              </a:rPr>
              <a:t>Global Medical </a:t>
            </a:r>
            <a:r>
              <a:rPr lang="de-DE" sz="1400" dirty="0" err="1" smtClean="0">
                <a:solidFill>
                  <a:srgbClr val="FFFFFF"/>
                </a:solidFill>
              </a:rPr>
              <a:t>Affairs</a:t>
            </a:r>
            <a:r>
              <a:rPr lang="de-DE" sz="1400" dirty="0" smtClean="0">
                <a:solidFill>
                  <a:srgbClr val="FFFFFF"/>
                </a:solidFill>
              </a:rPr>
              <a:t> Andrology, Bayer Pharma, Berlin, Germany;</a:t>
            </a:r>
            <a:r>
              <a:rPr lang="en-US" sz="1400" baseline="30000" dirty="0" smtClean="0">
                <a:solidFill>
                  <a:srgbClr val="FFFFFF"/>
                </a:solidFill>
              </a:rPr>
              <a:t> 2</a:t>
            </a:r>
            <a:r>
              <a:rPr lang="en-US" sz="1400" dirty="0" smtClean="0">
                <a:solidFill>
                  <a:srgbClr val="FFFFFF"/>
                </a:solidFill>
              </a:rPr>
              <a:t>Gulf Medical University, Ajman, UAE; </a:t>
            </a:r>
            <a:r>
              <a:rPr lang="de-DE" sz="1400" dirty="0" smtClean="0">
                <a:solidFill>
                  <a:srgbClr val="FFFFFF"/>
                </a:solidFill>
              </a:rPr>
              <a:t> </a:t>
            </a:r>
            <a:r>
              <a:rPr lang="en-US" sz="1400" baseline="30000" dirty="0" smtClean="0">
                <a:solidFill>
                  <a:srgbClr val="FFFFFF"/>
                </a:solidFill>
              </a:rPr>
              <a:t>3</a:t>
            </a:r>
            <a:r>
              <a:rPr lang="en-US" sz="1400" dirty="0" smtClean="0">
                <a:solidFill>
                  <a:srgbClr val="FFFFFF"/>
                </a:solidFill>
              </a:rPr>
              <a:t>Private Urology Practice, Bremerhaven, Germany; </a:t>
            </a:r>
            <a:r>
              <a:rPr lang="en-US" sz="1400" baseline="30000" dirty="0" smtClean="0">
                <a:solidFill>
                  <a:srgbClr val="FFFFFF"/>
                </a:solidFill>
              </a:rPr>
              <a:t>4</a:t>
            </a:r>
            <a:r>
              <a:rPr lang="en-US" sz="1400" dirty="0" smtClean="0">
                <a:solidFill>
                  <a:srgbClr val="FFFFFF"/>
                </a:solidFill>
              </a:rPr>
              <a:t>Department for Epidemiology and Statistics, Boston University School of Public Health, Boston, Mass, USA; </a:t>
            </a:r>
            <a:r>
              <a:rPr lang="de-DE" sz="1400" baseline="30000" dirty="0" smtClean="0">
                <a:solidFill>
                  <a:srgbClr val="FFFFFF"/>
                </a:solidFill>
              </a:rPr>
              <a:t>6</a:t>
            </a:r>
            <a:r>
              <a:rPr lang="de-DE" sz="1400" dirty="0" smtClean="0">
                <a:solidFill>
                  <a:srgbClr val="FFFFFF"/>
                </a:solidFill>
              </a:rPr>
              <a:t>Department of </a:t>
            </a:r>
            <a:r>
              <a:rPr lang="de-DE" sz="1400" dirty="0" err="1" smtClean="0">
                <a:solidFill>
                  <a:srgbClr val="FFFFFF"/>
                </a:solidFill>
              </a:rPr>
              <a:t>Biochemistry</a:t>
            </a:r>
            <a:r>
              <a:rPr lang="de-DE" sz="1400" dirty="0" smtClean="0">
                <a:solidFill>
                  <a:srgbClr val="FFFFFF"/>
                </a:solidFill>
              </a:rPr>
              <a:t> </a:t>
            </a:r>
            <a:r>
              <a:rPr lang="de-DE" sz="1400" dirty="0" err="1" smtClean="0">
                <a:solidFill>
                  <a:srgbClr val="FFFFFF"/>
                </a:solidFill>
              </a:rPr>
              <a:t>and</a:t>
            </a:r>
            <a:r>
              <a:rPr lang="de-DE" sz="1400" dirty="0" smtClean="0">
                <a:solidFill>
                  <a:srgbClr val="FFFFFF"/>
                </a:solidFill>
              </a:rPr>
              <a:t> Department of Urology, Boston University School of </a:t>
            </a:r>
            <a:r>
              <a:rPr lang="de-DE" sz="1400" dirty="0" err="1" smtClean="0">
                <a:solidFill>
                  <a:srgbClr val="FFFFFF"/>
                </a:solidFill>
              </a:rPr>
              <a:t>Medicine</a:t>
            </a:r>
            <a:r>
              <a:rPr lang="de-DE" sz="1400" dirty="0" smtClean="0">
                <a:solidFill>
                  <a:srgbClr val="FFFFFF"/>
                </a:solidFill>
              </a:rPr>
              <a:t>, Boston, </a:t>
            </a:r>
            <a:r>
              <a:rPr lang="de-DE" sz="1400" dirty="0" err="1" smtClean="0">
                <a:solidFill>
                  <a:srgbClr val="FFFFFF"/>
                </a:solidFill>
              </a:rPr>
              <a:t>Mass</a:t>
            </a:r>
            <a:r>
              <a:rPr lang="de-DE" sz="1400" dirty="0" smtClean="0">
                <a:solidFill>
                  <a:srgbClr val="FFFFFF"/>
                </a:solidFill>
              </a:rPr>
              <a:t>, USA </a:t>
            </a:r>
            <a:endParaRPr lang="en-US" sz="14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1010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ChangeArrowheads="1"/>
          </p:cNvSpPr>
          <p:nvPr/>
        </p:nvSpPr>
        <p:spPr bwMode="auto">
          <a:xfrm>
            <a:off x="0" y="292100"/>
            <a:ext cx="9113838" cy="971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defTabSz="762000" eaLnBrk="0" hangingPunct="0">
              <a:spcBef>
                <a:spcPct val="0"/>
              </a:spcBef>
              <a:defRPr/>
            </a:pPr>
            <a:r>
              <a:rPr lang="en-US" sz="2900" b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Proportion of Hypogonadism in 103 Consecutive Male Patients with Diabetes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687513" y="6405563"/>
            <a:ext cx="6191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DE" sz="1600" smtClean="0">
                <a:solidFill>
                  <a:srgbClr val="FFFFFF"/>
                </a:solidFill>
              </a:rPr>
              <a:t>Dhindsa S et al. J Clin Endocrinol Metab 89(11): 5462-5468 (2004)</a:t>
            </a:r>
          </a:p>
        </p:txBody>
      </p:sp>
      <p:graphicFrame>
        <p:nvGraphicFramePr>
          <p:cNvPr id="34820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9989145"/>
              </p:ext>
            </p:extLst>
          </p:nvPr>
        </p:nvGraphicFramePr>
        <p:xfrm>
          <a:off x="0" y="1219200"/>
          <a:ext cx="9050338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39" name="Chart" r:id="rId4" imgW="10134735" imgH="5267257" progId="MSGraph.Chart.8">
                  <p:embed followColorScheme="full"/>
                </p:oleObj>
              </mc:Choice>
              <mc:Fallback>
                <p:oleObj name="Chart" r:id="rId4" imgW="10134735" imgH="5267257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219200"/>
                        <a:ext cx="9050338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06587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4"/>
          <p:cNvSpPr txBox="1">
            <a:spLocks noChangeArrowheads="1"/>
          </p:cNvSpPr>
          <p:nvPr/>
        </p:nvSpPr>
        <p:spPr bwMode="auto">
          <a:xfrm>
            <a:off x="2268314" y="6476826"/>
            <a:ext cx="4679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DE" sz="1600" dirty="0" smtClean="0">
                <a:solidFill>
                  <a:srgbClr val="FFFFFF"/>
                </a:solidFill>
              </a:rPr>
              <a:t>Kapoor D et al. Diabetes Care 30: 911-917 (2007)</a:t>
            </a:r>
            <a:endParaRPr lang="en-US" sz="1600" dirty="0" smtClean="0">
              <a:solidFill>
                <a:srgbClr val="FFFFFF"/>
              </a:solidFill>
            </a:endParaRPr>
          </a:p>
        </p:txBody>
      </p:sp>
      <p:graphicFrame>
        <p:nvGraphicFramePr>
          <p:cNvPr id="389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4913147"/>
              </p:ext>
            </p:extLst>
          </p:nvPr>
        </p:nvGraphicFramePr>
        <p:xfrm>
          <a:off x="42863" y="1143000"/>
          <a:ext cx="9036050" cy="509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63" name="Chart" r:id="rId4" imgW="10134735" imgH="5715000" progId="MSGraph.Chart.8">
                  <p:embed followColorScheme="full"/>
                </p:oleObj>
              </mc:Choice>
              <mc:Fallback>
                <p:oleObj name="Chart" r:id="rId4" imgW="10134735" imgH="57150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3" y="1143000"/>
                        <a:ext cx="9036050" cy="509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4390" name="Rectangle 6"/>
          <p:cNvSpPr>
            <a:spLocks noChangeArrowheads="1"/>
          </p:cNvSpPr>
          <p:nvPr/>
        </p:nvSpPr>
        <p:spPr bwMode="auto">
          <a:xfrm>
            <a:off x="12357" y="292100"/>
            <a:ext cx="9119285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defTabSz="762000" eaLnBrk="0" hangingPunct="0">
              <a:spcBef>
                <a:spcPct val="0"/>
              </a:spcBef>
              <a:defRPr/>
            </a:pPr>
            <a:r>
              <a:rPr lang="en-US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Proportion </a:t>
            </a:r>
            <a:r>
              <a:rPr lang="en-US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(%) of </a:t>
            </a:r>
            <a:r>
              <a:rPr lang="en-US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Hypogonadism in 355 Male Patients </a:t>
            </a:r>
            <a:r>
              <a:rPr lang="en-US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with </a:t>
            </a:r>
            <a:r>
              <a:rPr lang="en-US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Type 2 Diabetes (mean age 58 years, range: 32 – 83)</a:t>
            </a:r>
          </a:p>
        </p:txBody>
      </p:sp>
    </p:spTree>
    <p:extLst>
      <p:ext uri="{BB962C8B-B14F-4D97-AF65-F5344CB8AC3E}">
        <p14:creationId xmlns:p14="http://schemas.microsoft.com/office/powerpoint/2010/main" val="22358113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ext Box 2"/>
          <p:cNvSpPr txBox="1">
            <a:spLocks noChangeArrowheads="1"/>
          </p:cNvSpPr>
          <p:nvPr/>
        </p:nvSpPr>
        <p:spPr bwMode="auto">
          <a:xfrm>
            <a:off x="2344738" y="6448425"/>
            <a:ext cx="45989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DE" sz="1600" dirty="0" smtClean="0">
                <a:solidFill>
                  <a:srgbClr val="FFFFFF"/>
                </a:solidFill>
                <a:cs typeface="Arial" pitchFamily="34" charset="0"/>
              </a:rPr>
              <a:t>Dhindsa S et al. Diab Care 33: 1186-1192 (2010)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3025" y="188640"/>
            <a:ext cx="9036050" cy="76944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de-DE" altLang="ja-JP" sz="22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Prevalence</a:t>
            </a:r>
            <a:r>
              <a:rPr lang="de-DE" altLang="ja-JP" sz="22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de-DE" altLang="ja-JP" sz="22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(%) of Hypogonadism in </a:t>
            </a:r>
            <a:r>
              <a:rPr lang="de-DE" altLang="ja-JP" sz="22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Diabetic</a:t>
            </a:r>
            <a:r>
              <a:rPr lang="de-DE" altLang="ja-JP" sz="22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de-DE" altLang="ja-JP" sz="22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and</a:t>
            </a:r>
            <a:r>
              <a:rPr lang="de-DE" altLang="ja-JP" sz="22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Non-</a:t>
            </a:r>
            <a:r>
              <a:rPr lang="de-DE" altLang="ja-JP" sz="22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Diabetic</a:t>
            </a:r>
            <a:r>
              <a:rPr lang="de-DE" altLang="ja-JP" sz="22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de-DE" altLang="ja-JP" sz="22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Obese</a:t>
            </a:r>
            <a:r>
              <a:rPr lang="de-DE" altLang="ja-JP" sz="22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de-DE" altLang="ja-JP" sz="22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Men</a:t>
            </a:r>
            <a:r>
              <a:rPr lang="de-DE" altLang="ja-JP" sz="22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de-DE" altLang="ja-JP" sz="22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Separated</a:t>
            </a:r>
            <a:r>
              <a:rPr lang="de-DE" altLang="ja-JP" sz="22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de-DE" altLang="ja-JP" sz="22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into</a:t>
            </a:r>
            <a:r>
              <a:rPr lang="de-DE" altLang="ja-JP" sz="22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de-DE" altLang="ja-JP" sz="22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Quartiles</a:t>
            </a:r>
            <a:r>
              <a:rPr lang="de-DE" altLang="ja-JP" sz="22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of </a:t>
            </a:r>
            <a:r>
              <a:rPr lang="de-DE" altLang="ja-JP" sz="22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Age</a:t>
            </a:r>
            <a:endParaRPr lang="de-DE" altLang="ja-JP" sz="22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pSp>
        <p:nvGrpSpPr>
          <p:cNvPr id="187397" name="Group 5"/>
          <p:cNvGrpSpPr>
            <a:grpSpLocks/>
          </p:cNvGrpSpPr>
          <p:nvPr/>
        </p:nvGrpSpPr>
        <p:grpSpPr bwMode="auto">
          <a:xfrm>
            <a:off x="-44524" y="1000897"/>
            <a:ext cx="9110674" cy="5336403"/>
            <a:chOff x="321" y="979"/>
            <a:chExt cx="5144" cy="3013"/>
          </a:xfrm>
        </p:grpSpPr>
        <p:graphicFrame>
          <p:nvGraphicFramePr>
            <p:cNvPr id="18739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9111715"/>
                </p:ext>
              </p:extLst>
            </p:nvPr>
          </p:nvGraphicFramePr>
          <p:xfrm>
            <a:off x="321" y="979"/>
            <a:ext cx="5144" cy="3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287" name="Chart" r:id="rId3" imgW="8162976" imgH="4791143" progId="MSGraph.Chart.8">
                    <p:embed followColorScheme="full"/>
                  </p:oleObj>
                </mc:Choice>
                <mc:Fallback>
                  <p:oleObj name="Chart" r:id="rId3" imgW="8162976" imgH="4791143" progId="MSGraph.Chart.8">
                    <p:embed followColorScheme="full"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" y="979"/>
                          <a:ext cx="5144" cy="30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4743" name="Text Box 7"/>
            <p:cNvSpPr txBox="1">
              <a:spLocks noChangeArrowheads="1"/>
            </p:cNvSpPr>
            <p:nvPr/>
          </p:nvSpPr>
          <p:spPr bwMode="auto">
            <a:xfrm>
              <a:off x="2073" y="2631"/>
              <a:ext cx="416" cy="17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de-DE" sz="14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p&lt;0.01</a:t>
              </a:r>
              <a:endParaRPr lang="de-DE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4744" name="Text Box 8"/>
            <p:cNvSpPr txBox="1">
              <a:spLocks noChangeArrowheads="1"/>
            </p:cNvSpPr>
            <p:nvPr/>
          </p:nvSpPr>
          <p:spPr bwMode="auto">
            <a:xfrm>
              <a:off x="3243" y="2257"/>
              <a:ext cx="416" cy="17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de-DE" sz="14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p&lt;0.01</a:t>
              </a:r>
              <a:endParaRPr lang="de-DE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4745" name="Text Box 9"/>
            <p:cNvSpPr txBox="1">
              <a:spLocks noChangeArrowheads="1"/>
            </p:cNvSpPr>
            <p:nvPr/>
          </p:nvSpPr>
          <p:spPr bwMode="auto">
            <a:xfrm>
              <a:off x="4432" y="1334"/>
              <a:ext cx="416" cy="17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de-DE" sz="1400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p=0.05</a:t>
              </a:r>
              <a:endParaRPr lang="de-DE" sz="1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7928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Text Box 2"/>
          <p:cNvSpPr txBox="1">
            <a:spLocks noChangeArrowheads="1"/>
          </p:cNvSpPr>
          <p:nvPr/>
        </p:nvSpPr>
        <p:spPr bwMode="auto">
          <a:xfrm>
            <a:off x="149225" y="115888"/>
            <a:ext cx="8885238" cy="707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0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Proportion of </a:t>
            </a: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Type 2 Diabetes </a:t>
            </a:r>
            <a:r>
              <a:rPr lang="de-DE" sz="20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and</a:t>
            </a: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de-DE" sz="20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Prediabetes</a:t>
            </a: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b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</a:b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in </a:t>
            </a:r>
            <a:r>
              <a:rPr lang="de-DE" sz="20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1023 Hypogonadal </a:t>
            </a:r>
            <a:r>
              <a:rPr lang="de-DE" sz="20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Men</a:t>
            </a:r>
            <a:r>
              <a:rPr lang="de-DE" sz="20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de-DE" sz="20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from</a:t>
            </a: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de-DE" sz="20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3 </a:t>
            </a: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German </a:t>
            </a:r>
            <a:r>
              <a:rPr lang="de-DE" sz="20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Centers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2933284"/>
              </p:ext>
            </p:extLst>
          </p:nvPr>
        </p:nvGraphicFramePr>
        <p:xfrm>
          <a:off x="0" y="764704"/>
          <a:ext cx="9094788" cy="559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11" name="Chart" r:id="rId4" imgW="9067935" imgH="5486400" progId="MSGraph.Chart.8">
                  <p:embed followColorScheme="full"/>
                </p:oleObj>
              </mc:Choice>
              <mc:Fallback>
                <p:oleObj name="Chart" r:id="rId4" imgW="9067935" imgH="54864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64704"/>
                        <a:ext cx="9094788" cy="559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801938" y="6475413"/>
            <a:ext cx="37671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a-DK" sz="1600" kern="0" dirty="0">
                <a:solidFill>
                  <a:srgbClr val="FFFFFF"/>
                </a:solidFill>
              </a:rPr>
              <a:t>Haider A et al. J Urol 193: 80-86 (2015)</a:t>
            </a:r>
            <a:endParaRPr lang="en-US" sz="16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0016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95288" y="188640"/>
            <a:ext cx="8353425" cy="64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 smtClean="0">
                <a:solidFill>
                  <a:srgbClr val="FFFFFF"/>
                </a:solidFill>
              </a:rPr>
              <a:t>Background: </a:t>
            </a:r>
          </a:p>
          <a:p>
            <a:pPr algn="l" eaLnBrk="1" hangingPunct="1"/>
            <a:endParaRPr lang="en-US" sz="2400" b="1" dirty="0" smtClean="0">
              <a:solidFill>
                <a:srgbClr val="FFFFFF"/>
              </a:solidFill>
            </a:endParaRPr>
          </a:p>
          <a:p>
            <a:pPr algn="l" eaLnBrk="1" hangingPunct="1"/>
            <a:r>
              <a:rPr lang="en-US" sz="2400" dirty="0">
                <a:solidFill>
                  <a:srgbClr val="FFFFFF"/>
                </a:solidFill>
              </a:rPr>
              <a:t>There is a robust bi-directional association between obesity and testosterone (T) deficiency (hypogonadism) in men with a prevalence of hypogonadism in obese men as high as 52%. We investigated effects of </a:t>
            </a:r>
            <a:r>
              <a:rPr lang="en-US" sz="2400" dirty="0" err="1">
                <a:solidFill>
                  <a:srgbClr val="FFFFFF"/>
                </a:solidFill>
              </a:rPr>
              <a:t>normalising</a:t>
            </a:r>
            <a:r>
              <a:rPr lang="en-US" sz="2400" dirty="0">
                <a:solidFill>
                  <a:srgbClr val="FFFFFF"/>
                </a:solidFill>
              </a:rPr>
              <a:t> T in obese hypogonadal men on anthropometric parameters. </a:t>
            </a:r>
            <a:endParaRPr lang="en-US" sz="2400" dirty="0" smtClean="0">
              <a:solidFill>
                <a:srgbClr val="FFFFFF"/>
              </a:solidFill>
            </a:endParaRPr>
          </a:p>
          <a:p>
            <a:pPr algn="l" eaLnBrk="1" hangingPunct="1"/>
            <a:endParaRPr lang="de-DE" sz="2400" dirty="0" smtClean="0">
              <a:solidFill>
                <a:srgbClr val="FFFFFF"/>
              </a:solidFill>
            </a:endParaRPr>
          </a:p>
          <a:p>
            <a:pPr algn="l" eaLnBrk="1" hangingPunct="1"/>
            <a:r>
              <a:rPr lang="en-US" sz="2400" b="1" dirty="0" smtClean="0">
                <a:solidFill>
                  <a:srgbClr val="FFFFFF"/>
                </a:solidFill>
              </a:rPr>
              <a:t>Methods: </a:t>
            </a:r>
          </a:p>
          <a:p>
            <a:pPr algn="l" eaLnBrk="1" hangingPunct="1"/>
            <a:endParaRPr lang="en-US" sz="2400" b="1" dirty="0" smtClean="0">
              <a:solidFill>
                <a:srgbClr val="FFFFFF"/>
              </a:solidFill>
            </a:endParaRPr>
          </a:p>
          <a:p>
            <a:pPr algn="l" eaLnBrk="1" hangingPunct="1"/>
            <a:r>
              <a:rPr lang="en-US" sz="2400" dirty="0">
                <a:solidFill>
                  <a:srgbClr val="FFFFFF"/>
                </a:solidFill>
              </a:rPr>
              <a:t>Cumulative, prospective, observational registry study of 340 men with T levels ≤12.1 nmol/L receiving parenteral T undecanoate 1000 mg/12 weeks following an initial 6-week interval for up to seven years. A subgroup of 104 men (30.6% of the total group) with obesity and T2DM was </a:t>
            </a:r>
            <a:r>
              <a:rPr lang="en-US" sz="2400" dirty="0" err="1">
                <a:solidFill>
                  <a:srgbClr val="FFFFFF"/>
                </a:solidFill>
              </a:rPr>
              <a:t>analysed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  <a:endParaRPr lang="en-US" sz="24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805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50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7642626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51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596682" y="1776014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782139" y="1668650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46025" y="1218447"/>
            <a:ext cx="19928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+ 5.32 ± 0.4 </a:t>
            </a:r>
            <a:r>
              <a:rPr lang="de-DE" sz="1600" dirty="0" err="1" smtClean="0">
                <a:solidFill>
                  <a:srgbClr val="FFFFFF"/>
                </a:solidFill>
                <a:cs typeface="Arial" charset="0"/>
              </a:rPr>
              <a:t>nmol</a:t>
            </a:r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/L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11560" y="1196752"/>
            <a:ext cx="2061783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49003" y="189751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19884" y="1733827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0" name="Textfeld 16"/>
          <p:cNvSpPr txBox="1">
            <a:spLocks noChangeArrowheads="1"/>
          </p:cNvSpPr>
          <p:nvPr/>
        </p:nvSpPr>
        <p:spPr bwMode="auto">
          <a:xfrm>
            <a:off x="7478900" y="2470675"/>
            <a:ext cx="27290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Total 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Testosterone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(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nmol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/L)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714010" y="1707962"/>
            <a:ext cx="7761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=0.0012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4988704" y="154682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7" name="Textfeld 16"/>
          <p:cNvSpPr txBox="1">
            <a:spLocks noChangeArrowheads="1"/>
          </p:cNvSpPr>
          <p:nvPr/>
        </p:nvSpPr>
        <p:spPr bwMode="auto">
          <a:xfrm>
            <a:off x="6285538" y="1597903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2" name="Textfeld 29"/>
          <p:cNvSpPr txBox="1">
            <a:spLocks noChangeArrowheads="1"/>
          </p:cNvSpPr>
          <p:nvPr/>
        </p:nvSpPr>
        <p:spPr bwMode="auto">
          <a:xfrm>
            <a:off x="6154358" y="1410896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3" name="Textfeld 16"/>
          <p:cNvSpPr txBox="1">
            <a:spLocks noChangeArrowheads="1"/>
          </p:cNvSpPr>
          <p:nvPr/>
        </p:nvSpPr>
        <p:spPr bwMode="auto">
          <a:xfrm>
            <a:off x="8652792" y="2005237"/>
            <a:ext cx="27290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4" name="Textfeld 29"/>
          <p:cNvSpPr txBox="1">
            <a:spLocks noChangeArrowheads="1"/>
          </p:cNvSpPr>
          <p:nvPr/>
        </p:nvSpPr>
        <p:spPr bwMode="auto">
          <a:xfrm>
            <a:off x="8401337" y="1823294"/>
            <a:ext cx="7761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=0.0126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cxnSp>
        <p:nvCxnSpPr>
          <p:cNvPr id="3" name="Gerader Verbinder 2"/>
          <p:cNvCxnSpPr/>
          <p:nvPr/>
        </p:nvCxnSpPr>
        <p:spPr bwMode="auto">
          <a:xfrm>
            <a:off x="433301" y="4245802"/>
            <a:ext cx="850063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FF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extfeld 29"/>
          <p:cNvSpPr txBox="1">
            <a:spLocks noChangeArrowheads="1"/>
          </p:cNvSpPr>
          <p:nvPr/>
        </p:nvSpPr>
        <p:spPr bwMode="auto">
          <a:xfrm>
            <a:off x="2657135" y="1506136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=NS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41" name="Textfeld 2"/>
          <p:cNvSpPr txBox="1">
            <a:spLocks noChangeArrowheads="1"/>
          </p:cNvSpPr>
          <p:nvPr/>
        </p:nvSpPr>
        <p:spPr bwMode="auto">
          <a:xfrm>
            <a:off x="7461727" y="2216219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45" name="Textfeld 14"/>
          <p:cNvSpPr txBox="1">
            <a:spLocks noChangeArrowheads="1"/>
          </p:cNvSpPr>
          <p:nvPr/>
        </p:nvSpPr>
        <p:spPr bwMode="auto">
          <a:xfrm>
            <a:off x="4320232" y="5201235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399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64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555877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65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514350" y="5160045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54804" y="234888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819103" y="268123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9" name="Textfeld 2"/>
          <p:cNvSpPr txBox="1">
            <a:spLocks noChangeArrowheads="1"/>
          </p:cNvSpPr>
          <p:nvPr/>
        </p:nvSpPr>
        <p:spPr bwMode="auto">
          <a:xfrm>
            <a:off x="2819103" y="2420888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69253" y="4606895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838572" y="1218447"/>
            <a:ext cx="17251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- 22.87 ± 0.77 kg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672529" y="1196752"/>
            <a:ext cx="2075935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39580" y="513077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500997" y="5013176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95936" y="2934792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48064" y="3626792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0" name="Textfeld 16"/>
          <p:cNvSpPr txBox="1">
            <a:spLocks noChangeArrowheads="1"/>
          </p:cNvSpPr>
          <p:nvPr/>
        </p:nvSpPr>
        <p:spPr bwMode="auto">
          <a:xfrm>
            <a:off x="6300887" y="413084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236296" y="4437112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=0.0026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115888"/>
            <a:ext cx="8877300" cy="792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Weight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de-DE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(kg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)</a:t>
            </a:r>
            <a:endParaRPr lang="de-DE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49" name="Textfeld 2"/>
          <p:cNvSpPr txBox="1">
            <a:spLocks noChangeArrowheads="1"/>
          </p:cNvSpPr>
          <p:nvPr/>
        </p:nvSpPr>
        <p:spPr bwMode="auto">
          <a:xfrm>
            <a:off x="4004403" y="2708920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56" name="Textfeld 2"/>
          <p:cNvSpPr txBox="1">
            <a:spLocks noChangeArrowheads="1"/>
          </p:cNvSpPr>
          <p:nvPr/>
        </p:nvSpPr>
        <p:spPr bwMode="auto">
          <a:xfrm>
            <a:off x="6300192" y="3904976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52" name="Textfeld 29"/>
          <p:cNvSpPr txBox="1">
            <a:spLocks noChangeArrowheads="1"/>
          </p:cNvSpPr>
          <p:nvPr/>
        </p:nvSpPr>
        <p:spPr bwMode="auto">
          <a:xfrm>
            <a:off x="4907963" y="3468825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=0.0001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754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92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2314171"/>
              </p:ext>
            </p:extLst>
          </p:nvPr>
        </p:nvGraphicFramePr>
        <p:xfrm>
          <a:off x="0" y="906463"/>
          <a:ext cx="9058275" cy="535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93" name="Chart" r:id="rId8" imgW="9124918" imgH="5391214" progId="MSGraph.Chart.8">
                  <p:embed followColorScheme="full"/>
                </p:oleObj>
              </mc:Choice>
              <mc:Fallback>
                <p:oleObj name="Chart" r:id="rId8" imgW="912491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6463"/>
                        <a:ext cx="9058275" cy="535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599729" y="2276872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771800" y="269068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62052" y="4402223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876256" y="1290455"/>
            <a:ext cx="18020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- 7.4 ± 0.25 </a:t>
            </a:r>
            <a:r>
              <a:rPr lang="de-DE" sz="1600" kern="0" dirty="0" smtClean="0">
                <a:solidFill>
                  <a:srgbClr val="FFFFFF"/>
                </a:solidFill>
                <a:cs typeface="Arial" charset="0"/>
              </a:rPr>
              <a:t>kg/m</a:t>
            </a:r>
            <a:r>
              <a:rPr lang="de-DE" sz="1600" kern="0" baseline="30000" dirty="0" smtClean="0">
                <a:solidFill>
                  <a:srgbClr val="FFFFFF"/>
                </a:solidFill>
                <a:cs typeface="Arial" charset="0"/>
              </a:rPr>
              <a:t>2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804248" y="1268760"/>
            <a:ext cx="1944217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29848" y="4921349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511232" y="4786821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233681" y="4221088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=0.0021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3" name="Textfeld 2"/>
          <p:cNvSpPr txBox="1">
            <a:spLocks noChangeArrowheads="1"/>
          </p:cNvSpPr>
          <p:nvPr/>
        </p:nvSpPr>
        <p:spPr bwMode="auto">
          <a:xfrm>
            <a:off x="2771800" y="2474664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49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115888"/>
            <a:ext cx="8877300" cy="792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Body </a:t>
            </a:r>
            <a:r>
              <a:rPr lang="de-DE" sz="24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Mass</a:t>
            </a:r>
            <a:r>
              <a:rPr lang="de-DE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Index (BMI, kg/m</a:t>
            </a:r>
            <a:r>
              <a:rPr lang="de-DE" sz="2400" b="1" baseline="30000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2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)</a:t>
            </a:r>
            <a:endParaRPr lang="de-DE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2" name="Textfeld 16"/>
          <p:cNvSpPr txBox="1">
            <a:spLocks noChangeArrowheads="1"/>
          </p:cNvSpPr>
          <p:nvPr/>
        </p:nvSpPr>
        <p:spPr bwMode="auto">
          <a:xfrm>
            <a:off x="3923928" y="2978720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4" name="Textfeld 2"/>
          <p:cNvSpPr txBox="1">
            <a:spLocks noChangeArrowheads="1"/>
          </p:cNvSpPr>
          <p:nvPr/>
        </p:nvSpPr>
        <p:spPr bwMode="auto">
          <a:xfrm>
            <a:off x="3923928" y="2762696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58" name="Textfeld 16"/>
          <p:cNvSpPr txBox="1">
            <a:spLocks noChangeArrowheads="1"/>
          </p:cNvSpPr>
          <p:nvPr/>
        </p:nvSpPr>
        <p:spPr bwMode="auto">
          <a:xfrm>
            <a:off x="5114893" y="3454400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60" name="Textfeld 16"/>
          <p:cNvSpPr txBox="1">
            <a:spLocks noChangeArrowheads="1"/>
          </p:cNvSpPr>
          <p:nvPr/>
        </p:nvSpPr>
        <p:spPr bwMode="auto">
          <a:xfrm>
            <a:off x="6275487" y="3986832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61" name="Textfeld 2"/>
          <p:cNvSpPr txBox="1">
            <a:spLocks noChangeArrowheads="1"/>
          </p:cNvSpPr>
          <p:nvPr/>
        </p:nvSpPr>
        <p:spPr bwMode="auto">
          <a:xfrm>
            <a:off x="6275487" y="3770808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46" name="Textfeld 45"/>
          <p:cNvSpPr txBox="1"/>
          <p:nvPr/>
        </p:nvSpPr>
        <p:spPr>
          <a:xfrm>
            <a:off x="36484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35496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40911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1551960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2135520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27540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33478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1" name="Textfeld 29"/>
          <p:cNvSpPr txBox="1">
            <a:spLocks noChangeArrowheads="1"/>
          </p:cNvSpPr>
          <p:nvPr/>
        </p:nvSpPr>
        <p:spPr bwMode="auto">
          <a:xfrm>
            <a:off x="4879947" y="3298138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=0.0001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464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42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465051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43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514350" y="5160045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187896"/>
            <a:ext cx="8877300" cy="6488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Waist</a:t>
            </a:r>
            <a:r>
              <a:rPr lang="de-DE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de-DE" sz="24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Circumference</a:t>
            </a:r>
            <a:r>
              <a:rPr lang="de-DE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(cm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)</a:t>
            </a:r>
            <a:endParaRPr lang="de-DE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54804" y="2329061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802170" y="270663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9" name="Textfeld 2"/>
          <p:cNvSpPr txBox="1">
            <a:spLocks noChangeArrowheads="1"/>
          </p:cNvSpPr>
          <p:nvPr/>
        </p:nvSpPr>
        <p:spPr bwMode="auto">
          <a:xfrm>
            <a:off x="2802170" y="2446288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7080377" y="1218447"/>
            <a:ext cx="16537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- 11.89 ± 0.3 cm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7031384" y="1196752"/>
            <a:ext cx="1700724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0" name="Textfeld 16"/>
          <p:cNvSpPr txBox="1">
            <a:spLocks noChangeArrowheads="1"/>
          </p:cNvSpPr>
          <p:nvPr/>
        </p:nvSpPr>
        <p:spPr bwMode="auto">
          <a:xfrm>
            <a:off x="7460820" y="4326077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4" name="Textfeld 29"/>
          <p:cNvSpPr txBox="1">
            <a:spLocks noChangeArrowheads="1"/>
          </p:cNvSpPr>
          <p:nvPr/>
        </p:nvSpPr>
        <p:spPr bwMode="auto">
          <a:xfrm>
            <a:off x="7244101" y="4200293"/>
            <a:ext cx="7761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0.0025</a:t>
            </a:r>
          </a:p>
        </p:txBody>
      </p:sp>
      <p:sp>
        <p:nvSpPr>
          <p:cNvPr id="47" name="Textfeld 46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16"/>
          <p:cNvSpPr txBox="1">
            <a:spLocks noChangeArrowheads="1"/>
          </p:cNvSpPr>
          <p:nvPr/>
        </p:nvSpPr>
        <p:spPr bwMode="auto">
          <a:xfrm>
            <a:off x="3970570" y="2978720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70" name="Textfeld 2"/>
          <p:cNvSpPr txBox="1">
            <a:spLocks noChangeArrowheads="1"/>
          </p:cNvSpPr>
          <p:nvPr/>
        </p:nvSpPr>
        <p:spPr bwMode="auto">
          <a:xfrm>
            <a:off x="3970570" y="2718370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71" name="Textfeld 16"/>
          <p:cNvSpPr txBox="1">
            <a:spLocks noChangeArrowheads="1"/>
          </p:cNvSpPr>
          <p:nvPr/>
        </p:nvSpPr>
        <p:spPr bwMode="auto">
          <a:xfrm>
            <a:off x="5130503" y="3663950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72" name="Textfeld 2"/>
          <p:cNvSpPr txBox="1">
            <a:spLocks noChangeArrowheads="1"/>
          </p:cNvSpPr>
          <p:nvPr/>
        </p:nvSpPr>
        <p:spPr bwMode="auto">
          <a:xfrm>
            <a:off x="5130503" y="3403600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73" name="Textfeld 16"/>
          <p:cNvSpPr txBox="1">
            <a:spLocks noChangeArrowheads="1"/>
          </p:cNvSpPr>
          <p:nvPr/>
        </p:nvSpPr>
        <p:spPr bwMode="auto">
          <a:xfrm>
            <a:off x="6298903" y="4058840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74" name="Textfeld 2"/>
          <p:cNvSpPr txBox="1">
            <a:spLocks noChangeArrowheads="1"/>
          </p:cNvSpPr>
          <p:nvPr/>
        </p:nvSpPr>
        <p:spPr bwMode="auto">
          <a:xfrm>
            <a:off x="6298903" y="3798490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75" name="Textfeld 16"/>
          <p:cNvSpPr txBox="1">
            <a:spLocks noChangeArrowheads="1"/>
          </p:cNvSpPr>
          <p:nvPr/>
        </p:nvSpPr>
        <p:spPr bwMode="auto">
          <a:xfrm>
            <a:off x="8629220" y="5020344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76" name="Textfeld 29"/>
          <p:cNvSpPr txBox="1">
            <a:spLocks noChangeArrowheads="1"/>
          </p:cNvSpPr>
          <p:nvPr/>
        </p:nvSpPr>
        <p:spPr bwMode="auto">
          <a:xfrm>
            <a:off x="8412501" y="4894560"/>
            <a:ext cx="7761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0.0126</a:t>
            </a:r>
          </a:p>
        </p:txBody>
      </p:sp>
    </p:spTree>
    <p:extLst>
      <p:ext uri="{BB962C8B-B14F-4D97-AF65-F5344CB8AC3E}">
        <p14:creationId xmlns:p14="http://schemas.microsoft.com/office/powerpoint/2010/main" val="1975466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485107"/>
              </p:ext>
            </p:extLst>
          </p:nvPr>
        </p:nvGraphicFramePr>
        <p:xfrm>
          <a:off x="106363" y="1116013"/>
          <a:ext cx="8929687" cy="5192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43" name="Chart" r:id="rId4" imgW="8686684" imgH="5171998" progId="MSGraph.Chart.8">
                  <p:embed followColorScheme="full"/>
                </p:oleObj>
              </mc:Choice>
              <mc:Fallback>
                <p:oleObj name="Chart" r:id="rId4" imgW="8686684" imgH="5171998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3" y="1116013"/>
                        <a:ext cx="8929687" cy="5192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feld 1"/>
          <p:cNvSpPr txBox="1">
            <a:spLocks noChangeArrowheads="1"/>
          </p:cNvSpPr>
          <p:nvPr/>
        </p:nvSpPr>
        <p:spPr bwMode="auto">
          <a:xfrm>
            <a:off x="222250" y="900113"/>
            <a:ext cx="388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de-DE" smtClean="0">
                <a:solidFill>
                  <a:srgbClr val="FFFFFF"/>
                </a:solidFill>
              </a:rPr>
              <a:t>%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188913"/>
            <a:ext cx="91440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defTabSz="762000" eaLnBrk="0" hangingPunct="0">
              <a:defRPr/>
            </a:pPr>
            <a:r>
              <a:rPr lang="en-US" sz="2400" b="1" kern="0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Proportion of Patients with Varying Degrees of Weight Loss</a:t>
            </a:r>
            <a:endParaRPr lang="ru-RU" sz="2400" b="1" kern="0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4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90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471764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91" name="Chart" r:id="rId8" imgW="9124918" imgH="5391214" progId="MSGraph.Chart.8">
                  <p:embed followColorScheme="full"/>
                </p:oleObj>
              </mc:Choice>
              <mc:Fallback>
                <p:oleObj name="Chart" r:id="rId8" imgW="912491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37870" y="3382392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806853" y="4164715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78985" y="5137373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732240" y="1218447"/>
            <a:ext cx="20104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- 23.64 ± 1.92 mg/dl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723267" y="1196752"/>
            <a:ext cx="2091467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29848" y="5147704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511232" y="5013176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65478" y="4821949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28121" y="4641784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0" name="Textfeld 16"/>
          <p:cNvSpPr txBox="1">
            <a:spLocks noChangeArrowheads="1"/>
          </p:cNvSpPr>
          <p:nvPr/>
        </p:nvSpPr>
        <p:spPr bwMode="auto">
          <a:xfrm>
            <a:off x="6300887" y="5073832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367632" y="4956238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Fasting</a:t>
            </a:r>
            <a:r>
              <a:rPr lang="de-DE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Glucose (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mg/dl)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49" name="Textfeld 29"/>
          <p:cNvSpPr txBox="1">
            <a:spLocks noChangeArrowheads="1"/>
          </p:cNvSpPr>
          <p:nvPr/>
        </p:nvSpPr>
        <p:spPr bwMode="auto">
          <a:xfrm>
            <a:off x="2615041" y="3948691"/>
            <a:ext cx="69762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=0.001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746960" y="4624157"/>
            <a:ext cx="7761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=0.0006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5038130" y="4512441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7" name="Textfeld 29"/>
          <p:cNvSpPr txBox="1">
            <a:spLocks noChangeArrowheads="1"/>
          </p:cNvSpPr>
          <p:nvPr/>
        </p:nvSpPr>
        <p:spPr bwMode="auto">
          <a:xfrm>
            <a:off x="6181131" y="4944406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cxnSp>
        <p:nvCxnSpPr>
          <p:cNvPr id="3" name="Gerade Verbindung 2"/>
          <p:cNvCxnSpPr/>
          <p:nvPr/>
        </p:nvCxnSpPr>
        <p:spPr bwMode="auto">
          <a:xfrm>
            <a:off x="508000" y="4653136"/>
            <a:ext cx="841586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FF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4734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626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4713326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627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45072" y="1825005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771800" y="2518294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78985" y="4201269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7236296" y="1218447"/>
            <a:ext cx="1519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- 2.32 ± 0.07%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7250614" y="1196752"/>
            <a:ext cx="1536581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14574" y="4516565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378938" y="4382037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=0.0002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0" name="Textfeld 16"/>
          <p:cNvSpPr txBox="1">
            <a:spLocks noChangeArrowheads="1"/>
          </p:cNvSpPr>
          <p:nvPr/>
        </p:nvSpPr>
        <p:spPr bwMode="auto">
          <a:xfrm>
            <a:off x="6281784" y="3889424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250614" y="4020134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=0.0416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7" name="Textfeld 29"/>
          <p:cNvSpPr txBox="1">
            <a:spLocks noChangeArrowheads="1"/>
          </p:cNvSpPr>
          <p:nvPr/>
        </p:nvSpPr>
        <p:spPr bwMode="auto">
          <a:xfrm>
            <a:off x="6045008" y="3759998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=0.0001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cxnSp>
        <p:nvCxnSpPr>
          <p:cNvPr id="3" name="Gerade Verbindung 2"/>
          <p:cNvCxnSpPr/>
          <p:nvPr/>
        </p:nvCxnSpPr>
        <p:spPr bwMode="auto">
          <a:xfrm>
            <a:off x="491754" y="3095349"/>
            <a:ext cx="841586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HbA</a:t>
            </a:r>
            <a:r>
              <a:rPr lang="de-DE" sz="2400" b="1" baseline="-25000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1c</a:t>
            </a:r>
            <a:r>
              <a:rPr lang="de-DE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 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(%)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</p:txBody>
      </p:sp>
      <p:cxnSp>
        <p:nvCxnSpPr>
          <p:cNvPr id="53" name="Gerade Verbindung 52"/>
          <p:cNvCxnSpPr/>
          <p:nvPr/>
        </p:nvCxnSpPr>
        <p:spPr bwMode="auto">
          <a:xfrm>
            <a:off x="491753" y="3998959"/>
            <a:ext cx="841586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FF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Textfeld 2"/>
          <p:cNvSpPr txBox="1">
            <a:spLocks noChangeArrowheads="1"/>
          </p:cNvSpPr>
          <p:nvPr/>
        </p:nvSpPr>
        <p:spPr bwMode="auto">
          <a:xfrm>
            <a:off x="2771801" y="2276872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58" name="Textfeld 16"/>
          <p:cNvSpPr txBox="1">
            <a:spLocks noChangeArrowheads="1"/>
          </p:cNvSpPr>
          <p:nvPr/>
        </p:nvSpPr>
        <p:spPr bwMode="auto">
          <a:xfrm>
            <a:off x="3971230" y="2950342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9" name="Textfeld 2"/>
          <p:cNvSpPr txBox="1">
            <a:spLocks noChangeArrowheads="1"/>
          </p:cNvSpPr>
          <p:nvPr/>
        </p:nvSpPr>
        <p:spPr bwMode="auto">
          <a:xfrm>
            <a:off x="3971231" y="2708920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46" name="Textfeld 45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10490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16196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1957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27718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56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3478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29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2" name="Textfeld 16"/>
          <p:cNvSpPr txBox="1">
            <a:spLocks noChangeArrowheads="1"/>
          </p:cNvSpPr>
          <p:nvPr/>
        </p:nvSpPr>
        <p:spPr bwMode="auto">
          <a:xfrm>
            <a:off x="5131163" y="348277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73" name="Textfeld 2"/>
          <p:cNvSpPr txBox="1">
            <a:spLocks noChangeArrowheads="1"/>
          </p:cNvSpPr>
          <p:nvPr/>
        </p:nvSpPr>
        <p:spPr bwMode="auto">
          <a:xfrm>
            <a:off x="5131164" y="3241354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817427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3" name="Rectangle 5"/>
          <p:cNvSpPr>
            <a:spLocks noChangeArrowheads="1"/>
          </p:cNvSpPr>
          <p:nvPr/>
        </p:nvSpPr>
        <p:spPr bwMode="auto">
          <a:xfrm>
            <a:off x="131763" y="246063"/>
            <a:ext cx="8907462" cy="461962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10000"/>
              </a:spcBef>
              <a:defRPr/>
            </a:pPr>
            <a:r>
              <a:rPr lang="fr-FR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Patients </a:t>
            </a:r>
            <a:r>
              <a:rPr lang="fr-FR" sz="24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Reaching</a:t>
            </a:r>
            <a:r>
              <a:rPr lang="fr-FR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HbA</a:t>
            </a:r>
            <a:r>
              <a:rPr lang="fr-FR" sz="2400" b="1" baseline="-25000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1c</a:t>
            </a:r>
            <a:r>
              <a:rPr lang="fr-FR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Target of ≤ 7.0%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graphicFrame>
        <p:nvGraphicFramePr>
          <p:cNvPr id="266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343825"/>
              </p:ext>
            </p:extLst>
          </p:nvPr>
        </p:nvGraphicFramePr>
        <p:xfrm>
          <a:off x="-93663" y="836613"/>
          <a:ext cx="9129713" cy="521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193" name="Chart" r:id="rId4" imgW="7524599" imgH="4295769" progId="MSGraph.Chart.8">
                  <p:embed followColorScheme="full"/>
                </p:oleObj>
              </mc:Choice>
              <mc:Fallback>
                <p:oleObj name="Chart" r:id="rId4" imgW="7524599" imgH="4295769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3663" y="836613"/>
                        <a:ext cx="9129713" cy="5211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Line 8"/>
          <p:cNvSpPr>
            <a:spLocks noChangeShapeType="1"/>
          </p:cNvSpPr>
          <p:nvPr/>
        </p:nvSpPr>
        <p:spPr bwMode="auto">
          <a:xfrm flipV="1">
            <a:off x="4859338" y="1154113"/>
            <a:ext cx="0" cy="44164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eaLnBrk="0" hangingPunct="0">
              <a:spcBef>
                <a:spcPct val="0"/>
              </a:spcBef>
            </a:pPr>
            <a:endParaRPr lang="de-DE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089150" y="6015038"/>
            <a:ext cx="176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de-DE" altLang="de-DE" b="1" smtClean="0">
                <a:solidFill>
                  <a:srgbClr val="FFFFFF"/>
                </a:solidFill>
              </a:rPr>
              <a:t>baseline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940425" y="6015038"/>
            <a:ext cx="1762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de-DE" altLang="de-DE" b="1" smtClean="0">
                <a:solidFill>
                  <a:srgbClr val="FFFFFF"/>
                </a:solidFill>
              </a:rPr>
              <a:t>endpoint</a:t>
            </a:r>
          </a:p>
        </p:txBody>
      </p:sp>
    </p:spTree>
    <p:extLst>
      <p:ext uri="{BB962C8B-B14F-4D97-AF65-F5344CB8AC3E}">
        <p14:creationId xmlns:p14="http://schemas.microsoft.com/office/powerpoint/2010/main" val="1376694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3" name="Rectangle 5"/>
          <p:cNvSpPr>
            <a:spLocks noChangeArrowheads="1"/>
          </p:cNvSpPr>
          <p:nvPr/>
        </p:nvSpPr>
        <p:spPr bwMode="auto">
          <a:xfrm>
            <a:off x="131763" y="246063"/>
            <a:ext cx="8907462" cy="461962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10000"/>
              </a:spcBef>
              <a:defRPr/>
            </a:pPr>
            <a:r>
              <a:rPr lang="fr-FR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Patients </a:t>
            </a:r>
            <a:r>
              <a:rPr lang="fr-FR" sz="2400" b="1" dirty="0" err="1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Reaching</a:t>
            </a:r>
            <a:r>
              <a:rPr lang="fr-FR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 HbA</a:t>
            </a:r>
            <a:r>
              <a:rPr lang="fr-FR" sz="2400" b="1" baseline="-25000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1c</a:t>
            </a:r>
            <a:r>
              <a:rPr lang="fr-FR" sz="2400" b="1" dirty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anose="020B0604020202020204" pitchFamily="34" charset="0"/>
              </a:rPr>
              <a:t> Target of ≤ 6.5%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anose="020B0604020202020204" pitchFamily="34" charset="0"/>
            </a:endParaRPr>
          </a:p>
        </p:txBody>
      </p:sp>
      <p:graphicFrame>
        <p:nvGraphicFramePr>
          <p:cNvPr id="276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959059"/>
              </p:ext>
            </p:extLst>
          </p:nvPr>
        </p:nvGraphicFramePr>
        <p:xfrm>
          <a:off x="-93663" y="836613"/>
          <a:ext cx="9129713" cy="521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17" name="Chart" r:id="rId4" imgW="7524599" imgH="4295769" progId="MSGraph.Chart.8">
                  <p:embed followColorScheme="full"/>
                </p:oleObj>
              </mc:Choice>
              <mc:Fallback>
                <p:oleObj name="Chart" r:id="rId4" imgW="7524599" imgH="4295769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3663" y="836613"/>
                        <a:ext cx="9129713" cy="5211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Line 8"/>
          <p:cNvSpPr>
            <a:spLocks noChangeShapeType="1"/>
          </p:cNvSpPr>
          <p:nvPr/>
        </p:nvSpPr>
        <p:spPr bwMode="auto">
          <a:xfrm flipV="1">
            <a:off x="4859338" y="1154113"/>
            <a:ext cx="0" cy="44164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de-DE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089150" y="6015038"/>
            <a:ext cx="176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b="1" dirty="0" err="1" smtClean="0">
                <a:solidFill>
                  <a:srgbClr val="FFFFFF"/>
                </a:solidFill>
                <a:cs typeface="Arial" panose="020B0604020202020204" pitchFamily="34" charset="0"/>
              </a:rPr>
              <a:t>baseline</a:t>
            </a:r>
            <a:endParaRPr lang="de-DE" b="1" dirty="0" smtClean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40425" y="6015038"/>
            <a:ext cx="1762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b="1" dirty="0" err="1" smtClean="0">
                <a:solidFill>
                  <a:srgbClr val="FFFFFF"/>
                </a:solidFill>
                <a:cs typeface="Arial" panose="020B0604020202020204" pitchFamily="34" charset="0"/>
              </a:rPr>
              <a:t>endpoint</a:t>
            </a:r>
            <a:endParaRPr lang="de-DE" b="1" dirty="0" smtClean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420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72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812117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73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62584" y="282222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815090" y="3176175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62510" y="4148832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579542" y="1218447"/>
            <a:ext cx="20978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- 24.72 ± 1.11 </a:t>
            </a:r>
            <a:r>
              <a:rPr lang="de-DE" sz="1600" dirty="0" err="1" smtClean="0">
                <a:solidFill>
                  <a:srgbClr val="FFFFFF"/>
                </a:solidFill>
                <a:cs typeface="Arial" charset="0"/>
              </a:rPr>
              <a:t>mmHg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516216" y="1196752"/>
            <a:ext cx="2267231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21611" y="4480439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502995" y="4345911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73716" y="3437994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52835" y="363676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334681" y="3984173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Systolic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Blood 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Pressure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(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mmHg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730485" y="3273154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</a:t>
            </a:r>
            <a:r>
              <a:rPr lang="ru-RU" sz="1100" dirty="0" smtClean="0">
                <a:solidFill>
                  <a:srgbClr val="FFFFFF"/>
                </a:solidFill>
              </a:rPr>
              <a:t>7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5021655" y="3482713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8" name="Textfeld 2"/>
          <p:cNvSpPr txBox="1">
            <a:spLocks noChangeArrowheads="1"/>
          </p:cNvSpPr>
          <p:nvPr/>
        </p:nvSpPr>
        <p:spPr bwMode="auto">
          <a:xfrm>
            <a:off x="2812989" y="2927662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37" name="Textfeld 16"/>
          <p:cNvSpPr txBox="1">
            <a:spLocks noChangeArrowheads="1"/>
          </p:cNvSpPr>
          <p:nvPr/>
        </p:nvSpPr>
        <p:spPr bwMode="auto">
          <a:xfrm>
            <a:off x="6310250" y="3772692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2" name="Textfeld 29"/>
          <p:cNvSpPr txBox="1">
            <a:spLocks noChangeArrowheads="1"/>
          </p:cNvSpPr>
          <p:nvPr/>
        </p:nvSpPr>
        <p:spPr bwMode="auto">
          <a:xfrm>
            <a:off x="6179070" y="3618637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val="12259745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88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513812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89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62584" y="324235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815090" y="366220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70747" y="4741956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571911" y="1218447"/>
            <a:ext cx="21130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- 21.94 ± 0.93 </a:t>
            </a:r>
            <a:r>
              <a:rPr lang="de-DE" sz="1600" dirty="0" err="1" smtClean="0">
                <a:solidFill>
                  <a:srgbClr val="FFFFFF"/>
                </a:solidFill>
                <a:cs typeface="Arial" charset="0"/>
              </a:rPr>
              <a:t>mmHg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516216" y="1196752"/>
            <a:ext cx="2267231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21611" y="5057087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502995" y="4922559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81954" y="396521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36360" y="4032185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342918" y="4577297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Diastolic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Blood 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Pressure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(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mmHg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746961" y="3800376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=0.0005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5005180" y="387813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8" name="Textfeld 2"/>
          <p:cNvSpPr txBox="1">
            <a:spLocks noChangeArrowheads="1"/>
          </p:cNvSpPr>
          <p:nvPr/>
        </p:nvSpPr>
        <p:spPr bwMode="auto">
          <a:xfrm>
            <a:off x="2812989" y="3413695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37" name="Textfeld 16"/>
          <p:cNvSpPr txBox="1">
            <a:spLocks noChangeArrowheads="1"/>
          </p:cNvSpPr>
          <p:nvPr/>
        </p:nvSpPr>
        <p:spPr bwMode="auto">
          <a:xfrm>
            <a:off x="6310250" y="4341103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2" name="Textfeld 29"/>
          <p:cNvSpPr txBox="1">
            <a:spLocks noChangeArrowheads="1"/>
          </p:cNvSpPr>
          <p:nvPr/>
        </p:nvSpPr>
        <p:spPr bwMode="auto">
          <a:xfrm>
            <a:off x="6086765" y="4178810"/>
            <a:ext cx="7761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=0.0253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2689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38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867645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39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703773" y="2781031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62509" y="4115879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858263" y="1218447"/>
            <a:ext cx="17940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- 3.77 ± 0.66 </a:t>
            </a:r>
            <a:r>
              <a:rPr lang="de-DE" sz="1600" dirty="0" err="1" smtClean="0">
                <a:solidFill>
                  <a:srgbClr val="FFFFFF"/>
                </a:solidFill>
                <a:cs typeface="Arial" charset="0"/>
              </a:rPr>
              <a:t>bpm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858263" y="1196752"/>
            <a:ext cx="1890201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21611" y="5057087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502995" y="4922559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61074" y="399099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334680" y="395122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Heart Rate (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bpm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5029894" y="3836941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9" name="Textfeld 14"/>
          <p:cNvSpPr txBox="1">
            <a:spLocks noChangeArrowheads="1"/>
          </p:cNvSpPr>
          <p:nvPr/>
        </p:nvSpPr>
        <p:spPr bwMode="auto">
          <a:xfrm>
            <a:off x="2842768" y="321593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3" name="Textfeld 29"/>
          <p:cNvSpPr txBox="1">
            <a:spLocks noChangeArrowheads="1"/>
          </p:cNvSpPr>
          <p:nvPr/>
        </p:nvSpPr>
        <p:spPr bwMode="auto">
          <a:xfrm>
            <a:off x="2724152" y="3081402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4" name="Textfeld 14"/>
          <p:cNvSpPr txBox="1">
            <a:spLocks noChangeArrowheads="1"/>
          </p:cNvSpPr>
          <p:nvPr/>
        </p:nvSpPr>
        <p:spPr bwMode="auto">
          <a:xfrm>
            <a:off x="3996065" y="333126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5" name="Textfeld 29"/>
          <p:cNvSpPr txBox="1">
            <a:spLocks noChangeArrowheads="1"/>
          </p:cNvSpPr>
          <p:nvPr/>
        </p:nvSpPr>
        <p:spPr bwMode="auto">
          <a:xfrm>
            <a:off x="3877449" y="3196732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9" name="Textfeld 14"/>
          <p:cNvSpPr txBox="1">
            <a:spLocks noChangeArrowheads="1"/>
          </p:cNvSpPr>
          <p:nvPr/>
        </p:nvSpPr>
        <p:spPr bwMode="auto">
          <a:xfrm>
            <a:off x="6319135" y="3743152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0" name="Textfeld 29"/>
          <p:cNvSpPr txBox="1">
            <a:spLocks noChangeArrowheads="1"/>
          </p:cNvSpPr>
          <p:nvPr/>
        </p:nvSpPr>
        <p:spPr bwMode="auto">
          <a:xfrm>
            <a:off x="6200519" y="3608624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val="6087852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84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8963529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85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95535" y="2608037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70747" y="3876982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7423564" y="1218447"/>
            <a:ext cx="12234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- 2.8 ± 0.93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7372247" y="1196752"/>
            <a:ext cx="1376217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21611" y="443925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502995" y="4304722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69312" y="376033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342918" y="3712323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Pulse 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Pressure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5038132" y="3606281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9" name="Textfeld 14"/>
          <p:cNvSpPr txBox="1">
            <a:spLocks noChangeArrowheads="1"/>
          </p:cNvSpPr>
          <p:nvPr/>
        </p:nvSpPr>
        <p:spPr bwMode="auto">
          <a:xfrm>
            <a:off x="2842768" y="253219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3" name="Textfeld 29"/>
          <p:cNvSpPr txBox="1">
            <a:spLocks noChangeArrowheads="1"/>
          </p:cNvSpPr>
          <p:nvPr/>
        </p:nvSpPr>
        <p:spPr bwMode="auto">
          <a:xfrm>
            <a:off x="2724152" y="2397662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4" name="Textfeld 14"/>
          <p:cNvSpPr txBox="1">
            <a:spLocks noChangeArrowheads="1"/>
          </p:cNvSpPr>
          <p:nvPr/>
        </p:nvSpPr>
        <p:spPr bwMode="auto">
          <a:xfrm>
            <a:off x="4004303" y="2927606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5" name="Textfeld 29"/>
          <p:cNvSpPr txBox="1">
            <a:spLocks noChangeArrowheads="1"/>
          </p:cNvSpPr>
          <p:nvPr/>
        </p:nvSpPr>
        <p:spPr bwMode="auto">
          <a:xfrm>
            <a:off x="3885687" y="2793078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9" name="Textfeld 14"/>
          <p:cNvSpPr txBox="1">
            <a:spLocks noChangeArrowheads="1"/>
          </p:cNvSpPr>
          <p:nvPr/>
        </p:nvSpPr>
        <p:spPr bwMode="auto">
          <a:xfrm>
            <a:off x="6310897" y="3545444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0" name="Textfeld 29"/>
          <p:cNvSpPr txBox="1">
            <a:spLocks noChangeArrowheads="1"/>
          </p:cNvSpPr>
          <p:nvPr/>
        </p:nvSpPr>
        <p:spPr bwMode="auto">
          <a:xfrm>
            <a:off x="6192281" y="3410916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val="4154673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12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276301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13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62584" y="3349441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806853" y="4164715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54272" y="5063232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573933" y="1218447"/>
            <a:ext cx="21090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- 116.04 ± 3.59 mg/dl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516216" y="1196752"/>
            <a:ext cx="2267231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13373" y="5098277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494757" y="4963749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73716" y="4533625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36359" y="4781827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0" name="Textfeld 16"/>
          <p:cNvSpPr txBox="1">
            <a:spLocks noChangeArrowheads="1"/>
          </p:cNvSpPr>
          <p:nvPr/>
        </p:nvSpPr>
        <p:spPr bwMode="auto">
          <a:xfrm>
            <a:off x="6325602" y="5007929"/>
            <a:ext cx="27290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342919" y="4882097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Total 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Cholesterol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(mg/dl)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755198" y="4335833"/>
            <a:ext cx="7761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=0.0067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5005179" y="459482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8" name="Textfeld 2"/>
          <p:cNvSpPr txBox="1">
            <a:spLocks noChangeArrowheads="1"/>
          </p:cNvSpPr>
          <p:nvPr/>
        </p:nvSpPr>
        <p:spPr bwMode="auto">
          <a:xfrm>
            <a:off x="2812990" y="3899726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39" name="Textfeld 29"/>
          <p:cNvSpPr txBox="1">
            <a:spLocks noChangeArrowheads="1"/>
          </p:cNvSpPr>
          <p:nvPr/>
        </p:nvSpPr>
        <p:spPr bwMode="auto">
          <a:xfrm>
            <a:off x="6065911" y="4793034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=0.0359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785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32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357219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33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596682" y="3407106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757425" y="2121731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11560" y="1218447"/>
            <a:ext cx="20617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+ 12.36 ± 0.69 mg/dl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11560" y="1196752"/>
            <a:ext cx="2061783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40765" y="1988133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19884" y="1931535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0" name="Textfeld 16"/>
          <p:cNvSpPr txBox="1">
            <a:spLocks noChangeArrowheads="1"/>
          </p:cNvSpPr>
          <p:nvPr/>
        </p:nvSpPr>
        <p:spPr bwMode="auto">
          <a:xfrm>
            <a:off x="7462424" y="1795172"/>
            <a:ext cx="27290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HDL 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Cholesterol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(mg/dl)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822790" y="1798579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=NS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4988704" y="1744528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8" name="Textfeld 2"/>
          <p:cNvSpPr txBox="1">
            <a:spLocks noChangeArrowheads="1"/>
          </p:cNvSpPr>
          <p:nvPr/>
        </p:nvSpPr>
        <p:spPr bwMode="auto">
          <a:xfrm>
            <a:off x="2763562" y="1856742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39" name="Textfeld 29"/>
          <p:cNvSpPr txBox="1">
            <a:spLocks noChangeArrowheads="1"/>
          </p:cNvSpPr>
          <p:nvPr/>
        </p:nvSpPr>
        <p:spPr bwMode="auto">
          <a:xfrm>
            <a:off x="7202732" y="1580277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=0.0011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37" name="Textfeld 16"/>
          <p:cNvSpPr txBox="1">
            <a:spLocks noChangeArrowheads="1"/>
          </p:cNvSpPr>
          <p:nvPr/>
        </p:nvSpPr>
        <p:spPr bwMode="auto">
          <a:xfrm>
            <a:off x="6293776" y="196860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2" name="Textfeld 29"/>
          <p:cNvSpPr txBox="1">
            <a:spLocks noChangeArrowheads="1"/>
          </p:cNvSpPr>
          <p:nvPr/>
        </p:nvSpPr>
        <p:spPr bwMode="auto">
          <a:xfrm>
            <a:off x="6162596" y="1781599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3" name="Textfeld 16"/>
          <p:cNvSpPr txBox="1">
            <a:spLocks noChangeArrowheads="1"/>
          </p:cNvSpPr>
          <p:nvPr/>
        </p:nvSpPr>
        <p:spPr bwMode="auto">
          <a:xfrm>
            <a:off x="8652792" y="1247356"/>
            <a:ext cx="27290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4" name="Textfeld 29"/>
          <p:cNvSpPr txBox="1">
            <a:spLocks noChangeArrowheads="1"/>
          </p:cNvSpPr>
          <p:nvPr/>
        </p:nvSpPr>
        <p:spPr bwMode="auto">
          <a:xfrm>
            <a:off x="8393100" y="1032461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=0.0001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565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56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751714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57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62584" y="2329061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815090" y="2994942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695216" y="1218447"/>
            <a:ext cx="20104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- 41.24 ± 2.73 mg/dl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670518" y="1196752"/>
            <a:ext cx="2077946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81954" y="3520371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36359" y="4032184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0" name="Textfeld 16"/>
          <p:cNvSpPr txBox="1">
            <a:spLocks noChangeArrowheads="1"/>
          </p:cNvSpPr>
          <p:nvPr/>
        </p:nvSpPr>
        <p:spPr bwMode="auto">
          <a:xfrm>
            <a:off x="7478899" y="4035864"/>
            <a:ext cx="27290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LDL 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Cholesterol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(mg/dl)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755198" y="3355531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=0.0363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5005179" y="3845177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8" name="Textfeld 2"/>
          <p:cNvSpPr txBox="1">
            <a:spLocks noChangeArrowheads="1"/>
          </p:cNvSpPr>
          <p:nvPr/>
        </p:nvSpPr>
        <p:spPr bwMode="auto">
          <a:xfrm>
            <a:off x="2821227" y="2729953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39" name="Textfeld 29"/>
          <p:cNvSpPr txBox="1">
            <a:spLocks noChangeArrowheads="1"/>
          </p:cNvSpPr>
          <p:nvPr/>
        </p:nvSpPr>
        <p:spPr bwMode="auto">
          <a:xfrm>
            <a:off x="7219207" y="3845683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=0.0002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37" name="Textfeld 16"/>
          <p:cNvSpPr txBox="1">
            <a:spLocks noChangeArrowheads="1"/>
          </p:cNvSpPr>
          <p:nvPr/>
        </p:nvSpPr>
        <p:spPr bwMode="auto">
          <a:xfrm>
            <a:off x="6310250" y="436581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2" name="Textfeld 29"/>
          <p:cNvSpPr txBox="1">
            <a:spLocks noChangeArrowheads="1"/>
          </p:cNvSpPr>
          <p:nvPr/>
        </p:nvSpPr>
        <p:spPr bwMode="auto">
          <a:xfrm>
            <a:off x="6179070" y="4178809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3" name="Textfeld 16"/>
          <p:cNvSpPr txBox="1">
            <a:spLocks noChangeArrowheads="1"/>
          </p:cNvSpPr>
          <p:nvPr/>
        </p:nvSpPr>
        <p:spPr bwMode="auto">
          <a:xfrm>
            <a:off x="8636315" y="4863767"/>
            <a:ext cx="27290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4" name="Textfeld 29"/>
          <p:cNvSpPr txBox="1">
            <a:spLocks noChangeArrowheads="1"/>
          </p:cNvSpPr>
          <p:nvPr/>
        </p:nvSpPr>
        <p:spPr bwMode="auto">
          <a:xfrm>
            <a:off x="8376623" y="4673586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=0.0002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698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976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067278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977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62584" y="3349441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806853" y="4164715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70748" y="5030281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581564" y="1218447"/>
            <a:ext cx="20937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- 111.41 ± 4.74 mg/dl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516216" y="1196752"/>
            <a:ext cx="2267231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13373" y="5098277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494757" y="4963749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81954" y="4616004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36359" y="474887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342919" y="4865622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Triglycerides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(mg/dl)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738723" y="4451164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=0.0006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5005179" y="4594821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8" name="Textfeld 2"/>
          <p:cNvSpPr txBox="1">
            <a:spLocks noChangeArrowheads="1"/>
          </p:cNvSpPr>
          <p:nvPr/>
        </p:nvSpPr>
        <p:spPr bwMode="auto">
          <a:xfrm>
            <a:off x="2804752" y="3916202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37" name="Textfeld 16"/>
          <p:cNvSpPr txBox="1">
            <a:spLocks noChangeArrowheads="1"/>
          </p:cNvSpPr>
          <p:nvPr/>
        </p:nvSpPr>
        <p:spPr bwMode="auto">
          <a:xfrm>
            <a:off x="6302013" y="489303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2" name="Textfeld 29"/>
          <p:cNvSpPr txBox="1">
            <a:spLocks noChangeArrowheads="1"/>
          </p:cNvSpPr>
          <p:nvPr/>
        </p:nvSpPr>
        <p:spPr bwMode="auto">
          <a:xfrm>
            <a:off x="6170833" y="4738983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val="42010974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14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784873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15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46109" y="2805744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806853" y="3794012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62510" y="442068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7267908" y="1218447"/>
            <a:ext cx="13821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- 2.36 ± 0.07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7172597" y="1196752"/>
            <a:ext cx="1575867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21611" y="4587531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502995" y="4453003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57241" y="406406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36359" y="4172227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0" name="Textfeld 16"/>
          <p:cNvSpPr txBox="1">
            <a:spLocks noChangeArrowheads="1"/>
          </p:cNvSpPr>
          <p:nvPr/>
        </p:nvSpPr>
        <p:spPr bwMode="auto">
          <a:xfrm>
            <a:off x="6309127" y="4307713"/>
            <a:ext cx="27290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234139" y="4239545"/>
            <a:ext cx="7761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=0.0444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Total 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Cholesterol:HDL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Ratio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722247" y="3890989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=0.0102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5021655" y="398522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8" name="Textfeld 2"/>
          <p:cNvSpPr txBox="1">
            <a:spLocks noChangeArrowheads="1"/>
          </p:cNvSpPr>
          <p:nvPr/>
        </p:nvSpPr>
        <p:spPr bwMode="auto">
          <a:xfrm>
            <a:off x="2812990" y="3529023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39" name="Textfeld 29"/>
          <p:cNvSpPr txBox="1">
            <a:spLocks noChangeArrowheads="1"/>
          </p:cNvSpPr>
          <p:nvPr/>
        </p:nvSpPr>
        <p:spPr bwMode="auto">
          <a:xfrm>
            <a:off x="6166454" y="412577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=NS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223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60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015826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61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46109" y="2805744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806853" y="3794012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62510" y="442068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7290351" y="1218447"/>
            <a:ext cx="13372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- 2.31 ± 0.09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7172597" y="1196752"/>
            <a:ext cx="1575867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21611" y="4587531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502995" y="4453003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57241" y="406406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36359" y="4172227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0" name="Textfeld 16"/>
          <p:cNvSpPr txBox="1">
            <a:spLocks noChangeArrowheads="1"/>
          </p:cNvSpPr>
          <p:nvPr/>
        </p:nvSpPr>
        <p:spPr bwMode="auto">
          <a:xfrm>
            <a:off x="6300889" y="4233573"/>
            <a:ext cx="27290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234139" y="4239545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=0.0451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Triglycerides:HDL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Ratio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722246" y="3890989"/>
            <a:ext cx="7761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=0.0027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5021655" y="398522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8" name="Textfeld 2"/>
          <p:cNvSpPr txBox="1">
            <a:spLocks noChangeArrowheads="1"/>
          </p:cNvSpPr>
          <p:nvPr/>
        </p:nvSpPr>
        <p:spPr bwMode="auto">
          <a:xfrm>
            <a:off x="2812990" y="3529023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39" name="Textfeld 29"/>
          <p:cNvSpPr txBox="1">
            <a:spLocks noChangeArrowheads="1"/>
          </p:cNvSpPr>
          <p:nvPr/>
        </p:nvSpPr>
        <p:spPr bwMode="auto">
          <a:xfrm>
            <a:off x="6158216" y="405163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=NS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992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2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7920281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3" name="Chart" r:id="rId8" imgW="9124849" imgH="5391285" progId="MSGraph.Chart.8">
                  <p:embed followColorScheme="full"/>
                </p:oleObj>
              </mc:Choice>
              <mc:Fallback>
                <p:oleObj name="Chart" r:id="rId8" imgW="9124849" imgH="539128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13158" y="3662479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00FF00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757425" y="4683699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00FF00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777252" y="1267908"/>
            <a:ext cx="18277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- 20.51 ± 1.14 U/L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660232" y="1246213"/>
            <a:ext cx="2061783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32527" y="479723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00FF00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086932" y="4798303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00FF00"/>
                </a:solidFill>
                <a:cs typeface="Arial" charset="0"/>
              </a:rPr>
              <a:t>*</a:t>
            </a:r>
          </a:p>
        </p:txBody>
      </p:sp>
      <p:sp>
        <p:nvSpPr>
          <p:cNvPr id="50" name="Textfeld 16"/>
          <p:cNvSpPr txBox="1">
            <a:spLocks noChangeArrowheads="1"/>
          </p:cNvSpPr>
          <p:nvPr/>
        </p:nvSpPr>
        <p:spPr bwMode="auto">
          <a:xfrm>
            <a:off x="1638273" y="3450977"/>
            <a:ext cx="27290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C000"/>
                </a:solidFill>
                <a:cs typeface="Arial" charset="0"/>
              </a:rPr>
              <a:t>*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Liver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de-DE" sz="24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Transaminases</a:t>
            </a: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(U/L)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814552" y="4607682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00FF00"/>
                </a:solidFill>
              </a:rPr>
              <a:t>p</a:t>
            </a:r>
            <a:r>
              <a:rPr lang="de-DE" sz="1100" dirty="0" smtClean="0">
                <a:solidFill>
                  <a:srgbClr val="00FF00"/>
                </a:solidFill>
              </a:rPr>
              <a:t>=NS</a:t>
            </a:r>
            <a:endParaRPr lang="en-US" sz="1100" dirty="0" smtClean="0">
              <a:solidFill>
                <a:srgbClr val="00FF00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4963990" y="4627771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00FF00"/>
                </a:solidFill>
              </a:rPr>
              <a:t>p</a:t>
            </a:r>
            <a:r>
              <a:rPr lang="de-DE" sz="1100" dirty="0" smtClean="0">
                <a:solidFill>
                  <a:srgbClr val="00FF00"/>
                </a:solidFill>
              </a:rPr>
              <a:t>=</a:t>
            </a:r>
            <a:r>
              <a:rPr lang="en-US" sz="1100" dirty="0" smtClean="0">
                <a:solidFill>
                  <a:srgbClr val="00FF00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8" name="Textfeld 2"/>
          <p:cNvSpPr txBox="1">
            <a:spLocks noChangeArrowheads="1"/>
          </p:cNvSpPr>
          <p:nvPr/>
        </p:nvSpPr>
        <p:spPr bwMode="auto">
          <a:xfrm>
            <a:off x="2763562" y="4418710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00FF00"/>
                </a:solidFill>
                <a:cs typeface="Arial" charset="0"/>
              </a:rPr>
              <a:t>#</a:t>
            </a:r>
          </a:p>
        </p:txBody>
      </p:sp>
      <p:sp>
        <p:nvSpPr>
          <p:cNvPr id="37" name="Textfeld 16"/>
          <p:cNvSpPr txBox="1">
            <a:spLocks noChangeArrowheads="1"/>
          </p:cNvSpPr>
          <p:nvPr/>
        </p:nvSpPr>
        <p:spPr bwMode="auto">
          <a:xfrm>
            <a:off x="6252587" y="4958941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00FF00"/>
                </a:solidFill>
                <a:cs typeface="Arial" charset="0"/>
              </a:rPr>
              <a:t>*</a:t>
            </a:r>
          </a:p>
        </p:txBody>
      </p:sp>
      <p:sp>
        <p:nvSpPr>
          <p:cNvPr id="42" name="Textfeld 29"/>
          <p:cNvSpPr txBox="1">
            <a:spLocks noChangeArrowheads="1"/>
          </p:cNvSpPr>
          <p:nvPr/>
        </p:nvSpPr>
        <p:spPr bwMode="auto">
          <a:xfrm>
            <a:off x="6121407" y="4804885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00FF00"/>
                </a:solidFill>
              </a:rPr>
              <a:t>p</a:t>
            </a:r>
            <a:r>
              <a:rPr lang="de-DE" sz="1100" dirty="0" smtClean="0">
                <a:solidFill>
                  <a:srgbClr val="00FF00"/>
                </a:solidFill>
              </a:rPr>
              <a:t>=</a:t>
            </a:r>
            <a:r>
              <a:rPr lang="en-US" sz="1100" dirty="0" smtClean="0">
                <a:solidFill>
                  <a:srgbClr val="00FF00"/>
                </a:solidFill>
              </a:rPr>
              <a:t>NS</a:t>
            </a:r>
          </a:p>
        </p:txBody>
      </p:sp>
      <p:sp>
        <p:nvSpPr>
          <p:cNvPr id="40" name="Textfeld 16"/>
          <p:cNvSpPr txBox="1">
            <a:spLocks noChangeArrowheads="1"/>
          </p:cNvSpPr>
          <p:nvPr/>
        </p:nvSpPr>
        <p:spPr bwMode="auto">
          <a:xfrm>
            <a:off x="7401765" y="4757114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00FF00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7270585" y="4603058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00FF00"/>
                </a:solidFill>
              </a:rPr>
              <a:t>p</a:t>
            </a:r>
            <a:r>
              <a:rPr lang="de-DE" sz="1100" dirty="0" smtClean="0">
                <a:solidFill>
                  <a:srgbClr val="00FF00"/>
                </a:solidFill>
              </a:rPr>
              <a:t>=</a:t>
            </a:r>
            <a:r>
              <a:rPr lang="en-US" sz="1100" dirty="0" smtClean="0">
                <a:solidFill>
                  <a:srgbClr val="00FF00"/>
                </a:solidFill>
              </a:rPr>
              <a:t>NS</a:t>
            </a:r>
          </a:p>
        </p:txBody>
      </p:sp>
      <p:sp>
        <p:nvSpPr>
          <p:cNvPr id="45" name="Textfeld 16"/>
          <p:cNvSpPr txBox="1">
            <a:spLocks noChangeArrowheads="1"/>
          </p:cNvSpPr>
          <p:nvPr/>
        </p:nvSpPr>
        <p:spPr bwMode="auto">
          <a:xfrm>
            <a:off x="8579776" y="5061914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00FF00"/>
                </a:solidFill>
                <a:cs typeface="Arial" charset="0"/>
              </a:rPr>
              <a:t>*</a:t>
            </a:r>
          </a:p>
        </p:txBody>
      </p:sp>
      <p:sp>
        <p:nvSpPr>
          <p:cNvPr id="49" name="Textfeld 29"/>
          <p:cNvSpPr txBox="1">
            <a:spLocks noChangeArrowheads="1"/>
          </p:cNvSpPr>
          <p:nvPr/>
        </p:nvSpPr>
        <p:spPr bwMode="auto">
          <a:xfrm>
            <a:off x="8448596" y="4907858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00FF00"/>
                </a:solidFill>
              </a:rPr>
              <a:t>p</a:t>
            </a:r>
            <a:r>
              <a:rPr lang="de-DE" sz="1100" dirty="0" smtClean="0">
                <a:solidFill>
                  <a:srgbClr val="00FF00"/>
                </a:solidFill>
              </a:rPr>
              <a:t>=</a:t>
            </a:r>
            <a:r>
              <a:rPr lang="en-US" sz="1100" dirty="0" smtClean="0">
                <a:solidFill>
                  <a:srgbClr val="00FF00"/>
                </a:solidFill>
              </a:rPr>
              <a:t>NS</a:t>
            </a:r>
          </a:p>
        </p:txBody>
      </p:sp>
      <p:sp>
        <p:nvSpPr>
          <p:cNvPr id="55" name="Textfeld 32"/>
          <p:cNvSpPr txBox="1">
            <a:spLocks noChangeArrowheads="1"/>
          </p:cNvSpPr>
          <p:nvPr/>
        </p:nvSpPr>
        <p:spPr bwMode="auto">
          <a:xfrm>
            <a:off x="6777252" y="1843972"/>
            <a:ext cx="18277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- 22.48 ± 1.22 U/L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7" name="Ellipse 56"/>
          <p:cNvSpPr>
            <a:spLocks noChangeArrowheads="1"/>
          </p:cNvSpPr>
          <p:nvPr/>
        </p:nvSpPr>
        <p:spPr bwMode="auto">
          <a:xfrm>
            <a:off x="6660232" y="1822277"/>
            <a:ext cx="2061783" cy="382587"/>
          </a:xfrm>
          <a:prstGeom prst="ellipse">
            <a:avLst/>
          </a:prstGeom>
          <a:noFill/>
          <a:ln w="57150" algn="ctr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1" name="Textfeld 16"/>
          <p:cNvSpPr txBox="1">
            <a:spLocks noChangeArrowheads="1"/>
          </p:cNvSpPr>
          <p:nvPr/>
        </p:nvSpPr>
        <p:spPr bwMode="auto">
          <a:xfrm>
            <a:off x="2761544" y="415235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C000"/>
                </a:solidFill>
                <a:cs typeface="Arial" charset="0"/>
              </a:rPr>
              <a:t>*</a:t>
            </a:r>
          </a:p>
        </p:txBody>
      </p:sp>
      <p:sp>
        <p:nvSpPr>
          <p:cNvPr id="72" name="Textfeld 2"/>
          <p:cNvSpPr txBox="1">
            <a:spLocks noChangeArrowheads="1"/>
          </p:cNvSpPr>
          <p:nvPr/>
        </p:nvSpPr>
        <p:spPr bwMode="auto">
          <a:xfrm>
            <a:off x="2767681" y="3887369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C000"/>
                </a:solidFill>
                <a:cs typeface="Arial" charset="0"/>
              </a:rPr>
              <a:t>#</a:t>
            </a:r>
          </a:p>
        </p:txBody>
      </p:sp>
      <p:sp>
        <p:nvSpPr>
          <p:cNvPr id="73" name="Textfeld 16"/>
          <p:cNvSpPr txBox="1">
            <a:spLocks noChangeArrowheads="1"/>
          </p:cNvSpPr>
          <p:nvPr/>
        </p:nvSpPr>
        <p:spPr bwMode="auto">
          <a:xfrm>
            <a:off x="3936944" y="4323561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C000"/>
                </a:solidFill>
                <a:cs typeface="Arial" charset="0"/>
              </a:rPr>
              <a:t>*</a:t>
            </a:r>
          </a:p>
        </p:txBody>
      </p:sp>
      <p:sp>
        <p:nvSpPr>
          <p:cNvPr id="74" name="Textfeld 16"/>
          <p:cNvSpPr txBox="1">
            <a:spLocks noChangeArrowheads="1"/>
          </p:cNvSpPr>
          <p:nvPr/>
        </p:nvSpPr>
        <p:spPr bwMode="auto">
          <a:xfrm>
            <a:off x="5091349" y="432462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C000"/>
                </a:solidFill>
                <a:cs typeface="Arial" charset="0"/>
              </a:rPr>
              <a:t>*</a:t>
            </a:r>
          </a:p>
        </p:txBody>
      </p:sp>
      <p:sp>
        <p:nvSpPr>
          <p:cNvPr id="75" name="Textfeld 29"/>
          <p:cNvSpPr txBox="1">
            <a:spLocks noChangeArrowheads="1"/>
          </p:cNvSpPr>
          <p:nvPr/>
        </p:nvSpPr>
        <p:spPr bwMode="auto">
          <a:xfrm>
            <a:off x="3818969" y="4134007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C000"/>
                </a:solidFill>
              </a:rPr>
              <a:t>p</a:t>
            </a:r>
            <a:r>
              <a:rPr lang="de-DE" sz="1100" dirty="0" smtClean="0">
                <a:solidFill>
                  <a:srgbClr val="FFC000"/>
                </a:solidFill>
              </a:rPr>
              <a:t>=NS</a:t>
            </a:r>
            <a:endParaRPr lang="en-US" sz="1100" dirty="0" smtClean="0">
              <a:solidFill>
                <a:srgbClr val="FFC000"/>
              </a:solidFill>
            </a:endParaRPr>
          </a:p>
        </p:txBody>
      </p:sp>
      <p:sp>
        <p:nvSpPr>
          <p:cNvPr id="76" name="Textfeld 29"/>
          <p:cNvSpPr txBox="1">
            <a:spLocks noChangeArrowheads="1"/>
          </p:cNvSpPr>
          <p:nvPr/>
        </p:nvSpPr>
        <p:spPr bwMode="auto">
          <a:xfrm>
            <a:off x="4968407" y="4154096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C000"/>
                </a:solidFill>
              </a:rPr>
              <a:t>p</a:t>
            </a:r>
            <a:r>
              <a:rPr lang="de-DE" sz="1100" dirty="0" smtClean="0">
                <a:solidFill>
                  <a:srgbClr val="FFC000"/>
                </a:solidFill>
              </a:rPr>
              <a:t>=</a:t>
            </a:r>
            <a:r>
              <a:rPr lang="en-US" sz="1100" dirty="0" smtClean="0">
                <a:solidFill>
                  <a:srgbClr val="FFC000"/>
                </a:solidFill>
              </a:rPr>
              <a:t>NS</a:t>
            </a:r>
          </a:p>
        </p:txBody>
      </p:sp>
      <p:sp>
        <p:nvSpPr>
          <p:cNvPr id="77" name="Textfeld 16"/>
          <p:cNvSpPr txBox="1">
            <a:spLocks noChangeArrowheads="1"/>
          </p:cNvSpPr>
          <p:nvPr/>
        </p:nvSpPr>
        <p:spPr bwMode="auto">
          <a:xfrm>
            <a:off x="6257004" y="448526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C000"/>
                </a:solidFill>
                <a:cs typeface="Arial" charset="0"/>
              </a:rPr>
              <a:t>*</a:t>
            </a:r>
          </a:p>
        </p:txBody>
      </p:sp>
      <p:sp>
        <p:nvSpPr>
          <p:cNvPr id="78" name="Textfeld 29"/>
          <p:cNvSpPr txBox="1">
            <a:spLocks noChangeArrowheads="1"/>
          </p:cNvSpPr>
          <p:nvPr/>
        </p:nvSpPr>
        <p:spPr bwMode="auto">
          <a:xfrm>
            <a:off x="6125824" y="433121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C000"/>
                </a:solidFill>
              </a:rPr>
              <a:t>p</a:t>
            </a:r>
            <a:r>
              <a:rPr lang="de-DE" sz="1100" dirty="0" smtClean="0">
                <a:solidFill>
                  <a:srgbClr val="FFC000"/>
                </a:solidFill>
              </a:rPr>
              <a:t>=</a:t>
            </a:r>
            <a:r>
              <a:rPr lang="en-US" sz="1100" dirty="0" smtClean="0">
                <a:solidFill>
                  <a:srgbClr val="FFC000"/>
                </a:solidFill>
              </a:rPr>
              <a:t>NS</a:t>
            </a:r>
          </a:p>
        </p:txBody>
      </p:sp>
      <p:sp>
        <p:nvSpPr>
          <p:cNvPr id="79" name="Textfeld 16"/>
          <p:cNvSpPr txBox="1">
            <a:spLocks noChangeArrowheads="1"/>
          </p:cNvSpPr>
          <p:nvPr/>
        </p:nvSpPr>
        <p:spPr bwMode="auto">
          <a:xfrm>
            <a:off x="7406182" y="4283439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C000"/>
                </a:solidFill>
                <a:cs typeface="Arial" charset="0"/>
              </a:rPr>
              <a:t>*</a:t>
            </a:r>
          </a:p>
        </p:txBody>
      </p:sp>
      <p:sp>
        <p:nvSpPr>
          <p:cNvPr id="80" name="Textfeld 29"/>
          <p:cNvSpPr txBox="1">
            <a:spLocks noChangeArrowheads="1"/>
          </p:cNvSpPr>
          <p:nvPr/>
        </p:nvSpPr>
        <p:spPr bwMode="auto">
          <a:xfrm>
            <a:off x="7275002" y="4129383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C000"/>
                </a:solidFill>
              </a:rPr>
              <a:t>p</a:t>
            </a:r>
            <a:r>
              <a:rPr lang="de-DE" sz="1100" dirty="0" smtClean="0">
                <a:solidFill>
                  <a:srgbClr val="FFC000"/>
                </a:solidFill>
              </a:rPr>
              <a:t>=</a:t>
            </a:r>
            <a:r>
              <a:rPr lang="en-US" sz="1100" dirty="0" smtClean="0">
                <a:solidFill>
                  <a:srgbClr val="FFC000"/>
                </a:solidFill>
              </a:rPr>
              <a:t>NS</a:t>
            </a:r>
          </a:p>
        </p:txBody>
      </p:sp>
      <p:sp>
        <p:nvSpPr>
          <p:cNvPr id="81" name="Textfeld 16"/>
          <p:cNvSpPr txBox="1">
            <a:spLocks noChangeArrowheads="1"/>
          </p:cNvSpPr>
          <p:nvPr/>
        </p:nvSpPr>
        <p:spPr bwMode="auto">
          <a:xfrm>
            <a:off x="8584193" y="4588239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C000"/>
                </a:solidFill>
                <a:cs typeface="Arial" charset="0"/>
              </a:rPr>
              <a:t>*</a:t>
            </a:r>
          </a:p>
        </p:txBody>
      </p:sp>
      <p:sp>
        <p:nvSpPr>
          <p:cNvPr id="82" name="Textfeld 29"/>
          <p:cNvSpPr txBox="1">
            <a:spLocks noChangeArrowheads="1"/>
          </p:cNvSpPr>
          <p:nvPr/>
        </p:nvSpPr>
        <p:spPr bwMode="auto">
          <a:xfrm>
            <a:off x="8453013" y="4434183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C000"/>
                </a:solidFill>
              </a:rPr>
              <a:t>p</a:t>
            </a:r>
            <a:r>
              <a:rPr lang="de-DE" sz="1100" dirty="0" smtClean="0">
                <a:solidFill>
                  <a:srgbClr val="FFC000"/>
                </a:solidFill>
              </a:rPr>
              <a:t>=</a:t>
            </a:r>
            <a:r>
              <a:rPr lang="en-US" sz="1100" dirty="0" smtClean="0">
                <a:solidFill>
                  <a:srgbClr val="FFC000"/>
                </a:solidFill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val="3995032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26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681273"/>
              </p:ext>
            </p:extLst>
          </p:nvPr>
        </p:nvGraphicFramePr>
        <p:xfrm>
          <a:off x="0" y="908720"/>
          <a:ext cx="9063038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27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8720"/>
                        <a:ext cx="9063038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467544" y="5301208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637871" y="2237333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22" name="Textfeld 14"/>
          <p:cNvSpPr txBox="1">
            <a:spLocks noChangeArrowheads="1"/>
          </p:cNvSpPr>
          <p:nvPr/>
        </p:nvSpPr>
        <p:spPr bwMode="auto">
          <a:xfrm>
            <a:off x="7454272" y="469253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6818675" y="1218447"/>
            <a:ext cx="18966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- 5.05 ± 0.57 mg/dl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6763808" y="1196752"/>
            <a:ext cx="1984656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21611" y="4842904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502995" y="469190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6" name="Textfeld 16"/>
          <p:cNvSpPr txBox="1">
            <a:spLocks noChangeArrowheads="1"/>
          </p:cNvSpPr>
          <p:nvPr/>
        </p:nvSpPr>
        <p:spPr bwMode="auto">
          <a:xfrm>
            <a:off x="3957240" y="3849885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8" name="Textfeld 16"/>
          <p:cNvSpPr txBox="1">
            <a:spLocks noChangeArrowheads="1"/>
          </p:cNvSpPr>
          <p:nvPr/>
        </p:nvSpPr>
        <p:spPr bwMode="auto">
          <a:xfrm>
            <a:off x="5128122" y="394980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5" name="Textfeld 29"/>
          <p:cNvSpPr txBox="1">
            <a:spLocks noChangeArrowheads="1"/>
          </p:cNvSpPr>
          <p:nvPr/>
        </p:nvSpPr>
        <p:spPr bwMode="auto">
          <a:xfrm>
            <a:off x="7326443" y="4527871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222250"/>
            <a:ext cx="88773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4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CRP (mg/dl)</a:t>
            </a:r>
            <a:endParaRPr lang="en-US" sz="24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51" name="Textfeld 29"/>
          <p:cNvSpPr txBox="1">
            <a:spLocks noChangeArrowheads="1"/>
          </p:cNvSpPr>
          <p:nvPr/>
        </p:nvSpPr>
        <p:spPr bwMode="auto">
          <a:xfrm>
            <a:off x="3738722" y="3676807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=0.0165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  <p:sp>
        <p:nvSpPr>
          <p:cNvPr id="56" name="Textfeld 29"/>
          <p:cNvSpPr txBox="1">
            <a:spLocks noChangeArrowheads="1"/>
          </p:cNvSpPr>
          <p:nvPr/>
        </p:nvSpPr>
        <p:spPr bwMode="auto">
          <a:xfrm>
            <a:off x="4996942" y="3795751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25063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95712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00112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161217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2195736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281428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339034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7" name="Textfeld 16"/>
          <p:cNvSpPr txBox="1">
            <a:spLocks noChangeArrowheads="1"/>
          </p:cNvSpPr>
          <p:nvPr/>
        </p:nvSpPr>
        <p:spPr bwMode="auto">
          <a:xfrm>
            <a:off x="6293775" y="4522336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2" name="Textfeld 29"/>
          <p:cNvSpPr txBox="1">
            <a:spLocks noChangeArrowheads="1"/>
          </p:cNvSpPr>
          <p:nvPr/>
        </p:nvSpPr>
        <p:spPr bwMode="auto">
          <a:xfrm>
            <a:off x="6162595" y="4368281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39" name="Textfeld 16"/>
          <p:cNvSpPr txBox="1">
            <a:spLocks noChangeArrowheads="1"/>
          </p:cNvSpPr>
          <p:nvPr/>
        </p:nvSpPr>
        <p:spPr bwMode="auto">
          <a:xfrm>
            <a:off x="2791587" y="315378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3" name="Textfeld 29"/>
          <p:cNvSpPr txBox="1">
            <a:spLocks noChangeArrowheads="1"/>
          </p:cNvSpPr>
          <p:nvPr/>
        </p:nvSpPr>
        <p:spPr bwMode="auto">
          <a:xfrm>
            <a:off x="2548356" y="2988948"/>
            <a:ext cx="776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=0.0003</a:t>
            </a:r>
            <a:endParaRPr lang="en-US" sz="11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483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86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441091"/>
              </p:ext>
            </p:extLst>
          </p:nvPr>
        </p:nvGraphicFramePr>
        <p:xfrm>
          <a:off x="0" y="906463"/>
          <a:ext cx="9058275" cy="535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87" name="Chart" r:id="rId8" imgW="9125058" imgH="5391214" progId="MSGraph.Chart.8">
                  <p:embed followColorScheme="full"/>
                </p:oleObj>
              </mc:Choice>
              <mc:Fallback>
                <p:oleObj name="Chart" r:id="rId8" imgW="9125058" imgH="539121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6463"/>
                        <a:ext cx="9058275" cy="535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4"/>
          <p:cNvSpPr txBox="1">
            <a:spLocks noChangeArrowheads="1"/>
          </p:cNvSpPr>
          <p:nvPr/>
        </p:nvSpPr>
        <p:spPr bwMode="auto">
          <a:xfrm>
            <a:off x="565968" y="962496"/>
            <a:ext cx="45100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baseline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 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p&lt;0.0001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vs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previous</a:t>
            </a:r>
            <a:r>
              <a:rPr lang="de-DE" sz="1400" kern="0" dirty="0" smtClean="0">
                <a:solidFill>
                  <a:srgbClr val="FFFFFF"/>
                </a:solidFill>
                <a:cs typeface="Arial" charset="0"/>
              </a:rPr>
              <a:t> </a:t>
            </a:r>
            <a:r>
              <a:rPr lang="de-DE" sz="1400" kern="0" dirty="0" err="1" smtClean="0">
                <a:solidFill>
                  <a:srgbClr val="FFFFFF"/>
                </a:solidFill>
                <a:cs typeface="Arial" charset="0"/>
              </a:rPr>
              <a:t>year</a:t>
            </a:r>
            <a:endParaRPr lang="de-DE" sz="1400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1599729" y="4869160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18" name="Textfeld 16"/>
          <p:cNvSpPr txBox="1">
            <a:spLocks noChangeArrowheads="1"/>
          </p:cNvSpPr>
          <p:nvPr/>
        </p:nvSpPr>
        <p:spPr bwMode="auto">
          <a:xfrm>
            <a:off x="2771800" y="5210968"/>
            <a:ext cx="307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0976" name="Textfeld 32"/>
          <p:cNvSpPr txBox="1">
            <a:spLocks noChangeArrowheads="1"/>
          </p:cNvSpPr>
          <p:nvPr/>
        </p:nvSpPr>
        <p:spPr bwMode="auto">
          <a:xfrm>
            <a:off x="7452320" y="1290455"/>
            <a:ext cx="13949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 smtClean="0">
                <a:solidFill>
                  <a:srgbClr val="FFFFFF"/>
                </a:solidFill>
                <a:cs typeface="Arial" charset="0"/>
              </a:rPr>
              <a:t>- 34.49 ± 0.7 </a:t>
            </a:r>
            <a:endParaRPr lang="de-DE" sz="16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4" name="Ellipse 23"/>
          <p:cNvSpPr>
            <a:spLocks noChangeArrowheads="1"/>
          </p:cNvSpPr>
          <p:nvPr/>
        </p:nvSpPr>
        <p:spPr bwMode="auto">
          <a:xfrm>
            <a:off x="7452319" y="1268760"/>
            <a:ext cx="1345691" cy="382587"/>
          </a:xfrm>
          <a:prstGeom prst="ellipse">
            <a:avLst/>
          </a:prstGeom>
          <a:noFill/>
          <a:ln w="57150" algn="ctr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 smtClean="0">
                <a:solidFill>
                  <a:srgbClr val="FFFFFF"/>
                </a:solidFill>
                <a:cs typeface="Arial" charset="0"/>
              </a:rPr>
              <a:t>                                                                              </a:t>
            </a:r>
            <a:endParaRPr lang="en-US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0" name="Textfeld 14"/>
          <p:cNvSpPr txBox="1">
            <a:spLocks noChangeArrowheads="1"/>
          </p:cNvSpPr>
          <p:nvPr/>
        </p:nvSpPr>
        <p:spPr bwMode="auto">
          <a:xfrm>
            <a:off x="8613372" y="5382668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1" name="Textfeld 29"/>
          <p:cNvSpPr txBox="1">
            <a:spLocks noChangeArrowheads="1"/>
          </p:cNvSpPr>
          <p:nvPr/>
        </p:nvSpPr>
        <p:spPr bwMode="auto">
          <a:xfrm>
            <a:off x="8494756" y="524814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53" name="Textfeld 2"/>
          <p:cNvSpPr txBox="1">
            <a:spLocks noChangeArrowheads="1"/>
          </p:cNvSpPr>
          <p:nvPr/>
        </p:nvSpPr>
        <p:spPr bwMode="auto">
          <a:xfrm>
            <a:off x="2771800" y="4994944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 smtClean="0">
                <a:solidFill>
                  <a:srgbClr val="FFFFFF"/>
                </a:solidFill>
                <a:cs typeface="Arial" charset="0"/>
              </a:rPr>
              <a:t>#</a:t>
            </a:r>
          </a:p>
        </p:txBody>
      </p:sp>
      <p:sp>
        <p:nvSpPr>
          <p:cNvPr id="49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588" y="115888"/>
            <a:ext cx="8877300" cy="792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Quality </a:t>
            </a:r>
            <a:r>
              <a:rPr lang="de-DE" sz="20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of</a:t>
            </a: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Life </a:t>
            </a:r>
            <a:r>
              <a:rPr lang="de-DE" sz="20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Measured</a:t>
            </a: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de-DE" sz="20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by</a:t>
            </a: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de-DE" sz="20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Aging</a:t>
            </a: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Males‘ Symptoms </a:t>
            </a:r>
            <a:r>
              <a:rPr lang="de-DE" sz="2000" b="1" dirty="0" err="1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Scale</a:t>
            </a:r>
            <a:r>
              <a:rPr lang="de-DE" sz="2000" b="1" dirty="0" smtClean="0">
                <a:solidFill>
                  <a:srgbClr val="F6BF6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(AMS)</a:t>
            </a:r>
            <a:endParaRPr lang="de-DE" sz="2000" b="1" dirty="0">
              <a:solidFill>
                <a:srgbClr val="F6BF6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364847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35496" y="6127328"/>
            <a:ext cx="385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N=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48" name="Textfeld 47"/>
          <p:cNvSpPr txBox="1"/>
          <p:nvPr/>
        </p:nvSpPr>
        <p:spPr>
          <a:xfrm>
            <a:off x="940911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1551960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2135520" y="6127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102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27540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87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33478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395891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71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54247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65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4" name="Textfeld 63"/>
          <p:cNvSpPr txBox="1"/>
          <p:nvPr/>
        </p:nvSpPr>
        <p:spPr>
          <a:xfrm>
            <a:off x="5118536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5694600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54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27066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7" name="Textfeld 66"/>
          <p:cNvSpPr txBox="1"/>
          <p:nvPr/>
        </p:nvSpPr>
        <p:spPr>
          <a:xfrm>
            <a:off x="684672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50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8609904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25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7422792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43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8063368" y="612732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>
                <a:solidFill>
                  <a:srgbClr val="FFFFFF"/>
                </a:solidFill>
              </a:rPr>
              <a:t>38</a:t>
            </a:r>
            <a:endParaRPr lang="de-DE" sz="1200" dirty="0">
              <a:solidFill>
                <a:srgbClr val="FFFFFF"/>
              </a:solidFill>
            </a:endParaRPr>
          </a:p>
        </p:txBody>
      </p:sp>
      <p:sp>
        <p:nvSpPr>
          <p:cNvPr id="37" name="Textfeld 14"/>
          <p:cNvSpPr txBox="1">
            <a:spLocks noChangeArrowheads="1"/>
          </p:cNvSpPr>
          <p:nvPr/>
        </p:nvSpPr>
        <p:spPr bwMode="auto">
          <a:xfrm>
            <a:off x="3938399" y="5304408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38" name="Textfeld 29"/>
          <p:cNvSpPr txBox="1">
            <a:spLocks noChangeArrowheads="1"/>
          </p:cNvSpPr>
          <p:nvPr/>
        </p:nvSpPr>
        <p:spPr bwMode="auto">
          <a:xfrm>
            <a:off x="3819783" y="5169880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39" name="Textfeld 14"/>
          <p:cNvSpPr txBox="1">
            <a:spLocks noChangeArrowheads="1"/>
          </p:cNvSpPr>
          <p:nvPr/>
        </p:nvSpPr>
        <p:spPr bwMode="auto">
          <a:xfrm>
            <a:off x="5108172" y="5312646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2" name="Textfeld 29"/>
          <p:cNvSpPr txBox="1">
            <a:spLocks noChangeArrowheads="1"/>
          </p:cNvSpPr>
          <p:nvPr/>
        </p:nvSpPr>
        <p:spPr bwMode="auto">
          <a:xfrm>
            <a:off x="4989556" y="5178118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3" name="Textfeld 14"/>
          <p:cNvSpPr txBox="1">
            <a:spLocks noChangeArrowheads="1"/>
          </p:cNvSpPr>
          <p:nvPr/>
        </p:nvSpPr>
        <p:spPr bwMode="auto">
          <a:xfrm>
            <a:off x="6277945" y="5329122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44" name="Textfeld 29"/>
          <p:cNvSpPr txBox="1">
            <a:spLocks noChangeArrowheads="1"/>
          </p:cNvSpPr>
          <p:nvPr/>
        </p:nvSpPr>
        <p:spPr bwMode="auto">
          <a:xfrm>
            <a:off x="6159329" y="5194594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  <p:sp>
        <p:nvSpPr>
          <p:cNvPr id="45" name="Textfeld 14"/>
          <p:cNvSpPr txBox="1">
            <a:spLocks noChangeArrowheads="1"/>
          </p:cNvSpPr>
          <p:nvPr/>
        </p:nvSpPr>
        <p:spPr bwMode="auto">
          <a:xfrm>
            <a:off x="7447719" y="5378549"/>
            <a:ext cx="307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800" kern="0" dirty="0" smtClean="0">
                <a:solidFill>
                  <a:srgbClr val="FFFFFF"/>
                </a:solidFill>
                <a:cs typeface="Arial" charset="0"/>
              </a:rPr>
              <a:t>*</a:t>
            </a:r>
          </a:p>
        </p:txBody>
      </p:sp>
      <p:sp>
        <p:nvSpPr>
          <p:cNvPr id="59" name="Textfeld 29"/>
          <p:cNvSpPr txBox="1">
            <a:spLocks noChangeArrowheads="1"/>
          </p:cNvSpPr>
          <p:nvPr/>
        </p:nvSpPr>
        <p:spPr bwMode="auto">
          <a:xfrm>
            <a:off x="7329103" y="5244021"/>
            <a:ext cx="54213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1100" dirty="0" smtClean="0">
                <a:solidFill>
                  <a:srgbClr val="FFFFFF"/>
                </a:solidFill>
              </a:rPr>
              <a:t>p</a:t>
            </a:r>
            <a:r>
              <a:rPr lang="de-DE" sz="1100" dirty="0" smtClean="0">
                <a:solidFill>
                  <a:srgbClr val="FFFFFF"/>
                </a:solidFill>
              </a:rPr>
              <a:t>=</a:t>
            </a:r>
            <a:r>
              <a:rPr lang="en-US" sz="1100" dirty="0" smtClean="0">
                <a:solidFill>
                  <a:srgbClr val="FFFFFF"/>
                </a:solidFill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val="2660526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2"/>
          <p:cNvSpPr txBox="1">
            <a:spLocks noChangeArrowheads="1"/>
          </p:cNvSpPr>
          <p:nvPr/>
        </p:nvSpPr>
        <p:spPr bwMode="auto">
          <a:xfrm>
            <a:off x="395288" y="1173163"/>
            <a:ext cx="8353425" cy="250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rgbClr val="FFFFFF"/>
                </a:solidFill>
              </a:rPr>
              <a:t>There was no major adverse cardiovascular event (MACE).</a:t>
            </a:r>
          </a:p>
          <a:p>
            <a:pPr eaLnBrk="1" hangingPunct="1"/>
            <a:endParaRPr lang="en-US" sz="2800" b="1" dirty="0" smtClean="0">
              <a:solidFill>
                <a:srgbClr val="FFFFFF"/>
              </a:solidFill>
            </a:endParaRPr>
          </a:p>
          <a:p>
            <a:pPr eaLnBrk="1" hangingPunct="1"/>
            <a:endParaRPr lang="en-US" sz="2800" b="1" dirty="0" smtClean="0">
              <a:solidFill>
                <a:srgbClr val="FFFFFF"/>
              </a:solidFill>
            </a:endParaRPr>
          </a:p>
          <a:p>
            <a:pPr eaLnBrk="1" hangingPunct="1"/>
            <a:r>
              <a:rPr lang="en-US" sz="2800" b="1" dirty="0" smtClean="0">
                <a:solidFill>
                  <a:srgbClr val="FFFFFF"/>
                </a:solidFill>
              </a:rPr>
              <a:t>No patient dropped out. </a:t>
            </a:r>
          </a:p>
        </p:txBody>
      </p:sp>
    </p:spTree>
    <p:extLst>
      <p:ext uri="{BB962C8B-B14F-4D97-AF65-F5344CB8AC3E}">
        <p14:creationId xmlns:p14="http://schemas.microsoft.com/office/powerpoint/2010/main" val="40326004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90663" y="188640"/>
            <a:ext cx="6110287" cy="685800"/>
          </a:xfrm>
        </p:spPr>
        <p:txBody>
          <a:bodyPr/>
          <a:lstStyle/>
          <a:p>
            <a:pPr>
              <a:defRPr/>
            </a:pPr>
            <a:r>
              <a:rPr lang="de-DE" sz="3300" dirty="0" smtClean="0"/>
              <a:t>Summary </a:t>
            </a:r>
            <a:r>
              <a:rPr lang="de-DE" sz="3300" dirty="0" err="1" smtClean="0"/>
              <a:t>and</a:t>
            </a:r>
            <a:r>
              <a:rPr lang="de-DE" sz="3300" dirty="0" smtClean="0"/>
              <a:t> </a:t>
            </a:r>
            <a:r>
              <a:rPr lang="de-DE" sz="3300" dirty="0" err="1" smtClean="0"/>
              <a:t>Conclusions</a:t>
            </a:r>
            <a:endParaRPr lang="de-DE" sz="3300" dirty="0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1963" y="992968"/>
            <a:ext cx="8167687" cy="5244344"/>
          </a:xfrm>
          <a:gradFill rotWithShape="0">
            <a:gsLst>
              <a:gs pos="0">
                <a:srgbClr val="00006A"/>
              </a:gs>
              <a:gs pos="100000">
                <a:srgbClr val="000000"/>
              </a:gs>
            </a:gsLst>
            <a:lin ang="5400000" scaled="1"/>
          </a:gra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indent="-342900">
              <a:lnSpc>
                <a:spcPct val="110000"/>
              </a:lnSpc>
              <a:spcBef>
                <a:spcPct val="50000"/>
              </a:spcBef>
              <a:buClr>
                <a:schemeClr val="tx2"/>
              </a:buClr>
              <a:buFont typeface="Monotype Sorts" pitchFamily="2" charset="2"/>
              <a:buChar char="l"/>
            </a:pPr>
            <a:r>
              <a:rPr lang="en-GB" sz="2300" dirty="0" smtClean="0">
                <a:cs typeface="Times New Roman" pitchFamily="18" charset="0"/>
              </a:rPr>
              <a:t>Obesity</a:t>
            </a:r>
            <a:r>
              <a:rPr lang="en-GB" sz="2300" dirty="0">
                <a:cs typeface="Times New Roman" pitchFamily="18" charset="0"/>
              </a:rPr>
              <a:t> </a:t>
            </a:r>
            <a:r>
              <a:rPr lang="en-GB" sz="2300" dirty="0" smtClean="0">
                <a:cs typeface="Times New Roman" pitchFamily="18" charset="0"/>
              </a:rPr>
              <a:t>and type 2 diabetes are common in men with testosterone deficiency and vice versa.</a:t>
            </a:r>
          </a:p>
          <a:p>
            <a:pPr indent="-342900">
              <a:lnSpc>
                <a:spcPct val="110000"/>
              </a:lnSpc>
              <a:spcBef>
                <a:spcPct val="50000"/>
              </a:spcBef>
              <a:buClr>
                <a:schemeClr val="tx2"/>
              </a:buClr>
              <a:buFont typeface="Monotype Sorts" pitchFamily="2" charset="2"/>
              <a:buChar char="l"/>
            </a:pPr>
            <a:r>
              <a:rPr lang="en-GB" sz="2300" dirty="0" smtClean="0">
                <a:cs typeface="Times New Roman" pitchFamily="18" charset="0"/>
              </a:rPr>
              <a:t>Testosterone therapy induces meaningful and sustained weight loss.</a:t>
            </a:r>
          </a:p>
          <a:p>
            <a:pPr indent="-342900">
              <a:lnSpc>
                <a:spcPct val="110000"/>
              </a:lnSpc>
              <a:spcBef>
                <a:spcPct val="50000"/>
              </a:spcBef>
              <a:buClr>
                <a:schemeClr val="tx2"/>
              </a:buClr>
              <a:buFont typeface="Monotype Sorts" pitchFamily="2" charset="2"/>
              <a:buChar char="l"/>
            </a:pPr>
            <a:r>
              <a:rPr lang="en-GB" sz="2300" dirty="0" smtClean="0">
                <a:cs typeface="Times New Roman" pitchFamily="18" charset="0"/>
              </a:rPr>
              <a:t>Long-term testosterone therapy progressively and sustainably improves metabolic parameters and glycaemic control thus improving the cardiometabolic risk profile.</a:t>
            </a:r>
          </a:p>
          <a:p>
            <a:pPr indent="-342900">
              <a:lnSpc>
                <a:spcPct val="110000"/>
              </a:lnSpc>
              <a:spcBef>
                <a:spcPct val="50000"/>
              </a:spcBef>
              <a:buClr>
                <a:schemeClr val="tx2"/>
              </a:buClr>
              <a:buFont typeface="Monotype Sorts" pitchFamily="2" charset="2"/>
              <a:buChar char="l"/>
            </a:pPr>
            <a:r>
              <a:rPr lang="en-GB" sz="2300" dirty="0" smtClean="0">
                <a:cs typeface="Times New Roman" pitchFamily="18" charset="0"/>
              </a:rPr>
              <a:t>These effects require long-term treatment.</a:t>
            </a:r>
          </a:p>
          <a:p>
            <a:pPr indent="-342900">
              <a:lnSpc>
                <a:spcPct val="110000"/>
              </a:lnSpc>
              <a:spcBef>
                <a:spcPct val="50000"/>
              </a:spcBef>
              <a:buClr>
                <a:schemeClr val="tx2"/>
              </a:buClr>
              <a:buFont typeface="Monotype Sorts" pitchFamily="2" charset="2"/>
              <a:buChar char="l"/>
            </a:pPr>
            <a:r>
              <a:rPr lang="en-GB" sz="2300" dirty="0" smtClean="0">
                <a:cs typeface="Times New Roman" pitchFamily="18" charset="0"/>
              </a:rPr>
              <a:t>Testosterone treatment was well tolerated.</a:t>
            </a:r>
          </a:p>
          <a:p>
            <a:pPr indent="-342900">
              <a:lnSpc>
                <a:spcPct val="110000"/>
              </a:lnSpc>
              <a:spcBef>
                <a:spcPct val="50000"/>
              </a:spcBef>
              <a:buClr>
                <a:schemeClr val="tx2"/>
              </a:buClr>
              <a:buFont typeface="Monotype Sorts" pitchFamily="2" charset="2"/>
              <a:buChar char="l"/>
            </a:pPr>
            <a:r>
              <a:rPr lang="en-GB" sz="2300" dirty="0" smtClean="0">
                <a:cs typeface="Times New Roman" pitchFamily="18" charset="0"/>
              </a:rPr>
              <a:t>Treatment adherence was excellent suggesting a high level of patient satisfaction.</a:t>
            </a:r>
          </a:p>
          <a:p>
            <a:pPr indent="-342900">
              <a:lnSpc>
                <a:spcPct val="110000"/>
              </a:lnSpc>
              <a:spcBef>
                <a:spcPct val="50000"/>
              </a:spcBef>
              <a:buClr>
                <a:schemeClr val="tx2"/>
              </a:buClr>
              <a:buFont typeface="Monotype Sorts" pitchFamily="2" charset="2"/>
              <a:buChar char="l"/>
            </a:pPr>
            <a:endParaRPr lang="en-GB" sz="2300" dirty="0" smtClean="0">
              <a:cs typeface="Times New Roman" pitchFamily="18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291296" y="6453336"/>
            <a:ext cx="25090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kern="0" dirty="0">
                <a:solidFill>
                  <a:srgbClr val="FFFFFF"/>
                </a:solidFill>
              </a:rPr>
              <a:t>f</a:t>
            </a:r>
            <a:r>
              <a:rPr lang="de-DE" kern="0" dirty="0" smtClean="0">
                <a:solidFill>
                  <a:srgbClr val="FFFFFF"/>
                </a:solidFill>
              </a:rPr>
              <a:t>arid.saad@bayer.com</a:t>
            </a:r>
            <a:endParaRPr lang="en-US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6483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5240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lvl="0" indent="0" eaLnBrk="1" fontAlgn="auto" latinLnBrk="1" hangingPunct="1">
              <a:spcAft>
                <a:spcPts val="0"/>
              </a:spcAft>
              <a:buClrTx/>
              <a:buSzTx/>
              <a:buNone/>
            </a:pPr>
            <a:r>
              <a:rPr lang="en-US" kern="1200" dirty="0">
                <a:solidFill>
                  <a:prstClr val="white"/>
                </a:solidFill>
                <a:latin typeface="맑은 고딕"/>
              </a:rPr>
              <a:t>Euro Weight Loss – 2016</a:t>
            </a:r>
          </a:p>
          <a:p>
            <a:pPr marL="0" lvl="0" indent="0" eaLnBrk="1" fontAlgn="auto" latinLnBrk="1" hangingPunct="1">
              <a:spcAft>
                <a:spcPts val="0"/>
              </a:spcAft>
              <a:buClrTx/>
              <a:buSzTx/>
              <a:buNone/>
            </a:pPr>
            <a:r>
              <a:rPr lang="en-US" kern="1200" dirty="0">
                <a:solidFill>
                  <a:prstClr val="white"/>
                </a:solidFill>
                <a:latin typeface="맑은 고딕"/>
              </a:rPr>
              <a:t> </a:t>
            </a:r>
            <a:r>
              <a:rPr lang="en-US" kern="1200" dirty="0" err="1">
                <a:solidFill>
                  <a:prstClr val="white"/>
                </a:solidFill>
                <a:latin typeface="맑은 고딕"/>
              </a:rPr>
              <a:t>Website:http</a:t>
            </a:r>
            <a:r>
              <a:rPr lang="en-US" kern="1200" dirty="0">
                <a:solidFill>
                  <a:prstClr val="white"/>
                </a:solidFill>
                <a:latin typeface="맑은 고딕"/>
              </a:rPr>
              <a:t>://weightloss.global-summit.com/</a:t>
            </a:r>
            <a:r>
              <a:rPr lang="en-US" kern="1200" dirty="0" err="1">
                <a:solidFill>
                  <a:prstClr val="white"/>
                </a:solidFill>
                <a:latin typeface="맑은 고딕"/>
              </a:rPr>
              <a:t>europe</a:t>
            </a:r>
            <a:r>
              <a:rPr lang="en-US" kern="1200" dirty="0">
                <a:solidFill>
                  <a:prstClr val="white"/>
                </a:solidFill>
                <a:latin typeface="맑은 고딕"/>
              </a:rPr>
              <a:t>/</a:t>
            </a:r>
          </a:p>
          <a:p>
            <a:pPr marL="1587" indent="0">
              <a:buNone/>
            </a:pPr>
            <a:endParaRPr lang="en-US" sz="2000" b="1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067800" cy="2209800"/>
          </a:xfr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Euro Weight Loss-2016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Vienna,  Austria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September 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19-2</a:t>
            </a:r>
            <a:r>
              <a:rPr lang="en-US"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1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,  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8590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548ibmW0kGND58eRqhE.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548ibmW0kGND58eRqhE.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548ibmW0kGND58eRqhE.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1qTnvsbEWlLELA5ZYAz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548ibmW0kGND58eRqhE.w"/>
</p:tagLst>
</file>

<file path=ppt/theme/theme1.xml><?xml version="1.0" encoding="utf-8"?>
<a:theme xmlns:a="http://schemas.openxmlformats.org/drawingml/2006/main" name="3_VorlageDiasBlau">
  <a:themeElements>
    <a:clrScheme name="VorlageDiasBlau 8">
      <a:dk1>
        <a:srgbClr val="000000"/>
      </a:dk1>
      <a:lt1>
        <a:srgbClr val="FFFFFF"/>
      </a:lt1>
      <a:dk2>
        <a:srgbClr val="0000FF"/>
      </a:dk2>
      <a:lt2>
        <a:srgbClr val="F6BF69"/>
      </a:lt2>
      <a:accent1>
        <a:srgbClr val="FFBA00"/>
      </a:accent1>
      <a:accent2>
        <a:srgbClr val="FAFD00"/>
      </a:accent2>
      <a:accent3>
        <a:srgbClr val="AAAAFF"/>
      </a:accent3>
      <a:accent4>
        <a:srgbClr val="DADADA"/>
      </a:accent4>
      <a:accent5>
        <a:srgbClr val="FFD9AA"/>
      </a:accent5>
      <a:accent6>
        <a:srgbClr val="E3E500"/>
      </a:accent6>
      <a:hlink>
        <a:srgbClr val="FC0128"/>
      </a:hlink>
      <a:folHlink>
        <a:srgbClr val="3365FB"/>
      </a:folHlink>
    </a:clrScheme>
    <a:fontScheme name="VorlageDiasBla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orlageDiasBla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DiasBlau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8">
        <a:dk1>
          <a:srgbClr val="000000"/>
        </a:dk1>
        <a:lt1>
          <a:srgbClr val="FFFFFF"/>
        </a:lt1>
        <a:dk2>
          <a:srgbClr val="0000FF"/>
        </a:dk2>
        <a:lt2>
          <a:srgbClr val="F6BF69"/>
        </a:lt2>
        <a:accent1>
          <a:srgbClr val="FFBA00"/>
        </a:accent1>
        <a:accent2>
          <a:srgbClr val="FAFD00"/>
        </a:accent2>
        <a:accent3>
          <a:srgbClr val="AAAAFF"/>
        </a:accent3>
        <a:accent4>
          <a:srgbClr val="DADADA"/>
        </a:accent4>
        <a:accent5>
          <a:srgbClr val="FFD9AA"/>
        </a:accent5>
        <a:accent6>
          <a:srgbClr val="E3E500"/>
        </a:accent6>
        <a:hlink>
          <a:srgbClr val="FC0128"/>
        </a:hlink>
        <a:folHlink>
          <a:srgbClr val="3365F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VorlageDiasBlau">
  <a:themeElements>
    <a:clrScheme name="VorlageDiasBlau 8">
      <a:dk1>
        <a:srgbClr val="000000"/>
      </a:dk1>
      <a:lt1>
        <a:srgbClr val="FFFFFF"/>
      </a:lt1>
      <a:dk2>
        <a:srgbClr val="0000FF"/>
      </a:dk2>
      <a:lt2>
        <a:srgbClr val="F6BF69"/>
      </a:lt2>
      <a:accent1>
        <a:srgbClr val="FFBA00"/>
      </a:accent1>
      <a:accent2>
        <a:srgbClr val="FAFD00"/>
      </a:accent2>
      <a:accent3>
        <a:srgbClr val="AAAAFF"/>
      </a:accent3>
      <a:accent4>
        <a:srgbClr val="DADADA"/>
      </a:accent4>
      <a:accent5>
        <a:srgbClr val="FFD9AA"/>
      </a:accent5>
      <a:accent6>
        <a:srgbClr val="E3E500"/>
      </a:accent6>
      <a:hlink>
        <a:srgbClr val="FC0128"/>
      </a:hlink>
      <a:folHlink>
        <a:srgbClr val="3365FB"/>
      </a:folHlink>
    </a:clrScheme>
    <a:fontScheme name="VorlageDiasBla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orlageDiasBla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DiasBlau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8">
        <a:dk1>
          <a:srgbClr val="000000"/>
        </a:dk1>
        <a:lt1>
          <a:srgbClr val="FFFFFF"/>
        </a:lt1>
        <a:dk2>
          <a:srgbClr val="0000FF"/>
        </a:dk2>
        <a:lt2>
          <a:srgbClr val="F6BF69"/>
        </a:lt2>
        <a:accent1>
          <a:srgbClr val="FFBA00"/>
        </a:accent1>
        <a:accent2>
          <a:srgbClr val="FAFD00"/>
        </a:accent2>
        <a:accent3>
          <a:srgbClr val="AAAAFF"/>
        </a:accent3>
        <a:accent4>
          <a:srgbClr val="DADADA"/>
        </a:accent4>
        <a:accent5>
          <a:srgbClr val="FFD9AA"/>
        </a:accent5>
        <a:accent6>
          <a:srgbClr val="E3E500"/>
        </a:accent6>
        <a:hlink>
          <a:srgbClr val="FC0128"/>
        </a:hlink>
        <a:folHlink>
          <a:srgbClr val="3365F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VorlageDiasBlau">
  <a:themeElements>
    <a:clrScheme name="VorlageDiasBlau 8">
      <a:dk1>
        <a:srgbClr val="000000"/>
      </a:dk1>
      <a:lt1>
        <a:srgbClr val="FFFFFF"/>
      </a:lt1>
      <a:dk2>
        <a:srgbClr val="0000FF"/>
      </a:dk2>
      <a:lt2>
        <a:srgbClr val="F6BF69"/>
      </a:lt2>
      <a:accent1>
        <a:srgbClr val="FFBA00"/>
      </a:accent1>
      <a:accent2>
        <a:srgbClr val="FAFD00"/>
      </a:accent2>
      <a:accent3>
        <a:srgbClr val="AAAAFF"/>
      </a:accent3>
      <a:accent4>
        <a:srgbClr val="DADADA"/>
      </a:accent4>
      <a:accent5>
        <a:srgbClr val="FFD9AA"/>
      </a:accent5>
      <a:accent6>
        <a:srgbClr val="E3E500"/>
      </a:accent6>
      <a:hlink>
        <a:srgbClr val="FC0128"/>
      </a:hlink>
      <a:folHlink>
        <a:srgbClr val="3365FB"/>
      </a:folHlink>
    </a:clrScheme>
    <a:fontScheme name="VorlageDiasBla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orlageDiasBla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DiasBlau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8">
        <a:dk1>
          <a:srgbClr val="000000"/>
        </a:dk1>
        <a:lt1>
          <a:srgbClr val="FFFFFF"/>
        </a:lt1>
        <a:dk2>
          <a:srgbClr val="0000FF"/>
        </a:dk2>
        <a:lt2>
          <a:srgbClr val="F6BF69"/>
        </a:lt2>
        <a:accent1>
          <a:srgbClr val="FFBA00"/>
        </a:accent1>
        <a:accent2>
          <a:srgbClr val="FAFD00"/>
        </a:accent2>
        <a:accent3>
          <a:srgbClr val="AAAAFF"/>
        </a:accent3>
        <a:accent4>
          <a:srgbClr val="DADADA"/>
        </a:accent4>
        <a:accent5>
          <a:srgbClr val="FFD9AA"/>
        </a:accent5>
        <a:accent6>
          <a:srgbClr val="E3E500"/>
        </a:accent6>
        <a:hlink>
          <a:srgbClr val="FC0128"/>
        </a:hlink>
        <a:folHlink>
          <a:srgbClr val="3365F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VorlageDiasBlau">
  <a:themeElements>
    <a:clrScheme name="VorlageDiasBlau 8">
      <a:dk1>
        <a:srgbClr val="000000"/>
      </a:dk1>
      <a:lt1>
        <a:srgbClr val="FFFFFF"/>
      </a:lt1>
      <a:dk2>
        <a:srgbClr val="0000FF"/>
      </a:dk2>
      <a:lt2>
        <a:srgbClr val="F6BF69"/>
      </a:lt2>
      <a:accent1>
        <a:srgbClr val="FFBA00"/>
      </a:accent1>
      <a:accent2>
        <a:srgbClr val="FAFD00"/>
      </a:accent2>
      <a:accent3>
        <a:srgbClr val="AAAAFF"/>
      </a:accent3>
      <a:accent4>
        <a:srgbClr val="DADADA"/>
      </a:accent4>
      <a:accent5>
        <a:srgbClr val="FFD9AA"/>
      </a:accent5>
      <a:accent6>
        <a:srgbClr val="E3E500"/>
      </a:accent6>
      <a:hlink>
        <a:srgbClr val="FC0128"/>
      </a:hlink>
      <a:folHlink>
        <a:srgbClr val="3365FB"/>
      </a:folHlink>
    </a:clrScheme>
    <a:fontScheme name="VorlageDiasBla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orlageDiasBla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DiasBlau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8">
        <a:dk1>
          <a:srgbClr val="000000"/>
        </a:dk1>
        <a:lt1>
          <a:srgbClr val="FFFFFF"/>
        </a:lt1>
        <a:dk2>
          <a:srgbClr val="0000FF"/>
        </a:dk2>
        <a:lt2>
          <a:srgbClr val="F6BF69"/>
        </a:lt2>
        <a:accent1>
          <a:srgbClr val="FFBA00"/>
        </a:accent1>
        <a:accent2>
          <a:srgbClr val="FAFD00"/>
        </a:accent2>
        <a:accent3>
          <a:srgbClr val="AAAAFF"/>
        </a:accent3>
        <a:accent4>
          <a:srgbClr val="DADADA"/>
        </a:accent4>
        <a:accent5>
          <a:srgbClr val="FFD9AA"/>
        </a:accent5>
        <a:accent6>
          <a:srgbClr val="E3E500"/>
        </a:accent6>
        <a:hlink>
          <a:srgbClr val="FC0128"/>
        </a:hlink>
        <a:folHlink>
          <a:srgbClr val="3365F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VorlageDiasBlau">
  <a:themeElements>
    <a:clrScheme name="VorlageDiasBlau 8">
      <a:dk1>
        <a:srgbClr val="000000"/>
      </a:dk1>
      <a:lt1>
        <a:srgbClr val="FFFFFF"/>
      </a:lt1>
      <a:dk2>
        <a:srgbClr val="0000FF"/>
      </a:dk2>
      <a:lt2>
        <a:srgbClr val="F6BF69"/>
      </a:lt2>
      <a:accent1>
        <a:srgbClr val="FFBA00"/>
      </a:accent1>
      <a:accent2>
        <a:srgbClr val="FAFD00"/>
      </a:accent2>
      <a:accent3>
        <a:srgbClr val="AAAAFF"/>
      </a:accent3>
      <a:accent4>
        <a:srgbClr val="DADADA"/>
      </a:accent4>
      <a:accent5>
        <a:srgbClr val="FFD9AA"/>
      </a:accent5>
      <a:accent6>
        <a:srgbClr val="E3E500"/>
      </a:accent6>
      <a:hlink>
        <a:srgbClr val="FC0128"/>
      </a:hlink>
      <a:folHlink>
        <a:srgbClr val="3365FB"/>
      </a:folHlink>
    </a:clrScheme>
    <a:fontScheme name="VorlageDiasBla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orlageDiasBla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ageDiasBlau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ageDiasBlau 8">
        <a:dk1>
          <a:srgbClr val="000000"/>
        </a:dk1>
        <a:lt1>
          <a:srgbClr val="FFFFFF"/>
        </a:lt1>
        <a:dk2>
          <a:srgbClr val="0000FF"/>
        </a:dk2>
        <a:lt2>
          <a:srgbClr val="F6BF69"/>
        </a:lt2>
        <a:accent1>
          <a:srgbClr val="FFBA00"/>
        </a:accent1>
        <a:accent2>
          <a:srgbClr val="FAFD00"/>
        </a:accent2>
        <a:accent3>
          <a:srgbClr val="AAAAFF"/>
        </a:accent3>
        <a:accent4>
          <a:srgbClr val="DADADA"/>
        </a:accent4>
        <a:accent5>
          <a:srgbClr val="FFD9AA"/>
        </a:accent5>
        <a:accent6>
          <a:srgbClr val="E3E500"/>
        </a:accent6>
        <a:hlink>
          <a:srgbClr val="FC0128"/>
        </a:hlink>
        <a:folHlink>
          <a:srgbClr val="3365F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C:\Dokumente und Einstellungen\Farid Saad\Anwendungsdaten\Microsoft\Vorlagen\VorlageDiasBlau.pot</Template>
  <TotalTime>107</TotalTime>
  <Words>1554</Words>
  <Application>Microsoft Office PowerPoint</Application>
  <PresentationFormat>On-screen Show (4:3)</PresentationFormat>
  <Paragraphs>696</Paragraphs>
  <Slides>32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3_VorlageDiasBlau</vt:lpstr>
      <vt:lpstr>1_VorlageDiasBlau</vt:lpstr>
      <vt:lpstr>2_VorlageDiasBlau</vt:lpstr>
      <vt:lpstr>VorlageDiasBlau</vt:lpstr>
      <vt:lpstr>4_VorlageDiasBlau</vt:lpstr>
      <vt:lpstr>Chart</vt:lpstr>
      <vt:lpstr>think-cell Slide</vt:lpstr>
      <vt:lpstr>Euro Weight Loss-2015 Frankfurt, Germany August 18 – 20,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and Conclusions</vt:lpstr>
      <vt:lpstr>Meet the eminent gathering once again at Euro Weight Loss-2016 Vienna,  Austria September 19-21,  2016</vt:lpstr>
    </vt:vector>
  </TitlesOfParts>
  <Company>Bayer Schering Pharma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and MetS Moscow Study</dc:title>
  <dc:creator>Farid Saad</dc:creator>
  <cp:lastModifiedBy>Ramya Akoju</cp:lastModifiedBy>
  <cp:revision>660</cp:revision>
  <cp:lastPrinted>2013-01-22T11:09:27Z</cp:lastPrinted>
  <dcterms:created xsi:type="dcterms:W3CDTF">2004-09-09T19:31:02Z</dcterms:created>
  <dcterms:modified xsi:type="dcterms:W3CDTF">2015-08-28T09:06:09Z</dcterms:modified>
</cp:coreProperties>
</file>