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Lst>
  <p:notesMasterIdLst>
    <p:notesMasterId r:id="rId32"/>
  </p:notesMasterIdLst>
  <p:handoutMasterIdLst>
    <p:handoutMasterId r:id="rId33"/>
  </p:handoutMasterIdLst>
  <p:sldIdLst>
    <p:sldId id="308" r:id="rId2"/>
    <p:sldId id="345" r:id="rId3"/>
    <p:sldId id="314" r:id="rId4"/>
    <p:sldId id="350" r:id="rId5"/>
    <p:sldId id="315" r:id="rId6"/>
    <p:sldId id="351" r:id="rId7"/>
    <p:sldId id="352" r:id="rId8"/>
    <p:sldId id="353" r:id="rId9"/>
    <p:sldId id="359" r:id="rId10"/>
    <p:sldId id="354" r:id="rId11"/>
    <p:sldId id="355" r:id="rId12"/>
    <p:sldId id="357" r:id="rId13"/>
    <p:sldId id="360" r:id="rId14"/>
    <p:sldId id="358" r:id="rId15"/>
    <p:sldId id="356" r:id="rId16"/>
    <p:sldId id="322" r:id="rId17"/>
    <p:sldId id="323" r:id="rId18"/>
    <p:sldId id="329" r:id="rId19"/>
    <p:sldId id="336" r:id="rId20"/>
    <p:sldId id="337" r:id="rId21"/>
    <p:sldId id="321" r:id="rId22"/>
    <p:sldId id="381" r:id="rId23"/>
    <p:sldId id="382" r:id="rId24"/>
    <p:sldId id="383" r:id="rId25"/>
    <p:sldId id="384" r:id="rId26"/>
    <p:sldId id="385" r:id="rId27"/>
    <p:sldId id="388" r:id="rId28"/>
    <p:sldId id="389" r:id="rId29"/>
    <p:sldId id="330" r:id="rId30"/>
    <p:sldId id="361" r:id="rId31"/>
  </p:sldIdLst>
  <p:sldSz cx="9144000" cy="6858000" type="screen4x3"/>
  <p:notesSz cx="6858000" cy="9144000"/>
  <p:embeddedFontLst>
    <p:embeddedFont>
      <p:font typeface="Century Schoolbook" panose="02040604050505020304" pitchFamily="18" charset="0"/>
      <p:regular r:id="rId34"/>
      <p:bold r:id="rId35"/>
      <p:italic r:id="rId36"/>
      <p:boldItalic r:id="rId37"/>
    </p:embeddedFont>
    <p:embeddedFont>
      <p:font typeface="Cambria Math" panose="02040503050406030204" pitchFamily="18" charset="0"/>
      <p:regular r:id="rId38"/>
    </p:embeddedFont>
    <p:embeddedFont>
      <p:font typeface="Calibri" panose="020F0502020204030204" pitchFamily="34" charset="0"/>
      <p:regular r:id="rId39"/>
      <p:bold r:id="rId40"/>
      <p:italic r:id="rId41"/>
      <p:boldItalic r:id="rId42"/>
    </p:embeddedFont>
  </p:embeddedFont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FFCC66"/>
    <a:srgbClr val="FFBE3D"/>
    <a:srgbClr val="E09500"/>
    <a:srgbClr val="EAEAEA"/>
    <a:srgbClr val="0065B0"/>
    <a:srgbClr val="800000"/>
    <a:srgbClr val="993366"/>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88841" autoAdjust="0"/>
  </p:normalViewPr>
  <p:slideViewPr>
    <p:cSldViewPr>
      <p:cViewPr>
        <p:scale>
          <a:sx n="75" d="100"/>
          <a:sy n="75" d="100"/>
        </p:scale>
        <p:origin x="-169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fabed\Dropbox\Mai%20Research\Summary%20of%20research%20work-%20Updated.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fabed\Dropbox\Mai%20Research\Summary%20of%20research%20work-%20Updat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ai\Dropbox\Dr.Farid%20Research-Mai%20Megahed\Summary%20of%20research%20work-%20Modified,%20only%203%20sec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title>
      <c:tx>
        <c:rich>
          <a:bodyPr/>
          <a:lstStyle/>
          <a:p>
            <a:pPr>
              <a:defRPr/>
            </a:pPr>
            <a:r>
              <a:rPr lang="en-US" sz="1800" b="1" dirty="0">
                <a:solidFill>
                  <a:schemeClr val="tx2">
                    <a:lumMod val="50000"/>
                  </a:schemeClr>
                </a:solidFill>
              </a:rPr>
              <a:t>Mesh Sensitivity Analysis</a:t>
            </a:r>
          </a:p>
        </c:rich>
      </c:tx>
      <c:layout>
        <c:manualLayout>
          <c:xMode val="edge"/>
          <c:yMode val="edge"/>
          <c:x val="0.20502352300302085"/>
          <c:y val="3.030304235387038E-2"/>
        </c:manualLayout>
      </c:layout>
      <c:overlay val="0"/>
    </c:title>
    <c:autoTitleDeleted val="0"/>
    <c:plotArea>
      <c:layout>
        <c:manualLayout>
          <c:layoutTarget val="inner"/>
          <c:xMode val="edge"/>
          <c:yMode val="edge"/>
          <c:x val="0.18757861635220141"/>
          <c:y val="0.17848332875341175"/>
          <c:w val="0.79884811568365333"/>
          <c:h val="0.67015337236672801"/>
        </c:manualLayout>
      </c:layout>
      <c:barChart>
        <c:barDir val="col"/>
        <c:grouping val="clustered"/>
        <c:varyColors val="0"/>
        <c:ser>
          <c:idx val="0"/>
          <c:order val="0"/>
          <c:spPr>
            <a:ln>
              <a:solidFill>
                <a:schemeClr val="accent2">
                  <a:lumMod val="50000"/>
                </a:schemeClr>
              </a:solidFill>
            </a:ln>
          </c:spPr>
          <c:invertIfNegative val="0"/>
          <c:cat>
            <c:strRef>
              <c:f>'Mesh sensistitvity'!$A$1:$D$2</c:f>
              <c:strCache>
                <c:ptCount val="4"/>
                <c:pt idx="0">
                  <c:v>Euler</c:v>
                </c:pt>
                <c:pt idx="1">
                  <c:v>Mesh 1</c:v>
                </c:pt>
                <c:pt idx="2">
                  <c:v>Mesh 2</c:v>
                </c:pt>
                <c:pt idx="3">
                  <c:v>Mesh 3</c:v>
                </c:pt>
              </c:strCache>
            </c:strRef>
          </c:cat>
          <c:val>
            <c:numRef>
              <c:f>'Mesh sensistitvity'!$A$3:$D$3</c:f>
              <c:numCache>
                <c:formatCode>0.00E+00</c:formatCode>
                <c:ptCount val="4"/>
                <c:pt idx="0">
                  <c:v>1228220</c:v>
                </c:pt>
                <c:pt idx="1">
                  <c:v>1205350</c:v>
                </c:pt>
                <c:pt idx="2">
                  <c:v>1190920</c:v>
                </c:pt>
                <c:pt idx="3">
                  <c:v>1150550</c:v>
                </c:pt>
              </c:numCache>
            </c:numRef>
          </c:val>
        </c:ser>
        <c:dLbls>
          <c:showLegendKey val="0"/>
          <c:showVal val="0"/>
          <c:showCatName val="0"/>
          <c:showSerName val="0"/>
          <c:showPercent val="0"/>
          <c:showBubbleSize val="0"/>
        </c:dLbls>
        <c:gapWidth val="150"/>
        <c:axId val="89496960"/>
        <c:axId val="90551424"/>
      </c:barChart>
      <c:catAx>
        <c:axId val="89496960"/>
        <c:scaling>
          <c:orientation val="minMax"/>
        </c:scaling>
        <c:delete val="0"/>
        <c:axPos val="b"/>
        <c:majorTickMark val="out"/>
        <c:minorTickMark val="none"/>
        <c:tickLblPos val="nextTo"/>
        <c:txPr>
          <a:bodyPr/>
          <a:lstStyle/>
          <a:p>
            <a:pPr>
              <a:defRPr sz="1200"/>
            </a:pPr>
            <a:endParaRPr lang="en-US"/>
          </a:p>
        </c:txPr>
        <c:crossAx val="90551424"/>
        <c:crosses val="autoZero"/>
        <c:auto val="1"/>
        <c:lblAlgn val="ctr"/>
        <c:lblOffset val="100"/>
        <c:noMultiLvlLbl val="0"/>
      </c:catAx>
      <c:valAx>
        <c:axId val="90551424"/>
        <c:scaling>
          <c:orientation val="minMax"/>
          <c:min val="0"/>
        </c:scaling>
        <c:delete val="0"/>
        <c:axPos val="l"/>
        <c:title>
          <c:tx>
            <c:rich>
              <a:bodyPr rot="-5400000" vert="horz"/>
              <a:lstStyle/>
              <a:p>
                <a:pPr>
                  <a:defRPr sz="1200" b="0"/>
                </a:pPr>
                <a:r>
                  <a:rPr lang="en-US" sz="1200" b="0"/>
                  <a:t>Pcr (KN)</a:t>
                </a:r>
              </a:p>
            </c:rich>
          </c:tx>
          <c:layout/>
          <c:overlay val="0"/>
        </c:title>
        <c:numFmt formatCode="0" sourceLinked="0"/>
        <c:majorTickMark val="out"/>
        <c:minorTickMark val="none"/>
        <c:tickLblPos val="nextTo"/>
        <c:txPr>
          <a:bodyPr/>
          <a:lstStyle/>
          <a:p>
            <a:pPr>
              <a:defRPr sz="1400"/>
            </a:pPr>
            <a:endParaRPr lang="en-US"/>
          </a:p>
        </c:txPr>
        <c:crossAx val="89496960"/>
        <c:crosses val="autoZero"/>
        <c:crossBetween val="between"/>
        <c:dispUnits>
          <c:builtInUnit val="thousands"/>
        </c:dispUnits>
      </c:valAx>
    </c:plotArea>
    <c:plotVisOnly val="1"/>
    <c:dispBlanksAs val="gap"/>
    <c:showDLblsOverMax val="0"/>
  </c:chart>
  <c:spPr>
    <a:ln>
      <a:solidFill>
        <a:schemeClr val="accent2">
          <a:lumMod val="50000"/>
        </a:schemeClr>
      </a:solid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UC100X100X17</a:t>
            </a:r>
          </a:p>
        </c:rich>
      </c:tx>
      <c:layout>
        <c:manualLayout>
          <c:xMode val="edge"/>
          <c:yMode val="edge"/>
          <c:x val="0.23395600221025004"/>
          <c:y val="1.3888134672821069E-3"/>
        </c:manualLayout>
      </c:layout>
      <c:overlay val="0"/>
    </c:title>
    <c:autoTitleDeleted val="0"/>
    <c:plotArea>
      <c:layout>
        <c:manualLayout>
          <c:layoutTarget val="inner"/>
          <c:xMode val="edge"/>
          <c:yMode val="edge"/>
          <c:x val="0.15919064718928894"/>
          <c:y val="4.5984007686733074E-2"/>
          <c:w val="0.77669568301446146"/>
          <c:h val="0.78130635301241957"/>
        </c:manualLayout>
      </c:layout>
      <c:scatterChart>
        <c:scatterStyle val="smoothMarker"/>
        <c:varyColors val="0"/>
        <c:ser>
          <c:idx val="1"/>
          <c:order val="0"/>
          <c:tx>
            <c:strRef>
              <c:f>'Lab-section'!$A$16:$A$28</c:f>
              <c:strCache>
                <c:ptCount val="1"/>
                <c:pt idx="0">
                  <c:v>4m</c:v>
                </c:pt>
              </c:strCache>
            </c:strRef>
          </c:tx>
          <c:spPr>
            <a:ln>
              <a:noFill/>
            </a:ln>
          </c:spPr>
          <c:marker>
            <c:spPr>
              <a:solidFill>
                <a:schemeClr val="tx1">
                  <a:lumMod val="50000"/>
                  <a:lumOff val="50000"/>
                </a:schemeClr>
              </a:solidFill>
              <a:ln>
                <a:noFill/>
              </a:ln>
            </c:spPr>
          </c:marker>
          <c:xVal>
            <c:numRef>
              <c:f>'Lab-section'!$B$16:$B$28</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'Lab-section'!$D$16:$D$28</c:f>
              <c:numCache>
                <c:formatCode>General</c:formatCode>
                <c:ptCount val="13"/>
                <c:pt idx="0">
                  <c:v>0</c:v>
                </c:pt>
                <c:pt idx="1">
                  <c:v>0.95900520417098833</c:v>
                </c:pt>
                <c:pt idx="2">
                  <c:v>3.4503921291215587</c:v>
                </c:pt>
                <c:pt idx="3">
                  <c:v>7.4680427193227334</c:v>
                </c:pt>
                <c:pt idx="4">
                  <c:v>12.817899900963974</c:v>
                </c:pt>
                <c:pt idx="5">
                  <c:v>19.243196531062363</c:v>
                </c:pt>
                <c:pt idx="6">
                  <c:v>26.435161994639056</c:v>
                </c:pt>
                <c:pt idx="7">
                  <c:v>34.044111180364098</c:v>
                </c:pt>
                <c:pt idx="8">
                  <c:v>41.687283239204213</c:v>
                </c:pt>
                <c:pt idx="9">
                  <c:v>48.958974613893027</c:v>
                </c:pt>
                <c:pt idx="10">
                  <c:v>55.073779925895053</c:v>
                </c:pt>
                <c:pt idx="11">
                  <c:v>51.8430642281117</c:v>
                </c:pt>
                <c:pt idx="12">
                  <c:v>50.005735677058439</c:v>
                </c:pt>
              </c:numCache>
            </c:numRef>
          </c:yVal>
          <c:smooth val="1"/>
        </c:ser>
        <c:ser>
          <c:idx val="2"/>
          <c:order val="1"/>
          <c:tx>
            <c:strRef>
              <c:f>'Lab-section'!$A$29:$A$41</c:f>
              <c:strCache>
                <c:ptCount val="1"/>
                <c:pt idx="0">
                  <c:v>5m</c:v>
                </c:pt>
              </c:strCache>
            </c:strRef>
          </c:tx>
          <c:spPr>
            <a:ln>
              <a:noFill/>
            </a:ln>
          </c:spPr>
          <c:xVal>
            <c:numRef>
              <c:f>'Lab-section'!$B$29:$B$41</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'Lab-section'!$D$29:$D$41</c:f>
              <c:numCache>
                <c:formatCode>General</c:formatCode>
                <c:ptCount val="13"/>
                <c:pt idx="0">
                  <c:v>0</c:v>
                </c:pt>
                <c:pt idx="1">
                  <c:v>1.5304525166149361</c:v>
                </c:pt>
                <c:pt idx="2">
                  <c:v>3.4127331979689375</c:v>
                </c:pt>
                <c:pt idx="3">
                  <c:v>7.4608442086996956</c:v>
                </c:pt>
                <c:pt idx="4">
                  <c:v>12.851567275210126</c:v>
                </c:pt>
                <c:pt idx="5">
                  <c:v>19.327292622640531</c:v>
                </c:pt>
                <c:pt idx="6">
                  <c:v>26.579127048728189</c:v>
                </c:pt>
                <c:pt idx="7">
                  <c:v>34.25762766442714</c:v>
                </c:pt>
                <c:pt idx="8">
                  <c:v>41.983237475065927</c:v>
                </c:pt>
                <c:pt idx="9">
                  <c:v>49.353143047964906</c:v>
                </c:pt>
                <c:pt idx="10">
                  <c:v>55.91801807442657</c:v>
                </c:pt>
                <c:pt idx="11">
                  <c:v>52.704455396835463</c:v>
                </c:pt>
                <c:pt idx="12">
                  <c:v>50.894627464660026</c:v>
                </c:pt>
              </c:numCache>
            </c:numRef>
          </c:yVal>
          <c:smooth val="1"/>
        </c:ser>
        <c:ser>
          <c:idx val="3"/>
          <c:order val="2"/>
          <c:tx>
            <c:strRef>
              <c:f>'Lab-section'!$A$42:$A$54</c:f>
              <c:strCache>
                <c:ptCount val="1"/>
                <c:pt idx="0">
                  <c:v>6m</c:v>
                </c:pt>
              </c:strCache>
            </c:strRef>
          </c:tx>
          <c:spPr>
            <a:ln>
              <a:noFill/>
            </a:ln>
          </c:spPr>
          <c:marker>
            <c:symbol val="circle"/>
            <c:size val="5"/>
            <c:spPr>
              <a:solidFill>
                <a:schemeClr val="tx1"/>
              </a:solidFill>
              <a:ln>
                <a:solidFill>
                  <a:schemeClr val="bg2">
                    <a:lumMod val="50000"/>
                  </a:schemeClr>
                </a:solidFill>
              </a:ln>
            </c:spPr>
          </c:marker>
          <c:xVal>
            <c:numRef>
              <c:f>'Lab-section'!$B$42:$B$54</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'Lab-section'!$D$42:$D$54</c:f>
              <c:numCache>
                <c:formatCode>General</c:formatCode>
                <c:ptCount val="13"/>
                <c:pt idx="0">
                  <c:v>0</c:v>
                </c:pt>
                <c:pt idx="1">
                  <c:v>1.4540401881145788</c:v>
                </c:pt>
                <c:pt idx="2">
                  <c:v>3.06028217186832</c:v>
                </c:pt>
                <c:pt idx="3">
                  <c:v>7.1115861479264124</c:v>
                </c:pt>
                <c:pt idx="4">
                  <c:v>12.507054296708075</c:v>
                </c:pt>
                <c:pt idx="5">
                  <c:v>18.988884138520689</c:v>
                </c:pt>
                <c:pt idx="6">
                  <c:v>26.249251817015818</c:v>
                </c:pt>
                <c:pt idx="7">
                  <c:v>33.940145361265444</c:v>
                </c:pt>
                <c:pt idx="8">
                  <c:v>41.684053014108592</c:v>
                </c:pt>
                <c:pt idx="9">
                  <c:v>49.081231295425397</c:v>
                </c:pt>
                <c:pt idx="10">
                  <c:v>55.723386062419863</c:v>
                </c:pt>
                <c:pt idx="11">
                  <c:v>52.67421975203078</c:v>
                </c:pt>
                <c:pt idx="12">
                  <c:v>50.884138520735355</c:v>
                </c:pt>
              </c:numCache>
            </c:numRef>
          </c:yVal>
          <c:smooth val="1"/>
        </c:ser>
        <c:ser>
          <c:idx val="4"/>
          <c:order val="3"/>
          <c:tx>
            <c:strRef>
              <c:f>'Lab-section'!$A$55:$A$67</c:f>
              <c:strCache>
                <c:ptCount val="1"/>
                <c:pt idx="0">
                  <c:v>7m</c:v>
                </c:pt>
              </c:strCache>
            </c:strRef>
          </c:tx>
          <c:spPr>
            <a:ln>
              <a:noFill/>
            </a:ln>
          </c:spPr>
          <c:marker>
            <c:symbol val="diamond"/>
            <c:size val="5"/>
            <c:spPr>
              <a:solidFill>
                <a:schemeClr val="bg2"/>
              </a:solidFill>
              <a:ln>
                <a:solidFill>
                  <a:schemeClr val="bg1">
                    <a:lumMod val="50000"/>
                  </a:schemeClr>
                </a:solidFill>
              </a:ln>
            </c:spPr>
          </c:marker>
          <c:xVal>
            <c:numRef>
              <c:f>'Lab-section'!$B$55:$B$67</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'Lab-section'!$D$55:$D$67</c:f>
              <c:numCache>
                <c:formatCode>General</c:formatCode>
                <c:ptCount val="13"/>
                <c:pt idx="0">
                  <c:v>0</c:v>
                </c:pt>
                <c:pt idx="1">
                  <c:v>2.3985950336071578</c:v>
                </c:pt>
                <c:pt idx="2">
                  <c:v>3.3828883495145567</c:v>
                </c:pt>
                <c:pt idx="3">
                  <c:v>7.4571741971620611</c:v>
                </c:pt>
                <c:pt idx="4">
                  <c:v>12.883331777445855</c:v>
                </c:pt>
                <c:pt idx="5">
                  <c:v>19.402889283046989</c:v>
                </c:pt>
                <c:pt idx="6">
                  <c:v>26.70544716206108</c:v>
                </c:pt>
                <c:pt idx="7">
                  <c:v>34.443264563106226</c:v>
                </c:pt>
                <c:pt idx="8">
                  <c:v>42.238260828977225</c:v>
                </c:pt>
                <c:pt idx="9">
                  <c:v>49.689600448095597</c:v>
                </c:pt>
                <c:pt idx="10">
                  <c:v>56.389446415234772</c:v>
                </c:pt>
                <c:pt idx="11">
                  <c:v>53.447068707990994</c:v>
                </c:pt>
                <c:pt idx="12">
                  <c:v>51.659353995519062</c:v>
                </c:pt>
              </c:numCache>
            </c:numRef>
          </c:yVal>
          <c:smooth val="1"/>
        </c:ser>
        <c:dLbls>
          <c:showLegendKey val="0"/>
          <c:showVal val="0"/>
          <c:showCatName val="0"/>
          <c:showSerName val="0"/>
          <c:showPercent val="0"/>
          <c:showBubbleSize val="0"/>
        </c:dLbls>
        <c:axId val="90616576"/>
        <c:axId val="90618880"/>
      </c:scatterChart>
      <c:valAx>
        <c:axId val="90616576"/>
        <c:scaling>
          <c:orientation val="minMax"/>
          <c:max val="180"/>
        </c:scaling>
        <c:delete val="0"/>
        <c:axPos val="b"/>
        <c:title>
          <c:tx>
            <c:rich>
              <a:bodyPr/>
              <a:lstStyle/>
              <a:p>
                <a:pPr>
                  <a:defRPr/>
                </a:pPr>
                <a:r>
                  <a:rPr lang="en-US"/>
                  <a:t>Pretwist Angle,</a:t>
                </a:r>
                <a:r>
                  <a:rPr lang="el-GR"/>
                  <a:t>φ°</a:t>
                </a:r>
              </a:p>
            </c:rich>
          </c:tx>
          <c:layout/>
          <c:overlay val="0"/>
        </c:title>
        <c:numFmt formatCode="General" sourceLinked="1"/>
        <c:majorTickMark val="out"/>
        <c:minorTickMark val="none"/>
        <c:tickLblPos val="nextTo"/>
        <c:crossAx val="90618880"/>
        <c:crosses val="autoZero"/>
        <c:crossBetween val="midCat"/>
        <c:majorUnit val="20"/>
      </c:valAx>
      <c:valAx>
        <c:axId val="90618880"/>
        <c:scaling>
          <c:orientation val="minMax"/>
          <c:max val="80"/>
        </c:scaling>
        <c:delete val="0"/>
        <c:axPos val="l"/>
        <c:title>
          <c:tx>
            <c:rich>
              <a:bodyPr rot="-5400000" vert="horz"/>
              <a:lstStyle/>
              <a:p>
                <a:pPr>
                  <a:defRPr/>
                </a:pPr>
                <a:r>
                  <a:rPr lang="en-US"/>
                  <a:t> Buckling Improvement (%)</a:t>
                </a:r>
              </a:p>
            </c:rich>
          </c:tx>
          <c:layout>
            <c:manualLayout>
              <c:xMode val="edge"/>
              <c:yMode val="edge"/>
              <c:x val="0"/>
              <c:y val="0.16412453325657717"/>
            </c:manualLayout>
          </c:layout>
          <c:overlay val="0"/>
        </c:title>
        <c:numFmt formatCode="General" sourceLinked="1"/>
        <c:majorTickMark val="out"/>
        <c:minorTickMark val="none"/>
        <c:tickLblPos val="nextTo"/>
        <c:crossAx val="90616576"/>
        <c:crosses val="autoZero"/>
        <c:crossBetween val="midCat"/>
      </c:valAx>
    </c:plotArea>
    <c:legend>
      <c:legendPos val="r"/>
      <c:layout>
        <c:manualLayout>
          <c:xMode val="edge"/>
          <c:yMode val="edge"/>
          <c:x val="0.20925318761384334"/>
          <c:y val="0.1698456873925242"/>
          <c:w val="0.18175093244923332"/>
          <c:h val="0.28838401665309077"/>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UC152X152X30</a:t>
            </a:r>
          </a:p>
        </c:rich>
      </c:tx>
      <c:layout>
        <c:manualLayout>
          <c:xMode val="edge"/>
          <c:yMode val="edge"/>
          <c:x val="0.28654199475065617"/>
          <c:y val="3.1292424653814824E-3"/>
        </c:manualLayout>
      </c:layout>
      <c:overlay val="1"/>
    </c:title>
    <c:autoTitleDeleted val="0"/>
    <c:plotArea>
      <c:layout>
        <c:manualLayout>
          <c:layoutTarget val="inner"/>
          <c:xMode val="edge"/>
          <c:yMode val="edge"/>
          <c:x val="0.16069093692739395"/>
          <c:y val="4.9044494154244535E-2"/>
          <c:w val="0.77529708198239922"/>
          <c:h val="0.76385753259059186"/>
        </c:manualLayout>
      </c:layout>
      <c:scatterChart>
        <c:scatterStyle val="smoothMarker"/>
        <c:varyColors val="0"/>
        <c:ser>
          <c:idx val="1"/>
          <c:order val="0"/>
          <c:tx>
            <c:v>4m</c:v>
          </c:tx>
          <c:spPr>
            <a:ln>
              <a:noFill/>
            </a:ln>
          </c:spPr>
          <c:marker>
            <c:symbol val="square"/>
            <c:size val="5"/>
            <c:spPr>
              <a:solidFill>
                <a:schemeClr val="tx1">
                  <a:lumMod val="50000"/>
                  <a:lumOff val="50000"/>
                </a:schemeClr>
              </a:solidFill>
              <a:ln>
                <a:noFill/>
              </a:ln>
            </c:spPr>
          </c:marker>
          <c:xVal>
            <c:numRef>
              <c:f>'W152X152X30-3m,4m,5m,6m,7m'!$B$16:$B$28</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'W152X152X30-3m,4m,5m,6m,7m'!$D$16:$D$28</c:f>
              <c:numCache>
                <c:formatCode>General</c:formatCode>
                <c:ptCount val="13"/>
                <c:pt idx="0">
                  <c:v>0</c:v>
                </c:pt>
                <c:pt idx="1">
                  <c:v>1.1452661954843093</c:v>
                </c:pt>
                <c:pt idx="2">
                  <c:v>4.5186913605296484</c:v>
                </c:pt>
                <c:pt idx="3">
                  <c:v>9.9339067179180791</c:v>
                </c:pt>
                <c:pt idx="4">
                  <c:v>17.091820439695045</c:v>
                </c:pt>
                <c:pt idx="5">
                  <c:v>25.594895900262731</c:v>
                </c:pt>
                <c:pt idx="6">
                  <c:v>34.958048237950862</c:v>
                </c:pt>
              </c:numCache>
            </c:numRef>
          </c:yVal>
          <c:smooth val="1"/>
        </c:ser>
        <c:ser>
          <c:idx val="2"/>
          <c:order val="1"/>
          <c:tx>
            <c:v>5m</c:v>
          </c:tx>
          <c:spPr>
            <a:ln>
              <a:noFill/>
            </a:ln>
          </c:spPr>
          <c:xVal>
            <c:numRef>
              <c:f>'W152X152X30-3m,4m,5m,6m,7m'!$B$29:$B$41</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'W152X152X30-3m,4m,5m,6m,7m'!$D$29:$D$41</c:f>
              <c:numCache>
                <c:formatCode>General</c:formatCode>
                <c:ptCount val="13"/>
                <c:pt idx="0">
                  <c:v>0</c:v>
                </c:pt>
                <c:pt idx="1">
                  <c:v>1.6825532263060472</c:v>
                </c:pt>
                <c:pt idx="2">
                  <c:v>4.6204466158998061</c:v>
                </c:pt>
                <c:pt idx="3">
                  <c:v>10.164281247625782</c:v>
                </c:pt>
                <c:pt idx="4">
                  <c:v>17.505215973443789</c:v>
                </c:pt>
                <c:pt idx="5">
                  <c:v>26.251103098025229</c:v>
                </c:pt>
                <c:pt idx="6">
                  <c:v>35.928560157560376</c:v>
                </c:pt>
                <c:pt idx="7">
                  <c:v>45.998164912424429</c:v>
                </c:pt>
                <c:pt idx="8">
                  <c:v>55.867897071457037</c:v>
                </c:pt>
                <c:pt idx="9">
                  <c:v>64.906580016246949</c:v>
                </c:pt>
                <c:pt idx="10">
                  <c:v>61.329328089112792</c:v>
                </c:pt>
                <c:pt idx="11">
                  <c:v>58.68949032488063</c:v>
                </c:pt>
                <c:pt idx="12">
                  <c:v>58.68949032488063</c:v>
                </c:pt>
              </c:numCache>
            </c:numRef>
          </c:yVal>
          <c:smooth val="1"/>
        </c:ser>
        <c:ser>
          <c:idx val="3"/>
          <c:order val="2"/>
          <c:tx>
            <c:v>6m</c:v>
          </c:tx>
          <c:spPr>
            <a:ln>
              <a:noFill/>
            </a:ln>
          </c:spPr>
          <c:marker>
            <c:symbol val="circle"/>
            <c:size val="5"/>
            <c:spPr>
              <a:solidFill>
                <a:schemeClr val="bg2">
                  <a:lumMod val="25000"/>
                </a:schemeClr>
              </a:solidFill>
              <a:ln>
                <a:noFill/>
              </a:ln>
            </c:spPr>
          </c:marker>
          <c:xVal>
            <c:numRef>
              <c:f>'W152X152X30-3m,4m,5m,6m,7m'!$B$42:$B$54</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'W152X152X30-3m,4m,5m,6m,7m'!$D$42:$D$54</c:f>
              <c:numCache>
                <c:formatCode>General</c:formatCode>
                <c:ptCount val="13"/>
                <c:pt idx="0">
                  <c:v>0</c:v>
                </c:pt>
                <c:pt idx="1">
                  <c:v>2.4451684412051184</c:v>
                </c:pt>
                <c:pt idx="2">
                  <c:v>4.6753770194471498</c:v>
                </c:pt>
                <c:pt idx="3">
                  <c:v>10.287844691499009</c:v>
                </c:pt>
                <c:pt idx="4">
                  <c:v>17.723272763913613</c:v>
                </c:pt>
                <c:pt idx="5">
                  <c:v>26.590367111140967</c:v>
                </c:pt>
                <c:pt idx="6">
                  <c:v>36.420582406878893</c:v>
                </c:pt>
                <c:pt idx="7">
                  <c:v>46.679877741577961</c:v>
                </c:pt>
                <c:pt idx="8">
                  <c:v>56.786350048702012</c:v>
                </c:pt>
                <c:pt idx="9">
                  <c:v>66.121150035266851</c:v>
                </c:pt>
                <c:pt idx="10">
                  <c:v>63.083162596983861</c:v>
                </c:pt>
                <c:pt idx="11">
                  <c:v>60.511201424109096</c:v>
                </c:pt>
                <c:pt idx="12">
                  <c:v>60.371813387968956</c:v>
                </c:pt>
              </c:numCache>
            </c:numRef>
          </c:yVal>
          <c:smooth val="1"/>
        </c:ser>
        <c:ser>
          <c:idx val="4"/>
          <c:order val="3"/>
          <c:tx>
            <c:v>7m</c:v>
          </c:tx>
          <c:spPr>
            <a:ln>
              <a:noFill/>
            </a:ln>
          </c:spPr>
          <c:marker>
            <c:symbol val="diamond"/>
            <c:size val="5"/>
            <c:spPr>
              <a:solidFill>
                <a:schemeClr val="bg2"/>
              </a:solidFill>
            </c:spPr>
          </c:marker>
          <c:xVal>
            <c:numRef>
              <c:f>'W152X152X30-3m,4m,5m,6m,7m'!$B$55:$B$67</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'W152X152X30-3m,4m,5m,6m,7m'!$D$55:$D$67</c:f>
              <c:numCache>
                <c:formatCode>General</c:formatCode>
                <c:ptCount val="13"/>
                <c:pt idx="0">
                  <c:v>0</c:v>
                </c:pt>
                <c:pt idx="1">
                  <c:v>3.340741476355011</c:v>
                </c:pt>
                <c:pt idx="2">
                  <c:v>4.7095928032573013</c:v>
                </c:pt>
                <c:pt idx="3">
                  <c:v>10.36215431995195</c:v>
                </c:pt>
                <c:pt idx="4">
                  <c:v>17.853396388159286</c:v>
                </c:pt>
                <c:pt idx="5">
                  <c:v>26.791109771785717</c:v>
                </c:pt>
                <c:pt idx="6">
                  <c:v>36.707063304807988</c:v>
                </c:pt>
                <c:pt idx="7">
                  <c:v>47.071614712640283</c:v>
                </c:pt>
                <c:pt idx="8">
                  <c:v>57.307179963084842</c:v>
                </c:pt>
                <c:pt idx="9">
                  <c:v>66.800789440942026</c:v>
                </c:pt>
                <c:pt idx="10">
                  <c:v>64.082948372433492</c:v>
                </c:pt>
                <c:pt idx="11">
                  <c:v>61.548884041444225</c:v>
                </c:pt>
                <c:pt idx="12">
                  <c:v>60.712186224050271</c:v>
                </c:pt>
              </c:numCache>
            </c:numRef>
          </c:yVal>
          <c:smooth val="1"/>
        </c:ser>
        <c:dLbls>
          <c:showLegendKey val="0"/>
          <c:showVal val="0"/>
          <c:showCatName val="0"/>
          <c:showSerName val="0"/>
          <c:showPercent val="0"/>
          <c:showBubbleSize val="0"/>
        </c:dLbls>
        <c:axId val="90846720"/>
        <c:axId val="90861568"/>
      </c:scatterChart>
      <c:valAx>
        <c:axId val="90846720"/>
        <c:scaling>
          <c:orientation val="minMax"/>
          <c:max val="180"/>
        </c:scaling>
        <c:delete val="0"/>
        <c:axPos val="b"/>
        <c:title>
          <c:tx>
            <c:rich>
              <a:bodyPr/>
              <a:lstStyle/>
              <a:p>
                <a:pPr>
                  <a:defRPr/>
                </a:pPr>
                <a:r>
                  <a:rPr lang="en-US"/>
                  <a:t>Pretwist Angle,</a:t>
                </a:r>
                <a:r>
                  <a:rPr lang="el-GR"/>
                  <a:t>φ°</a:t>
                </a:r>
              </a:p>
            </c:rich>
          </c:tx>
          <c:layout/>
          <c:overlay val="0"/>
        </c:title>
        <c:numFmt formatCode="General" sourceLinked="1"/>
        <c:majorTickMark val="out"/>
        <c:minorTickMark val="none"/>
        <c:tickLblPos val="nextTo"/>
        <c:crossAx val="90861568"/>
        <c:crosses val="autoZero"/>
        <c:crossBetween val="midCat"/>
        <c:majorUnit val="20"/>
      </c:valAx>
      <c:valAx>
        <c:axId val="90861568"/>
        <c:scaling>
          <c:orientation val="minMax"/>
        </c:scaling>
        <c:delete val="0"/>
        <c:axPos val="l"/>
        <c:title>
          <c:tx>
            <c:rich>
              <a:bodyPr rot="-5400000" vert="horz"/>
              <a:lstStyle/>
              <a:p>
                <a:pPr>
                  <a:defRPr/>
                </a:pPr>
                <a:r>
                  <a:rPr lang="en-US"/>
                  <a:t>Buckling Improvement (%)</a:t>
                </a:r>
              </a:p>
            </c:rich>
          </c:tx>
          <c:layout>
            <c:manualLayout>
              <c:xMode val="edge"/>
              <c:yMode val="edge"/>
              <c:x val="2.1154743222707591E-3"/>
              <c:y val="0.15307646509133882"/>
            </c:manualLayout>
          </c:layout>
          <c:overlay val="0"/>
        </c:title>
        <c:numFmt formatCode="General" sourceLinked="1"/>
        <c:majorTickMark val="out"/>
        <c:minorTickMark val="none"/>
        <c:tickLblPos val="nextTo"/>
        <c:crossAx val="90846720"/>
        <c:crosses val="autoZero"/>
        <c:crossBetween val="midCat"/>
      </c:valAx>
    </c:plotArea>
    <c:legend>
      <c:legendPos val="r"/>
      <c:layout>
        <c:manualLayout>
          <c:xMode val="edge"/>
          <c:yMode val="edge"/>
          <c:x val="0.22449243295095084"/>
          <c:y val="0.19659497721607838"/>
          <c:w val="0.22654900195919891"/>
          <c:h val="0.29119015781247981"/>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UC150X100X21</a:t>
            </a:r>
          </a:p>
        </c:rich>
      </c:tx>
      <c:layout/>
      <c:overlay val="0"/>
    </c:title>
    <c:autoTitleDeleted val="0"/>
    <c:plotArea>
      <c:layout>
        <c:manualLayout>
          <c:layoutTarget val="inner"/>
          <c:xMode val="edge"/>
          <c:yMode val="edge"/>
          <c:x val="0.14490750984459924"/>
          <c:y val="6.5089896245436513E-2"/>
          <c:w val="0.7976026924375893"/>
          <c:h val="0.75504115825787699"/>
        </c:manualLayout>
      </c:layout>
      <c:scatterChart>
        <c:scatterStyle val="smoothMarker"/>
        <c:varyColors val="0"/>
        <c:ser>
          <c:idx val="0"/>
          <c:order val="0"/>
          <c:tx>
            <c:strRef>
              <c:f>W150X100!$A$2</c:f>
              <c:strCache>
                <c:ptCount val="1"/>
                <c:pt idx="0">
                  <c:v>4m</c:v>
                </c:pt>
              </c:strCache>
            </c:strRef>
          </c:tx>
          <c:spPr>
            <a:ln>
              <a:noFill/>
            </a:ln>
          </c:spPr>
          <c:marker>
            <c:symbol val="square"/>
            <c:size val="5"/>
            <c:spPr>
              <a:solidFill>
                <a:schemeClr val="bg2">
                  <a:lumMod val="50000"/>
                </a:schemeClr>
              </a:solidFill>
              <a:ln>
                <a:noFill/>
              </a:ln>
            </c:spPr>
          </c:marker>
          <c:xVal>
            <c:numRef>
              <c:f>W150X100!$B$2:$B$14</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W150X100!$G$2:$G$14</c:f>
              <c:numCache>
                <c:formatCode>General</c:formatCode>
                <c:ptCount val="13"/>
                <c:pt idx="0">
                  <c:v>0</c:v>
                </c:pt>
                <c:pt idx="1">
                  <c:v>2.0748257284908962</c:v>
                </c:pt>
                <c:pt idx="2">
                  <c:v>8.1579301175662682</c:v>
                </c:pt>
                <c:pt idx="3">
                  <c:v>17.855071833948756</c:v>
                </c:pt>
                <c:pt idx="4">
                  <c:v>30.528783148254025</c:v>
                </c:pt>
                <c:pt idx="5">
                  <c:v>45.335580450084244</c:v>
                </c:pt>
                <c:pt idx="6">
                  <c:v>61.258693204735238</c:v>
                </c:pt>
                <c:pt idx="7">
                  <c:v>77.128842087536356</c:v>
                </c:pt>
                <c:pt idx="8">
                  <c:v>77.395019494778992</c:v>
                </c:pt>
                <c:pt idx="9">
                  <c:v>80.777917053144478</c:v>
                </c:pt>
                <c:pt idx="10">
                  <c:v>75.379676268518679</c:v>
                </c:pt>
                <c:pt idx="11">
                  <c:v>75.317206060696591</c:v>
                </c:pt>
                <c:pt idx="12">
                  <c:v>77.664727826810818</c:v>
                </c:pt>
              </c:numCache>
            </c:numRef>
          </c:yVal>
          <c:smooth val="1"/>
        </c:ser>
        <c:ser>
          <c:idx val="1"/>
          <c:order val="1"/>
          <c:tx>
            <c:strRef>
              <c:f>W150X100!$A$15</c:f>
              <c:strCache>
                <c:ptCount val="1"/>
                <c:pt idx="0">
                  <c:v>5m</c:v>
                </c:pt>
              </c:strCache>
            </c:strRef>
          </c:tx>
          <c:spPr>
            <a:ln>
              <a:noFill/>
            </a:ln>
          </c:spPr>
          <c:marker>
            <c:symbol val="triangle"/>
            <c:size val="5"/>
            <c:spPr>
              <a:solidFill>
                <a:schemeClr val="bg2">
                  <a:lumMod val="75000"/>
                </a:schemeClr>
              </a:solidFill>
              <a:ln>
                <a:noFill/>
              </a:ln>
            </c:spPr>
          </c:marker>
          <c:xVal>
            <c:numRef>
              <c:f>W150X100!$B$15:$B$27</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W150X100!$G$15:$G$27</c:f>
              <c:numCache>
                <c:formatCode>General</c:formatCode>
                <c:ptCount val="13"/>
                <c:pt idx="0">
                  <c:v>0</c:v>
                </c:pt>
                <c:pt idx="1">
                  <c:v>3.0077417578344456</c:v>
                </c:pt>
                <c:pt idx="2">
                  <c:v>8.2371879732692257</c:v>
                </c:pt>
                <c:pt idx="3">
                  <c:v>18.033529966215859</c:v>
                </c:pt>
                <c:pt idx="4">
                  <c:v>30.841849972993778</c:v>
                </c:pt>
                <c:pt idx="5">
                  <c:v>45.82125117820852</c:v>
                </c:pt>
                <c:pt idx="6">
                  <c:v>61.956938457790791</c:v>
                </c:pt>
                <c:pt idx="7">
                  <c:v>78.091354860574228</c:v>
                </c:pt>
                <c:pt idx="8">
                  <c:v>82.062209419315721</c:v>
                </c:pt>
                <c:pt idx="9">
                  <c:v>78.777204706480319</c:v>
                </c:pt>
                <c:pt idx="10">
                  <c:v>76.86199337025937</c:v>
                </c:pt>
                <c:pt idx="11">
                  <c:v>76.917488323819398</c:v>
                </c:pt>
                <c:pt idx="12">
                  <c:v>79.417938426019091</c:v>
                </c:pt>
              </c:numCache>
            </c:numRef>
          </c:yVal>
          <c:smooth val="1"/>
        </c:ser>
        <c:ser>
          <c:idx val="2"/>
          <c:order val="2"/>
          <c:tx>
            <c:strRef>
              <c:f>W150X100!$A$28</c:f>
              <c:strCache>
                <c:ptCount val="1"/>
                <c:pt idx="0">
                  <c:v>6m</c:v>
                </c:pt>
              </c:strCache>
            </c:strRef>
          </c:tx>
          <c:spPr>
            <a:ln>
              <a:noFill/>
            </a:ln>
          </c:spPr>
          <c:marker>
            <c:symbol val="circle"/>
            <c:size val="5"/>
            <c:spPr>
              <a:solidFill>
                <a:schemeClr val="tx1"/>
              </a:solidFill>
            </c:spPr>
          </c:marker>
          <c:xVal>
            <c:numRef>
              <c:f>W150X100!$B$28:$B$40</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W150X100!$G$28:$G$40</c:f>
              <c:numCache>
                <c:formatCode>General</c:formatCode>
                <c:ptCount val="13"/>
                <c:pt idx="0">
                  <c:v>0</c:v>
                </c:pt>
                <c:pt idx="1">
                  <c:v>4.3403269796285286</c:v>
                </c:pt>
                <c:pt idx="2">
                  <c:v>8.2820618305373994</c:v>
                </c:pt>
                <c:pt idx="3">
                  <c:v>18.129542441833799</c:v>
                </c:pt>
                <c:pt idx="4">
                  <c:v>31.008517316512012</c:v>
                </c:pt>
                <c:pt idx="5">
                  <c:v>46.075482622541173</c:v>
                </c:pt>
                <c:pt idx="6">
                  <c:v>62.317197665736863</c:v>
                </c:pt>
                <c:pt idx="7">
                  <c:v>78.580244091968737</c:v>
                </c:pt>
                <c:pt idx="8">
                  <c:v>82.712742454023058</c:v>
                </c:pt>
                <c:pt idx="9">
                  <c:v>79.47951425393488</c:v>
                </c:pt>
                <c:pt idx="10">
                  <c:v>77.616675046852848</c:v>
                </c:pt>
                <c:pt idx="11">
                  <c:v>77.73216924928812</c:v>
                </c:pt>
                <c:pt idx="12">
                  <c:v>80.309305054014118</c:v>
                </c:pt>
              </c:numCache>
            </c:numRef>
          </c:yVal>
          <c:smooth val="1"/>
        </c:ser>
        <c:ser>
          <c:idx val="3"/>
          <c:order val="3"/>
          <c:tx>
            <c:strRef>
              <c:f>W150X100!$A$41</c:f>
              <c:strCache>
                <c:ptCount val="1"/>
                <c:pt idx="0">
                  <c:v>7m</c:v>
                </c:pt>
              </c:strCache>
            </c:strRef>
          </c:tx>
          <c:spPr>
            <a:ln>
              <a:noFill/>
            </a:ln>
          </c:spPr>
          <c:marker>
            <c:symbol val="diamond"/>
            <c:size val="5"/>
            <c:spPr>
              <a:solidFill>
                <a:schemeClr val="bg1">
                  <a:lumMod val="95000"/>
                </a:schemeClr>
              </a:solidFill>
              <a:ln>
                <a:solidFill>
                  <a:sysClr val="window" lastClr="FFFFFF">
                    <a:lumMod val="50000"/>
                  </a:sysClr>
                </a:solidFill>
              </a:ln>
            </c:spPr>
          </c:marker>
          <c:xVal>
            <c:numRef>
              <c:f>W150X100!$B$41:$B$53</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W150X100!$G$41:$G$53</c:f>
              <c:numCache>
                <c:formatCode>General</c:formatCode>
                <c:ptCount val="13"/>
                <c:pt idx="0">
                  <c:v>0</c:v>
                </c:pt>
                <c:pt idx="1">
                  <c:v>5.9000327503223415</c:v>
                </c:pt>
                <c:pt idx="2">
                  <c:v>8.30780328249433</c:v>
                </c:pt>
                <c:pt idx="3">
                  <c:v>18.186792914322574</c:v>
                </c:pt>
                <c:pt idx="4">
                  <c:v>31.107002350561089</c:v>
                </c:pt>
                <c:pt idx="5">
                  <c:v>46.225214431699001</c:v>
                </c:pt>
                <c:pt idx="6">
                  <c:v>62.527412848905279</c:v>
                </c:pt>
                <c:pt idx="7">
                  <c:v>78.86236158843208</c:v>
                </c:pt>
                <c:pt idx="8">
                  <c:v>83.087567728910585</c:v>
                </c:pt>
                <c:pt idx="9">
                  <c:v>79.885083679146334</c:v>
                </c:pt>
                <c:pt idx="10">
                  <c:v>78.053138434368748</c:v>
                </c:pt>
                <c:pt idx="11">
                  <c:v>78.203209531587476</c:v>
                </c:pt>
                <c:pt idx="12">
                  <c:v>80.824064439368527</c:v>
                </c:pt>
              </c:numCache>
            </c:numRef>
          </c:yVal>
          <c:smooth val="1"/>
        </c:ser>
        <c:dLbls>
          <c:showLegendKey val="0"/>
          <c:showVal val="0"/>
          <c:showCatName val="0"/>
          <c:showSerName val="0"/>
          <c:showPercent val="0"/>
          <c:showBubbleSize val="0"/>
        </c:dLbls>
        <c:axId val="90892544"/>
        <c:axId val="91423488"/>
      </c:scatterChart>
      <c:valAx>
        <c:axId val="90892544"/>
        <c:scaling>
          <c:orientation val="minMax"/>
          <c:max val="180"/>
        </c:scaling>
        <c:delete val="0"/>
        <c:axPos val="b"/>
        <c:title>
          <c:tx>
            <c:rich>
              <a:bodyPr/>
              <a:lstStyle/>
              <a:p>
                <a:pPr>
                  <a:defRPr/>
                </a:pPr>
                <a:r>
                  <a:rPr lang="en-US"/>
                  <a:t>Pretwist Angle,</a:t>
                </a:r>
                <a:r>
                  <a:rPr lang="el-GR"/>
                  <a:t>φ°</a:t>
                </a:r>
              </a:p>
            </c:rich>
          </c:tx>
          <c:layout/>
          <c:overlay val="0"/>
        </c:title>
        <c:numFmt formatCode="General" sourceLinked="1"/>
        <c:majorTickMark val="out"/>
        <c:minorTickMark val="none"/>
        <c:tickLblPos val="nextTo"/>
        <c:crossAx val="91423488"/>
        <c:crosses val="autoZero"/>
        <c:crossBetween val="midCat"/>
        <c:majorUnit val="20"/>
      </c:valAx>
      <c:valAx>
        <c:axId val="91423488"/>
        <c:scaling>
          <c:orientation val="minMax"/>
        </c:scaling>
        <c:delete val="0"/>
        <c:axPos val="l"/>
        <c:title>
          <c:tx>
            <c:rich>
              <a:bodyPr rot="-5400000" vert="horz"/>
              <a:lstStyle/>
              <a:p>
                <a:pPr>
                  <a:defRPr/>
                </a:pPr>
                <a:r>
                  <a:rPr lang="en-US"/>
                  <a:t>Buckling Improvement (%)</a:t>
                </a:r>
              </a:p>
            </c:rich>
          </c:tx>
          <c:layout/>
          <c:overlay val="0"/>
        </c:title>
        <c:numFmt formatCode="General" sourceLinked="1"/>
        <c:majorTickMark val="out"/>
        <c:minorTickMark val="none"/>
        <c:tickLblPos val="nextTo"/>
        <c:crossAx val="90892544"/>
        <c:crosses val="autoZero"/>
        <c:crossBetween val="midCat"/>
      </c:valAx>
    </c:plotArea>
    <c:legend>
      <c:legendPos val="r"/>
      <c:layout>
        <c:manualLayout>
          <c:xMode val="edge"/>
          <c:yMode val="edge"/>
          <c:x val="0.22014564216120694"/>
          <c:y val="0.20226581107043276"/>
          <c:w val="0.18592171328586404"/>
          <c:h val="0.36913440198476766"/>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All UC sections</a:t>
            </a:r>
          </a:p>
        </c:rich>
      </c:tx>
      <c:layout>
        <c:manualLayout>
          <c:xMode val="edge"/>
          <c:yMode val="edge"/>
          <c:x val="0.14774999999999999"/>
          <c:y val="9.5865884411507382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94425908625828"/>
          <c:y val="7.8784251968503943E-2"/>
          <c:w val="0.73872369767338408"/>
          <c:h val="0.78140866141732279"/>
        </c:manualLayout>
      </c:layout>
      <c:bar3DChart>
        <c:barDir val="col"/>
        <c:grouping val="clustered"/>
        <c:varyColors val="0"/>
        <c:ser>
          <c:idx val="0"/>
          <c:order val="0"/>
          <c:tx>
            <c:strRef>
              <c:f>Sheet2!$N$2</c:f>
              <c:strCache>
                <c:ptCount val="1"/>
                <c:pt idx="0">
                  <c:v>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Sheet2!$R$2:$R$13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1"/>
          <c:order val="1"/>
          <c:tx>
            <c:strRef>
              <c:f>Sheet2!$N$15</c:f>
              <c:strCache>
                <c:ptCount val="1"/>
                <c:pt idx="0">
                  <c:v>15°</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Sheet2!$R$15:$R$26</c:f>
              <c:numCache>
                <c:formatCode>General</c:formatCode>
                <c:ptCount val="12"/>
                <c:pt idx="0">
                  <c:v>1.1452661954843131</c:v>
                </c:pt>
                <c:pt idx="1">
                  <c:v>1.6825532263060416</c:v>
                </c:pt>
                <c:pt idx="2">
                  <c:v>2.4451684412051184</c:v>
                </c:pt>
                <c:pt idx="3">
                  <c:v>0.95900520417098523</c:v>
                </c:pt>
                <c:pt idx="4">
                  <c:v>2.0748257284908962</c:v>
                </c:pt>
                <c:pt idx="5">
                  <c:v>3.340741476355011</c:v>
                </c:pt>
                <c:pt idx="6">
                  <c:v>1.5304525166149361</c:v>
                </c:pt>
                <c:pt idx="7">
                  <c:v>3.0077417578344323</c:v>
                </c:pt>
                <c:pt idx="8">
                  <c:v>1.4540401881145788</c:v>
                </c:pt>
                <c:pt idx="9">
                  <c:v>4.3403269796285286</c:v>
                </c:pt>
                <c:pt idx="10">
                  <c:v>2.3985950336071662</c:v>
                </c:pt>
                <c:pt idx="11">
                  <c:v>5.9000327503223282</c:v>
                </c:pt>
              </c:numCache>
            </c:numRef>
          </c:val>
        </c:ser>
        <c:ser>
          <c:idx val="2"/>
          <c:order val="2"/>
          <c:tx>
            <c:strRef>
              <c:f>Sheet2!$N$28</c:f>
              <c:strCache>
                <c:ptCount val="1"/>
                <c:pt idx="0">
                  <c:v>30°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Sheet2!$R$28:$R$39</c:f>
              <c:numCache>
                <c:formatCode>General</c:formatCode>
                <c:ptCount val="12"/>
                <c:pt idx="0">
                  <c:v>4.5186913605296484</c:v>
                </c:pt>
                <c:pt idx="1">
                  <c:v>4.6204466158998061</c:v>
                </c:pt>
                <c:pt idx="2">
                  <c:v>4.6753770194471498</c:v>
                </c:pt>
                <c:pt idx="3">
                  <c:v>3.4503921291215591</c:v>
                </c:pt>
                <c:pt idx="4">
                  <c:v>8.1579301175662309</c:v>
                </c:pt>
                <c:pt idx="5">
                  <c:v>4.7095928032573013</c:v>
                </c:pt>
                <c:pt idx="6">
                  <c:v>3.4127331979689375</c:v>
                </c:pt>
                <c:pt idx="7">
                  <c:v>8.2371879732692257</c:v>
                </c:pt>
                <c:pt idx="8">
                  <c:v>3.3740726446245537</c:v>
                </c:pt>
                <c:pt idx="9">
                  <c:v>8.2820618305373994</c:v>
                </c:pt>
                <c:pt idx="10">
                  <c:v>3.3828883495145594</c:v>
                </c:pt>
                <c:pt idx="11">
                  <c:v>8.30780328249433</c:v>
                </c:pt>
              </c:numCache>
            </c:numRef>
          </c:val>
        </c:ser>
        <c:ser>
          <c:idx val="3"/>
          <c:order val="3"/>
          <c:tx>
            <c:strRef>
              <c:f>Sheet2!$N$42</c:f>
              <c:strCache>
                <c:ptCount val="1"/>
                <c:pt idx="0">
                  <c:v>45°</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Sheet2!$R$42:$R$53</c:f>
              <c:numCache>
                <c:formatCode>General</c:formatCode>
                <c:ptCount val="12"/>
                <c:pt idx="0">
                  <c:v>9.9339067179180791</c:v>
                </c:pt>
                <c:pt idx="1">
                  <c:v>10.164281247625782</c:v>
                </c:pt>
                <c:pt idx="2">
                  <c:v>10.287844691499009</c:v>
                </c:pt>
                <c:pt idx="3">
                  <c:v>7.4680427193227334</c:v>
                </c:pt>
                <c:pt idx="4">
                  <c:v>17.855071833948756</c:v>
                </c:pt>
                <c:pt idx="5">
                  <c:v>10.362154319951888</c:v>
                </c:pt>
                <c:pt idx="6">
                  <c:v>7.4608442086996956</c:v>
                </c:pt>
                <c:pt idx="7">
                  <c:v>18.033529966215859</c:v>
                </c:pt>
                <c:pt idx="8">
                  <c:v>7.4377117372100008</c:v>
                </c:pt>
                <c:pt idx="9">
                  <c:v>18.129542441833863</c:v>
                </c:pt>
                <c:pt idx="10">
                  <c:v>7.4571741971620611</c:v>
                </c:pt>
                <c:pt idx="11">
                  <c:v>18.186792914322634</c:v>
                </c:pt>
              </c:numCache>
            </c:numRef>
          </c:val>
        </c:ser>
        <c:ser>
          <c:idx val="4"/>
          <c:order val="4"/>
          <c:tx>
            <c:strRef>
              <c:f>Sheet2!$N$55</c:f>
              <c:strCache>
                <c:ptCount val="1"/>
                <c:pt idx="0">
                  <c:v>60°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Sheet2!$R$55:$R$66</c:f>
              <c:numCache>
                <c:formatCode>General</c:formatCode>
                <c:ptCount val="12"/>
                <c:pt idx="0">
                  <c:v>17.091820439695045</c:v>
                </c:pt>
                <c:pt idx="1">
                  <c:v>17.505215973443804</c:v>
                </c:pt>
                <c:pt idx="2">
                  <c:v>17.723272763913613</c:v>
                </c:pt>
                <c:pt idx="3">
                  <c:v>12.817899900963974</c:v>
                </c:pt>
                <c:pt idx="4">
                  <c:v>30.528783148254025</c:v>
                </c:pt>
                <c:pt idx="5">
                  <c:v>17.853396388159286</c:v>
                </c:pt>
                <c:pt idx="6">
                  <c:v>12.851567275210126</c:v>
                </c:pt>
                <c:pt idx="7">
                  <c:v>30.841849972993838</c:v>
                </c:pt>
                <c:pt idx="8">
                  <c:v>12.849607616107056</c:v>
                </c:pt>
                <c:pt idx="9">
                  <c:v>31.008517316512012</c:v>
                </c:pt>
                <c:pt idx="10">
                  <c:v>12.883331777445855</c:v>
                </c:pt>
                <c:pt idx="11">
                  <c:v>31.107002350561089</c:v>
                </c:pt>
              </c:numCache>
            </c:numRef>
          </c:val>
        </c:ser>
        <c:ser>
          <c:idx val="5"/>
          <c:order val="5"/>
          <c:tx>
            <c:strRef>
              <c:f>Sheet2!$N$68</c:f>
              <c:strCache>
                <c:ptCount val="1"/>
                <c:pt idx="0">
                  <c:v>75°</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Sheet2!$R$68:$R$79</c:f>
              <c:numCache>
                <c:formatCode>General</c:formatCode>
                <c:ptCount val="12"/>
                <c:pt idx="0">
                  <c:v>25.594895900262667</c:v>
                </c:pt>
                <c:pt idx="1">
                  <c:v>26.251103098025229</c:v>
                </c:pt>
                <c:pt idx="2">
                  <c:v>26.590367111140967</c:v>
                </c:pt>
                <c:pt idx="3">
                  <c:v>19.24319653106248</c:v>
                </c:pt>
                <c:pt idx="4">
                  <c:v>45.335580450084244</c:v>
                </c:pt>
                <c:pt idx="5">
                  <c:v>26.791109771785791</c:v>
                </c:pt>
                <c:pt idx="6">
                  <c:v>19.327292622640467</c:v>
                </c:pt>
                <c:pt idx="7">
                  <c:v>45.821251178208641</c:v>
                </c:pt>
                <c:pt idx="8">
                  <c:v>19.351172863330326</c:v>
                </c:pt>
                <c:pt idx="9">
                  <c:v>46.075482622541173</c:v>
                </c:pt>
                <c:pt idx="10">
                  <c:v>19.402889283047013</c:v>
                </c:pt>
                <c:pt idx="11">
                  <c:v>46.225214431699001</c:v>
                </c:pt>
              </c:numCache>
            </c:numRef>
          </c:val>
        </c:ser>
        <c:ser>
          <c:idx val="6"/>
          <c:order val="6"/>
          <c:tx>
            <c:strRef>
              <c:f>Sheet2!$N$81</c:f>
              <c:strCache>
                <c:ptCount val="1"/>
                <c:pt idx="0">
                  <c:v>90°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Sheet2!$R$81:$R$92</c:f>
              <c:numCache>
                <c:formatCode>General</c:formatCode>
                <c:ptCount val="12"/>
                <c:pt idx="0">
                  <c:v>35.928560157560376</c:v>
                </c:pt>
                <c:pt idx="1">
                  <c:v>36.420582406878772</c:v>
                </c:pt>
                <c:pt idx="2">
                  <c:v>36.420582406878772</c:v>
                </c:pt>
                <c:pt idx="3">
                  <c:v>26.435161994639056</c:v>
                </c:pt>
                <c:pt idx="4">
                  <c:v>61.258693204735238</c:v>
                </c:pt>
                <c:pt idx="5">
                  <c:v>36.707063304807988</c:v>
                </c:pt>
                <c:pt idx="6">
                  <c:v>24.388334999484528</c:v>
                </c:pt>
                <c:pt idx="7">
                  <c:v>61.956938457790933</c:v>
                </c:pt>
                <c:pt idx="8">
                  <c:v>26.633646382777954</c:v>
                </c:pt>
                <c:pt idx="9">
                  <c:v>62.317197665737112</c:v>
                </c:pt>
                <c:pt idx="10">
                  <c:v>26.705447162061201</c:v>
                </c:pt>
                <c:pt idx="11">
                  <c:v>62.527412848905044</c:v>
                </c:pt>
              </c:numCache>
            </c:numRef>
          </c:val>
        </c:ser>
        <c:ser>
          <c:idx val="7"/>
          <c:order val="7"/>
          <c:tx>
            <c:strRef>
              <c:f>Sheet2!$N$94</c:f>
              <c:strCache>
                <c:ptCount val="1"/>
                <c:pt idx="0">
                  <c:v>105°</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Sheet2!$R$94:$R$105</c:f>
              <c:numCache>
                <c:formatCode>General</c:formatCode>
                <c:ptCount val="12"/>
                <c:pt idx="0">
                  <c:v>44.625552812628094</c:v>
                </c:pt>
                <c:pt idx="1">
                  <c:v>45.998164912424308</c:v>
                </c:pt>
                <c:pt idx="2">
                  <c:v>46.679877741577961</c:v>
                </c:pt>
                <c:pt idx="3">
                  <c:v>34.044111180364098</c:v>
                </c:pt>
                <c:pt idx="4">
                  <c:v>77.128842087536853</c:v>
                </c:pt>
                <c:pt idx="5">
                  <c:v>47.071614712640446</c:v>
                </c:pt>
                <c:pt idx="6">
                  <c:v>34.257627664427403</c:v>
                </c:pt>
                <c:pt idx="7">
                  <c:v>78.091354860574228</c:v>
                </c:pt>
                <c:pt idx="8">
                  <c:v>34.347956601912507</c:v>
                </c:pt>
                <c:pt idx="9">
                  <c:v>78.580244091968737</c:v>
                </c:pt>
                <c:pt idx="10">
                  <c:v>34.443264563106709</c:v>
                </c:pt>
                <c:pt idx="11">
                  <c:v>78.86236158843208</c:v>
                </c:pt>
              </c:numCache>
            </c:numRef>
          </c:val>
        </c:ser>
        <c:ser>
          <c:idx val="8"/>
          <c:order val="8"/>
          <c:tx>
            <c:strRef>
              <c:f>Sheet2!$N$107</c:f>
              <c:strCache>
                <c:ptCount val="1"/>
                <c:pt idx="0">
                  <c:v>120°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Sheet2!$R$107:$R$118</c:f>
              <c:numCache>
                <c:formatCode>General</c:formatCode>
                <c:ptCount val="12"/>
                <c:pt idx="0">
                  <c:v>52.260660782523416</c:v>
                </c:pt>
                <c:pt idx="1">
                  <c:v>55.867897071457271</c:v>
                </c:pt>
                <c:pt idx="2">
                  <c:v>56.786350048701927</c:v>
                </c:pt>
                <c:pt idx="3">
                  <c:v>41.687283239204433</c:v>
                </c:pt>
                <c:pt idx="4">
                  <c:v>77.395019494778992</c:v>
                </c:pt>
                <c:pt idx="5">
                  <c:v>57.307179963084842</c:v>
                </c:pt>
                <c:pt idx="6">
                  <c:v>41.983237475066282</c:v>
                </c:pt>
                <c:pt idx="7">
                  <c:v>82.06220941931538</c:v>
                </c:pt>
                <c:pt idx="8">
                  <c:v>42.115442343153653</c:v>
                </c:pt>
                <c:pt idx="9">
                  <c:v>82.712742454023143</c:v>
                </c:pt>
                <c:pt idx="10">
                  <c:v>42.238260828976927</c:v>
                </c:pt>
                <c:pt idx="11">
                  <c:v>83.087567728910358</c:v>
                </c:pt>
              </c:numCache>
            </c:numRef>
          </c:val>
        </c:ser>
        <c:ser>
          <c:idx val="9"/>
          <c:order val="9"/>
          <c:tx>
            <c:strRef>
              <c:f>Sheet2!$N$122</c:f>
              <c:strCache>
                <c:ptCount val="1"/>
                <c:pt idx="0">
                  <c:v>135°</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Sheet2!$R$122:$R$133</c:f>
              <c:numCache>
                <c:formatCode>General</c:formatCode>
                <c:ptCount val="12"/>
                <c:pt idx="0">
                  <c:v>55.319212892511061</c:v>
                </c:pt>
                <c:pt idx="1">
                  <c:v>64.906580016246949</c:v>
                </c:pt>
                <c:pt idx="2">
                  <c:v>66.121150035266851</c:v>
                </c:pt>
                <c:pt idx="3">
                  <c:v>48.958974613893268</c:v>
                </c:pt>
                <c:pt idx="4">
                  <c:v>80.777917053144478</c:v>
                </c:pt>
                <c:pt idx="5">
                  <c:v>66.800789440942026</c:v>
                </c:pt>
                <c:pt idx="6">
                  <c:v>49.353143047964906</c:v>
                </c:pt>
                <c:pt idx="7">
                  <c:v>78.777204706480319</c:v>
                </c:pt>
                <c:pt idx="8">
                  <c:v>49.535143016424428</c:v>
                </c:pt>
                <c:pt idx="9">
                  <c:v>79.47951425393488</c:v>
                </c:pt>
                <c:pt idx="10">
                  <c:v>49.689600448095597</c:v>
                </c:pt>
                <c:pt idx="11">
                  <c:v>79.885083679146334</c:v>
                </c:pt>
              </c:numCache>
            </c:numRef>
          </c:val>
        </c:ser>
        <c:ser>
          <c:idx val="10"/>
          <c:order val="10"/>
          <c:tx>
            <c:strRef>
              <c:f>Sheet2!$N$135</c:f>
              <c:strCache>
                <c:ptCount val="1"/>
                <c:pt idx="0">
                  <c:v>150°</c:v>
                </c:pt>
              </c:strCache>
            </c:strRef>
          </c:tx>
          <c:invertIfNegative val="0"/>
          <c:cat>
            <c:numRef>
              <c:f>Sheet2!$O$148:$O$159</c:f>
              <c:numCache>
                <c:formatCode>General</c:formatCode>
                <c:ptCount val="12"/>
                <c:pt idx="0">
                  <c:v>52.304056111493679</c:v>
                </c:pt>
                <c:pt idx="1">
                  <c:v>65.380070139367149</c:v>
                </c:pt>
                <c:pt idx="2">
                  <c:v>78.456084167240604</c:v>
                </c:pt>
                <c:pt idx="3">
                  <c:v>82.006418234056099</c:v>
                </c:pt>
                <c:pt idx="4">
                  <c:v>84.388185654008439</c:v>
                </c:pt>
                <c:pt idx="5">
                  <c:v>91.532098195113988</c:v>
                </c:pt>
                <c:pt idx="6">
                  <c:v>102.50802279257017</c:v>
                </c:pt>
                <c:pt idx="7">
                  <c:v>105.48523206751055</c:v>
                </c:pt>
                <c:pt idx="8">
                  <c:v>123.00962735108428</c:v>
                </c:pt>
                <c:pt idx="9">
                  <c:v>126.58227848101266</c:v>
                </c:pt>
                <c:pt idx="10">
                  <c:v>143.51123190959839</c:v>
                </c:pt>
                <c:pt idx="11">
                  <c:v>147.67932489451456</c:v>
                </c:pt>
              </c:numCache>
            </c:numRef>
          </c:cat>
          <c:val>
            <c:numRef>
              <c:f>Sheet2!$R$135:$R$146</c:f>
              <c:numCache>
                <c:formatCode>General</c:formatCode>
                <c:ptCount val="12"/>
                <c:pt idx="0">
                  <c:v>57.779957090092005</c:v>
                </c:pt>
                <c:pt idx="1">
                  <c:v>61.329328089112792</c:v>
                </c:pt>
                <c:pt idx="2">
                  <c:v>63.083162596983861</c:v>
                </c:pt>
                <c:pt idx="3">
                  <c:v>55.073779925895053</c:v>
                </c:pt>
                <c:pt idx="4">
                  <c:v>75.379676268518679</c:v>
                </c:pt>
                <c:pt idx="5">
                  <c:v>64.08294837243416</c:v>
                </c:pt>
                <c:pt idx="6">
                  <c:v>55.91801807442657</c:v>
                </c:pt>
                <c:pt idx="7">
                  <c:v>76.86199337025937</c:v>
                </c:pt>
                <c:pt idx="8">
                  <c:v>56.19752133453413</c:v>
                </c:pt>
                <c:pt idx="9">
                  <c:v>77.616675046852848</c:v>
                </c:pt>
                <c:pt idx="10">
                  <c:v>56.389446415235128</c:v>
                </c:pt>
                <c:pt idx="11">
                  <c:v>78.053138434368748</c:v>
                </c:pt>
              </c:numCache>
            </c:numRef>
          </c:val>
        </c:ser>
        <c:dLbls>
          <c:showLegendKey val="0"/>
          <c:showVal val="0"/>
          <c:showCatName val="0"/>
          <c:showSerName val="0"/>
          <c:showPercent val="0"/>
          <c:showBubbleSize val="0"/>
        </c:dLbls>
        <c:gapWidth val="150"/>
        <c:shape val="box"/>
        <c:axId val="93723264"/>
        <c:axId val="93729536"/>
        <c:axId val="0"/>
      </c:bar3DChart>
      <c:catAx>
        <c:axId val="93723264"/>
        <c:scaling>
          <c:orientation val="minMax"/>
        </c:scaling>
        <c:delete val="0"/>
        <c:axPos val="b"/>
        <c:title>
          <c:tx>
            <c:rich>
              <a:bodyPr/>
              <a:lstStyle/>
              <a:p>
                <a:pPr>
                  <a:defRPr/>
                </a:pPr>
                <a:r>
                  <a:rPr lang="en-US"/>
                  <a:t>KL/r</a:t>
                </a:r>
              </a:p>
            </c:rich>
          </c:tx>
          <c:layout/>
          <c:overlay val="0"/>
        </c:title>
        <c:numFmt formatCode="#,##0" sourceLinked="0"/>
        <c:majorTickMark val="out"/>
        <c:minorTickMark val="none"/>
        <c:tickLblPos val="nextTo"/>
        <c:crossAx val="93729536"/>
        <c:crosses val="autoZero"/>
        <c:auto val="1"/>
        <c:lblAlgn val="ctr"/>
        <c:lblOffset val="100"/>
        <c:noMultiLvlLbl val="0"/>
      </c:catAx>
      <c:valAx>
        <c:axId val="93729536"/>
        <c:scaling>
          <c:orientation val="minMax"/>
          <c:max val="100"/>
        </c:scaling>
        <c:delete val="0"/>
        <c:axPos val="l"/>
        <c:title>
          <c:tx>
            <c:rich>
              <a:bodyPr rot="-5400000" vert="horz"/>
              <a:lstStyle/>
              <a:p>
                <a:pPr>
                  <a:defRPr/>
                </a:pPr>
                <a:r>
                  <a:rPr lang="en-US"/>
                  <a:t>Buckling Improvement (%)</a:t>
                </a:r>
              </a:p>
            </c:rich>
          </c:tx>
          <c:layout/>
          <c:overlay val="0"/>
        </c:title>
        <c:numFmt formatCode="#,##0" sourceLinked="0"/>
        <c:majorTickMark val="out"/>
        <c:minorTickMark val="none"/>
        <c:tickLblPos val="nextTo"/>
        <c:crossAx val="93723264"/>
        <c:crosses val="autoZero"/>
        <c:crossBetween val="between"/>
      </c:valAx>
    </c:plotArea>
    <c:legend>
      <c:legendPos val="r"/>
      <c:layout>
        <c:manualLayout>
          <c:xMode val="edge"/>
          <c:yMode val="edge"/>
          <c:x val="0.86360017497812758"/>
          <c:y val="8.0243263757542094E-2"/>
          <c:w val="0.12265398075240595"/>
          <c:h val="0.86735190227210712"/>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All UC sections</a:t>
            </a:r>
          </a:p>
        </c:rich>
      </c:tx>
      <c:layout>
        <c:manualLayout>
          <c:xMode val="edge"/>
          <c:yMode val="edge"/>
          <c:x val="0.19110435118344241"/>
          <c:y val="9.1690544412607544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4885903967886366"/>
          <c:y val="6.6907925907542423E-2"/>
          <c:w val="0.73234908136482935"/>
          <c:h val="0.81091758530183722"/>
        </c:manualLayout>
      </c:layout>
      <c:bar3DChart>
        <c:barDir val="col"/>
        <c:grouping val="clustered"/>
        <c:varyColors val="0"/>
        <c:ser>
          <c:idx val="0"/>
          <c:order val="0"/>
          <c:tx>
            <c:strRef>
              <c:f>Sheet2!$N$2</c:f>
              <c:strCache>
                <c:ptCount val="1"/>
                <c:pt idx="0">
                  <c:v>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Sheet2!$T$2:$T$13</c:f>
              <c:numCache>
                <c:formatCode>0.00E+00</c:formatCode>
                <c:ptCount val="12"/>
                <c:pt idx="0">
                  <c:v>171392</c:v>
                </c:pt>
                <c:pt idx="1">
                  <c:v>233900</c:v>
                </c:pt>
                <c:pt idx="2">
                  <c:v>241219</c:v>
                </c:pt>
                <c:pt idx="3">
                  <c:v>335391</c:v>
                </c:pt>
                <c:pt idx="4">
                  <c:v>328155</c:v>
                </c:pt>
                <c:pt idx="5">
                  <c:v>523042</c:v>
                </c:pt>
                <c:pt idx="6">
                  <c:v>472115</c:v>
                </c:pt>
                <c:pt idx="7">
                  <c:v>736351</c:v>
                </c:pt>
                <c:pt idx="8">
                  <c:v>876063</c:v>
                </c:pt>
                <c:pt idx="9">
                  <c:v>1190920</c:v>
                </c:pt>
                <c:pt idx="10" formatCode="General">
                  <c:v>1711090</c:v>
                </c:pt>
                <c:pt idx="11" formatCode="General">
                  <c:v>2661390</c:v>
                </c:pt>
              </c:numCache>
            </c:numRef>
          </c:val>
        </c:ser>
        <c:ser>
          <c:idx val="1"/>
          <c:order val="1"/>
          <c:tx>
            <c:strRef>
              <c:f>Sheet2!$N$15</c:f>
              <c:strCache>
                <c:ptCount val="1"/>
                <c:pt idx="0">
                  <c:v>15°</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Sheet2!$T$15:$T$26</c:f>
              <c:numCache>
                <c:formatCode>0.00E+00</c:formatCode>
                <c:ptCount val="12"/>
                <c:pt idx="0">
                  <c:v>175503</c:v>
                </c:pt>
                <c:pt idx="1">
                  <c:v>237301</c:v>
                </c:pt>
                <c:pt idx="2">
                  <c:v>241219</c:v>
                </c:pt>
                <c:pt idx="3">
                  <c:v>340524</c:v>
                </c:pt>
                <c:pt idx="4">
                  <c:v>328155</c:v>
                </c:pt>
                <c:pt idx="5">
                  <c:v>528058</c:v>
                </c:pt>
                <c:pt idx="6">
                  <c:v>472115</c:v>
                </c:pt>
                <c:pt idx="7">
                  <c:v>736351</c:v>
                </c:pt>
                <c:pt idx="8">
                  <c:v>905330</c:v>
                </c:pt>
                <c:pt idx="9">
                  <c:v>1220040</c:v>
                </c:pt>
                <c:pt idx="10" formatCode="General">
                  <c:v>1739880</c:v>
                </c:pt>
                <c:pt idx="11" formatCode="General">
                  <c:v>2691870</c:v>
                </c:pt>
              </c:numCache>
            </c:numRef>
          </c:val>
        </c:ser>
        <c:ser>
          <c:idx val="2"/>
          <c:order val="2"/>
          <c:tx>
            <c:strRef>
              <c:f>Sheet2!$N$28</c:f>
              <c:strCache>
                <c:ptCount val="1"/>
                <c:pt idx="0">
                  <c:v>30°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Sheet2!$T$28:$T$39</c:f>
              <c:numCache>
                <c:formatCode>0.00E+00</c:formatCode>
                <c:ptCount val="12"/>
                <c:pt idx="0">
                  <c:v>177190</c:v>
                </c:pt>
                <c:pt idx="1">
                  <c:v>241058</c:v>
                </c:pt>
                <c:pt idx="2">
                  <c:v>261259</c:v>
                </c:pt>
                <c:pt idx="3">
                  <c:v>346837</c:v>
                </c:pt>
                <c:pt idx="4">
                  <c:v>355333</c:v>
                </c:pt>
                <c:pt idx="5">
                  <c:v>541089</c:v>
                </c:pt>
                <c:pt idx="6">
                  <c:v>511004</c:v>
                </c:pt>
                <c:pt idx="7">
                  <c:v>796422</c:v>
                </c:pt>
                <c:pt idx="8">
                  <c:v>917322</c:v>
                </c:pt>
                <c:pt idx="9">
                  <c:v>1246600</c:v>
                </c:pt>
                <c:pt idx="10" formatCode="General">
                  <c:v>1790150</c:v>
                </c:pt>
                <c:pt idx="11" formatCode="General">
                  <c:v>2781650</c:v>
                </c:pt>
              </c:numCache>
            </c:numRef>
          </c:val>
        </c:ser>
        <c:ser>
          <c:idx val="3"/>
          <c:order val="3"/>
          <c:tx>
            <c:strRef>
              <c:f>Sheet2!$N$42</c:f>
              <c:strCache>
                <c:ptCount val="1"/>
                <c:pt idx="0">
                  <c:v>45°</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Sheet2!$T$42:$T$53</c:f>
              <c:numCache>
                <c:formatCode>0.00E+00</c:formatCode>
                <c:ptCount val="12"/>
                <c:pt idx="0">
                  <c:v>184173</c:v>
                </c:pt>
                <c:pt idx="1">
                  <c:v>250534</c:v>
                </c:pt>
                <c:pt idx="2">
                  <c:v>285089</c:v>
                </c:pt>
                <c:pt idx="3">
                  <c:v>360414</c:v>
                </c:pt>
                <c:pt idx="4">
                  <c:v>387648</c:v>
                </c:pt>
                <c:pt idx="5">
                  <c:v>562103</c:v>
                </c:pt>
                <c:pt idx="6">
                  <c:v>557254</c:v>
                </c:pt>
                <c:pt idx="7">
                  <c:v>867827</c:v>
                </c:pt>
                <c:pt idx="8">
                  <c:v>966842</c:v>
                </c:pt>
                <c:pt idx="9">
                  <c:v>1313440</c:v>
                </c:pt>
                <c:pt idx="10" formatCode="General">
                  <c:v>1885010</c:v>
                </c:pt>
                <c:pt idx="11" formatCode="General">
                  <c:v>2925770</c:v>
                </c:pt>
              </c:numCache>
            </c:numRef>
          </c:val>
        </c:ser>
        <c:ser>
          <c:idx val="4"/>
          <c:order val="4"/>
          <c:tx>
            <c:strRef>
              <c:f>Sheet2!$N$55</c:f>
              <c:strCache>
                <c:ptCount val="1"/>
                <c:pt idx="0">
                  <c:v>60°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Sheet2!$T$55:$T$66</c:f>
              <c:numCache>
                <c:formatCode>0.00E+00</c:formatCode>
                <c:ptCount val="12"/>
                <c:pt idx="0">
                  <c:v>193473</c:v>
                </c:pt>
                <c:pt idx="1">
                  <c:v>263154</c:v>
                </c:pt>
                <c:pt idx="2">
                  <c:v>316255</c:v>
                </c:pt>
                <c:pt idx="3">
                  <c:v>378494</c:v>
                </c:pt>
                <c:pt idx="4">
                  <c:v>429911</c:v>
                </c:pt>
                <c:pt idx="5">
                  <c:v>590085</c:v>
                </c:pt>
                <c:pt idx="6">
                  <c:v>617724</c:v>
                </c:pt>
                <c:pt idx="7">
                  <c:v>961150</c:v>
                </c:pt>
                <c:pt idx="8">
                  <c:v>1032470</c:v>
                </c:pt>
                <c:pt idx="9">
                  <c:v>1401990</c:v>
                </c:pt>
                <c:pt idx="10" formatCode="General">
                  <c:v>2010620</c:v>
                </c:pt>
                <c:pt idx="11" formatCode="General">
                  <c:v>3116270</c:v>
                </c:pt>
              </c:numCache>
            </c:numRef>
          </c:val>
        </c:ser>
        <c:ser>
          <c:idx val="5"/>
          <c:order val="5"/>
          <c:tx>
            <c:strRef>
              <c:f>Sheet2!$N$68</c:f>
              <c:strCache>
                <c:ptCount val="1"/>
                <c:pt idx="0">
                  <c:v>75°</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Sheet2!$T$68:$T$79</c:f>
              <c:numCache>
                <c:formatCode>0.00E+00</c:formatCode>
                <c:ptCount val="12"/>
                <c:pt idx="0">
                  <c:v>204647</c:v>
                </c:pt>
                <c:pt idx="1">
                  <c:v>278315</c:v>
                </c:pt>
                <c:pt idx="2">
                  <c:v>352723</c:v>
                </c:pt>
                <c:pt idx="3">
                  <c:v>400213</c:v>
                </c:pt>
                <c:pt idx="4">
                  <c:v>479354</c:v>
                </c:pt>
                <c:pt idx="5">
                  <c:v>623692</c:v>
                </c:pt>
                <c:pt idx="6">
                  <c:v>688444</c:v>
                </c:pt>
                <c:pt idx="7">
                  <c:v>1070180</c:v>
                </c:pt>
                <c:pt idx="8">
                  <c:v>1110770</c:v>
                </c:pt>
                <c:pt idx="9">
                  <c:v>1507590</c:v>
                </c:pt>
                <c:pt idx="10" formatCode="General">
                  <c:v>2160270</c:v>
                </c:pt>
                <c:pt idx="11" formatCode="General">
                  <c:v>3342570</c:v>
                </c:pt>
              </c:numCache>
            </c:numRef>
          </c:val>
        </c:ser>
        <c:ser>
          <c:idx val="6"/>
          <c:order val="6"/>
          <c:tx>
            <c:strRef>
              <c:f>Sheet2!$N$81</c:f>
              <c:strCache>
                <c:ptCount val="1"/>
                <c:pt idx="0">
                  <c:v>90°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Sheet2!$T$81:$T$92</c:f>
              <c:numCache>
                <c:formatCode>0.00E+00</c:formatCode>
                <c:ptCount val="12"/>
                <c:pt idx="0">
                  <c:v>217163</c:v>
                </c:pt>
                <c:pt idx="1">
                  <c:v>295297</c:v>
                </c:pt>
                <c:pt idx="2">
                  <c:v>392047</c:v>
                </c:pt>
                <c:pt idx="3">
                  <c:v>424535</c:v>
                </c:pt>
                <c:pt idx="4">
                  <c:v>532652</c:v>
                </c:pt>
                <c:pt idx="5">
                  <c:v>661309</c:v>
                </c:pt>
                <c:pt idx="6">
                  <c:v>764623</c:v>
                </c:pt>
                <c:pt idx="7">
                  <c:v>1187430</c:v>
                </c:pt>
                <c:pt idx="8">
                  <c:v>1197640</c:v>
                </c:pt>
                <c:pt idx="9">
                  <c:v>1624660</c:v>
                </c:pt>
                <c:pt idx="10" formatCode="General">
                  <c:v>2325860</c:v>
                </c:pt>
                <c:pt idx="11" formatCode="General">
                  <c:v>3591760</c:v>
                </c:pt>
              </c:numCache>
            </c:numRef>
          </c:val>
        </c:ser>
        <c:ser>
          <c:idx val="7"/>
          <c:order val="7"/>
          <c:tx>
            <c:strRef>
              <c:f>Sheet2!$N$94</c:f>
              <c:strCache>
                <c:ptCount val="1"/>
                <c:pt idx="0">
                  <c:v>105°</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Sheet2!$T$94:$T$105</c:f>
              <c:numCache>
                <c:formatCode>0.00E+00</c:formatCode>
                <c:ptCount val="12"/>
                <c:pt idx="0">
                  <c:v>230425</c:v>
                </c:pt>
                <c:pt idx="1">
                  <c:v>313286</c:v>
                </c:pt>
                <c:pt idx="2">
                  <c:v>431450</c:v>
                </c:pt>
                <c:pt idx="3">
                  <c:v>450288</c:v>
                </c:pt>
                <c:pt idx="4">
                  <c:v>586020</c:v>
                </c:pt>
                <c:pt idx="5">
                  <c:v>701107</c:v>
                </c:pt>
                <c:pt idx="6">
                  <c:v>840796</c:v>
                </c:pt>
                <c:pt idx="7">
                  <c:v>1304290</c:v>
                </c:pt>
                <c:pt idx="8">
                  <c:v>1288440</c:v>
                </c:pt>
                <c:pt idx="9">
                  <c:v>1746840</c:v>
                </c:pt>
                <c:pt idx="10" formatCode="General">
                  <c:v>2498160</c:v>
                </c:pt>
                <c:pt idx="11" formatCode="General">
                  <c:v>3849050</c:v>
                </c:pt>
              </c:numCache>
            </c:numRef>
          </c:val>
        </c:ser>
        <c:ser>
          <c:idx val="8"/>
          <c:order val="8"/>
          <c:tx>
            <c:strRef>
              <c:f>Sheet2!$N$107</c:f>
              <c:strCache>
                <c:ptCount val="1"/>
                <c:pt idx="0">
                  <c:v>120°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Sheet2!$T$107:$T$118</c:f>
              <c:numCache>
                <c:formatCode>0.00E+00</c:formatCode>
                <c:ptCount val="12"/>
                <c:pt idx="0">
                  <c:v>243785</c:v>
                </c:pt>
                <c:pt idx="1">
                  <c:v>331399</c:v>
                </c:pt>
                <c:pt idx="2">
                  <c:v>441642</c:v>
                </c:pt>
                <c:pt idx="3">
                  <c:v>476199</c:v>
                </c:pt>
                <c:pt idx="4">
                  <c:v>599581</c:v>
                </c:pt>
                <c:pt idx="5">
                  <c:v>741084</c:v>
                </c:pt>
                <c:pt idx="6">
                  <c:v>859543</c:v>
                </c:pt>
                <c:pt idx="7">
                  <c:v>1306250</c:v>
                </c:pt>
                <c:pt idx="8">
                  <c:v>1378110</c:v>
                </c:pt>
                <c:pt idx="9">
                  <c:v>1867200</c:v>
                </c:pt>
                <c:pt idx="10" formatCode="General">
                  <c:v>2667040</c:v>
                </c:pt>
                <c:pt idx="11" formatCode="General">
                  <c:v>4052250</c:v>
                </c:pt>
              </c:numCache>
            </c:numRef>
          </c:val>
        </c:ser>
        <c:ser>
          <c:idx val="9"/>
          <c:order val="9"/>
          <c:tx>
            <c:strRef>
              <c:f>Sheet2!$N$122</c:f>
              <c:strCache>
                <c:ptCount val="1"/>
                <c:pt idx="0">
                  <c:v>135°</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Sheet2!$T$122:$T$133</c:f>
              <c:numCache>
                <c:formatCode>0.00E+00</c:formatCode>
                <c:ptCount val="12"/>
                <c:pt idx="0">
                  <c:v>256556</c:v>
                </c:pt>
                <c:pt idx="1">
                  <c:v>348701</c:v>
                </c:pt>
                <c:pt idx="2">
                  <c:v>433917</c:v>
                </c:pt>
                <c:pt idx="3">
                  <c:v>500917</c:v>
                </c:pt>
                <c:pt idx="4">
                  <c:v>588971</c:v>
                </c:pt>
                <c:pt idx="5">
                  <c:v>779118</c:v>
                </c:pt>
                <c:pt idx="6">
                  <c:v>844034</c:v>
                </c:pt>
                <c:pt idx="7">
                  <c:v>1331160</c:v>
                </c:pt>
                <c:pt idx="8">
                  <c:v>1461280</c:v>
                </c:pt>
                <c:pt idx="9">
                  <c:v>1978370</c:v>
                </c:pt>
                <c:pt idx="10" formatCode="General">
                  <c:v>2821700</c:v>
                </c:pt>
                <c:pt idx="11" formatCode="General">
                  <c:v>4133650</c:v>
                </c:pt>
              </c:numCache>
            </c:numRef>
          </c:val>
        </c:ser>
        <c:ser>
          <c:idx val="10"/>
          <c:order val="10"/>
          <c:tx>
            <c:strRef>
              <c:f>Sheet2!$N$135</c:f>
              <c:strCache>
                <c:ptCount val="1"/>
                <c:pt idx="0">
                  <c:v>150°</c:v>
                </c:pt>
              </c:strCache>
            </c:strRef>
          </c:tx>
          <c:invertIfNegative val="0"/>
          <c:cat>
            <c:numRef>
              <c:f>Sheet2!$S$81:$S$92</c:f>
              <c:numCache>
                <c:formatCode>General</c:formatCode>
                <c:ptCount val="12"/>
                <c:pt idx="0">
                  <c:v>162.8571428571432</c:v>
                </c:pt>
                <c:pt idx="1">
                  <c:v>190</c:v>
                </c:pt>
                <c:pt idx="2">
                  <c:v>215.71428571428547</c:v>
                </c:pt>
                <c:pt idx="3">
                  <c:v>228</c:v>
                </c:pt>
                <c:pt idx="4">
                  <c:v>251.66666666666652</c:v>
                </c:pt>
                <c:pt idx="5">
                  <c:v>285</c:v>
                </c:pt>
                <c:pt idx="6">
                  <c:v>302</c:v>
                </c:pt>
                <c:pt idx="7">
                  <c:v>377.5</c:v>
                </c:pt>
                <c:pt idx="8">
                  <c:v>800</c:v>
                </c:pt>
                <c:pt idx="9">
                  <c:v>933.3333333333336</c:v>
                </c:pt>
                <c:pt idx="10">
                  <c:v>1120</c:v>
                </c:pt>
                <c:pt idx="11">
                  <c:v>1400</c:v>
                </c:pt>
              </c:numCache>
            </c:numRef>
          </c:cat>
          <c:val>
            <c:numRef>
              <c:f>Sheet2!$T$135:$T$146</c:f>
              <c:numCache>
                <c:formatCode>0.00E+00</c:formatCode>
                <c:ptCount val="12"/>
                <c:pt idx="0">
                  <c:v>268039</c:v>
                </c:pt>
                <c:pt idx="1">
                  <c:v>364237</c:v>
                </c:pt>
                <c:pt idx="2">
                  <c:v>429498</c:v>
                </c:pt>
                <c:pt idx="3">
                  <c:v>522935</c:v>
                </c:pt>
                <c:pt idx="4">
                  <c:v>582858</c:v>
                </c:pt>
                <c:pt idx="5">
                  <c:v>811101</c:v>
                </c:pt>
                <c:pt idx="6">
                  <c:v>834992</c:v>
                </c:pt>
                <c:pt idx="7">
                  <c:v>1291410</c:v>
                </c:pt>
                <c:pt idx="8">
                  <c:v>1437470</c:v>
                </c:pt>
                <c:pt idx="9">
                  <c:v>1942190</c:v>
                </c:pt>
                <c:pt idx="10" formatCode="General">
                  <c:v>2760490</c:v>
                </c:pt>
                <c:pt idx="11" formatCode="General">
                  <c:v>4199140</c:v>
                </c:pt>
              </c:numCache>
            </c:numRef>
          </c:val>
        </c:ser>
        <c:dLbls>
          <c:showLegendKey val="0"/>
          <c:showVal val="0"/>
          <c:showCatName val="0"/>
          <c:showSerName val="0"/>
          <c:showPercent val="0"/>
          <c:showBubbleSize val="0"/>
        </c:dLbls>
        <c:gapWidth val="150"/>
        <c:shape val="box"/>
        <c:axId val="93795840"/>
        <c:axId val="93797760"/>
        <c:axId val="0"/>
      </c:bar3DChart>
      <c:catAx>
        <c:axId val="93795840"/>
        <c:scaling>
          <c:orientation val="minMax"/>
        </c:scaling>
        <c:delete val="0"/>
        <c:axPos val="b"/>
        <c:title>
          <c:tx>
            <c:rich>
              <a:bodyPr/>
              <a:lstStyle/>
              <a:p>
                <a:pPr>
                  <a:defRPr/>
                </a:pPr>
                <a:r>
                  <a:rPr lang="en-US"/>
                  <a:t>I/L</a:t>
                </a:r>
              </a:p>
            </c:rich>
          </c:tx>
          <c:layout/>
          <c:overlay val="0"/>
        </c:title>
        <c:numFmt formatCode="#,##0" sourceLinked="0"/>
        <c:majorTickMark val="out"/>
        <c:minorTickMark val="none"/>
        <c:tickLblPos val="nextTo"/>
        <c:crossAx val="93797760"/>
        <c:crosses val="autoZero"/>
        <c:auto val="1"/>
        <c:lblAlgn val="ctr"/>
        <c:lblOffset val="100"/>
        <c:noMultiLvlLbl val="0"/>
      </c:catAx>
      <c:valAx>
        <c:axId val="93797760"/>
        <c:scaling>
          <c:orientation val="minMax"/>
          <c:max val="5000000"/>
        </c:scaling>
        <c:delete val="0"/>
        <c:axPos val="l"/>
        <c:title>
          <c:tx>
            <c:rich>
              <a:bodyPr rot="-5400000" vert="horz"/>
              <a:lstStyle/>
              <a:p>
                <a:pPr>
                  <a:defRPr/>
                </a:pPr>
                <a:r>
                  <a:rPr lang="en-US"/>
                  <a:t>Pcr (KN)</a:t>
                </a:r>
              </a:p>
            </c:rich>
          </c:tx>
          <c:layout/>
          <c:overlay val="0"/>
        </c:title>
        <c:numFmt formatCode="#,##0" sourceLinked="0"/>
        <c:majorTickMark val="out"/>
        <c:minorTickMark val="none"/>
        <c:tickLblPos val="nextTo"/>
        <c:crossAx val="93795840"/>
        <c:crosses val="autoZero"/>
        <c:crossBetween val="between"/>
        <c:majorUnit val="1000000"/>
        <c:dispUnits>
          <c:builtInUnit val="thousands"/>
        </c:dispUnits>
      </c:valAx>
    </c:plotArea>
    <c:legend>
      <c:legendPos val="r"/>
      <c:layout>
        <c:manualLayout>
          <c:xMode val="edge"/>
          <c:yMode val="edge"/>
          <c:x val="0.87267271278590186"/>
          <c:y val="9.557279604755288E-2"/>
          <c:w val="0.10522145669291338"/>
          <c:h val="0.86340004061096942"/>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FE-Analysis from 0°-360°</a:t>
            </a:r>
          </a:p>
        </c:rich>
      </c:tx>
      <c:layout>
        <c:manualLayout>
          <c:xMode val="edge"/>
          <c:yMode val="edge"/>
          <c:x val="0.30501959953842894"/>
          <c:y val="2.1560748842321485E-2"/>
        </c:manualLayout>
      </c:layout>
      <c:overlay val="0"/>
    </c:title>
    <c:autoTitleDeleted val="0"/>
    <c:plotArea>
      <c:layout>
        <c:manualLayout>
          <c:layoutTarget val="inner"/>
          <c:xMode val="edge"/>
          <c:yMode val="edge"/>
          <c:x val="0.11870367789040782"/>
          <c:y val="6.1667996994600113E-2"/>
          <c:w val="0.83699450694303701"/>
          <c:h val="0.77173138254743645"/>
        </c:manualLayout>
      </c:layout>
      <c:scatterChart>
        <c:scatterStyle val="lineMarker"/>
        <c:varyColors val="0"/>
        <c:ser>
          <c:idx val="0"/>
          <c:order val="0"/>
          <c:tx>
            <c:strRef>
              <c:f>'W150X100,6m-0-360,fixed'!$B$1:$D$1</c:f>
              <c:strCache>
                <c:ptCount val="1"/>
                <c:pt idx="0">
                  <c:v>UC150X100X21</c:v>
                </c:pt>
              </c:strCache>
            </c:strRef>
          </c:tx>
          <c:spPr>
            <a:ln w="28575">
              <a:noFill/>
            </a:ln>
          </c:spPr>
          <c:marker>
            <c:spPr>
              <a:solidFill>
                <a:schemeClr val="accent1">
                  <a:lumMod val="40000"/>
                  <a:lumOff val="60000"/>
                </a:schemeClr>
              </a:solidFill>
            </c:spPr>
          </c:marker>
          <c:xVal>
            <c:numRef>
              <c:f>'W150X100,6m-0-360,fixed'!$B$3:$B$27</c:f>
              <c:numCache>
                <c:formatCode>General</c:formatCode>
                <c:ptCount val="25"/>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numCache>
            </c:numRef>
          </c:xVal>
          <c:yVal>
            <c:numRef>
              <c:f>'W150X100,6m-0-360,fixed'!$D$3:$D$27</c:f>
              <c:numCache>
                <c:formatCode>General</c:formatCode>
                <c:ptCount val="25"/>
                <c:pt idx="0">
                  <c:v>0</c:v>
                </c:pt>
                <c:pt idx="1">
                  <c:v>4.3403269796285286</c:v>
                </c:pt>
                <c:pt idx="2">
                  <c:v>8.2820618305373994</c:v>
                </c:pt>
                <c:pt idx="3">
                  <c:v>18.129542441833852</c:v>
                </c:pt>
                <c:pt idx="4">
                  <c:v>31.008517316512012</c:v>
                </c:pt>
                <c:pt idx="5">
                  <c:v>46.075482622541173</c:v>
                </c:pt>
                <c:pt idx="6">
                  <c:v>62.317197665737062</c:v>
                </c:pt>
                <c:pt idx="7">
                  <c:v>78.580244091968737</c:v>
                </c:pt>
                <c:pt idx="8">
                  <c:v>82.7127424540231</c:v>
                </c:pt>
                <c:pt idx="9">
                  <c:v>79.47951425393488</c:v>
                </c:pt>
                <c:pt idx="10">
                  <c:v>77.616675046852848</c:v>
                </c:pt>
                <c:pt idx="11">
                  <c:v>77.732169249287907</c:v>
                </c:pt>
                <c:pt idx="12">
                  <c:v>80.309305054014118</c:v>
                </c:pt>
                <c:pt idx="13">
                  <c:v>85.608934802151083</c:v>
                </c:pt>
                <c:pt idx="14">
                  <c:v>93.585043653151658</c:v>
                </c:pt>
                <c:pt idx="15">
                  <c:v>103.82471697825724</c:v>
                </c:pt>
                <c:pt idx="16">
                  <c:v>104.59569410796729</c:v>
                </c:pt>
                <c:pt idx="17">
                  <c:v>96.737822065792244</c:v>
                </c:pt>
                <c:pt idx="18">
                  <c:v>88.144626776980402</c:v>
                </c:pt>
                <c:pt idx="19">
                  <c:v>79.025155795279673</c:v>
                </c:pt>
                <c:pt idx="20">
                  <c:v>69.59150401487102</c:v>
                </c:pt>
                <c:pt idx="21">
                  <c:v>60.084106595968294</c:v>
                </c:pt>
                <c:pt idx="22">
                  <c:v>50.783014124422913</c:v>
                </c:pt>
                <c:pt idx="23">
                  <c:v>36.096297291456125</c:v>
                </c:pt>
                <c:pt idx="24">
                  <c:v>34.072313388490279</c:v>
                </c:pt>
              </c:numCache>
            </c:numRef>
          </c:yVal>
          <c:smooth val="0"/>
        </c:ser>
        <c:ser>
          <c:idx val="1"/>
          <c:order val="1"/>
          <c:tx>
            <c:strRef>
              <c:f>'W150X100,6m-0-360,fixed'!$E$1:$G$1</c:f>
              <c:strCache>
                <c:ptCount val="1"/>
                <c:pt idx="0">
                  <c:v>UC152X152X30</c:v>
                </c:pt>
              </c:strCache>
            </c:strRef>
          </c:tx>
          <c:spPr>
            <a:ln w="28575">
              <a:noFill/>
            </a:ln>
          </c:spPr>
          <c:marker>
            <c:spPr>
              <a:solidFill>
                <a:schemeClr val="accent1">
                  <a:lumMod val="75000"/>
                </a:schemeClr>
              </a:solidFill>
              <a:ln>
                <a:noFill/>
              </a:ln>
            </c:spPr>
          </c:marker>
          <c:xVal>
            <c:numRef>
              <c:f>'W150X100,6m-0-360,fixed'!$E$3:$E$27</c:f>
              <c:numCache>
                <c:formatCode>General</c:formatCode>
                <c:ptCount val="25"/>
                <c:pt idx="0">
                  <c:v>0</c:v>
                </c:pt>
                <c:pt idx="1">
                  <c:v>15</c:v>
                </c:pt>
                <c:pt idx="2">
                  <c:v>30</c:v>
                </c:pt>
                <c:pt idx="3">
                  <c:v>45</c:v>
                </c:pt>
                <c:pt idx="4">
                  <c:v>60</c:v>
                </c:pt>
                <c:pt idx="5">
                  <c:v>75</c:v>
                </c:pt>
                <c:pt idx="6">
                  <c:v>90</c:v>
                </c:pt>
                <c:pt idx="7">
                  <c:v>105</c:v>
                </c:pt>
                <c:pt idx="8">
                  <c:v>120</c:v>
                </c:pt>
                <c:pt idx="9">
                  <c:v>135</c:v>
                </c:pt>
                <c:pt idx="10">
                  <c:v>150</c:v>
                </c:pt>
                <c:pt idx="11">
                  <c:v>165</c:v>
                </c:pt>
                <c:pt idx="12">
                  <c:v>180</c:v>
                </c:pt>
                <c:pt idx="13">
                  <c:v>195</c:v>
                </c:pt>
                <c:pt idx="14">
                  <c:v>210</c:v>
                </c:pt>
                <c:pt idx="15">
                  <c:v>225</c:v>
                </c:pt>
                <c:pt idx="16">
                  <c:v>240</c:v>
                </c:pt>
                <c:pt idx="17">
                  <c:v>255</c:v>
                </c:pt>
                <c:pt idx="18">
                  <c:v>270</c:v>
                </c:pt>
                <c:pt idx="19">
                  <c:v>285</c:v>
                </c:pt>
                <c:pt idx="20">
                  <c:v>300</c:v>
                </c:pt>
                <c:pt idx="21">
                  <c:v>315</c:v>
                </c:pt>
                <c:pt idx="22">
                  <c:v>330</c:v>
                </c:pt>
                <c:pt idx="23">
                  <c:v>345</c:v>
                </c:pt>
                <c:pt idx="24">
                  <c:v>360</c:v>
                </c:pt>
              </c:numCache>
            </c:numRef>
          </c:xVal>
          <c:yVal>
            <c:numRef>
              <c:f>'W150X100,6m-0-360,fixed'!$G$3:$G$27</c:f>
              <c:numCache>
                <c:formatCode>General</c:formatCode>
                <c:ptCount val="25"/>
                <c:pt idx="0">
                  <c:v>0</c:v>
                </c:pt>
                <c:pt idx="1">
                  <c:v>2.4451684412051184</c:v>
                </c:pt>
                <c:pt idx="2">
                  <c:v>4.6753770194471498</c:v>
                </c:pt>
                <c:pt idx="3">
                  <c:v>10.287844691499009</c:v>
                </c:pt>
                <c:pt idx="4">
                  <c:v>17.723272763913613</c:v>
                </c:pt>
                <c:pt idx="5">
                  <c:v>26.590367111140967</c:v>
                </c:pt>
                <c:pt idx="6">
                  <c:v>36.420582406878793</c:v>
                </c:pt>
                <c:pt idx="7">
                  <c:v>46.679877741577961</c:v>
                </c:pt>
                <c:pt idx="8">
                  <c:v>56.786350048701969</c:v>
                </c:pt>
                <c:pt idx="9">
                  <c:v>66.121150035266851</c:v>
                </c:pt>
                <c:pt idx="10">
                  <c:v>63.083162596983861</c:v>
                </c:pt>
                <c:pt idx="11">
                  <c:v>60.511201424109096</c:v>
                </c:pt>
                <c:pt idx="12">
                  <c:v>60.371813387968956</c:v>
                </c:pt>
                <c:pt idx="13">
                  <c:v>60.596009807543751</c:v>
                </c:pt>
                <c:pt idx="14">
                  <c:v>63.459342357169248</c:v>
                </c:pt>
                <c:pt idx="15">
                  <c:v>68.084338158734084</c:v>
                </c:pt>
                <c:pt idx="16">
                  <c:v>74.158633661371127</c:v>
                </c:pt>
                <c:pt idx="17">
                  <c:v>70.177677761730408</c:v>
                </c:pt>
                <c:pt idx="18">
                  <c:v>63.496288583615936</c:v>
                </c:pt>
                <c:pt idx="19">
                  <c:v>56.267423504517495</c:v>
                </c:pt>
                <c:pt idx="20">
                  <c:v>48.751385483491745</c:v>
                </c:pt>
                <c:pt idx="21">
                  <c:v>41.195042488160418</c:v>
                </c:pt>
                <c:pt idx="22">
                  <c:v>34.299029321868886</c:v>
                </c:pt>
                <c:pt idx="23">
                  <c:v>26.927081583985487</c:v>
                </c:pt>
                <c:pt idx="24">
                  <c:v>20.674772444832591</c:v>
                </c:pt>
              </c:numCache>
            </c:numRef>
          </c:yVal>
          <c:smooth val="0"/>
        </c:ser>
        <c:dLbls>
          <c:showLegendKey val="0"/>
          <c:showVal val="0"/>
          <c:showCatName val="0"/>
          <c:showSerName val="0"/>
          <c:showPercent val="0"/>
          <c:showBubbleSize val="0"/>
        </c:dLbls>
        <c:axId val="93845376"/>
        <c:axId val="93528448"/>
      </c:scatterChart>
      <c:valAx>
        <c:axId val="93845376"/>
        <c:scaling>
          <c:orientation val="minMax"/>
          <c:max val="360"/>
        </c:scaling>
        <c:delete val="0"/>
        <c:axPos val="b"/>
        <c:title>
          <c:tx>
            <c:rich>
              <a:bodyPr/>
              <a:lstStyle/>
              <a:p>
                <a:pPr>
                  <a:defRPr/>
                </a:pPr>
                <a:r>
                  <a:rPr lang="en-US" dirty="0"/>
                  <a:t>Pretwisting angle, </a:t>
                </a:r>
                <a:r>
                  <a:rPr lang="el-GR" dirty="0"/>
                  <a:t>Φ°</a:t>
                </a:r>
              </a:p>
            </c:rich>
          </c:tx>
          <c:layout/>
          <c:overlay val="0"/>
        </c:title>
        <c:numFmt formatCode="General" sourceLinked="1"/>
        <c:majorTickMark val="out"/>
        <c:minorTickMark val="none"/>
        <c:tickLblPos val="nextTo"/>
        <c:crossAx val="93528448"/>
        <c:crosses val="autoZero"/>
        <c:crossBetween val="midCat"/>
        <c:majorUnit val="30"/>
      </c:valAx>
      <c:valAx>
        <c:axId val="93528448"/>
        <c:scaling>
          <c:orientation val="minMax"/>
        </c:scaling>
        <c:delete val="0"/>
        <c:axPos val="l"/>
        <c:title>
          <c:tx>
            <c:rich>
              <a:bodyPr rot="-5400000" vert="horz"/>
              <a:lstStyle/>
              <a:p>
                <a:pPr>
                  <a:defRPr/>
                </a:pPr>
                <a:r>
                  <a:rPr lang="en-US"/>
                  <a:t>Buckling Improvement (%)</a:t>
                </a:r>
              </a:p>
            </c:rich>
          </c:tx>
          <c:layout>
            <c:manualLayout>
              <c:xMode val="edge"/>
              <c:yMode val="edge"/>
              <c:x val="8.4051136870715842E-3"/>
              <c:y val="0.14242496860366016"/>
            </c:manualLayout>
          </c:layout>
          <c:overlay val="0"/>
        </c:title>
        <c:numFmt formatCode="General" sourceLinked="1"/>
        <c:majorTickMark val="out"/>
        <c:minorTickMark val="none"/>
        <c:tickLblPos val="nextTo"/>
        <c:crossAx val="93845376"/>
        <c:crosses val="autoZero"/>
        <c:crossBetween val="midCat"/>
      </c:valAx>
    </c:plotArea>
    <c:legend>
      <c:legendPos val="r"/>
      <c:layout>
        <c:manualLayout>
          <c:xMode val="edge"/>
          <c:yMode val="edge"/>
          <c:x val="0.10777186627574668"/>
          <c:y val="9.5334827362152041E-2"/>
          <c:w val="0.25980369879549403"/>
          <c:h val="0.25457072414304432"/>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UC150X100X21</a:t>
            </a:r>
          </a:p>
        </c:rich>
      </c:tx>
      <c:layout>
        <c:manualLayout>
          <c:xMode val="edge"/>
          <c:yMode val="edge"/>
          <c:x val="0.29125242351725728"/>
          <c:y val="0"/>
        </c:manualLayout>
      </c:layout>
      <c:overlay val="0"/>
    </c:title>
    <c:autoTitleDeleted val="0"/>
    <c:plotArea>
      <c:layout>
        <c:manualLayout>
          <c:layoutTarget val="inner"/>
          <c:xMode val="edge"/>
          <c:yMode val="edge"/>
          <c:x val="0.16910830705202218"/>
          <c:y val="0.13024730868184342"/>
          <c:w val="0.76100740623275664"/>
          <c:h val="0.66799145485686506"/>
        </c:manualLayout>
      </c:layout>
      <c:scatterChart>
        <c:scatterStyle val="smoothMarker"/>
        <c:varyColors val="0"/>
        <c:ser>
          <c:idx val="0"/>
          <c:order val="0"/>
          <c:tx>
            <c:strRef>
              <c:f>'W150X100 (Pinned-Pinned)'!$A$2:$A$14</c:f>
              <c:strCache>
                <c:ptCount val="1"/>
                <c:pt idx="0">
                  <c:v>4m</c:v>
                </c:pt>
              </c:strCache>
            </c:strRef>
          </c:tx>
          <c:spPr>
            <a:ln>
              <a:noFill/>
            </a:ln>
          </c:spPr>
          <c:marker>
            <c:symbol val="square"/>
            <c:size val="5"/>
            <c:spPr>
              <a:solidFill>
                <a:schemeClr val="tx1">
                  <a:lumMod val="65000"/>
                  <a:lumOff val="35000"/>
                </a:schemeClr>
              </a:solidFill>
              <a:ln>
                <a:noFill/>
              </a:ln>
            </c:spPr>
          </c:marker>
          <c:xVal>
            <c:numRef>
              <c:f>'W150X100 (Pinned-Pinned)'!$B$2:$B$14</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 (Pinned-Pinned)'!$D$2:$D$14</c:f>
              <c:numCache>
                <c:formatCode>General</c:formatCode>
                <c:ptCount val="13"/>
                <c:pt idx="0">
                  <c:v>0</c:v>
                </c:pt>
                <c:pt idx="1">
                  <c:v>0.13968068346083259</c:v>
                </c:pt>
                <c:pt idx="2">
                  <c:v>0.55926413184123458</c:v>
                </c:pt>
                <c:pt idx="3">
                  <c:v>1.2587503451412241</c:v>
                </c:pt>
                <c:pt idx="4">
                  <c:v>2.2359737313691408</c:v>
                </c:pt>
                <c:pt idx="5">
                  <c:v>3.489851494529153</c:v>
                </c:pt>
                <c:pt idx="6">
                  <c:v>5.0176766446317682</c:v>
                </c:pt>
                <c:pt idx="7">
                  <c:v>6.815117997693644</c:v>
                </c:pt>
                <c:pt idx="8">
                  <c:v>8.8756787777398802</c:v>
                </c:pt>
                <c:pt idx="9">
                  <c:v>11.191238014801819</c:v>
                </c:pt>
                <c:pt idx="10">
                  <c:v>13.748260758931618</c:v>
                </c:pt>
                <c:pt idx="11">
                  <c:v>16.530505070192252</c:v>
                </c:pt>
                <c:pt idx="12">
                  <c:v>19.515773630668985</c:v>
                </c:pt>
              </c:numCache>
            </c:numRef>
          </c:yVal>
          <c:smooth val="1"/>
        </c:ser>
        <c:ser>
          <c:idx val="1"/>
          <c:order val="1"/>
          <c:tx>
            <c:strRef>
              <c:f>'W150X100 (Pinned-Pinned)'!$A$15:$A$27</c:f>
              <c:strCache>
                <c:ptCount val="1"/>
                <c:pt idx="0">
                  <c:v>5m</c:v>
                </c:pt>
              </c:strCache>
            </c:strRef>
          </c:tx>
          <c:spPr>
            <a:ln>
              <a:noFill/>
            </a:ln>
          </c:spPr>
          <c:marker>
            <c:symbol val="triangle"/>
            <c:size val="5"/>
            <c:spPr>
              <a:solidFill>
                <a:schemeClr val="bg2">
                  <a:lumMod val="90000"/>
                </a:schemeClr>
              </a:solidFill>
              <a:ln>
                <a:solidFill>
                  <a:schemeClr val="bg1">
                    <a:lumMod val="75000"/>
                  </a:schemeClr>
                </a:solidFill>
              </a:ln>
            </c:spPr>
          </c:marker>
          <c:xVal>
            <c:numRef>
              <c:f>'W150X100 (Pinned-Pinned)'!$B$15:$B$27</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 (Pinned-Pinned)'!$D$15:$D$27</c:f>
              <c:numCache>
                <c:formatCode>General</c:formatCode>
                <c:ptCount val="13"/>
                <c:pt idx="0">
                  <c:v>0</c:v>
                </c:pt>
                <c:pt idx="1">
                  <c:v>0.2046355879890748</c:v>
                </c:pt>
                <c:pt idx="2">
                  <c:v>0.56739867578788961</c:v>
                </c:pt>
                <c:pt idx="3">
                  <c:v>1.2768584209235749</c:v>
                </c:pt>
                <c:pt idx="4">
                  <c:v>2.2695947031515811</c:v>
                </c:pt>
                <c:pt idx="5">
                  <c:v>3.5456075224718631</c:v>
                </c:pt>
                <c:pt idx="6">
                  <c:v>5.1032056756779607</c:v>
                </c:pt>
                <c:pt idx="7">
                  <c:v>6.9390067563568092</c:v>
                </c:pt>
                <c:pt idx="8">
                  <c:v>9.0504739596986568</c:v>
                </c:pt>
                <c:pt idx="9">
                  <c:v>11.429151269670808</c:v>
                </c:pt>
                <c:pt idx="10">
                  <c:v>14.067428271844006</c:v>
                </c:pt>
                <c:pt idx="11">
                  <c:v>16.950084137359525</c:v>
                </c:pt>
                <c:pt idx="12">
                  <c:v>20.058515630945589</c:v>
                </c:pt>
              </c:numCache>
            </c:numRef>
          </c:yVal>
          <c:smooth val="1"/>
        </c:ser>
        <c:ser>
          <c:idx val="2"/>
          <c:order val="2"/>
          <c:tx>
            <c:strRef>
              <c:f>'W150X100 (Pinned-Pinned)'!$A$28:$A$40</c:f>
              <c:strCache>
                <c:ptCount val="1"/>
                <c:pt idx="0">
                  <c:v>6m</c:v>
                </c:pt>
              </c:strCache>
            </c:strRef>
          </c:tx>
          <c:spPr>
            <a:ln>
              <a:noFill/>
            </a:ln>
          </c:spPr>
          <c:marker>
            <c:symbol val="circle"/>
            <c:size val="5"/>
            <c:spPr>
              <a:solidFill>
                <a:schemeClr val="tx1"/>
              </a:solidFill>
              <a:ln>
                <a:noFill/>
              </a:ln>
            </c:spPr>
          </c:marker>
          <c:xVal>
            <c:numRef>
              <c:f>'W150X100 (Pinned-Pinned)'!$B$28:$B$40</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 (Pinned-Pinned)'!$D$28:$D$40</c:f>
              <c:numCache>
                <c:formatCode>General</c:formatCode>
                <c:ptCount val="13"/>
                <c:pt idx="0">
                  <c:v>0</c:v>
                </c:pt>
                <c:pt idx="1">
                  <c:v>0.29582917386964652</c:v>
                </c:pt>
                <c:pt idx="2">
                  <c:v>0.57217988361618399</c:v>
                </c:pt>
                <c:pt idx="3">
                  <c:v>1.286796036132551</c:v>
                </c:pt>
                <c:pt idx="4">
                  <c:v>2.2875021304570202</c:v>
                </c:pt>
                <c:pt idx="5">
                  <c:v>3.5755155705972581</c:v>
                </c:pt>
                <c:pt idx="6">
                  <c:v>5.1484015485378745</c:v>
                </c:pt>
                <c:pt idx="7">
                  <c:v>7.0037252562635395</c:v>
                </c:pt>
                <c:pt idx="8">
                  <c:v>9.1402692897664988</c:v>
                </c:pt>
                <c:pt idx="9">
                  <c:v>11.550729225000673</c:v>
                </c:pt>
                <c:pt idx="10">
                  <c:v>14.2278006379197</c:v>
                </c:pt>
                <c:pt idx="11">
                  <c:v>17.159309488446837</c:v>
                </c:pt>
                <c:pt idx="12">
                  <c:v>20.325777312458911</c:v>
                </c:pt>
              </c:numCache>
            </c:numRef>
          </c:yVal>
          <c:smooth val="1"/>
        </c:ser>
        <c:ser>
          <c:idx val="3"/>
          <c:order val="3"/>
          <c:tx>
            <c:strRef>
              <c:f>'W150X100 (Pinned-Pinned)'!$A$41:$A$53</c:f>
              <c:strCache>
                <c:ptCount val="1"/>
                <c:pt idx="0">
                  <c:v>7m</c:v>
                </c:pt>
              </c:strCache>
            </c:strRef>
          </c:tx>
          <c:spPr>
            <a:ln>
              <a:noFill/>
            </a:ln>
          </c:spPr>
          <c:marker>
            <c:symbol val="diamond"/>
            <c:size val="5"/>
            <c:spPr>
              <a:solidFill>
                <a:schemeClr val="bg1">
                  <a:lumMod val="95000"/>
                </a:schemeClr>
              </a:solidFill>
              <a:ln>
                <a:solidFill>
                  <a:schemeClr val="tx1">
                    <a:lumMod val="50000"/>
                    <a:lumOff val="50000"/>
                  </a:schemeClr>
                </a:solidFill>
              </a:ln>
            </c:spPr>
          </c:marker>
          <c:xVal>
            <c:numRef>
              <c:f>'W150X100 (Pinned-Pinned)'!$B$41:$B$53</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'W150X100 (Pinned-Pinned)'!$D$41:$D$53</c:f>
              <c:numCache>
                <c:formatCode>General</c:formatCode>
                <c:ptCount val="13"/>
                <c:pt idx="0">
                  <c:v>0</c:v>
                </c:pt>
                <c:pt idx="1">
                  <c:v>0.40426131186109315</c:v>
                </c:pt>
                <c:pt idx="2">
                  <c:v>0.57325579468827603</c:v>
                </c:pt>
                <c:pt idx="3">
                  <c:v>1.2923107510313641</c:v>
                </c:pt>
                <c:pt idx="4">
                  <c:v>2.2996504133737319</c:v>
                </c:pt>
                <c:pt idx="5">
                  <c:v>3.5936179730602777</c:v>
                </c:pt>
                <c:pt idx="6">
                  <c:v>5.1742134300909575</c:v>
                </c:pt>
                <c:pt idx="7">
                  <c:v>7.0430935931209424</c:v>
                </c:pt>
                <c:pt idx="8">
                  <c:v>9.1936312275295347</c:v>
                </c:pt>
                <c:pt idx="9">
                  <c:v>11.622512716006456</c:v>
                </c:pt>
                <c:pt idx="10">
                  <c:v>14.321454015275776</c:v>
                </c:pt>
                <c:pt idx="11">
                  <c:v>17.278857464751397</c:v>
                </c:pt>
                <c:pt idx="12">
                  <c:v>20.476498169226495</c:v>
                </c:pt>
              </c:numCache>
            </c:numRef>
          </c:yVal>
          <c:smooth val="1"/>
        </c:ser>
        <c:dLbls>
          <c:showLegendKey val="0"/>
          <c:showVal val="0"/>
          <c:showCatName val="0"/>
          <c:showSerName val="0"/>
          <c:showPercent val="0"/>
          <c:showBubbleSize val="0"/>
        </c:dLbls>
        <c:axId val="93581312"/>
        <c:axId val="93583616"/>
      </c:scatterChart>
      <c:valAx>
        <c:axId val="93581312"/>
        <c:scaling>
          <c:orientation val="minMax"/>
          <c:max val="180"/>
        </c:scaling>
        <c:delete val="0"/>
        <c:axPos val="b"/>
        <c:title>
          <c:tx>
            <c:rich>
              <a:bodyPr/>
              <a:lstStyle/>
              <a:p>
                <a:pPr>
                  <a:defRPr/>
                </a:pPr>
                <a:r>
                  <a:rPr lang="en-US"/>
                  <a:t>Pretwist Angle,</a:t>
                </a:r>
                <a:r>
                  <a:rPr lang="el-GR"/>
                  <a:t>φ°</a:t>
                </a:r>
              </a:p>
            </c:rich>
          </c:tx>
          <c:layout/>
          <c:overlay val="0"/>
        </c:title>
        <c:numFmt formatCode="General" sourceLinked="1"/>
        <c:majorTickMark val="out"/>
        <c:minorTickMark val="none"/>
        <c:tickLblPos val="nextTo"/>
        <c:crossAx val="93583616"/>
        <c:crosses val="autoZero"/>
        <c:crossBetween val="midCat"/>
        <c:majorUnit val="30"/>
      </c:valAx>
      <c:valAx>
        <c:axId val="93583616"/>
        <c:scaling>
          <c:orientation val="minMax"/>
          <c:max val="100"/>
        </c:scaling>
        <c:delete val="0"/>
        <c:axPos val="l"/>
        <c:title>
          <c:tx>
            <c:rich>
              <a:bodyPr rot="-5400000" vert="horz"/>
              <a:lstStyle/>
              <a:p>
                <a:pPr>
                  <a:defRPr/>
                </a:pPr>
                <a:r>
                  <a:rPr lang="en-US"/>
                  <a:t>Buckling Improvement (%)</a:t>
                </a:r>
              </a:p>
            </c:rich>
          </c:tx>
          <c:layout/>
          <c:overlay val="0"/>
        </c:title>
        <c:numFmt formatCode="General" sourceLinked="1"/>
        <c:majorTickMark val="out"/>
        <c:minorTickMark val="none"/>
        <c:tickLblPos val="nextTo"/>
        <c:crossAx val="93581312"/>
        <c:crosses val="autoZero"/>
        <c:crossBetween val="midCat"/>
        <c:majorUnit val="20"/>
      </c:valAx>
    </c:plotArea>
    <c:legend>
      <c:legendPos val="r"/>
      <c:layout>
        <c:manualLayout>
          <c:xMode val="edge"/>
          <c:yMode val="edge"/>
          <c:x val="0.19779448621553891"/>
          <c:y val="0.16795578131095595"/>
          <c:w val="0.14389306599832921"/>
          <c:h val="0.36568075603289935"/>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UC100X100X17</a:t>
            </a:r>
          </a:p>
        </c:rich>
      </c:tx>
      <c:layout>
        <c:manualLayout>
          <c:xMode val="edge"/>
          <c:yMode val="edge"/>
          <c:x val="0.3009846018623466"/>
          <c:y val="5.0803415975060884E-3"/>
        </c:manualLayout>
      </c:layout>
      <c:overlay val="1"/>
    </c:title>
    <c:autoTitleDeleted val="0"/>
    <c:plotArea>
      <c:layout>
        <c:manualLayout>
          <c:layoutTarget val="inner"/>
          <c:xMode val="edge"/>
          <c:yMode val="edge"/>
          <c:x val="0.15827527252788137"/>
          <c:y val="0.12983025106868312"/>
          <c:w val="0.77675579561292762"/>
          <c:h val="0.66292539336312639"/>
        </c:manualLayout>
      </c:layout>
      <c:scatterChart>
        <c:scatterStyle val="smoothMarker"/>
        <c:varyColors val="0"/>
        <c:ser>
          <c:idx val="0"/>
          <c:order val="0"/>
          <c:tx>
            <c:v>3m</c:v>
          </c:tx>
          <c:spPr>
            <a:ln>
              <a:noFill/>
            </a:ln>
          </c:spPr>
          <c:marker>
            <c:spPr>
              <a:solidFill>
                <a:srgbClr val="E7E6E6">
                  <a:lumMod val="75000"/>
                </a:srgbClr>
              </a:solidFill>
              <a:ln>
                <a:noFill/>
              </a:ln>
            </c:spPr>
          </c:marker>
          <c:xVal>
            <c:numRef>
              <c:f>'Lab-section (Pinned-Pinned)'!$B$1:$B$13</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 (Pinned-Pinned)'!$D$1:$D$13</c:f>
              <c:numCache>
                <c:formatCode>General</c:formatCode>
                <c:ptCount val="13"/>
                <c:pt idx="0">
                  <c:v>0</c:v>
                </c:pt>
                <c:pt idx="1">
                  <c:v>0.11152432302591229</c:v>
                </c:pt>
                <c:pt idx="2">
                  <c:v>0.44566835239970332</c:v>
                </c:pt>
                <c:pt idx="3">
                  <c:v>1.0002873896016524</c:v>
                </c:pt>
                <c:pt idx="4">
                  <c:v>1.7732367361120038</c:v>
                </c:pt>
                <c:pt idx="5">
                  <c:v>2.7593691154834366</c:v>
                </c:pt>
                <c:pt idx="6">
                  <c:v>3.9535372512686093</c:v>
                </c:pt>
                <c:pt idx="7">
                  <c:v>5.3467334096846448</c:v>
                </c:pt>
                <c:pt idx="8">
                  <c:v>6.9290919775407165</c:v>
                </c:pt>
                <c:pt idx="9">
                  <c:v>8.686457944606726</c:v>
                </c:pt>
                <c:pt idx="10">
                  <c:v>10.602531602132689</c:v>
                </c:pt>
                <c:pt idx="11">
                  <c:v>12.656294904625332</c:v>
                </c:pt>
                <c:pt idx="12">
                  <c:v>14.822011469847684</c:v>
                </c:pt>
              </c:numCache>
            </c:numRef>
          </c:yVal>
          <c:smooth val="1"/>
        </c:ser>
        <c:ser>
          <c:idx val="1"/>
          <c:order val="1"/>
          <c:tx>
            <c:v>4m</c:v>
          </c:tx>
          <c:spPr>
            <a:ln>
              <a:noFill/>
            </a:ln>
          </c:spPr>
          <c:marker>
            <c:spPr>
              <a:solidFill>
                <a:schemeClr val="tx1">
                  <a:lumMod val="65000"/>
                  <a:lumOff val="35000"/>
                </a:schemeClr>
              </a:solidFill>
              <a:ln>
                <a:noFill/>
              </a:ln>
            </c:spPr>
          </c:marker>
          <c:xVal>
            <c:numRef>
              <c:f>'Lab-section (Pinned-Pinned)'!$B$14:$B$26</c:f>
              <c:numCache>
                <c:formatCode>General</c:formatCode>
                <c:ptCount val="13"/>
                <c:pt idx="0">
                  <c:v>0</c:v>
                </c:pt>
                <c:pt idx="1">
                  <c:v>15</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 (Pinned-Pinned)'!$D$14:$D$26</c:f>
              <c:numCache>
                <c:formatCode>General</c:formatCode>
                <c:ptCount val="13"/>
                <c:pt idx="0">
                  <c:v>0</c:v>
                </c:pt>
                <c:pt idx="1">
                  <c:v>0.11506427597137986</c:v>
                </c:pt>
                <c:pt idx="2">
                  <c:v>0.45873307374019823</c:v>
                </c:pt>
                <c:pt idx="3">
                  <c:v>1.0310063933064519</c:v>
                </c:pt>
                <c:pt idx="4">
                  <c:v>1.8288361743795301</c:v>
                </c:pt>
                <c:pt idx="5">
                  <c:v>2.8499363717414412</c:v>
                </c:pt>
                <c:pt idx="6">
                  <c:v>4.0882108648109057</c:v>
                </c:pt>
                <c:pt idx="7">
                  <c:v>5.5390875631519965</c:v>
                </c:pt>
                <c:pt idx="8">
                  <c:v>7.1918982557474855</c:v>
                </c:pt>
                <c:pt idx="9">
                  <c:v>9.0367367466528492</c:v>
                </c:pt>
                <c:pt idx="10">
                  <c:v>11.059124749487546</c:v>
                </c:pt>
                <c:pt idx="11">
                  <c:v>13.240011887435049</c:v>
                </c:pt>
                <c:pt idx="12">
                  <c:v>15.557299723388528</c:v>
                </c:pt>
              </c:numCache>
            </c:numRef>
          </c:yVal>
          <c:smooth val="1"/>
        </c:ser>
        <c:ser>
          <c:idx val="2"/>
          <c:order val="2"/>
          <c:tx>
            <c:v>5m</c:v>
          </c:tx>
          <c:spPr>
            <a:ln>
              <a:noFill/>
            </a:ln>
          </c:spPr>
          <c:marker>
            <c:spPr>
              <a:solidFill>
                <a:schemeClr val="bg1">
                  <a:lumMod val="85000"/>
                </a:schemeClr>
              </a:solidFill>
            </c:spPr>
          </c:marker>
          <c:xVal>
            <c:numRef>
              <c:f>'Lab-section (Pinned-Pinned)'!$B$27:$B$39</c:f>
              <c:numCache>
                <c:formatCode>General</c:formatCode>
                <c:ptCount val="13"/>
                <c:pt idx="0">
                  <c:v>0</c:v>
                </c:pt>
                <c:pt idx="2">
                  <c:v>30</c:v>
                </c:pt>
                <c:pt idx="3">
                  <c:v>45</c:v>
                </c:pt>
                <c:pt idx="4">
                  <c:v>60</c:v>
                </c:pt>
                <c:pt idx="5">
                  <c:v>75</c:v>
                </c:pt>
                <c:pt idx="6">
                  <c:v>90</c:v>
                </c:pt>
                <c:pt idx="7">
                  <c:v>105</c:v>
                </c:pt>
                <c:pt idx="8">
                  <c:v>120</c:v>
                </c:pt>
                <c:pt idx="9">
                  <c:v>135</c:v>
                </c:pt>
                <c:pt idx="10">
                  <c:v>150</c:v>
                </c:pt>
                <c:pt idx="11">
                  <c:v>165</c:v>
                </c:pt>
                <c:pt idx="12">
                  <c:v>180</c:v>
                </c:pt>
              </c:numCache>
            </c:numRef>
          </c:xVal>
          <c:yVal>
            <c:numRef>
              <c:f>'Lab-section (Pinned-Pinned)'!$D$27:$D$39</c:f>
              <c:numCache>
                <c:formatCode>General</c:formatCode>
                <c:ptCount val="13"/>
                <c:pt idx="0">
                  <c:v>0</c:v>
                </c:pt>
                <c:pt idx="2">
                  <c:v>0.51205106220825003</c:v>
                </c:pt>
                <c:pt idx="3">
                  <c:v>1.0931694769934266</c:v>
                </c:pt>
                <c:pt idx="4">
                  <c:v>1.9029246451367059</c:v>
                </c:pt>
                <c:pt idx="5">
                  <c:v>2.9401257502143672</c:v>
                </c:pt>
                <c:pt idx="6">
                  <c:v>4.1988187101076475</c:v>
                </c:pt>
                <c:pt idx="7">
                  <c:v>5.6742402591216541</c:v>
                </c:pt>
                <c:pt idx="8">
                  <c:v>7.3592454987139515</c:v>
                </c:pt>
                <c:pt idx="9">
                  <c:v>9.2419262646470415</c:v>
                </c:pt>
                <c:pt idx="10">
                  <c:v>11.309183576259977</c:v>
                </c:pt>
                <c:pt idx="11">
                  <c:v>13.544346003620081</c:v>
                </c:pt>
                <c:pt idx="12">
                  <c:v>15.924788034676569</c:v>
                </c:pt>
              </c:numCache>
            </c:numRef>
          </c:yVal>
          <c:smooth val="1"/>
        </c:ser>
        <c:dLbls>
          <c:showLegendKey val="0"/>
          <c:showVal val="0"/>
          <c:showCatName val="0"/>
          <c:showSerName val="0"/>
          <c:showPercent val="0"/>
          <c:showBubbleSize val="0"/>
        </c:dLbls>
        <c:axId val="93614080"/>
        <c:axId val="93616384"/>
      </c:scatterChart>
      <c:valAx>
        <c:axId val="93614080"/>
        <c:scaling>
          <c:orientation val="minMax"/>
          <c:max val="180"/>
        </c:scaling>
        <c:delete val="0"/>
        <c:axPos val="b"/>
        <c:title>
          <c:tx>
            <c:rich>
              <a:bodyPr/>
              <a:lstStyle/>
              <a:p>
                <a:pPr>
                  <a:defRPr/>
                </a:pPr>
                <a:r>
                  <a:rPr lang="en-US"/>
                  <a:t>Pretwist Angle, </a:t>
                </a:r>
                <a:r>
                  <a:rPr lang="el-GR"/>
                  <a:t>φ°</a:t>
                </a:r>
              </a:p>
            </c:rich>
          </c:tx>
          <c:layout>
            <c:manualLayout>
              <c:xMode val="edge"/>
              <c:yMode val="edge"/>
              <c:x val="0.36353673607386888"/>
              <c:y val="0.91547257813779659"/>
            </c:manualLayout>
          </c:layout>
          <c:overlay val="0"/>
        </c:title>
        <c:numFmt formatCode="General" sourceLinked="1"/>
        <c:majorTickMark val="out"/>
        <c:minorTickMark val="none"/>
        <c:tickLblPos val="nextTo"/>
        <c:crossAx val="93616384"/>
        <c:crosses val="autoZero"/>
        <c:crossBetween val="midCat"/>
        <c:majorUnit val="30"/>
      </c:valAx>
      <c:valAx>
        <c:axId val="93616384"/>
        <c:scaling>
          <c:orientation val="minMax"/>
          <c:max val="100"/>
        </c:scaling>
        <c:delete val="0"/>
        <c:axPos val="l"/>
        <c:title>
          <c:tx>
            <c:rich>
              <a:bodyPr rot="-5400000" vert="horz"/>
              <a:lstStyle/>
              <a:p>
                <a:pPr>
                  <a:defRPr/>
                </a:pPr>
                <a:r>
                  <a:rPr lang="en-US"/>
                  <a:t>Buckling Improvement (%)</a:t>
                </a:r>
              </a:p>
            </c:rich>
          </c:tx>
          <c:layout/>
          <c:overlay val="0"/>
        </c:title>
        <c:numFmt formatCode="General" sourceLinked="1"/>
        <c:majorTickMark val="out"/>
        <c:minorTickMark val="none"/>
        <c:tickLblPos val="nextTo"/>
        <c:crossAx val="93614080"/>
        <c:crosses val="autoZero"/>
        <c:crossBetween val="midCat"/>
        <c:majorUnit val="20"/>
      </c:valAx>
    </c:plotArea>
    <c:legend>
      <c:legendPos val="r"/>
      <c:legendEntry>
        <c:idx val="0"/>
        <c:delete val="1"/>
      </c:legendEntry>
      <c:layout>
        <c:manualLayout>
          <c:xMode val="edge"/>
          <c:yMode val="edge"/>
          <c:x val="0.22764262676120711"/>
          <c:y val="0.1841905532559418"/>
          <c:w val="0.16154920933390793"/>
          <c:h val="0.31508647109921278"/>
        </c:manualLayout>
      </c:layout>
      <c:overlay val="0"/>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pPr>
              <a:defRPr/>
            </a:pPr>
            <a:endParaRPr lang="en-US" dirty="0"/>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pPr>
              <a:defRPr/>
            </a:pPr>
            <a:endParaRPr lang="en-US" dirty="0"/>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pPr>
              <a:defRPr/>
            </a:pPr>
            <a:endParaRPr lang="en-US" dirty="0"/>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pPr>
              <a:defRPr/>
            </a:pPr>
            <a:fld id="{F69B9F04-1B54-4322-B525-F236BFC148F2}" type="slidenum">
              <a:rPr lang="en-US"/>
              <a:pPr>
                <a:defRPr/>
              </a:pPr>
              <a:t>‹#›</a:t>
            </a:fld>
            <a:endParaRPr lang="en-US" dirty="0"/>
          </a:p>
        </p:txBody>
      </p:sp>
    </p:spTree>
    <p:extLst>
      <p:ext uri="{BB962C8B-B14F-4D97-AF65-F5344CB8AC3E}">
        <p14:creationId xmlns:p14="http://schemas.microsoft.com/office/powerpoint/2010/main" val="2428207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defRPr sz="1200"/>
            </a:lvl1pPr>
          </a:lstStyle>
          <a:p>
            <a:pPr>
              <a:defRPr/>
            </a:pPr>
            <a:endParaRPr lang="en-US" dirty="0"/>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a:defRPr sz="1200"/>
            </a:lvl1pPr>
          </a:lstStyle>
          <a:p>
            <a:pPr>
              <a:defRPr/>
            </a:pPr>
            <a:endParaRPr lang="en-US" dirty="0"/>
          </a:p>
        </p:txBody>
      </p:sp>
      <p:sp>
        <p:nvSpPr>
          <p:cNvPr id="40964"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defRPr sz="1200"/>
            </a:lvl1pPr>
          </a:lstStyle>
          <a:p>
            <a:pPr>
              <a:defRPr/>
            </a:pPr>
            <a:endParaRPr lang="en-US" dirty="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a:defRPr sz="1200"/>
            </a:lvl1pPr>
          </a:lstStyle>
          <a:p>
            <a:pPr>
              <a:defRPr/>
            </a:pPr>
            <a:fld id="{29B37B0C-1EA5-45F6-BC9A-8343A85B8B45}" type="slidenum">
              <a:rPr lang="en-US"/>
              <a:pPr>
                <a:defRPr/>
              </a:pPr>
              <a:t>‹#›</a:t>
            </a:fld>
            <a:endParaRPr lang="en-US" dirty="0"/>
          </a:p>
        </p:txBody>
      </p:sp>
    </p:spTree>
    <p:extLst>
      <p:ext uri="{BB962C8B-B14F-4D97-AF65-F5344CB8AC3E}">
        <p14:creationId xmlns:p14="http://schemas.microsoft.com/office/powerpoint/2010/main" val="34330077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D0C91B4-FEEA-4390-8256-33AE5D4B8CE1}" type="slidenum">
              <a:rPr lang="en-US" smtClean="0"/>
              <a:pPr/>
              <a:t>1</a:t>
            </a:fld>
            <a:endParaRPr lang="en-US" dirty="0" smtClean="0"/>
          </a:p>
        </p:txBody>
      </p:sp>
      <p:sp>
        <p:nvSpPr>
          <p:cNvPr id="41987" name="Rectangle 2"/>
          <p:cNvSpPr>
            <a:spLocks noGrp="1" noRot="1" noChangeAspect="1" noChangeArrowheads="1" noTextEdit="1"/>
          </p:cNvSpPr>
          <p:nvPr>
            <p:ph type="sldImg"/>
          </p:nvPr>
        </p:nvSpPr>
        <p:spPr>
          <a:ln cap="flat"/>
        </p:spPr>
      </p:sp>
      <p:sp>
        <p:nvSpPr>
          <p:cNvPr id="41988" name="Rectangle 3"/>
          <p:cNvSpPr>
            <a:spLocks noGrp="1" noChangeArrowheads="1"/>
          </p:cNvSpPr>
          <p:nvPr>
            <p:ph type="body" idx="1"/>
          </p:nvPr>
        </p:nvSpPr>
        <p:spPr>
          <a:noFill/>
          <a:ln/>
        </p:spPr>
        <p:txBody>
          <a:bodyPr/>
          <a:lstStyle/>
          <a:p>
            <a:pPr eaLnBrk="1" hangingPunct="1"/>
            <a:r>
              <a:rPr lang="en-CA" dirty="0" smtClean="0">
                <a:cs typeface="Times New Roman" pitchFamily="18" charset="0"/>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dirty="0" smtClean="0"/>
              <a:t>Pre-twisting is known to induce a coupling effect on the weak and strong flexural planes of a column</a:t>
            </a:r>
          </a:p>
          <a:p>
            <a:endParaRPr lang="en-US" dirty="0"/>
          </a:p>
        </p:txBody>
      </p:sp>
      <p:sp>
        <p:nvSpPr>
          <p:cNvPr id="4" name="Slide Number Placeholder 3"/>
          <p:cNvSpPr>
            <a:spLocks noGrp="1"/>
          </p:cNvSpPr>
          <p:nvPr>
            <p:ph type="sldNum" sz="quarter" idx="10"/>
          </p:nvPr>
        </p:nvSpPr>
        <p:spPr/>
        <p:txBody>
          <a:bodyPr/>
          <a:lstStyle/>
          <a:p>
            <a:pPr>
              <a:defRPr/>
            </a:pPr>
            <a:fld id="{29B37B0C-1EA5-45F6-BC9A-8343A85B8B45}" type="slidenum">
              <a:rPr lang="en-US" smtClean="0"/>
              <a:pPr>
                <a:defRPr/>
              </a:pPr>
              <a:t>3</a:t>
            </a:fld>
            <a:endParaRPr lang="en-US" dirty="0"/>
          </a:p>
        </p:txBody>
      </p:sp>
    </p:spTree>
    <p:extLst>
      <p:ext uri="{BB962C8B-B14F-4D97-AF65-F5344CB8AC3E}">
        <p14:creationId xmlns:p14="http://schemas.microsoft.com/office/powerpoint/2010/main" val="205586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sz="2000" dirty="0" smtClean="0"/>
              <a:t>Pre-twisting is known to induce a coupling effect on the weak and strong flexural planes of a column</a:t>
            </a:r>
          </a:p>
          <a:p>
            <a:endParaRPr lang="en-US" dirty="0"/>
          </a:p>
        </p:txBody>
      </p:sp>
      <p:sp>
        <p:nvSpPr>
          <p:cNvPr id="4" name="Slide Number Placeholder 3"/>
          <p:cNvSpPr>
            <a:spLocks noGrp="1"/>
          </p:cNvSpPr>
          <p:nvPr>
            <p:ph type="sldNum" sz="quarter" idx="10"/>
          </p:nvPr>
        </p:nvSpPr>
        <p:spPr/>
        <p:txBody>
          <a:bodyPr/>
          <a:lstStyle/>
          <a:p>
            <a:pPr>
              <a:defRPr/>
            </a:pPr>
            <a:fld id="{29B37B0C-1EA5-45F6-BC9A-8343A85B8B45}" type="slidenum">
              <a:rPr lang="en-US" smtClean="0"/>
              <a:pPr>
                <a:defRPr/>
              </a:pPr>
              <a:t>4</a:t>
            </a:fld>
            <a:endParaRPr lang="en-US" dirty="0"/>
          </a:p>
        </p:txBody>
      </p:sp>
    </p:spTree>
    <p:extLst>
      <p:ext uri="{BB962C8B-B14F-4D97-AF65-F5344CB8AC3E}">
        <p14:creationId xmlns:p14="http://schemas.microsoft.com/office/powerpoint/2010/main" val="205586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cs typeface="Times New Roman" pitchFamily="18" charset="0"/>
              </a:rPr>
              <a:t>More than 200 specimens were twisted at selected angles of twists and tested using UTM machine.</a:t>
            </a:r>
          </a:p>
          <a:p>
            <a:endParaRPr lang="en-US" dirty="0"/>
          </a:p>
        </p:txBody>
      </p:sp>
      <p:sp>
        <p:nvSpPr>
          <p:cNvPr id="4" name="Slide Number Placeholder 3"/>
          <p:cNvSpPr>
            <a:spLocks noGrp="1"/>
          </p:cNvSpPr>
          <p:nvPr>
            <p:ph type="sldNum" sz="quarter" idx="10"/>
          </p:nvPr>
        </p:nvSpPr>
        <p:spPr/>
        <p:txBody>
          <a:bodyPr/>
          <a:lstStyle/>
          <a:p>
            <a:pPr>
              <a:defRPr/>
            </a:pPr>
            <a:fld id="{29B37B0C-1EA5-45F6-BC9A-8343A85B8B45}" type="slidenum">
              <a:rPr lang="en-US" smtClean="0"/>
              <a:pPr>
                <a:defRPr/>
              </a:pPr>
              <a:t>5</a:t>
            </a:fld>
            <a:endParaRPr lang="en-US" dirty="0"/>
          </a:p>
        </p:txBody>
      </p:sp>
    </p:spTree>
    <p:extLst>
      <p:ext uri="{BB962C8B-B14F-4D97-AF65-F5344CB8AC3E}">
        <p14:creationId xmlns:p14="http://schemas.microsoft.com/office/powerpoint/2010/main" val="304845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2">
                    <a:lumMod val="50000"/>
                  </a:schemeClr>
                </a:solidFill>
              </a:rPr>
              <a:t>The Subspace iteration Eigen solver is used in this analysis step, based on the number of Eigenvalues specified. However, the critical buckling load is taken as the load that corresponds to the first buckling mode for each twisting angle. </a:t>
            </a:r>
            <a:endParaRPr lang="en-US" dirty="0"/>
          </a:p>
        </p:txBody>
      </p:sp>
      <p:sp>
        <p:nvSpPr>
          <p:cNvPr id="4" name="Slide Number Placeholder 3"/>
          <p:cNvSpPr>
            <a:spLocks noGrp="1"/>
          </p:cNvSpPr>
          <p:nvPr>
            <p:ph type="sldNum" sz="quarter" idx="10"/>
          </p:nvPr>
        </p:nvSpPr>
        <p:spPr/>
        <p:txBody>
          <a:bodyPr/>
          <a:lstStyle/>
          <a:p>
            <a:pPr>
              <a:defRPr/>
            </a:pPr>
            <a:fld id="{29B37B0C-1EA5-45F6-BC9A-8343A85B8B45}" type="slidenum">
              <a:rPr lang="en-US" smtClean="0"/>
              <a:pPr>
                <a:defRPr/>
              </a:pPr>
              <a:t>8</a:t>
            </a:fld>
            <a:endParaRPr lang="en-US" dirty="0"/>
          </a:p>
        </p:txBody>
      </p:sp>
    </p:spTree>
    <p:extLst>
      <p:ext uri="{BB962C8B-B14F-4D97-AF65-F5344CB8AC3E}">
        <p14:creationId xmlns:p14="http://schemas.microsoft.com/office/powerpoint/2010/main" val="60023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331299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410156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3523525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463330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24382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317032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09522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926653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022553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352462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7B4B50F-CAD6-4843-9BA8-CEB5276AC753}" type="datetimeFigureOut">
              <a:rPr lang="en-CA" smtClean="0"/>
              <a:pPr/>
              <a:t>16/11/2015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9CF97D7-670E-49C5-9C3E-BAB27D8460D2}" type="slidenum">
              <a:rPr lang="en-CA" smtClean="0"/>
              <a:pPr/>
              <a:t>‹#›</a:t>
            </a:fld>
            <a:endParaRPr lang="en-CA"/>
          </a:p>
        </p:txBody>
      </p:sp>
    </p:spTree>
    <p:extLst>
      <p:ext uri="{BB962C8B-B14F-4D97-AF65-F5344CB8AC3E}">
        <p14:creationId xmlns:p14="http://schemas.microsoft.com/office/powerpoint/2010/main" val="2480360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B4B50F-CAD6-4843-9BA8-CEB5276AC753}" type="datetimeFigureOut">
              <a:rPr lang="en-CA" smtClean="0"/>
              <a:pPr/>
              <a:t>16/11/2015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CF97D7-670E-49C5-9C3E-BAB27D8460D2}" type="slidenum">
              <a:rPr lang="en-CA" smtClean="0"/>
              <a:pPr/>
              <a:t>‹#›</a:t>
            </a:fld>
            <a:endParaRPr lang="en-CA"/>
          </a:p>
        </p:txBody>
      </p:sp>
    </p:spTree>
    <p:extLst>
      <p:ext uri="{BB962C8B-B14F-4D97-AF65-F5344CB8AC3E}">
        <p14:creationId xmlns:p14="http://schemas.microsoft.com/office/powerpoint/2010/main" val="12585516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tif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chart" Target="../charts/char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65.emf"/><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228600" y="2514600"/>
            <a:ext cx="8572500" cy="1077860"/>
          </a:xfrm>
          <a:prstGeom prst="rect">
            <a:avLst/>
          </a:prstGeom>
          <a:noFill/>
          <a:ln w="9525">
            <a:noFill/>
            <a:miter lim="800000"/>
            <a:headEnd/>
            <a:tailEnd/>
          </a:ln>
          <a:effectLst/>
        </p:spPr>
        <p:txBody>
          <a:bodyPr wrap="square" lIns="92075" tIns="46038" rIns="92075" bIns="46038">
            <a:spAutoFit/>
          </a:bodyPr>
          <a:lstStyle/>
          <a:p>
            <a:pPr algn="ctr">
              <a:spcBef>
                <a:spcPct val="50000"/>
              </a:spcBef>
              <a:defRPr/>
            </a:pPr>
            <a:r>
              <a:rPr lang="en-US" sz="3200" b="1" dirty="0" smtClean="0">
                <a:latin typeface="+mj-lt"/>
                <a:cs typeface="Times New Roman" panose="02020603050405020304" pitchFamily="18" charset="0"/>
              </a:rPr>
              <a:t>Buckling Capacity of </a:t>
            </a:r>
            <a:r>
              <a:rPr lang="en-US" sz="3200" b="1" dirty="0" err="1" smtClean="0">
                <a:latin typeface="+mj-lt"/>
                <a:cs typeface="Times New Roman" panose="02020603050405020304" pitchFamily="18" charset="0"/>
              </a:rPr>
              <a:t>Pretwisted</a:t>
            </a:r>
            <a:r>
              <a:rPr lang="en-US" sz="3200" b="1" dirty="0" smtClean="0">
                <a:latin typeface="+mj-lt"/>
                <a:cs typeface="Times New Roman" panose="02020603050405020304" pitchFamily="18" charset="0"/>
              </a:rPr>
              <a:t> Steel Columns: Experiments and Finite Element Simulation</a:t>
            </a:r>
          </a:p>
        </p:txBody>
      </p:sp>
      <p:sp>
        <p:nvSpPr>
          <p:cNvPr id="4109" name="Rectangle 13"/>
          <p:cNvSpPr>
            <a:spLocks noChangeArrowheads="1"/>
          </p:cNvSpPr>
          <p:nvPr/>
        </p:nvSpPr>
        <p:spPr bwMode="auto">
          <a:xfrm>
            <a:off x="438150" y="4191000"/>
            <a:ext cx="8343900" cy="1472711"/>
          </a:xfrm>
          <a:prstGeom prst="rect">
            <a:avLst/>
          </a:prstGeom>
          <a:noFill/>
          <a:ln w="12700">
            <a:noFill/>
            <a:miter lim="800000"/>
            <a:headEnd type="none" w="sm" len="sm"/>
            <a:tailEnd type="none" w="sm" len="sm"/>
          </a:ln>
          <a:effectLst/>
        </p:spPr>
        <p:txBody>
          <a:bodyPr wrap="square">
            <a:spAutoFit/>
          </a:bodyPr>
          <a:lstStyle/>
          <a:p>
            <a:pPr algn="ctr">
              <a:lnSpc>
                <a:spcPct val="70000"/>
              </a:lnSpc>
              <a:spcBef>
                <a:spcPct val="50000"/>
              </a:spcBef>
            </a:pPr>
            <a:r>
              <a:rPr lang="en-US" sz="2300" b="1" dirty="0" smtClean="0">
                <a:solidFill>
                  <a:srgbClr val="990033"/>
                </a:solidFill>
                <a:latin typeface="+mj-lt"/>
              </a:rPr>
              <a:t>Farid Abed &amp; Mai Megahed</a:t>
            </a:r>
          </a:p>
          <a:p>
            <a:pPr algn="ctr">
              <a:lnSpc>
                <a:spcPct val="70000"/>
              </a:lnSpc>
              <a:spcBef>
                <a:spcPct val="30000"/>
              </a:spcBef>
            </a:pPr>
            <a:r>
              <a:rPr lang="en-US" sz="2300" i="1" dirty="0" smtClean="0">
                <a:solidFill>
                  <a:srgbClr val="990033"/>
                </a:solidFill>
                <a:latin typeface="+mj-lt"/>
              </a:rPr>
              <a:t>Department of Civil Engineering</a:t>
            </a:r>
          </a:p>
          <a:p>
            <a:pPr algn="ctr">
              <a:lnSpc>
                <a:spcPct val="55000"/>
              </a:lnSpc>
              <a:spcBef>
                <a:spcPct val="55000"/>
              </a:spcBef>
            </a:pPr>
            <a:r>
              <a:rPr lang="en-US" sz="2300" i="1" dirty="0" smtClean="0">
                <a:solidFill>
                  <a:srgbClr val="990033"/>
                </a:solidFill>
                <a:latin typeface="+mj-lt"/>
              </a:rPr>
              <a:t>American University of Sharjah</a:t>
            </a:r>
          </a:p>
          <a:p>
            <a:pPr algn="ctr">
              <a:lnSpc>
                <a:spcPct val="55000"/>
              </a:lnSpc>
              <a:spcBef>
                <a:spcPct val="55000"/>
              </a:spcBef>
            </a:pPr>
            <a:r>
              <a:rPr lang="en-US" sz="2300" i="1" dirty="0" smtClean="0">
                <a:solidFill>
                  <a:srgbClr val="990033"/>
                </a:solidFill>
                <a:latin typeface="+mj-lt"/>
              </a:rPr>
              <a:t>Sharjah, U.A.E.</a:t>
            </a:r>
          </a:p>
        </p:txBody>
      </p:sp>
      <p:sp>
        <p:nvSpPr>
          <p:cNvPr id="2" name="Rectangle 1"/>
          <p:cNvSpPr/>
          <p:nvPr/>
        </p:nvSpPr>
        <p:spPr bwMode="auto">
          <a:xfrm>
            <a:off x="381000" y="291846"/>
            <a:ext cx="8458200" cy="6337554"/>
          </a:xfrm>
          <a:prstGeom prst="rect">
            <a:avLst/>
          </a:prstGeom>
          <a:noFill/>
          <a:ln w="38100" cap="flat" cmpd="sng" algn="ctr">
            <a:solidFill>
              <a:srgbClr val="990033"/>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2400" b="0" i="0" u="none" strike="noStrike" cap="none" normalizeH="0" baseline="0" smtClean="0">
              <a:ln>
                <a:noFill/>
              </a:ln>
              <a:solidFill>
                <a:schemeClr val="tx1"/>
              </a:solidFill>
              <a:effectLst/>
              <a:latin typeface="Times New Roman" pitchFamily="18" charset="0"/>
            </a:endParaRPr>
          </a:p>
        </p:txBody>
      </p:sp>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1334" t="28576" r="26499" b="55556"/>
          <a:stretch/>
        </p:blipFill>
        <p:spPr bwMode="auto">
          <a:xfrm>
            <a:off x="533399" y="420711"/>
            <a:ext cx="8229601" cy="1408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Outline</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625599"/>
            <a:ext cx="5715000" cy="4983163"/>
          </a:xfrm>
        </p:spPr>
        <p:txBody>
          <a:bodyPr>
            <a:normAutofit fontScale="55000" lnSpcReduction="20000"/>
          </a:bodyPr>
          <a:lstStyle/>
          <a:p>
            <a:endParaRPr lang="en-US" dirty="0" smtClean="0"/>
          </a:p>
          <a:p>
            <a:pPr>
              <a:buBlip>
                <a:blip r:embed="rId2"/>
              </a:buBlip>
            </a:pPr>
            <a:r>
              <a:rPr lang="en-US" sz="4400" dirty="0" smtClean="0">
                <a:solidFill>
                  <a:schemeClr val="tx2">
                    <a:lumMod val="50000"/>
                  </a:schemeClr>
                </a:solidFill>
              </a:rPr>
              <a:t>Introduction and Background</a:t>
            </a:r>
          </a:p>
          <a:p>
            <a:endParaRPr lang="en-US" sz="4400" dirty="0" smtClean="0">
              <a:solidFill>
                <a:schemeClr val="tx2">
                  <a:lumMod val="50000"/>
                </a:schemeClr>
              </a:solidFill>
            </a:endParaRPr>
          </a:p>
          <a:p>
            <a:pPr>
              <a:buBlip>
                <a:blip r:embed="rId2"/>
              </a:buBlip>
            </a:pPr>
            <a:r>
              <a:rPr lang="en-US" sz="4400" dirty="0" smtClean="0">
                <a:solidFill>
                  <a:schemeClr val="tx2">
                    <a:lumMod val="50000"/>
                  </a:schemeClr>
                </a:solidFill>
              </a:rPr>
              <a:t>Previous Studies</a:t>
            </a:r>
          </a:p>
          <a:p>
            <a:endParaRPr lang="en-US" sz="4400" dirty="0" smtClean="0">
              <a:solidFill>
                <a:schemeClr val="tx2">
                  <a:lumMod val="50000"/>
                </a:schemeClr>
              </a:solidFill>
            </a:endParaRPr>
          </a:p>
          <a:p>
            <a:pPr>
              <a:buBlip>
                <a:blip r:embed="rId2"/>
              </a:buBlip>
            </a:pPr>
            <a:r>
              <a:rPr lang="en-US" sz="4400" dirty="0" smtClean="0">
                <a:solidFill>
                  <a:schemeClr val="tx2">
                    <a:lumMod val="50000"/>
                  </a:schemeClr>
                </a:solidFill>
              </a:rPr>
              <a:t>Elastic Buckling Analysis using Perturbation Analysis</a:t>
            </a:r>
          </a:p>
          <a:p>
            <a:pPr marL="0" indent="0">
              <a:buNone/>
            </a:pPr>
            <a:endParaRPr lang="en-US" sz="4400" dirty="0" smtClean="0">
              <a:solidFill>
                <a:schemeClr val="tx2">
                  <a:lumMod val="50000"/>
                </a:schemeClr>
              </a:solidFill>
            </a:endParaRPr>
          </a:p>
          <a:p>
            <a:pPr marL="342900" lvl="1" indent="-342900">
              <a:buBlip>
                <a:blip r:embed="rId2"/>
              </a:buBlip>
            </a:pPr>
            <a:r>
              <a:rPr lang="en-US" sz="4400" dirty="0">
                <a:solidFill>
                  <a:schemeClr val="tx2">
                    <a:lumMod val="50000"/>
                  </a:schemeClr>
                </a:solidFill>
              </a:rPr>
              <a:t>Experimental </a:t>
            </a:r>
            <a:r>
              <a:rPr lang="en-US" sz="4400" dirty="0" smtClean="0">
                <a:solidFill>
                  <a:schemeClr val="tx2">
                    <a:lumMod val="50000"/>
                  </a:schemeClr>
                </a:solidFill>
              </a:rPr>
              <a:t>Tests</a:t>
            </a:r>
          </a:p>
          <a:p>
            <a:pPr marL="0" lvl="1" indent="0">
              <a:buNone/>
            </a:pPr>
            <a:endParaRPr lang="en-US" sz="4400" dirty="0">
              <a:solidFill>
                <a:schemeClr val="tx2">
                  <a:lumMod val="50000"/>
                </a:schemeClr>
              </a:solidFill>
            </a:endParaRPr>
          </a:p>
          <a:p>
            <a:pPr marL="342900" lvl="1" indent="-342900">
              <a:buBlip>
                <a:blip r:embed="rId2"/>
              </a:buBlip>
            </a:pPr>
            <a:r>
              <a:rPr lang="en-US" sz="4400" dirty="0" smtClean="0">
                <a:solidFill>
                  <a:schemeClr val="tx2">
                    <a:lumMod val="50000"/>
                  </a:schemeClr>
                </a:solidFill>
              </a:rPr>
              <a:t>Nonlinear Finite Element Analysis</a:t>
            </a:r>
          </a:p>
          <a:p>
            <a:pPr lvl="1">
              <a:buNone/>
            </a:pPr>
            <a:endParaRPr lang="en-US" sz="4400" dirty="0" smtClean="0">
              <a:solidFill>
                <a:schemeClr val="tx2">
                  <a:lumMod val="50000"/>
                </a:schemeClr>
              </a:solidFill>
            </a:endParaRPr>
          </a:p>
          <a:p>
            <a:pPr>
              <a:buBlip>
                <a:blip r:embed="rId2"/>
              </a:buBlip>
            </a:pPr>
            <a:r>
              <a:rPr lang="en-US" sz="4400" dirty="0" smtClean="0">
                <a:solidFill>
                  <a:schemeClr val="tx2">
                    <a:lumMod val="50000"/>
                  </a:schemeClr>
                </a:solidFill>
              </a:rPr>
              <a:t>Remarks and Conclusions</a:t>
            </a:r>
          </a:p>
          <a:p>
            <a:endParaRPr lang="en-US" sz="2800" dirty="0" smtClean="0"/>
          </a:p>
          <a:p>
            <a:pPr>
              <a:buNone/>
            </a:pPr>
            <a:endParaRPr lang="en-US" dirty="0" smtClean="0"/>
          </a:p>
          <a:p>
            <a:endParaRPr lang="en-US" dirty="0"/>
          </a:p>
        </p:txBody>
      </p:sp>
      <p:pic>
        <p:nvPicPr>
          <p:cNvPr id="7" name="Content Placeholder 14" descr="Column_Design.gif"/>
          <p:cNvPicPr>
            <a:picLocks noChangeAspect="1"/>
          </p:cNvPicPr>
          <p:nvPr/>
        </p:nvPicPr>
        <p:blipFill>
          <a:blip r:embed="rId3" cstate="print"/>
          <a:stretch>
            <a:fillRect/>
          </a:stretch>
        </p:blipFill>
        <p:spPr>
          <a:xfrm>
            <a:off x="4114800" y="3400818"/>
            <a:ext cx="5029200" cy="3457182"/>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9" name="Picture 11"/>
          <p:cNvPicPr>
            <a:picLocks noChangeAspect="1" noChangeArrowheads="1"/>
          </p:cNvPicPr>
          <p:nvPr/>
        </p:nvPicPr>
        <p:blipFill rotWithShape="1">
          <a:blip r:embed="rId4" cstate="print"/>
          <a:srcRect l="16398" t="45834" r="59297" b="25647"/>
          <a:stretch/>
        </p:blipFill>
        <p:spPr bwMode="auto">
          <a:xfrm>
            <a:off x="5410200" y="1524000"/>
            <a:ext cx="3733800" cy="1810202"/>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3462"/>
          </a:xfrm>
          <a:solidFill>
            <a:srgbClr val="990033"/>
          </a:solidFill>
        </p:spPr>
        <p:txBody>
          <a:bodyPr>
            <a:normAutofit/>
          </a:bodyPr>
          <a:lstStyle/>
          <a:p>
            <a:r>
              <a:rPr lang="en-US" sz="3200" dirty="0" smtClean="0">
                <a:solidFill>
                  <a:srgbClr val="EAEAEA"/>
                </a:solidFill>
                <a:latin typeface="Century Schoolbook" pitchFamily="18" charset="0"/>
              </a:rPr>
              <a:t>Introduction and Background</a:t>
            </a:r>
            <a:endParaRPr lang="en-US" sz="3200" dirty="0">
              <a:solidFill>
                <a:srgbClr val="EAEAEA"/>
              </a:solidFill>
              <a:latin typeface="Century Schoolbook" pitchFamily="18" charset="0"/>
            </a:endParaRPr>
          </a:p>
        </p:txBody>
      </p:sp>
      <p:sp>
        <p:nvSpPr>
          <p:cNvPr id="3" name="Content Placeholder 2"/>
          <p:cNvSpPr>
            <a:spLocks noGrp="1"/>
          </p:cNvSpPr>
          <p:nvPr>
            <p:ph sz="half" idx="1"/>
          </p:nvPr>
        </p:nvSpPr>
        <p:spPr>
          <a:xfrm>
            <a:off x="152400" y="1524000"/>
            <a:ext cx="6781800" cy="5120996"/>
          </a:xfrm>
        </p:spPr>
        <p:txBody>
          <a:bodyPr>
            <a:normAutofit fontScale="25000" lnSpcReduction="20000"/>
          </a:bodyPr>
          <a:lstStyle/>
          <a:p>
            <a:pPr>
              <a:spcAft>
                <a:spcPts val="1200"/>
              </a:spcAft>
              <a:buBlip>
                <a:blip r:embed="rId3"/>
              </a:buBlip>
            </a:pPr>
            <a:r>
              <a:rPr lang="en-US" sz="92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Pretwisting</a:t>
            </a:r>
            <a:r>
              <a:rPr lang="en-US" sz="9200" dirty="0" smtClean="0">
                <a:solidFill>
                  <a:schemeClr val="tx2">
                    <a:lumMod val="50000"/>
                  </a:schemeClr>
                </a:solidFill>
                <a:latin typeface="Century Schoolbook" pitchFamily="18" charset="0"/>
              </a:rPr>
              <a:t> </a:t>
            </a:r>
          </a:p>
          <a:p>
            <a:pPr lvl="1">
              <a:spcBef>
                <a:spcPts val="600"/>
              </a:spcBef>
              <a:spcAft>
                <a:spcPts val="600"/>
              </a:spcAft>
              <a:buFont typeface="Wingdings" pitchFamily="2" charset="2"/>
              <a:buChar char="ü"/>
            </a:pPr>
            <a:endParaRPr lang="en-US" sz="8400" dirty="0" smtClean="0">
              <a:solidFill>
                <a:schemeClr val="tx2">
                  <a:lumMod val="50000"/>
                </a:schemeClr>
              </a:solidFill>
              <a:latin typeface="Century Schoolbook" pitchFamily="18" charset="0"/>
            </a:endParaRPr>
          </a:p>
          <a:p>
            <a:pPr lvl="1">
              <a:spcBef>
                <a:spcPts val="600"/>
              </a:spcBef>
              <a:spcAft>
                <a:spcPts val="600"/>
              </a:spcAft>
              <a:buFont typeface="Wingdings" pitchFamily="2" charset="2"/>
              <a:buChar char="ü"/>
            </a:pPr>
            <a:r>
              <a:rPr lang="en-US" sz="8400" dirty="0" smtClean="0">
                <a:solidFill>
                  <a:schemeClr val="tx2">
                    <a:lumMod val="50000"/>
                  </a:schemeClr>
                </a:solidFill>
                <a:latin typeface="Century Schoolbook" pitchFamily="18" charset="0"/>
              </a:rPr>
              <a:t>Steel </a:t>
            </a:r>
            <a:r>
              <a:rPr lang="en-US" sz="8400" dirty="0">
                <a:solidFill>
                  <a:schemeClr val="tx2">
                    <a:lumMod val="50000"/>
                  </a:schemeClr>
                </a:solidFill>
                <a:latin typeface="Century Schoolbook" pitchFamily="18" charset="0"/>
              </a:rPr>
              <a:t>structures are increasingly used in constructions as they proved to be more user- and </a:t>
            </a:r>
            <a:r>
              <a:rPr lang="en-US" sz="8400" dirty="0" smtClean="0">
                <a:solidFill>
                  <a:schemeClr val="tx2">
                    <a:lumMod val="50000"/>
                  </a:schemeClr>
                </a:solidFill>
                <a:latin typeface="Century Schoolbook" pitchFamily="18" charset="0"/>
              </a:rPr>
              <a:t>environmental-friendly. </a:t>
            </a:r>
          </a:p>
          <a:p>
            <a:pPr lvl="1">
              <a:spcBef>
                <a:spcPts val="600"/>
              </a:spcBef>
              <a:spcAft>
                <a:spcPts val="600"/>
              </a:spcAft>
              <a:buFont typeface="Wingdings" pitchFamily="2" charset="2"/>
              <a:buChar char="ü"/>
            </a:pPr>
            <a:r>
              <a:rPr lang="en-US" sz="8400" dirty="0" smtClean="0">
                <a:solidFill>
                  <a:schemeClr val="tx2">
                    <a:lumMod val="50000"/>
                  </a:schemeClr>
                </a:solidFill>
                <a:latin typeface="Century Schoolbook" pitchFamily="18" charset="0"/>
              </a:rPr>
              <a:t>Columns </a:t>
            </a:r>
            <a:r>
              <a:rPr lang="en-US" sz="8400" dirty="0">
                <a:solidFill>
                  <a:schemeClr val="tx2">
                    <a:lumMod val="50000"/>
                  </a:schemeClr>
                </a:solidFill>
                <a:latin typeface="Century Schoolbook" pitchFamily="18" charset="0"/>
              </a:rPr>
              <a:t>usually buckle along the plane of least resistance. However, the column resistance varies at each point along its </a:t>
            </a:r>
            <a:r>
              <a:rPr lang="en-US" sz="8400" dirty="0" err="1">
                <a:solidFill>
                  <a:schemeClr val="tx2">
                    <a:lumMod val="50000"/>
                  </a:schemeClr>
                </a:solidFill>
                <a:latin typeface="Century Schoolbook" pitchFamily="18" charset="0"/>
              </a:rPr>
              <a:t>centroidal</a:t>
            </a:r>
            <a:r>
              <a:rPr lang="en-US" sz="8400" dirty="0">
                <a:solidFill>
                  <a:schemeClr val="tx2">
                    <a:lumMod val="50000"/>
                  </a:schemeClr>
                </a:solidFill>
                <a:latin typeface="Century Schoolbook" pitchFamily="18" charset="0"/>
              </a:rPr>
              <a:t> axis when its section is permanently </a:t>
            </a:r>
            <a:r>
              <a:rPr lang="en-US" sz="8400" dirty="0" err="1">
                <a:solidFill>
                  <a:schemeClr val="tx2">
                    <a:lumMod val="50000"/>
                  </a:schemeClr>
                </a:solidFill>
                <a:latin typeface="Century Schoolbook" pitchFamily="18" charset="0"/>
              </a:rPr>
              <a:t>pretwisted</a:t>
            </a:r>
            <a:r>
              <a:rPr lang="en-US" sz="8400" dirty="0" smtClean="0">
                <a:solidFill>
                  <a:schemeClr val="tx2">
                    <a:lumMod val="50000"/>
                  </a:schemeClr>
                </a:solidFill>
                <a:latin typeface="Century Schoolbook" pitchFamily="18" charset="0"/>
              </a:rPr>
              <a:t>.</a:t>
            </a:r>
          </a:p>
          <a:p>
            <a:pPr lvl="1">
              <a:spcBef>
                <a:spcPts val="600"/>
              </a:spcBef>
              <a:spcAft>
                <a:spcPts val="600"/>
              </a:spcAft>
              <a:buFont typeface="Wingdings" pitchFamily="2" charset="2"/>
              <a:buChar char="ü"/>
            </a:pPr>
            <a:r>
              <a:rPr lang="en-US" sz="8400" dirty="0" smtClean="0">
                <a:solidFill>
                  <a:schemeClr val="tx2">
                    <a:lumMod val="50000"/>
                  </a:schemeClr>
                </a:solidFill>
                <a:latin typeface="Century Schoolbook" pitchFamily="18" charset="0"/>
              </a:rPr>
              <a:t>During </a:t>
            </a:r>
            <a:r>
              <a:rPr lang="en-US" sz="8400" dirty="0">
                <a:solidFill>
                  <a:schemeClr val="tx2">
                    <a:lumMod val="50000"/>
                  </a:schemeClr>
                </a:solidFill>
                <a:latin typeface="Century Schoolbook" pitchFamily="18" charset="0"/>
              </a:rPr>
              <a:t>buckling, the deformed configuration of the pre-twisted column is no longer perpendicular to the axis of least resistance. This will result into nonlinear differential equations, which describe the equilibrium of the member, whose solution is not simple</a:t>
            </a:r>
            <a:r>
              <a:rPr lang="en-US" sz="8400" dirty="0" smtClean="0">
                <a:solidFill>
                  <a:schemeClr val="tx2">
                    <a:lumMod val="50000"/>
                  </a:schemeClr>
                </a:solidFill>
                <a:latin typeface="Century Schoolbook" pitchFamily="18" charset="0"/>
              </a:rPr>
              <a:t>.</a:t>
            </a:r>
            <a:endParaRPr lang="en-US" sz="8400" dirty="0">
              <a:solidFill>
                <a:schemeClr val="tx2">
                  <a:lumMod val="50000"/>
                </a:schemeClr>
              </a:solidFill>
              <a:latin typeface="Century Schoolbook" pitchFamily="18" charset="0"/>
            </a:endParaRPr>
          </a:p>
        </p:txBody>
      </p:sp>
      <p:pic>
        <p:nvPicPr>
          <p:cNvPr id="22529" name="Picture 1" descr="C:\Users\mai\Desktop\MASTERS THESIS\UTM-compressive test\Pictures\CL1T30.JPG"/>
          <p:cNvPicPr>
            <a:picLocks noGrp="1" noChangeAspect="1" noChangeArrowheads="1"/>
          </p:cNvPicPr>
          <p:nvPr>
            <p:ph sz="half" idx="2"/>
          </p:nvPr>
        </p:nvPicPr>
        <p:blipFill>
          <a:blip r:embed="rId4" cstate="print"/>
          <a:srcRect l="9218" t="43710" r="26631" b="21070"/>
          <a:stretch>
            <a:fillRect/>
          </a:stretch>
        </p:blipFill>
        <p:spPr bwMode="auto">
          <a:xfrm rot="5400000">
            <a:off x="5540827" y="3145974"/>
            <a:ext cx="4996547"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3462"/>
          </a:xfrm>
          <a:solidFill>
            <a:srgbClr val="990033"/>
          </a:solidFill>
        </p:spPr>
        <p:txBody>
          <a:bodyPr>
            <a:normAutofit/>
          </a:bodyPr>
          <a:lstStyle/>
          <a:p>
            <a:r>
              <a:rPr lang="en-US" sz="3200" dirty="0" smtClean="0">
                <a:solidFill>
                  <a:srgbClr val="EAEAEA"/>
                </a:solidFill>
                <a:latin typeface="Century Schoolbook" pitchFamily="18" charset="0"/>
              </a:rPr>
              <a:t>Introduction and Background</a:t>
            </a:r>
            <a:endParaRPr lang="en-US" sz="3200" dirty="0">
              <a:solidFill>
                <a:srgbClr val="EAEAEA"/>
              </a:solidFill>
              <a:latin typeface="Century Schoolbook" pitchFamily="18" charset="0"/>
            </a:endParaRPr>
          </a:p>
        </p:txBody>
      </p:sp>
      <p:sp>
        <p:nvSpPr>
          <p:cNvPr id="3" name="Content Placeholder 2"/>
          <p:cNvSpPr>
            <a:spLocks noGrp="1"/>
          </p:cNvSpPr>
          <p:nvPr>
            <p:ph sz="half" idx="1"/>
          </p:nvPr>
        </p:nvSpPr>
        <p:spPr>
          <a:xfrm>
            <a:off x="228600" y="1584604"/>
            <a:ext cx="7467600" cy="4663796"/>
          </a:xfrm>
        </p:spPr>
        <p:txBody>
          <a:bodyPr>
            <a:normAutofit fontScale="92500" lnSpcReduction="10000"/>
          </a:bodyPr>
          <a:lstStyle/>
          <a:p>
            <a:pPr>
              <a:buBlip>
                <a:blip r:embed="rId3"/>
              </a:buBlip>
            </a:pPr>
            <a:r>
              <a:rPr lang="en-US" sz="2500" u="sng" dirty="0">
                <a:solidFill>
                  <a:schemeClr val="tx2">
                    <a:lumMod val="50000"/>
                  </a:schemeClr>
                </a:solidFill>
                <a:effectLst>
                  <a:outerShdw blurRad="38100" dist="38100" dir="2700000" algn="tl">
                    <a:srgbClr val="000000">
                      <a:alpha val="43137"/>
                    </a:srgbClr>
                  </a:outerShdw>
                </a:effectLst>
                <a:latin typeface="Century Schoolbook" pitchFamily="18" charset="0"/>
              </a:rPr>
              <a:t>Effect of Pretwisting</a:t>
            </a:r>
            <a:r>
              <a:rPr lang="en-US" sz="2500" dirty="0" smtClean="0">
                <a:solidFill>
                  <a:schemeClr val="tx2">
                    <a:lumMod val="50000"/>
                  </a:schemeClr>
                </a:solidFill>
                <a:latin typeface="Century Schoolbook" pitchFamily="18" charset="0"/>
              </a:rPr>
              <a:t> </a:t>
            </a:r>
          </a:p>
          <a:p>
            <a:pPr marL="0" indent="0">
              <a:buNone/>
            </a:pPr>
            <a:endParaRPr lang="en-US" sz="2400" dirty="0" smtClean="0">
              <a:solidFill>
                <a:schemeClr val="tx2">
                  <a:lumMod val="50000"/>
                </a:schemeClr>
              </a:solidFill>
              <a:latin typeface="Century Schoolbook" pitchFamily="18" charset="0"/>
            </a:endParaRPr>
          </a:p>
          <a:p>
            <a:pPr lvl="1">
              <a:buFont typeface="Wingdings" pitchFamily="2" charset="2"/>
              <a:buChar char="§"/>
            </a:pPr>
            <a:r>
              <a:rPr lang="en-US" sz="2300" dirty="0">
                <a:solidFill>
                  <a:schemeClr val="tx2">
                    <a:lumMod val="50000"/>
                  </a:schemeClr>
                </a:solidFill>
                <a:latin typeface="Century Schoolbook" pitchFamily="18" charset="0"/>
              </a:rPr>
              <a:t>Inducing a natural </a:t>
            </a:r>
            <a:r>
              <a:rPr lang="en-US" sz="2300" dirty="0" err="1">
                <a:solidFill>
                  <a:schemeClr val="tx2">
                    <a:lumMod val="50000"/>
                  </a:schemeClr>
                </a:solidFill>
                <a:latin typeface="Century Schoolbook" pitchFamily="18" charset="0"/>
              </a:rPr>
              <a:t>pretwist</a:t>
            </a:r>
            <a:r>
              <a:rPr lang="en-US" sz="2300" dirty="0">
                <a:solidFill>
                  <a:schemeClr val="tx2">
                    <a:lumMod val="50000"/>
                  </a:schemeClr>
                </a:solidFill>
                <a:latin typeface="Century Schoolbook" pitchFamily="18" charset="0"/>
              </a:rPr>
              <a:t> along the length of a column section makes the column have a different resistance at every point along its </a:t>
            </a:r>
            <a:r>
              <a:rPr lang="en-US" sz="2300" dirty="0" err="1">
                <a:solidFill>
                  <a:schemeClr val="tx2">
                    <a:lumMod val="50000"/>
                  </a:schemeClr>
                </a:solidFill>
                <a:latin typeface="Century Schoolbook" pitchFamily="18" charset="0"/>
              </a:rPr>
              <a:t>centroidal</a:t>
            </a:r>
            <a:r>
              <a:rPr lang="en-US" sz="2300" dirty="0">
                <a:solidFill>
                  <a:schemeClr val="tx2">
                    <a:lumMod val="50000"/>
                  </a:schemeClr>
                </a:solidFill>
                <a:latin typeface="Century Schoolbook" pitchFamily="18" charset="0"/>
              </a:rPr>
              <a:t> </a:t>
            </a:r>
            <a:r>
              <a:rPr lang="en-US" sz="2300" dirty="0" smtClean="0">
                <a:solidFill>
                  <a:schemeClr val="tx2">
                    <a:lumMod val="50000"/>
                  </a:schemeClr>
                </a:solidFill>
                <a:latin typeface="Century Schoolbook" pitchFamily="18" charset="0"/>
              </a:rPr>
              <a:t>axis.</a:t>
            </a:r>
          </a:p>
          <a:p>
            <a:pPr marL="457200" lvl="1" indent="0">
              <a:buNone/>
            </a:pPr>
            <a:endParaRPr lang="en-US" sz="2300" dirty="0" smtClean="0">
              <a:solidFill>
                <a:schemeClr val="tx2">
                  <a:lumMod val="50000"/>
                </a:schemeClr>
              </a:solidFill>
              <a:latin typeface="Century Schoolbook" pitchFamily="18" charset="0"/>
            </a:endParaRPr>
          </a:p>
          <a:p>
            <a:pPr lvl="1">
              <a:buFont typeface="Wingdings" pitchFamily="2" charset="2"/>
              <a:buChar char="§"/>
            </a:pPr>
            <a:r>
              <a:rPr lang="en-US" sz="2300" dirty="0" smtClean="0">
                <a:solidFill>
                  <a:schemeClr val="tx2">
                    <a:lumMod val="50000"/>
                  </a:schemeClr>
                </a:solidFill>
                <a:latin typeface="Century Schoolbook" pitchFamily="18" charset="0"/>
              </a:rPr>
              <a:t>Transition between the two flexural planes (minor and major) varying the direction of weak resistance at every point along the column’s length.</a:t>
            </a:r>
          </a:p>
          <a:p>
            <a:pPr marL="457200" lvl="1" indent="0">
              <a:buNone/>
            </a:pPr>
            <a:endParaRPr lang="en-US" sz="2300" dirty="0" smtClean="0">
              <a:solidFill>
                <a:schemeClr val="tx2">
                  <a:lumMod val="50000"/>
                </a:schemeClr>
              </a:solidFill>
              <a:latin typeface="Century Schoolbook" pitchFamily="18" charset="0"/>
            </a:endParaRPr>
          </a:p>
          <a:p>
            <a:pPr lvl="1">
              <a:buFont typeface="Wingdings" pitchFamily="2" charset="2"/>
              <a:buChar char="§"/>
            </a:pPr>
            <a:r>
              <a:rPr lang="en-US" sz="2300" dirty="0" smtClean="0">
                <a:solidFill>
                  <a:schemeClr val="tx2">
                    <a:lumMod val="50000"/>
                  </a:schemeClr>
                </a:solidFill>
                <a:latin typeface="Century Schoolbook" pitchFamily="18" charset="0"/>
              </a:rPr>
              <a:t>This </a:t>
            </a:r>
            <a:r>
              <a:rPr lang="en-US" sz="2300" dirty="0">
                <a:solidFill>
                  <a:schemeClr val="tx2">
                    <a:lumMod val="50000"/>
                  </a:schemeClr>
                </a:solidFill>
                <a:latin typeface="Century Schoolbook" pitchFamily="18" charset="0"/>
              </a:rPr>
              <a:t>research work aims at throwing the light on the potential improvement in the buckling capacity of pre-twisted UC-section steel columns</a:t>
            </a:r>
            <a:r>
              <a:rPr lang="en-US" sz="2300" dirty="0" smtClean="0">
                <a:solidFill>
                  <a:schemeClr val="tx2">
                    <a:lumMod val="50000"/>
                  </a:schemeClr>
                </a:solidFill>
                <a:latin typeface="Century Schoolbook" pitchFamily="18" charset="0"/>
              </a:rPr>
              <a:t>.</a:t>
            </a:r>
            <a:endParaRPr lang="en-US" sz="2300" dirty="0">
              <a:solidFill>
                <a:schemeClr val="tx2">
                  <a:lumMod val="50000"/>
                </a:schemeClr>
              </a:solidFill>
              <a:latin typeface="Century Schoolbook" pitchFamily="18" charset="0"/>
            </a:endParaRPr>
          </a:p>
        </p:txBody>
      </p:sp>
      <p:pic>
        <p:nvPicPr>
          <p:cNvPr id="7" name="Picture 5"/>
          <p:cNvPicPr>
            <a:picLocks noChangeAspect="1" noChangeArrowheads="1"/>
          </p:cNvPicPr>
          <p:nvPr/>
        </p:nvPicPr>
        <p:blipFill>
          <a:blip r:embed="rId4" cstate="print"/>
          <a:srcRect/>
          <a:stretch>
            <a:fillRect/>
          </a:stretch>
        </p:blipFill>
        <p:spPr bwMode="auto">
          <a:xfrm rot="16200000" flipV="1">
            <a:off x="5750094" y="3571707"/>
            <a:ext cx="5257800" cy="1060785"/>
          </a:xfrm>
          <a:prstGeom prst="rect">
            <a:avLst/>
          </a:prstGeom>
          <a:noFill/>
          <a:ln w="9525">
            <a:noFill/>
            <a:miter lim="800000"/>
            <a:headEnd/>
            <a:tailEnd/>
          </a:ln>
        </p:spPr>
      </p:pic>
    </p:spTree>
    <p:extLst>
      <p:ext uri="{BB962C8B-B14F-4D97-AF65-F5344CB8AC3E}">
        <p14:creationId xmlns:p14="http://schemas.microsoft.com/office/powerpoint/2010/main" val="1100140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Previous Studies</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305800" cy="2204505"/>
          </a:xfrm>
        </p:spPr>
        <p:txBody>
          <a:bodyPr>
            <a:normAutofit/>
          </a:bodyPr>
          <a:lstStyle/>
          <a:p>
            <a:pPr>
              <a:buBlip>
                <a:blip r:embed="rId3"/>
              </a:buBlip>
            </a:pPr>
            <a:r>
              <a:rPr lang="en-US" sz="2100" dirty="0" smtClean="0">
                <a:solidFill>
                  <a:schemeClr val="tx2">
                    <a:lumMod val="50000"/>
                  </a:schemeClr>
                </a:solidFill>
              </a:rPr>
              <a:t>Insufficient theoretical and experimental works </a:t>
            </a:r>
            <a:r>
              <a:rPr lang="en-US" sz="2100" dirty="0" smtClean="0">
                <a:solidFill>
                  <a:schemeClr val="tx2">
                    <a:lumMod val="50000"/>
                  </a:schemeClr>
                </a:solidFill>
              </a:rPr>
              <a:t>were </a:t>
            </a:r>
            <a:r>
              <a:rPr lang="en-US" sz="2100" dirty="0" smtClean="0">
                <a:solidFill>
                  <a:schemeClr val="tx2">
                    <a:lumMod val="50000"/>
                  </a:schemeClr>
                </a:solidFill>
              </a:rPr>
              <a:t>found in the literature on the study of buckling of pre-twisted members. </a:t>
            </a:r>
            <a:r>
              <a:rPr lang="en-US" sz="2000" dirty="0" smtClean="0">
                <a:solidFill>
                  <a:schemeClr val="tx2">
                    <a:lumMod val="50000"/>
                  </a:schemeClr>
                </a:solidFill>
              </a:rPr>
              <a:t>Mainly, analytical studies to derive exact solution and model the stability and  static performance of </a:t>
            </a:r>
            <a:r>
              <a:rPr lang="en-US" sz="2000" dirty="0" err="1" smtClean="0">
                <a:solidFill>
                  <a:schemeClr val="tx2">
                    <a:lumMod val="50000"/>
                  </a:schemeClr>
                </a:solidFill>
              </a:rPr>
              <a:t>pretwisted</a:t>
            </a:r>
            <a:r>
              <a:rPr lang="en-US" sz="2000" dirty="0" smtClean="0">
                <a:solidFill>
                  <a:schemeClr val="tx2">
                    <a:lumMod val="50000"/>
                  </a:schemeClr>
                </a:solidFill>
              </a:rPr>
              <a:t> rods and beams.</a:t>
            </a:r>
          </a:p>
          <a:p>
            <a:pPr marL="342900" lvl="1" indent="-342900">
              <a:buBlip>
                <a:blip r:embed="rId3"/>
              </a:buBlip>
            </a:pPr>
            <a:r>
              <a:rPr lang="en-US" sz="2000" dirty="0" smtClean="0">
                <a:solidFill>
                  <a:schemeClr val="tx2">
                    <a:lumMod val="50000"/>
                  </a:schemeClr>
                </a:solidFill>
              </a:rPr>
              <a:t>Recent experimental and numerical studies by Abed and his co-workers to investigate the buckling capacity of </a:t>
            </a:r>
            <a:r>
              <a:rPr lang="en-US" sz="2000" dirty="0" err="1" smtClean="0">
                <a:solidFill>
                  <a:schemeClr val="tx2">
                    <a:lumMod val="50000"/>
                  </a:schemeClr>
                </a:solidFill>
              </a:rPr>
              <a:t>pretwisted</a:t>
            </a:r>
            <a:r>
              <a:rPr lang="en-US" sz="2000" dirty="0" smtClean="0">
                <a:solidFill>
                  <a:schemeClr val="tx2">
                    <a:lumMod val="50000"/>
                  </a:schemeClr>
                </a:solidFill>
              </a:rPr>
              <a:t> bars.  </a:t>
            </a:r>
          </a:p>
          <a:p>
            <a:pPr lvl="0">
              <a:buBlip>
                <a:blip r:embed="rId3"/>
              </a:buBlip>
            </a:pPr>
            <a:endParaRPr lang="en-US" sz="2000" dirty="0" smtClean="0">
              <a:solidFill>
                <a:schemeClr val="tx2">
                  <a:lumMod val="50000"/>
                </a:schemeClr>
              </a:solidFill>
            </a:endParaRPr>
          </a:p>
          <a:p>
            <a:pPr lvl="0">
              <a:buBlip>
                <a:blip r:embed="rId3"/>
              </a:buBlip>
            </a:pPr>
            <a:endParaRPr lang="en-US" sz="2000" dirty="0" smtClean="0">
              <a:solidFill>
                <a:schemeClr val="tx2">
                  <a:lumMod val="50000"/>
                </a:schemeClr>
              </a:solidFill>
            </a:endParaRPr>
          </a:p>
          <a:p>
            <a:pPr lvl="0">
              <a:buBlip>
                <a:blip r:embed="rId3"/>
              </a:buBlip>
            </a:pPr>
            <a:endParaRPr lang="en-US" sz="2000" dirty="0" smtClean="0">
              <a:solidFill>
                <a:schemeClr val="tx2">
                  <a:lumMod val="50000"/>
                </a:schemeClr>
              </a:solidFill>
            </a:endParaRPr>
          </a:p>
          <a:p>
            <a:endParaRPr lang="en-US" dirty="0"/>
          </a:p>
        </p:txBody>
      </p:sp>
      <p:sp>
        <p:nvSpPr>
          <p:cNvPr id="6" name="Rectangle 5"/>
          <p:cNvSpPr/>
          <p:nvPr/>
        </p:nvSpPr>
        <p:spPr>
          <a:xfrm>
            <a:off x="609599" y="6504057"/>
            <a:ext cx="1822935" cy="353943"/>
          </a:xfrm>
          <a:prstGeom prst="rect">
            <a:avLst/>
          </a:prstGeom>
        </p:spPr>
        <p:txBody>
          <a:bodyPr wrap="none">
            <a:spAutoFit/>
          </a:bodyPr>
          <a:lstStyle/>
          <a:p>
            <a:r>
              <a:rPr lang="en-US" sz="1700" dirty="0" smtClean="0">
                <a:solidFill>
                  <a:srgbClr val="FF0000"/>
                </a:solidFill>
              </a:rPr>
              <a:t>Abed et al. </a:t>
            </a:r>
            <a:r>
              <a:rPr lang="en-US" sz="1700" dirty="0">
                <a:solidFill>
                  <a:srgbClr val="FF0000"/>
                </a:solidFill>
              </a:rPr>
              <a:t>(</a:t>
            </a:r>
            <a:r>
              <a:rPr lang="en-US" sz="1700" dirty="0" smtClean="0">
                <a:solidFill>
                  <a:srgbClr val="FF0000"/>
                </a:solidFill>
              </a:rPr>
              <a:t>2012) </a:t>
            </a:r>
            <a:endParaRPr lang="en-US" sz="1700" dirty="0">
              <a:solidFill>
                <a:srgbClr val="FF0000"/>
              </a:solidFill>
            </a:endParaRPr>
          </a:p>
        </p:txBody>
      </p:sp>
      <p:pic>
        <p:nvPicPr>
          <p:cNvPr id="7" name="Picture 6" descr="buckling modes.tif"/>
          <p:cNvPicPr/>
          <p:nvPr/>
        </p:nvPicPr>
        <p:blipFill>
          <a:blip r:embed="rId4" cstate="print"/>
          <a:srcRect l="3526" t="7285" r="3846" b="2649"/>
          <a:stretch>
            <a:fillRect/>
          </a:stretch>
        </p:blipFill>
        <p:spPr>
          <a:xfrm>
            <a:off x="381000" y="3804706"/>
            <a:ext cx="3581400" cy="2743200"/>
          </a:xfrm>
          <a:prstGeom prst="rect">
            <a:avLst/>
          </a:prstGeom>
        </p:spPr>
      </p:pic>
      <p:pic>
        <p:nvPicPr>
          <p:cNvPr id="8" name="Picture 7" descr="photo_0018"/>
          <p:cNvPicPr/>
          <p:nvPr/>
        </p:nvPicPr>
        <p:blipFill>
          <a:blip r:embed="rId5" cstate="print"/>
          <a:srcRect l="3863" t="3906" r="33090" b="79964"/>
          <a:stretch>
            <a:fillRect/>
          </a:stretch>
        </p:blipFill>
        <p:spPr bwMode="auto">
          <a:xfrm>
            <a:off x="4191000" y="3810000"/>
            <a:ext cx="4572000" cy="2743200"/>
          </a:xfrm>
          <a:prstGeom prst="rect">
            <a:avLst/>
          </a:prstGeom>
          <a:noFill/>
          <a:ln w="9525">
            <a:noFill/>
            <a:miter lim="800000"/>
            <a:headEnd/>
            <a:tailEnd/>
          </a:ln>
        </p:spPr>
      </p:pic>
      <p:sp>
        <p:nvSpPr>
          <p:cNvPr id="9" name="Rectangle 8"/>
          <p:cNvSpPr/>
          <p:nvPr/>
        </p:nvSpPr>
        <p:spPr>
          <a:xfrm>
            <a:off x="5110955" y="6477000"/>
            <a:ext cx="2432845" cy="353943"/>
          </a:xfrm>
          <a:prstGeom prst="rect">
            <a:avLst/>
          </a:prstGeom>
        </p:spPr>
        <p:txBody>
          <a:bodyPr wrap="none">
            <a:spAutoFit/>
          </a:bodyPr>
          <a:lstStyle/>
          <a:p>
            <a:r>
              <a:rPr lang="en-US" sz="1700" dirty="0">
                <a:solidFill>
                  <a:srgbClr val="FF0000"/>
                </a:solidFill>
              </a:rPr>
              <a:t>Barakat and Abed (2010)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Previous Studies</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7150" y="3733800"/>
            <a:ext cx="4991100" cy="1066799"/>
          </a:xfrm>
        </p:spPr>
        <p:txBody>
          <a:bodyPr>
            <a:normAutofit/>
          </a:bodyPr>
          <a:lstStyle/>
          <a:p>
            <a:pPr>
              <a:buBlip>
                <a:blip r:embed="rId2"/>
              </a:buBlip>
            </a:pPr>
            <a:r>
              <a:rPr lang="en-US" sz="2100" dirty="0">
                <a:solidFill>
                  <a:schemeClr val="tx2">
                    <a:lumMod val="50000"/>
                  </a:schemeClr>
                </a:solidFill>
              </a:rPr>
              <a:t>A model that predicts the buckling behavior of </a:t>
            </a:r>
            <a:r>
              <a:rPr lang="en-US" sz="2100" dirty="0" err="1">
                <a:solidFill>
                  <a:schemeClr val="tx2">
                    <a:lumMod val="50000"/>
                  </a:schemeClr>
                </a:solidFill>
              </a:rPr>
              <a:t>pretwisted</a:t>
            </a:r>
            <a:r>
              <a:rPr lang="en-US" sz="2100" dirty="0">
                <a:solidFill>
                  <a:schemeClr val="tx2">
                    <a:lumMod val="50000"/>
                  </a:schemeClr>
                </a:solidFill>
              </a:rPr>
              <a:t> bars was developed within range up to </a:t>
            </a:r>
            <a:r>
              <a:rPr lang="en-GB" sz="2100" dirty="0">
                <a:solidFill>
                  <a:schemeClr val="tx2">
                    <a:lumMod val="50000"/>
                  </a:schemeClr>
                </a:solidFill>
              </a:rPr>
              <a:t>90</a:t>
            </a:r>
            <a:r>
              <a:rPr lang="en-GB" sz="2100" baseline="30000" dirty="0">
                <a:solidFill>
                  <a:schemeClr val="tx2">
                    <a:lumMod val="50000"/>
                  </a:schemeClr>
                </a:solidFill>
              </a:rPr>
              <a:t>o</a:t>
            </a:r>
            <a:r>
              <a:rPr lang="en-GB" sz="2100" dirty="0">
                <a:solidFill>
                  <a:schemeClr val="tx2">
                    <a:lumMod val="50000"/>
                  </a:schemeClr>
                </a:solidFill>
              </a:rPr>
              <a:t> </a:t>
            </a:r>
            <a:r>
              <a:rPr lang="en-GB" sz="2100" dirty="0" smtClean="0">
                <a:solidFill>
                  <a:schemeClr val="tx2">
                    <a:lumMod val="50000"/>
                  </a:schemeClr>
                </a:solidFill>
              </a:rPr>
              <a:t>.</a:t>
            </a:r>
          </a:p>
          <a:p>
            <a:pPr>
              <a:buBlip>
                <a:blip r:embed="rId2"/>
              </a:buBlip>
            </a:pPr>
            <a:endParaRPr lang="en-GB" sz="2100" dirty="0">
              <a:solidFill>
                <a:schemeClr val="tx2">
                  <a:lumMod val="50000"/>
                </a:schemeClr>
              </a:solidFill>
            </a:endParaRPr>
          </a:p>
        </p:txBody>
      </p:sp>
      <p:sp>
        <p:nvSpPr>
          <p:cNvPr id="6" name="Rectangle 5"/>
          <p:cNvSpPr/>
          <p:nvPr/>
        </p:nvSpPr>
        <p:spPr>
          <a:xfrm>
            <a:off x="466967" y="6331079"/>
            <a:ext cx="1822935" cy="353943"/>
          </a:xfrm>
          <a:prstGeom prst="rect">
            <a:avLst/>
          </a:prstGeom>
        </p:spPr>
        <p:txBody>
          <a:bodyPr wrap="none">
            <a:spAutoFit/>
          </a:bodyPr>
          <a:lstStyle/>
          <a:p>
            <a:r>
              <a:rPr lang="en-US" sz="1700" dirty="0" smtClean="0">
                <a:solidFill>
                  <a:srgbClr val="FF0000"/>
                </a:solidFill>
              </a:rPr>
              <a:t>Abed et al. </a:t>
            </a:r>
            <a:r>
              <a:rPr lang="en-US" sz="1700" dirty="0">
                <a:solidFill>
                  <a:srgbClr val="FF0000"/>
                </a:solidFill>
              </a:rPr>
              <a:t>(</a:t>
            </a:r>
            <a:r>
              <a:rPr lang="en-US" sz="1700" dirty="0" smtClean="0">
                <a:solidFill>
                  <a:srgbClr val="FF0000"/>
                </a:solidFill>
              </a:rPr>
              <a:t>2012) </a:t>
            </a:r>
            <a:endParaRPr lang="en-US" sz="1700" dirty="0">
              <a:solidFill>
                <a:srgbClr val="FF0000"/>
              </a:solidFill>
            </a:endParaRPr>
          </a:p>
        </p:txBody>
      </p:sp>
      <p:pic>
        <p:nvPicPr>
          <p:cNvPr id="13" name="Picture 3"/>
          <p:cNvPicPr>
            <a:picLocks noChangeAspect="1" noChangeArrowheads="1"/>
          </p:cNvPicPr>
          <p:nvPr/>
        </p:nvPicPr>
        <p:blipFill rotWithShape="1">
          <a:blip r:embed="rId3" cstate="print"/>
          <a:srcRect b="15431"/>
          <a:stretch/>
        </p:blipFill>
        <p:spPr bwMode="auto">
          <a:xfrm>
            <a:off x="3200400" y="4873259"/>
            <a:ext cx="5905500" cy="933877"/>
          </a:xfrm>
          <a:prstGeom prst="rect">
            <a:avLst/>
          </a:prstGeom>
          <a:noFill/>
          <a:ln w="9525">
            <a:solidFill>
              <a:schemeClr val="accent1"/>
            </a:solidFill>
            <a:miter lim="800000"/>
            <a:headEnd/>
            <a:tailEnd/>
          </a:ln>
        </p:spPr>
      </p:pic>
      <p:pic>
        <p:nvPicPr>
          <p:cNvPr id="14" name="Picture 4"/>
          <p:cNvPicPr>
            <a:picLocks noChangeAspect="1" noChangeArrowheads="1"/>
          </p:cNvPicPr>
          <p:nvPr/>
        </p:nvPicPr>
        <p:blipFill rotWithShape="1">
          <a:blip r:embed="rId4" cstate="print"/>
          <a:srcRect b="15040"/>
          <a:stretch/>
        </p:blipFill>
        <p:spPr bwMode="auto">
          <a:xfrm>
            <a:off x="3200400" y="5832128"/>
            <a:ext cx="5943600" cy="974678"/>
          </a:xfrm>
          <a:prstGeom prst="rect">
            <a:avLst/>
          </a:prstGeom>
          <a:noFill/>
          <a:ln w="9525">
            <a:solidFill>
              <a:schemeClr val="accent1"/>
            </a:solidFill>
            <a:miter lim="800000"/>
            <a:headEnd/>
            <a:tailEnd/>
          </a:ln>
        </p:spPr>
      </p:pic>
      <p:sp>
        <p:nvSpPr>
          <p:cNvPr id="15" name="Content Placeholder 2"/>
          <p:cNvSpPr txBox="1">
            <a:spLocks/>
          </p:cNvSpPr>
          <p:nvPr/>
        </p:nvSpPr>
        <p:spPr>
          <a:xfrm>
            <a:off x="0" y="1828800"/>
            <a:ext cx="4724400" cy="1905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buBlip>
                <a:blip r:embed="rId2"/>
              </a:buBlip>
            </a:pPr>
            <a:r>
              <a:rPr lang="en-US" sz="2100" dirty="0">
                <a:solidFill>
                  <a:schemeClr val="tx2">
                    <a:lumMod val="50000"/>
                  </a:schemeClr>
                </a:solidFill>
              </a:rPr>
              <a:t>Buckling strength ratio and the critical stress sharply increase as the angle of twist increase up to 90 degrees for lower slenderness ratio (KL/r ≤ 144)</a:t>
            </a:r>
            <a:endParaRPr lang="en-GB" sz="2100" dirty="0">
              <a:solidFill>
                <a:schemeClr val="tx2">
                  <a:lumMod val="50000"/>
                </a:schemeClr>
              </a:solidFill>
            </a:endParaRPr>
          </a:p>
        </p:txBody>
      </p:sp>
      <p:pic>
        <p:nvPicPr>
          <p:cNvPr id="16" name="Picture 15"/>
          <p:cNvPicPr/>
          <p:nvPr/>
        </p:nvPicPr>
        <p:blipFill>
          <a:blip r:embed="rId5" cstate="print"/>
          <a:srcRect/>
          <a:stretch>
            <a:fillRect/>
          </a:stretch>
        </p:blipFill>
        <p:spPr bwMode="auto">
          <a:xfrm>
            <a:off x="4724400" y="1587500"/>
            <a:ext cx="4381500" cy="3136900"/>
          </a:xfrm>
          <a:prstGeom prst="rect">
            <a:avLst/>
          </a:prstGeom>
          <a:noFill/>
          <a:ln w="9525">
            <a:noFill/>
            <a:miter lim="800000"/>
            <a:headEnd/>
            <a:tailEnd/>
          </a:ln>
        </p:spPr>
      </p:pic>
    </p:spTree>
    <p:extLst>
      <p:ext uri="{BB962C8B-B14F-4D97-AF65-F5344CB8AC3E}">
        <p14:creationId xmlns:p14="http://schemas.microsoft.com/office/powerpoint/2010/main" val="1530904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p:txBody>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Linear Finite element analysis</a:t>
            </a:r>
          </a:p>
        </p:txBody>
      </p:sp>
      <p:pic>
        <p:nvPicPr>
          <p:cNvPr id="5" name="Picture 2"/>
          <p:cNvPicPr>
            <a:picLocks noChangeAspect="1" noChangeArrowheads="1"/>
          </p:cNvPicPr>
          <p:nvPr/>
        </p:nvPicPr>
        <p:blipFill>
          <a:blip r:embed="rId3" cstate="print"/>
          <a:srcRect l="29282" t="22917" r="28551" b="16667"/>
          <a:stretch>
            <a:fillRect/>
          </a:stretch>
        </p:blipFill>
        <p:spPr bwMode="auto">
          <a:xfrm>
            <a:off x="609600" y="2057401"/>
            <a:ext cx="6748446" cy="4572000"/>
          </a:xfrm>
          <a:prstGeom prst="rect">
            <a:avLst/>
          </a:prstGeom>
          <a:noFill/>
          <a:ln w="9525">
            <a:noFill/>
            <a:miter lim="800000"/>
            <a:headEnd/>
            <a:tailEnd/>
          </a:ln>
        </p:spPr>
      </p:pic>
      <p:sp>
        <p:nvSpPr>
          <p:cNvPr id="6" name="Rectangle 5"/>
          <p:cNvSpPr/>
          <p:nvPr/>
        </p:nvSpPr>
        <p:spPr>
          <a:xfrm>
            <a:off x="5181600" y="6075403"/>
            <a:ext cx="4038600" cy="553998"/>
          </a:xfrm>
          <a:prstGeom prst="rect">
            <a:avLst/>
          </a:prstGeom>
        </p:spPr>
        <p:txBody>
          <a:bodyPr wrap="square">
            <a:spAutoFit/>
          </a:bodyPr>
          <a:lstStyle/>
          <a:p>
            <a:pPr marL="0" lvl="1"/>
            <a:r>
              <a:rPr lang="en-US" sz="1500" dirty="0">
                <a:solidFill>
                  <a:schemeClr val="tx2"/>
                </a:solidFill>
                <a:latin typeface="Arial" panose="020B0604020202020204" pitchFamily="34" charset="0"/>
                <a:cs typeface="Arial" panose="020B0604020202020204" pitchFamily="34" charset="0"/>
              </a:rPr>
              <a:t>A range of </a:t>
            </a:r>
            <a:r>
              <a:rPr lang="en-US" sz="1500" dirty="0" err="1">
                <a:solidFill>
                  <a:schemeClr val="tx2"/>
                </a:solidFill>
                <a:latin typeface="Arial" panose="020B0604020202020204" pitchFamily="34" charset="0"/>
                <a:cs typeface="Arial" panose="020B0604020202020204" pitchFamily="34" charset="0"/>
              </a:rPr>
              <a:t>pretwisted</a:t>
            </a:r>
            <a:r>
              <a:rPr lang="en-US" sz="1500" dirty="0">
                <a:solidFill>
                  <a:schemeClr val="tx2"/>
                </a:solidFill>
                <a:latin typeface="Arial" panose="020B0604020202020204" pitchFamily="34" charset="0"/>
                <a:cs typeface="Arial" panose="020B0604020202020204" pitchFamily="34" charset="0"/>
              </a:rPr>
              <a:t> angles between 0 and 180 was investigated for each section</a:t>
            </a:r>
          </a:p>
        </p:txBody>
      </p:sp>
      <p:pic>
        <p:nvPicPr>
          <p:cNvPr id="7" name="Picture 11"/>
          <p:cNvPicPr>
            <a:picLocks noChangeAspect="1" noChangeArrowheads="1"/>
          </p:cNvPicPr>
          <p:nvPr/>
        </p:nvPicPr>
        <p:blipFill rotWithShape="1">
          <a:blip r:embed="rId4" cstate="print"/>
          <a:srcRect l="17479" t="12500" r="57542" b="20833"/>
          <a:stretch/>
        </p:blipFill>
        <p:spPr bwMode="auto">
          <a:xfrm>
            <a:off x="6705600" y="1752601"/>
            <a:ext cx="2349500" cy="2590800"/>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87850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52400" y="1600200"/>
                <a:ext cx="7696200" cy="2895599"/>
              </a:xfrm>
            </p:spPr>
            <p:txBody>
              <a:bodyPr>
                <a:normAutofit fontScale="25000" lnSpcReduction="20000"/>
              </a:bodyPr>
              <a:lstStyle/>
              <a:p>
                <a:pPr>
                  <a:spcBef>
                    <a:spcPts val="0"/>
                  </a:spcBef>
                  <a:spcAft>
                    <a:spcPts val="600"/>
                  </a:spcAft>
                  <a:buBlip>
                    <a:blip r:embed="rId3"/>
                  </a:buBlip>
                </a:pPr>
                <a:r>
                  <a:rPr lang="en-US" sz="9200" u="sng" dirty="0" smtClean="0">
                    <a:solidFill>
                      <a:schemeClr val="tx2">
                        <a:lumMod val="50000"/>
                      </a:schemeClr>
                    </a:solidFill>
                    <a:effectLst>
                      <a:outerShdw blurRad="38100" dist="38100" dir="2700000" algn="tl">
                        <a:srgbClr val="000000">
                          <a:alpha val="43137"/>
                        </a:srgbClr>
                      </a:outerShdw>
                    </a:effectLst>
                  </a:rPr>
                  <a:t>Linear Perturbation Analysis</a:t>
                </a:r>
              </a:p>
              <a:p>
                <a:pPr lvl="1"/>
                <a:endParaRPr lang="en-US" sz="3600" dirty="0" smtClean="0"/>
              </a:p>
              <a:p>
                <a:pPr>
                  <a:spcAft>
                    <a:spcPts val="1200"/>
                  </a:spcAft>
                </a:pPr>
                <a:r>
                  <a:rPr lang="en-US" sz="6800" dirty="0">
                    <a:solidFill>
                      <a:schemeClr val="tx2">
                        <a:lumMod val="50000"/>
                      </a:schemeClr>
                    </a:solidFill>
                  </a:rPr>
                  <a:t>Buckling of </a:t>
                </a:r>
                <a:r>
                  <a:rPr lang="en-US" sz="6800" dirty="0" err="1">
                    <a:solidFill>
                      <a:schemeClr val="tx2">
                        <a:lumMod val="50000"/>
                      </a:schemeClr>
                    </a:solidFill>
                  </a:rPr>
                  <a:t>pretwisted</a:t>
                </a:r>
                <a:r>
                  <a:rPr lang="en-US" sz="6800" dirty="0">
                    <a:solidFill>
                      <a:schemeClr val="tx2">
                        <a:lumMod val="50000"/>
                      </a:schemeClr>
                    </a:solidFill>
                  </a:rPr>
                  <a:t> columns is solved numerically using linear perturbation analysis technique that is already implemented in the finite element software </a:t>
                </a:r>
                <a:r>
                  <a:rPr lang="en-US" sz="6800" dirty="0" smtClean="0">
                    <a:solidFill>
                      <a:schemeClr val="tx2">
                        <a:lumMod val="50000"/>
                      </a:schemeClr>
                    </a:solidFill>
                  </a:rPr>
                  <a:t>ABAQUS.</a:t>
                </a:r>
              </a:p>
              <a:p>
                <a:pPr>
                  <a:spcAft>
                    <a:spcPts val="1200"/>
                  </a:spcAft>
                </a:pPr>
                <a:r>
                  <a:rPr lang="en-US" sz="6800" dirty="0" smtClean="0">
                    <a:solidFill>
                      <a:schemeClr val="tx2">
                        <a:lumMod val="50000"/>
                      </a:schemeClr>
                    </a:solidFill>
                  </a:rPr>
                  <a:t>The </a:t>
                </a:r>
                <a:r>
                  <a:rPr lang="en-US" sz="6800" dirty="0">
                    <a:solidFill>
                      <a:schemeClr val="tx2">
                        <a:lumMod val="50000"/>
                      </a:schemeClr>
                    </a:solidFill>
                  </a:rPr>
                  <a:t>linear perturbation analysis step is created such that the response can only be linear, estimating elastic buckling by the use of Eigen value extraction. </a:t>
                </a:r>
                <a:endParaRPr lang="en-US" sz="6800" dirty="0" smtClean="0">
                  <a:solidFill>
                    <a:schemeClr val="tx2">
                      <a:lumMod val="50000"/>
                    </a:schemeClr>
                  </a:solidFill>
                </a:endParaRPr>
              </a:p>
              <a:p>
                <a:pPr>
                  <a:spcAft>
                    <a:spcPts val="1200"/>
                  </a:spcAft>
                </a:pPr>
                <a:r>
                  <a:rPr lang="en-US" sz="6800" dirty="0" smtClean="0">
                    <a:solidFill>
                      <a:schemeClr val="tx2">
                        <a:lumMod val="50000"/>
                      </a:schemeClr>
                    </a:solidFill>
                  </a:rPr>
                  <a:t>The </a:t>
                </a:r>
                <a:r>
                  <a:rPr lang="en-US" sz="6800" dirty="0">
                    <a:solidFill>
                      <a:schemeClr val="tx2">
                        <a:lumMod val="50000"/>
                      </a:schemeClr>
                    </a:solidFill>
                  </a:rPr>
                  <a:t>key point in an Eigen value problem is making the model stiffness matrix singular, an incremental load pattern, whose magnitude is not of great importance, will be scaled by the load multipliers</a:t>
                </a:r>
                <a14:m>
                  <m:oMath xmlns:m="http://schemas.openxmlformats.org/officeDocument/2006/math">
                    <m:r>
                      <a:rPr lang="en-US" sz="6800">
                        <a:solidFill>
                          <a:schemeClr val="tx2">
                            <a:lumMod val="50000"/>
                          </a:schemeClr>
                        </a:solidFill>
                        <a:latin typeface="Cambria Math"/>
                      </a:rPr>
                      <m:t> </m:t>
                    </m:r>
                    <m:sSub>
                      <m:sSubPr>
                        <m:ctrlPr>
                          <a:rPr lang="en-US" sz="6800" i="1">
                            <a:solidFill>
                              <a:schemeClr val="tx2">
                                <a:lumMod val="50000"/>
                              </a:schemeClr>
                            </a:solidFill>
                            <a:latin typeface="Cambria Math"/>
                          </a:rPr>
                        </m:ctrlPr>
                      </m:sSubPr>
                      <m:e>
                        <m:r>
                          <a:rPr lang="en-US" sz="6800">
                            <a:solidFill>
                              <a:schemeClr val="tx2">
                                <a:lumMod val="50000"/>
                              </a:schemeClr>
                            </a:solidFill>
                            <a:latin typeface="Cambria Math"/>
                          </a:rPr>
                          <m:t>𝜆</m:t>
                        </m:r>
                      </m:e>
                      <m:sub>
                        <m:r>
                          <a:rPr lang="en-US" sz="6800">
                            <a:solidFill>
                              <a:schemeClr val="tx2">
                                <a:lumMod val="50000"/>
                              </a:schemeClr>
                            </a:solidFill>
                            <a:latin typeface="Cambria Math"/>
                          </a:rPr>
                          <m:t>𝑖</m:t>
                        </m:r>
                      </m:sub>
                    </m:sSub>
                  </m:oMath>
                </a14:m>
                <a:r>
                  <a:rPr lang="en-US" sz="6800" dirty="0">
                    <a:solidFill>
                      <a:schemeClr val="tx2">
                        <a:lumMod val="50000"/>
                      </a:schemeClr>
                    </a:solidFill>
                  </a:rPr>
                  <a:t> such that the Eigen value problem can be defined by the following equation: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52400" y="1600200"/>
                <a:ext cx="7696200" cy="2895599"/>
              </a:xfrm>
              <a:blipFill rotWithShape="1">
                <a:blip r:embed="rId4"/>
                <a:stretch>
                  <a:fillRect l="-317" t="-3797" b="-3586"/>
                </a:stretch>
              </a:blipFill>
            </p:spPr>
            <p:txBody>
              <a:bodyPr/>
              <a:lstStyle/>
              <a:p>
                <a:r>
                  <a:rPr lang="en-US">
                    <a:noFill/>
                  </a:rPr>
                  <a:t> </a:t>
                </a:r>
              </a:p>
            </p:txBody>
          </p:sp>
        </mc:Fallback>
      </mc:AlternateContent>
      <p:pic>
        <p:nvPicPr>
          <p:cNvPr id="7" name="Picture 3"/>
          <p:cNvPicPr>
            <a:picLocks noChangeAspect="1" noChangeArrowheads="1"/>
          </p:cNvPicPr>
          <p:nvPr/>
        </p:nvPicPr>
        <p:blipFill>
          <a:blip r:embed="rId5" cstate="print"/>
          <a:srcRect/>
          <a:stretch>
            <a:fillRect/>
          </a:stretch>
        </p:blipFill>
        <p:spPr bwMode="auto">
          <a:xfrm rot="16200000">
            <a:off x="5876038" y="3496563"/>
            <a:ext cx="5316724" cy="1219199"/>
          </a:xfrm>
          <a:prstGeom prst="rect">
            <a:avLst/>
          </a:prstGeom>
          <a:noFill/>
          <a:ln w="9525">
            <a:noFill/>
            <a:miter lim="800000"/>
            <a:headEnd/>
            <a:tailEnd/>
          </a:ln>
        </p:spPr>
      </p:pic>
      <p:sp>
        <p:nvSpPr>
          <p:cNvPr id="9" name="Content Placeholder 2"/>
          <p:cNvSpPr txBox="1">
            <a:spLocks/>
          </p:cNvSpPr>
          <p:nvPr/>
        </p:nvSpPr>
        <p:spPr>
          <a:xfrm>
            <a:off x="152400" y="5951723"/>
            <a:ext cx="7772400" cy="7747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600"/>
              </a:spcAft>
            </a:pPr>
            <a:endParaRPr lang="en-US" sz="1700" dirty="0">
              <a:solidFill>
                <a:schemeClr val="tx2">
                  <a:lumMod val="50000"/>
                </a:schemeClr>
              </a:solidFill>
            </a:endParaRPr>
          </a:p>
        </p:txBody>
      </p:sp>
      <mc:AlternateContent xmlns:mc="http://schemas.openxmlformats.org/markup-compatibility/2006" xmlns:a14="http://schemas.microsoft.com/office/drawing/2010/main">
        <mc:Choice Requires="a14">
          <p:sp>
            <p:nvSpPr>
              <p:cNvPr id="10" name="Content Placeholder 2"/>
              <p:cNvSpPr txBox="1">
                <a:spLocks/>
              </p:cNvSpPr>
              <p:nvPr/>
            </p:nvSpPr>
            <p:spPr>
              <a:xfrm>
                <a:off x="2209800" y="4860920"/>
                <a:ext cx="3657600" cy="514359"/>
              </a:xfrm>
              <a:prstGeom prst="rect">
                <a:avLst/>
              </a:prstGeom>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600"/>
                  </a:spcAft>
                  <a:buFont typeface="Arial" panose="020B0604020202020204" pitchFamily="34" charset="0"/>
                  <a:buNone/>
                </a:pPr>
                <a:r>
                  <a:rPr lang="en-US" sz="7200" dirty="0"/>
                  <a:t>(</a:t>
                </a:r>
                <a14:m>
                  <m:oMath xmlns:m="http://schemas.openxmlformats.org/officeDocument/2006/math">
                    <m:sSubSup>
                      <m:sSubSupPr>
                        <m:ctrlPr>
                          <a:rPr lang="en-US" sz="7200" i="1">
                            <a:latin typeface="Cambria Math"/>
                          </a:rPr>
                        </m:ctrlPr>
                      </m:sSubSupPr>
                      <m:e>
                        <m:r>
                          <a:rPr lang="en-US" sz="7200">
                            <a:latin typeface="Cambria Math"/>
                          </a:rPr>
                          <m:t>𝐾</m:t>
                        </m:r>
                      </m:e>
                      <m:sub>
                        <m:r>
                          <a:rPr lang="en-US" sz="7200">
                            <a:latin typeface="Cambria Math"/>
                          </a:rPr>
                          <m:t>0</m:t>
                        </m:r>
                      </m:sub>
                      <m:sup>
                        <m:r>
                          <a:rPr lang="en-US" sz="7200">
                            <a:latin typeface="Cambria Math"/>
                          </a:rPr>
                          <m:t>𝑁𝑀</m:t>
                        </m:r>
                      </m:sup>
                    </m:sSubSup>
                  </m:oMath>
                </a14:m>
                <a:r>
                  <a:rPr lang="en-US" sz="7200" dirty="0"/>
                  <a:t>+</a:t>
                </a:r>
                <a14:m>
                  <m:oMath xmlns:m="http://schemas.openxmlformats.org/officeDocument/2006/math">
                    <m:sSub>
                      <m:sSubPr>
                        <m:ctrlPr>
                          <a:rPr lang="en-US" sz="7200" i="1">
                            <a:latin typeface="Cambria Math"/>
                          </a:rPr>
                        </m:ctrlPr>
                      </m:sSubPr>
                      <m:e>
                        <m:r>
                          <a:rPr lang="en-US" sz="7200">
                            <a:latin typeface="Cambria Math"/>
                          </a:rPr>
                          <m:t>𝜆</m:t>
                        </m:r>
                      </m:e>
                      <m:sub>
                        <m:r>
                          <a:rPr lang="en-US" sz="7200">
                            <a:latin typeface="Cambria Math"/>
                          </a:rPr>
                          <m:t>𝑖</m:t>
                        </m:r>
                      </m:sub>
                    </m:sSub>
                    <m:sSubSup>
                      <m:sSubSupPr>
                        <m:ctrlPr>
                          <a:rPr lang="en-US" sz="7200" i="1">
                            <a:latin typeface="Cambria Math"/>
                          </a:rPr>
                        </m:ctrlPr>
                      </m:sSubSupPr>
                      <m:e>
                        <m:r>
                          <a:rPr lang="en-US" sz="7200">
                            <a:latin typeface="Cambria Math"/>
                          </a:rPr>
                          <m:t>𝐾</m:t>
                        </m:r>
                      </m:e>
                      <m:sub>
                        <m:r>
                          <m:rPr>
                            <m:sty m:val="p"/>
                          </m:rPr>
                          <a:rPr lang="en-US" sz="7200">
                            <a:latin typeface="Cambria Math"/>
                          </a:rPr>
                          <m:t>Δ</m:t>
                        </m:r>
                      </m:sub>
                      <m:sup>
                        <m:r>
                          <a:rPr lang="en-US" sz="7200">
                            <a:latin typeface="Cambria Math"/>
                          </a:rPr>
                          <m:t>𝑁𝑀</m:t>
                        </m:r>
                      </m:sup>
                    </m:sSubSup>
                  </m:oMath>
                </a14:m>
                <a:r>
                  <a:rPr lang="en-US" sz="7200" dirty="0"/>
                  <a:t>)</a:t>
                </a:r>
                <a14:m>
                  <m:oMath xmlns:m="http://schemas.openxmlformats.org/officeDocument/2006/math">
                    <m:sSubSup>
                      <m:sSubSupPr>
                        <m:ctrlPr>
                          <a:rPr lang="en-US" sz="7200" i="1">
                            <a:latin typeface="Cambria Math"/>
                          </a:rPr>
                        </m:ctrlPr>
                      </m:sSubSupPr>
                      <m:e>
                        <m:r>
                          <a:rPr lang="en-US" sz="7200">
                            <a:latin typeface="Cambria Math"/>
                          </a:rPr>
                          <m:t>𝑢</m:t>
                        </m:r>
                      </m:e>
                      <m:sub>
                        <m:r>
                          <a:rPr lang="en-US" sz="7200">
                            <a:latin typeface="Cambria Math"/>
                          </a:rPr>
                          <m:t>𝑖</m:t>
                        </m:r>
                      </m:sub>
                      <m:sup>
                        <m:r>
                          <a:rPr lang="en-US" sz="7200">
                            <a:latin typeface="Cambria Math"/>
                          </a:rPr>
                          <m:t>𝑀</m:t>
                        </m:r>
                      </m:sup>
                    </m:sSubSup>
                  </m:oMath>
                </a14:m>
                <a:r>
                  <a:rPr lang="en-US" sz="7200" dirty="0"/>
                  <a:t>=</a:t>
                </a:r>
                <a:r>
                  <a:rPr lang="en-US" sz="7200" dirty="0" smtClean="0"/>
                  <a:t>0 </a:t>
                </a:r>
                <a:endParaRPr lang="en-US" sz="6600" dirty="0">
                  <a:ea typeface="Calibri"/>
                  <a:cs typeface="Arial"/>
                </a:endParaRPr>
              </a:p>
            </p:txBody>
          </p:sp>
        </mc:Choice>
        <mc:Fallback xmlns="">
          <p:sp>
            <p:nvSpPr>
              <p:cNvPr id="10" name="Content Placeholder 2"/>
              <p:cNvSpPr txBox="1">
                <a:spLocks noRot="1" noChangeAspect="1" noMove="1" noResize="1" noEditPoints="1" noAdjustHandles="1" noChangeArrowheads="1" noChangeShapeType="1" noTextEdit="1"/>
              </p:cNvSpPr>
              <p:nvPr/>
            </p:nvSpPr>
            <p:spPr>
              <a:xfrm>
                <a:off x="2209800" y="4860920"/>
                <a:ext cx="3657600" cy="514359"/>
              </a:xfrm>
              <a:prstGeom prst="rect">
                <a:avLst/>
              </a:prstGeom>
              <a:blipFill rotWithShape="1">
                <a:blip r:embed="rId6"/>
                <a:stretch>
                  <a:fillRect l="-3667" t="-24706" b="-2470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Content Placeholder 2"/>
              <p:cNvSpPr txBox="1">
                <a:spLocks/>
              </p:cNvSpPr>
              <p:nvPr/>
            </p:nvSpPr>
            <p:spPr>
              <a:xfrm>
                <a:off x="457200" y="5467359"/>
                <a:ext cx="7467600" cy="116204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Bef>
                    <a:spcPts val="0"/>
                  </a:spcBef>
                  <a:spcAft>
                    <a:spcPts val="600"/>
                  </a:spcAft>
                  <a:buNone/>
                </a:pPr>
                <a:r>
                  <a:rPr lang="en-US" sz="1500" dirty="0" smtClean="0">
                    <a:solidFill>
                      <a:srgbClr val="FF0000"/>
                    </a:solidFill>
                    <a:latin typeface="+mj-lt"/>
                  </a:rPr>
                  <a:t>where </a:t>
                </a:r>
                <a14:m>
                  <m:oMath xmlns:m="http://schemas.openxmlformats.org/officeDocument/2006/math">
                    <m:sSup>
                      <m:sSupPr>
                        <m:ctrlPr>
                          <a:rPr lang="en-US" sz="1500" i="1">
                            <a:solidFill>
                              <a:srgbClr val="FF0000"/>
                            </a:solidFill>
                            <a:latin typeface="Cambria Math"/>
                          </a:rPr>
                        </m:ctrlPr>
                      </m:sSupPr>
                      <m:e>
                        <m:sSup>
                          <m:sSupPr>
                            <m:ctrlPr>
                              <a:rPr lang="en-US" sz="1500" i="1">
                                <a:solidFill>
                                  <a:srgbClr val="FF0000"/>
                                </a:solidFill>
                                <a:latin typeface="Cambria Math"/>
                              </a:rPr>
                            </m:ctrlPr>
                          </m:sSupPr>
                          <m:e>
                            <m:r>
                              <a:rPr lang="en-US" sz="1500" i="1">
                                <a:solidFill>
                                  <a:srgbClr val="FF0000"/>
                                </a:solidFill>
                                <a:latin typeface="Cambria Math"/>
                              </a:rPr>
                              <m:t>𝑢</m:t>
                            </m:r>
                          </m:e>
                          <m:sup>
                            <m:r>
                              <a:rPr lang="en-US" sz="1500" i="1">
                                <a:solidFill>
                                  <a:srgbClr val="FF0000"/>
                                </a:solidFill>
                                <a:latin typeface="Cambria Math"/>
                              </a:rPr>
                              <m:t>𝑀</m:t>
                            </m:r>
                          </m:sup>
                        </m:sSup>
                        <m:r>
                          <m:rPr>
                            <m:nor/>
                          </m:rPr>
                          <a:rPr lang="en-US" sz="1500" dirty="0">
                            <a:solidFill>
                              <a:srgbClr val="FF0000"/>
                            </a:solidFill>
                            <a:latin typeface="+mj-lt"/>
                          </a:rPr>
                          <m:t> </m:t>
                        </m:r>
                        <m:r>
                          <m:rPr>
                            <m:nor/>
                          </m:rPr>
                          <a:rPr lang="en-US" sz="1500" dirty="0">
                            <a:solidFill>
                              <a:srgbClr val="FF0000"/>
                            </a:solidFill>
                            <a:latin typeface="+mj-lt"/>
                          </a:rPr>
                          <m:t>is</m:t>
                        </m:r>
                        <m:r>
                          <m:rPr>
                            <m:nor/>
                          </m:rPr>
                          <a:rPr lang="en-US" sz="1500" dirty="0">
                            <a:solidFill>
                              <a:srgbClr val="FF0000"/>
                            </a:solidFill>
                            <a:latin typeface="+mj-lt"/>
                          </a:rPr>
                          <m:t> </m:t>
                        </m:r>
                        <m:r>
                          <m:rPr>
                            <m:nor/>
                          </m:rPr>
                          <a:rPr lang="en-US" sz="1500" dirty="0">
                            <a:solidFill>
                              <a:srgbClr val="FF0000"/>
                            </a:solidFill>
                            <a:latin typeface="+mj-lt"/>
                          </a:rPr>
                          <m:t>the</m:t>
                        </m:r>
                        <m:r>
                          <m:rPr>
                            <m:nor/>
                          </m:rPr>
                          <a:rPr lang="en-US" sz="1500" dirty="0">
                            <a:solidFill>
                              <a:srgbClr val="FF0000"/>
                            </a:solidFill>
                            <a:latin typeface="+mj-lt"/>
                          </a:rPr>
                          <m:t> </m:t>
                        </m:r>
                        <m:r>
                          <m:rPr>
                            <m:nor/>
                          </m:rPr>
                          <a:rPr lang="en-US" sz="1500" dirty="0">
                            <a:solidFill>
                              <a:srgbClr val="FF0000"/>
                            </a:solidFill>
                            <a:latin typeface="+mj-lt"/>
                          </a:rPr>
                          <m:t>displacement</m:t>
                        </m:r>
                        <m:r>
                          <m:rPr>
                            <m:nor/>
                          </m:rPr>
                          <a:rPr lang="en-US" sz="1500" dirty="0">
                            <a:solidFill>
                              <a:srgbClr val="FF0000"/>
                            </a:solidFill>
                            <a:latin typeface="+mj-lt"/>
                          </a:rPr>
                          <m:t> </m:t>
                        </m:r>
                        <m:r>
                          <m:rPr>
                            <m:nor/>
                          </m:rPr>
                          <a:rPr lang="en-US" sz="1500" dirty="0">
                            <a:solidFill>
                              <a:srgbClr val="FF0000"/>
                            </a:solidFill>
                            <a:latin typeface="+mj-lt"/>
                          </a:rPr>
                          <m:t>vector</m:t>
                        </m:r>
                        <m:r>
                          <a:rPr lang="en-US" sz="1500" b="0" i="1" dirty="0" smtClean="0">
                            <a:solidFill>
                              <a:srgbClr val="FF0000"/>
                            </a:solidFill>
                            <a:latin typeface="Cambria Math"/>
                          </a:rPr>
                          <m:t> </m:t>
                        </m:r>
                        <m:r>
                          <a:rPr lang="en-US" sz="1500" b="0" i="1" dirty="0" smtClean="0">
                            <a:solidFill>
                              <a:srgbClr val="FF0000"/>
                            </a:solidFill>
                            <a:latin typeface="Cambria Math"/>
                          </a:rPr>
                          <m:t>𝑎𝑛𝑑</m:t>
                        </m:r>
                        <m:sSubSup>
                          <m:sSubSupPr>
                            <m:ctrlPr>
                              <a:rPr lang="en-US" sz="1500" i="1">
                                <a:solidFill>
                                  <a:srgbClr val="FF0000"/>
                                </a:solidFill>
                                <a:latin typeface="Cambria Math"/>
                              </a:rPr>
                            </m:ctrlPr>
                          </m:sSubSupPr>
                          <m:e>
                            <m:r>
                              <a:rPr lang="en-US" sz="1500" b="0" i="1" smtClean="0">
                                <a:solidFill>
                                  <a:srgbClr val="FF0000"/>
                                </a:solidFill>
                                <a:latin typeface="Cambria Math"/>
                              </a:rPr>
                              <m:t> </m:t>
                            </m:r>
                            <m:r>
                              <a:rPr lang="en-US" sz="1500" i="1">
                                <a:solidFill>
                                  <a:srgbClr val="FF0000"/>
                                </a:solidFill>
                                <a:latin typeface="Cambria Math"/>
                              </a:rPr>
                              <m:t>𝐾</m:t>
                            </m:r>
                          </m:e>
                          <m:sub>
                            <m:r>
                              <m:rPr>
                                <m:sty m:val="p"/>
                              </m:rPr>
                              <a:rPr lang="en-US" sz="1500">
                                <a:solidFill>
                                  <a:srgbClr val="FF0000"/>
                                </a:solidFill>
                                <a:latin typeface="Cambria Math"/>
                              </a:rPr>
                              <m:t>Δ</m:t>
                            </m:r>
                          </m:sub>
                          <m:sup>
                            <m:r>
                              <a:rPr lang="en-US" sz="1500" i="1">
                                <a:solidFill>
                                  <a:srgbClr val="FF0000"/>
                                </a:solidFill>
                                <a:latin typeface="Cambria Math"/>
                              </a:rPr>
                              <m:t>𝑁𝑀</m:t>
                            </m:r>
                          </m:sup>
                        </m:sSubSup>
                      </m:e>
                      <m:sup/>
                    </m:sSup>
                  </m:oMath>
                </a14:m>
                <a:r>
                  <a:rPr lang="en-US" sz="1500" dirty="0">
                    <a:solidFill>
                      <a:srgbClr val="FF0000"/>
                    </a:solidFill>
                    <a:latin typeface="+mj-lt"/>
                  </a:rPr>
                  <a:t> is the tangent stiffness matrix  </a:t>
                </a:r>
                <a:r>
                  <a:rPr lang="en-US" sz="1500" dirty="0" smtClean="0">
                    <a:solidFill>
                      <a:srgbClr val="FF0000"/>
                    </a:solidFill>
                    <a:latin typeface="+mj-lt"/>
                  </a:rPr>
                  <a:t>that </a:t>
                </a:r>
                <a:r>
                  <a:rPr lang="en-US" sz="1500" dirty="0" smtClean="0">
                    <a:solidFill>
                      <a:srgbClr val="FF0000"/>
                    </a:solidFill>
                    <a:latin typeface="+mj-lt"/>
                  </a:rPr>
                  <a:t>is </a:t>
                </a:r>
                <a:r>
                  <a:rPr lang="en-US" sz="1500" dirty="0">
                    <a:solidFill>
                      <a:srgbClr val="FF0000"/>
                    </a:solidFill>
                    <a:latin typeface="+mj-lt"/>
                  </a:rPr>
                  <a:t>related the differential loading pattern while </a:t>
                </a:r>
                <a14:m>
                  <m:oMath xmlns:m="http://schemas.openxmlformats.org/officeDocument/2006/math">
                    <m:sSubSup>
                      <m:sSubSupPr>
                        <m:ctrlPr>
                          <a:rPr lang="en-US" sz="1500" i="1">
                            <a:solidFill>
                              <a:srgbClr val="FF0000"/>
                            </a:solidFill>
                            <a:latin typeface="Cambria Math"/>
                          </a:rPr>
                        </m:ctrlPr>
                      </m:sSubSupPr>
                      <m:e>
                        <m:r>
                          <a:rPr lang="en-US" sz="1500" i="1">
                            <a:solidFill>
                              <a:srgbClr val="FF0000"/>
                            </a:solidFill>
                            <a:latin typeface="Cambria Math"/>
                          </a:rPr>
                          <m:t>𝐾</m:t>
                        </m:r>
                      </m:e>
                      <m:sub>
                        <m:r>
                          <a:rPr lang="en-US" sz="1500">
                            <a:solidFill>
                              <a:srgbClr val="FF0000"/>
                            </a:solidFill>
                            <a:latin typeface="Cambria Math"/>
                          </a:rPr>
                          <m:t>0</m:t>
                        </m:r>
                      </m:sub>
                      <m:sup>
                        <m:r>
                          <a:rPr lang="en-US" sz="1500" i="1">
                            <a:solidFill>
                              <a:srgbClr val="FF0000"/>
                            </a:solidFill>
                            <a:latin typeface="Cambria Math"/>
                          </a:rPr>
                          <m:t>𝑁𝑀</m:t>
                        </m:r>
                      </m:sup>
                    </m:sSubSup>
                  </m:oMath>
                </a14:m>
                <a:r>
                  <a:rPr lang="en-US" sz="1500" dirty="0">
                    <a:solidFill>
                      <a:srgbClr val="FF0000"/>
                    </a:solidFill>
                    <a:latin typeface="+mj-lt"/>
                  </a:rPr>
                  <a:t>corresponds to the initial loading </a:t>
                </a:r>
                <a:r>
                  <a:rPr lang="en-US" sz="1500" dirty="0" smtClean="0">
                    <a:solidFill>
                      <a:srgbClr val="FF0000"/>
                    </a:solidFill>
                    <a:latin typeface="+mj-lt"/>
                  </a:rPr>
                  <a:t>condition. </a:t>
                </a:r>
              </a:p>
              <a:p>
                <a:pPr marL="0" indent="0" fontAlgn="auto">
                  <a:spcBef>
                    <a:spcPts val="0"/>
                  </a:spcBef>
                  <a:spcAft>
                    <a:spcPts val="600"/>
                  </a:spcAft>
                  <a:buNone/>
                </a:pPr>
                <a:r>
                  <a:rPr lang="en-US" sz="1500" dirty="0">
                    <a:solidFill>
                      <a:srgbClr val="FF0000"/>
                    </a:solidFill>
                    <a:latin typeface="+mj-lt"/>
                  </a:rPr>
                  <a:t>The superscripts M and N are the degrees of freedom for the whole system while the subscript </a:t>
                </a:r>
                <a:r>
                  <a:rPr lang="en-US" sz="1500" i="1" dirty="0" err="1">
                    <a:solidFill>
                      <a:srgbClr val="FF0000"/>
                    </a:solidFill>
                    <a:latin typeface="+mj-lt"/>
                  </a:rPr>
                  <a:t>i</a:t>
                </a:r>
                <a:r>
                  <a:rPr lang="en-US" sz="1500" dirty="0">
                    <a:solidFill>
                      <a:srgbClr val="FF0000"/>
                    </a:solidFill>
                    <a:latin typeface="+mj-lt"/>
                  </a:rPr>
                  <a:t> denotes the </a:t>
                </a:r>
                <a:r>
                  <a:rPr lang="en-US" sz="1500" i="1" dirty="0" err="1">
                    <a:solidFill>
                      <a:srgbClr val="FF0000"/>
                    </a:solidFill>
                    <a:latin typeface="+mj-lt"/>
                  </a:rPr>
                  <a:t>i</a:t>
                </a:r>
                <a:r>
                  <a:rPr lang="en-US" sz="1500" baseline="30000" dirty="0" err="1">
                    <a:solidFill>
                      <a:srgbClr val="FF0000"/>
                    </a:solidFill>
                    <a:latin typeface="+mj-lt"/>
                  </a:rPr>
                  <a:t>th</a:t>
                </a:r>
                <a:r>
                  <a:rPr lang="en-US" sz="1500" dirty="0">
                    <a:solidFill>
                      <a:srgbClr val="FF0000"/>
                    </a:solidFill>
                    <a:latin typeface="+mj-lt"/>
                  </a:rPr>
                  <a:t> buckling mode. </a:t>
                </a:r>
              </a:p>
            </p:txBody>
          </p:sp>
        </mc:Choice>
        <mc:Fallback>
          <p:sp>
            <p:nvSpPr>
              <p:cNvPr id="11" name="Content Placeholder 2"/>
              <p:cNvSpPr txBox="1">
                <a:spLocks noRot="1" noChangeAspect="1" noMove="1" noResize="1" noEditPoints="1" noAdjustHandles="1" noChangeArrowheads="1" noChangeShapeType="1" noTextEdit="1"/>
              </p:cNvSpPr>
              <p:nvPr/>
            </p:nvSpPr>
            <p:spPr>
              <a:xfrm>
                <a:off x="457200" y="5467359"/>
                <a:ext cx="7467600" cy="1162041"/>
              </a:xfrm>
              <a:prstGeom prst="rect">
                <a:avLst/>
              </a:prstGeom>
              <a:blipFill rotWithShape="1">
                <a:blip r:embed="rId7"/>
                <a:stretch>
                  <a:fillRect l="-245" r="-816" b="-5236"/>
                </a:stretch>
              </a:blipFill>
            </p:spPr>
            <p:txBody>
              <a:bodyPr/>
              <a:lstStyle/>
              <a:p>
                <a:r>
                  <a:rPr lang="en-US">
                    <a:noFill/>
                  </a:rPr>
                  <a:t> </a:t>
                </a:r>
              </a:p>
            </p:txBody>
          </p:sp>
        </mc:Fallback>
      </mc:AlternateContent>
    </p:spTree>
    <p:extLst>
      <p:ext uri="{BB962C8B-B14F-4D97-AF65-F5344CB8AC3E}">
        <p14:creationId xmlns:p14="http://schemas.microsoft.com/office/powerpoint/2010/main" val="2102328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457200" y="1775191"/>
            <a:ext cx="8686800" cy="4625609"/>
          </a:xfrm>
        </p:spPr>
        <p:txBody>
          <a:bodyPr>
            <a:normAutofit/>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Mesh Sensitivity Analysis</a:t>
            </a:r>
          </a:p>
          <a:p>
            <a:pPr lvl="1"/>
            <a:r>
              <a:rPr lang="en-US" sz="2000" dirty="0" smtClean="0">
                <a:solidFill>
                  <a:schemeClr val="tx2">
                    <a:lumMod val="50000"/>
                  </a:schemeClr>
                </a:solidFill>
              </a:rPr>
              <a:t>4-node </a:t>
            </a:r>
            <a:r>
              <a:rPr lang="en-US" sz="2000" dirty="0">
                <a:solidFill>
                  <a:schemeClr val="tx2">
                    <a:lumMod val="50000"/>
                  </a:schemeClr>
                </a:solidFill>
              </a:rPr>
              <a:t>3D shell elements of S4R </a:t>
            </a:r>
            <a:r>
              <a:rPr lang="en-US" sz="2000" dirty="0" smtClean="0">
                <a:solidFill>
                  <a:schemeClr val="tx2">
                    <a:lumMod val="50000"/>
                  </a:schemeClr>
                </a:solidFill>
              </a:rPr>
              <a:t>ABAQUS type were utilized</a:t>
            </a:r>
            <a:endParaRPr lang="en-US" sz="2000" dirty="0">
              <a:solidFill>
                <a:schemeClr val="tx2">
                  <a:lumMod val="50000"/>
                </a:schemeClr>
              </a:solidFill>
            </a:endParaRPr>
          </a:p>
          <a:p>
            <a:pPr lvl="1"/>
            <a:r>
              <a:rPr lang="en-US" sz="2000" dirty="0" smtClean="0">
                <a:solidFill>
                  <a:schemeClr val="tx2">
                    <a:lumMod val="50000"/>
                  </a:schemeClr>
                </a:solidFill>
              </a:rPr>
              <a:t>Different Mesh configurations were checked to select a proper element size to </a:t>
            </a:r>
            <a:r>
              <a:rPr lang="en-US" sz="2000" dirty="0">
                <a:solidFill>
                  <a:schemeClr val="tx2">
                    <a:lumMod val="50000"/>
                  </a:schemeClr>
                </a:solidFill>
              </a:rPr>
              <a:t>obtain the desired level of accuracy with the least computational </a:t>
            </a:r>
            <a:r>
              <a:rPr lang="en-US" sz="2000" dirty="0" smtClean="0">
                <a:solidFill>
                  <a:schemeClr val="tx2">
                    <a:lumMod val="50000"/>
                  </a:schemeClr>
                </a:solidFill>
              </a:rPr>
              <a:t>time.</a:t>
            </a:r>
          </a:p>
          <a:p>
            <a:pPr lvl="1"/>
            <a:endParaRPr lang="en-US" sz="2000" dirty="0">
              <a:solidFill>
                <a:schemeClr val="tx2">
                  <a:lumMod val="50000"/>
                </a:schemeClr>
              </a:solidFill>
            </a:endParaRPr>
          </a:p>
        </p:txBody>
      </p:sp>
      <p:pic>
        <p:nvPicPr>
          <p:cNvPr id="5" name="Picture 2"/>
          <p:cNvPicPr>
            <a:picLocks noChangeAspect="1" noChangeArrowheads="1"/>
          </p:cNvPicPr>
          <p:nvPr/>
        </p:nvPicPr>
        <p:blipFill>
          <a:blip r:embed="rId3" cstate="print"/>
          <a:srcRect l="26940" t="52084" r="26208" b="8333"/>
          <a:stretch>
            <a:fillRect/>
          </a:stretch>
        </p:blipFill>
        <p:spPr bwMode="auto">
          <a:xfrm>
            <a:off x="609600" y="3657600"/>
            <a:ext cx="4191000" cy="2590800"/>
          </a:xfrm>
          <a:prstGeom prst="rect">
            <a:avLst/>
          </a:prstGeom>
          <a:noFill/>
          <a:ln w="9525">
            <a:noFill/>
            <a:miter lim="800000"/>
            <a:headEnd/>
            <a:tailEnd/>
          </a:ln>
        </p:spPr>
      </p:pic>
      <p:graphicFrame>
        <p:nvGraphicFramePr>
          <p:cNvPr id="6" name="Chart 5"/>
          <p:cNvGraphicFramePr/>
          <p:nvPr>
            <p:extLst>
              <p:ext uri="{D42A27DB-BD31-4B8C-83A1-F6EECF244321}">
                <p14:modId xmlns:p14="http://schemas.microsoft.com/office/powerpoint/2010/main" val="1913617927"/>
              </p:ext>
            </p:extLst>
          </p:nvPr>
        </p:nvGraphicFramePr>
        <p:xfrm>
          <a:off x="4800600" y="3657600"/>
          <a:ext cx="4038600" cy="25145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00139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0" y="1600200"/>
            <a:ext cx="6019800" cy="1828799"/>
          </a:xfrm>
        </p:spPr>
        <p:txBody>
          <a:bodyPr>
            <a:normAutofit fontScale="92500" lnSpcReduction="10000"/>
          </a:bodyPr>
          <a:lstStyle/>
          <a:p>
            <a:pPr>
              <a:buBlip>
                <a:blip r:embed="rId2"/>
              </a:buBlip>
            </a:pPr>
            <a:r>
              <a:rPr lang="en-US" sz="2500" u="sng" dirty="0" smtClean="0">
                <a:solidFill>
                  <a:schemeClr val="tx2">
                    <a:lumMod val="50000"/>
                  </a:schemeClr>
                </a:solidFill>
                <a:effectLst>
                  <a:outerShdw blurRad="38100" dist="38100" dir="2700000" algn="tl">
                    <a:srgbClr val="000000">
                      <a:alpha val="43137"/>
                    </a:srgbClr>
                  </a:outerShdw>
                </a:effectLst>
              </a:rPr>
              <a:t>Model Verification</a:t>
            </a:r>
          </a:p>
          <a:p>
            <a:pPr marL="0" indent="0">
              <a:buNone/>
            </a:pPr>
            <a:endParaRPr lang="en-US" sz="2500" u="sng" dirty="0" smtClean="0">
              <a:solidFill>
                <a:schemeClr val="tx2">
                  <a:lumMod val="50000"/>
                </a:schemeClr>
              </a:solidFill>
              <a:effectLst>
                <a:outerShdw blurRad="38100" dist="38100" dir="2700000" algn="tl">
                  <a:srgbClr val="000000">
                    <a:alpha val="43137"/>
                  </a:srgbClr>
                </a:outerShdw>
              </a:effectLst>
            </a:endParaRPr>
          </a:p>
          <a:p>
            <a:pPr lvl="1"/>
            <a:r>
              <a:rPr lang="en-US" sz="2500" dirty="0" smtClean="0">
                <a:solidFill>
                  <a:schemeClr val="tx2">
                    <a:lumMod val="50000"/>
                  </a:schemeClr>
                </a:solidFill>
              </a:rPr>
              <a:t>FE results for straight (untwisted) columns were verified  against Euler Buckling Equation </a:t>
            </a:r>
          </a:p>
          <a:p>
            <a:pPr lvl="1"/>
            <a:endParaRPr lang="en-US" sz="2400" dirty="0" smtClean="0">
              <a:solidFill>
                <a:schemeClr val="tx2">
                  <a:lumMod val="50000"/>
                </a:schemeClr>
              </a:solidFill>
            </a:endParaRPr>
          </a:p>
          <a:p>
            <a:pPr lvl="1"/>
            <a:endParaRPr lang="en-US" sz="2000" dirty="0" smtClean="0"/>
          </a:p>
          <a:p>
            <a:pPr lvl="1"/>
            <a:endParaRPr lang="en-US" sz="2000" u="sng" dirty="0"/>
          </a:p>
        </p:txBody>
      </p:sp>
      <p:pic>
        <p:nvPicPr>
          <p:cNvPr id="7" name="Picture 6"/>
          <p:cNvPicPr/>
          <p:nvPr/>
        </p:nvPicPr>
        <p:blipFill rotWithShape="1">
          <a:blip r:embed="rId3" cstate="print">
            <a:extLst>
              <a:ext uri="{28A0092B-C50C-407E-A947-70E740481C1C}">
                <a14:useLocalDpi xmlns:a14="http://schemas.microsoft.com/office/drawing/2010/main" val="0"/>
              </a:ext>
            </a:extLst>
          </a:blip>
          <a:srcRect l="37865" t="20226" r="10330" b="22092"/>
          <a:stretch/>
        </p:blipFill>
        <p:spPr bwMode="auto">
          <a:xfrm>
            <a:off x="6324600" y="1600200"/>
            <a:ext cx="2515870" cy="2286000"/>
          </a:xfrm>
          <a:prstGeom prst="rect">
            <a:avLst/>
          </a:prstGeom>
          <a:noFill/>
          <a:ln>
            <a:no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940175"/>
            <a:ext cx="4168775"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3954463"/>
            <a:ext cx="3679825" cy="275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25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12700" y="1689100"/>
            <a:ext cx="4356100" cy="2578100"/>
          </a:xfrm>
        </p:spPr>
        <p:txBody>
          <a:bodyPr>
            <a:normAutofit/>
          </a:bodyPr>
          <a:lstStyle/>
          <a:p>
            <a:pPr>
              <a:buBlip>
                <a:blip r:embed="rId2"/>
              </a:buBlip>
            </a:pPr>
            <a:r>
              <a:rPr lang="en-US" sz="2300" u="sng" dirty="0" smtClean="0">
                <a:solidFill>
                  <a:schemeClr val="tx2">
                    <a:lumMod val="50000"/>
                  </a:schemeClr>
                </a:solidFill>
                <a:effectLst>
                  <a:outerShdw blurRad="38100" dist="38100" dir="2700000" algn="tl">
                    <a:srgbClr val="000000">
                      <a:alpha val="43137"/>
                    </a:srgbClr>
                  </a:outerShdw>
                </a:effectLst>
              </a:rPr>
              <a:t>Results for </a:t>
            </a:r>
            <a:r>
              <a:rPr lang="en-US" sz="2600" u="sng" dirty="0">
                <a:solidFill>
                  <a:srgbClr val="FF0000"/>
                </a:solidFill>
                <a:effectLst>
                  <a:outerShdw blurRad="38100" dist="38100" dir="2700000" algn="tl">
                    <a:srgbClr val="000000">
                      <a:alpha val="43137"/>
                    </a:srgbClr>
                  </a:outerShdw>
                </a:effectLst>
              </a:rPr>
              <a:t>Fixed-ended</a:t>
            </a:r>
            <a:r>
              <a:rPr lang="en-US" sz="2300" u="sng" dirty="0" smtClean="0">
                <a:solidFill>
                  <a:schemeClr val="tx2">
                    <a:lumMod val="50000"/>
                  </a:schemeClr>
                </a:solidFill>
                <a:effectLst>
                  <a:outerShdw blurRad="38100" dist="38100" dir="2700000" algn="tl">
                    <a:srgbClr val="000000">
                      <a:alpha val="43137"/>
                    </a:srgbClr>
                  </a:outerShdw>
                </a:effectLst>
              </a:rPr>
              <a:t> B.C.s</a:t>
            </a:r>
            <a:endParaRPr lang="en-US" sz="2300" u="sng" dirty="0">
              <a:solidFill>
                <a:schemeClr val="tx2">
                  <a:lumMod val="50000"/>
                </a:schemeClr>
              </a:solidFill>
              <a:effectLst>
                <a:outerShdw blurRad="38100" dist="38100" dir="2700000" algn="tl">
                  <a:srgbClr val="000000">
                    <a:alpha val="43137"/>
                  </a:srgbClr>
                </a:outerShdw>
              </a:effectLst>
            </a:endParaRPr>
          </a:p>
          <a:p>
            <a:pPr marL="0" indent="0">
              <a:buNone/>
            </a:pPr>
            <a:endParaRPr lang="en-US" sz="2400" dirty="0" smtClean="0"/>
          </a:p>
          <a:p>
            <a:pPr lvl="1"/>
            <a:r>
              <a:rPr lang="en-US" sz="2100" dirty="0" smtClean="0"/>
              <a:t>Length has no effect</a:t>
            </a:r>
          </a:p>
          <a:p>
            <a:pPr lvl="1"/>
            <a:r>
              <a:rPr lang="en-US" sz="2100" dirty="0" smtClean="0"/>
              <a:t>70 – 90 % buckling capacity improvement  at angle of twists between 120-150.</a:t>
            </a:r>
            <a:endParaRPr lang="en-US" sz="2100" dirty="0"/>
          </a:p>
        </p:txBody>
      </p:sp>
      <p:graphicFrame>
        <p:nvGraphicFramePr>
          <p:cNvPr id="5" name="Chart 4"/>
          <p:cNvGraphicFramePr/>
          <p:nvPr>
            <p:extLst>
              <p:ext uri="{D42A27DB-BD31-4B8C-83A1-F6EECF244321}">
                <p14:modId xmlns:p14="http://schemas.microsoft.com/office/powerpoint/2010/main" val="1430931549"/>
              </p:ext>
            </p:extLst>
          </p:nvPr>
        </p:nvGraphicFramePr>
        <p:xfrm>
          <a:off x="6172200" y="4572000"/>
          <a:ext cx="2895600" cy="2209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2065140591"/>
              </p:ext>
            </p:extLst>
          </p:nvPr>
        </p:nvGraphicFramePr>
        <p:xfrm>
          <a:off x="3200400" y="4572000"/>
          <a:ext cx="2895600" cy="2209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3379627443"/>
              </p:ext>
            </p:extLst>
          </p:nvPr>
        </p:nvGraphicFramePr>
        <p:xfrm>
          <a:off x="76200" y="4572000"/>
          <a:ext cx="3048000" cy="2209800"/>
        </p:xfrm>
        <a:graphic>
          <a:graphicData uri="http://schemas.openxmlformats.org/drawingml/2006/chart">
            <c:chart xmlns:c="http://schemas.openxmlformats.org/drawingml/2006/chart" xmlns:r="http://schemas.openxmlformats.org/officeDocument/2006/relationships" r:id="rId5"/>
          </a:graphicData>
        </a:graphic>
      </p:graphicFrame>
      <p:pic>
        <p:nvPicPr>
          <p:cNvPr id="9" name="Picture 12"/>
          <p:cNvPicPr>
            <a:picLocks noChangeAspect="1" noChangeArrowheads="1"/>
          </p:cNvPicPr>
          <p:nvPr/>
        </p:nvPicPr>
        <p:blipFill rotWithShape="1">
          <a:blip r:embed="rId6" cstate="print"/>
          <a:srcRect l="18489" t="59973" r="50582" b="20834"/>
          <a:stretch/>
        </p:blipFill>
        <p:spPr bwMode="auto">
          <a:xfrm>
            <a:off x="4343400" y="2133600"/>
            <a:ext cx="4673600" cy="2223660"/>
          </a:xfrm>
          <a:prstGeom prst="rect">
            <a:avLst/>
          </a:prstGeom>
          <a:ln w="38100" cap="sq">
            <a:solidFill>
              <a:schemeClr val="accent2">
                <a:lumMod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81350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0" y="1752600"/>
            <a:ext cx="9144000" cy="990600"/>
          </a:xfrm>
        </p:spPr>
        <p:txBody>
          <a:bodyPr>
            <a:normAutofit/>
          </a:bodyPr>
          <a:lstStyle/>
          <a:p>
            <a:pPr>
              <a:buBlip>
                <a:blip r:embed="rId2"/>
              </a:buBlip>
            </a:pPr>
            <a:r>
              <a:rPr lang="en-US" sz="2000" u="sng" dirty="0">
                <a:solidFill>
                  <a:schemeClr val="tx2">
                    <a:lumMod val="50000"/>
                  </a:schemeClr>
                </a:solidFill>
                <a:effectLst>
                  <a:outerShdw blurRad="38100" dist="38100" dir="2700000" algn="tl">
                    <a:srgbClr val="000000">
                      <a:alpha val="43137"/>
                    </a:srgbClr>
                  </a:outerShdw>
                </a:effectLst>
              </a:rPr>
              <a:t>Results for </a:t>
            </a:r>
            <a:r>
              <a:rPr lang="en-US" sz="2600" u="sng" dirty="0">
                <a:solidFill>
                  <a:srgbClr val="FF0000"/>
                </a:solidFill>
                <a:effectLst>
                  <a:outerShdw blurRad="38100" dist="38100" dir="2700000" algn="tl">
                    <a:srgbClr val="000000">
                      <a:alpha val="43137"/>
                    </a:srgbClr>
                  </a:outerShdw>
                </a:effectLst>
              </a:rPr>
              <a:t>Fixed-ended</a:t>
            </a:r>
            <a:r>
              <a:rPr lang="en-US" sz="2000" u="sng" dirty="0">
                <a:solidFill>
                  <a:schemeClr val="tx2">
                    <a:lumMod val="50000"/>
                  </a:schemeClr>
                </a:solidFill>
                <a:effectLst>
                  <a:outerShdw blurRad="38100" dist="38100" dir="2700000" algn="tl">
                    <a:srgbClr val="000000">
                      <a:alpha val="43137"/>
                    </a:srgbClr>
                  </a:outerShdw>
                </a:effectLst>
              </a:rPr>
              <a:t> B.C.s</a:t>
            </a:r>
          </a:p>
          <a:p>
            <a:pPr marL="0" indent="0">
              <a:buNone/>
            </a:pPr>
            <a:r>
              <a:rPr lang="en-GB" sz="1600" dirty="0"/>
              <a:t>	</a:t>
            </a:r>
            <a:r>
              <a:rPr lang="en-GB" sz="1600" dirty="0" smtClean="0"/>
              <a:t>- </a:t>
            </a:r>
            <a:r>
              <a:rPr lang="en-GB" sz="2000" dirty="0" smtClean="0"/>
              <a:t>Histograms of Buckling improvement versus slenderness ratio up to ϕ = 150°</a:t>
            </a:r>
            <a:endParaRPr lang="en-US" sz="2400" dirty="0"/>
          </a:p>
        </p:txBody>
      </p:sp>
      <p:graphicFrame>
        <p:nvGraphicFramePr>
          <p:cNvPr id="7" name="Chart 6"/>
          <p:cNvGraphicFramePr/>
          <p:nvPr>
            <p:extLst>
              <p:ext uri="{D42A27DB-BD31-4B8C-83A1-F6EECF244321}">
                <p14:modId xmlns:p14="http://schemas.microsoft.com/office/powerpoint/2010/main" val="888818204"/>
              </p:ext>
            </p:extLst>
          </p:nvPr>
        </p:nvGraphicFramePr>
        <p:xfrm>
          <a:off x="152400" y="2819400"/>
          <a:ext cx="4495800" cy="3886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3082580470"/>
              </p:ext>
            </p:extLst>
          </p:nvPr>
        </p:nvGraphicFramePr>
        <p:xfrm>
          <a:off x="4724400" y="2819400"/>
          <a:ext cx="4267200" cy="3886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92773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152400" y="1981200"/>
            <a:ext cx="3733800" cy="2743200"/>
          </a:xfrm>
        </p:spPr>
        <p:txBody>
          <a:bodyPr>
            <a:normAutofit/>
          </a:bodyPr>
          <a:lstStyle/>
          <a:p>
            <a:pPr>
              <a:buBlip>
                <a:blip r:embed="rId2"/>
              </a:buBlip>
            </a:pPr>
            <a:r>
              <a:rPr lang="en-US" sz="2000" u="sng" dirty="0">
                <a:solidFill>
                  <a:schemeClr val="tx2">
                    <a:lumMod val="50000"/>
                  </a:schemeClr>
                </a:solidFill>
                <a:effectLst>
                  <a:outerShdw blurRad="38100" dist="38100" dir="2700000" algn="tl">
                    <a:srgbClr val="000000">
                      <a:alpha val="43137"/>
                    </a:srgbClr>
                  </a:outerShdw>
                </a:effectLst>
              </a:rPr>
              <a:t>Results for </a:t>
            </a:r>
            <a:r>
              <a:rPr lang="en-US" sz="2000" u="sng" dirty="0">
                <a:solidFill>
                  <a:srgbClr val="FF0000"/>
                </a:solidFill>
                <a:effectLst>
                  <a:outerShdw blurRad="38100" dist="38100" dir="2700000" algn="tl">
                    <a:srgbClr val="000000">
                      <a:alpha val="43137"/>
                    </a:srgbClr>
                  </a:outerShdw>
                </a:effectLst>
              </a:rPr>
              <a:t>Fixed-ended</a:t>
            </a:r>
            <a:r>
              <a:rPr lang="en-US" sz="2000" u="sng" dirty="0">
                <a:solidFill>
                  <a:schemeClr val="tx2">
                    <a:lumMod val="50000"/>
                  </a:schemeClr>
                </a:solidFill>
                <a:effectLst>
                  <a:outerShdw blurRad="38100" dist="38100" dir="2700000" algn="tl">
                    <a:srgbClr val="000000">
                      <a:alpha val="43137"/>
                    </a:srgbClr>
                  </a:outerShdw>
                </a:effectLst>
              </a:rPr>
              <a:t> B.C.s</a:t>
            </a:r>
          </a:p>
          <a:p>
            <a:pPr marL="0" indent="0">
              <a:buNone/>
            </a:pPr>
            <a:r>
              <a:rPr lang="en-GB" sz="1600" dirty="0"/>
              <a:t>	</a:t>
            </a:r>
            <a:endParaRPr lang="en-GB" sz="1600" dirty="0" smtClean="0"/>
          </a:p>
          <a:p>
            <a:pPr marL="0" indent="0">
              <a:buNone/>
            </a:pPr>
            <a:r>
              <a:rPr lang="en-GB" sz="1600" dirty="0" smtClean="0"/>
              <a:t>- </a:t>
            </a:r>
            <a:r>
              <a:rPr lang="en-GB" sz="2000" dirty="0" smtClean="0"/>
              <a:t>Comparisons with previous equation that was developed for </a:t>
            </a:r>
            <a:r>
              <a:rPr lang="en-GB" sz="2000" dirty="0" err="1" smtClean="0"/>
              <a:t>pretwisted</a:t>
            </a:r>
            <a:r>
              <a:rPr lang="en-GB" sz="2000" dirty="0" smtClean="0"/>
              <a:t> bars with rectangular cross-sections. </a:t>
            </a:r>
            <a:endParaRPr lang="en-US" sz="2400" dirty="0"/>
          </a:p>
        </p:txBody>
      </p:sp>
      <p:pic>
        <p:nvPicPr>
          <p:cNvPr id="8" name="Picture 3"/>
          <p:cNvPicPr>
            <a:picLocks noChangeAspect="1" noChangeArrowheads="1"/>
          </p:cNvPicPr>
          <p:nvPr/>
        </p:nvPicPr>
        <p:blipFill rotWithShape="1">
          <a:blip r:embed="rId3" cstate="print"/>
          <a:srcRect b="15431"/>
          <a:stretch/>
        </p:blipFill>
        <p:spPr bwMode="auto">
          <a:xfrm>
            <a:off x="247650" y="5803595"/>
            <a:ext cx="5905500" cy="933877"/>
          </a:xfrm>
          <a:prstGeom prst="rect">
            <a:avLst/>
          </a:prstGeom>
          <a:noFill/>
          <a:ln w="9525">
            <a:solidFill>
              <a:schemeClr val="accent1"/>
            </a:solidFill>
            <a:miter lim="800000"/>
            <a:headEnd/>
            <a:tailEnd/>
          </a:ln>
        </p:spPr>
      </p:pic>
      <p:sp>
        <p:nvSpPr>
          <p:cNvPr id="9" name="Rectangle 8"/>
          <p:cNvSpPr/>
          <p:nvPr/>
        </p:nvSpPr>
        <p:spPr>
          <a:xfrm>
            <a:off x="6553200" y="6270533"/>
            <a:ext cx="1822935" cy="353943"/>
          </a:xfrm>
          <a:prstGeom prst="rect">
            <a:avLst/>
          </a:prstGeom>
        </p:spPr>
        <p:txBody>
          <a:bodyPr wrap="none">
            <a:spAutoFit/>
          </a:bodyPr>
          <a:lstStyle/>
          <a:p>
            <a:r>
              <a:rPr lang="en-US" sz="1700" dirty="0" smtClean="0">
                <a:solidFill>
                  <a:srgbClr val="FF0000"/>
                </a:solidFill>
              </a:rPr>
              <a:t>Abed et al. </a:t>
            </a:r>
            <a:r>
              <a:rPr lang="en-US" sz="1700" dirty="0">
                <a:solidFill>
                  <a:srgbClr val="FF0000"/>
                </a:solidFill>
              </a:rPr>
              <a:t>(</a:t>
            </a:r>
            <a:r>
              <a:rPr lang="en-US" sz="1700" dirty="0" smtClean="0">
                <a:solidFill>
                  <a:srgbClr val="FF0000"/>
                </a:solidFill>
              </a:rPr>
              <a:t>2012) </a:t>
            </a:r>
            <a:endParaRPr lang="en-US" sz="1700" dirty="0">
              <a:solidFill>
                <a:srgbClr val="FF000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779058"/>
            <a:ext cx="5448300" cy="3783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650" y="5803595"/>
            <a:ext cx="3574098" cy="933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7046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sp>
        <p:nvSpPr>
          <p:cNvPr id="3" name="Content Placeholder 2"/>
          <p:cNvSpPr>
            <a:spLocks noGrp="1"/>
          </p:cNvSpPr>
          <p:nvPr>
            <p:ph idx="1"/>
          </p:nvPr>
        </p:nvSpPr>
        <p:spPr>
          <a:xfrm>
            <a:off x="0" y="1524000"/>
            <a:ext cx="9144000" cy="5334000"/>
          </a:xfrm>
        </p:spPr>
        <p:txBody>
          <a:bodyPr>
            <a:normAutofit/>
          </a:bodyPr>
          <a:lstStyle/>
          <a:p>
            <a:pPr>
              <a:buBlip>
                <a:blip r:embed="rId2"/>
              </a:buBlip>
            </a:pPr>
            <a:endParaRPr lang="en-GB" sz="2000" dirty="0" smtClean="0"/>
          </a:p>
          <a:p>
            <a:pPr>
              <a:buBlip>
                <a:blip r:embed="rId2"/>
              </a:buBlip>
            </a:pPr>
            <a:r>
              <a:rPr lang="en-US" sz="2000" u="sng" dirty="0">
                <a:solidFill>
                  <a:schemeClr val="tx2">
                    <a:lumMod val="50000"/>
                  </a:schemeClr>
                </a:solidFill>
                <a:effectLst>
                  <a:outerShdw blurRad="38100" dist="38100" dir="2700000" algn="tl">
                    <a:srgbClr val="000000">
                      <a:alpha val="43137"/>
                    </a:srgbClr>
                  </a:outerShdw>
                </a:effectLst>
              </a:rPr>
              <a:t>Results for </a:t>
            </a:r>
            <a:r>
              <a:rPr lang="en-US" sz="2600" u="sng" dirty="0">
                <a:solidFill>
                  <a:srgbClr val="FF0000"/>
                </a:solidFill>
                <a:effectLst>
                  <a:outerShdw blurRad="38100" dist="38100" dir="2700000" algn="tl">
                    <a:srgbClr val="000000">
                      <a:alpha val="43137"/>
                    </a:srgbClr>
                  </a:outerShdw>
                </a:effectLst>
              </a:rPr>
              <a:t>Fixed-ended</a:t>
            </a:r>
            <a:r>
              <a:rPr lang="en-US" sz="2000" u="sng" dirty="0">
                <a:solidFill>
                  <a:schemeClr val="tx2">
                    <a:lumMod val="50000"/>
                  </a:schemeClr>
                </a:solidFill>
                <a:effectLst>
                  <a:outerShdw blurRad="38100" dist="38100" dir="2700000" algn="tl">
                    <a:srgbClr val="000000">
                      <a:alpha val="43137"/>
                    </a:srgbClr>
                  </a:outerShdw>
                </a:effectLst>
              </a:rPr>
              <a:t> B.C.s</a:t>
            </a:r>
          </a:p>
          <a:p>
            <a:pPr marL="0" indent="0">
              <a:buNone/>
            </a:pPr>
            <a:r>
              <a:rPr lang="en-GB" sz="2000" dirty="0" smtClean="0"/>
              <a:t>	Finite element analysis run for 0</a:t>
            </a:r>
            <a:r>
              <a:rPr lang="en-GB" sz="2000" dirty="0" smtClean="0">
                <a:latin typeface="Calibri"/>
              </a:rPr>
              <a:t>°</a:t>
            </a:r>
            <a:r>
              <a:rPr lang="en-GB" sz="2000" dirty="0" smtClean="0"/>
              <a:t>-360</a:t>
            </a:r>
            <a:r>
              <a:rPr lang="en-GB" sz="2000" dirty="0" smtClean="0">
                <a:latin typeface="Calibri"/>
              </a:rPr>
              <a:t>° under fixed-ended boundary condition</a:t>
            </a:r>
            <a:endParaRPr lang="en-US" sz="2400" dirty="0"/>
          </a:p>
        </p:txBody>
      </p:sp>
      <p:graphicFrame>
        <p:nvGraphicFramePr>
          <p:cNvPr id="6" name="Chart 5"/>
          <p:cNvGraphicFramePr/>
          <p:nvPr>
            <p:extLst>
              <p:ext uri="{D42A27DB-BD31-4B8C-83A1-F6EECF244321}">
                <p14:modId xmlns:p14="http://schemas.microsoft.com/office/powerpoint/2010/main" val="2042941782"/>
              </p:ext>
            </p:extLst>
          </p:nvPr>
        </p:nvGraphicFramePr>
        <p:xfrm>
          <a:off x="508001" y="3048000"/>
          <a:ext cx="4267199" cy="3276599"/>
        </p:xfrm>
        <a:graphic>
          <a:graphicData uri="http://schemas.openxmlformats.org/drawingml/2006/chart">
            <c:chart xmlns:c="http://schemas.openxmlformats.org/drawingml/2006/chart" xmlns:r="http://schemas.openxmlformats.org/officeDocument/2006/relationships" r:id="rId3"/>
          </a:graphicData>
        </a:graphic>
      </p:graphicFrame>
      <p:pic>
        <p:nvPicPr>
          <p:cNvPr id="6146" name="Picture 2"/>
          <p:cNvPicPr>
            <a:picLocks noChangeAspect="1" noChangeArrowheads="1"/>
          </p:cNvPicPr>
          <p:nvPr/>
        </p:nvPicPr>
        <p:blipFill>
          <a:blip r:embed="rId4" cstate="print"/>
          <a:srcRect l="33382" t="46875" r="30893" b="33333"/>
          <a:stretch>
            <a:fillRect/>
          </a:stretch>
        </p:blipFill>
        <p:spPr bwMode="auto">
          <a:xfrm>
            <a:off x="4876800" y="3886200"/>
            <a:ext cx="3914274" cy="1676400"/>
          </a:xfrm>
          <a:prstGeom prst="rect">
            <a:avLst/>
          </a:prstGeom>
          <a:noFill/>
          <a:ln w="9525">
            <a:solidFill>
              <a:schemeClr val="accent2"/>
            </a:solidFill>
            <a:miter lim="800000"/>
            <a:headEnd/>
            <a:tailEnd/>
          </a:ln>
        </p:spPr>
      </p:pic>
    </p:spTree>
    <p:extLst>
      <p:ext uri="{BB962C8B-B14F-4D97-AF65-F5344CB8AC3E}">
        <p14:creationId xmlns:p14="http://schemas.microsoft.com/office/powerpoint/2010/main" val="2986319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Elastic Buckling Analysis using Perturbation Analysis</a:t>
            </a:r>
          </a:p>
        </p:txBody>
      </p:sp>
      <p:graphicFrame>
        <p:nvGraphicFramePr>
          <p:cNvPr id="8" name="Chart 7"/>
          <p:cNvGraphicFramePr/>
          <p:nvPr>
            <p:extLst>
              <p:ext uri="{D42A27DB-BD31-4B8C-83A1-F6EECF244321}">
                <p14:modId xmlns:p14="http://schemas.microsoft.com/office/powerpoint/2010/main" val="4243526325"/>
              </p:ext>
            </p:extLst>
          </p:nvPr>
        </p:nvGraphicFramePr>
        <p:xfrm>
          <a:off x="4724400" y="3581400"/>
          <a:ext cx="37338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extLst>
              <p:ext uri="{D42A27DB-BD31-4B8C-83A1-F6EECF244321}">
                <p14:modId xmlns:p14="http://schemas.microsoft.com/office/powerpoint/2010/main" val="9613182"/>
              </p:ext>
            </p:extLst>
          </p:nvPr>
        </p:nvGraphicFramePr>
        <p:xfrm>
          <a:off x="457200" y="3608522"/>
          <a:ext cx="3810000" cy="3200400"/>
        </p:xfrm>
        <a:graphic>
          <a:graphicData uri="http://schemas.openxmlformats.org/drawingml/2006/chart">
            <c:chart xmlns:c="http://schemas.openxmlformats.org/drawingml/2006/chart" xmlns:r="http://schemas.openxmlformats.org/officeDocument/2006/relationships" r:id="rId3"/>
          </a:graphicData>
        </a:graphic>
      </p:graphicFrame>
      <p:pic>
        <p:nvPicPr>
          <p:cNvPr id="5122" name="Picture 2"/>
          <p:cNvPicPr>
            <a:picLocks noChangeAspect="1" noChangeArrowheads="1"/>
          </p:cNvPicPr>
          <p:nvPr/>
        </p:nvPicPr>
        <p:blipFill>
          <a:blip r:embed="rId4" cstate="print"/>
          <a:srcRect l="29868" t="54167" r="35578" b="18750"/>
          <a:stretch>
            <a:fillRect/>
          </a:stretch>
        </p:blipFill>
        <p:spPr bwMode="auto">
          <a:xfrm>
            <a:off x="4724400" y="1600200"/>
            <a:ext cx="4038600" cy="1855922"/>
          </a:xfrm>
          <a:prstGeom prst="rect">
            <a:avLst/>
          </a:prstGeom>
          <a:noFill/>
          <a:ln w="9525">
            <a:solidFill>
              <a:srgbClr val="C00000"/>
            </a:solidFill>
            <a:miter lim="800000"/>
            <a:headEnd/>
            <a:tailEnd/>
          </a:ln>
        </p:spPr>
      </p:pic>
      <p:sp>
        <p:nvSpPr>
          <p:cNvPr id="10" name="Content Placeholder 2"/>
          <p:cNvSpPr>
            <a:spLocks noGrp="1"/>
          </p:cNvSpPr>
          <p:nvPr>
            <p:ph idx="1"/>
          </p:nvPr>
        </p:nvSpPr>
        <p:spPr>
          <a:xfrm>
            <a:off x="-12700" y="1612900"/>
            <a:ext cx="4356100" cy="1843222"/>
          </a:xfrm>
        </p:spPr>
        <p:txBody>
          <a:bodyPr>
            <a:normAutofit fontScale="92500"/>
          </a:bodyPr>
          <a:lstStyle/>
          <a:p>
            <a:pPr>
              <a:buBlip>
                <a:blip r:embed="rId5"/>
              </a:buBlip>
            </a:pPr>
            <a:r>
              <a:rPr lang="en-US" sz="2300" u="sng" dirty="0" smtClean="0">
                <a:solidFill>
                  <a:schemeClr val="tx2">
                    <a:lumMod val="50000"/>
                  </a:schemeClr>
                </a:solidFill>
                <a:effectLst>
                  <a:outerShdw blurRad="38100" dist="38100" dir="2700000" algn="tl">
                    <a:srgbClr val="000000">
                      <a:alpha val="43137"/>
                    </a:srgbClr>
                  </a:outerShdw>
                </a:effectLst>
              </a:rPr>
              <a:t>Results for </a:t>
            </a:r>
            <a:r>
              <a:rPr lang="en-US" sz="2800" u="sng" dirty="0" smtClean="0">
                <a:solidFill>
                  <a:srgbClr val="FF0000"/>
                </a:solidFill>
                <a:effectLst>
                  <a:outerShdw blurRad="38100" dist="38100" dir="2700000" algn="tl">
                    <a:srgbClr val="000000">
                      <a:alpha val="43137"/>
                    </a:srgbClr>
                  </a:outerShdw>
                </a:effectLst>
              </a:rPr>
              <a:t>Pinned-ended</a:t>
            </a:r>
            <a:r>
              <a:rPr lang="en-US" sz="2300" u="sng" dirty="0" smtClean="0">
                <a:solidFill>
                  <a:schemeClr val="tx2">
                    <a:lumMod val="50000"/>
                  </a:schemeClr>
                </a:solidFill>
                <a:effectLst>
                  <a:outerShdw blurRad="38100" dist="38100" dir="2700000" algn="tl">
                    <a:srgbClr val="000000">
                      <a:alpha val="43137"/>
                    </a:srgbClr>
                  </a:outerShdw>
                </a:effectLst>
              </a:rPr>
              <a:t> B.C.s</a:t>
            </a:r>
            <a:endParaRPr lang="en-US" sz="2300" u="sng" dirty="0">
              <a:solidFill>
                <a:schemeClr val="tx2">
                  <a:lumMod val="50000"/>
                </a:schemeClr>
              </a:solidFill>
              <a:effectLst>
                <a:outerShdw blurRad="38100" dist="38100" dir="2700000" algn="tl">
                  <a:srgbClr val="000000">
                    <a:alpha val="43137"/>
                  </a:srgbClr>
                </a:outerShdw>
              </a:effectLst>
            </a:endParaRPr>
          </a:p>
          <a:p>
            <a:pPr lvl="1"/>
            <a:r>
              <a:rPr lang="en-US" sz="2100" dirty="0" smtClean="0"/>
              <a:t>Length has no effect</a:t>
            </a:r>
          </a:p>
          <a:p>
            <a:pPr lvl="1"/>
            <a:r>
              <a:rPr lang="en-US" sz="2100" dirty="0" smtClean="0"/>
              <a:t>No significant buckling capacity improvement  up to 180 angle of twist.</a:t>
            </a:r>
            <a:endParaRPr lang="en-US" sz="2100" dirty="0"/>
          </a:p>
        </p:txBody>
      </p:sp>
    </p:spTree>
    <p:extLst>
      <p:ext uri="{BB962C8B-B14F-4D97-AF65-F5344CB8AC3E}">
        <p14:creationId xmlns:p14="http://schemas.microsoft.com/office/powerpoint/2010/main" val="3001484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Autofit/>
          </a:bodyPr>
          <a:lstStyle/>
          <a:p>
            <a:pPr algn="l"/>
            <a:r>
              <a:rPr lang="en-US" sz="3200" dirty="0" smtClean="0">
                <a:solidFill>
                  <a:srgbClr val="EAEAEA"/>
                </a:solidFill>
                <a:effectLst>
                  <a:outerShdw blurRad="38100" dist="38100" dir="2700000" algn="tl">
                    <a:srgbClr val="000000">
                      <a:alpha val="43137"/>
                    </a:srgbClr>
                  </a:outerShdw>
                </a:effectLst>
              </a:rPr>
              <a:t>Experimental Tests</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1"/>
            <a:ext cx="8229600" cy="1219200"/>
          </a:xfrm>
        </p:spPr>
        <p:txBody>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Test Setup</a:t>
            </a:r>
          </a:p>
          <a:p>
            <a:pPr lvl="1"/>
            <a:r>
              <a:rPr lang="en-US" sz="2000" dirty="0" smtClean="0">
                <a:solidFill>
                  <a:schemeClr val="tx2">
                    <a:lumMod val="50000"/>
                  </a:schemeClr>
                </a:solidFill>
              </a:rPr>
              <a:t>Universal Testing Machine (UTM), capacity = 1200 KN</a:t>
            </a:r>
          </a:p>
          <a:p>
            <a:pPr lvl="1"/>
            <a:r>
              <a:rPr lang="en-US" sz="2000" dirty="0" smtClean="0">
                <a:solidFill>
                  <a:schemeClr val="tx2">
                    <a:lumMod val="50000"/>
                  </a:schemeClr>
                </a:solidFill>
              </a:rPr>
              <a:t>UC 100x100x17</a:t>
            </a:r>
          </a:p>
          <a:p>
            <a:pPr lvl="1"/>
            <a:endParaRPr lang="en-US" sz="2400" dirty="0" smtClean="0"/>
          </a:p>
          <a:p>
            <a:pPr lvl="1"/>
            <a:endParaRPr lang="en-US" sz="2400" dirty="0"/>
          </a:p>
        </p:txBody>
      </p:sp>
      <p:pic>
        <p:nvPicPr>
          <p:cNvPr id="4" name="Picture 3" descr="C:\Users\mai\Desktop\MASTERS THESIS\UTM-compressive test\Pictures\CL1T30-4.JPG"/>
          <p:cNvPicPr/>
          <p:nvPr/>
        </p:nvPicPr>
        <p:blipFill>
          <a:blip r:embed="rId3" cstate="print"/>
          <a:srcRect/>
          <a:stretch>
            <a:fillRect/>
          </a:stretch>
        </p:blipFill>
        <p:spPr bwMode="auto">
          <a:xfrm rot="5400000">
            <a:off x="685800" y="3124200"/>
            <a:ext cx="3581400" cy="3429000"/>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pic>
        <p:nvPicPr>
          <p:cNvPr id="5" name="Picture 8"/>
          <p:cNvPicPr>
            <a:picLocks noChangeAspect="1" noChangeArrowheads="1"/>
          </p:cNvPicPr>
          <p:nvPr/>
        </p:nvPicPr>
        <p:blipFill>
          <a:blip r:embed="rId4" cstate="print"/>
          <a:srcRect l="36310" t="28125" r="28551" b="15625"/>
          <a:stretch>
            <a:fillRect/>
          </a:stretch>
        </p:blipFill>
        <p:spPr bwMode="auto">
          <a:xfrm>
            <a:off x="4800600" y="3048000"/>
            <a:ext cx="3505200" cy="3581400"/>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Experimental Tests</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524000"/>
            <a:ext cx="8915400" cy="533400"/>
          </a:xfrm>
        </p:spPr>
        <p:txBody>
          <a:bodyPr>
            <a:normAutofit/>
          </a:bodyPr>
          <a:lstStyle/>
          <a:p>
            <a:pPr marL="342900" lvl="1" indent="-342900">
              <a:buBlip>
                <a:blip r:embed="rId2"/>
              </a:buBlip>
            </a:pPr>
            <a:r>
              <a:rPr lang="en-US" sz="2300" dirty="0" smtClean="0">
                <a:solidFill>
                  <a:schemeClr val="tx2"/>
                </a:solidFill>
              </a:rPr>
              <a:t>Dimensions of </a:t>
            </a:r>
            <a:r>
              <a:rPr lang="en-US" sz="2300" dirty="0">
                <a:solidFill>
                  <a:schemeClr val="tx2"/>
                </a:solidFill>
              </a:rPr>
              <a:t>UC </a:t>
            </a:r>
            <a:r>
              <a:rPr lang="en-US" sz="2300" dirty="0" smtClean="0">
                <a:solidFill>
                  <a:schemeClr val="tx2"/>
                </a:solidFill>
              </a:rPr>
              <a:t>100x100x17 considered for testing</a:t>
            </a:r>
            <a:endParaRPr lang="en-US" sz="2300" dirty="0">
              <a:solidFill>
                <a:schemeClr val="tx2"/>
              </a:solidFill>
            </a:endParaRPr>
          </a:p>
        </p:txBody>
      </p:sp>
      <p:pic>
        <p:nvPicPr>
          <p:cNvPr id="5" name="Picture 1"/>
          <p:cNvPicPr>
            <a:picLocks noChangeAspect="1" noChangeArrowheads="1"/>
          </p:cNvPicPr>
          <p:nvPr/>
        </p:nvPicPr>
        <p:blipFill>
          <a:blip r:embed="rId3" cstate="print"/>
          <a:srcRect l="33968" t="26042" r="33235" b="17708"/>
          <a:stretch>
            <a:fillRect/>
          </a:stretch>
        </p:blipFill>
        <p:spPr bwMode="auto">
          <a:xfrm>
            <a:off x="2286000" y="2018059"/>
            <a:ext cx="5334000" cy="4687541"/>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Experimental Tests</a:t>
            </a:r>
          </a:p>
        </p:txBody>
      </p:sp>
      <p:sp>
        <p:nvSpPr>
          <p:cNvPr id="5" name="Content Placeholder 4"/>
          <p:cNvSpPr>
            <a:spLocks noGrp="1"/>
          </p:cNvSpPr>
          <p:nvPr>
            <p:ph idx="1"/>
          </p:nvPr>
        </p:nvSpPr>
        <p:spPr>
          <a:xfrm>
            <a:off x="457200" y="1447800"/>
            <a:ext cx="8229600" cy="4525963"/>
          </a:xfrm>
        </p:spPr>
        <p:txBody>
          <a:bodyPr>
            <a:normAutofit/>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1.0 meter Lengths</a:t>
            </a:r>
          </a:p>
          <a:p>
            <a:pPr>
              <a:buBlip>
                <a:blip r:embed="rId2"/>
              </a:buBlip>
            </a:pPr>
            <a:endParaRPr lang="en-US" sz="2400" dirty="0" smtClean="0">
              <a:solidFill>
                <a:schemeClr val="tx2">
                  <a:lumMod val="50000"/>
                </a:schemeClr>
              </a:solidFill>
            </a:endParaRPr>
          </a:p>
          <a:p>
            <a:pPr>
              <a:buBlip>
                <a:blip r:embed="rId2"/>
              </a:buBlip>
            </a:pPr>
            <a:endParaRPr lang="en-US" sz="2400" dirty="0" smtClean="0">
              <a:solidFill>
                <a:schemeClr val="tx2">
                  <a:lumMod val="50000"/>
                </a:schemeClr>
              </a:solidFill>
            </a:endParaRPr>
          </a:p>
          <a:p>
            <a:endParaRPr lang="en-US" sz="2400" dirty="0"/>
          </a:p>
        </p:txBody>
      </p:sp>
      <p:pic>
        <p:nvPicPr>
          <p:cNvPr id="8" name="Picture 7" descr="C:\Users\mai\Desktop\MASTERS THESIS\UTM-compressive test\Pictures\CL1T0-buckled.JPG"/>
          <p:cNvPicPr/>
          <p:nvPr/>
        </p:nvPicPr>
        <p:blipFill>
          <a:blip r:embed="rId3" cstate="print"/>
          <a:srcRect/>
          <a:stretch>
            <a:fillRect/>
          </a:stretch>
        </p:blipFill>
        <p:spPr bwMode="auto">
          <a:xfrm rot="5400000">
            <a:off x="838200" y="2133600"/>
            <a:ext cx="2133600" cy="182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C:\Users\mai\Desktop\MASTERS THESIS\UTM-compressive test\Pictures\CL1T30-Buckled (3).JPG"/>
          <p:cNvPicPr/>
          <p:nvPr/>
        </p:nvPicPr>
        <p:blipFill>
          <a:blip r:embed="rId4" cstate="print"/>
          <a:srcRect/>
          <a:stretch>
            <a:fillRect/>
          </a:stretch>
        </p:blipFill>
        <p:spPr bwMode="auto">
          <a:xfrm rot="5400000">
            <a:off x="2933700" y="2095500"/>
            <a:ext cx="21336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C:\Users\mai\Desktop\MASTERS THESIS\UTM-compressive test\Pictures\lab26\IMG_0483.JPG"/>
          <p:cNvPicPr>
            <a:picLocks noChangeAspect="1" noChangeArrowheads="1"/>
          </p:cNvPicPr>
          <p:nvPr/>
        </p:nvPicPr>
        <p:blipFill>
          <a:blip r:embed="rId5" cstate="print"/>
          <a:srcRect/>
          <a:stretch>
            <a:fillRect/>
          </a:stretch>
        </p:blipFill>
        <p:spPr bwMode="auto">
          <a:xfrm rot="5400000">
            <a:off x="1866900" y="4457700"/>
            <a:ext cx="22860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501775"/>
            <a:ext cx="3146425"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0763" y="4495800"/>
            <a:ext cx="4084637" cy="22098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Experimental Tests</a:t>
            </a:r>
          </a:p>
        </p:txBody>
      </p:sp>
      <p:sp>
        <p:nvSpPr>
          <p:cNvPr id="5" name="Content Placeholder 4"/>
          <p:cNvSpPr>
            <a:spLocks noGrp="1"/>
          </p:cNvSpPr>
          <p:nvPr>
            <p:ph idx="1"/>
          </p:nvPr>
        </p:nvSpPr>
        <p:spPr>
          <a:xfrm>
            <a:off x="152400" y="1447800"/>
            <a:ext cx="8534400" cy="4525963"/>
          </a:xfrm>
        </p:spPr>
        <p:txBody>
          <a:bodyPr>
            <a:normAutofit/>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1.5 meter Lengths</a:t>
            </a:r>
          </a:p>
          <a:p>
            <a:pPr>
              <a:buBlip>
                <a:blip r:embed="rId2"/>
              </a:buBlip>
            </a:pPr>
            <a:endParaRPr lang="en-US" sz="2400" dirty="0" smtClean="0">
              <a:solidFill>
                <a:schemeClr val="tx2">
                  <a:lumMod val="50000"/>
                </a:schemeClr>
              </a:solidFill>
            </a:endParaRPr>
          </a:p>
          <a:p>
            <a:pPr>
              <a:buBlip>
                <a:blip r:embed="rId2"/>
              </a:buBlip>
            </a:pPr>
            <a:endParaRPr lang="en-US" sz="2400" dirty="0" smtClean="0">
              <a:solidFill>
                <a:schemeClr val="tx2">
                  <a:lumMod val="50000"/>
                </a:schemeClr>
              </a:solidFill>
            </a:endParaRPr>
          </a:p>
          <a:p>
            <a:endParaRPr lang="en-US" sz="2400" dirty="0"/>
          </a:p>
        </p:txBody>
      </p:sp>
      <p:pic>
        <p:nvPicPr>
          <p:cNvPr id="2050" name="Picture 2" descr="C:\Users\mai\Desktop\MASTERS THESIS\UTM-compressive test\Pictures\1.5m-specimens\CL1.5T0(buckled-2).JPG"/>
          <p:cNvPicPr>
            <a:picLocks noChangeAspect="1" noChangeArrowheads="1"/>
          </p:cNvPicPr>
          <p:nvPr/>
        </p:nvPicPr>
        <p:blipFill>
          <a:blip r:embed="rId3" cstate="print"/>
          <a:srcRect l="12500" t="69375" r="7813" b="7067"/>
          <a:stretch>
            <a:fillRect/>
          </a:stretch>
        </p:blipFill>
        <p:spPr bwMode="auto">
          <a:xfrm rot="5400000">
            <a:off x="-990600" y="3657600"/>
            <a:ext cx="4343400" cy="990600"/>
          </a:xfrm>
          <a:prstGeom prst="rect">
            <a:avLst/>
          </a:prstGeom>
          <a:noFill/>
        </p:spPr>
      </p:pic>
      <p:pic>
        <p:nvPicPr>
          <p:cNvPr id="2051" name="Picture 3" descr="C:\Users\mai\Desktop\MASTERS THESIS\UTM-compressive test\Pictures\1.5m-specimens\IMG_0423.JPG"/>
          <p:cNvPicPr>
            <a:picLocks noChangeAspect="1" noChangeArrowheads="1"/>
          </p:cNvPicPr>
          <p:nvPr/>
        </p:nvPicPr>
        <p:blipFill>
          <a:blip r:embed="rId4" cstate="print"/>
          <a:srcRect l="3608" t="68750" r="4389" b="15625"/>
          <a:stretch>
            <a:fillRect/>
          </a:stretch>
        </p:blipFill>
        <p:spPr bwMode="auto">
          <a:xfrm rot="16200000">
            <a:off x="-76200" y="3733800"/>
            <a:ext cx="4419600" cy="914400"/>
          </a:xfrm>
          <a:prstGeom prst="rect">
            <a:avLst/>
          </a:prstGeom>
          <a:noFill/>
        </p:spPr>
      </p:pic>
      <p:pic>
        <p:nvPicPr>
          <p:cNvPr id="2052" name="Picture 4" descr="C:\Users\mai\Desktop\MASTERS THESIS\UTM-compressive test\Pictures\lab26\IMG_0459.JPG"/>
          <p:cNvPicPr>
            <a:picLocks noChangeAspect="1" noChangeArrowheads="1"/>
          </p:cNvPicPr>
          <p:nvPr/>
        </p:nvPicPr>
        <p:blipFill>
          <a:blip r:embed="rId5" cstate="print"/>
          <a:srcRect l="21094" t="7543" r="54014" b="22629"/>
          <a:stretch>
            <a:fillRect/>
          </a:stretch>
        </p:blipFill>
        <p:spPr bwMode="auto">
          <a:xfrm>
            <a:off x="2590800" y="1981200"/>
            <a:ext cx="1219200" cy="4419600"/>
          </a:xfrm>
          <a:prstGeom prst="rect">
            <a:avLst/>
          </a:prstGeom>
          <a:noFill/>
        </p:spPr>
      </p:pic>
      <p:pic>
        <p:nvPicPr>
          <p:cNvPr id="2053" name="Picture 5" descr="C:\Users\mai\Desktop\MASTERS THESIS\UTM-compressive test\Pictures\lab26\IMG_0458.JPG"/>
          <p:cNvPicPr>
            <a:picLocks noChangeAspect="1" noChangeArrowheads="1"/>
          </p:cNvPicPr>
          <p:nvPr/>
        </p:nvPicPr>
        <p:blipFill>
          <a:blip r:embed="rId6" cstate="print"/>
          <a:srcRect l="26563" t="21875" r="17187" b="46875"/>
          <a:stretch>
            <a:fillRect/>
          </a:stretch>
        </p:blipFill>
        <p:spPr bwMode="auto">
          <a:xfrm rot="5400000">
            <a:off x="2095500" y="3619500"/>
            <a:ext cx="4419600" cy="1143000"/>
          </a:xfrm>
          <a:prstGeom prst="rect">
            <a:avLst/>
          </a:prstGeom>
          <a:noFill/>
        </p:spPr>
      </p:pic>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1524000"/>
            <a:ext cx="3375025" cy="299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3825" y="4648200"/>
            <a:ext cx="3657600" cy="19812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Experimental Tests</a:t>
            </a:r>
          </a:p>
        </p:txBody>
      </p:sp>
      <p:sp>
        <p:nvSpPr>
          <p:cNvPr id="5" name="Content Placeholder 4"/>
          <p:cNvSpPr>
            <a:spLocks noGrp="1"/>
          </p:cNvSpPr>
          <p:nvPr>
            <p:ph idx="1"/>
          </p:nvPr>
        </p:nvSpPr>
        <p:spPr>
          <a:xfrm>
            <a:off x="0" y="1371600"/>
            <a:ext cx="9144000" cy="5486400"/>
          </a:xfrm>
        </p:spPr>
        <p:txBody>
          <a:bodyPr>
            <a:normAutofit/>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2.0 meter Lengths</a:t>
            </a:r>
          </a:p>
          <a:p>
            <a:pPr>
              <a:buBlip>
                <a:blip r:embed="rId2"/>
              </a:buBlip>
            </a:pPr>
            <a:endParaRPr lang="en-US" sz="2400" dirty="0" smtClean="0">
              <a:solidFill>
                <a:schemeClr val="tx2">
                  <a:lumMod val="50000"/>
                </a:schemeClr>
              </a:solidFill>
            </a:endParaRPr>
          </a:p>
          <a:p>
            <a:pPr>
              <a:buBlip>
                <a:blip r:embed="rId2"/>
              </a:buBlip>
            </a:pPr>
            <a:endParaRPr lang="en-US" sz="2400" dirty="0" smtClean="0">
              <a:solidFill>
                <a:schemeClr val="tx2">
                  <a:lumMod val="50000"/>
                </a:schemeClr>
              </a:solidFill>
            </a:endParaRPr>
          </a:p>
          <a:p>
            <a:endParaRPr lang="en-US" sz="2400" dirty="0"/>
          </a:p>
        </p:txBody>
      </p:sp>
      <p:pic>
        <p:nvPicPr>
          <p:cNvPr id="3074" name="Picture 2" descr="C:\Users\mai\Desktop\MASTERS THESIS\UTM-compressive test\Pictures\2m-tested specimens\IMG_5347.JPG"/>
          <p:cNvPicPr>
            <a:picLocks noChangeAspect="1" noChangeArrowheads="1"/>
          </p:cNvPicPr>
          <p:nvPr/>
        </p:nvPicPr>
        <p:blipFill>
          <a:blip r:embed="rId3" cstate="print"/>
          <a:srcRect r="10000" b="8333"/>
          <a:stretch>
            <a:fillRect/>
          </a:stretch>
        </p:blipFill>
        <p:spPr bwMode="auto">
          <a:xfrm rot="5400000">
            <a:off x="336466" y="1949534"/>
            <a:ext cx="2527468"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75" name="Picture 3" descr="C:\Users\mai\Desktop\MASTERS THESIS\UTM-compressive test\Pictures\2m-tested specimens\IMG_5354.JPG"/>
          <p:cNvPicPr>
            <a:picLocks noChangeAspect="1" noChangeArrowheads="1"/>
          </p:cNvPicPr>
          <p:nvPr/>
        </p:nvPicPr>
        <p:blipFill>
          <a:blip r:embed="rId4" cstate="print"/>
          <a:srcRect/>
          <a:stretch>
            <a:fillRect/>
          </a:stretch>
        </p:blipFill>
        <p:spPr bwMode="auto">
          <a:xfrm rot="5400000">
            <a:off x="2810933" y="1989668"/>
            <a:ext cx="2531533" cy="2209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09198"/>
            <a:ext cx="3222625" cy="275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7911" y="4487863"/>
            <a:ext cx="3577490" cy="214153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175" y="4487863"/>
            <a:ext cx="3679825" cy="214153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Nonlinear Finite Element Analysis</a:t>
            </a:r>
          </a:p>
        </p:txBody>
      </p:sp>
      <p:sp>
        <p:nvSpPr>
          <p:cNvPr id="3" name="Content Placeholder 2"/>
          <p:cNvSpPr>
            <a:spLocks noGrp="1"/>
          </p:cNvSpPr>
          <p:nvPr>
            <p:ph idx="1"/>
          </p:nvPr>
        </p:nvSpPr>
        <p:spPr>
          <a:xfrm>
            <a:off x="457200" y="1600200"/>
            <a:ext cx="8229600" cy="5029200"/>
          </a:xfrm>
        </p:spPr>
        <p:txBody>
          <a:bodyPr>
            <a:normAutofit/>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rPr>
              <a:t>Nonlinear </a:t>
            </a:r>
            <a:r>
              <a:rPr lang="en-US" sz="2400" u="sng" dirty="0" smtClean="0">
                <a:solidFill>
                  <a:schemeClr val="tx2">
                    <a:lumMod val="50000"/>
                  </a:schemeClr>
                </a:solidFill>
                <a:effectLst>
                  <a:outerShdw blurRad="38100" dist="38100" dir="2700000" algn="tl">
                    <a:srgbClr val="000000">
                      <a:alpha val="43137"/>
                    </a:srgbClr>
                  </a:outerShdw>
                </a:effectLst>
              </a:rPr>
              <a:t>material</a:t>
            </a:r>
            <a:endParaRPr lang="en-US" sz="2400" u="sng" dirty="0" smtClean="0">
              <a:solidFill>
                <a:schemeClr val="tx2">
                  <a:lumMod val="50000"/>
                </a:schemeClr>
              </a:solidFill>
              <a:effectLst>
                <a:outerShdw blurRad="38100" dist="38100" dir="2700000" algn="tl">
                  <a:srgbClr val="000000">
                    <a:alpha val="43137"/>
                  </a:srgbClr>
                </a:outerShdw>
              </a:effectLst>
            </a:endParaRPr>
          </a:p>
          <a:p>
            <a:pPr lvl="1"/>
            <a:r>
              <a:rPr lang="en-US" sz="2400" dirty="0" smtClean="0">
                <a:solidFill>
                  <a:schemeClr val="tx2">
                    <a:lumMod val="50000"/>
                  </a:schemeClr>
                </a:solidFill>
              </a:rPr>
              <a:t>Coupon Tests on 6 specimens from the flange and the web of H-section to define the </a:t>
            </a:r>
            <a:r>
              <a:rPr lang="en-US" sz="2400" dirty="0" err="1" smtClean="0">
                <a:solidFill>
                  <a:schemeClr val="tx2">
                    <a:lumMod val="50000"/>
                  </a:schemeClr>
                </a:solidFill>
              </a:rPr>
              <a:t>elasto</a:t>
            </a:r>
            <a:r>
              <a:rPr lang="en-US" sz="2400" dirty="0" smtClean="0">
                <a:solidFill>
                  <a:schemeClr val="tx2">
                    <a:lumMod val="50000"/>
                  </a:schemeClr>
                </a:solidFill>
              </a:rPr>
              <a:t>-plastic behavior of the material.</a:t>
            </a:r>
          </a:p>
          <a:p>
            <a:pPr lvl="1"/>
            <a:endParaRPr lang="en-US" sz="2400" dirty="0">
              <a:solidFill>
                <a:schemeClr val="tx2">
                  <a:lumMod val="50000"/>
                </a:schemeClr>
              </a:solidFill>
            </a:endParaRPr>
          </a:p>
          <a:p>
            <a:pPr lvl="1"/>
            <a:endParaRPr lang="en-US" sz="2400" dirty="0" smtClean="0">
              <a:solidFill>
                <a:schemeClr val="tx2">
                  <a:lumMod val="50000"/>
                </a:schemeClr>
              </a:solidFill>
            </a:endParaRPr>
          </a:p>
          <a:p>
            <a:pPr lvl="1"/>
            <a:endParaRPr lang="en-US" sz="2400" dirty="0">
              <a:solidFill>
                <a:schemeClr val="tx2">
                  <a:lumMod val="50000"/>
                </a:schemeClr>
              </a:solidFill>
            </a:endParaRPr>
          </a:p>
          <a:p>
            <a:pPr lvl="1"/>
            <a:endParaRPr lang="en-US" sz="2400" dirty="0" smtClean="0">
              <a:solidFill>
                <a:schemeClr val="tx2">
                  <a:lumMod val="50000"/>
                </a:schemeClr>
              </a:solidFill>
            </a:endParaRPr>
          </a:p>
          <a:p>
            <a:pPr lvl="1"/>
            <a:r>
              <a:rPr lang="en-US" sz="2400" dirty="0" smtClean="0">
                <a:solidFill>
                  <a:schemeClr val="tx2">
                    <a:lumMod val="50000"/>
                  </a:schemeClr>
                </a:solidFill>
              </a:rPr>
              <a:t>Geometric imperfection was also considered.</a:t>
            </a:r>
          </a:p>
          <a:p>
            <a:pPr lvl="1"/>
            <a:r>
              <a:rPr lang="en-US" sz="2400" dirty="0" smtClean="0">
                <a:solidFill>
                  <a:schemeClr val="tx2">
                    <a:lumMod val="50000"/>
                  </a:schemeClr>
                </a:solidFill>
              </a:rPr>
              <a:t>Buckling was modeled using two approaches:</a:t>
            </a:r>
          </a:p>
          <a:p>
            <a:pPr lvl="2"/>
            <a:r>
              <a:rPr lang="en-US" sz="2000" dirty="0" smtClean="0">
                <a:solidFill>
                  <a:schemeClr val="tx2">
                    <a:lumMod val="50000"/>
                  </a:schemeClr>
                </a:solidFill>
              </a:rPr>
              <a:t> </a:t>
            </a:r>
            <a:r>
              <a:rPr lang="en-US" sz="2000" dirty="0" err="1" smtClean="0">
                <a:solidFill>
                  <a:schemeClr val="tx2">
                    <a:lumMod val="50000"/>
                  </a:schemeClr>
                </a:solidFill>
              </a:rPr>
              <a:t>Riks</a:t>
            </a:r>
            <a:r>
              <a:rPr lang="en-US" sz="2000" dirty="0" smtClean="0">
                <a:solidFill>
                  <a:schemeClr val="tx2">
                    <a:lumMod val="50000"/>
                  </a:schemeClr>
                </a:solidFill>
              </a:rPr>
              <a:t> Analysis</a:t>
            </a:r>
          </a:p>
          <a:p>
            <a:pPr lvl="2"/>
            <a:r>
              <a:rPr lang="en-US" sz="2000" dirty="0" smtClean="0">
                <a:solidFill>
                  <a:schemeClr val="tx2">
                    <a:lumMod val="50000"/>
                  </a:schemeClr>
                </a:solidFill>
              </a:rPr>
              <a:t>Displacement control </a:t>
            </a:r>
            <a:endParaRPr lang="en-US" sz="2000" dirty="0" smtClean="0"/>
          </a:p>
        </p:txBody>
      </p:sp>
      <p:pic>
        <p:nvPicPr>
          <p:cNvPr id="5" name="Picture 6"/>
          <p:cNvPicPr>
            <a:picLocks noChangeAspect="1" noChangeArrowheads="1"/>
          </p:cNvPicPr>
          <p:nvPr/>
        </p:nvPicPr>
        <p:blipFill>
          <a:blip r:embed="rId3" cstate="print"/>
          <a:srcRect l="21084" t="42708" r="36164" b="42709"/>
          <a:stretch>
            <a:fillRect/>
          </a:stretch>
        </p:blipFill>
        <p:spPr bwMode="auto">
          <a:xfrm>
            <a:off x="4851400" y="3657600"/>
            <a:ext cx="4267200" cy="818367"/>
          </a:xfrm>
          <a:prstGeom prst="rect">
            <a:avLst/>
          </a:prstGeom>
          <a:noFill/>
          <a:ln w="9525">
            <a:noFill/>
            <a:miter lim="800000"/>
            <a:headEnd/>
            <a:tailEnd/>
          </a:ln>
        </p:spPr>
      </p:pic>
      <p:pic>
        <p:nvPicPr>
          <p:cNvPr id="6" name="Picture 7"/>
          <p:cNvPicPr>
            <a:picLocks noChangeAspect="1" noChangeArrowheads="1"/>
          </p:cNvPicPr>
          <p:nvPr/>
        </p:nvPicPr>
        <p:blipFill>
          <a:blip r:embed="rId4" cstate="print"/>
          <a:srcRect l="27526" t="57292" r="44363" b="25000"/>
          <a:stretch>
            <a:fillRect/>
          </a:stretch>
        </p:blipFill>
        <p:spPr bwMode="auto">
          <a:xfrm>
            <a:off x="304800" y="3276600"/>
            <a:ext cx="4419600" cy="1565275"/>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a:solidFill>
                  <a:srgbClr val="EAEAEA"/>
                </a:solidFill>
                <a:effectLst>
                  <a:outerShdw blurRad="38100" dist="38100" dir="2700000" algn="tl">
                    <a:srgbClr val="000000">
                      <a:alpha val="43137"/>
                    </a:srgbClr>
                  </a:outerShdw>
                </a:effectLst>
              </a:rPr>
              <a:t>Nonlinear Finite Element Analysis</a:t>
            </a:r>
          </a:p>
        </p:txBody>
      </p:sp>
      <p:sp>
        <p:nvSpPr>
          <p:cNvPr id="4" name="Content Placeholder 3"/>
          <p:cNvSpPr>
            <a:spLocks noGrp="1"/>
          </p:cNvSpPr>
          <p:nvPr>
            <p:ph idx="1"/>
          </p:nvPr>
        </p:nvSpPr>
        <p:spPr>
          <a:xfrm>
            <a:off x="228600" y="1600200"/>
            <a:ext cx="8763000" cy="4525963"/>
          </a:xfrm>
        </p:spPr>
        <p:txBody>
          <a:bodyPr>
            <a:normAutofit/>
          </a:bodyPr>
          <a:lstStyle/>
          <a:p>
            <a:pPr lvl="1" fontAlgn="auto">
              <a:spcAft>
                <a:spcPts val="0"/>
              </a:spcAft>
              <a:buFont typeface="Wingdings" pitchFamily="2" charset="2"/>
              <a:buChar char="Ø"/>
            </a:pPr>
            <a:r>
              <a:rPr lang="en-US" sz="1900" b="1" dirty="0" err="1">
                <a:solidFill>
                  <a:schemeClr val="tx2">
                    <a:lumMod val="50000"/>
                  </a:schemeClr>
                </a:solidFill>
                <a:latin typeface="Century Schoolbook" pitchFamily="18" charset="0"/>
              </a:rPr>
              <a:t>Riks</a:t>
            </a:r>
            <a:r>
              <a:rPr lang="en-US" sz="1900" b="1" dirty="0">
                <a:solidFill>
                  <a:schemeClr val="tx2">
                    <a:lumMod val="50000"/>
                  </a:schemeClr>
                </a:solidFill>
                <a:latin typeface="Century Schoolbook" pitchFamily="18" charset="0"/>
              </a:rPr>
              <a:t> Analysis</a:t>
            </a:r>
          </a:p>
          <a:p>
            <a:pPr lvl="2" fontAlgn="auto">
              <a:spcAft>
                <a:spcPts val="0"/>
              </a:spcAft>
              <a:buFont typeface="Wingdings" pitchFamily="2" charset="2"/>
              <a:buChar char="Ø"/>
            </a:pPr>
            <a:r>
              <a:rPr lang="en-US" sz="1900" dirty="0">
                <a:solidFill>
                  <a:schemeClr val="tx2">
                    <a:lumMod val="50000"/>
                  </a:schemeClr>
                </a:solidFill>
                <a:latin typeface="Century Schoolbook" pitchFamily="18" charset="0"/>
              </a:rPr>
              <a:t>Built-upon the results achieved using Linear Perturbation analysis</a:t>
            </a:r>
          </a:p>
          <a:p>
            <a:pPr lvl="2" fontAlgn="auto">
              <a:spcAft>
                <a:spcPts val="0"/>
              </a:spcAft>
              <a:buFont typeface="Wingdings" pitchFamily="2" charset="2"/>
              <a:buChar char="Ø"/>
            </a:pPr>
            <a:r>
              <a:rPr lang="en-US" sz="1900" dirty="0">
                <a:solidFill>
                  <a:schemeClr val="tx2">
                    <a:lumMod val="50000"/>
                  </a:schemeClr>
                </a:solidFill>
                <a:latin typeface="Century Schoolbook" pitchFamily="18" charset="0"/>
              </a:rPr>
              <a:t>Solves for Load and Deflection simultaneously</a:t>
            </a:r>
          </a:p>
          <a:p>
            <a:pPr lvl="2" fontAlgn="auto">
              <a:spcAft>
                <a:spcPts val="0"/>
              </a:spcAft>
              <a:buFont typeface="Wingdings" pitchFamily="2" charset="2"/>
              <a:buChar char="Ø"/>
            </a:pPr>
            <a:r>
              <a:rPr lang="en-US" sz="1900" dirty="0">
                <a:solidFill>
                  <a:schemeClr val="tx2">
                    <a:lumMod val="50000"/>
                  </a:schemeClr>
                </a:solidFill>
                <a:latin typeface="Century Schoolbook" pitchFamily="18" charset="0"/>
              </a:rPr>
              <a:t>Accounts for material nonlinearity by implementing the true stress-strain curve of the material </a:t>
            </a:r>
          </a:p>
          <a:p>
            <a:pPr lvl="1" fontAlgn="auto">
              <a:spcAft>
                <a:spcPts val="0"/>
              </a:spcAft>
              <a:buFont typeface="Wingdings" pitchFamily="2" charset="2"/>
              <a:buChar char="Ø"/>
            </a:pPr>
            <a:r>
              <a:rPr lang="en-US" sz="1900" b="1" dirty="0">
                <a:solidFill>
                  <a:schemeClr val="tx2">
                    <a:lumMod val="50000"/>
                  </a:schemeClr>
                </a:solidFill>
                <a:latin typeface="Century Schoolbook" pitchFamily="18" charset="0"/>
              </a:rPr>
              <a:t>Displacement-based General Static Analysis</a:t>
            </a:r>
          </a:p>
          <a:p>
            <a:pPr lvl="2" fontAlgn="auto">
              <a:spcAft>
                <a:spcPts val="0"/>
              </a:spcAft>
              <a:buFont typeface="Wingdings" pitchFamily="2" charset="2"/>
              <a:buChar char="Ø"/>
            </a:pPr>
            <a:r>
              <a:rPr lang="en-US" sz="1900" dirty="0">
                <a:solidFill>
                  <a:schemeClr val="tx2">
                    <a:lumMod val="50000"/>
                  </a:schemeClr>
                </a:solidFill>
                <a:latin typeface="Century Schoolbook" pitchFamily="18" charset="0"/>
              </a:rPr>
              <a:t>Load is input in the form of axial displacement at the end that is allowed to translate in longitudinal direction</a:t>
            </a:r>
          </a:p>
          <a:p>
            <a:pPr lvl="2" fontAlgn="auto">
              <a:spcAft>
                <a:spcPts val="0"/>
              </a:spcAft>
              <a:buFont typeface="Wingdings" pitchFamily="2" charset="2"/>
              <a:buChar char="Ø"/>
            </a:pPr>
            <a:r>
              <a:rPr lang="en-US" sz="1900" dirty="0">
                <a:solidFill>
                  <a:schemeClr val="tx2">
                    <a:lumMod val="50000"/>
                  </a:schemeClr>
                </a:solidFill>
                <a:latin typeface="Century Schoolbook" pitchFamily="18" charset="0"/>
              </a:rPr>
              <a:t>A value of geometric imperfection ranging from L/1000-L/2000 induced as lateral displacement at the column mid-height</a:t>
            </a:r>
          </a:p>
          <a:p>
            <a:endParaRPr lang="en-US" sz="1900" dirty="0"/>
          </a:p>
        </p:txBody>
      </p:sp>
      <p:pic>
        <p:nvPicPr>
          <p:cNvPr id="8" name="Picture 2"/>
          <p:cNvPicPr>
            <a:picLocks noChangeAspect="1" noChangeArrowheads="1"/>
          </p:cNvPicPr>
          <p:nvPr/>
        </p:nvPicPr>
        <p:blipFill>
          <a:blip r:embed="rId2" cstate="print"/>
          <a:srcRect l="29636" t="58133" r="33785" b="23795"/>
          <a:stretch>
            <a:fillRect/>
          </a:stretch>
        </p:blipFill>
        <p:spPr bwMode="auto">
          <a:xfrm>
            <a:off x="1981200" y="5334000"/>
            <a:ext cx="4465320" cy="1371600"/>
          </a:xfrm>
          <a:prstGeom prst="rect">
            <a:avLst/>
          </a:prstGeom>
          <a:noFill/>
          <a:ln w="9525">
            <a:solidFill>
              <a:srgbClr val="990033"/>
            </a:solidFill>
            <a:miter lim="800000"/>
            <a:headEnd/>
            <a:tailEnd/>
          </a:ln>
        </p:spPr>
      </p:pic>
    </p:spTree>
    <p:extLst>
      <p:ext uri="{BB962C8B-B14F-4D97-AF65-F5344CB8AC3E}">
        <p14:creationId xmlns:p14="http://schemas.microsoft.com/office/powerpoint/2010/main" val="2383237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8600" y="1371600"/>
            <a:ext cx="8153400" cy="5486400"/>
          </a:xfrm>
        </p:spPr>
        <p:txBody>
          <a:bodyPr>
            <a:normAutofit/>
          </a:bodyPr>
          <a:lstStyle/>
          <a:p>
            <a:pPr>
              <a:buBlip>
                <a:blip r:embed="rId2"/>
              </a:buBlip>
            </a:pPr>
            <a:r>
              <a:rPr lang="en-US" sz="2300" dirty="0" smtClean="0">
                <a:solidFill>
                  <a:schemeClr val="tx2">
                    <a:lumMod val="50000"/>
                  </a:schemeClr>
                </a:solidFill>
                <a:effectLst>
                  <a:outerShdw blurRad="38100" dist="38100" dir="2700000" algn="tl">
                    <a:srgbClr val="000000">
                      <a:alpha val="43137"/>
                    </a:srgbClr>
                  </a:outerShdw>
                </a:effectLst>
                <a:latin typeface="Century Schoolbook" pitchFamily="18" charset="0"/>
              </a:rPr>
              <a:t>Mesh </a:t>
            </a:r>
            <a:r>
              <a:rPr lang="en-US" sz="2300" dirty="0" smtClean="0">
                <a:solidFill>
                  <a:schemeClr val="tx2">
                    <a:lumMod val="50000"/>
                  </a:schemeClr>
                </a:solidFill>
                <a:effectLst>
                  <a:outerShdw blurRad="38100" dist="38100" dir="2700000" algn="tl">
                    <a:srgbClr val="000000">
                      <a:alpha val="43137"/>
                    </a:srgbClr>
                  </a:outerShdw>
                </a:effectLst>
                <a:latin typeface="Century Schoolbook" pitchFamily="18" charset="0"/>
              </a:rPr>
              <a:t>Sensitivity Analysis</a:t>
            </a:r>
          </a:p>
          <a:p>
            <a:pPr>
              <a:buNone/>
            </a:pPr>
            <a:endParaRPr lang="en-US" sz="2400" dirty="0" smtClean="0">
              <a:solidFill>
                <a:schemeClr val="tx2">
                  <a:lumMod val="50000"/>
                </a:schemeClr>
              </a:solidFill>
            </a:endParaRPr>
          </a:p>
          <a:p>
            <a:pPr>
              <a:buNone/>
            </a:pPr>
            <a:r>
              <a:rPr lang="en-US" sz="2400" dirty="0" smtClean="0">
                <a:solidFill>
                  <a:schemeClr val="tx2">
                    <a:lumMod val="50000"/>
                  </a:schemeClr>
                </a:solidFill>
              </a:rPr>
              <a:t>	</a:t>
            </a:r>
            <a:r>
              <a:rPr lang="en-US" sz="1800" dirty="0" smtClean="0">
                <a:solidFill>
                  <a:schemeClr val="tx2">
                    <a:lumMod val="50000"/>
                  </a:schemeClr>
                </a:solidFill>
                <a:latin typeface="Century Schoolbook" pitchFamily="18" charset="0"/>
              </a:rPr>
              <a:t>Mesh 1= 50</a:t>
            </a:r>
          </a:p>
          <a:p>
            <a:pPr>
              <a:buNone/>
            </a:pPr>
            <a:r>
              <a:rPr lang="en-US" sz="1800" dirty="0" smtClean="0">
                <a:solidFill>
                  <a:schemeClr val="tx2">
                    <a:lumMod val="50000"/>
                  </a:schemeClr>
                </a:solidFill>
                <a:latin typeface="Century Schoolbook" pitchFamily="18" charset="0"/>
              </a:rPr>
              <a:t>	Mesh 2 = 25</a:t>
            </a:r>
          </a:p>
          <a:p>
            <a:pPr>
              <a:buNone/>
            </a:pPr>
            <a:r>
              <a:rPr lang="en-US" sz="1800" dirty="0" smtClean="0">
                <a:solidFill>
                  <a:schemeClr val="tx2">
                    <a:lumMod val="50000"/>
                  </a:schemeClr>
                </a:solidFill>
                <a:latin typeface="Century Schoolbook" pitchFamily="18" charset="0"/>
              </a:rPr>
              <a:t>	Mesh 3 = 10</a:t>
            </a:r>
          </a:p>
          <a:p>
            <a:pPr>
              <a:buBlip>
                <a:blip r:embed="rId2"/>
              </a:buBlip>
            </a:pPr>
            <a:endParaRPr lang="en-US" sz="1800" dirty="0" smtClean="0">
              <a:solidFill>
                <a:schemeClr val="tx2">
                  <a:lumMod val="50000"/>
                </a:schemeClr>
              </a:solidFill>
              <a:latin typeface="Century Schoolbook" pitchFamily="18" charset="0"/>
            </a:endParaRPr>
          </a:p>
          <a:p>
            <a:r>
              <a:rPr lang="en-US" sz="1800" dirty="0" smtClean="0">
                <a:latin typeface="Century Schoolbook" pitchFamily="18" charset="0"/>
              </a:rPr>
              <a:t>Mesh 1 exceeded 4% for</a:t>
            </a:r>
          </a:p>
          <a:p>
            <a:pPr>
              <a:buNone/>
            </a:pPr>
            <a:r>
              <a:rPr lang="en-US" sz="1800" dirty="0" smtClean="0">
                <a:latin typeface="Century Schoolbook" pitchFamily="18" charset="0"/>
              </a:rPr>
              <a:t>	CL1.5T20 and reached </a:t>
            </a:r>
          </a:p>
          <a:p>
            <a:pPr>
              <a:buNone/>
            </a:pPr>
            <a:r>
              <a:rPr lang="en-US" sz="1800" dirty="0" smtClean="0">
                <a:latin typeface="Century Schoolbook" pitchFamily="18" charset="0"/>
              </a:rPr>
              <a:t>	around 12% with CL2T0.</a:t>
            </a:r>
          </a:p>
          <a:p>
            <a:r>
              <a:rPr lang="en-US" sz="1800" dirty="0" smtClean="0">
                <a:latin typeface="Century Schoolbook" pitchFamily="18" charset="0"/>
              </a:rPr>
              <a:t>Mesh 2 and Mesh 3 both </a:t>
            </a:r>
          </a:p>
          <a:p>
            <a:pPr>
              <a:buNone/>
            </a:pPr>
            <a:r>
              <a:rPr lang="en-US" sz="1800" dirty="0" smtClean="0">
                <a:latin typeface="Century Schoolbook" pitchFamily="18" charset="0"/>
              </a:rPr>
              <a:t>	Showed &lt; 0.5% variation.</a:t>
            </a:r>
            <a:endParaRPr lang="en-US" sz="1800" dirty="0">
              <a:latin typeface="Century Schoolbook" pitchFamily="18" charset="0"/>
            </a:endParaRPr>
          </a:p>
        </p:txBody>
      </p:sp>
      <p:pic>
        <p:nvPicPr>
          <p:cNvPr id="9" name="officeArt object"/>
          <p:cNvPicPr/>
          <p:nvPr/>
        </p:nvPicPr>
        <p:blipFill>
          <a:blip r:embed="rId3" cstate="print">
            <a:extLst/>
          </a:blip>
          <a:srcRect l="25347" t="32716" b="20061"/>
          <a:stretch>
            <a:fillRect/>
          </a:stretch>
        </p:blipFill>
        <p:spPr>
          <a:xfrm>
            <a:off x="3962400" y="2133600"/>
            <a:ext cx="4800600" cy="1905000"/>
          </a:xfrm>
          <a:prstGeom prst="rect">
            <a:avLst/>
          </a:prstGeom>
          <a:ln w="9525" cap="flat">
            <a:solidFill>
              <a:srgbClr val="990033"/>
            </a:solidFill>
            <a:prstDash val="solid"/>
            <a:miter lim="800000"/>
          </a:ln>
          <a:effectLst/>
        </p:spPr>
      </p:pic>
      <p:pic>
        <p:nvPicPr>
          <p:cNvPr id="10" name="officeArt object"/>
          <p:cNvPicPr/>
          <p:nvPr/>
        </p:nvPicPr>
        <p:blipFill>
          <a:blip r:embed="rId4" cstate="print">
            <a:extLst/>
          </a:blip>
          <a:stretch>
            <a:fillRect/>
          </a:stretch>
        </p:blipFill>
        <p:spPr>
          <a:xfrm>
            <a:off x="3962400" y="4114800"/>
            <a:ext cx="4800600" cy="2286000"/>
          </a:xfrm>
          <a:prstGeom prst="rect">
            <a:avLst/>
          </a:prstGeom>
          <a:ln w="12700" cap="flat">
            <a:solidFill>
              <a:srgbClr val="990033"/>
            </a:solidFill>
            <a:miter lim="400000"/>
          </a:ln>
          <a:effectLst/>
        </p:spPr>
      </p:pic>
      <p:sp>
        <p:nvSpPr>
          <p:cNvPr id="6" name="Slide Number Placeholder 5"/>
          <p:cNvSpPr>
            <a:spLocks noGrp="1"/>
          </p:cNvSpPr>
          <p:nvPr>
            <p:ph type="sldNum" sz="quarter" idx="12"/>
          </p:nvPr>
        </p:nvSpPr>
        <p:spPr/>
        <p:txBody>
          <a:bodyPr/>
          <a:lstStyle/>
          <a:p>
            <a:fld id="{79CF97D7-670E-49C5-9C3E-BAB27D8460D2}" type="slidenum">
              <a:rPr lang="en-CA" smtClean="0"/>
              <a:pPr/>
              <a:t>23</a:t>
            </a:fld>
            <a:endParaRPr lang="en-CA" dirty="0"/>
          </a:p>
        </p:txBody>
      </p:sp>
    </p:spTree>
    <p:extLst>
      <p:ext uri="{BB962C8B-B14F-4D97-AF65-F5344CB8AC3E}">
        <p14:creationId xmlns:p14="http://schemas.microsoft.com/office/powerpoint/2010/main" val="35508925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8600" y="1447800"/>
            <a:ext cx="8077200" cy="5410200"/>
          </a:xfrm>
        </p:spPr>
        <p:txBody>
          <a:bodyPr/>
          <a:lstStyle/>
          <a:p>
            <a:pPr>
              <a:buBlip>
                <a:blip r:embed="rId2"/>
              </a:buBlip>
            </a:pPr>
            <a:r>
              <a:rPr lang="en-US" sz="20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Nonlinear FE model Verification</a:t>
            </a:r>
          </a:p>
          <a:p>
            <a:r>
              <a:rPr lang="en-US" sz="1800" dirty="0" smtClean="0">
                <a:latin typeface="Century Schoolbook" pitchFamily="18" charset="0"/>
              </a:rPr>
              <a:t>Experimental and Nonlinear Finite element results compared against the AISC code provisions for the prismatic columns</a:t>
            </a:r>
            <a:r>
              <a:rPr lang="en-US" sz="2000" dirty="0" smtClean="0">
                <a:latin typeface="Century Schoolbook" pitchFamily="18" charset="0"/>
              </a:rPr>
              <a:t>.</a:t>
            </a:r>
          </a:p>
          <a:p>
            <a:r>
              <a:rPr lang="en-US" sz="2000" dirty="0" smtClean="0">
                <a:latin typeface="Century Schoolbook" pitchFamily="18" charset="0"/>
              </a:rPr>
              <a:t>Pretwisted columns simulated through FE analysis</a:t>
            </a:r>
          </a:p>
        </p:txBody>
      </p:sp>
      <p:pic>
        <p:nvPicPr>
          <p:cNvPr id="6" name="officeArt object"/>
          <p:cNvPicPr/>
          <p:nvPr/>
        </p:nvPicPr>
        <p:blipFill>
          <a:blip r:embed="rId3" cstate="print">
            <a:extLst/>
          </a:blip>
          <a:stretch>
            <a:fillRect/>
          </a:stretch>
        </p:blipFill>
        <p:spPr>
          <a:xfrm>
            <a:off x="495300" y="3733800"/>
            <a:ext cx="3429000" cy="2743200"/>
          </a:xfrm>
          <a:prstGeom prst="rect">
            <a:avLst/>
          </a:prstGeom>
          <a:ln w="12700" cap="flat">
            <a:solidFill>
              <a:srgbClr val="990033"/>
            </a:solidFill>
            <a:miter lim="400000"/>
          </a:ln>
          <a:effectLst/>
        </p:spPr>
      </p:pic>
      <p:sp>
        <p:nvSpPr>
          <p:cNvPr id="7" name="Slide Number Placeholder 6"/>
          <p:cNvSpPr>
            <a:spLocks noGrp="1"/>
          </p:cNvSpPr>
          <p:nvPr>
            <p:ph type="sldNum" sz="quarter" idx="12"/>
          </p:nvPr>
        </p:nvSpPr>
        <p:spPr/>
        <p:txBody>
          <a:bodyPr/>
          <a:lstStyle/>
          <a:p>
            <a:fld id="{79CF97D7-670E-49C5-9C3E-BAB27D8460D2}" type="slidenum">
              <a:rPr lang="en-CA" smtClean="0"/>
              <a:pPr/>
              <a:t>24</a:t>
            </a:fld>
            <a:endParaRPr lang="en-CA" dirty="0"/>
          </a:p>
        </p:txBody>
      </p:sp>
      <p:pic>
        <p:nvPicPr>
          <p:cNvPr id="8" name="officeArt object"/>
          <p:cNvPicPr/>
          <p:nvPr/>
        </p:nvPicPr>
        <p:blipFill>
          <a:blip r:embed="rId4" cstate="print">
            <a:extLst/>
          </a:blip>
          <a:stretch>
            <a:fillRect/>
          </a:stretch>
        </p:blipFill>
        <p:spPr>
          <a:xfrm>
            <a:off x="4267200" y="3733800"/>
            <a:ext cx="4343400" cy="2743200"/>
          </a:xfrm>
          <a:prstGeom prst="rect">
            <a:avLst/>
          </a:prstGeom>
          <a:ln w="12700" cap="flat">
            <a:solidFill>
              <a:srgbClr val="990033"/>
            </a:solidFill>
            <a:miter lim="400000"/>
          </a:ln>
          <a:effectLst/>
        </p:spPr>
      </p:pic>
      <p:pic>
        <p:nvPicPr>
          <p:cNvPr id="9" name="Picture 5"/>
          <p:cNvPicPr>
            <a:picLocks noChangeAspect="1" noChangeArrowheads="1"/>
          </p:cNvPicPr>
          <p:nvPr/>
        </p:nvPicPr>
        <p:blipFill>
          <a:blip r:embed="rId5" cstate="print"/>
          <a:srcRect l="13690" t="56250" r="61127" b="38542"/>
          <a:stretch>
            <a:fillRect/>
          </a:stretch>
        </p:blipFill>
        <p:spPr bwMode="auto">
          <a:xfrm>
            <a:off x="685800" y="2996020"/>
            <a:ext cx="3048001" cy="354420"/>
          </a:xfrm>
          <a:prstGeom prst="rect">
            <a:avLst/>
          </a:prstGeom>
          <a:noFill/>
          <a:ln w="9525">
            <a:noFill/>
            <a:miter lim="800000"/>
            <a:headEnd/>
            <a:tailEnd/>
          </a:ln>
        </p:spPr>
      </p:pic>
    </p:spTree>
    <p:extLst>
      <p:ext uri="{BB962C8B-B14F-4D97-AF65-F5344CB8AC3E}">
        <p14:creationId xmlns:p14="http://schemas.microsoft.com/office/powerpoint/2010/main" val="27919166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8600" y="1447800"/>
            <a:ext cx="8915400" cy="5410200"/>
          </a:xfrm>
        </p:spPr>
        <p:txBody>
          <a:bodyPr/>
          <a:lstStyle/>
          <a:p>
            <a:pPr>
              <a:buBlip>
                <a:blip r:embed="rId2"/>
              </a:buBlip>
            </a:pPr>
            <a:r>
              <a:rPr lang="en-US" sz="23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Nonlinear FE model Verification</a:t>
            </a:r>
          </a:p>
          <a:p>
            <a:r>
              <a:rPr lang="en-US" sz="1900" dirty="0" smtClean="0">
                <a:latin typeface="Century Schoolbook" pitchFamily="18" charset="0"/>
              </a:rPr>
              <a:t>Experimental and Nonlinear Finite element results compared against the AISC code provisions for the prismatic columns.</a:t>
            </a:r>
          </a:p>
          <a:p>
            <a:r>
              <a:rPr lang="en-US" sz="1900" dirty="0" smtClean="0">
                <a:latin typeface="Century Schoolbook" pitchFamily="18" charset="0"/>
              </a:rPr>
              <a:t>Pretwisted columns simulated through FE analysis</a:t>
            </a:r>
          </a:p>
        </p:txBody>
      </p:sp>
      <p:pic>
        <p:nvPicPr>
          <p:cNvPr id="6" name="officeArt object"/>
          <p:cNvPicPr/>
          <p:nvPr/>
        </p:nvPicPr>
        <p:blipFill>
          <a:blip r:embed="rId3" cstate="print">
            <a:extLst/>
          </a:blip>
          <a:stretch>
            <a:fillRect/>
          </a:stretch>
        </p:blipFill>
        <p:spPr>
          <a:xfrm>
            <a:off x="685800" y="3962400"/>
            <a:ext cx="3505200" cy="2743200"/>
          </a:xfrm>
          <a:prstGeom prst="rect">
            <a:avLst/>
          </a:prstGeom>
          <a:ln w="12700" cap="flat">
            <a:solidFill>
              <a:srgbClr val="990033"/>
            </a:solidFill>
            <a:miter lim="400000"/>
          </a:ln>
          <a:effectLst/>
        </p:spPr>
      </p:pic>
      <p:sp>
        <p:nvSpPr>
          <p:cNvPr id="7" name="Slide Number Placeholder 6"/>
          <p:cNvSpPr>
            <a:spLocks noGrp="1"/>
          </p:cNvSpPr>
          <p:nvPr>
            <p:ph type="sldNum" sz="quarter" idx="12"/>
          </p:nvPr>
        </p:nvSpPr>
        <p:spPr/>
        <p:txBody>
          <a:bodyPr/>
          <a:lstStyle/>
          <a:p>
            <a:fld id="{79CF97D7-670E-49C5-9C3E-BAB27D8460D2}" type="slidenum">
              <a:rPr lang="en-CA" smtClean="0"/>
              <a:pPr/>
              <a:t>25</a:t>
            </a:fld>
            <a:endParaRPr lang="en-CA" dirty="0"/>
          </a:p>
        </p:txBody>
      </p:sp>
      <p:pic>
        <p:nvPicPr>
          <p:cNvPr id="8" name="officeArt object"/>
          <p:cNvPicPr/>
          <p:nvPr/>
        </p:nvPicPr>
        <p:blipFill>
          <a:blip r:embed="rId4" cstate="print">
            <a:extLst/>
          </a:blip>
          <a:stretch>
            <a:fillRect/>
          </a:stretch>
        </p:blipFill>
        <p:spPr>
          <a:xfrm>
            <a:off x="4343400" y="3962400"/>
            <a:ext cx="4343400" cy="2743200"/>
          </a:xfrm>
          <a:prstGeom prst="rect">
            <a:avLst/>
          </a:prstGeom>
          <a:ln w="12700" cap="flat">
            <a:solidFill>
              <a:srgbClr val="990033"/>
            </a:solidFill>
            <a:miter lim="400000"/>
          </a:ln>
          <a:effectLst/>
        </p:spPr>
      </p:pic>
      <p:pic>
        <p:nvPicPr>
          <p:cNvPr id="9" name="Picture 5"/>
          <p:cNvPicPr>
            <a:picLocks noChangeAspect="1" noChangeArrowheads="1"/>
          </p:cNvPicPr>
          <p:nvPr/>
        </p:nvPicPr>
        <p:blipFill>
          <a:blip r:embed="rId5" cstate="print"/>
          <a:srcRect l="13690" t="56250" r="61127" b="38542"/>
          <a:stretch>
            <a:fillRect/>
          </a:stretch>
        </p:blipFill>
        <p:spPr bwMode="auto">
          <a:xfrm>
            <a:off x="1219200" y="2922180"/>
            <a:ext cx="3048000" cy="354420"/>
          </a:xfrm>
          <a:prstGeom prst="rect">
            <a:avLst/>
          </a:prstGeom>
          <a:noFill/>
          <a:ln w="9525">
            <a:noFill/>
            <a:miter lim="800000"/>
            <a:headEnd/>
            <a:tailEnd/>
          </a:ln>
        </p:spPr>
      </p:pic>
      <p:pic>
        <p:nvPicPr>
          <p:cNvPr id="5122" name="Picture 2"/>
          <p:cNvPicPr>
            <a:picLocks noChangeAspect="1" noChangeArrowheads="1"/>
          </p:cNvPicPr>
          <p:nvPr/>
        </p:nvPicPr>
        <p:blipFill>
          <a:blip r:embed="rId6" cstate="print"/>
          <a:srcRect l="28697" t="27083" r="49049" b="60417"/>
          <a:stretch>
            <a:fillRect/>
          </a:stretch>
        </p:blipFill>
        <p:spPr bwMode="auto">
          <a:xfrm>
            <a:off x="4648200" y="2819400"/>
            <a:ext cx="2286000" cy="761999"/>
          </a:xfrm>
          <a:prstGeom prst="rect">
            <a:avLst/>
          </a:prstGeom>
          <a:noFill/>
          <a:ln w="9525">
            <a:noFill/>
            <a:miter lim="800000"/>
            <a:headEnd/>
            <a:tailEnd/>
          </a:ln>
        </p:spPr>
      </p:pic>
      <p:pic>
        <p:nvPicPr>
          <p:cNvPr id="10" name="Picture 2"/>
          <p:cNvPicPr>
            <a:picLocks noChangeAspect="1" noChangeArrowheads="1"/>
          </p:cNvPicPr>
          <p:nvPr/>
        </p:nvPicPr>
        <p:blipFill>
          <a:blip r:embed="rId7" cstate="print"/>
          <a:srcRect l="14056" t="45833" r="63689" b="46875"/>
          <a:stretch>
            <a:fillRect/>
          </a:stretch>
        </p:blipFill>
        <p:spPr bwMode="auto">
          <a:xfrm>
            <a:off x="1295400" y="3352800"/>
            <a:ext cx="2286000" cy="435142"/>
          </a:xfrm>
          <a:prstGeom prst="rect">
            <a:avLst/>
          </a:prstGeom>
          <a:noFill/>
          <a:ln w="9525">
            <a:noFill/>
            <a:miter lim="800000"/>
            <a:headEnd/>
            <a:tailEnd/>
          </a:ln>
        </p:spPr>
      </p:pic>
      <p:pic>
        <p:nvPicPr>
          <p:cNvPr id="11" name="Picture 3"/>
          <p:cNvPicPr>
            <a:picLocks noChangeAspect="1" noChangeArrowheads="1"/>
          </p:cNvPicPr>
          <p:nvPr/>
        </p:nvPicPr>
        <p:blipFill>
          <a:blip r:embed="rId8" cstate="print"/>
          <a:srcRect l="12884" t="58333" r="63690" b="34375"/>
          <a:stretch>
            <a:fillRect/>
          </a:stretch>
        </p:blipFill>
        <p:spPr bwMode="auto">
          <a:xfrm>
            <a:off x="4495800" y="3505200"/>
            <a:ext cx="2438400" cy="373380"/>
          </a:xfrm>
          <a:prstGeom prst="rect">
            <a:avLst/>
          </a:prstGeom>
          <a:noFill/>
          <a:ln w="9525">
            <a:noFill/>
            <a:miter lim="800000"/>
            <a:headEnd/>
            <a:tailEnd/>
          </a:ln>
        </p:spPr>
      </p:pic>
    </p:spTree>
    <p:extLst>
      <p:ext uri="{BB962C8B-B14F-4D97-AF65-F5344CB8AC3E}">
        <p14:creationId xmlns:p14="http://schemas.microsoft.com/office/powerpoint/2010/main" val="18680023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76200" y="1447800"/>
            <a:ext cx="9067800" cy="685800"/>
          </a:xfrm>
        </p:spPr>
        <p:txBody>
          <a:bodyPr>
            <a:normAutofit/>
          </a:bodyPr>
          <a:lstStyle/>
          <a:p>
            <a:pPr>
              <a:buBlip>
                <a:blip r:embed="rId2"/>
              </a:buBlip>
            </a:pPr>
            <a:r>
              <a:rPr lang="en-US" sz="20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Nonlinear FE model </a:t>
            </a:r>
            <a:r>
              <a:rPr lang="en-US" sz="20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Verification:</a:t>
            </a:r>
          </a:p>
          <a:p>
            <a:pPr>
              <a:buBlip>
                <a:blip r:embed="rId2"/>
              </a:buBlip>
            </a:pPr>
            <a:endParaRPr lang="en-US" sz="1000" dirty="0" smtClean="0">
              <a:solidFill>
                <a:schemeClr val="tx2">
                  <a:lumMod val="50000"/>
                </a:schemeClr>
              </a:solidFill>
              <a:latin typeface="Century Schoolbook" pitchFamily="18" charset="0"/>
            </a:endParaRPr>
          </a:p>
        </p:txBody>
      </p:sp>
      <p:pic>
        <p:nvPicPr>
          <p:cNvPr id="6" name="officeArt object"/>
          <p:cNvPicPr/>
          <p:nvPr/>
        </p:nvPicPr>
        <p:blipFill>
          <a:blip r:embed="rId3" cstate="print">
            <a:extLst/>
          </a:blip>
          <a:stretch>
            <a:fillRect/>
          </a:stretch>
        </p:blipFill>
        <p:spPr>
          <a:xfrm>
            <a:off x="1524000" y="2286000"/>
            <a:ext cx="2438400" cy="1981200"/>
          </a:xfrm>
          <a:prstGeom prst="rect">
            <a:avLst/>
          </a:prstGeom>
          <a:ln w="12700" cap="flat">
            <a:solidFill>
              <a:srgbClr val="990033"/>
            </a:solidFill>
            <a:miter lim="400000"/>
          </a:ln>
          <a:effectLst/>
        </p:spPr>
      </p:pic>
      <p:pic>
        <p:nvPicPr>
          <p:cNvPr id="8" name="officeArt object"/>
          <p:cNvPicPr/>
          <p:nvPr/>
        </p:nvPicPr>
        <p:blipFill>
          <a:blip r:embed="rId4" cstate="print">
            <a:extLst/>
          </a:blip>
          <a:stretch>
            <a:fillRect/>
          </a:stretch>
        </p:blipFill>
        <p:spPr>
          <a:xfrm>
            <a:off x="4038600" y="2286000"/>
            <a:ext cx="2438400" cy="1981200"/>
          </a:xfrm>
          <a:prstGeom prst="rect">
            <a:avLst/>
          </a:prstGeom>
          <a:ln w="12700" cap="flat">
            <a:solidFill>
              <a:srgbClr val="990033"/>
            </a:solidFill>
            <a:miter lim="400000"/>
          </a:ln>
          <a:effectLst/>
        </p:spPr>
      </p:pic>
      <p:pic>
        <p:nvPicPr>
          <p:cNvPr id="9" name="officeArt object"/>
          <p:cNvPicPr/>
          <p:nvPr/>
        </p:nvPicPr>
        <p:blipFill>
          <a:blip r:embed="rId5" cstate="print">
            <a:extLst/>
          </a:blip>
          <a:stretch>
            <a:fillRect/>
          </a:stretch>
        </p:blipFill>
        <p:spPr>
          <a:xfrm>
            <a:off x="6553200" y="2286000"/>
            <a:ext cx="2514600" cy="1981200"/>
          </a:xfrm>
          <a:prstGeom prst="rect">
            <a:avLst/>
          </a:prstGeom>
          <a:ln w="12700" cap="flat">
            <a:solidFill>
              <a:srgbClr val="990033"/>
            </a:solidFill>
            <a:miter lim="400000"/>
          </a:ln>
          <a:effectLst/>
        </p:spPr>
      </p:pic>
      <p:sp>
        <p:nvSpPr>
          <p:cNvPr id="7" name="Slide Number Placeholder 6"/>
          <p:cNvSpPr>
            <a:spLocks noGrp="1"/>
          </p:cNvSpPr>
          <p:nvPr>
            <p:ph type="sldNum" sz="quarter" idx="12"/>
          </p:nvPr>
        </p:nvSpPr>
        <p:spPr/>
        <p:txBody>
          <a:bodyPr/>
          <a:lstStyle/>
          <a:p>
            <a:fld id="{79CF97D7-670E-49C5-9C3E-BAB27D8460D2}" type="slidenum">
              <a:rPr lang="en-CA" smtClean="0"/>
              <a:pPr/>
              <a:t>26</a:t>
            </a:fld>
            <a:endParaRPr lang="en-CA" dirty="0"/>
          </a:p>
        </p:txBody>
      </p:sp>
      <p:pic>
        <p:nvPicPr>
          <p:cNvPr id="10" name="officeArt object"/>
          <p:cNvPicPr/>
          <p:nvPr/>
        </p:nvPicPr>
        <p:blipFill>
          <a:blip r:embed="rId6" cstate="print">
            <a:extLst/>
          </a:blip>
          <a:stretch>
            <a:fillRect/>
          </a:stretch>
        </p:blipFill>
        <p:spPr>
          <a:xfrm>
            <a:off x="1524000" y="4648200"/>
            <a:ext cx="2438400" cy="2133600"/>
          </a:xfrm>
          <a:prstGeom prst="rect">
            <a:avLst/>
          </a:prstGeom>
          <a:ln w="12700" cap="flat">
            <a:solidFill>
              <a:srgbClr val="990033"/>
            </a:solidFill>
            <a:miter lim="400000"/>
          </a:ln>
          <a:effectLst/>
        </p:spPr>
      </p:pic>
      <p:pic>
        <p:nvPicPr>
          <p:cNvPr id="11" name="officeArt object"/>
          <p:cNvPicPr/>
          <p:nvPr/>
        </p:nvPicPr>
        <p:blipFill>
          <a:blip r:embed="rId7" cstate="print">
            <a:extLst/>
          </a:blip>
          <a:stretch>
            <a:fillRect/>
          </a:stretch>
        </p:blipFill>
        <p:spPr>
          <a:xfrm>
            <a:off x="4038600" y="4648200"/>
            <a:ext cx="2438400" cy="2133600"/>
          </a:xfrm>
          <a:prstGeom prst="rect">
            <a:avLst/>
          </a:prstGeom>
          <a:ln w="12700" cap="flat">
            <a:solidFill>
              <a:srgbClr val="990033"/>
            </a:solidFill>
            <a:miter lim="400000"/>
          </a:ln>
          <a:effectLst/>
        </p:spPr>
      </p:pic>
      <p:pic>
        <p:nvPicPr>
          <p:cNvPr id="12" name="officeArt object"/>
          <p:cNvPicPr/>
          <p:nvPr/>
        </p:nvPicPr>
        <p:blipFill>
          <a:blip r:embed="rId8" cstate="print">
            <a:extLst/>
          </a:blip>
          <a:stretch>
            <a:fillRect/>
          </a:stretch>
        </p:blipFill>
        <p:spPr>
          <a:xfrm>
            <a:off x="6553200" y="4648200"/>
            <a:ext cx="2514600" cy="2133600"/>
          </a:xfrm>
          <a:prstGeom prst="rect">
            <a:avLst/>
          </a:prstGeom>
          <a:ln w="12700" cap="flat">
            <a:solidFill>
              <a:srgbClr val="990033"/>
            </a:solidFill>
            <a:miter lim="400000"/>
          </a:ln>
          <a:effectLst/>
        </p:spPr>
      </p:pic>
      <p:sp>
        <p:nvSpPr>
          <p:cNvPr id="3" name="Rectangle 2"/>
          <p:cNvSpPr/>
          <p:nvPr/>
        </p:nvSpPr>
        <p:spPr>
          <a:xfrm>
            <a:off x="25400" y="2260600"/>
            <a:ext cx="1447800" cy="954107"/>
          </a:xfrm>
          <a:prstGeom prst="rect">
            <a:avLst/>
          </a:prstGeom>
        </p:spPr>
        <p:txBody>
          <a:bodyPr wrap="square">
            <a:spAutoFit/>
          </a:bodyPr>
          <a:lstStyle/>
          <a:p>
            <a:pPr>
              <a:buFont typeface="Wingdings" pitchFamily="2" charset="2"/>
              <a:buChar char="Ø"/>
            </a:pPr>
            <a:r>
              <a:rPr lang="en-US" sz="1400" b="1" dirty="0">
                <a:solidFill>
                  <a:schemeClr val="tx2">
                    <a:lumMod val="50000"/>
                  </a:schemeClr>
                </a:solidFill>
                <a:latin typeface="Century Schoolbook" pitchFamily="18" charset="0"/>
              </a:rPr>
              <a:t>Axial Load versus Displacement:</a:t>
            </a:r>
            <a:endParaRPr lang="en-US" sz="1400" b="1" u="sng" dirty="0">
              <a:solidFill>
                <a:schemeClr val="tx2">
                  <a:lumMod val="50000"/>
                </a:schemeClr>
              </a:solidFill>
              <a:effectLst>
                <a:outerShdw blurRad="38100" dist="38100" dir="2700000" algn="tl">
                  <a:srgbClr val="000000">
                    <a:alpha val="43137"/>
                  </a:srgbClr>
                </a:outerShdw>
              </a:effectLst>
            </a:endParaRPr>
          </a:p>
        </p:txBody>
      </p:sp>
      <p:sp>
        <p:nvSpPr>
          <p:cNvPr id="13" name="Rectangle 12"/>
          <p:cNvSpPr/>
          <p:nvPr/>
        </p:nvSpPr>
        <p:spPr>
          <a:xfrm>
            <a:off x="-76200" y="4648200"/>
            <a:ext cx="1752600" cy="523220"/>
          </a:xfrm>
          <a:prstGeom prst="rect">
            <a:avLst/>
          </a:prstGeom>
        </p:spPr>
        <p:txBody>
          <a:bodyPr wrap="square">
            <a:spAutoFit/>
          </a:bodyPr>
          <a:lstStyle/>
          <a:p>
            <a:pPr>
              <a:buFont typeface="Wingdings" pitchFamily="2" charset="2"/>
              <a:buChar char="Ø"/>
            </a:pPr>
            <a:r>
              <a:rPr lang="en-US" sz="1400" b="1" dirty="0">
                <a:solidFill>
                  <a:schemeClr val="tx2">
                    <a:lumMod val="50000"/>
                  </a:schemeClr>
                </a:solidFill>
                <a:latin typeface="Century Schoolbook" pitchFamily="18" charset="0"/>
              </a:rPr>
              <a:t>Axial Load versus </a:t>
            </a:r>
            <a:r>
              <a:rPr lang="en-US" sz="1400" b="1" dirty="0" smtClean="0">
                <a:solidFill>
                  <a:schemeClr val="tx2">
                    <a:lumMod val="50000"/>
                  </a:schemeClr>
                </a:solidFill>
                <a:latin typeface="Century Schoolbook" pitchFamily="18" charset="0"/>
              </a:rPr>
              <a:t>Strain:</a:t>
            </a:r>
            <a:endParaRPr lang="en-US" sz="1400" b="1" u="sng" dirty="0">
              <a:solidFill>
                <a:schemeClr val="tx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62221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52400" y="1447800"/>
            <a:ext cx="8077200" cy="5486400"/>
          </a:xfrm>
        </p:spPr>
        <p:txBody>
          <a:bodyPr/>
          <a:lstStyle/>
          <a:p>
            <a:pPr>
              <a:buBlip>
                <a:blip r:embed="rId2"/>
              </a:buBlip>
            </a:pPr>
            <a:r>
              <a:rPr lang="en-US" sz="23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Expanded Parametric Study</a:t>
            </a:r>
          </a:p>
          <a:p>
            <a:r>
              <a:rPr lang="en-US" sz="2000" dirty="0" smtClean="0">
                <a:solidFill>
                  <a:srgbClr val="FF0000"/>
                </a:solidFill>
                <a:effectLst>
                  <a:outerShdw blurRad="38100" dist="38100" dir="2700000" algn="tl">
                    <a:srgbClr val="000000">
                      <a:alpha val="43137"/>
                    </a:srgbClr>
                  </a:outerShdw>
                </a:effectLst>
                <a:latin typeface="Century Schoolbook" pitchFamily="18" charset="0"/>
              </a:rPr>
              <a:t>Fixed-ended models </a:t>
            </a:r>
          </a:p>
          <a:p>
            <a:pPr>
              <a:buNone/>
            </a:pPr>
            <a:endParaRPr lang="en-US" sz="2400" u="sng" dirty="0" smtClean="0">
              <a:solidFill>
                <a:schemeClr val="tx2">
                  <a:lumMod val="50000"/>
                </a:schemeClr>
              </a:solidFill>
              <a:effectLst>
                <a:outerShdw blurRad="38100" dist="38100" dir="2700000" algn="tl">
                  <a:srgbClr val="000000">
                    <a:alpha val="43137"/>
                  </a:srgbClr>
                </a:outerShdw>
              </a:effectLst>
            </a:endParaRPr>
          </a:p>
          <a:p>
            <a:pPr>
              <a:buNone/>
            </a:pPr>
            <a:endParaRPr lang="en-US" sz="2400" u="sng" dirty="0" smtClean="0">
              <a:solidFill>
                <a:schemeClr val="tx2">
                  <a:lumMod val="50000"/>
                </a:schemeClr>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rotWithShape="1">
          <a:blip r:embed="rId3" cstate="print"/>
          <a:srcRect l="29868" t="28125" r="28551" b="42187"/>
          <a:stretch/>
        </p:blipFill>
        <p:spPr bwMode="auto">
          <a:xfrm>
            <a:off x="228600" y="2286000"/>
            <a:ext cx="4495800" cy="1851212"/>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79CF97D7-670E-49C5-9C3E-BAB27D8460D2}" type="slidenum">
              <a:rPr lang="en-CA" smtClean="0"/>
              <a:pPr/>
              <a:t>27</a:t>
            </a:fld>
            <a:endParaRPr lang="en-CA" dirty="0"/>
          </a:p>
        </p:txBody>
      </p:sp>
      <p:pic>
        <p:nvPicPr>
          <p:cNvPr id="7" name="officeArt object"/>
          <p:cNvPicPr/>
          <p:nvPr/>
        </p:nvPicPr>
        <p:blipFill>
          <a:blip r:embed="rId4" cstate="print">
            <a:extLst/>
          </a:blip>
          <a:stretch>
            <a:fillRect/>
          </a:stretch>
        </p:blipFill>
        <p:spPr>
          <a:xfrm>
            <a:off x="4800600" y="1473200"/>
            <a:ext cx="4267200" cy="2613212"/>
          </a:xfrm>
          <a:prstGeom prst="rect">
            <a:avLst/>
          </a:prstGeom>
          <a:ln w="12700" cap="flat">
            <a:solidFill>
              <a:srgbClr val="990033"/>
            </a:solidFill>
            <a:miter lim="400000"/>
          </a:ln>
          <a:effectLst/>
        </p:spPr>
      </p:pic>
      <p:pic>
        <p:nvPicPr>
          <p:cNvPr id="8" name="officeArt object"/>
          <p:cNvPicPr/>
          <p:nvPr/>
        </p:nvPicPr>
        <p:blipFill>
          <a:blip r:embed="rId5" cstate="print">
            <a:extLst/>
          </a:blip>
          <a:stretch>
            <a:fillRect/>
          </a:stretch>
        </p:blipFill>
        <p:spPr>
          <a:xfrm>
            <a:off x="4800600" y="4188012"/>
            <a:ext cx="4267200" cy="2644588"/>
          </a:xfrm>
          <a:prstGeom prst="rect">
            <a:avLst/>
          </a:prstGeom>
          <a:ln w="12700" cap="flat">
            <a:solidFill>
              <a:srgbClr val="990033"/>
            </a:solidFill>
            <a:miter lim="400000"/>
          </a:ln>
          <a:effectLst/>
        </p:spPr>
      </p:pic>
      <p:pic>
        <p:nvPicPr>
          <p:cNvPr id="9" name="Picture 2"/>
          <p:cNvPicPr>
            <a:picLocks noChangeAspect="1" noChangeArrowheads="1"/>
          </p:cNvPicPr>
          <p:nvPr/>
        </p:nvPicPr>
        <p:blipFill>
          <a:blip r:embed="rId6" cstate="print"/>
          <a:srcRect/>
          <a:stretch>
            <a:fillRect/>
          </a:stretch>
        </p:blipFill>
        <p:spPr bwMode="auto">
          <a:xfrm>
            <a:off x="114300" y="4149913"/>
            <a:ext cx="4457700" cy="2695387"/>
          </a:xfrm>
          <a:prstGeom prst="rect">
            <a:avLst/>
          </a:prstGeom>
          <a:noFill/>
          <a:ln w="9525">
            <a:solidFill>
              <a:srgbClr val="990033"/>
            </a:solidFill>
            <a:miter lim="800000"/>
            <a:headEnd/>
            <a:tailEnd/>
          </a:ln>
          <a:effectLst/>
        </p:spPr>
      </p:pic>
    </p:spTree>
    <p:extLst>
      <p:ext uri="{BB962C8B-B14F-4D97-AF65-F5344CB8AC3E}">
        <p14:creationId xmlns:p14="http://schemas.microsoft.com/office/powerpoint/2010/main" val="2828485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Nonlinear Finite Element Analysis</a:t>
            </a:r>
            <a:endParaRPr lang="en-US" sz="3200" dirty="0">
              <a:solidFill>
                <a:srgbClr val="EAEAEA"/>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52400" y="1447800"/>
            <a:ext cx="8153400" cy="5410200"/>
          </a:xfrm>
        </p:spPr>
        <p:txBody>
          <a:bodyPr/>
          <a:lstStyle/>
          <a:p>
            <a:pPr>
              <a:buBlip>
                <a:blip r:embed="rId2"/>
              </a:buBlip>
            </a:pPr>
            <a:r>
              <a:rPr lang="en-US" sz="2400" u="sng" dirty="0" smtClean="0">
                <a:solidFill>
                  <a:schemeClr val="tx2">
                    <a:lumMod val="50000"/>
                  </a:schemeClr>
                </a:solidFill>
                <a:effectLst>
                  <a:outerShdw blurRad="38100" dist="38100" dir="2700000" algn="tl">
                    <a:srgbClr val="000000">
                      <a:alpha val="43137"/>
                    </a:srgbClr>
                  </a:outerShdw>
                </a:effectLst>
                <a:latin typeface="Century Schoolbook" pitchFamily="18" charset="0"/>
              </a:rPr>
              <a:t>Expanded Parametric Study</a:t>
            </a:r>
          </a:p>
          <a:p>
            <a:r>
              <a:rPr lang="en-US" sz="2000" dirty="0" smtClean="0">
                <a:solidFill>
                  <a:srgbClr val="FF0000"/>
                </a:solidFill>
                <a:effectLst>
                  <a:outerShdw blurRad="38100" dist="38100" dir="2700000" algn="tl">
                    <a:srgbClr val="000000">
                      <a:alpha val="43137"/>
                    </a:srgbClr>
                  </a:outerShdw>
                </a:effectLst>
                <a:latin typeface="Century Schoolbook" pitchFamily="18" charset="0"/>
              </a:rPr>
              <a:t>Pinned-ended models </a:t>
            </a:r>
          </a:p>
          <a:p>
            <a:pPr algn="just">
              <a:buNone/>
            </a:pPr>
            <a:endParaRPr lang="en-US" sz="2000" u="sng" dirty="0" smtClean="0">
              <a:solidFill>
                <a:schemeClr val="tx2">
                  <a:lumMod val="50000"/>
                </a:schemeClr>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3" cstate="print"/>
          <a:srcRect l="32797" t="22917" r="32650" b="8333"/>
          <a:stretch>
            <a:fillRect/>
          </a:stretch>
        </p:blipFill>
        <p:spPr bwMode="auto">
          <a:xfrm>
            <a:off x="304800" y="2286000"/>
            <a:ext cx="4267200" cy="4572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79CF97D7-670E-49C5-9C3E-BAB27D8460D2}" type="slidenum">
              <a:rPr lang="en-CA" smtClean="0"/>
              <a:pPr/>
              <a:t>28</a:t>
            </a:fld>
            <a:endParaRPr lang="en-CA" dirty="0"/>
          </a:p>
        </p:txBody>
      </p:sp>
      <p:pic>
        <p:nvPicPr>
          <p:cNvPr id="7" name="officeArt object"/>
          <p:cNvPicPr/>
          <p:nvPr/>
        </p:nvPicPr>
        <p:blipFill>
          <a:blip r:embed="rId4" cstate="print">
            <a:extLst/>
          </a:blip>
          <a:stretch>
            <a:fillRect/>
          </a:stretch>
        </p:blipFill>
        <p:spPr>
          <a:xfrm>
            <a:off x="4800600" y="1600200"/>
            <a:ext cx="4038600" cy="2514600"/>
          </a:xfrm>
          <a:prstGeom prst="rect">
            <a:avLst/>
          </a:prstGeom>
          <a:ln w="12700" cap="flat">
            <a:solidFill>
              <a:srgbClr val="990033"/>
            </a:solidFill>
            <a:miter lim="400000"/>
          </a:ln>
          <a:effectLst/>
        </p:spPr>
      </p:pic>
      <p:pic>
        <p:nvPicPr>
          <p:cNvPr id="8" name="officeArt object"/>
          <p:cNvPicPr/>
          <p:nvPr/>
        </p:nvPicPr>
        <p:blipFill>
          <a:blip r:embed="rId5" cstate="print">
            <a:extLst/>
          </a:blip>
          <a:stretch>
            <a:fillRect/>
          </a:stretch>
        </p:blipFill>
        <p:spPr>
          <a:xfrm>
            <a:off x="4800600" y="4191000"/>
            <a:ext cx="4038600" cy="2514600"/>
          </a:xfrm>
          <a:prstGeom prst="rect">
            <a:avLst/>
          </a:prstGeom>
          <a:ln w="12700" cap="flat">
            <a:solidFill>
              <a:srgbClr val="990033"/>
            </a:solidFill>
            <a:miter lim="400000"/>
          </a:ln>
          <a:effectLst/>
        </p:spPr>
      </p:pic>
    </p:spTree>
    <p:extLst>
      <p:ext uri="{BB962C8B-B14F-4D97-AF65-F5344CB8AC3E}">
        <p14:creationId xmlns:p14="http://schemas.microsoft.com/office/powerpoint/2010/main" val="7411340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08176"/>
          </a:xfrm>
          <a:solidFill>
            <a:srgbClr val="990033"/>
          </a:solidFill>
        </p:spPr>
        <p:txBody>
          <a:bodyPr>
            <a:normAutofit/>
          </a:bodyPr>
          <a:lstStyle/>
          <a:p>
            <a:pPr algn="l"/>
            <a:r>
              <a:rPr lang="en-US" sz="3200" dirty="0" smtClean="0">
                <a:solidFill>
                  <a:srgbClr val="EAEAEA"/>
                </a:solidFill>
                <a:effectLst>
                  <a:outerShdw blurRad="38100" dist="38100" dir="2700000" algn="tl">
                    <a:srgbClr val="000000">
                      <a:alpha val="43137"/>
                    </a:srgbClr>
                  </a:outerShdw>
                </a:effectLst>
              </a:rPr>
              <a:t>Remarks</a:t>
            </a:r>
            <a:endParaRPr lang="en-US" sz="3200" dirty="0">
              <a:solidFill>
                <a:srgbClr val="EAEAEA"/>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76400"/>
            <a:ext cx="8610600" cy="4419600"/>
          </a:xfrm>
        </p:spPr>
        <p:txBody>
          <a:bodyPr>
            <a:normAutofit fontScale="92500" lnSpcReduction="10000"/>
          </a:bodyPr>
          <a:lstStyle/>
          <a:p>
            <a:pPr>
              <a:buBlip>
                <a:blip r:embed="rId2"/>
              </a:buBlip>
            </a:pPr>
            <a:r>
              <a:rPr lang="en-US" sz="2000" dirty="0" err="1">
                <a:solidFill>
                  <a:schemeClr val="tx2">
                    <a:lumMod val="50000"/>
                  </a:schemeClr>
                </a:solidFill>
              </a:rPr>
              <a:t>Pretwisting</a:t>
            </a:r>
            <a:r>
              <a:rPr lang="en-US" sz="2000" dirty="0">
                <a:solidFill>
                  <a:schemeClr val="tx2">
                    <a:lumMod val="50000"/>
                  </a:schemeClr>
                </a:solidFill>
              </a:rPr>
              <a:t> is to be perceived as an effective technique to increase the buckling capacity  of any steel compression member </a:t>
            </a:r>
            <a:endParaRPr lang="en-US" sz="2000" dirty="0" smtClean="0">
              <a:solidFill>
                <a:schemeClr val="tx2">
                  <a:lumMod val="50000"/>
                </a:schemeClr>
              </a:solidFill>
            </a:endParaRPr>
          </a:p>
          <a:p>
            <a:pPr marL="0" indent="0">
              <a:buNone/>
            </a:pPr>
            <a:endParaRPr lang="en-US" sz="2000" dirty="0" smtClean="0">
              <a:solidFill>
                <a:schemeClr val="tx2">
                  <a:lumMod val="50000"/>
                </a:schemeClr>
              </a:solidFill>
            </a:endParaRPr>
          </a:p>
          <a:p>
            <a:pPr>
              <a:buBlip>
                <a:blip r:embed="rId2"/>
              </a:buBlip>
            </a:pPr>
            <a:r>
              <a:rPr lang="en-US" sz="2000" dirty="0">
                <a:solidFill>
                  <a:schemeClr val="tx2">
                    <a:lumMod val="50000"/>
                  </a:schemeClr>
                </a:solidFill>
              </a:rPr>
              <a:t>Results obtained via Linear Perturbation analysis showed that there is a significant improvement </a:t>
            </a:r>
            <a:r>
              <a:rPr lang="en-US" sz="2000" dirty="0" smtClean="0">
                <a:solidFill>
                  <a:schemeClr val="tx2">
                    <a:lumMod val="50000"/>
                  </a:schemeClr>
                </a:solidFill>
              </a:rPr>
              <a:t>(</a:t>
            </a:r>
            <a:r>
              <a:rPr lang="en-GB" sz="2000" dirty="0" smtClean="0">
                <a:solidFill>
                  <a:schemeClr val="tx2">
                    <a:lumMod val="50000"/>
                  </a:schemeClr>
                </a:solidFill>
              </a:rPr>
              <a:t>up </a:t>
            </a:r>
            <a:r>
              <a:rPr lang="en-GB" sz="2000" dirty="0">
                <a:solidFill>
                  <a:schemeClr val="tx2">
                    <a:lumMod val="50000"/>
                  </a:schemeClr>
                </a:solidFill>
              </a:rPr>
              <a:t>to 90</a:t>
            </a:r>
            <a:r>
              <a:rPr lang="en-GB" sz="2000" dirty="0" smtClean="0">
                <a:solidFill>
                  <a:schemeClr val="tx2">
                    <a:lumMod val="50000"/>
                  </a:schemeClr>
                </a:solidFill>
              </a:rPr>
              <a:t>%) </a:t>
            </a:r>
            <a:r>
              <a:rPr lang="en-US" sz="2000" dirty="0" smtClean="0">
                <a:solidFill>
                  <a:schemeClr val="tx2">
                    <a:lumMod val="50000"/>
                  </a:schemeClr>
                </a:solidFill>
              </a:rPr>
              <a:t>in </a:t>
            </a:r>
            <a:r>
              <a:rPr lang="en-US" sz="2000" dirty="0">
                <a:solidFill>
                  <a:schemeClr val="tx2">
                    <a:lumMod val="50000"/>
                  </a:schemeClr>
                </a:solidFill>
              </a:rPr>
              <a:t>the critical buckling capacity for different slenderness ratios</a:t>
            </a:r>
            <a:r>
              <a:rPr lang="en-US" sz="2000" dirty="0" smtClean="0">
                <a:solidFill>
                  <a:schemeClr val="tx2">
                    <a:lumMod val="50000"/>
                  </a:schemeClr>
                </a:solidFill>
              </a:rPr>
              <a:t>.</a:t>
            </a:r>
            <a:r>
              <a:rPr lang="en-GB" sz="2000" dirty="0" smtClean="0">
                <a:solidFill>
                  <a:schemeClr val="tx2">
                    <a:lumMod val="50000"/>
                  </a:schemeClr>
                </a:solidFill>
              </a:rPr>
              <a:t> </a:t>
            </a:r>
            <a:r>
              <a:rPr lang="en-GB" sz="2000" dirty="0">
                <a:solidFill>
                  <a:schemeClr val="tx2">
                    <a:lumMod val="50000"/>
                  </a:schemeClr>
                </a:solidFill>
              </a:rPr>
              <a:t>However, t</a:t>
            </a:r>
            <a:r>
              <a:rPr lang="en-US" sz="2000" dirty="0">
                <a:solidFill>
                  <a:schemeClr val="tx2">
                    <a:lumMod val="50000"/>
                  </a:schemeClr>
                </a:solidFill>
              </a:rPr>
              <a:t>he effect of various column lengths on the buckling improvement </a:t>
            </a:r>
            <a:r>
              <a:rPr lang="en-GB" sz="2000" dirty="0">
                <a:solidFill>
                  <a:schemeClr val="tx2">
                    <a:lumMod val="50000"/>
                  </a:schemeClr>
                </a:solidFill>
              </a:rPr>
              <a:t>for a given UC section</a:t>
            </a:r>
            <a:r>
              <a:rPr lang="en-US" sz="2000" dirty="0">
                <a:solidFill>
                  <a:schemeClr val="tx2">
                    <a:lumMod val="50000"/>
                  </a:schemeClr>
                </a:solidFill>
              </a:rPr>
              <a:t> was insignificant</a:t>
            </a:r>
            <a:r>
              <a:rPr lang="en-US" sz="2000" dirty="0" smtClean="0">
                <a:solidFill>
                  <a:schemeClr val="tx2">
                    <a:lumMod val="50000"/>
                  </a:schemeClr>
                </a:solidFill>
              </a:rPr>
              <a:t>.</a:t>
            </a:r>
          </a:p>
          <a:p>
            <a:pPr marL="0" indent="0">
              <a:buNone/>
            </a:pPr>
            <a:endParaRPr lang="en-US" sz="2000" dirty="0" smtClean="0">
              <a:solidFill>
                <a:schemeClr val="tx2">
                  <a:lumMod val="50000"/>
                </a:schemeClr>
              </a:solidFill>
            </a:endParaRPr>
          </a:p>
          <a:p>
            <a:pPr>
              <a:buBlip>
                <a:blip r:embed="rId2"/>
              </a:buBlip>
            </a:pPr>
            <a:r>
              <a:rPr lang="en-US" sz="2000" dirty="0">
                <a:solidFill>
                  <a:schemeClr val="tx2">
                    <a:lumMod val="50000"/>
                  </a:schemeClr>
                </a:solidFill>
              </a:rPr>
              <a:t>The improvement in the axial capacity </a:t>
            </a:r>
            <a:r>
              <a:rPr lang="en-US" sz="2000" dirty="0" smtClean="0">
                <a:solidFill>
                  <a:schemeClr val="tx2">
                    <a:lumMod val="50000"/>
                  </a:schemeClr>
                </a:solidFill>
              </a:rPr>
              <a:t>of </a:t>
            </a:r>
            <a:r>
              <a:rPr lang="en-US" sz="2000" dirty="0" err="1">
                <a:solidFill>
                  <a:schemeClr val="tx2">
                    <a:lumMod val="50000"/>
                  </a:schemeClr>
                </a:solidFill>
              </a:rPr>
              <a:t>pretwisted</a:t>
            </a:r>
            <a:r>
              <a:rPr lang="en-US" sz="2000" dirty="0">
                <a:solidFill>
                  <a:schemeClr val="tx2">
                    <a:lumMod val="50000"/>
                  </a:schemeClr>
                </a:solidFill>
              </a:rPr>
              <a:t> UC sections with pinned-pinned ends conditions </a:t>
            </a:r>
            <a:r>
              <a:rPr lang="en-US" sz="2000" dirty="0" smtClean="0">
                <a:solidFill>
                  <a:schemeClr val="tx2">
                    <a:lumMod val="50000"/>
                  </a:schemeClr>
                </a:solidFill>
              </a:rPr>
              <a:t>was </a:t>
            </a:r>
            <a:r>
              <a:rPr lang="en-US" sz="2000" dirty="0">
                <a:solidFill>
                  <a:schemeClr val="tx2">
                    <a:lumMod val="50000"/>
                  </a:schemeClr>
                </a:solidFill>
              </a:rPr>
              <a:t>found to be very small </a:t>
            </a:r>
            <a:r>
              <a:rPr lang="en-US" sz="2000" dirty="0" smtClean="0">
                <a:solidFill>
                  <a:schemeClr val="tx2">
                    <a:lumMod val="50000"/>
                  </a:schemeClr>
                </a:solidFill>
              </a:rPr>
              <a:t>(only </a:t>
            </a:r>
            <a:r>
              <a:rPr lang="en-US" sz="2000" dirty="0">
                <a:solidFill>
                  <a:schemeClr val="tx2">
                    <a:lumMod val="50000"/>
                  </a:schemeClr>
                </a:solidFill>
              </a:rPr>
              <a:t>20</a:t>
            </a:r>
            <a:r>
              <a:rPr lang="en-US" sz="2000" dirty="0" smtClean="0">
                <a:solidFill>
                  <a:schemeClr val="tx2">
                    <a:lumMod val="50000"/>
                  </a:schemeClr>
                </a:solidFill>
              </a:rPr>
              <a:t>%) as </a:t>
            </a:r>
            <a:r>
              <a:rPr lang="en-US" sz="2000" dirty="0">
                <a:solidFill>
                  <a:schemeClr val="tx2">
                    <a:lumMod val="50000"/>
                  </a:schemeClr>
                </a:solidFill>
              </a:rPr>
              <a:t>compared its fixed-ended </a:t>
            </a:r>
            <a:r>
              <a:rPr lang="en-US" sz="2000" dirty="0" smtClean="0">
                <a:solidFill>
                  <a:schemeClr val="tx2">
                    <a:lumMod val="50000"/>
                  </a:schemeClr>
                </a:solidFill>
              </a:rPr>
              <a:t>counterparts,  </a:t>
            </a:r>
            <a:r>
              <a:rPr lang="en-US" sz="2000" dirty="0">
                <a:solidFill>
                  <a:schemeClr val="tx2">
                    <a:lumMod val="50000"/>
                  </a:schemeClr>
                </a:solidFill>
              </a:rPr>
              <a:t>for the three UC sections used in this study. </a:t>
            </a:r>
            <a:endParaRPr lang="en-US" sz="2000" dirty="0" smtClean="0">
              <a:solidFill>
                <a:schemeClr val="tx2">
                  <a:lumMod val="50000"/>
                </a:schemeClr>
              </a:solidFill>
            </a:endParaRPr>
          </a:p>
          <a:p>
            <a:pPr marL="0" indent="0">
              <a:buNone/>
            </a:pPr>
            <a:endParaRPr lang="en-US" sz="2000" dirty="0" smtClean="0">
              <a:solidFill>
                <a:schemeClr val="tx2">
                  <a:lumMod val="50000"/>
                </a:schemeClr>
              </a:solidFill>
            </a:endParaRPr>
          </a:p>
          <a:p>
            <a:pPr>
              <a:buBlip>
                <a:blip r:embed="rId2"/>
              </a:buBlip>
            </a:pPr>
            <a:r>
              <a:rPr lang="en-US" sz="2000" dirty="0">
                <a:solidFill>
                  <a:schemeClr val="tx2">
                    <a:lumMod val="50000"/>
                  </a:schemeClr>
                </a:solidFill>
              </a:rPr>
              <a:t>More experimental tests and numerical analysis are deemed necessary to reach a more generalized equation that could accurately predict the critical buckling capacity of </a:t>
            </a:r>
            <a:r>
              <a:rPr lang="en-US" sz="2000" dirty="0" err="1">
                <a:solidFill>
                  <a:schemeClr val="tx2">
                    <a:lumMod val="50000"/>
                  </a:schemeClr>
                </a:solidFill>
              </a:rPr>
              <a:t>pretwisted</a:t>
            </a:r>
            <a:r>
              <a:rPr lang="en-US" sz="2000" dirty="0">
                <a:solidFill>
                  <a:schemeClr val="tx2">
                    <a:lumMod val="50000"/>
                  </a:schemeClr>
                </a:solidFill>
              </a:rPr>
              <a:t> steel columns. </a:t>
            </a:r>
          </a:p>
        </p:txBody>
      </p:sp>
      <p:sp>
        <p:nvSpPr>
          <p:cNvPr id="4" name="Rectangle 3"/>
          <p:cNvSpPr/>
          <p:nvPr/>
        </p:nvSpPr>
        <p:spPr>
          <a:xfrm>
            <a:off x="7391400" y="6235611"/>
            <a:ext cx="1659750" cy="507831"/>
          </a:xfrm>
          <a:prstGeom prst="rect">
            <a:avLst/>
          </a:prstGeom>
        </p:spPr>
        <p:txBody>
          <a:bodyPr wrap="none">
            <a:spAutoFit/>
          </a:bodyPr>
          <a:lstStyle/>
          <a:p>
            <a:pPr marL="342900" lvl="0" indent="-342900" fontAlgn="auto">
              <a:spcBef>
                <a:spcPct val="20000"/>
              </a:spcBef>
              <a:spcAft>
                <a:spcPts val="0"/>
              </a:spcAft>
              <a:buBlip>
                <a:blip r:embed="rId2"/>
              </a:buBlip>
            </a:pPr>
            <a:r>
              <a:rPr lang="en-US" sz="27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latin typeface="Calibri"/>
              </a:rPr>
              <a:t>Thanks!</a:t>
            </a:r>
            <a:endParaRPr lang="en-US" sz="2700" dirty="0">
              <a:solidFill>
                <a:srgbClr val="1F497D">
                  <a:lumMod val="50000"/>
                </a:srgbClr>
              </a:solidFill>
              <a:latin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603" t="255" r="3318" b="-4136"/>
          <a:stretch/>
        </p:blipFill>
        <p:spPr bwMode="auto">
          <a:xfrm>
            <a:off x="53902" y="50800"/>
            <a:ext cx="9039298" cy="657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948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10556</TotalTime>
  <Words>1329</Words>
  <Application>Microsoft Office PowerPoint</Application>
  <PresentationFormat>On-screen Show (4:3)</PresentationFormat>
  <Paragraphs>201</Paragraphs>
  <Slides>30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Century Schoolbook</vt:lpstr>
      <vt:lpstr>Wingdings</vt:lpstr>
      <vt:lpstr>Times New Roman</vt:lpstr>
      <vt:lpstr>Cambria Math</vt:lpstr>
      <vt:lpstr>Calibri</vt:lpstr>
      <vt:lpstr>Office Theme</vt:lpstr>
      <vt:lpstr>PowerPoint Presentation</vt:lpstr>
      <vt:lpstr>Outline</vt:lpstr>
      <vt:lpstr>Introduction and Background</vt:lpstr>
      <vt:lpstr>Introduction and Background</vt:lpstr>
      <vt:lpstr>Previous Studies</vt:lpstr>
      <vt:lpstr>Previous Studies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Elastic Buckling Analysis using Perturbation Analysis</vt:lpstr>
      <vt:lpstr>Experimental Tests</vt:lpstr>
      <vt:lpstr>Experimental Tests</vt:lpstr>
      <vt:lpstr>Experimental Tests</vt:lpstr>
      <vt:lpstr>Experimental Tests</vt:lpstr>
      <vt:lpstr>Experimental Tests</vt:lpstr>
      <vt:lpstr>Nonlinear Finite Element Analysis</vt:lpstr>
      <vt:lpstr>Nonlinear Finite Element Analysis</vt:lpstr>
      <vt:lpstr>Nonlinear Finite Element Analysis</vt:lpstr>
      <vt:lpstr>Nonlinear Finite Element Analysis</vt:lpstr>
      <vt:lpstr>Nonlinear Finite Element Analysis</vt:lpstr>
      <vt:lpstr>Nonlinear Finite Element Analysis</vt:lpstr>
      <vt:lpstr>Nonlinear Finite Element Analysis</vt:lpstr>
      <vt:lpstr>Nonlinear Finite Element Analysis</vt:lpstr>
      <vt:lpstr>Remarks</vt:lpstr>
      <vt:lpstr>PowerPoint Presentation</vt:lpstr>
    </vt:vector>
  </TitlesOfParts>
  <Company>McMaster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Civil Engineering</dc:creator>
  <cp:lastModifiedBy>Farid Hamid Abed</cp:lastModifiedBy>
  <cp:revision>531</cp:revision>
  <dcterms:created xsi:type="dcterms:W3CDTF">2001-12-11T14:48:14Z</dcterms:created>
  <dcterms:modified xsi:type="dcterms:W3CDTF">2015-11-16T06:59:51Z</dcterms:modified>
</cp:coreProperties>
</file>