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73" r:id="rId2"/>
    <p:sldId id="919" r:id="rId3"/>
    <p:sldId id="797" r:id="rId4"/>
    <p:sldId id="785" r:id="rId5"/>
    <p:sldId id="786" r:id="rId6"/>
    <p:sldId id="774" r:id="rId7"/>
    <p:sldId id="668" r:id="rId8"/>
    <p:sldId id="463" r:id="rId9"/>
    <p:sldId id="759" r:id="rId10"/>
    <p:sldId id="760" r:id="rId11"/>
    <p:sldId id="867" r:id="rId12"/>
    <p:sldId id="913" r:id="rId13"/>
    <p:sldId id="868" r:id="rId14"/>
    <p:sldId id="860" r:id="rId15"/>
    <p:sldId id="909" r:id="rId16"/>
    <p:sldId id="857" r:id="rId17"/>
    <p:sldId id="858" r:id="rId18"/>
    <p:sldId id="915" r:id="rId19"/>
    <p:sldId id="914" r:id="rId20"/>
    <p:sldId id="859" r:id="rId21"/>
    <p:sldId id="898" r:id="rId22"/>
    <p:sldId id="877" r:id="rId23"/>
    <p:sldId id="926" r:id="rId24"/>
    <p:sldId id="885" r:id="rId25"/>
    <p:sldId id="881" r:id="rId26"/>
    <p:sldId id="882" r:id="rId27"/>
    <p:sldId id="836" r:id="rId28"/>
    <p:sldId id="887" r:id="rId29"/>
    <p:sldId id="888" r:id="rId30"/>
    <p:sldId id="838" r:id="rId31"/>
    <p:sldId id="839" r:id="rId32"/>
    <p:sldId id="840" r:id="rId33"/>
    <p:sldId id="889" r:id="rId34"/>
    <p:sldId id="841" r:id="rId35"/>
    <p:sldId id="890" r:id="rId36"/>
    <p:sldId id="891" r:id="rId37"/>
    <p:sldId id="842" r:id="rId38"/>
    <p:sldId id="899" r:id="rId39"/>
    <p:sldId id="900" r:id="rId40"/>
    <p:sldId id="901" r:id="rId41"/>
    <p:sldId id="878" r:id="rId42"/>
    <p:sldId id="862" r:id="rId43"/>
    <p:sldId id="904" r:id="rId44"/>
    <p:sldId id="905" r:id="rId45"/>
    <p:sldId id="917" r:id="rId46"/>
    <p:sldId id="918" r:id="rId47"/>
    <p:sldId id="916" r:id="rId48"/>
    <p:sldId id="906" r:id="rId49"/>
    <p:sldId id="907" r:id="rId50"/>
    <p:sldId id="920" r:id="rId51"/>
    <p:sldId id="921" r:id="rId52"/>
    <p:sldId id="922" r:id="rId53"/>
    <p:sldId id="923" r:id="rId54"/>
    <p:sldId id="924" r:id="rId55"/>
    <p:sldId id="925" r:id="rId56"/>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00066"/>
    <a:srgbClr val="006600"/>
    <a:srgbClr val="CC99FF"/>
    <a:srgbClr val="9966FF"/>
    <a:srgbClr val="CC3399"/>
    <a:srgbClr val="2314E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07" autoAdjust="0"/>
  </p:normalViewPr>
  <p:slideViewPr>
    <p:cSldViewPr snapToGrid="0">
      <p:cViewPr>
        <p:scale>
          <a:sx n="99" d="100"/>
          <a:sy n="99" d="100"/>
        </p:scale>
        <p:origin x="-1920"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platon\xias\FS%20Lab\Margrethe\20130807,colony%20formaion,%20shIRE1\20130807,%20colony%20formation,%20shIRE1.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platon\xias\FS%20Lab\Margrethe\20130523,%20XBP%236,%20colony%20formati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Sheet1!$S$28</c:f>
              <c:strCache>
                <c:ptCount val="1"/>
                <c:pt idx="0">
                  <c:v>Average</c:v>
                </c:pt>
              </c:strCache>
            </c:strRef>
          </c:tx>
          <c:invertIfNegative val="0"/>
          <c:dPt>
            <c:idx val="0"/>
            <c:invertIfNegative val="0"/>
            <c:bubble3D val="0"/>
            <c:spPr>
              <a:solidFill>
                <a:srgbClr val="0070C0"/>
              </a:solidFill>
            </c:spPr>
          </c:dPt>
          <c:dPt>
            <c:idx val="1"/>
            <c:invertIfNegative val="0"/>
            <c:bubble3D val="0"/>
            <c:spPr>
              <a:solidFill>
                <a:srgbClr val="C00000"/>
              </a:solidFill>
            </c:spPr>
          </c:dPt>
          <c:errBars>
            <c:errBarType val="both"/>
            <c:errValType val="cust"/>
            <c:noEndCap val="0"/>
            <c:plus>
              <c:numRef>
                <c:f>Sheet1!$T$30:$U$30</c:f>
                <c:numCache>
                  <c:formatCode>General</c:formatCode>
                  <c:ptCount val="2"/>
                  <c:pt idx="0">
                    <c:v>4.13432486874119</c:v>
                  </c:pt>
                  <c:pt idx="1">
                    <c:v>3.611652251629608</c:v>
                  </c:pt>
                </c:numCache>
              </c:numRef>
            </c:plus>
            <c:minus>
              <c:numRef>
                <c:f>Sheet1!$T$30:$U$30</c:f>
                <c:numCache>
                  <c:formatCode>General</c:formatCode>
                  <c:ptCount val="2"/>
                  <c:pt idx="0">
                    <c:v>4.13432486874119</c:v>
                  </c:pt>
                  <c:pt idx="1">
                    <c:v>3.611652251629608</c:v>
                  </c:pt>
                </c:numCache>
              </c:numRef>
            </c:minus>
          </c:errBars>
          <c:cat>
            <c:strRef>
              <c:f>Sheet1!$T$27:$U$27</c:f>
              <c:strCache>
                <c:ptCount val="2"/>
                <c:pt idx="0">
                  <c:v>Scr</c:v>
                </c:pt>
                <c:pt idx="1">
                  <c:v>shIRE1</c:v>
                </c:pt>
              </c:strCache>
            </c:strRef>
          </c:cat>
          <c:val>
            <c:numRef>
              <c:f>Sheet1!$T$28:$U$28</c:f>
              <c:numCache>
                <c:formatCode>General</c:formatCode>
                <c:ptCount val="2"/>
                <c:pt idx="0">
                  <c:v>100.0</c:v>
                </c:pt>
                <c:pt idx="1">
                  <c:v>25.65022421524664</c:v>
                </c:pt>
              </c:numCache>
            </c:numRef>
          </c:val>
        </c:ser>
        <c:dLbls>
          <c:showLegendKey val="0"/>
          <c:showVal val="0"/>
          <c:showCatName val="0"/>
          <c:showSerName val="0"/>
          <c:showPercent val="0"/>
          <c:showBubbleSize val="0"/>
        </c:dLbls>
        <c:gapWidth val="150"/>
        <c:axId val="2041472568"/>
        <c:axId val="2041475576"/>
      </c:barChart>
      <c:catAx>
        <c:axId val="2041472568"/>
        <c:scaling>
          <c:orientation val="minMax"/>
        </c:scaling>
        <c:delete val="0"/>
        <c:axPos val="b"/>
        <c:majorTickMark val="out"/>
        <c:minorTickMark val="none"/>
        <c:tickLblPos val="nextTo"/>
        <c:txPr>
          <a:bodyPr/>
          <a:lstStyle/>
          <a:p>
            <a:pPr>
              <a:defRPr sz="1000"/>
            </a:pPr>
            <a:endParaRPr lang="en-US"/>
          </a:p>
        </c:txPr>
        <c:crossAx val="2041475576"/>
        <c:crosses val="autoZero"/>
        <c:auto val="1"/>
        <c:lblAlgn val="ctr"/>
        <c:lblOffset val="100"/>
        <c:noMultiLvlLbl val="0"/>
      </c:catAx>
      <c:valAx>
        <c:axId val="2041475576"/>
        <c:scaling>
          <c:orientation val="minMax"/>
        </c:scaling>
        <c:delete val="0"/>
        <c:axPos val="l"/>
        <c:majorGridlines>
          <c:spPr>
            <a:ln>
              <a:noFill/>
            </a:ln>
          </c:spPr>
        </c:majorGridlines>
        <c:numFmt formatCode="General" sourceLinked="1"/>
        <c:majorTickMark val="out"/>
        <c:minorTickMark val="none"/>
        <c:tickLblPos val="nextTo"/>
        <c:txPr>
          <a:bodyPr/>
          <a:lstStyle/>
          <a:p>
            <a:pPr>
              <a:defRPr sz="1000"/>
            </a:pPr>
            <a:endParaRPr lang="en-US"/>
          </a:p>
        </c:txPr>
        <c:crossAx val="20414725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Sheet1!$M$42</c:f>
              <c:strCache>
                <c:ptCount val="1"/>
                <c:pt idx="0">
                  <c:v>Area %</c:v>
                </c:pt>
              </c:strCache>
            </c:strRef>
          </c:tx>
          <c:invertIfNegative val="0"/>
          <c:dPt>
            <c:idx val="0"/>
            <c:invertIfNegative val="0"/>
            <c:bubble3D val="0"/>
            <c:spPr>
              <a:solidFill>
                <a:srgbClr val="0070C0"/>
              </a:solidFill>
            </c:spPr>
          </c:dPt>
          <c:dPt>
            <c:idx val="1"/>
            <c:invertIfNegative val="0"/>
            <c:bubble3D val="0"/>
            <c:spPr>
              <a:solidFill>
                <a:srgbClr val="C00000"/>
              </a:solidFill>
            </c:spPr>
          </c:dPt>
          <c:errBars>
            <c:errBarType val="both"/>
            <c:errValType val="cust"/>
            <c:noEndCap val="0"/>
            <c:plus>
              <c:numRef>
                <c:f>Sheet1!$P$36:$P$37</c:f>
                <c:numCache>
                  <c:formatCode>General</c:formatCode>
                  <c:ptCount val="2"/>
                  <c:pt idx="0">
                    <c:v>1.690508238077099</c:v>
                  </c:pt>
                  <c:pt idx="1">
                    <c:v>1.39525047123457</c:v>
                  </c:pt>
                </c:numCache>
              </c:numRef>
            </c:plus>
            <c:minus>
              <c:numRef>
                <c:f>Sheet1!$P$36:$P$37</c:f>
                <c:numCache>
                  <c:formatCode>General</c:formatCode>
                  <c:ptCount val="2"/>
                  <c:pt idx="0">
                    <c:v>1.690508238077099</c:v>
                  </c:pt>
                  <c:pt idx="1">
                    <c:v>1.39525047123457</c:v>
                  </c:pt>
                </c:numCache>
              </c:numRef>
            </c:minus>
          </c:errBars>
          <c:cat>
            <c:strRef>
              <c:f>Sheet1!$N$40:$O$40</c:f>
              <c:strCache>
                <c:ptCount val="2"/>
                <c:pt idx="0">
                  <c:v>Ctrl</c:v>
                </c:pt>
                <c:pt idx="1">
                  <c:v>shXBP-1</c:v>
                </c:pt>
              </c:strCache>
            </c:strRef>
          </c:cat>
          <c:val>
            <c:numRef>
              <c:f>Sheet1!$N$42:$O$42</c:f>
              <c:numCache>
                <c:formatCode>General</c:formatCode>
                <c:ptCount val="2"/>
                <c:pt idx="0">
                  <c:v>100.0</c:v>
                </c:pt>
                <c:pt idx="1">
                  <c:v>27.95050406719491</c:v>
                </c:pt>
              </c:numCache>
            </c:numRef>
          </c:val>
        </c:ser>
        <c:dLbls>
          <c:showLegendKey val="0"/>
          <c:showVal val="0"/>
          <c:showCatName val="0"/>
          <c:showSerName val="0"/>
          <c:showPercent val="0"/>
          <c:showBubbleSize val="0"/>
        </c:dLbls>
        <c:gapWidth val="150"/>
        <c:axId val="-2133789016"/>
        <c:axId val="-2133807560"/>
      </c:barChart>
      <c:catAx>
        <c:axId val="-2133789016"/>
        <c:scaling>
          <c:orientation val="minMax"/>
        </c:scaling>
        <c:delete val="0"/>
        <c:axPos val="b"/>
        <c:numFmt formatCode="General" sourceLinked="1"/>
        <c:majorTickMark val="out"/>
        <c:minorTickMark val="none"/>
        <c:tickLblPos val="nextTo"/>
        <c:txPr>
          <a:bodyPr/>
          <a:lstStyle/>
          <a:p>
            <a:pPr>
              <a:defRPr sz="1000"/>
            </a:pPr>
            <a:endParaRPr lang="en-US"/>
          </a:p>
        </c:txPr>
        <c:crossAx val="-2133807560"/>
        <c:crosses val="autoZero"/>
        <c:auto val="1"/>
        <c:lblAlgn val="ctr"/>
        <c:lblOffset val="100"/>
        <c:noMultiLvlLbl val="0"/>
      </c:catAx>
      <c:valAx>
        <c:axId val="-2133807560"/>
        <c:scaling>
          <c:orientation val="minMax"/>
        </c:scaling>
        <c:delete val="0"/>
        <c:axPos val="l"/>
        <c:numFmt formatCode="General" sourceLinked="1"/>
        <c:majorTickMark val="out"/>
        <c:minorTickMark val="none"/>
        <c:tickLblPos val="nextTo"/>
        <c:txPr>
          <a:bodyPr/>
          <a:lstStyle/>
          <a:p>
            <a:pPr>
              <a:defRPr sz="1000"/>
            </a:pPr>
            <a:endParaRPr lang="en-US"/>
          </a:p>
        </c:txPr>
        <c:crossAx val="-21337890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655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nb-NO"/>
          </a:p>
        </p:txBody>
      </p:sp>
      <p:sp>
        <p:nvSpPr>
          <p:cNvPr id="655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55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655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655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83776D2-3014-42E0-A268-A503958056FE}" type="slidenum">
              <a:rPr lang="nb-NO"/>
              <a:pPr/>
              <a:t>‹#›</a:t>
            </a:fld>
            <a:endParaRPr lang="nb-NO"/>
          </a:p>
        </p:txBody>
      </p:sp>
    </p:spTree>
    <p:extLst>
      <p:ext uri="{BB962C8B-B14F-4D97-AF65-F5344CB8AC3E}">
        <p14:creationId xmlns:p14="http://schemas.microsoft.com/office/powerpoint/2010/main" val="18234697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23_ENREF_15"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n.wikipedia.org/wiki/Protein" TargetMode="External"/><Relationship Id="rId4" Type="http://schemas.openxmlformats.org/officeDocument/2006/relationships/hyperlink" Target="http://en.wikipedia.org/wiki/Lumen_(anatomy)" TargetMode="External"/><Relationship Id="rId5" Type="http://schemas.openxmlformats.org/officeDocument/2006/relationships/hyperlink" Target="http://en.wikipedia.org/wiki/Translation_(genetics)" TargetMode="External"/><Relationship Id="rId6" Type="http://schemas.openxmlformats.org/officeDocument/2006/relationships/hyperlink" Target="http://en.wikipedia.org/wiki/Chaperone_(protein)" TargetMode="External"/><Relationship Id="rId7" Type="http://schemas.openxmlformats.org/officeDocument/2006/relationships/hyperlink" Target="http://en.wikipedia.org/wiki/Protein_folding" TargetMode="External"/><Relationship Id="rId8" Type="http://schemas.openxmlformats.org/officeDocument/2006/relationships/hyperlink" Target="http://en.wikipedia.org/wiki/Apoptosis" TargetMode="External"/><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pitchFamily="34" charset="0"/>
                <a:ea typeface="+mn-ea"/>
                <a:cs typeface="+mn-cs"/>
              </a:rPr>
              <a:t>In the majority of cancers, tumors experience stressful conditions in their microenvironment due to poor </a:t>
            </a:r>
            <a:r>
              <a:rPr lang="en-US" sz="1200" kern="1200" dirty="0" err="1" smtClean="0">
                <a:solidFill>
                  <a:schemeClr val="tx1"/>
                </a:solidFill>
                <a:effectLst/>
                <a:latin typeface="Arial" pitchFamily="34" charset="0"/>
                <a:ea typeface="+mn-ea"/>
                <a:cs typeface="+mn-cs"/>
              </a:rPr>
              <a:t>vascularisation</a:t>
            </a:r>
            <a:r>
              <a:rPr lang="en-US" sz="1200" kern="1200" dirty="0" smtClean="0">
                <a:solidFill>
                  <a:schemeClr val="tx1"/>
                </a:solidFill>
                <a:effectLst/>
                <a:latin typeface="Arial" pitchFamily="34" charset="0"/>
                <a:ea typeface="+mn-ea"/>
                <a:cs typeface="+mn-cs"/>
              </a:rPr>
              <a:t> and their high growth rate. These conditions include low oxygen supply, nutrient deprivation, and pH changes, all of which could result in cell death in normal tissues. These settings activate a range of pro-adoptive cellular stress response pathways that enable the cancer cells to survive under such hostile conditions. The main cellular stress response pathways include the heat shock response, unfolded protein response (UPR), response to oxidative stress (redox homeostasis), and the DNA damage response (</a:t>
            </a:r>
            <a:r>
              <a:rPr lang="en-US" sz="1200" u="none" strike="noStrike" kern="1200" dirty="0" smtClean="0">
                <a:solidFill>
                  <a:schemeClr val="tx1"/>
                </a:solidFill>
                <a:effectLst/>
                <a:latin typeface="Arial" pitchFamily="34" charset="0"/>
                <a:ea typeface="+mn-ea"/>
                <a:cs typeface="+mn-cs"/>
                <a:hlinkClick r:id="rId3" action="ppaction://hlinkfile" tooltip="Fulda, 2010 #476"/>
              </a:rPr>
              <a:t>15</a:t>
            </a:r>
            <a:r>
              <a:rPr lang="en-US" sz="1200" kern="1200" dirty="0" smtClean="0">
                <a:solidFill>
                  <a:schemeClr val="tx1"/>
                </a:solidFill>
                <a:effectLst/>
                <a:latin typeface="Arial" pitchFamily="34" charset="0"/>
                <a:ea typeface="+mn-ea"/>
                <a:cs typeface="+mn-cs"/>
              </a:rPr>
              <a:t>) (Figure 2). These responses are highly interconnected; however, significant information is still missing, both in terms of the details of the individual pathways, as well as the crosstalk between them. </a:t>
            </a:r>
            <a:endParaRPr lang="en-US"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2</a:t>
            </a:fld>
            <a:endParaRPr lang="nb-NO"/>
          </a:p>
        </p:txBody>
      </p:sp>
    </p:spTree>
    <p:extLst>
      <p:ext uri="{BB962C8B-B14F-4D97-AF65-F5344CB8AC3E}">
        <p14:creationId xmlns:p14="http://schemas.microsoft.com/office/powerpoint/2010/main" val="2687403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err="1" smtClean="0"/>
              <a:t>Intratumoral</a:t>
            </a:r>
            <a:r>
              <a:rPr lang="nb-NO" dirty="0" smtClean="0"/>
              <a:t> androgen </a:t>
            </a:r>
            <a:r>
              <a:rPr lang="nb-NO" dirty="0" err="1" smtClean="0"/>
              <a:t>levels</a:t>
            </a:r>
            <a:r>
              <a:rPr lang="nb-NO" baseline="0" dirty="0" smtClean="0"/>
              <a:t> do not </a:t>
            </a:r>
            <a:r>
              <a:rPr lang="nb-NO" baseline="0" dirty="0" err="1" smtClean="0"/>
              <a:t>decrease</a:t>
            </a:r>
            <a:r>
              <a:rPr lang="nb-NO" baseline="0" dirty="0" smtClean="0"/>
              <a:t> as </a:t>
            </a:r>
            <a:r>
              <a:rPr lang="nb-NO" baseline="0" dirty="0" err="1" smtClean="0"/>
              <a:t>much</a:t>
            </a:r>
            <a:r>
              <a:rPr lang="nb-NO" baseline="0" dirty="0" smtClean="0"/>
              <a:t> in </a:t>
            </a:r>
            <a:r>
              <a:rPr lang="nb-NO" baseline="0" dirty="0" err="1" smtClean="0"/>
              <a:t>the</a:t>
            </a:r>
            <a:r>
              <a:rPr lang="nb-NO" baseline="0" dirty="0" smtClean="0"/>
              <a:t> ’</a:t>
            </a:r>
            <a:r>
              <a:rPr lang="nb-NO" baseline="0" dirty="0" err="1" smtClean="0"/>
              <a:t>castrate</a:t>
            </a:r>
            <a:r>
              <a:rPr lang="nb-NO" baseline="0" dirty="0" smtClean="0"/>
              <a:t>’ </a:t>
            </a:r>
            <a:r>
              <a:rPr lang="nb-NO" baseline="0" dirty="0" err="1" smtClean="0"/>
              <a:t>state</a:t>
            </a:r>
            <a:endParaRPr lang="nb-NO" baseline="0" dirty="0" smtClean="0"/>
          </a:p>
          <a:p>
            <a:r>
              <a:rPr lang="nb-NO" baseline="0" dirty="0" err="1" smtClean="0"/>
              <a:t>Various</a:t>
            </a:r>
            <a:r>
              <a:rPr lang="nb-NO" baseline="0" dirty="0" smtClean="0"/>
              <a:t> </a:t>
            </a:r>
            <a:r>
              <a:rPr lang="nb-NO" baseline="0" dirty="0" err="1" smtClean="0"/>
              <a:t>mechanisms</a:t>
            </a:r>
            <a:r>
              <a:rPr lang="nb-NO" baseline="0" dirty="0" smtClean="0"/>
              <a:t> </a:t>
            </a:r>
            <a:r>
              <a:rPr lang="nb-NO" baseline="0" dirty="0" err="1" smtClean="0"/>
              <a:t>of</a:t>
            </a:r>
            <a:r>
              <a:rPr lang="nb-NO" baseline="0" dirty="0" smtClean="0"/>
              <a:t> ligand-independent </a:t>
            </a:r>
            <a:r>
              <a:rPr lang="nb-NO" baseline="0" dirty="0" err="1" smtClean="0"/>
              <a:t>activation</a:t>
            </a:r>
            <a:r>
              <a:rPr lang="nb-NO" baseline="0" dirty="0" smtClean="0"/>
              <a:t> </a:t>
            </a:r>
            <a:r>
              <a:rPr lang="nb-NO" baseline="0" dirty="0" err="1" smtClean="0"/>
              <a:t>of</a:t>
            </a:r>
            <a:r>
              <a:rPr lang="nb-NO" baseline="0" dirty="0" smtClean="0"/>
              <a:t> AR have </a:t>
            </a:r>
            <a:r>
              <a:rPr lang="nb-NO" baseline="0" dirty="0" err="1" smtClean="0"/>
              <a:t>been</a:t>
            </a:r>
            <a:r>
              <a:rPr lang="nb-NO" baseline="0" dirty="0" smtClean="0"/>
              <a:t> </a:t>
            </a:r>
            <a:r>
              <a:rPr lang="nb-NO" baseline="0" dirty="0" err="1" smtClean="0"/>
              <a:t>uncovered</a:t>
            </a:r>
            <a:r>
              <a:rPr lang="nb-NO" baseline="0" dirty="0" smtClean="0"/>
              <a:t>, in </a:t>
            </a:r>
            <a:r>
              <a:rPr lang="nb-NO" baseline="0" dirty="0" err="1" smtClean="0"/>
              <a:t>addition</a:t>
            </a:r>
            <a:r>
              <a:rPr lang="nb-NO" baseline="0" dirty="0" smtClean="0"/>
              <a:t> to </a:t>
            </a:r>
            <a:r>
              <a:rPr lang="nb-NO" baseline="0" dirty="0" err="1" smtClean="0"/>
              <a:t>mutations</a:t>
            </a:r>
            <a:r>
              <a:rPr lang="nb-NO" baseline="0" dirty="0" smtClean="0"/>
              <a:t> in </a:t>
            </a:r>
            <a:r>
              <a:rPr lang="nb-NO" baseline="0" dirty="0" err="1" smtClean="0"/>
              <a:t>the</a:t>
            </a:r>
            <a:r>
              <a:rPr lang="nb-NO" baseline="0" dirty="0" smtClean="0"/>
              <a:t> LBD, AR </a:t>
            </a:r>
            <a:r>
              <a:rPr lang="nb-NO" baseline="0" dirty="0" err="1" smtClean="0"/>
              <a:t>gene</a:t>
            </a:r>
            <a:r>
              <a:rPr lang="nb-NO" baseline="0" dirty="0" smtClean="0"/>
              <a:t> </a:t>
            </a:r>
            <a:r>
              <a:rPr lang="nb-NO" baseline="0" dirty="0" err="1" smtClean="0"/>
              <a:t>amplifications</a:t>
            </a:r>
            <a:r>
              <a:rPr lang="nb-NO" baseline="0" dirty="0" smtClean="0"/>
              <a:t>, </a:t>
            </a:r>
            <a:r>
              <a:rPr lang="nb-NO" baseline="0" dirty="0" err="1" smtClean="0"/>
              <a:t>increases</a:t>
            </a:r>
            <a:r>
              <a:rPr lang="nb-NO" baseline="0" dirty="0" smtClean="0"/>
              <a:t> in </a:t>
            </a:r>
            <a:r>
              <a:rPr lang="nb-NO" baseline="0" dirty="0" err="1" smtClean="0"/>
              <a:t>coactivator</a:t>
            </a:r>
            <a:r>
              <a:rPr lang="nb-NO" baseline="0" dirty="0" smtClean="0"/>
              <a:t> </a:t>
            </a:r>
            <a:r>
              <a:rPr lang="nb-NO" baseline="0" dirty="0" err="1" smtClean="0"/>
              <a:t>levels</a:t>
            </a:r>
            <a:r>
              <a:rPr lang="nb-NO" baseline="0" dirty="0" smtClean="0"/>
              <a:t> etc.</a:t>
            </a:r>
          </a:p>
          <a:p>
            <a:r>
              <a:rPr lang="nb-NO" baseline="0" dirty="0" err="1" smtClean="0"/>
              <a:t>Some</a:t>
            </a:r>
            <a:r>
              <a:rPr lang="nb-NO" baseline="0" dirty="0" smtClean="0"/>
              <a:t> </a:t>
            </a:r>
            <a:r>
              <a:rPr lang="nb-NO" baseline="0" dirty="0" err="1" smtClean="0"/>
              <a:t>mutations</a:t>
            </a:r>
            <a:r>
              <a:rPr lang="nb-NO" baseline="0" dirty="0" smtClean="0"/>
              <a:t> </a:t>
            </a:r>
            <a:r>
              <a:rPr lang="nb-NO" baseline="0" dirty="0" err="1" smtClean="0"/>
              <a:t>convert</a:t>
            </a:r>
            <a:r>
              <a:rPr lang="nb-NO" baseline="0" dirty="0" smtClean="0"/>
              <a:t> antagonists (</a:t>
            </a:r>
            <a:r>
              <a:rPr lang="nb-NO" baseline="0" dirty="0" err="1" smtClean="0"/>
              <a:t>flutamide</a:t>
            </a:r>
            <a:r>
              <a:rPr lang="nb-NO" baseline="0" dirty="0" smtClean="0"/>
              <a:t> and </a:t>
            </a:r>
            <a:r>
              <a:rPr lang="nb-NO" baseline="0" dirty="0" err="1" smtClean="0"/>
              <a:t>casodex</a:t>
            </a:r>
            <a:r>
              <a:rPr lang="nb-NO" baseline="0" dirty="0" smtClean="0"/>
              <a:t>) to potent </a:t>
            </a:r>
            <a:r>
              <a:rPr lang="nb-NO" baseline="0" dirty="0" err="1" smtClean="0"/>
              <a:t>aganists</a:t>
            </a:r>
            <a:r>
              <a:rPr lang="nb-NO" baseline="0" dirty="0" smtClean="0"/>
              <a:t>.</a:t>
            </a:r>
          </a:p>
          <a:p>
            <a:r>
              <a:rPr lang="nb-NO" baseline="0" dirty="0" err="1" smtClean="0"/>
              <a:t>Although</a:t>
            </a:r>
            <a:r>
              <a:rPr lang="nb-NO" baseline="0" dirty="0" smtClean="0"/>
              <a:t> </a:t>
            </a:r>
            <a:r>
              <a:rPr lang="nb-NO" baseline="0" dirty="0" err="1" smtClean="0"/>
              <a:t>mutation</a:t>
            </a:r>
            <a:r>
              <a:rPr lang="nb-NO" baseline="0" dirty="0" smtClean="0"/>
              <a:t> rate in CRPC is </a:t>
            </a:r>
            <a:r>
              <a:rPr lang="nb-NO" baseline="0" dirty="0" err="1" smtClean="0"/>
              <a:t>low</a:t>
            </a:r>
            <a:r>
              <a:rPr lang="nb-NO" baseline="0" dirty="0" smtClean="0"/>
              <a:t>, </a:t>
            </a:r>
            <a:r>
              <a:rPr lang="nb-NO" baseline="0" dirty="0" err="1" smtClean="0"/>
              <a:t>they</a:t>
            </a:r>
            <a:r>
              <a:rPr lang="nb-NO" baseline="0" dirty="0" smtClean="0"/>
              <a:t> </a:t>
            </a:r>
            <a:r>
              <a:rPr lang="nb-NO" baseline="0" dirty="0" err="1" smtClean="0"/>
              <a:t>could</a:t>
            </a:r>
            <a:r>
              <a:rPr lang="nb-NO" baseline="0" dirty="0" smtClean="0"/>
              <a:t> be </a:t>
            </a:r>
            <a:r>
              <a:rPr lang="nb-NO" baseline="0" dirty="0" err="1" smtClean="0"/>
              <a:t>selected</a:t>
            </a:r>
            <a:r>
              <a:rPr lang="nb-NO" baseline="0" dirty="0" smtClean="0"/>
              <a:t> for by </a:t>
            </a:r>
            <a:r>
              <a:rPr lang="nb-NO" baseline="0" dirty="0" err="1" smtClean="0"/>
              <a:t>different</a:t>
            </a:r>
            <a:r>
              <a:rPr lang="nb-NO" baseline="0" dirty="0" smtClean="0"/>
              <a:t> </a:t>
            </a:r>
            <a:r>
              <a:rPr lang="nb-NO" baseline="0" dirty="0" err="1" smtClean="0"/>
              <a:t>treatments</a:t>
            </a:r>
            <a:r>
              <a:rPr lang="nb-NO" baseline="0" dirty="0" smtClean="0"/>
              <a:t>.</a:t>
            </a:r>
          </a:p>
          <a:p>
            <a:r>
              <a:rPr lang="nb-NO" baseline="0" dirty="0" smtClean="0"/>
              <a:t>In </a:t>
            </a:r>
            <a:r>
              <a:rPr lang="nb-NO" baseline="0" dirty="0" err="1" smtClean="0"/>
              <a:t>addition</a:t>
            </a:r>
            <a:r>
              <a:rPr lang="nb-NO" baseline="0" dirty="0" smtClean="0"/>
              <a:t>, </a:t>
            </a:r>
            <a:r>
              <a:rPr lang="nb-NO" baseline="0" dirty="0" err="1" smtClean="0"/>
              <a:t>changes</a:t>
            </a:r>
            <a:r>
              <a:rPr lang="nb-NO" baseline="0" dirty="0" smtClean="0"/>
              <a:t> in </a:t>
            </a:r>
            <a:r>
              <a:rPr lang="nb-NO" baseline="0" dirty="0" err="1" smtClean="0"/>
              <a:t>the</a:t>
            </a:r>
            <a:r>
              <a:rPr lang="nb-NO" baseline="0" dirty="0" smtClean="0"/>
              <a:t> </a:t>
            </a:r>
            <a:r>
              <a:rPr lang="nb-NO" baseline="0" dirty="0" err="1" smtClean="0"/>
              <a:t>levels</a:t>
            </a:r>
            <a:r>
              <a:rPr lang="nb-NO" baseline="0" dirty="0" smtClean="0"/>
              <a:t> </a:t>
            </a:r>
            <a:r>
              <a:rPr lang="nb-NO" baseline="0" dirty="0" err="1" smtClean="0"/>
              <a:t>of</a:t>
            </a:r>
            <a:r>
              <a:rPr lang="nb-NO" baseline="0" dirty="0" smtClean="0"/>
              <a:t> </a:t>
            </a:r>
            <a:r>
              <a:rPr lang="nb-NO" baseline="0" dirty="0" err="1" smtClean="0"/>
              <a:t>coactivators</a:t>
            </a:r>
            <a:r>
              <a:rPr lang="nb-NO" baseline="0" dirty="0" smtClean="0"/>
              <a:t> and </a:t>
            </a:r>
            <a:r>
              <a:rPr lang="nb-NO" baseline="0" dirty="0" err="1" smtClean="0"/>
              <a:t>corepressors</a:t>
            </a:r>
            <a:r>
              <a:rPr lang="nb-NO" baseline="0" dirty="0" smtClean="0"/>
              <a:t> </a:t>
            </a:r>
            <a:r>
              <a:rPr lang="nb-NO" baseline="0" dirty="0" err="1" smtClean="0"/>
              <a:t>of</a:t>
            </a:r>
            <a:r>
              <a:rPr lang="nb-NO" baseline="0" dirty="0" smtClean="0"/>
              <a:t> AR have </a:t>
            </a:r>
            <a:r>
              <a:rPr lang="nb-NO" baseline="0" dirty="0" err="1" smtClean="0"/>
              <a:t>been</a:t>
            </a:r>
            <a:r>
              <a:rPr lang="nb-NO" baseline="0" dirty="0" smtClean="0"/>
              <a:t> </a:t>
            </a:r>
            <a:r>
              <a:rPr lang="nb-NO" baseline="0" dirty="0" err="1" smtClean="0"/>
              <a:t>identified</a:t>
            </a:r>
            <a:r>
              <a:rPr lang="nb-NO" baseline="0" dirty="0" smtClean="0"/>
              <a:t> during </a:t>
            </a:r>
            <a:r>
              <a:rPr lang="nb-NO" baseline="0" dirty="0" err="1" smtClean="0"/>
              <a:t>disease</a:t>
            </a:r>
            <a:r>
              <a:rPr lang="nb-NO" baseline="0" dirty="0" smtClean="0"/>
              <a:t> </a:t>
            </a:r>
            <a:r>
              <a:rPr lang="nb-NO" baseline="0" dirty="0" err="1" smtClean="0"/>
              <a:t>progression</a:t>
            </a:r>
            <a:r>
              <a:rPr lang="nb-NO" baseline="0" dirty="0" smtClean="0"/>
              <a:t>.</a:t>
            </a:r>
          </a:p>
          <a:p>
            <a:r>
              <a:rPr lang="nb-NO" baseline="0" dirty="0" err="1" smtClean="0"/>
              <a:t>Accumulating</a:t>
            </a:r>
            <a:r>
              <a:rPr lang="nb-NO" baseline="0" dirty="0" smtClean="0"/>
              <a:t> </a:t>
            </a:r>
            <a:r>
              <a:rPr lang="nb-NO" baseline="0" dirty="0" err="1" smtClean="0"/>
              <a:t>evidence</a:t>
            </a:r>
            <a:r>
              <a:rPr lang="nb-NO" baseline="0" dirty="0" smtClean="0"/>
              <a:t> suggest </a:t>
            </a:r>
            <a:r>
              <a:rPr lang="nb-NO" baseline="0" dirty="0" err="1" smtClean="0"/>
              <a:t>that</a:t>
            </a:r>
            <a:r>
              <a:rPr lang="nb-NO" baseline="0" dirty="0" smtClean="0"/>
              <a:t> CRPC is a ligand and </a:t>
            </a:r>
            <a:r>
              <a:rPr lang="nb-NO" baseline="0" dirty="0" err="1" smtClean="0"/>
              <a:t>AR-driven</a:t>
            </a:r>
            <a:r>
              <a:rPr lang="nb-NO" baseline="0" dirty="0" smtClean="0"/>
              <a:t> </a:t>
            </a:r>
            <a:r>
              <a:rPr lang="nb-NO" baseline="0" dirty="0" err="1" smtClean="0"/>
              <a:t>disease</a:t>
            </a:r>
            <a:endParaRPr lang="nb-NO" baseline="0" dirty="0" smtClean="0"/>
          </a:p>
          <a:p>
            <a:r>
              <a:rPr lang="nb-NO" baseline="0" dirty="0" smtClean="0"/>
              <a:t>This is </a:t>
            </a:r>
            <a:r>
              <a:rPr lang="nb-NO" baseline="0" dirty="0" err="1" smtClean="0"/>
              <a:t>the</a:t>
            </a:r>
            <a:r>
              <a:rPr lang="nb-NO" baseline="0" dirty="0" smtClean="0"/>
              <a:t> ’AR </a:t>
            </a:r>
            <a:r>
              <a:rPr lang="nb-NO" baseline="0" dirty="0" err="1" smtClean="0"/>
              <a:t>addiction</a:t>
            </a:r>
            <a:r>
              <a:rPr lang="nb-NO" baseline="0" dirty="0" smtClean="0"/>
              <a:t>’ </a:t>
            </a:r>
            <a:r>
              <a:rPr lang="nb-NO" baseline="0" dirty="0" err="1" smtClean="0"/>
              <a:t>pathway</a:t>
            </a:r>
            <a:r>
              <a:rPr lang="nb-NO" baseline="0" dirty="0" smtClean="0"/>
              <a:t>!</a:t>
            </a:r>
            <a:endParaRPr lang="nb-NO"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7</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err="1" smtClean="0"/>
              <a:t>Abiraterone</a:t>
            </a:r>
            <a:r>
              <a:rPr lang="nb-NO" baseline="0" dirty="0" smtClean="0"/>
              <a:t> + </a:t>
            </a:r>
            <a:r>
              <a:rPr lang="nb-NO" baseline="0" dirty="0" err="1" smtClean="0"/>
              <a:t>bicalutamide</a:t>
            </a:r>
            <a:r>
              <a:rPr lang="nb-NO" baseline="0" dirty="0" smtClean="0"/>
              <a:t> combination </a:t>
            </a:r>
            <a:r>
              <a:rPr lang="nb-NO" baseline="0" dirty="0" err="1" smtClean="0"/>
              <a:t>therapy</a:t>
            </a:r>
            <a:r>
              <a:rPr lang="nb-NO" baseline="0" dirty="0" smtClean="0"/>
              <a:t> etc.</a:t>
            </a:r>
          </a:p>
          <a:p>
            <a:r>
              <a:rPr lang="nb-NO" baseline="0" dirty="0" smtClean="0"/>
              <a:t>MDV3100 , EPI001 (from </a:t>
            </a:r>
            <a:r>
              <a:rPr lang="nb-NO" baseline="0" dirty="0" err="1" smtClean="0"/>
              <a:t>the</a:t>
            </a:r>
            <a:r>
              <a:rPr lang="nb-NO" baseline="0" dirty="0" smtClean="0"/>
              <a:t> </a:t>
            </a:r>
            <a:r>
              <a:rPr lang="nb-NO" baseline="0" dirty="0" err="1" smtClean="0"/>
              <a:t>Sadar</a:t>
            </a:r>
            <a:r>
              <a:rPr lang="nb-NO" baseline="0" dirty="0" smtClean="0"/>
              <a:t> </a:t>
            </a:r>
            <a:r>
              <a:rPr lang="nb-NO" baseline="0" dirty="0" err="1" smtClean="0"/>
              <a:t>group</a:t>
            </a:r>
            <a:r>
              <a:rPr lang="nb-NO" baseline="0" dirty="0" smtClean="0"/>
              <a:t> </a:t>
            </a:r>
            <a:r>
              <a:rPr lang="nb-NO" baseline="0" dirty="0" err="1" smtClean="0"/>
              <a:t>here</a:t>
            </a:r>
            <a:r>
              <a:rPr lang="nb-NO" baseline="0" dirty="0" smtClean="0"/>
              <a:t>), as AR antagonist</a:t>
            </a:r>
          </a:p>
          <a:p>
            <a:r>
              <a:rPr lang="nb-NO" baseline="0" dirty="0" err="1" smtClean="0"/>
              <a:t>Abiraterone</a:t>
            </a:r>
            <a:r>
              <a:rPr lang="nb-NO" baseline="0" dirty="0" smtClean="0"/>
              <a:t> (</a:t>
            </a:r>
            <a:r>
              <a:rPr lang="nb-NO" baseline="0" dirty="0" err="1" smtClean="0"/>
              <a:t>recently</a:t>
            </a:r>
            <a:r>
              <a:rPr lang="nb-NO" baseline="0" dirty="0" smtClean="0"/>
              <a:t> </a:t>
            </a:r>
            <a:r>
              <a:rPr lang="nb-NO" baseline="0" dirty="0" err="1" smtClean="0"/>
              <a:t>recieved</a:t>
            </a:r>
            <a:r>
              <a:rPr lang="nb-NO" baseline="0" dirty="0" smtClean="0"/>
              <a:t> FDA </a:t>
            </a:r>
            <a:r>
              <a:rPr lang="nb-NO" baseline="0" dirty="0" err="1" smtClean="0"/>
              <a:t>approval</a:t>
            </a:r>
            <a:r>
              <a:rPr lang="nb-NO" baseline="0" dirty="0" smtClean="0"/>
              <a:t> for </a:t>
            </a:r>
            <a:r>
              <a:rPr lang="nb-NO" baseline="0" dirty="0" err="1" smtClean="0"/>
              <a:t>metastatic</a:t>
            </a:r>
            <a:r>
              <a:rPr lang="nb-NO" baseline="0" dirty="0" smtClean="0"/>
              <a:t> CRPC, TAK-700 (</a:t>
            </a:r>
            <a:r>
              <a:rPr lang="nb-NO" baseline="0" dirty="0" err="1" smtClean="0"/>
              <a:t>millenium/Takeda</a:t>
            </a:r>
            <a:r>
              <a:rPr lang="nb-NO" baseline="0" dirty="0" smtClean="0"/>
              <a:t>), and TOK-001 (</a:t>
            </a:r>
            <a:r>
              <a:rPr lang="nb-NO" baseline="0" dirty="0" err="1" smtClean="0"/>
              <a:t>Tokai</a:t>
            </a:r>
            <a:r>
              <a:rPr lang="nb-NO" baseline="0" dirty="0" smtClean="0"/>
              <a:t>) as CYP17A inhibitors</a:t>
            </a:r>
          </a:p>
          <a:p>
            <a:r>
              <a:rPr lang="nb-NO" b="1" baseline="0" dirty="0" err="1" smtClean="0"/>
              <a:t>Importantly</a:t>
            </a:r>
            <a:r>
              <a:rPr lang="nb-NO" b="1" baseline="0" dirty="0" smtClean="0"/>
              <a:t>, </a:t>
            </a:r>
            <a:r>
              <a:rPr lang="nb-NO" b="1" baseline="0" dirty="0" err="1" smtClean="0"/>
              <a:t>while</a:t>
            </a:r>
            <a:r>
              <a:rPr lang="nb-NO" b="1" baseline="0" dirty="0" smtClean="0"/>
              <a:t> </a:t>
            </a:r>
            <a:r>
              <a:rPr lang="nb-NO" b="1" baseline="0" dirty="0" err="1" smtClean="0"/>
              <a:t>novel</a:t>
            </a:r>
            <a:r>
              <a:rPr lang="nb-NO" b="1" baseline="0" dirty="0" smtClean="0"/>
              <a:t> agents </a:t>
            </a:r>
            <a:r>
              <a:rPr lang="nb-NO" b="1" baseline="0" dirty="0" err="1" smtClean="0"/>
              <a:t>targeting</a:t>
            </a:r>
            <a:r>
              <a:rPr lang="nb-NO" b="1" baseline="0" dirty="0" smtClean="0"/>
              <a:t> ligand </a:t>
            </a:r>
            <a:r>
              <a:rPr lang="nb-NO" b="1" baseline="0" dirty="0" err="1" smtClean="0"/>
              <a:t>synthesis</a:t>
            </a:r>
            <a:r>
              <a:rPr lang="nb-NO" b="1" baseline="0" dirty="0" smtClean="0"/>
              <a:t> and AR </a:t>
            </a:r>
            <a:r>
              <a:rPr lang="nb-NO" b="1" baseline="0" dirty="0" err="1" smtClean="0"/>
              <a:t>activation</a:t>
            </a:r>
            <a:r>
              <a:rPr lang="nb-NO" b="1" baseline="0" dirty="0" smtClean="0"/>
              <a:t> have </a:t>
            </a:r>
            <a:r>
              <a:rPr lang="nb-NO" b="1" baseline="0" dirty="0" err="1" smtClean="0"/>
              <a:t>demonstrated</a:t>
            </a:r>
            <a:r>
              <a:rPr lang="nb-NO" b="1" baseline="0" dirty="0" smtClean="0"/>
              <a:t> </a:t>
            </a:r>
            <a:r>
              <a:rPr lang="nb-NO" b="1" baseline="0" dirty="0" err="1" smtClean="0"/>
              <a:t>significant</a:t>
            </a:r>
            <a:r>
              <a:rPr lang="nb-NO" b="1" baseline="0" dirty="0" smtClean="0"/>
              <a:t> </a:t>
            </a:r>
            <a:r>
              <a:rPr lang="nb-NO" b="1" baseline="0" dirty="0" err="1" smtClean="0"/>
              <a:t>responses</a:t>
            </a:r>
            <a:r>
              <a:rPr lang="nb-NO" b="1" baseline="0" dirty="0" smtClean="0"/>
              <a:t> in CRPC, not all </a:t>
            </a:r>
            <a:r>
              <a:rPr lang="nb-NO" b="1" baseline="0" dirty="0" err="1" smtClean="0"/>
              <a:t>patients</a:t>
            </a:r>
            <a:r>
              <a:rPr lang="nb-NO" b="1" baseline="0" dirty="0" smtClean="0"/>
              <a:t> </a:t>
            </a:r>
            <a:r>
              <a:rPr lang="nb-NO" b="1" baseline="0" dirty="0" err="1" smtClean="0"/>
              <a:t>respond</a:t>
            </a:r>
            <a:r>
              <a:rPr lang="nb-NO" b="1" baseline="0" dirty="0" smtClean="0"/>
              <a:t> and </a:t>
            </a:r>
            <a:r>
              <a:rPr lang="nb-NO" b="1" baseline="0" dirty="0" err="1" smtClean="0"/>
              <a:t>many</a:t>
            </a:r>
            <a:r>
              <a:rPr lang="nb-NO" b="1" baseline="0" dirty="0" smtClean="0"/>
              <a:t> </a:t>
            </a:r>
            <a:r>
              <a:rPr lang="nb-NO" b="1" baseline="0" dirty="0" err="1" smtClean="0"/>
              <a:t>eventually</a:t>
            </a:r>
            <a:r>
              <a:rPr lang="nb-NO" b="1" baseline="0" dirty="0" smtClean="0"/>
              <a:t> </a:t>
            </a:r>
            <a:r>
              <a:rPr lang="nb-NO" b="1" baseline="0" dirty="0" err="1" smtClean="0"/>
              <a:t>demonstrate</a:t>
            </a:r>
            <a:r>
              <a:rPr lang="nb-NO" b="1" baseline="0" dirty="0" smtClean="0"/>
              <a:t> </a:t>
            </a:r>
            <a:r>
              <a:rPr lang="nb-NO" b="1" baseline="0" dirty="0" err="1" smtClean="0"/>
              <a:t>progression</a:t>
            </a:r>
            <a:r>
              <a:rPr lang="nb-NO" b="1" baseline="0" dirty="0" smtClean="0"/>
              <a:t>. </a:t>
            </a:r>
          </a:p>
          <a:p>
            <a:r>
              <a:rPr lang="nb-NO" b="1" baseline="0" dirty="0" err="1" smtClean="0"/>
              <a:t>Therefore</a:t>
            </a:r>
            <a:r>
              <a:rPr lang="nb-NO" b="1" baseline="0" dirty="0" smtClean="0"/>
              <a:t>, it is vital to understand </a:t>
            </a:r>
            <a:r>
              <a:rPr lang="nb-NO" b="1" baseline="0" dirty="0" err="1" smtClean="0"/>
              <a:t>further</a:t>
            </a:r>
            <a:r>
              <a:rPr lang="nb-NO" b="1" baseline="0" dirty="0" smtClean="0"/>
              <a:t> </a:t>
            </a:r>
            <a:r>
              <a:rPr lang="nb-NO" b="1" baseline="0" dirty="0" err="1" smtClean="0"/>
              <a:t>details</a:t>
            </a:r>
            <a:r>
              <a:rPr lang="nb-NO" b="1" baseline="0" dirty="0" smtClean="0"/>
              <a:t> </a:t>
            </a:r>
            <a:r>
              <a:rPr lang="nb-NO" b="1" baseline="0" dirty="0" err="1" smtClean="0"/>
              <a:t>of</a:t>
            </a:r>
            <a:r>
              <a:rPr lang="nb-NO" b="1" baseline="0" dirty="0" smtClean="0"/>
              <a:t> androgen </a:t>
            </a:r>
            <a:r>
              <a:rPr lang="nb-NO" b="1" baseline="0" dirty="0" err="1" smtClean="0"/>
              <a:t>signaling</a:t>
            </a:r>
            <a:r>
              <a:rPr lang="nb-NO" b="1" baseline="0" dirty="0" smtClean="0"/>
              <a:t> in </a:t>
            </a:r>
            <a:r>
              <a:rPr lang="nb-NO" b="1" baseline="0" dirty="0" err="1" smtClean="0"/>
              <a:t>PCa</a:t>
            </a:r>
            <a:r>
              <a:rPr lang="nb-NO" b="1" baseline="0" dirty="0" smtClean="0"/>
              <a:t> </a:t>
            </a:r>
            <a:r>
              <a:rPr lang="nb-NO" b="1" baseline="0" dirty="0" err="1" smtClean="0"/>
              <a:t>cells</a:t>
            </a:r>
            <a:r>
              <a:rPr lang="nb-NO" b="1" baseline="0" dirty="0" smtClean="0"/>
              <a:t>.</a:t>
            </a:r>
            <a:endParaRPr lang="nb-NO" b="1"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8</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Over</a:t>
            </a:r>
            <a:r>
              <a:rPr lang="nb-NO" baseline="0" dirty="0" smtClean="0"/>
              <a:t>  10 </a:t>
            </a:r>
            <a:r>
              <a:rPr lang="nb-NO" baseline="0" dirty="0" err="1" smtClean="0"/>
              <a:t>years</a:t>
            </a:r>
            <a:r>
              <a:rPr lang="nb-NO" baseline="0" dirty="0" smtClean="0"/>
              <a:t> </a:t>
            </a:r>
            <a:r>
              <a:rPr lang="nb-NO" baseline="0" dirty="0" err="1" smtClean="0"/>
              <a:t>ago</a:t>
            </a:r>
            <a:r>
              <a:rPr lang="nb-NO" baseline="0" dirty="0" smtClean="0"/>
              <a:t>, </a:t>
            </a:r>
            <a:r>
              <a:rPr lang="nb-NO" baseline="0" dirty="0" err="1" smtClean="0"/>
              <a:t>our</a:t>
            </a:r>
            <a:r>
              <a:rPr lang="nb-NO" baseline="0" dirty="0" smtClean="0"/>
              <a:t> lab </a:t>
            </a:r>
            <a:r>
              <a:rPr lang="nb-NO" baseline="0" dirty="0" err="1" smtClean="0"/>
              <a:t>cloned</a:t>
            </a:r>
            <a:r>
              <a:rPr lang="nb-NO" baseline="0" dirty="0" smtClean="0"/>
              <a:t> STAMP2 from </a:t>
            </a:r>
            <a:r>
              <a:rPr lang="nb-NO" baseline="0" dirty="0" err="1" smtClean="0"/>
              <a:t>prostate</a:t>
            </a:r>
            <a:r>
              <a:rPr lang="nb-NO" baseline="0" dirty="0" smtClean="0"/>
              <a:t> </a:t>
            </a:r>
            <a:r>
              <a:rPr lang="nb-NO" baseline="0" dirty="0" err="1" smtClean="0"/>
              <a:t>tissue</a:t>
            </a:r>
            <a:r>
              <a:rPr lang="nb-NO" baseline="0" dirty="0" smtClean="0"/>
              <a:t>. Northern </a:t>
            </a:r>
            <a:r>
              <a:rPr lang="nb-NO" baseline="0" dirty="0" err="1" smtClean="0"/>
              <a:t>assay</a:t>
            </a:r>
            <a:r>
              <a:rPr lang="nb-NO" baseline="0" dirty="0" smtClean="0"/>
              <a:t> </a:t>
            </a:r>
            <a:r>
              <a:rPr lang="nb-NO" baseline="0" dirty="0" err="1" smtClean="0"/>
              <a:t>of</a:t>
            </a:r>
            <a:r>
              <a:rPr lang="nb-NO" baseline="0" dirty="0" smtClean="0"/>
              <a:t> multiple </a:t>
            </a:r>
            <a:r>
              <a:rPr lang="nb-NO" baseline="0" dirty="0" err="1" smtClean="0"/>
              <a:t>tissues</a:t>
            </a:r>
            <a:r>
              <a:rPr lang="nb-NO" baseline="0" dirty="0" smtClean="0"/>
              <a:t> </a:t>
            </a:r>
            <a:r>
              <a:rPr lang="nb-NO" baseline="0" dirty="0" err="1" smtClean="0"/>
              <a:t>showed</a:t>
            </a:r>
            <a:r>
              <a:rPr lang="nb-NO" baseline="0" dirty="0" smtClean="0"/>
              <a:t> </a:t>
            </a:r>
            <a:r>
              <a:rPr lang="nb-NO" baseline="0" dirty="0" err="1" smtClean="0"/>
              <a:t>that</a:t>
            </a:r>
            <a:r>
              <a:rPr lang="nb-NO" baseline="0" dirty="0" smtClean="0"/>
              <a:t> STAMP2 is abundant in </a:t>
            </a:r>
            <a:r>
              <a:rPr lang="nb-NO" baseline="0" dirty="0" err="1" smtClean="0"/>
              <a:t>heart</a:t>
            </a:r>
            <a:r>
              <a:rPr lang="nb-NO" baseline="0" dirty="0" smtClean="0"/>
              <a:t>, placenta, </a:t>
            </a:r>
            <a:r>
              <a:rPr lang="nb-NO" baseline="0" dirty="0" err="1" smtClean="0"/>
              <a:t>lung</a:t>
            </a:r>
            <a:r>
              <a:rPr lang="nb-NO" baseline="0" dirty="0" smtClean="0"/>
              <a:t>  and liver, </a:t>
            </a:r>
            <a:r>
              <a:rPr lang="nb-NO" baseline="0" dirty="0" err="1" smtClean="0"/>
              <a:t>besides</a:t>
            </a:r>
            <a:r>
              <a:rPr lang="nb-NO" baseline="0" dirty="0" smtClean="0"/>
              <a:t> </a:t>
            </a:r>
            <a:r>
              <a:rPr lang="nb-NO" baseline="0" dirty="0" err="1" smtClean="0"/>
              <a:t>prostate</a:t>
            </a:r>
            <a:r>
              <a:rPr lang="nb-NO" baseline="0" dirty="0" smtClean="0"/>
              <a:t>.</a:t>
            </a:r>
          </a:p>
          <a:p>
            <a:r>
              <a:rPr lang="nb-NO" baseline="0" dirty="0" smtClean="0"/>
              <a:t>And </a:t>
            </a:r>
            <a:r>
              <a:rPr lang="nb-NO" baseline="0" dirty="0" err="1" smtClean="0"/>
              <a:t>then</a:t>
            </a:r>
            <a:r>
              <a:rPr lang="nb-NO" baseline="0" dirty="0" smtClean="0"/>
              <a:t> it </a:t>
            </a:r>
            <a:r>
              <a:rPr lang="nb-NO" baseline="0" dirty="0" err="1" smtClean="0"/>
              <a:t>was</a:t>
            </a:r>
            <a:r>
              <a:rPr lang="nb-NO" baseline="0" dirty="0" smtClean="0"/>
              <a:t> </a:t>
            </a:r>
            <a:r>
              <a:rPr lang="nb-NO" baseline="0" dirty="0" err="1" smtClean="0"/>
              <a:t>idenified</a:t>
            </a:r>
            <a:r>
              <a:rPr lang="nb-NO" baseline="0" dirty="0" smtClean="0"/>
              <a:t> as an androgen </a:t>
            </a:r>
            <a:r>
              <a:rPr lang="nb-NO" baseline="0" dirty="0" err="1" smtClean="0"/>
              <a:t>regulated</a:t>
            </a:r>
            <a:r>
              <a:rPr lang="nb-NO" baseline="0" dirty="0" smtClean="0"/>
              <a:t> gene. As </a:t>
            </a:r>
            <a:r>
              <a:rPr lang="nb-NO" baseline="0" dirty="0" err="1" smtClean="0"/>
              <a:t>shown</a:t>
            </a:r>
            <a:r>
              <a:rPr lang="nb-NO" baseline="0" dirty="0" smtClean="0"/>
              <a:t> </a:t>
            </a:r>
            <a:r>
              <a:rPr lang="nb-NO" baseline="0" dirty="0" err="1" smtClean="0"/>
              <a:t>here</a:t>
            </a:r>
            <a:r>
              <a:rPr lang="nb-NO" baseline="0" dirty="0" smtClean="0"/>
              <a:t>, </a:t>
            </a:r>
            <a:r>
              <a:rPr lang="nb-NO" baseline="0" dirty="0" err="1" smtClean="0"/>
              <a:t>the</a:t>
            </a:r>
            <a:r>
              <a:rPr lang="nb-NO" baseline="0" dirty="0" smtClean="0"/>
              <a:t> </a:t>
            </a:r>
            <a:r>
              <a:rPr lang="nb-NO" baseline="0" dirty="0" err="1" smtClean="0"/>
              <a:t>mRNA</a:t>
            </a:r>
            <a:r>
              <a:rPr lang="nb-NO" baseline="0" dirty="0" smtClean="0"/>
              <a:t> </a:t>
            </a:r>
            <a:r>
              <a:rPr lang="nb-NO" baseline="0" dirty="0" err="1" smtClean="0"/>
              <a:t>level</a:t>
            </a:r>
            <a:r>
              <a:rPr lang="nb-NO" baseline="0" dirty="0" smtClean="0"/>
              <a:t> </a:t>
            </a:r>
            <a:r>
              <a:rPr lang="nb-NO" baseline="0" dirty="0" err="1" smtClean="0"/>
              <a:t>of</a:t>
            </a:r>
            <a:r>
              <a:rPr lang="nb-NO" baseline="0" dirty="0" smtClean="0"/>
              <a:t> STAMP2 is </a:t>
            </a:r>
            <a:r>
              <a:rPr lang="nb-NO" baseline="0" dirty="0" err="1" smtClean="0"/>
              <a:t>induced</a:t>
            </a:r>
            <a:r>
              <a:rPr lang="nb-NO" baseline="0" dirty="0" smtClean="0"/>
              <a:t> in a time </a:t>
            </a:r>
            <a:r>
              <a:rPr lang="nb-NO" baseline="0" dirty="0" err="1" smtClean="0"/>
              <a:t>course</a:t>
            </a:r>
            <a:r>
              <a:rPr lang="nb-NO" baseline="0" dirty="0" smtClean="0"/>
              <a:t> </a:t>
            </a:r>
            <a:r>
              <a:rPr lang="nb-NO" baseline="0" dirty="0" err="1" smtClean="0"/>
              <a:t>of</a:t>
            </a:r>
            <a:r>
              <a:rPr lang="nb-NO" baseline="0" dirty="0" smtClean="0"/>
              <a:t> androgen </a:t>
            </a:r>
            <a:r>
              <a:rPr lang="nb-NO" baseline="0" dirty="0" err="1" smtClean="0"/>
              <a:t>treatment</a:t>
            </a:r>
            <a:r>
              <a:rPr lang="nb-NO" baseline="0" dirty="0" smtClean="0"/>
              <a:t>. </a:t>
            </a:r>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11</a:t>
            </a:fld>
            <a:endParaRPr lang="en-US"/>
          </a:p>
        </p:txBody>
      </p:sp>
    </p:spTree>
    <p:extLst>
      <p:ext uri="{BB962C8B-B14F-4D97-AF65-F5344CB8AC3E}">
        <p14:creationId xmlns:p14="http://schemas.microsoft.com/office/powerpoint/2010/main" val="2562327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Over</a:t>
            </a:r>
            <a:r>
              <a:rPr lang="nb-NO" baseline="0" dirty="0" smtClean="0"/>
              <a:t>  10 </a:t>
            </a:r>
            <a:r>
              <a:rPr lang="nb-NO" baseline="0" dirty="0" err="1" smtClean="0"/>
              <a:t>years</a:t>
            </a:r>
            <a:r>
              <a:rPr lang="nb-NO" baseline="0" dirty="0" smtClean="0"/>
              <a:t> </a:t>
            </a:r>
            <a:r>
              <a:rPr lang="nb-NO" baseline="0" dirty="0" err="1" smtClean="0"/>
              <a:t>ago</a:t>
            </a:r>
            <a:r>
              <a:rPr lang="nb-NO" baseline="0" dirty="0" smtClean="0"/>
              <a:t>, </a:t>
            </a:r>
            <a:r>
              <a:rPr lang="nb-NO" baseline="0" dirty="0" err="1" smtClean="0"/>
              <a:t>our</a:t>
            </a:r>
            <a:r>
              <a:rPr lang="nb-NO" baseline="0" dirty="0" smtClean="0"/>
              <a:t> lab </a:t>
            </a:r>
            <a:r>
              <a:rPr lang="nb-NO" baseline="0" dirty="0" err="1" smtClean="0"/>
              <a:t>cloned</a:t>
            </a:r>
            <a:r>
              <a:rPr lang="nb-NO" baseline="0" dirty="0" smtClean="0"/>
              <a:t> STAMP2 from </a:t>
            </a:r>
            <a:r>
              <a:rPr lang="nb-NO" baseline="0" dirty="0" err="1" smtClean="0"/>
              <a:t>prostate</a:t>
            </a:r>
            <a:r>
              <a:rPr lang="nb-NO" baseline="0" dirty="0" smtClean="0"/>
              <a:t> </a:t>
            </a:r>
            <a:r>
              <a:rPr lang="nb-NO" baseline="0" dirty="0" err="1" smtClean="0"/>
              <a:t>tissue</a:t>
            </a:r>
            <a:r>
              <a:rPr lang="nb-NO" baseline="0" dirty="0" smtClean="0"/>
              <a:t>. Northern </a:t>
            </a:r>
            <a:r>
              <a:rPr lang="nb-NO" baseline="0" dirty="0" err="1" smtClean="0"/>
              <a:t>assay</a:t>
            </a:r>
            <a:r>
              <a:rPr lang="nb-NO" baseline="0" dirty="0" smtClean="0"/>
              <a:t> </a:t>
            </a:r>
            <a:r>
              <a:rPr lang="nb-NO" baseline="0" dirty="0" err="1" smtClean="0"/>
              <a:t>of</a:t>
            </a:r>
            <a:r>
              <a:rPr lang="nb-NO" baseline="0" dirty="0" smtClean="0"/>
              <a:t> multiple </a:t>
            </a:r>
            <a:r>
              <a:rPr lang="nb-NO" baseline="0" dirty="0" err="1" smtClean="0"/>
              <a:t>tissues</a:t>
            </a:r>
            <a:r>
              <a:rPr lang="nb-NO" baseline="0" dirty="0" smtClean="0"/>
              <a:t> </a:t>
            </a:r>
            <a:r>
              <a:rPr lang="nb-NO" baseline="0" dirty="0" err="1" smtClean="0"/>
              <a:t>showed</a:t>
            </a:r>
            <a:r>
              <a:rPr lang="nb-NO" baseline="0" dirty="0" smtClean="0"/>
              <a:t> </a:t>
            </a:r>
            <a:r>
              <a:rPr lang="nb-NO" baseline="0" dirty="0" err="1" smtClean="0"/>
              <a:t>that</a:t>
            </a:r>
            <a:r>
              <a:rPr lang="nb-NO" baseline="0" dirty="0" smtClean="0"/>
              <a:t> STAMP2 is abundant in </a:t>
            </a:r>
            <a:r>
              <a:rPr lang="nb-NO" baseline="0" dirty="0" err="1" smtClean="0"/>
              <a:t>heart</a:t>
            </a:r>
            <a:r>
              <a:rPr lang="nb-NO" baseline="0" dirty="0" smtClean="0"/>
              <a:t>, placenta, </a:t>
            </a:r>
            <a:r>
              <a:rPr lang="nb-NO" baseline="0" dirty="0" err="1" smtClean="0"/>
              <a:t>lung</a:t>
            </a:r>
            <a:r>
              <a:rPr lang="nb-NO" baseline="0" dirty="0" smtClean="0"/>
              <a:t>  and liver, </a:t>
            </a:r>
            <a:r>
              <a:rPr lang="nb-NO" baseline="0" dirty="0" err="1" smtClean="0"/>
              <a:t>besides</a:t>
            </a:r>
            <a:r>
              <a:rPr lang="nb-NO" baseline="0" dirty="0" smtClean="0"/>
              <a:t> </a:t>
            </a:r>
            <a:r>
              <a:rPr lang="nb-NO" baseline="0" dirty="0" err="1" smtClean="0"/>
              <a:t>prostate</a:t>
            </a:r>
            <a:r>
              <a:rPr lang="nb-NO" baseline="0" dirty="0" smtClean="0"/>
              <a:t>.</a:t>
            </a:r>
          </a:p>
          <a:p>
            <a:r>
              <a:rPr lang="nb-NO" baseline="0" dirty="0" smtClean="0"/>
              <a:t>And </a:t>
            </a:r>
            <a:r>
              <a:rPr lang="nb-NO" baseline="0" dirty="0" err="1" smtClean="0"/>
              <a:t>then</a:t>
            </a:r>
            <a:r>
              <a:rPr lang="nb-NO" baseline="0" dirty="0" smtClean="0"/>
              <a:t> it </a:t>
            </a:r>
            <a:r>
              <a:rPr lang="nb-NO" baseline="0" dirty="0" err="1" smtClean="0"/>
              <a:t>was</a:t>
            </a:r>
            <a:r>
              <a:rPr lang="nb-NO" baseline="0" dirty="0" smtClean="0"/>
              <a:t> </a:t>
            </a:r>
            <a:r>
              <a:rPr lang="nb-NO" baseline="0" dirty="0" err="1" smtClean="0"/>
              <a:t>idenified</a:t>
            </a:r>
            <a:r>
              <a:rPr lang="nb-NO" baseline="0" dirty="0" smtClean="0"/>
              <a:t> as an androgen </a:t>
            </a:r>
            <a:r>
              <a:rPr lang="nb-NO" baseline="0" dirty="0" err="1" smtClean="0"/>
              <a:t>regulated</a:t>
            </a:r>
            <a:r>
              <a:rPr lang="nb-NO" baseline="0" dirty="0" smtClean="0"/>
              <a:t> gene. As </a:t>
            </a:r>
            <a:r>
              <a:rPr lang="nb-NO" baseline="0" dirty="0" err="1" smtClean="0"/>
              <a:t>shown</a:t>
            </a:r>
            <a:r>
              <a:rPr lang="nb-NO" baseline="0" dirty="0" smtClean="0"/>
              <a:t> </a:t>
            </a:r>
            <a:r>
              <a:rPr lang="nb-NO" baseline="0" dirty="0" err="1" smtClean="0"/>
              <a:t>here</a:t>
            </a:r>
            <a:r>
              <a:rPr lang="nb-NO" baseline="0" dirty="0" smtClean="0"/>
              <a:t>, </a:t>
            </a:r>
            <a:r>
              <a:rPr lang="nb-NO" baseline="0" dirty="0" err="1" smtClean="0"/>
              <a:t>the</a:t>
            </a:r>
            <a:r>
              <a:rPr lang="nb-NO" baseline="0" dirty="0" smtClean="0"/>
              <a:t> </a:t>
            </a:r>
            <a:r>
              <a:rPr lang="nb-NO" baseline="0" dirty="0" err="1" smtClean="0"/>
              <a:t>mRNA</a:t>
            </a:r>
            <a:r>
              <a:rPr lang="nb-NO" baseline="0" dirty="0" smtClean="0"/>
              <a:t> </a:t>
            </a:r>
            <a:r>
              <a:rPr lang="nb-NO" baseline="0" dirty="0" err="1" smtClean="0"/>
              <a:t>level</a:t>
            </a:r>
            <a:r>
              <a:rPr lang="nb-NO" baseline="0" dirty="0" smtClean="0"/>
              <a:t> </a:t>
            </a:r>
            <a:r>
              <a:rPr lang="nb-NO" baseline="0" dirty="0" err="1" smtClean="0"/>
              <a:t>of</a:t>
            </a:r>
            <a:r>
              <a:rPr lang="nb-NO" baseline="0" dirty="0" smtClean="0"/>
              <a:t> STAMP2 is </a:t>
            </a:r>
            <a:r>
              <a:rPr lang="nb-NO" baseline="0" dirty="0" err="1" smtClean="0"/>
              <a:t>induced</a:t>
            </a:r>
            <a:r>
              <a:rPr lang="nb-NO" baseline="0" dirty="0" smtClean="0"/>
              <a:t> in a time </a:t>
            </a:r>
            <a:r>
              <a:rPr lang="nb-NO" baseline="0" dirty="0" err="1" smtClean="0"/>
              <a:t>course</a:t>
            </a:r>
            <a:r>
              <a:rPr lang="nb-NO" baseline="0" dirty="0" smtClean="0"/>
              <a:t> </a:t>
            </a:r>
            <a:r>
              <a:rPr lang="nb-NO" baseline="0" dirty="0" err="1" smtClean="0"/>
              <a:t>of</a:t>
            </a:r>
            <a:r>
              <a:rPr lang="nb-NO" baseline="0" dirty="0" smtClean="0"/>
              <a:t> androgen </a:t>
            </a:r>
            <a:r>
              <a:rPr lang="nb-NO" baseline="0" dirty="0" err="1" smtClean="0"/>
              <a:t>treatment</a:t>
            </a:r>
            <a:r>
              <a:rPr lang="nb-NO" baseline="0" dirty="0" smtClean="0"/>
              <a:t>. </a:t>
            </a:r>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12</a:t>
            </a:fld>
            <a:endParaRPr lang="en-US"/>
          </a:p>
        </p:txBody>
      </p:sp>
    </p:spTree>
    <p:extLst>
      <p:ext uri="{BB962C8B-B14F-4D97-AF65-F5344CB8AC3E}">
        <p14:creationId xmlns:p14="http://schemas.microsoft.com/office/powerpoint/2010/main" val="2562327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0" dirty="0" smtClean="0">
                <a:effectLst/>
              </a:rPr>
              <a:t>STAMP2 has</a:t>
            </a:r>
            <a:r>
              <a:rPr lang="en-US" i="0" baseline="0" dirty="0" smtClean="0">
                <a:effectLst/>
              </a:rPr>
              <a:t> </a:t>
            </a:r>
            <a:r>
              <a:rPr lang="en-US" i="0" dirty="0" smtClean="0">
                <a:effectLst/>
              </a:rPr>
              <a:t>six transmembrane domains in the C-terminal part, a conserved NADPH binding domain at</a:t>
            </a:r>
            <a:r>
              <a:rPr lang="en-US" i="0" baseline="0" dirty="0" smtClean="0">
                <a:effectLst/>
              </a:rPr>
              <a:t> the N-terminal cytosolic domain</a:t>
            </a:r>
            <a:r>
              <a:rPr lang="en-US" i="0" dirty="0" smtClean="0">
                <a:effectLst/>
              </a:rPr>
              <a:t>. Studies</a:t>
            </a:r>
            <a:r>
              <a:rPr lang="en-US" i="0" baseline="0" dirty="0" smtClean="0">
                <a:effectLst/>
              </a:rPr>
              <a:t> on STAMP2 knockout mice showed that STAMP2 is important in regulation of energy metabolism and inflammatory output. STAMP2 </a:t>
            </a:r>
            <a:r>
              <a:rPr lang="en-US" sz="1200" b="0" i="0" u="none" strike="noStrike" kern="1200" baseline="0" dirty="0" smtClean="0">
                <a:solidFill>
                  <a:schemeClr val="tx1"/>
                </a:solidFill>
                <a:latin typeface="Arial" charset="0"/>
                <a:ea typeface="+mn-ea"/>
                <a:cs typeface="+mn-cs"/>
              </a:rPr>
              <a:t>deficiency promotes atherosclerosis in mice.</a:t>
            </a:r>
            <a:endParaRPr lang="en-US" i="0" dirty="0"/>
          </a:p>
        </p:txBody>
      </p:sp>
      <p:sp>
        <p:nvSpPr>
          <p:cNvPr id="4" name="Slide Number Placeholder 3"/>
          <p:cNvSpPr>
            <a:spLocks noGrp="1"/>
          </p:cNvSpPr>
          <p:nvPr>
            <p:ph type="sldNum" sz="quarter" idx="10"/>
          </p:nvPr>
        </p:nvSpPr>
        <p:spPr/>
        <p:txBody>
          <a:bodyPr/>
          <a:lstStyle/>
          <a:p>
            <a:fld id="{9FC70212-D25A-4AB4-B902-7A0629A0372F}" type="slidenum">
              <a:rPr lang="en-US" smtClean="0"/>
              <a:pPr/>
              <a:t>13</a:t>
            </a:fld>
            <a:endParaRPr lang="en-US"/>
          </a:p>
        </p:txBody>
      </p:sp>
    </p:spTree>
    <p:extLst>
      <p:ext uri="{BB962C8B-B14F-4D97-AF65-F5344CB8AC3E}">
        <p14:creationId xmlns:p14="http://schemas.microsoft.com/office/powerpoint/2010/main" val="4095602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Based on the data presented herein, we proposed a model of how STAMP2 influences </a:t>
            </a:r>
            <a:r>
              <a:rPr lang="en-US" sz="1200" kern="1200" dirty="0" err="1" smtClean="0">
                <a:solidFill>
                  <a:schemeClr val="tx1"/>
                </a:solidFill>
                <a:effectLst/>
                <a:latin typeface="Arial" charset="0"/>
                <a:ea typeface="+mn-ea"/>
                <a:cs typeface="+mn-cs"/>
              </a:rPr>
              <a:t>PCa</a:t>
            </a:r>
            <a:r>
              <a:rPr lang="en-US" sz="1200" kern="1200" dirty="0" smtClean="0">
                <a:solidFill>
                  <a:schemeClr val="tx1"/>
                </a:solidFill>
                <a:effectLst/>
                <a:latin typeface="Arial" charset="0"/>
                <a:ea typeface="+mn-ea"/>
                <a:cs typeface="+mn-cs"/>
              </a:rPr>
              <a:t> growth. Androgens activate the AR that increases STAMP2 expression. Through its iron reductase activity, STAMP2 reduces Fe</a:t>
            </a:r>
            <a:r>
              <a:rPr lang="en-US" sz="1200" kern="1200" baseline="30000" dirty="0" smtClean="0">
                <a:solidFill>
                  <a:schemeClr val="tx1"/>
                </a:solidFill>
                <a:effectLst/>
                <a:latin typeface="Arial" charset="0"/>
                <a:ea typeface="+mn-ea"/>
                <a:cs typeface="+mn-cs"/>
              </a:rPr>
              <a:t>3+</a:t>
            </a:r>
            <a:r>
              <a:rPr lang="en-US" sz="1200" kern="1200" dirty="0" smtClean="0">
                <a:solidFill>
                  <a:schemeClr val="tx1"/>
                </a:solidFill>
                <a:effectLst/>
                <a:latin typeface="Arial" charset="0"/>
                <a:ea typeface="+mn-ea"/>
                <a:cs typeface="+mn-cs"/>
              </a:rPr>
              <a:t> to Fe</a:t>
            </a:r>
            <a:r>
              <a:rPr lang="en-US" sz="1200" kern="1200" baseline="30000" dirty="0" smtClean="0">
                <a:solidFill>
                  <a:schemeClr val="tx1"/>
                </a:solidFill>
                <a:effectLst/>
                <a:latin typeface="Arial" charset="0"/>
                <a:ea typeface="+mn-ea"/>
                <a:cs typeface="+mn-cs"/>
              </a:rPr>
              <a:t>2+</a:t>
            </a:r>
            <a:r>
              <a:rPr lang="en-US" sz="1200" kern="1200" dirty="0" smtClean="0">
                <a:solidFill>
                  <a:schemeClr val="tx1"/>
                </a:solidFill>
                <a:effectLst/>
                <a:latin typeface="Arial" charset="0"/>
                <a:ea typeface="+mn-ea"/>
                <a:cs typeface="+mn-cs"/>
              </a:rPr>
              <a:t> and at the same time consumes available NADPH. Both increased Fe</a:t>
            </a:r>
            <a:r>
              <a:rPr lang="en-US" sz="1200" kern="1200" baseline="30000" dirty="0" smtClean="0">
                <a:solidFill>
                  <a:schemeClr val="tx1"/>
                </a:solidFill>
                <a:effectLst/>
                <a:latin typeface="Arial" charset="0"/>
                <a:ea typeface="+mn-ea"/>
                <a:cs typeface="+mn-cs"/>
              </a:rPr>
              <a:t>2+</a:t>
            </a:r>
            <a:r>
              <a:rPr lang="en-US" sz="1200" kern="1200" dirty="0" smtClean="0">
                <a:solidFill>
                  <a:schemeClr val="tx1"/>
                </a:solidFill>
                <a:effectLst/>
                <a:latin typeface="Arial" charset="0"/>
                <a:ea typeface="+mn-ea"/>
                <a:cs typeface="+mn-cs"/>
              </a:rPr>
              <a:t> and decreased NADPH then increase intracellular ROS levels. ROS in turn activate the pathway that increases ATF4 expression which then activates expression of downstream targets that are involved in </a:t>
            </a:r>
            <a:r>
              <a:rPr lang="en-US" sz="1200" kern="1200" dirty="0" err="1" smtClean="0">
                <a:solidFill>
                  <a:schemeClr val="tx1"/>
                </a:solidFill>
                <a:effectLst/>
                <a:latin typeface="Arial" charset="0"/>
                <a:ea typeface="+mn-ea"/>
                <a:cs typeface="+mn-cs"/>
              </a:rPr>
              <a:t>PCa</a:t>
            </a:r>
            <a:r>
              <a:rPr lang="en-US" sz="1200" kern="1200" dirty="0" smtClean="0">
                <a:solidFill>
                  <a:schemeClr val="tx1"/>
                </a:solidFill>
                <a:effectLst/>
                <a:latin typeface="Arial" charset="0"/>
                <a:ea typeface="+mn-ea"/>
                <a:cs typeface="+mn-cs"/>
              </a:rPr>
              <a:t> growth and progression. </a:t>
            </a:r>
            <a:endParaRPr lang="nb-NO" sz="1200" kern="1200" dirty="0" smtClean="0">
              <a:solidFill>
                <a:schemeClr val="tx1"/>
              </a:solidFill>
              <a:effectLst/>
              <a:latin typeface="Arial" charset="0"/>
              <a:ea typeface="+mn-ea"/>
              <a:cs typeface="+mn-cs"/>
            </a:endParaRPr>
          </a:p>
          <a:p>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14</a:t>
            </a:fld>
            <a:endParaRPr lang="en-US"/>
          </a:p>
        </p:txBody>
      </p:sp>
    </p:spTree>
    <p:extLst>
      <p:ext uri="{BB962C8B-B14F-4D97-AF65-F5344CB8AC3E}">
        <p14:creationId xmlns:p14="http://schemas.microsoft.com/office/powerpoint/2010/main" val="2638943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Then we assessed STAMP2 expression by immunohistochemistry on a tissue microarray that contained benign and malignant prostate tissue. STAMP2 expression was significantly increased in </a:t>
            </a:r>
            <a:r>
              <a:rPr lang="en-US" sz="1200" kern="1200" dirty="0" err="1" smtClean="0">
                <a:solidFill>
                  <a:schemeClr val="tx1"/>
                </a:solidFill>
                <a:effectLst/>
                <a:latin typeface="Arial" charset="0"/>
                <a:ea typeface="+mn-ea"/>
                <a:cs typeface="+mn-cs"/>
              </a:rPr>
              <a:t>PCa</a:t>
            </a:r>
            <a:r>
              <a:rPr lang="en-US" sz="1200" kern="1200" dirty="0" smtClean="0">
                <a:solidFill>
                  <a:schemeClr val="tx1"/>
                </a:solidFill>
                <a:effectLst/>
                <a:latin typeface="Arial" charset="0"/>
                <a:ea typeface="+mn-ea"/>
                <a:cs typeface="+mn-cs"/>
              </a:rPr>
              <a:t> compared to benign prostate tissue. In addition, STAMP2 cytosolic staining correlated with the tumor grade.</a:t>
            </a:r>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16</a:t>
            </a:fld>
            <a:endParaRPr lang="en-US"/>
          </a:p>
        </p:txBody>
      </p:sp>
    </p:spTree>
    <p:extLst>
      <p:ext uri="{BB962C8B-B14F-4D97-AF65-F5344CB8AC3E}">
        <p14:creationId xmlns:p14="http://schemas.microsoft.com/office/powerpoint/2010/main" val="2131109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Furthermore, STAMP2 levels were reduced following </a:t>
            </a:r>
            <a:r>
              <a:rPr lang="en-US" sz="1200" kern="1200" dirty="0" err="1" smtClean="0">
                <a:solidFill>
                  <a:schemeClr val="tx1"/>
                </a:solidFill>
                <a:effectLst/>
                <a:latin typeface="Arial" charset="0"/>
                <a:ea typeface="+mn-ea"/>
                <a:cs typeface="+mn-cs"/>
              </a:rPr>
              <a:t>neoadjuvant</a:t>
            </a:r>
            <a:r>
              <a:rPr lang="en-US" sz="1200" kern="1200" dirty="0" smtClean="0">
                <a:solidFill>
                  <a:schemeClr val="tx1"/>
                </a:solidFill>
                <a:effectLst/>
                <a:latin typeface="Arial" charset="0"/>
                <a:ea typeface="+mn-ea"/>
                <a:cs typeface="+mn-cs"/>
              </a:rPr>
              <a:t> hormone therapy and remained low in patients responding to therapy. Interestingly, upon PSA recurrence STAMP2 levels were again increased. Collectively, these data show that STAMP2 expression is increased in </a:t>
            </a:r>
            <a:r>
              <a:rPr lang="en-US" sz="1200" kern="1200" dirty="0" err="1" smtClean="0">
                <a:solidFill>
                  <a:schemeClr val="tx1"/>
                </a:solidFill>
                <a:effectLst/>
                <a:latin typeface="Arial" charset="0"/>
                <a:ea typeface="+mn-ea"/>
                <a:cs typeface="+mn-cs"/>
              </a:rPr>
              <a:t>PCa</a:t>
            </a:r>
            <a:r>
              <a:rPr lang="en-US" sz="1200" kern="1200" dirty="0" smtClean="0">
                <a:solidFill>
                  <a:schemeClr val="tx1"/>
                </a:solidFill>
                <a:effectLst/>
                <a:latin typeface="Arial" charset="0"/>
                <a:ea typeface="+mn-ea"/>
                <a:cs typeface="+mn-cs"/>
              </a:rPr>
              <a:t> compared with normal prostate and it is associated with both tumor grade and </a:t>
            </a:r>
            <a:r>
              <a:rPr lang="en-US" sz="1200" kern="1200" dirty="0" err="1" smtClean="0">
                <a:solidFill>
                  <a:schemeClr val="tx1"/>
                </a:solidFill>
                <a:effectLst/>
                <a:latin typeface="Arial" charset="0"/>
                <a:ea typeface="+mn-ea"/>
                <a:cs typeface="+mn-cs"/>
              </a:rPr>
              <a:t>neoadjuvant</a:t>
            </a:r>
            <a:r>
              <a:rPr lang="en-US" sz="1200" kern="1200" dirty="0" smtClean="0">
                <a:solidFill>
                  <a:schemeClr val="tx1"/>
                </a:solidFill>
                <a:effectLst/>
                <a:latin typeface="Arial" charset="0"/>
                <a:ea typeface="+mn-ea"/>
                <a:cs typeface="+mn-cs"/>
              </a:rPr>
              <a:t> hormone therapy response. </a:t>
            </a:r>
            <a:endParaRPr lang="nb-NO" sz="1200" kern="1200" dirty="0" smtClean="0">
              <a:solidFill>
                <a:schemeClr val="tx1"/>
              </a:solidFill>
              <a:effectLst/>
              <a:latin typeface="Arial" charset="0"/>
              <a:ea typeface="+mn-ea"/>
              <a:cs typeface="+mn-cs"/>
            </a:endParaRPr>
          </a:p>
          <a:p>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17</a:t>
            </a:fld>
            <a:endParaRPr lang="en-US"/>
          </a:p>
        </p:txBody>
      </p:sp>
    </p:spTree>
    <p:extLst>
      <p:ext uri="{BB962C8B-B14F-4D97-AF65-F5344CB8AC3E}">
        <p14:creationId xmlns:p14="http://schemas.microsoft.com/office/powerpoint/2010/main" val="32133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As</a:t>
            </a:r>
            <a:r>
              <a:rPr lang="en-US" sz="1200" kern="1200" baseline="0" dirty="0" smtClean="0">
                <a:solidFill>
                  <a:schemeClr val="tx1"/>
                </a:solidFill>
                <a:effectLst/>
                <a:latin typeface="Arial" charset="0"/>
                <a:ea typeface="+mn-ea"/>
                <a:cs typeface="+mn-cs"/>
              </a:rPr>
              <a:t> shown above, STAMP2 expression is increased in high grade tumor and it is critical for </a:t>
            </a:r>
            <a:r>
              <a:rPr lang="en-US" sz="1200" kern="1200" baseline="0" dirty="0" err="1" smtClean="0">
                <a:solidFill>
                  <a:schemeClr val="tx1"/>
                </a:solidFill>
                <a:effectLst/>
                <a:latin typeface="Arial" charset="0"/>
                <a:ea typeface="+mn-ea"/>
                <a:cs typeface="+mn-cs"/>
              </a:rPr>
              <a:t>PCa</a:t>
            </a:r>
            <a:r>
              <a:rPr lang="en-US" sz="1200" kern="1200" baseline="0" dirty="0" smtClean="0">
                <a:solidFill>
                  <a:schemeClr val="tx1"/>
                </a:solidFill>
                <a:effectLst/>
                <a:latin typeface="Arial" charset="0"/>
                <a:ea typeface="+mn-ea"/>
                <a:cs typeface="+mn-cs"/>
              </a:rPr>
              <a:t> cell growth. It is interesting to evaluate the </a:t>
            </a:r>
            <a:r>
              <a:rPr lang="en-US" sz="1200" kern="1200" dirty="0" smtClean="0">
                <a:solidFill>
                  <a:schemeClr val="tx1"/>
                </a:solidFill>
                <a:effectLst/>
                <a:latin typeface="Arial" charset="0"/>
                <a:ea typeface="+mn-ea"/>
                <a:cs typeface="+mn-cs"/>
              </a:rPr>
              <a:t>therapeutic potential of STAMP2 knockdown in</a:t>
            </a:r>
            <a:r>
              <a:rPr lang="en-US" sz="1200" kern="1200" baseline="0" dirty="0" smtClean="0">
                <a:solidFill>
                  <a:schemeClr val="tx1"/>
                </a:solidFill>
                <a:effectLst/>
                <a:latin typeface="Arial" charset="0"/>
                <a:ea typeface="+mn-ea"/>
                <a:cs typeface="+mn-cs"/>
              </a:rPr>
              <a:t> preclinical models.</a:t>
            </a:r>
            <a:r>
              <a:rPr lang="en-US" sz="1200" kern="1200" dirty="0" smtClean="0">
                <a:solidFill>
                  <a:schemeClr val="tx1"/>
                </a:solidFill>
                <a:effectLst/>
                <a:latin typeface="Arial" charset="0"/>
                <a:ea typeface="+mn-ea"/>
                <a:cs typeface="+mn-cs"/>
              </a:rPr>
              <a:t> To assess this possibility, STAMP2 was silenced using systemically administered </a:t>
            </a:r>
            <a:r>
              <a:rPr lang="en-US" sz="1200" kern="1200" dirty="0" err="1" smtClean="0">
                <a:solidFill>
                  <a:schemeClr val="tx1"/>
                </a:solidFill>
                <a:effectLst/>
                <a:latin typeface="Arial" charset="0"/>
                <a:ea typeface="+mn-ea"/>
                <a:cs typeface="+mn-cs"/>
              </a:rPr>
              <a:t>nanoliposomal</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siRNA</a:t>
            </a:r>
            <a:r>
              <a:rPr lang="en-US" sz="1200" kern="1200" dirty="0" smtClean="0">
                <a:solidFill>
                  <a:schemeClr val="tx1"/>
                </a:solidFill>
                <a:effectLst/>
                <a:latin typeface="Arial" charset="0"/>
                <a:ea typeface="+mn-ea"/>
                <a:cs typeface="+mn-cs"/>
              </a:rPr>
              <a:t> in nude mice carrying </a:t>
            </a:r>
            <a:r>
              <a:rPr lang="en-US" sz="1200" kern="1200" dirty="0" err="1" smtClean="0">
                <a:solidFill>
                  <a:schemeClr val="tx1"/>
                </a:solidFill>
                <a:effectLst/>
                <a:latin typeface="Arial" charset="0"/>
                <a:ea typeface="+mn-ea"/>
                <a:cs typeface="+mn-cs"/>
              </a:rPr>
              <a:t>xenografted</a:t>
            </a:r>
            <a:r>
              <a:rPr lang="en-US" sz="1200" kern="1200" dirty="0" smtClean="0">
                <a:solidFill>
                  <a:schemeClr val="tx1"/>
                </a:solidFill>
                <a:effectLst/>
                <a:latin typeface="Arial" charset="0"/>
                <a:ea typeface="+mn-ea"/>
                <a:cs typeface="+mn-cs"/>
              </a:rPr>
              <a:t> tumors of </a:t>
            </a:r>
            <a:r>
              <a:rPr lang="en-US" sz="1200" kern="1200" dirty="0" err="1" smtClean="0">
                <a:solidFill>
                  <a:schemeClr val="tx1"/>
                </a:solidFill>
                <a:effectLst/>
                <a:latin typeface="Arial" charset="0"/>
                <a:ea typeface="+mn-ea"/>
                <a:cs typeface="+mn-cs"/>
              </a:rPr>
              <a:t>LNCaP</a:t>
            </a:r>
            <a:r>
              <a:rPr lang="en-US" sz="1200" kern="1200" dirty="0" smtClean="0">
                <a:solidFill>
                  <a:schemeClr val="tx1"/>
                </a:solidFill>
                <a:effectLst/>
                <a:latin typeface="Arial" charset="0"/>
                <a:ea typeface="+mn-ea"/>
                <a:cs typeface="+mn-cs"/>
              </a:rPr>
              <a:t>.  As shown</a:t>
            </a:r>
            <a:r>
              <a:rPr lang="en-US" sz="1200" kern="1200" baseline="0" dirty="0" smtClean="0">
                <a:solidFill>
                  <a:schemeClr val="tx1"/>
                </a:solidFill>
                <a:effectLst/>
                <a:latin typeface="Arial" charset="0"/>
                <a:ea typeface="+mn-ea"/>
                <a:cs typeface="+mn-cs"/>
              </a:rPr>
              <a:t> here, while </a:t>
            </a:r>
            <a:r>
              <a:rPr lang="en-US" sz="1200" kern="1200" dirty="0" smtClean="0">
                <a:solidFill>
                  <a:schemeClr val="tx1"/>
                </a:solidFill>
                <a:effectLst/>
                <a:latin typeface="Arial" charset="0"/>
                <a:ea typeface="+mn-ea"/>
                <a:cs typeface="+mn-cs"/>
              </a:rPr>
              <a:t>tumors continued to grow rapidly in mice injected with the empty or control </a:t>
            </a:r>
            <a:r>
              <a:rPr lang="en-US" sz="1200" kern="1200" dirty="0" err="1" smtClean="0">
                <a:solidFill>
                  <a:schemeClr val="tx1"/>
                </a:solidFill>
                <a:effectLst/>
                <a:latin typeface="Arial" charset="0"/>
                <a:ea typeface="+mn-ea"/>
                <a:cs typeface="+mn-cs"/>
              </a:rPr>
              <a:t>siRNA</a:t>
            </a:r>
            <a:r>
              <a:rPr lang="en-US" sz="1200" kern="1200" dirty="0" smtClean="0">
                <a:solidFill>
                  <a:schemeClr val="tx1"/>
                </a:solidFill>
                <a:effectLst/>
                <a:latin typeface="Arial" charset="0"/>
                <a:ea typeface="+mn-ea"/>
                <a:cs typeface="+mn-cs"/>
              </a:rPr>
              <a:t> loaded </a:t>
            </a:r>
            <a:r>
              <a:rPr lang="en-US" sz="1200" kern="1200" dirty="0" err="1" smtClean="0">
                <a:solidFill>
                  <a:schemeClr val="tx1"/>
                </a:solidFill>
                <a:effectLst/>
                <a:latin typeface="Arial" charset="0"/>
                <a:ea typeface="+mn-ea"/>
                <a:cs typeface="+mn-cs"/>
              </a:rPr>
              <a:t>nanoliposomes</a:t>
            </a:r>
            <a:r>
              <a:rPr lang="en-US" sz="1200" kern="1200" dirty="0" smtClean="0">
                <a:solidFill>
                  <a:schemeClr val="tx1"/>
                </a:solidFill>
                <a:effectLst/>
                <a:latin typeface="Arial" charset="0"/>
                <a:ea typeface="+mn-ea"/>
                <a:cs typeface="+mn-cs"/>
              </a:rPr>
              <a:t>, there was a dramatic and time-dependent reversal of tumor size upon </a:t>
            </a:r>
            <a:r>
              <a:rPr lang="en-US" sz="1200" kern="1200" dirty="0" err="1" smtClean="0">
                <a:solidFill>
                  <a:schemeClr val="tx1"/>
                </a:solidFill>
                <a:effectLst/>
                <a:latin typeface="Arial" charset="0"/>
                <a:ea typeface="+mn-ea"/>
                <a:cs typeface="+mn-cs"/>
              </a:rPr>
              <a:t>nanoliposome</a:t>
            </a:r>
            <a:r>
              <a:rPr lang="en-US" sz="1200" kern="1200" dirty="0" smtClean="0">
                <a:solidFill>
                  <a:schemeClr val="tx1"/>
                </a:solidFill>
                <a:effectLst/>
                <a:latin typeface="Arial" charset="0"/>
                <a:ea typeface="+mn-ea"/>
                <a:cs typeface="+mn-cs"/>
              </a:rPr>
              <a:t> injection containing STAMP2 </a:t>
            </a:r>
            <a:r>
              <a:rPr lang="en-US" sz="1200" kern="1200" dirty="0" err="1" smtClean="0">
                <a:solidFill>
                  <a:schemeClr val="tx1"/>
                </a:solidFill>
                <a:effectLst/>
                <a:latin typeface="Arial" charset="0"/>
                <a:ea typeface="+mn-ea"/>
                <a:cs typeface="+mn-cs"/>
              </a:rPr>
              <a:t>siRNA</a:t>
            </a:r>
            <a:r>
              <a:rPr lang="en-US" sz="1200" kern="1200" dirty="0" smtClean="0">
                <a:solidFill>
                  <a:schemeClr val="tx1"/>
                </a:solidFill>
                <a:effectLst/>
                <a:latin typeface="Arial" charset="0"/>
                <a:ea typeface="+mn-ea"/>
                <a:cs typeface="+mn-cs"/>
              </a:rPr>
              <a:t>. This effect was confirmed in</a:t>
            </a:r>
            <a:r>
              <a:rPr lang="en-US" sz="1200" kern="1200" baseline="0" dirty="0" smtClean="0">
                <a:solidFill>
                  <a:schemeClr val="tx1"/>
                </a:solidFill>
                <a:effectLst/>
                <a:latin typeface="Arial" charset="0"/>
                <a:ea typeface="+mn-ea"/>
                <a:cs typeface="+mn-cs"/>
              </a:rPr>
              <a:t> another model </a:t>
            </a:r>
            <a:r>
              <a:rPr lang="en-US" sz="1200" kern="1200" baseline="0" dirty="0" err="1" smtClean="0">
                <a:solidFill>
                  <a:schemeClr val="tx1"/>
                </a:solidFill>
                <a:effectLst/>
                <a:latin typeface="Arial" charset="0"/>
                <a:ea typeface="+mn-ea"/>
                <a:cs typeface="+mn-cs"/>
              </a:rPr>
              <a:t>carring</a:t>
            </a:r>
            <a:r>
              <a:rPr lang="en-US" sz="1200" kern="1200" baseline="0" dirty="0" smtClean="0">
                <a:solidFill>
                  <a:schemeClr val="tx1"/>
                </a:solidFill>
                <a:effectLst/>
                <a:latin typeface="Arial" charset="0"/>
                <a:ea typeface="+mn-ea"/>
                <a:cs typeface="+mn-cs"/>
              </a:rPr>
              <a:t> </a:t>
            </a:r>
            <a:r>
              <a:rPr lang="en-US" sz="1200" kern="1200" baseline="0" dirty="0" err="1" smtClean="0">
                <a:solidFill>
                  <a:schemeClr val="tx1"/>
                </a:solidFill>
                <a:effectLst/>
                <a:latin typeface="Arial" charset="0"/>
                <a:ea typeface="+mn-ea"/>
                <a:cs typeface="+mn-cs"/>
              </a:rPr>
              <a:t>VCaP</a:t>
            </a:r>
            <a:r>
              <a:rPr lang="en-US" sz="1200" kern="1200" baseline="0" dirty="0" smtClean="0">
                <a:solidFill>
                  <a:schemeClr val="tx1"/>
                </a:solidFill>
                <a:effectLst/>
                <a:latin typeface="Arial" charset="0"/>
                <a:ea typeface="+mn-ea"/>
                <a:cs typeface="+mn-cs"/>
              </a:rPr>
              <a:t> tumors.</a:t>
            </a:r>
            <a:endParaRPr lang="nb-NO" sz="1200" kern="1200" dirty="0" smtClean="0">
              <a:solidFill>
                <a:schemeClr val="tx1"/>
              </a:solidFill>
              <a:effectLst/>
              <a:latin typeface="Arial" charset="0"/>
              <a:ea typeface="+mn-ea"/>
              <a:cs typeface="+mn-cs"/>
            </a:endParaRPr>
          </a:p>
          <a:p>
            <a:endParaRPr lang="nb-NO" dirty="0" smtClean="0"/>
          </a:p>
          <a:p>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20</a:t>
            </a:fld>
            <a:endParaRPr lang="en-US"/>
          </a:p>
        </p:txBody>
      </p:sp>
    </p:spTree>
    <p:extLst>
      <p:ext uri="{BB962C8B-B14F-4D97-AF65-F5344CB8AC3E}">
        <p14:creationId xmlns:p14="http://schemas.microsoft.com/office/powerpoint/2010/main" val="1730969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smtClean="0"/>
              <a:t>CHOP </a:t>
            </a:r>
            <a:r>
              <a:rPr lang="nb-NO" altLang="nb-NO" dirty="0" err="1" smtClean="0"/>
              <a:t>repress</a:t>
            </a:r>
            <a:r>
              <a:rPr lang="nb-NO" altLang="nb-NO" dirty="0" smtClean="0"/>
              <a:t> Bcl2, </a:t>
            </a:r>
            <a:r>
              <a:rPr lang="nb-NO" altLang="nb-NO" dirty="0" err="1" smtClean="0"/>
              <a:t>increase</a:t>
            </a:r>
            <a:r>
              <a:rPr lang="nb-NO" altLang="nb-NO" dirty="0" smtClean="0"/>
              <a:t> </a:t>
            </a:r>
            <a:r>
              <a:rPr lang="nb-NO" altLang="nb-NO" dirty="0" err="1" smtClean="0"/>
              <a:t>Bim</a:t>
            </a:r>
            <a:r>
              <a:rPr lang="nb-NO" altLang="nb-NO" dirty="0" smtClean="0"/>
              <a:t>, translocation </a:t>
            </a:r>
            <a:r>
              <a:rPr lang="nb-NO" altLang="nb-NO" dirty="0" err="1" smtClean="0"/>
              <a:t>of</a:t>
            </a:r>
            <a:r>
              <a:rPr lang="nb-NO" altLang="nb-NO" dirty="0" smtClean="0"/>
              <a:t> </a:t>
            </a:r>
            <a:r>
              <a:rPr lang="nb-NO" altLang="nb-NO" dirty="0" err="1" smtClean="0"/>
              <a:t>Bax</a:t>
            </a:r>
            <a:r>
              <a:rPr lang="nb-NO" altLang="nb-NO" dirty="0" smtClean="0"/>
              <a:t>, </a:t>
            </a:r>
            <a:r>
              <a:rPr lang="nb-NO" altLang="nb-NO" dirty="0" err="1" smtClean="0"/>
              <a:t>induce</a:t>
            </a:r>
            <a:r>
              <a:rPr lang="nb-NO" altLang="nb-NO" dirty="0" smtClean="0"/>
              <a:t> PUMA, p53</a:t>
            </a:r>
          </a:p>
          <a:p>
            <a:endParaRPr lang="nb-NO" altLang="nb-NO" dirty="0" smtClean="0"/>
          </a:p>
          <a:p>
            <a:r>
              <a:rPr lang="nb-NO" altLang="nb-NO" dirty="0" err="1" smtClean="0"/>
              <a:t>RIDDRREgulated</a:t>
            </a:r>
            <a:r>
              <a:rPr lang="nb-NO" altLang="nb-NO" baseline="0" dirty="0" smtClean="0"/>
              <a:t> IRE1 dependent </a:t>
            </a:r>
            <a:r>
              <a:rPr lang="nb-NO" altLang="nb-NO" baseline="0" dirty="0" err="1" smtClean="0"/>
              <a:t>decay</a:t>
            </a:r>
            <a:r>
              <a:rPr lang="nb-NO" altLang="nb-NO" baseline="0" dirty="0" smtClean="0"/>
              <a:t> </a:t>
            </a:r>
            <a:r>
              <a:rPr lang="nb-NO" altLang="nb-NO" baseline="0" dirty="0" err="1" smtClean="0"/>
              <a:t>of</a:t>
            </a:r>
            <a:r>
              <a:rPr lang="nb-NO" altLang="nb-NO" baseline="0" dirty="0" smtClean="0"/>
              <a:t> </a:t>
            </a:r>
            <a:r>
              <a:rPr lang="nb-NO" altLang="nb-NO" baseline="0" dirty="0" err="1" smtClean="0"/>
              <a:t>mRNA</a:t>
            </a:r>
            <a:endParaRPr lang="nb-NO" altLang="nb-NO" baseline="0" dirty="0" smtClean="0"/>
          </a:p>
          <a:p>
            <a:r>
              <a:rPr lang="nb-NO" altLang="nb-NO" baseline="0" dirty="0" smtClean="0"/>
              <a:t>ER </a:t>
            </a:r>
            <a:r>
              <a:rPr lang="nb-NO" altLang="nb-NO" baseline="0" dirty="0" err="1" smtClean="0"/>
              <a:t>asscociated</a:t>
            </a:r>
            <a:r>
              <a:rPr lang="nb-NO" altLang="nb-NO" baseline="0" dirty="0" smtClean="0"/>
              <a:t> </a:t>
            </a:r>
            <a:r>
              <a:rPr lang="nb-NO" altLang="nb-NO" baseline="0" dirty="0" err="1" smtClean="0"/>
              <a:t>death</a:t>
            </a:r>
            <a:endParaRPr lang="nb-NO" altLang="nb-NO" dirty="0" smtClean="0"/>
          </a:p>
        </p:txBody>
      </p:sp>
      <p:sp>
        <p:nvSpPr>
          <p:cNvPr id="4" name="Slide Number Placeholder 3"/>
          <p:cNvSpPr>
            <a:spLocks noGrp="1"/>
          </p:cNvSpPr>
          <p:nvPr>
            <p:ph type="sldNum" sz="quarter" idx="5"/>
          </p:nvPr>
        </p:nvSpPr>
        <p:spPr/>
        <p:txBody>
          <a:bodyPr/>
          <a:lstStyle/>
          <a:p>
            <a:pPr>
              <a:defRPr/>
            </a:pPr>
            <a:fld id="{511D87B1-F635-44FD-9D0E-0EDF7447F1C8}" type="slidenum">
              <a:rPr lang="nb-NO" smtClean="0"/>
              <a:pPr>
                <a:defRPr/>
              </a:pPr>
              <a:t>23</a:t>
            </a:fld>
            <a:endParaRPr 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rPr>
              <a:t>Perspectives of modulation of the UPR in therapeutics. Strong ER stress</a:t>
            </a:r>
          </a:p>
          <a:p>
            <a:r>
              <a:rPr lang="en-US">
                <a:latin typeface="Calibri" charset="0"/>
              </a:rPr>
              <a:t>and activation of the UPR triggers apoptosis of cancer cells. In contrast, mild</a:t>
            </a:r>
          </a:p>
          <a:p>
            <a:r>
              <a:rPr lang="en-US">
                <a:latin typeface="Calibri" charset="0"/>
              </a:rPr>
              <a:t>UPR activation induces a beneﬁcial ER-mediated hormetic response that decreases the load of misfolded proteins and activates cellular protective mechanisms, such as an antioxidant response and autophagy.</a:t>
            </a:r>
            <a:endParaRPr lang="nb-NO">
              <a:latin typeface="Calibri" charset="0"/>
            </a:endParaRP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97339717-FD53-6445-B5A9-27BF321FEE31}" type="slidenum">
              <a:rPr lang="nb-NO"/>
              <a:pPr/>
              <a:t>24</a:t>
            </a:fld>
            <a:endParaRPr 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8AC52FFF-80A5-A64A-A267-8E530B542D28}" type="slidenum">
              <a:rPr lang="nb-NO" smtClean="0"/>
              <a:pPr>
                <a:defRPr/>
              </a:pPr>
              <a:t>26</a:t>
            </a:fld>
            <a:endParaRPr 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pitchFamily="34" charset="0"/>
                <a:ea typeface="+mn-ea"/>
                <a:cs typeface="+mn-cs"/>
              </a:rPr>
              <a:t>Given the role of androgens in </a:t>
            </a:r>
            <a:r>
              <a:rPr lang="en-US" sz="1200" kern="1200" dirty="0" err="1" smtClean="0">
                <a:solidFill>
                  <a:schemeClr val="tx1"/>
                </a:solidFill>
                <a:effectLst/>
                <a:latin typeface="Arial" pitchFamily="34" charset="0"/>
                <a:ea typeface="+mn-ea"/>
                <a:cs typeface="+mn-cs"/>
              </a:rPr>
              <a:t>PCa</a:t>
            </a:r>
            <a:r>
              <a:rPr lang="en-US" sz="1200" kern="1200" dirty="0" smtClean="0">
                <a:solidFill>
                  <a:schemeClr val="tx1"/>
                </a:solidFill>
                <a:effectLst/>
                <a:latin typeface="Arial" pitchFamily="34" charset="0"/>
                <a:ea typeface="+mn-ea"/>
                <a:cs typeface="+mn-cs"/>
              </a:rPr>
              <a:t> progression and the secretory function of the prostate, we hypothesized that UPR signaling may be affected by AR signaling. To assess this, we investigated the possible concordance between AR and UPR gene expression in a gene expression data set from 190 human </a:t>
            </a:r>
            <a:r>
              <a:rPr lang="en-US" sz="1200" kern="1200" dirty="0" err="1" smtClean="0">
                <a:solidFill>
                  <a:schemeClr val="tx1"/>
                </a:solidFill>
                <a:effectLst/>
                <a:latin typeface="Arial" pitchFamily="34" charset="0"/>
                <a:ea typeface="+mn-ea"/>
                <a:cs typeface="+mn-cs"/>
              </a:rPr>
              <a:t>PCa</a:t>
            </a:r>
            <a:r>
              <a:rPr lang="en-US" sz="1200" kern="1200" dirty="0" smtClean="0">
                <a:solidFill>
                  <a:schemeClr val="tx1"/>
                </a:solidFill>
                <a:effectLst/>
                <a:latin typeface="Arial" pitchFamily="34" charset="0"/>
                <a:ea typeface="+mn-ea"/>
                <a:cs typeface="+mn-cs"/>
              </a:rPr>
              <a:t> tumors. AR expression in the </a:t>
            </a:r>
            <a:r>
              <a:rPr lang="en-US" sz="1200" kern="1200" dirty="0" err="1" smtClean="0">
                <a:solidFill>
                  <a:schemeClr val="tx1"/>
                </a:solidFill>
                <a:effectLst/>
                <a:latin typeface="Arial" pitchFamily="34" charset="0"/>
                <a:ea typeface="+mn-ea"/>
                <a:cs typeface="+mn-cs"/>
              </a:rPr>
              <a:t>PCa</a:t>
            </a:r>
            <a:r>
              <a:rPr lang="en-US" sz="1200" kern="1200" dirty="0" smtClean="0">
                <a:solidFill>
                  <a:schemeClr val="tx1"/>
                </a:solidFill>
                <a:effectLst/>
                <a:latin typeface="Arial" pitchFamily="34" charset="0"/>
                <a:ea typeface="+mn-ea"/>
                <a:cs typeface="+mn-cs"/>
              </a:rPr>
              <a:t> tumors was significantly correlated with UPR gene expression (Supplementary Figure S1, Table S1). The tumors were then stratified into three groups according to AR status, i.e. </a:t>
            </a:r>
            <a:r>
              <a:rPr lang="en-US" sz="1200" kern="1200" dirty="0" err="1" smtClean="0">
                <a:solidFill>
                  <a:schemeClr val="tx1"/>
                </a:solidFill>
                <a:effectLst/>
                <a:latin typeface="Arial" pitchFamily="34" charset="0"/>
                <a:ea typeface="+mn-ea"/>
                <a:cs typeface="+mn-cs"/>
              </a:rPr>
              <a:t>AR_Low</a:t>
            </a:r>
            <a:r>
              <a:rPr lang="en-US" sz="1200" kern="1200" dirty="0" smtClean="0">
                <a:solidFill>
                  <a:schemeClr val="tx1"/>
                </a:solidFill>
                <a:effectLst/>
                <a:latin typeface="Arial" pitchFamily="34" charset="0"/>
                <a:ea typeface="+mn-ea"/>
                <a:cs typeface="+mn-cs"/>
              </a:rPr>
              <a:t> (n=60), </a:t>
            </a:r>
            <a:r>
              <a:rPr lang="en-US" sz="1200" kern="1200" dirty="0" err="1" smtClean="0">
                <a:solidFill>
                  <a:schemeClr val="tx1"/>
                </a:solidFill>
                <a:effectLst/>
                <a:latin typeface="Arial" pitchFamily="34" charset="0"/>
                <a:ea typeface="+mn-ea"/>
                <a:cs typeface="+mn-cs"/>
              </a:rPr>
              <a:t>AR_medium</a:t>
            </a:r>
            <a:r>
              <a:rPr lang="en-US" sz="1200" kern="1200" dirty="0" smtClean="0">
                <a:solidFill>
                  <a:schemeClr val="tx1"/>
                </a:solidFill>
                <a:effectLst/>
                <a:latin typeface="Arial" pitchFamily="34" charset="0"/>
                <a:ea typeface="+mn-ea"/>
                <a:cs typeface="+mn-cs"/>
              </a:rPr>
              <a:t> (n=70), and </a:t>
            </a:r>
            <a:r>
              <a:rPr lang="en-US" sz="1200" kern="1200" dirty="0" err="1" smtClean="0">
                <a:solidFill>
                  <a:schemeClr val="tx1"/>
                </a:solidFill>
                <a:effectLst/>
                <a:latin typeface="Arial" pitchFamily="34" charset="0"/>
                <a:ea typeface="+mn-ea"/>
                <a:cs typeface="+mn-cs"/>
              </a:rPr>
              <a:t>AR_high</a:t>
            </a:r>
            <a:r>
              <a:rPr lang="en-US" sz="1200" kern="1200" dirty="0" smtClean="0">
                <a:solidFill>
                  <a:schemeClr val="tx1"/>
                </a:solidFill>
                <a:effectLst/>
                <a:latin typeface="Arial" pitchFamily="34" charset="0"/>
                <a:ea typeface="+mn-ea"/>
                <a:cs typeface="+mn-cs"/>
              </a:rPr>
              <a:t> (n=60), and assessed for UPR gene expression. As shown in Figure 1A, stratified AR levels correlated with UPR gene expression (Table S2). The expression profiles of prominent UPR genes, including ERN1 (IRE1), EDEM1, ATF6 and DNAJC3 (P58IPK), are presented separately for ease of evaluation (Figure 1B). These data were validated using an independent patient cohort (Table S3) suggesting that AR and UPR gene expression are linked in </a:t>
            </a:r>
            <a:r>
              <a:rPr lang="en-US" sz="1200" kern="1200" dirty="0" err="1" smtClean="0">
                <a:solidFill>
                  <a:schemeClr val="tx1"/>
                </a:solidFill>
                <a:effectLst/>
                <a:latin typeface="Arial" pitchFamily="34" charset="0"/>
                <a:ea typeface="+mn-ea"/>
                <a:cs typeface="+mn-cs"/>
              </a:rPr>
              <a:t>PCa</a:t>
            </a:r>
            <a:r>
              <a:rPr lang="en-US" sz="1200" kern="1200" dirty="0" smtClean="0">
                <a:solidFill>
                  <a:schemeClr val="tx1"/>
                </a:solidFill>
                <a:effectLst/>
                <a:latin typeface="Arial" pitchFamily="34" charset="0"/>
                <a:ea typeface="+mn-ea"/>
                <a:cs typeface="+mn-cs"/>
              </a:rPr>
              <a:t>.</a:t>
            </a:r>
          </a:p>
          <a:p>
            <a:endParaRPr lang="en-US"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27</a:t>
            </a:fld>
            <a:endParaRPr lang="nb-NO"/>
          </a:p>
        </p:txBody>
      </p:sp>
    </p:spTree>
    <p:extLst>
      <p:ext uri="{BB962C8B-B14F-4D97-AF65-F5344CB8AC3E}">
        <p14:creationId xmlns:p14="http://schemas.microsoft.com/office/powerpoint/2010/main" val="1588263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!883 moh Gaustatoppen</a:t>
            </a:r>
          </a:p>
          <a:p>
            <a:r>
              <a:rPr lang="nb-NO" dirty="0" smtClean="0"/>
              <a:t>303</a:t>
            </a:r>
            <a:r>
              <a:rPr lang="nb-NO" baseline="0" dirty="0" smtClean="0"/>
              <a:t> moh Rjukan</a:t>
            </a:r>
            <a:endParaRPr lang="nb-NO"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40</a:t>
            </a:fld>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pitchFamily="34" charset="0"/>
                <a:ea typeface="+mn-ea"/>
                <a:cs typeface="+mn-cs"/>
              </a:rPr>
              <a:t>The UPR is activated in response to an accumulation of unfolded or </a:t>
            </a:r>
            <a:r>
              <a:rPr lang="en-US" sz="1200" kern="1200" dirty="0" err="1" smtClean="0">
                <a:solidFill>
                  <a:schemeClr val="tx1"/>
                </a:solidFill>
                <a:latin typeface="Arial" pitchFamily="34" charset="0"/>
                <a:ea typeface="+mn-ea"/>
                <a:cs typeface="+mn-cs"/>
              </a:rPr>
              <a:t>misfolded</a:t>
            </a:r>
            <a:r>
              <a:rPr lang="en-US" sz="1200" kern="1200" dirty="0" smtClean="0">
                <a:solidFill>
                  <a:schemeClr val="tx1"/>
                </a:solidFill>
                <a:latin typeface="Arial" pitchFamily="34" charset="0"/>
                <a:ea typeface="+mn-ea"/>
                <a:cs typeface="+mn-cs"/>
              </a:rPr>
              <a:t> </a:t>
            </a:r>
            <a:r>
              <a:rPr lang="en-US" sz="1200" kern="1200" dirty="0" smtClean="0">
                <a:solidFill>
                  <a:schemeClr val="tx1"/>
                </a:solidFill>
                <a:latin typeface="Arial" pitchFamily="34" charset="0"/>
                <a:ea typeface="+mn-ea"/>
                <a:cs typeface="+mn-cs"/>
                <a:hlinkClick r:id="rId3"/>
              </a:rPr>
              <a:t>proteins in the </a:t>
            </a:r>
            <a:r>
              <a:rPr lang="en-US" sz="1200" kern="1200" dirty="0" smtClean="0">
                <a:solidFill>
                  <a:schemeClr val="tx1"/>
                </a:solidFill>
                <a:latin typeface="Arial" pitchFamily="34" charset="0"/>
                <a:ea typeface="+mn-ea"/>
                <a:cs typeface="+mn-cs"/>
                <a:hlinkClick r:id="rId4"/>
              </a:rPr>
              <a:t>lumen of the endoplasmic reticulum. In this scenario, the UPR has three aims: initially to restore normal function of the cell by halting protein </a:t>
            </a:r>
            <a:r>
              <a:rPr lang="en-US" sz="1200" kern="1200" dirty="0" smtClean="0">
                <a:solidFill>
                  <a:schemeClr val="tx1"/>
                </a:solidFill>
                <a:latin typeface="Arial" pitchFamily="34" charset="0"/>
                <a:ea typeface="+mn-ea"/>
                <a:cs typeface="+mn-cs"/>
                <a:hlinkClick r:id="rId5"/>
              </a:rPr>
              <a:t>translation,degrade misfolded proteins and activating the signaling pathways that lead to increasing the production of molecular </a:t>
            </a:r>
            <a:r>
              <a:rPr lang="en-US" sz="1200" kern="1200" dirty="0" smtClean="0">
                <a:solidFill>
                  <a:schemeClr val="tx1"/>
                </a:solidFill>
                <a:latin typeface="Arial" pitchFamily="34" charset="0"/>
                <a:ea typeface="+mn-ea"/>
                <a:cs typeface="+mn-cs"/>
                <a:hlinkClick r:id="rId6"/>
              </a:rPr>
              <a:t>chaperones involved in </a:t>
            </a:r>
            <a:r>
              <a:rPr lang="en-US" sz="1200" kern="1200" dirty="0" smtClean="0">
                <a:solidFill>
                  <a:schemeClr val="tx1"/>
                </a:solidFill>
                <a:latin typeface="Arial" pitchFamily="34" charset="0"/>
                <a:ea typeface="+mn-ea"/>
                <a:cs typeface="+mn-cs"/>
                <a:hlinkClick r:id="rId7"/>
              </a:rPr>
              <a:t>protein folding. If these objectives are not achieved within a certain time lapse or the disruption is prolonged, the UPR aims towards </a:t>
            </a:r>
            <a:r>
              <a:rPr lang="en-US" sz="1200" kern="1200" dirty="0" smtClean="0">
                <a:solidFill>
                  <a:schemeClr val="tx1"/>
                </a:solidFill>
                <a:latin typeface="Arial" pitchFamily="34" charset="0"/>
                <a:ea typeface="+mn-ea"/>
                <a:cs typeface="+mn-cs"/>
                <a:hlinkClick r:id="rId8"/>
              </a:rPr>
              <a:t>apoptosis.</a:t>
            </a:r>
            <a:r>
              <a:rPr lang="en-US" sz="1200" kern="1200" dirty="0" smtClean="0">
                <a:solidFill>
                  <a:schemeClr val="tx1"/>
                </a:solidFill>
                <a:latin typeface="Arial" pitchFamily="34" charset="0"/>
                <a:ea typeface="+mn-ea"/>
                <a:cs typeface="+mn-cs"/>
              </a:rPr>
              <a:t> Inositol-requiring enzyme 1 (IRE1) , Double stranded RNA activated</a:t>
            </a:r>
            <a:r>
              <a:rPr lang="en-US" sz="1200" kern="1200" baseline="0" dirty="0" smtClean="0">
                <a:solidFill>
                  <a:schemeClr val="tx1"/>
                </a:solidFill>
                <a:latin typeface="Arial" pitchFamily="34" charset="0"/>
                <a:ea typeface="+mn-ea"/>
                <a:cs typeface="+mn-cs"/>
              </a:rPr>
              <a:t> protein kinase like ER kinase (PERK), Activating transcription factor 6 (ATF6).</a:t>
            </a:r>
            <a:endParaRPr lang="en-US" dirty="0"/>
          </a:p>
        </p:txBody>
      </p:sp>
      <p:sp>
        <p:nvSpPr>
          <p:cNvPr id="4" name="Slide Number Placeholder 3"/>
          <p:cNvSpPr>
            <a:spLocks noGrp="1"/>
          </p:cNvSpPr>
          <p:nvPr>
            <p:ph type="sldNum" sz="quarter" idx="10"/>
          </p:nvPr>
        </p:nvSpPr>
        <p:spPr/>
        <p:txBody>
          <a:bodyPr/>
          <a:lstStyle/>
          <a:p>
            <a:fld id="{183776D2-3014-42E0-A268-A503958056FE}" type="slidenum">
              <a:rPr lang="nb-NO" smtClean="0"/>
              <a:pPr/>
              <a:t>47</a:t>
            </a:fld>
            <a:endParaRPr lang="nb-NO"/>
          </a:p>
        </p:txBody>
      </p:sp>
    </p:spTree>
    <p:extLst>
      <p:ext uri="{BB962C8B-B14F-4D97-AF65-F5344CB8AC3E}">
        <p14:creationId xmlns:p14="http://schemas.microsoft.com/office/powerpoint/2010/main" val="366827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know, there are several well-established</a:t>
            </a:r>
            <a:r>
              <a:rPr lang="en-US" baseline="0" dirty="0" smtClean="0"/>
              <a:t> hallmarks of cancer, including various types of stress. Oxidative stress is a hallmark that is directly or indirectly involved in multiple processes of carcinogenesis. </a:t>
            </a:r>
            <a:endParaRPr lang="en-US" b="1" i="1" dirty="0" smtClean="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49</a:t>
            </a:fld>
            <a:endParaRPr lang="en-US"/>
          </a:p>
        </p:txBody>
      </p:sp>
    </p:spTree>
    <p:extLst>
      <p:ext uri="{BB962C8B-B14F-4D97-AF65-F5344CB8AC3E}">
        <p14:creationId xmlns:p14="http://schemas.microsoft.com/office/powerpoint/2010/main" val="2802518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nb-NO"/>
          </a:p>
        </p:txBody>
      </p:sp>
      <p:sp>
        <p:nvSpPr>
          <p:cNvPr id="4098" name="Text Box 2"/>
          <p:cNvSpPr txBox="1">
            <a:spLocks noGrp="1" noChangeArrowheads="1"/>
          </p:cNvSpPr>
          <p:nvPr>
            <p:ph type="body"/>
          </p:nvPr>
        </p:nvSpPr>
        <p:spPr bwMode="auto">
          <a:xfrm>
            <a:off x="1046350" y="4352637"/>
            <a:ext cx="4770905"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r>
              <a:rPr lang="en-US" sz="1100" b="0" i="0" dirty="0" smtClean="0"/>
              <a:t>Oxidative stress induced by over-production</a:t>
            </a:r>
            <a:r>
              <a:rPr lang="en-US" sz="1100" b="0" i="0" baseline="0" dirty="0" smtClean="0"/>
              <a:t> or accumulation of reactive oxygen species, such as superoxide, hydroxyl radical, etc., lead to damage to macromolecules, chromosomal instability, gene mutation, altered gene expression and result in </a:t>
            </a:r>
            <a:r>
              <a:rPr lang="en-US" sz="1100" b="0" i="0" baseline="0" dirty="0" err="1" smtClean="0"/>
              <a:t>dysregulated</a:t>
            </a:r>
            <a:r>
              <a:rPr lang="en-US" sz="1100" b="0" i="0" baseline="0" dirty="0" smtClean="0"/>
              <a:t>  </a:t>
            </a:r>
            <a:r>
              <a:rPr lang="en-US" sz="1100" b="0" i="0" baseline="0" dirty="0" err="1" smtClean="0"/>
              <a:t>oncogeneic</a:t>
            </a:r>
            <a:r>
              <a:rPr lang="en-US" sz="1100" b="0" i="0" baseline="0" dirty="0" smtClean="0"/>
              <a:t> signaling. All these alterations can lead to carcinogenesis. </a:t>
            </a:r>
            <a:endParaRPr lang="nb-NO" sz="1100" b="0" i="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Since</a:t>
            </a:r>
            <a:r>
              <a:rPr lang="nb-NO" dirty="0" smtClean="0"/>
              <a:t> </a:t>
            </a:r>
            <a:r>
              <a:rPr lang="nb-NO" dirty="0" err="1" smtClean="0"/>
              <a:t>the</a:t>
            </a:r>
            <a:r>
              <a:rPr lang="nb-NO" baseline="0" dirty="0" smtClean="0"/>
              <a:t> </a:t>
            </a:r>
            <a:r>
              <a:rPr lang="nb-NO" baseline="0" dirty="0" err="1" smtClean="0"/>
              <a:t>mouse</a:t>
            </a:r>
            <a:r>
              <a:rPr lang="nb-NO" baseline="0" dirty="0" smtClean="0"/>
              <a:t> </a:t>
            </a:r>
            <a:r>
              <a:rPr lang="nb-NO" baseline="0" dirty="0" err="1" smtClean="0"/>
              <a:t>ortholog</a:t>
            </a:r>
            <a:r>
              <a:rPr lang="nb-NO" baseline="0" dirty="0" smtClean="0"/>
              <a:t> </a:t>
            </a:r>
            <a:r>
              <a:rPr lang="nb-NO" baseline="0" dirty="0" err="1" smtClean="0"/>
              <a:t>of</a:t>
            </a:r>
            <a:r>
              <a:rPr lang="nb-NO" baseline="0" dirty="0" smtClean="0"/>
              <a:t> STAMP2 is a </a:t>
            </a:r>
            <a:r>
              <a:rPr lang="nb-NO" baseline="0" dirty="0" err="1" smtClean="0"/>
              <a:t>oxidoreductase</a:t>
            </a:r>
            <a:r>
              <a:rPr lang="nb-NO" baseline="0" dirty="0" smtClean="0"/>
              <a:t>, and </a:t>
            </a:r>
            <a:r>
              <a:rPr lang="nb-NO" baseline="0" dirty="0" err="1" smtClean="0"/>
              <a:t>its</a:t>
            </a:r>
            <a:r>
              <a:rPr lang="nb-NO" baseline="0" dirty="0" smtClean="0"/>
              <a:t> </a:t>
            </a:r>
            <a:r>
              <a:rPr lang="nb-NO" baseline="0" dirty="0" err="1" smtClean="0"/>
              <a:t>functional</a:t>
            </a:r>
            <a:r>
              <a:rPr lang="nb-NO" baseline="0" dirty="0" smtClean="0"/>
              <a:t> </a:t>
            </a:r>
            <a:r>
              <a:rPr lang="nb-NO" baseline="0" dirty="0" err="1" smtClean="0"/>
              <a:t>involvment</a:t>
            </a:r>
            <a:r>
              <a:rPr lang="nb-NO" baseline="0" dirty="0" smtClean="0"/>
              <a:t> in </a:t>
            </a:r>
            <a:r>
              <a:rPr lang="nb-NO" baseline="0" dirty="0" err="1" smtClean="0"/>
              <a:t>energy</a:t>
            </a:r>
            <a:r>
              <a:rPr lang="nb-NO" baseline="0" dirty="0" smtClean="0"/>
              <a:t> </a:t>
            </a:r>
            <a:r>
              <a:rPr lang="nb-NO" baseline="0" dirty="0" err="1" smtClean="0"/>
              <a:t>metabolism</a:t>
            </a:r>
            <a:r>
              <a:rPr lang="nb-NO" baseline="0" dirty="0" smtClean="0"/>
              <a:t> and </a:t>
            </a:r>
            <a:r>
              <a:rPr lang="nb-NO" baseline="0" dirty="0" err="1" smtClean="0"/>
              <a:t>inflammation</a:t>
            </a:r>
            <a:r>
              <a:rPr lang="nb-NO" baseline="0" dirty="0" smtClean="0"/>
              <a:t>. All </a:t>
            </a:r>
            <a:r>
              <a:rPr lang="nb-NO" baseline="0" dirty="0" err="1" smtClean="0"/>
              <a:t>these</a:t>
            </a:r>
            <a:r>
              <a:rPr lang="nb-NO" baseline="0" dirty="0" smtClean="0"/>
              <a:t> </a:t>
            </a:r>
            <a:r>
              <a:rPr lang="nb-NO" baseline="0" dirty="0" err="1" smtClean="0"/>
              <a:t>observations</a:t>
            </a:r>
            <a:r>
              <a:rPr lang="nb-NO" baseline="0" dirty="0" smtClean="0"/>
              <a:t> </a:t>
            </a:r>
            <a:r>
              <a:rPr lang="nb-NO" baseline="0" dirty="0" err="1" smtClean="0"/>
              <a:t>are</a:t>
            </a:r>
            <a:r>
              <a:rPr lang="nb-NO" baseline="0" dirty="0" smtClean="0"/>
              <a:t> </a:t>
            </a:r>
            <a:r>
              <a:rPr lang="nb-NO" baseline="0" dirty="0" err="1" smtClean="0"/>
              <a:t>related</a:t>
            </a:r>
            <a:r>
              <a:rPr lang="nb-NO" baseline="0" dirty="0" smtClean="0"/>
              <a:t> to </a:t>
            </a:r>
            <a:r>
              <a:rPr lang="nb-NO" baseline="0" dirty="0" err="1" smtClean="0"/>
              <a:t>oxidative</a:t>
            </a:r>
            <a:r>
              <a:rPr lang="nb-NO" baseline="0" dirty="0" smtClean="0"/>
              <a:t> stress to </a:t>
            </a:r>
            <a:r>
              <a:rPr lang="nb-NO" baseline="0" dirty="0" err="1" smtClean="0"/>
              <a:t>some</a:t>
            </a:r>
            <a:r>
              <a:rPr lang="nb-NO" baseline="0" dirty="0" smtClean="0"/>
              <a:t> </a:t>
            </a:r>
            <a:r>
              <a:rPr lang="nb-NO" baseline="0" dirty="0" err="1" smtClean="0"/>
              <a:t>extent</a:t>
            </a:r>
            <a:r>
              <a:rPr lang="nb-NO" baseline="0" dirty="0" smtClean="0"/>
              <a:t>. </a:t>
            </a:r>
            <a:r>
              <a:rPr lang="nb-NO" baseline="0" dirty="0" err="1" smtClean="0"/>
              <a:t>We</a:t>
            </a:r>
            <a:r>
              <a:rPr lang="nb-NO" baseline="0" dirty="0" smtClean="0"/>
              <a:t> </a:t>
            </a:r>
            <a:r>
              <a:rPr lang="nb-NO" baseline="0" dirty="0" err="1" smtClean="0"/>
              <a:t>therefore</a:t>
            </a:r>
            <a:r>
              <a:rPr lang="nb-NO" baseline="0" dirty="0" smtClean="0"/>
              <a:t> </a:t>
            </a:r>
            <a:r>
              <a:rPr lang="nb-NO" baseline="0" dirty="0" err="1" smtClean="0"/>
              <a:t>proposed</a:t>
            </a:r>
            <a:r>
              <a:rPr lang="nb-NO" baseline="0" dirty="0" smtClean="0"/>
              <a:t> </a:t>
            </a:r>
            <a:r>
              <a:rPr lang="nb-NO" baseline="0" dirty="0" err="1" smtClean="0"/>
              <a:t>that</a:t>
            </a:r>
            <a:r>
              <a:rPr lang="nb-NO" baseline="0" dirty="0" smtClean="0"/>
              <a:t> STAMP2 </a:t>
            </a:r>
            <a:r>
              <a:rPr lang="nb-NO" baseline="0" dirty="0" err="1" smtClean="0"/>
              <a:t>might</a:t>
            </a:r>
            <a:r>
              <a:rPr lang="nb-NO" baseline="0" dirty="0" smtClean="0"/>
              <a:t> </a:t>
            </a:r>
            <a:r>
              <a:rPr lang="nb-NO" baseline="0" dirty="0" err="1" smtClean="0"/>
              <a:t>paticipate</a:t>
            </a:r>
            <a:r>
              <a:rPr lang="nb-NO" baseline="0" dirty="0" smtClean="0"/>
              <a:t> in </a:t>
            </a:r>
            <a:r>
              <a:rPr lang="nb-NO" baseline="0" dirty="0" err="1" smtClean="0"/>
              <a:t>the</a:t>
            </a:r>
            <a:r>
              <a:rPr lang="nb-NO" baseline="0" dirty="0" smtClean="0"/>
              <a:t> </a:t>
            </a:r>
            <a:r>
              <a:rPr lang="nb-NO" baseline="0" dirty="0" err="1" smtClean="0"/>
              <a:t>production</a:t>
            </a:r>
            <a:r>
              <a:rPr lang="nb-NO" baseline="0" dirty="0" smtClean="0"/>
              <a:t> </a:t>
            </a:r>
            <a:r>
              <a:rPr lang="nb-NO" baseline="0" dirty="0" err="1" smtClean="0"/>
              <a:t>of</a:t>
            </a:r>
            <a:r>
              <a:rPr lang="nb-NO" baseline="0" dirty="0" smtClean="0"/>
              <a:t> </a:t>
            </a:r>
            <a:r>
              <a:rPr lang="nb-NO" baseline="0" dirty="0" err="1" smtClean="0"/>
              <a:t>reactive</a:t>
            </a:r>
            <a:r>
              <a:rPr lang="nb-NO" baseline="0" dirty="0" smtClean="0"/>
              <a:t> </a:t>
            </a:r>
            <a:r>
              <a:rPr lang="nb-NO" baseline="0" dirty="0" err="1" smtClean="0"/>
              <a:t>oxygen</a:t>
            </a:r>
            <a:r>
              <a:rPr lang="nb-NO" baseline="0" dirty="0" smtClean="0"/>
              <a:t> species. The </a:t>
            </a:r>
            <a:r>
              <a:rPr lang="nb-NO" baseline="0" dirty="0" err="1" smtClean="0"/>
              <a:t>result</a:t>
            </a:r>
            <a:r>
              <a:rPr lang="nb-NO" baseline="0" dirty="0" smtClean="0"/>
              <a:t> </a:t>
            </a:r>
            <a:r>
              <a:rPr lang="nb-NO" baseline="0" dirty="0" err="1" smtClean="0"/>
              <a:t>of</a:t>
            </a:r>
            <a:r>
              <a:rPr lang="nb-NO" baseline="0" dirty="0" smtClean="0"/>
              <a:t> NBT </a:t>
            </a:r>
            <a:r>
              <a:rPr lang="nb-NO" baseline="0" dirty="0" err="1" smtClean="0"/>
              <a:t>staining</a:t>
            </a:r>
            <a:r>
              <a:rPr lang="nb-NO" baseline="0" dirty="0" smtClean="0"/>
              <a:t>, </a:t>
            </a:r>
            <a:r>
              <a:rPr lang="nb-NO" baseline="0" dirty="0" err="1" smtClean="0"/>
              <a:t>which</a:t>
            </a:r>
            <a:r>
              <a:rPr lang="nb-NO" baseline="0" dirty="0" smtClean="0"/>
              <a:t> is a used to </a:t>
            </a:r>
            <a:r>
              <a:rPr lang="nb-NO" baseline="0" dirty="0" err="1" smtClean="0"/>
              <a:t>determine</a:t>
            </a:r>
            <a:r>
              <a:rPr lang="nb-NO" baseline="0" dirty="0" smtClean="0"/>
              <a:t> </a:t>
            </a:r>
            <a:r>
              <a:rPr lang="nb-NO" baseline="0" dirty="0" err="1" smtClean="0"/>
              <a:t>the</a:t>
            </a:r>
            <a:r>
              <a:rPr lang="nb-NO" baseline="0" dirty="0" smtClean="0"/>
              <a:t> </a:t>
            </a:r>
            <a:r>
              <a:rPr lang="nb-NO" baseline="0" dirty="0" err="1" smtClean="0"/>
              <a:t>production</a:t>
            </a:r>
            <a:r>
              <a:rPr lang="nb-NO" baseline="0" dirty="0" smtClean="0"/>
              <a:t> </a:t>
            </a:r>
            <a:r>
              <a:rPr lang="nb-NO" baseline="0" dirty="0" err="1" smtClean="0"/>
              <a:t>of</a:t>
            </a:r>
            <a:r>
              <a:rPr lang="nb-NO" baseline="0" dirty="0" smtClean="0"/>
              <a:t> </a:t>
            </a:r>
            <a:r>
              <a:rPr lang="nb-NO" baseline="0" dirty="0" err="1" smtClean="0"/>
              <a:t>superoxide</a:t>
            </a:r>
            <a:r>
              <a:rPr lang="nb-NO" baseline="0" dirty="0" smtClean="0"/>
              <a:t>, </a:t>
            </a:r>
            <a:r>
              <a:rPr lang="nb-NO" baseline="0" dirty="0" err="1" smtClean="0"/>
              <a:t>clearly</a:t>
            </a:r>
            <a:r>
              <a:rPr lang="nb-NO" baseline="0" dirty="0" smtClean="0"/>
              <a:t> shows </a:t>
            </a:r>
            <a:r>
              <a:rPr lang="nb-NO" baseline="0" dirty="0" err="1" smtClean="0"/>
              <a:t>that</a:t>
            </a:r>
            <a:r>
              <a:rPr lang="nb-NO" baseline="0" dirty="0" smtClean="0"/>
              <a:t> STAMP2 </a:t>
            </a:r>
            <a:r>
              <a:rPr lang="nb-NO" baseline="0" dirty="0" err="1" smtClean="0"/>
              <a:t>overexpression</a:t>
            </a:r>
            <a:r>
              <a:rPr lang="nb-NO" baseline="0" dirty="0" smtClean="0"/>
              <a:t> </a:t>
            </a:r>
            <a:r>
              <a:rPr lang="nb-NO" baseline="0" dirty="0" err="1" smtClean="0"/>
              <a:t>increased</a:t>
            </a:r>
            <a:r>
              <a:rPr lang="nb-NO" baseline="0" dirty="0" smtClean="0"/>
              <a:t> </a:t>
            </a:r>
            <a:r>
              <a:rPr lang="nb-NO" baseline="0" dirty="0" err="1" smtClean="0"/>
              <a:t>the</a:t>
            </a:r>
            <a:r>
              <a:rPr lang="nb-NO" baseline="0" dirty="0" smtClean="0"/>
              <a:t> </a:t>
            </a:r>
            <a:r>
              <a:rPr lang="nb-NO" baseline="0" dirty="0" err="1" smtClean="0"/>
              <a:t>production</a:t>
            </a:r>
            <a:r>
              <a:rPr lang="nb-NO" baseline="0" dirty="0" smtClean="0"/>
              <a:t> </a:t>
            </a:r>
            <a:r>
              <a:rPr lang="nb-NO" baseline="0" dirty="0" err="1" smtClean="0"/>
              <a:t>of</a:t>
            </a:r>
            <a:r>
              <a:rPr lang="nb-NO" baseline="0" dirty="0" smtClean="0"/>
              <a:t> ROS in </a:t>
            </a:r>
            <a:r>
              <a:rPr lang="nb-NO" baseline="0" dirty="0" err="1" smtClean="0"/>
              <a:t>cells</a:t>
            </a:r>
            <a:r>
              <a:rPr lang="nb-NO" baseline="0" dirty="0" smtClean="0"/>
              <a:t>. </a:t>
            </a:r>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51</a:t>
            </a:fld>
            <a:endParaRPr lang="en-US"/>
          </a:p>
        </p:txBody>
      </p:sp>
    </p:spTree>
    <p:extLst>
      <p:ext uri="{BB962C8B-B14F-4D97-AF65-F5344CB8AC3E}">
        <p14:creationId xmlns:p14="http://schemas.microsoft.com/office/powerpoint/2010/main" val="776871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requirement of</a:t>
            </a:r>
            <a:r>
              <a:rPr lang="en-US" baseline="0" dirty="0" smtClean="0"/>
              <a:t> iron-reductase for ROS generation was also confirmed by use of reductase-inactive mutant, which lacking the binding site for NADP binding motif. Furthermore, we found that wide type STAMP2 significantly reduced the ratio of NADPH and NADP+ , while the mutant did not. </a:t>
            </a:r>
            <a:r>
              <a:rPr lang="en-US" dirty="0" smtClean="0"/>
              <a:t>NADPH is a key component of cellular </a:t>
            </a:r>
            <a:r>
              <a:rPr lang="en-US" dirty="0" err="1" smtClean="0"/>
              <a:t>antioxidation</a:t>
            </a:r>
            <a:r>
              <a:rPr lang="en-US" dirty="0" smtClean="0"/>
              <a:t> capacity. These</a:t>
            </a:r>
            <a:r>
              <a:rPr lang="en-US" baseline="0" dirty="0" smtClean="0"/>
              <a:t> data show that STAMP2 is direct mediator of androgens induced oxidative stress.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52</a:t>
            </a:fld>
            <a:endParaRPr lang="en-US"/>
          </a:p>
        </p:txBody>
      </p:sp>
    </p:spTree>
    <p:extLst>
      <p:ext uri="{BB962C8B-B14F-4D97-AF65-F5344CB8AC3E}">
        <p14:creationId xmlns:p14="http://schemas.microsoft.com/office/powerpoint/2010/main" val="25974351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Activating transcription factor 4 (ATF4) is a member of the activating</a:t>
            </a:r>
          </a:p>
          <a:p>
            <a:r>
              <a:rPr lang="en-US" sz="1200" b="0" i="0" u="none" strike="noStrike" kern="1200" baseline="0" dirty="0" smtClean="0">
                <a:solidFill>
                  <a:schemeClr val="tx1"/>
                </a:solidFill>
                <a:latin typeface="Arial" charset="0"/>
                <a:ea typeface="+mn-ea"/>
                <a:cs typeface="+mn-cs"/>
              </a:rPr>
              <a:t>transcription factor family. ATF4 expression is increased in response to</a:t>
            </a:r>
          </a:p>
          <a:p>
            <a:r>
              <a:rPr lang="en-US" sz="1200" b="0" i="0" u="none" strike="noStrike" kern="1200" baseline="0" dirty="0" smtClean="0">
                <a:solidFill>
                  <a:schemeClr val="tx1"/>
                </a:solidFill>
                <a:latin typeface="Arial" charset="0"/>
                <a:ea typeface="+mn-ea"/>
                <a:cs typeface="+mn-cs"/>
              </a:rPr>
              <a:t>a diverse array of </a:t>
            </a:r>
            <a:r>
              <a:rPr lang="en-US" sz="1200" b="0" i="0" u="none" strike="noStrike" kern="1200" baseline="0" dirty="0" err="1" smtClean="0">
                <a:solidFill>
                  <a:schemeClr val="tx1"/>
                </a:solidFill>
                <a:latin typeface="Arial" charset="0"/>
                <a:ea typeface="+mn-ea"/>
                <a:cs typeface="+mn-cs"/>
              </a:rPr>
              <a:t>microenvironmental</a:t>
            </a:r>
            <a:r>
              <a:rPr lang="en-US" sz="1200" b="0" i="0" u="none" strike="noStrike" kern="1200" baseline="0" dirty="0" smtClean="0">
                <a:solidFill>
                  <a:schemeClr val="tx1"/>
                </a:solidFill>
                <a:latin typeface="Arial" charset="0"/>
                <a:ea typeface="+mn-ea"/>
                <a:cs typeface="+mn-cs"/>
              </a:rPr>
              <a:t> stresses including amino acid depletion,</a:t>
            </a:r>
          </a:p>
          <a:p>
            <a:r>
              <a:rPr lang="en-US" sz="1200" b="0" i="0" u="none" strike="noStrike" kern="1200" baseline="0" dirty="0" smtClean="0">
                <a:solidFill>
                  <a:schemeClr val="tx1"/>
                </a:solidFill>
                <a:latin typeface="Arial" charset="0"/>
                <a:ea typeface="+mn-ea"/>
                <a:cs typeface="+mn-cs"/>
              </a:rPr>
              <a:t>oxidative stress and endoplasmic reticulum (ER) stress that are sensed</a:t>
            </a:r>
          </a:p>
          <a:p>
            <a:r>
              <a:rPr lang="en-US" sz="1200" b="0" i="0" u="none" strike="noStrike" kern="1200" baseline="0" dirty="0" smtClean="0">
                <a:solidFill>
                  <a:schemeClr val="tx1"/>
                </a:solidFill>
                <a:latin typeface="Arial" charset="0"/>
                <a:ea typeface="+mn-ea"/>
                <a:cs typeface="+mn-cs"/>
              </a:rPr>
              <a:t>by upstream eukaryotic translation initiation factor 2a (eIF2a) kinases. In</a:t>
            </a:r>
          </a:p>
          <a:p>
            <a:r>
              <a:rPr lang="en-US" sz="1200" b="0" i="0" u="none" strike="noStrike" kern="1200" baseline="0" dirty="0" err="1" smtClean="0">
                <a:solidFill>
                  <a:schemeClr val="tx1"/>
                </a:solidFill>
                <a:latin typeface="Arial" charset="0"/>
                <a:ea typeface="+mn-ea"/>
                <a:cs typeface="+mn-cs"/>
              </a:rPr>
              <a:t>tumours</a:t>
            </a:r>
            <a:r>
              <a:rPr lang="en-US" sz="1200" b="0" i="0" u="none" strike="noStrike" kern="1200" baseline="0" dirty="0" smtClean="0">
                <a:solidFill>
                  <a:schemeClr val="tx1"/>
                </a:solidFill>
                <a:latin typeface="Arial" charset="0"/>
                <a:ea typeface="+mn-ea"/>
                <a:cs typeface="+mn-cs"/>
              </a:rPr>
              <a:t>, ATF4 expression is detected in hypoxic- and nutrient-deprived</a:t>
            </a:r>
          </a:p>
          <a:p>
            <a:r>
              <a:rPr lang="en-US" sz="1200" b="0" i="0" u="none" strike="noStrike" kern="1200" baseline="0" dirty="0" smtClean="0">
                <a:solidFill>
                  <a:schemeClr val="tx1"/>
                </a:solidFill>
                <a:latin typeface="Arial" charset="0"/>
                <a:ea typeface="+mn-ea"/>
                <a:cs typeface="+mn-cs"/>
              </a:rPr>
              <a:t>regions where it promotes metabolic homeostasis and cancer cell survival by</a:t>
            </a:r>
          </a:p>
          <a:p>
            <a:r>
              <a:rPr lang="en-US" sz="1200" b="0" i="0" u="none" strike="noStrike" kern="1200" baseline="0" dirty="0" smtClean="0">
                <a:solidFill>
                  <a:schemeClr val="tx1"/>
                </a:solidFill>
                <a:latin typeface="Arial" charset="0"/>
                <a:ea typeface="+mn-ea"/>
                <a:cs typeface="+mn-cs"/>
              </a:rPr>
              <a:t>transcriptionally regulating amino acid uptake and biosynthesis, autophagy,</a:t>
            </a:r>
          </a:p>
          <a:p>
            <a:r>
              <a:rPr lang="nb-NO" sz="1200" b="0" i="0" u="none" strike="noStrike" kern="1200" baseline="0" dirty="0" err="1" smtClean="0">
                <a:solidFill>
                  <a:schemeClr val="tx1"/>
                </a:solidFill>
                <a:latin typeface="Arial" charset="0"/>
                <a:ea typeface="+mn-ea"/>
                <a:cs typeface="+mn-cs"/>
              </a:rPr>
              <a:t>redox</a:t>
            </a:r>
            <a:r>
              <a:rPr lang="nb-NO" sz="1200" b="0" i="0" u="none" strike="noStrike" kern="1200" baseline="0" dirty="0" smtClean="0">
                <a:solidFill>
                  <a:schemeClr val="tx1"/>
                </a:solidFill>
                <a:latin typeface="Arial" charset="0"/>
                <a:ea typeface="+mn-ea"/>
                <a:cs typeface="+mn-cs"/>
              </a:rPr>
              <a:t> </a:t>
            </a:r>
            <a:r>
              <a:rPr lang="nb-NO" sz="1200" b="0" i="0" u="none" strike="noStrike" kern="1200" baseline="0" dirty="0" err="1" smtClean="0">
                <a:solidFill>
                  <a:schemeClr val="tx1"/>
                </a:solidFill>
                <a:latin typeface="Arial" charset="0"/>
                <a:ea typeface="+mn-ea"/>
                <a:cs typeface="+mn-cs"/>
              </a:rPr>
              <a:t>balance</a:t>
            </a:r>
            <a:r>
              <a:rPr lang="nb-NO" sz="1200" b="0" i="0" u="none" strike="noStrike" kern="1200" baseline="0" dirty="0" smtClean="0">
                <a:solidFill>
                  <a:schemeClr val="tx1"/>
                </a:solidFill>
                <a:latin typeface="Arial" charset="0"/>
                <a:ea typeface="+mn-ea"/>
                <a:cs typeface="+mn-cs"/>
              </a:rPr>
              <a:t> and </a:t>
            </a:r>
            <a:r>
              <a:rPr lang="nb-NO" sz="1200" b="0" i="0" u="none" strike="noStrike" kern="1200" baseline="0" dirty="0" err="1" smtClean="0">
                <a:solidFill>
                  <a:schemeClr val="tx1"/>
                </a:solidFill>
                <a:latin typeface="Arial" charset="0"/>
                <a:ea typeface="+mn-ea"/>
                <a:cs typeface="+mn-cs"/>
              </a:rPr>
              <a:t>angiogenesis</a:t>
            </a:r>
            <a:r>
              <a:rPr lang="nb-NO" sz="1200" b="0" i="0" u="none" strike="noStrike" kern="1200" baseline="0" dirty="0" smtClean="0">
                <a:solidFill>
                  <a:schemeClr val="tx1"/>
                </a:solidFill>
                <a:latin typeface="Arial" charset="0"/>
                <a:ea typeface="+mn-ea"/>
                <a:cs typeface="+mn-cs"/>
              </a:rPr>
              <a:t>.</a:t>
            </a:r>
            <a:endParaRPr lang="nb-NO" dirty="0"/>
          </a:p>
        </p:txBody>
      </p:sp>
      <p:sp>
        <p:nvSpPr>
          <p:cNvPr id="4" name="Slide Number Placeholder 3"/>
          <p:cNvSpPr>
            <a:spLocks noGrp="1"/>
          </p:cNvSpPr>
          <p:nvPr>
            <p:ph type="sldNum" sz="quarter" idx="10"/>
          </p:nvPr>
        </p:nvSpPr>
        <p:spPr/>
        <p:txBody>
          <a:bodyPr/>
          <a:lstStyle/>
          <a:p>
            <a:pPr>
              <a:defRPr/>
            </a:pPr>
            <a:fld id="{9A7A30D7-8858-475D-8D77-D22D3681C3F9}" type="slidenum">
              <a:rPr lang="en-US" smtClean="0"/>
              <a:pPr>
                <a:defRPr/>
              </a:pPr>
              <a:t>55</a:t>
            </a:fld>
            <a:endParaRPr lang="en-US"/>
          </a:p>
        </p:txBody>
      </p:sp>
    </p:spTree>
    <p:extLst>
      <p:ext uri="{BB962C8B-B14F-4D97-AF65-F5344CB8AC3E}">
        <p14:creationId xmlns:p14="http://schemas.microsoft.com/office/powerpoint/2010/main" val="276632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17C0381C-4D4E-456F-995C-DE7CF9BD4F69}" type="slidenum">
              <a:rPr lang="nb-NO"/>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36A3321E-9888-4F28-AEF8-8F35544BF707}" type="slidenum">
              <a:rPr lang="nb-NO"/>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1F56EFBF-B46D-4387-874B-3433DB8603F6}" type="slidenum">
              <a:rPr lang="nb-NO"/>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9FC4ECB8-0023-426D-922B-F2275615F8F8}" type="slidenum">
              <a:rPr lang="nb-NO"/>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Date Placeholder 6"/>
          <p:cNvSpPr>
            <a:spLocks noGrp="1"/>
          </p:cNvSpPr>
          <p:nvPr>
            <p:ph type="dt" sz="half" idx="10"/>
          </p:nvPr>
        </p:nvSpPr>
        <p:spPr/>
        <p:txBody>
          <a:bodyPr/>
          <a:lstStyle>
            <a:lvl1pPr>
              <a:defRPr/>
            </a:lvl1pPr>
          </a:lstStyle>
          <a:p>
            <a:endParaRPr lang="nb-NO"/>
          </a:p>
        </p:txBody>
      </p:sp>
      <p:sp>
        <p:nvSpPr>
          <p:cNvPr id="8" name="Footer Placeholder 7"/>
          <p:cNvSpPr>
            <a:spLocks noGrp="1"/>
          </p:cNvSpPr>
          <p:nvPr>
            <p:ph type="ftr" sz="quarter" idx="11"/>
          </p:nvPr>
        </p:nvSpPr>
        <p:spPr/>
        <p:txBody>
          <a:bodyPr/>
          <a:lstStyle>
            <a:lvl1pPr>
              <a:defRPr/>
            </a:lvl1pPr>
          </a:lstStyle>
          <a:p>
            <a:endParaRPr lang="nb-NO"/>
          </a:p>
        </p:txBody>
      </p:sp>
      <p:sp>
        <p:nvSpPr>
          <p:cNvPr id="9" name="Slide Number Placeholder 8"/>
          <p:cNvSpPr>
            <a:spLocks noGrp="1"/>
          </p:cNvSpPr>
          <p:nvPr>
            <p:ph type="sldNum" sz="quarter" idx="12"/>
          </p:nvPr>
        </p:nvSpPr>
        <p:spPr/>
        <p:txBody>
          <a:bodyPr/>
          <a:lstStyle>
            <a:lvl1pPr>
              <a:defRPr/>
            </a:lvl1pPr>
          </a:lstStyle>
          <a:p>
            <a:fld id="{9CB8F2D3-2638-4075-BE0E-7FD30B834E10}" type="slidenum">
              <a:rPr lang="nb-NO"/>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Date Placeholder 2"/>
          <p:cNvSpPr>
            <a:spLocks noGrp="1"/>
          </p:cNvSpPr>
          <p:nvPr>
            <p:ph type="dt" sz="half" idx="10"/>
          </p:nvPr>
        </p:nvSpPr>
        <p:spPr/>
        <p:txBody>
          <a:bodyPr/>
          <a:lstStyle>
            <a:lvl1pPr>
              <a:defRPr/>
            </a:lvl1pPr>
          </a:lstStyle>
          <a:p>
            <a:endParaRPr lang="nb-NO"/>
          </a:p>
        </p:txBody>
      </p:sp>
      <p:sp>
        <p:nvSpPr>
          <p:cNvPr id="4" name="Footer Placeholder 3"/>
          <p:cNvSpPr>
            <a:spLocks noGrp="1"/>
          </p:cNvSpPr>
          <p:nvPr>
            <p:ph type="ftr" sz="quarter" idx="11"/>
          </p:nvPr>
        </p:nvSpPr>
        <p:spPr/>
        <p:txBody>
          <a:bodyPr/>
          <a:lstStyle>
            <a:lvl1pPr>
              <a:defRPr/>
            </a:lvl1pPr>
          </a:lstStyle>
          <a:p>
            <a:endParaRPr lang="nb-NO"/>
          </a:p>
        </p:txBody>
      </p:sp>
      <p:sp>
        <p:nvSpPr>
          <p:cNvPr id="5" name="Slide Number Placeholder 4"/>
          <p:cNvSpPr>
            <a:spLocks noGrp="1"/>
          </p:cNvSpPr>
          <p:nvPr>
            <p:ph type="sldNum" sz="quarter" idx="12"/>
          </p:nvPr>
        </p:nvSpPr>
        <p:spPr/>
        <p:txBody>
          <a:bodyPr/>
          <a:lstStyle>
            <a:lvl1pPr>
              <a:defRPr/>
            </a:lvl1pPr>
          </a:lstStyle>
          <a:p>
            <a:fld id="{B77B44E2-FCE8-4E9D-A7A9-1A98CF077D0C}" type="slidenum">
              <a:rPr lang="nb-NO"/>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nb-NO"/>
          </a:p>
        </p:txBody>
      </p:sp>
      <p:sp>
        <p:nvSpPr>
          <p:cNvPr id="3" name="Footer Placeholder 2"/>
          <p:cNvSpPr>
            <a:spLocks noGrp="1"/>
          </p:cNvSpPr>
          <p:nvPr>
            <p:ph type="ftr" sz="quarter" idx="11"/>
          </p:nvPr>
        </p:nvSpPr>
        <p:spPr/>
        <p:txBody>
          <a:bodyPr/>
          <a:lstStyle>
            <a:lvl1pPr>
              <a:defRPr/>
            </a:lvl1pPr>
          </a:lstStyle>
          <a:p>
            <a:endParaRPr lang="nb-NO"/>
          </a:p>
        </p:txBody>
      </p:sp>
      <p:sp>
        <p:nvSpPr>
          <p:cNvPr id="4" name="Slide Number Placeholder 3"/>
          <p:cNvSpPr>
            <a:spLocks noGrp="1"/>
          </p:cNvSpPr>
          <p:nvPr>
            <p:ph type="sldNum" sz="quarter" idx="12"/>
          </p:nvPr>
        </p:nvSpPr>
        <p:spPr/>
        <p:txBody>
          <a:bodyPr/>
          <a:lstStyle>
            <a:lvl1pPr>
              <a:defRPr/>
            </a:lvl1pPr>
          </a:lstStyle>
          <a:p>
            <a:fld id="{7499D6D5-0453-43C8-9723-B713345156A5}" type="slidenum">
              <a:rPr lang="nb-NO"/>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52BA751C-D103-4BA2-8DE8-36D1F4D67150}" type="slidenum">
              <a:rPr lang="nb-NO"/>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nb-NO"/>
          </a:p>
        </p:txBody>
      </p:sp>
      <p:sp>
        <p:nvSpPr>
          <p:cNvPr id="6" name="Footer Placeholder 5"/>
          <p:cNvSpPr>
            <a:spLocks noGrp="1"/>
          </p:cNvSpPr>
          <p:nvPr>
            <p:ph type="ftr" sz="quarter" idx="11"/>
          </p:nvPr>
        </p:nvSpPr>
        <p:spPr/>
        <p:txBody>
          <a:bodyPr/>
          <a:lstStyle>
            <a:lvl1pPr>
              <a:defRPr/>
            </a:lvl1pPr>
          </a:lstStyle>
          <a:p>
            <a:endParaRPr lang="nb-NO"/>
          </a:p>
        </p:txBody>
      </p:sp>
      <p:sp>
        <p:nvSpPr>
          <p:cNvPr id="7" name="Slide Number Placeholder 6"/>
          <p:cNvSpPr>
            <a:spLocks noGrp="1"/>
          </p:cNvSpPr>
          <p:nvPr>
            <p:ph type="sldNum" sz="quarter" idx="12"/>
          </p:nvPr>
        </p:nvSpPr>
        <p:spPr/>
        <p:txBody>
          <a:bodyPr/>
          <a:lstStyle>
            <a:lvl1pPr>
              <a:defRPr/>
            </a:lvl1pPr>
          </a:lstStyle>
          <a:p>
            <a:fld id="{B7ACC074-923C-494C-86AF-9021C582C715}" type="slidenum">
              <a:rPr lang="nb-NO"/>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E1BDFE06-EDC2-4193-A496-5F9FBFA1D3A5}" type="slidenum">
              <a:rPr lang="nb-NO"/>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Date Placeholder 3"/>
          <p:cNvSpPr>
            <a:spLocks noGrp="1"/>
          </p:cNvSpPr>
          <p:nvPr>
            <p:ph type="dt" sz="half" idx="10"/>
          </p:nvPr>
        </p:nvSpPr>
        <p:spPr/>
        <p:txBody>
          <a:bodyPr/>
          <a:lstStyle>
            <a:lvl1pPr>
              <a:defRPr/>
            </a:lvl1pPr>
          </a:lstStyle>
          <a:p>
            <a:endParaRPr lang="nb-NO"/>
          </a:p>
        </p:txBody>
      </p:sp>
      <p:sp>
        <p:nvSpPr>
          <p:cNvPr id="5" name="Footer Placeholder 4"/>
          <p:cNvSpPr>
            <a:spLocks noGrp="1"/>
          </p:cNvSpPr>
          <p:nvPr>
            <p:ph type="ftr" sz="quarter" idx="11"/>
          </p:nvPr>
        </p:nvSpPr>
        <p:spPr/>
        <p:txBody>
          <a:bodyPr/>
          <a:lstStyle>
            <a:lvl1pPr>
              <a:defRPr/>
            </a:lvl1pPr>
          </a:lstStyle>
          <a:p>
            <a:endParaRPr lang="nb-NO"/>
          </a:p>
        </p:txBody>
      </p:sp>
      <p:sp>
        <p:nvSpPr>
          <p:cNvPr id="6" name="Slide Number Placeholder 5"/>
          <p:cNvSpPr>
            <a:spLocks noGrp="1"/>
          </p:cNvSpPr>
          <p:nvPr>
            <p:ph type="sldNum" sz="quarter" idx="12"/>
          </p:nvPr>
        </p:nvSpPr>
        <p:spPr/>
        <p:txBody>
          <a:bodyPr/>
          <a:lstStyle>
            <a:lvl1pPr>
              <a:defRPr/>
            </a:lvl1pPr>
          </a:lstStyle>
          <a:p>
            <a:fld id="{83FA46C3-6183-455C-8448-86478E56249B}" type="slidenum">
              <a:rPr lang="nb-NO"/>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nb-NO"/>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nb-NO"/>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26B3B2D6-014C-4C4F-87F2-3E328DE07D0A}" type="slidenum">
              <a:rPr lang="nb-NO"/>
              <a:pPr/>
              <a:t>‹#›</a:t>
            </a:fld>
            <a:endParaRPr lang="nb-NO"/>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nb-NO"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E101C8A0-2BF6-274B-9D05-D9B47AFCD585}" type="slidenum">
              <a:rPr lang="en-US"/>
              <a:pPr/>
              <a:t>‹#›</a:t>
            </a:fld>
            <a:endParaRPr lang="en-US"/>
          </a:p>
        </p:txBody>
      </p:sp>
    </p:spTree>
    <p:extLst>
      <p:ext uri="{BB962C8B-B14F-4D97-AF65-F5344CB8AC3E}">
        <p14:creationId xmlns:p14="http://schemas.microsoft.com/office/powerpoint/2010/main" val="38237443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nb-NO"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nb-NO"/>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nb-NO"/>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A42CB2F-AC15-4C41-A47A-3CB717C91BBE}" type="slidenum">
              <a:rPr lang="nb-NO"/>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jpg"/><Relationship Id="rId8"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30.jpeg"/><Relationship Id="rId13" Type="http://schemas.microsoft.com/office/2007/relationships/hdphoto" Target="../media/hdphoto6.wdp"/><Relationship Id="rId14" Type="http://schemas.openxmlformats.org/officeDocument/2006/relationships/image" Target="../media/image31.jpeg"/><Relationship Id="rId15" Type="http://schemas.microsoft.com/office/2007/relationships/hdphoto" Target="../media/hdphoto7.wdp"/><Relationship Id="rId16" Type="http://schemas.openxmlformats.org/officeDocument/2006/relationships/image" Target="../media/image32.jpeg"/><Relationship Id="rId17" Type="http://schemas.microsoft.com/office/2007/relationships/hdphoto" Target="../media/hdphoto8.wdp"/><Relationship Id="rId1" Type="http://schemas.openxmlformats.org/officeDocument/2006/relationships/slideLayout" Target="../slideLayouts/slideLayout7.xml"/><Relationship Id="rId2" Type="http://schemas.openxmlformats.org/officeDocument/2006/relationships/image" Target="../media/image25.jpeg"/><Relationship Id="rId3" Type="http://schemas.microsoft.com/office/2007/relationships/hdphoto" Target="../media/hdphoto1.wdp"/><Relationship Id="rId4" Type="http://schemas.openxmlformats.org/officeDocument/2006/relationships/image" Target="../media/image26.jpeg"/><Relationship Id="rId5" Type="http://schemas.microsoft.com/office/2007/relationships/hdphoto" Target="../media/hdphoto2.wdp"/><Relationship Id="rId6" Type="http://schemas.openxmlformats.org/officeDocument/2006/relationships/image" Target="../media/image27.jpeg"/><Relationship Id="rId7" Type="http://schemas.microsoft.com/office/2007/relationships/hdphoto" Target="../media/hdphoto3.wdp"/><Relationship Id="rId8" Type="http://schemas.openxmlformats.org/officeDocument/2006/relationships/image" Target="../media/image28.jpeg"/><Relationship Id="rId9" Type="http://schemas.microsoft.com/office/2007/relationships/hdphoto" Target="../media/hdphoto4.wdp"/><Relationship Id="rId10" Type="http://schemas.openxmlformats.org/officeDocument/2006/relationships/image" Target="../media/image2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1" Type="http://schemas.openxmlformats.org/officeDocument/2006/relationships/image" Target="../media/image43.png"/><Relationship Id="rId12" Type="http://schemas.openxmlformats.org/officeDocument/2006/relationships/image" Target="../media/image44.png"/><Relationship Id="rId13" Type="http://schemas.openxmlformats.org/officeDocument/2006/relationships/chart" Target="../charts/chart2.xml"/><Relationship Id="rId14" Type="http://schemas.openxmlformats.org/officeDocument/2006/relationships/image" Target="../media/image45.png"/><Relationship Id="rId15" Type="http://schemas.microsoft.com/office/2007/relationships/hdphoto" Target="../media/hdphoto13.wdp"/><Relationship Id="rId16" Type="http://schemas.openxmlformats.org/officeDocument/2006/relationships/image" Target="../media/image46.png"/><Relationship Id="rId17" Type="http://schemas.microsoft.com/office/2007/relationships/hdphoto" Target="../media/hdphoto14.wdp"/><Relationship Id="rId1" Type="http://schemas.openxmlformats.org/officeDocument/2006/relationships/slideLayout" Target="../slideLayouts/slideLayout1.xml"/><Relationship Id="rId2" Type="http://schemas.openxmlformats.org/officeDocument/2006/relationships/image" Target="../media/image39.png"/><Relationship Id="rId3" Type="http://schemas.microsoft.com/office/2007/relationships/hdphoto" Target="../media/hdphoto9.wdp"/><Relationship Id="rId4" Type="http://schemas.openxmlformats.org/officeDocument/2006/relationships/image" Target="../media/image40.png"/><Relationship Id="rId5" Type="http://schemas.microsoft.com/office/2007/relationships/hdphoto" Target="../media/hdphoto10.wdp"/><Relationship Id="rId6" Type="http://schemas.openxmlformats.org/officeDocument/2006/relationships/chart" Target="../charts/chart1.xml"/><Relationship Id="rId7" Type="http://schemas.openxmlformats.org/officeDocument/2006/relationships/image" Target="../media/image41.png"/><Relationship Id="rId8" Type="http://schemas.microsoft.com/office/2007/relationships/hdphoto" Target="../media/hdphoto11.wdp"/><Relationship Id="rId9" Type="http://schemas.openxmlformats.org/officeDocument/2006/relationships/image" Target="../media/image42.png"/><Relationship Id="rId10"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4" Type="http://schemas.microsoft.com/office/2007/relationships/hdphoto" Target="../media/hdphoto15.wdp"/><Relationship Id="rId1" Type="http://schemas.openxmlformats.org/officeDocument/2006/relationships/slideLayout" Target="../slideLayouts/slideLayout1.xml"/><Relationship Id="rId2"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microsoft.com/office/2007/relationships/hdphoto" Target="../media/hdphoto16.wdp"/><Relationship Id="rId4" Type="http://schemas.openxmlformats.org/officeDocument/2006/relationships/image" Target="../media/image50.jpeg"/><Relationship Id="rId5" Type="http://schemas.microsoft.com/office/2007/relationships/hdphoto" Target="../media/hdphoto17.wdp"/><Relationship Id="rId1" Type="http://schemas.openxmlformats.org/officeDocument/2006/relationships/slideLayout" Target="../slideLayouts/slideLayout1.xml"/><Relationship Id="rId2"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microsoft.com/office/2007/relationships/hdphoto" Target="../media/hdphoto18.wdp"/><Relationship Id="rId4" Type="http://schemas.openxmlformats.org/officeDocument/2006/relationships/image" Target="../media/image52.jpeg"/><Relationship Id="rId5" Type="http://schemas.microsoft.com/office/2007/relationships/hdphoto" Target="../media/hdphoto19.wdp"/><Relationship Id="rId1" Type="http://schemas.openxmlformats.org/officeDocument/2006/relationships/slideLayout" Target="../slideLayouts/slideLayout1.xml"/><Relationship Id="rId2" Type="http://schemas.openxmlformats.org/officeDocument/2006/relationships/image" Target="../media/image5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jpeg"/><Relationship Id="rId5" Type="http://schemas.openxmlformats.org/officeDocument/2006/relationships/image" Target="../media/image59.jpeg"/><Relationship Id="rId6" Type="http://schemas.openxmlformats.org/officeDocument/2006/relationships/image" Target="../media/image60.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4" Type="http://schemas.microsoft.com/office/2007/relationships/hdphoto" Target="../media/hdphoto20.wdp"/><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6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7.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1" Type="http://schemas.openxmlformats.org/officeDocument/2006/relationships/slideLayout" Target="../slideLayouts/slideLayout7.xml"/><Relationship Id="rId2"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7.xml"/><Relationship Id="rId2" Type="http://schemas.openxmlformats.org/officeDocument/2006/relationships/image" Target="../media/image72.png"/></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854123" y="983762"/>
            <a:ext cx="7772400" cy="1143000"/>
          </a:xfrm>
          <a:prstGeom prst="rect">
            <a:avLst/>
          </a:prstGeom>
          <a:noFill/>
          <a:ln w="9525">
            <a:noFill/>
            <a:miter lim="800000"/>
            <a:headEnd/>
            <a:tailEnd/>
          </a:ln>
          <a:effectLst/>
        </p:spPr>
        <p:txBody>
          <a:bodyPr anchor="ctr"/>
          <a:lstStyle/>
          <a:p>
            <a:pPr algn="ctr" eaLnBrk="0" hangingPunct="0"/>
            <a:r>
              <a:rPr lang="nb-NO" sz="3200" b="1" dirty="0" smtClean="0">
                <a:solidFill>
                  <a:srgbClr val="660066"/>
                </a:solidFill>
                <a:latin typeface="+mj-lt"/>
              </a:rPr>
              <a:t>Androgens, cellular stress, and </a:t>
            </a:r>
            <a:r>
              <a:rPr lang="nb-NO" sz="3200" b="1" dirty="0" err="1" smtClean="0">
                <a:solidFill>
                  <a:srgbClr val="660066"/>
                </a:solidFill>
                <a:latin typeface="+mj-lt"/>
              </a:rPr>
              <a:t>prostate</a:t>
            </a:r>
            <a:r>
              <a:rPr lang="nb-NO" sz="3200" b="1" dirty="0" smtClean="0">
                <a:solidFill>
                  <a:srgbClr val="660066"/>
                </a:solidFill>
                <a:latin typeface="+mj-lt"/>
              </a:rPr>
              <a:t> cancer</a:t>
            </a:r>
            <a:endParaRPr lang="en-GB" sz="3200" b="1" dirty="0">
              <a:solidFill>
                <a:srgbClr val="660066"/>
              </a:solidFill>
              <a:latin typeface="+mj-lt"/>
            </a:endParaRPr>
          </a:p>
        </p:txBody>
      </p:sp>
      <p:sp>
        <p:nvSpPr>
          <p:cNvPr id="19459" name="Text Box 3"/>
          <p:cNvSpPr txBox="1">
            <a:spLocks noChangeArrowheads="1"/>
          </p:cNvSpPr>
          <p:nvPr/>
        </p:nvSpPr>
        <p:spPr bwMode="auto">
          <a:xfrm>
            <a:off x="969917" y="4292600"/>
            <a:ext cx="7369275" cy="2246769"/>
          </a:xfrm>
          <a:prstGeom prst="rect">
            <a:avLst/>
          </a:prstGeom>
          <a:noFill/>
          <a:ln w="9525">
            <a:noFill/>
            <a:miter lim="800000"/>
            <a:headEnd/>
            <a:tailEnd/>
          </a:ln>
          <a:effectLst/>
        </p:spPr>
        <p:txBody>
          <a:bodyPr wrap="none">
            <a:spAutoFit/>
          </a:bodyPr>
          <a:lstStyle/>
          <a:p>
            <a:pPr algn="ctr" eaLnBrk="0" hangingPunct="0"/>
            <a:r>
              <a:rPr lang="en-US" sz="2800" dirty="0" smtClean="0">
                <a:latin typeface="+mj-lt"/>
              </a:rPr>
              <a:t>Fahri </a:t>
            </a:r>
            <a:r>
              <a:rPr lang="en-US" sz="2800" dirty="0" err="1" smtClean="0">
                <a:latin typeface="+mj-lt"/>
              </a:rPr>
              <a:t>Saatçıoğlu</a:t>
            </a:r>
            <a:endParaRPr lang="en-US" sz="2800" dirty="0">
              <a:latin typeface="+mj-lt"/>
            </a:endParaRPr>
          </a:p>
          <a:p>
            <a:pPr algn="ctr" eaLnBrk="0" hangingPunct="0"/>
            <a:r>
              <a:rPr lang="en-US" sz="2800" dirty="0">
                <a:latin typeface="+mj-lt"/>
              </a:rPr>
              <a:t>Dept. of </a:t>
            </a:r>
            <a:r>
              <a:rPr lang="en-US" sz="2800" dirty="0" smtClean="0">
                <a:latin typeface="+mj-lt"/>
              </a:rPr>
              <a:t>Biosciences</a:t>
            </a:r>
            <a:endParaRPr lang="en-US" sz="2800" dirty="0">
              <a:latin typeface="+mj-lt"/>
            </a:endParaRPr>
          </a:p>
          <a:p>
            <a:pPr algn="ctr" eaLnBrk="0" hangingPunct="0"/>
            <a:r>
              <a:rPr lang="en-US" sz="2800" dirty="0">
                <a:latin typeface="+mj-lt"/>
              </a:rPr>
              <a:t>University of </a:t>
            </a:r>
            <a:r>
              <a:rPr lang="en-US" sz="2800" dirty="0" smtClean="0">
                <a:latin typeface="+mj-lt"/>
              </a:rPr>
              <a:t>Oslo</a:t>
            </a:r>
          </a:p>
          <a:p>
            <a:pPr algn="ctr" eaLnBrk="0" hangingPunct="0"/>
            <a:r>
              <a:rPr lang="en-US" sz="2800" dirty="0" smtClean="0">
                <a:latin typeface="+mj-lt"/>
              </a:rPr>
              <a:t>Institute for Medical Genetics and Informatics</a:t>
            </a:r>
          </a:p>
          <a:p>
            <a:pPr algn="ctr" eaLnBrk="0" hangingPunct="0"/>
            <a:r>
              <a:rPr lang="en-US" sz="2800" dirty="0" smtClean="0">
                <a:latin typeface="+mj-lt"/>
              </a:rPr>
              <a:t>Oslo University Hospital, Oslo</a:t>
            </a:r>
            <a:endParaRPr lang="nb-NO" sz="28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733333" y="623187"/>
            <a:ext cx="7693449" cy="5205339"/>
            <a:chOff x="2650236" y="1211211"/>
            <a:chExt cx="4333225" cy="2958406"/>
          </a:xfrm>
        </p:grpSpPr>
        <p:sp>
          <p:nvSpPr>
            <p:cNvPr id="2" name="TextBox 1"/>
            <p:cNvSpPr txBox="1"/>
            <p:nvPr/>
          </p:nvSpPr>
          <p:spPr>
            <a:xfrm>
              <a:off x="3988366" y="1211211"/>
              <a:ext cx="1520400" cy="297367"/>
            </a:xfrm>
            <a:prstGeom prst="rect">
              <a:avLst/>
            </a:prstGeom>
            <a:noFill/>
          </p:spPr>
          <p:txBody>
            <a:bodyPr wrap="none" rtlCol="0">
              <a:spAutoFit/>
            </a:bodyPr>
            <a:lstStyle/>
            <a:p>
              <a:r>
                <a:rPr lang="nb-NO" sz="2800" b="1" dirty="0" smtClean="0">
                  <a:solidFill>
                    <a:srgbClr val="C00000"/>
                  </a:solidFill>
                  <a:latin typeface="+mn-lt"/>
                  <a:cs typeface="Arial" panose="020B0604020202020204" pitchFamily="34" charset="0"/>
                </a:rPr>
                <a:t>Cellular</a:t>
              </a:r>
              <a:r>
                <a:rPr lang="nb-NO" sz="2800" b="1" dirty="0" smtClean="0">
                  <a:latin typeface="+mn-lt"/>
                  <a:cs typeface="Arial" panose="020B0604020202020204" pitchFamily="34" charset="0"/>
                </a:rPr>
                <a:t> </a:t>
              </a:r>
              <a:r>
                <a:rPr lang="nb-NO" sz="2800" b="1" dirty="0" smtClean="0">
                  <a:solidFill>
                    <a:srgbClr val="C00000"/>
                  </a:solidFill>
                  <a:latin typeface="+mn-lt"/>
                  <a:cs typeface="Arial" panose="020B0604020202020204" pitchFamily="34" charset="0"/>
                </a:rPr>
                <a:t>Stress</a:t>
              </a:r>
              <a:endParaRPr lang="nb-NO" sz="2800" b="1" dirty="0">
                <a:solidFill>
                  <a:srgbClr val="C00000"/>
                </a:solidFill>
                <a:latin typeface="+mn-lt"/>
                <a:cs typeface="Arial" panose="020B0604020202020204" pitchFamily="34" charset="0"/>
              </a:endParaRPr>
            </a:p>
          </p:txBody>
        </p:sp>
        <p:cxnSp>
          <p:nvCxnSpPr>
            <p:cNvPr id="7" name="Straight Arrow Connector 6"/>
            <p:cNvCxnSpPr/>
            <p:nvPr/>
          </p:nvCxnSpPr>
          <p:spPr>
            <a:xfrm flipH="1">
              <a:off x="3305576" y="1537644"/>
              <a:ext cx="864096" cy="1008112"/>
            </a:xfrm>
            <a:prstGeom prst="straightConnector1">
              <a:avLst/>
            </a:prstGeom>
            <a:ln w="317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H="1">
              <a:off x="4211960" y="1556792"/>
              <a:ext cx="360040" cy="1080120"/>
            </a:xfrm>
            <a:prstGeom prst="straightConnector1">
              <a:avLst/>
            </a:prstGeom>
            <a:ln w="317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4932040" y="1556792"/>
              <a:ext cx="216024" cy="1080120"/>
            </a:xfrm>
            <a:prstGeom prst="straightConnector1">
              <a:avLst/>
            </a:prstGeom>
            <a:ln w="317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5292080" y="1500642"/>
              <a:ext cx="929011" cy="1041708"/>
            </a:xfrm>
            <a:prstGeom prst="straightConnector1">
              <a:avLst/>
            </a:prstGeom>
            <a:ln w="317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2650236" y="2514143"/>
              <a:ext cx="976527" cy="453188"/>
            </a:xfrm>
            <a:prstGeom prst="rect">
              <a:avLst/>
            </a:prstGeom>
            <a:noFill/>
          </p:spPr>
          <p:txBody>
            <a:bodyPr wrap="none" rtlCol="0">
              <a:spAutoFit/>
            </a:bodyPr>
            <a:lstStyle/>
            <a:p>
              <a:pPr algn="ctr"/>
              <a:r>
                <a:rPr lang="nb-NO" sz="2000" b="1" dirty="0" smtClean="0">
                  <a:latin typeface="+mn-lt"/>
                  <a:cs typeface="Arial" panose="020B0604020202020204" pitchFamily="34" charset="0"/>
                </a:rPr>
                <a:t>Heat </a:t>
              </a:r>
              <a:r>
                <a:rPr lang="nb-NO" sz="2000" b="1" dirty="0" err="1" smtClean="0">
                  <a:latin typeface="+mn-lt"/>
                  <a:cs typeface="Arial" panose="020B0604020202020204" pitchFamily="34" charset="0"/>
                </a:rPr>
                <a:t>Shock</a:t>
              </a:r>
              <a:endParaRPr lang="nb-NO" sz="2000" b="1" dirty="0" smtClean="0">
                <a:latin typeface="+mn-lt"/>
                <a:cs typeface="Arial" panose="020B0604020202020204" pitchFamily="34" charset="0"/>
              </a:endParaRPr>
            </a:p>
            <a:p>
              <a:pPr algn="ctr"/>
              <a:r>
                <a:rPr lang="nb-NO" sz="2000" b="1" dirty="0" err="1" smtClean="0">
                  <a:latin typeface="+mn-lt"/>
                  <a:cs typeface="Arial" panose="020B0604020202020204" pitchFamily="34" charset="0"/>
                </a:rPr>
                <a:t>Response</a:t>
              </a:r>
              <a:endParaRPr lang="nb-NO" sz="2000" b="1" dirty="0">
                <a:latin typeface="+mn-lt"/>
                <a:cs typeface="Arial" panose="020B0604020202020204" pitchFamily="34" charset="0"/>
              </a:endParaRPr>
            </a:p>
          </p:txBody>
        </p:sp>
        <p:sp>
          <p:nvSpPr>
            <p:cNvPr id="86" name="TextBox 85"/>
            <p:cNvSpPr txBox="1"/>
            <p:nvPr/>
          </p:nvSpPr>
          <p:spPr>
            <a:xfrm>
              <a:off x="3718665" y="2605292"/>
              <a:ext cx="993097" cy="453188"/>
            </a:xfrm>
            <a:prstGeom prst="rect">
              <a:avLst/>
            </a:prstGeom>
            <a:noFill/>
          </p:spPr>
          <p:txBody>
            <a:bodyPr wrap="none" rtlCol="0">
              <a:spAutoFit/>
            </a:bodyPr>
            <a:lstStyle/>
            <a:p>
              <a:pPr algn="ctr"/>
              <a:r>
                <a:rPr lang="nb-NO" sz="2000" b="1" dirty="0" smtClean="0">
                  <a:latin typeface="+mn-lt"/>
                  <a:cs typeface="Arial" panose="020B0604020202020204" pitchFamily="34" charset="0"/>
                </a:rPr>
                <a:t>UPR</a:t>
              </a:r>
            </a:p>
            <a:p>
              <a:pPr algn="ctr"/>
              <a:r>
                <a:rPr lang="nb-NO" sz="2000" b="1" dirty="0" smtClean="0">
                  <a:latin typeface="+mn-lt"/>
                  <a:cs typeface="Arial" panose="020B0604020202020204" pitchFamily="34" charset="0"/>
                </a:rPr>
                <a:t>(ER and Mt)</a:t>
              </a:r>
              <a:endParaRPr lang="nb-NO" sz="2000" b="1" dirty="0">
                <a:latin typeface="+mn-lt"/>
                <a:cs typeface="Arial" panose="020B0604020202020204" pitchFamily="34" charset="0"/>
              </a:endParaRPr>
            </a:p>
          </p:txBody>
        </p:sp>
        <p:sp>
          <p:nvSpPr>
            <p:cNvPr id="87" name="TextBox 86"/>
            <p:cNvSpPr txBox="1"/>
            <p:nvPr/>
          </p:nvSpPr>
          <p:spPr>
            <a:xfrm>
              <a:off x="4594256" y="2604409"/>
              <a:ext cx="1354383" cy="453188"/>
            </a:xfrm>
            <a:prstGeom prst="rect">
              <a:avLst/>
            </a:prstGeom>
            <a:noFill/>
          </p:spPr>
          <p:txBody>
            <a:bodyPr wrap="none" rtlCol="0">
              <a:spAutoFit/>
            </a:bodyPr>
            <a:lstStyle/>
            <a:p>
              <a:pPr algn="ctr"/>
              <a:r>
                <a:rPr lang="nb-NO" sz="2000" b="1" dirty="0" err="1" smtClean="0">
                  <a:latin typeface="+mn-lt"/>
                  <a:cs typeface="Arial" panose="020B0604020202020204" pitchFamily="34" charset="0"/>
                </a:rPr>
                <a:t>Oxidative</a:t>
              </a:r>
              <a:r>
                <a:rPr lang="nb-NO" sz="2000" b="1" dirty="0" smtClean="0">
                  <a:latin typeface="+mn-lt"/>
                  <a:cs typeface="Arial" panose="020B0604020202020204" pitchFamily="34" charset="0"/>
                </a:rPr>
                <a:t> Stress</a:t>
              </a:r>
            </a:p>
            <a:p>
              <a:pPr algn="ctr"/>
              <a:r>
                <a:rPr lang="nb-NO" sz="2000" b="1" dirty="0" err="1" smtClean="0">
                  <a:latin typeface="+mn-lt"/>
                  <a:cs typeface="Arial" panose="020B0604020202020204" pitchFamily="34" charset="0"/>
                </a:rPr>
                <a:t>Response</a:t>
              </a:r>
              <a:endParaRPr lang="nb-NO" sz="2000" b="1" dirty="0">
                <a:latin typeface="+mn-lt"/>
                <a:cs typeface="Arial" panose="020B0604020202020204" pitchFamily="34" charset="0"/>
              </a:endParaRPr>
            </a:p>
          </p:txBody>
        </p:sp>
        <p:sp>
          <p:nvSpPr>
            <p:cNvPr id="88" name="TextBox 87"/>
            <p:cNvSpPr txBox="1"/>
            <p:nvPr/>
          </p:nvSpPr>
          <p:spPr>
            <a:xfrm>
              <a:off x="5872743" y="2505895"/>
              <a:ext cx="1110718" cy="453188"/>
            </a:xfrm>
            <a:prstGeom prst="rect">
              <a:avLst/>
            </a:prstGeom>
            <a:noFill/>
          </p:spPr>
          <p:txBody>
            <a:bodyPr wrap="none" rtlCol="0">
              <a:spAutoFit/>
            </a:bodyPr>
            <a:lstStyle/>
            <a:p>
              <a:pPr algn="ctr"/>
              <a:r>
                <a:rPr lang="nb-NO" sz="2000" b="1" dirty="0" smtClean="0">
                  <a:latin typeface="+mn-lt"/>
                  <a:cs typeface="Arial" panose="020B0604020202020204" pitchFamily="34" charset="0"/>
                </a:rPr>
                <a:t>DNA </a:t>
              </a:r>
              <a:r>
                <a:rPr lang="nb-NO" sz="2000" b="1" dirty="0" err="1" smtClean="0">
                  <a:latin typeface="+mn-lt"/>
                  <a:cs typeface="Arial" panose="020B0604020202020204" pitchFamily="34" charset="0"/>
                </a:rPr>
                <a:t>Damage</a:t>
              </a:r>
              <a:endParaRPr lang="nb-NO" sz="2000" b="1" dirty="0" smtClean="0">
                <a:latin typeface="+mn-lt"/>
                <a:cs typeface="Arial" panose="020B0604020202020204" pitchFamily="34" charset="0"/>
              </a:endParaRPr>
            </a:p>
            <a:p>
              <a:pPr algn="ctr"/>
              <a:r>
                <a:rPr lang="nb-NO" sz="2000" b="1" dirty="0" err="1" smtClean="0">
                  <a:latin typeface="+mn-lt"/>
                  <a:cs typeface="Arial" panose="020B0604020202020204" pitchFamily="34" charset="0"/>
                </a:rPr>
                <a:t>Response</a:t>
              </a:r>
              <a:endParaRPr lang="nb-NO" sz="2000" b="1" dirty="0">
                <a:latin typeface="+mn-lt"/>
                <a:cs typeface="Arial" panose="020B0604020202020204" pitchFamily="34" charset="0"/>
              </a:endParaRPr>
            </a:p>
          </p:txBody>
        </p:sp>
        <p:sp>
          <p:nvSpPr>
            <p:cNvPr id="69" name="Left Brace 68"/>
            <p:cNvSpPr/>
            <p:nvPr/>
          </p:nvSpPr>
          <p:spPr>
            <a:xfrm rot="16200000">
              <a:off x="4564370" y="1102358"/>
              <a:ext cx="465128" cy="4215037"/>
            </a:xfrm>
            <a:prstGeom prst="lef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sz="2000"/>
            </a:p>
          </p:txBody>
        </p:sp>
        <p:sp>
          <p:nvSpPr>
            <p:cNvPr id="91" name="TextBox 90"/>
            <p:cNvSpPr txBox="1"/>
            <p:nvPr/>
          </p:nvSpPr>
          <p:spPr>
            <a:xfrm>
              <a:off x="3196339" y="3716429"/>
              <a:ext cx="3262050" cy="453188"/>
            </a:xfrm>
            <a:prstGeom prst="rect">
              <a:avLst/>
            </a:prstGeom>
            <a:noFill/>
          </p:spPr>
          <p:txBody>
            <a:bodyPr wrap="none" rtlCol="0">
              <a:spAutoFit/>
            </a:bodyPr>
            <a:lstStyle/>
            <a:p>
              <a:pPr algn="ctr"/>
              <a:r>
                <a:rPr lang="nb-NO" sz="2000" b="1" dirty="0" err="1" smtClean="0">
                  <a:solidFill>
                    <a:srgbClr val="00B050"/>
                  </a:solidFill>
                  <a:latin typeface="+mn-lt"/>
                  <a:cs typeface="Arial" panose="020B0604020202020204" pitchFamily="34" charset="0"/>
                </a:rPr>
                <a:t>Survival</a:t>
              </a:r>
              <a:r>
                <a:rPr lang="nb-NO" sz="2000" b="1" dirty="0" smtClean="0">
                  <a:latin typeface="+mn-lt"/>
                  <a:cs typeface="Arial" panose="020B0604020202020204" pitchFamily="34" charset="0"/>
                </a:rPr>
                <a:t>, </a:t>
              </a:r>
            </a:p>
            <a:p>
              <a:pPr algn="ctr"/>
              <a:r>
                <a:rPr lang="nb-NO" sz="2000" b="1" dirty="0" smtClean="0">
                  <a:latin typeface="+mn-lt"/>
                  <a:cs typeface="Arial" panose="020B0604020202020204" pitchFamily="34" charset="0"/>
                </a:rPr>
                <a:t>or </a:t>
              </a:r>
              <a:r>
                <a:rPr lang="nb-NO" sz="2000" b="1" dirty="0" smtClean="0">
                  <a:solidFill>
                    <a:srgbClr val="FF0000"/>
                  </a:solidFill>
                  <a:latin typeface="+mn-lt"/>
                  <a:cs typeface="Arial" panose="020B0604020202020204" pitchFamily="34" charset="0"/>
                </a:rPr>
                <a:t>Death</a:t>
              </a:r>
              <a:r>
                <a:rPr lang="nb-NO" sz="2000" b="1" dirty="0" smtClean="0">
                  <a:latin typeface="+mn-lt"/>
                  <a:cs typeface="Arial" panose="020B0604020202020204" pitchFamily="34" charset="0"/>
                </a:rPr>
                <a:t> </a:t>
              </a:r>
              <a:r>
                <a:rPr lang="nb-NO" sz="2000" b="1" dirty="0" smtClean="0">
                  <a:solidFill>
                    <a:schemeClr val="tx2">
                      <a:lumMod val="75000"/>
                    </a:schemeClr>
                  </a:solidFill>
                  <a:latin typeface="+mn-lt"/>
                  <a:cs typeface="Arial" panose="020B0604020202020204" pitchFamily="34" charset="0"/>
                </a:rPr>
                <a:t>(</a:t>
              </a:r>
              <a:r>
                <a:rPr lang="nb-NO" sz="2000" b="1" dirty="0" err="1" smtClean="0">
                  <a:solidFill>
                    <a:schemeClr val="tx2">
                      <a:lumMod val="75000"/>
                    </a:schemeClr>
                  </a:solidFill>
                  <a:latin typeface="+mn-lt"/>
                  <a:cs typeface="Arial" panose="020B0604020202020204" pitchFamily="34" charset="0"/>
                </a:rPr>
                <a:t>Apoptosis</a:t>
              </a:r>
              <a:r>
                <a:rPr lang="nb-NO" sz="2000" b="1" dirty="0" smtClean="0">
                  <a:solidFill>
                    <a:schemeClr val="tx2">
                      <a:lumMod val="75000"/>
                    </a:schemeClr>
                  </a:solidFill>
                  <a:latin typeface="+mn-lt"/>
                  <a:cs typeface="Arial" panose="020B0604020202020204" pitchFamily="34" charset="0"/>
                </a:rPr>
                <a:t>/</a:t>
              </a:r>
              <a:r>
                <a:rPr lang="nb-NO" sz="2000" b="1" dirty="0" err="1" smtClean="0">
                  <a:solidFill>
                    <a:schemeClr val="tx2">
                      <a:lumMod val="75000"/>
                    </a:schemeClr>
                  </a:solidFill>
                  <a:latin typeface="+mn-lt"/>
                  <a:cs typeface="Arial" panose="020B0604020202020204" pitchFamily="34" charset="0"/>
                </a:rPr>
                <a:t>Autophagy</a:t>
              </a:r>
              <a:r>
                <a:rPr lang="nb-NO" sz="2000" b="1" dirty="0" smtClean="0">
                  <a:solidFill>
                    <a:schemeClr val="tx2">
                      <a:lumMod val="75000"/>
                    </a:schemeClr>
                  </a:solidFill>
                  <a:latin typeface="+mn-lt"/>
                  <a:cs typeface="Arial" panose="020B0604020202020204" pitchFamily="34" charset="0"/>
                </a:rPr>
                <a:t>/</a:t>
              </a:r>
              <a:r>
                <a:rPr lang="nb-NO" sz="2000" b="1" dirty="0" err="1" smtClean="0">
                  <a:solidFill>
                    <a:schemeClr val="tx2">
                      <a:lumMod val="75000"/>
                    </a:schemeClr>
                  </a:solidFill>
                  <a:latin typeface="+mn-lt"/>
                  <a:cs typeface="Arial" panose="020B0604020202020204" pitchFamily="34" charset="0"/>
                </a:rPr>
                <a:t>Necrosis</a:t>
              </a:r>
              <a:r>
                <a:rPr lang="nb-NO" sz="2000" b="1" dirty="0" smtClean="0">
                  <a:solidFill>
                    <a:schemeClr val="tx2">
                      <a:lumMod val="75000"/>
                    </a:schemeClr>
                  </a:solidFill>
                  <a:latin typeface="+mn-lt"/>
                  <a:cs typeface="Arial" panose="020B0604020202020204" pitchFamily="34" charset="0"/>
                </a:rPr>
                <a:t>)</a:t>
              </a:r>
              <a:endParaRPr lang="nb-NO" sz="2000" b="1" dirty="0">
                <a:solidFill>
                  <a:schemeClr val="tx2">
                    <a:lumMod val="75000"/>
                  </a:schemeClr>
                </a:solidFill>
                <a:latin typeface="+mn-lt"/>
                <a:cs typeface="Arial" panose="020B0604020202020204" pitchFamily="34" charset="0"/>
              </a:endParaRPr>
            </a:p>
          </p:txBody>
        </p:sp>
        <p:cxnSp>
          <p:nvCxnSpPr>
            <p:cNvPr id="71" name="Straight Connector 70"/>
            <p:cNvCxnSpPr/>
            <p:nvPr/>
          </p:nvCxnSpPr>
          <p:spPr>
            <a:xfrm flipV="1">
              <a:off x="3736882" y="2149475"/>
              <a:ext cx="533493" cy="1744"/>
            </a:xfrm>
            <a:prstGeom prst="line">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4460122" y="2232025"/>
              <a:ext cx="534153" cy="2881"/>
            </a:xfrm>
            <a:prstGeom prst="line">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5172791" y="2144713"/>
              <a:ext cx="524747" cy="4742"/>
            </a:xfrm>
            <a:prstGeom prst="line">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0" name="Down Arrow 79"/>
            <p:cNvSpPr/>
            <p:nvPr/>
          </p:nvSpPr>
          <p:spPr>
            <a:xfrm>
              <a:off x="4620899" y="3506016"/>
              <a:ext cx="371628" cy="244492"/>
            </a:xfrm>
            <a:prstGeom prst="downArrow">
              <a:avLst/>
            </a:prstGeom>
            <a:solidFill>
              <a:schemeClr val="tx2"/>
            </a:solidFill>
            <a:ln w="22225">
              <a:solidFill>
                <a:schemeClr val="tx2">
                  <a:alpha val="9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000"/>
            </a:p>
          </p:txBody>
        </p:sp>
      </p:grpSp>
    </p:spTree>
    <p:extLst>
      <p:ext uri="{BB962C8B-B14F-4D97-AF65-F5344CB8AC3E}">
        <p14:creationId xmlns:p14="http://schemas.microsoft.com/office/powerpoint/2010/main" val="17650525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a:xfrm>
            <a:off x="723900" y="165100"/>
            <a:ext cx="7772400" cy="1143000"/>
          </a:xfrm>
        </p:spPr>
        <p:txBody>
          <a:bodyPr/>
          <a:lstStyle/>
          <a:p>
            <a:r>
              <a:rPr lang="en-US" sz="3600" b="1" dirty="0">
                <a:solidFill>
                  <a:srgbClr val="660066"/>
                </a:solidFill>
              </a:rPr>
              <a:t>History of Androgen </a:t>
            </a:r>
            <a:r>
              <a:rPr lang="en-US" sz="3600" b="1" dirty="0" smtClean="0">
                <a:solidFill>
                  <a:srgbClr val="660066"/>
                </a:solidFill>
              </a:rPr>
              <a:t>Deprivation Therapy</a:t>
            </a:r>
            <a:r>
              <a:rPr lang="en-US" sz="3600" b="1" dirty="0">
                <a:solidFill>
                  <a:srgbClr val="660066"/>
                </a:solidFill>
              </a:rPr>
              <a:t>: Charles B. Huggins</a:t>
            </a:r>
          </a:p>
        </p:txBody>
      </p:sp>
      <p:sp>
        <p:nvSpPr>
          <p:cNvPr id="674819" name="Rectangle 3"/>
          <p:cNvSpPr>
            <a:spLocks noGrp="1" noChangeArrowheads="1"/>
          </p:cNvSpPr>
          <p:nvPr>
            <p:ph type="body" sz="half" idx="1"/>
          </p:nvPr>
        </p:nvSpPr>
        <p:spPr>
          <a:xfrm>
            <a:off x="394488" y="1600200"/>
            <a:ext cx="5715000" cy="4953000"/>
          </a:xfrm>
        </p:spPr>
        <p:txBody>
          <a:bodyPr/>
          <a:lstStyle/>
          <a:p>
            <a:pPr algn="just">
              <a:buFont typeface="Wingdings" charset="0"/>
              <a:buChar char="Ø"/>
            </a:pPr>
            <a:r>
              <a:rPr lang="en-US" sz="2400" dirty="0"/>
              <a:t>In 1940 Huggins reported that testosterone removal (castration) resulted in rapid shrinkage of the enlarged prostate of older dogs.</a:t>
            </a:r>
          </a:p>
          <a:p>
            <a:pPr algn="just">
              <a:buFont typeface="Wingdings" charset="0"/>
              <a:buChar char="Ø"/>
            </a:pPr>
            <a:r>
              <a:rPr lang="en-US" sz="2400" dirty="0"/>
              <a:t>In 1941 Huggins and Hodges reported that androgen removal greatly aided patients with advanced prostate cancer.</a:t>
            </a:r>
          </a:p>
          <a:p>
            <a:pPr algn="just">
              <a:buFont typeface="Wingdings" charset="0"/>
              <a:buChar char="Ø"/>
            </a:pPr>
            <a:r>
              <a:rPr lang="ja-JP" altLang="en-US" sz="2400" dirty="0">
                <a:latin typeface="Arial"/>
              </a:rPr>
              <a:t>“</a:t>
            </a:r>
            <a:r>
              <a:rPr lang="en-US" sz="2400" dirty="0"/>
              <a:t>Prostatic cancer is influenced by androgenic activity in the body.</a:t>
            </a:r>
            <a:r>
              <a:rPr lang="ja-JP" altLang="en-US" sz="2400" dirty="0">
                <a:latin typeface="Arial"/>
              </a:rPr>
              <a:t>”</a:t>
            </a:r>
            <a:endParaRPr lang="en-US" sz="2400" dirty="0"/>
          </a:p>
          <a:p>
            <a:pPr marL="0" indent="0" algn="just">
              <a:buNone/>
            </a:pPr>
            <a:endParaRPr lang="en-US" sz="2400" dirty="0"/>
          </a:p>
        </p:txBody>
      </p:sp>
      <p:pic>
        <p:nvPicPr>
          <p:cNvPr id="674820" name="Picture 4" descr="charles_huggins"/>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6523038" y="1935163"/>
            <a:ext cx="2100262" cy="2644775"/>
          </a:xfr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674821" name="Picture 5" descr="CharlesHuggins0001"/>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l="12122" t="26102" r="28787" b="26917"/>
          <a:stretch>
            <a:fillRect/>
          </a:stretch>
        </p:blipFill>
        <p:spPr>
          <a:xfrm>
            <a:off x="6529388" y="4683125"/>
            <a:ext cx="2090737" cy="1004888"/>
          </a:xfr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extLst>
      <p:ext uri="{BB962C8B-B14F-4D97-AF65-F5344CB8AC3E}">
        <p14:creationId xmlns:p14="http://schemas.microsoft.com/office/powerpoint/2010/main" val="22385981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1076325" y="1604963"/>
            <a:ext cx="0" cy="3886200"/>
          </a:xfrm>
          <a:prstGeom prst="line">
            <a:avLst/>
          </a:prstGeom>
          <a:noFill/>
          <a:ln w="25400">
            <a:solidFill>
              <a:schemeClr val="tx1"/>
            </a:solidFill>
            <a:round/>
            <a:headEnd type="none" w="sm" len="sm"/>
            <a:tailEnd type="none" w="sm" len="sm"/>
          </a:ln>
          <a:effectLst/>
        </p:spPr>
        <p:txBody>
          <a:bodyPr wrap="none" anchor="ctr"/>
          <a:lstStyle/>
          <a:p>
            <a:endParaRPr lang="nb-NO">
              <a:latin typeface="+mj-lt"/>
            </a:endParaRPr>
          </a:p>
        </p:txBody>
      </p:sp>
      <p:sp>
        <p:nvSpPr>
          <p:cNvPr id="21507" name="Line 3"/>
          <p:cNvSpPr>
            <a:spLocks noChangeShapeType="1"/>
          </p:cNvSpPr>
          <p:nvPr/>
        </p:nvSpPr>
        <p:spPr bwMode="auto">
          <a:xfrm>
            <a:off x="1066800" y="5486400"/>
            <a:ext cx="7467600" cy="0"/>
          </a:xfrm>
          <a:prstGeom prst="line">
            <a:avLst/>
          </a:prstGeom>
          <a:noFill/>
          <a:ln w="25400">
            <a:solidFill>
              <a:schemeClr val="tx1"/>
            </a:solidFill>
            <a:round/>
            <a:headEnd type="none" w="sm" len="sm"/>
            <a:tailEnd type="none" w="sm" len="sm"/>
          </a:ln>
          <a:effectLst/>
        </p:spPr>
        <p:txBody>
          <a:bodyPr wrap="none" anchor="ctr"/>
          <a:lstStyle/>
          <a:p>
            <a:endParaRPr lang="nb-NO">
              <a:latin typeface="+mj-lt"/>
            </a:endParaRPr>
          </a:p>
        </p:txBody>
      </p:sp>
      <p:sp>
        <p:nvSpPr>
          <p:cNvPr id="21508" name="Rectangle 4"/>
          <p:cNvSpPr>
            <a:spLocks noChangeArrowheads="1"/>
          </p:cNvSpPr>
          <p:nvPr/>
        </p:nvSpPr>
        <p:spPr bwMode="auto">
          <a:xfrm rot="16200000">
            <a:off x="-367231" y="3348660"/>
            <a:ext cx="2280689" cy="462307"/>
          </a:xfrm>
          <a:prstGeom prst="rect">
            <a:avLst/>
          </a:prstGeom>
          <a:noFill/>
          <a:ln w="9525">
            <a:noFill/>
            <a:miter lim="800000"/>
            <a:headEnd/>
            <a:tailEnd/>
          </a:ln>
          <a:effectLst/>
        </p:spPr>
        <p:txBody>
          <a:bodyPr wrap="none" lIns="92075" tIns="46038" rIns="92075" bIns="46038">
            <a:spAutoFit/>
          </a:bodyPr>
          <a:lstStyle/>
          <a:p>
            <a:pPr eaLnBrk="0" hangingPunct="0"/>
            <a:r>
              <a:rPr lang="en-GB" sz="2400" b="1" dirty="0" err="1">
                <a:latin typeface="+mj-lt"/>
              </a:rPr>
              <a:t>Tumor</a:t>
            </a:r>
            <a:r>
              <a:rPr lang="en-GB" sz="2400" b="1" dirty="0">
                <a:latin typeface="+mj-lt"/>
              </a:rPr>
              <a:t> Growth</a:t>
            </a:r>
          </a:p>
        </p:txBody>
      </p:sp>
      <p:sp>
        <p:nvSpPr>
          <p:cNvPr id="21509" name="Rectangle 5"/>
          <p:cNvSpPr>
            <a:spLocks noChangeArrowheads="1"/>
          </p:cNvSpPr>
          <p:nvPr/>
        </p:nvSpPr>
        <p:spPr bwMode="auto">
          <a:xfrm>
            <a:off x="4567238" y="5842000"/>
            <a:ext cx="898516" cy="462307"/>
          </a:xfrm>
          <a:prstGeom prst="rect">
            <a:avLst/>
          </a:prstGeom>
          <a:noFill/>
          <a:ln w="9525">
            <a:noFill/>
            <a:miter lim="800000"/>
            <a:headEnd/>
            <a:tailEnd/>
          </a:ln>
          <a:effectLst/>
        </p:spPr>
        <p:txBody>
          <a:bodyPr wrap="none" lIns="92075" tIns="46038" rIns="92075" bIns="46038">
            <a:spAutoFit/>
          </a:bodyPr>
          <a:lstStyle/>
          <a:p>
            <a:pPr eaLnBrk="0" hangingPunct="0"/>
            <a:r>
              <a:rPr lang="en-GB" sz="2400" b="1">
                <a:latin typeface="+mj-lt"/>
              </a:rPr>
              <a:t>Time</a:t>
            </a:r>
          </a:p>
        </p:txBody>
      </p:sp>
      <p:sp>
        <p:nvSpPr>
          <p:cNvPr id="21510" name="Rectangle 6"/>
          <p:cNvSpPr>
            <a:spLocks noChangeArrowheads="1"/>
          </p:cNvSpPr>
          <p:nvPr/>
        </p:nvSpPr>
        <p:spPr bwMode="auto">
          <a:xfrm>
            <a:off x="2497914" y="2266950"/>
            <a:ext cx="1152560" cy="585418"/>
          </a:xfrm>
          <a:prstGeom prst="rect">
            <a:avLst/>
          </a:prstGeom>
          <a:noFill/>
          <a:ln w="9525">
            <a:noFill/>
            <a:miter lim="800000"/>
            <a:headEnd/>
            <a:tailEnd/>
          </a:ln>
          <a:effectLst/>
        </p:spPr>
        <p:txBody>
          <a:bodyPr wrap="none" lIns="92075" tIns="46038" rIns="92075" bIns="46038">
            <a:spAutoFit/>
          </a:bodyPr>
          <a:lstStyle/>
          <a:p>
            <a:pPr algn="ctr" eaLnBrk="0" hangingPunct="0"/>
            <a:r>
              <a:rPr lang="en-GB" sz="1600" b="1">
                <a:latin typeface="+mj-lt"/>
              </a:rPr>
              <a:t>Androgen</a:t>
            </a:r>
          </a:p>
          <a:p>
            <a:pPr algn="ctr" eaLnBrk="0" hangingPunct="0"/>
            <a:r>
              <a:rPr lang="en-GB" sz="1600" b="1">
                <a:latin typeface="+mj-lt"/>
              </a:rPr>
              <a:t>Ablation</a:t>
            </a:r>
          </a:p>
        </p:txBody>
      </p:sp>
      <p:sp>
        <p:nvSpPr>
          <p:cNvPr id="21511" name="Line 7"/>
          <p:cNvSpPr>
            <a:spLocks noChangeShapeType="1"/>
          </p:cNvSpPr>
          <p:nvPr/>
        </p:nvSpPr>
        <p:spPr bwMode="auto">
          <a:xfrm>
            <a:off x="3048000" y="2819400"/>
            <a:ext cx="0" cy="304800"/>
          </a:xfrm>
          <a:prstGeom prst="line">
            <a:avLst/>
          </a:prstGeom>
          <a:noFill/>
          <a:ln w="50800">
            <a:solidFill>
              <a:schemeClr val="tx1"/>
            </a:solidFill>
            <a:round/>
            <a:headEnd type="none" w="sm" len="sm"/>
            <a:tailEnd type="stealth" w="med" len="lg"/>
          </a:ln>
          <a:effectLst/>
        </p:spPr>
        <p:txBody>
          <a:bodyPr wrap="none" anchor="ctr"/>
          <a:lstStyle/>
          <a:p>
            <a:endParaRPr lang="nb-NO">
              <a:latin typeface="+mj-lt"/>
            </a:endParaRPr>
          </a:p>
        </p:txBody>
      </p:sp>
      <p:sp>
        <p:nvSpPr>
          <p:cNvPr id="21512" name="Rectangle 8"/>
          <p:cNvSpPr>
            <a:spLocks noChangeArrowheads="1"/>
          </p:cNvSpPr>
          <p:nvPr/>
        </p:nvSpPr>
        <p:spPr bwMode="auto">
          <a:xfrm>
            <a:off x="1720850" y="287338"/>
            <a:ext cx="5834931" cy="585418"/>
          </a:xfrm>
          <a:prstGeom prst="rect">
            <a:avLst/>
          </a:prstGeom>
          <a:noFill/>
          <a:ln w="9525">
            <a:noFill/>
            <a:miter lim="800000"/>
            <a:headEnd/>
            <a:tailEnd/>
          </a:ln>
          <a:effectLst/>
        </p:spPr>
        <p:txBody>
          <a:bodyPr wrap="none" lIns="92075" tIns="46038" rIns="92075" bIns="46038">
            <a:spAutoFit/>
          </a:bodyPr>
          <a:lstStyle/>
          <a:p>
            <a:pPr eaLnBrk="0" hangingPunct="0"/>
            <a:r>
              <a:rPr lang="en-GB" sz="3200" b="1" dirty="0" smtClean="0">
                <a:solidFill>
                  <a:srgbClr val="660066"/>
                </a:solidFill>
                <a:latin typeface="+mj-lt"/>
              </a:rPr>
              <a:t>Prostate Cancer</a:t>
            </a:r>
            <a:r>
              <a:rPr lang="en-GB" sz="3200" b="1" dirty="0">
                <a:solidFill>
                  <a:srgbClr val="660066"/>
                </a:solidFill>
                <a:latin typeface="+mj-lt"/>
              </a:rPr>
              <a:t> </a:t>
            </a:r>
            <a:r>
              <a:rPr lang="en-GB" sz="3200" b="1" dirty="0" smtClean="0">
                <a:solidFill>
                  <a:srgbClr val="660066"/>
                </a:solidFill>
                <a:latin typeface="+mj-lt"/>
              </a:rPr>
              <a:t>Progression</a:t>
            </a:r>
            <a:endParaRPr lang="en-GB" sz="3200" b="1" dirty="0">
              <a:solidFill>
                <a:srgbClr val="660066"/>
              </a:solidFill>
              <a:latin typeface="+mj-lt"/>
            </a:endParaRPr>
          </a:p>
        </p:txBody>
      </p:sp>
      <p:grpSp>
        <p:nvGrpSpPr>
          <p:cNvPr id="2" name="Group 9"/>
          <p:cNvGrpSpPr>
            <a:grpSpLocks/>
          </p:cNvGrpSpPr>
          <p:nvPr/>
        </p:nvGrpSpPr>
        <p:grpSpPr bwMode="auto">
          <a:xfrm>
            <a:off x="1143000" y="3200401"/>
            <a:ext cx="1905000" cy="2909888"/>
            <a:chOff x="720" y="2016"/>
            <a:chExt cx="1200" cy="1833"/>
          </a:xfrm>
        </p:grpSpPr>
        <p:sp>
          <p:nvSpPr>
            <p:cNvPr id="21514" name="Arc 10"/>
            <p:cNvSpPr>
              <a:spLocks/>
            </p:cNvSpPr>
            <p:nvPr/>
          </p:nvSpPr>
          <p:spPr bwMode="auto">
            <a:xfrm>
              <a:off x="720" y="2016"/>
              <a:ext cx="1200" cy="144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15" name="Rectangle 11"/>
            <p:cNvSpPr>
              <a:spLocks noChangeArrowheads="1"/>
            </p:cNvSpPr>
            <p:nvPr/>
          </p:nvSpPr>
          <p:spPr bwMode="auto">
            <a:xfrm>
              <a:off x="751" y="3558"/>
              <a:ext cx="1098" cy="291"/>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a:latin typeface="+mj-lt"/>
                </a:rPr>
                <a:t>Androgen-dependent</a:t>
              </a:r>
            </a:p>
            <a:p>
              <a:pPr algn="ctr" eaLnBrk="0" hangingPunct="0"/>
              <a:r>
                <a:rPr lang="en-GB" sz="1200" b="1">
                  <a:latin typeface="+mj-lt"/>
                </a:rPr>
                <a:t>growth</a:t>
              </a:r>
            </a:p>
          </p:txBody>
        </p:sp>
      </p:grpSp>
      <p:grpSp>
        <p:nvGrpSpPr>
          <p:cNvPr id="3" name="Group 12"/>
          <p:cNvGrpSpPr>
            <a:grpSpLocks/>
          </p:cNvGrpSpPr>
          <p:nvPr/>
        </p:nvGrpSpPr>
        <p:grpSpPr bwMode="auto">
          <a:xfrm>
            <a:off x="3049588" y="3200400"/>
            <a:ext cx="2057400" cy="2724150"/>
            <a:chOff x="1921" y="2016"/>
            <a:chExt cx="1296" cy="1716"/>
          </a:xfrm>
        </p:grpSpPr>
        <p:sp>
          <p:nvSpPr>
            <p:cNvPr id="21517" name="Arc 13"/>
            <p:cNvSpPr>
              <a:spLocks/>
            </p:cNvSpPr>
            <p:nvPr/>
          </p:nvSpPr>
          <p:spPr bwMode="auto">
            <a:xfrm>
              <a:off x="1921" y="2016"/>
              <a:ext cx="1296" cy="1440"/>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18" name="Rectangle 14"/>
            <p:cNvSpPr>
              <a:spLocks noChangeArrowheads="1"/>
            </p:cNvSpPr>
            <p:nvPr/>
          </p:nvSpPr>
          <p:spPr bwMode="auto">
            <a:xfrm>
              <a:off x="2146" y="3558"/>
              <a:ext cx="643" cy="174"/>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a:latin typeface="+mj-lt"/>
                </a:rPr>
                <a:t>Regression</a:t>
              </a:r>
            </a:p>
          </p:txBody>
        </p:sp>
      </p:grpSp>
      <p:sp>
        <p:nvSpPr>
          <p:cNvPr id="21519" name="Line 15"/>
          <p:cNvSpPr>
            <a:spLocks noChangeShapeType="1"/>
          </p:cNvSpPr>
          <p:nvPr/>
        </p:nvSpPr>
        <p:spPr bwMode="auto">
          <a:xfrm>
            <a:off x="3048000" y="5638800"/>
            <a:ext cx="19050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0" name="Line 16"/>
          <p:cNvSpPr>
            <a:spLocks noChangeShapeType="1"/>
          </p:cNvSpPr>
          <p:nvPr/>
        </p:nvSpPr>
        <p:spPr bwMode="auto">
          <a:xfrm>
            <a:off x="3048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1" name="Line 17"/>
          <p:cNvSpPr>
            <a:spLocks noChangeShapeType="1"/>
          </p:cNvSpPr>
          <p:nvPr/>
        </p:nvSpPr>
        <p:spPr bwMode="auto">
          <a:xfrm>
            <a:off x="4953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2" name="Line 18"/>
          <p:cNvSpPr>
            <a:spLocks noChangeShapeType="1"/>
          </p:cNvSpPr>
          <p:nvPr/>
        </p:nvSpPr>
        <p:spPr bwMode="auto">
          <a:xfrm>
            <a:off x="1143000" y="5638800"/>
            <a:ext cx="18288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3" name="Line 19"/>
          <p:cNvSpPr>
            <a:spLocks noChangeShapeType="1"/>
          </p:cNvSpPr>
          <p:nvPr/>
        </p:nvSpPr>
        <p:spPr bwMode="auto">
          <a:xfrm>
            <a:off x="1143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4" name="Line 20"/>
          <p:cNvSpPr>
            <a:spLocks noChangeShapeType="1"/>
          </p:cNvSpPr>
          <p:nvPr/>
        </p:nvSpPr>
        <p:spPr bwMode="auto">
          <a:xfrm>
            <a:off x="29718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5" name="Line 21"/>
          <p:cNvSpPr>
            <a:spLocks noChangeShapeType="1"/>
          </p:cNvSpPr>
          <p:nvPr/>
        </p:nvSpPr>
        <p:spPr bwMode="auto">
          <a:xfrm>
            <a:off x="6172200" y="5638800"/>
            <a:ext cx="23622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6" name="Line 22"/>
          <p:cNvSpPr>
            <a:spLocks noChangeShapeType="1"/>
          </p:cNvSpPr>
          <p:nvPr/>
        </p:nvSpPr>
        <p:spPr bwMode="auto">
          <a:xfrm>
            <a:off x="61722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7" name="Line 23"/>
          <p:cNvSpPr>
            <a:spLocks noChangeShapeType="1"/>
          </p:cNvSpPr>
          <p:nvPr/>
        </p:nvSpPr>
        <p:spPr bwMode="auto">
          <a:xfrm>
            <a:off x="85344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grpSp>
        <p:nvGrpSpPr>
          <p:cNvPr id="4" name="Group 24"/>
          <p:cNvGrpSpPr>
            <a:grpSpLocks/>
          </p:cNvGrpSpPr>
          <p:nvPr/>
        </p:nvGrpSpPr>
        <p:grpSpPr bwMode="auto">
          <a:xfrm>
            <a:off x="5943600" y="990600"/>
            <a:ext cx="2647950" cy="5119688"/>
            <a:chOff x="3744" y="624"/>
            <a:chExt cx="1668" cy="3225"/>
          </a:xfrm>
        </p:grpSpPr>
        <p:sp>
          <p:nvSpPr>
            <p:cNvPr id="21529" name="Arc 25"/>
            <p:cNvSpPr>
              <a:spLocks/>
            </p:cNvSpPr>
            <p:nvPr/>
          </p:nvSpPr>
          <p:spPr bwMode="auto">
            <a:xfrm>
              <a:off x="3744" y="624"/>
              <a:ext cx="1668" cy="2832"/>
            </a:xfrm>
            <a:custGeom>
              <a:avLst/>
              <a:gdLst>
                <a:gd name="G0" fmla="+- 0 0 0"/>
                <a:gd name="G1" fmla="+- 0 0 0"/>
                <a:gd name="G2" fmla="+- 21600 0 0"/>
                <a:gd name="T0" fmla="*/ 21446 w 21446"/>
                <a:gd name="T1" fmla="*/ 2578 h 21600"/>
                <a:gd name="T2" fmla="*/ 0 w 21446"/>
                <a:gd name="T3" fmla="*/ 21600 h 21600"/>
                <a:gd name="T4" fmla="*/ 0 w 21446"/>
                <a:gd name="T5" fmla="*/ 0 h 21600"/>
              </a:gdLst>
              <a:ahLst/>
              <a:cxnLst>
                <a:cxn ang="0">
                  <a:pos x="T0" y="T1"/>
                </a:cxn>
                <a:cxn ang="0">
                  <a:pos x="T2" y="T3"/>
                </a:cxn>
                <a:cxn ang="0">
                  <a:pos x="T4" y="T5"/>
                </a:cxn>
              </a:cxnLst>
              <a:rect l="0" t="0" r="r" b="b"/>
              <a:pathLst>
                <a:path w="21446" h="21600" fill="none" extrusionOk="0">
                  <a:moveTo>
                    <a:pt x="21445" y="2577"/>
                  </a:moveTo>
                  <a:cubicBezTo>
                    <a:pt x="20140" y="13432"/>
                    <a:pt x="10932" y="21599"/>
                    <a:pt x="0" y="21600"/>
                  </a:cubicBezTo>
                </a:path>
                <a:path w="21446" h="21600" stroke="0" extrusionOk="0">
                  <a:moveTo>
                    <a:pt x="21445" y="2577"/>
                  </a:moveTo>
                  <a:cubicBezTo>
                    <a:pt x="20140" y="13432"/>
                    <a:pt x="10932" y="21599"/>
                    <a:pt x="0" y="21600"/>
                  </a:cubicBezTo>
                  <a:lnTo>
                    <a:pt x="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30" name="Rectangle 26"/>
            <p:cNvSpPr>
              <a:spLocks noChangeArrowheads="1"/>
            </p:cNvSpPr>
            <p:nvPr/>
          </p:nvSpPr>
          <p:spPr bwMode="auto">
            <a:xfrm>
              <a:off x="4080" y="3558"/>
              <a:ext cx="1185" cy="291"/>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a:latin typeface="+mj-lt"/>
                </a:rPr>
                <a:t>Androgen-independent</a:t>
              </a:r>
            </a:p>
            <a:p>
              <a:pPr algn="ctr" eaLnBrk="0" hangingPunct="0"/>
              <a:r>
                <a:rPr lang="en-GB" sz="1200" b="1">
                  <a:latin typeface="+mj-lt"/>
                </a:rPr>
                <a:t>growth</a:t>
              </a: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11"/>
                                        </p:tgtEl>
                                        <p:attrNameLst>
                                          <p:attrName>style.visibility</p:attrName>
                                        </p:attrNameLst>
                                      </p:cBhvr>
                                      <p:to>
                                        <p:strVal val="visible"/>
                                      </p:to>
                                    </p:set>
                                    <p:animEffect transition="in" filter="wipe(up)">
                                      <p:cBhvr>
                                        <p:cTn id="12" dur="500"/>
                                        <p:tgtEl>
                                          <p:spTgt spid="215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510"/>
                                        </p:tgtEl>
                                        <p:attrNameLst>
                                          <p:attrName>style.visibility</p:attrName>
                                        </p:attrNameLst>
                                      </p:cBhvr>
                                      <p:to>
                                        <p:strVal val="visible"/>
                                      </p:to>
                                    </p:set>
                                    <p:animEffect transition="in" filter="wipe(up)">
                                      <p:cBhvr>
                                        <p:cTn id="17" dur="500"/>
                                        <p:tgtEl>
                                          <p:spTgt spid="215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utoUpdateAnimBg="0"/>
      <p:bldP spid="215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1076325" y="1604963"/>
            <a:ext cx="0" cy="3886200"/>
          </a:xfrm>
          <a:prstGeom prst="line">
            <a:avLst/>
          </a:prstGeom>
          <a:noFill/>
          <a:ln w="25400">
            <a:solidFill>
              <a:schemeClr val="tx1"/>
            </a:solidFill>
            <a:round/>
            <a:headEnd type="none" w="sm" len="sm"/>
            <a:tailEnd type="none" w="sm" len="sm"/>
          </a:ln>
          <a:effectLst/>
        </p:spPr>
        <p:txBody>
          <a:bodyPr wrap="none" anchor="ctr"/>
          <a:lstStyle/>
          <a:p>
            <a:endParaRPr lang="nb-NO">
              <a:latin typeface="+mj-lt"/>
            </a:endParaRPr>
          </a:p>
        </p:txBody>
      </p:sp>
      <p:sp>
        <p:nvSpPr>
          <p:cNvPr id="21507" name="Line 3"/>
          <p:cNvSpPr>
            <a:spLocks noChangeShapeType="1"/>
          </p:cNvSpPr>
          <p:nvPr/>
        </p:nvSpPr>
        <p:spPr bwMode="auto">
          <a:xfrm>
            <a:off x="1066800" y="5486400"/>
            <a:ext cx="7467600" cy="0"/>
          </a:xfrm>
          <a:prstGeom prst="line">
            <a:avLst/>
          </a:prstGeom>
          <a:noFill/>
          <a:ln w="25400">
            <a:solidFill>
              <a:schemeClr val="tx1"/>
            </a:solidFill>
            <a:round/>
            <a:headEnd type="none" w="sm" len="sm"/>
            <a:tailEnd type="none" w="sm" len="sm"/>
          </a:ln>
          <a:effectLst/>
        </p:spPr>
        <p:txBody>
          <a:bodyPr wrap="none" anchor="ctr"/>
          <a:lstStyle/>
          <a:p>
            <a:endParaRPr lang="nb-NO">
              <a:latin typeface="+mj-lt"/>
            </a:endParaRPr>
          </a:p>
        </p:txBody>
      </p:sp>
      <p:sp>
        <p:nvSpPr>
          <p:cNvPr id="21508" name="Rectangle 4"/>
          <p:cNvSpPr>
            <a:spLocks noChangeArrowheads="1"/>
          </p:cNvSpPr>
          <p:nvPr/>
        </p:nvSpPr>
        <p:spPr bwMode="auto">
          <a:xfrm rot="16200000">
            <a:off x="-367231" y="3348660"/>
            <a:ext cx="2280689" cy="462307"/>
          </a:xfrm>
          <a:prstGeom prst="rect">
            <a:avLst/>
          </a:prstGeom>
          <a:noFill/>
          <a:ln w="9525">
            <a:noFill/>
            <a:miter lim="800000"/>
            <a:headEnd/>
            <a:tailEnd/>
          </a:ln>
          <a:effectLst/>
        </p:spPr>
        <p:txBody>
          <a:bodyPr wrap="none" lIns="92075" tIns="46038" rIns="92075" bIns="46038">
            <a:spAutoFit/>
          </a:bodyPr>
          <a:lstStyle/>
          <a:p>
            <a:pPr eaLnBrk="0" hangingPunct="0"/>
            <a:r>
              <a:rPr lang="en-GB" sz="2400" b="1" dirty="0" err="1">
                <a:latin typeface="+mj-lt"/>
              </a:rPr>
              <a:t>Tumor</a:t>
            </a:r>
            <a:r>
              <a:rPr lang="en-GB" sz="2400" b="1" dirty="0">
                <a:latin typeface="+mj-lt"/>
              </a:rPr>
              <a:t> Growth</a:t>
            </a:r>
          </a:p>
        </p:txBody>
      </p:sp>
      <p:sp>
        <p:nvSpPr>
          <p:cNvPr id="21509" name="Rectangle 5"/>
          <p:cNvSpPr>
            <a:spLocks noChangeArrowheads="1"/>
          </p:cNvSpPr>
          <p:nvPr/>
        </p:nvSpPr>
        <p:spPr bwMode="auto">
          <a:xfrm>
            <a:off x="4567238" y="5842000"/>
            <a:ext cx="898516" cy="462307"/>
          </a:xfrm>
          <a:prstGeom prst="rect">
            <a:avLst/>
          </a:prstGeom>
          <a:noFill/>
          <a:ln w="9525">
            <a:noFill/>
            <a:miter lim="800000"/>
            <a:headEnd/>
            <a:tailEnd/>
          </a:ln>
          <a:effectLst/>
        </p:spPr>
        <p:txBody>
          <a:bodyPr wrap="none" lIns="92075" tIns="46038" rIns="92075" bIns="46038">
            <a:spAutoFit/>
          </a:bodyPr>
          <a:lstStyle/>
          <a:p>
            <a:pPr eaLnBrk="0" hangingPunct="0"/>
            <a:r>
              <a:rPr lang="en-GB" sz="2400" b="1">
                <a:latin typeface="+mj-lt"/>
              </a:rPr>
              <a:t>Time</a:t>
            </a:r>
          </a:p>
        </p:txBody>
      </p:sp>
      <p:sp>
        <p:nvSpPr>
          <p:cNvPr id="21510" name="Rectangle 6"/>
          <p:cNvSpPr>
            <a:spLocks noChangeArrowheads="1"/>
          </p:cNvSpPr>
          <p:nvPr/>
        </p:nvSpPr>
        <p:spPr bwMode="auto">
          <a:xfrm>
            <a:off x="2497914" y="2266950"/>
            <a:ext cx="1152560" cy="585418"/>
          </a:xfrm>
          <a:prstGeom prst="rect">
            <a:avLst/>
          </a:prstGeom>
          <a:noFill/>
          <a:ln w="9525">
            <a:noFill/>
            <a:miter lim="800000"/>
            <a:headEnd/>
            <a:tailEnd/>
          </a:ln>
          <a:effectLst/>
        </p:spPr>
        <p:txBody>
          <a:bodyPr wrap="none" lIns="92075" tIns="46038" rIns="92075" bIns="46038">
            <a:spAutoFit/>
          </a:bodyPr>
          <a:lstStyle/>
          <a:p>
            <a:pPr algn="ctr" eaLnBrk="0" hangingPunct="0"/>
            <a:r>
              <a:rPr lang="en-GB" sz="1600" b="1">
                <a:latin typeface="+mj-lt"/>
              </a:rPr>
              <a:t>Androgen</a:t>
            </a:r>
          </a:p>
          <a:p>
            <a:pPr algn="ctr" eaLnBrk="0" hangingPunct="0"/>
            <a:r>
              <a:rPr lang="en-GB" sz="1600" b="1">
                <a:latin typeface="+mj-lt"/>
              </a:rPr>
              <a:t>Ablation</a:t>
            </a:r>
          </a:p>
        </p:txBody>
      </p:sp>
      <p:sp>
        <p:nvSpPr>
          <p:cNvPr id="21511" name="Line 7"/>
          <p:cNvSpPr>
            <a:spLocks noChangeShapeType="1"/>
          </p:cNvSpPr>
          <p:nvPr/>
        </p:nvSpPr>
        <p:spPr bwMode="auto">
          <a:xfrm>
            <a:off x="3048000" y="2819400"/>
            <a:ext cx="0" cy="304800"/>
          </a:xfrm>
          <a:prstGeom prst="line">
            <a:avLst/>
          </a:prstGeom>
          <a:noFill/>
          <a:ln w="50800">
            <a:solidFill>
              <a:schemeClr val="tx1"/>
            </a:solidFill>
            <a:round/>
            <a:headEnd type="none" w="sm" len="sm"/>
            <a:tailEnd type="stealth" w="med" len="lg"/>
          </a:ln>
          <a:effectLst/>
        </p:spPr>
        <p:txBody>
          <a:bodyPr wrap="none" anchor="ctr"/>
          <a:lstStyle/>
          <a:p>
            <a:endParaRPr lang="nb-NO">
              <a:latin typeface="+mj-lt"/>
            </a:endParaRPr>
          </a:p>
        </p:txBody>
      </p:sp>
      <p:sp>
        <p:nvSpPr>
          <p:cNvPr id="21512" name="Rectangle 8"/>
          <p:cNvSpPr>
            <a:spLocks noChangeArrowheads="1"/>
          </p:cNvSpPr>
          <p:nvPr/>
        </p:nvSpPr>
        <p:spPr bwMode="auto">
          <a:xfrm>
            <a:off x="1717829" y="287338"/>
            <a:ext cx="5834931" cy="585418"/>
          </a:xfrm>
          <a:prstGeom prst="rect">
            <a:avLst/>
          </a:prstGeom>
          <a:noFill/>
          <a:ln w="9525">
            <a:noFill/>
            <a:miter lim="800000"/>
            <a:headEnd/>
            <a:tailEnd/>
          </a:ln>
          <a:effectLst/>
        </p:spPr>
        <p:txBody>
          <a:bodyPr wrap="none" lIns="92075" tIns="46038" rIns="92075" bIns="46038">
            <a:spAutoFit/>
          </a:bodyPr>
          <a:lstStyle/>
          <a:p>
            <a:pPr eaLnBrk="0" hangingPunct="0"/>
            <a:r>
              <a:rPr lang="en-GB" sz="3200" b="1" dirty="0" smtClean="0">
                <a:solidFill>
                  <a:srgbClr val="660066"/>
                </a:solidFill>
                <a:latin typeface="+mj-lt"/>
              </a:rPr>
              <a:t>Prostate Cancer</a:t>
            </a:r>
            <a:r>
              <a:rPr lang="en-GB" sz="3200" b="1" dirty="0">
                <a:solidFill>
                  <a:srgbClr val="660066"/>
                </a:solidFill>
                <a:latin typeface="+mj-lt"/>
              </a:rPr>
              <a:t> </a:t>
            </a:r>
            <a:r>
              <a:rPr lang="en-GB" sz="3200" b="1" dirty="0" smtClean="0">
                <a:solidFill>
                  <a:srgbClr val="660066"/>
                </a:solidFill>
                <a:latin typeface="+mj-lt"/>
              </a:rPr>
              <a:t>Progression</a:t>
            </a:r>
            <a:endParaRPr lang="en-GB" sz="3200" b="1" dirty="0">
              <a:solidFill>
                <a:srgbClr val="660066"/>
              </a:solidFill>
              <a:latin typeface="+mj-lt"/>
            </a:endParaRPr>
          </a:p>
        </p:txBody>
      </p:sp>
      <p:grpSp>
        <p:nvGrpSpPr>
          <p:cNvPr id="2" name="Group 9"/>
          <p:cNvGrpSpPr>
            <a:grpSpLocks/>
          </p:cNvGrpSpPr>
          <p:nvPr/>
        </p:nvGrpSpPr>
        <p:grpSpPr bwMode="auto">
          <a:xfrm>
            <a:off x="1143000" y="3200401"/>
            <a:ext cx="1905000" cy="2909888"/>
            <a:chOff x="720" y="2016"/>
            <a:chExt cx="1200" cy="1833"/>
          </a:xfrm>
        </p:grpSpPr>
        <p:sp>
          <p:nvSpPr>
            <p:cNvPr id="21514" name="Arc 10"/>
            <p:cNvSpPr>
              <a:spLocks/>
            </p:cNvSpPr>
            <p:nvPr/>
          </p:nvSpPr>
          <p:spPr bwMode="auto">
            <a:xfrm>
              <a:off x="720" y="2016"/>
              <a:ext cx="1200" cy="1440"/>
            </a:xfrm>
            <a:custGeom>
              <a:avLst/>
              <a:gdLst>
                <a:gd name="G0" fmla="+- 0 0 0"/>
                <a:gd name="G1" fmla="+- 0 0 0"/>
                <a:gd name="G2" fmla="+- 21600 0 0"/>
                <a:gd name="T0" fmla="*/ 21600 w 21600"/>
                <a:gd name="T1" fmla="*/ 0 h 21600"/>
                <a:gd name="T2" fmla="*/ 0 w 21600"/>
                <a:gd name="T3" fmla="*/ 21600 h 21600"/>
                <a:gd name="T4" fmla="*/ 0 w 21600"/>
                <a:gd name="T5" fmla="*/ 0 h 21600"/>
              </a:gdLst>
              <a:ahLst/>
              <a:cxnLst>
                <a:cxn ang="0">
                  <a:pos x="T0" y="T1"/>
                </a:cxn>
                <a:cxn ang="0">
                  <a:pos x="T2" y="T3"/>
                </a:cxn>
                <a:cxn ang="0">
                  <a:pos x="T4" y="T5"/>
                </a:cxn>
              </a:cxnLst>
              <a:rect l="0" t="0" r="r" b="b"/>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15" name="Rectangle 11"/>
            <p:cNvSpPr>
              <a:spLocks noChangeArrowheads="1"/>
            </p:cNvSpPr>
            <p:nvPr/>
          </p:nvSpPr>
          <p:spPr bwMode="auto">
            <a:xfrm>
              <a:off x="751" y="3558"/>
              <a:ext cx="1098" cy="291"/>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a:latin typeface="+mj-lt"/>
                </a:rPr>
                <a:t>Androgen-dependent</a:t>
              </a:r>
            </a:p>
            <a:p>
              <a:pPr algn="ctr" eaLnBrk="0" hangingPunct="0"/>
              <a:r>
                <a:rPr lang="en-GB" sz="1200" b="1">
                  <a:latin typeface="+mj-lt"/>
                </a:rPr>
                <a:t>growth</a:t>
              </a:r>
            </a:p>
          </p:txBody>
        </p:sp>
      </p:grpSp>
      <p:grpSp>
        <p:nvGrpSpPr>
          <p:cNvPr id="3" name="Group 12"/>
          <p:cNvGrpSpPr>
            <a:grpSpLocks/>
          </p:cNvGrpSpPr>
          <p:nvPr/>
        </p:nvGrpSpPr>
        <p:grpSpPr bwMode="auto">
          <a:xfrm>
            <a:off x="3049588" y="3200400"/>
            <a:ext cx="2057400" cy="2724150"/>
            <a:chOff x="1921" y="2016"/>
            <a:chExt cx="1296" cy="1716"/>
          </a:xfrm>
        </p:grpSpPr>
        <p:sp>
          <p:nvSpPr>
            <p:cNvPr id="21517" name="Arc 13"/>
            <p:cNvSpPr>
              <a:spLocks/>
            </p:cNvSpPr>
            <p:nvPr/>
          </p:nvSpPr>
          <p:spPr bwMode="auto">
            <a:xfrm>
              <a:off x="1921" y="2016"/>
              <a:ext cx="1296" cy="1440"/>
            </a:xfrm>
            <a:custGeom>
              <a:avLst/>
              <a:gdLst>
                <a:gd name="G0" fmla="+- 21600 0 0"/>
                <a:gd name="G1" fmla="+- 0 0 0"/>
                <a:gd name="G2" fmla="+- 21600 0 0"/>
                <a:gd name="T0" fmla="*/ 2160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18" name="Rectangle 14"/>
            <p:cNvSpPr>
              <a:spLocks noChangeArrowheads="1"/>
            </p:cNvSpPr>
            <p:nvPr/>
          </p:nvSpPr>
          <p:spPr bwMode="auto">
            <a:xfrm>
              <a:off x="2146" y="3558"/>
              <a:ext cx="643" cy="174"/>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a:latin typeface="+mj-lt"/>
                </a:rPr>
                <a:t>Regression</a:t>
              </a:r>
            </a:p>
          </p:txBody>
        </p:sp>
      </p:grpSp>
      <p:sp>
        <p:nvSpPr>
          <p:cNvPr id="21519" name="Line 15"/>
          <p:cNvSpPr>
            <a:spLocks noChangeShapeType="1"/>
          </p:cNvSpPr>
          <p:nvPr/>
        </p:nvSpPr>
        <p:spPr bwMode="auto">
          <a:xfrm>
            <a:off x="3048000" y="5638800"/>
            <a:ext cx="19050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0" name="Line 16"/>
          <p:cNvSpPr>
            <a:spLocks noChangeShapeType="1"/>
          </p:cNvSpPr>
          <p:nvPr/>
        </p:nvSpPr>
        <p:spPr bwMode="auto">
          <a:xfrm>
            <a:off x="3048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1" name="Line 17"/>
          <p:cNvSpPr>
            <a:spLocks noChangeShapeType="1"/>
          </p:cNvSpPr>
          <p:nvPr/>
        </p:nvSpPr>
        <p:spPr bwMode="auto">
          <a:xfrm>
            <a:off x="4953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2" name="Line 18"/>
          <p:cNvSpPr>
            <a:spLocks noChangeShapeType="1"/>
          </p:cNvSpPr>
          <p:nvPr/>
        </p:nvSpPr>
        <p:spPr bwMode="auto">
          <a:xfrm>
            <a:off x="1143000" y="5638800"/>
            <a:ext cx="18288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3" name="Line 19"/>
          <p:cNvSpPr>
            <a:spLocks noChangeShapeType="1"/>
          </p:cNvSpPr>
          <p:nvPr/>
        </p:nvSpPr>
        <p:spPr bwMode="auto">
          <a:xfrm>
            <a:off x="11430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4" name="Line 20"/>
          <p:cNvSpPr>
            <a:spLocks noChangeShapeType="1"/>
          </p:cNvSpPr>
          <p:nvPr/>
        </p:nvSpPr>
        <p:spPr bwMode="auto">
          <a:xfrm>
            <a:off x="29718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5" name="Line 21"/>
          <p:cNvSpPr>
            <a:spLocks noChangeShapeType="1"/>
          </p:cNvSpPr>
          <p:nvPr/>
        </p:nvSpPr>
        <p:spPr bwMode="auto">
          <a:xfrm>
            <a:off x="6172200" y="5638800"/>
            <a:ext cx="2362200" cy="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6" name="Line 22"/>
          <p:cNvSpPr>
            <a:spLocks noChangeShapeType="1"/>
          </p:cNvSpPr>
          <p:nvPr/>
        </p:nvSpPr>
        <p:spPr bwMode="auto">
          <a:xfrm>
            <a:off x="61722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sp>
        <p:nvSpPr>
          <p:cNvPr id="21527" name="Line 23"/>
          <p:cNvSpPr>
            <a:spLocks noChangeShapeType="1"/>
          </p:cNvSpPr>
          <p:nvPr/>
        </p:nvSpPr>
        <p:spPr bwMode="auto">
          <a:xfrm>
            <a:off x="8534400" y="5562600"/>
            <a:ext cx="0" cy="152400"/>
          </a:xfrm>
          <a:prstGeom prst="line">
            <a:avLst/>
          </a:prstGeom>
          <a:noFill/>
          <a:ln w="12700">
            <a:solidFill>
              <a:schemeClr val="tx1"/>
            </a:solidFill>
            <a:round/>
            <a:headEnd type="none" w="sm" len="sm"/>
            <a:tailEnd type="none" w="sm" len="sm"/>
          </a:ln>
          <a:effectLst/>
        </p:spPr>
        <p:txBody>
          <a:bodyPr wrap="none" anchor="ctr"/>
          <a:lstStyle/>
          <a:p>
            <a:endParaRPr lang="nb-NO">
              <a:latin typeface="+mj-lt"/>
            </a:endParaRPr>
          </a:p>
        </p:txBody>
      </p:sp>
      <p:grpSp>
        <p:nvGrpSpPr>
          <p:cNvPr id="4" name="Group 24"/>
          <p:cNvGrpSpPr>
            <a:grpSpLocks/>
          </p:cNvGrpSpPr>
          <p:nvPr/>
        </p:nvGrpSpPr>
        <p:grpSpPr bwMode="auto">
          <a:xfrm>
            <a:off x="5943600" y="990600"/>
            <a:ext cx="2647950" cy="5119688"/>
            <a:chOff x="3744" y="624"/>
            <a:chExt cx="1668" cy="3225"/>
          </a:xfrm>
        </p:grpSpPr>
        <p:sp>
          <p:nvSpPr>
            <p:cNvPr id="21529" name="Arc 25"/>
            <p:cNvSpPr>
              <a:spLocks/>
            </p:cNvSpPr>
            <p:nvPr/>
          </p:nvSpPr>
          <p:spPr bwMode="auto">
            <a:xfrm>
              <a:off x="3744" y="624"/>
              <a:ext cx="1668" cy="2832"/>
            </a:xfrm>
            <a:custGeom>
              <a:avLst/>
              <a:gdLst>
                <a:gd name="G0" fmla="+- 0 0 0"/>
                <a:gd name="G1" fmla="+- 0 0 0"/>
                <a:gd name="G2" fmla="+- 21600 0 0"/>
                <a:gd name="T0" fmla="*/ 21446 w 21446"/>
                <a:gd name="T1" fmla="*/ 2578 h 21600"/>
                <a:gd name="T2" fmla="*/ 0 w 21446"/>
                <a:gd name="T3" fmla="*/ 21600 h 21600"/>
                <a:gd name="T4" fmla="*/ 0 w 21446"/>
                <a:gd name="T5" fmla="*/ 0 h 21600"/>
              </a:gdLst>
              <a:ahLst/>
              <a:cxnLst>
                <a:cxn ang="0">
                  <a:pos x="T0" y="T1"/>
                </a:cxn>
                <a:cxn ang="0">
                  <a:pos x="T2" y="T3"/>
                </a:cxn>
                <a:cxn ang="0">
                  <a:pos x="T4" y="T5"/>
                </a:cxn>
              </a:cxnLst>
              <a:rect l="0" t="0" r="r" b="b"/>
              <a:pathLst>
                <a:path w="21446" h="21600" fill="none" extrusionOk="0">
                  <a:moveTo>
                    <a:pt x="21445" y="2577"/>
                  </a:moveTo>
                  <a:cubicBezTo>
                    <a:pt x="20140" y="13432"/>
                    <a:pt x="10932" y="21599"/>
                    <a:pt x="0" y="21600"/>
                  </a:cubicBezTo>
                </a:path>
                <a:path w="21446" h="21600" stroke="0" extrusionOk="0">
                  <a:moveTo>
                    <a:pt x="21445" y="2577"/>
                  </a:moveTo>
                  <a:cubicBezTo>
                    <a:pt x="20140" y="13432"/>
                    <a:pt x="10932" y="21599"/>
                    <a:pt x="0" y="21600"/>
                  </a:cubicBezTo>
                  <a:lnTo>
                    <a:pt x="0" y="0"/>
                  </a:lnTo>
                  <a:close/>
                </a:path>
              </a:pathLst>
            </a:custGeom>
            <a:noFill/>
            <a:ln w="25400" cap="rnd">
              <a:solidFill>
                <a:schemeClr val="tx1"/>
              </a:solidFill>
              <a:round/>
              <a:headEnd type="none" w="sm" len="sm"/>
              <a:tailEnd type="none" w="sm" len="sm"/>
            </a:ln>
            <a:effectLst/>
          </p:spPr>
          <p:txBody>
            <a:bodyPr wrap="none" anchor="ctr"/>
            <a:lstStyle/>
            <a:p>
              <a:endParaRPr lang="nb-NO">
                <a:latin typeface="+mj-lt"/>
              </a:endParaRPr>
            </a:p>
          </p:txBody>
        </p:sp>
        <p:sp>
          <p:nvSpPr>
            <p:cNvPr id="21530" name="Rectangle 26"/>
            <p:cNvSpPr>
              <a:spLocks noChangeArrowheads="1"/>
            </p:cNvSpPr>
            <p:nvPr/>
          </p:nvSpPr>
          <p:spPr bwMode="auto">
            <a:xfrm>
              <a:off x="4160" y="3558"/>
              <a:ext cx="1025" cy="291"/>
            </a:xfrm>
            <a:prstGeom prst="rect">
              <a:avLst/>
            </a:prstGeom>
            <a:noFill/>
            <a:ln w="12700">
              <a:noFill/>
              <a:miter lim="800000"/>
              <a:headEnd type="none" w="sm" len="sm"/>
              <a:tailEnd type="none" w="sm" len="sm"/>
            </a:ln>
            <a:effectLst/>
          </p:spPr>
          <p:txBody>
            <a:bodyPr wrap="none">
              <a:spAutoFit/>
            </a:bodyPr>
            <a:lstStyle/>
            <a:p>
              <a:pPr algn="ctr" eaLnBrk="0" hangingPunct="0"/>
              <a:r>
                <a:rPr lang="en-GB" sz="1200" b="1" dirty="0" smtClean="0">
                  <a:latin typeface="+mj-lt"/>
                </a:rPr>
                <a:t>Hormone resistant/</a:t>
              </a:r>
            </a:p>
            <a:p>
              <a:pPr algn="ctr" eaLnBrk="0" hangingPunct="0"/>
              <a:r>
                <a:rPr lang="en-GB" sz="1200" b="1" dirty="0" smtClean="0">
                  <a:latin typeface="+mj-lt"/>
                </a:rPr>
                <a:t>Castration resistant</a:t>
              </a:r>
              <a:endParaRPr lang="en-GB" sz="1200" b="1" dirty="0">
                <a:latin typeface="+mj-lt"/>
              </a:endParaRPr>
            </a:p>
          </p:txBody>
        </p:sp>
      </p:gr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ChangeArrowheads="1"/>
          </p:cNvSpPr>
          <p:nvPr/>
        </p:nvSpPr>
        <p:spPr bwMode="auto">
          <a:xfrm>
            <a:off x="1058863" y="1052513"/>
            <a:ext cx="6502400" cy="5329237"/>
          </a:xfrm>
          <a:prstGeom prst="rect">
            <a:avLst/>
          </a:prstGeom>
          <a:solidFill>
            <a:srgbClr val="FBFEE2"/>
          </a:solidFill>
          <a:ln w="19050">
            <a:solidFill>
              <a:schemeClr val="tx1"/>
            </a:solidFill>
            <a:miter lim="800000"/>
            <a:headEnd/>
            <a:tailEnd/>
          </a:ln>
          <a:effectLst/>
        </p:spPr>
        <p:txBody>
          <a:bodyPr wrap="none" anchor="ctr"/>
          <a:lstStyle/>
          <a:p>
            <a:endParaRPr lang="nb-NO"/>
          </a:p>
        </p:txBody>
      </p:sp>
      <p:sp>
        <p:nvSpPr>
          <p:cNvPr id="230403" name="Rectangle 3"/>
          <p:cNvSpPr>
            <a:spLocks noChangeArrowheads="1"/>
          </p:cNvSpPr>
          <p:nvPr/>
        </p:nvSpPr>
        <p:spPr bwMode="auto">
          <a:xfrm>
            <a:off x="1114425" y="1220788"/>
            <a:ext cx="6378575" cy="463550"/>
          </a:xfrm>
          <a:prstGeom prst="rect">
            <a:avLst/>
          </a:prstGeom>
          <a:solidFill>
            <a:schemeClr val="bg1"/>
          </a:solidFill>
          <a:ln w="9525">
            <a:noFill/>
            <a:miter lim="800000"/>
            <a:headEnd/>
            <a:tailEnd/>
          </a:ln>
          <a:effectLst/>
        </p:spPr>
        <p:txBody>
          <a:bodyPr wrap="none" anchor="ctr"/>
          <a:lstStyle/>
          <a:p>
            <a:endParaRPr lang="nb-NO"/>
          </a:p>
        </p:txBody>
      </p:sp>
      <p:sp>
        <p:nvSpPr>
          <p:cNvPr id="230404" name="Rectangle 4"/>
          <p:cNvSpPr>
            <a:spLocks noChangeArrowheads="1"/>
          </p:cNvSpPr>
          <p:nvPr/>
        </p:nvSpPr>
        <p:spPr bwMode="auto">
          <a:xfrm>
            <a:off x="1077913" y="1065213"/>
            <a:ext cx="6478587" cy="650875"/>
          </a:xfrm>
          <a:prstGeom prst="rect">
            <a:avLst/>
          </a:prstGeom>
          <a:gradFill rotWithShape="1">
            <a:gsLst>
              <a:gs pos="0">
                <a:srgbClr val="E1FFFF"/>
              </a:gs>
              <a:gs pos="100000">
                <a:srgbClr val="F3FFFF"/>
              </a:gs>
            </a:gsLst>
            <a:path path="rect">
              <a:fillToRect l="100000" b="100000"/>
            </a:path>
          </a:gradFill>
          <a:ln w="9525">
            <a:noFill/>
            <a:miter lim="800000"/>
            <a:headEnd/>
            <a:tailEnd/>
          </a:ln>
          <a:effectLst/>
        </p:spPr>
        <p:txBody>
          <a:bodyPr wrap="none" anchor="ctr"/>
          <a:lstStyle/>
          <a:p>
            <a:endParaRPr lang="nb-NO"/>
          </a:p>
        </p:txBody>
      </p:sp>
      <p:grpSp>
        <p:nvGrpSpPr>
          <p:cNvPr id="2" name="Group 5"/>
          <p:cNvGrpSpPr>
            <a:grpSpLocks/>
          </p:cNvGrpSpPr>
          <p:nvPr/>
        </p:nvGrpSpPr>
        <p:grpSpPr bwMode="auto">
          <a:xfrm>
            <a:off x="1058863" y="1685925"/>
            <a:ext cx="6502400" cy="249238"/>
            <a:chOff x="449" y="415"/>
            <a:chExt cx="4703" cy="182"/>
          </a:xfrm>
        </p:grpSpPr>
        <p:grpSp>
          <p:nvGrpSpPr>
            <p:cNvPr id="3" name="Group 6"/>
            <p:cNvGrpSpPr>
              <a:grpSpLocks/>
            </p:cNvGrpSpPr>
            <p:nvPr/>
          </p:nvGrpSpPr>
          <p:grpSpPr bwMode="auto">
            <a:xfrm>
              <a:off x="2243" y="415"/>
              <a:ext cx="1791" cy="182"/>
              <a:chOff x="645" y="891"/>
              <a:chExt cx="1791" cy="182"/>
            </a:xfrm>
          </p:grpSpPr>
          <p:grpSp>
            <p:nvGrpSpPr>
              <p:cNvPr id="4" name="Group 7"/>
              <p:cNvGrpSpPr>
                <a:grpSpLocks/>
              </p:cNvGrpSpPr>
              <p:nvPr/>
            </p:nvGrpSpPr>
            <p:grpSpPr bwMode="auto">
              <a:xfrm>
                <a:off x="645" y="891"/>
                <a:ext cx="447" cy="182"/>
                <a:chOff x="645" y="891"/>
                <a:chExt cx="447" cy="182"/>
              </a:xfrm>
            </p:grpSpPr>
            <p:grpSp>
              <p:nvGrpSpPr>
                <p:cNvPr id="5" name="Group 8"/>
                <p:cNvGrpSpPr>
                  <a:grpSpLocks/>
                </p:cNvGrpSpPr>
                <p:nvPr/>
              </p:nvGrpSpPr>
              <p:grpSpPr bwMode="auto">
                <a:xfrm>
                  <a:off x="645" y="891"/>
                  <a:ext cx="445" cy="84"/>
                  <a:chOff x="645" y="891"/>
                  <a:chExt cx="445" cy="84"/>
                </a:xfrm>
              </p:grpSpPr>
              <p:grpSp>
                <p:nvGrpSpPr>
                  <p:cNvPr id="6" name="Group 9"/>
                  <p:cNvGrpSpPr>
                    <a:grpSpLocks/>
                  </p:cNvGrpSpPr>
                  <p:nvPr/>
                </p:nvGrpSpPr>
                <p:grpSpPr bwMode="auto">
                  <a:xfrm>
                    <a:off x="645" y="891"/>
                    <a:ext cx="221" cy="84"/>
                    <a:chOff x="645" y="891"/>
                    <a:chExt cx="255" cy="111"/>
                  </a:xfrm>
                </p:grpSpPr>
                <p:grpSp>
                  <p:nvGrpSpPr>
                    <p:cNvPr id="7" name="Group 10"/>
                    <p:cNvGrpSpPr>
                      <a:grpSpLocks/>
                    </p:cNvGrpSpPr>
                    <p:nvPr/>
                  </p:nvGrpSpPr>
                  <p:grpSpPr bwMode="auto">
                    <a:xfrm>
                      <a:off x="645" y="891"/>
                      <a:ext cx="47" cy="111"/>
                      <a:chOff x="645" y="891"/>
                      <a:chExt cx="47" cy="111"/>
                    </a:xfrm>
                  </p:grpSpPr>
                  <p:sp>
                    <p:nvSpPr>
                      <p:cNvPr id="230411" name="Oval 1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12" name="Freeform 1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13" name="Freeform 1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8" name="Group 14"/>
                    <p:cNvGrpSpPr>
                      <a:grpSpLocks/>
                    </p:cNvGrpSpPr>
                    <p:nvPr/>
                  </p:nvGrpSpPr>
                  <p:grpSpPr bwMode="auto">
                    <a:xfrm>
                      <a:off x="697" y="891"/>
                      <a:ext cx="47" cy="111"/>
                      <a:chOff x="645" y="891"/>
                      <a:chExt cx="47" cy="111"/>
                    </a:xfrm>
                  </p:grpSpPr>
                  <p:sp>
                    <p:nvSpPr>
                      <p:cNvPr id="230415" name="Oval 1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16" name="Freeform 1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17" name="Freeform 1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9" name="Group 18"/>
                    <p:cNvGrpSpPr>
                      <a:grpSpLocks/>
                    </p:cNvGrpSpPr>
                    <p:nvPr/>
                  </p:nvGrpSpPr>
                  <p:grpSpPr bwMode="auto">
                    <a:xfrm>
                      <a:off x="749" y="891"/>
                      <a:ext cx="47" cy="111"/>
                      <a:chOff x="645" y="891"/>
                      <a:chExt cx="47" cy="111"/>
                    </a:xfrm>
                  </p:grpSpPr>
                  <p:sp>
                    <p:nvSpPr>
                      <p:cNvPr id="230419" name="Oval 1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20" name="Freeform 2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21" name="Freeform 2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0" name="Group 22"/>
                    <p:cNvGrpSpPr>
                      <a:grpSpLocks/>
                    </p:cNvGrpSpPr>
                    <p:nvPr/>
                  </p:nvGrpSpPr>
                  <p:grpSpPr bwMode="auto">
                    <a:xfrm>
                      <a:off x="801" y="891"/>
                      <a:ext cx="47" cy="111"/>
                      <a:chOff x="645" y="891"/>
                      <a:chExt cx="47" cy="111"/>
                    </a:xfrm>
                  </p:grpSpPr>
                  <p:sp>
                    <p:nvSpPr>
                      <p:cNvPr id="230423" name="Oval 2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24" name="Freeform 2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25" name="Freeform 2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1" name="Group 26"/>
                    <p:cNvGrpSpPr>
                      <a:grpSpLocks/>
                    </p:cNvGrpSpPr>
                    <p:nvPr/>
                  </p:nvGrpSpPr>
                  <p:grpSpPr bwMode="auto">
                    <a:xfrm>
                      <a:off x="853" y="891"/>
                      <a:ext cx="47" cy="111"/>
                      <a:chOff x="645" y="891"/>
                      <a:chExt cx="47" cy="111"/>
                    </a:xfrm>
                  </p:grpSpPr>
                  <p:sp>
                    <p:nvSpPr>
                      <p:cNvPr id="230427" name="Oval 2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28" name="Freeform 2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29" name="Freeform 2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12" name="Group 30"/>
                  <p:cNvGrpSpPr>
                    <a:grpSpLocks/>
                  </p:cNvGrpSpPr>
                  <p:nvPr/>
                </p:nvGrpSpPr>
                <p:grpSpPr bwMode="auto">
                  <a:xfrm>
                    <a:off x="869" y="891"/>
                    <a:ext cx="221" cy="84"/>
                    <a:chOff x="645" y="891"/>
                    <a:chExt cx="255" cy="111"/>
                  </a:xfrm>
                </p:grpSpPr>
                <p:grpSp>
                  <p:nvGrpSpPr>
                    <p:cNvPr id="13" name="Group 31"/>
                    <p:cNvGrpSpPr>
                      <a:grpSpLocks/>
                    </p:cNvGrpSpPr>
                    <p:nvPr/>
                  </p:nvGrpSpPr>
                  <p:grpSpPr bwMode="auto">
                    <a:xfrm>
                      <a:off x="645" y="891"/>
                      <a:ext cx="47" cy="111"/>
                      <a:chOff x="645" y="891"/>
                      <a:chExt cx="47" cy="111"/>
                    </a:xfrm>
                  </p:grpSpPr>
                  <p:sp>
                    <p:nvSpPr>
                      <p:cNvPr id="230432" name="Oval 3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33" name="Freeform 3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34" name="Freeform 3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4" name="Group 35"/>
                    <p:cNvGrpSpPr>
                      <a:grpSpLocks/>
                    </p:cNvGrpSpPr>
                    <p:nvPr/>
                  </p:nvGrpSpPr>
                  <p:grpSpPr bwMode="auto">
                    <a:xfrm>
                      <a:off x="697" y="891"/>
                      <a:ext cx="47" cy="111"/>
                      <a:chOff x="645" y="891"/>
                      <a:chExt cx="47" cy="111"/>
                    </a:xfrm>
                  </p:grpSpPr>
                  <p:sp>
                    <p:nvSpPr>
                      <p:cNvPr id="230436" name="Oval 3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37" name="Freeform 3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38" name="Freeform 3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5" name="Group 39"/>
                    <p:cNvGrpSpPr>
                      <a:grpSpLocks/>
                    </p:cNvGrpSpPr>
                    <p:nvPr/>
                  </p:nvGrpSpPr>
                  <p:grpSpPr bwMode="auto">
                    <a:xfrm>
                      <a:off x="749" y="891"/>
                      <a:ext cx="47" cy="111"/>
                      <a:chOff x="645" y="891"/>
                      <a:chExt cx="47" cy="111"/>
                    </a:xfrm>
                  </p:grpSpPr>
                  <p:sp>
                    <p:nvSpPr>
                      <p:cNvPr id="230440" name="Oval 4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41" name="Freeform 4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42" name="Freeform 4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6" name="Group 43"/>
                    <p:cNvGrpSpPr>
                      <a:grpSpLocks/>
                    </p:cNvGrpSpPr>
                    <p:nvPr/>
                  </p:nvGrpSpPr>
                  <p:grpSpPr bwMode="auto">
                    <a:xfrm>
                      <a:off x="801" y="891"/>
                      <a:ext cx="47" cy="111"/>
                      <a:chOff x="645" y="891"/>
                      <a:chExt cx="47" cy="111"/>
                    </a:xfrm>
                  </p:grpSpPr>
                  <p:sp>
                    <p:nvSpPr>
                      <p:cNvPr id="230444" name="Oval 4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45" name="Freeform 4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46" name="Freeform 4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17" name="Group 47"/>
                    <p:cNvGrpSpPr>
                      <a:grpSpLocks/>
                    </p:cNvGrpSpPr>
                    <p:nvPr/>
                  </p:nvGrpSpPr>
                  <p:grpSpPr bwMode="auto">
                    <a:xfrm>
                      <a:off x="853" y="891"/>
                      <a:ext cx="47" cy="111"/>
                      <a:chOff x="645" y="891"/>
                      <a:chExt cx="47" cy="111"/>
                    </a:xfrm>
                  </p:grpSpPr>
                  <p:sp>
                    <p:nvSpPr>
                      <p:cNvPr id="230448" name="Oval 4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49" name="Freeform 4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50" name="Freeform 5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18" name="Group 51"/>
                <p:cNvGrpSpPr>
                  <a:grpSpLocks/>
                </p:cNvGrpSpPr>
                <p:nvPr/>
              </p:nvGrpSpPr>
              <p:grpSpPr bwMode="auto">
                <a:xfrm flipV="1">
                  <a:off x="647" y="989"/>
                  <a:ext cx="445" cy="84"/>
                  <a:chOff x="645" y="891"/>
                  <a:chExt cx="445" cy="84"/>
                </a:xfrm>
              </p:grpSpPr>
              <p:grpSp>
                <p:nvGrpSpPr>
                  <p:cNvPr id="19" name="Group 52"/>
                  <p:cNvGrpSpPr>
                    <a:grpSpLocks/>
                  </p:cNvGrpSpPr>
                  <p:nvPr/>
                </p:nvGrpSpPr>
                <p:grpSpPr bwMode="auto">
                  <a:xfrm>
                    <a:off x="645" y="891"/>
                    <a:ext cx="221" cy="84"/>
                    <a:chOff x="645" y="891"/>
                    <a:chExt cx="255" cy="111"/>
                  </a:xfrm>
                </p:grpSpPr>
                <p:grpSp>
                  <p:nvGrpSpPr>
                    <p:cNvPr id="20" name="Group 53"/>
                    <p:cNvGrpSpPr>
                      <a:grpSpLocks/>
                    </p:cNvGrpSpPr>
                    <p:nvPr/>
                  </p:nvGrpSpPr>
                  <p:grpSpPr bwMode="auto">
                    <a:xfrm>
                      <a:off x="645" y="891"/>
                      <a:ext cx="47" cy="111"/>
                      <a:chOff x="645" y="891"/>
                      <a:chExt cx="47" cy="111"/>
                    </a:xfrm>
                  </p:grpSpPr>
                  <p:sp>
                    <p:nvSpPr>
                      <p:cNvPr id="230454" name="Oval 5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55" name="Freeform 5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56" name="Freeform 5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1" name="Group 57"/>
                    <p:cNvGrpSpPr>
                      <a:grpSpLocks/>
                    </p:cNvGrpSpPr>
                    <p:nvPr/>
                  </p:nvGrpSpPr>
                  <p:grpSpPr bwMode="auto">
                    <a:xfrm>
                      <a:off x="697" y="891"/>
                      <a:ext cx="47" cy="111"/>
                      <a:chOff x="645" y="891"/>
                      <a:chExt cx="47" cy="111"/>
                    </a:xfrm>
                  </p:grpSpPr>
                  <p:sp>
                    <p:nvSpPr>
                      <p:cNvPr id="230458" name="Oval 5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59" name="Freeform 5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60" name="Freeform 6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2" name="Group 61"/>
                    <p:cNvGrpSpPr>
                      <a:grpSpLocks/>
                    </p:cNvGrpSpPr>
                    <p:nvPr/>
                  </p:nvGrpSpPr>
                  <p:grpSpPr bwMode="auto">
                    <a:xfrm>
                      <a:off x="749" y="891"/>
                      <a:ext cx="47" cy="111"/>
                      <a:chOff x="645" y="891"/>
                      <a:chExt cx="47" cy="111"/>
                    </a:xfrm>
                  </p:grpSpPr>
                  <p:sp>
                    <p:nvSpPr>
                      <p:cNvPr id="230462" name="Oval 6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63" name="Freeform 6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64" name="Freeform 6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 name="Group 65"/>
                    <p:cNvGrpSpPr>
                      <a:grpSpLocks/>
                    </p:cNvGrpSpPr>
                    <p:nvPr/>
                  </p:nvGrpSpPr>
                  <p:grpSpPr bwMode="auto">
                    <a:xfrm>
                      <a:off x="801" y="891"/>
                      <a:ext cx="47" cy="111"/>
                      <a:chOff x="645" y="891"/>
                      <a:chExt cx="47" cy="111"/>
                    </a:xfrm>
                  </p:grpSpPr>
                  <p:sp>
                    <p:nvSpPr>
                      <p:cNvPr id="230466" name="Oval 6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67" name="Freeform 6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68" name="Freeform 6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4" name="Group 69"/>
                    <p:cNvGrpSpPr>
                      <a:grpSpLocks/>
                    </p:cNvGrpSpPr>
                    <p:nvPr/>
                  </p:nvGrpSpPr>
                  <p:grpSpPr bwMode="auto">
                    <a:xfrm>
                      <a:off x="853" y="891"/>
                      <a:ext cx="47" cy="111"/>
                      <a:chOff x="645" y="891"/>
                      <a:chExt cx="47" cy="111"/>
                    </a:xfrm>
                  </p:grpSpPr>
                  <p:sp>
                    <p:nvSpPr>
                      <p:cNvPr id="230470" name="Oval 7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71" name="Freeform 7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72" name="Freeform 7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5" name="Group 73"/>
                  <p:cNvGrpSpPr>
                    <a:grpSpLocks/>
                  </p:cNvGrpSpPr>
                  <p:nvPr/>
                </p:nvGrpSpPr>
                <p:grpSpPr bwMode="auto">
                  <a:xfrm>
                    <a:off x="869" y="891"/>
                    <a:ext cx="221" cy="84"/>
                    <a:chOff x="645" y="891"/>
                    <a:chExt cx="255" cy="111"/>
                  </a:xfrm>
                </p:grpSpPr>
                <p:grpSp>
                  <p:nvGrpSpPr>
                    <p:cNvPr id="26" name="Group 74"/>
                    <p:cNvGrpSpPr>
                      <a:grpSpLocks/>
                    </p:cNvGrpSpPr>
                    <p:nvPr/>
                  </p:nvGrpSpPr>
                  <p:grpSpPr bwMode="auto">
                    <a:xfrm>
                      <a:off x="645" y="891"/>
                      <a:ext cx="47" cy="111"/>
                      <a:chOff x="645" y="891"/>
                      <a:chExt cx="47" cy="111"/>
                    </a:xfrm>
                  </p:grpSpPr>
                  <p:sp>
                    <p:nvSpPr>
                      <p:cNvPr id="230475" name="Oval 7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76" name="Freeform 7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77" name="Freeform 7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7" name="Group 78"/>
                    <p:cNvGrpSpPr>
                      <a:grpSpLocks/>
                    </p:cNvGrpSpPr>
                    <p:nvPr/>
                  </p:nvGrpSpPr>
                  <p:grpSpPr bwMode="auto">
                    <a:xfrm>
                      <a:off x="697" y="891"/>
                      <a:ext cx="47" cy="111"/>
                      <a:chOff x="645" y="891"/>
                      <a:chExt cx="47" cy="111"/>
                    </a:xfrm>
                  </p:grpSpPr>
                  <p:sp>
                    <p:nvSpPr>
                      <p:cNvPr id="230479" name="Oval 7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80" name="Freeform 8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81" name="Freeform 8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8" name="Group 82"/>
                    <p:cNvGrpSpPr>
                      <a:grpSpLocks/>
                    </p:cNvGrpSpPr>
                    <p:nvPr/>
                  </p:nvGrpSpPr>
                  <p:grpSpPr bwMode="auto">
                    <a:xfrm>
                      <a:off x="749" y="891"/>
                      <a:ext cx="47" cy="111"/>
                      <a:chOff x="645" y="891"/>
                      <a:chExt cx="47" cy="111"/>
                    </a:xfrm>
                  </p:grpSpPr>
                  <p:sp>
                    <p:nvSpPr>
                      <p:cNvPr id="230483" name="Oval 8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84" name="Freeform 8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85" name="Freeform 8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9" name="Group 86"/>
                    <p:cNvGrpSpPr>
                      <a:grpSpLocks/>
                    </p:cNvGrpSpPr>
                    <p:nvPr/>
                  </p:nvGrpSpPr>
                  <p:grpSpPr bwMode="auto">
                    <a:xfrm>
                      <a:off x="801" y="891"/>
                      <a:ext cx="47" cy="111"/>
                      <a:chOff x="645" y="891"/>
                      <a:chExt cx="47" cy="111"/>
                    </a:xfrm>
                  </p:grpSpPr>
                  <p:sp>
                    <p:nvSpPr>
                      <p:cNvPr id="230487" name="Oval 8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88" name="Freeform 8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89" name="Freeform 8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30" name="Group 90"/>
                    <p:cNvGrpSpPr>
                      <a:grpSpLocks/>
                    </p:cNvGrpSpPr>
                    <p:nvPr/>
                  </p:nvGrpSpPr>
                  <p:grpSpPr bwMode="auto">
                    <a:xfrm>
                      <a:off x="853" y="891"/>
                      <a:ext cx="47" cy="111"/>
                      <a:chOff x="645" y="891"/>
                      <a:chExt cx="47" cy="111"/>
                    </a:xfrm>
                  </p:grpSpPr>
                  <p:sp>
                    <p:nvSpPr>
                      <p:cNvPr id="230491" name="Oval 9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92" name="Freeform 9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493" name="Freeform 9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31" name="Group 94"/>
              <p:cNvGrpSpPr>
                <a:grpSpLocks/>
              </p:cNvGrpSpPr>
              <p:nvPr/>
            </p:nvGrpSpPr>
            <p:grpSpPr bwMode="auto">
              <a:xfrm>
                <a:off x="1093" y="891"/>
                <a:ext cx="447" cy="182"/>
                <a:chOff x="645" y="891"/>
                <a:chExt cx="447" cy="182"/>
              </a:xfrm>
            </p:grpSpPr>
            <p:grpSp>
              <p:nvGrpSpPr>
                <p:cNvPr id="230914" name="Group 95"/>
                <p:cNvGrpSpPr>
                  <a:grpSpLocks/>
                </p:cNvGrpSpPr>
                <p:nvPr/>
              </p:nvGrpSpPr>
              <p:grpSpPr bwMode="auto">
                <a:xfrm>
                  <a:off x="645" y="891"/>
                  <a:ext cx="445" cy="84"/>
                  <a:chOff x="645" y="891"/>
                  <a:chExt cx="445" cy="84"/>
                </a:xfrm>
              </p:grpSpPr>
              <p:grpSp>
                <p:nvGrpSpPr>
                  <p:cNvPr id="230918" name="Group 96"/>
                  <p:cNvGrpSpPr>
                    <a:grpSpLocks/>
                  </p:cNvGrpSpPr>
                  <p:nvPr/>
                </p:nvGrpSpPr>
                <p:grpSpPr bwMode="auto">
                  <a:xfrm>
                    <a:off x="645" y="891"/>
                    <a:ext cx="221" cy="84"/>
                    <a:chOff x="645" y="891"/>
                    <a:chExt cx="255" cy="111"/>
                  </a:xfrm>
                </p:grpSpPr>
                <p:grpSp>
                  <p:nvGrpSpPr>
                    <p:cNvPr id="230922" name="Group 97"/>
                    <p:cNvGrpSpPr>
                      <a:grpSpLocks/>
                    </p:cNvGrpSpPr>
                    <p:nvPr/>
                  </p:nvGrpSpPr>
                  <p:grpSpPr bwMode="auto">
                    <a:xfrm>
                      <a:off x="645" y="891"/>
                      <a:ext cx="47" cy="111"/>
                      <a:chOff x="645" y="891"/>
                      <a:chExt cx="47" cy="111"/>
                    </a:xfrm>
                  </p:grpSpPr>
                  <p:sp>
                    <p:nvSpPr>
                      <p:cNvPr id="230498" name="Oval 9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499" name="Freeform 9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00" name="Freeform 10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26" name="Group 101"/>
                    <p:cNvGrpSpPr>
                      <a:grpSpLocks/>
                    </p:cNvGrpSpPr>
                    <p:nvPr/>
                  </p:nvGrpSpPr>
                  <p:grpSpPr bwMode="auto">
                    <a:xfrm>
                      <a:off x="697" y="891"/>
                      <a:ext cx="47" cy="111"/>
                      <a:chOff x="645" y="891"/>
                      <a:chExt cx="47" cy="111"/>
                    </a:xfrm>
                  </p:grpSpPr>
                  <p:sp>
                    <p:nvSpPr>
                      <p:cNvPr id="230502" name="Oval 10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03" name="Freeform 10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04" name="Freeform 10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30" name="Group 105"/>
                    <p:cNvGrpSpPr>
                      <a:grpSpLocks/>
                    </p:cNvGrpSpPr>
                    <p:nvPr/>
                  </p:nvGrpSpPr>
                  <p:grpSpPr bwMode="auto">
                    <a:xfrm>
                      <a:off x="749" y="891"/>
                      <a:ext cx="47" cy="111"/>
                      <a:chOff x="645" y="891"/>
                      <a:chExt cx="47" cy="111"/>
                    </a:xfrm>
                  </p:grpSpPr>
                  <p:sp>
                    <p:nvSpPr>
                      <p:cNvPr id="230506" name="Oval 10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07" name="Freeform 10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08" name="Freeform 10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31" name="Group 109"/>
                    <p:cNvGrpSpPr>
                      <a:grpSpLocks/>
                    </p:cNvGrpSpPr>
                    <p:nvPr/>
                  </p:nvGrpSpPr>
                  <p:grpSpPr bwMode="auto">
                    <a:xfrm>
                      <a:off x="801" y="891"/>
                      <a:ext cx="47" cy="111"/>
                      <a:chOff x="645" y="891"/>
                      <a:chExt cx="47" cy="111"/>
                    </a:xfrm>
                  </p:grpSpPr>
                  <p:sp>
                    <p:nvSpPr>
                      <p:cNvPr id="230510" name="Oval 11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11" name="Freeform 11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12" name="Freeform 11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32" name="Group 113"/>
                    <p:cNvGrpSpPr>
                      <a:grpSpLocks/>
                    </p:cNvGrpSpPr>
                    <p:nvPr/>
                  </p:nvGrpSpPr>
                  <p:grpSpPr bwMode="auto">
                    <a:xfrm>
                      <a:off x="853" y="891"/>
                      <a:ext cx="47" cy="111"/>
                      <a:chOff x="645" y="891"/>
                      <a:chExt cx="47" cy="111"/>
                    </a:xfrm>
                  </p:grpSpPr>
                  <p:sp>
                    <p:nvSpPr>
                      <p:cNvPr id="230514" name="Oval 11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15" name="Freeform 11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16" name="Freeform 11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933" name="Group 117"/>
                  <p:cNvGrpSpPr>
                    <a:grpSpLocks/>
                  </p:cNvGrpSpPr>
                  <p:nvPr/>
                </p:nvGrpSpPr>
                <p:grpSpPr bwMode="auto">
                  <a:xfrm>
                    <a:off x="869" y="891"/>
                    <a:ext cx="221" cy="84"/>
                    <a:chOff x="645" y="891"/>
                    <a:chExt cx="255" cy="111"/>
                  </a:xfrm>
                </p:grpSpPr>
                <p:grpSp>
                  <p:nvGrpSpPr>
                    <p:cNvPr id="230937" name="Group 118"/>
                    <p:cNvGrpSpPr>
                      <a:grpSpLocks/>
                    </p:cNvGrpSpPr>
                    <p:nvPr/>
                  </p:nvGrpSpPr>
                  <p:grpSpPr bwMode="auto">
                    <a:xfrm>
                      <a:off x="645" y="891"/>
                      <a:ext cx="47" cy="111"/>
                      <a:chOff x="645" y="891"/>
                      <a:chExt cx="47" cy="111"/>
                    </a:xfrm>
                  </p:grpSpPr>
                  <p:sp>
                    <p:nvSpPr>
                      <p:cNvPr id="230519" name="Oval 11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20" name="Freeform 12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21" name="Freeform 12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41" name="Group 122"/>
                    <p:cNvGrpSpPr>
                      <a:grpSpLocks/>
                    </p:cNvGrpSpPr>
                    <p:nvPr/>
                  </p:nvGrpSpPr>
                  <p:grpSpPr bwMode="auto">
                    <a:xfrm>
                      <a:off x="697" y="891"/>
                      <a:ext cx="47" cy="111"/>
                      <a:chOff x="645" y="891"/>
                      <a:chExt cx="47" cy="111"/>
                    </a:xfrm>
                  </p:grpSpPr>
                  <p:sp>
                    <p:nvSpPr>
                      <p:cNvPr id="230523" name="Oval 12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24" name="Freeform 12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25" name="Freeform 12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45" name="Group 126"/>
                    <p:cNvGrpSpPr>
                      <a:grpSpLocks/>
                    </p:cNvGrpSpPr>
                    <p:nvPr/>
                  </p:nvGrpSpPr>
                  <p:grpSpPr bwMode="auto">
                    <a:xfrm>
                      <a:off x="749" y="891"/>
                      <a:ext cx="47" cy="111"/>
                      <a:chOff x="645" y="891"/>
                      <a:chExt cx="47" cy="111"/>
                    </a:xfrm>
                  </p:grpSpPr>
                  <p:sp>
                    <p:nvSpPr>
                      <p:cNvPr id="230527" name="Oval 12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28" name="Freeform 12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29" name="Freeform 12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49" name="Group 130"/>
                    <p:cNvGrpSpPr>
                      <a:grpSpLocks/>
                    </p:cNvGrpSpPr>
                    <p:nvPr/>
                  </p:nvGrpSpPr>
                  <p:grpSpPr bwMode="auto">
                    <a:xfrm>
                      <a:off x="801" y="891"/>
                      <a:ext cx="47" cy="111"/>
                      <a:chOff x="645" y="891"/>
                      <a:chExt cx="47" cy="111"/>
                    </a:xfrm>
                  </p:grpSpPr>
                  <p:sp>
                    <p:nvSpPr>
                      <p:cNvPr id="230531" name="Oval 13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32" name="Freeform 13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33" name="Freeform 13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53" name="Group 134"/>
                    <p:cNvGrpSpPr>
                      <a:grpSpLocks/>
                    </p:cNvGrpSpPr>
                    <p:nvPr/>
                  </p:nvGrpSpPr>
                  <p:grpSpPr bwMode="auto">
                    <a:xfrm>
                      <a:off x="853" y="891"/>
                      <a:ext cx="47" cy="111"/>
                      <a:chOff x="645" y="891"/>
                      <a:chExt cx="47" cy="111"/>
                    </a:xfrm>
                  </p:grpSpPr>
                  <p:sp>
                    <p:nvSpPr>
                      <p:cNvPr id="230535" name="Oval 13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36" name="Freeform 13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37" name="Freeform 13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0954" name="Group 138"/>
                <p:cNvGrpSpPr>
                  <a:grpSpLocks/>
                </p:cNvGrpSpPr>
                <p:nvPr/>
              </p:nvGrpSpPr>
              <p:grpSpPr bwMode="auto">
                <a:xfrm flipV="1">
                  <a:off x="647" y="989"/>
                  <a:ext cx="445" cy="84"/>
                  <a:chOff x="645" y="891"/>
                  <a:chExt cx="445" cy="84"/>
                </a:xfrm>
              </p:grpSpPr>
              <p:grpSp>
                <p:nvGrpSpPr>
                  <p:cNvPr id="230958" name="Group 139"/>
                  <p:cNvGrpSpPr>
                    <a:grpSpLocks/>
                  </p:cNvGrpSpPr>
                  <p:nvPr/>
                </p:nvGrpSpPr>
                <p:grpSpPr bwMode="auto">
                  <a:xfrm>
                    <a:off x="645" y="891"/>
                    <a:ext cx="221" cy="84"/>
                    <a:chOff x="645" y="891"/>
                    <a:chExt cx="255" cy="111"/>
                  </a:xfrm>
                </p:grpSpPr>
                <p:grpSp>
                  <p:nvGrpSpPr>
                    <p:cNvPr id="230962" name="Group 140"/>
                    <p:cNvGrpSpPr>
                      <a:grpSpLocks/>
                    </p:cNvGrpSpPr>
                    <p:nvPr/>
                  </p:nvGrpSpPr>
                  <p:grpSpPr bwMode="auto">
                    <a:xfrm>
                      <a:off x="645" y="891"/>
                      <a:ext cx="47" cy="111"/>
                      <a:chOff x="645" y="891"/>
                      <a:chExt cx="47" cy="111"/>
                    </a:xfrm>
                  </p:grpSpPr>
                  <p:sp>
                    <p:nvSpPr>
                      <p:cNvPr id="230541" name="Oval 14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42" name="Freeform 14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43" name="Freeform 14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66" name="Group 144"/>
                    <p:cNvGrpSpPr>
                      <a:grpSpLocks/>
                    </p:cNvGrpSpPr>
                    <p:nvPr/>
                  </p:nvGrpSpPr>
                  <p:grpSpPr bwMode="auto">
                    <a:xfrm>
                      <a:off x="697" y="891"/>
                      <a:ext cx="47" cy="111"/>
                      <a:chOff x="645" y="891"/>
                      <a:chExt cx="47" cy="111"/>
                    </a:xfrm>
                  </p:grpSpPr>
                  <p:sp>
                    <p:nvSpPr>
                      <p:cNvPr id="230545" name="Oval 14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46" name="Freeform 14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47" name="Freeform 14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70" name="Group 148"/>
                    <p:cNvGrpSpPr>
                      <a:grpSpLocks/>
                    </p:cNvGrpSpPr>
                    <p:nvPr/>
                  </p:nvGrpSpPr>
                  <p:grpSpPr bwMode="auto">
                    <a:xfrm>
                      <a:off x="749" y="891"/>
                      <a:ext cx="47" cy="111"/>
                      <a:chOff x="645" y="891"/>
                      <a:chExt cx="47" cy="111"/>
                    </a:xfrm>
                  </p:grpSpPr>
                  <p:sp>
                    <p:nvSpPr>
                      <p:cNvPr id="230549" name="Oval 14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50" name="Freeform 15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51" name="Freeform 15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74" name="Group 152"/>
                    <p:cNvGrpSpPr>
                      <a:grpSpLocks/>
                    </p:cNvGrpSpPr>
                    <p:nvPr/>
                  </p:nvGrpSpPr>
                  <p:grpSpPr bwMode="auto">
                    <a:xfrm>
                      <a:off x="801" y="891"/>
                      <a:ext cx="47" cy="111"/>
                      <a:chOff x="645" y="891"/>
                      <a:chExt cx="47" cy="111"/>
                    </a:xfrm>
                  </p:grpSpPr>
                  <p:sp>
                    <p:nvSpPr>
                      <p:cNvPr id="230553" name="Oval 15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54" name="Freeform 15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55" name="Freeform 15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75" name="Group 156"/>
                    <p:cNvGrpSpPr>
                      <a:grpSpLocks/>
                    </p:cNvGrpSpPr>
                    <p:nvPr/>
                  </p:nvGrpSpPr>
                  <p:grpSpPr bwMode="auto">
                    <a:xfrm>
                      <a:off x="853" y="891"/>
                      <a:ext cx="47" cy="111"/>
                      <a:chOff x="645" y="891"/>
                      <a:chExt cx="47" cy="111"/>
                    </a:xfrm>
                  </p:grpSpPr>
                  <p:sp>
                    <p:nvSpPr>
                      <p:cNvPr id="230557" name="Oval 15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58" name="Freeform 15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59" name="Freeform 15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976" name="Group 160"/>
                  <p:cNvGrpSpPr>
                    <a:grpSpLocks/>
                  </p:cNvGrpSpPr>
                  <p:nvPr/>
                </p:nvGrpSpPr>
                <p:grpSpPr bwMode="auto">
                  <a:xfrm>
                    <a:off x="869" y="891"/>
                    <a:ext cx="221" cy="84"/>
                    <a:chOff x="645" y="891"/>
                    <a:chExt cx="255" cy="111"/>
                  </a:xfrm>
                </p:grpSpPr>
                <p:grpSp>
                  <p:nvGrpSpPr>
                    <p:cNvPr id="230980" name="Group 161"/>
                    <p:cNvGrpSpPr>
                      <a:grpSpLocks/>
                    </p:cNvGrpSpPr>
                    <p:nvPr/>
                  </p:nvGrpSpPr>
                  <p:grpSpPr bwMode="auto">
                    <a:xfrm>
                      <a:off x="645" y="891"/>
                      <a:ext cx="47" cy="111"/>
                      <a:chOff x="645" y="891"/>
                      <a:chExt cx="47" cy="111"/>
                    </a:xfrm>
                  </p:grpSpPr>
                  <p:sp>
                    <p:nvSpPr>
                      <p:cNvPr id="230562" name="Oval 16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63" name="Freeform 16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64" name="Freeform 16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84" name="Group 165"/>
                    <p:cNvGrpSpPr>
                      <a:grpSpLocks/>
                    </p:cNvGrpSpPr>
                    <p:nvPr/>
                  </p:nvGrpSpPr>
                  <p:grpSpPr bwMode="auto">
                    <a:xfrm>
                      <a:off x="697" y="891"/>
                      <a:ext cx="47" cy="111"/>
                      <a:chOff x="645" y="891"/>
                      <a:chExt cx="47" cy="111"/>
                    </a:xfrm>
                  </p:grpSpPr>
                  <p:sp>
                    <p:nvSpPr>
                      <p:cNvPr id="230566" name="Oval 16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67" name="Freeform 16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68" name="Freeform 16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88" name="Group 169"/>
                    <p:cNvGrpSpPr>
                      <a:grpSpLocks/>
                    </p:cNvGrpSpPr>
                    <p:nvPr/>
                  </p:nvGrpSpPr>
                  <p:grpSpPr bwMode="auto">
                    <a:xfrm>
                      <a:off x="749" y="891"/>
                      <a:ext cx="47" cy="111"/>
                      <a:chOff x="645" y="891"/>
                      <a:chExt cx="47" cy="111"/>
                    </a:xfrm>
                  </p:grpSpPr>
                  <p:sp>
                    <p:nvSpPr>
                      <p:cNvPr id="230570" name="Oval 17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71" name="Freeform 17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72" name="Freeform 17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92" name="Group 173"/>
                    <p:cNvGrpSpPr>
                      <a:grpSpLocks/>
                    </p:cNvGrpSpPr>
                    <p:nvPr/>
                  </p:nvGrpSpPr>
                  <p:grpSpPr bwMode="auto">
                    <a:xfrm>
                      <a:off x="801" y="891"/>
                      <a:ext cx="47" cy="111"/>
                      <a:chOff x="645" y="891"/>
                      <a:chExt cx="47" cy="111"/>
                    </a:xfrm>
                  </p:grpSpPr>
                  <p:sp>
                    <p:nvSpPr>
                      <p:cNvPr id="230574" name="Oval 17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75" name="Freeform 17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76" name="Freeform 17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996" name="Group 177"/>
                    <p:cNvGrpSpPr>
                      <a:grpSpLocks/>
                    </p:cNvGrpSpPr>
                    <p:nvPr/>
                  </p:nvGrpSpPr>
                  <p:grpSpPr bwMode="auto">
                    <a:xfrm>
                      <a:off x="853" y="891"/>
                      <a:ext cx="47" cy="111"/>
                      <a:chOff x="645" y="891"/>
                      <a:chExt cx="47" cy="111"/>
                    </a:xfrm>
                  </p:grpSpPr>
                  <p:sp>
                    <p:nvSpPr>
                      <p:cNvPr id="230578" name="Oval 17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79" name="Freeform 17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80" name="Freeform 18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0997" name="Group 181"/>
              <p:cNvGrpSpPr>
                <a:grpSpLocks/>
              </p:cNvGrpSpPr>
              <p:nvPr/>
            </p:nvGrpSpPr>
            <p:grpSpPr bwMode="auto">
              <a:xfrm>
                <a:off x="1541" y="891"/>
                <a:ext cx="447" cy="182"/>
                <a:chOff x="645" y="891"/>
                <a:chExt cx="447" cy="182"/>
              </a:xfrm>
            </p:grpSpPr>
            <p:grpSp>
              <p:nvGrpSpPr>
                <p:cNvPr id="231001" name="Group 182"/>
                <p:cNvGrpSpPr>
                  <a:grpSpLocks/>
                </p:cNvGrpSpPr>
                <p:nvPr/>
              </p:nvGrpSpPr>
              <p:grpSpPr bwMode="auto">
                <a:xfrm>
                  <a:off x="645" y="891"/>
                  <a:ext cx="445" cy="84"/>
                  <a:chOff x="645" y="891"/>
                  <a:chExt cx="445" cy="84"/>
                </a:xfrm>
              </p:grpSpPr>
              <p:grpSp>
                <p:nvGrpSpPr>
                  <p:cNvPr id="231005" name="Group 183"/>
                  <p:cNvGrpSpPr>
                    <a:grpSpLocks/>
                  </p:cNvGrpSpPr>
                  <p:nvPr/>
                </p:nvGrpSpPr>
                <p:grpSpPr bwMode="auto">
                  <a:xfrm>
                    <a:off x="645" y="891"/>
                    <a:ext cx="221" cy="84"/>
                    <a:chOff x="645" y="891"/>
                    <a:chExt cx="255" cy="111"/>
                  </a:xfrm>
                </p:grpSpPr>
                <p:grpSp>
                  <p:nvGrpSpPr>
                    <p:cNvPr id="231009" name="Group 184"/>
                    <p:cNvGrpSpPr>
                      <a:grpSpLocks/>
                    </p:cNvGrpSpPr>
                    <p:nvPr/>
                  </p:nvGrpSpPr>
                  <p:grpSpPr bwMode="auto">
                    <a:xfrm>
                      <a:off x="645" y="891"/>
                      <a:ext cx="47" cy="111"/>
                      <a:chOff x="645" y="891"/>
                      <a:chExt cx="47" cy="111"/>
                    </a:xfrm>
                  </p:grpSpPr>
                  <p:sp>
                    <p:nvSpPr>
                      <p:cNvPr id="230585" name="Oval 18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86" name="Freeform 18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87" name="Freeform 18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13" name="Group 188"/>
                    <p:cNvGrpSpPr>
                      <a:grpSpLocks/>
                    </p:cNvGrpSpPr>
                    <p:nvPr/>
                  </p:nvGrpSpPr>
                  <p:grpSpPr bwMode="auto">
                    <a:xfrm>
                      <a:off x="697" y="891"/>
                      <a:ext cx="47" cy="111"/>
                      <a:chOff x="645" y="891"/>
                      <a:chExt cx="47" cy="111"/>
                    </a:xfrm>
                  </p:grpSpPr>
                  <p:sp>
                    <p:nvSpPr>
                      <p:cNvPr id="230589" name="Oval 18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90" name="Freeform 19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91" name="Freeform 19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17" name="Group 192"/>
                    <p:cNvGrpSpPr>
                      <a:grpSpLocks/>
                    </p:cNvGrpSpPr>
                    <p:nvPr/>
                  </p:nvGrpSpPr>
                  <p:grpSpPr bwMode="auto">
                    <a:xfrm>
                      <a:off x="749" y="891"/>
                      <a:ext cx="47" cy="111"/>
                      <a:chOff x="645" y="891"/>
                      <a:chExt cx="47" cy="111"/>
                    </a:xfrm>
                  </p:grpSpPr>
                  <p:sp>
                    <p:nvSpPr>
                      <p:cNvPr id="230593" name="Oval 1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94" name="Freeform 1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95" name="Freeform 1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18" name="Group 196"/>
                    <p:cNvGrpSpPr>
                      <a:grpSpLocks/>
                    </p:cNvGrpSpPr>
                    <p:nvPr/>
                  </p:nvGrpSpPr>
                  <p:grpSpPr bwMode="auto">
                    <a:xfrm>
                      <a:off x="801" y="891"/>
                      <a:ext cx="47" cy="111"/>
                      <a:chOff x="645" y="891"/>
                      <a:chExt cx="47" cy="111"/>
                    </a:xfrm>
                  </p:grpSpPr>
                  <p:sp>
                    <p:nvSpPr>
                      <p:cNvPr id="230597" name="Oval 19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598" name="Freeform 19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599" name="Freeform 19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19" name="Group 200"/>
                    <p:cNvGrpSpPr>
                      <a:grpSpLocks/>
                    </p:cNvGrpSpPr>
                    <p:nvPr/>
                  </p:nvGrpSpPr>
                  <p:grpSpPr bwMode="auto">
                    <a:xfrm>
                      <a:off x="853" y="891"/>
                      <a:ext cx="47" cy="111"/>
                      <a:chOff x="645" y="891"/>
                      <a:chExt cx="47" cy="111"/>
                    </a:xfrm>
                  </p:grpSpPr>
                  <p:sp>
                    <p:nvSpPr>
                      <p:cNvPr id="230601" name="Oval 20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02" name="Freeform 20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03" name="Freeform 20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020" name="Group 204"/>
                  <p:cNvGrpSpPr>
                    <a:grpSpLocks/>
                  </p:cNvGrpSpPr>
                  <p:nvPr/>
                </p:nvGrpSpPr>
                <p:grpSpPr bwMode="auto">
                  <a:xfrm>
                    <a:off x="869" y="891"/>
                    <a:ext cx="221" cy="84"/>
                    <a:chOff x="645" y="891"/>
                    <a:chExt cx="255" cy="111"/>
                  </a:xfrm>
                </p:grpSpPr>
                <p:grpSp>
                  <p:nvGrpSpPr>
                    <p:cNvPr id="231024" name="Group 205"/>
                    <p:cNvGrpSpPr>
                      <a:grpSpLocks/>
                    </p:cNvGrpSpPr>
                    <p:nvPr/>
                  </p:nvGrpSpPr>
                  <p:grpSpPr bwMode="auto">
                    <a:xfrm>
                      <a:off x="645" y="891"/>
                      <a:ext cx="47" cy="111"/>
                      <a:chOff x="645" y="891"/>
                      <a:chExt cx="47" cy="111"/>
                    </a:xfrm>
                  </p:grpSpPr>
                  <p:sp>
                    <p:nvSpPr>
                      <p:cNvPr id="230606" name="Oval 20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07" name="Freeform 20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08" name="Freeform 20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28" name="Group 209"/>
                    <p:cNvGrpSpPr>
                      <a:grpSpLocks/>
                    </p:cNvGrpSpPr>
                    <p:nvPr/>
                  </p:nvGrpSpPr>
                  <p:grpSpPr bwMode="auto">
                    <a:xfrm>
                      <a:off x="697" y="891"/>
                      <a:ext cx="47" cy="111"/>
                      <a:chOff x="645" y="891"/>
                      <a:chExt cx="47" cy="111"/>
                    </a:xfrm>
                  </p:grpSpPr>
                  <p:sp>
                    <p:nvSpPr>
                      <p:cNvPr id="230610" name="Oval 21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11" name="Freeform 21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12" name="Freeform 21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32" name="Group 213"/>
                    <p:cNvGrpSpPr>
                      <a:grpSpLocks/>
                    </p:cNvGrpSpPr>
                    <p:nvPr/>
                  </p:nvGrpSpPr>
                  <p:grpSpPr bwMode="auto">
                    <a:xfrm>
                      <a:off x="749" y="891"/>
                      <a:ext cx="47" cy="111"/>
                      <a:chOff x="645" y="891"/>
                      <a:chExt cx="47" cy="111"/>
                    </a:xfrm>
                  </p:grpSpPr>
                  <p:sp>
                    <p:nvSpPr>
                      <p:cNvPr id="230614" name="Oval 21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15" name="Freeform 21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16" name="Freeform 21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36" name="Group 217"/>
                    <p:cNvGrpSpPr>
                      <a:grpSpLocks/>
                    </p:cNvGrpSpPr>
                    <p:nvPr/>
                  </p:nvGrpSpPr>
                  <p:grpSpPr bwMode="auto">
                    <a:xfrm>
                      <a:off x="801" y="891"/>
                      <a:ext cx="47" cy="111"/>
                      <a:chOff x="645" y="891"/>
                      <a:chExt cx="47" cy="111"/>
                    </a:xfrm>
                  </p:grpSpPr>
                  <p:sp>
                    <p:nvSpPr>
                      <p:cNvPr id="230618" name="Oval 21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19" name="Freeform 21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20" name="Freeform 22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40" name="Group 221"/>
                    <p:cNvGrpSpPr>
                      <a:grpSpLocks/>
                    </p:cNvGrpSpPr>
                    <p:nvPr/>
                  </p:nvGrpSpPr>
                  <p:grpSpPr bwMode="auto">
                    <a:xfrm>
                      <a:off x="853" y="891"/>
                      <a:ext cx="47" cy="111"/>
                      <a:chOff x="645" y="891"/>
                      <a:chExt cx="47" cy="111"/>
                    </a:xfrm>
                  </p:grpSpPr>
                  <p:sp>
                    <p:nvSpPr>
                      <p:cNvPr id="230622" name="Oval 22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23" name="Freeform 22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24" name="Freeform 22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1041" name="Group 225"/>
                <p:cNvGrpSpPr>
                  <a:grpSpLocks/>
                </p:cNvGrpSpPr>
                <p:nvPr/>
              </p:nvGrpSpPr>
              <p:grpSpPr bwMode="auto">
                <a:xfrm flipV="1">
                  <a:off x="647" y="989"/>
                  <a:ext cx="445" cy="84"/>
                  <a:chOff x="645" y="891"/>
                  <a:chExt cx="445" cy="84"/>
                </a:xfrm>
              </p:grpSpPr>
              <p:grpSp>
                <p:nvGrpSpPr>
                  <p:cNvPr id="231045" name="Group 226"/>
                  <p:cNvGrpSpPr>
                    <a:grpSpLocks/>
                  </p:cNvGrpSpPr>
                  <p:nvPr/>
                </p:nvGrpSpPr>
                <p:grpSpPr bwMode="auto">
                  <a:xfrm>
                    <a:off x="645" y="891"/>
                    <a:ext cx="221" cy="84"/>
                    <a:chOff x="645" y="891"/>
                    <a:chExt cx="255" cy="111"/>
                  </a:xfrm>
                </p:grpSpPr>
                <p:grpSp>
                  <p:nvGrpSpPr>
                    <p:cNvPr id="231049" name="Group 227"/>
                    <p:cNvGrpSpPr>
                      <a:grpSpLocks/>
                    </p:cNvGrpSpPr>
                    <p:nvPr/>
                  </p:nvGrpSpPr>
                  <p:grpSpPr bwMode="auto">
                    <a:xfrm>
                      <a:off x="645" y="891"/>
                      <a:ext cx="47" cy="111"/>
                      <a:chOff x="645" y="891"/>
                      <a:chExt cx="47" cy="111"/>
                    </a:xfrm>
                  </p:grpSpPr>
                  <p:sp>
                    <p:nvSpPr>
                      <p:cNvPr id="230628" name="Oval 22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29" name="Freeform 22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30" name="Freeform 23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53" name="Group 231"/>
                    <p:cNvGrpSpPr>
                      <a:grpSpLocks/>
                    </p:cNvGrpSpPr>
                    <p:nvPr/>
                  </p:nvGrpSpPr>
                  <p:grpSpPr bwMode="auto">
                    <a:xfrm>
                      <a:off x="697" y="891"/>
                      <a:ext cx="47" cy="111"/>
                      <a:chOff x="645" y="891"/>
                      <a:chExt cx="47" cy="111"/>
                    </a:xfrm>
                  </p:grpSpPr>
                  <p:sp>
                    <p:nvSpPr>
                      <p:cNvPr id="230632" name="Oval 23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33" name="Freeform 23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34" name="Freeform 23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57" name="Group 235"/>
                    <p:cNvGrpSpPr>
                      <a:grpSpLocks/>
                    </p:cNvGrpSpPr>
                    <p:nvPr/>
                  </p:nvGrpSpPr>
                  <p:grpSpPr bwMode="auto">
                    <a:xfrm>
                      <a:off x="749" y="891"/>
                      <a:ext cx="47" cy="111"/>
                      <a:chOff x="645" y="891"/>
                      <a:chExt cx="47" cy="111"/>
                    </a:xfrm>
                  </p:grpSpPr>
                  <p:sp>
                    <p:nvSpPr>
                      <p:cNvPr id="230636" name="Oval 23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37" name="Freeform 23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38" name="Freeform 23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61" name="Group 239"/>
                    <p:cNvGrpSpPr>
                      <a:grpSpLocks/>
                    </p:cNvGrpSpPr>
                    <p:nvPr/>
                  </p:nvGrpSpPr>
                  <p:grpSpPr bwMode="auto">
                    <a:xfrm>
                      <a:off x="801" y="891"/>
                      <a:ext cx="47" cy="111"/>
                      <a:chOff x="645" y="891"/>
                      <a:chExt cx="47" cy="111"/>
                    </a:xfrm>
                  </p:grpSpPr>
                  <p:sp>
                    <p:nvSpPr>
                      <p:cNvPr id="230640" name="Oval 24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41" name="Freeform 24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42" name="Freeform 24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62" name="Group 243"/>
                    <p:cNvGrpSpPr>
                      <a:grpSpLocks/>
                    </p:cNvGrpSpPr>
                    <p:nvPr/>
                  </p:nvGrpSpPr>
                  <p:grpSpPr bwMode="auto">
                    <a:xfrm>
                      <a:off x="853" y="891"/>
                      <a:ext cx="47" cy="111"/>
                      <a:chOff x="645" y="891"/>
                      <a:chExt cx="47" cy="111"/>
                    </a:xfrm>
                  </p:grpSpPr>
                  <p:sp>
                    <p:nvSpPr>
                      <p:cNvPr id="230644" name="Oval 24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45" name="Freeform 24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46" name="Freeform 24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063" name="Group 247"/>
                  <p:cNvGrpSpPr>
                    <a:grpSpLocks/>
                  </p:cNvGrpSpPr>
                  <p:nvPr/>
                </p:nvGrpSpPr>
                <p:grpSpPr bwMode="auto">
                  <a:xfrm>
                    <a:off x="869" y="891"/>
                    <a:ext cx="221" cy="84"/>
                    <a:chOff x="645" y="891"/>
                    <a:chExt cx="255" cy="111"/>
                  </a:xfrm>
                </p:grpSpPr>
                <p:grpSp>
                  <p:nvGrpSpPr>
                    <p:cNvPr id="231067" name="Group 248"/>
                    <p:cNvGrpSpPr>
                      <a:grpSpLocks/>
                    </p:cNvGrpSpPr>
                    <p:nvPr/>
                  </p:nvGrpSpPr>
                  <p:grpSpPr bwMode="auto">
                    <a:xfrm>
                      <a:off x="645" y="891"/>
                      <a:ext cx="47" cy="111"/>
                      <a:chOff x="645" y="891"/>
                      <a:chExt cx="47" cy="111"/>
                    </a:xfrm>
                  </p:grpSpPr>
                  <p:sp>
                    <p:nvSpPr>
                      <p:cNvPr id="230649" name="Oval 24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50" name="Freeform 25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51" name="Freeform 25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71" name="Group 252"/>
                    <p:cNvGrpSpPr>
                      <a:grpSpLocks/>
                    </p:cNvGrpSpPr>
                    <p:nvPr/>
                  </p:nvGrpSpPr>
                  <p:grpSpPr bwMode="auto">
                    <a:xfrm>
                      <a:off x="697" y="891"/>
                      <a:ext cx="47" cy="111"/>
                      <a:chOff x="645" y="891"/>
                      <a:chExt cx="47" cy="111"/>
                    </a:xfrm>
                  </p:grpSpPr>
                  <p:sp>
                    <p:nvSpPr>
                      <p:cNvPr id="230653" name="Oval 25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54" name="Freeform 25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55" name="Freeform 25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75" name="Group 256"/>
                    <p:cNvGrpSpPr>
                      <a:grpSpLocks/>
                    </p:cNvGrpSpPr>
                    <p:nvPr/>
                  </p:nvGrpSpPr>
                  <p:grpSpPr bwMode="auto">
                    <a:xfrm>
                      <a:off x="749" y="891"/>
                      <a:ext cx="47" cy="111"/>
                      <a:chOff x="645" y="891"/>
                      <a:chExt cx="47" cy="111"/>
                    </a:xfrm>
                  </p:grpSpPr>
                  <p:sp>
                    <p:nvSpPr>
                      <p:cNvPr id="230657" name="Oval 25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58" name="Freeform 25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59" name="Freeform 25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79" name="Group 260"/>
                    <p:cNvGrpSpPr>
                      <a:grpSpLocks/>
                    </p:cNvGrpSpPr>
                    <p:nvPr/>
                  </p:nvGrpSpPr>
                  <p:grpSpPr bwMode="auto">
                    <a:xfrm>
                      <a:off x="801" y="891"/>
                      <a:ext cx="47" cy="111"/>
                      <a:chOff x="645" y="891"/>
                      <a:chExt cx="47" cy="111"/>
                    </a:xfrm>
                  </p:grpSpPr>
                  <p:sp>
                    <p:nvSpPr>
                      <p:cNvPr id="230661" name="Oval 26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62" name="Freeform 26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63" name="Freeform 26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083" name="Group 264"/>
                    <p:cNvGrpSpPr>
                      <a:grpSpLocks/>
                    </p:cNvGrpSpPr>
                    <p:nvPr/>
                  </p:nvGrpSpPr>
                  <p:grpSpPr bwMode="auto">
                    <a:xfrm>
                      <a:off x="853" y="891"/>
                      <a:ext cx="47" cy="111"/>
                      <a:chOff x="645" y="891"/>
                      <a:chExt cx="47" cy="111"/>
                    </a:xfrm>
                  </p:grpSpPr>
                  <p:sp>
                    <p:nvSpPr>
                      <p:cNvPr id="230665" name="Oval 26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66" name="Freeform 26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67" name="Freeform 26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1084" name="Group 268"/>
              <p:cNvGrpSpPr>
                <a:grpSpLocks/>
              </p:cNvGrpSpPr>
              <p:nvPr/>
            </p:nvGrpSpPr>
            <p:grpSpPr bwMode="auto">
              <a:xfrm>
                <a:off x="1989" y="891"/>
                <a:ext cx="447" cy="182"/>
                <a:chOff x="645" y="891"/>
                <a:chExt cx="447" cy="182"/>
              </a:xfrm>
            </p:grpSpPr>
            <p:grpSp>
              <p:nvGrpSpPr>
                <p:cNvPr id="231088" name="Group 269"/>
                <p:cNvGrpSpPr>
                  <a:grpSpLocks/>
                </p:cNvGrpSpPr>
                <p:nvPr/>
              </p:nvGrpSpPr>
              <p:grpSpPr bwMode="auto">
                <a:xfrm>
                  <a:off x="645" y="891"/>
                  <a:ext cx="445" cy="84"/>
                  <a:chOff x="645" y="891"/>
                  <a:chExt cx="445" cy="84"/>
                </a:xfrm>
              </p:grpSpPr>
              <p:grpSp>
                <p:nvGrpSpPr>
                  <p:cNvPr id="231092" name="Group 270"/>
                  <p:cNvGrpSpPr>
                    <a:grpSpLocks/>
                  </p:cNvGrpSpPr>
                  <p:nvPr/>
                </p:nvGrpSpPr>
                <p:grpSpPr bwMode="auto">
                  <a:xfrm>
                    <a:off x="645" y="891"/>
                    <a:ext cx="221" cy="84"/>
                    <a:chOff x="645" y="891"/>
                    <a:chExt cx="255" cy="111"/>
                  </a:xfrm>
                </p:grpSpPr>
                <p:grpSp>
                  <p:nvGrpSpPr>
                    <p:cNvPr id="231096" name="Group 271"/>
                    <p:cNvGrpSpPr>
                      <a:grpSpLocks/>
                    </p:cNvGrpSpPr>
                    <p:nvPr/>
                  </p:nvGrpSpPr>
                  <p:grpSpPr bwMode="auto">
                    <a:xfrm>
                      <a:off x="645" y="891"/>
                      <a:ext cx="47" cy="111"/>
                      <a:chOff x="645" y="891"/>
                      <a:chExt cx="47" cy="111"/>
                    </a:xfrm>
                  </p:grpSpPr>
                  <p:sp>
                    <p:nvSpPr>
                      <p:cNvPr id="230672" name="Oval 27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73" name="Freeform 27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74" name="Freeform 27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00" name="Group 275"/>
                    <p:cNvGrpSpPr>
                      <a:grpSpLocks/>
                    </p:cNvGrpSpPr>
                    <p:nvPr/>
                  </p:nvGrpSpPr>
                  <p:grpSpPr bwMode="auto">
                    <a:xfrm>
                      <a:off x="697" y="891"/>
                      <a:ext cx="47" cy="111"/>
                      <a:chOff x="645" y="891"/>
                      <a:chExt cx="47" cy="111"/>
                    </a:xfrm>
                  </p:grpSpPr>
                  <p:sp>
                    <p:nvSpPr>
                      <p:cNvPr id="230676" name="Oval 27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77" name="Freeform 27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78" name="Freeform 27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04" name="Group 279"/>
                    <p:cNvGrpSpPr>
                      <a:grpSpLocks/>
                    </p:cNvGrpSpPr>
                    <p:nvPr/>
                  </p:nvGrpSpPr>
                  <p:grpSpPr bwMode="auto">
                    <a:xfrm>
                      <a:off x="749" y="891"/>
                      <a:ext cx="47" cy="111"/>
                      <a:chOff x="645" y="891"/>
                      <a:chExt cx="47" cy="111"/>
                    </a:xfrm>
                  </p:grpSpPr>
                  <p:sp>
                    <p:nvSpPr>
                      <p:cNvPr id="230680" name="Oval 28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81" name="Freeform 28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82" name="Freeform 28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05" name="Group 283"/>
                    <p:cNvGrpSpPr>
                      <a:grpSpLocks/>
                    </p:cNvGrpSpPr>
                    <p:nvPr/>
                  </p:nvGrpSpPr>
                  <p:grpSpPr bwMode="auto">
                    <a:xfrm>
                      <a:off x="801" y="891"/>
                      <a:ext cx="47" cy="111"/>
                      <a:chOff x="645" y="891"/>
                      <a:chExt cx="47" cy="111"/>
                    </a:xfrm>
                  </p:grpSpPr>
                  <p:sp>
                    <p:nvSpPr>
                      <p:cNvPr id="230684" name="Oval 28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85" name="Freeform 28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86" name="Freeform 28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06" name="Group 287"/>
                    <p:cNvGrpSpPr>
                      <a:grpSpLocks/>
                    </p:cNvGrpSpPr>
                    <p:nvPr/>
                  </p:nvGrpSpPr>
                  <p:grpSpPr bwMode="auto">
                    <a:xfrm>
                      <a:off x="853" y="891"/>
                      <a:ext cx="47" cy="111"/>
                      <a:chOff x="645" y="891"/>
                      <a:chExt cx="47" cy="111"/>
                    </a:xfrm>
                  </p:grpSpPr>
                  <p:sp>
                    <p:nvSpPr>
                      <p:cNvPr id="230688" name="Oval 28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89" name="Freeform 28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90" name="Freeform 29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107" name="Group 291"/>
                  <p:cNvGrpSpPr>
                    <a:grpSpLocks/>
                  </p:cNvGrpSpPr>
                  <p:nvPr/>
                </p:nvGrpSpPr>
                <p:grpSpPr bwMode="auto">
                  <a:xfrm>
                    <a:off x="869" y="891"/>
                    <a:ext cx="221" cy="84"/>
                    <a:chOff x="645" y="891"/>
                    <a:chExt cx="255" cy="111"/>
                  </a:xfrm>
                </p:grpSpPr>
                <p:grpSp>
                  <p:nvGrpSpPr>
                    <p:cNvPr id="231111" name="Group 292"/>
                    <p:cNvGrpSpPr>
                      <a:grpSpLocks/>
                    </p:cNvGrpSpPr>
                    <p:nvPr/>
                  </p:nvGrpSpPr>
                  <p:grpSpPr bwMode="auto">
                    <a:xfrm>
                      <a:off x="645" y="891"/>
                      <a:ext cx="47" cy="111"/>
                      <a:chOff x="645" y="891"/>
                      <a:chExt cx="47" cy="111"/>
                    </a:xfrm>
                  </p:grpSpPr>
                  <p:sp>
                    <p:nvSpPr>
                      <p:cNvPr id="230693" name="Oval 2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94" name="Freeform 2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95" name="Freeform 2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15" name="Group 296"/>
                    <p:cNvGrpSpPr>
                      <a:grpSpLocks/>
                    </p:cNvGrpSpPr>
                    <p:nvPr/>
                  </p:nvGrpSpPr>
                  <p:grpSpPr bwMode="auto">
                    <a:xfrm>
                      <a:off x="697" y="891"/>
                      <a:ext cx="47" cy="111"/>
                      <a:chOff x="645" y="891"/>
                      <a:chExt cx="47" cy="111"/>
                    </a:xfrm>
                  </p:grpSpPr>
                  <p:sp>
                    <p:nvSpPr>
                      <p:cNvPr id="230697" name="Oval 29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698" name="Freeform 29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699" name="Freeform 29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19" name="Group 300"/>
                    <p:cNvGrpSpPr>
                      <a:grpSpLocks/>
                    </p:cNvGrpSpPr>
                    <p:nvPr/>
                  </p:nvGrpSpPr>
                  <p:grpSpPr bwMode="auto">
                    <a:xfrm>
                      <a:off x="749" y="891"/>
                      <a:ext cx="47" cy="111"/>
                      <a:chOff x="645" y="891"/>
                      <a:chExt cx="47" cy="111"/>
                    </a:xfrm>
                  </p:grpSpPr>
                  <p:sp>
                    <p:nvSpPr>
                      <p:cNvPr id="230701" name="Oval 30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02" name="Freeform 30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03" name="Freeform 30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23" name="Group 304"/>
                    <p:cNvGrpSpPr>
                      <a:grpSpLocks/>
                    </p:cNvGrpSpPr>
                    <p:nvPr/>
                  </p:nvGrpSpPr>
                  <p:grpSpPr bwMode="auto">
                    <a:xfrm>
                      <a:off x="801" y="891"/>
                      <a:ext cx="47" cy="111"/>
                      <a:chOff x="645" y="891"/>
                      <a:chExt cx="47" cy="111"/>
                    </a:xfrm>
                  </p:grpSpPr>
                  <p:sp>
                    <p:nvSpPr>
                      <p:cNvPr id="230705" name="Oval 30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06" name="Freeform 30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07" name="Freeform 30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27" name="Group 308"/>
                    <p:cNvGrpSpPr>
                      <a:grpSpLocks/>
                    </p:cNvGrpSpPr>
                    <p:nvPr/>
                  </p:nvGrpSpPr>
                  <p:grpSpPr bwMode="auto">
                    <a:xfrm>
                      <a:off x="853" y="891"/>
                      <a:ext cx="47" cy="111"/>
                      <a:chOff x="645" y="891"/>
                      <a:chExt cx="47" cy="111"/>
                    </a:xfrm>
                  </p:grpSpPr>
                  <p:sp>
                    <p:nvSpPr>
                      <p:cNvPr id="230709" name="Oval 30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10" name="Freeform 31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11" name="Freeform 31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1128" name="Group 312"/>
                <p:cNvGrpSpPr>
                  <a:grpSpLocks/>
                </p:cNvGrpSpPr>
                <p:nvPr/>
              </p:nvGrpSpPr>
              <p:grpSpPr bwMode="auto">
                <a:xfrm flipV="1">
                  <a:off x="647" y="989"/>
                  <a:ext cx="445" cy="84"/>
                  <a:chOff x="645" y="891"/>
                  <a:chExt cx="445" cy="84"/>
                </a:xfrm>
              </p:grpSpPr>
              <p:grpSp>
                <p:nvGrpSpPr>
                  <p:cNvPr id="231132" name="Group 313"/>
                  <p:cNvGrpSpPr>
                    <a:grpSpLocks/>
                  </p:cNvGrpSpPr>
                  <p:nvPr/>
                </p:nvGrpSpPr>
                <p:grpSpPr bwMode="auto">
                  <a:xfrm>
                    <a:off x="645" y="891"/>
                    <a:ext cx="221" cy="84"/>
                    <a:chOff x="645" y="891"/>
                    <a:chExt cx="255" cy="111"/>
                  </a:xfrm>
                </p:grpSpPr>
                <p:grpSp>
                  <p:nvGrpSpPr>
                    <p:cNvPr id="231136" name="Group 314"/>
                    <p:cNvGrpSpPr>
                      <a:grpSpLocks/>
                    </p:cNvGrpSpPr>
                    <p:nvPr/>
                  </p:nvGrpSpPr>
                  <p:grpSpPr bwMode="auto">
                    <a:xfrm>
                      <a:off x="645" y="891"/>
                      <a:ext cx="47" cy="111"/>
                      <a:chOff x="645" y="891"/>
                      <a:chExt cx="47" cy="111"/>
                    </a:xfrm>
                  </p:grpSpPr>
                  <p:sp>
                    <p:nvSpPr>
                      <p:cNvPr id="230715" name="Oval 31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16" name="Freeform 31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17" name="Freeform 31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40" name="Group 318"/>
                    <p:cNvGrpSpPr>
                      <a:grpSpLocks/>
                    </p:cNvGrpSpPr>
                    <p:nvPr/>
                  </p:nvGrpSpPr>
                  <p:grpSpPr bwMode="auto">
                    <a:xfrm>
                      <a:off x="697" y="891"/>
                      <a:ext cx="47" cy="111"/>
                      <a:chOff x="645" y="891"/>
                      <a:chExt cx="47" cy="111"/>
                    </a:xfrm>
                  </p:grpSpPr>
                  <p:sp>
                    <p:nvSpPr>
                      <p:cNvPr id="230719" name="Oval 31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20" name="Freeform 32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21" name="Freeform 32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44" name="Group 322"/>
                    <p:cNvGrpSpPr>
                      <a:grpSpLocks/>
                    </p:cNvGrpSpPr>
                    <p:nvPr/>
                  </p:nvGrpSpPr>
                  <p:grpSpPr bwMode="auto">
                    <a:xfrm>
                      <a:off x="749" y="891"/>
                      <a:ext cx="47" cy="111"/>
                      <a:chOff x="645" y="891"/>
                      <a:chExt cx="47" cy="111"/>
                    </a:xfrm>
                  </p:grpSpPr>
                  <p:sp>
                    <p:nvSpPr>
                      <p:cNvPr id="230723" name="Oval 32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24" name="Freeform 32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25" name="Freeform 32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48" name="Group 326"/>
                    <p:cNvGrpSpPr>
                      <a:grpSpLocks/>
                    </p:cNvGrpSpPr>
                    <p:nvPr/>
                  </p:nvGrpSpPr>
                  <p:grpSpPr bwMode="auto">
                    <a:xfrm>
                      <a:off x="801" y="891"/>
                      <a:ext cx="47" cy="111"/>
                      <a:chOff x="645" y="891"/>
                      <a:chExt cx="47" cy="111"/>
                    </a:xfrm>
                  </p:grpSpPr>
                  <p:sp>
                    <p:nvSpPr>
                      <p:cNvPr id="230727" name="Oval 32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28" name="Freeform 32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29" name="Freeform 32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49" name="Group 330"/>
                    <p:cNvGrpSpPr>
                      <a:grpSpLocks/>
                    </p:cNvGrpSpPr>
                    <p:nvPr/>
                  </p:nvGrpSpPr>
                  <p:grpSpPr bwMode="auto">
                    <a:xfrm>
                      <a:off x="853" y="891"/>
                      <a:ext cx="47" cy="111"/>
                      <a:chOff x="645" y="891"/>
                      <a:chExt cx="47" cy="111"/>
                    </a:xfrm>
                  </p:grpSpPr>
                  <p:sp>
                    <p:nvSpPr>
                      <p:cNvPr id="230731" name="Oval 33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32" name="Freeform 33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33" name="Freeform 33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150" name="Group 334"/>
                  <p:cNvGrpSpPr>
                    <a:grpSpLocks/>
                  </p:cNvGrpSpPr>
                  <p:nvPr/>
                </p:nvGrpSpPr>
                <p:grpSpPr bwMode="auto">
                  <a:xfrm>
                    <a:off x="869" y="891"/>
                    <a:ext cx="221" cy="84"/>
                    <a:chOff x="645" y="891"/>
                    <a:chExt cx="255" cy="111"/>
                  </a:xfrm>
                </p:grpSpPr>
                <p:grpSp>
                  <p:nvGrpSpPr>
                    <p:cNvPr id="231154" name="Group 335"/>
                    <p:cNvGrpSpPr>
                      <a:grpSpLocks/>
                    </p:cNvGrpSpPr>
                    <p:nvPr/>
                  </p:nvGrpSpPr>
                  <p:grpSpPr bwMode="auto">
                    <a:xfrm>
                      <a:off x="645" y="891"/>
                      <a:ext cx="47" cy="111"/>
                      <a:chOff x="645" y="891"/>
                      <a:chExt cx="47" cy="111"/>
                    </a:xfrm>
                  </p:grpSpPr>
                  <p:sp>
                    <p:nvSpPr>
                      <p:cNvPr id="230736" name="Oval 33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37" name="Freeform 33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38" name="Freeform 33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58" name="Group 339"/>
                    <p:cNvGrpSpPr>
                      <a:grpSpLocks/>
                    </p:cNvGrpSpPr>
                    <p:nvPr/>
                  </p:nvGrpSpPr>
                  <p:grpSpPr bwMode="auto">
                    <a:xfrm>
                      <a:off x="697" y="891"/>
                      <a:ext cx="47" cy="111"/>
                      <a:chOff x="645" y="891"/>
                      <a:chExt cx="47" cy="111"/>
                    </a:xfrm>
                  </p:grpSpPr>
                  <p:sp>
                    <p:nvSpPr>
                      <p:cNvPr id="230740" name="Oval 34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41" name="Freeform 34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42" name="Freeform 34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62" name="Group 343"/>
                    <p:cNvGrpSpPr>
                      <a:grpSpLocks/>
                    </p:cNvGrpSpPr>
                    <p:nvPr/>
                  </p:nvGrpSpPr>
                  <p:grpSpPr bwMode="auto">
                    <a:xfrm>
                      <a:off x="749" y="891"/>
                      <a:ext cx="47" cy="111"/>
                      <a:chOff x="645" y="891"/>
                      <a:chExt cx="47" cy="111"/>
                    </a:xfrm>
                  </p:grpSpPr>
                  <p:sp>
                    <p:nvSpPr>
                      <p:cNvPr id="230744" name="Oval 34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45" name="Freeform 34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46" name="Freeform 34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66" name="Group 347"/>
                    <p:cNvGrpSpPr>
                      <a:grpSpLocks/>
                    </p:cNvGrpSpPr>
                    <p:nvPr/>
                  </p:nvGrpSpPr>
                  <p:grpSpPr bwMode="auto">
                    <a:xfrm>
                      <a:off x="801" y="891"/>
                      <a:ext cx="47" cy="111"/>
                      <a:chOff x="645" y="891"/>
                      <a:chExt cx="47" cy="111"/>
                    </a:xfrm>
                  </p:grpSpPr>
                  <p:sp>
                    <p:nvSpPr>
                      <p:cNvPr id="230748" name="Oval 34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49" name="Freeform 34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50" name="Freeform 35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70" name="Group 351"/>
                    <p:cNvGrpSpPr>
                      <a:grpSpLocks/>
                    </p:cNvGrpSpPr>
                    <p:nvPr/>
                  </p:nvGrpSpPr>
                  <p:grpSpPr bwMode="auto">
                    <a:xfrm>
                      <a:off x="853" y="891"/>
                      <a:ext cx="47" cy="111"/>
                      <a:chOff x="645" y="891"/>
                      <a:chExt cx="47" cy="111"/>
                    </a:xfrm>
                  </p:grpSpPr>
                  <p:sp>
                    <p:nvSpPr>
                      <p:cNvPr id="230752" name="Oval 35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53" name="Freeform 35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54" name="Freeform 35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grpSp>
          <p:nvGrpSpPr>
            <p:cNvPr id="231171" name="Group 355"/>
            <p:cNvGrpSpPr>
              <a:grpSpLocks/>
            </p:cNvGrpSpPr>
            <p:nvPr/>
          </p:nvGrpSpPr>
          <p:grpSpPr bwMode="auto">
            <a:xfrm>
              <a:off x="449" y="415"/>
              <a:ext cx="1791" cy="182"/>
              <a:chOff x="645" y="891"/>
              <a:chExt cx="1791" cy="182"/>
            </a:xfrm>
          </p:grpSpPr>
          <p:grpSp>
            <p:nvGrpSpPr>
              <p:cNvPr id="231175" name="Group 356"/>
              <p:cNvGrpSpPr>
                <a:grpSpLocks/>
              </p:cNvGrpSpPr>
              <p:nvPr/>
            </p:nvGrpSpPr>
            <p:grpSpPr bwMode="auto">
              <a:xfrm>
                <a:off x="645" y="891"/>
                <a:ext cx="447" cy="182"/>
                <a:chOff x="645" y="891"/>
                <a:chExt cx="447" cy="182"/>
              </a:xfrm>
            </p:grpSpPr>
            <p:grpSp>
              <p:nvGrpSpPr>
                <p:cNvPr id="231179" name="Group 357"/>
                <p:cNvGrpSpPr>
                  <a:grpSpLocks/>
                </p:cNvGrpSpPr>
                <p:nvPr/>
              </p:nvGrpSpPr>
              <p:grpSpPr bwMode="auto">
                <a:xfrm>
                  <a:off x="645" y="891"/>
                  <a:ext cx="445" cy="84"/>
                  <a:chOff x="645" y="891"/>
                  <a:chExt cx="445" cy="84"/>
                </a:xfrm>
              </p:grpSpPr>
              <p:grpSp>
                <p:nvGrpSpPr>
                  <p:cNvPr id="231183" name="Group 358"/>
                  <p:cNvGrpSpPr>
                    <a:grpSpLocks/>
                  </p:cNvGrpSpPr>
                  <p:nvPr/>
                </p:nvGrpSpPr>
                <p:grpSpPr bwMode="auto">
                  <a:xfrm>
                    <a:off x="645" y="891"/>
                    <a:ext cx="221" cy="84"/>
                    <a:chOff x="645" y="891"/>
                    <a:chExt cx="255" cy="111"/>
                  </a:xfrm>
                </p:grpSpPr>
                <p:grpSp>
                  <p:nvGrpSpPr>
                    <p:cNvPr id="231187" name="Group 359"/>
                    <p:cNvGrpSpPr>
                      <a:grpSpLocks/>
                    </p:cNvGrpSpPr>
                    <p:nvPr/>
                  </p:nvGrpSpPr>
                  <p:grpSpPr bwMode="auto">
                    <a:xfrm>
                      <a:off x="645" y="891"/>
                      <a:ext cx="47" cy="111"/>
                      <a:chOff x="645" y="891"/>
                      <a:chExt cx="47" cy="111"/>
                    </a:xfrm>
                  </p:grpSpPr>
                  <p:sp>
                    <p:nvSpPr>
                      <p:cNvPr id="230760" name="Oval 36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61" name="Freeform 36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62" name="Freeform 36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91" name="Group 363"/>
                    <p:cNvGrpSpPr>
                      <a:grpSpLocks/>
                    </p:cNvGrpSpPr>
                    <p:nvPr/>
                  </p:nvGrpSpPr>
                  <p:grpSpPr bwMode="auto">
                    <a:xfrm>
                      <a:off x="697" y="891"/>
                      <a:ext cx="47" cy="111"/>
                      <a:chOff x="645" y="891"/>
                      <a:chExt cx="47" cy="111"/>
                    </a:xfrm>
                  </p:grpSpPr>
                  <p:sp>
                    <p:nvSpPr>
                      <p:cNvPr id="230764" name="Oval 36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65" name="Freeform 36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66" name="Freeform 36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92" name="Group 367"/>
                    <p:cNvGrpSpPr>
                      <a:grpSpLocks/>
                    </p:cNvGrpSpPr>
                    <p:nvPr/>
                  </p:nvGrpSpPr>
                  <p:grpSpPr bwMode="auto">
                    <a:xfrm>
                      <a:off x="749" y="891"/>
                      <a:ext cx="47" cy="111"/>
                      <a:chOff x="645" y="891"/>
                      <a:chExt cx="47" cy="111"/>
                    </a:xfrm>
                  </p:grpSpPr>
                  <p:sp>
                    <p:nvSpPr>
                      <p:cNvPr id="230768" name="Oval 36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69" name="Freeform 36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70" name="Freeform 37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93" name="Group 371"/>
                    <p:cNvGrpSpPr>
                      <a:grpSpLocks/>
                    </p:cNvGrpSpPr>
                    <p:nvPr/>
                  </p:nvGrpSpPr>
                  <p:grpSpPr bwMode="auto">
                    <a:xfrm>
                      <a:off x="801" y="891"/>
                      <a:ext cx="47" cy="111"/>
                      <a:chOff x="645" y="891"/>
                      <a:chExt cx="47" cy="111"/>
                    </a:xfrm>
                  </p:grpSpPr>
                  <p:sp>
                    <p:nvSpPr>
                      <p:cNvPr id="230772" name="Oval 37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73" name="Freeform 37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74" name="Freeform 37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194" name="Group 375"/>
                    <p:cNvGrpSpPr>
                      <a:grpSpLocks/>
                    </p:cNvGrpSpPr>
                    <p:nvPr/>
                  </p:nvGrpSpPr>
                  <p:grpSpPr bwMode="auto">
                    <a:xfrm>
                      <a:off x="853" y="891"/>
                      <a:ext cx="47" cy="111"/>
                      <a:chOff x="645" y="891"/>
                      <a:chExt cx="47" cy="111"/>
                    </a:xfrm>
                  </p:grpSpPr>
                  <p:sp>
                    <p:nvSpPr>
                      <p:cNvPr id="230776" name="Oval 37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77" name="Freeform 37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78" name="Freeform 37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198" name="Group 379"/>
                  <p:cNvGrpSpPr>
                    <a:grpSpLocks/>
                  </p:cNvGrpSpPr>
                  <p:nvPr/>
                </p:nvGrpSpPr>
                <p:grpSpPr bwMode="auto">
                  <a:xfrm>
                    <a:off x="869" y="891"/>
                    <a:ext cx="221" cy="84"/>
                    <a:chOff x="645" y="891"/>
                    <a:chExt cx="255" cy="111"/>
                  </a:xfrm>
                </p:grpSpPr>
                <p:grpSp>
                  <p:nvGrpSpPr>
                    <p:cNvPr id="231202" name="Group 380"/>
                    <p:cNvGrpSpPr>
                      <a:grpSpLocks/>
                    </p:cNvGrpSpPr>
                    <p:nvPr/>
                  </p:nvGrpSpPr>
                  <p:grpSpPr bwMode="auto">
                    <a:xfrm>
                      <a:off x="645" y="891"/>
                      <a:ext cx="47" cy="111"/>
                      <a:chOff x="645" y="891"/>
                      <a:chExt cx="47" cy="111"/>
                    </a:xfrm>
                  </p:grpSpPr>
                  <p:sp>
                    <p:nvSpPr>
                      <p:cNvPr id="230781" name="Oval 38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82" name="Freeform 38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83" name="Freeform 38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06" name="Group 384"/>
                    <p:cNvGrpSpPr>
                      <a:grpSpLocks/>
                    </p:cNvGrpSpPr>
                    <p:nvPr/>
                  </p:nvGrpSpPr>
                  <p:grpSpPr bwMode="auto">
                    <a:xfrm>
                      <a:off x="697" y="891"/>
                      <a:ext cx="47" cy="111"/>
                      <a:chOff x="645" y="891"/>
                      <a:chExt cx="47" cy="111"/>
                    </a:xfrm>
                  </p:grpSpPr>
                  <p:sp>
                    <p:nvSpPr>
                      <p:cNvPr id="230785" name="Oval 38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86" name="Freeform 38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87" name="Freeform 38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10" name="Group 388"/>
                    <p:cNvGrpSpPr>
                      <a:grpSpLocks/>
                    </p:cNvGrpSpPr>
                    <p:nvPr/>
                  </p:nvGrpSpPr>
                  <p:grpSpPr bwMode="auto">
                    <a:xfrm>
                      <a:off x="749" y="891"/>
                      <a:ext cx="47" cy="111"/>
                      <a:chOff x="645" y="891"/>
                      <a:chExt cx="47" cy="111"/>
                    </a:xfrm>
                  </p:grpSpPr>
                  <p:sp>
                    <p:nvSpPr>
                      <p:cNvPr id="230789" name="Oval 38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90" name="Freeform 39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91" name="Freeform 39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14" name="Group 392"/>
                    <p:cNvGrpSpPr>
                      <a:grpSpLocks/>
                    </p:cNvGrpSpPr>
                    <p:nvPr/>
                  </p:nvGrpSpPr>
                  <p:grpSpPr bwMode="auto">
                    <a:xfrm>
                      <a:off x="801" y="891"/>
                      <a:ext cx="47" cy="111"/>
                      <a:chOff x="645" y="891"/>
                      <a:chExt cx="47" cy="111"/>
                    </a:xfrm>
                  </p:grpSpPr>
                  <p:sp>
                    <p:nvSpPr>
                      <p:cNvPr id="230793" name="Oval 3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94" name="Freeform 3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95" name="Freeform 3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15" name="Group 396"/>
                    <p:cNvGrpSpPr>
                      <a:grpSpLocks/>
                    </p:cNvGrpSpPr>
                    <p:nvPr/>
                  </p:nvGrpSpPr>
                  <p:grpSpPr bwMode="auto">
                    <a:xfrm>
                      <a:off x="853" y="891"/>
                      <a:ext cx="47" cy="111"/>
                      <a:chOff x="645" y="891"/>
                      <a:chExt cx="47" cy="111"/>
                    </a:xfrm>
                  </p:grpSpPr>
                  <p:sp>
                    <p:nvSpPr>
                      <p:cNvPr id="230797" name="Oval 39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798" name="Freeform 39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799" name="Freeform 39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1219" name="Group 400"/>
                <p:cNvGrpSpPr>
                  <a:grpSpLocks/>
                </p:cNvGrpSpPr>
                <p:nvPr/>
              </p:nvGrpSpPr>
              <p:grpSpPr bwMode="auto">
                <a:xfrm flipV="1">
                  <a:off x="647" y="989"/>
                  <a:ext cx="445" cy="84"/>
                  <a:chOff x="645" y="891"/>
                  <a:chExt cx="445" cy="84"/>
                </a:xfrm>
              </p:grpSpPr>
              <p:grpSp>
                <p:nvGrpSpPr>
                  <p:cNvPr id="231223" name="Group 401"/>
                  <p:cNvGrpSpPr>
                    <a:grpSpLocks/>
                  </p:cNvGrpSpPr>
                  <p:nvPr/>
                </p:nvGrpSpPr>
                <p:grpSpPr bwMode="auto">
                  <a:xfrm>
                    <a:off x="645" y="891"/>
                    <a:ext cx="221" cy="84"/>
                    <a:chOff x="645" y="891"/>
                    <a:chExt cx="255" cy="111"/>
                  </a:xfrm>
                </p:grpSpPr>
                <p:grpSp>
                  <p:nvGrpSpPr>
                    <p:cNvPr id="231227" name="Group 402"/>
                    <p:cNvGrpSpPr>
                      <a:grpSpLocks/>
                    </p:cNvGrpSpPr>
                    <p:nvPr/>
                  </p:nvGrpSpPr>
                  <p:grpSpPr bwMode="auto">
                    <a:xfrm>
                      <a:off x="645" y="891"/>
                      <a:ext cx="47" cy="111"/>
                      <a:chOff x="645" y="891"/>
                      <a:chExt cx="47" cy="111"/>
                    </a:xfrm>
                  </p:grpSpPr>
                  <p:sp>
                    <p:nvSpPr>
                      <p:cNvPr id="230803" name="Oval 40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04" name="Freeform 40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05" name="Freeform 40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31" name="Group 406"/>
                    <p:cNvGrpSpPr>
                      <a:grpSpLocks/>
                    </p:cNvGrpSpPr>
                    <p:nvPr/>
                  </p:nvGrpSpPr>
                  <p:grpSpPr bwMode="auto">
                    <a:xfrm>
                      <a:off x="697" y="891"/>
                      <a:ext cx="47" cy="111"/>
                      <a:chOff x="645" y="891"/>
                      <a:chExt cx="47" cy="111"/>
                    </a:xfrm>
                  </p:grpSpPr>
                  <p:sp>
                    <p:nvSpPr>
                      <p:cNvPr id="230807" name="Oval 40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08" name="Freeform 40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09" name="Freeform 40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35" name="Group 410"/>
                    <p:cNvGrpSpPr>
                      <a:grpSpLocks/>
                    </p:cNvGrpSpPr>
                    <p:nvPr/>
                  </p:nvGrpSpPr>
                  <p:grpSpPr bwMode="auto">
                    <a:xfrm>
                      <a:off x="749" y="891"/>
                      <a:ext cx="47" cy="111"/>
                      <a:chOff x="645" y="891"/>
                      <a:chExt cx="47" cy="111"/>
                    </a:xfrm>
                  </p:grpSpPr>
                  <p:sp>
                    <p:nvSpPr>
                      <p:cNvPr id="230811" name="Oval 41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12" name="Freeform 41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13" name="Freeform 41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36" name="Group 414"/>
                    <p:cNvGrpSpPr>
                      <a:grpSpLocks/>
                    </p:cNvGrpSpPr>
                    <p:nvPr/>
                  </p:nvGrpSpPr>
                  <p:grpSpPr bwMode="auto">
                    <a:xfrm>
                      <a:off x="801" y="891"/>
                      <a:ext cx="47" cy="111"/>
                      <a:chOff x="645" y="891"/>
                      <a:chExt cx="47" cy="111"/>
                    </a:xfrm>
                  </p:grpSpPr>
                  <p:sp>
                    <p:nvSpPr>
                      <p:cNvPr id="230815" name="Oval 41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16" name="Freeform 41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17" name="Freeform 41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37" name="Group 418"/>
                    <p:cNvGrpSpPr>
                      <a:grpSpLocks/>
                    </p:cNvGrpSpPr>
                    <p:nvPr/>
                  </p:nvGrpSpPr>
                  <p:grpSpPr bwMode="auto">
                    <a:xfrm>
                      <a:off x="853" y="891"/>
                      <a:ext cx="47" cy="111"/>
                      <a:chOff x="645" y="891"/>
                      <a:chExt cx="47" cy="111"/>
                    </a:xfrm>
                  </p:grpSpPr>
                  <p:sp>
                    <p:nvSpPr>
                      <p:cNvPr id="230819" name="Oval 41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20" name="Freeform 42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21" name="Freeform 42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241" name="Group 422"/>
                  <p:cNvGrpSpPr>
                    <a:grpSpLocks/>
                  </p:cNvGrpSpPr>
                  <p:nvPr/>
                </p:nvGrpSpPr>
                <p:grpSpPr bwMode="auto">
                  <a:xfrm>
                    <a:off x="869" y="891"/>
                    <a:ext cx="221" cy="84"/>
                    <a:chOff x="645" y="891"/>
                    <a:chExt cx="255" cy="111"/>
                  </a:xfrm>
                </p:grpSpPr>
                <p:grpSp>
                  <p:nvGrpSpPr>
                    <p:cNvPr id="231245" name="Group 423"/>
                    <p:cNvGrpSpPr>
                      <a:grpSpLocks/>
                    </p:cNvGrpSpPr>
                    <p:nvPr/>
                  </p:nvGrpSpPr>
                  <p:grpSpPr bwMode="auto">
                    <a:xfrm>
                      <a:off x="645" y="891"/>
                      <a:ext cx="47" cy="111"/>
                      <a:chOff x="645" y="891"/>
                      <a:chExt cx="47" cy="111"/>
                    </a:xfrm>
                  </p:grpSpPr>
                  <p:sp>
                    <p:nvSpPr>
                      <p:cNvPr id="230824" name="Oval 42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25" name="Freeform 42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26" name="Freeform 42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49" name="Group 427"/>
                    <p:cNvGrpSpPr>
                      <a:grpSpLocks/>
                    </p:cNvGrpSpPr>
                    <p:nvPr/>
                  </p:nvGrpSpPr>
                  <p:grpSpPr bwMode="auto">
                    <a:xfrm>
                      <a:off x="697" y="891"/>
                      <a:ext cx="47" cy="111"/>
                      <a:chOff x="645" y="891"/>
                      <a:chExt cx="47" cy="111"/>
                    </a:xfrm>
                  </p:grpSpPr>
                  <p:sp>
                    <p:nvSpPr>
                      <p:cNvPr id="230828" name="Oval 42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29" name="Freeform 42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30" name="Freeform 43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53" name="Group 431"/>
                    <p:cNvGrpSpPr>
                      <a:grpSpLocks/>
                    </p:cNvGrpSpPr>
                    <p:nvPr/>
                  </p:nvGrpSpPr>
                  <p:grpSpPr bwMode="auto">
                    <a:xfrm>
                      <a:off x="749" y="891"/>
                      <a:ext cx="47" cy="111"/>
                      <a:chOff x="645" y="891"/>
                      <a:chExt cx="47" cy="111"/>
                    </a:xfrm>
                  </p:grpSpPr>
                  <p:sp>
                    <p:nvSpPr>
                      <p:cNvPr id="230832" name="Oval 43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33" name="Freeform 43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34" name="Freeform 43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57" name="Group 435"/>
                    <p:cNvGrpSpPr>
                      <a:grpSpLocks/>
                    </p:cNvGrpSpPr>
                    <p:nvPr/>
                  </p:nvGrpSpPr>
                  <p:grpSpPr bwMode="auto">
                    <a:xfrm>
                      <a:off x="801" y="891"/>
                      <a:ext cx="47" cy="111"/>
                      <a:chOff x="645" y="891"/>
                      <a:chExt cx="47" cy="111"/>
                    </a:xfrm>
                  </p:grpSpPr>
                  <p:sp>
                    <p:nvSpPr>
                      <p:cNvPr id="230836" name="Oval 43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37" name="Freeform 43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38" name="Freeform 43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58" name="Group 439"/>
                    <p:cNvGrpSpPr>
                      <a:grpSpLocks/>
                    </p:cNvGrpSpPr>
                    <p:nvPr/>
                  </p:nvGrpSpPr>
                  <p:grpSpPr bwMode="auto">
                    <a:xfrm>
                      <a:off x="853" y="891"/>
                      <a:ext cx="47" cy="111"/>
                      <a:chOff x="645" y="891"/>
                      <a:chExt cx="47" cy="111"/>
                    </a:xfrm>
                  </p:grpSpPr>
                  <p:sp>
                    <p:nvSpPr>
                      <p:cNvPr id="230840" name="Oval 44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41" name="Freeform 44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42" name="Freeform 44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1262" name="Group 443"/>
              <p:cNvGrpSpPr>
                <a:grpSpLocks/>
              </p:cNvGrpSpPr>
              <p:nvPr/>
            </p:nvGrpSpPr>
            <p:grpSpPr bwMode="auto">
              <a:xfrm>
                <a:off x="1093" y="891"/>
                <a:ext cx="447" cy="182"/>
                <a:chOff x="645" y="891"/>
                <a:chExt cx="447" cy="182"/>
              </a:xfrm>
            </p:grpSpPr>
            <p:grpSp>
              <p:nvGrpSpPr>
                <p:cNvPr id="231266" name="Group 444"/>
                <p:cNvGrpSpPr>
                  <a:grpSpLocks/>
                </p:cNvGrpSpPr>
                <p:nvPr/>
              </p:nvGrpSpPr>
              <p:grpSpPr bwMode="auto">
                <a:xfrm>
                  <a:off x="645" y="891"/>
                  <a:ext cx="445" cy="84"/>
                  <a:chOff x="645" y="891"/>
                  <a:chExt cx="445" cy="84"/>
                </a:xfrm>
              </p:grpSpPr>
              <p:grpSp>
                <p:nvGrpSpPr>
                  <p:cNvPr id="231270" name="Group 445"/>
                  <p:cNvGrpSpPr>
                    <a:grpSpLocks/>
                  </p:cNvGrpSpPr>
                  <p:nvPr/>
                </p:nvGrpSpPr>
                <p:grpSpPr bwMode="auto">
                  <a:xfrm>
                    <a:off x="645" y="891"/>
                    <a:ext cx="221" cy="84"/>
                    <a:chOff x="645" y="891"/>
                    <a:chExt cx="255" cy="111"/>
                  </a:xfrm>
                </p:grpSpPr>
                <p:grpSp>
                  <p:nvGrpSpPr>
                    <p:cNvPr id="231274" name="Group 446"/>
                    <p:cNvGrpSpPr>
                      <a:grpSpLocks/>
                    </p:cNvGrpSpPr>
                    <p:nvPr/>
                  </p:nvGrpSpPr>
                  <p:grpSpPr bwMode="auto">
                    <a:xfrm>
                      <a:off x="645" y="891"/>
                      <a:ext cx="47" cy="111"/>
                      <a:chOff x="645" y="891"/>
                      <a:chExt cx="47" cy="111"/>
                    </a:xfrm>
                  </p:grpSpPr>
                  <p:sp>
                    <p:nvSpPr>
                      <p:cNvPr id="230847" name="Oval 44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48" name="Freeform 44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49" name="Freeform 44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78" name="Group 450"/>
                    <p:cNvGrpSpPr>
                      <a:grpSpLocks/>
                    </p:cNvGrpSpPr>
                    <p:nvPr/>
                  </p:nvGrpSpPr>
                  <p:grpSpPr bwMode="auto">
                    <a:xfrm>
                      <a:off x="697" y="891"/>
                      <a:ext cx="47" cy="111"/>
                      <a:chOff x="645" y="891"/>
                      <a:chExt cx="47" cy="111"/>
                    </a:xfrm>
                  </p:grpSpPr>
                  <p:sp>
                    <p:nvSpPr>
                      <p:cNvPr id="230851" name="Oval 45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52" name="Freeform 45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53" name="Freeform 45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79" name="Group 454"/>
                    <p:cNvGrpSpPr>
                      <a:grpSpLocks/>
                    </p:cNvGrpSpPr>
                    <p:nvPr/>
                  </p:nvGrpSpPr>
                  <p:grpSpPr bwMode="auto">
                    <a:xfrm>
                      <a:off x="749" y="891"/>
                      <a:ext cx="47" cy="111"/>
                      <a:chOff x="645" y="891"/>
                      <a:chExt cx="47" cy="111"/>
                    </a:xfrm>
                  </p:grpSpPr>
                  <p:sp>
                    <p:nvSpPr>
                      <p:cNvPr id="230855" name="Oval 45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56" name="Freeform 45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57" name="Freeform 45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80" name="Group 458"/>
                    <p:cNvGrpSpPr>
                      <a:grpSpLocks/>
                    </p:cNvGrpSpPr>
                    <p:nvPr/>
                  </p:nvGrpSpPr>
                  <p:grpSpPr bwMode="auto">
                    <a:xfrm>
                      <a:off x="801" y="891"/>
                      <a:ext cx="47" cy="111"/>
                      <a:chOff x="645" y="891"/>
                      <a:chExt cx="47" cy="111"/>
                    </a:xfrm>
                  </p:grpSpPr>
                  <p:sp>
                    <p:nvSpPr>
                      <p:cNvPr id="230859" name="Oval 45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60" name="Freeform 46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61" name="Freeform 46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84" name="Group 462"/>
                    <p:cNvGrpSpPr>
                      <a:grpSpLocks/>
                    </p:cNvGrpSpPr>
                    <p:nvPr/>
                  </p:nvGrpSpPr>
                  <p:grpSpPr bwMode="auto">
                    <a:xfrm>
                      <a:off x="853" y="891"/>
                      <a:ext cx="47" cy="111"/>
                      <a:chOff x="645" y="891"/>
                      <a:chExt cx="47" cy="111"/>
                    </a:xfrm>
                  </p:grpSpPr>
                  <p:sp>
                    <p:nvSpPr>
                      <p:cNvPr id="230863" name="Oval 46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64" name="Freeform 46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65" name="Freeform 46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288" name="Group 466"/>
                  <p:cNvGrpSpPr>
                    <a:grpSpLocks/>
                  </p:cNvGrpSpPr>
                  <p:nvPr/>
                </p:nvGrpSpPr>
                <p:grpSpPr bwMode="auto">
                  <a:xfrm>
                    <a:off x="869" y="891"/>
                    <a:ext cx="221" cy="84"/>
                    <a:chOff x="645" y="891"/>
                    <a:chExt cx="255" cy="111"/>
                  </a:xfrm>
                </p:grpSpPr>
                <p:grpSp>
                  <p:nvGrpSpPr>
                    <p:cNvPr id="231292" name="Group 467"/>
                    <p:cNvGrpSpPr>
                      <a:grpSpLocks/>
                    </p:cNvGrpSpPr>
                    <p:nvPr/>
                  </p:nvGrpSpPr>
                  <p:grpSpPr bwMode="auto">
                    <a:xfrm>
                      <a:off x="645" y="891"/>
                      <a:ext cx="47" cy="111"/>
                      <a:chOff x="645" y="891"/>
                      <a:chExt cx="47" cy="111"/>
                    </a:xfrm>
                  </p:grpSpPr>
                  <p:sp>
                    <p:nvSpPr>
                      <p:cNvPr id="230868" name="Oval 46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69" name="Freeform 46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70" name="Freeform 47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296" name="Group 471"/>
                    <p:cNvGrpSpPr>
                      <a:grpSpLocks/>
                    </p:cNvGrpSpPr>
                    <p:nvPr/>
                  </p:nvGrpSpPr>
                  <p:grpSpPr bwMode="auto">
                    <a:xfrm>
                      <a:off x="697" y="891"/>
                      <a:ext cx="47" cy="111"/>
                      <a:chOff x="645" y="891"/>
                      <a:chExt cx="47" cy="111"/>
                    </a:xfrm>
                  </p:grpSpPr>
                  <p:sp>
                    <p:nvSpPr>
                      <p:cNvPr id="230872" name="Oval 47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73" name="Freeform 47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74" name="Freeform 47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00" name="Group 475"/>
                    <p:cNvGrpSpPr>
                      <a:grpSpLocks/>
                    </p:cNvGrpSpPr>
                    <p:nvPr/>
                  </p:nvGrpSpPr>
                  <p:grpSpPr bwMode="auto">
                    <a:xfrm>
                      <a:off x="749" y="891"/>
                      <a:ext cx="47" cy="111"/>
                      <a:chOff x="645" y="891"/>
                      <a:chExt cx="47" cy="111"/>
                    </a:xfrm>
                  </p:grpSpPr>
                  <p:sp>
                    <p:nvSpPr>
                      <p:cNvPr id="230876" name="Oval 47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77" name="Freeform 47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78" name="Freeform 47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01" name="Group 479"/>
                    <p:cNvGrpSpPr>
                      <a:grpSpLocks/>
                    </p:cNvGrpSpPr>
                    <p:nvPr/>
                  </p:nvGrpSpPr>
                  <p:grpSpPr bwMode="auto">
                    <a:xfrm>
                      <a:off x="801" y="891"/>
                      <a:ext cx="47" cy="111"/>
                      <a:chOff x="645" y="891"/>
                      <a:chExt cx="47" cy="111"/>
                    </a:xfrm>
                  </p:grpSpPr>
                  <p:sp>
                    <p:nvSpPr>
                      <p:cNvPr id="230880" name="Oval 48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81" name="Freeform 48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82" name="Freeform 48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05" name="Group 483"/>
                    <p:cNvGrpSpPr>
                      <a:grpSpLocks/>
                    </p:cNvGrpSpPr>
                    <p:nvPr/>
                  </p:nvGrpSpPr>
                  <p:grpSpPr bwMode="auto">
                    <a:xfrm>
                      <a:off x="853" y="891"/>
                      <a:ext cx="47" cy="111"/>
                      <a:chOff x="645" y="891"/>
                      <a:chExt cx="47" cy="111"/>
                    </a:xfrm>
                  </p:grpSpPr>
                  <p:sp>
                    <p:nvSpPr>
                      <p:cNvPr id="230884" name="Oval 48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85" name="Freeform 48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86" name="Freeform 48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1309" name="Group 487"/>
                <p:cNvGrpSpPr>
                  <a:grpSpLocks/>
                </p:cNvGrpSpPr>
                <p:nvPr/>
              </p:nvGrpSpPr>
              <p:grpSpPr bwMode="auto">
                <a:xfrm flipV="1">
                  <a:off x="647" y="989"/>
                  <a:ext cx="445" cy="84"/>
                  <a:chOff x="645" y="891"/>
                  <a:chExt cx="445" cy="84"/>
                </a:xfrm>
              </p:grpSpPr>
              <p:grpSp>
                <p:nvGrpSpPr>
                  <p:cNvPr id="231313" name="Group 488"/>
                  <p:cNvGrpSpPr>
                    <a:grpSpLocks/>
                  </p:cNvGrpSpPr>
                  <p:nvPr/>
                </p:nvGrpSpPr>
                <p:grpSpPr bwMode="auto">
                  <a:xfrm>
                    <a:off x="645" y="891"/>
                    <a:ext cx="221" cy="84"/>
                    <a:chOff x="645" y="891"/>
                    <a:chExt cx="255" cy="111"/>
                  </a:xfrm>
                </p:grpSpPr>
                <p:grpSp>
                  <p:nvGrpSpPr>
                    <p:cNvPr id="231317" name="Group 489"/>
                    <p:cNvGrpSpPr>
                      <a:grpSpLocks/>
                    </p:cNvGrpSpPr>
                    <p:nvPr/>
                  </p:nvGrpSpPr>
                  <p:grpSpPr bwMode="auto">
                    <a:xfrm>
                      <a:off x="645" y="891"/>
                      <a:ext cx="47" cy="111"/>
                      <a:chOff x="645" y="891"/>
                      <a:chExt cx="47" cy="111"/>
                    </a:xfrm>
                  </p:grpSpPr>
                  <p:sp>
                    <p:nvSpPr>
                      <p:cNvPr id="230890" name="Oval 49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91" name="Freeform 49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92" name="Freeform 49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47" name="Group 493"/>
                    <p:cNvGrpSpPr>
                      <a:grpSpLocks/>
                    </p:cNvGrpSpPr>
                    <p:nvPr/>
                  </p:nvGrpSpPr>
                  <p:grpSpPr bwMode="auto">
                    <a:xfrm>
                      <a:off x="697" y="891"/>
                      <a:ext cx="47" cy="111"/>
                      <a:chOff x="645" y="891"/>
                      <a:chExt cx="47" cy="111"/>
                    </a:xfrm>
                  </p:grpSpPr>
                  <p:sp>
                    <p:nvSpPr>
                      <p:cNvPr id="230894" name="Oval 49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95" name="Freeform 49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896" name="Freeform 49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48" name="Group 497"/>
                    <p:cNvGrpSpPr>
                      <a:grpSpLocks/>
                    </p:cNvGrpSpPr>
                    <p:nvPr/>
                  </p:nvGrpSpPr>
                  <p:grpSpPr bwMode="auto">
                    <a:xfrm>
                      <a:off x="749" y="891"/>
                      <a:ext cx="47" cy="111"/>
                      <a:chOff x="645" y="891"/>
                      <a:chExt cx="47" cy="111"/>
                    </a:xfrm>
                  </p:grpSpPr>
                  <p:sp>
                    <p:nvSpPr>
                      <p:cNvPr id="230898" name="Oval 49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899" name="Freeform 49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00" name="Freeform 50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53" name="Group 501"/>
                    <p:cNvGrpSpPr>
                      <a:grpSpLocks/>
                    </p:cNvGrpSpPr>
                    <p:nvPr/>
                  </p:nvGrpSpPr>
                  <p:grpSpPr bwMode="auto">
                    <a:xfrm>
                      <a:off x="801" y="891"/>
                      <a:ext cx="47" cy="111"/>
                      <a:chOff x="645" y="891"/>
                      <a:chExt cx="47" cy="111"/>
                    </a:xfrm>
                  </p:grpSpPr>
                  <p:sp>
                    <p:nvSpPr>
                      <p:cNvPr id="230902" name="Oval 50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03" name="Freeform 50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04" name="Freeform 50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61" name="Group 505"/>
                    <p:cNvGrpSpPr>
                      <a:grpSpLocks/>
                    </p:cNvGrpSpPr>
                    <p:nvPr/>
                  </p:nvGrpSpPr>
                  <p:grpSpPr bwMode="auto">
                    <a:xfrm>
                      <a:off x="853" y="891"/>
                      <a:ext cx="47" cy="111"/>
                      <a:chOff x="645" y="891"/>
                      <a:chExt cx="47" cy="111"/>
                    </a:xfrm>
                  </p:grpSpPr>
                  <p:sp>
                    <p:nvSpPr>
                      <p:cNvPr id="230906" name="Oval 50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07" name="Freeform 50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08" name="Freeform 50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362" name="Group 509"/>
                  <p:cNvGrpSpPr>
                    <a:grpSpLocks/>
                  </p:cNvGrpSpPr>
                  <p:nvPr/>
                </p:nvGrpSpPr>
                <p:grpSpPr bwMode="auto">
                  <a:xfrm>
                    <a:off x="869" y="891"/>
                    <a:ext cx="221" cy="84"/>
                    <a:chOff x="645" y="891"/>
                    <a:chExt cx="255" cy="111"/>
                  </a:xfrm>
                </p:grpSpPr>
                <p:grpSp>
                  <p:nvGrpSpPr>
                    <p:cNvPr id="231367" name="Group 510"/>
                    <p:cNvGrpSpPr>
                      <a:grpSpLocks/>
                    </p:cNvGrpSpPr>
                    <p:nvPr/>
                  </p:nvGrpSpPr>
                  <p:grpSpPr bwMode="auto">
                    <a:xfrm>
                      <a:off x="645" y="891"/>
                      <a:ext cx="47" cy="111"/>
                      <a:chOff x="645" y="891"/>
                      <a:chExt cx="47" cy="111"/>
                    </a:xfrm>
                  </p:grpSpPr>
                  <p:sp>
                    <p:nvSpPr>
                      <p:cNvPr id="230911" name="Oval 51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12" name="Freeform 51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13" name="Freeform 51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75" name="Group 514"/>
                    <p:cNvGrpSpPr>
                      <a:grpSpLocks/>
                    </p:cNvGrpSpPr>
                    <p:nvPr/>
                  </p:nvGrpSpPr>
                  <p:grpSpPr bwMode="auto">
                    <a:xfrm>
                      <a:off x="697" y="891"/>
                      <a:ext cx="47" cy="111"/>
                      <a:chOff x="645" y="891"/>
                      <a:chExt cx="47" cy="111"/>
                    </a:xfrm>
                  </p:grpSpPr>
                  <p:sp>
                    <p:nvSpPr>
                      <p:cNvPr id="230915" name="Oval 51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16" name="Freeform 51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17" name="Freeform 51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76" name="Group 518"/>
                    <p:cNvGrpSpPr>
                      <a:grpSpLocks/>
                    </p:cNvGrpSpPr>
                    <p:nvPr/>
                  </p:nvGrpSpPr>
                  <p:grpSpPr bwMode="auto">
                    <a:xfrm>
                      <a:off x="749" y="891"/>
                      <a:ext cx="47" cy="111"/>
                      <a:chOff x="645" y="891"/>
                      <a:chExt cx="47" cy="111"/>
                    </a:xfrm>
                  </p:grpSpPr>
                  <p:sp>
                    <p:nvSpPr>
                      <p:cNvPr id="230919" name="Oval 51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20" name="Freeform 52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21" name="Freeform 52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81" name="Group 522"/>
                    <p:cNvGrpSpPr>
                      <a:grpSpLocks/>
                    </p:cNvGrpSpPr>
                    <p:nvPr/>
                  </p:nvGrpSpPr>
                  <p:grpSpPr bwMode="auto">
                    <a:xfrm>
                      <a:off x="801" y="891"/>
                      <a:ext cx="47" cy="111"/>
                      <a:chOff x="645" y="891"/>
                      <a:chExt cx="47" cy="111"/>
                    </a:xfrm>
                  </p:grpSpPr>
                  <p:sp>
                    <p:nvSpPr>
                      <p:cNvPr id="230923" name="Oval 52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24" name="Freeform 52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25" name="Freeform 52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389" name="Group 526"/>
                    <p:cNvGrpSpPr>
                      <a:grpSpLocks/>
                    </p:cNvGrpSpPr>
                    <p:nvPr/>
                  </p:nvGrpSpPr>
                  <p:grpSpPr bwMode="auto">
                    <a:xfrm>
                      <a:off x="853" y="891"/>
                      <a:ext cx="47" cy="111"/>
                      <a:chOff x="645" y="891"/>
                      <a:chExt cx="47" cy="111"/>
                    </a:xfrm>
                  </p:grpSpPr>
                  <p:sp>
                    <p:nvSpPr>
                      <p:cNvPr id="230927" name="Oval 52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28" name="Freeform 52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29" name="Freeform 52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1390" name="Group 530"/>
              <p:cNvGrpSpPr>
                <a:grpSpLocks/>
              </p:cNvGrpSpPr>
              <p:nvPr/>
            </p:nvGrpSpPr>
            <p:grpSpPr bwMode="auto">
              <a:xfrm>
                <a:off x="1541" y="891"/>
                <a:ext cx="447" cy="182"/>
                <a:chOff x="645" y="891"/>
                <a:chExt cx="447" cy="182"/>
              </a:xfrm>
            </p:grpSpPr>
            <p:grpSp>
              <p:nvGrpSpPr>
                <p:cNvPr id="231395" name="Group 531"/>
                <p:cNvGrpSpPr>
                  <a:grpSpLocks/>
                </p:cNvGrpSpPr>
                <p:nvPr/>
              </p:nvGrpSpPr>
              <p:grpSpPr bwMode="auto">
                <a:xfrm>
                  <a:off x="645" y="891"/>
                  <a:ext cx="445" cy="84"/>
                  <a:chOff x="645" y="891"/>
                  <a:chExt cx="445" cy="84"/>
                </a:xfrm>
              </p:grpSpPr>
              <p:grpSp>
                <p:nvGrpSpPr>
                  <p:cNvPr id="231403" name="Group 532"/>
                  <p:cNvGrpSpPr>
                    <a:grpSpLocks/>
                  </p:cNvGrpSpPr>
                  <p:nvPr/>
                </p:nvGrpSpPr>
                <p:grpSpPr bwMode="auto">
                  <a:xfrm>
                    <a:off x="645" y="891"/>
                    <a:ext cx="221" cy="84"/>
                    <a:chOff x="645" y="891"/>
                    <a:chExt cx="255" cy="111"/>
                  </a:xfrm>
                </p:grpSpPr>
                <p:grpSp>
                  <p:nvGrpSpPr>
                    <p:cNvPr id="231404" name="Group 533"/>
                    <p:cNvGrpSpPr>
                      <a:grpSpLocks/>
                    </p:cNvGrpSpPr>
                    <p:nvPr/>
                  </p:nvGrpSpPr>
                  <p:grpSpPr bwMode="auto">
                    <a:xfrm>
                      <a:off x="645" y="891"/>
                      <a:ext cx="47" cy="111"/>
                      <a:chOff x="645" y="891"/>
                      <a:chExt cx="47" cy="111"/>
                    </a:xfrm>
                  </p:grpSpPr>
                  <p:sp>
                    <p:nvSpPr>
                      <p:cNvPr id="230934" name="Oval 53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35" name="Freeform 53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36" name="Freeform 53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09" name="Group 537"/>
                    <p:cNvGrpSpPr>
                      <a:grpSpLocks/>
                    </p:cNvGrpSpPr>
                    <p:nvPr/>
                  </p:nvGrpSpPr>
                  <p:grpSpPr bwMode="auto">
                    <a:xfrm>
                      <a:off x="697" y="891"/>
                      <a:ext cx="47" cy="111"/>
                      <a:chOff x="645" y="891"/>
                      <a:chExt cx="47" cy="111"/>
                    </a:xfrm>
                  </p:grpSpPr>
                  <p:sp>
                    <p:nvSpPr>
                      <p:cNvPr id="230938" name="Oval 53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39" name="Freeform 53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40" name="Freeform 54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26" name="Group 541"/>
                    <p:cNvGrpSpPr>
                      <a:grpSpLocks/>
                    </p:cNvGrpSpPr>
                    <p:nvPr/>
                  </p:nvGrpSpPr>
                  <p:grpSpPr bwMode="auto">
                    <a:xfrm>
                      <a:off x="749" y="891"/>
                      <a:ext cx="47" cy="111"/>
                      <a:chOff x="645" y="891"/>
                      <a:chExt cx="47" cy="111"/>
                    </a:xfrm>
                  </p:grpSpPr>
                  <p:sp>
                    <p:nvSpPr>
                      <p:cNvPr id="230942" name="Oval 54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43" name="Freeform 54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44" name="Freeform 54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33" name="Group 545"/>
                    <p:cNvGrpSpPr>
                      <a:grpSpLocks/>
                    </p:cNvGrpSpPr>
                    <p:nvPr/>
                  </p:nvGrpSpPr>
                  <p:grpSpPr bwMode="auto">
                    <a:xfrm>
                      <a:off x="801" y="891"/>
                      <a:ext cx="47" cy="111"/>
                      <a:chOff x="645" y="891"/>
                      <a:chExt cx="47" cy="111"/>
                    </a:xfrm>
                  </p:grpSpPr>
                  <p:sp>
                    <p:nvSpPr>
                      <p:cNvPr id="230946" name="Oval 54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47" name="Freeform 54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48" name="Freeform 54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40" name="Group 549"/>
                    <p:cNvGrpSpPr>
                      <a:grpSpLocks/>
                    </p:cNvGrpSpPr>
                    <p:nvPr/>
                  </p:nvGrpSpPr>
                  <p:grpSpPr bwMode="auto">
                    <a:xfrm>
                      <a:off x="853" y="891"/>
                      <a:ext cx="47" cy="111"/>
                      <a:chOff x="645" y="891"/>
                      <a:chExt cx="47" cy="111"/>
                    </a:xfrm>
                  </p:grpSpPr>
                  <p:sp>
                    <p:nvSpPr>
                      <p:cNvPr id="230950" name="Oval 55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51" name="Freeform 55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52" name="Freeform 55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1446" name="Group 553"/>
                  <p:cNvGrpSpPr>
                    <a:grpSpLocks/>
                  </p:cNvGrpSpPr>
                  <p:nvPr/>
                </p:nvGrpSpPr>
                <p:grpSpPr bwMode="auto">
                  <a:xfrm>
                    <a:off x="869" y="891"/>
                    <a:ext cx="221" cy="84"/>
                    <a:chOff x="645" y="891"/>
                    <a:chExt cx="255" cy="111"/>
                  </a:xfrm>
                </p:grpSpPr>
                <p:grpSp>
                  <p:nvGrpSpPr>
                    <p:cNvPr id="231452" name="Group 554"/>
                    <p:cNvGrpSpPr>
                      <a:grpSpLocks/>
                    </p:cNvGrpSpPr>
                    <p:nvPr/>
                  </p:nvGrpSpPr>
                  <p:grpSpPr bwMode="auto">
                    <a:xfrm>
                      <a:off x="645" y="891"/>
                      <a:ext cx="47" cy="111"/>
                      <a:chOff x="645" y="891"/>
                      <a:chExt cx="47" cy="111"/>
                    </a:xfrm>
                  </p:grpSpPr>
                  <p:sp>
                    <p:nvSpPr>
                      <p:cNvPr id="230955" name="Oval 55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56" name="Freeform 55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57" name="Freeform 55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53" name="Group 558"/>
                    <p:cNvGrpSpPr>
                      <a:grpSpLocks/>
                    </p:cNvGrpSpPr>
                    <p:nvPr/>
                  </p:nvGrpSpPr>
                  <p:grpSpPr bwMode="auto">
                    <a:xfrm>
                      <a:off x="697" y="891"/>
                      <a:ext cx="47" cy="111"/>
                      <a:chOff x="645" y="891"/>
                      <a:chExt cx="47" cy="111"/>
                    </a:xfrm>
                  </p:grpSpPr>
                  <p:sp>
                    <p:nvSpPr>
                      <p:cNvPr id="230959" name="Oval 55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60" name="Freeform 56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61" name="Freeform 56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54" name="Group 562"/>
                    <p:cNvGrpSpPr>
                      <a:grpSpLocks/>
                    </p:cNvGrpSpPr>
                    <p:nvPr/>
                  </p:nvGrpSpPr>
                  <p:grpSpPr bwMode="auto">
                    <a:xfrm>
                      <a:off x="749" y="891"/>
                      <a:ext cx="47" cy="111"/>
                      <a:chOff x="645" y="891"/>
                      <a:chExt cx="47" cy="111"/>
                    </a:xfrm>
                  </p:grpSpPr>
                  <p:sp>
                    <p:nvSpPr>
                      <p:cNvPr id="230963" name="Oval 56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64" name="Freeform 56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65" name="Freeform 56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1455" name="Group 566"/>
                    <p:cNvGrpSpPr>
                      <a:grpSpLocks/>
                    </p:cNvGrpSpPr>
                    <p:nvPr/>
                  </p:nvGrpSpPr>
                  <p:grpSpPr bwMode="auto">
                    <a:xfrm>
                      <a:off x="801" y="891"/>
                      <a:ext cx="47" cy="111"/>
                      <a:chOff x="645" y="891"/>
                      <a:chExt cx="47" cy="111"/>
                    </a:xfrm>
                  </p:grpSpPr>
                  <p:sp>
                    <p:nvSpPr>
                      <p:cNvPr id="230967" name="Oval 56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68" name="Freeform 56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69" name="Freeform 56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00" name="Group 570"/>
                    <p:cNvGrpSpPr>
                      <a:grpSpLocks/>
                    </p:cNvGrpSpPr>
                    <p:nvPr/>
                  </p:nvGrpSpPr>
                  <p:grpSpPr bwMode="auto">
                    <a:xfrm>
                      <a:off x="853" y="891"/>
                      <a:ext cx="47" cy="111"/>
                      <a:chOff x="645" y="891"/>
                      <a:chExt cx="47" cy="111"/>
                    </a:xfrm>
                  </p:grpSpPr>
                  <p:sp>
                    <p:nvSpPr>
                      <p:cNvPr id="230971" name="Oval 57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72" name="Freeform 57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73" name="Freeform 57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0401" name="Group 574"/>
                <p:cNvGrpSpPr>
                  <a:grpSpLocks/>
                </p:cNvGrpSpPr>
                <p:nvPr/>
              </p:nvGrpSpPr>
              <p:grpSpPr bwMode="auto">
                <a:xfrm flipV="1">
                  <a:off x="647" y="989"/>
                  <a:ext cx="445" cy="84"/>
                  <a:chOff x="645" y="891"/>
                  <a:chExt cx="445" cy="84"/>
                </a:xfrm>
              </p:grpSpPr>
              <p:grpSp>
                <p:nvGrpSpPr>
                  <p:cNvPr id="230405" name="Group 575"/>
                  <p:cNvGrpSpPr>
                    <a:grpSpLocks/>
                  </p:cNvGrpSpPr>
                  <p:nvPr/>
                </p:nvGrpSpPr>
                <p:grpSpPr bwMode="auto">
                  <a:xfrm>
                    <a:off x="645" y="891"/>
                    <a:ext cx="221" cy="84"/>
                    <a:chOff x="645" y="891"/>
                    <a:chExt cx="255" cy="111"/>
                  </a:xfrm>
                </p:grpSpPr>
                <p:grpSp>
                  <p:nvGrpSpPr>
                    <p:cNvPr id="230406" name="Group 576"/>
                    <p:cNvGrpSpPr>
                      <a:grpSpLocks/>
                    </p:cNvGrpSpPr>
                    <p:nvPr/>
                  </p:nvGrpSpPr>
                  <p:grpSpPr bwMode="auto">
                    <a:xfrm>
                      <a:off x="645" y="891"/>
                      <a:ext cx="47" cy="111"/>
                      <a:chOff x="645" y="891"/>
                      <a:chExt cx="47" cy="111"/>
                    </a:xfrm>
                  </p:grpSpPr>
                  <p:sp>
                    <p:nvSpPr>
                      <p:cNvPr id="230977" name="Oval 57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78" name="Freeform 57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79" name="Freeform 57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07" name="Group 580"/>
                    <p:cNvGrpSpPr>
                      <a:grpSpLocks/>
                    </p:cNvGrpSpPr>
                    <p:nvPr/>
                  </p:nvGrpSpPr>
                  <p:grpSpPr bwMode="auto">
                    <a:xfrm>
                      <a:off x="697" y="891"/>
                      <a:ext cx="47" cy="111"/>
                      <a:chOff x="645" y="891"/>
                      <a:chExt cx="47" cy="111"/>
                    </a:xfrm>
                  </p:grpSpPr>
                  <p:sp>
                    <p:nvSpPr>
                      <p:cNvPr id="230981" name="Oval 58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82" name="Freeform 58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83" name="Freeform 58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08" name="Group 584"/>
                    <p:cNvGrpSpPr>
                      <a:grpSpLocks/>
                    </p:cNvGrpSpPr>
                    <p:nvPr/>
                  </p:nvGrpSpPr>
                  <p:grpSpPr bwMode="auto">
                    <a:xfrm>
                      <a:off x="749" y="891"/>
                      <a:ext cx="47" cy="111"/>
                      <a:chOff x="645" y="891"/>
                      <a:chExt cx="47" cy="111"/>
                    </a:xfrm>
                  </p:grpSpPr>
                  <p:sp>
                    <p:nvSpPr>
                      <p:cNvPr id="230985" name="Oval 58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86" name="Freeform 58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87" name="Freeform 58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09" name="Group 588"/>
                    <p:cNvGrpSpPr>
                      <a:grpSpLocks/>
                    </p:cNvGrpSpPr>
                    <p:nvPr/>
                  </p:nvGrpSpPr>
                  <p:grpSpPr bwMode="auto">
                    <a:xfrm>
                      <a:off x="801" y="891"/>
                      <a:ext cx="47" cy="111"/>
                      <a:chOff x="645" y="891"/>
                      <a:chExt cx="47" cy="111"/>
                    </a:xfrm>
                  </p:grpSpPr>
                  <p:sp>
                    <p:nvSpPr>
                      <p:cNvPr id="230989" name="Oval 58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90" name="Freeform 59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91" name="Freeform 59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10" name="Group 592"/>
                    <p:cNvGrpSpPr>
                      <a:grpSpLocks/>
                    </p:cNvGrpSpPr>
                    <p:nvPr/>
                  </p:nvGrpSpPr>
                  <p:grpSpPr bwMode="auto">
                    <a:xfrm>
                      <a:off x="853" y="891"/>
                      <a:ext cx="47" cy="111"/>
                      <a:chOff x="645" y="891"/>
                      <a:chExt cx="47" cy="111"/>
                    </a:xfrm>
                  </p:grpSpPr>
                  <p:sp>
                    <p:nvSpPr>
                      <p:cNvPr id="230993" name="Oval 5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94" name="Freeform 5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0995" name="Freeform 5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414" name="Group 596"/>
                  <p:cNvGrpSpPr>
                    <a:grpSpLocks/>
                  </p:cNvGrpSpPr>
                  <p:nvPr/>
                </p:nvGrpSpPr>
                <p:grpSpPr bwMode="auto">
                  <a:xfrm>
                    <a:off x="869" y="891"/>
                    <a:ext cx="221" cy="84"/>
                    <a:chOff x="645" y="891"/>
                    <a:chExt cx="255" cy="111"/>
                  </a:xfrm>
                </p:grpSpPr>
                <p:grpSp>
                  <p:nvGrpSpPr>
                    <p:cNvPr id="230418" name="Group 597"/>
                    <p:cNvGrpSpPr>
                      <a:grpSpLocks/>
                    </p:cNvGrpSpPr>
                    <p:nvPr/>
                  </p:nvGrpSpPr>
                  <p:grpSpPr bwMode="auto">
                    <a:xfrm>
                      <a:off x="645" y="891"/>
                      <a:ext cx="47" cy="111"/>
                      <a:chOff x="645" y="891"/>
                      <a:chExt cx="47" cy="111"/>
                    </a:xfrm>
                  </p:grpSpPr>
                  <p:sp>
                    <p:nvSpPr>
                      <p:cNvPr id="230998" name="Oval 59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0999" name="Freeform 59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00" name="Freeform 60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22" name="Group 601"/>
                    <p:cNvGrpSpPr>
                      <a:grpSpLocks/>
                    </p:cNvGrpSpPr>
                    <p:nvPr/>
                  </p:nvGrpSpPr>
                  <p:grpSpPr bwMode="auto">
                    <a:xfrm>
                      <a:off x="697" y="891"/>
                      <a:ext cx="47" cy="111"/>
                      <a:chOff x="645" y="891"/>
                      <a:chExt cx="47" cy="111"/>
                    </a:xfrm>
                  </p:grpSpPr>
                  <p:sp>
                    <p:nvSpPr>
                      <p:cNvPr id="231002" name="Oval 60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03" name="Freeform 60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04" name="Freeform 60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26" name="Group 605"/>
                    <p:cNvGrpSpPr>
                      <a:grpSpLocks/>
                    </p:cNvGrpSpPr>
                    <p:nvPr/>
                  </p:nvGrpSpPr>
                  <p:grpSpPr bwMode="auto">
                    <a:xfrm>
                      <a:off x="749" y="891"/>
                      <a:ext cx="47" cy="111"/>
                      <a:chOff x="645" y="891"/>
                      <a:chExt cx="47" cy="111"/>
                    </a:xfrm>
                  </p:grpSpPr>
                  <p:sp>
                    <p:nvSpPr>
                      <p:cNvPr id="231006" name="Oval 60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07" name="Freeform 60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08" name="Freeform 60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30" name="Group 609"/>
                    <p:cNvGrpSpPr>
                      <a:grpSpLocks/>
                    </p:cNvGrpSpPr>
                    <p:nvPr/>
                  </p:nvGrpSpPr>
                  <p:grpSpPr bwMode="auto">
                    <a:xfrm>
                      <a:off x="801" y="891"/>
                      <a:ext cx="47" cy="111"/>
                      <a:chOff x="645" y="891"/>
                      <a:chExt cx="47" cy="111"/>
                    </a:xfrm>
                  </p:grpSpPr>
                  <p:sp>
                    <p:nvSpPr>
                      <p:cNvPr id="231010" name="Oval 61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11" name="Freeform 61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12" name="Freeform 61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31" name="Group 613"/>
                    <p:cNvGrpSpPr>
                      <a:grpSpLocks/>
                    </p:cNvGrpSpPr>
                    <p:nvPr/>
                  </p:nvGrpSpPr>
                  <p:grpSpPr bwMode="auto">
                    <a:xfrm>
                      <a:off x="853" y="891"/>
                      <a:ext cx="47" cy="111"/>
                      <a:chOff x="645" y="891"/>
                      <a:chExt cx="47" cy="111"/>
                    </a:xfrm>
                  </p:grpSpPr>
                  <p:sp>
                    <p:nvSpPr>
                      <p:cNvPr id="231014" name="Oval 61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15" name="Freeform 61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16" name="Freeform 61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0435" name="Group 617"/>
              <p:cNvGrpSpPr>
                <a:grpSpLocks/>
              </p:cNvGrpSpPr>
              <p:nvPr/>
            </p:nvGrpSpPr>
            <p:grpSpPr bwMode="auto">
              <a:xfrm>
                <a:off x="1989" y="891"/>
                <a:ext cx="447" cy="182"/>
                <a:chOff x="645" y="891"/>
                <a:chExt cx="447" cy="182"/>
              </a:xfrm>
            </p:grpSpPr>
            <p:grpSp>
              <p:nvGrpSpPr>
                <p:cNvPr id="230439" name="Group 618"/>
                <p:cNvGrpSpPr>
                  <a:grpSpLocks/>
                </p:cNvGrpSpPr>
                <p:nvPr/>
              </p:nvGrpSpPr>
              <p:grpSpPr bwMode="auto">
                <a:xfrm>
                  <a:off x="645" y="891"/>
                  <a:ext cx="445" cy="84"/>
                  <a:chOff x="645" y="891"/>
                  <a:chExt cx="445" cy="84"/>
                </a:xfrm>
              </p:grpSpPr>
              <p:grpSp>
                <p:nvGrpSpPr>
                  <p:cNvPr id="230443" name="Group 619"/>
                  <p:cNvGrpSpPr>
                    <a:grpSpLocks/>
                  </p:cNvGrpSpPr>
                  <p:nvPr/>
                </p:nvGrpSpPr>
                <p:grpSpPr bwMode="auto">
                  <a:xfrm>
                    <a:off x="645" y="891"/>
                    <a:ext cx="221" cy="84"/>
                    <a:chOff x="645" y="891"/>
                    <a:chExt cx="255" cy="111"/>
                  </a:xfrm>
                </p:grpSpPr>
                <p:grpSp>
                  <p:nvGrpSpPr>
                    <p:cNvPr id="230447" name="Group 620"/>
                    <p:cNvGrpSpPr>
                      <a:grpSpLocks/>
                    </p:cNvGrpSpPr>
                    <p:nvPr/>
                  </p:nvGrpSpPr>
                  <p:grpSpPr bwMode="auto">
                    <a:xfrm>
                      <a:off x="645" y="891"/>
                      <a:ext cx="47" cy="111"/>
                      <a:chOff x="645" y="891"/>
                      <a:chExt cx="47" cy="111"/>
                    </a:xfrm>
                  </p:grpSpPr>
                  <p:sp>
                    <p:nvSpPr>
                      <p:cNvPr id="231021" name="Oval 62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22" name="Freeform 62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23" name="Freeform 62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51" name="Group 624"/>
                    <p:cNvGrpSpPr>
                      <a:grpSpLocks/>
                    </p:cNvGrpSpPr>
                    <p:nvPr/>
                  </p:nvGrpSpPr>
                  <p:grpSpPr bwMode="auto">
                    <a:xfrm>
                      <a:off x="697" y="891"/>
                      <a:ext cx="47" cy="111"/>
                      <a:chOff x="645" y="891"/>
                      <a:chExt cx="47" cy="111"/>
                    </a:xfrm>
                  </p:grpSpPr>
                  <p:sp>
                    <p:nvSpPr>
                      <p:cNvPr id="231025" name="Oval 62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26" name="Freeform 62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27" name="Freeform 62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52" name="Group 628"/>
                    <p:cNvGrpSpPr>
                      <a:grpSpLocks/>
                    </p:cNvGrpSpPr>
                    <p:nvPr/>
                  </p:nvGrpSpPr>
                  <p:grpSpPr bwMode="auto">
                    <a:xfrm>
                      <a:off x="749" y="891"/>
                      <a:ext cx="47" cy="111"/>
                      <a:chOff x="645" y="891"/>
                      <a:chExt cx="47" cy="111"/>
                    </a:xfrm>
                  </p:grpSpPr>
                  <p:sp>
                    <p:nvSpPr>
                      <p:cNvPr id="231029" name="Oval 62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30" name="Freeform 63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31" name="Freeform 63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53" name="Group 632"/>
                    <p:cNvGrpSpPr>
                      <a:grpSpLocks/>
                    </p:cNvGrpSpPr>
                    <p:nvPr/>
                  </p:nvGrpSpPr>
                  <p:grpSpPr bwMode="auto">
                    <a:xfrm>
                      <a:off x="801" y="891"/>
                      <a:ext cx="47" cy="111"/>
                      <a:chOff x="645" y="891"/>
                      <a:chExt cx="47" cy="111"/>
                    </a:xfrm>
                  </p:grpSpPr>
                  <p:sp>
                    <p:nvSpPr>
                      <p:cNvPr id="231033" name="Oval 63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34" name="Freeform 63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35" name="Freeform 63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57" name="Group 636"/>
                    <p:cNvGrpSpPr>
                      <a:grpSpLocks/>
                    </p:cNvGrpSpPr>
                    <p:nvPr/>
                  </p:nvGrpSpPr>
                  <p:grpSpPr bwMode="auto">
                    <a:xfrm>
                      <a:off x="853" y="891"/>
                      <a:ext cx="47" cy="111"/>
                      <a:chOff x="645" y="891"/>
                      <a:chExt cx="47" cy="111"/>
                    </a:xfrm>
                  </p:grpSpPr>
                  <p:sp>
                    <p:nvSpPr>
                      <p:cNvPr id="231037" name="Oval 63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38" name="Freeform 63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39" name="Freeform 63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461" name="Group 640"/>
                  <p:cNvGrpSpPr>
                    <a:grpSpLocks/>
                  </p:cNvGrpSpPr>
                  <p:nvPr/>
                </p:nvGrpSpPr>
                <p:grpSpPr bwMode="auto">
                  <a:xfrm>
                    <a:off x="869" y="891"/>
                    <a:ext cx="221" cy="84"/>
                    <a:chOff x="645" y="891"/>
                    <a:chExt cx="255" cy="111"/>
                  </a:xfrm>
                </p:grpSpPr>
                <p:grpSp>
                  <p:nvGrpSpPr>
                    <p:cNvPr id="230465" name="Group 641"/>
                    <p:cNvGrpSpPr>
                      <a:grpSpLocks/>
                    </p:cNvGrpSpPr>
                    <p:nvPr/>
                  </p:nvGrpSpPr>
                  <p:grpSpPr bwMode="auto">
                    <a:xfrm>
                      <a:off x="645" y="891"/>
                      <a:ext cx="47" cy="111"/>
                      <a:chOff x="645" y="891"/>
                      <a:chExt cx="47" cy="111"/>
                    </a:xfrm>
                  </p:grpSpPr>
                  <p:sp>
                    <p:nvSpPr>
                      <p:cNvPr id="231042" name="Oval 64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43" name="Freeform 64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44" name="Freeform 64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69" name="Group 645"/>
                    <p:cNvGrpSpPr>
                      <a:grpSpLocks/>
                    </p:cNvGrpSpPr>
                    <p:nvPr/>
                  </p:nvGrpSpPr>
                  <p:grpSpPr bwMode="auto">
                    <a:xfrm>
                      <a:off x="697" y="891"/>
                      <a:ext cx="47" cy="111"/>
                      <a:chOff x="645" y="891"/>
                      <a:chExt cx="47" cy="111"/>
                    </a:xfrm>
                  </p:grpSpPr>
                  <p:sp>
                    <p:nvSpPr>
                      <p:cNvPr id="231046" name="Oval 64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47" name="Freeform 64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48" name="Freeform 64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73" name="Group 649"/>
                    <p:cNvGrpSpPr>
                      <a:grpSpLocks/>
                    </p:cNvGrpSpPr>
                    <p:nvPr/>
                  </p:nvGrpSpPr>
                  <p:grpSpPr bwMode="auto">
                    <a:xfrm>
                      <a:off x="749" y="891"/>
                      <a:ext cx="47" cy="111"/>
                      <a:chOff x="645" y="891"/>
                      <a:chExt cx="47" cy="111"/>
                    </a:xfrm>
                  </p:grpSpPr>
                  <p:sp>
                    <p:nvSpPr>
                      <p:cNvPr id="231050" name="Oval 65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51" name="Freeform 65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52" name="Freeform 65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74" name="Group 653"/>
                    <p:cNvGrpSpPr>
                      <a:grpSpLocks/>
                    </p:cNvGrpSpPr>
                    <p:nvPr/>
                  </p:nvGrpSpPr>
                  <p:grpSpPr bwMode="auto">
                    <a:xfrm>
                      <a:off x="801" y="891"/>
                      <a:ext cx="47" cy="111"/>
                      <a:chOff x="645" y="891"/>
                      <a:chExt cx="47" cy="111"/>
                    </a:xfrm>
                  </p:grpSpPr>
                  <p:sp>
                    <p:nvSpPr>
                      <p:cNvPr id="231054" name="Oval 65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55" name="Freeform 65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56" name="Freeform 65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78" name="Group 657"/>
                    <p:cNvGrpSpPr>
                      <a:grpSpLocks/>
                    </p:cNvGrpSpPr>
                    <p:nvPr/>
                  </p:nvGrpSpPr>
                  <p:grpSpPr bwMode="auto">
                    <a:xfrm>
                      <a:off x="853" y="891"/>
                      <a:ext cx="47" cy="111"/>
                      <a:chOff x="645" y="891"/>
                      <a:chExt cx="47" cy="111"/>
                    </a:xfrm>
                  </p:grpSpPr>
                  <p:sp>
                    <p:nvSpPr>
                      <p:cNvPr id="231058" name="Oval 65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59" name="Freeform 65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60" name="Freeform 66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0482" name="Group 661"/>
                <p:cNvGrpSpPr>
                  <a:grpSpLocks/>
                </p:cNvGrpSpPr>
                <p:nvPr/>
              </p:nvGrpSpPr>
              <p:grpSpPr bwMode="auto">
                <a:xfrm flipV="1">
                  <a:off x="647" y="989"/>
                  <a:ext cx="445" cy="84"/>
                  <a:chOff x="645" y="891"/>
                  <a:chExt cx="445" cy="84"/>
                </a:xfrm>
              </p:grpSpPr>
              <p:grpSp>
                <p:nvGrpSpPr>
                  <p:cNvPr id="230486" name="Group 662"/>
                  <p:cNvGrpSpPr>
                    <a:grpSpLocks/>
                  </p:cNvGrpSpPr>
                  <p:nvPr/>
                </p:nvGrpSpPr>
                <p:grpSpPr bwMode="auto">
                  <a:xfrm>
                    <a:off x="645" y="891"/>
                    <a:ext cx="221" cy="84"/>
                    <a:chOff x="645" y="891"/>
                    <a:chExt cx="255" cy="111"/>
                  </a:xfrm>
                </p:grpSpPr>
                <p:grpSp>
                  <p:nvGrpSpPr>
                    <p:cNvPr id="230490" name="Group 663"/>
                    <p:cNvGrpSpPr>
                      <a:grpSpLocks/>
                    </p:cNvGrpSpPr>
                    <p:nvPr/>
                  </p:nvGrpSpPr>
                  <p:grpSpPr bwMode="auto">
                    <a:xfrm>
                      <a:off x="645" y="891"/>
                      <a:ext cx="47" cy="111"/>
                      <a:chOff x="645" y="891"/>
                      <a:chExt cx="47" cy="111"/>
                    </a:xfrm>
                  </p:grpSpPr>
                  <p:sp>
                    <p:nvSpPr>
                      <p:cNvPr id="231064" name="Oval 66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65" name="Freeform 66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66" name="Freeform 66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94" name="Group 667"/>
                    <p:cNvGrpSpPr>
                      <a:grpSpLocks/>
                    </p:cNvGrpSpPr>
                    <p:nvPr/>
                  </p:nvGrpSpPr>
                  <p:grpSpPr bwMode="auto">
                    <a:xfrm>
                      <a:off x="697" y="891"/>
                      <a:ext cx="47" cy="111"/>
                      <a:chOff x="645" y="891"/>
                      <a:chExt cx="47" cy="111"/>
                    </a:xfrm>
                  </p:grpSpPr>
                  <p:sp>
                    <p:nvSpPr>
                      <p:cNvPr id="231068" name="Oval 66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69" name="Freeform 66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70" name="Freeform 67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95" name="Group 671"/>
                    <p:cNvGrpSpPr>
                      <a:grpSpLocks/>
                    </p:cNvGrpSpPr>
                    <p:nvPr/>
                  </p:nvGrpSpPr>
                  <p:grpSpPr bwMode="auto">
                    <a:xfrm>
                      <a:off x="749" y="891"/>
                      <a:ext cx="47" cy="111"/>
                      <a:chOff x="645" y="891"/>
                      <a:chExt cx="47" cy="111"/>
                    </a:xfrm>
                  </p:grpSpPr>
                  <p:sp>
                    <p:nvSpPr>
                      <p:cNvPr id="231072" name="Oval 67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73" name="Freeform 67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74" name="Freeform 67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96" name="Group 675"/>
                    <p:cNvGrpSpPr>
                      <a:grpSpLocks/>
                    </p:cNvGrpSpPr>
                    <p:nvPr/>
                  </p:nvGrpSpPr>
                  <p:grpSpPr bwMode="auto">
                    <a:xfrm>
                      <a:off x="801" y="891"/>
                      <a:ext cx="47" cy="111"/>
                      <a:chOff x="645" y="891"/>
                      <a:chExt cx="47" cy="111"/>
                    </a:xfrm>
                  </p:grpSpPr>
                  <p:sp>
                    <p:nvSpPr>
                      <p:cNvPr id="231076" name="Oval 67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77" name="Freeform 67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78" name="Freeform 67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497" name="Group 679"/>
                    <p:cNvGrpSpPr>
                      <a:grpSpLocks/>
                    </p:cNvGrpSpPr>
                    <p:nvPr/>
                  </p:nvGrpSpPr>
                  <p:grpSpPr bwMode="auto">
                    <a:xfrm>
                      <a:off x="853" y="891"/>
                      <a:ext cx="47" cy="111"/>
                      <a:chOff x="645" y="891"/>
                      <a:chExt cx="47" cy="111"/>
                    </a:xfrm>
                  </p:grpSpPr>
                  <p:sp>
                    <p:nvSpPr>
                      <p:cNvPr id="231080" name="Oval 68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81" name="Freeform 68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82" name="Freeform 68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501" name="Group 683"/>
                  <p:cNvGrpSpPr>
                    <a:grpSpLocks/>
                  </p:cNvGrpSpPr>
                  <p:nvPr/>
                </p:nvGrpSpPr>
                <p:grpSpPr bwMode="auto">
                  <a:xfrm>
                    <a:off x="869" y="891"/>
                    <a:ext cx="221" cy="84"/>
                    <a:chOff x="645" y="891"/>
                    <a:chExt cx="255" cy="111"/>
                  </a:xfrm>
                </p:grpSpPr>
                <p:grpSp>
                  <p:nvGrpSpPr>
                    <p:cNvPr id="230505" name="Group 684"/>
                    <p:cNvGrpSpPr>
                      <a:grpSpLocks/>
                    </p:cNvGrpSpPr>
                    <p:nvPr/>
                  </p:nvGrpSpPr>
                  <p:grpSpPr bwMode="auto">
                    <a:xfrm>
                      <a:off x="645" y="891"/>
                      <a:ext cx="47" cy="111"/>
                      <a:chOff x="645" y="891"/>
                      <a:chExt cx="47" cy="111"/>
                    </a:xfrm>
                  </p:grpSpPr>
                  <p:sp>
                    <p:nvSpPr>
                      <p:cNvPr id="231085" name="Oval 68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86" name="Freeform 68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87" name="Freeform 68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09" name="Group 688"/>
                    <p:cNvGrpSpPr>
                      <a:grpSpLocks/>
                    </p:cNvGrpSpPr>
                    <p:nvPr/>
                  </p:nvGrpSpPr>
                  <p:grpSpPr bwMode="auto">
                    <a:xfrm>
                      <a:off x="697" y="891"/>
                      <a:ext cx="47" cy="111"/>
                      <a:chOff x="645" y="891"/>
                      <a:chExt cx="47" cy="111"/>
                    </a:xfrm>
                  </p:grpSpPr>
                  <p:sp>
                    <p:nvSpPr>
                      <p:cNvPr id="231089" name="Oval 68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90" name="Freeform 69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91" name="Freeform 69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13" name="Group 692"/>
                    <p:cNvGrpSpPr>
                      <a:grpSpLocks/>
                    </p:cNvGrpSpPr>
                    <p:nvPr/>
                  </p:nvGrpSpPr>
                  <p:grpSpPr bwMode="auto">
                    <a:xfrm>
                      <a:off x="749" y="891"/>
                      <a:ext cx="47" cy="111"/>
                      <a:chOff x="645" y="891"/>
                      <a:chExt cx="47" cy="111"/>
                    </a:xfrm>
                  </p:grpSpPr>
                  <p:sp>
                    <p:nvSpPr>
                      <p:cNvPr id="231093" name="Oval 6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94" name="Freeform 6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95" name="Freeform 6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17" name="Group 696"/>
                    <p:cNvGrpSpPr>
                      <a:grpSpLocks/>
                    </p:cNvGrpSpPr>
                    <p:nvPr/>
                  </p:nvGrpSpPr>
                  <p:grpSpPr bwMode="auto">
                    <a:xfrm>
                      <a:off x="801" y="891"/>
                      <a:ext cx="47" cy="111"/>
                      <a:chOff x="645" y="891"/>
                      <a:chExt cx="47" cy="111"/>
                    </a:xfrm>
                  </p:grpSpPr>
                  <p:sp>
                    <p:nvSpPr>
                      <p:cNvPr id="231097" name="Oval 69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098" name="Freeform 69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099" name="Freeform 69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18" name="Group 700"/>
                    <p:cNvGrpSpPr>
                      <a:grpSpLocks/>
                    </p:cNvGrpSpPr>
                    <p:nvPr/>
                  </p:nvGrpSpPr>
                  <p:grpSpPr bwMode="auto">
                    <a:xfrm>
                      <a:off x="853" y="891"/>
                      <a:ext cx="47" cy="111"/>
                      <a:chOff x="645" y="891"/>
                      <a:chExt cx="47" cy="111"/>
                    </a:xfrm>
                  </p:grpSpPr>
                  <p:sp>
                    <p:nvSpPr>
                      <p:cNvPr id="231101" name="Oval 70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02" name="Freeform 70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03" name="Freeform 70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grpSp>
          <p:nvGrpSpPr>
            <p:cNvPr id="230522" name="Group 704"/>
            <p:cNvGrpSpPr>
              <a:grpSpLocks/>
            </p:cNvGrpSpPr>
            <p:nvPr/>
          </p:nvGrpSpPr>
          <p:grpSpPr bwMode="auto">
            <a:xfrm>
              <a:off x="4031" y="415"/>
              <a:ext cx="447" cy="182"/>
              <a:chOff x="645" y="891"/>
              <a:chExt cx="447" cy="182"/>
            </a:xfrm>
          </p:grpSpPr>
          <p:grpSp>
            <p:nvGrpSpPr>
              <p:cNvPr id="230526" name="Group 705"/>
              <p:cNvGrpSpPr>
                <a:grpSpLocks/>
              </p:cNvGrpSpPr>
              <p:nvPr/>
            </p:nvGrpSpPr>
            <p:grpSpPr bwMode="auto">
              <a:xfrm>
                <a:off x="645" y="891"/>
                <a:ext cx="445" cy="84"/>
                <a:chOff x="645" y="891"/>
                <a:chExt cx="445" cy="84"/>
              </a:xfrm>
            </p:grpSpPr>
            <p:grpSp>
              <p:nvGrpSpPr>
                <p:cNvPr id="230530" name="Group 706"/>
                <p:cNvGrpSpPr>
                  <a:grpSpLocks/>
                </p:cNvGrpSpPr>
                <p:nvPr/>
              </p:nvGrpSpPr>
              <p:grpSpPr bwMode="auto">
                <a:xfrm>
                  <a:off x="645" y="891"/>
                  <a:ext cx="221" cy="84"/>
                  <a:chOff x="645" y="891"/>
                  <a:chExt cx="255" cy="111"/>
                </a:xfrm>
              </p:grpSpPr>
              <p:grpSp>
                <p:nvGrpSpPr>
                  <p:cNvPr id="230534" name="Group 707"/>
                  <p:cNvGrpSpPr>
                    <a:grpSpLocks/>
                  </p:cNvGrpSpPr>
                  <p:nvPr/>
                </p:nvGrpSpPr>
                <p:grpSpPr bwMode="auto">
                  <a:xfrm>
                    <a:off x="645" y="891"/>
                    <a:ext cx="47" cy="111"/>
                    <a:chOff x="645" y="891"/>
                    <a:chExt cx="47" cy="111"/>
                  </a:xfrm>
                </p:grpSpPr>
                <p:sp>
                  <p:nvSpPr>
                    <p:cNvPr id="231108" name="Oval 70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09" name="Freeform 70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10" name="Freeform 71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38" name="Group 711"/>
                  <p:cNvGrpSpPr>
                    <a:grpSpLocks/>
                  </p:cNvGrpSpPr>
                  <p:nvPr/>
                </p:nvGrpSpPr>
                <p:grpSpPr bwMode="auto">
                  <a:xfrm>
                    <a:off x="697" y="891"/>
                    <a:ext cx="47" cy="111"/>
                    <a:chOff x="645" y="891"/>
                    <a:chExt cx="47" cy="111"/>
                  </a:xfrm>
                </p:grpSpPr>
                <p:sp>
                  <p:nvSpPr>
                    <p:cNvPr id="231112" name="Oval 71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13" name="Freeform 71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14" name="Freeform 71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39" name="Group 715"/>
                  <p:cNvGrpSpPr>
                    <a:grpSpLocks/>
                  </p:cNvGrpSpPr>
                  <p:nvPr/>
                </p:nvGrpSpPr>
                <p:grpSpPr bwMode="auto">
                  <a:xfrm>
                    <a:off x="749" y="891"/>
                    <a:ext cx="47" cy="111"/>
                    <a:chOff x="645" y="891"/>
                    <a:chExt cx="47" cy="111"/>
                  </a:xfrm>
                </p:grpSpPr>
                <p:sp>
                  <p:nvSpPr>
                    <p:cNvPr id="231116" name="Oval 71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17" name="Freeform 71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18" name="Freeform 71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40" name="Group 719"/>
                  <p:cNvGrpSpPr>
                    <a:grpSpLocks/>
                  </p:cNvGrpSpPr>
                  <p:nvPr/>
                </p:nvGrpSpPr>
                <p:grpSpPr bwMode="auto">
                  <a:xfrm>
                    <a:off x="801" y="891"/>
                    <a:ext cx="47" cy="111"/>
                    <a:chOff x="645" y="891"/>
                    <a:chExt cx="47" cy="111"/>
                  </a:xfrm>
                </p:grpSpPr>
                <p:sp>
                  <p:nvSpPr>
                    <p:cNvPr id="231120" name="Oval 72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21" name="Freeform 72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22" name="Freeform 72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44" name="Group 723"/>
                  <p:cNvGrpSpPr>
                    <a:grpSpLocks/>
                  </p:cNvGrpSpPr>
                  <p:nvPr/>
                </p:nvGrpSpPr>
                <p:grpSpPr bwMode="auto">
                  <a:xfrm>
                    <a:off x="853" y="891"/>
                    <a:ext cx="47" cy="111"/>
                    <a:chOff x="645" y="891"/>
                    <a:chExt cx="47" cy="111"/>
                  </a:xfrm>
                </p:grpSpPr>
                <p:sp>
                  <p:nvSpPr>
                    <p:cNvPr id="231124" name="Oval 72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25" name="Freeform 72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26" name="Freeform 72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548" name="Group 727"/>
                <p:cNvGrpSpPr>
                  <a:grpSpLocks/>
                </p:cNvGrpSpPr>
                <p:nvPr/>
              </p:nvGrpSpPr>
              <p:grpSpPr bwMode="auto">
                <a:xfrm>
                  <a:off x="869" y="891"/>
                  <a:ext cx="221" cy="84"/>
                  <a:chOff x="645" y="891"/>
                  <a:chExt cx="255" cy="111"/>
                </a:xfrm>
              </p:grpSpPr>
              <p:grpSp>
                <p:nvGrpSpPr>
                  <p:cNvPr id="230552" name="Group 728"/>
                  <p:cNvGrpSpPr>
                    <a:grpSpLocks/>
                  </p:cNvGrpSpPr>
                  <p:nvPr/>
                </p:nvGrpSpPr>
                <p:grpSpPr bwMode="auto">
                  <a:xfrm>
                    <a:off x="645" y="891"/>
                    <a:ext cx="47" cy="111"/>
                    <a:chOff x="645" y="891"/>
                    <a:chExt cx="47" cy="111"/>
                  </a:xfrm>
                </p:grpSpPr>
                <p:sp>
                  <p:nvSpPr>
                    <p:cNvPr id="231129" name="Oval 72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30" name="Freeform 73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31" name="Freeform 73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56" name="Group 732"/>
                  <p:cNvGrpSpPr>
                    <a:grpSpLocks/>
                  </p:cNvGrpSpPr>
                  <p:nvPr/>
                </p:nvGrpSpPr>
                <p:grpSpPr bwMode="auto">
                  <a:xfrm>
                    <a:off x="697" y="891"/>
                    <a:ext cx="47" cy="111"/>
                    <a:chOff x="645" y="891"/>
                    <a:chExt cx="47" cy="111"/>
                  </a:xfrm>
                </p:grpSpPr>
                <p:sp>
                  <p:nvSpPr>
                    <p:cNvPr id="231133" name="Oval 73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34" name="Freeform 73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35" name="Freeform 73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60" name="Group 736"/>
                  <p:cNvGrpSpPr>
                    <a:grpSpLocks/>
                  </p:cNvGrpSpPr>
                  <p:nvPr/>
                </p:nvGrpSpPr>
                <p:grpSpPr bwMode="auto">
                  <a:xfrm>
                    <a:off x="749" y="891"/>
                    <a:ext cx="47" cy="111"/>
                    <a:chOff x="645" y="891"/>
                    <a:chExt cx="47" cy="111"/>
                  </a:xfrm>
                </p:grpSpPr>
                <p:sp>
                  <p:nvSpPr>
                    <p:cNvPr id="231137" name="Oval 73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38" name="Freeform 73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39" name="Freeform 73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61" name="Group 740"/>
                  <p:cNvGrpSpPr>
                    <a:grpSpLocks/>
                  </p:cNvGrpSpPr>
                  <p:nvPr/>
                </p:nvGrpSpPr>
                <p:grpSpPr bwMode="auto">
                  <a:xfrm>
                    <a:off x="801" y="891"/>
                    <a:ext cx="47" cy="111"/>
                    <a:chOff x="645" y="891"/>
                    <a:chExt cx="47" cy="111"/>
                  </a:xfrm>
                </p:grpSpPr>
                <p:sp>
                  <p:nvSpPr>
                    <p:cNvPr id="231141" name="Oval 74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42" name="Freeform 74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43" name="Freeform 74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65" name="Group 744"/>
                  <p:cNvGrpSpPr>
                    <a:grpSpLocks/>
                  </p:cNvGrpSpPr>
                  <p:nvPr/>
                </p:nvGrpSpPr>
                <p:grpSpPr bwMode="auto">
                  <a:xfrm>
                    <a:off x="853" y="891"/>
                    <a:ext cx="47" cy="111"/>
                    <a:chOff x="645" y="891"/>
                    <a:chExt cx="47" cy="111"/>
                  </a:xfrm>
                </p:grpSpPr>
                <p:sp>
                  <p:nvSpPr>
                    <p:cNvPr id="231145" name="Oval 74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46" name="Freeform 74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47" name="Freeform 74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0569" name="Group 748"/>
              <p:cNvGrpSpPr>
                <a:grpSpLocks/>
              </p:cNvGrpSpPr>
              <p:nvPr/>
            </p:nvGrpSpPr>
            <p:grpSpPr bwMode="auto">
              <a:xfrm flipV="1">
                <a:off x="647" y="989"/>
                <a:ext cx="445" cy="84"/>
                <a:chOff x="645" y="891"/>
                <a:chExt cx="445" cy="84"/>
              </a:xfrm>
            </p:grpSpPr>
            <p:grpSp>
              <p:nvGrpSpPr>
                <p:cNvPr id="230573" name="Group 749"/>
                <p:cNvGrpSpPr>
                  <a:grpSpLocks/>
                </p:cNvGrpSpPr>
                <p:nvPr/>
              </p:nvGrpSpPr>
              <p:grpSpPr bwMode="auto">
                <a:xfrm>
                  <a:off x="645" y="891"/>
                  <a:ext cx="221" cy="84"/>
                  <a:chOff x="645" y="891"/>
                  <a:chExt cx="255" cy="111"/>
                </a:xfrm>
              </p:grpSpPr>
              <p:grpSp>
                <p:nvGrpSpPr>
                  <p:cNvPr id="230577" name="Group 750"/>
                  <p:cNvGrpSpPr>
                    <a:grpSpLocks/>
                  </p:cNvGrpSpPr>
                  <p:nvPr/>
                </p:nvGrpSpPr>
                <p:grpSpPr bwMode="auto">
                  <a:xfrm>
                    <a:off x="645" y="891"/>
                    <a:ext cx="47" cy="111"/>
                    <a:chOff x="645" y="891"/>
                    <a:chExt cx="47" cy="111"/>
                  </a:xfrm>
                </p:grpSpPr>
                <p:sp>
                  <p:nvSpPr>
                    <p:cNvPr id="231151" name="Oval 75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52" name="Freeform 75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53" name="Freeform 75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81" name="Group 754"/>
                  <p:cNvGrpSpPr>
                    <a:grpSpLocks/>
                  </p:cNvGrpSpPr>
                  <p:nvPr/>
                </p:nvGrpSpPr>
                <p:grpSpPr bwMode="auto">
                  <a:xfrm>
                    <a:off x="697" y="891"/>
                    <a:ext cx="47" cy="111"/>
                    <a:chOff x="645" y="891"/>
                    <a:chExt cx="47" cy="111"/>
                  </a:xfrm>
                </p:grpSpPr>
                <p:sp>
                  <p:nvSpPr>
                    <p:cNvPr id="231155" name="Oval 75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56" name="Freeform 75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57" name="Freeform 75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82" name="Group 758"/>
                  <p:cNvGrpSpPr>
                    <a:grpSpLocks/>
                  </p:cNvGrpSpPr>
                  <p:nvPr/>
                </p:nvGrpSpPr>
                <p:grpSpPr bwMode="auto">
                  <a:xfrm>
                    <a:off x="749" y="891"/>
                    <a:ext cx="47" cy="111"/>
                    <a:chOff x="645" y="891"/>
                    <a:chExt cx="47" cy="111"/>
                  </a:xfrm>
                </p:grpSpPr>
                <p:sp>
                  <p:nvSpPr>
                    <p:cNvPr id="231159" name="Oval 75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60" name="Freeform 76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61" name="Freeform 76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83" name="Group 762"/>
                  <p:cNvGrpSpPr>
                    <a:grpSpLocks/>
                  </p:cNvGrpSpPr>
                  <p:nvPr/>
                </p:nvGrpSpPr>
                <p:grpSpPr bwMode="auto">
                  <a:xfrm>
                    <a:off x="801" y="891"/>
                    <a:ext cx="47" cy="111"/>
                    <a:chOff x="645" y="891"/>
                    <a:chExt cx="47" cy="111"/>
                  </a:xfrm>
                </p:grpSpPr>
                <p:sp>
                  <p:nvSpPr>
                    <p:cNvPr id="231163" name="Oval 76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64" name="Freeform 76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65" name="Freeform 76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84" name="Group 766"/>
                  <p:cNvGrpSpPr>
                    <a:grpSpLocks/>
                  </p:cNvGrpSpPr>
                  <p:nvPr/>
                </p:nvGrpSpPr>
                <p:grpSpPr bwMode="auto">
                  <a:xfrm>
                    <a:off x="853" y="891"/>
                    <a:ext cx="47" cy="111"/>
                    <a:chOff x="645" y="891"/>
                    <a:chExt cx="47" cy="111"/>
                  </a:xfrm>
                </p:grpSpPr>
                <p:sp>
                  <p:nvSpPr>
                    <p:cNvPr id="231167" name="Oval 76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68" name="Freeform 76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69" name="Freeform 76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588" name="Group 770"/>
                <p:cNvGrpSpPr>
                  <a:grpSpLocks/>
                </p:cNvGrpSpPr>
                <p:nvPr/>
              </p:nvGrpSpPr>
              <p:grpSpPr bwMode="auto">
                <a:xfrm>
                  <a:off x="869" y="891"/>
                  <a:ext cx="221" cy="84"/>
                  <a:chOff x="645" y="891"/>
                  <a:chExt cx="255" cy="111"/>
                </a:xfrm>
              </p:grpSpPr>
              <p:grpSp>
                <p:nvGrpSpPr>
                  <p:cNvPr id="230592" name="Group 771"/>
                  <p:cNvGrpSpPr>
                    <a:grpSpLocks/>
                  </p:cNvGrpSpPr>
                  <p:nvPr/>
                </p:nvGrpSpPr>
                <p:grpSpPr bwMode="auto">
                  <a:xfrm>
                    <a:off x="645" y="891"/>
                    <a:ext cx="47" cy="111"/>
                    <a:chOff x="645" y="891"/>
                    <a:chExt cx="47" cy="111"/>
                  </a:xfrm>
                </p:grpSpPr>
                <p:sp>
                  <p:nvSpPr>
                    <p:cNvPr id="231172" name="Oval 77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73" name="Freeform 77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74" name="Freeform 77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596" name="Group 775"/>
                  <p:cNvGrpSpPr>
                    <a:grpSpLocks/>
                  </p:cNvGrpSpPr>
                  <p:nvPr/>
                </p:nvGrpSpPr>
                <p:grpSpPr bwMode="auto">
                  <a:xfrm>
                    <a:off x="697" y="891"/>
                    <a:ext cx="47" cy="111"/>
                    <a:chOff x="645" y="891"/>
                    <a:chExt cx="47" cy="111"/>
                  </a:xfrm>
                </p:grpSpPr>
                <p:sp>
                  <p:nvSpPr>
                    <p:cNvPr id="231176" name="Oval 77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77" name="Freeform 77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78" name="Freeform 77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00" name="Group 779"/>
                  <p:cNvGrpSpPr>
                    <a:grpSpLocks/>
                  </p:cNvGrpSpPr>
                  <p:nvPr/>
                </p:nvGrpSpPr>
                <p:grpSpPr bwMode="auto">
                  <a:xfrm>
                    <a:off x="749" y="891"/>
                    <a:ext cx="47" cy="111"/>
                    <a:chOff x="645" y="891"/>
                    <a:chExt cx="47" cy="111"/>
                  </a:xfrm>
                </p:grpSpPr>
                <p:sp>
                  <p:nvSpPr>
                    <p:cNvPr id="231180" name="Oval 78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81" name="Freeform 78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82" name="Freeform 78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04" name="Group 783"/>
                  <p:cNvGrpSpPr>
                    <a:grpSpLocks/>
                  </p:cNvGrpSpPr>
                  <p:nvPr/>
                </p:nvGrpSpPr>
                <p:grpSpPr bwMode="auto">
                  <a:xfrm>
                    <a:off x="801" y="891"/>
                    <a:ext cx="47" cy="111"/>
                    <a:chOff x="645" y="891"/>
                    <a:chExt cx="47" cy="111"/>
                  </a:xfrm>
                </p:grpSpPr>
                <p:sp>
                  <p:nvSpPr>
                    <p:cNvPr id="231184" name="Oval 78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85" name="Freeform 78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86" name="Freeform 78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05" name="Group 787"/>
                  <p:cNvGrpSpPr>
                    <a:grpSpLocks/>
                  </p:cNvGrpSpPr>
                  <p:nvPr/>
                </p:nvGrpSpPr>
                <p:grpSpPr bwMode="auto">
                  <a:xfrm>
                    <a:off x="853" y="891"/>
                    <a:ext cx="47" cy="111"/>
                    <a:chOff x="645" y="891"/>
                    <a:chExt cx="47" cy="111"/>
                  </a:xfrm>
                </p:grpSpPr>
                <p:sp>
                  <p:nvSpPr>
                    <p:cNvPr id="231188" name="Oval 78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89" name="Freeform 78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90" name="Freeform 79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0609" name="Group 791"/>
            <p:cNvGrpSpPr>
              <a:grpSpLocks/>
            </p:cNvGrpSpPr>
            <p:nvPr/>
          </p:nvGrpSpPr>
          <p:grpSpPr bwMode="auto">
            <a:xfrm>
              <a:off x="4479" y="415"/>
              <a:ext cx="447" cy="182"/>
              <a:chOff x="645" y="891"/>
              <a:chExt cx="447" cy="182"/>
            </a:xfrm>
          </p:grpSpPr>
          <p:grpSp>
            <p:nvGrpSpPr>
              <p:cNvPr id="230613" name="Group 792"/>
              <p:cNvGrpSpPr>
                <a:grpSpLocks/>
              </p:cNvGrpSpPr>
              <p:nvPr/>
            </p:nvGrpSpPr>
            <p:grpSpPr bwMode="auto">
              <a:xfrm>
                <a:off x="645" y="891"/>
                <a:ext cx="445" cy="84"/>
                <a:chOff x="645" y="891"/>
                <a:chExt cx="445" cy="84"/>
              </a:xfrm>
            </p:grpSpPr>
            <p:grpSp>
              <p:nvGrpSpPr>
                <p:cNvPr id="230617" name="Group 793"/>
                <p:cNvGrpSpPr>
                  <a:grpSpLocks/>
                </p:cNvGrpSpPr>
                <p:nvPr/>
              </p:nvGrpSpPr>
              <p:grpSpPr bwMode="auto">
                <a:xfrm>
                  <a:off x="645" y="891"/>
                  <a:ext cx="221" cy="84"/>
                  <a:chOff x="645" y="891"/>
                  <a:chExt cx="255" cy="111"/>
                </a:xfrm>
              </p:grpSpPr>
              <p:grpSp>
                <p:nvGrpSpPr>
                  <p:cNvPr id="230621" name="Group 794"/>
                  <p:cNvGrpSpPr>
                    <a:grpSpLocks/>
                  </p:cNvGrpSpPr>
                  <p:nvPr/>
                </p:nvGrpSpPr>
                <p:grpSpPr bwMode="auto">
                  <a:xfrm>
                    <a:off x="645" y="891"/>
                    <a:ext cx="47" cy="111"/>
                    <a:chOff x="645" y="891"/>
                    <a:chExt cx="47" cy="111"/>
                  </a:xfrm>
                </p:grpSpPr>
                <p:sp>
                  <p:nvSpPr>
                    <p:cNvPr id="231195" name="Oval 79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196" name="Freeform 79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197" name="Freeform 79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25" name="Group 798"/>
                  <p:cNvGrpSpPr>
                    <a:grpSpLocks/>
                  </p:cNvGrpSpPr>
                  <p:nvPr/>
                </p:nvGrpSpPr>
                <p:grpSpPr bwMode="auto">
                  <a:xfrm>
                    <a:off x="697" y="891"/>
                    <a:ext cx="47" cy="111"/>
                    <a:chOff x="645" y="891"/>
                    <a:chExt cx="47" cy="111"/>
                  </a:xfrm>
                </p:grpSpPr>
                <p:sp>
                  <p:nvSpPr>
                    <p:cNvPr id="231199" name="Oval 79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00" name="Freeform 80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01" name="Freeform 80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26" name="Group 802"/>
                  <p:cNvGrpSpPr>
                    <a:grpSpLocks/>
                  </p:cNvGrpSpPr>
                  <p:nvPr/>
                </p:nvGrpSpPr>
                <p:grpSpPr bwMode="auto">
                  <a:xfrm>
                    <a:off x="749" y="891"/>
                    <a:ext cx="47" cy="111"/>
                    <a:chOff x="645" y="891"/>
                    <a:chExt cx="47" cy="111"/>
                  </a:xfrm>
                </p:grpSpPr>
                <p:sp>
                  <p:nvSpPr>
                    <p:cNvPr id="231203" name="Oval 80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04" name="Freeform 80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05" name="Freeform 80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27" name="Group 806"/>
                  <p:cNvGrpSpPr>
                    <a:grpSpLocks/>
                  </p:cNvGrpSpPr>
                  <p:nvPr/>
                </p:nvGrpSpPr>
                <p:grpSpPr bwMode="auto">
                  <a:xfrm>
                    <a:off x="801" y="891"/>
                    <a:ext cx="47" cy="111"/>
                    <a:chOff x="645" y="891"/>
                    <a:chExt cx="47" cy="111"/>
                  </a:xfrm>
                </p:grpSpPr>
                <p:sp>
                  <p:nvSpPr>
                    <p:cNvPr id="231207" name="Oval 80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08" name="Freeform 80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09" name="Freeform 80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31" name="Group 810"/>
                  <p:cNvGrpSpPr>
                    <a:grpSpLocks/>
                  </p:cNvGrpSpPr>
                  <p:nvPr/>
                </p:nvGrpSpPr>
                <p:grpSpPr bwMode="auto">
                  <a:xfrm>
                    <a:off x="853" y="891"/>
                    <a:ext cx="47" cy="111"/>
                    <a:chOff x="645" y="891"/>
                    <a:chExt cx="47" cy="111"/>
                  </a:xfrm>
                </p:grpSpPr>
                <p:sp>
                  <p:nvSpPr>
                    <p:cNvPr id="231211" name="Oval 81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12" name="Freeform 81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13" name="Freeform 81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635" name="Group 814"/>
                <p:cNvGrpSpPr>
                  <a:grpSpLocks/>
                </p:cNvGrpSpPr>
                <p:nvPr/>
              </p:nvGrpSpPr>
              <p:grpSpPr bwMode="auto">
                <a:xfrm>
                  <a:off x="869" y="891"/>
                  <a:ext cx="221" cy="84"/>
                  <a:chOff x="645" y="891"/>
                  <a:chExt cx="255" cy="111"/>
                </a:xfrm>
              </p:grpSpPr>
              <p:grpSp>
                <p:nvGrpSpPr>
                  <p:cNvPr id="230639" name="Group 815"/>
                  <p:cNvGrpSpPr>
                    <a:grpSpLocks/>
                  </p:cNvGrpSpPr>
                  <p:nvPr/>
                </p:nvGrpSpPr>
                <p:grpSpPr bwMode="auto">
                  <a:xfrm>
                    <a:off x="645" y="891"/>
                    <a:ext cx="47" cy="111"/>
                    <a:chOff x="645" y="891"/>
                    <a:chExt cx="47" cy="111"/>
                  </a:xfrm>
                </p:grpSpPr>
                <p:sp>
                  <p:nvSpPr>
                    <p:cNvPr id="231216" name="Oval 81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17" name="Freeform 81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18" name="Freeform 81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43" name="Group 819"/>
                  <p:cNvGrpSpPr>
                    <a:grpSpLocks/>
                  </p:cNvGrpSpPr>
                  <p:nvPr/>
                </p:nvGrpSpPr>
                <p:grpSpPr bwMode="auto">
                  <a:xfrm>
                    <a:off x="697" y="891"/>
                    <a:ext cx="47" cy="111"/>
                    <a:chOff x="645" y="891"/>
                    <a:chExt cx="47" cy="111"/>
                  </a:xfrm>
                </p:grpSpPr>
                <p:sp>
                  <p:nvSpPr>
                    <p:cNvPr id="231220" name="Oval 82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21" name="Freeform 82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22" name="Freeform 82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47" name="Group 823"/>
                  <p:cNvGrpSpPr>
                    <a:grpSpLocks/>
                  </p:cNvGrpSpPr>
                  <p:nvPr/>
                </p:nvGrpSpPr>
                <p:grpSpPr bwMode="auto">
                  <a:xfrm>
                    <a:off x="749" y="891"/>
                    <a:ext cx="47" cy="111"/>
                    <a:chOff x="645" y="891"/>
                    <a:chExt cx="47" cy="111"/>
                  </a:xfrm>
                </p:grpSpPr>
                <p:sp>
                  <p:nvSpPr>
                    <p:cNvPr id="231224" name="Oval 82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25" name="Freeform 82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26" name="Freeform 82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48" name="Group 827"/>
                  <p:cNvGrpSpPr>
                    <a:grpSpLocks/>
                  </p:cNvGrpSpPr>
                  <p:nvPr/>
                </p:nvGrpSpPr>
                <p:grpSpPr bwMode="auto">
                  <a:xfrm>
                    <a:off x="801" y="891"/>
                    <a:ext cx="47" cy="111"/>
                    <a:chOff x="645" y="891"/>
                    <a:chExt cx="47" cy="111"/>
                  </a:xfrm>
                </p:grpSpPr>
                <p:sp>
                  <p:nvSpPr>
                    <p:cNvPr id="231228" name="Oval 82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29" name="Freeform 82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30" name="Freeform 83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52" name="Group 831"/>
                  <p:cNvGrpSpPr>
                    <a:grpSpLocks/>
                  </p:cNvGrpSpPr>
                  <p:nvPr/>
                </p:nvGrpSpPr>
                <p:grpSpPr bwMode="auto">
                  <a:xfrm>
                    <a:off x="853" y="891"/>
                    <a:ext cx="47" cy="111"/>
                    <a:chOff x="645" y="891"/>
                    <a:chExt cx="47" cy="111"/>
                  </a:xfrm>
                </p:grpSpPr>
                <p:sp>
                  <p:nvSpPr>
                    <p:cNvPr id="231232" name="Oval 83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33" name="Freeform 83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34" name="Freeform 83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nvGrpSpPr>
              <p:cNvPr id="230656" name="Group 835"/>
              <p:cNvGrpSpPr>
                <a:grpSpLocks/>
              </p:cNvGrpSpPr>
              <p:nvPr/>
            </p:nvGrpSpPr>
            <p:grpSpPr bwMode="auto">
              <a:xfrm flipV="1">
                <a:off x="647" y="989"/>
                <a:ext cx="445" cy="84"/>
                <a:chOff x="645" y="891"/>
                <a:chExt cx="445" cy="84"/>
              </a:xfrm>
            </p:grpSpPr>
            <p:grpSp>
              <p:nvGrpSpPr>
                <p:cNvPr id="230660" name="Group 836"/>
                <p:cNvGrpSpPr>
                  <a:grpSpLocks/>
                </p:cNvGrpSpPr>
                <p:nvPr/>
              </p:nvGrpSpPr>
              <p:grpSpPr bwMode="auto">
                <a:xfrm>
                  <a:off x="645" y="891"/>
                  <a:ext cx="221" cy="84"/>
                  <a:chOff x="645" y="891"/>
                  <a:chExt cx="255" cy="111"/>
                </a:xfrm>
              </p:grpSpPr>
              <p:grpSp>
                <p:nvGrpSpPr>
                  <p:cNvPr id="230664" name="Group 837"/>
                  <p:cNvGrpSpPr>
                    <a:grpSpLocks/>
                  </p:cNvGrpSpPr>
                  <p:nvPr/>
                </p:nvGrpSpPr>
                <p:grpSpPr bwMode="auto">
                  <a:xfrm>
                    <a:off x="645" y="891"/>
                    <a:ext cx="47" cy="111"/>
                    <a:chOff x="645" y="891"/>
                    <a:chExt cx="47" cy="111"/>
                  </a:xfrm>
                </p:grpSpPr>
                <p:sp>
                  <p:nvSpPr>
                    <p:cNvPr id="231238" name="Oval 83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39" name="Freeform 83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40" name="Freeform 84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68" name="Group 841"/>
                  <p:cNvGrpSpPr>
                    <a:grpSpLocks/>
                  </p:cNvGrpSpPr>
                  <p:nvPr/>
                </p:nvGrpSpPr>
                <p:grpSpPr bwMode="auto">
                  <a:xfrm>
                    <a:off x="697" y="891"/>
                    <a:ext cx="47" cy="111"/>
                    <a:chOff x="645" y="891"/>
                    <a:chExt cx="47" cy="111"/>
                  </a:xfrm>
                </p:grpSpPr>
                <p:sp>
                  <p:nvSpPr>
                    <p:cNvPr id="231242" name="Oval 84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43" name="Freeform 84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44" name="Freeform 84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69" name="Group 845"/>
                  <p:cNvGrpSpPr>
                    <a:grpSpLocks/>
                  </p:cNvGrpSpPr>
                  <p:nvPr/>
                </p:nvGrpSpPr>
                <p:grpSpPr bwMode="auto">
                  <a:xfrm>
                    <a:off x="749" y="891"/>
                    <a:ext cx="47" cy="111"/>
                    <a:chOff x="645" y="891"/>
                    <a:chExt cx="47" cy="111"/>
                  </a:xfrm>
                </p:grpSpPr>
                <p:sp>
                  <p:nvSpPr>
                    <p:cNvPr id="231246" name="Oval 84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47" name="Freeform 84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48" name="Freeform 84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70" name="Group 849"/>
                  <p:cNvGrpSpPr>
                    <a:grpSpLocks/>
                  </p:cNvGrpSpPr>
                  <p:nvPr/>
                </p:nvGrpSpPr>
                <p:grpSpPr bwMode="auto">
                  <a:xfrm>
                    <a:off x="801" y="891"/>
                    <a:ext cx="47" cy="111"/>
                    <a:chOff x="645" y="891"/>
                    <a:chExt cx="47" cy="111"/>
                  </a:xfrm>
                </p:grpSpPr>
                <p:sp>
                  <p:nvSpPr>
                    <p:cNvPr id="231250" name="Oval 85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51" name="Freeform 85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52" name="Freeform 85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71" name="Group 853"/>
                  <p:cNvGrpSpPr>
                    <a:grpSpLocks/>
                  </p:cNvGrpSpPr>
                  <p:nvPr/>
                </p:nvGrpSpPr>
                <p:grpSpPr bwMode="auto">
                  <a:xfrm>
                    <a:off x="853" y="891"/>
                    <a:ext cx="47" cy="111"/>
                    <a:chOff x="645" y="891"/>
                    <a:chExt cx="47" cy="111"/>
                  </a:xfrm>
                </p:grpSpPr>
                <p:sp>
                  <p:nvSpPr>
                    <p:cNvPr id="231254" name="Oval 85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55" name="Freeform 85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56" name="Freeform 85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675" name="Group 857"/>
                <p:cNvGrpSpPr>
                  <a:grpSpLocks/>
                </p:cNvGrpSpPr>
                <p:nvPr/>
              </p:nvGrpSpPr>
              <p:grpSpPr bwMode="auto">
                <a:xfrm>
                  <a:off x="869" y="891"/>
                  <a:ext cx="221" cy="84"/>
                  <a:chOff x="645" y="891"/>
                  <a:chExt cx="255" cy="111"/>
                </a:xfrm>
              </p:grpSpPr>
              <p:grpSp>
                <p:nvGrpSpPr>
                  <p:cNvPr id="230679" name="Group 858"/>
                  <p:cNvGrpSpPr>
                    <a:grpSpLocks/>
                  </p:cNvGrpSpPr>
                  <p:nvPr/>
                </p:nvGrpSpPr>
                <p:grpSpPr bwMode="auto">
                  <a:xfrm>
                    <a:off x="645" y="891"/>
                    <a:ext cx="47" cy="111"/>
                    <a:chOff x="645" y="891"/>
                    <a:chExt cx="47" cy="111"/>
                  </a:xfrm>
                </p:grpSpPr>
                <p:sp>
                  <p:nvSpPr>
                    <p:cNvPr id="231259" name="Oval 85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60" name="Freeform 86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61" name="Freeform 86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83" name="Group 862"/>
                  <p:cNvGrpSpPr>
                    <a:grpSpLocks/>
                  </p:cNvGrpSpPr>
                  <p:nvPr/>
                </p:nvGrpSpPr>
                <p:grpSpPr bwMode="auto">
                  <a:xfrm>
                    <a:off x="697" y="891"/>
                    <a:ext cx="47" cy="111"/>
                    <a:chOff x="645" y="891"/>
                    <a:chExt cx="47" cy="111"/>
                  </a:xfrm>
                </p:grpSpPr>
                <p:sp>
                  <p:nvSpPr>
                    <p:cNvPr id="231263" name="Oval 86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64" name="Freeform 86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65" name="Freeform 86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87" name="Group 866"/>
                  <p:cNvGrpSpPr>
                    <a:grpSpLocks/>
                  </p:cNvGrpSpPr>
                  <p:nvPr/>
                </p:nvGrpSpPr>
                <p:grpSpPr bwMode="auto">
                  <a:xfrm>
                    <a:off x="749" y="891"/>
                    <a:ext cx="47" cy="111"/>
                    <a:chOff x="645" y="891"/>
                    <a:chExt cx="47" cy="111"/>
                  </a:xfrm>
                </p:grpSpPr>
                <p:sp>
                  <p:nvSpPr>
                    <p:cNvPr id="231267" name="Oval 86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68" name="Freeform 86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69" name="Freeform 86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91" name="Group 870"/>
                  <p:cNvGrpSpPr>
                    <a:grpSpLocks/>
                  </p:cNvGrpSpPr>
                  <p:nvPr/>
                </p:nvGrpSpPr>
                <p:grpSpPr bwMode="auto">
                  <a:xfrm>
                    <a:off x="801" y="891"/>
                    <a:ext cx="47" cy="111"/>
                    <a:chOff x="645" y="891"/>
                    <a:chExt cx="47" cy="111"/>
                  </a:xfrm>
                </p:grpSpPr>
                <p:sp>
                  <p:nvSpPr>
                    <p:cNvPr id="231271" name="Oval 87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72" name="Freeform 87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73" name="Freeform 87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692" name="Group 874"/>
                  <p:cNvGrpSpPr>
                    <a:grpSpLocks/>
                  </p:cNvGrpSpPr>
                  <p:nvPr/>
                </p:nvGrpSpPr>
                <p:grpSpPr bwMode="auto">
                  <a:xfrm>
                    <a:off x="853" y="891"/>
                    <a:ext cx="47" cy="111"/>
                    <a:chOff x="645" y="891"/>
                    <a:chExt cx="47" cy="111"/>
                  </a:xfrm>
                </p:grpSpPr>
                <p:sp>
                  <p:nvSpPr>
                    <p:cNvPr id="231275" name="Oval 87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76" name="Freeform 87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77" name="Freeform 87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grpSp>
          <p:nvGrpSpPr>
            <p:cNvPr id="230696" name="Group 878"/>
            <p:cNvGrpSpPr>
              <a:grpSpLocks/>
            </p:cNvGrpSpPr>
            <p:nvPr/>
          </p:nvGrpSpPr>
          <p:grpSpPr bwMode="auto">
            <a:xfrm>
              <a:off x="4929" y="415"/>
              <a:ext cx="223" cy="182"/>
              <a:chOff x="5109" y="1003"/>
              <a:chExt cx="223" cy="182"/>
            </a:xfrm>
          </p:grpSpPr>
          <p:grpSp>
            <p:nvGrpSpPr>
              <p:cNvPr id="230700" name="Group 879"/>
              <p:cNvGrpSpPr>
                <a:grpSpLocks/>
              </p:cNvGrpSpPr>
              <p:nvPr/>
            </p:nvGrpSpPr>
            <p:grpSpPr bwMode="auto">
              <a:xfrm>
                <a:off x="5109" y="1003"/>
                <a:ext cx="221" cy="84"/>
                <a:chOff x="645" y="891"/>
                <a:chExt cx="255" cy="111"/>
              </a:xfrm>
            </p:grpSpPr>
            <p:grpSp>
              <p:nvGrpSpPr>
                <p:cNvPr id="230704" name="Group 880"/>
                <p:cNvGrpSpPr>
                  <a:grpSpLocks/>
                </p:cNvGrpSpPr>
                <p:nvPr/>
              </p:nvGrpSpPr>
              <p:grpSpPr bwMode="auto">
                <a:xfrm>
                  <a:off x="645" y="891"/>
                  <a:ext cx="47" cy="111"/>
                  <a:chOff x="645" y="891"/>
                  <a:chExt cx="47" cy="111"/>
                </a:xfrm>
              </p:grpSpPr>
              <p:sp>
                <p:nvSpPr>
                  <p:cNvPr id="231281" name="Oval 881"/>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82" name="Freeform 882"/>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83" name="Freeform 883"/>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08" name="Group 884"/>
                <p:cNvGrpSpPr>
                  <a:grpSpLocks/>
                </p:cNvGrpSpPr>
                <p:nvPr/>
              </p:nvGrpSpPr>
              <p:grpSpPr bwMode="auto">
                <a:xfrm>
                  <a:off x="697" y="891"/>
                  <a:ext cx="47" cy="111"/>
                  <a:chOff x="645" y="891"/>
                  <a:chExt cx="47" cy="111"/>
                </a:xfrm>
              </p:grpSpPr>
              <p:sp>
                <p:nvSpPr>
                  <p:cNvPr id="231285" name="Oval 885"/>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86" name="Freeform 886"/>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87" name="Freeform 887"/>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12" name="Group 888"/>
                <p:cNvGrpSpPr>
                  <a:grpSpLocks/>
                </p:cNvGrpSpPr>
                <p:nvPr/>
              </p:nvGrpSpPr>
              <p:grpSpPr bwMode="auto">
                <a:xfrm>
                  <a:off x="749" y="891"/>
                  <a:ext cx="47" cy="111"/>
                  <a:chOff x="645" y="891"/>
                  <a:chExt cx="47" cy="111"/>
                </a:xfrm>
              </p:grpSpPr>
              <p:sp>
                <p:nvSpPr>
                  <p:cNvPr id="231289" name="Oval 889"/>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90" name="Freeform 890"/>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91" name="Freeform 891"/>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13" name="Group 892"/>
                <p:cNvGrpSpPr>
                  <a:grpSpLocks/>
                </p:cNvGrpSpPr>
                <p:nvPr/>
              </p:nvGrpSpPr>
              <p:grpSpPr bwMode="auto">
                <a:xfrm>
                  <a:off x="801" y="891"/>
                  <a:ext cx="47" cy="111"/>
                  <a:chOff x="645" y="891"/>
                  <a:chExt cx="47" cy="111"/>
                </a:xfrm>
              </p:grpSpPr>
              <p:sp>
                <p:nvSpPr>
                  <p:cNvPr id="231293" name="Oval 893"/>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94" name="Freeform 894"/>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95" name="Freeform 895"/>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14" name="Group 896"/>
                <p:cNvGrpSpPr>
                  <a:grpSpLocks/>
                </p:cNvGrpSpPr>
                <p:nvPr/>
              </p:nvGrpSpPr>
              <p:grpSpPr bwMode="auto">
                <a:xfrm>
                  <a:off x="853" y="891"/>
                  <a:ext cx="47" cy="111"/>
                  <a:chOff x="645" y="891"/>
                  <a:chExt cx="47" cy="111"/>
                </a:xfrm>
              </p:grpSpPr>
              <p:sp>
                <p:nvSpPr>
                  <p:cNvPr id="231297" name="Oval 897"/>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298" name="Freeform 898"/>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299" name="Freeform 899"/>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nvGrpSpPr>
              <p:cNvPr id="230718" name="Group 900"/>
              <p:cNvGrpSpPr>
                <a:grpSpLocks/>
              </p:cNvGrpSpPr>
              <p:nvPr/>
            </p:nvGrpSpPr>
            <p:grpSpPr bwMode="auto">
              <a:xfrm flipV="1">
                <a:off x="5111" y="1101"/>
                <a:ext cx="221" cy="84"/>
                <a:chOff x="645" y="891"/>
                <a:chExt cx="255" cy="111"/>
              </a:xfrm>
            </p:grpSpPr>
            <p:grpSp>
              <p:nvGrpSpPr>
                <p:cNvPr id="230722" name="Group 901"/>
                <p:cNvGrpSpPr>
                  <a:grpSpLocks/>
                </p:cNvGrpSpPr>
                <p:nvPr/>
              </p:nvGrpSpPr>
              <p:grpSpPr bwMode="auto">
                <a:xfrm>
                  <a:off x="645" y="891"/>
                  <a:ext cx="47" cy="111"/>
                  <a:chOff x="645" y="891"/>
                  <a:chExt cx="47" cy="111"/>
                </a:xfrm>
              </p:grpSpPr>
              <p:sp>
                <p:nvSpPr>
                  <p:cNvPr id="231302" name="Oval 902"/>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303" name="Freeform 903"/>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304" name="Freeform 904"/>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26" name="Group 905"/>
                <p:cNvGrpSpPr>
                  <a:grpSpLocks/>
                </p:cNvGrpSpPr>
                <p:nvPr/>
              </p:nvGrpSpPr>
              <p:grpSpPr bwMode="auto">
                <a:xfrm>
                  <a:off x="697" y="891"/>
                  <a:ext cx="47" cy="111"/>
                  <a:chOff x="645" y="891"/>
                  <a:chExt cx="47" cy="111"/>
                </a:xfrm>
              </p:grpSpPr>
              <p:sp>
                <p:nvSpPr>
                  <p:cNvPr id="231306" name="Oval 906"/>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307" name="Freeform 907"/>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308" name="Freeform 908"/>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30" name="Group 909"/>
                <p:cNvGrpSpPr>
                  <a:grpSpLocks/>
                </p:cNvGrpSpPr>
                <p:nvPr/>
              </p:nvGrpSpPr>
              <p:grpSpPr bwMode="auto">
                <a:xfrm>
                  <a:off x="749" y="891"/>
                  <a:ext cx="47" cy="111"/>
                  <a:chOff x="645" y="891"/>
                  <a:chExt cx="47" cy="111"/>
                </a:xfrm>
              </p:grpSpPr>
              <p:sp>
                <p:nvSpPr>
                  <p:cNvPr id="231310" name="Oval 910"/>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311" name="Freeform 911"/>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312" name="Freeform 912"/>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34" name="Group 913"/>
                <p:cNvGrpSpPr>
                  <a:grpSpLocks/>
                </p:cNvGrpSpPr>
                <p:nvPr/>
              </p:nvGrpSpPr>
              <p:grpSpPr bwMode="auto">
                <a:xfrm>
                  <a:off x="801" y="891"/>
                  <a:ext cx="47" cy="111"/>
                  <a:chOff x="645" y="891"/>
                  <a:chExt cx="47" cy="111"/>
                </a:xfrm>
              </p:grpSpPr>
              <p:sp>
                <p:nvSpPr>
                  <p:cNvPr id="231314" name="Oval 914"/>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315" name="Freeform 915"/>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316" name="Freeform 916"/>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nvGrpSpPr>
                <p:cNvPr id="230735" name="Group 917"/>
                <p:cNvGrpSpPr>
                  <a:grpSpLocks/>
                </p:cNvGrpSpPr>
                <p:nvPr/>
              </p:nvGrpSpPr>
              <p:grpSpPr bwMode="auto">
                <a:xfrm>
                  <a:off x="853" y="891"/>
                  <a:ext cx="47" cy="111"/>
                  <a:chOff x="645" y="891"/>
                  <a:chExt cx="47" cy="111"/>
                </a:xfrm>
              </p:grpSpPr>
              <p:sp>
                <p:nvSpPr>
                  <p:cNvPr id="231318" name="Oval 918"/>
                  <p:cNvSpPr>
                    <a:spLocks noChangeArrowheads="1"/>
                  </p:cNvSpPr>
                  <p:nvPr/>
                </p:nvSpPr>
                <p:spPr bwMode="auto">
                  <a:xfrm>
                    <a:off x="645" y="891"/>
                    <a:ext cx="47" cy="44"/>
                  </a:xfrm>
                  <a:prstGeom prst="ellipse">
                    <a:avLst/>
                  </a:prstGeom>
                  <a:gradFill rotWithShape="1">
                    <a:gsLst>
                      <a:gs pos="0">
                        <a:srgbClr val="4D4D4D">
                          <a:gamma/>
                          <a:tint val="8627"/>
                          <a:invGamma/>
                        </a:srgbClr>
                      </a:gs>
                      <a:gs pos="100000">
                        <a:srgbClr val="4D4D4D"/>
                      </a:gs>
                    </a:gsLst>
                    <a:path path="shape">
                      <a:fillToRect l="50000" t="50000" r="50000" b="50000"/>
                    </a:path>
                  </a:gradFill>
                  <a:ln w="9525">
                    <a:solidFill>
                      <a:srgbClr val="4D4D4D"/>
                    </a:solidFill>
                    <a:round/>
                    <a:headEnd/>
                    <a:tailEnd/>
                  </a:ln>
                  <a:effectLst/>
                </p:spPr>
                <p:txBody>
                  <a:bodyPr wrap="none" anchor="ctr"/>
                  <a:lstStyle/>
                  <a:p>
                    <a:endParaRPr lang="nb-NO"/>
                  </a:p>
                </p:txBody>
              </p:sp>
              <p:sp>
                <p:nvSpPr>
                  <p:cNvPr id="231319" name="Freeform 919"/>
                  <p:cNvSpPr>
                    <a:spLocks/>
                  </p:cNvSpPr>
                  <p:nvPr/>
                </p:nvSpPr>
                <p:spPr bwMode="auto">
                  <a:xfrm>
                    <a:off x="652"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sp>
                <p:nvSpPr>
                  <p:cNvPr id="231320" name="Freeform 920"/>
                  <p:cNvSpPr>
                    <a:spLocks/>
                  </p:cNvSpPr>
                  <p:nvPr/>
                </p:nvSpPr>
                <p:spPr bwMode="auto">
                  <a:xfrm>
                    <a:off x="676" y="932"/>
                    <a:ext cx="8" cy="70"/>
                  </a:xfrm>
                  <a:custGeom>
                    <a:avLst/>
                    <a:gdLst/>
                    <a:ahLst/>
                    <a:cxnLst>
                      <a:cxn ang="0">
                        <a:pos x="5" y="0"/>
                      </a:cxn>
                      <a:cxn ang="0">
                        <a:pos x="0" y="15"/>
                      </a:cxn>
                      <a:cxn ang="0">
                        <a:pos x="8" y="33"/>
                      </a:cxn>
                      <a:cxn ang="0">
                        <a:pos x="0" y="54"/>
                      </a:cxn>
                      <a:cxn ang="0">
                        <a:pos x="6" y="70"/>
                      </a:cxn>
                    </a:cxnLst>
                    <a:rect l="0" t="0" r="r" b="b"/>
                    <a:pathLst>
                      <a:path w="8" h="70">
                        <a:moveTo>
                          <a:pt x="5" y="0"/>
                        </a:moveTo>
                        <a:cubicBezTo>
                          <a:pt x="2" y="5"/>
                          <a:pt x="0" y="10"/>
                          <a:pt x="0" y="15"/>
                        </a:cubicBezTo>
                        <a:cubicBezTo>
                          <a:pt x="0" y="20"/>
                          <a:pt x="8" y="27"/>
                          <a:pt x="8" y="33"/>
                        </a:cubicBezTo>
                        <a:cubicBezTo>
                          <a:pt x="8" y="39"/>
                          <a:pt x="0" y="48"/>
                          <a:pt x="0" y="54"/>
                        </a:cubicBezTo>
                        <a:cubicBezTo>
                          <a:pt x="0" y="60"/>
                          <a:pt x="5" y="67"/>
                          <a:pt x="6" y="70"/>
                        </a:cubicBezTo>
                      </a:path>
                    </a:pathLst>
                  </a:custGeom>
                  <a:noFill/>
                  <a:ln w="9525">
                    <a:solidFill>
                      <a:srgbClr val="4D4D4D"/>
                    </a:solidFill>
                    <a:round/>
                    <a:headEnd/>
                    <a:tailEnd/>
                  </a:ln>
                  <a:effectLst/>
                </p:spPr>
                <p:txBody>
                  <a:bodyPr/>
                  <a:lstStyle/>
                  <a:p>
                    <a:endParaRPr lang="nb-NO"/>
                  </a:p>
                </p:txBody>
              </p:sp>
            </p:grpSp>
          </p:grpSp>
        </p:grpSp>
      </p:grpSp>
      <p:sp>
        <p:nvSpPr>
          <p:cNvPr id="231321" name="Oval 921"/>
          <p:cNvSpPr>
            <a:spLocks noChangeArrowheads="1"/>
          </p:cNvSpPr>
          <p:nvPr/>
        </p:nvSpPr>
        <p:spPr bwMode="auto">
          <a:xfrm>
            <a:off x="2716213" y="1247775"/>
            <a:ext cx="207962" cy="207963"/>
          </a:xfrm>
          <a:prstGeom prst="ellipse">
            <a:avLst/>
          </a:prstGeom>
          <a:gradFill rotWithShape="1">
            <a:gsLst>
              <a:gs pos="0">
                <a:srgbClr val="57E75A">
                  <a:gamma/>
                  <a:shade val="46275"/>
                  <a:invGamma/>
                </a:srgbClr>
              </a:gs>
              <a:gs pos="50000">
                <a:srgbClr val="57E75A"/>
              </a:gs>
              <a:gs pos="100000">
                <a:srgbClr val="57E75A">
                  <a:gamma/>
                  <a:shade val="46275"/>
                  <a:invGamma/>
                </a:srgbClr>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TST</a:t>
            </a:r>
          </a:p>
        </p:txBody>
      </p:sp>
      <p:sp>
        <p:nvSpPr>
          <p:cNvPr id="231322" name="Oval 922"/>
          <p:cNvSpPr>
            <a:spLocks noChangeArrowheads="1"/>
          </p:cNvSpPr>
          <p:nvPr/>
        </p:nvSpPr>
        <p:spPr bwMode="auto">
          <a:xfrm rot="1445247">
            <a:off x="6430963" y="2514600"/>
            <a:ext cx="660400" cy="377825"/>
          </a:xfrm>
          <a:prstGeom prst="ellipse">
            <a:avLst/>
          </a:prstGeom>
          <a:gradFill rotWithShape="1">
            <a:gsLst>
              <a:gs pos="0">
                <a:srgbClr val="CCFFFF"/>
              </a:gs>
              <a:gs pos="100000">
                <a:srgbClr val="7596FF"/>
              </a:gs>
            </a:gsLst>
            <a:path path="shape">
              <a:fillToRect l="50000" t="50000" r="50000" b="50000"/>
            </a:path>
          </a:gradFill>
          <a:ln w="9525">
            <a:solidFill>
              <a:schemeClr val="accent2"/>
            </a:solidFill>
            <a:round/>
            <a:headEnd/>
            <a:tailEnd/>
          </a:ln>
          <a:effectLst/>
        </p:spPr>
        <p:txBody>
          <a:bodyPr wrap="none" anchor="ctr"/>
          <a:lstStyle/>
          <a:p>
            <a:pPr algn="ctr"/>
            <a:r>
              <a:rPr lang="en-US" sz="1400" b="1">
                <a:latin typeface="Times New Roman" pitchFamily="18" charset="0"/>
              </a:rPr>
              <a:t>AR</a:t>
            </a:r>
          </a:p>
        </p:txBody>
      </p:sp>
      <p:sp>
        <p:nvSpPr>
          <p:cNvPr id="231323" name="Oval 923"/>
          <p:cNvSpPr>
            <a:spLocks noChangeArrowheads="1"/>
          </p:cNvSpPr>
          <p:nvPr/>
        </p:nvSpPr>
        <p:spPr bwMode="auto">
          <a:xfrm>
            <a:off x="6092825" y="2343150"/>
            <a:ext cx="665163" cy="320675"/>
          </a:xfrm>
          <a:prstGeom prst="ellipse">
            <a:avLst/>
          </a:prstGeom>
          <a:gradFill rotWithShape="1">
            <a:gsLst>
              <a:gs pos="0">
                <a:srgbClr val="C2E864">
                  <a:gamma/>
                  <a:tint val="42353"/>
                  <a:invGamma/>
                </a:srgbClr>
              </a:gs>
              <a:gs pos="100000">
                <a:srgbClr val="C2E864"/>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1200" b="1">
                <a:latin typeface="Times New Roman" pitchFamily="18" charset="0"/>
              </a:rPr>
              <a:t>HSP</a:t>
            </a:r>
          </a:p>
        </p:txBody>
      </p:sp>
      <p:sp>
        <p:nvSpPr>
          <p:cNvPr id="231324" name="Freeform 924"/>
          <p:cNvSpPr>
            <a:spLocks/>
          </p:cNvSpPr>
          <p:nvPr/>
        </p:nvSpPr>
        <p:spPr bwMode="auto">
          <a:xfrm>
            <a:off x="1058863" y="4191000"/>
            <a:ext cx="6502400" cy="379413"/>
          </a:xfrm>
          <a:custGeom>
            <a:avLst/>
            <a:gdLst/>
            <a:ahLst/>
            <a:cxnLst>
              <a:cxn ang="0">
                <a:pos x="0" y="265"/>
              </a:cxn>
              <a:cxn ang="0">
                <a:pos x="1134" y="38"/>
              </a:cxn>
              <a:cxn ang="0">
                <a:pos x="4082" y="38"/>
              </a:cxn>
              <a:cxn ang="0">
                <a:pos x="5125" y="219"/>
              </a:cxn>
            </a:cxnLst>
            <a:rect l="0" t="0" r="r" b="b"/>
            <a:pathLst>
              <a:path w="5125" h="265">
                <a:moveTo>
                  <a:pt x="0" y="265"/>
                </a:moveTo>
                <a:cubicBezTo>
                  <a:pt x="227" y="170"/>
                  <a:pt x="454" y="76"/>
                  <a:pt x="1134" y="38"/>
                </a:cubicBezTo>
                <a:cubicBezTo>
                  <a:pt x="1814" y="0"/>
                  <a:pt x="3417" y="8"/>
                  <a:pt x="4082" y="38"/>
                </a:cubicBezTo>
                <a:cubicBezTo>
                  <a:pt x="4747" y="68"/>
                  <a:pt x="4936" y="143"/>
                  <a:pt x="5125" y="219"/>
                </a:cubicBezTo>
              </a:path>
            </a:pathLst>
          </a:custGeom>
          <a:solidFill>
            <a:srgbClr val="F3FFF3"/>
          </a:solidFill>
          <a:ln w="9525" cap="flat">
            <a:solidFill>
              <a:schemeClr val="tx1"/>
            </a:solidFill>
            <a:prstDash val="sysDot"/>
            <a:round/>
            <a:headEnd/>
            <a:tailEnd/>
          </a:ln>
          <a:effectLst/>
        </p:spPr>
        <p:txBody>
          <a:bodyPr/>
          <a:lstStyle/>
          <a:p>
            <a:endParaRPr lang="nb-NO"/>
          </a:p>
        </p:txBody>
      </p:sp>
      <p:sp>
        <p:nvSpPr>
          <p:cNvPr id="231325" name="Rectangle 925"/>
          <p:cNvSpPr>
            <a:spLocks noChangeArrowheads="1"/>
          </p:cNvSpPr>
          <p:nvPr/>
        </p:nvSpPr>
        <p:spPr bwMode="auto">
          <a:xfrm>
            <a:off x="1096963" y="4556125"/>
            <a:ext cx="6432550" cy="1819275"/>
          </a:xfrm>
          <a:prstGeom prst="rect">
            <a:avLst/>
          </a:prstGeom>
          <a:solidFill>
            <a:srgbClr val="F3FFF3"/>
          </a:solidFill>
          <a:ln w="9525">
            <a:noFill/>
            <a:miter lim="800000"/>
            <a:headEnd/>
            <a:tailEnd/>
          </a:ln>
          <a:effectLst/>
        </p:spPr>
        <p:txBody>
          <a:bodyPr wrap="none" anchor="ctr"/>
          <a:lstStyle/>
          <a:p>
            <a:endParaRPr lang="nb-NO"/>
          </a:p>
        </p:txBody>
      </p:sp>
      <p:sp>
        <p:nvSpPr>
          <p:cNvPr id="231326" name="AutoShape 926"/>
          <p:cNvSpPr>
            <a:spLocks noChangeArrowheads="1"/>
          </p:cNvSpPr>
          <p:nvPr/>
        </p:nvSpPr>
        <p:spPr bwMode="auto">
          <a:xfrm>
            <a:off x="6196062" y="5264727"/>
            <a:ext cx="1331574" cy="484909"/>
          </a:xfrm>
          <a:prstGeom prst="chevron">
            <a:avLst>
              <a:gd name="adj" fmla="val 38132"/>
            </a:avLst>
          </a:prstGeom>
          <a:solidFill>
            <a:schemeClr val="bg1"/>
          </a:solidFill>
          <a:ln w="9525">
            <a:solidFill>
              <a:schemeClr val="tx1"/>
            </a:solidFill>
            <a:miter lim="800000"/>
            <a:headEnd/>
            <a:tailEnd/>
          </a:ln>
          <a:effectLst/>
        </p:spPr>
        <p:txBody>
          <a:bodyPr wrap="none" anchor="ctr"/>
          <a:lstStyle/>
          <a:p>
            <a:pPr>
              <a:lnSpc>
                <a:spcPts val="1200"/>
              </a:lnSpc>
            </a:pPr>
            <a:r>
              <a:rPr lang="en-US" sz="1200" b="1" dirty="0" smtClean="0">
                <a:latin typeface="Times New Roman" pitchFamily="18" charset="0"/>
              </a:rPr>
              <a:t>Proliferation</a:t>
            </a:r>
          </a:p>
          <a:p>
            <a:pPr>
              <a:lnSpc>
                <a:spcPts val="1200"/>
              </a:lnSpc>
            </a:pPr>
            <a:r>
              <a:rPr lang="nb-NO" sz="1200" b="1" dirty="0" err="1" smtClean="0">
                <a:latin typeface="Times New Roman" pitchFamily="18" charset="0"/>
              </a:rPr>
              <a:t>Differentiation</a:t>
            </a:r>
            <a:endParaRPr lang="en-US" sz="1200" b="1" dirty="0">
              <a:latin typeface="Times New Roman" pitchFamily="18" charset="0"/>
            </a:endParaRPr>
          </a:p>
        </p:txBody>
      </p:sp>
      <p:sp>
        <p:nvSpPr>
          <p:cNvPr id="231327" name="Rectangle 927"/>
          <p:cNvSpPr>
            <a:spLocks noChangeArrowheads="1"/>
          </p:cNvSpPr>
          <p:nvPr/>
        </p:nvSpPr>
        <p:spPr bwMode="auto">
          <a:xfrm>
            <a:off x="1147763" y="4519613"/>
            <a:ext cx="6399212" cy="261937"/>
          </a:xfrm>
          <a:prstGeom prst="rect">
            <a:avLst/>
          </a:prstGeom>
          <a:solidFill>
            <a:srgbClr val="F3FFF3"/>
          </a:solidFill>
          <a:ln w="9525">
            <a:noFill/>
            <a:miter lim="800000"/>
            <a:headEnd/>
            <a:tailEnd/>
          </a:ln>
          <a:effectLst/>
        </p:spPr>
        <p:txBody>
          <a:bodyPr wrap="none" anchor="ctr"/>
          <a:lstStyle/>
          <a:p>
            <a:endParaRPr lang="nb-NO"/>
          </a:p>
        </p:txBody>
      </p:sp>
      <p:sp>
        <p:nvSpPr>
          <p:cNvPr id="231328" name="Line 928"/>
          <p:cNvSpPr>
            <a:spLocks noChangeShapeType="1"/>
          </p:cNvSpPr>
          <p:nvPr/>
        </p:nvSpPr>
        <p:spPr bwMode="auto">
          <a:xfrm flipV="1">
            <a:off x="5949950" y="5481638"/>
            <a:ext cx="368300" cy="4762"/>
          </a:xfrm>
          <a:prstGeom prst="line">
            <a:avLst/>
          </a:prstGeom>
          <a:noFill/>
          <a:ln w="28575">
            <a:solidFill>
              <a:schemeClr val="tx1"/>
            </a:solidFill>
            <a:round/>
            <a:headEnd/>
            <a:tailEnd type="triangle" w="med" len="med"/>
          </a:ln>
          <a:effectLst/>
        </p:spPr>
        <p:txBody>
          <a:bodyPr/>
          <a:lstStyle/>
          <a:p>
            <a:endParaRPr lang="nb-NO"/>
          </a:p>
        </p:txBody>
      </p:sp>
      <p:sp>
        <p:nvSpPr>
          <p:cNvPr id="231329" name="AutoShape 929"/>
          <p:cNvSpPr>
            <a:spLocks noChangeArrowheads="1"/>
          </p:cNvSpPr>
          <p:nvPr/>
        </p:nvSpPr>
        <p:spPr bwMode="auto">
          <a:xfrm>
            <a:off x="4633913" y="5357813"/>
            <a:ext cx="1270000" cy="266700"/>
          </a:xfrm>
          <a:prstGeom prst="roundRect">
            <a:avLst>
              <a:gd name="adj" fmla="val 16667"/>
            </a:avLst>
          </a:prstGeom>
          <a:solidFill>
            <a:schemeClr val="bg1"/>
          </a:solidFill>
          <a:ln w="9525">
            <a:solidFill>
              <a:schemeClr val="tx1"/>
            </a:solidFill>
            <a:round/>
            <a:headEnd/>
            <a:tailEnd/>
          </a:ln>
          <a:effectLst/>
        </p:spPr>
        <p:txBody>
          <a:bodyPr wrap="none" anchor="ctr"/>
          <a:lstStyle/>
          <a:p>
            <a:pPr algn="ctr"/>
            <a:r>
              <a:rPr lang="en-US" sz="1200" b="1">
                <a:latin typeface="Times New Roman" pitchFamily="18" charset="0"/>
              </a:rPr>
              <a:t>AR target genes</a:t>
            </a:r>
          </a:p>
        </p:txBody>
      </p:sp>
      <p:sp>
        <p:nvSpPr>
          <p:cNvPr id="231330" name="Text Box 930"/>
          <p:cNvSpPr txBox="1">
            <a:spLocks noChangeArrowheads="1"/>
          </p:cNvSpPr>
          <p:nvPr/>
        </p:nvSpPr>
        <p:spPr bwMode="auto">
          <a:xfrm>
            <a:off x="6848475" y="4443413"/>
            <a:ext cx="700088" cy="274637"/>
          </a:xfrm>
          <a:prstGeom prst="rect">
            <a:avLst/>
          </a:prstGeom>
          <a:noFill/>
          <a:ln w="9525">
            <a:noFill/>
            <a:miter lim="800000"/>
            <a:headEnd/>
            <a:tailEnd/>
          </a:ln>
          <a:effectLst/>
        </p:spPr>
        <p:txBody>
          <a:bodyPr wrap="none">
            <a:spAutoFit/>
          </a:bodyPr>
          <a:lstStyle/>
          <a:p>
            <a:r>
              <a:rPr lang="en-US" sz="1200" b="1">
                <a:solidFill>
                  <a:srgbClr val="006600"/>
                </a:solidFill>
                <a:latin typeface="Times New Roman" pitchFamily="18" charset="0"/>
              </a:rPr>
              <a:t>Nucleus</a:t>
            </a:r>
          </a:p>
        </p:txBody>
      </p:sp>
      <p:sp>
        <p:nvSpPr>
          <p:cNvPr id="231331" name="Text Box 931"/>
          <p:cNvSpPr txBox="1">
            <a:spLocks noChangeArrowheads="1"/>
          </p:cNvSpPr>
          <p:nvPr/>
        </p:nvSpPr>
        <p:spPr bwMode="auto">
          <a:xfrm>
            <a:off x="6710363" y="3989388"/>
            <a:ext cx="885825" cy="274637"/>
          </a:xfrm>
          <a:prstGeom prst="rect">
            <a:avLst/>
          </a:prstGeom>
          <a:noFill/>
          <a:ln w="9525">
            <a:noFill/>
            <a:miter lim="800000"/>
            <a:headEnd/>
            <a:tailEnd/>
          </a:ln>
          <a:effectLst/>
        </p:spPr>
        <p:txBody>
          <a:bodyPr wrap="none">
            <a:spAutoFit/>
          </a:bodyPr>
          <a:lstStyle/>
          <a:p>
            <a:r>
              <a:rPr lang="en-US" sz="1200" b="1">
                <a:solidFill>
                  <a:srgbClr val="006600"/>
                </a:solidFill>
                <a:latin typeface="Times New Roman" pitchFamily="18" charset="0"/>
              </a:rPr>
              <a:t>Cytoplasm</a:t>
            </a:r>
          </a:p>
        </p:txBody>
      </p:sp>
      <p:sp>
        <p:nvSpPr>
          <p:cNvPr id="231332" name="Oval 932"/>
          <p:cNvSpPr>
            <a:spLocks noChangeArrowheads="1"/>
          </p:cNvSpPr>
          <p:nvPr/>
        </p:nvSpPr>
        <p:spPr bwMode="auto">
          <a:xfrm>
            <a:off x="1590675" y="1119188"/>
            <a:ext cx="485775" cy="384175"/>
          </a:xfrm>
          <a:prstGeom prst="ellipse">
            <a:avLst/>
          </a:prstGeom>
          <a:gradFill rotWithShape="1">
            <a:gsLst>
              <a:gs pos="0">
                <a:srgbClr val="7FE989"/>
              </a:gs>
              <a:gs pos="50000">
                <a:srgbClr val="7FE989">
                  <a:gamma/>
                  <a:tint val="42353"/>
                  <a:invGamma/>
                </a:srgbClr>
              </a:gs>
              <a:gs pos="100000">
                <a:srgbClr val="7FE989"/>
              </a:gs>
            </a:gsLst>
            <a:lin ang="5400000" scaled="1"/>
          </a:gradFill>
          <a:ln w="9525">
            <a:solidFill>
              <a:schemeClr val="tx1"/>
            </a:solidFill>
            <a:round/>
            <a:headEnd/>
            <a:tailEnd/>
          </a:ln>
          <a:effectLst/>
        </p:spPr>
        <p:txBody>
          <a:bodyPr wrap="none" anchor="ctr"/>
          <a:lstStyle/>
          <a:p>
            <a:pPr algn="ctr" eaLnBrk="0" hangingPunct="0"/>
            <a:r>
              <a:rPr lang="en-US" sz="1200" b="1">
                <a:latin typeface="Times New Roman" pitchFamily="18" charset="0"/>
              </a:rPr>
              <a:t>SHBG</a:t>
            </a:r>
          </a:p>
        </p:txBody>
      </p:sp>
      <p:sp>
        <p:nvSpPr>
          <p:cNvPr id="231333" name="Oval 933"/>
          <p:cNvSpPr>
            <a:spLocks noChangeArrowheads="1"/>
          </p:cNvSpPr>
          <p:nvPr/>
        </p:nvSpPr>
        <p:spPr bwMode="auto">
          <a:xfrm>
            <a:off x="1454150" y="1312863"/>
            <a:ext cx="206375" cy="207962"/>
          </a:xfrm>
          <a:prstGeom prst="ellipse">
            <a:avLst/>
          </a:prstGeom>
          <a:gradFill rotWithShape="1">
            <a:gsLst>
              <a:gs pos="0">
                <a:srgbClr val="57E75A">
                  <a:gamma/>
                  <a:shade val="46275"/>
                  <a:invGamma/>
                </a:srgbClr>
              </a:gs>
              <a:gs pos="50000">
                <a:srgbClr val="57E75A"/>
              </a:gs>
              <a:gs pos="100000">
                <a:srgbClr val="57E75A">
                  <a:gamma/>
                  <a:shade val="46275"/>
                  <a:invGamma/>
                </a:srgbClr>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TST</a:t>
            </a:r>
          </a:p>
        </p:txBody>
      </p:sp>
      <p:sp>
        <p:nvSpPr>
          <p:cNvPr id="231334" name="Oval 934"/>
          <p:cNvSpPr>
            <a:spLocks noChangeArrowheads="1"/>
          </p:cNvSpPr>
          <p:nvPr/>
        </p:nvSpPr>
        <p:spPr bwMode="auto">
          <a:xfrm>
            <a:off x="4427538" y="1182688"/>
            <a:ext cx="596900" cy="449262"/>
          </a:xfrm>
          <a:prstGeom prst="ellipse">
            <a:avLst/>
          </a:prstGeom>
          <a:gradFill rotWithShape="1">
            <a:gsLst>
              <a:gs pos="0">
                <a:srgbClr val="ACEC7C"/>
              </a:gs>
              <a:gs pos="50000">
                <a:srgbClr val="ACEC7C">
                  <a:gamma/>
                  <a:tint val="42353"/>
                  <a:invGamma/>
                </a:srgbClr>
              </a:gs>
              <a:gs pos="100000">
                <a:srgbClr val="ACEC7C"/>
              </a:gs>
            </a:gsLst>
            <a:lin ang="5400000" scaled="1"/>
          </a:gradFill>
          <a:ln w="9525">
            <a:solidFill>
              <a:schemeClr val="tx1"/>
            </a:solidFill>
            <a:round/>
            <a:headEnd/>
            <a:tailEnd/>
          </a:ln>
          <a:effectLst/>
        </p:spPr>
        <p:txBody>
          <a:bodyPr wrap="none" anchor="ctr"/>
          <a:lstStyle/>
          <a:p>
            <a:pPr algn="ctr" eaLnBrk="0" hangingPunct="0"/>
            <a:r>
              <a:rPr lang="en-US" sz="1200" b="1">
                <a:latin typeface="Times New Roman" pitchFamily="18" charset="0"/>
              </a:rPr>
              <a:t>Albumin</a:t>
            </a:r>
          </a:p>
        </p:txBody>
      </p:sp>
      <p:sp>
        <p:nvSpPr>
          <p:cNvPr id="231335" name="Oval 935"/>
          <p:cNvSpPr>
            <a:spLocks noChangeArrowheads="1"/>
          </p:cNvSpPr>
          <p:nvPr/>
        </p:nvSpPr>
        <p:spPr bwMode="auto">
          <a:xfrm>
            <a:off x="4289425" y="1441450"/>
            <a:ext cx="207963" cy="207963"/>
          </a:xfrm>
          <a:prstGeom prst="ellipse">
            <a:avLst/>
          </a:prstGeom>
          <a:gradFill rotWithShape="1">
            <a:gsLst>
              <a:gs pos="0">
                <a:srgbClr val="57E75A">
                  <a:gamma/>
                  <a:shade val="46275"/>
                  <a:invGamma/>
                </a:srgbClr>
              </a:gs>
              <a:gs pos="50000">
                <a:srgbClr val="57E75A"/>
              </a:gs>
              <a:gs pos="100000">
                <a:srgbClr val="57E75A">
                  <a:gamma/>
                  <a:shade val="46275"/>
                  <a:invGamma/>
                </a:srgbClr>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TST</a:t>
            </a:r>
          </a:p>
        </p:txBody>
      </p:sp>
      <p:sp>
        <p:nvSpPr>
          <p:cNvPr id="231336" name="Line 936"/>
          <p:cNvSpPr>
            <a:spLocks noChangeShapeType="1"/>
          </p:cNvSpPr>
          <p:nvPr/>
        </p:nvSpPr>
        <p:spPr bwMode="auto">
          <a:xfrm flipH="1">
            <a:off x="3252788" y="1377950"/>
            <a:ext cx="831850" cy="0"/>
          </a:xfrm>
          <a:prstGeom prst="line">
            <a:avLst/>
          </a:prstGeom>
          <a:noFill/>
          <a:ln w="28575">
            <a:solidFill>
              <a:schemeClr val="tx1"/>
            </a:solidFill>
            <a:round/>
            <a:headEnd/>
            <a:tailEnd type="triangle" w="med" len="med"/>
          </a:ln>
          <a:effectLst/>
        </p:spPr>
        <p:txBody>
          <a:bodyPr/>
          <a:lstStyle/>
          <a:p>
            <a:endParaRPr lang="nb-NO"/>
          </a:p>
        </p:txBody>
      </p:sp>
      <p:sp>
        <p:nvSpPr>
          <p:cNvPr id="231337" name="Oval 937"/>
          <p:cNvSpPr>
            <a:spLocks noChangeArrowheads="1"/>
          </p:cNvSpPr>
          <p:nvPr/>
        </p:nvSpPr>
        <p:spPr bwMode="auto">
          <a:xfrm>
            <a:off x="2443163" y="1365250"/>
            <a:ext cx="207962" cy="207963"/>
          </a:xfrm>
          <a:prstGeom prst="ellipse">
            <a:avLst/>
          </a:prstGeom>
          <a:gradFill rotWithShape="1">
            <a:gsLst>
              <a:gs pos="0">
                <a:srgbClr val="57E75A">
                  <a:gamma/>
                  <a:shade val="46275"/>
                  <a:invGamma/>
                </a:srgbClr>
              </a:gs>
              <a:gs pos="50000">
                <a:srgbClr val="57E75A"/>
              </a:gs>
              <a:gs pos="100000">
                <a:srgbClr val="57E75A">
                  <a:gamma/>
                  <a:shade val="46275"/>
                  <a:invGamma/>
                </a:srgbClr>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TST</a:t>
            </a:r>
          </a:p>
        </p:txBody>
      </p:sp>
      <p:sp>
        <p:nvSpPr>
          <p:cNvPr id="231338" name="Line 938"/>
          <p:cNvSpPr>
            <a:spLocks noChangeShapeType="1"/>
          </p:cNvSpPr>
          <p:nvPr/>
        </p:nvSpPr>
        <p:spPr bwMode="auto">
          <a:xfrm>
            <a:off x="1827213" y="1665288"/>
            <a:ext cx="0" cy="217487"/>
          </a:xfrm>
          <a:prstGeom prst="line">
            <a:avLst/>
          </a:prstGeom>
          <a:noFill/>
          <a:ln w="28575">
            <a:solidFill>
              <a:schemeClr val="tx1"/>
            </a:solidFill>
            <a:round/>
            <a:headEnd/>
            <a:tailEnd/>
          </a:ln>
          <a:effectLst/>
        </p:spPr>
        <p:txBody>
          <a:bodyPr/>
          <a:lstStyle/>
          <a:p>
            <a:endParaRPr lang="nb-NO"/>
          </a:p>
        </p:txBody>
      </p:sp>
      <p:sp>
        <p:nvSpPr>
          <p:cNvPr id="231339" name="AutoShape 939"/>
          <p:cNvSpPr>
            <a:spLocks noChangeArrowheads="1"/>
          </p:cNvSpPr>
          <p:nvPr/>
        </p:nvSpPr>
        <p:spPr bwMode="auto">
          <a:xfrm rot="16177321">
            <a:off x="1709738" y="1476375"/>
            <a:ext cx="234950" cy="165100"/>
          </a:xfrm>
          <a:prstGeom prst="flowChartOnlineStorage">
            <a:avLst/>
          </a:prstGeom>
          <a:gradFill rotWithShape="1">
            <a:gsLst>
              <a:gs pos="0">
                <a:schemeClr val="folHlink"/>
              </a:gs>
              <a:gs pos="50000">
                <a:srgbClr val="FFFFCC"/>
              </a:gs>
              <a:gs pos="100000">
                <a:schemeClr val="folHlink"/>
              </a:gs>
            </a:gsLst>
            <a:lin ang="5400000" scaled="1"/>
          </a:gradFill>
          <a:ln w="9525">
            <a:solidFill>
              <a:srgbClr val="008000"/>
            </a:solidFill>
            <a:miter lim="800000"/>
            <a:headEnd/>
            <a:tailEnd/>
          </a:ln>
          <a:effectLst/>
        </p:spPr>
        <p:txBody>
          <a:bodyPr wrap="none" anchor="ctr"/>
          <a:lstStyle/>
          <a:p>
            <a:endParaRPr lang="nb-NO"/>
          </a:p>
        </p:txBody>
      </p:sp>
      <p:sp>
        <p:nvSpPr>
          <p:cNvPr id="231340" name="Rectangle 940"/>
          <p:cNvSpPr>
            <a:spLocks noChangeArrowheads="1"/>
          </p:cNvSpPr>
          <p:nvPr/>
        </p:nvSpPr>
        <p:spPr bwMode="auto">
          <a:xfrm rot="-22680">
            <a:off x="1731963" y="1868488"/>
            <a:ext cx="206375" cy="244475"/>
          </a:xfrm>
          <a:prstGeom prst="rect">
            <a:avLst/>
          </a:prstGeom>
          <a:gradFill rotWithShape="1">
            <a:gsLst>
              <a:gs pos="0">
                <a:srgbClr val="006600"/>
              </a:gs>
              <a:gs pos="50000">
                <a:srgbClr val="CCFFCC"/>
              </a:gs>
              <a:gs pos="100000">
                <a:srgbClr val="006600"/>
              </a:gs>
            </a:gsLst>
            <a:lin ang="0" scaled="1"/>
          </a:gradFill>
          <a:ln w="9525">
            <a:solidFill>
              <a:srgbClr val="006600"/>
            </a:solidFill>
            <a:miter lim="800000"/>
            <a:headEnd/>
            <a:tailEnd/>
          </a:ln>
          <a:effectLst/>
        </p:spPr>
        <p:txBody>
          <a:bodyPr wrap="none" anchor="ctr"/>
          <a:lstStyle/>
          <a:p>
            <a:endParaRPr lang="nb-NO"/>
          </a:p>
        </p:txBody>
      </p:sp>
      <p:sp>
        <p:nvSpPr>
          <p:cNvPr id="231341" name="Oval 941"/>
          <p:cNvSpPr>
            <a:spLocks noChangeArrowheads="1"/>
          </p:cNvSpPr>
          <p:nvPr/>
        </p:nvSpPr>
        <p:spPr bwMode="auto">
          <a:xfrm>
            <a:off x="3479800" y="4683125"/>
            <a:ext cx="623888" cy="374650"/>
          </a:xfrm>
          <a:prstGeom prst="ellipse">
            <a:avLst/>
          </a:prstGeom>
          <a:gradFill rotWithShape="1">
            <a:gsLst>
              <a:gs pos="0">
                <a:srgbClr val="FFFB5B"/>
              </a:gs>
              <a:gs pos="50000">
                <a:srgbClr val="FFFB5B">
                  <a:gamma/>
                  <a:tint val="5882"/>
                  <a:invGamma/>
                </a:srgbClr>
              </a:gs>
              <a:gs pos="100000">
                <a:srgbClr val="FFFB5B"/>
              </a:gs>
            </a:gsLst>
            <a:lin ang="5400000" scaled="1"/>
          </a:gradFill>
          <a:ln w="9525">
            <a:solidFill>
              <a:schemeClr val="tx1"/>
            </a:solidFill>
            <a:round/>
            <a:headEnd/>
            <a:tailEnd/>
          </a:ln>
          <a:effectLst/>
        </p:spPr>
        <p:txBody>
          <a:bodyPr wrap="none" anchor="ctr"/>
          <a:lstStyle/>
          <a:p>
            <a:pPr algn="ctr"/>
            <a:r>
              <a:rPr lang="en-US" sz="1000" b="1">
                <a:latin typeface="Times New Roman" pitchFamily="18" charset="0"/>
              </a:rPr>
              <a:t>CBP</a:t>
            </a:r>
          </a:p>
        </p:txBody>
      </p:sp>
      <p:sp>
        <p:nvSpPr>
          <p:cNvPr id="231342" name="Oval 942"/>
          <p:cNvSpPr>
            <a:spLocks noChangeArrowheads="1"/>
          </p:cNvSpPr>
          <p:nvPr/>
        </p:nvSpPr>
        <p:spPr bwMode="auto">
          <a:xfrm>
            <a:off x="4171950" y="4287838"/>
            <a:ext cx="346075" cy="309562"/>
          </a:xfrm>
          <a:prstGeom prst="ellipse">
            <a:avLst/>
          </a:prstGeom>
          <a:gradFill rotWithShape="1">
            <a:gsLst>
              <a:gs pos="0">
                <a:srgbClr val="D3D3D3"/>
              </a:gs>
              <a:gs pos="50000">
                <a:srgbClr val="D3D3D3">
                  <a:gamma/>
                  <a:tint val="5882"/>
                  <a:invGamma/>
                </a:srgbClr>
              </a:gs>
              <a:gs pos="100000">
                <a:srgbClr val="D3D3D3"/>
              </a:gs>
            </a:gsLst>
            <a:lin ang="5400000" scaled="1"/>
          </a:gradFill>
          <a:ln w="9525">
            <a:solidFill>
              <a:schemeClr val="tx1"/>
            </a:solidFill>
            <a:round/>
            <a:headEnd/>
            <a:tailEnd/>
          </a:ln>
          <a:effectLst/>
        </p:spPr>
        <p:txBody>
          <a:bodyPr wrap="none" anchor="ctr"/>
          <a:lstStyle/>
          <a:p>
            <a:pPr algn="ctr"/>
            <a:r>
              <a:rPr lang="en-US" sz="1000" b="1">
                <a:latin typeface="Times New Roman" pitchFamily="18" charset="0"/>
              </a:rPr>
              <a:t>BRM</a:t>
            </a:r>
          </a:p>
        </p:txBody>
      </p:sp>
      <p:sp>
        <p:nvSpPr>
          <p:cNvPr id="231343" name="Oval 943"/>
          <p:cNvSpPr>
            <a:spLocks noChangeArrowheads="1"/>
          </p:cNvSpPr>
          <p:nvPr/>
        </p:nvSpPr>
        <p:spPr bwMode="auto">
          <a:xfrm>
            <a:off x="4189413" y="4513263"/>
            <a:ext cx="639762" cy="376237"/>
          </a:xfrm>
          <a:prstGeom prst="ellipse">
            <a:avLst/>
          </a:prstGeom>
          <a:gradFill rotWithShape="1">
            <a:gsLst>
              <a:gs pos="0">
                <a:srgbClr val="B2B2B2">
                  <a:gamma/>
                  <a:tint val="5882"/>
                  <a:invGamma/>
                </a:srgbClr>
              </a:gs>
              <a:gs pos="100000">
                <a:srgbClr val="B2B2B2"/>
              </a:gs>
            </a:gsLst>
            <a:path path="shape">
              <a:fillToRect l="50000" t="50000" r="50000" b="50000"/>
            </a:path>
          </a:gradFill>
          <a:ln w="9525">
            <a:solidFill>
              <a:schemeClr val="tx1"/>
            </a:solidFill>
            <a:round/>
            <a:headEnd/>
            <a:tailEnd/>
          </a:ln>
          <a:effectLst/>
        </p:spPr>
        <p:txBody>
          <a:bodyPr wrap="none" anchor="ctr"/>
          <a:lstStyle/>
          <a:p>
            <a:pPr algn="ctr"/>
            <a:r>
              <a:rPr lang="en-US" sz="1000" b="1">
                <a:latin typeface="Times New Roman" pitchFamily="18" charset="0"/>
              </a:rPr>
              <a:t>SWI-SNF</a:t>
            </a:r>
          </a:p>
        </p:txBody>
      </p:sp>
      <p:sp>
        <p:nvSpPr>
          <p:cNvPr id="231344" name="Line 944"/>
          <p:cNvSpPr>
            <a:spLocks noChangeShapeType="1"/>
          </p:cNvSpPr>
          <p:nvPr/>
        </p:nvSpPr>
        <p:spPr bwMode="auto">
          <a:xfrm>
            <a:off x="3917950" y="5480050"/>
            <a:ext cx="617538" cy="0"/>
          </a:xfrm>
          <a:prstGeom prst="line">
            <a:avLst/>
          </a:prstGeom>
          <a:noFill/>
          <a:ln w="28575">
            <a:solidFill>
              <a:schemeClr val="tx1"/>
            </a:solidFill>
            <a:round/>
            <a:headEnd/>
            <a:tailEnd type="triangle" w="med" len="med"/>
          </a:ln>
          <a:effectLst/>
        </p:spPr>
        <p:txBody>
          <a:bodyPr/>
          <a:lstStyle/>
          <a:p>
            <a:endParaRPr lang="nb-NO"/>
          </a:p>
        </p:txBody>
      </p:sp>
      <p:sp>
        <p:nvSpPr>
          <p:cNvPr id="231345" name="Freeform 945"/>
          <p:cNvSpPr>
            <a:spLocks/>
          </p:cNvSpPr>
          <p:nvPr/>
        </p:nvSpPr>
        <p:spPr bwMode="auto">
          <a:xfrm rot="10554863">
            <a:off x="3640138" y="5961063"/>
            <a:ext cx="415925" cy="115887"/>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sp>
        <p:nvSpPr>
          <p:cNvPr id="231346" name="Freeform 946"/>
          <p:cNvSpPr>
            <a:spLocks/>
          </p:cNvSpPr>
          <p:nvPr/>
        </p:nvSpPr>
        <p:spPr bwMode="auto">
          <a:xfrm rot="10554863">
            <a:off x="2998788" y="5961063"/>
            <a:ext cx="414337" cy="115887"/>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grpSp>
        <p:nvGrpSpPr>
          <p:cNvPr id="230739" name="Group 947"/>
          <p:cNvGrpSpPr>
            <a:grpSpLocks/>
          </p:cNvGrpSpPr>
          <p:nvPr/>
        </p:nvGrpSpPr>
        <p:grpSpPr bwMode="auto">
          <a:xfrm>
            <a:off x="3327400" y="5856288"/>
            <a:ext cx="346075" cy="325437"/>
            <a:chOff x="1202" y="845"/>
            <a:chExt cx="215" cy="202"/>
          </a:xfrm>
        </p:grpSpPr>
        <p:grpSp>
          <p:nvGrpSpPr>
            <p:cNvPr id="230743" name="Group 948"/>
            <p:cNvGrpSpPr>
              <a:grpSpLocks/>
            </p:cNvGrpSpPr>
            <p:nvPr/>
          </p:nvGrpSpPr>
          <p:grpSpPr bwMode="auto">
            <a:xfrm>
              <a:off x="1202" y="845"/>
              <a:ext cx="182" cy="181"/>
              <a:chOff x="1202" y="754"/>
              <a:chExt cx="272" cy="272"/>
            </a:xfrm>
          </p:grpSpPr>
          <p:sp>
            <p:nvSpPr>
              <p:cNvPr id="231349" name="Oval 949"/>
              <p:cNvSpPr>
                <a:spLocks noChangeArrowheads="1"/>
              </p:cNvSpPr>
              <p:nvPr/>
            </p:nvSpPr>
            <p:spPr bwMode="auto">
              <a:xfrm>
                <a:off x="1202"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0" name="Oval 950"/>
              <p:cNvSpPr>
                <a:spLocks noChangeArrowheads="1"/>
              </p:cNvSpPr>
              <p:nvPr/>
            </p:nvSpPr>
            <p:spPr bwMode="auto">
              <a:xfrm>
                <a:off x="1338"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1" name="Oval 951"/>
              <p:cNvSpPr>
                <a:spLocks noChangeArrowheads="1"/>
              </p:cNvSpPr>
              <p:nvPr/>
            </p:nvSpPr>
            <p:spPr bwMode="auto">
              <a:xfrm>
                <a:off x="1202"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2" name="Oval 952"/>
              <p:cNvSpPr>
                <a:spLocks noChangeArrowheads="1"/>
              </p:cNvSpPr>
              <p:nvPr/>
            </p:nvSpPr>
            <p:spPr bwMode="auto">
              <a:xfrm>
                <a:off x="1338"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nvGrpSpPr>
            <p:cNvPr id="230747" name="Group 953"/>
            <p:cNvGrpSpPr>
              <a:grpSpLocks/>
            </p:cNvGrpSpPr>
            <p:nvPr/>
          </p:nvGrpSpPr>
          <p:grpSpPr bwMode="auto">
            <a:xfrm>
              <a:off x="1235" y="866"/>
              <a:ext cx="182" cy="181"/>
              <a:chOff x="1338" y="1253"/>
              <a:chExt cx="272" cy="272"/>
            </a:xfrm>
          </p:grpSpPr>
          <p:sp>
            <p:nvSpPr>
              <p:cNvPr id="231354" name="Oval 954"/>
              <p:cNvSpPr>
                <a:spLocks noChangeArrowheads="1"/>
              </p:cNvSpPr>
              <p:nvPr/>
            </p:nvSpPr>
            <p:spPr bwMode="auto">
              <a:xfrm>
                <a:off x="1338"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5" name="Oval 955"/>
              <p:cNvSpPr>
                <a:spLocks noChangeArrowheads="1"/>
              </p:cNvSpPr>
              <p:nvPr/>
            </p:nvSpPr>
            <p:spPr bwMode="auto">
              <a:xfrm>
                <a:off x="1474"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6" name="Oval 956"/>
              <p:cNvSpPr>
                <a:spLocks noChangeArrowheads="1"/>
              </p:cNvSpPr>
              <p:nvPr/>
            </p:nvSpPr>
            <p:spPr bwMode="auto">
              <a:xfrm>
                <a:off x="1338"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57" name="Oval 957"/>
              <p:cNvSpPr>
                <a:spLocks noChangeArrowheads="1"/>
              </p:cNvSpPr>
              <p:nvPr/>
            </p:nvSpPr>
            <p:spPr bwMode="auto">
              <a:xfrm>
                <a:off x="1474"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sp>
        <p:nvSpPr>
          <p:cNvPr id="231358" name="Freeform 958"/>
          <p:cNvSpPr>
            <a:spLocks/>
          </p:cNvSpPr>
          <p:nvPr/>
        </p:nvSpPr>
        <p:spPr bwMode="auto">
          <a:xfrm>
            <a:off x="3278188" y="5819775"/>
            <a:ext cx="206375"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59" name="Freeform 959"/>
          <p:cNvSpPr>
            <a:spLocks/>
          </p:cNvSpPr>
          <p:nvPr/>
        </p:nvSpPr>
        <p:spPr bwMode="auto">
          <a:xfrm>
            <a:off x="3416300" y="5819775"/>
            <a:ext cx="207963"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60" name="Freeform 960"/>
          <p:cNvSpPr>
            <a:spLocks/>
          </p:cNvSpPr>
          <p:nvPr/>
        </p:nvSpPr>
        <p:spPr bwMode="auto">
          <a:xfrm rot="10554863">
            <a:off x="2393950" y="5961063"/>
            <a:ext cx="414338" cy="115887"/>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grpSp>
        <p:nvGrpSpPr>
          <p:cNvPr id="230751" name="Group 961"/>
          <p:cNvGrpSpPr>
            <a:grpSpLocks/>
          </p:cNvGrpSpPr>
          <p:nvPr/>
        </p:nvGrpSpPr>
        <p:grpSpPr bwMode="auto">
          <a:xfrm>
            <a:off x="2722563" y="5853113"/>
            <a:ext cx="346075" cy="325437"/>
            <a:chOff x="1202" y="845"/>
            <a:chExt cx="215" cy="202"/>
          </a:xfrm>
        </p:grpSpPr>
        <p:grpSp>
          <p:nvGrpSpPr>
            <p:cNvPr id="230755" name="Group 962"/>
            <p:cNvGrpSpPr>
              <a:grpSpLocks/>
            </p:cNvGrpSpPr>
            <p:nvPr/>
          </p:nvGrpSpPr>
          <p:grpSpPr bwMode="auto">
            <a:xfrm>
              <a:off x="1202" y="845"/>
              <a:ext cx="182" cy="181"/>
              <a:chOff x="1202" y="754"/>
              <a:chExt cx="272" cy="272"/>
            </a:xfrm>
          </p:grpSpPr>
          <p:sp>
            <p:nvSpPr>
              <p:cNvPr id="231363" name="Oval 963"/>
              <p:cNvSpPr>
                <a:spLocks noChangeArrowheads="1"/>
              </p:cNvSpPr>
              <p:nvPr/>
            </p:nvSpPr>
            <p:spPr bwMode="auto">
              <a:xfrm>
                <a:off x="1202"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64" name="Oval 964"/>
              <p:cNvSpPr>
                <a:spLocks noChangeArrowheads="1"/>
              </p:cNvSpPr>
              <p:nvPr/>
            </p:nvSpPr>
            <p:spPr bwMode="auto">
              <a:xfrm>
                <a:off x="1338"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65" name="Oval 965"/>
              <p:cNvSpPr>
                <a:spLocks noChangeArrowheads="1"/>
              </p:cNvSpPr>
              <p:nvPr/>
            </p:nvSpPr>
            <p:spPr bwMode="auto">
              <a:xfrm>
                <a:off x="1202"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66" name="Oval 966"/>
              <p:cNvSpPr>
                <a:spLocks noChangeArrowheads="1"/>
              </p:cNvSpPr>
              <p:nvPr/>
            </p:nvSpPr>
            <p:spPr bwMode="auto">
              <a:xfrm>
                <a:off x="1338"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nvGrpSpPr>
            <p:cNvPr id="230756" name="Group 967"/>
            <p:cNvGrpSpPr>
              <a:grpSpLocks/>
            </p:cNvGrpSpPr>
            <p:nvPr/>
          </p:nvGrpSpPr>
          <p:grpSpPr bwMode="auto">
            <a:xfrm>
              <a:off x="1235" y="866"/>
              <a:ext cx="182" cy="181"/>
              <a:chOff x="1338" y="1253"/>
              <a:chExt cx="272" cy="272"/>
            </a:xfrm>
          </p:grpSpPr>
          <p:sp>
            <p:nvSpPr>
              <p:cNvPr id="231368" name="Oval 968"/>
              <p:cNvSpPr>
                <a:spLocks noChangeArrowheads="1"/>
              </p:cNvSpPr>
              <p:nvPr/>
            </p:nvSpPr>
            <p:spPr bwMode="auto">
              <a:xfrm>
                <a:off x="1338"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69" name="Oval 969"/>
              <p:cNvSpPr>
                <a:spLocks noChangeArrowheads="1"/>
              </p:cNvSpPr>
              <p:nvPr/>
            </p:nvSpPr>
            <p:spPr bwMode="auto">
              <a:xfrm>
                <a:off x="1474"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70" name="Oval 970"/>
              <p:cNvSpPr>
                <a:spLocks noChangeArrowheads="1"/>
              </p:cNvSpPr>
              <p:nvPr/>
            </p:nvSpPr>
            <p:spPr bwMode="auto">
              <a:xfrm>
                <a:off x="1338"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71" name="Oval 971"/>
              <p:cNvSpPr>
                <a:spLocks noChangeArrowheads="1"/>
              </p:cNvSpPr>
              <p:nvPr/>
            </p:nvSpPr>
            <p:spPr bwMode="auto">
              <a:xfrm>
                <a:off x="1474"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sp>
        <p:nvSpPr>
          <p:cNvPr id="231372" name="Freeform 972"/>
          <p:cNvSpPr>
            <a:spLocks/>
          </p:cNvSpPr>
          <p:nvPr/>
        </p:nvSpPr>
        <p:spPr bwMode="auto">
          <a:xfrm>
            <a:off x="2671763" y="5816600"/>
            <a:ext cx="207962"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73" name="Freeform 973"/>
          <p:cNvSpPr>
            <a:spLocks/>
          </p:cNvSpPr>
          <p:nvPr/>
        </p:nvSpPr>
        <p:spPr bwMode="auto">
          <a:xfrm>
            <a:off x="2811463" y="5816600"/>
            <a:ext cx="206375"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74" name="Freeform 974"/>
          <p:cNvSpPr>
            <a:spLocks/>
          </p:cNvSpPr>
          <p:nvPr/>
        </p:nvSpPr>
        <p:spPr bwMode="auto">
          <a:xfrm rot="10554863">
            <a:off x="1751013" y="5961063"/>
            <a:ext cx="414337" cy="115887"/>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grpSp>
        <p:nvGrpSpPr>
          <p:cNvPr id="230757" name="Group 975"/>
          <p:cNvGrpSpPr>
            <a:grpSpLocks/>
          </p:cNvGrpSpPr>
          <p:nvPr/>
        </p:nvGrpSpPr>
        <p:grpSpPr bwMode="auto">
          <a:xfrm>
            <a:off x="2081213" y="5846763"/>
            <a:ext cx="346075" cy="325437"/>
            <a:chOff x="1202" y="845"/>
            <a:chExt cx="215" cy="202"/>
          </a:xfrm>
        </p:grpSpPr>
        <p:grpSp>
          <p:nvGrpSpPr>
            <p:cNvPr id="230758" name="Group 976"/>
            <p:cNvGrpSpPr>
              <a:grpSpLocks/>
            </p:cNvGrpSpPr>
            <p:nvPr/>
          </p:nvGrpSpPr>
          <p:grpSpPr bwMode="auto">
            <a:xfrm>
              <a:off x="1202" y="845"/>
              <a:ext cx="182" cy="181"/>
              <a:chOff x="1202" y="754"/>
              <a:chExt cx="272" cy="272"/>
            </a:xfrm>
          </p:grpSpPr>
          <p:sp>
            <p:nvSpPr>
              <p:cNvPr id="231377" name="Oval 977"/>
              <p:cNvSpPr>
                <a:spLocks noChangeArrowheads="1"/>
              </p:cNvSpPr>
              <p:nvPr/>
            </p:nvSpPr>
            <p:spPr bwMode="auto">
              <a:xfrm>
                <a:off x="1202"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78" name="Oval 978"/>
              <p:cNvSpPr>
                <a:spLocks noChangeArrowheads="1"/>
              </p:cNvSpPr>
              <p:nvPr/>
            </p:nvSpPr>
            <p:spPr bwMode="auto">
              <a:xfrm>
                <a:off x="1338"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79" name="Oval 979"/>
              <p:cNvSpPr>
                <a:spLocks noChangeArrowheads="1"/>
              </p:cNvSpPr>
              <p:nvPr/>
            </p:nvSpPr>
            <p:spPr bwMode="auto">
              <a:xfrm>
                <a:off x="1202"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80" name="Oval 980"/>
              <p:cNvSpPr>
                <a:spLocks noChangeArrowheads="1"/>
              </p:cNvSpPr>
              <p:nvPr/>
            </p:nvSpPr>
            <p:spPr bwMode="auto">
              <a:xfrm>
                <a:off x="1338"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nvGrpSpPr>
            <p:cNvPr id="230759" name="Group 981"/>
            <p:cNvGrpSpPr>
              <a:grpSpLocks/>
            </p:cNvGrpSpPr>
            <p:nvPr/>
          </p:nvGrpSpPr>
          <p:grpSpPr bwMode="auto">
            <a:xfrm>
              <a:off x="1235" y="866"/>
              <a:ext cx="182" cy="181"/>
              <a:chOff x="1338" y="1253"/>
              <a:chExt cx="272" cy="272"/>
            </a:xfrm>
          </p:grpSpPr>
          <p:sp>
            <p:nvSpPr>
              <p:cNvPr id="231382" name="Oval 982"/>
              <p:cNvSpPr>
                <a:spLocks noChangeArrowheads="1"/>
              </p:cNvSpPr>
              <p:nvPr/>
            </p:nvSpPr>
            <p:spPr bwMode="auto">
              <a:xfrm>
                <a:off x="1338"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83" name="Oval 983"/>
              <p:cNvSpPr>
                <a:spLocks noChangeArrowheads="1"/>
              </p:cNvSpPr>
              <p:nvPr/>
            </p:nvSpPr>
            <p:spPr bwMode="auto">
              <a:xfrm>
                <a:off x="1474"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84" name="Oval 984"/>
              <p:cNvSpPr>
                <a:spLocks noChangeArrowheads="1"/>
              </p:cNvSpPr>
              <p:nvPr/>
            </p:nvSpPr>
            <p:spPr bwMode="auto">
              <a:xfrm>
                <a:off x="1338"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85" name="Oval 985"/>
              <p:cNvSpPr>
                <a:spLocks noChangeArrowheads="1"/>
              </p:cNvSpPr>
              <p:nvPr/>
            </p:nvSpPr>
            <p:spPr bwMode="auto">
              <a:xfrm>
                <a:off x="1474"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sp>
        <p:nvSpPr>
          <p:cNvPr id="231386" name="Freeform 986"/>
          <p:cNvSpPr>
            <a:spLocks/>
          </p:cNvSpPr>
          <p:nvPr/>
        </p:nvSpPr>
        <p:spPr bwMode="auto">
          <a:xfrm>
            <a:off x="2030413" y="5811838"/>
            <a:ext cx="207962" cy="388937"/>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87" name="Freeform 987"/>
          <p:cNvSpPr>
            <a:spLocks/>
          </p:cNvSpPr>
          <p:nvPr/>
        </p:nvSpPr>
        <p:spPr bwMode="auto">
          <a:xfrm>
            <a:off x="2168525" y="5811838"/>
            <a:ext cx="207963" cy="388937"/>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388" name="Freeform 988"/>
          <p:cNvSpPr>
            <a:spLocks/>
          </p:cNvSpPr>
          <p:nvPr/>
        </p:nvSpPr>
        <p:spPr bwMode="auto">
          <a:xfrm rot="10554863">
            <a:off x="1130300" y="5961063"/>
            <a:ext cx="414338" cy="115887"/>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grpSp>
        <p:nvGrpSpPr>
          <p:cNvPr id="230763" name="Group 989"/>
          <p:cNvGrpSpPr>
            <a:grpSpLocks/>
          </p:cNvGrpSpPr>
          <p:nvPr/>
        </p:nvGrpSpPr>
        <p:grpSpPr bwMode="auto">
          <a:xfrm>
            <a:off x="1460500" y="5846763"/>
            <a:ext cx="346075" cy="325437"/>
            <a:chOff x="1202" y="845"/>
            <a:chExt cx="215" cy="202"/>
          </a:xfrm>
        </p:grpSpPr>
        <p:grpSp>
          <p:nvGrpSpPr>
            <p:cNvPr id="230767" name="Group 990"/>
            <p:cNvGrpSpPr>
              <a:grpSpLocks/>
            </p:cNvGrpSpPr>
            <p:nvPr/>
          </p:nvGrpSpPr>
          <p:grpSpPr bwMode="auto">
            <a:xfrm>
              <a:off x="1202" y="845"/>
              <a:ext cx="182" cy="181"/>
              <a:chOff x="1202" y="754"/>
              <a:chExt cx="272" cy="272"/>
            </a:xfrm>
          </p:grpSpPr>
          <p:sp>
            <p:nvSpPr>
              <p:cNvPr id="231391" name="Oval 991"/>
              <p:cNvSpPr>
                <a:spLocks noChangeArrowheads="1"/>
              </p:cNvSpPr>
              <p:nvPr/>
            </p:nvSpPr>
            <p:spPr bwMode="auto">
              <a:xfrm>
                <a:off x="1202"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2" name="Oval 992"/>
              <p:cNvSpPr>
                <a:spLocks noChangeArrowheads="1"/>
              </p:cNvSpPr>
              <p:nvPr/>
            </p:nvSpPr>
            <p:spPr bwMode="auto">
              <a:xfrm>
                <a:off x="1338"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3" name="Oval 993"/>
              <p:cNvSpPr>
                <a:spLocks noChangeArrowheads="1"/>
              </p:cNvSpPr>
              <p:nvPr/>
            </p:nvSpPr>
            <p:spPr bwMode="auto">
              <a:xfrm>
                <a:off x="1202"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4" name="Oval 994"/>
              <p:cNvSpPr>
                <a:spLocks noChangeArrowheads="1"/>
              </p:cNvSpPr>
              <p:nvPr/>
            </p:nvSpPr>
            <p:spPr bwMode="auto">
              <a:xfrm>
                <a:off x="1338"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nvGrpSpPr>
            <p:cNvPr id="230771" name="Group 995"/>
            <p:cNvGrpSpPr>
              <a:grpSpLocks/>
            </p:cNvGrpSpPr>
            <p:nvPr/>
          </p:nvGrpSpPr>
          <p:grpSpPr bwMode="auto">
            <a:xfrm>
              <a:off x="1235" y="866"/>
              <a:ext cx="182" cy="181"/>
              <a:chOff x="1338" y="1253"/>
              <a:chExt cx="272" cy="272"/>
            </a:xfrm>
          </p:grpSpPr>
          <p:sp>
            <p:nvSpPr>
              <p:cNvPr id="231396" name="Oval 996"/>
              <p:cNvSpPr>
                <a:spLocks noChangeArrowheads="1"/>
              </p:cNvSpPr>
              <p:nvPr/>
            </p:nvSpPr>
            <p:spPr bwMode="auto">
              <a:xfrm>
                <a:off x="1338"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7" name="Oval 997"/>
              <p:cNvSpPr>
                <a:spLocks noChangeArrowheads="1"/>
              </p:cNvSpPr>
              <p:nvPr/>
            </p:nvSpPr>
            <p:spPr bwMode="auto">
              <a:xfrm>
                <a:off x="1474"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8" name="Oval 998"/>
              <p:cNvSpPr>
                <a:spLocks noChangeArrowheads="1"/>
              </p:cNvSpPr>
              <p:nvPr/>
            </p:nvSpPr>
            <p:spPr bwMode="auto">
              <a:xfrm>
                <a:off x="1338"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399" name="Oval 999"/>
              <p:cNvSpPr>
                <a:spLocks noChangeArrowheads="1"/>
              </p:cNvSpPr>
              <p:nvPr/>
            </p:nvSpPr>
            <p:spPr bwMode="auto">
              <a:xfrm>
                <a:off x="1474"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sp>
        <p:nvSpPr>
          <p:cNvPr id="231400" name="Freeform 1000"/>
          <p:cNvSpPr>
            <a:spLocks/>
          </p:cNvSpPr>
          <p:nvPr/>
        </p:nvSpPr>
        <p:spPr bwMode="auto">
          <a:xfrm>
            <a:off x="1409700" y="5811838"/>
            <a:ext cx="207963" cy="388937"/>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401" name="Freeform 1001"/>
          <p:cNvSpPr>
            <a:spLocks/>
          </p:cNvSpPr>
          <p:nvPr/>
        </p:nvSpPr>
        <p:spPr bwMode="auto">
          <a:xfrm>
            <a:off x="1547813" y="5811838"/>
            <a:ext cx="207962" cy="388937"/>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402" name="Freeform 1002"/>
          <p:cNvSpPr>
            <a:spLocks/>
          </p:cNvSpPr>
          <p:nvPr/>
        </p:nvSpPr>
        <p:spPr bwMode="auto">
          <a:xfrm rot="10554863">
            <a:off x="4313238" y="5994400"/>
            <a:ext cx="414337" cy="115888"/>
          </a:xfrm>
          <a:custGeom>
            <a:avLst/>
            <a:gdLst/>
            <a:ahLst/>
            <a:cxnLst>
              <a:cxn ang="0">
                <a:pos x="0" y="24"/>
              </a:cxn>
              <a:cxn ang="0">
                <a:pos x="60" y="0"/>
              </a:cxn>
              <a:cxn ang="0">
                <a:pos x="234" y="30"/>
              </a:cxn>
            </a:cxnLst>
            <a:rect l="0" t="0" r="r" b="b"/>
            <a:pathLst>
              <a:path w="234" h="30">
                <a:moveTo>
                  <a:pt x="0" y="24"/>
                </a:moveTo>
                <a:cubicBezTo>
                  <a:pt x="20" y="11"/>
                  <a:pt x="38" y="7"/>
                  <a:pt x="60" y="0"/>
                </a:cubicBezTo>
                <a:cubicBezTo>
                  <a:pt x="135" y="19"/>
                  <a:pt x="153" y="30"/>
                  <a:pt x="234" y="30"/>
                </a:cubicBezTo>
              </a:path>
            </a:pathLst>
          </a:custGeom>
          <a:noFill/>
          <a:ln w="38100">
            <a:solidFill>
              <a:srgbClr val="454545"/>
            </a:solidFill>
            <a:round/>
            <a:headEnd/>
            <a:tailEnd/>
          </a:ln>
          <a:effectLst/>
        </p:spPr>
        <p:txBody>
          <a:bodyPr/>
          <a:lstStyle/>
          <a:p>
            <a:endParaRPr lang="nb-NO"/>
          </a:p>
        </p:txBody>
      </p:sp>
      <p:grpSp>
        <p:nvGrpSpPr>
          <p:cNvPr id="230775" name="Group 1003"/>
          <p:cNvGrpSpPr>
            <a:grpSpLocks/>
          </p:cNvGrpSpPr>
          <p:nvPr/>
        </p:nvGrpSpPr>
        <p:grpSpPr bwMode="auto">
          <a:xfrm>
            <a:off x="3979863" y="5888038"/>
            <a:ext cx="347662" cy="325437"/>
            <a:chOff x="1202" y="845"/>
            <a:chExt cx="215" cy="202"/>
          </a:xfrm>
        </p:grpSpPr>
        <p:grpSp>
          <p:nvGrpSpPr>
            <p:cNvPr id="230779" name="Group 1004"/>
            <p:cNvGrpSpPr>
              <a:grpSpLocks/>
            </p:cNvGrpSpPr>
            <p:nvPr/>
          </p:nvGrpSpPr>
          <p:grpSpPr bwMode="auto">
            <a:xfrm>
              <a:off x="1202" y="845"/>
              <a:ext cx="182" cy="181"/>
              <a:chOff x="1202" y="754"/>
              <a:chExt cx="272" cy="272"/>
            </a:xfrm>
          </p:grpSpPr>
          <p:sp>
            <p:nvSpPr>
              <p:cNvPr id="231405" name="Oval 1005"/>
              <p:cNvSpPr>
                <a:spLocks noChangeArrowheads="1"/>
              </p:cNvSpPr>
              <p:nvPr/>
            </p:nvSpPr>
            <p:spPr bwMode="auto">
              <a:xfrm>
                <a:off x="1202"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06" name="Oval 1006"/>
              <p:cNvSpPr>
                <a:spLocks noChangeArrowheads="1"/>
              </p:cNvSpPr>
              <p:nvPr/>
            </p:nvSpPr>
            <p:spPr bwMode="auto">
              <a:xfrm>
                <a:off x="1338" y="754"/>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07" name="Oval 1007"/>
              <p:cNvSpPr>
                <a:spLocks noChangeArrowheads="1"/>
              </p:cNvSpPr>
              <p:nvPr/>
            </p:nvSpPr>
            <p:spPr bwMode="auto">
              <a:xfrm>
                <a:off x="1202"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08" name="Oval 1008"/>
              <p:cNvSpPr>
                <a:spLocks noChangeArrowheads="1"/>
              </p:cNvSpPr>
              <p:nvPr/>
            </p:nvSpPr>
            <p:spPr bwMode="auto">
              <a:xfrm>
                <a:off x="1338" y="890"/>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nvGrpSpPr>
            <p:cNvPr id="230780" name="Group 1009"/>
            <p:cNvGrpSpPr>
              <a:grpSpLocks/>
            </p:cNvGrpSpPr>
            <p:nvPr/>
          </p:nvGrpSpPr>
          <p:grpSpPr bwMode="auto">
            <a:xfrm>
              <a:off x="1235" y="866"/>
              <a:ext cx="182" cy="181"/>
              <a:chOff x="1338" y="1253"/>
              <a:chExt cx="272" cy="272"/>
            </a:xfrm>
          </p:grpSpPr>
          <p:sp>
            <p:nvSpPr>
              <p:cNvPr id="231410" name="Oval 1010"/>
              <p:cNvSpPr>
                <a:spLocks noChangeArrowheads="1"/>
              </p:cNvSpPr>
              <p:nvPr/>
            </p:nvSpPr>
            <p:spPr bwMode="auto">
              <a:xfrm>
                <a:off x="1338"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11" name="Oval 1011"/>
              <p:cNvSpPr>
                <a:spLocks noChangeArrowheads="1"/>
              </p:cNvSpPr>
              <p:nvPr/>
            </p:nvSpPr>
            <p:spPr bwMode="auto">
              <a:xfrm>
                <a:off x="1474" y="1253"/>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12" name="Oval 1012"/>
              <p:cNvSpPr>
                <a:spLocks noChangeArrowheads="1"/>
              </p:cNvSpPr>
              <p:nvPr/>
            </p:nvSpPr>
            <p:spPr bwMode="auto">
              <a:xfrm>
                <a:off x="1338"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sp>
            <p:nvSpPr>
              <p:cNvPr id="231413" name="Oval 1013"/>
              <p:cNvSpPr>
                <a:spLocks noChangeArrowheads="1"/>
              </p:cNvSpPr>
              <p:nvPr/>
            </p:nvSpPr>
            <p:spPr bwMode="auto">
              <a:xfrm>
                <a:off x="1474" y="1389"/>
                <a:ext cx="136" cy="136"/>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endParaRPr lang="nb-NO"/>
              </a:p>
            </p:txBody>
          </p:sp>
        </p:grpSp>
      </p:grpSp>
      <p:sp>
        <p:nvSpPr>
          <p:cNvPr id="231414" name="Freeform 1014"/>
          <p:cNvSpPr>
            <a:spLocks/>
          </p:cNvSpPr>
          <p:nvPr/>
        </p:nvSpPr>
        <p:spPr bwMode="auto">
          <a:xfrm>
            <a:off x="3930650" y="5851525"/>
            <a:ext cx="206375"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415" name="Freeform 1015"/>
          <p:cNvSpPr>
            <a:spLocks/>
          </p:cNvSpPr>
          <p:nvPr/>
        </p:nvSpPr>
        <p:spPr bwMode="auto">
          <a:xfrm>
            <a:off x="4068763" y="5851525"/>
            <a:ext cx="207962" cy="390525"/>
          </a:xfrm>
          <a:custGeom>
            <a:avLst/>
            <a:gdLst/>
            <a:ahLst/>
            <a:cxnLst>
              <a:cxn ang="0">
                <a:pos x="125" y="48"/>
              </a:cxn>
              <a:cxn ang="0">
                <a:pos x="89" y="0"/>
              </a:cxn>
              <a:cxn ang="0">
                <a:pos x="17" y="54"/>
              </a:cxn>
              <a:cxn ang="0">
                <a:pos x="41" y="252"/>
              </a:cxn>
              <a:cxn ang="0">
                <a:pos x="89" y="216"/>
              </a:cxn>
            </a:cxnLst>
            <a:rect l="0" t="0" r="r" b="b"/>
            <a:pathLst>
              <a:path w="125" h="253">
                <a:moveTo>
                  <a:pt x="125" y="48"/>
                </a:moveTo>
                <a:cubicBezTo>
                  <a:pt x="117" y="24"/>
                  <a:pt x="115" y="9"/>
                  <a:pt x="89" y="0"/>
                </a:cubicBezTo>
                <a:cubicBezTo>
                  <a:pt x="35" y="11"/>
                  <a:pt x="46" y="10"/>
                  <a:pt x="17" y="54"/>
                </a:cubicBezTo>
                <a:cubicBezTo>
                  <a:pt x="20" y="144"/>
                  <a:pt x="0" y="191"/>
                  <a:pt x="41" y="252"/>
                </a:cubicBezTo>
                <a:cubicBezTo>
                  <a:pt x="81" y="246"/>
                  <a:pt x="89" y="253"/>
                  <a:pt x="89" y="216"/>
                </a:cubicBezTo>
              </a:path>
            </a:pathLst>
          </a:custGeom>
          <a:noFill/>
          <a:ln w="31750">
            <a:solidFill>
              <a:srgbClr val="454545"/>
            </a:solidFill>
            <a:round/>
            <a:headEnd/>
            <a:tailEnd/>
          </a:ln>
          <a:effectLst/>
        </p:spPr>
        <p:txBody>
          <a:bodyPr/>
          <a:lstStyle/>
          <a:p>
            <a:endParaRPr lang="nb-NO"/>
          </a:p>
        </p:txBody>
      </p:sp>
      <p:sp>
        <p:nvSpPr>
          <p:cNvPr id="231416" name="Line 1016"/>
          <p:cNvSpPr>
            <a:spLocks noChangeShapeType="1"/>
          </p:cNvSpPr>
          <p:nvPr/>
        </p:nvSpPr>
        <p:spPr bwMode="auto">
          <a:xfrm flipV="1">
            <a:off x="3932238" y="5478463"/>
            <a:ext cx="0" cy="298450"/>
          </a:xfrm>
          <a:prstGeom prst="line">
            <a:avLst/>
          </a:prstGeom>
          <a:noFill/>
          <a:ln w="28575">
            <a:solidFill>
              <a:schemeClr val="tx1"/>
            </a:solidFill>
            <a:round/>
            <a:headEnd/>
            <a:tailEnd/>
          </a:ln>
          <a:effectLst/>
        </p:spPr>
        <p:txBody>
          <a:bodyPr/>
          <a:lstStyle/>
          <a:p>
            <a:endParaRPr lang="nb-NO"/>
          </a:p>
        </p:txBody>
      </p:sp>
      <p:sp>
        <p:nvSpPr>
          <p:cNvPr id="231417" name="Oval 1017"/>
          <p:cNvSpPr>
            <a:spLocks noChangeArrowheads="1"/>
          </p:cNvSpPr>
          <p:nvPr/>
        </p:nvSpPr>
        <p:spPr bwMode="auto">
          <a:xfrm>
            <a:off x="3411538" y="5083175"/>
            <a:ext cx="415925" cy="244475"/>
          </a:xfrm>
          <a:prstGeom prst="ellipse">
            <a:avLst/>
          </a:prstGeom>
          <a:gradFill rotWithShape="1">
            <a:gsLst>
              <a:gs pos="0">
                <a:srgbClr val="F9BB61"/>
              </a:gs>
              <a:gs pos="50000">
                <a:srgbClr val="F9BB61">
                  <a:gamma/>
                  <a:tint val="5882"/>
                  <a:invGamma/>
                </a:srgbClr>
              </a:gs>
              <a:gs pos="100000">
                <a:srgbClr val="F9BB61"/>
              </a:gs>
            </a:gsLst>
            <a:lin ang="5400000" scaled="1"/>
          </a:gradFill>
          <a:ln w="9525">
            <a:solidFill>
              <a:schemeClr val="tx1"/>
            </a:solidFill>
            <a:round/>
            <a:headEnd/>
            <a:tailEnd/>
          </a:ln>
          <a:effectLst/>
        </p:spPr>
        <p:txBody>
          <a:bodyPr wrap="none" anchor="ctr"/>
          <a:lstStyle/>
          <a:p>
            <a:pPr algn="ctr"/>
            <a:r>
              <a:rPr lang="en-US" sz="1000" b="1">
                <a:latin typeface="Times New Roman" pitchFamily="18" charset="0"/>
              </a:rPr>
              <a:t>SRC</a:t>
            </a:r>
          </a:p>
        </p:txBody>
      </p:sp>
      <p:sp>
        <p:nvSpPr>
          <p:cNvPr id="231418" name="Oval 1018"/>
          <p:cNvSpPr>
            <a:spLocks noChangeArrowheads="1"/>
          </p:cNvSpPr>
          <p:nvPr/>
        </p:nvSpPr>
        <p:spPr bwMode="auto">
          <a:xfrm>
            <a:off x="3898900" y="6072188"/>
            <a:ext cx="136525" cy="142875"/>
          </a:xfrm>
          <a:prstGeom prst="ellipse">
            <a:avLst/>
          </a:prstGeom>
          <a:gradFill rotWithShape="1">
            <a:gsLst>
              <a:gs pos="0">
                <a:srgbClr val="A35825"/>
              </a:gs>
              <a:gs pos="50000">
                <a:srgbClr val="FF8A3B"/>
              </a:gs>
              <a:gs pos="100000">
                <a:srgbClr val="A35825"/>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Ac</a:t>
            </a:r>
          </a:p>
        </p:txBody>
      </p:sp>
      <p:sp>
        <p:nvSpPr>
          <p:cNvPr id="231419" name="Oval 1019"/>
          <p:cNvSpPr>
            <a:spLocks noChangeArrowheads="1"/>
          </p:cNvSpPr>
          <p:nvPr/>
        </p:nvSpPr>
        <p:spPr bwMode="auto">
          <a:xfrm>
            <a:off x="2300288" y="6042025"/>
            <a:ext cx="136525" cy="142875"/>
          </a:xfrm>
          <a:prstGeom prst="ellipse">
            <a:avLst/>
          </a:prstGeom>
          <a:gradFill rotWithShape="1">
            <a:gsLst>
              <a:gs pos="0">
                <a:srgbClr val="A35825"/>
              </a:gs>
              <a:gs pos="50000">
                <a:srgbClr val="FF8A3B"/>
              </a:gs>
              <a:gs pos="100000">
                <a:srgbClr val="A35825"/>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Ac</a:t>
            </a:r>
          </a:p>
        </p:txBody>
      </p:sp>
      <p:sp>
        <p:nvSpPr>
          <p:cNvPr id="231420" name="Text Box 1020"/>
          <p:cNvSpPr txBox="1">
            <a:spLocks noChangeArrowheads="1"/>
          </p:cNvSpPr>
          <p:nvPr/>
        </p:nvSpPr>
        <p:spPr bwMode="auto">
          <a:xfrm>
            <a:off x="2752725" y="5829300"/>
            <a:ext cx="760413" cy="349250"/>
          </a:xfrm>
          <a:prstGeom prst="rect">
            <a:avLst/>
          </a:prstGeom>
          <a:gradFill rotWithShape="1">
            <a:gsLst>
              <a:gs pos="0">
                <a:srgbClr val="D3D3D3">
                  <a:gamma/>
                  <a:shade val="46275"/>
                  <a:invGamma/>
                </a:srgbClr>
              </a:gs>
              <a:gs pos="50000">
                <a:srgbClr val="D3D3D3">
                  <a:alpha val="50000"/>
                </a:srgbClr>
              </a:gs>
              <a:gs pos="100000">
                <a:srgbClr val="D3D3D3">
                  <a:gamma/>
                  <a:shade val="46275"/>
                  <a:invGamma/>
                </a:srgbClr>
              </a:gs>
            </a:gsLst>
            <a:lin ang="5400000" scaled="1"/>
          </a:gradFill>
          <a:ln w="12700">
            <a:solidFill>
              <a:schemeClr val="tx1"/>
            </a:solidFill>
            <a:miter lim="800000"/>
            <a:headEnd/>
            <a:tailEnd/>
          </a:ln>
          <a:effectLst/>
        </p:spPr>
        <p:txBody>
          <a:bodyPr>
            <a:spAutoFit/>
          </a:bodyPr>
          <a:lstStyle/>
          <a:p>
            <a:pPr>
              <a:spcBef>
                <a:spcPct val="50000"/>
              </a:spcBef>
            </a:pPr>
            <a:r>
              <a:rPr lang="nb-NO" sz="1600" b="1">
                <a:latin typeface="Times New Roman" pitchFamily="18" charset="0"/>
              </a:rPr>
              <a:t> ARE</a:t>
            </a:r>
          </a:p>
        </p:txBody>
      </p:sp>
      <p:sp>
        <p:nvSpPr>
          <p:cNvPr id="231421" name="Line 1021"/>
          <p:cNvSpPr>
            <a:spLocks noChangeShapeType="1"/>
          </p:cNvSpPr>
          <p:nvPr/>
        </p:nvSpPr>
        <p:spPr bwMode="auto">
          <a:xfrm flipH="1">
            <a:off x="3341688" y="3455988"/>
            <a:ext cx="1106487" cy="12700"/>
          </a:xfrm>
          <a:prstGeom prst="line">
            <a:avLst/>
          </a:prstGeom>
          <a:noFill/>
          <a:ln w="28575">
            <a:solidFill>
              <a:schemeClr val="tx1"/>
            </a:solidFill>
            <a:round/>
            <a:headEnd/>
            <a:tailEnd type="triangle" w="med" len="med"/>
          </a:ln>
          <a:effectLst/>
        </p:spPr>
        <p:txBody>
          <a:bodyPr/>
          <a:lstStyle/>
          <a:p>
            <a:endParaRPr lang="nb-NO"/>
          </a:p>
        </p:txBody>
      </p:sp>
      <p:sp>
        <p:nvSpPr>
          <p:cNvPr id="231422" name="Oval 1022"/>
          <p:cNvSpPr>
            <a:spLocks noChangeArrowheads="1"/>
          </p:cNvSpPr>
          <p:nvPr/>
        </p:nvSpPr>
        <p:spPr bwMode="auto">
          <a:xfrm>
            <a:off x="3627438" y="3132138"/>
            <a:ext cx="523875" cy="296862"/>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w="9525">
            <a:solidFill>
              <a:schemeClr val="tx1"/>
            </a:solidFill>
            <a:round/>
            <a:headEnd/>
            <a:tailEnd/>
          </a:ln>
          <a:effectLst/>
        </p:spPr>
        <p:txBody>
          <a:bodyPr wrap="none" anchor="ctr"/>
          <a:lstStyle/>
          <a:p>
            <a:pPr algn="ctr" eaLnBrk="0" hangingPunct="0"/>
            <a:r>
              <a:rPr lang="en-US" sz="1000" b="1">
                <a:latin typeface="Times New Roman" pitchFamily="18" charset="0"/>
              </a:rPr>
              <a:t>Kinase</a:t>
            </a:r>
          </a:p>
        </p:txBody>
      </p:sp>
      <p:sp>
        <p:nvSpPr>
          <p:cNvPr id="231423" name="Text Box 1023"/>
          <p:cNvSpPr txBox="1">
            <a:spLocks noChangeArrowheads="1"/>
          </p:cNvSpPr>
          <p:nvPr/>
        </p:nvSpPr>
        <p:spPr bwMode="auto">
          <a:xfrm>
            <a:off x="3943350" y="3575050"/>
            <a:ext cx="450850" cy="244475"/>
          </a:xfrm>
          <a:prstGeom prst="rect">
            <a:avLst/>
          </a:prstGeom>
          <a:noFill/>
          <a:ln w="9525">
            <a:noFill/>
            <a:miter lim="800000"/>
            <a:headEnd/>
            <a:tailEnd/>
          </a:ln>
          <a:effectLst/>
        </p:spPr>
        <p:txBody>
          <a:bodyPr>
            <a:spAutoFit/>
          </a:bodyPr>
          <a:lstStyle/>
          <a:p>
            <a:pPr>
              <a:spcBef>
                <a:spcPct val="50000"/>
              </a:spcBef>
            </a:pPr>
            <a:r>
              <a:rPr lang="nb-NO" sz="1000" b="1">
                <a:latin typeface="Times New Roman" pitchFamily="18" charset="0"/>
              </a:rPr>
              <a:t>ATP</a:t>
            </a:r>
          </a:p>
        </p:txBody>
      </p:sp>
      <p:sp>
        <p:nvSpPr>
          <p:cNvPr id="231424" name="Text Box 1024"/>
          <p:cNvSpPr txBox="1">
            <a:spLocks noChangeArrowheads="1"/>
          </p:cNvSpPr>
          <p:nvPr/>
        </p:nvSpPr>
        <p:spPr bwMode="auto">
          <a:xfrm>
            <a:off x="3392488" y="3575050"/>
            <a:ext cx="449262" cy="244475"/>
          </a:xfrm>
          <a:prstGeom prst="rect">
            <a:avLst/>
          </a:prstGeom>
          <a:noFill/>
          <a:ln w="9525">
            <a:noFill/>
            <a:miter lim="800000"/>
            <a:headEnd/>
            <a:tailEnd/>
          </a:ln>
          <a:effectLst/>
        </p:spPr>
        <p:txBody>
          <a:bodyPr>
            <a:spAutoFit/>
          </a:bodyPr>
          <a:lstStyle/>
          <a:p>
            <a:pPr>
              <a:spcBef>
                <a:spcPct val="50000"/>
              </a:spcBef>
            </a:pPr>
            <a:r>
              <a:rPr lang="nb-NO" sz="1000" b="1">
                <a:latin typeface="Times New Roman" pitchFamily="18" charset="0"/>
              </a:rPr>
              <a:t>ADP</a:t>
            </a:r>
          </a:p>
        </p:txBody>
      </p:sp>
      <p:sp>
        <p:nvSpPr>
          <p:cNvPr id="231425" name="AutoShape 1025"/>
          <p:cNvSpPr>
            <a:spLocks noChangeArrowheads="1"/>
          </p:cNvSpPr>
          <p:nvPr/>
        </p:nvSpPr>
        <p:spPr bwMode="auto">
          <a:xfrm rot="10800000">
            <a:off x="3529013" y="3505200"/>
            <a:ext cx="617537" cy="80963"/>
          </a:xfrm>
          <a:prstGeom prst="curvedUpArrow">
            <a:avLst>
              <a:gd name="adj1" fmla="val 152548"/>
              <a:gd name="adj2" fmla="val 305096"/>
              <a:gd name="adj3" fmla="val 33333"/>
            </a:avLst>
          </a:prstGeom>
          <a:solidFill>
            <a:srgbClr val="C0C0C0"/>
          </a:solidFill>
          <a:ln w="9525">
            <a:solidFill>
              <a:schemeClr val="tx1"/>
            </a:solidFill>
            <a:miter lim="800000"/>
            <a:headEnd/>
            <a:tailEnd/>
          </a:ln>
          <a:effectLst/>
        </p:spPr>
        <p:txBody>
          <a:bodyPr wrap="none" anchor="ctr"/>
          <a:lstStyle/>
          <a:p>
            <a:endParaRPr lang="nb-NO"/>
          </a:p>
        </p:txBody>
      </p:sp>
      <p:grpSp>
        <p:nvGrpSpPr>
          <p:cNvPr id="230784" name="Group 1026"/>
          <p:cNvGrpSpPr>
            <a:grpSpLocks/>
          </p:cNvGrpSpPr>
          <p:nvPr/>
        </p:nvGrpSpPr>
        <p:grpSpPr bwMode="auto">
          <a:xfrm>
            <a:off x="2354263" y="3119438"/>
            <a:ext cx="858837" cy="688975"/>
            <a:chOff x="1483" y="1693"/>
            <a:chExt cx="541" cy="434"/>
          </a:xfrm>
        </p:grpSpPr>
        <p:sp>
          <p:nvSpPr>
            <p:cNvPr id="231427" name="Oval 1027"/>
            <p:cNvSpPr>
              <a:spLocks noChangeArrowheads="1"/>
            </p:cNvSpPr>
            <p:nvPr/>
          </p:nvSpPr>
          <p:spPr bwMode="auto">
            <a:xfrm rot="1775538">
              <a:off x="1483" y="1884"/>
              <a:ext cx="418" cy="209"/>
            </a:xfrm>
            <a:prstGeom prst="ellipse">
              <a:avLst/>
            </a:prstGeom>
            <a:gradFill rotWithShape="1">
              <a:gsLst>
                <a:gs pos="0">
                  <a:srgbClr val="CCFFFF"/>
                </a:gs>
                <a:gs pos="100000">
                  <a:srgbClr val="7596FF"/>
                </a:gs>
              </a:gsLst>
              <a:path path="shape">
                <a:fillToRect l="50000" t="50000" r="50000" b="50000"/>
              </a:path>
            </a:gradFill>
            <a:ln w="9525">
              <a:solidFill>
                <a:schemeClr val="accent2"/>
              </a:solidFill>
              <a:round/>
              <a:headEnd/>
              <a:tailEnd/>
            </a:ln>
            <a:effectLst/>
          </p:spPr>
          <p:txBody>
            <a:bodyPr wrap="none" anchor="ctr"/>
            <a:lstStyle/>
            <a:p>
              <a:pPr algn="ctr"/>
              <a:r>
                <a:rPr lang="en-US" sz="1400" b="1">
                  <a:latin typeface="Times New Roman" pitchFamily="18" charset="0"/>
                </a:rPr>
                <a:t>AR</a:t>
              </a:r>
            </a:p>
          </p:txBody>
        </p:sp>
        <p:sp>
          <p:nvSpPr>
            <p:cNvPr id="231428" name="Oval 1028"/>
            <p:cNvSpPr>
              <a:spLocks noChangeArrowheads="1"/>
            </p:cNvSpPr>
            <p:nvPr/>
          </p:nvSpPr>
          <p:spPr bwMode="auto">
            <a:xfrm rot="1775538">
              <a:off x="1606" y="1778"/>
              <a:ext cx="418" cy="209"/>
            </a:xfrm>
            <a:prstGeom prst="ellipse">
              <a:avLst/>
            </a:prstGeom>
            <a:gradFill rotWithShape="1">
              <a:gsLst>
                <a:gs pos="0">
                  <a:srgbClr val="CCFFFF"/>
                </a:gs>
                <a:gs pos="100000">
                  <a:srgbClr val="7596FF"/>
                </a:gs>
              </a:gsLst>
              <a:path path="shape">
                <a:fillToRect l="50000" t="50000" r="50000" b="50000"/>
              </a:path>
            </a:gradFill>
            <a:ln w="9525">
              <a:solidFill>
                <a:schemeClr val="accent2"/>
              </a:solidFill>
              <a:round/>
              <a:headEnd/>
              <a:tailEnd/>
            </a:ln>
            <a:effectLst/>
          </p:spPr>
          <p:txBody>
            <a:bodyPr wrap="none" anchor="ctr"/>
            <a:lstStyle/>
            <a:p>
              <a:pPr algn="ctr"/>
              <a:r>
                <a:rPr lang="en-US" sz="1400" b="1">
                  <a:latin typeface="Times New Roman" pitchFamily="18" charset="0"/>
                </a:rPr>
                <a:t>AR</a:t>
              </a:r>
            </a:p>
          </p:txBody>
        </p:sp>
        <p:sp>
          <p:nvSpPr>
            <p:cNvPr id="231429" name="Oval 1029"/>
            <p:cNvSpPr>
              <a:spLocks noChangeArrowheads="1"/>
            </p:cNvSpPr>
            <p:nvPr/>
          </p:nvSpPr>
          <p:spPr bwMode="auto">
            <a:xfrm>
              <a:off x="1483" y="1783"/>
              <a:ext cx="143" cy="130"/>
            </a:xfrm>
            <a:prstGeom prst="ellipse">
              <a:avLst/>
            </a:prstGeom>
            <a:gradFill rotWithShape="1">
              <a:gsLst>
                <a:gs pos="0">
                  <a:srgbClr val="F2FADE"/>
                </a:gs>
                <a:gs pos="100000">
                  <a:srgbClr val="83B175"/>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800" b="1">
                  <a:latin typeface="Times New Roman" pitchFamily="18" charset="0"/>
                </a:rPr>
                <a:t>DHT</a:t>
              </a:r>
            </a:p>
          </p:txBody>
        </p:sp>
        <p:sp>
          <p:nvSpPr>
            <p:cNvPr id="231430" name="Oval 1030"/>
            <p:cNvSpPr>
              <a:spLocks noChangeArrowheads="1"/>
            </p:cNvSpPr>
            <p:nvPr/>
          </p:nvSpPr>
          <p:spPr bwMode="auto">
            <a:xfrm>
              <a:off x="1927" y="1951"/>
              <a:ext cx="92" cy="82"/>
            </a:xfrm>
            <a:prstGeom prst="ellipse">
              <a:avLst/>
            </a:prstGeom>
            <a:solidFill>
              <a:srgbClr val="008000"/>
            </a:solidFill>
            <a:ln w="9525">
              <a:solidFill>
                <a:schemeClr val="tx1"/>
              </a:solidFill>
              <a:round/>
              <a:headEnd/>
              <a:tailEnd/>
            </a:ln>
            <a:effectLst/>
          </p:spPr>
          <p:txBody>
            <a:bodyPr wrap="none" anchor="ctr"/>
            <a:lstStyle/>
            <a:p>
              <a:pPr algn="ctr"/>
              <a:r>
                <a:rPr lang="en-US" sz="800" b="1">
                  <a:solidFill>
                    <a:schemeClr val="bg1"/>
                  </a:solidFill>
                </a:rPr>
                <a:t>P</a:t>
              </a:r>
            </a:p>
          </p:txBody>
        </p:sp>
        <p:sp>
          <p:nvSpPr>
            <p:cNvPr id="231431" name="Oval 1031"/>
            <p:cNvSpPr>
              <a:spLocks noChangeArrowheads="1"/>
            </p:cNvSpPr>
            <p:nvPr/>
          </p:nvSpPr>
          <p:spPr bwMode="auto">
            <a:xfrm>
              <a:off x="1808" y="2045"/>
              <a:ext cx="91" cy="82"/>
            </a:xfrm>
            <a:prstGeom prst="ellipse">
              <a:avLst/>
            </a:prstGeom>
            <a:solidFill>
              <a:srgbClr val="008000"/>
            </a:solidFill>
            <a:ln w="9525">
              <a:solidFill>
                <a:schemeClr val="tx1"/>
              </a:solidFill>
              <a:round/>
              <a:headEnd/>
              <a:tailEnd/>
            </a:ln>
            <a:effectLst/>
          </p:spPr>
          <p:txBody>
            <a:bodyPr wrap="none" anchor="ctr"/>
            <a:lstStyle/>
            <a:p>
              <a:pPr algn="ctr"/>
              <a:r>
                <a:rPr lang="en-US" sz="800" b="1">
                  <a:solidFill>
                    <a:schemeClr val="bg1"/>
                  </a:solidFill>
                </a:rPr>
                <a:t>P</a:t>
              </a:r>
            </a:p>
          </p:txBody>
        </p:sp>
        <p:sp>
          <p:nvSpPr>
            <p:cNvPr id="231432" name="Oval 1032"/>
            <p:cNvSpPr>
              <a:spLocks noChangeArrowheads="1"/>
            </p:cNvSpPr>
            <p:nvPr/>
          </p:nvSpPr>
          <p:spPr bwMode="auto">
            <a:xfrm>
              <a:off x="1613" y="1693"/>
              <a:ext cx="143" cy="131"/>
            </a:xfrm>
            <a:prstGeom prst="ellipse">
              <a:avLst/>
            </a:prstGeom>
            <a:gradFill rotWithShape="1">
              <a:gsLst>
                <a:gs pos="0">
                  <a:srgbClr val="F2FADE"/>
                </a:gs>
                <a:gs pos="100000">
                  <a:srgbClr val="83B175"/>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800" b="1">
                  <a:latin typeface="Times New Roman" pitchFamily="18" charset="0"/>
                </a:rPr>
                <a:t>DHT</a:t>
              </a:r>
            </a:p>
          </p:txBody>
        </p:sp>
      </p:grpSp>
      <p:grpSp>
        <p:nvGrpSpPr>
          <p:cNvPr id="230788" name="Group 1033"/>
          <p:cNvGrpSpPr>
            <a:grpSpLocks/>
          </p:cNvGrpSpPr>
          <p:nvPr/>
        </p:nvGrpSpPr>
        <p:grpSpPr bwMode="auto">
          <a:xfrm>
            <a:off x="4752975" y="2586038"/>
            <a:ext cx="1797050" cy="1131887"/>
            <a:chOff x="2994" y="1357"/>
            <a:chExt cx="1132" cy="713"/>
          </a:xfrm>
        </p:grpSpPr>
        <p:sp>
          <p:nvSpPr>
            <p:cNvPr id="231434" name="Line 1034"/>
            <p:cNvSpPr>
              <a:spLocks noChangeShapeType="1"/>
            </p:cNvSpPr>
            <p:nvPr/>
          </p:nvSpPr>
          <p:spPr bwMode="auto">
            <a:xfrm rot="2635750" flipH="1">
              <a:off x="3439" y="1491"/>
              <a:ext cx="0" cy="140"/>
            </a:xfrm>
            <a:prstGeom prst="line">
              <a:avLst/>
            </a:prstGeom>
            <a:noFill/>
            <a:ln w="19050">
              <a:solidFill>
                <a:schemeClr val="tx1"/>
              </a:solidFill>
              <a:round/>
              <a:headEnd/>
              <a:tailEnd type="triangle" w="med" len="med"/>
            </a:ln>
            <a:effectLst/>
          </p:spPr>
          <p:txBody>
            <a:bodyPr/>
            <a:lstStyle/>
            <a:p>
              <a:endParaRPr lang="nb-NO"/>
            </a:p>
          </p:txBody>
        </p:sp>
        <p:sp>
          <p:nvSpPr>
            <p:cNvPr id="231435" name="Arc 1035"/>
            <p:cNvSpPr>
              <a:spLocks/>
            </p:cNvSpPr>
            <p:nvPr/>
          </p:nvSpPr>
          <p:spPr bwMode="auto">
            <a:xfrm rot="8035750" flipH="1">
              <a:off x="3397" y="1329"/>
              <a:ext cx="118" cy="174"/>
            </a:xfrm>
            <a:custGeom>
              <a:avLst/>
              <a:gdLst>
                <a:gd name="G0" fmla="+- 0 0 0"/>
                <a:gd name="G1" fmla="+- 21600 0 0"/>
                <a:gd name="G2" fmla="+- 21600 0 0"/>
                <a:gd name="T0" fmla="*/ 0 w 20456"/>
                <a:gd name="T1" fmla="*/ 0 h 21600"/>
                <a:gd name="T2" fmla="*/ 20456 w 20456"/>
                <a:gd name="T3" fmla="*/ 14663 h 21600"/>
                <a:gd name="T4" fmla="*/ 0 w 20456"/>
                <a:gd name="T5" fmla="*/ 21600 h 21600"/>
              </a:gdLst>
              <a:ahLst/>
              <a:cxnLst>
                <a:cxn ang="0">
                  <a:pos x="T0" y="T1"/>
                </a:cxn>
                <a:cxn ang="0">
                  <a:pos x="T2" y="T3"/>
                </a:cxn>
                <a:cxn ang="0">
                  <a:pos x="T4" y="T5"/>
                </a:cxn>
              </a:cxnLst>
              <a:rect l="0" t="0" r="r" b="b"/>
              <a:pathLst>
                <a:path w="20456" h="21600" fill="none" extrusionOk="0">
                  <a:moveTo>
                    <a:pt x="-1" y="0"/>
                  </a:moveTo>
                  <a:cubicBezTo>
                    <a:pt x="9255" y="0"/>
                    <a:pt x="17483" y="5897"/>
                    <a:pt x="20455" y="14663"/>
                  </a:cubicBezTo>
                </a:path>
                <a:path w="20456" h="21600" stroke="0" extrusionOk="0">
                  <a:moveTo>
                    <a:pt x="-1" y="0"/>
                  </a:moveTo>
                  <a:cubicBezTo>
                    <a:pt x="9255" y="0"/>
                    <a:pt x="17483" y="5897"/>
                    <a:pt x="20455" y="14663"/>
                  </a:cubicBezTo>
                  <a:lnTo>
                    <a:pt x="0" y="21600"/>
                  </a:lnTo>
                  <a:close/>
                </a:path>
              </a:pathLst>
            </a:custGeom>
            <a:noFill/>
            <a:ln w="19050">
              <a:solidFill>
                <a:schemeClr val="tx1"/>
              </a:solidFill>
              <a:round/>
              <a:headEnd/>
              <a:tailEnd/>
            </a:ln>
            <a:effectLst/>
          </p:spPr>
          <p:txBody>
            <a:bodyPr wrap="none" anchor="ctr"/>
            <a:lstStyle/>
            <a:p>
              <a:endParaRPr lang="nb-NO"/>
            </a:p>
          </p:txBody>
        </p:sp>
        <p:sp>
          <p:nvSpPr>
            <p:cNvPr id="231436" name="Arc 1036"/>
            <p:cNvSpPr>
              <a:spLocks/>
            </p:cNvSpPr>
            <p:nvPr/>
          </p:nvSpPr>
          <p:spPr bwMode="auto">
            <a:xfrm rot="19209924">
              <a:off x="3522" y="1426"/>
              <a:ext cx="220" cy="231"/>
            </a:xfrm>
            <a:custGeom>
              <a:avLst/>
              <a:gdLst>
                <a:gd name="G0" fmla="+- 0 0 0"/>
                <a:gd name="G1" fmla="+- 21600 0 0"/>
                <a:gd name="G2" fmla="+- 21600 0 0"/>
                <a:gd name="T0" fmla="*/ 0 w 18354"/>
                <a:gd name="T1" fmla="*/ 0 h 21600"/>
                <a:gd name="T2" fmla="*/ 18354 w 18354"/>
                <a:gd name="T3" fmla="*/ 10212 h 21600"/>
                <a:gd name="T4" fmla="*/ 0 w 18354"/>
                <a:gd name="T5" fmla="*/ 21600 h 21600"/>
              </a:gdLst>
              <a:ahLst/>
              <a:cxnLst>
                <a:cxn ang="0">
                  <a:pos x="T0" y="T1"/>
                </a:cxn>
                <a:cxn ang="0">
                  <a:pos x="T2" y="T3"/>
                </a:cxn>
                <a:cxn ang="0">
                  <a:pos x="T4" y="T5"/>
                </a:cxn>
              </a:cxnLst>
              <a:rect l="0" t="0" r="r" b="b"/>
              <a:pathLst>
                <a:path w="18354" h="21600" fill="none" extrusionOk="0">
                  <a:moveTo>
                    <a:pt x="-1" y="0"/>
                  </a:moveTo>
                  <a:cubicBezTo>
                    <a:pt x="7472" y="0"/>
                    <a:pt x="14414" y="3862"/>
                    <a:pt x="18354" y="10211"/>
                  </a:cubicBezTo>
                </a:path>
                <a:path w="18354" h="21600" stroke="0" extrusionOk="0">
                  <a:moveTo>
                    <a:pt x="-1" y="0"/>
                  </a:moveTo>
                  <a:cubicBezTo>
                    <a:pt x="7472" y="0"/>
                    <a:pt x="14414" y="3862"/>
                    <a:pt x="18354" y="10211"/>
                  </a:cubicBezTo>
                  <a:lnTo>
                    <a:pt x="0" y="21600"/>
                  </a:lnTo>
                  <a:close/>
                </a:path>
              </a:pathLst>
            </a:custGeom>
            <a:noFill/>
            <a:ln w="19050">
              <a:solidFill>
                <a:schemeClr val="tx1"/>
              </a:solidFill>
              <a:round/>
              <a:headEnd/>
              <a:tailEnd/>
            </a:ln>
            <a:effectLst/>
          </p:spPr>
          <p:txBody>
            <a:bodyPr wrap="none" anchor="ctr"/>
            <a:lstStyle/>
            <a:p>
              <a:endParaRPr lang="nb-NO"/>
            </a:p>
          </p:txBody>
        </p:sp>
        <p:sp>
          <p:nvSpPr>
            <p:cNvPr id="231437" name="Oval 1037"/>
            <p:cNvSpPr>
              <a:spLocks noChangeArrowheads="1"/>
            </p:cNvSpPr>
            <p:nvPr/>
          </p:nvSpPr>
          <p:spPr bwMode="auto">
            <a:xfrm>
              <a:off x="3707" y="1867"/>
              <a:ext cx="419" cy="203"/>
            </a:xfrm>
            <a:prstGeom prst="ellipse">
              <a:avLst/>
            </a:prstGeom>
            <a:gradFill rotWithShape="1">
              <a:gsLst>
                <a:gs pos="0">
                  <a:srgbClr val="C2E864">
                    <a:gamma/>
                    <a:tint val="42353"/>
                    <a:invGamma/>
                  </a:srgbClr>
                </a:gs>
                <a:gs pos="100000">
                  <a:srgbClr val="C2E864"/>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1200" b="1">
                  <a:latin typeface="Times New Roman" pitchFamily="18" charset="0"/>
                </a:rPr>
                <a:t>HSP</a:t>
              </a:r>
            </a:p>
          </p:txBody>
        </p:sp>
        <p:sp>
          <p:nvSpPr>
            <p:cNvPr id="231438" name="Oval 1038"/>
            <p:cNvSpPr>
              <a:spLocks noChangeArrowheads="1"/>
            </p:cNvSpPr>
            <p:nvPr/>
          </p:nvSpPr>
          <p:spPr bwMode="auto">
            <a:xfrm rot="1775538">
              <a:off x="2994" y="1778"/>
              <a:ext cx="418" cy="209"/>
            </a:xfrm>
            <a:prstGeom prst="ellipse">
              <a:avLst/>
            </a:prstGeom>
            <a:gradFill rotWithShape="1">
              <a:gsLst>
                <a:gs pos="0">
                  <a:srgbClr val="CCFFFF"/>
                </a:gs>
                <a:gs pos="100000">
                  <a:srgbClr val="7596FF"/>
                </a:gs>
              </a:gsLst>
              <a:path path="shape">
                <a:fillToRect l="50000" t="50000" r="50000" b="50000"/>
              </a:path>
            </a:gradFill>
            <a:ln w="9525">
              <a:solidFill>
                <a:schemeClr val="accent2"/>
              </a:solidFill>
              <a:round/>
              <a:headEnd/>
              <a:tailEnd/>
            </a:ln>
            <a:effectLst/>
          </p:spPr>
          <p:txBody>
            <a:bodyPr wrap="none" anchor="ctr"/>
            <a:lstStyle/>
            <a:p>
              <a:pPr algn="ctr"/>
              <a:r>
                <a:rPr lang="en-US" sz="1400" b="1">
                  <a:latin typeface="Times New Roman" pitchFamily="18" charset="0"/>
                </a:rPr>
                <a:t>AR</a:t>
              </a:r>
            </a:p>
          </p:txBody>
        </p:sp>
        <p:sp>
          <p:nvSpPr>
            <p:cNvPr id="231439" name="Oval 1039"/>
            <p:cNvSpPr>
              <a:spLocks noChangeArrowheads="1"/>
            </p:cNvSpPr>
            <p:nvPr/>
          </p:nvSpPr>
          <p:spPr bwMode="auto">
            <a:xfrm>
              <a:off x="3008" y="1693"/>
              <a:ext cx="143" cy="131"/>
            </a:xfrm>
            <a:prstGeom prst="ellipse">
              <a:avLst/>
            </a:prstGeom>
            <a:gradFill rotWithShape="1">
              <a:gsLst>
                <a:gs pos="0">
                  <a:srgbClr val="F2FADE"/>
                </a:gs>
                <a:gs pos="100000">
                  <a:srgbClr val="83B175"/>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800" b="1">
                  <a:latin typeface="Times New Roman" pitchFamily="18" charset="0"/>
                </a:rPr>
                <a:t>DHT</a:t>
              </a:r>
            </a:p>
          </p:txBody>
        </p:sp>
      </p:grpSp>
      <p:grpSp>
        <p:nvGrpSpPr>
          <p:cNvPr id="230792" name="Group 1040"/>
          <p:cNvGrpSpPr>
            <a:grpSpLocks/>
          </p:cNvGrpSpPr>
          <p:nvPr/>
        </p:nvGrpSpPr>
        <p:grpSpPr bwMode="auto">
          <a:xfrm>
            <a:off x="3321050" y="1833563"/>
            <a:ext cx="1957388" cy="865187"/>
            <a:chOff x="2092" y="883"/>
            <a:chExt cx="1233" cy="545"/>
          </a:xfrm>
        </p:grpSpPr>
        <p:sp>
          <p:nvSpPr>
            <p:cNvPr id="231441" name="Line 1041"/>
            <p:cNvSpPr>
              <a:spLocks noChangeShapeType="1"/>
            </p:cNvSpPr>
            <p:nvPr/>
          </p:nvSpPr>
          <p:spPr bwMode="auto">
            <a:xfrm>
              <a:off x="2104" y="1221"/>
              <a:ext cx="913" cy="0"/>
            </a:xfrm>
            <a:prstGeom prst="line">
              <a:avLst/>
            </a:prstGeom>
            <a:noFill/>
            <a:ln w="28575">
              <a:solidFill>
                <a:schemeClr val="tx1"/>
              </a:solidFill>
              <a:round/>
              <a:headEnd/>
              <a:tailEnd type="triangle" w="med" len="med"/>
            </a:ln>
            <a:effectLst/>
          </p:spPr>
          <p:txBody>
            <a:bodyPr/>
            <a:lstStyle/>
            <a:p>
              <a:endParaRPr lang="nb-NO"/>
            </a:p>
          </p:txBody>
        </p:sp>
        <p:sp>
          <p:nvSpPr>
            <p:cNvPr id="231442" name="AutoShape 1042"/>
            <p:cNvSpPr>
              <a:spLocks noChangeArrowheads="1"/>
            </p:cNvSpPr>
            <p:nvPr/>
          </p:nvSpPr>
          <p:spPr bwMode="auto">
            <a:xfrm>
              <a:off x="2359" y="1240"/>
              <a:ext cx="347" cy="81"/>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C0C0C0"/>
            </a:solidFill>
            <a:ln w="3175">
              <a:solidFill>
                <a:schemeClr val="tx1"/>
              </a:solidFill>
              <a:miter lim="800000"/>
              <a:headEnd/>
              <a:tailEnd/>
            </a:ln>
            <a:effectLst/>
          </p:spPr>
          <p:txBody>
            <a:bodyPr wrap="none" anchor="ctr"/>
            <a:lstStyle/>
            <a:p>
              <a:endParaRPr lang="nb-NO"/>
            </a:p>
          </p:txBody>
        </p:sp>
        <p:sp>
          <p:nvSpPr>
            <p:cNvPr id="231443" name="Text Box 1043"/>
            <p:cNvSpPr txBox="1">
              <a:spLocks noChangeArrowheads="1"/>
            </p:cNvSpPr>
            <p:nvPr/>
          </p:nvSpPr>
          <p:spPr bwMode="auto">
            <a:xfrm>
              <a:off x="2092" y="1274"/>
              <a:ext cx="415" cy="154"/>
            </a:xfrm>
            <a:prstGeom prst="rect">
              <a:avLst/>
            </a:prstGeom>
            <a:noFill/>
            <a:ln w="9525">
              <a:noFill/>
              <a:miter lim="800000"/>
              <a:headEnd/>
              <a:tailEnd/>
            </a:ln>
            <a:effectLst/>
          </p:spPr>
          <p:txBody>
            <a:bodyPr>
              <a:spAutoFit/>
            </a:bodyPr>
            <a:lstStyle/>
            <a:p>
              <a:pPr>
                <a:spcBef>
                  <a:spcPct val="50000"/>
                </a:spcBef>
              </a:pPr>
              <a:r>
                <a:rPr lang="nb-NO" sz="1000" b="1">
                  <a:latin typeface="Times New Roman" pitchFamily="18" charset="0"/>
                </a:rPr>
                <a:t>NAPDH</a:t>
              </a:r>
            </a:p>
          </p:txBody>
        </p:sp>
        <p:sp>
          <p:nvSpPr>
            <p:cNvPr id="231444" name="Text Box 1044"/>
            <p:cNvSpPr txBox="1">
              <a:spLocks noChangeArrowheads="1"/>
            </p:cNvSpPr>
            <p:nvPr/>
          </p:nvSpPr>
          <p:spPr bwMode="auto">
            <a:xfrm>
              <a:off x="2598" y="1274"/>
              <a:ext cx="366" cy="154"/>
            </a:xfrm>
            <a:prstGeom prst="rect">
              <a:avLst/>
            </a:prstGeom>
            <a:noFill/>
            <a:ln w="9525">
              <a:noFill/>
              <a:miter lim="800000"/>
              <a:headEnd/>
              <a:tailEnd/>
            </a:ln>
            <a:effectLst/>
          </p:spPr>
          <p:txBody>
            <a:bodyPr>
              <a:spAutoFit/>
            </a:bodyPr>
            <a:lstStyle/>
            <a:p>
              <a:pPr>
                <a:spcBef>
                  <a:spcPct val="50000"/>
                </a:spcBef>
              </a:pPr>
              <a:r>
                <a:rPr lang="nb-NO" sz="1000" b="1">
                  <a:latin typeface="Times New Roman" pitchFamily="18" charset="0"/>
                </a:rPr>
                <a:t>NAPD</a:t>
              </a:r>
            </a:p>
          </p:txBody>
        </p:sp>
        <p:sp>
          <p:nvSpPr>
            <p:cNvPr id="231445" name="Oval 1045"/>
            <p:cNvSpPr>
              <a:spLocks noChangeArrowheads="1"/>
            </p:cNvSpPr>
            <p:nvPr/>
          </p:nvSpPr>
          <p:spPr bwMode="auto">
            <a:xfrm>
              <a:off x="3182" y="1169"/>
              <a:ext cx="143" cy="131"/>
            </a:xfrm>
            <a:prstGeom prst="ellipse">
              <a:avLst/>
            </a:prstGeom>
            <a:gradFill rotWithShape="1">
              <a:gsLst>
                <a:gs pos="0">
                  <a:srgbClr val="F2FADE"/>
                </a:gs>
                <a:gs pos="100000">
                  <a:srgbClr val="83B175"/>
                </a:gs>
              </a:gsLst>
              <a:path path="shape">
                <a:fillToRect l="50000" t="50000" r="50000" b="50000"/>
              </a:path>
            </a:gradFill>
            <a:ln w="9525">
              <a:solidFill>
                <a:schemeClr val="tx1"/>
              </a:solidFill>
              <a:round/>
              <a:headEnd/>
              <a:tailEnd/>
            </a:ln>
            <a:effectLst/>
          </p:spPr>
          <p:txBody>
            <a:bodyPr wrap="none" anchor="ctr"/>
            <a:lstStyle/>
            <a:p>
              <a:pPr algn="ctr" eaLnBrk="0" hangingPunct="0"/>
              <a:r>
                <a:rPr lang="en-US" sz="800" b="1">
                  <a:latin typeface="Times New Roman" pitchFamily="18" charset="0"/>
                </a:rPr>
                <a:t>DHT</a:t>
              </a:r>
            </a:p>
          </p:txBody>
        </p:sp>
        <p:grpSp>
          <p:nvGrpSpPr>
            <p:cNvPr id="230796" name="Group 1046"/>
            <p:cNvGrpSpPr>
              <a:grpSpLocks/>
            </p:cNvGrpSpPr>
            <p:nvPr/>
          </p:nvGrpSpPr>
          <p:grpSpPr bwMode="auto">
            <a:xfrm>
              <a:off x="2280" y="883"/>
              <a:ext cx="522" cy="325"/>
              <a:chOff x="-32" y="783"/>
              <a:chExt cx="544" cy="360"/>
            </a:xfrm>
          </p:grpSpPr>
          <p:sp>
            <p:nvSpPr>
              <p:cNvPr id="231447" name="Oval 1047"/>
              <p:cNvSpPr>
                <a:spLocks noChangeArrowheads="1"/>
              </p:cNvSpPr>
              <p:nvPr/>
            </p:nvSpPr>
            <p:spPr bwMode="auto">
              <a:xfrm>
                <a:off x="0" y="799"/>
                <a:ext cx="452" cy="344"/>
              </a:xfrm>
              <a:prstGeom prst="ellipse">
                <a:avLst/>
              </a:prstGeom>
              <a:gradFill rotWithShape="1">
                <a:gsLst>
                  <a:gs pos="0">
                    <a:srgbClr val="F8BEE3"/>
                  </a:gs>
                  <a:gs pos="50000">
                    <a:srgbClr val="F8BEE3">
                      <a:gamma/>
                      <a:tint val="42353"/>
                      <a:invGamma/>
                    </a:srgbClr>
                  </a:gs>
                  <a:gs pos="100000">
                    <a:srgbClr val="F8BEE3"/>
                  </a:gs>
                </a:gsLst>
                <a:lin ang="5400000" scaled="1"/>
              </a:gradFill>
              <a:ln w="9525">
                <a:solidFill>
                  <a:schemeClr val="tx1"/>
                </a:solidFill>
                <a:round/>
                <a:headEnd/>
                <a:tailEnd/>
              </a:ln>
              <a:effectLst/>
            </p:spPr>
            <p:txBody>
              <a:bodyPr wrap="none" anchor="ctr"/>
              <a:lstStyle/>
              <a:p>
                <a:pPr algn="ctr" eaLnBrk="0" hangingPunct="0"/>
                <a:endParaRPr lang="nb-NO" sz="1200" b="1">
                  <a:latin typeface="Times New Roman" pitchFamily="18" charset="0"/>
                </a:endParaRPr>
              </a:p>
            </p:txBody>
          </p:sp>
          <p:sp>
            <p:nvSpPr>
              <p:cNvPr id="231448" name="Text Box 1048"/>
              <p:cNvSpPr txBox="1">
                <a:spLocks noChangeArrowheads="1"/>
              </p:cNvSpPr>
              <p:nvPr/>
            </p:nvSpPr>
            <p:spPr bwMode="auto">
              <a:xfrm>
                <a:off x="-32" y="783"/>
                <a:ext cx="544" cy="319"/>
              </a:xfrm>
              <a:prstGeom prst="rect">
                <a:avLst/>
              </a:prstGeom>
              <a:noFill/>
              <a:ln w="9525">
                <a:noFill/>
                <a:miter lim="800000"/>
                <a:headEnd/>
                <a:tailEnd/>
              </a:ln>
              <a:effectLst/>
            </p:spPr>
            <p:txBody>
              <a:bodyPr>
                <a:spAutoFit/>
              </a:bodyPr>
              <a:lstStyle/>
              <a:p>
                <a:pPr algn="ctr"/>
                <a:r>
                  <a:rPr lang="en-US" sz="1200" b="1">
                    <a:latin typeface="Times New Roman" pitchFamily="18" charset="0"/>
                  </a:rPr>
                  <a:t>5</a:t>
                </a:r>
                <a:r>
                  <a:rPr lang="en-US" sz="1200" b="1">
                    <a:latin typeface="Times New Roman" pitchFamily="18" charset="0"/>
                    <a:sym typeface="Symbol" pitchFamily="18" charset="2"/>
                  </a:rPr>
                  <a:t></a:t>
                </a:r>
                <a:r>
                  <a:rPr lang="en-US" sz="1200" b="1">
                    <a:latin typeface="Times New Roman" pitchFamily="18" charset="0"/>
                  </a:rPr>
                  <a:t>-</a:t>
                </a:r>
              </a:p>
              <a:p>
                <a:pPr algn="ctr"/>
                <a:r>
                  <a:rPr lang="en-US" sz="1200" b="1">
                    <a:latin typeface="Times New Roman" pitchFamily="18" charset="0"/>
                  </a:rPr>
                  <a:t>reductase</a:t>
                </a:r>
              </a:p>
            </p:txBody>
          </p:sp>
        </p:grpSp>
      </p:grpSp>
      <p:sp>
        <p:nvSpPr>
          <p:cNvPr id="231449" name="Oval 1049"/>
          <p:cNvSpPr>
            <a:spLocks noChangeArrowheads="1"/>
          </p:cNvSpPr>
          <p:nvPr/>
        </p:nvSpPr>
        <p:spPr bwMode="auto">
          <a:xfrm>
            <a:off x="3492500" y="6092825"/>
            <a:ext cx="136525" cy="142875"/>
          </a:xfrm>
          <a:prstGeom prst="ellipse">
            <a:avLst/>
          </a:prstGeom>
          <a:gradFill rotWithShape="1">
            <a:gsLst>
              <a:gs pos="0">
                <a:srgbClr val="A35825"/>
              </a:gs>
              <a:gs pos="50000">
                <a:srgbClr val="FF8A3B"/>
              </a:gs>
              <a:gs pos="100000">
                <a:srgbClr val="A35825"/>
              </a:gs>
            </a:gsLst>
            <a:lin ang="5400000" scaled="1"/>
          </a:gradFill>
          <a:ln w="9525">
            <a:solidFill>
              <a:schemeClr val="tx1"/>
            </a:solidFill>
            <a:round/>
            <a:headEnd/>
            <a:tailEnd/>
          </a:ln>
          <a:effectLst/>
        </p:spPr>
        <p:txBody>
          <a:bodyPr wrap="none" anchor="ctr"/>
          <a:lstStyle/>
          <a:p>
            <a:pPr algn="ctr" eaLnBrk="0" hangingPunct="0"/>
            <a:r>
              <a:rPr lang="en-US" sz="800" b="1">
                <a:latin typeface="Times New Roman" pitchFamily="18" charset="0"/>
              </a:rPr>
              <a:t>Ac</a:t>
            </a:r>
          </a:p>
        </p:txBody>
      </p:sp>
      <p:sp>
        <p:nvSpPr>
          <p:cNvPr id="231450" name="Oval 1050"/>
          <p:cNvSpPr>
            <a:spLocks noChangeArrowheads="1"/>
          </p:cNvSpPr>
          <p:nvPr/>
        </p:nvSpPr>
        <p:spPr bwMode="auto">
          <a:xfrm>
            <a:off x="4103688" y="4903788"/>
            <a:ext cx="484187" cy="439737"/>
          </a:xfrm>
          <a:prstGeom prst="ellipse">
            <a:avLst/>
          </a:prstGeom>
          <a:gradFill rotWithShape="1">
            <a:gsLst>
              <a:gs pos="0">
                <a:srgbClr val="EFA9FF"/>
              </a:gs>
              <a:gs pos="50000">
                <a:srgbClr val="EFA9FF">
                  <a:gamma/>
                  <a:tint val="5882"/>
                  <a:invGamma/>
                </a:srgbClr>
              </a:gs>
              <a:gs pos="100000">
                <a:srgbClr val="EFA9FF"/>
              </a:gs>
            </a:gsLst>
            <a:lin ang="5400000" scaled="1"/>
          </a:gradFill>
          <a:ln w="9525">
            <a:solidFill>
              <a:schemeClr val="tx1"/>
            </a:solidFill>
            <a:round/>
            <a:headEnd/>
            <a:tailEnd/>
          </a:ln>
          <a:effectLst/>
        </p:spPr>
        <p:txBody>
          <a:bodyPr wrap="none" anchor="ctr"/>
          <a:lstStyle/>
          <a:p>
            <a:pPr algn="ctr"/>
            <a:r>
              <a:rPr lang="en-US" sz="1000" b="1">
                <a:latin typeface="Times New Roman" pitchFamily="18" charset="0"/>
              </a:rPr>
              <a:t>PolII</a:t>
            </a:r>
          </a:p>
        </p:txBody>
      </p:sp>
      <p:sp>
        <p:nvSpPr>
          <p:cNvPr id="231451" name="Rectangle 1051"/>
          <p:cNvSpPr>
            <a:spLocks noGrp="1" noChangeArrowheads="1"/>
          </p:cNvSpPr>
          <p:nvPr>
            <p:ph type="title"/>
          </p:nvPr>
        </p:nvSpPr>
        <p:spPr>
          <a:xfrm>
            <a:off x="495300" y="193675"/>
            <a:ext cx="7543800" cy="642938"/>
          </a:xfrm>
          <a:noFill/>
        </p:spPr>
        <p:txBody>
          <a:bodyPr/>
          <a:lstStyle/>
          <a:p>
            <a:r>
              <a:rPr lang="nb-NO" sz="3200" b="1" dirty="0">
                <a:solidFill>
                  <a:srgbClr val="660066"/>
                </a:solidFill>
              </a:rPr>
              <a:t>Androgen </a:t>
            </a:r>
            <a:r>
              <a:rPr lang="nb-NO" sz="3200" b="1" dirty="0" err="1">
                <a:solidFill>
                  <a:srgbClr val="660066"/>
                </a:solidFill>
              </a:rPr>
              <a:t>Receptor</a:t>
            </a:r>
            <a:r>
              <a:rPr lang="nb-NO" sz="3200" b="1" dirty="0">
                <a:solidFill>
                  <a:srgbClr val="660066"/>
                </a:solidFill>
              </a:rPr>
              <a:t> </a:t>
            </a:r>
            <a:r>
              <a:rPr lang="nb-NO" sz="3200" b="1" dirty="0" err="1">
                <a:solidFill>
                  <a:srgbClr val="660066"/>
                </a:solidFill>
              </a:rPr>
              <a:t>Activation</a:t>
            </a:r>
            <a:endParaRPr lang="en-US" sz="3200" b="1" dirty="0">
              <a:solidFill>
                <a:srgbClr val="660066"/>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 0.0 L 0.0 0.13634 " pathEditMode="relative" ptsTypes="AA">
                                      <p:cBhvr>
                                        <p:cTn id="6" dur="2000" fill="hold"/>
                                        <p:tgtEl>
                                          <p:spTgt spid="231333"/>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0 0.0 L 0.0 0.13634 " pathEditMode="relative" ptsTypes="AA">
                                      <p:cBhvr>
                                        <p:cTn id="8" dur="2000" fill="hold"/>
                                        <p:tgtEl>
                                          <p:spTgt spid="231337"/>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0 0.0 L 0.0 0.13634 " pathEditMode="relative" ptsTypes="AA">
                                      <p:cBhvr>
                                        <p:cTn id="10" dur="2000" fill="hold"/>
                                        <p:tgtEl>
                                          <p:spTgt spid="231321"/>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07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07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14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14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4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14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14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078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2.77778E-7 3.7037E-7 L 0.03819 0.32037 " pathEditMode="relative" rAng="0" ptsTypes="AA">
                                      <p:cBhvr>
                                        <p:cTn id="36" dur="2000" fill="hold"/>
                                        <p:tgtEl>
                                          <p:spTgt spid="230784"/>
                                        </p:tgtEl>
                                        <p:attrNameLst>
                                          <p:attrName>ppt_x</p:attrName>
                                          <p:attrName>ppt_y</p:attrName>
                                        </p:attrNameLst>
                                      </p:cBhvr>
                                      <p:rCtr x="1900" y="16000"/>
                                    </p:animMotion>
                                  </p:childTnLst>
                                </p:cTn>
                              </p:par>
                            </p:childTnLst>
                          </p:cTn>
                        </p:par>
                      </p:childTnLst>
                    </p:cTn>
                  </p:par>
                  <p:par>
                    <p:cTn id="37" fill="hold">
                      <p:stCondLst>
                        <p:cond delay="indefinite"/>
                      </p:stCondLst>
                      <p:childTnLst>
                        <p:par>
                          <p:cTn id="38" fill="hold">
                            <p:stCondLst>
                              <p:cond delay="0"/>
                            </p:stCondLst>
                            <p:childTnLst>
                              <p:par>
                                <p:cTn id="39" presetID="0" presetClass="path" presetSubtype="0" accel="50000" decel="50000" fill="hold" grpId="0" nodeType="clickEffect">
                                  <p:stCondLst>
                                    <p:cond delay="0"/>
                                  </p:stCondLst>
                                  <p:childTnLst>
                                    <p:animMotion origin="layout" path="M 0.0 0.0 L -0.13385 0.14699 " pathEditMode="relative" ptsTypes="AA">
                                      <p:cBhvr>
                                        <p:cTn id="40" dur="2000" fill="hold"/>
                                        <p:tgtEl>
                                          <p:spTgt spid="231341"/>
                                        </p:tgtEl>
                                        <p:attrNameLst>
                                          <p:attrName>ppt_x</p:attrName>
                                          <p:attrName>ppt_y</p:attrName>
                                        </p:attrNameLst>
                                      </p:cBhvr>
                                    </p:animMotion>
                                  </p:childTnLst>
                                </p:cTn>
                              </p:par>
                              <p:par>
                                <p:cTn id="41" presetID="0" presetClass="path" presetSubtype="0" accel="50000" decel="50000" fill="hold" grpId="0" nodeType="withEffect">
                                  <p:stCondLst>
                                    <p:cond delay="0"/>
                                  </p:stCondLst>
                                  <p:childTnLst>
                                    <p:animMotion origin="layout" path="M 0.0 0.0 L -0.13385 0.14699 " pathEditMode="relative" ptsTypes="AA">
                                      <p:cBhvr>
                                        <p:cTn id="42" dur="2000" fill="hold"/>
                                        <p:tgtEl>
                                          <p:spTgt spid="231417"/>
                                        </p:tgtEl>
                                        <p:attrNameLst>
                                          <p:attrName>ppt_x</p:attrName>
                                          <p:attrName>ppt_y</p:attrName>
                                        </p:attrNameLst>
                                      </p:cBhvr>
                                    </p:animMotion>
                                  </p:childTnLst>
                                </p:cTn>
                              </p:par>
                            </p:childTnLst>
                          </p:cTn>
                        </p:par>
                      </p:childTnLst>
                    </p:cTn>
                  </p:par>
                  <p:par>
                    <p:cTn id="43" fill="hold">
                      <p:stCondLst>
                        <p:cond delay="indefinite"/>
                      </p:stCondLst>
                      <p:childTnLst>
                        <p:par>
                          <p:cTn id="44" fill="hold">
                            <p:stCondLst>
                              <p:cond delay="0"/>
                            </p:stCondLst>
                            <p:childTnLst>
                              <p:par>
                                <p:cTn id="45" presetID="0" presetClass="path" presetSubtype="0" accel="50000" decel="50000" fill="hold" grpId="0" nodeType="clickEffect">
                                  <p:stCondLst>
                                    <p:cond delay="0"/>
                                  </p:stCondLst>
                                  <p:childTnLst>
                                    <p:animMotion origin="layout" path="M -3.61111E-6 -2.22222E-6 L -0.29809 0.16736 " pathEditMode="relative" rAng="0" ptsTypes="AA">
                                      <p:cBhvr>
                                        <p:cTn id="46" dur="2000" fill="hold"/>
                                        <p:tgtEl>
                                          <p:spTgt spid="231342"/>
                                        </p:tgtEl>
                                        <p:attrNameLst>
                                          <p:attrName>ppt_x</p:attrName>
                                          <p:attrName>ppt_y</p:attrName>
                                        </p:attrNameLst>
                                      </p:cBhvr>
                                      <p:rCtr x="-14900" y="8400"/>
                                    </p:animMotion>
                                  </p:childTnLst>
                                </p:cTn>
                              </p:par>
                              <p:par>
                                <p:cTn id="47" presetID="0" presetClass="path" presetSubtype="0" accel="50000" decel="50000" fill="hold" grpId="0" nodeType="withEffect">
                                  <p:stCondLst>
                                    <p:cond delay="0"/>
                                  </p:stCondLst>
                                  <p:childTnLst>
                                    <p:animMotion origin="layout" path="M 4.44444E-6 -3.7037E-6 L -0.30018 0.17153 " pathEditMode="relative" rAng="0" ptsTypes="AA">
                                      <p:cBhvr>
                                        <p:cTn id="48" dur="2000" fill="hold"/>
                                        <p:tgtEl>
                                          <p:spTgt spid="231343"/>
                                        </p:tgtEl>
                                        <p:attrNameLst>
                                          <p:attrName>ppt_x</p:attrName>
                                          <p:attrName>ppt_y</p:attrName>
                                        </p:attrNameLst>
                                      </p:cBhvr>
                                      <p:rCtr x="-15000" y="8600"/>
                                    </p:animMotion>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14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144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141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0" presetClass="path" presetSubtype="0" accel="50000" decel="50000" fill="hold" grpId="0" nodeType="clickEffect">
                                  <p:stCondLst>
                                    <p:cond delay="0"/>
                                  </p:stCondLst>
                                  <p:childTnLst>
                                    <p:animMotion origin="layout" path="M 4.72222E-6 -1.11111E-6 L -0.04722 0.10509 " pathEditMode="relative" ptsTypes="AA">
                                      <p:cBhvr>
                                        <p:cTn id="60" dur="2000" fill="hold"/>
                                        <p:tgtEl>
                                          <p:spTgt spid="231450"/>
                                        </p:tgtEl>
                                        <p:attrNameLst>
                                          <p:attrName>ppt_x</p:attrName>
                                          <p:attrName>ppt_y</p:attrName>
                                        </p:attrNameLst>
                                      </p:cBhvr>
                                    </p:animMotion>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3134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3141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3132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3132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31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321" grpId="0" animBg="1"/>
      <p:bldP spid="231326" grpId="0" animBg="1"/>
      <p:bldP spid="231328" grpId="0" animBg="1"/>
      <p:bldP spid="231329" grpId="0" animBg="1"/>
      <p:bldP spid="231333" grpId="0" animBg="1"/>
      <p:bldP spid="231337" grpId="0" animBg="1"/>
      <p:bldP spid="231341" grpId="0" animBg="1"/>
      <p:bldP spid="231342" grpId="0" animBg="1"/>
      <p:bldP spid="231343" grpId="0" animBg="1"/>
      <p:bldP spid="231344" grpId="0" animBg="1"/>
      <p:bldP spid="231416" grpId="0" animBg="1"/>
      <p:bldP spid="231417" grpId="0" animBg="1"/>
      <p:bldP spid="231418" grpId="0" animBg="1"/>
      <p:bldP spid="231419" grpId="0" animBg="1"/>
      <p:bldP spid="231421" grpId="0" animBg="1"/>
      <p:bldP spid="231422" grpId="0" animBg="1"/>
      <p:bldP spid="231423" grpId="0"/>
      <p:bldP spid="231424" grpId="0"/>
      <p:bldP spid="231425" grpId="0" animBg="1"/>
      <p:bldP spid="231449" grpId="0" animBg="1"/>
      <p:bldP spid="23145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800429" y="261938"/>
            <a:ext cx="7435497" cy="1077860"/>
          </a:xfrm>
          <a:prstGeom prst="rect">
            <a:avLst/>
          </a:prstGeom>
          <a:noFill/>
          <a:ln w="9525">
            <a:noFill/>
            <a:miter lim="800000"/>
            <a:headEnd/>
            <a:tailEnd/>
          </a:ln>
          <a:effectLst/>
        </p:spPr>
        <p:txBody>
          <a:bodyPr wrap="none" lIns="92075" tIns="46038" rIns="92075" bIns="46038">
            <a:spAutoFit/>
          </a:bodyPr>
          <a:lstStyle/>
          <a:p>
            <a:pPr algn="ctr" eaLnBrk="0" hangingPunct="0"/>
            <a:r>
              <a:rPr lang="en-GB" sz="3200" b="1" dirty="0" smtClean="0">
                <a:solidFill>
                  <a:srgbClr val="660066"/>
                </a:solidFill>
                <a:latin typeface="+mj-lt"/>
              </a:rPr>
              <a:t>Importance of AR in Prostate Cancer</a:t>
            </a:r>
            <a:r>
              <a:rPr lang="en-GB" sz="3200" b="1" dirty="0">
                <a:solidFill>
                  <a:srgbClr val="660066"/>
                </a:solidFill>
                <a:latin typeface="+mj-lt"/>
              </a:rPr>
              <a:t> </a:t>
            </a:r>
            <a:endParaRPr lang="en-GB" sz="3200" b="1" dirty="0" smtClean="0">
              <a:solidFill>
                <a:srgbClr val="660066"/>
              </a:solidFill>
              <a:latin typeface="+mj-lt"/>
            </a:endParaRPr>
          </a:p>
          <a:p>
            <a:pPr algn="ctr" eaLnBrk="0" hangingPunct="0"/>
            <a:r>
              <a:rPr lang="en-GB" sz="3200" b="1" dirty="0" smtClean="0">
                <a:solidFill>
                  <a:srgbClr val="660066"/>
                </a:solidFill>
                <a:latin typeface="+mj-lt"/>
              </a:rPr>
              <a:t>Progression</a:t>
            </a:r>
            <a:endParaRPr lang="en-GB" sz="3200" b="1" dirty="0">
              <a:solidFill>
                <a:srgbClr val="660066"/>
              </a:solidFill>
              <a:latin typeface="+mj-lt"/>
            </a:endParaRPr>
          </a:p>
        </p:txBody>
      </p:sp>
      <p:sp>
        <p:nvSpPr>
          <p:cNvPr id="3" name="Rectangle 3"/>
          <p:cNvSpPr>
            <a:spLocks noChangeArrowheads="1"/>
          </p:cNvSpPr>
          <p:nvPr/>
        </p:nvSpPr>
        <p:spPr bwMode="auto">
          <a:xfrm>
            <a:off x="656134" y="1587514"/>
            <a:ext cx="8406586" cy="4329391"/>
          </a:xfrm>
          <a:prstGeom prst="rect">
            <a:avLst/>
          </a:prstGeom>
          <a:noFill/>
          <a:ln w="9525">
            <a:noFill/>
            <a:miter lim="800000"/>
            <a:headEnd/>
            <a:tailEnd/>
          </a:ln>
          <a:effectLst/>
        </p:spPr>
        <p:txBody>
          <a:bodyPr wrap="square">
            <a:spAutoFit/>
          </a:bodyPr>
          <a:lstStyle/>
          <a:p>
            <a:pPr eaLnBrk="0" hangingPunct="0">
              <a:lnSpc>
                <a:spcPct val="80000"/>
              </a:lnSpc>
              <a:spcBef>
                <a:spcPct val="20000"/>
              </a:spcBef>
              <a:buFont typeface="Monotype Sorts"/>
              <a:buNone/>
            </a:pPr>
            <a:r>
              <a:rPr lang="en-US" sz="2800" dirty="0" smtClean="0">
                <a:cs typeface="Arial"/>
                <a:sym typeface="Monotype Sorts"/>
              </a:rPr>
              <a:t>●</a:t>
            </a:r>
            <a:r>
              <a:rPr lang="nb-NO" sz="2800" dirty="0" smtClean="0"/>
              <a:t>  Vast </a:t>
            </a:r>
            <a:r>
              <a:rPr lang="nb-NO" sz="2800" dirty="0" err="1" smtClean="0"/>
              <a:t>majority</a:t>
            </a:r>
            <a:r>
              <a:rPr lang="nb-NO" sz="2800" dirty="0" smtClean="0"/>
              <a:t> </a:t>
            </a:r>
            <a:r>
              <a:rPr lang="nb-NO" sz="2800" dirty="0" err="1" smtClean="0"/>
              <a:t>of</a:t>
            </a:r>
            <a:r>
              <a:rPr lang="nb-NO" sz="2800" dirty="0" smtClean="0"/>
              <a:t> CRPC </a:t>
            </a:r>
            <a:r>
              <a:rPr lang="nb-NO" sz="2800" dirty="0" err="1" smtClean="0"/>
              <a:t>patients</a:t>
            </a:r>
            <a:r>
              <a:rPr lang="nb-NO" sz="2800" dirty="0" smtClean="0"/>
              <a:t> have marked </a:t>
            </a:r>
            <a:r>
              <a:rPr lang="nb-NO" sz="2800" dirty="0" err="1" smtClean="0"/>
              <a:t>increase</a:t>
            </a:r>
            <a:r>
              <a:rPr lang="nb-NO" sz="2800" dirty="0" smtClean="0"/>
              <a:t> in AR</a:t>
            </a:r>
            <a:endParaRPr lang="en-US" sz="2800" dirty="0" smtClean="0">
              <a:latin typeface="+mj-lt"/>
              <a:cs typeface="Arial"/>
              <a:sym typeface="Monotype Sorts"/>
            </a:endParaRPr>
          </a:p>
          <a:p>
            <a:pPr eaLnBrk="0" hangingPunct="0">
              <a:lnSpc>
                <a:spcPct val="80000"/>
              </a:lnSpc>
              <a:spcBef>
                <a:spcPct val="20000"/>
              </a:spcBef>
              <a:buFont typeface="Monotype Sorts"/>
              <a:buNone/>
            </a:pPr>
            <a:r>
              <a:rPr lang="en-US" sz="2800" dirty="0" smtClean="0">
                <a:latin typeface="+mj-lt"/>
                <a:cs typeface="Arial"/>
                <a:sym typeface="Monotype Sorts"/>
              </a:rPr>
              <a:t>●</a:t>
            </a:r>
            <a:r>
              <a:rPr lang="nb-NO" sz="2800" dirty="0" smtClean="0">
                <a:latin typeface="+mj-lt"/>
              </a:rPr>
              <a:t>  </a:t>
            </a:r>
            <a:r>
              <a:rPr lang="nb-NO" sz="2800" dirty="0" err="1" smtClean="0">
                <a:latin typeface="+mj-lt"/>
              </a:rPr>
              <a:t>Forced</a:t>
            </a:r>
            <a:r>
              <a:rPr lang="nb-NO" sz="2800" dirty="0" smtClean="0">
                <a:latin typeface="+mj-lt"/>
              </a:rPr>
              <a:t> AR </a:t>
            </a:r>
            <a:r>
              <a:rPr lang="nb-NO" sz="2800" dirty="0" err="1" smtClean="0">
                <a:latin typeface="+mj-lt"/>
              </a:rPr>
              <a:t>expression</a:t>
            </a:r>
            <a:r>
              <a:rPr lang="nb-NO" sz="2800" dirty="0" smtClean="0">
                <a:latin typeface="+mj-lt"/>
              </a:rPr>
              <a:t> </a:t>
            </a:r>
            <a:r>
              <a:rPr lang="nb-NO" sz="2800" dirty="0" err="1" smtClean="0">
                <a:latin typeface="+mj-lt"/>
              </a:rPr>
              <a:t>increases</a:t>
            </a:r>
            <a:r>
              <a:rPr lang="nb-NO" sz="2800" dirty="0" smtClean="0">
                <a:latin typeface="+mj-lt"/>
              </a:rPr>
              <a:t> </a:t>
            </a:r>
            <a:r>
              <a:rPr lang="nb-NO" sz="2800" dirty="0" err="1" smtClean="0">
                <a:latin typeface="+mj-lt"/>
              </a:rPr>
              <a:t>PCa</a:t>
            </a:r>
            <a:r>
              <a:rPr lang="nb-NO" sz="2800" dirty="0" smtClean="0">
                <a:latin typeface="+mj-lt"/>
              </a:rPr>
              <a:t> </a:t>
            </a:r>
            <a:r>
              <a:rPr lang="nb-NO" sz="2800" dirty="0" err="1" smtClean="0">
                <a:latin typeface="+mj-lt"/>
              </a:rPr>
              <a:t>cell</a:t>
            </a:r>
            <a:r>
              <a:rPr lang="nb-NO" sz="2800" dirty="0" smtClean="0">
                <a:latin typeface="+mj-lt"/>
              </a:rPr>
              <a:t> </a:t>
            </a:r>
            <a:r>
              <a:rPr lang="nb-NO" sz="2800" dirty="0" err="1" smtClean="0">
                <a:latin typeface="+mj-lt"/>
              </a:rPr>
              <a:t>growth</a:t>
            </a:r>
            <a:r>
              <a:rPr lang="nb-NO" sz="2800" dirty="0" smtClean="0">
                <a:latin typeface="+mj-lt"/>
              </a:rPr>
              <a:t> </a:t>
            </a:r>
            <a:r>
              <a:rPr lang="nb-NO" sz="2800" dirty="0" err="1" smtClean="0">
                <a:latin typeface="+mj-lt"/>
              </a:rPr>
              <a:t>whereas</a:t>
            </a:r>
            <a:r>
              <a:rPr lang="nb-NO" sz="2800" dirty="0" smtClean="0">
                <a:latin typeface="+mj-lt"/>
              </a:rPr>
              <a:t> </a:t>
            </a:r>
            <a:r>
              <a:rPr lang="nb-NO" sz="2800" dirty="0" smtClean="0"/>
              <a:t>AR knockdown </a:t>
            </a:r>
            <a:r>
              <a:rPr lang="nb-NO" sz="2800" dirty="0" err="1" smtClean="0"/>
              <a:t>empedes</a:t>
            </a:r>
            <a:r>
              <a:rPr lang="nb-NO" sz="2800" dirty="0" smtClean="0"/>
              <a:t> CRPC</a:t>
            </a:r>
            <a:endParaRPr lang="nb-NO" sz="2800" dirty="0" smtClean="0">
              <a:latin typeface="+mj-lt"/>
            </a:endParaRPr>
          </a:p>
          <a:p>
            <a:pPr eaLnBrk="0" hangingPunct="0">
              <a:lnSpc>
                <a:spcPct val="80000"/>
              </a:lnSpc>
              <a:spcBef>
                <a:spcPct val="20000"/>
              </a:spcBef>
              <a:buFont typeface="Monotype Sorts"/>
              <a:buNone/>
            </a:pPr>
            <a:r>
              <a:rPr lang="en-US" sz="2800" dirty="0" smtClean="0">
                <a:cs typeface="Arial"/>
                <a:sym typeface="Monotype Sorts"/>
              </a:rPr>
              <a:t>●  </a:t>
            </a:r>
            <a:r>
              <a:rPr lang="nb-NO" sz="2800" dirty="0" smtClean="0">
                <a:latin typeface="+mj-lt"/>
              </a:rPr>
              <a:t>A large </a:t>
            </a:r>
            <a:r>
              <a:rPr lang="nb-NO" sz="2800" dirty="0" err="1" smtClean="0">
                <a:latin typeface="+mj-lt"/>
              </a:rPr>
              <a:t>number</a:t>
            </a:r>
            <a:r>
              <a:rPr lang="nb-NO" sz="2800" dirty="0" smtClean="0">
                <a:latin typeface="+mj-lt"/>
              </a:rPr>
              <a:t> </a:t>
            </a:r>
            <a:r>
              <a:rPr lang="nb-NO" sz="2800" dirty="0" err="1" smtClean="0">
                <a:latin typeface="+mj-lt"/>
              </a:rPr>
              <a:t>of</a:t>
            </a:r>
            <a:r>
              <a:rPr lang="nb-NO" sz="2800" dirty="0" smtClean="0">
                <a:latin typeface="+mj-lt"/>
              </a:rPr>
              <a:t> </a:t>
            </a:r>
            <a:r>
              <a:rPr lang="nb-NO" sz="2800" dirty="0" err="1" smtClean="0">
                <a:latin typeface="+mj-lt"/>
              </a:rPr>
              <a:t>somatic</a:t>
            </a:r>
            <a:r>
              <a:rPr lang="nb-NO" sz="2800" dirty="0" smtClean="0">
                <a:latin typeface="+mj-lt"/>
              </a:rPr>
              <a:t> </a:t>
            </a:r>
            <a:r>
              <a:rPr lang="nb-NO" sz="2800" dirty="0" err="1" smtClean="0">
                <a:latin typeface="+mj-lt"/>
              </a:rPr>
              <a:t>mutations</a:t>
            </a:r>
            <a:r>
              <a:rPr lang="nb-NO" sz="2800" dirty="0" smtClean="0">
                <a:latin typeface="+mj-lt"/>
              </a:rPr>
              <a:t> in AR in CRPC </a:t>
            </a:r>
          </a:p>
          <a:p>
            <a:pPr eaLnBrk="0" hangingPunct="0">
              <a:lnSpc>
                <a:spcPct val="80000"/>
              </a:lnSpc>
              <a:spcBef>
                <a:spcPct val="20000"/>
              </a:spcBef>
              <a:buFont typeface="Monotype Sorts"/>
              <a:buNone/>
            </a:pPr>
            <a:r>
              <a:rPr lang="en-US" sz="2800" dirty="0" smtClean="0">
                <a:latin typeface="+mj-lt"/>
                <a:cs typeface="Arial"/>
                <a:sym typeface="Monotype Sorts"/>
              </a:rPr>
              <a:t>●  AR stimulates expression of TMPRSS2-ERG fusions associated with </a:t>
            </a:r>
            <a:r>
              <a:rPr lang="en-US" sz="2800" dirty="0" err="1" smtClean="0">
                <a:latin typeface="+mj-lt"/>
                <a:cs typeface="Arial"/>
                <a:sym typeface="Monotype Sorts"/>
              </a:rPr>
              <a:t>PCa</a:t>
            </a:r>
            <a:endParaRPr lang="nb-NO" sz="2800" dirty="0">
              <a:latin typeface="+mj-lt"/>
            </a:endParaRPr>
          </a:p>
          <a:p>
            <a:pPr eaLnBrk="0" hangingPunct="0">
              <a:lnSpc>
                <a:spcPct val="80000"/>
              </a:lnSpc>
              <a:spcBef>
                <a:spcPct val="20000"/>
              </a:spcBef>
              <a:buFont typeface="Monotype Sorts"/>
              <a:buNone/>
            </a:pPr>
            <a:r>
              <a:rPr lang="en-US" sz="2800" dirty="0" smtClean="0">
                <a:latin typeface="+mj-lt"/>
                <a:cs typeface="Arial"/>
                <a:sym typeface="Monotype Sorts"/>
              </a:rPr>
              <a:t>●</a:t>
            </a:r>
            <a:r>
              <a:rPr lang="en-US" sz="2800" dirty="0" smtClean="0">
                <a:latin typeface="+mj-lt"/>
                <a:sym typeface="Monotype Sorts"/>
              </a:rPr>
              <a:t>  </a:t>
            </a:r>
            <a:r>
              <a:rPr lang="nb-NO" sz="2800" dirty="0" err="1" smtClean="0">
                <a:latin typeface="+mj-lt"/>
              </a:rPr>
              <a:t>High</a:t>
            </a:r>
            <a:r>
              <a:rPr lang="nb-NO" sz="2800" dirty="0" smtClean="0">
                <a:latin typeface="+mj-lt"/>
              </a:rPr>
              <a:t> AR </a:t>
            </a:r>
            <a:r>
              <a:rPr lang="nb-NO" sz="2800" dirty="0" err="1" smtClean="0">
                <a:latin typeface="+mj-lt"/>
              </a:rPr>
              <a:t>levels</a:t>
            </a:r>
            <a:r>
              <a:rPr lang="nb-NO" sz="2800" dirty="0" smtClean="0">
                <a:latin typeface="+mj-lt"/>
              </a:rPr>
              <a:t> turn antagonists </a:t>
            </a:r>
            <a:r>
              <a:rPr lang="nb-NO" sz="2800" dirty="0" err="1" smtClean="0">
                <a:latin typeface="+mj-lt"/>
              </a:rPr>
              <a:t>into</a:t>
            </a:r>
            <a:r>
              <a:rPr lang="nb-NO" sz="2800" dirty="0" smtClean="0">
                <a:latin typeface="+mj-lt"/>
              </a:rPr>
              <a:t> </a:t>
            </a:r>
            <a:r>
              <a:rPr lang="nb-NO" sz="2800" dirty="0" err="1" smtClean="0">
                <a:latin typeface="+mj-lt"/>
              </a:rPr>
              <a:t>agonists</a:t>
            </a:r>
            <a:endParaRPr lang="nb-NO" sz="2800" dirty="0" smtClean="0">
              <a:latin typeface="+mj-lt"/>
            </a:endParaRPr>
          </a:p>
          <a:p>
            <a:pPr eaLnBrk="0" hangingPunct="0">
              <a:lnSpc>
                <a:spcPct val="80000"/>
              </a:lnSpc>
              <a:spcBef>
                <a:spcPct val="20000"/>
              </a:spcBef>
            </a:pPr>
            <a:r>
              <a:rPr lang="en-US" sz="2800" dirty="0" smtClean="0">
                <a:cs typeface="Arial"/>
                <a:sym typeface="Monotype Sorts"/>
              </a:rPr>
              <a:t>●</a:t>
            </a:r>
            <a:r>
              <a:rPr lang="en-US" sz="2800" dirty="0" smtClean="0">
                <a:sym typeface="Monotype Sorts"/>
              </a:rPr>
              <a:t>  Expression of </a:t>
            </a:r>
            <a:r>
              <a:rPr lang="en-US" sz="2800" dirty="0" err="1" smtClean="0">
                <a:sym typeface="Monotype Sorts"/>
              </a:rPr>
              <a:t>ligand</a:t>
            </a:r>
            <a:r>
              <a:rPr lang="en-US" sz="2800" dirty="0" smtClean="0">
                <a:sym typeface="Monotype Sorts"/>
              </a:rPr>
              <a:t>-independent </a:t>
            </a:r>
            <a:r>
              <a:rPr lang="nb-NO" sz="2800" dirty="0" smtClean="0"/>
              <a:t>AR </a:t>
            </a:r>
            <a:r>
              <a:rPr lang="nb-NO" sz="2800" dirty="0" err="1" smtClean="0"/>
              <a:t>splice</a:t>
            </a:r>
            <a:r>
              <a:rPr lang="nb-NO" sz="2800" dirty="0" smtClean="0"/>
              <a:t> variants is </a:t>
            </a:r>
            <a:r>
              <a:rPr lang="nb-NO" sz="2800" dirty="0" err="1" smtClean="0"/>
              <a:t>enhanced</a:t>
            </a:r>
            <a:r>
              <a:rPr lang="nb-NO" sz="2800" dirty="0" smtClean="0"/>
              <a:t> in CRPC </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3" name="Picture 3"/>
          <p:cNvPicPr>
            <a:picLocks noChangeAspect="1" noChangeArrowheads="1"/>
          </p:cNvPicPr>
          <p:nvPr/>
        </p:nvPicPr>
        <p:blipFill>
          <a:blip r:embed="rId3" cstate="print"/>
          <a:srcRect l="30208" t="14333" r="6137" b="8145"/>
          <a:stretch>
            <a:fillRect/>
          </a:stretch>
        </p:blipFill>
        <p:spPr bwMode="auto">
          <a:xfrm>
            <a:off x="457200" y="400050"/>
            <a:ext cx="8094663" cy="6161088"/>
          </a:xfrm>
          <a:prstGeom prst="rect">
            <a:avLst/>
          </a:prstGeom>
          <a:noFill/>
          <a:ln w="9525">
            <a:noFill/>
            <a:miter lim="800000"/>
            <a:headEnd/>
            <a:tailEnd/>
          </a:ln>
          <a:effectLst/>
        </p:spPr>
      </p:pic>
      <p:sp>
        <p:nvSpPr>
          <p:cNvPr id="235524" name="Rectangle 4"/>
          <p:cNvSpPr>
            <a:spLocks noChangeArrowheads="1"/>
          </p:cNvSpPr>
          <p:nvPr/>
        </p:nvSpPr>
        <p:spPr bwMode="auto">
          <a:xfrm>
            <a:off x="6254750" y="5581650"/>
            <a:ext cx="1917700" cy="361950"/>
          </a:xfrm>
          <a:prstGeom prst="rect">
            <a:avLst/>
          </a:prstGeom>
          <a:solidFill>
            <a:schemeClr val="bg1"/>
          </a:solidFill>
          <a:ln w="9525">
            <a:solidFill>
              <a:schemeClr val="bg1"/>
            </a:solidFill>
            <a:miter lim="800000"/>
            <a:headEnd/>
            <a:tailEnd/>
          </a:ln>
          <a:effectLst/>
        </p:spPr>
        <p:txBody>
          <a:bodyPr wrap="none" anchor="ctr"/>
          <a:lstStyle/>
          <a:p>
            <a:endParaRPr lang="nb-NO"/>
          </a:p>
        </p:txBody>
      </p:sp>
      <p:sp>
        <p:nvSpPr>
          <p:cNvPr id="4" name="TextBox 3"/>
          <p:cNvSpPr txBox="1"/>
          <p:nvPr/>
        </p:nvSpPr>
        <p:spPr>
          <a:xfrm>
            <a:off x="5148087" y="838200"/>
            <a:ext cx="2525051" cy="954107"/>
          </a:xfrm>
          <a:prstGeom prst="rect">
            <a:avLst/>
          </a:prstGeom>
          <a:solidFill>
            <a:schemeClr val="bg1"/>
          </a:solidFill>
        </p:spPr>
        <p:txBody>
          <a:bodyPr wrap="none" rtlCol="0">
            <a:spAutoFit/>
          </a:bodyPr>
          <a:lstStyle/>
          <a:p>
            <a:pPr algn="ctr"/>
            <a:r>
              <a:rPr lang="nb-NO" sz="2800" b="1" dirty="0" smtClean="0">
                <a:solidFill>
                  <a:srgbClr val="660066"/>
                </a:solidFill>
              </a:rPr>
              <a:t>Androgen </a:t>
            </a:r>
          </a:p>
          <a:p>
            <a:pPr algn="ctr"/>
            <a:r>
              <a:rPr lang="nb-NO" sz="2800" b="1" dirty="0" err="1" smtClean="0">
                <a:solidFill>
                  <a:srgbClr val="660066"/>
                </a:solidFill>
              </a:rPr>
              <a:t>suppressants</a:t>
            </a:r>
            <a:endParaRPr lang="nb-NO" sz="2800" b="1" dirty="0" smtClean="0">
              <a:solidFill>
                <a:srgbClr val="660066"/>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a:xfrm>
            <a:off x="720725" y="547688"/>
            <a:ext cx="7772400" cy="1143000"/>
          </a:xfrm>
        </p:spPr>
        <p:txBody>
          <a:bodyPr/>
          <a:lstStyle/>
          <a:p>
            <a:r>
              <a:rPr lang="en-GB" sz="3200" b="1" dirty="0">
                <a:solidFill>
                  <a:srgbClr val="660066"/>
                </a:solidFill>
              </a:rPr>
              <a:t>Three Components</a:t>
            </a:r>
            <a:r>
              <a:rPr lang="nb-NO" sz="3200" b="1" dirty="0">
                <a:solidFill>
                  <a:srgbClr val="660066"/>
                </a:solidFill>
              </a:rPr>
              <a:t> </a:t>
            </a:r>
            <a:r>
              <a:rPr lang="nb-NO" sz="3200" b="1" dirty="0" err="1">
                <a:solidFill>
                  <a:srgbClr val="660066"/>
                </a:solidFill>
              </a:rPr>
              <a:t>of</a:t>
            </a:r>
            <a:r>
              <a:rPr lang="en-GB" sz="3200" b="1" dirty="0">
                <a:solidFill>
                  <a:srgbClr val="660066"/>
                </a:solidFill>
              </a:rPr>
              <a:t> Androgen Action</a:t>
            </a:r>
          </a:p>
        </p:txBody>
      </p:sp>
      <p:sp>
        <p:nvSpPr>
          <p:cNvPr id="514051" name="Rectangle 3"/>
          <p:cNvSpPr>
            <a:spLocks noChangeArrowheads="1"/>
          </p:cNvSpPr>
          <p:nvPr/>
        </p:nvSpPr>
        <p:spPr bwMode="auto">
          <a:xfrm>
            <a:off x="2628900" y="4524375"/>
            <a:ext cx="3183372" cy="523220"/>
          </a:xfrm>
          <a:prstGeom prst="rect">
            <a:avLst/>
          </a:prstGeom>
          <a:noFill/>
          <a:ln w="9525">
            <a:noFill/>
            <a:miter lim="800000"/>
            <a:headEnd/>
            <a:tailEnd/>
          </a:ln>
          <a:effectLst/>
        </p:spPr>
        <p:txBody>
          <a:bodyPr wrap="none">
            <a:spAutoFit/>
          </a:bodyPr>
          <a:lstStyle/>
          <a:p>
            <a:pPr>
              <a:spcBef>
                <a:spcPct val="20000"/>
              </a:spcBef>
            </a:pPr>
            <a:r>
              <a:rPr lang="en-US" sz="1600" b="1">
                <a:solidFill>
                  <a:srgbClr val="000066"/>
                </a:solidFill>
                <a:latin typeface="+mj-lt"/>
                <a:sym typeface="Monotype Sorts" pitchFamily="2" charset="2"/>
              </a:rPr>
              <a:t></a:t>
            </a:r>
            <a:r>
              <a:rPr lang="en-GB" sz="2800" b="1">
                <a:solidFill>
                  <a:srgbClr val="000066"/>
                </a:solidFill>
                <a:latin typeface="+mj-lt"/>
              </a:rPr>
              <a:t> AR target genes</a:t>
            </a:r>
          </a:p>
        </p:txBody>
      </p:sp>
      <p:sp>
        <p:nvSpPr>
          <p:cNvPr id="514052" name="Rectangle 4"/>
          <p:cNvSpPr>
            <a:spLocks noChangeArrowheads="1"/>
          </p:cNvSpPr>
          <p:nvPr/>
        </p:nvSpPr>
        <p:spPr bwMode="auto">
          <a:xfrm>
            <a:off x="2628900" y="3414713"/>
            <a:ext cx="3922356" cy="523220"/>
          </a:xfrm>
          <a:prstGeom prst="rect">
            <a:avLst/>
          </a:prstGeom>
          <a:noFill/>
          <a:ln w="9525">
            <a:noFill/>
            <a:miter lim="800000"/>
            <a:headEnd/>
            <a:tailEnd/>
          </a:ln>
          <a:effectLst/>
        </p:spPr>
        <p:txBody>
          <a:bodyPr wrap="none">
            <a:spAutoFit/>
          </a:bodyPr>
          <a:lstStyle/>
          <a:p>
            <a:pPr>
              <a:spcBef>
                <a:spcPct val="20000"/>
              </a:spcBef>
            </a:pPr>
            <a:r>
              <a:rPr lang="en-US" sz="1600" b="1">
                <a:solidFill>
                  <a:srgbClr val="000066"/>
                </a:solidFill>
                <a:latin typeface="+mj-lt"/>
                <a:sym typeface="Monotype Sorts" pitchFamily="2" charset="2"/>
              </a:rPr>
              <a:t></a:t>
            </a:r>
            <a:r>
              <a:rPr lang="nb-NO" sz="2800" b="1">
                <a:solidFill>
                  <a:srgbClr val="000066"/>
                </a:solidFill>
                <a:latin typeface="+mj-lt"/>
              </a:rPr>
              <a:t> </a:t>
            </a:r>
            <a:r>
              <a:rPr lang="en-GB" sz="2800" b="1">
                <a:solidFill>
                  <a:srgbClr val="000066"/>
                </a:solidFill>
                <a:latin typeface="+mj-lt"/>
              </a:rPr>
              <a:t>AR and its cofactors</a:t>
            </a:r>
          </a:p>
        </p:txBody>
      </p:sp>
      <p:sp>
        <p:nvSpPr>
          <p:cNvPr id="514053" name="Rectangle 5"/>
          <p:cNvSpPr>
            <a:spLocks noChangeArrowheads="1"/>
          </p:cNvSpPr>
          <p:nvPr/>
        </p:nvSpPr>
        <p:spPr bwMode="auto">
          <a:xfrm>
            <a:off x="2628900" y="2392363"/>
            <a:ext cx="2322559" cy="523220"/>
          </a:xfrm>
          <a:prstGeom prst="rect">
            <a:avLst/>
          </a:prstGeom>
          <a:noFill/>
          <a:ln w="9525">
            <a:noFill/>
            <a:miter lim="800000"/>
            <a:headEnd/>
            <a:tailEnd/>
          </a:ln>
          <a:effectLst/>
        </p:spPr>
        <p:txBody>
          <a:bodyPr wrap="none">
            <a:spAutoFit/>
          </a:bodyPr>
          <a:lstStyle/>
          <a:p>
            <a:pPr>
              <a:spcBef>
                <a:spcPct val="20000"/>
              </a:spcBef>
            </a:pPr>
            <a:r>
              <a:rPr lang="en-US" sz="1600" b="1" dirty="0">
                <a:solidFill>
                  <a:srgbClr val="000066"/>
                </a:solidFill>
                <a:latin typeface="+mj-lt"/>
                <a:sym typeface="Monotype Sorts" pitchFamily="2" charset="2"/>
              </a:rPr>
              <a:t></a:t>
            </a:r>
            <a:r>
              <a:rPr lang="nb-NO" sz="2800" b="1" dirty="0">
                <a:solidFill>
                  <a:srgbClr val="000066"/>
                </a:solidFill>
                <a:latin typeface="+mj-lt"/>
              </a:rPr>
              <a:t> Androgens</a:t>
            </a:r>
            <a:endParaRPr lang="en-GB" sz="2800" b="1" dirty="0">
              <a:solidFill>
                <a:srgbClr val="000066"/>
              </a:solidFill>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a:xfrm>
            <a:off x="720725" y="547688"/>
            <a:ext cx="7772400" cy="1143000"/>
          </a:xfrm>
        </p:spPr>
        <p:txBody>
          <a:bodyPr/>
          <a:lstStyle/>
          <a:p>
            <a:r>
              <a:rPr lang="en-GB" sz="3200" b="1" dirty="0">
                <a:solidFill>
                  <a:srgbClr val="660066"/>
                </a:solidFill>
              </a:rPr>
              <a:t>Three Components</a:t>
            </a:r>
            <a:r>
              <a:rPr lang="nb-NO" sz="3200" b="1" dirty="0">
                <a:solidFill>
                  <a:srgbClr val="660066"/>
                </a:solidFill>
              </a:rPr>
              <a:t> </a:t>
            </a:r>
            <a:r>
              <a:rPr lang="nb-NO" sz="3200" b="1" dirty="0" err="1">
                <a:solidFill>
                  <a:srgbClr val="660066"/>
                </a:solidFill>
              </a:rPr>
              <a:t>of</a:t>
            </a:r>
            <a:r>
              <a:rPr lang="en-GB" sz="3200" b="1" dirty="0">
                <a:solidFill>
                  <a:srgbClr val="660066"/>
                </a:solidFill>
              </a:rPr>
              <a:t> Androgen Action</a:t>
            </a:r>
          </a:p>
        </p:txBody>
      </p:sp>
      <p:sp>
        <p:nvSpPr>
          <p:cNvPr id="514051" name="Rectangle 3"/>
          <p:cNvSpPr>
            <a:spLocks noChangeArrowheads="1"/>
          </p:cNvSpPr>
          <p:nvPr/>
        </p:nvSpPr>
        <p:spPr bwMode="auto">
          <a:xfrm>
            <a:off x="2628900" y="4524375"/>
            <a:ext cx="3183372" cy="523220"/>
          </a:xfrm>
          <a:prstGeom prst="rect">
            <a:avLst/>
          </a:prstGeom>
          <a:noFill/>
          <a:ln w="9525">
            <a:noFill/>
            <a:miter lim="800000"/>
            <a:headEnd/>
            <a:tailEnd/>
          </a:ln>
          <a:effectLst/>
        </p:spPr>
        <p:txBody>
          <a:bodyPr wrap="none">
            <a:spAutoFit/>
          </a:bodyPr>
          <a:lstStyle/>
          <a:p>
            <a:pPr>
              <a:spcBef>
                <a:spcPct val="20000"/>
              </a:spcBef>
            </a:pPr>
            <a:r>
              <a:rPr lang="en-US" sz="1600" b="1" dirty="0">
                <a:solidFill>
                  <a:srgbClr val="000066"/>
                </a:solidFill>
                <a:latin typeface="+mj-lt"/>
                <a:sym typeface="Monotype Sorts" pitchFamily="2" charset="2"/>
              </a:rPr>
              <a:t></a:t>
            </a:r>
            <a:r>
              <a:rPr lang="en-GB" sz="2800" b="1" dirty="0">
                <a:solidFill>
                  <a:srgbClr val="000066"/>
                </a:solidFill>
                <a:latin typeface="+mj-lt"/>
              </a:rPr>
              <a:t> </a:t>
            </a:r>
            <a:r>
              <a:rPr lang="en-GB" sz="2800" b="1" u="sng" dirty="0">
                <a:solidFill>
                  <a:srgbClr val="000066"/>
                </a:solidFill>
                <a:latin typeface="+mj-lt"/>
              </a:rPr>
              <a:t>AR target genes</a:t>
            </a:r>
          </a:p>
        </p:txBody>
      </p:sp>
      <p:sp>
        <p:nvSpPr>
          <p:cNvPr id="514052" name="Rectangle 4"/>
          <p:cNvSpPr>
            <a:spLocks noChangeArrowheads="1"/>
          </p:cNvSpPr>
          <p:nvPr/>
        </p:nvSpPr>
        <p:spPr bwMode="auto">
          <a:xfrm>
            <a:off x="2628900" y="3414713"/>
            <a:ext cx="3922356" cy="523220"/>
          </a:xfrm>
          <a:prstGeom prst="rect">
            <a:avLst/>
          </a:prstGeom>
          <a:noFill/>
          <a:ln w="9525">
            <a:noFill/>
            <a:miter lim="800000"/>
            <a:headEnd/>
            <a:tailEnd/>
          </a:ln>
          <a:effectLst/>
        </p:spPr>
        <p:txBody>
          <a:bodyPr wrap="none">
            <a:spAutoFit/>
          </a:bodyPr>
          <a:lstStyle/>
          <a:p>
            <a:pPr>
              <a:spcBef>
                <a:spcPct val="20000"/>
              </a:spcBef>
            </a:pPr>
            <a:r>
              <a:rPr lang="en-US" sz="1600" b="1">
                <a:solidFill>
                  <a:srgbClr val="000066"/>
                </a:solidFill>
                <a:latin typeface="+mj-lt"/>
                <a:sym typeface="Monotype Sorts" pitchFamily="2" charset="2"/>
              </a:rPr>
              <a:t></a:t>
            </a:r>
            <a:r>
              <a:rPr lang="nb-NO" sz="2800" b="1">
                <a:solidFill>
                  <a:srgbClr val="000066"/>
                </a:solidFill>
                <a:latin typeface="+mj-lt"/>
              </a:rPr>
              <a:t> </a:t>
            </a:r>
            <a:r>
              <a:rPr lang="en-GB" sz="2800" b="1">
                <a:solidFill>
                  <a:srgbClr val="000066"/>
                </a:solidFill>
                <a:latin typeface="+mj-lt"/>
              </a:rPr>
              <a:t>AR and its cofactors</a:t>
            </a:r>
          </a:p>
        </p:txBody>
      </p:sp>
      <p:sp>
        <p:nvSpPr>
          <p:cNvPr id="514053" name="Rectangle 5"/>
          <p:cNvSpPr>
            <a:spLocks noChangeArrowheads="1"/>
          </p:cNvSpPr>
          <p:nvPr/>
        </p:nvSpPr>
        <p:spPr bwMode="auto">
          <a:xfrm>
            <a:off x="2628900" y="2392363"/>
            <a:ext cx="2322559" cy="523220"/>
          </a:xfrm>
          <a:prstGeom prst="rect">
            <a:avLst/>
          </a:prstGeom>
          <a:noFill/>
          <a:ln w="9525">
            <a:noFill/>
            <a:miter lim="800000"/>
            <a:headEnd/>
            <a:tailEnd/>
          </a:ln>
          <a:effectLst/>
        </p:spPr>
        <p:txBody>
          <a:bodyPr wrap="none">
            <a:spAutoFit/>
          </a:bodyPr>
          <a:lstStyle/>
          <a:p>
            <a:pPr>
              <a:spcBef>
                <a:spcPct val="20000"/>
              </a:spcBef>
            </a:pPr>
            <a:r>
              <a:rPr lang="en-US" sz="1600" b="1" dirty="0">
                <a:solidFill>
                  <a:srgbClr val="000066"/>
                </a:solidFill>
                <a:latin typeface="+mj-lt"/>
                <a:sym typeface="Monotype Sorts" pitchFamily="2" charset="2"/>
              </a:rPr>
              <a:t></a:t>
            </a:r>
            <a:r>
              <a:rPr lang="nb-NO" sz="2800" b="1" dirty="0">
                <a:solidFill>
                  <a:srgbClr val="000066"/>
                </a:solidFill>
                <a:latin typeface="+mj-lt"/>
              </a:rPr>
              <a:t> Androgens</a:t>
            </a:r>
            <a:endParaRPr lang="en-GB" sz="2800" b="1" dirty="0">
              <a:solidFill>
                <a:srgbClr val="000066"/>
              </a:solidFill>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137" y="167038"/>
            <a:ext cx="8052179" cy="954107"/>
          </a:xfrm>
          <a:prstGeom prst="rect">
            <a:avLst/>
          </a:prstGeom>
          <a:noFill/>
        </p:spPr>
        <p:txBody>
          <a:bodyPr wrap="square" rtlCol="0">
            <a:spAutoFit/>
          </a:bodyPr>
          <a:lstStyle/>
          <a:p>
            <a:pPr algn="ctr"/>
            <a:r>
              <a:rPr lang="nb-NO" sz="2800" b="1" dirty="0" smtClean="0">
                <a:solidFill>
                  <a:srgbClr val="660066"/>
                </a:solidFill>
              </a:rPr>
              <a:t>STAMP2 is an androgen </a:t>
            </a:r>
            <a:r>
              <a:rPr lang="nb-NO" sz="2800" b="1" dirty="0" err="1" smtClean="0">
                <a:solidFill>
                  <a:srgbClr val="660066"/>
                </a:solidFill>
              </a:rPr>
              <a:t>regulated</a:t>
            </a:r>
            <a:r>
              <a:rPr lang="nb-NO" sz="2800" b="1" dirty="0" smtClean="0">
                <a:solidFill>
                  <a:srgbClr val="660066"/>
                </a:solidFill>
              </a:rPr>
              <a:t> gene in </a:t>
            </a:r>
            <a:r>
              <a:rPr lang="nb-NO" sz="2800" b="1" dirty="0" err="1" smtClean="0">
                <a:solidFill>
                  <a:srgbClr val="660066"/>
                </a:solidFill>
              </a:rPr>
              <a:t>prostate</a:t>
            </a:r>
            <a:r>
              <a:rPr lang="nb-NO" sz="2800" b="1" dirty="0" smtClean="0">
                <a:solidFill>
                  <a:srgbClr val="660066"/>
                </a:solidFill>
              </a:rPr>
              <a:t> cancer </a:t>
            </a:r>
            <a:r>
              <a:rPr lang="nb-NO" sz="2800" b="1" dirty="0" err="1" smtClean="0">
                <a:solidFill>
                  <a:srgbClr val="660066"/>
                </a:solidFill>
              </a:rPr>
              <a:t>cells</a:t>
            </a:r>
            <a:endParaRPr lang="nb-NO" sz="2800" b="1" dirty="0">
              <a:solidFill>
                <a:srgbClr val="660066"/>
              </a:solidFill>
            </a:endParaRPr>
          </a:p>
        </p:txBody>
      </p:sp>
      <p:pic>
        <p:nvPicPr>
          <p:cNvPr id="1026" name="Picture 2" descr="Unfortunately we are unable to provide accessible alternative text for this. If you require assistance to access this image, please contact help@nature.com or the author"/>
          <p:cNvPicPr>
            <a:picLocks noChangeAspect="1" noChangeArrowheads="1"/>
          </p:cNvPicPr>
          <p:nvPr/>
        </p:nvPicPr>
        <p:blipFill rotWithShape="1">
          <a:blip r:embed="rId3">
            <a:extLst>
              <a:ext uri="{28A0092B-C50C-407E-A947-70E740481C1C}">
                <a14:useLocalDpi xmlns:a14="http://schemas.microsoft.com/office/drawing/2010/main" val="0"/>
              </a:ext>
            </a:extLst>
          </a:blip>
          <a:srcRect l="28471" t="70311" r="29189"/>
          <a:stretch/>
        </p:blipFill>
        <p:spPr bwMode="auto">
          <a:xfrm>
            <a:off x="1987881" y="3819937"/>
            <a:ext cx="4228969" cy="201986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444021" y="6536303"/>
            <a:ext cx="2701381" cy="307777"/>
          </a:xfrm>
          <a:prstGeom prst="rect">
            <a:avLst/>
          </a:prstGeom>
        </p:spPr>
        <p:txBody>
          <a:bodyPr wrap="none">
            <a:spAutoFit/>
          </a:bodyPr>
          <a:lstStyle/>
          <a:p>
            <a:r>
              <a:rPr lang="nb-NO" sz="1400" i="1" dirty="0" err="1" smtClean="0"/>
              <a:t>Korkmaz</a:t>
            </a:r>
            <a:r>
              <a:rPr lang="nb-NO" sz="1400" i="1" dirty="0" smtClean="0"/>
              <a:t> et al., </a:t>
            </a:r>
            <a:r>
              <a:rPr lang="nb-NO" sz="1400" i="1" dirty="0" err="1" smtClean="0"/>
              <a:t>Oncogene</a:t>
            </a:r>
            <a:r>
              <a:rPr lang="nb-NO" sz="1400" i="1" dirty="0" smtClean="0"/>
              <a:t> 2005</a:t>
            </a:r>
            <a:endParaRPr lang="nb-NO" sz="1400" dirty="0"/>
          </a:p>
        </p:txBody>
      </p:sp>
      <p:pic>
        <p:nvPicPr>
          <p:cNvPr id="3" name="Picture 2" descr="Unfortunately we are unable to provide accessible alternative text for this. If you require assistance to access this image, please contact help@nature.com or the author"/>
          <p:cNvPicPr>
            <a:picLocks noChangeAspect="1" noChangeArrowheads="1"/>
          </p:cNvPicPr>
          <p:nvPr/>
        </p:nvPicPr>
        <p:blipFill rotWithShape="1">
          <a:blip r:embed="rId3">
            <a:extLst>
              <a:ext uri="{28A0092B-C50C-407E-A947-70E740481C1C}">
                <a14:useLocalDpi xmlns:a14="http://schemas.microsoft.com/office/drawing/2010/main" val="0"/>
              </a:ext>
            </a:extLst>
          </a:blip>
          <a:srcRect l="15331" r="14795" b="73861"/>
          <a:stretch/>
        </p:blipFill>
        <p:spPr bwMode="auto">
          <a:xfrm>
            <a:off x="1032534" y="1531917"/>
            <a:ext cx="6291776" cy="160316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41268" y="2958757"/>
            <a:ext cx="7793048" cy="830997"/>
          </a:xfrm>
          <a:prstGeom prst="rect">
            <a:avLst/>
          </a:prstGeom>
        </p:spPr>
        <p:txBody>
          <a:bodyPr wrap="square">
            <a:spAutoFit/>
          </a:bodyPr>
          <a:lstStyle/>
          <a:p>
            <a:r>
              <a:rPr lang="nb-NO" sz="1600" dirty="0"/>
              <a:t>1</a:t>
            </a:r>
            <a:r>
              <a:rPr lang="nb-NO" sz="1600" dirty="0" smtClean="0"/>
              <a:t>. </a:t>
            </a:r>
            <a:r>
              <a:rPr lang="nb-NO" sz="1600" dirty="0" err="1" smtClean="0"/>
              <a:t>heart</a:t>
            </a:r>
            <a:r>
              <a:rPr lang="nb-NO" sz="1600" dirty="0"/>
              <a:t>, 2. </a:t>
            </a:r>
            <a:r>
              <a:rPr lang="nb-NO" sz="1600" dirty="0" err="1"/>
              <a:t>brain</a:t>
            </a:r>
            <a:r>
              <a:rPr lang="nb-NO" sz="1600" dirty="0"/>
              <a:t>, 3. placenta, 4. </a:t>
            </a:r>
            <a:r>
              <a:rPr lang="nb-NO" sz="1600" dirty="0" err="1"/>
              <a:t>lung</a:t>
            </a:r>
            <a:r>
              <a:rPr lang="nb-NO" sz="1600" dirty="0"/>
              <a:t>, 5. liver, 6. </a:t>
            </a:r>
            <a:r>
              <a:rPr lang="nb-NO" sz="1600" dirty="0" err="1"/>
              <a:t>skeletal</a:t>
            </a:r>
            <a:r>
              <a:rPr lang="nb-NO" sz="1600" dirty="0"/>
              <a:t> </a:t>
            </a:r>
            <a:r>
              <a:rPr lang="nb-NO" sz="1600" dirty="0" err="1"/>
              <a:t>muscle</a:t>
            </a:r>
            <a:r>
              <a:rPr lang="nb-NO" sz="1600" dirty="0"/>
              <a:t>, 7. </a:t>
            </a:r>
            <a:r>
              <a:rPr lang="nb-NO" sz="1600" dirty="0" err="1"/>
              <a:t>kidney</a:t>
            </a:r>
            <a:r>
              <a:rPr lang="nb-NO" sz="1600" dirty="0"/>
              <a:t>, 8. </a:t>
            </a:r>
            <a:r>
              <a:rPr lang="nb-NO" sz="1600" dirty="0" err="1"/>
              <a:t>pancreas</a:t>
            </a:r>
            <a:r>
              <a:rPr lang="nb-NO" sz="1600" dirty="0"/>
              <a:t>, 9. spleen, 10. </a:t>
            </a:r>
            <a:r>
              <a:rPr lang="nb-NO" sz="1600" dirty="0" err="1"/>
              <a:t>thymus</a:t>
            </a:r>
            <a:r>
              <a:rPr lang="nb-NO" sz="1600" dirty="0"/>
              <a:t>, 11. </a:t>
            </a:r>
            <a:r>
              <a:rPr lang="nb-NO" sz="1600" dirty="0" err="1"/>
              <a:t>prostate</a:t>
            </a:r>
            <a:r>
              <a:rPr lang="nb-NO" sz="1600" dirty="0"/>
              <a:t>, 12. </a:t>
            </a:r>
            <a:r>
              <a:rPr lang="nb-NO" sz="1600" dirty="0" err="1"/>
              <a:t>testis</a:t>
            </a:r>
            <a:r>
              <a:rPr lang="nb-NO" sz="1600" dirty="0"/>
              <a:t>, 13. </a:t>
            </a:r>
            <a:r>
              <a:rPr lang="nb-NO" sz="1600" dirty="0" err="1"/>
              <a:t>ovary</a:t>
            </a:r>
            <a:r>
              <a:rPr lang="nb-NO" sz="1600" dirty="0"/>
              <a:t>, 14. </a:t>
            </a:r>
            <a:r>
              <a:rPr lang="nb-NO" sz="1600" dirty="0" err="1"/>
              <a:t>small</a:t>
            </a:r>
            <a:r>
              <a:rPr lang="nb-NO" sz="1600" dirty="0"/>
              <a:t> </a:t>
            </a:r>
            <a:r>
              <a:rPr lang="nb-NO" sz="1600" dirty="0" err="1"/>
              <a:t>intestine</a:t>
            </a:r>
            <a:r>
              <a:rPr lang="nb-NO" sz="1600" dirty="0"/>
              <a:t>, 15. </a:t>
            </a:r>
            <a:r>
              <a:rPr lang="nb-NO" sz="1600" dirty="0" err="1"/>
              <a:t>colon</a:t>
            </a:r>
            <a:r>
              <a:rPr lang="nb-NO" sz="1600" dirty="0"/>
              <a:t>, 16. </a:t>
            </a:r>
            <a:r>
              <a:rPr lang="nb-NO" sz="1600" dirty="0" err="1"/>
              <a:t>peripheral</a:t>
            </a:r>
            <a:r>
              <a:rPr lang="nb-NO" sz="1600" dirty="0"/>
              <a:t> </a:t>
            </a:r>
            <a:r>
              <a:rPr lang="nb-NO" sz="1600" dirty="0" err="1"/>
              <a:t>blood</a:t>
            </a:r>
            <a:r>
              <a:rPr lang="nb-NO" sz="1600" dirty="0"/>
              <a:t> </a:t>
            </a:r>
            <a:r>
              <a:rPr lang="nb-NO" sz="1600" dirty="0" err="1"/>
              <a:t>leukocyte</a:t>
            </a:r>
            <a:endParaRPr lang="nb-NO" sz="1600" dirty="0"/>
          </a:p>
        </p:txBody>
      </p:sp>
    </p:spTree>
    <p:extLst>
      <p:ext uri="{BB962C8B-B14F-4D97-AF65-F5344CB8AC3E}">
        <p14:creationId xmlns:p14="http://schemas.microsoft.com/office/powerpoint/2010/main" val="646705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2137" y="167038"/>
            <a:ext cx="8052179" cy="523220"/>
          </a:xfrm>
          <a:prstGeom prst="rect">
            <a:avLst/>
          </a:prstGeom>
          <a:noFill/>
        </p:spPr>
        <p:txBody>
          <a:bodyPr wrap="square" rtlCol="0">
            <a:spAutoFit/>
          </a:bodyPr>
          <a:lstStyle/>
          <a:p>
            <a:pPr algn="ctr"/>
            <a:r>
              <a:rPr lang="nb-NO" sz="2800" b="1" dirty="0" smtClean="0">
                <a:solidFill>
                  <a:srgbClr val="660066"/>
                </a:solidFill>
              </a:rPr>
              <a:t>STAMP2 team</a:t>
            </a:r>
            <a:endParaRPr lang="nb-NO" sz="2800" b="1" dirty="0">
              <a:solidFill>
                <a:srgbClr val="660066"/>
              </a:solidFill>
            </a:endParaRPr>
          </a:p>
        </p:txBody>
      </p:sp>
      <p:pic>
        <p:nvPicPr>
          <p:cNvPr id="7" name="Picture 6" descr="Jin.bmp"/>
          <p:cNvPicPr>
            <a:picLocks noChangeAspect="1"/>
          </p:cNvPicPr>
          <p:nvPr/>
        </p:nvPicPr>
        <p:blipFill>
          <a:blip r:embed="rId3" cstate="print"/>
          <a:stretch>
            <a:fillRect/>
          </a:stretch>
        </p:blipFill>
        <p:spPr>
          <a:xfrm>
            <a:off x="2052945" y="1675275"/>
            <a:ext cx="1707018" cy="2323598"/>
          </a:xfrm>
          <a:prstGeom prst="rect">
            <a:avLst/>
          </a:prstGeom>
        </p:spPr>
      </p:pic>
      <p:sp>
        <p:nvSpPr>
          <p:cNvPr id="8" name="TextBox 7"/>
          <p:cNvSpPr txBox="1"/>
          <p:nvPr/>
        </p:nvSpPr>
        <p:spPr>
          <a:xfrm>
            <a:off x="2452123" y="4000428"/>
            <a:ext cx="1133919" cy="369332"/>
          </a:xfrm>
          <a:prstGeom prst="rect">
            <a:avLst/>
          </a:prstGeom>
          <a:noFill/>
        </p:spPr>
        <p:txBody>
          <a:bodyPr wrap="none" rtlCol="0">
            <a:spAutoFit/>
          </a:bodyPr>
          <a:lstStyle/>
          <a:p>
            <a:r>
              <a:rPr lang="nb-NO" b="1" dirty="0" smtClean="0"/>
              <a:t>Yang Jin</a:t>
            </a:r>
            <a:endParaRPr lang="nb-NO" b="1" dirty="0"/>
          </a:p>
        </p:txBody>
      </p:sp>
      <p:sp>
        <p:nvSpPr>
          <p:cNvPr id="9" name="TextBox 8"/>
          <p:cNvSpPr txBox="1"/>
          <p:nvPr/>
        </p:nvSpPr>
        <p:spPr>
          <a:xfrm>
            <a:off x="5535267" y="4000428"/>
            <a:ext cx="1355622" cy="369332"/>
          </a:xfrm>
          <a:prstGeom prst="rect">
            <a:avLst/>
          </a:prstGeom>
          <a:noFill/>
        </p:spPr>
        <p:txBody>
          <a:bodyPr wrap="none" rtlCol="0">
            <a:spAutoFit/>
          </a:bodyPr>
          <a:lstStyle/>
          <a:p>
            <a:r>
              <a:rPr lang="nb-NO" b="1" dirty="0" smtClean="0"/>
              <a:t>Ling Wang</a:t>
            </a:r>
            <a:endParaRPr lang="nb-NO" b="1" dirty="0"/>
          </a:p>
        </p:txBody>
      </p:sp>
      <p:pic>
        <p:nvPicPr>
          <p:cNvPr id="6" name="Picture 5"/>
          <p:cNvPicPr>
            <a:picLocks noChangeAspect="1"/>
          </p:cNvPicPr>
          <p:nvPr/>
        </p:nvPicPr>
        <p:blipFill rotWithShape="1">
          <a:blip r:embed="rId4"/>
          <a:srcRect l="35337" t="26592" r="49561" b="40073"/>
          <a:stretch/>
        </p:blipFill>
        <p:spPr>
          <a:xfrm>
            <a:off x="5351467" y="1724636"/>
            <a:ext cx="1620247" cy="2255611"/>
          </a:xfrm>
          <a:prstGeom prst="rect">
            <a:avLst/>
          </a:prstGeom>
        </p:spPr>
      </p:pic>
      <p:sp>
        <p:nvSpPr>
          <p:cNvPr id="11" name="Rectangle 10"/>
          <p:cNvSpPr/>
          <p:nvPr/>
        </p:nvSpPr>
        <p:spPr>
          <a:xfrm>
            <a:off x="0" y="6550223"/>
            <a:ext cx="2693511" cy="307777"/>
          </a:xfrm>
          <a:prstGeom prst="rect">
            <a:avLst/>
          </a:prstGeom>
        </p:spPr>
        <p:txBody>
          <a:bodyPr wrap="none">
            <a:spAutoFit/>
          </a:bodyPr>
          <a:lstStyle/>
          <a:p>
            <a:r>
              <a:rPr lang="nb-NO" sz="1400" i="1" dirty="0" smtClean="0"/>
              <a:t>Jin </a:t>
            </a:r>
            <a:r>
              <a:rPr lang="nb-NO" sz="1400" i="1" dirty="0" smtClean="0"/>
              <a:t>et al., </a:t>
            </a:r>
            <a:r>
              <a:rPr lang="nb-NO" sz="1400" i="1" dirty="0" smtClean="0"/>
              <a:t>EMBO Mol Med 2015</a:t>
            </a:r>
            <a:endParaRPr lang="nb-NO" sz="1400" dirty="0"/>
          </a:p>
        </p:txBody>
      </p:sp>
    </p:spTree>
    <p:extLst>
      <p:ext uri="{BB962C8B-B14F-4D97-AF65-F5344CB8AC3E}">
        <p14:creationId xmlns:p14="http://schemas.microsoft.com/office/powerpoint/2010/main" val="294577416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48744" y="1217954"/>
            <a:ext cx="6157148" cy="2987157"/>
            <a:chOff x="2028963" y="1090908"/>
            <a:chExt cx="6019800" cy="3264932"/>
          </a:xfrm>
          <a:effectLst>
            <a:outerShdw blurRad="50800" dist="50800" dir="5400000" algn="ctr" rotWithShape="0">
              <a:schemeClr val="accent5">
                <a:lumMod val="25000"/>
              </a:schemeClr>
            </a:outerShdw>
          </a:effectLst>
        </p:grpSpPr>
        <p:sp>
          <p:nvSpPr>
            <p:cNvPr id="14" name="Flowchart: Magnetic Disk 13"/>
            <p:cNvSpPr/>
            <p:nvPr/>
          </p:nvSpPr>
          <p:spPr>
            <a:xfrm>
              <a:off x="3324363" y="11671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Magnetic Disk 14"/>
            <p:cNvSpPr/>
            <p:nvPr/>
          </p:nvSpPr>
          <p:spPr>
            <a:xfrm>
              <a:off x="4314963" y="10909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Magnetic Disk 15"/>
            <p:cNvSpPr/>
            <p:nvPr/>
          </p:nvSpPr>
          <p:spPr>
            <a:xfrm>
              <a:off x="5229363" y="10909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qual 16"/>
            <p:cNvSpPr/>
            <p:nvPr/>
          </p:nvSpPr>
          <p:spPr>
            <a:xfrm>
              <a:off x="2028963" y="1624308"/>
              <a:ext cx="6019800" cy="609600"/>
            </a:xfrm>
            <a:prstGeom prst="mathEqual">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tx1"/>
                </a:solidFill>
              </a:endParaRPr>
            </a:p>
          </p:txBody>
        </p:sp>
        <p:sp>
          <p:nvSpPr>
            <p:cNvPr id="18" name="Flowchart: Magnetic Disk 17"/>
            <p:cNvSpPr/>
            <p:nvPr/>
          </p:nvSpPr>
          <p:spPr>
            <a:xfrm>
              <a:off x="3857763" y="13957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Magnetic Disk 18"/>
            <p:cNvSpPr/>
            <p:nvPr/>
          </p:nvSpPr>
          <p:spPr>
            <a:xfrm>
              <a:off x="4772163" y="13957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Magnetic Disk 19"/>
            <p:cNvSpPr/>
            <p:nvPr/>
          </p:nvSpPr>
          <p:spPr>
            <a:xfrm>
              <a:off x="5686563" y="1395708"/>
              <a:ext cx="381000" cy="12954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Curved Connector 20"/>
            <p:cNvCxnSpPr>
              <a:stCxn id="14" idx="1"/>
              <a:endCxn id="18" idx="1"/>
            </p:cNvCxnSpPr>
            <p:nvPr/>
          </p:nvCxnSpPr>
          <p:spPr>
            <a:xfrm rot="16200000" flipH="1">
              <a:off x="3667263" y="1014708"/>
              <a:ext cx="228600" cy="533400"/>
            </a:xfrm>
            <a:prstGeom prst="curvedConnector3">
              <a:avLst>
                <a:gd name="adj1" fmla="val -100000"/>
              </a:avLst>
            </a:prstGeom>
          </p:spPr>
          <p:style>
            <a:lnRef idx="1">
              <a:schemeClr val="accent1"/>
            </a:lnRef>
            <a:fillRef idx="0">
              <a:schemeClr val="accent1"/>
            </a:fillRef>
            <a:effectRef idx="0">
              <a:schemeClr val="accent1"/>
            </a:effectRef>
            <a:fontRef idx="minor">
              <a:schemeClr val="tx1"/>
            </a:fontRef>
          </p:style>
        </p:cxnSp>
        <p:cxnSp>
          <p:nvCxnSpPr>
            <p:cNvPr id="22" name="Curved Connector 21"/>
            <p:cNvCxnSpPr>
              <a:stCxn id="18" idx="3"/>
              <a:endCxn id="15" idx="3"/>
            </p:cNvCxnSpPr>
            <p:nvPr/>
          </p:nvCxnSpPr>
          <p:spPr>
            <a:xfrm rot="5400000" flipH="1" flipV="1">
              <a:off x="4124463" y="2310108"/>
              <a:ext cx="304800" cy="457200"/>
            </a:xfrm>
            <a:prstGeom prst="curvedConnector3">
              <a:avLst>
                <a:gd name="adj1" fmla="val -75000"/>
              </a:avLst>
            </a:prstGeom>
          </p:spPr>
          <p:style>
            <a:lnRef idx="1">
              <a:schemeClr val="accent1"/>
            </a:lnRef>
            <a:fillRef idx="0">
              <a:schemeClr val="accent1"/>
            </a:fillRef>
            <a:effectRef idx="0">
              <a:schemeClr val="accent1"/>
            </a:effectRef>
            <a:fontRef idx="minor">
              <a:schemeClr val="tx1"/>
            </a:fontRef>
          </p:style>
        </p:cxnSp>
        <p:cxnSp>
          <p:nvCxnSpPr>
            <p:cNvPr id="23" name="Curved Connector 22"/>
            <p:cNvCxnSpPr>
              <a:stCxn id="15" idx="1"/>
              <a:endCxn id="19" idx="1"/>
            </p:cNvCxnSpPr>
            <p:nvPr/>
          </p:nvCxnSpPr>
          <p:spPr>
            <a:xfrm rot="16200000" flipH="1">
              <a:off x="4581663" y="1014708"/>
              <a:ext cx="304800" cy="457200"/>
            </a:xfrm>
            <a:prstGeom prst="curvedConnector3">
              <a:avLst>
                <a:gd name="adj1" fmla="val -75000"/>
              </a:avLst>
            </a:prstGeom>
          </p:spPr>
          <p:style>
            <a:lnRef idx="1">
              <a:schemeClr val="accent1"/>
            </a:lnRef>
            <a:fillRef idx="0">
              <a:schemeClr val="accent1"/>
            </a:fillRef>
            <a:effectRef idx="0">
              <a:schemeClr val="accent1"/>
            </a:effectRef>
            <a:fontRef idx="minor">
              <a:schemeClr val="tx1"/>
            </a:fontRef>
          </p:style>
        </p:cxnSp>
        <p:cxnSp>
          <p:nvCxnSpPr>
            <p:cNvPr id="24" name="Curved Connector 23"/>
            <p:cNvCxnSpPr>
              <a:stCxn id="19" idx="3"/>
              <a:endCxn id="16" idx="3"/>
            </p:cNvCxnSpPr>
            <p:nvPr/>
          </p:nvCxnSpPr>
          <p:spPr>
            <a:xfrm rot="5400000" flipH="1" flipV="1">
              <a:off x="5038863" y="2310108"/>
              <a:ext cx="304800" cy="457200"/>
            </a:xfrm>
            <a:prstGeom prst="curvedConnector3">
              <a:avLst>
                <a:gd name="adj1" fmla="val -75000"/>
              </a:avLst>
            </a:prstGeom>
          </p:spPr>
          <p:style>
            <a:lnRef idx="1">
              <a:schemeClr val="accent1"/>
            </a:lnRef>
            <a:fillRef idx="0">
              <a:schemeClr val="accent1"/>
            </a:fillRef>
            <a:effectRef idx="0">
              <a:schemeClr val="accent1"/>
            </a:effectRef>
            <a:fontRef idx="minor">
              <a:schemeClr val="tx1"/>
            </a:fontRef>
          </p:style>
        </p:cxnSp>
        <p:cxnSp>
          <p:nvCxnSpPr>
            <p:cNvPr id="25" name="Curved Connector 24"/>
            <p:cNvCxnSpPr>
              <a:stCxn id="16" idx="1"/>
              <a:endCxn id="20" idx="1"/>
            </p:cNvCxnSpPr>
            <p:nvPr/>
          </p:nvCxnSpPr>
          <p:spPr>
            <a:xfrm rot="16200000" flipH="1">
              <a:off x="5496063" y="1014708"/>
              <a:ext cx="304800" cy="457200"/>
            </a:xfrm>
            <a:prstGeom prst="curvedConnector3">
              <a:avLst>
                <a:gd name="adj1" fmla="val -75000"/>
              </a:avLst>
            </a:prstGeom>
          </p:spPr>
          <p:style>
            <a:lnRef idx="1">
              <a:schemeClr val="accent1"/>
            </a:lnRef>
            <a:fillRef idx="0">
              <a:schemeClr val="accent1"/>
            </a:fillRef>
            <a:effectRef idx="0">
              <a:schemeClr val="accent1"/>
            </a:effectRef>
            <a:fontRef idx="minor">
              <a:schemeClr val="tx1"/>
            </a:fontRef>
          </p:style>
        </p:cxnSp>
        <p:sp>
          <p:nvSpPr>
            <p:cNvPr id="26" name="Freeform 25"/>
            <p:cNvSpPr/>
            <p:nvPr/>
          </p:nvSpPr>
          <p:spPr>
            <a:xfrm>
              <a:off x="3019563" y="2462508"/>
              <a:ext cx="2209800" cy="1752600"/>
            </a:xfrm>
            <a:custGeom>
              <a:avLst/>
              <a:gdLst>
                <a:gd name="connsiteX0" fmla="*/ 486770 w 2028967"/>
                <a:gd name="connsiteY0" fmla="*/ 0 h 1592238"/>
                <a:gd name="connsiteX1" fmla="*/ 159224 w 2028967"/>
                <a:gd name="connsiteY1" fmla="*/ 1023582 h 1592238"/>
                <a:gd name="connsiteX2" fmla="*/ 1442114 w 2028967"/>
                <a:gd name="connsiteY2" fmla="*/ 1514901 h 1592238"/>
                <a:gd name="connsiteX3" fmla="*/ 2028967 w 2028967"/>
                <a:gd name="connsiteY3" fmla="*/ 1487606 h 1592238"/>
              </a:gdLst>
              <a:ahLst/>
              <a:cxnLst>
                <a:cxn ang="0">
                  <a:pos x="connsiteX0" y="connsiteY0"/>
                </a:cxn>
                <a:cxn ang="0">
                  <a:pos x="connsiteX1" y="connsiteY1"/>
                </a:cxn>
                <a:cxn ang="0">
                  <a:pos x="connsiteX2" y="connsiteY2"/>
                </a:cxn>
                <a:cxn ang="0">
                  <a:pos x="connsiteX3" y="connsiteY3"/>
                </a:cxn>
              </a:cxnLst>
              <a:rect l="l" t="t" r="r" b="b"/>
              <a:pathLst>
                <a:path w="2028967" h="1592238">
                  <a:moveTo>
                    <a:pt x="486770" y="0"/>
                  </a:moveTo>
                  <a:cubicBezTo>
                    <a:pt x="243385" y="385549"/>
                    <a:pt x="0" y="771099"/>
                    <a:pt x="159224" y="1023582"/>
                  </a:cubicBezTo>
                  <a:cubicBezTo>
                    <a:pt x="318448" y="1276065"/>
                    <a:pt x="1130490" y="1437564"/>
                    <a:pt x="1442114" y="1514901"/>
                  </a:cubicBezTo>
                  <a:cubicBezTo>
                    <a:pt x="1753738" y="1592238"/>
                    <a:pt x="1891352" y="1539922"/>
                    <a:pt x="2028967" y="148760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Curved Connector 26"/>
            <p:cNvCxnSpPr>
              <a:stCxn id="20" idx="3"/>
              <a:endCxn id="29" idx="0"/>
            </p:cNvCxnSpPr>
            <p:nvPr/>
          </p:nvCxnSpPr>
          <p:spPr>
            <a:xfrm rot="16200000" flipH="1">
              <a:off x="5665735" y="2902436"/>
              <a:ext cx="1066800" cy="644144"/>
            </a:xfrm>
            <a:prstGeom prst="curved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076963" y="3986508"/>
              <a:ext cx="595035" cy="369332"/>
            </a:xfrm>
            <a:prstGeom prst="rect">
              <a:avLst/>
            </a:prstGeom>
            <a:noFill/>
          </p:spPr>
          <p:txBody>
            <a:bodyPr wrap="none" rtlCol="0">
              <a:spAutoFit/>
            </a:bodyPr>
            <a:lstStyle/>
            <a:p>
              <a:r>
                <a:rPr lang="en-US" dirty="0" smtClean="0"/>
                <a:t>NH2</a:t>
              </a:r>
              <a:endParaRPr lang="en-US" dirty="0"/>
            </a:p>
          </p:txBody>
        </p:sp>
        <p:sp>
          <p:nvSpPr>
            <p:cNvPr id="29" name="TextBox 28"/>
            <p:cNvSpPr txBox="1"/>
            <p:nvPr/>
          </p:nvSpPr>
          <p:spPr>
            <a:xfrm>
              <a:off x="6143763" y="3757908"/>
              <a:ext cx="754887" cy="369332"/>
            </a:xfrm>
            <a:prstGeom prst="rect">
              <a:avLst/>
            </a:prstGeom>
            <a:noFill/>
          </p:spPr>
          <p:txBody>
            <a:bodyPr wrap="none" rtlCol="0">
              <a:spAutoFit/>
            </a:bodyPr>
            <a:lstStyle/>
            <a:p>
              <a:r>
                <a:rPr lang="en-US" dirty="0" smtClean="0"/>
                <a:t>COOH</a:t>
              </a:r>
              <a:endParaRPr lang="en-US" dirty="0"/>
            </a:p>
          </p:txBody>
        </p:sp>
        <p:sp>
          <p:nvSpPr>
            <p:cNvPr id="31" name="Rounded Rectangle 30"/>
            <p:cNvSpPr/>
            <p:nvPr/>
          </p:nvSpPr>
          <p:spPr>
            <a:xfrm>
              <a:off x="3476762" y="3441826"/>
              <a:ext cx="1212190" cy="697083"/>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NADPH</a:t>
              </a:r>
              <a:endParaRPr lang="en-US" dirty="0"/>
            </a:p>
          </p:txBody>
        </p:sp>
        <p:sp>
          <p:nvSpPr>
            <p:cNvPr id="32" name="Oval 31"/>
            <p:cNvSpPr/>
            <p:nvPr/>
          </p:nvSpPr>
          <p:spPr>
            <a:xfrm>
              <a:off x="5076964" y="1776708"/>
              <a:ext cx="667809" cy="69749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smtClean="0"/>
                <a:t>Fe</a:t>
              </a:r>
              <a:endParaRPr lang="en-US" dirty="0"/>
            </a:p>
          </p:txBody>
        </p:sp>
        <p:sp>
          <p:nvSpPr>
            <p:cNvPr id="33" name="TextBox 32"/>
            <p:cNvSpPr txBox="1"/>
            <p:nvPr/>
          </p:nvSpPr>
          <p:spPr>
            <a:xfrm>
              <a:off x="6250390" y="1250689"/>
              <a:ext cx="1088760" cy="276999"/>
            </a:xfrm>
            <a:prstGeom prst="rect">
              <a:avLst/>
            </a:prstGeom>
            <a:noFill/>
          </p:spPr>
          <p:txBody>
            <a:bodyPr wrap="none" rtlCol="0">
              <a:spAutoFit/>
            </a:bodyPr>
            <a:lstStyle/>
            <a:p>
              <a:r>
                <a:rPr lang="en-US" dirty="0" smtClean="0"/>
                <a:t>extracellular</a:t>
              </a:r>
              <a:endParaRPr lang="en-US" dirty="0"/>
            </a:p>
          </p:txBody>
        </p:sp>
        <p:sp>
          <p:nvSpPr>
            <p:cNvPr id="34" name="TextBox 33"/>
            <p:cNvSpPr txBox="1"/>
            <p:nvPr/>
          </p:nvSpPr>
          <p:spPr>
            <a:xfrm>
              <a:off x="6277049" y="2135889"/>
              <a:ext cx="1025152" cy="369332"/>
            </a:xfrm>
            <a:prstGeom prst="rect">
              <a:avLst/>
            </a:prstGeom>
            <a:noFill/>
          </p:spPr>
          <p:txBody>
            <a:bodyPr wrap="none" rtlCol="0">
              <a:spAutoFit/>
            </a:bodyPr>
            <a:lstStyle/>
            <a:p>
              <a:r>
                <a:rPr lang="en-US" dirty="0" err="1" smtClean="0"/>
                <a:t>cytosolic</a:t>
              </a:r>
              <a:endParaRPr lang="en-US" dirty="0"/>
            </a:p>
          </p:txBody>
        </p:sp>
      </p:grpSp>
      <p:sp>
        <p:nvSpPr>
          <p:cNvPr id="4" name="Rectangle 3"/>
          <p:cNvSpPr/>
          <p:nvPr/>
        </p:nvSpPr>
        <p:spPr>
          <a:xfrm>
            <a:off x="5615451" y="6175628"/>
            <a:ext cx="3692769" cy="738664"/>
          </a:xfrm>
          <a:prstGeom prst="rect">
            <a:avLst/>
          </a:prstGeom>
        </p:spPr>
        <p:txBody>
          <a:bodyPr wrap="square">
            <a:spAutoFit/>
          </a:bodyPr>
          <a:lstStyle/>
          <a:p>
            <a:r>
              <a:rPr lang="nb-NO" sz="1400" i="1" dirty="0" err="1" smtClean="0">
                <a:latin typeface="Arial" panose="020B0604020202020204" pitchFamily="34" charset="0"/>
                <a:cs typeface="Arial" panose="020B0604020202020204" pitchFamily="34" charset="0"/>
              </a:rPr>
              <a:t>Ohgami</a:t>
            </a:r>
            <a:r>
              <a:rPr lang="nb-NO" sz="1400" i="1" dirty="0" smtClean="0">
                <a:latin typeface="Arial" panose="020B0604020202020204" pitchFamily="34" charset="0"/>
                <a:cs typeface="Arial" panose="020B0604020202020204" pitchFamily="34" charset="0"/>
              </a:rPr>
              <a:t> </a:t>
            </a:r>
            <a:r>
              <a:rPr lang="nb-NO" sz="1400" i="1" dirty="0">
                <a:latin typeface="Arial" panose="020B0604020202020204" pitchFamily="34" charset="0"/>
                <a:cs typeface="Arial" panose="020B0604020202020204" pitchFamily="34" charset="0"/>
              </a:rPr>
              <a:t>et al</a:t>
            </a:r>
            <a:r>
              <a:rPr lang="nb-NO" sz="1400" i="1" dirty="0" smtClean="0">
                <a:latin typeface="Arial" panose="020B0604020202020204" pitchFamily="34" charset="0"/>
                <a:cs typeface="Arial" panose="020B0604020202020204" pitchFamily="34" charset="0"/>
              </a:rPr>
              <a:t>., Nature Genetics. 2005</a:t>
            </a:r>
          </a:p>
          <a:p>
            <a:r>
              <a:rPr lang="nb-NO" sz="1400" i="1" dirty="0" err="1" smtClean="0">
                <a:latin typeface="Arial" panose="020B0604020202020204" pitchFamily="34" charset="0"/>
                <a:cs typeface="Arial" panose="020B0604020202020204" pitchFamily="34" charset="0"/>
              </a:rPr>
              <a:t>Wellen</a:t>
            </a:r>
            <a:r>
              <a:rPr lang="nb-NO" sz="1400" i="1" dirty="0" smtClean="0">
                <a:latin typeface="Arial" panose="020B0604020202020204" pitchFamily="34" charset="0"/>
                <a:cs typeface="Arial" panose="020B0604020202020204" pitchFamily="34" charset="0"/>
              </a:rPr>
              <a:t> et al., Cell. 2007</a:t>
            </a:r>
          </a:p>
          <a:p>
            <a:r>
              <a:rPr lang="nb-NO" sz="1400" i="1" dirty="0" err="1" smtClean="0">
                <a:latin typeface="Arial" panose="020B0604020202020204" pitchFamily="34" charset="0"/>
                <a:cs typeface="Arial" panose="020B0604020202020204" pitchFamily="34" charset="0"/>
              </a:rPr>
              <a:t>Ten</a:t>
            </a:r>
            <a:r>
              <a:rPr lang="nb-NO" sz="1400" i="1" dirty="0" smtClean="0">
                <a:latin typeface="Arial" panose="020B0604020202020204" pitchFamily="34" charset="0"/>
                <a:cs typeface="Arial" panose="020B0604020202020204" pitchFamily="34" charset="0"/>
              </a:rPr>
              <a:t> </a:t>
            </a:r>
            <a:r>
              <a:rPr lang="nb-NO" sz="1400" i="1" dirty="0" err="1">
                <a:latin typeface="Arial" panose="020B0604020202020204" pitchFamily="34" charset="0"/>
                <a:cs typeface="Arial" panose="020B0604020202020204" pitchFamily="34" charset="0"/>
              </a:rPr>
              <a:t>Freyhaus</a:t>
            </a:r>
            <a:r>
              <a:rPr lang="nb-NO" sz="1400" i="1" dirty="0">
                <a:latin typeface="Arial" panose="020B0604020202020204" pitchFamily="34" charset="0"/>
                <a:cs typeface="Arial" panose="020B0604020202020204" pitchFamily="34" charset="0"/>
              </a:rPr>
              <a:t>, et.al. </a:t>
            </a:r>
            <a:r>
              <a:rPr lang="nb-NO" sz="1400" i="1" dirty="0" smtClean="0">
                <a:latin typeface="Arial" panose="020B0604020202020204" pitchFamily="34" charset="0"/>
                <a:cs typeface="Arial" panose="020B0604020202020204" pitchFamily="34" charset="0"/>
              </a:rPr>
              <a:t>Cell </a:t>
            </a:r>
            <a:r>
              <a:rPr lang="nb-NO" sz="1400" i="1" dirty="0" err="1" smtClean="0">
                <a:latin typeface="Arial" panose="020B0604020202020204" pitchFamily="34" charset="0"/>
                <a:cs typeface="Arial" panose="020B0604020202020204" pitchFamily="34" charset="0"/>
              </a:rPr>
              <a:t>Metabolism</a:t>
            </a:r>
            <a:r>
              <a:rPr lang="nb-NO" sz="1400" i="1" dirty="0" smtClean="0">
                <a:latin typeface="Arial" panose="020B0604020202020204" pitchFamily="34" charset="0"/>
                <a:cs typeface="Arial" panose="020B0604020202020204" pitchFamily="34" charset="0"/>
              </a:rPr>
              <a:t>.  2012.</a:t>
            </a:r>
            <a:endParaRPr lang="nb-NO" sz="1400" i="1" dirty="0">
              <a:latin typeface="Arial" panose="020B0604020202020204" pitchFamily="34" charset="0"/>
              <a:cs typeface="Arial" panose="020B0604020202020204" pitchFamily="34" charset="0"/>
            </a:endParaRPr>
          </a:p>
        </p:txBody>
      </p:sp>
      <p:sp>
        <p:nvSpPr>
          <p:cNvPr id="35" name="Title 1"/>
          <p:cNvSpPr txBox="1">
            <a:spLocks/>
          </p:cNvSpPr>
          <p:nvPr/>
        </p:nvSpPr>
        <p:spPr>
          <a:xfrm>
            <a:off x="457200" y="24108"/>
            <a:ext cx="8229600" cy="1143000"/>
          </a:xfrm>
          <a:prstGeom prst="rect">
            <a:avLst/>
          </a:prstGeom>
        </p:spPr>
        <p:txBody>
          <a:bodyPr>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b="1" kern="0" dirty="0" smtClean="0">
                <a:solidFill>
                  <a:srgbClr val="660066"/>
                </a:solidFill>
              </a:rPr>
              <a:t>STAMP2 is a member of transmembrane </a:t>
            </a:r>
            <a:r>
              <a:rPr lang="en-US" sz="2800" b="1" kern="0" dirty="0" err="1" smtClean="0">
                <a:solidFill>
                  <a:srgbClr val="660066"/>
                </a:solidFill>
              </a:rPr>
              <a:t>ferrireductase</a:t>
            </a:r>
            <a:r>
              <a:rPr lang="en-US" sz="2800" b="1" kern="0" dirty="0" smtClean="0">
                <a:solidFill>
                  <a:srgbClr val="660066"/>
                </a:solidFill>
              </a:rPr>
              <a:t> family</a:t>
            </a:r>
            <a:endParaRPr lang="en-US" sz="2800" b="1" kern="0" dirty="0">
              <a:solidFill>
                <a:srgbClr val="660066"/>
              </a:solidFill>
            </a:endParaRPr>
          </a:p>
        </p:txBody>
      </p:sp>
      <p:sp>
        <p:nvSpPr>
          <p:cNvPr id="3" name="TextBox 2"/>
          <p:cNvSpPr txBox="1"/>
          <p:nvPr/>
        </p:nvSpPr>
        <p:spPr>
          <a:xfrm>
            <a:off x="236375" y="4226961"/>
            <a:ext cx="7814960" cy="2277547"/>
          </a:xfrm>
          <a:prstGeom prst="rect">
            <a:avLst/>
          </a:prstGeom>
          <a:noFill/>
        </p:spPr>
        <p:txBody>
          <a:bodyPr wrap="none" rtlCol="0">
            <a:spAutoFit/>
          </a:bodyPr>
          <a:lstStyle/>
          <a:p>
            <a:pPr marL="171450" indent="-171450" algn="just">
              <a:lnSpc>
                <a:spcPct val="150000"/>
              </a:lnSpc>
              <a:buFont typeface="Arial" panose="020B0604020202020204" pitchFamily="34" charset="0"/>
              <a:buChar char="•"/>
            </a:pPr>
            <a:r>
              <a:rPr lang="en-US" sz="2400" dirty="0" smtClean="0"/>
              <a:t>Regulates energy </a:t>
            </a:r>
            <a:r>
              <a:rPr lang="en-US" sz="2400" dirty="0"/>
              <a:t>metabolism and inflammatory </a:t>
            </a:r>
            <a:r>
              <a:rPr lang="en-US" sz="2400" dirty="0" smtClean="0"/>
              <a:t>output</a:t>
            </a:r>
          </a:p>
          <a:p>
            <a:pPr marL="171450" indent="-171450" algn="just">
              <a:lnSpc>
                <a:spcPct val="150000"/>
              </a:lnSpc>
              <a:buFont typeface="Arial" panose="020B0604020202020204" pitchFamily="34" charset="0"/>
              <a:buChar char="•"/>
            </a:pPr>
            <a:r>
              <a:rPr lang="en-US" sz="2400" dirty="0" smtClean="0"/>
              <a:t>Atherosclerosis </a:t>
            </a:r>
            <a:r>
              <a:rPr lang="en-US" sz="2400" dirty="0"/>
              <a:t>in </a:t>
            </a:r>
            <a:r>
              <a:rPr lang="en-US" sz="2400" dirty="0" smtClean="0"/>
              <a:t>Stamp2 knockout mice</a:t>
            </a:r>
            <a:endParaRPr lang="en-US" sz="2400" dirty="0"/>
          </a:p>
          <a:p>
            <a:pPr marL="171450" indent="-171450" algn="just">
              <a:lnSpc>
                <a:spcPct val="150000"/>
              </a:lnSpc>
              <a:buFont typeface="Arial" panose="020B0604020202020204" pitchFamily="34" charset="0"/>
              <a:buChar char="•"/>
            </a:pPr>
            <a:r>
              <a:rPr lang="en-US" sz="2400" dirty="0" err="1" smtClean="0"/>
              <a:t>Metalloreductase</a:t>
            </a:r>
            <a:r>
              <a:rPr lang="en-US" sz="2400" dirty="0" smtClean="0"/>
              <a:t> activity </a:t>
            </a:r>
            <a:endParaRPr lang="en-US" sz="2400" dirty="0"/>
          </a:p>
          <a:p>
            <a:pPr marL="171450" indent="-171450" algn="just">
              <a:lnSpc>
                <a:spcPct val="150000"/>
              </a:lnSpc>
              <a:buFont typeface="Arial" panose="020B0604020202020204" pitchFamily="34" charset="0"/>
              <a:buChar char="•"/>
            </a:pPr>
            <a:r>
              <a:rPr lang="en-US" sz="2400" dirty="0" smtClean="0"/>
              <a:t>Regulates uptake </a:t>
            </a:r>
            <a:r>
              <a:rPr lang="en-US" sz="2400" dirty="0"/>
              <a:t>of </a:t>
            </a:r>
            <a:r>
              <a:rPr lang="en-US" sz="2400" dirty="0" smtClean="0"/>
              <a:t>iron </a:t>
            </a:r>
            <a:r>
              <a:rPr lang="en-US" sz="2400" dirty="0"/>
              <a:t>and copper</a:t>
            </a:r>
          </a:p>
        </p:txBody>
      </p:sp>
    </p:spTree>
    <p:extLst>
      <p:ext uri="{BB962C8B-B14F-4D97-AF65-F5344CB8AC3E}">
        <p14:creationId xmlns:p14="http://schemas.microsoft.com/office/powerpoint/2010/main" val="4058609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2243690" y="733775"/>
            <a:ext cx="4741362" cy="5870223"/>
            <a:chOff x="6139341" y="460159"/>
            <a:chExt cx="1382713" cy="2640467"/>
          </a:xfrm>
        </p:grpSpPr>
        <p:sp>
          <p:nvSpPr>
            <p:cNvPr id="27" name="Text Box 6"/>
            <p:cNvSpPr txBox="1">
              <a:spLocks noChangeArrowheads="1"/>
            </p:cNvSpPr>
            <p:nvPr/>
          </p:nvSpPr>
          <p:spPr bwMode="auto">
            <a:xfrm>
              <a:off x="6454278" y="951729"/>
              <a:ext cx="582159" cy="260175"/>
            </a:xfrm>
            <a:prstGeom prst="rect">
              <a:avLst/>
            </a:prstGeom>
            <a:noFill/>
            <a:ln w="9525">
              <a:noFill/>
              <a:miter lim="800000"/>
              <a:headEnd/>
              <a:tailEnd/>
            </a:ln>
          </p:spPr>
          <p:txBody>
            <a:bodyPr wrap="none">
              <a:spAutoFit/>
            </a:bodyPr>
            <a:lstStyle/>
            <a:p>
              <a:pPr algn="ctr"/>
              <a:r>
                <a:rPr lang="nb-NO" sz="2400" dirty="0">
                  <a:latin typeface="Times New Roman" pitchFamily="18" charset="0"/>
                  <a:cs typeface="Times New Roman" pitchFamily="18" charset="0"/>
                </a:rPr>
                <a:t>STAMP2</a:t>
              </a:r>
              <a:endParaRPr lang="en-US" sz="2400" dirty="0">
                <a:latin typeface="Times New Roman" pitchFamily="18" charset="0"/>
                <a:cs typeface="Times New Roman" pitchFamily="18" charset="0"/>
              </a:endParaRPr>
            </a:p>
          </p:txBody>
        </p:sp>
        <p:sp>
          <p:nvSpPr>
            <p:cNvPr id="28" name="Line 7"/>
            <p:cNvSpPr>
              <a:spLocks noChangeShapeType="1"/>
            </p:cNvSpPr>
            <p:nvPr/>
          </p:nvSpPr>
          <p:spPr bwMode="auto">
            <a:xfrm flipH="1">
              <a:off x="6916420" y="1292975"/>
              <a:ext cx="359698" cy="543445"/>
            </a:xfrm>
            <a:prstGeom prst="line">
              <a:avLst/>
            </a:prstGeom>
            <a:noFill/>
            <a:ln w="25400">
              <a:solidFill>
                <a:schemeClr val="tx1"/>
              </a:solidFill>
              <a:round/>
              <a:headEnd/>
              <a:tailEnd type="triangle" w="lg" len="lg"/>
            </a:ln>
          </p:spPr>
          <p:txBody>
            <a:bodyPr/>
            <a:lstStyle/>
            <a:p>
              <a:endParaRPr lang="en-US" sz="2800">
                <a:latin typeface="Times New Roman" pitchFamily="18" charset="0"/>
                <a:cs typeface="Times New Roman" pitchFamily="18" charset="0"/>
              </a:endParaRPr>
            </a:p>
          </p:txBody>
        </p:sp>
        <p:sp>
          <p:nvSpPr>
            <p:cNvPr id="29" name="Text Box 8"/>
            <p:cNvSpPr txBox="1">
              <a:spLocks noChangeArrowheads="1"/>
            </p:cNvSpPr>
            <p:nvPr/>
          </p:nvSpPr>
          <p:spPr bwMode="auto">
            <a:xfrm>
              <a:off x="6652803" y="1767476"/>
              <a:ext cx="341808" cy="260175"/>
            </a:xfrm>
            <a:prstGeom prst="rect">
              <a:avLst/>
            </a:prstGeom>
            <a:noFill/>
            <a:ln w="9525">
              <a:noFill/>
              <a:miter lim="800000"/>
              <a:headEnd/>
              <a:tailEnd/>
            </a:ln>
          </p:spPr>
          <p:txBody>
            <a:bodyPr wrap="none">
              <a:spAutoFit/>
            </a:bodyPr>
            <a:lstStyle/>
            <a:p>
              <a:pPr algn="ctr"/>
              <a:r>
                <a:rPr lang="nb-NO" sz="2400" dirty="0">
                  <a:latin typeface="Times New Roman" pitchFamily="18" charset="0"/>
                  <a:cs typeface="Times New Roman" pitchFamily="18" charset="0"/>
                </a:rPr>
                <a:t>ROS</a:t>
              </a:r>
              <a:endParaRPr lang="en-US" sz="2400" dirty="0">
                <a:latin typeface="Times New Roman" pitchFamily="18" charset="0"/>
                <a:cs typeface="Times New Roman" pitchFamily="18" charset="0"/>
              </a:endParaRPr>
            </a:p>
          </p:txBody>
        </p:sp>
        <p:sp>
          <p:nvSpPr>
            <p:cNvPr id="30" name="Line 13"/>
            <p:cNvSpPr>
              <a:spLocks noChangeShapeType="1"/>
            </p:cNvSpPr>
            <p:nvPr/>
          </p:nvSpPr>
          <p:spPr bwMode="auto">
            <a:xfrm>
              <a:off x="6828700" y="2001471"/>
              <a:ext cx="0" cy="265535"/>
            </a:xfrm>
            <a:prstGeom prst="line">
              <a:avLst/>
            </a:prstGeom>
            <a:noFill/>
            <a:ln w="25400">
              <a:solidFill>
                <a:schemeClr val="tx1"/>
              </a:solidFill>
              <a:round/>
              <a:headEnd/>
              <a:tailEnd type="triangle" w="lg" len="lg"/>
            </a:ln>
          </p:spPr>
          <p:txBody>
            <a:bodyPr/>
            <a:lstStyle/>
            <a:p>
              <a:endParaRPr lang="en-US" sz="2800">
                <a:latin typeface="Times New Roman" pitchFamily="18" charset="0"/>
                <a:cs typeface="Times New Roman" pitchFamily="18" charset="0"/>
              </a:endParaRPr>
            </a:p>
          </p:txBody>
        </p:sp>
        <p:sp>
          <p:nvSpPr>
            <p:cNvPr id="31" name="Text Box 14"/>
            <p:cNvSpPr txBox="1">
              <a:spLocks noChangeArrowheads="1"/>
            </p:cNvSpPr>
            <p:nvPr/>
          </p:nvSpPr>
          <p:spPr bwMode="auto">
            <a:xfrm>
              <a:off x="6633159" y="2239421"/>
              <a:ext cx="389214" cy="260175"/>
            </a:xfrm>
            <a:prstGeom prst="rect">
              <a:avLst/>
            </a:prstGeom>
            <a:noFill/>
            <a:ln w="9525">
              <a:noFill/>
              <a:miter lim="800000"/>
              <a:headEnd/>
              <a:tailEnd/>
            </a:ln>
          </p:spPr>
          <p:txBody>
            <a:bodyPr wrap="none">
              <a:spAutoFit/>
            </a:bodyPr>
            <a:lstStyle/>
            <a:p>
              <a:pPr algn="ctr"/>
              <a:r>
                <a:rPr lang="nb-NO" sz="2400" dirty="0">
                  <a:latin typeface="Times New Roman" pitchFamily="18" charset="0"/>
                  <a:cs typeface="Times New Roman" pitchFamily="18" charset="0"/>
                </a:rPr>
                <a:t>ATF4</a:t>
              </a:r>
              <a:endParaRPr lang="el-GR" sz="2400" dirty="0">
                <a:latin typeface="Times New Roman" pitchFamily="18" charset="0"/>
                <a:cs typeface="Times New Roman" pitchFamily="18" charset="0"/>
              </a:endParaRPr>
            </a:p>
          </p:txBody>
        </p:sp>
        <p:sp>
          <p:nvSpPr>
            <p:cNvPr id="32" name="Text Box 34"/>
            <p:cNvSpPr txBox="1">
              <a:spLocks noChangeArrowheads="1"/>
            </p:cNvSpPr>
            <p:nvPr/>
          </p:nvSpPr>
          <p:spPr bwMode="auto">
            <a:xfrm>
              <a:off x="6230579" y="2632312"/>
              <a:ext cx="1291475" cy="468314"/>
            </a:xfrm>
            <a:prstGeom prst="rect">
              <a:avLst/>
            </a:prstGeom>
            <a:noFill/>
            <a:ln w="9525">
              <a:noFill/>
              <a:miter lim="800000"/>
              <a:headEnd/>
              <a:tailEnd/>
            </a:ln>
          </p:spPr>
          <p:txBody>
            <a:bodyPr wrap="none">
              <a:spAutoFit/>
            </a:bodyPr>
            <a:lstStyle/>
            <a:p>
              <a:pPr algn="ctr"/>
              <a:r>
                <a:rPr lang="nb-NO" sz="2400" dirty="0" err="1">
                  <a:latin typeface="Times New Roman" pitchFamily="18" charset="0"/>
                  <a:cs typeface="Times New Roman" pitchFamily="18" charset="0"/>
                </a:rPr>
                <a:t>PCa</a:t>
              </a:r>
              <a:r>
                <a:rPr lang="nb-NO" sz="2400" dirty="0">
                  <a:latin typeface="Times New Roman" pitchFamily="18" charset="0"/>
                  <a:cs typeface="Times New Roman" pitchFamily="18" charset="0"/>
                </a:rPr>
                <a:t> </a:t>
              </a:r>
              <a:r>
                <a:rPr lang="nb-NO" sz="2400" dirty="0" err="1">
                  <a:latin typeface="Times New Roman" pitchFamily="18" charset="0"/>
                  <a:cs typeface="Times New Roman" pitchFamily="18" charset="0"/>
                </a:rPr>
                <a:t>cell</a:t>
              </a:r>
              <a:r>
                <a:rPr lang="nb-NO" sz="2400" dirty="0">
                  <a:latin typeface="Times New Roman" pitchFamily="18" charset="0"/>
                  <a:cs typeface="Times New Roman" pitchFamily="18" charset="0"/>
                </a:rPr>
                <a:t> </a:t>
              </a:r>
              <a:r>
                <a:rPr lang="nb-NO" sz="2400" dirty="0" err="1">
                  <a:latin typeface="Times New Roman" pitchFamily="18" charset="0"/>
                  <a:cs typeface="Times New Roman" pitchFamily="18" charset="0"/>
                </a:rPr>
                <a:t>proliferation</a:t>
              </a:r>
              <a:r>
                <a:rPr lang="nb-NO" sz="2400" dirty="0">
                  <a:latin typeface="Times New Roman" pitchFamily="18" charset="0"/>
                  <a:cs typeface="Times New Roman" pitchFamily="18" charset="0"/>
                </a:rPr>
                <a:t>,</a:t>
              </a:r>
            </a:p>
            <a:p>
              <a:pPr algn="ctr"/>
              <a:r>
                <a:rPr lang="nb-NO" sz="2400" dirty="0" err="1">
                  <a:latin typeface="Times New Roman" pitchFamily="18" charset="0"/>
                  <a:cs typeface="Times New Roman" pitchFamily="18" charset="0"/>
                </a:rPr>
                <a:t>growth</a:t>
              </a:r>
              <a:r>
                <a:rPr lang="nb-NO" sz="2400" dirty="0">
                  <a:latin typeface="Times New Roman" pitchFamily="18" charset="0"/>
                  <a:cs typeface="Times New Roman" pitchFamily="18" charset="0"/>
                </a:rPr>
                <a:t> and </a:t>
              </a:r>
              <a:r>
                <a:rPr lang="nb-NO" sz="2400" dirty="0" err="1">
                  <a:latin typeface="Times New Roman" pitchFamily="18" charset="0"/>
                  <a:cs typeface="Times New Roman" pitchFamily="18" charset="0"/>
                </a:rPr>
                <a:t>survival</a:t>
              </a:r>
              <a:endParaRPr lang="en-US" sz="2400" dirty="0">
                <a:latin typeface="Times New Roman" pitchFamily="18" charset="0"/>
                <a:cs typeface="Times New Roman" pitchFamily="18" charset="0"/>
              </a:endParaRPr>
            </a:p>
          </p:txBody>
        </p:sp>
        <p:sp>
          <p:nvSpPr>
            <p:cNvPr id="33" name="Text Box 6"/>
            <p:cNvSpPr txBox="1">
              <a:spLocks noChangeArrowheads="1"/>
            </p:cNvSpPr>
            <p:nvPr/>
          </p:nvSpPr>
          <p:spPr bwMode="auto">
            <a:xfrm>
              <a:off x="6139341" y="1024180"/>
              <a:ext cx="304291" cy="260175"/>
            </a:xfrm>
            <a:prstGeom prst="rect">
              <a:avLst/>
            </a:prstGeom>
            <a:noFill/>
            <a:ln w="9525">
              <a:noFill/>
              <a:miter lim="800000"/>
              <a:headEnd/>
              <a:tailEnd/>
            </a:ln>
          </p:spPr>
          <p:txBody>
            <a:bodyPr wrap="none">
              <a:spAutoFit/>
            </a:bodyPr>
            <a:lstStyle/>
            <a:p>
              <a:pPr algn="ctr"/>
              <a:r>
                <a:rPr lang="nb-NO" sz="2400" dirty="0">
                  <a:latin typeface="Times New Roman" pitchFamily="18" charset="0"/>
                  <a:cs typeface="Times New Roman" pitchFamily="18" charset="0"/>
                </a:rPr>
                <a:t>Fe</a:t>
              </a:r>
              <a:r>
                <a:rPr lang="nb-NO" sz="2400" baseline="30000" dirty="0">
                  <a:latin typeface="Times New Roman" pitchFamily="18" charset="0"/>
                  <a:cs typeface="Times New Roman" pitchFamily="18" charset="0"/>
                </a:rPr>
                <a:t>3+</a:t>
              </a:r>
              <a:endParaRPr lang="en-US" sz="2400" baseline="30000" dirty="0">
                <a:latin typeface="Times New Roman" pitchFamily="18" charset="0"/>
                <a:cs typeface="Times New Roman" pitchFamily="18" charset="0"/>
              </a:endParaRPr>
            </a:p>
          </p:txBody>
        </p:sp>
        <p:sp>
          <p:nvSpPr>
            <p:cNvPr id="34" name="Text Box 6"/>
            <p:cNvSpPr txBox="1">
              <a:spLocks noChangeArrowheads="1"/>
            </p:cNvSpPr>
            <p:nvPr/>
          </p:nvSpPr>
          <p:spPr bwMode="auto">
            <a:xfrm>
              <a:off x="7130769" y="1030004"/>
              <a:ext cx="304291" cy="260175"/>
            </a:xfrm>
            <a:prstGeom prst="rect">
              <a:avLst/>
            </a:prstGeom>
            <a:noFill/>
            <a:ln w="9525">
              <a:noFill/>
              <a:miter lim="800000"/>
              <a:headEnd/>
              <a:tailEnd/>
            </a:ln>
          </p:spPr>
          <p:txBody>
            <a:bodyPr wrap="none">
              <a:spAutoFit/>
            </a:bodyPr>
            <a:lstStyle/>
            <a:p>
              <a:pPr algn="ctr"/>
              <a:r>
                <a:rPr lang="nb-NO" sz="2400" dirty="0">
                  <a:latin typeface="Times New Roman" pitchFamily="18" charset="0"/>
                  <a:cs typeface="Times New Roman" pitchFamily="18" charset="0"/>
                </a:rPr>
                <a:t>Fe</a:t>
              </a:r>
              <a:r>
                <a:rPr lang="nb-NO" sz="2400" baseline="30000" dirty="0">
                  <a:latin typeface="Times New Roman" pitchFamily="18" charset="0"/>
                  <a:cs typeface="Times New Roman" pitchFamily="18" charset="0"/>
                </a:rPr>
                <a:t>2+</a:t>
              </a:r>
              <a:endParaRPr lang="en-US" sz="2400" baseline="30000" dirty="0">
                <a:latin typeface="Times New Roman" pitchFamily="18" charset="0"/>
                <a:cs typeface="Times New Roman" pitchFamily="18" charset="0"/>
              </a:endParaRPr>
            </a:p>
          </p:txBody>
        </p:sp>
        <p:sp>
          <p:nvSpPr>
            <p:cNvPr id="35" name="Line 7"/>
            <p:cNvSpPr>
              <a:spLocks noChangeShapeType="1"/>
            </p:cNvSpPr>
            <p:nvPr/>
          </p:nvSpPr>
          <p:spPr bwMode="auto">
            <a:xfrm>
              <a:off x="6371524" y="1165811"/>
              <a:ext cx="796747" cy="2476"/>
            </a:xfrm>
            <a:prstGeom prst="line">
              <a:avLst/>
            </a:prstGeom>
            <a:noFill/>
            <a:ln w="25400">
              <a:solidFill>
                <a:schemeClr val="tx1"/>
              </a:solidFill>
              <a:round/>
              <a:headEnd/>
              <a:tailEnd type="triangle" w="lg" len="lg"/>
            </a:ln>
          </p:spPr>
          <p:txBody>
            <a:bodyPr/>
            <a:lstStyle/>
            <a:p>
              <a:endParaRPr lang="en-US" sz="2800">
                <a:latin typeface="Times New Roman" pitchFamily="18" charset="0"/>
                <a:cs typeface="Times New Roman" pitchFamily="18" charset="0"/>
              </a:endParaRPr>
            </a:p>
          </p:txBody>
        </p:sp>
        <p:sp>
          <p:nvSpPr>
            <p:cNvPr id="36" name="Line 13"/>
            <p:cNvSpPr>
              <a:spLocks noChangeShapeType="1"/>
            </p:cNvSpPr>
            <p:nvPr/>
          </p:nvSpPr>
          <p:spPr bwMode="auto">
            <a:xfrm>
              <a:off x="6830113" y="2449797"/>
              <a:ext cx="0" cy="265535"/>
            </a:xfrm>
            <a:prstGeom prst="line">
              <a:avLst/>
            </a:prstGeom>
            <a:noFill/>
            <a:ln w="25400">
              <a:solidFill>
                <a:schemeClr val="tx1"/>
              </a:solidFill>
              <a:round/>
              <a:headEnd/>
              <a:tailEnd type="triangle" w="lg" len="lg"/>
            </a:ln>
          </p:spPr>
          <p:txBody>
            <a:bodyPr/>
            <a:lstStyle/>
            <a:p>
              <a:endParaRPr lang="en-US" sz="2800">
                <a:latin typeface="Times New Roman" pitchFamily="18" charset="0"/>
                <a:cs typeface="Times New Roman" pitchFamily="18" charset="0"/>
              </a:endParaRPr>
            </a:p>
          </p:txBody>
        </p:sp>
        <p:sp>
          <p:nvSpPr>
            <p:cNvPr id="37" name="Line 7"/>
            <p:cNvSpPr>
              <a:spLocks noChangeShapeType="1"/>
            </p:cNvSpPr>
            <p:nvPr/>
          </p:nvSpPr>
          <p:spPr bwMode="auto">
            <a:xfrm>
              <a:off x="6736983" y="705139"/>
              <a:ext cx="0" cy="268017"/>
            </a:xfrm>
            <a:prstGeom prst="line">
              <a:avLst/>
            </a:prstGeom>
            <a:noFill/>
            <a:ln w="25400">
              <a:solidFill>
                <a:schemeClr val="tx1"/>
              </a:solidFill>
              <a:round/>
              <a:headEnd/>
              <a:tailEnd type="triangle" w="lg" len="lg"/>
            </a:ln>
          </p:spPr>
          <p:txBody>
            <a:bodyPr/>
            <a:lstStyle/>
            <a:p>
              <a:endParaRPr lang="en-US" sz="2800">
                <a:latin typeface="Times New Roman" pitchFamily="18" charset="0"/>
                <a:cs typeface="Times New Roman" pitchFamily="18" charset="0"/>
              </a:endParaRPr>
            </a:p>
          </p:txBody>
        </p:sp>
        <p:sp>
          <p:nvSpPr>
            <p:cNvPr id="38" name="Text Box 8"/>
            <p:cNvSpPr txBox="1">
              <a:spLocks noChangeArrowheads="1"/>
            </p:cNvSpPr>
            <p:nvPr/>
          </p:nvSpPr>
          <p:spPr bwMode="auto">
            <a:xfrm>
              <a:off x="6607725" y="460159"/>
              <a:ext cx="263424" cy="260175"/>
            </a:xfrm>
            <a:prstGeom prst="rect">
              <a:avLst/>
            </a:prstGeom>
            <a:noFill/>
            <a:ln w="9525">
              <a:noFill/>
              <a:miter lim="800000"/>
              <a:headEnd/>
              <a:tailEnd/>
            </a:ln>
          </p:spPr>
          <p:txBody>
            <a:bodyPr wrap="none">
              <a:spAutoFit/>
            </a:bodyPr>
            <a:lstStyle/>
            <a:p>
              <a:pPr algn="ctr"/>
              <a:r>
                <a:rPr lang="nb-NO" sz="2400">
                  <a:latin typeface="Times New Roman" pitchFamily="18" charset="0"/>
                  <a:cs typeface="Times New Roman" pitchFamily="18" charset="0"/>
                </a:rPr>
                <a:t>AR</a:t>
              </a:r>
              <a:endParaRPr lang="en-US" sz="2400">
                <a:latin typeface="Times New Roman" pitchFamily="18" charset="0"/>
                <a:cs typeface="Times New Roman" pitchFamily="18" charset="0"/>
              </a:endParaRPr>
            </a:p>
          </p:txBody>
        </p:sp>
        <p:sp>
          <p:nvSpPr>
            <p:cNvPr id="39" name="Text Box 6"/>
            <p:cNvSpPr txBox="1">
              <a:spLocks noChangeArrowheads="1"/>
            </p:cNvSpPr>
            <p:nvPr/>
          </p:nvSpPr>
          <p:spPr bwMode="auto">
            <a:xfrm>
              <a:off x="6408856" y="1151185"/>
              <a:ext cx="645371" cy="166128"/>
            </a:xfrm>
            <a:prstGeom prst="rect">
              <a:avLst/>
            </a:prstGeom>
            <a:noFill/>
            <a:ln w="9525">
              <a:noFill/>
              <a:miter lim="800000"/>
              <a:headEnd/>
              <a:tailEnd/>
            </a:ln>
          </p:spPr>
          <p:txBody>
            <a:bodyPr wrap="none">
              <a:spAutoFit/>
            </a:bodyPr>
            <a:lstStyle/>
            <a:p>
              <a:pPr algn="ctr"/>
              <a:r>
                <a:rPr lang="nb-NO" dirty="0" smtClean="0">
                  <a:latin typeface="Times New Roman" pitchFamily="18" charset="0"/>
                  <a:cs typeface="Times New Roman" pitchFamily="18" charset="0"/>
                </a:rPr>
                <a:t>NADPH        NADP+</a:t>
              </a:r>
              <a:endParaRPr lang="en-US" baseline="30000" dirty="0">
                <a:latin typeface="Times New Roman" pitchFamily="18" charset="0"/>
                <a:cs typeface="Times New Roman" pitchFamily="18" charset="0"/>
              </a:endParaRPr>
            </a:p>
          </p:txBody>
        </p:sp>
        <p:sp>
          <p:nvSpPr>
            <p:cNvPr id="40" name="Line 7"/>
            <p:cNvSpPr>
              <a:spLocks noChangeShapeType="1"/>
            </p:cNvSpPr>
            <p:nvPr/>
          </p:nvSpPr>
          <p:spPr bwMode="auto">
            <a:xfrm>
              <a:off x="6705975" y="1240288"/>
              <a:ext cx="87785" cy="0"/>
            </a:xfrm>
            <a:prstGeom prst="line">
              <a:avLst/>
            </a:prstGeom>
            <a:noFill/>
            <a:ln w="6350">
              <a:solidFill>
                <a:schemeClr val="tx1"/>
              </a:solidFill>
              <a:round/>
              <a:headEnd/>
              <a:tailEnd type="triangle" w="med" len="med"/>
            </a:ln>
          </p:spPr>
          <p:txBody>
            <a:bodyPr/>
            <a:lstStyle/>
            <a:p>
              <a:endParaRPr lang="en-US" sz="2800">
                <a:latin typeface="Times New Roman" pitchFamily="18" charset="0"/>
                <a:cs typeface="Times New Roman" pitchFamily="18" charset="0"/>
              </a:endParaRPr>
            </a:p>
          </p:txBody>
        </p:sp>
        <p:sp>
          <p:nvSpPr>
            <p:cNvPr id="41" name="Line 7"/>
            <p:cNvSpPr>
              <a:spLocks noChangeShapeType="1"/>
            </p:cNvSpPr>
            <p:nvPr/>
          </p:nvSpPr>
          <p:spPr bwMode="auto">
            <a:xfrm>
              <a:off x="6559838" y="1317401"/>
              <a:ext cx="126077" cy="509494"/>
            </a:xfrm>
            <a:prstGeom prst="line">
              <a:avLst/>
            </a:prstGeom>
            <a:noFill/>
            <a:ln w="25400">
              <a:solidFill>
                <a:schemeClr val="tx1"/>
              </a:solidFill>
              <a:round/>
              <a:headEnd/>
              <a:tailEnd type="none" w="med" len="med"/>
            </a:ln>
          </p:spPr>
          <p:txBody>
            <a:bodyPr/>
            <a:lstStyle/>
            <a:p>
              <a:endParaRPr lang="en-US" sz="2800">
                <a:latin typeface="Times New Roman" pitchFamily="18" charset="0"/>
                <a:cs typeface="Times New Roman" pitchFamily="18" charset="0"/>
              </a:endParaRPr>
            </a:p>
          </p:txBody>
        </p:sp>
        <p:cxnSp>
          <p:nvCxnSpPr>
            <p:cNvPr id="42" name="Straight Connector 41"/>
            <p:cNvCxnSpPr/>
            <p:nvPr/>
          </p:nvCxnSpPr>
          <p:spPr>
            <a:xfrm flipV="1">
              <a:off x="6642100" y="1787975"/>
              <a:ext cx="85506" cy="636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808633" y="0"/>
            <a:ext cx="7879831" cy="523220"/>
          </a:xfrm>
          <a:prstGeom prst="rect">
            <a:avLst/>
          </a:prstGeom>
          <a:noFill/>
        </p:spPr>
        <p:txBody>
          <a:bodyPr wrap="none" rtlCol="0">
            <a:spAutoFit/>
          </a:bodyPr>
          <a:lstStyle/>
          <a:p>
            <a:r>
              <a:rPr lang="en-US" sz="2800" b="1" dirty="0" smtClean="0">
                <a:solidFill>
                  <a:srgbClr val="660066"/>
                </a:solidFill>
              </a:rPr>
              <a:t>Mechanisms of STAMP2 function in </a:t>
            </a:r>
            <a:r>
              <a:rPr lang="en-US" sz="2800" b="1" dirty="0" err="1" smtClean="0">
                <a:solidFill>
                  <a:srgbClr val="660066"/>
                </a:solidFill>
              </a:rPr>
              <a:t>PCa</a:t>
            </a:r>
            <a:r>
              <a:rPr lang="en-US" sz="2800" b="1" dirty="0" smtClean="0">
                <a:solidFill>
                  <a:srgbClr val="660066"/>
                </a:solidFill>
              </a:rPr>
              <a:t> cells</a:t>
            </a:r>
            <a:endParaRPr lang="nb-NO" sz="2800" b="1" dirty="0">
              <a:solidFill>
                <a:srgbClr val="660066"/>
              </a:solidFill>
            </a:endParaRPr>
          </a:p>
        </p:txBody>
      </p:sp>
      <p:sp>
        <p:nvSpPr>
          <p:cNvPr id="22" name="Rectangle 21"/>
          <p:cNvSpPr/>
          <p:nvPr/>
        </p:nvSpPr>
        <p:spPr>
          <a:xfrm>
            <a:off x="0" y="6550223"/>
            <a:ext cx="2693511" cy="307777"/>
          </a:xfrm>
          <a:prstGeom prst="rect">
            <a:avLst/>
          </a:prstGeom>
        </p:spPr>
        <p:txBody>
          <a:bodyPr wrap="none">
            <a:spAutoFit/>
          </a:bodyPr>
          <a:lstStyle/>
          <a:p>
            <a:r>
              <a:rPr lang="nb-NO" sz="1400" i="1" dirty="0" smtClean="0"/>
              <a:t>Jin </a:t>
            </a:r>
            <a:r>
              <a:rPr lang="nb-NO" sz="1400" i="1" dirty="0" smtClean="0"/>
              <a:t>et al., </a:t>
            </a:r>
            <a:r>
              <a:rPr lang="nb-NO" sz="1400" i="1" dirty="0" smtClean="0"/>
              <a:t>EMBO Mol Med 2015</a:t>
            </a:r>
            <a:endParaRPr lang="nb-NO" sz="1400" dirty="0"/>
          </a:p>
        </p:txBody>
      </p:sp>
    </p:spTree>
    <p:extLst>
      <p:ext uri="{BB962C8B-B14F-4D97-AF65-F5344CB8AC3E}">
        <p14:creationId xmlns:p14="http://schemas.microsoft.com/office/powerpoint/2010/main" val="429412901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Title 1"/>
          <p:cNvSpPr txBox="1">
            <a:spLocks/>
          </p:cNvSpPr>
          <p:nvPr/>
        </p:nvSpPr>
        <p:spPr>
          <a:xfrm>
            <a:off x="317500" y="0"/>
            <a:ext cx="8229600" cy="1143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660066"/>
                </a:solidFill>
                <a:latin typeface="Arial" charset="0"/>
                <a:ea typeface="+mn-ea"/>
                <a:cs typeface="Arial" charset="0"/>
              </a:rPr>
              <a:t>STAMP2 loss inhibits </a:t>
            </a:r>
            <a:r>
              <a:rPr lang="en-US" sz="2800" b="1" dirty="0">
                <a:solidFill>
                  <a:srgbClr val="660066"/>
                </a:solidFill>
                <a:latin typeface="Arial" charset="0"/>
                <a:ea typeface="+mn-ea"/>
                <a:cs typeface="Arial" charset="0"/>
              </a:rPr>
              <a:t>prostate cancer cells growth in vivo</a:t>
            </a:r>
          </a:p>
        </p:txBody>
      </p:sp>
      <p:grpSp>
        <p:nvGrpSpPr>
          <p:cNvPr id="11" name="Group 10"/>
          <p:cNvGrpSpPr/>
          <p:nvPr/>
        </p:nvGrpSpPr>
        <p:grpSpPr>
          <a:xfrm>
            <a:off x="-58378" y="1174999"/>
            <a:ext cx="8649134" cy="2613916"/>
            <a:chOff x="-58378" y="1174999"/>
            <a:chExt cx="8649134" cy="2613916"/>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045" t="13995" b="13647"/>
            <a:stretch/>
          </p:blipFill>
          <p:spPr bwMode="auto">
            <a:xfrm>
              <a:off x="1733550" y="1638300"/>
              <a:ext cx="3049440"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918" y="1174999"/>
              <a:ext cx="3271838" cy="2613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76987" y="1859518"/>
              <a:ext cx="556563" cy="369332"/>
            </a:xfrm>
            <a:prstGeom prst="rect">
              <a:avLst/>
            </a:prstGeom>
            <a:noFill/>
          </p:spPr>
          <p:txBody>
            <a:bodyPr wrap="none" rtlCol="0">
              <a:spAutoFit/>
            </a:bodyPr>
            <a:lstStyle/>
            <a:p>
              <a:r>
                <a:rPr lang="nb-NO" sz="1800" dirty="0" err="1" smtClean="0"/>
                <a:t>Scr</a:t>
              </a:r>
              <a:endParaRPr lang="nb-NO" sz="1800" dirty="0"/>
            </a:p>
          </p:txBody>
        </p:sp>
        <p:sp>
          <p:nvSpPr>
            <p:cNvPr id="237" name="TextBox 236"/>
            <p:cNvSpPr txBox="1"/>
            <p:nvPr/>
          </p:nvSpPr>
          <p:spPr>
            <a:xfrm>
              <a:off x="882905" y="2688193"/>
              <a:ext cx="877163" cy="369332"/>
            </a:xfrm>
            <a:prstGeom prst="rect">
              <a:avLst/>
            </a:prstGeom>
            <a:noFill/>
          </p:spPr>
          <p:txBody>
            <a:bodyPr wrap="none" rtlCol="0">
              <a:spAutoFit/>
            </a:bodyPr>
            <a:lstStyle/>
            <a:p>
              <a:r>
                <a:rPr lang="nb-NO" sz="1800" dirty="0" smtClean="0"/>
                <a:t>shST2</a:t>
              </a:r>
              <a:endParaRPr lang="nb-NO" sz="1800" dirty="0"/>
            </a:p>
          </p:txBody>
        </p:sp>
        <p:cxnSp>
          <p:nvCxnSpPr>
            <p:cNvPr id="9" name="Straight Connector 8"/>
            <p:cNvCxnSpPr/>
            <p:nvPr/>
          </p:nvCxnSpPr>
          <p:spPr>
            <a:xfrm>
              <a:off x="899035" y="1638300"/>
              <a:ext cx="0" cy="1609725"/>
            </a:xfrm>
            <a:prstGeom prst="line">
              <a:avLst/>
            </a:prstGeom>
          </p:spPr>
          <p:style>
            <a:lnRef idx="2">
              <a:schemeClr val="accent1"/>
            </a:lnRef>
            <a:fillRef idx="0">
              <a:schemeClr val="accent1"/>
            </a:fillRef>
            <a:effectRef idx="1">
              <a:schemeClr val="accent1"/>
            </a:effectRef>
            <a:fontRef idx="minor">
              <a:schemeClr val="tx1"/>
            </a:fontRef>
          </p:style>
        </p:cxnSp>
        <p:sp>
          <p:nvSpPr>
            <p:cNvPr id="243" name="TextBox 242"/>
            <p:cNvSpPr txBox="1"/>
            <p:nvPr/>
          </p:nvSpPr>
          <p:spPr>
            <a:xfrm>
              <a:off x="-58378" y="2040493"/>
              <a:ext cx="941283" cy="369332"/>
            </a:xfrm>
            <a:prstGeom prst="rect">
              <a:avLst/>
            </a:prstGeom>
            <a:noFill/>
          </p:spPr>
          <p:txBody>
            <a:bodyPr wrap="none" rtlCol="0">
              <a:spAutoFit/>
            </a:bodyPr>
            <a:lstStyle/>
            <a:p>
              <a:r>
                <a:rPr lang="nb-NO" sz="1800" dirty="0" err="1" smtClean="0"/>
                <a:t>LNCaP</a:t>
              </a:r>
              <a:endParaRPr lang="nb-NO" sz="1800" dirty="0"/>
            </a:p>
          </p:txBody>
        </p:sp>
      </p:grpSp>
      <p:grpSp>
        <p:nvGrpSpPr>
          <p:cNvPr id="12" name="Group 11"/>
          <p:cNvGrpSpPr/>
          <p:nvPr/>
        </p:nvGrpSpPr>
        <p:grpSpPr>
          <a:xfrm>
            <a:off x="-41269" y="3886198"/>
            <a:ext cx="8930306" cy="2876547"/>
            <a:chOff x="-41269" y="3886198"/>
            <a:chExt cx="8930306" cy="2876547"/>
          </a:xfrm>
        </p:grpSpPr>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118" y="3886198"/>
              <a:ext cx="3493919" cy="2876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3415" t="11445" r="4064"/>
            <a:stretch/>
          </p:blipFill>
          <p:spPr bwMode="auto">
            <a:xfrm rot="5400000">
              <a:off x="2317902" y="3710145"/>
              <a:ext cx="1772933" cy="3074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4" name="TextBox 243"/>
            <p:cNvSpPr txBox="1"/>
            <p:nvPr/>
          </p:nvSpPr>
          <p:spPr>
            <a:xfrm>
              <a:off x="1043204" y="4669393"/>
              <a:ext cx="556563" cy="369332"/>
            </a:xfrm>
            <a:prstGeom prst="rect">
              <a:avLst/>
            </a:prstGeom>
            <a:noFill/>
          </p:spPr>
          <p:txBody>
            <a:bodyPr wrap="none" rtlCol="0">
              <a:spAutoFit/>
            </a:bodyPr>
            <a:lstStyle/>
            <a:p>
              <a:r>
                <a:rPr lang="nb-NO" sz="1800" dirty="0" err="1" smtClean="0"/>
                <a:t>Scr</a:t>
              </a:r>
              <a:endParaRPr lang="nb-NO" sz="1800" dirty="0"/>
            </a:p>
          </p:txBody>
        </p:sp>
        <p:sp>
          <p:nvSpPr>
            <p:cNvPr id="245" name="TextBox 244"/>
            <p:cNvSpPr txBox="1"/>
            <p:nvPr/>
          </p:nvSpPr>
          <p:spPr>
            <a:xfrm>
              <a:off x="749122" y="5498068"/>
              <a:ext cx="877163" cy="369332"/>
            </a:xfrm>
            <a:prstGeom prst="rect">
              <a:avLst/>
            </a:prstGeom>
            <a:noFill/>
          </p:spPr>
          <p:txBody>
            <a:bodyPr wrap="none" rtlCol="0">
              <a:spAutoFit/>
            </a:bodyPr>
            <a:lstStyle/>
            <a:p>
              <a:r>
                <a:rPr lang="nb-NO" sz="1800" dirty="0" smtClean="0"/>
                <a:t>shST2</a:t>
              </a:r>
              <a:endParaRPr lang="nb-NO" sz="1800" dirty="0"/>
            </a:p>
          </p:txBody>
        </p:sp>
        <p:cxnSp>
          <p:nvCxnSpPr>
            <p:cNvPr id="246" name="Straight Connector 245"/>
            <p:cNvCxnSpPr/>
            <p:nvPr/>
          </p:nvCxnSpPr>
          <p:spPr>
            <a:xfrm>
              <a:off x="765252" y="4448175"/>
              <a:ext cx="0" cy="1609725"/>
            </a:xfrm>
            <a:prstGeom prst="line">
              <a:avLst/>
            </a:prstGeom>
          </p:spPr>
          <p:style>
            <a:lnRef idx="2">
              <a:schemeClr val="accent1"/>
            </a:lnRef>
            <a:fillRef idx="0">
              <a:schemeClr val="accent1"/>
            </a:fillRef>
            <a:effectRef idx="1">
              <a:schemeClr val="accent1"/>
            </a:effectRef>
            <a:fontRef idx="minor">
              <a:schemeClr val="tx1"/>
            </a:fontRef>
          </p:style>
        </p:cxnSp>
        <p:sp>
          <p:nvSpPr>
            <p:cNvPr id="247" name="TextBox 246"/>
            <p:cNvSpPr txBox="1"/>
            <p:nvPr/>
          </p:nvSpPr>
          <p:spPr>
            <a:xfrm>
              <a:off x="-41269" y="5047773"/>
              <a:ext cx="885820" cy="369332"/>
            </a:xfrm>
            <a:prstGeom prst="rect">
              <a:avLst/>
            </a:prstGeom>
            <a:noFill/>
          </p:spPr>
          <p:txBody>
            <a:bodyPr wrap="none" rtlCol="0">
              <a:spAutoFit/>
            </a:bodyPr>
            <a:lstStyle/>
            <a:p>
              <a:r>
                <a:rPr lang="nb-NO" sz="1800" dirty="0" smtClean="0"/>
                <a:t>22RV1</a:t>
              </a:r>
              <a:endParaRPr lang="nb-NO" sz="1800" dirty="0"/>
            </a:p>
          </p:txBody>
        </p:sp>
      </p:grpSp>
    </p:spTree>
    <p:extLst>
      <p:ext uri="{BB962C8B-B14F-4D97-AF65-F5344CB8AC3E}">
        <p14:creationId xmlns:p14="http://schemas.microsoft.com/office/powerpoint/2010/main" val="41620488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5105" y="12663"/>
            <a:ext cx="6283641" cy="954107"/>
          </a:xfrm>
          <a:prstGeom prst="rect">
            <a:avLst/>
          </a:prstGeom>
          <a:noFill/>
        </p:spPr>
        <p:txBody>
          <a:bodyPr wrap="none" rtlCol="0">
            <a:spAutoFit/>
          </a:bodyPr>
          <a:lstStyle/>
          <a:p>
            <a:pPr algn="ctr"/>
            <a:r>
              <a:rPr lang="en-US" sz="2800" b="1" dirty="0">
                <a:solidFill>
                  <a:srgbClr val="660066"/>
                </a:solidFill>
              </a:rPr>
              <a:t>STAMP2 expression is up-regulated </a:t>
            </a:r>
            <a:endParaRPr lang="en-US" sz="2800" b="1" dirty="0" smtClean="0">
              <a:solidFill>
                <a:srgbClr val="660066"/>
              </a:solidFill>
            </a:endParaRPr>
          </a:p>
          <a:p>
            <a:pPr algn="ctr"/>
            <a:r>
              <a:rPr lang="en-US" sz="2800" b="1" dirty="0" smtClean="0">
                <a:solidFill>
                  <a:srgbClr val="660066"/>
                </a:solidFill>
              </a:rPr>
              <a:t>in </a:t>
            </a:r>
            <a:r>
              <a:rPr lang="en-US" sz="2800" b="1" dirty="0">
                <a:solidFill>
                  <a:srgbClr val="660066"/>
                </a:solidFill>
              </a:rPr>
              <a:t>human </a:t>
            </a:r>
            <a:r>
              <a:rPr lang="en-US" sz="2800" b="1" dirty="0" err="1">
                <a:solidFill>
                  <a:srgbClr val="660066"/>
                </a:solidFill>
              </a:rPr>
              <a:t>PCa</a:t>
            </a:r>
            <a:r>
              <a:rPr lang="en-US" sz="2800" b="1" dirty="0">
                <a:solidFill>
                  <a:srgbClr val="660066"/>
                </a:solidFill>
              </a:rPr>
              <a:t> specimens </a:t>
            </a:r>
            <a:r>
              <a:rPr lang="nb-NO" sz="2800" b="1" dirty="0" smtClean="0">
                <a:solidFill>
                  <a:srgbClr val="660066"/>
                </a:solidFill>
              </a:rPr>
              <a:t> </a:t>
            </a:r>
            <a:endParaRPr lang="nb-NO" sz="2800" b="1" dirty="0">
              <a:solidFill>
                <a:srgbClr val="660066"/>
              </a:solidFill>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123" t="52907" r="31911" b="4481"/>
          <a:stretch/>
        </p:blipFill>
        <p:spPr bwMode="auto">
          <a:xfrm>
            <a:off x="2817763" y="4001980"/>
            <a:ext cx="3107110" cy="2794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9575"/>
          <a:stretch/>
        </p:blipFill>
        <p:spPr bwMode="auto">
          <a:xfrm>
            <a:off x="428840" y="1065005"/>
            <a:ext cx="7709535" cy="2892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563486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TextBox 100"/>
          <p:cNvSpPr txBox="1"/>
          <p:nvPr/>
        </p:nvSpPr>
        <p:spPr>
          <a:xfrm>
            <a:off x="1025955" y="788"/>
            <a:ext cx="7001962" cy="954107"/>
          </a:xfrm>
          <a:prstGeom prst="rect">
            <a:avLst/>
          </a:prstGeom>
          <a:noFill/>
        </p:spPr>
        <p:txBody>
          <a:bodyPr wrap="none" rtlCol="0">
            <a:spAutoFit/>
          </a:bodyPr>
          <a:lstStyle/>
          <a:p>
            <a:pPr algn="ctr"/>
            <a:r>
              <a:rPr lang="en-US" sz="2800" b="1" dirty="0">
                <a:solidFill>
                  <a:srgbClr val="7030A0"/>
                </a:solidFill>
              </a:rPr>
              <a:t>STAMP2 </a:t>
            </a:r>
            <a:r>
              <a:rPr lang="en-US" sz="2800" b="1" dirty="0" smtClean="0">
                <a:solidFill>
                  <a:srgbClr val="7030A0"/>
                </a:solidFill>
              </a:rPr>
              <a:t>is </a:t>
            </a:r>
            <a:r>
              <a:rPr lang="nb-NO" sz="2800" b="1" dirty="0" err="1" smtClean="0">
                <a:solidFill>
                  <a:srgbClr val="7030A0"/>
                </a:solidFill>
              </a:rPr>
              <a:t>associated</a:t>
            </a:r>
            <a:r>
              <a:rPr lang="nb-NO" sz="2800" b="1" dirty="0" smtClean="0">
                <a:solidFill>
                  <a:srgbClr val="7030A0"/>
                </a:solidFill>
              </a:rPr>
              <a:t> </a:t>
            </a:r>
            <a:r>
              <a:rPr lang="nb-NO" sz="2800" b="1" dirty="0" err="1" smtClean="0">
                <a:solidFill>
                  <a:srgbClr val="7030A0"/>
                </a:solidFill>
              </a:rPr>
              <a:t>with</a:t>
            </a:r>
            <a:r>
              <a:rPr lang="nb-NO" sz="2800" b="1" dirty="0" smtClean="0">
                <a:solidFill>
                  <a:srgbClr val="7030A0"/>
                </a:solidFill>
              </a:rPr>
              <a:t> </a:t>
            </a:r>
            <a:r>
              <a:rPr lang="nb-NO" sz="2800" b="1" dirty="0" err="1" smtClean="0">
                <a:solidFill>
                  <a:srgbClr val="7030A0"/>
                </a:solidFill>
              </a:rPr>
              <a:t>neoadjuvant</a:t>
            </a:r>
            <a:r>
              <a:rPr lang="nb-NO" sz="2800" b="1" dirty="0" smtClean="0">
                <a:solidFill>
                  <a:srgbClr val="7030A0"/>
                </a:solidFill>
              </a:rPr>
              <a:t> </a:t>
            </a:r>
          </a:p>
          <a:p>
            <a:pPr algn="ctr"/>
            <a:r>
              <a:rPr lang="nb-NO" sz="2800" b="1" dirty="0" err="1" smtClean="0">
                <a:solidFill>
                  <a:srgbClr val="7030A0"/>
                </a:solidFill>
              </a:rPr>
              <a:t>hormone</a:t>
            </a:r>
            <a:r>
              <a:rPr lang="nb-NO" sz="2800" b="1" dirty="0" smtClean="0">
                <a:solidFill>
                  <a:srgbClr val="7030A0"/>
                </a:solidFill>
              </a:rPr>
              <a:t> </a:t>
            </a:r>
            <a:r>
              <a:rPr lang="nb-NO" sz="2800" b="1" dirty="0" err="1" smtClean="0">
                <a:solidFill>
                  <a:srgbClr val="7030A0"/>
                </a:solidFill>
              </a:rPr>
              <a:t>therapy</a:t>
            </a:r>
            <a:endParaRPr lang="nb-NO" sz="2800" b="1" dirty="0">
              <a:solidFill>
                <a:srgbClr val="7030A0"/>
              </a:solidFill>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25751" b="57358"/>
          <a:stretch/>
        </p:blipFill>
        <p:spPr bwMode="auto">
          <a:xfrm>
            <a:off x="1419533" y="1044670"/>
            <a:ext cx="6517712" cy="2897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215" t="58050" r="41599"/>
          <a:stretch/>
        </p:blipFill>
        <p:spPr bwMode="auto">
          <a:xfrm>
            <a:off x="3064990" y="3884168"/>
            <a:ext cx="2649827" cy="2850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67738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 Box 2"/>
          <p:cNvSpPr txBox="1">
            <a:spLocks noChangeArrowheads="1"/>
          </p:cNvSpPr>
          <p:nvPr/>
        </p:nvSpPr>
        <p:spPr bwMode="auto">
          <a:xfrm>
            <a:off x="0" y="1482258"/>
            <a:ext cx="406932" cy="461665"/>
          </a:xfrm>
          <a:prstGeom prst="rect">
            <a:avLst/>
          </a:prstGeom>
          <a:noFill/>
          <a:ln w="9525">
            <a:noFill/>
            <a:miter lim="800000"/>
            <a:headEnd/>
            <a:tailEnd/>
          </a:ln>
        </p:spPr>
        <p:txBody>
          <a:bodyPr wrap="none">
            <a:spAutoFit/>
          </a:bodyPr>
          <a:lstStyle/>
          <a:p>
            <a:r>
              <a:rPr lang="nb-NO" sz="2400" b="1" dirty="0" smtClean="0"/>
              <a:t>A</a:t>
            </a:r>
            <a:endParaRPr lang="en-US" sz="2400" b="1" dirty="0"/>
          </a:p>
        </p:txBody>
      </p:sp>
      <p:pic>
        <p:nvPicPr>
          <p:cNvPr id="7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852" t="11926" r="21005" b="3308"/>
          <a:stretch/>
        </p:blipFill>
        <p:spPr bwMode="auto">
          <a:xfrm>
            <a:off x="2499599" y="1913466"/>
            <a:ext cx="2748695" cy="242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81" t="11926" r="31701" b="3308"/>
          <a:stretch/>
        </p:blipFill>
        <p:spPr bwMode="auto">
          <a:xfrm>
            <a:off x="28826" y="1913466"/>
            <a:ext cx="2500008" cy="2422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3" name="Table 72"/>
          <p:cNvGraphicFramePr>
            <a:graphicFrameLocks noGrp="1"/>
          </p:cNvGraphicFramePr>
          <p:nvPr>
            <p:extLst>
              <p:ext uri="{D42A27DB-BD31-4B8C-83A1-F6EECF244321}">
                <p14:modId xmlns:p14="http://schemas.microsoft.com/office/powerpoint/2010/main" val="1503326356"/>
              </p:ext>
            </p:extLst>
          </p:nvPr>
        </p:nvGraphicFramePr>
        <p:xfrm>
          <a:off x="481119" y="4433312"/>
          <a:ext cx="2018481" cy="756444"/>
        </p:xfrm>
        <a:graphic>
          <a:graphicData uri="http://schemas.openxmlformats.org/drawingml/2006/table">
            <a:tbl>
              <a:tblPr firstRow="1" bandRow="1">
                <a:tableStyleId>{5C22544A-7EE6-4342-B048-85BDC9FD1C3A}</a:tableStyleId>
              </a:tblPr>
              <a:tblGrid>
                <a:gridCol w="672827"/>
                <a:gridCol w="672827"/>
                <a:gridCol w="672827"/>
              </a:tblGrid>
              <a:tr h="252148">
                <a:tc>
                  <a:txBody>
                    <a:bodyPr/>
                    <a:lstStyle/>
                    <a:p>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r>
                        <a:rPr lang="nb-NO" sz="1050" b="1" dirty="0" err="1" smtClean="0">
                          <a:solidFill>
                            <a:schemeClr val="tx1"/>
                          </a:solidFill>
                          <a:latin typeface="Arial" panose="020B0604020202020204" pitchFamily="34" charset="0"/>
                          <a:cs typeface="Arial" panose="020B0604020202020204" pitchFamily="34" charset="0"/>
                        </a:rPr>
                        <a:t>PCa</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r>
                        <a:rPr lang="nb-NO" sz="1050" b="1" dirty="0" smtClean="0">
                          <a:solidFill>
                            <a:schemeClr val="tx1"/>
                          </a:solidFill>
                          <a:latin typeface="Arial" panose="020B0604020202020204" pitchFamily="34" charset="0"/>
                          <a:cs typeface="Arial" panose="020B0604020202020204" pitchFamily="34" charset="0"/>
                        </a:rPr>
                        <a:t>CRPC</a:t>
                      </a:r>
                      <a:endParaRPr lang="nb-NO" sz="1050" b="1" dirty="0">
                        <a:solidFill>
                          <a:schemeClr val="tx1"/>
                        </a:solidFill>
                        <a:latin typeface="Arial" panose="020B0604020202020204" pitchFamily="34" charset="0"/>
                        <a:cs typeface="Arial" panose="020B0604020202020204" pitchFamily="34" charset="0"/>
                      </a:endParaRPr>
                    </a:p>
                  </a:txBody>
                  <a:tcPr/>
                </a:tc>
              </a:tr>
              <a:tr h="252148">
                <a:tc>
                  <a:txBody>
                    <a:bodyPr/>
                    <a:lstStyle/>
                    <a:p>
                      <a:r>
                        <a:rPr lang="nb-NO" sz="1050" b="1" dirty="0" smtClean="0">
                          <a:solidFill>
                            <a:schemeClr val="tx1"/>
                          </a:solidFill>
                          <a:latin typeface="Arial" panose="020B0604020202020204" pitchFamily="34" charset="0"/>
                          <a:cs typeface="Arial" panose="020B0604020202020204" pitchFamily="34" charset="0"/>
                        </a:rPr>
                        <a:t>Normal</a:t>
                      </a:r>
                    </a:p>
                  </a:txBody>
                  <a:tcPr/>
                </a:tc>
                <a:tc>
                  <a:txBody>
                    <a:bodyPr/>
                    <a:lstStyle/>
                    <a:p>
                      <a:r>
                        <a:rPr lang="nb-NO" sz="1050" b="1" dirty="0" smtClean="0">
                          <a:solidFill>
                            <a:schemeClr val="tx1"/>
                          </a:solidFill>
                          <a:latin typeface="Arial" panose="020B0604020202020204" pitchFamily="34" charset="0"/>
                          <a:cs typeface="Arial" panose="020B0604020202020204" pitchFamily="34" charset="0"/>
                        </a:rPr>
                        <a:t>0.0607</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pPr marL="0" algn="l" defTabSz="914400" rtl="0" eaLnBrk="1" latinLnBrk="0" hangingPunct="1"/>
                      <a:r>
                        <a:rPr lang="nb-NO" sz="1050" b="1" kern="1200" dirty="0" smtClean="0">
                          <a:solidFill>
                            <a:schemeClr val="tx1"/>
                          </a:solidFill>
                          <a:latin typeface="Arial" panose="020B0604020202020204" pitchFamily="34" charset="0"/>
                          <a:ea typeface="+mn-ea"/>
                          <a:cs typeface="Arial" panose="020B0604020202020204" pitchFamily="34" charset="0"/>
                        </a:rPr>
                        <a:t>0.0079</a:t>
                      </a:r>
                      <a:endParaRPr lang="nb-NO" sz="1050" b="1" kern="1200" dirty="0">
                        <a:solidFill>
                          <a:schemeClr val="tx1"/>
                        </a:solidFill>
                        <a:latin typeface="Arial" panose="020B0604020202020204" pitchFamily="34" charset="0"/>
                        <a:ea typeface="+mn-ea"/>
                        <a:cs typeface="Arial" panose="020B0604020202020204" pitchFamily="34" charset="0"/>
                      </a:endParaRPr>
                    </a:p>
                  </a:txBody>
                  <a:tcPr/>
                </a:tc>
              </a:tr>
              <a:tr h="252148">
                <a:tc>
                  <a:txBody>
                    <a:bodyPr/>
                    <a:lstStyle/>
                    <a:p>
                      <a:r>
                        <a:rPr lang="nb-NO" sz="1050" b="1" dirty="0" err="1" smtClean="0">
                          <a:solidFill>
                            <a:schemeClr val="tx1"/>
                          </a:solidFill>
                          <a:latin typeface="Arial" panose="020B0604020202020204" pitchFamily="34" charset="0"/>
                          <a:cs typeface="Arial" panose="020B0604020202020204" pitchFamily="34" charset="0"/>
                        </a:rPr>
                        <a:t>PCa</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r>
                        <a:rPr lang="nb-NO" sz="1050" b="1" dirty="0" smtClean="0">
                          <a:solidFill>
                            <a:schemeClr val="tx1"/>
                          </a:solidFill>
                          <a:latin typeface="Arial" panose="020B0604020202020204" pitchFamily="34" charset="0"/>
                          <a:cs typeface="Arial" panose="020B0604020202020204" pitchFamily="34" charset="0"/>
                        </a:rPr>
                        <a:t>0.0350</a:t>
                      </a:r>
                      <a:endParaRPr lang="nb-NO" sz="1050" b="1" dirty="0">
                        <a:solidFill>
                          <a:schemeClr val="tx1"/>
                        </a:solidFill>
                        <a:latin typeface="Arial" panose="020B0604020202020204" pitchFamily="34" charset="0"/>
                        <a:cs typeface="Arial" panose="020B0604020202020204" pitchFamily="34" charset="0"/>
                      </a:endParaRPr>
                    </a:p>
                  </a:txBody>
                  <a:tcPr/>
                </a:tc>
              </a:tr>
            </a:tbl>
          </a:graphicData>
        </a:graphic>
      </p:graphicFrame>
      <p:graphicFrame>
        <p:nvGraphicFramePr>
          <p:cNvPr id="75" name="Table 74"/>
          <p:cNvGraphicFramePr>
            <a:graphicFrameLocks noGrp="1"/>
          </p:cNvGraphicFramePr>
          <p:nvPr>
            <p:extLst>
              <p:ext uri="{D42A27DB-BD31-4B8C-83A1-F6EECF244321}">
                <p14:modId xmlns:p14="http://schemas.microsoft.com/office/powerpoint/2010/main" val="1503167396"/>
              </p:ext>
            </p:extLst>
          </p:nvPr>
        </p:nvGraphicFramePr>
        <p:xfrm>
          <a:off x="2763877" y="4433312"/>
          <a:ext cx="2018481" cy="756444"/>
        </p:xfrm>
        <a:graphic>
          <a:graphicData uri="http://schemas.openxmlformats.org/drawingml/2006/table">
            <a:tbl>
              <a:tblPr firstRow="1" bandRow="1">
                <a:tableStyleId>{5C22544A-7EE6-4342-B048-85BDC9FD1C3A}</a:tableStyleId>
              </a:tblPr>
              <a:tblGrid>
                <a:gridCol w="672827"/>
                <a:gridCol w="672827"/>
                <a:gridCol w="672827"/>
              </a:tblGrid>
              <a:tr h="252148">
                <a:tc>
                  <a:txBody>
                    <a:bodyPr/>
                    <a:lstStyle/>
                    <a:p>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r>
                        <a:rPr lang="nb-NO" sz="1050" b="1" dirty="0" err="1" smtClean="0">
                          <a:solidFill>
                            <a:schemeClr val="tx1"/>
                          </a:solidFill>
                          <a:latin typeface="Arial" panose="020B0604020202020204" pitchFamily="34" charset="0"/>
                          <a:cs typeface="Arial" panose="020B0604020202020204" pitchFamily="34" charset="0"/>
                        </a:rPr>
                        <a:t>PCa</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r>
                        <a:rPr lang="nb-NO" sz="1050" b="1" dirty="0" smtClean="0">
                          <a:solidFill>
                            <a:schemeClr val="tx1"/>
                          </a:solidFill>
                          <a:latin typeface="Arial" panose="020B0604020202020204" pitchFamily="34" charset="0"/>
                          <a:cs typeface="Arial" panose="020B0604020202020204" pitchFamily="34" charset="0"/>
                        </a:rPr>
                        <a:t>CRPC</a:t>
                      </a:r>
                      <a:endParaRPr lang="nb-NO" sz="1050" b="1" dirty="0">
                        <a:solidFill>
                          <a:schemeClr val="tx1"/>
                        </a:solidFill>
                        <a:latin typeface="Arial" panose="020B0604020202020204" pitchFamily="34" charset="0"/>
                        <a:cs typeface="Arial" panose="020B0604020202020204" pitchFamily="34" charset="0"/>
                      </a:endParaRPr>
                    </a:p>
                  </a:txBody>
                  <a:tcPr/>
                </a:tc>
              </a:tr>
              <a:tr h="252148">
                <a:tc>
                  <a:txBody>
                    <a:bodyPr/>
                    <a:lstStyle/>
                    <a:p>
                      <a:r>
                        <a:rPr lang="nb-NO" sz="1050" b="1" dirty="0" smtClean="0">
                          <a:solidFill>
                            <a:schemeClr val="tx1"/>
                          </a:solidFill>
                          <a:latin typeface="Arial" panose="020B0604020202020204" pitchFamily="34" charset="0"/>
                          <a:cs typeface="Arial" panose="020B0604020202020204" pitchFamily="34" charset="0"/>
                        </a:rPr>
                        <a:t>Normal</a:t>
                      </a:r>
                    </a:p>
                  </a:txBody>
                  <a:tcPr/>
                </a:tc>
                <a:tc>
                  <a:txBody>
                    <a:bodyPr/>
                    <a:lstStyle/>
                    <a:p>
                      <a:r>
                        <a:rPr lang="nb-NO" sz="1050" b="1" dirty="0" smtClean="0">
                          <a:solidFill>
                            <a:schemeClr val="tx1"/>
                          </a:solidFill>
                          <a:latin typeface="Arial" panose="020B0604020202020204" pitchFamily="34" charset="0"/>
                          <a:cs typeface="Arial" panose="020B0604020202020204" pitchFamily="34" charset="0"/>
                        </a:rPr>
                        <a:t>0.0754</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pPr marL="0" algn="l" defTabSz="914400" rtl="0" eaLnBrk="1" latinLnBrk="0" hangingPunct="1"/>
                      <a:r>
                        <a:rPr lang="nb-NO" sz="1050" b="1" kern="1200" dirty="0" smtClean="0">
                          <a:solidFill>
                            <a:schemeClr val="tx1"/>
                          </a:solidFill>
                          <a:latin typeface="Arial" panose="020B0604020202020204" pitchFamily="34" charset="0"/>
                          <a:ea typeface="+mn-ea"/>
                          <a:cs typeface="Arial" panose="020B0604020202020204" pitchFamily="34" charset="0"/>
                        </a:rPr>
                        <a:t>8.3E-05</a:t>
                      </a:r>
                      <a:endParaRPr lang="nb-NO" sz="1050" b="1" kern="1200" dirty="0">
                        <a:solidFill>
                          <a:schemeClr val="tx1"/>
                        </a:solidFill>
                        <a:latin typeface="Arial" panose="020B0604020202020204" pitchFamily="34" charset="0"/>
                        <a:ea typeface="+mn-ea"/>
                        <a:cs typeface="Arial" panose="020B0604020202020204" pitchFamily="34" charset="0"/>
                      </a:endParaRPr>
                    </a:p>
                  </a:txBody>
                  <a:tcPr/>
                </a:tc>
              </a:tr>
              <a:tr h="252148">
                <a:tc>
                  <a:txBody>
                    <a:bodyPr/>
                    <a:lstStyle/>
                    <a:p>
                      <a:r>
                        <a:rPr lang="nb-NO" sz="1050" b="1" dirty="0" err="1" smtClean="0">
                          <a:solidFill>
                            <a:schemeClr val="tx1"/>
                          </a:solidFill>
                          <a:latin typeface="Arial" panose="020B0604020202020204" pitchFamily="34" charset="0"/>
                          <a:cs typeface="Arial" panose="020B0604020202020204" pitchFamily="34" charset="0"/>
                        </a:rPr>
                        <a:t>PCa</a:t>
                      </a:r>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endParaRPr lang="nb-NO" sz="1050" b="1" dirty="0">
                        <a:solidFill>
                          <a:schemeClr val="tx1"/>
                        </a:solidFill>
                        <a:latin typeface="Arial" panose="020B0604020202020204" pitchFamily="34" charset="0"/>
                        <a:cs typeface="Arial" panose="020B0604020202020204" pitchFamily="34" charset="0"/>
                      </a:endParaRPr>
                    </a:p>
                  </a:txBody>
                  <a:tcPr/>
                </a:tc>
                <a:tc>
                  <a:txBody>
                    <a:bodyPr/>
                    <a:lstStyle/>
                    <a:p>
                      <a:pPr marL="0" algn="l" defTabSz="914400" rtl="0" eaLnBrk="1" latinLnBrk="0" hangingPunct="1"/>
                      <a:r>
                        <a:rPr lang="nb-NO" sz="1050" b="1" kern="1200" dirty="0" smtClean="0">
                          <a:solidFill>
                            <a:schemeClr val="tx1"/>
                          </a:solidFill>
                          <a:latin typeface="Arial" panose="020B0604020202020204" pitchFamily="34" charset="0"/>
                          <a:ea typeface="+mn-ea"/>
                          <a:cs typeface="Arial" panose="020B0604020202020204" pitchFamily="34" charset="0"/>
                        </a:rPr>
                        <a:t>9.8E-05</a:t>
                      </a:r>
                      <a:endParaRPr lang="nb-NO" sz="1050" b="1" kern="1200" dirty="0">
                        <a:solidFill>
                          <a:schemeClr val="tx1"/>
                        </a:solidFill>
                        <a:latin typeface="Arial" panose="020B0604020202020204" pitchFamily="34" charset="0"/>
                        <a:ea typeface="+mn-ea"/>
                        <a:cs typeface="Arial" panose="020B0604020202020204" pitchFamily="34" charset="0"/>
                      </a:endParaRPr>
                    </a:p>
                  </a:txBody>
                  <a:tcPr/>
                </a:tc>
              </a:tr>
            </a:tbl>
          </a:graphicData>
        </a:graphic>
      </p:graphicFrame>
      <p:sp>
        <p:nvSpPr>
          <p:cNvPr id="47" name="Rectangle 46"/>
          <p:cNvSpPr/>
          <p:nvPr/>
        </p:nvSpPr>
        <p:spPr>
          <a:xfrm>
            <a:off x="5183514" y="2609936"/>
            <a:ext cx="625492" cy="784830"/>
          </a:xfrm>
          <a:prstGeom prst="rect">
            <a:avLst/>
          </a:prstGeom>
        </p:spPr>
        <p:txBody>
          <a:bodyPr wrap="none">
            <a:spAutoFit/>
          </a:bodyPr>
          <a:lstStyle/>
          <a:p>
            <a:pPr>
              <a:lnSpc>
                <a:spcPct val="150000"/>
              </a:lnSpc>
            </a:pPr>
            <a:r>
              <a:rPr lang="nb-NO" sz="1000" dirty="0" smtClean="0">
                <a:latin typeface="Arial" panose="020B0604020202020204" pitchFamily="34" charset="0"/>
                <a:cs typeface="Arial" panose="020B0604020202020204" pitchFamily="34" charset="0"/>
              </a:rPr>
              <a:t>Normal</a:t>
            </a:r>
          </a:p>
          <a:p>
            <a:pPr>
              <a:lnSpc>
                <a:spcPct val="150000"/>
              </a:lnSpc>
            </a:pPr>
            <a:r>
              <a:rPr lang="nb-NO" sz="1000" dirty="0" err="1" smtClean="0">
                <a:latin typeface="Arial" panose="020B0604020202020204" pitchFamily="34" charset="0"/>
                <a:cs typeface="Arial" panose="020B0604020202020204" pitchFamily="34" charset="0"/>
              </a:rPr>
              <a:t>PCa</a:t>
            </a:r>
            <a:endParaRPr lang="nb-NO" sz="1000" dirty="0" smtClean="0">
              <a:latin typeface="Arial" panose="020B0604020202020204" pitchFamily="34" charset="0"/>
              <a:cs typeface="Arial" panose="020B0604020202020204" pitchFamily="34" charset="0"/>
            </a:endParaRPr>
          </a:p>
          <a:p>
            <a:pPr>
              <a:lnSpc>
                <a:spcPct val="150000"/>
              </a:lnSpc>
            </a:pPr>
            <a:r>
              <a:rPr lang="nb-NO" sz="1000" dirty="0" smtClean="0">
                <a:latin typeface="Arial" panose="020B0604020202020204" pitchFamily="34" charset="0"/>
                <a:cs typeface="Arial" panose="020B0604020202020204" pitchFamily="34" charset="0"/>
              </a:rPr>
              <a:t>CRPC</a:t>
            </a:r>
            <a:endParaRPr lang="nb-NO" sz="1000" dirty="0"/>
          </a:p>
        </p:txBody>
      </p:sp>
      <p:grpSp>
        <p:nvGrpSpPr>
          <p:cNvPr id="3" name="Group 2"/>
          <p:cNvGrpSpPr/>
          <p:nvPr/>
        </p:nvGrpSpPr>
        <p:grpSpPr>
          <a:xfrm>
            <a:off x="5682067" y="1476829"/>
            <a:ext cx="3355734" cy="2545005"/>
            <a:chOff x="5682067" y="1476829"/>
            <a:chExt cx="3355734" cy="2545005"/>
          </a:xfrm>
        </p:grpSpPr>
        <p:sp>
          <p:nvSpPr>
            <p:cNvPr id="55" name="Line 242"/>
            <p:cNvSpPr>
              <a:spLocks noChangeShapeType="1"/>
            </p:cNvSpPr>
            <p:nvPr/>
          </p:nvSpPr>
          <p:spPr bwMode="auto">
            <a:xfrm flipV="1">
              <a:off x="6979988" y="3816898"/>
              <a:ext cx="1232932" cy="0"/>
            </a:xfrm>
            <a:prstGeom prst="line">
              <a:avLst/>
            </a:prstGeom>
            <a:noFill/>
            <a:ln w="19050">
              <a:solidFill>
                <a:srgbClr val="000000"/>
              </a:solidFill>
              <a:round/>
              <a:headEnd/>
              <a:tailEnd/>
            </a:ln>
          </p:spPr>
          <p:txBody>
            <a:bodyPr/>
            <a:lstStyle/>
            <a:p>
              <a:endParaRPr lang="en-US"/>
            </a:p>
          </p:txBody>
        </p:sp>
        <p:grpSp>
          <p:nvGrpSpPr>
            <p:cNvPr id="2" name="Group 1"/>
            <p:cNvGrpSpPr/>
            <p:nvPr/>
          </p:nvGrpSpPr>
          <p:grpSpPr>
            <a:xfrm>
              <a:off x="5682067" y="1476829"/>
              <a:ext cx="3355734" cy="2545005"/>
              <a:chOff x="5682067" y="1476829"/>
              <a:chExt cx="3355734" cy="2545005"/>
            </a:xfrm>
          </p:grpSpPr>
          <p:grpSp>
            <p:nvGrpSpPr>
              <p:cNvPr id="54" name="Group 53"/>
              <p:cNvGrpSpPr/>
              <p:nvPr/>
            </p:nvGrpSpPr>
            <p:grpSpPr>
              <a:xfrm>
                <a:off x="6084892" y="2006530"/>
                <a:ext cx="2952909" cy="2015304"/>
                <a:chOff x="699716" y="995623"/>
                <a:chExt cx="4560017" cy="3372940"/>
              </a:xfrm>
            </p:grpSpPr>
            <p:pic>
              <p:nvPicPr>
                <p:cNvPr id="5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441" b="15638"/>
                <a:stretch/>
              </p:blipFill>
              <p:spPr bwMode="auto">
                <a:xfrm>
                  <a:off x="1219200" y="1066800"/>
                  <a:ext cx="3833812" cy="2666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TextBox 56"/>
                <p:cNvSpPr txBox="1"/>
                <p:nvPr/>
              </p:nvSpPr>
              <p:spPr>
                <a:xfrm>
                  <a:off x="1600199" y="3657516"/>
                  <a:ext cx="394088" cy="412091"/>
                </a:xfrm>
                <a:prstGeom prst="rect">
                  <a:avLst/>
                </a:prstGeom>
                <a:noFill/>
              </p:spPr>
              <p:txBody>
                <a:bodyPr wrap="none" rtlCol="0">
                  <a:spAutoFit/>
                </a:bodyPr>
                <a:lstStyle/>
                <a:p>
                  <a:r>
                    <a:rPr lang="nb-NO" sz="1000" dirty="0" smtClean="0"/>
                    <a:t>0</a:t>
                  </a:r>
                  <a:endParaRPr lang="nb-NO" sz="1000" dirty="0"/>
                </a:p>
              </p:txBody>
            </p:sp>
            <p:sp>
              <p:nvSpPr>
                <p:cNvPr id="58" name="TextBox 57"/>
                <p:cNvSpPr txBox="1"/>
                <p:nvPr/>
              </p:nvSpPr>
              <p:spPr>
                <a:xfrm>
                  <a:off x="2257426" y="3657516"/>
                  <a:ext cx="448548" cy="412091"/>
                </a:xfrm>
                <a:prstGeom prst="rect">
                  <a:avLst/>
                </a:prstGeom>
                <a:noFill/>
              </p:spPr>
              <p:txBody>
                <a:bodyPr wrap="none" rtlCol="0">
                  <a:spAutoFit/>
                </a:bodyPr>
                <a:lstStyle/>
                <a:p>
                  <a:r>
                    <a:rPr lang="nb-NO" sz="1000" dirty="0" smtClean="0"/>
                    <a:t>1 </a:t>
                  </a:r>
                  <a:endParaRPr lang="nb-NO" sz="1000" dirty="0"/>
                </a:p>
              </p:txBody>
            </p:sp>
            <p:sp>
              <p:nvSpPr>
                <p:cNvPr id="59" name="TextBox 58"/>
                <p:cNvSpPr txBox="1"/>
                <p:nvPr/>
              </p:nvSpPr>
              <p:spPr>
                <a:xfrm>
                  <a:off x="2933700" y="3657516"/>
                  <a:ext cx="448548" cy="412091"/>
                </a:xfrm>
                <a:prstGeom prst="rect">
                  <a:avLst/>
                </a:prstGeom>
                <a:noFill/>
              </p:spPr>
              <p:txBody>
                <a:bodyPr wrap="none" rtlCol="0">
                  <a:spAutoFit/>
                </a:bodyPr>
                <a:lstStyle/>
                <a:p>
                  <a:r>
                    <a:rPr lang="nb-NO" sz="1000" dirty="0" smtClean="0"/>
                    <a:t>2 </a:t>
                  </a:r>
                  <a:endParaRPr lang="nb-NO" sz="1000" dirty="0"/>
                </a:p>
              </p:txBody>
            </p:sp>
            <p:sp>
              <p:nvSpPr>
                <p:cNvPr id="60" name="TextBox 59"/>
                <p:cNvSpPr txBox="1"/>
                <p:nvPr/>
              </p:nvSpPr>
              <p:spPr>
                <a:xfrm>
                  <a:off x="3609975" y="3657516"/>
                  <a:ext cx="448548" cy="412091"/>
                </a:xfrm>
                <a:prstGeom prst="rect">
                  <a:avLst/>
                </a:prstGeom>
                <a:noFill/>
              </p:spPr>
              <p:txBody>
                <a:bodyPr wrap="none" rtlCol="0">
                  <a:spAutoFit/>
                </a:bodyPr>
                <a:lstStyle/>
                <a:p>
                  <a:r>
                    <a:rPr lang="nb-NO" sz="1000" dirty="0" smtClean="0"/>
                    <a:t>4 </a:t>
                  </a:r>
                  <a:endParaRPr lang="nb-NO" sz="1000" dirty="0"/>
                </a:p>
              </p:txBody>
            </p:sp>
            <p:sp>
              <p:nvSpPr>
                <p:cNvPr id="61" name="TextBox 60"/>
                <p:cNvSpPr txBox="1"/>
                <p:nvPr/>
              </p:nvSpPr>
              <p:spPr>
                <a:xfrm>
                  <a:off x="1892935" y="3956472"/>
                  <a:ext cx="2389285" cy="412091"/>
                </a:xfrm>
                <a:prstGeom prst="rect">
                  <a:avLst/>
                </a:prstGeom>
                <a:noFill/>
              </p:spPr>
              <p:txBody>
                <a:bodyPr wrap="none" rtlCol="0">
                  <a:spAutoFit/>
                </a:bodyPr>
                <a:lstStyle/>
                <a:p>
                  <a:r>
                    <a:rPr lang="nb-NO" sz="1000" dirty="0" err="1" smtClean="0"/>
                    <a:t>Weeks</a:t>
                  </a:r>
                  <a:r>
                    <a:rPr lang="nb-NO" sz="1000" dirty="0" smtClean="0"/>
                    <a:t> </a:t>
                  </a:r>
                  <a:r>
                    <a:rPr lang="nb-NO" sz="1000" dirty="0" err="1" smtClean="0"/>
                    <a:t>after</a:t>
                  </a:r>
                  <a:r>
                    <a:rPr lang="nb-NO" sz="1000" dirty="0" smtClean="0"/>
                    <a:t> </a:t>
                  </a:r>
                  <a:r>
                    <a:rPr lang="nb-NO" sz="1000" dirty="0" err="1" smtClean="0"/>
                    <a:t>castration</a:t>
                  </a:r>
                  <a:endParaRPr lang="nb-NO" sz="1000" dirty="0"/>
                </a:p>
              </p:txBody>
            </p:sp>
            <p:sp>
              <p:nvSpPr>
                <p:cNvPr id="62" name="TextBox 61"/>
                <p:cNvSpPr txBox="1"/>
                <p:nvPr/>
              </p:nvSpPr>
              <p:spPr>
                <a:xfrm>
                  <a:off x="3932406" y="3819525"/>
                  <a:ext cx="1327327" cy="412091"/>
                </a:xfrm>
                <a:prstGeom prst="rect">
                  <a:avLst/>
                </a:prstGeom>
                <a:noFill/>
              </p:spPr>
              <p:txBody>
                <a:bodyPr wrap="none" rtlCol="0">
                  <a:spAutoFit/>
                </a:bodyPr>
                <a:lstStyle/>
                <a:p>
                  <a:r>
                    <a:rPr lang="nb-NO" sz="1000" dirty="0" smtClean="0"/>
                    <a:t> </a:t>
                  </a:r>
                  <a:r>
                    <a:rPr lang="nb-NO" sz="1000" dirty="0" err="1" smtClean="0"/>
                    <a:t>Refractory</a:t>
                  </a:r>
                  <a:endParaRPr lang="nb-NO" sz="1000" dirty="0"/>
                </a:p>
              </p:txBody>
            </p:sp>
            <p:sp>
              <p:nvSpPr>
                <p:cNvPr id="63" name="TextBox 62"/>
                <p:cNvSpPr txBox="1"/>
                <p:nvPr/>
              </p:nvSpPr>
              <p:spPr>
                <a:xfrm rot="16200000">
                  <a:off x="-650417" y="2345756"/>
                  <a:ext cx="3080492" cy="380226"/>
                </a:xfrm>
                <a:prstGeom prst="rect">
                  <a:avLst/>
                </a:prstGeom>
                <a:noFill/>
              </p:spPr>
              <p:txBody>
                <a:bodyPr wrap="none" rtlCol="0">
                  <a:spAutoFit/>
                </a:bodyPr>
                <a:lstStyle/>
                <a:p>
                  <a:r>
                    <a:rPr lang="nb-NO" sz="1000" dirty="0" smtClean="0"/>
                    <a:t>Log </a:t>
                  </a:r>
                  <a:r>
                    <a:rPr lang="nb-NO" sz="1000" dirty="0" err="1" smtClean="0"/>
                    <a:t>expression</a:t>
                  </a:r>
                  <a:r>
                    <a:rPr lang="nb-NO" sz="1000" dirty="0" smtClean="0"/>
                    <a:t> </a:t>
                  </a:r>
                  <a:r>
                    <a:rPr lang="nb-NO" sz="1000" dirty="0" err="1" smtClean="0"/>
                    <a:t>of</a:t>
                  </a:r>
                  <a:r>
                    <a:rPr lang="nb-NO" sz="1000" dirty="0" smtClean="0"/>
                    <a:t> STAMP2</a:t>
                  </a:r>
                  <a:endParaRPr lang="nb-NO" sz="1000" dirty="0"/>
                </a:p>
              </p:txBody>
            </p:sp>
            <p:sp>
              <p:nvSpPr>
                <p:cNvPr id="64" name="TextBox 63"/>
                <p:cNvSpPr txBox="1"/>
                <p:nvPr/>
              </p:nvSpPr>
              <p:spPr>
                <a:xfrm>
                  <a:off x="941630" y="1471225"/>
                  <a:ext cx="394088" cy="412091"/>
                </a:xfrm>
                <a:prstGeom prst="rect">
                  <a:avLst/>
                </a:prstGeom>
                <a:noFill/>
              </p:spPr>
              <p:txBody>
                <a:bodyPr wrap="none" rtlCol="0">
                  <a:spAutoFit/>
                </a:bodyPr>
                <a:lstStyle/>
                <a:p>
                  <a:r>
                    <a:rPr lang="nb-NO" sz="1000" dirty="0" smtClean="0"/>
                    <a:t>0</a:t>
                  </a:r>
                  <a:endParaRPr lang="nb-NO" sz="1000" dirty="0"/>
                </a:p>
              </p:txBody>
            </p:sp>
            <p:sp>
              <p:nvSpPr>
                <p:cNvPr id="65" name="TextBox 64"/>
                <p:cNvSpPr txBox="1"/>
                <p:nvPr/>
              </p:nvSpPr>
              <p:spPr>
                <a:xfrm>
                  <a:off x="890333" y="1899850"/>
                  <a:ext cx="460926" cy="412091"/>
                </a:xfrm>
                <a:prstGeom prst="rect">
                  <a:avLst/>
                </a:prstGeom>
                <a:noFill/>
              </p:spPr>
              <p:txBody>
                <a:bodyPr wrap="none" rtlCol="0">
                  <a:spAutoFit/>
                </a:bodyPr>
                <a:lstStyle/>
                <a:p>
                  <a:r>
                    <a:rPr lang="nb-NO" sz="1000" dirty="0" smtClean="0"/>
                    <a:t>-2</a:t>
                  </a:r>
                  <a:endParaRPr lang="nb-NO" sz="1000" dirty="0"/>
                </a:p>
              </p:txBody>
            </p:sp>
            <p:sp>
              <p:nvSpPr>
                <p:cNvPr id="66" name="TextBox 65"/>
                <p:cNvSpPr txBox="1"/>
                <p:nvPr/>
              </p:nvSpPr>
              <p:spPr>
                <a:xfrm>
                  <a:off x="890333" y="2357049"/>
                  <a:ext cx="460926" cy="412091"/>
                </a:xfrm>
                <a:prstGeom prst="rect">
                  <a:avLst/>
                </a:prstGeom>
                <a:noFill/>
              </p:spPr>
              <p:txBody>
                <a:bodyPr wrap="none" rtlCol="0">
                  <a:spAutoFit/>
                </a:bodyPr>
                <a:lstStyle/>
                <a:p>
                  <a:r>
                    <a:rPr lang="nb-NO" sz="1000" dirty="0" smtClean="0"/>
                    <a:t>-4</a:t>
                  </a:r>
                  <a:endParaRPr lang="nb-NO" sz="1000" dirty="0"/>
                </a:p>
              </p:txBody>
            </p:sp>
            <p:sp>
              <p:nvSpPr>
                <p:cNvPr id="67" name="TextBox 66"/>
                <p:cNvSpPr txBox="1"/>
                <p:nvPr/>
              </p:nvSpPr>
              <p:spPr>
                <a:xfrm>
                  <a:off x="890333" y="2801123"/>
                  <a:ext cx="460926" cy="412091"/>
                </a:xfrm>
                <a:prstGeom prst="rect">
                  <a:avLst/>
                </a:prstGeom>
                <a:noFill/>
              </p:spPr>
              <p:txBody>
                <a:bodyPr wrap="none" rtlCol="0">
                  <a:spAutoFit/>
                </a:bodyPr>
                <a:lstStyle/>
                <a:p>
                  <a:r>
                    <a:rPr lang="nb-NO" sz="1000" dirty="0" smtClean="0"/>
                    <a:t>-6</a:t>
                  </a:r>
                  <a:endParaRPr lang="nb-NO" sz="1000" dirty="0"/>
                </a:p>
              </p:txBody>
            </p:sp>
            <p:sp>
              <p:nvSpPr>
                <p:cNvPr id="68" name="TextBox 67"/>
                <p:cNvSpPr txBox="1"/>
                <p:nvPr/>
              </p:nvSpPr>
              <p:spPr>
                <a:xfrm>
                  <a:off x="890333" y="3252401"/>
                  <a:ext cx="460926" cy="412091"/>
                </a:xfrm>
                <a:prstGeom prst="rect">
                  <a:avLst/>
                </a:prstGeom>
                <a:noFill/>
              </p:spPr>
              <p:txBody>
                <a:bodyPr wrap="none" rtlCol="0">
                  <a:spAutoFit/>
                </a:bodyPr>
                <a:lstStyle/>
                <a:p>
                  <a:r>
                    <a:rPr lang="nb-NO" sz="1000" dirty="0" smtClean="0"/>
                    <a:t>-8</a:t>
                  </a:r>
                  <a:endParaRPr lang="nb-NO" sz="1000" dirty="0"/>
                </a:p>
              </p:txBody>
            </p:sp>
          </p:grpSp>
          <p:sp>
            <p:nvSpPr>
              <p:cNvPr id="69" name="Text Box 2"/>
              <p:cNvSpPr txBox="1">
                <a:spLocks noChangeArrowheads="1"/>
              </p:cNvSpPr>
              <p:nvPr/>
            </p:nvSpPr>
            <p:spPr bwMode="auto">
              <a:xfrm>
                <a:off x="5682067" y="1476829"/>
                <a:ext cx="406932" cy="461665"/>
              </a:xfrm>
              <a:prstGeom prst="rect">
                <a:avLst/>
              </a:prstGeom>
              <a:noFill/>
              <a:ln w="9525">
                <a:noFill/>
                <a:miter lim="800000"/>
                <a:headEnd/>
                <a:tailEnd/>
              </a:ln>
            </p:spPr>
            <p:txBody>
              <a:bodyPr wrap="none">
                <a:spAutoFit/>
              </a:bodyPr>
              <a:lstStyle/>
              <a:p>
                <a:r>
                  <a:rPr lang="nb-NO" sz="2400" b="1" dirty="0" smtClean="0"/>
                  <a:t>B</a:t>
                </a:r>
                <a:endParaRPr lang="en-US" sz="2400" b="1" dirty="0"/>
              </a:p>
            </p:txBody>
          </p:sp>
        </p:grpSp>
        <p:cxnSp>
          <p:nvCxnSpPr>
            <p:cNvPr id="74" name="Straight Connector 73"/>
            <p:cNvCxnSpPr/>
            <p:nvPr/>
          </p:nvCxnSpPr>
          <p:spPr>
            <a:xfrm>
              <a:off x="6741994" y="2285052"/>
              <a:ext cx="82398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7565853" y="2290857"/>
              <a:ext cx="0" cy="4831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7055510" y="2773967"/>
              <a:ext cx="12044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746757" y="2285052"/>
              <a:ext cx="0" cy="558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7076923" y="2221050"/>
              <a:ext cx="274434" cy="369332"/>
            </a:xfrm>
            <a:prstGeom prst="rect">
              <a:avLst/>
            </a:prstGeom>
            <a:noFill/>
          </p:spPr>
          <p:txBody>
            <a:bodyPr wrap="none" rtlCol="0">
              <a:spAutoFit/>
            </a:bodyPr>
            <a:lstStyle/>
            <a:p>
              <a:r>
                <a:rPr lang="nb-NO" sz="1800" dirty="0" smtClean="0"/>
                <a:t>*</a:t>
              </a:r>
              <a:endParaRPr lang="nb-NO" sz="1800" dirty="0"/>
            </a:p>
          </p:txBody>
        </p:sp>
        <p:cxnSp>
          <p:nvCxnSpPr>
            <p:cNvPr id="83" name="Straight Connector 82"/>
            <p:cNvCxnSpPr/>
            <p:nvPr/>
          </p:nvCxnSpPr>
          <p:spPr>
            <a:xfrm>
              <a:off x="7647457" y="2221050"/>
              <a:ext cx="9245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7667428" y="2221050"/>
              <a:ext cx="0" cy="54466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7884883" y="2166196"/>
              <a:ext cx="274434" cy="369332"/>
            </a:xfrm>
            <a:prstGeom prst="rect">
              <a:avLst/>
            </a:prstGeom>
            <a:noFill/>
          </p:spPr>
          <p:txBody>
            <a:bodyPr wrap="none" rtlCol="0">
              <a:spAutoFit/>
            </a:bodyPr>
            <a:lstStyle/>
            <a:p>
              <a:r>
                <a:rPr lang="nb-NO" sz="1800" dirty="0" smtClean="0"/>
                <a:t>*</a:t>
              </a:r>
              <a:endParaRPr lang="nb-NO" sz="1800" dirty="0"/>
            </a:p>
          </p:txBody>
        </p:sp>
      </p:grpSp>
      <p:sp>
        <p:nvSpPr>
          <p:cNvPr id="78" name="TextBox 77"/>
          <p:cNvSpPr txBox="1"/>
          <p:nvPr/>
        </p:nvSpPr>
        <p:spPr>
          <a:xfrm>
            <a:off x="1574646" y="788"/>
            <a:ext cx="5904581" cy="523220"/>
          </a:xfrm>
          <a:prstGeom prst="rect">
            <a:avLst/>
          </a:prstGeom>
          <a:noFill/>
        </p:spPr>
        <p:txBody>
          <a:bodyPr wrap="none" rtlCol="0">
            <a:spAutoFit/>
          </a:bodyPr>
          <a:lstStyle/>
          <a:p>
            <a:pPr algn="ctr"/>
            <a:r>
              <a:rPr lang="en-US" sz="2800" b="1" dirty="0">
                <a:solidFill>
                  <a:srgbClr val="7030A0"/>
                </a:solidFill>
              </a:rPr>
              <a:t>STAMP2 </a:t>
            </a:r>
            <a:r>
              <a:rPr lang="en-US" sz="2800" b="1" dirty="0" smtClean="0">
                <a:solidFill>
                  <a:srgbClr val="7030A0"/>
                </a:solidFill>
              </a:rPr>
              <a:t>is </a:t>
            </a:r>
            <a:r>
              <a:rPr lang="nb-NO" sz="2800" b="1" dirty="0" err="1" smtClean="0">
                <a:solidFill>
                  <a:srgbClr val="7030A0"/>
                </a:solidFill>
              </a:rPr>
              <a:t>associated</a:t>
            </a:r>
            <a:r>
              <a:rPr lang="nb-NO" sz="2800" b="1" dirty="0" smtClean="0">
                <a:solidFill>
                  <a:srgbClr val="7030A0"/>
                </a:solidFill>
              </a:rPr>
              <a:t> </a:t>
            </a:r>
            <a:r>
              <a:rPr lang="nb-NO" sz="2800" b="1" dirty="0" err="1" smtClean="0">
                <a:solidFill>
                  <a:srgbClr val="7030A0"/>
                </a:solidFill>
              </a:rPr>
              <a:t>with</a:t>
            </a:r>
            <a:r>
              <a:rPr lang="nb-NO" sz="2800" b="1" dirty="0" smtClean="0">
                <a:solidFill>
                  <a:srgbClr val="7030A0"/>
                </a:solidFill>
              </a:rPr>
              <a:t> CRPC</a:t>
            </a:r>
            <a:endParaRPr lang="nb-NO" sz="2800" b="1" dirty="0">
              <a:solidFill>
                <a:srgbClr val="7030A0"/>
              </a:solidFill>
            </a:endParaRPr>
          </a:p>
        </p:txBody>
      </p:sp>
    </p:spTree>
    <p:extLst>
      <p:ext uri="{BB962C8B-B14F-4D97-AF65-F5344CB8AC3E}">
        <p14:creationId xmlns:p14="http://schemas.microsoft.com/office/powerpoint/2010/main" val="22779842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24"/>
          <p:cNvSpPr txBox="1">
            <a:spLocks noChangeArrowheads="1"/>
          </p:cNvSpPr>
          <p:nvPr/>
        </p:nvSpPr>
        <p:spPr bwMode="auto">
          <a:xfrm>
            <a:off x="344759" y="115069"/>
            <a:ext cx="8124825" cy="523220"/>
          </a:xfrm>
          <a:prstGeom prst="rect">
            <a:avLst/>
          </a:prstGeom>
          <a:noFill/>
          <a:ln w="9525">
            <a:noFill/>
            <a:miter lim="800000"/>
            <a:headEnd/>
            <a:tailEnd/>
          </a:ln>
          <a:effectLst/>
        </p:spPr>
        <p:txBody>
          <a:bodyPr wrap="square">
            <a:spAutoFit/>
          </a:bodyPr>
          <a:lstStyle/>
          <a:p>
            <a:pPr algn="ctr" defTabSz="457200"/>
            <a:r>
              <a:rPr lang="nb-NO" sz="2800" b="1" dirty="0" err="1">
                <a:solidFill>
                  <a:srgbClr val="7030A0"/>
                </a:solidFill>
              </a:rPr>
              <a:t>Nanoliposomal</a:t>
            </a:r>
            <a:r>
              <a:rPr lang="nb-NO" sz="2800" b="1" dirty="0">
                <a:solidFill>
                  <a:srgbClr val="7030A0"/>
                </a:solidFill>
              </a:rPr>
              <a:t> </a:t>
            </a:r>
            <a:r>
              <a:rPr lang="nb-NO" sz="2800" b="1" dirty="0" err="1">
                <a:solidFill>
                  <a:srgbClr val="7030A0"/>
                </a:solidFill>
              </a:rPr>
              <a:t>siRNA</a:t>
            </a:r>
            <a:r>
              <a:rPr lang="nb-NO" sz="2800" b="1" dirty="0">
                <a:solidFill>
                  <a:srgbClr val="7030A0"/>
                </a:solidFill>
              </a:rPr>
              <a:t> </a:t>
            </a:r>
            <a:r>
              <a:rPr lang="nb-NO" sz="2800" b="1" dirty="0" err="1">
                <a:solidFill>
                  <a:srgbClr val="7030A0"/>
                </a:solidFill>
              </a:rPr>
              <a:t>delivery</a:t>
            </a:r>
            <a:r>
              <a:rPr lang="nb-NO" sz="2800" b="1" dirty="0">
                <a:solidFill>
                  <a:srgbClr val="7030A0"/>
                </a:solidFill>
              </a:rPr>
              <a:t> to tumors</a:t>
            </a:r>
            <a:endParaRPr lang="en-US" sz="2800" b="1" dirty="0">
              <a:solidFill>
                <a:srgbClr val="7030A0"/>
              </a:solidFill>
            </a:endParaRPr>
          </a:p>
        </p:txBody>
      </p:sp>
      <p:sp>
        <p:nvSpPr>
          <p:cNvPr id="4" name="Text Box 2"/>
          <p:cNvSpPr txBox="1">
            <a:spLocks noChangeArrowheads="1"/>
          </p:cNvSpPr>
          <p:nvPr/>
        </p:nvSpPr>
        <p:spPr bwMode="auto">
          <a:xfrm>
            <a:off x="852759" y="839284"/>
            <a:ext cx="7697327" cy="1938992"/>
          </a:xfrm>
          <a:prstGeom prst="rect">
            <a:avLst/>
          </a:prstGeom>
          <a:noFill/>
          <a:ln w="9525">
            <a:noFill/>
            <a:miter lim="800000"/>
            <a:headEnd/>
            <a:tailEnd/>
          </a:ln>
          <a:effectLst/>
        </p:spPr>
        <p:txBody>
          <a:bodyPr wrap="square" anchor="ctr">
            <a:spAutoFit/>
          </a:bodyPr>
          <a:lstStyle/>
          <a:p>
            <a:pPr marL="342900" indent="-342900" algn="just">
              <a:buFont typeface="Wingdings" charset="0"/>
              <a:buChar char="l"/>
            </a:pPr>
            <a:r>
              <a:rPr lang="en-GB" sz="2400" b="1" dirty="0" smtClean="0">
                <a:solidFill>
                  <a:srgbClr val="000066"/>
                </a:solidFill>
              </a:rPr>
              <a:t>Efficiency: </a:t>
            </a:r>
            <a:r>
              <a:rPr lang="en-GB" sz="2400" dirty="0" smtClean="0"/>
              <a:t>DOPC based </a:t>
            </a:r>
            <a:r>
              <a:rPr lang="nb-NO" sz="2400" dirty="0" err="1" smtClean="0"/>
              <a:t>nanoliposomes</a:t>
            </a:r>
            <a:r>
              <a:rPr lang="nb-NO" sz="2400" dirty="0" smtClean="0"/>
              <a:t> </a:t>
            </a:r>
            <a:r>
              <a:rPr lang="nb-NO" sz="2400" dirty="0" err="1" smtClean="0"/>
              <a:t>can</a:t>
            </a:r>
            <a:r>
              <a:rPr lang="nb-NO" sz="2400" dirty="0" smtClean="0"/>
              <a:t> </a:t>
            </a:r>
            <a:r>
              <a:rPr lang="nb-NO" sz="2400" dirty="0" err="1" smtClean="0"/>
              <a:t>deliver</a:t>
            </a:r>
            <a:r>
              <a:rPr lang="nb-NO" sz="2400" dirty="0" smtClean="0"/>
              <a:t> </a:t>
            </a:r>
            <a:r>
              <a:rPr lang="nb-NO" sz="2400" dirty="0" err="1" smtClean="0"/>
              <a:t>siRNA</a:t>
            </a:r>
            <a:r>
              <a:rPr lang="nb-NO" sz="2400" dirty="0" smtClean="0"/>
              <a:t> </a:t>
            </a:r>
            <a:r>
              <a:rPr lang="nb-NO" sz="2400" i="1" dirty="0" smtClean="0"/>
              <a:t>in </a:t>
            </a:r>
            <a:r>
              <a:rPr lang="nb-NO" sz="2400" i="1" dirty="0" err="1" smtClean="0"/>
              <a:t>vivo</a:t>
            </a:r>
            <a:r>
              <a:rPr lang="nb-NO" sz="2400" dirty="0" smtClean="0"/>
              <a:t> </a:t>
            </a:r>
            <a:r>
              <a:rPr lang="nb-NO" sz="2400" dirty="0" err="1" smtClean="0"/>
              <a:t>into</a:t>
            </a:r>
            <a:r>
              <a:rPr lang="nb-NO" sz="2400" dirty="0" smtClean="0"/>
              <a:t> </a:t>
            </a:r>
            <a:r>
              <a:rPr lang="nb-NO" sz="2400" dirty="0" err="1" smtClean="0"/>
              <a:t>tumour</a:t>
            </a:r>
            <a:r>
              <a:rPr lang="nb-NO" sz="2400" dirty="0" smtClean="0"/>
              <a:t> </a:t>
            </a:r>
            <a:r>
              <a:rPr lang="nb-NO" sz="2400" dirty="0" err="1" smtClean="0"/>
              <a:t>cells</a:t>
            </a:r>
            <a:r>
              <a:rPr lang="nb-NO" sz="2400" dirty="0" smtClean="0"/>
              <a:t> 10- and 30-fold more </a:t>
            </a:r>
            <a:r>
              <a:rPr lang="nb-NO" sz="2400" dirty="0" err="1" smtClean="0"/>
              <a:t>effectively</a:t>
            </a:r>
            <a:r>
              <a:rPr lang="nb-NO" sz="2400" dirty="0" smtClean="0"/>
              <a:t> </a:t>
            </a:r>
            <a:r>
              <a:rPr lang="nb-NO" sz="2400" dirty="0" err="1" smtClean="0"/>
              <a:t>than</a:t>
            </a:r>
            <a:r>
              <a:rPr lang="nb-NO" sz="2400" dirty="0" smtClean="0"/>
              <a:t> </a:t>
            </a:r>
            <a:r>
              <a:rPr lang="nb-NO" sz="2400" dirty="0" err="1" smtClean="0"/>
              <a:t>cationic</a:t>
            </a:r>
            <a:r>
              <a:rPr lang="nb-NO" sz="2400" dirty="0" smtClean="0"/>
              <a:t> </a:t>
            </a:r>
            <a:r>
              <a:rPr lang="nb-NO" sz="2400" dirty="0" err="1" smtClean="0"/>
              <a:t>liposomes</a:t>
            </a:r>
            <a:r>
              <a:rPr lang="nb-NO" sz="2400" dirty="0" smtClean="0"/>
              <a:t> (</a:t>
            </a:r>
            <a:r>
              <a:rPr lang="nb-NO" sz="2400" dirty="0" err="1" smtClean="0"/>
              <a:t>e.g</a:t>
            </a:r>
            <a:r>
              <a:rPr lang="nb-NO" sz="2400" dirty="0" smtClean="0"/>
              <a:t>. DOTAP) and </a:t>
            </a:r>
            <a:r>
              <a:rPr lang="nb-NO" sz="2400" dirty="0" err="1" smtClean="0"/>
              <a:t>naked</a:t>
            </a:r>
            <a:r>
              <a:rPr lang="nb-NO" sz="2400" dirty="0" smtClean="0"/>
              <a:t> </a:t>
            </a:r>
            <a:r>
              <a:rPr lang="nb-NO" sz="2400" dirty="0" err="1" smtClean="0"/>
              <a:t>siRNA</a:t>
            </a:r>
            <a:r>
              <a:rPr lang="nb-NO" sz="2400" dirty="0" smtClean="0"/>
              <a:t>, </a:t>
            </a:r>
            <a:r>
              <a:rPr lang="nb-NO" sz="2400" dirty="0" err="1" smtClean="0"/>
              <a:t>respectively</a:t>
            </a:r>
            <a:r>
              <a:rPr lang="nb-NO" sz="2400" dirty="0" smtClean="0"/>
              <a:t> (</a:t>
            </a:r>
            <a:r>
              <a:rPr lang="nb-NO" sz="2400" dirty="0" err="1" smtClean="0"/>
              <a:t>Ozpolat</a:t>
            </a:r>
            <a:r>
              <a:rPr lang="nb-NO" sz="2400" dirty="0" smtClean="0"/>
              <a:t> et al, 2009)</a:t>
            </a:r>
            <a:r>
              <a:rPr lang="nb-NO" sz="2400" b="1" dirty="0" smtClean="0"/>
              <a:t>.</a:t>
            </a:r>
            <a:endParaRPr lang="en-GB" sz="2400" b="1" dirty="0"/>
          </a:p>
          <a:p>
            <a:pPr marL="342900" indent="-342900" algn="just">
              <a:buFont typeface="Wingdings" charset="0"/>
              <a:buChar char="l"/>
            </a:pPr>
            <a:endParaRPr lang="en-GB" sz="2400" b="1" dirty="0"/>
          </a:p>
        </p:txBody>
      </p:sp>
      <p:sp>
        <p:nvSpPr>
          <p:cNvPr id="5" name="Text Box 4"/>
          <p:cNvSpPr txBox="1">
            <a:spLocks noChangeArrowheads="1"/>
          </p:cNvSpPr>
          <p:nvPr/>
        </p:nvSpPr>
        <p:spPr bwMode="auto">
          <a:xfrm>
            <a:off x="852759" y="2405995"/>
            <a:ext cx="7710216" cy="2677656"/>
          </a:xfrm>
          <a:prstGeom prst="rect">
            <a:avLst/>
          </a:prstGeom>
          <a:noFill/>
          <a:ln w="9525">
            <a:noFill/>
            <a:miter lim="800000"/>
            <a:headEnd/>
            <a:tailEnd/>
          </a:ln>
          <a:effectLst/>
        </p:spPr>
        <p:txBody>
          <a:bodyPr wrap="square">
            <a:spAutoFit/>
          </a:bodyPr>
          <a:lstStyle/>
          <a:p>
            <a:pPr marL="288925" indent="-288925" algn="just"/>
            <a:r>
              <a:rPr lang="en-GB" sz="2400" b="1" dirty="0" smtClean="0">
                <a:sym typeface="Wingdings" pitchFamily="2" charset="2"/>
              </a:rPr>
              <a:t> </a:t>
            </a:r>
            <a:r>
              <a:rPr lang="en-GB" sz="2400" b="1" dirty="0" smtClean="0">
                <a:solidFill>
                  <a:srgbClr val="000066"/>
                </a:solidFill>
                <a:sym typeface="Wingdings" pitchFamily="2" charset="2"/>
              </a:rPr>
              <a:t>Efficacy:</a:t>
            </a:r>
            <a:r>
              <a:rPr lang="en-GB" sz="2400" b="1" dirty="0" smtClean="0">
                <a:sym typeface="Wingdings" pitchFamily="2" charset="2"/>
              </a:rPr>
              <a:t> </a:t>
            </a:r>
            <a:r>
              <a:rPr lang="nb-NO" sz="2400" dirty="0" err="1" smtClean="0"/>
              <a:t>Twice</a:t>
            </a:r>
            <a:r>
              <a:rPr lang="nb-NO" sz="2400" dirty="0" smtClean="0"/>
              <a:t> </a:t>
            </a:r>
            <a:r>
              <a:rPr lang="nb-NO" sz="2400" dirty="0" err="1" smtClean="0"/>
              <a:t>weekly</a:t>
            </a:r>
            <a:r>
              <a:rPr lang="nb-NO" sz="2400" dirty="0" smtClean="0"/>
              <a:t> </a:t>
            </a:r>
            <a:r>
              <a:rPr lang="nb-NO" sz="2400" dirty="0" err="1" smtClean="0"/>
              <a:t>intravenous</a:t>
            </a:r>
            <a:r>
              <a:rPr lang="nb-NO" sz="2400" dirty="0" smtClean="0"/>
              <a:t> or </a:t>
            </a:r>
            <a:r>
              <a:rPr lang="nb-NO" sz="2400" dirty="0" err="1" smtClean="0"/>
              <a:t>intraperitoneal</a:t>
            </a:r>
            <a:r>
              <a:rPr lang="nb-NO" sz="2400" dirty="0" smtClean="0"/>
              <a:t> </a:t>
            </a:r>
            <a:r>
              <a:rPr lang="nb-NO" sz="2400" dirty="0" err="1" smtClean="0"/>
              <a:t>injections</a:t>
            </a:r>
            <a:r>
              <a:rPr lang="nb-NO" sz="2400" dirty="0" smtClean="0"/>
              <a:t> </a:t>
            </a:r>
            <a:r>
              <a:rPr lang="nb-NO" sz="2400" dirty="0" err="1" smtClean="0"/>
              <a:t>of</a:t>
            </a:r>
            <a:r>
              <a:rPr lang="nb-NO" sz="2400" dirty="0" smtClean="0"/>
              <a:t> DOPC-</a:t>
            </a:r>
            <a:r>
              <a:rPr lang="nb-NO" sz="2400" dirty="0" err="1" smtClean="0"/>
              <a:t>nanoliposomes</a:t>
            </a:r>
            <a:r>
              <a:rPr lang="nb-NO" sz="2400" dirty="0" smtClean="0"/>
              <a:t> </a:t>
            </a:r>
            <a:r>
              <a:rPr lang="nb-NO" sz="2400" dirty="0" err="1" smtClean="0"/>
              <a:t>incorporating</a:t>
            </a:r>
            <a:r>
              <a:rPr lang="nb-NO" sz="2400" dirty="0" smtClean="0"/>
              <a:t> </a:t>
            </a:r>
            <a:r>
              <a:rPr lang="nb-NO" sz="2400" dirty="0" err="1" smtClean="0"/>
              <a:t>siRNA</a:t>
            </a:r>
            <a:r>
              <a:rPr lang="nb-NO" sz="2400" dirty="0" smtClean="0"/>
              <a:t>, at a </a:t>
            </a:r>
            <a:r>
              <a:rPr lang="nb-NO" sz="2400" dirty="0" err="1" smtClean="0"/>
              <a:t>dosing</a:t>
            </a:r>
            <a:r>
              <a:rPr lang="nb-NO" sz="2400" dirty="0" smtClean="0"/>
              <a:t> </a:t>
            </a:r>
            <a:r>
              <a:rPr lang="nb-NO" sz="2400" dirty="0" err="1" smtClean="0"/>
              <a:t>schedule</a:t>
            </a:r>
            <a:r>
              <a:rPr lang="nb-NO" sz="2400" dirty="0" smtClean="0"/>
              <a:t> </a:t>
            </a:r>
            <a:r>
              <a:rPr lang="nb-NO" sz="2400" dirty="0" err="1" smtClean="0"/>
              <a:t>of</a:t>
            </a:r>
            <a:r>
              <a:rPr lang="nb-NO" sz="2400" dirty="0" smtClean="0"/>
              <a:t> 150 </a:t>
            </a:r>
            <a:r>
              <a:rPr lang="nb-NO" sz="2400" dirty="0" err="1" smtClean="0"/>
              <a:t>μg</a:t>
            </a:r>
            <a:r>
              <a:rPr lang="nb-NO" sz="2400" dirty="0" smtClean="0"/>
              <a:t> kg</a:t>
            </a:r>
            <a:r>
              <a:rPr lang="nb-NO" sz="2400" baseline="30000" dirty="0" smtClean="0"/>
              <a:t>−1</a:t>
            </a:r>
            <a:r>
              <a:rPr lang="nb-NO" sz="2400" dirty="0" smtClean="0"/>
              <a:t> day</a:t>
            </a:r>
            <a:r>
              <a:rPr lang="nb-NO" sz="2400" baseline="30000" dirty="0" smtClean="0"/>
              <a:t>−1</a:t>
            </a:r>
            <a:r>
              <a:rPr lang="nb-NO" sz="2400" dirty="0" smtClean="0"/>
              <a:t>, </a:t>
            </a:r>
            <a:r>
              <a:rPr lang="nb-NO" sz="2400" dirty="0" err="1" smtClean="0"/>
              <a:t>resulted</a:t>
            </a:r>
            <a:r>
              <a:rPr lang="nb-NO" sz="2400" dirty="0" smtClean="0"/>
              <a:t> in </a:t>
            </a:r>
            <a:r>
              <a:rPr lang="nb-NO" sz="2400" dirty="0" err="1" smtClean="0"/>
              <a:t>substantial</a:t>
            </a:r>
            <a:r>
              <a:rPr lang="nb-NO" sz="2400" dirty="0" smtClean="0"/>
              <a:t> </a:t>
            </a:r>
            <a:r>
              <a:rPr lang="nb-NO" sz="2400" dirty="0" err="1" smtClean="0"/>
              <a:t>reduction</a:t>
            </a:r>
            <a:r>
              <a:rPr lang="nb-NO" sz="2400" dirty="0" smtClean="0"/>
              <a:t> in </a:t>
            </a:r>
            <a:r>
              <a:rPr lang="nb-NO" sz="2400" dirty="0" err="1" smtClean="0"/>
              <a:t>the</a:t>
            </a:r>
            <a:r>
              <a:rPr lang="nb-NO" sz="2400" dirty="0" smtClean="0"/>
              <a:t> </a:t>
            </a:r>
            <a:r>
              <a:rPr lang="nb-NO" sz="2400" dirty="0" err="1" smtClean="0"/>
              <a:t>expression</a:t>
            </a:r>
            <a:r>
              <a:rPr lang="nb-NO" sz="2400" dirty="0" smtClean="0"/>
              <a:t> </a:t>
            </a:r>
            <a:r>
              <a:rPr lang="nb-NO" sz="2400" dirty="0" err="1" smtClean="0"/>
              <a:t>of</a:t>
            </a:r>
            <a:r>
              <a:rPr lang="nb-NO" sz="2400" dirty="0" smtClean="0"/>
              <a:t> target genes (e.g., FAK, neuropilin-2, IL-8 or Bcl-2) and </a:t>
            </a:r>
            <a:r>
              <a:rPr lang="nb-NO" sz="2400" dirty="0" err="1" smtClean="0"/>
              <a:t>tumour</a:t>
            </a:r>
            <a:r>
              <a:rPr lang="nb-NO" sz="2400" dirty="0" smtClean="0"/>
              <a:t> </a:t>
            </a:r>
            <a:r>
              <a:rPr lang="nb-NO" sz="2400" dirty="0" err="1" smtClean="0"/>
              <a:t>size</a:t>
            </a:r>
            <a:r>
              <a:rPr lang="nb-NO" sz="2400" dirty="0" smtClean="0"/>
              <a:t> in </a:t>
            </a:r>
            <a:r>
              <a:rPr lang="nb-NO" sz="2400" dirty="0" err="1" smtClean="0"/>
              <a:t>mice</a:t>
            </a:r>
            <a:r>
              <a:rPr lang="nb-NO" sz="2400" dirty="0" smtClean="0"/>
              <a:t> </a:t>
            </a:r>
            <a:r>
              <a:rPr lang="nb-NO" sz="2400" dirty="0" err="1" smtClean="0"/>
              <a:t>with</a:t>
            </a:r>
            <a:r>
              <a:rPr lang="nb-NO" sz="2400" dirty="0" smtClean="0"/>
              <a:t> different human cancers (e.g. </a:t>
            </a:r>
            <a:r>
              <a:rPr lang="nb-NO" sz="2400" dirty="0" err="1" smtClean="0"/>
              <a:t>Landen</a:t>
            </a:r>
            <a:r>
              <a:rPr lang="nb-NO" sz="2400" dirty="0" smtClean="0"/>
              <a:t> et al., 2005; </a:t>
            </a:r>
            <a:r>
              <a:rPr lang="nb-NO" sz="2400" dirty="0" err="1" smtClean="0"/>
              <a:t>Halder</a:t>
            </a:r>
            <a:r>
              <a:rPr lang="nb-NO" sz="2400" dirty="0" smtClean="0"/>
              <a:t> et al., 2006) </a:t>
            </a:r>
            <a:endParaRPr lang="en-GB" sz="2400" b="1" dirty="0"/>
          </a:p>
        </p:txBody>
      </p:sp>
      <p:sp>
        <p:nvSpPr>
          <p:cNvPr id="6" name="Text Box 4"/>
          <p:cNvSpPr txBox="1">
            <a:spLocks noChangeArrowheads="1"/>
          </p:cNvSpPr>
          <p:nvPr/>
        </p:nvSpPr>
        <p:spPr bwMode="auto">
          <a:xfrm>
            <a:off x="889000" y="5159399"/>
            <a:ext cx="7673975" cy="1200328"/>
          </a:xfrm>
          <a:prstGeom prst="rect">
            <a:avLst/>
          </a:prstGeom>
          <a:noFill/>
          <a:ln w="9525">
            <a:noFill/>
            <a:miter lim="800000"/>
            <a:headEnd/>
            <a:tailEnd/>
          </a:ln>
          <a:effectLst/>
        </p:spPr>
        <p:txBody>
          <a:bodyPr>
            <a:spAutoFit/>
          </a:bodyPr>
          <a:lstStyle/>
          <a:p>
            <a:pPr marL="288925" indent="-288925" algn="just"/>
            <a:r>
              <a:rPr lang="en-GB" sz="2400" b="1" dirty="0" smtClean="0">
                <a:sym typeface="Wingdings" pitchFamily="2" charset="2"/>
              </a:rPr>
              <a:t></a:t>
            </a:r>
            <a:r>
              <a:rPr lang="en-GB" sz="2400" b="1" dirty="0">
                <a:sym typeface="Wingdings" pitchFamily="2" charset="2"/>
              </a:rPr>
              <a:t> </a:t>
            </a:r>
            <a:r>
              <a:rPr lang="en-GB" sz="2400" b="1" dirty="0" smtClean="0">
                <a:solidFill>
                  <a:srgbClr val="000066"/>
                </a:solidFill>
                <a:sym typeface="Wingdings" pitchFamily="2" charset="2"/>
              </a:rPr>
              <a:t>Safety</a:t>
            </a:r>
            <a:r>
              <a:rPr lang="en-GB" sz="2400" b="1" dirty="0" smtClean="0">
                <a:sym typeface="Wingdings" pitchFamily="2" charset="2"/>
              </a:rPr>
              <a:t>: </a:t>
            </a:r>
            <a:r>
              <a:rPr lang="nb-NO" sz="2400" dirty="0" smtClean="0"/>
              <a:t>DOPC-</a:t>
            </a:r>
            <a:r>
              <a:rPr lang="nb-NO" sz="2400" dirty="0" err="1" smtClean="0"/>
              <a:t>based</a:t>
            </a:r>
            <a:r>
              <a:rPr lang="nb-NO" sz="2400" dirty="0" smtClean="0"/>
              <a:t> </a:t>
            </a:r>
            <a:r>
              <a:rPr lang="nb-NO" sz="2400" dirty="0" err="1" smtClean="0"/>
              <a:t>nanoliposomes</a:t>
            </a:r>
            <a:r>
              <a:rPr lang="nb-NO" sz="2400" dirty="0" smtClean="0"/>
              <a:t> </a:t>
            </a:r>
            <a:r>
              <a:rPr lang="nb-NO" sz="2400" dirty="0" err="1" smtClean="0"/>
              <a:t>did</a:t>
            </a:r>
            <a:r>
              <a:rPr lang="nb-NO" sz="2400" dirty="0" smtClean="0"/>
              <a:t> not </a:t>
            </a:r>
            <a:r>
              <a:rPr lang="nb-NO" sz="2400" dirty="0" err="1" smtClean="0"/>
              <a:t>cause</a:t>
            </a:r>
            <a:r>
              <a:rPr lang="nb-NO" sz="2400" dirty="0" smtClean="0"/>
              <a:t> </a:t>
            </a:r>
            <a:r>
              <a:rPr lang="nb-NO" sz="2400" dirty="0" err="1" smtClean="0"/>
              <a:t>any</a:t>
            </a:r>
            <a:r>
              <a:rPr lang="nb-NO" sz="2400" dirty="0" smtClean="0"/>
              <a:t> </a:t>
            </a:r>
            <a:r>
              <a:rPr lang="nb-NO" sz="2400" dirty="0" err="1" smtClean="0"/>
              <a:t>detectable</a:t>
            </a:r>
            <a:r>
              <a:rPr lang="nb-NO" sz="2400" dirty="0" smtClean="0"/>
              <a:t> </a:t>
            </a:r>
            <a:r>
              <a:rPr lang="nb-NO" sz="2400" dirty="0" err="1" smtClean="0"/>
              <a:t>distress</a:t>
            </a:r>
            <a:r>
              <a:rPr lang="nb-NO" sz="2400" dirty="0" smtClean="0"/>
              <a:t> or </a:t>
            </a:r>
            <a:r>
              <a:rPr lang="nb-NO" sz="2400" dirty="0" err="1" smtClean="0"/>
              <a:t>toxicity</a:t>
            </a:r>
            <a:r>
              <a:rPr lang="nb-NO" sz="2400" dirty="0" smtClean="0"/>
              <a:t> and </a:t>
            </a:r>
            <a:r>
              <a:rPr lang="nb-NO" sz="2400" dirty="0" err="1" smtClean="0"/>
              <a:t>were</a:t>
            </a:r>
            <a:r>
              <a:rPr lang="nb-NO" sz="2400" dirty="0" smtClean="0"/>
              <a:t> </a:t>
            </a:r>
            <a:r>
              <a:rPr lang="nb-NO" sz="2400" dirty="0" err="1" smtClean="0"/>
              <a:t>found</a:t>
            </a:r>
            <a:r>
              <a:rPr lang="nb-NO" sz="2400" dirty="0" smtClean="0"/>
              <a:t> to be safe in </a:t>
            </a:r>
            <a:r>
              <a:rPr lang="nb-NO" sz="2400" dirty="0" err="1" smtClean="0"/>
              <a:t>mice</a:t>
            </a:r>
            <a:r>
              <a:rPr lang="nb-NO" sz="2400" dirty="0" smtClean="0"/>
              <a:t> and in nonhuman </a:t>
            </a:r>
            <a:r>
              <a:rPr lang="nb-NO" sz="2400" dirty="0" err="1" smtClean="0"/>
              <a:t>primates</a:t>
            </a:r>
            <a:r>
              <a:rPr lang="nb-NO" sz="2400" dirty="0" smtClean="0"/>
              <a:t>. </a:t>
            </a:r>
            <a:endParaRPr lang="en-GB" sz="2400" b="1" dirty="0"/>
          </a:p>
        </p:txBody>
      </p:sp>
    </p:spTree>
    <p:extLst>
      <p:ext uri="{BB962C8B-B14F-4D97-AF65-F5344CB8AC3E}">
        <p14:creationId xmlns:p14="http://schemas.microsoft.com/office/powerpoint/2010/main" val="514766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a:spLocks noChangeArrowheads="1"/>
          </p:cNvSpPr>
          <p:nvPr/>
        </p:nvSpPr>
        <p:spPr bwMode="auto">
          <a:xfrm>
            <a:off x="106878" y="191394"/>
            <a:ext cx="8930244" cy="954749"/>
          </a:xfrm>
          <a:prstGeom prst="rect">
            <a:avLst/>
          </a:prstGeom>
          <a:noFill/>
          <a:ln w="9525">
            <a:noFill/>
            <a:miter lim="800000"/>
            <a:headEnd/>
            <a:tailEnd/>
          </a:ln>
          <a:effectLst/>
        </p:spPr>
        <p:txBody>
          <a:bodyPr wrap="square" lIns="92075" tIns="46038" rIns="92075" bIns="46038">
            <a:spAutoFit/>
          </a:bodyPr>
          <a:lstStyle/>
          <a:p>
            <a:pPr algn="ctr"/>
            <a:r>
              <a:rPr lang="en-US" sz="2800" b="1" dirty="0" smtClean="0">
                <a:solidFill>
                  <a:srgbClr val="660066"/>
                </a:solidFill>
                <a:latin typeface="+mj-lt"/>
              </a:rPr>
              <a:t>Therapeutic efficacy of STAMP2 silencing in preclinical models of prostate cancer</a:t>
            </a:r>
            <a:endParaRPr lang="nb-NO" sz="2800" b="1" dirty="0">
              <a:solidFill>
                <a:srgbClr val="660066"/>
              </a:solidFill>
              <a:latin typeface="+mj-lt"/>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443" t="9750" r="53455"/>
          <a:stretch/>
        </p:blipFill>
        <p:spPr bwMode="auto">
          <a:xfrm>
            <a:off x="194236" y="1135529"/>
            <a:ext cx="4326416" cy="4010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144" t="9609" r="3702"/>
          <a:stretch/>
        </p:blipFill>
        <p:spPr bwMode="auto">
          <a:xfrm>
            <a:off x="4767977" y="1256892"/>
            <a:ext cx="3818009" cy="4017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68725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24"/>
          <p:cNvSpPr txBox="1">
            <a:spLocks noChangeArrowheads="1"/>
          </p:cNvSpPr>
          <p:nvPr/>
        </p:nvSpPr>
        <p:spPr bwMode="auto">
          <a:xfrm>
            <a:off x="2216314" y="115069"/>
            <a:ext cx="5769063" cy="523220"/>
          </a:xfrm>
          <a:prstGeom prst="rect">
            <a:avLst/>
          </a:prstGeom>
          <a:noFill/>
          <a:ln w="9525">
            <a:noFill/>
            <a:miter lim="800000"/>
            <a:headEnd/>
            <a:tailEnd/>
          </a:ln>
          <a:effectLst/>
        </p:spPr>
        <p:txBody>
          <a:bodyPr wrap="square">
            <a:spAutoFit/>
          </a:bodyPr>
          <a:lstStyle/>
          <a:p>
            <a:pPr>
              <a:spcBef>
                <a:spcPct val="50000"/>
              </a:spcBef>
            </a:pPr>
            <a:r>
              <a:rPr lang="nb-NO" sz="2800" b="1" dirty="0" err="1" smtClean="0">
                <a:solidFill>
                  <a:srgbClr val="660066"/>
                </a:solidFill>
              </a:rPr>
              <a:t>Future</a:t>
            </a:r>
            <a:r>
              <a:rPr lang="nb-NO" sz="2800" b="1" dirty="0" smtClean="0">
                <a:solidFill>
                  <a:srgbClr val="660066"/>
                </a:solidFill>
              </a:rPr>
              <a:t> </a:t>
            </a:r>
            <a:r>
              <a:rPr lang="nb-NO" sz="2800" b="1" dirty="0" err="1" smtClean="0">
                <a:solidFill>
                  <a:srgbClr val="660066"/>
                </a:solidFill>
              </a:rPr>
              <a:t>Perspectives</a:t>
            </a:r>
            <a:r>
              <a:rPr lang="nb-NO" sz="2800" b="1" dirty="0" smtClean="0">
                <a:solidFill>
                  <a:srgbClr val="660066"/>
                </a:solidFill>
              </a:rPr>
              <a:t>, STAMP2</a:t>
            </a:r>
            <a:endParaRPr lang="en-US" sz="2800" b="1" dirty="0">
              <a:solidFill>
                <a:srgbClr val="660066"/>
              </a:solidFill>
            </a:endParaRPr>
          </a:p>
        </p:txBody>
      </p:sp>
      <p:sp>
        <p:nvSpPr>
          <p:cNvPr id="4" name="Text Box 2"/>
          <p:cNvSpPr txBox="1">
            <a:spLocks noChangeArrowheads="1"/>
          </p:cNvSpPr>
          <p:nvPr/>
        </p:nvSpPr>
        <p:spPr bwMode="auto">
          <a:xfrm>
            <a:off x="852759" y="1374426"/>
            <a:ext cx="7616825" cy="1200328"/>
          </a:xfrm>
          <a:prstGeom prst="rect">
            <a:avLst/>
          </a:prstGeom>
          <a:noFill/>
          <a:ln w="9525">
            <a:noFill/>
            <a:miter lim="800000"/>
            <a:headEnd/>
            <a:tailEnd/>
          </a:ln>
          <a:effectLst/>
        </p:spPr>
        <p:txBody>
          <a:bodyPr anchor="ctr">
            <a:spAutoFit/>
          </a:bodyPr>
          <a:lstStyle/>
          <a:p>
            <a:pPr marL="288925" indent="-288925"/>
            <a:r>
              <a:rPr lang="en-GB" sz="2400" b="1" dirty="0">
                <a:sym typeface="Wingdings" pitchFamily="2" charset="2"/>
              </a:rPr>
              <a:t></a:t>
            </a:r>
            <a:r>
              <a:rPr lang="en-GB" sz="2400" b="1" dirty="0"/>
              <a:t> </a:t>
            </a:r>
            <a:r>
              <a:rPr lang="nb-NO" sz="2400" b="1" dirty="0" err="1" smtClean="0"/>
              <a:t>Further</a:t>
            </a:r>
            <a:r>
              <a:rPr lang="nb-NO" sz="2400" b="1" dirty="0" smtClean="0"/>
              <a:t> </a:t>
            </a:r>
            <a:r>
              <a:rPr lang="nb-NO" sz="2400" b="1" dirty="0" err="1" smtClean="0"/>
              <a:t>molecular</a:t>
            </a:r>
            <a:r>
              <a:rPr lang="nb-NO" sz="2400" b="1" dirty="0" smtClean="0"/>
              <a:t> </a:t>
            </a:r>
            <a:r>
              <a:rPr lang="nb-NO" sz="2400" b="1" dirty="0" err="1" smtClean="0"/>
              <a:t>characterization</a:t>
            </a:r>
            <a:r>
              <a:rPr lang="nb-NO" sz="2400" b="1" dirty="0" smtClean="0"/>
              <a:t> </a:t>
            </a:r>
            <a:r>
              <a:rPr lang="nb-NO" sz="2400" b="1" dirty="0" err="1" smtClean="0"/>
              <a:t>of</a:t>
            </a:r>
            <a:r>
              <a:rPr lang="nb-NO" sz="2400" b="1" dirty="0" smtClean="0"/>
              <a:t> STAMP2-ATF4 </a:t>
            </a:r>
            <a:r>
              <a:rPr lang="nb-NO" sz="2400" b="1" dirty="0" err="1" smtClean="0"/>
              <a:t>axis</a:t>
            </a:r>
            <a:endParaRPr lang="en-GB" sz="2400" b="1" dirty="0"/>
          </a:p>
          <a:p>
            <a:pPr marL="288925" indent="-288925"/>
            <a:endParaRPr lang="en-GB" sz="2400" b="1" dirty="0"/>
          </a:p>
        </p:txBody>
      </p:sp>
      <p:sp>
        <p:nvSpPr>
          <p:cNvPr id="5" name="Text Box 4"/>
          <p:cNvSpPr txBox="1">
            <a:spLocks noChangeArrowheads="1"/>
          </p:cNvSpPr>
          <p:nvPr/>
        </p:nvSpPr>
        <p:spPr bwMode="auto">
          <a:xfrm>
            <a:off x="852759" y="3832033"/>
            <a:ext cx="7574430" cy="830997"/>
          </a:xfrm>
          <a:prstGeom prst="rect">
            <a:avLst/>
          </a:prstGeom>
          <a:noFill/>
          <a:ln w="9525">
            <a:noFill/>
            <a:miter lim="800000"/>
            <a:headEnd/>
            <a:tailEnd/>
          </a:ln>
          <a:effectLst/>
        </p:spPr>
        <p:txBody>
          <a:bodyPr wrap="square">
            <a:spAutoFit/>
          </a:bodyPr>
          <a:lstStyle/>
          <a:p>
            <a:pPr marL="288925" indent="-288925"/>
            <a:r>
              <a:rPr lang="en-GB" sz="2400" b="1" dirty="0" smtClean="0">
                <a:sym typeface="Wingdings" pitchFamily="2" charset="2"/>
              </a:rPr>
              <a:t> Targeted </a:t>
            </a:r>
            <a:r>
              <a:rPr lang="en-GB" sz="2400" b="1" dirty="0" err="1" smtClean="0">
                <a:sym typeface="Wingdings" pitchFamily="2" charset="2"/>
              </a:rPr>
              <a:t>nanoliposomal</a:t>
            </a:r>
            <a:r>
              <a:rPr lang="en-GB" sz="2400" b="1" dirty="0" smtClean="0">
                <a:sym typeface="Wingdings" pitchFamily="2" charset="2"/>
              </a:rPr>
              <a:t> </a:t>
            </a:r>
            <a:r>
              <a:rPr lang="en-GB" sz="2400" b="1" dirty="0" err="1" smtClean="0">
                <a:sym typeface="Wingdings" pitchFamily="2" charset="2"/>
              </a:rPr>
              <a:t>siRNA</a:t>
            </a:r>
            <a:r>
              <a:rPr lang="en-GB" sz="2400" b="1" dirty="0" smtClean="0">
                <a:sym typeface="Wingdings" pitchFamily="2" charset="2"/>
              </a:rPr>
              <a:t> mediated knockdown/optimization</a:t>
            </a:r>
            <a:endParaRPr lang="en-GB" sz="2400" b="1" dirty="0"/>
          </a:p>
        </p:txBody>
      </p:sp>
      <p:sp>
        <p:nvSpPr>
          <p:cNvPr id="6" name="Text Box 4"/>
          <p:cNvSpPr txBox="1">
            <a:spLocks noChangeArrowheads="1"/>
          </p:cNvSpPr>
          <p:nvPr/>
        </p:nvSpPr>
        <p:spPr bwMode="auto">
          <a:xfrm>
            <a:off x="852759" y="5224854"/>
            <a:ext cx="7673975" cy="461665"/>
          </a:xfrm>
          <a:prstGeom prst="rect">
            <a:avLst/>
          </a:prstGeom>
          <a:noFill/>
          <a:ln w="9525">
            <a:noFill/>
            <a:miter lim="800000"/>
            <a:headEnd/>
            <a:tailEnd/>
          </a:ln>
          <a:effectLst/>
        </p:spPr>
        <p:txBody>
          <a:bodyPr>
            <a:spAutoFit/>
          </a:bodyPr>
          <a:lstStyle/>
          <a:p>
            <a:pPr marL="288925" indent="-288925"/>
            <a:r>
              <a:rPr lang="en-GB" sz="2400" b="1" dirty="0">
                <a:sym typeface="Wingdings" pitchFamily="2" charset="2"/>
              </a:rPr>
              <a:t></a:t>
            </a:r>
            <a:r>
              <a:rPr lang="en-GB" sz="2400" b="1" dirty="0"/>
              <a:t> </a:t>
            </a:r>
            <a:r>
              <a:rPr lang="nb-NO" sz="2400" b="1" dirty="0" err="1" smtClean="0"/>
              <a:t>Clinical</a:t>
            </a:r>
            <a:r>
              <a:rPr lang="nb-NO" sz="2400" b="1" dirty="0" smtClean="0"/>
              <a:t> studies</a:t>
            </a:r>
            <a:endParaRPr lang="en-GB" sz="2400" b="1" dirty="0"/>
          </a:p>
        </p:txBody>
      </p:sp>
      <p:sp>
        <p:nvSpPr>
          <p:cNvPr id="7" name="Text Box 2"/>
          <p:cNvSpPr txBox="1">
            <a:spLocks noChangeArrowheads="1"/>
          </p:cNvSpPr>
          <p:nvPr/>
        </p:nvSpPr>
        <p:spPr bwMode="auto">
          <a:xfrm>
            <a:off x="865459" y="2593626"/>
            <a:ext cx="7616825" cy="1200328"/>
          </a:xfrm>
          <a:prstGeom prst="rect">
            <a:avLst/>
          </a:prstGeom>
          <a:noFill/>
          <a:ln w="9525">
            <a:noFill/>
            <a:miter lim="800000"/>
            <a:headEnd/>
            <a:tailEnd/>
          </a:ln>
          <a:effectLst/>
        </p:spPr>
        <p:txBody>
          <a:bodyPr anchor="ctr">
            <a:spAutoFit/>
          </a:bodyPr>
          <a:lstStyle/>
          <a:p>
            <a:pPr marL="288925" indent="-288925"/>
            <a:r>
              <a:rPr lang="en-GB" sz="2400" b="1" dirty="0">
                <a:sym typeface="Wingdings" pitchFamily="2" charset="2"/>
              </a:rPr>
              <a:t></a:t>
            </a:r>
            <a:r>
              <a:rPr lang="en-GB" sz="2400" b="1" dirty="0"/>
              <a:t> </a:t>
            </a:r>
            <a:r>
              <a:rPr lang="nb-NO" sz="2400" b="1" dirty="0" err="1" smtClean="0"/>
              <a:t>Explore</a:t>
            </a:r>
            <a:r>
              <a:rPr lang="nb-NO" sz="2400" b="1" dirty="0" smtClean="0"/>
              <a:t> </a:t>
            </a:r>
            <a:r>
              <a:rPr lang="nb-NO" sz="2400" b="1" dirty="0" err="1" smtClean="0"/>
              <a:t>whether</a:t>
            </a:r>
            <a:r>
              <a:rPr lang="nb-NO" sz="2400" b="1" dirty="0" smtClean="0"/>
              <a:t> STAMP2 knockdown </a:t>
            </a:r>
            <a:r>
              <a:rPr lang="nb-NO" sz="2400" b="1" dirty="0" err="1" smtClean="0"/>
              <a:t>can</a:t>
            </a:r>
            <a:r>
              <a:rPr lang="nb-NO" sz="2400" b="1" dirty="0" smtClean="0"/>
              <a:t> </a:t>
            </a:r>
            <a:r>
              <a:rPr lang="nb-NO" sz="2400" b="1" dirty="0" err="1" smtClean="0"/>
              <a:t>improve</a:t>
            </a:r>
            <a:r>
              <a:rPr lang="nb-NO" sz="2400" b="1" dirty="0" smtClean="0"/>
              <a:t> </a:t>
            </a:r>
            <a:r>
              <a:rPr lang="nb-NO" sz="2400" b="1" dirty="0" err="1" smtClean="0"/>
              <a:t>efficacy</a:t>
            </a:r>
            <a:r>
              <a:rPr lang="nb-NO" sz="2400" b="1" dirty="0" smtClean="0"/>
              <a:t> </a:t>
            </a:r>
            <a:r>
              <a:rPr lang="nb-NO" sz="2400" b="1" dirty="0" err="1" smtClean="0"/>
              <a:t>of</a:t>
            </a:r>
            <a:r>
              <a:rPr lang="nb-NO" sz="2400" b="1" dirty="0" smtClean="0"/>
              <a:t> </a:t>
            </a:r>
            <a:r>
              <a:rPr lang="nb-NO" sz="2400" b="1" dirty="0" err="1" smtClean="0"/>
              <a:t>hormone</a:t>
            </a:r>
            <a:r>
              <a:rPr lang="nb-NO" sz="2400" b="1" dirty="0" smtClean="0"/>
              <a:t> and </a:t>
            </a:r>
            <a:r>
              <a:rPr lang="nb-NO" sz="2400" b="1" dirty="0" err="1" smtClean="0"/>
              <a:t>chemotherapy</a:t>
            </a:r>
            <a:endParaRPr lang="en-GB" sz="2400" b="1" dirty="0"/>
          </a:p>
          <a:p>
            <a:pPr marL="288925" indent="-288925"/>
            <a:endParaRPr lang="en-GB" sz="2400" b="1" dirty="0"/>
          </a:p>
        </p:txBody>
      </p:sp>
    </p:spTree>
    <p:extLst>
      <p:ext uri="{BB962C8B-B14F-4D97-AF65-F5344CB8AC3E}">
        <p14:creationId xmlns:p14="http://schemas.microsoft.com/office/powerpoint/2010/main" val="2747342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273465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425450" y="946779"/>
            <a:ext cx="8432801" cy="5385422"/>
            <a:chOff x="425450" y="946779"/>
            <a:chExt cx="8432801" cy="5385422"/>
          </a:xfrm>
        </p:grpSpPr>
        <p:sp>
          <p:nvSpPr>
            <p:cNvPr id="18951" name="Freeform 22"/>
            <p:cNvSpPr>
              <a:spLocks/>
            </p:cNvSpPr>
            <p:nvPr/>
          </p:nvSpPr>
          <p:spPr bwMode="auto">
            <a:xfrm>
              <a:off x="6350813" y="1719539"/>
              <a:ext cx="1730094" cy="670353"/>
            </a:xfrm>
            <a:custGeom>
              <a:avLst/>
              <a:gdLst>
                <a:gd name="T0" fmla="*/ 854627612 w 151"/>
                <a:gd name="T1" fmla="*/ 0 h 193"/>
                <a:gd name="T2" fmla="*/ 733948733 w 151"/>
                <a:gd name="T3" fmla="*/ 2147483647 h 193"/>
                <a:gd name="T4" fmla="*/ 0 w 151"/>
                <a:gd name="T5" fmla="*/ 2147483647 h 193"/>
                <a:gd name="T6" fmla="*/ 683852833 w 151"/>
                <a:gd name="T7" fmla="*/ 2147483647 h 193"/>
                <a:gd name="T8" fmla="*/ 836322761 w 151"/>
                <a:gd name="T9" fmla="*/ 51865418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193">
                  <a:moveTo>
                    <a:pt x="150" y="0"/>
                  </a:moveTo>
                  <a:cubicBezTo>
                    <a:pt x="151" y="34"/>
                    <a:pt x="151" y="124"/>
                    <a:pt x="129" y="149"/>
                  </a:cubicBezTo>
                  <a:cubicBezTo>
                    <a:pt x="107" y="174"/>
                    <a:pt x="30" y="193"/>
                    <a:pt x="0" y="193"/>
                  </a:cubicBezTo>
                  <a:cubicBezTo>
                    <a:pt x="21" y="192"/>
                    <a:pt x="101" y="170"/>
                    <a:pt x="120" y="138"/>
                  </a:cubicBezTo>
                  <a:cubicBezTo>
                    <a:pt x="132" y="116"/>
                    <a:pt x="149" y="38"/>
                    <a:pt x="147" y="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b-NO">
                <a:latin typeface="Times New Roman" panose="02020603050405020304" pitchFamily="18" charset="0"/>
                <a:cs typeface="Times New Roman" panose="02020603050405020304" pitchFamily="18" charset="0"/>
              </a:endParaRPr>
            </a:p>
          </p:txBody>
        </p:sp>
        <p:sp>
          <p:nvSpPr>
            <p:cNvPr id="18953" name="Freeform 24"/>
            <p:cNvSpPr>
              <a:spLocks/>
            </p:cNvSpPr>
            <p:nvPr/>
          </p:nvSpPr>
          <p:spPr bwMode="auto">
            <a:xfrm>
              <a:off x="1128408" y="946779"/>
              <a:ext cx="3258267" cy="1041324"/>
            </a:xfrm>
            <a:custGeom>
              <a:avLst/>
              <a:gdLst>
                <a:gd name="T0" fmla="*/ 46684583 w 284"/>
                <a:gd name="T1" fmla="*/ 2147483647 h 300"/>
                <a:gd name="T2" fmla="*/ 221730470 w 284"/>
                <a:gd name="T3" fmla="*/ 835820109 h 300"/>
                <a:gd name="T4" fmla="*/ 1653320313 w 284"/>
                <a:gd name="T5" fmla="*/ 0 h 300"/>
                <a:gd name="T6" fmla="*/ 279427083 w 284"/>
                <a:gd name="T7" fmla="*/ 1431675848 h 300"/>
                <a:gd name="T8" fmla="*/ 46684583 w 284"/>
                <a:gd name="T9" fmla="*/ 2147483647 h 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300">
                  <a:moveTo>
                    <a:pt x="8" y="300"/>
                  </a:moveTo>
                  <a:cubicBezTo>
                    <a:pt x="6" y="242"/>
                    <a:pt x="0" y="84"/>
                    <a:pt x="38" y="48"/>
                  </a:cubicBezTo>
                  <a:cubicBezTo>
                    <a:pt x="76" y="12"/>
                    <a:pt x="214" y="2"/>
                    <a:pt x="284" y="0"/>
                  </a:cubicBezTo>
                  <a:cubicBezTo>
                    <a:pt x="232" y="2"/>
                    <a:pt x="86" y="22"/>
                    <a:pt x="48" y="82"/>
                  </a:cubicBezTo>
                  <a:cubicBezTo>
                    <a:pt x="10" y="142"/>
                    <a:pt x="12" y="268"/>
                    <a:pt x="8" y="3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b-NO">
                <a:latin typeface="Times New Roman" panose="02020603050405020304" pitchFamily="18" charset="0"/>
                <a:cs typeface="Times New Roman" panose="02020603050405020304" pitchFamily="18" charset="0"/>
              </a:endParaRPr>
            </a:p>
          </p:txBody>
        </p:sp>
        <p:sp>
          <p:nvSpPr>
            <p:cNvPr id="18954" name="Freeform 25"/>
            <p:cNvSpPr>
              <a:spLocks/>
            </p:cNvSpPr>
            <p:nvPr/>
          </p:nvSpPr>
          <p:spPr bwMode="auto">
            <a:xfrm>
              <a:off x="1181099" y="1104900"/>
              <a:ext cx="6985001" cy="1360488"/>
            </a:xfrm>
            <a:custGeom>
              <a:avLst/>
              <a:gdLst>
                <a:gd name="T0" fmla="*/ 1961090446 w 659"/>
                <a:gd name="T1" fmla="*/ 0 h 504"/>
                <a:gd name="T2" fmla="*/ 2147483647 w 659"/>
                <a:gd name="T3" fmla="*/ 1588928819 h 504"/>
                <a:gd name="T4" fmla="*/ 2147483647 w 659"/>
                <a:gd name="T5" fmla="*/ 2147483647 h 504"/>
                <a:gd name="T6" fmla="*/ 1961090446 w 659"/>
                <a:gd name="T7" fmla="*/ 2147483647 h 504"/>
                <a:gd name="T8" fmla="*/ 147809915 w 659"/>
                <a:gd name="T9" fmla="*/ 2147483647 h 504"/>
                <a:gd name="T10" fmla="*/ 129109432 w 659"/>
                <a:gd name="T11" fmla="*/ 1588928819 h 504"/>
                <a:gd name="T12" fmla="*/ 1961090446 w 659"/>
                <a:gd name="T13" fmla="*/ 0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9" h="504">
                  <a:moveTo>
                    <a:pt x="335" y="0"/>
                  </a:moveTo>
                  <a:cubicBezTo>
                    <a:pt x="456" y="0"/>
                    <a:pt x="622" y="6"/>
                    <a:pt x="637" y="91"/>
                  </a:cubicBezTo>
                  <a:cubicBezTo>
                    <a:pt x="659" y="210"/>
                    <a:pt x="649" y="363"/>
                    <a:pt x="634" y="428"/>
                  </a:cubicBezTo>
                  <a:cubicBezTo>
                    <a:pt x="620" y="492"/>
                    <a:pt x="447" y="504"/>
                    <a:pt x="335" y="504"/>
                  </a:cubicBezTo>
                  <a:cubicBezTo>
                    <a:pt x="224" y="504"/>
                    <a:pt x="39" y="492"/>
                    <a:pt x="25" y="428"/>
                  </a:cubicBezTo>
                  <a:cubicBezTo>
                    <a:pt x="10" y="363"/>
                    <a:pt x="0" y="210"/>
                    <a:pt x="22" y="91"/>
                  </a:cubicBezTo>
                  <a:cubicBezTo>
                    <a:pt x="37" y="6"/>
                    <a:pt x="215" y="0"/>
                    <a:pt x="335" y="0"/>
                  </a:cubicBezTo>
                  <a:close/>
                </a:path>
              </a:pathLst>
            </a:custGeom>
            <a:solidFill>
              <a:schemeClr val="tx2">
                <a:lumMod val="20000"/>
                <a:lumOff val="80000"/>
              </a:schemeClr>
            </a:solidFill>
            <a:ln w="3175" cap="flat">
              <a:solidFill>
                <a:srgbClr val="333333"/>
              </a:solidFill>
              <a:prstDash val="solid"/>
              <a:round/>
              <a:headEnd/>
              <a:tailEnd/>
            </a:ln>
          </p:spPr>
          <p:txBody>
            <a:bodyPr/>
            <a:lstStyle/>
            <a:p>
              <a:endParaRPr lang="nb-NO">
                <a:latin typeface="Times New Roman" panose="02020603050405020304" pitchFamily="18" charset="0"/>
                <a:cs typeface="Times New Roman" panose="02020603050405020304" pitchFamily="18" charset="0"/>
              </a:endParaRPr>
            </a:p>
          </p:txBody>
        </p:sp>
        <p:grpSp>
          <p:nvGrpSpPr>
            <p:cNvPr id="20677" name="Group 1"/>
            <p:cNvGrpSpPr>
              <a:grpSpLocks/>
            </p:cNvGrpSpPr>
            <p:nvPr/>
          </p:nvGrpSpPr>
          <p:grpSpPr bwMode="auto">
            <a:xfrm>
              <a:off x="2690813" y="1446213"/>
              <a:ext cx="331787" cy="306387"/>
              <a:chOff x="2483765" y="2132856"/>
              <a:chExt cx="376362" cy="374541"/>
            </a:xfrm>
          </p:grpSpPr>
          <p:sp>
            <p:nvSpPr>
              <p:cNvPr id="771" name="Oval 770"/>
              <p:cNvSpPr/>
              <p:nvPr/>
            </p:nvSpPr>
            <p:spPr bwMode="auto">
              <a:xfrm rot="16200000">
                <a:off x="2484676"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918" name="Group 272"/>
              <p:cNvGrpSpPr>
                <a:grpSpLocks/>
              </p:cNvGrpSpPr>
              <p:nvPr/>
            </p:nvGrpSpPr>
            <p:grpSpPr bwMode="auto">
              <a:xfrm rot="-5400000">
                <a:off x="2550155" y="2110916"/>
                <a:ext cx="243582" cy="376361"/>
                <a:chOff x="3568196" y="3140968"/>
                <a:chExt cx="2056559" cy="1792293"/>
              </a:xfrm>
            </p:grpSpPr>
            <p:grpSp>
              <p:nvGrpSpPr>
                <p:cNvPr id="18919" name="Group 273"/>
                <p:cNvGrpSpPr>
                  <a:grpSpLocks/>
                </p:cNvGrpSpPr>
                <p:nvPr/>
              </p:nvGrpSpPr>
              <p:grpSpPr bwMode="auto">
                <a:xfrm>
                  <a:off x="3923928" y="3140968"/>
                  <a:ext cx="1700827" cy="1784801"/>
                  <a:chOff x="2151093" y="3621274"/>
                  <a:chExt cx="1700827" cy="1784801"/>
                </a:xfrm>
              </p:grpSpPr>
              <p:grpSp>
                <p:nvGrpSpPr>
                  <p:cNvPr id="18935" name="Group 289"/>
                  <p:cNvGrpSpPr>
                    <a:grpSpLocks/>
                  </p:cNvGrpSpPr>
                  <p:nvPr/>
                </p:nvGrpSpPr>
                <p:grpSpPr bwMode="auto">
                  <a:xfrm>
                    <a:off x="2151093" y="3717032"/>
                    <a:ext cx="1700827" cy="1689043"/>
                    <a:chOff x="6448161" y="5157192"/>
                    <a:chExt cx="1700827" cy="1689043"/>
                  </a:xfrm>
                </p:grpSpPr>
                <p:grpSp>
                  <p:nvGrpSpPr>
                    <p:cNvPr id="18940" name="Group 294"/>
                    <p:cNvGrpSpPr>
                      <a:grpSpLocks/>
                    </p:cNvGrpSpPr>
                    <p:nvPr/>
                  </p:nvGrpSpPr>
                  <p:grpSpPr bwMode="auto">
                    <a:xfrm>
                      <a:off x="6948264" y="5229200"/>
                      <a:ext cx="443689" cy="1617035"/>
                      <a:chOff x="495489" y="4136019"/>
                      <a:chExt cx="443689" cy="1617035"/>
                    </a:xfrm>
                  </p:grpSpPr>
                  <p:grpSp>
                    <p:nvGrpSpPr>
                      <p:cNvPr id="18944" name="Group 298"/>
                      <p:cNvGrpSpPr>
                        <a:grpSpLocks/>
                      </p:cNvGrpSpPr>
                      <p:nvPr/>
                    </p:nvGrpSpPr>
                    <p:grpSpPr bwMode="auto">
                      <a:xfrm>
                        <a:off x="616093" y="4136019"/>
                        <a:ext cx="322588" cy="1617035"/>
                        <a:chOff x="3637880" y="3581221"/>
                        <a:chExt cx="322588" cy="1617035"/>
                      </a:xfrm>
                    </p:grpSpPr>
                    <p:cxnSp>
                      <p:nvCxnSpPr>
                        <p:cNvPr id="769" name="Straight Connector 768"/>
                        <p:cNvCxnSpPr/>
                        <p:nvPr/>
                      </p:nvCxnSpPr>
                      <p:spPr>
                        <a:xfrm flipH="1">
                          <a:off x="3405659" y="3473482"/>
                          <a:ext cx="65539" cy="109767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770" name="Arc 769"/>
                        <p:cNvSpPr/>
                        <p:nvPr/>
                      </p:nvSpPr>
                      <p:spPr>
                        <a:xfrm rot="554513" flipH="1" flipV="1">
                          <a:off x="3389274" y="3988021"/>
                          <a:ext cx="327697" cy="1217738"/>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767" name="Arc 766"/>
                      <p:cNvSpPr/>
                      <p:nvPr/>
                    </p:nvSpPr>
                    <p:spPr>
                      <a:xfrm rot="14362359" flipH="1">
                        <a:off x="347713" y="4426903"/>
                        <a:ext cx="334452" cy="360469"/>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68" name="Straight Connector 767"/>
                      <p:cNvCxnSpPr/>
                      <p:nvPr/>
                    </p:nvCxnSpPr>
                    <p:spPr>
                      <a:xfrm rot="7560000">
                        <a:off x="539519" y="4614873"/>
                        <a:ext cx="0" cy="14747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763" name="Arc 762"/>
                    <p:cNvSpPr/>
                    <p:nvPr/>
                  </p:nvSpPr>
                  <p:spPr>
                    <a:xfrm rot="18360000" flipH="1">
                      <a:off x="6489184" y="5144290"/>
                      <a:ext cx="334452" cy="426004"/>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64" name="Straight Connector 763"/>
                    <p:cNvCxnSpPr/>
                    <p:nvPr/>
                  </p:nvCxnSpPr>
                  <p:spPr>
                    <a:xfrm flipH="1" flipV="1">
                      <a:off x="6721944" y="5147190"/>
                      <a:ext cx="524313" cy="51453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65" name="Straight Connector 764"/>
                    <p:cNvCxnSpPr/>
                    <p:nvPr/>
                  </p:nvCxnSpPr>
                  <p:spPr>
                    <a:xfrm flipH="1" flipV="1">
                      <a:off x="7147948" y="5653149"/>
                      <a:ext cx="786469" cy="58314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758" name="Straight Connector 757"/>
                  <p:cNvCxnSpPr/>
                  <p:nvPr/>
                </p:nvCxnSpPr>
                <p:spPr>
                  <a:xfrm flipH="1" flipV="1">
                    <a:off x="2293803" y="3990022"/>
                    <a:ext cx="294926" cy="36017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759" name="Arc 758"/>
                  <p:cNvSpPr/>
                  <p:nvPr/>
                </p:nvSpPr>
                <p:spPr>
                  <a:xfrm rot="14362359" flipH="1">
                    <a:off x="2843607" y="3612934"/>
                    <a:ext cx="325873" cy="376855"/>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60" name="Straight Connector 759"/>
                  <p:cNvCxnSpPr>
                    <a:stCxn id="767" idx="2"/>
                  </p:cNvCxnSpPr>
                  <p:nvPr/>
                </p:nvCxnSpPr>
                <p:spPr>
                  <a:xfrm flipV="1">
                    <a:off x="2850885" y="3784208"/>
                    <a:ext cx="131078" cy="4545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61" name="Straight Connector 760"/>
                  <p:cNvCxnSpPr>
                    <a:stCxn id="770" idx="0"/>
                  </p:cNvCxnSpPr>
                  <p:nvPr/>
                </p:nvCxnSpPr>
                <p:spPr>
                  <a:xfrm flipV="1">
                    <a:off x="3080267" y="3621271"/>
                    <a:ext cx="245777" cy="122630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920" name="Group 274"/>
                <p:cNvGrpSpPr>
                  <a:grpSpLocks/>
                </p:cNvGrpSpPr>
                <p:nvPr/>
              </p:nvGrpSpPr>
              <p:grpSpPr bwMode="auto">
                <a:xfrm rot="6487868">
                  <a:off x="3610183" y="3190447"/>
                  <a:ext cx="1700827" cy="1784801"/>
                  <a:chOff x="2151093" y="3621274"/>
                  <a:chExt cx="1700827" cy="1784801"/>
                </a:xfrm>
              </p:grpSpPr>
              <p:grpSp>
                <p:nvGrpSpPr>
                  <p:cNvPr id="18921" name="Group 275"/>
                  <p:cNvGrpSpPr>
                    <a:grpSpLocks/>
                  </p:cNvGrpSpPr>
                  <p:nvPr/>
                </p:nvGrpSpPr>
                <p:grpSpPr bwMode="auto">
                  <a:xfrm>
                    <a:off x="2151093" y="3717032"/>
                    <a:ext cx="1700827" cy="1689043"/>
                    <a:chOff x="6448161" y="5157192"/>
                    <a:chExt cx="1700827" cy="1689043"/>
                  </a:xfrm>
                </p:grpSpPr>
                <p:grpSp>
                  <p:nvGrpSpPr>
                    <p:cNvPr id="18926" name="Group 280"/>
                    <p:cNvGrpSpPr>
                      <a:grpSpLocks/>
                    </p:cNvGrpSpPr>
                    <p:nvPr/>
                  </p:nvGrpSpPr>
                  <p:grpSpPr bwMode="auto">
                    <a:xfrm>
                      <a:off x="6948264" y="5229200"/>
                      <a:ext cx="443689" cy="1617035"/>
                      <a:chOff x="495489" y="4136019"/>
                      <a:chExt cx="443689" cy="1617035"/>
                    </a:xfrm>
                  </p:grpSpPr>
                  <p:grpSp>
                    <p:nvGrpSpPr>
                      <p:cNvPr id="18930" name="Group 284"/>
                      <p:cNvGrpSpPr>
                        <a:grpSpLocks/>
                      </p:cNvGrpSpPr>
                      <p:nvPr/>
                    </p:nvGrpSpPr>
                    <p:grpSpPr bwMode="auto">
                      <a:xfrm>
                        <a:off x="616093" y="4136019"/>
                        <a:ext cx="322588" cy="1617035"/>
                        <a:chOff x="3637880" y="3581221"/>
                        <a:chExt cx="322588" cy="1617035"/>
                      </a:xfrm>
                    </p:grpSpPr>
                    <p:cxnSp>
                      <p:nvCxnSpPr>
                        <p:cNvPr id="755" name="Straight Connector 754"/>
                        <p:cNvCxnSpPr/>
                        <p:nvPr/>
                      </p:nvCxnSpPr>
                      <p:spPr>
                        <a:xfrm flipH="1">
                          <a:off x="3331904" y="3533230"/>
                          <a:ext cx="94329" cy="93392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756" name="Arc 755"/>
                        <p:cNvSpPr/>
                        <p:nvPr/>
                      </p:nvSpPr>
                      <p:spPr>
                        <a:xfrm rot="554513" flipH="1" flipV="1">
                          <a:off x="3344235" y="3949721"/>
                          <a:ext cx="351602" cy="1114161"/>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753" name="Arc 752"/>
                      <p:cNvSpPr/>
                      <p:nvPr/>
                    </p:nvSpPr>
                    <p:spPr>
                      <a:xfrm rot="14362359" flipH="1">
                        <a:off x="440325" y="4360093"/>
                        <a:ext cx="294925" cy="394477"/>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54" name="Straight Connector 753"/>
                      <p:cNvCxnSpPr/>
                      <p:nvPr/>
                    </p:nvCxnSpPr>
                    <p:spPr>
                      <a:xfrm rot="7560000">
                        <a:off x="432035" y="4418092"/>
                        <a:ext cx="0" cy="14578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749" name="Arc 748"/>
                    <p:cNvSpPr/>
                    <p:nvPr/>
                  </p:nvSpPr>
                  <p:spPr>
                    <a:xfrm rot="18360000" flipH="1">
                      <a:off x="6506154" y="5117923"/>
                      <a:ext cx="294925" cy="445931"/>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50" name="Straight Connector 749"/>
                    <p:cNvCxnSpPr/>
                    <p:nvPr/>
                  </p:nvCxnSpPr>
                  <p:spPr>
                    <a:xfrm flipH="1" flipV="1">
                      <a:off x="6618502" y="5131298"/>
                      <a:ext cx="728929" cy="5243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51" name="Straight Connector 750"/>
                    <p:cNvCxnSpPr/>
                    <p:nvPr/>
                  </p:nvCxnSpPr>
                  <p:spPr>
                    <a:xfrm flipH="1" flipV="1">
                      <a:off x="7322403" y="5627021"/>
                      <a:ext cx="771804" cy="57347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744" name="Straight Connector 743"/>
                  <p:cNvCxnSpPr/>
                  <p:nvPr/>
                </p:nvCxnSpPr>
                <p:spPr>
                  <a:xfrm flipH="1" flipV="1">
                    <a:off x="2148218" y="4204972"/>
                    <a:ext cx="514536" cy="27853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745" name="Arc 744"/>
                  <p:cNvSpPr/>
                  <p:nvPr/>
                </p:nvSpPr>
                <p:spPr>
                  <a:xfrm rot="14362359" flipH="1">
                    <a:off x="2854268" y="3826440"/>
                    <a:ext cx="278535" cy="368754"/>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746" name="Straight Connector 745"/>
                  <p:cNvCxnSpPr>
                    <a:stCxn id="753" idx="2"/>
                  </p:cNvCxnSpPr>
                  <p:nvPr/>
                </p:nvCxnSpPr>
                <p:spPr>
                  <a:xfrm flipV="1">
                    <a:off x="3043099" y="3859838"/>
                    <a:ext cx="120058" cy="47516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747" name="Straight Connector 746"/>
                  <p:cNvCxnSpPr>
                    <a:stCxn id="756" idx="0"/>
                  </p:cNvCxnSpPr>
                  <p:nvPr/>
                </p:nvCxnSpPr>
                <p:spPr>
                  <a:xfrm flipV="1">
                    <a:off x="3030323" y="3856595"/>
                    <a:ext cx="265841" cy="113053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grpSp>
          <p:nvGrpSpPr>
            <p:cNvPr id="6" name="Group 5"/>
            <p:cNvGrpSpPr>
              <a:grpSpLocks/>
            </p:cNvGrpSpPr>
            <p:nvPr/>
          </p:nvGrpSpPr>
          <p:grpSpPr bwMode="auto">
            <a:xfrm>
              <a:off x="2627313" y="1504950"/>
              <a:ext cx="1100137" cy="388045"/>
              <a:chOff x="2632952" y="2349500"/>
              <a:chExt cx="1101223" cy="388045"/>
            </a:xfrm>
          </p:grpSpPr>
          <p:sp>
            <p:nvSpPr>
              <p:cNvPr id="806" name="Ellipse 180"/>
              <p:cNvSpPr/>
              <p:nvPr/>
            </p:nvSpPr>
            <p:spPr bwMode="auto">
              <a:xfrm>
                <a:off x="2876079" y="2349500"/>
                <a:ext cx="605435" cy="355600"/>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916" name="TekstSylinder 182"/>
              <p:cNvSpPr txBox="1">
                <a:spLocks noChangeArrowheads="1"/>
              </p:cNvSpPr>
              <p:nvPr/>
            </p:nvSpPr>
            <p:spPr bwMode="auto">
              <a:xfrm>
                <a:off x="2632952" y="2398991"/>
                <a:ext cx="110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a:latin typeface="Times New Roman" panose="02020603050405020304" pitchFamily="18" charset="0"/>
                    <a:cs typeface="Times New Roman" panose="02020603050405020304" pitchFamily="18" charset="0"/>
                  </a:rPr>
                  <a:t>BiP</a:t>
                </a:r>
              </a:p>
            </p:txBody>
          </p:sp>
        </p:grpSp>
        <p:grpSp>
          <p:nvGrpSpPr>
            <p:cNvPr id="20680" name="Group 812"/>
            <p:cNvGrpSpPr>
              <a:grpSpLocks/>
            </p:cNvGrpSpPr>
            <p:nvPr/>
          </p:nvGrpSpPr>
          <p:grpSpPr bwMode="auto">
            <a:xfrm>
              <a:off x="1816100" y="1830386"/>
              <a:ext cx="1100138" cy="387830"/>
              <a:chOff x="1704975" y="2924175"/>
              <a:chExt cx="1247775" cy="474789"/>
            </a:xfrm>
          </p:grpSpPr>
          <p:sp>
            <p:nvSpPr>
              <p:cNvPr id="814" name="Ellipse 180"/>
              <p:cNvSpPr/>
              <p:nvPr/>
            </p:nvSpPr>
            <p:spPr>
              <a:xfrm>
                <a:off x="1980458" y="2924175"/>
                <a:ext cx="686005" cy="433388"/>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912" name="TekstSylinder 182"/>
              <p:cNvSpPr txBox="1">
                <a:spLocks noChangeArrowheads="1"/>
              </p:cNvSpPr>
              <p:nvPr/>
            </p:nvSpPr>
            <p:spPr bwMode="auto">
              <a:xfrm>
                <a:off x="1704975" y="2984500"/>
                <a:ext cx="1247775" cy="414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dirty="0" err="1">
                    <a:latin typeface="Times New Roman" panose="02020603050405020304" pitchFamily="18" charset="0"/>
                    <a:cs typeface="Times New Roman" panose="02020603050405020304" pitchFamily="18" charset="0"/>
                  </a:rPr>
                  <a:t>BiP</a:t>
                </a:r>
                <a:endParaRPr lang="nb-NO" altLang="nb-NO" sz="1600" b="1" dirty="0">
                  <a:latin typeface="Times New Roman" panose="02020603050405020304" pitchFamily="18" charset="0"/>
                  <a:cs typeface="Times New Roman" panose="02020603050405020304" pitchFamily="18" charset="0"/>
                </a:endParaRPr>
              </a:p>
            </p:txBody>
          </p:sp>
        </p:grpSp>
        <p:grpSp>
          <p:nvGrpSpPr>
            <p:cNvPr id="20681" name="Group 816"/>
            <p:cNvGrpSpPr>
              <a:grpSpLocks/>
            </p:cNvGrpSpPr>
            <p:nvPr/>
          </p:nvGrpSpPr>
          <p:grpSpPr bwMode="auto">
            <a:xfrm>
              <a:off x="2568575" y="2025650"/>
              <a:ext cx="190500" cy="757238"/>
              <a:chOff x="1907704" y="2996952"/>
              <a:chExt cx="216024" cy="923404"/>
            </a:xfrm>
          </p:grpSpPr>
          <p:sp>
            <p:nvSpPr>
              <p:cNvPr id="818" name="Arc 817"/>
              <p:cNvSpPr/>
              <p:nvPr/>
            </p:nvSpPr>
            <p:spPr>
              <a:xfrm rot="15420000">
                <a:off x="1908275" y="2996381"/>
                <a:ext cx="214881" cy="216024"/>
              </a:xfrm>
              <a:prstGeom prst="arc">
                <a:avLst>
                  <a:gd name="adj1" fmla="val 10915667"/>
                  <a:gd name="adj2" fmla="val 1511307"/>
                </a:avLst>
              </a:prstGeom>
              <a:ln w="50800">
                <a:solidFill>
                  <a:srgbClr val="933CB6"/>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19" name="Straight Connector 818"/>
              <p:cNvCxnSpPr/>
              <p:nvPr/>
            </p:nvCxnSpPr>
            <p:spPr>
              <a:xfrm>
                <a:off x="2022917" y="3200218"/>
                <a:ext cx="0" cy="720138"/>
              </a:xfrm>
              <a:prstGeom prst="line">
                <a:avLst/>
              </a:prstGeom>
              <a:ln w="50800">
                <a:solidFill>
                  <a:srgbClr val="933CB6"/>
                </a:solidFill>
              </a:ln>
            </p:spPr>
            <p:style>
              <a:lnRef idx="1">
                <a:schemeClr val="accent1"/>
              </a:lnRef>
              <a:fillRef idx="0">
                <a:schemeClr val="accent1"/>
              </a:fillRef>
              <a:effectRef idx="0">
                <a:schemeClr val="accent1"/>
              </a:effectRef>
              <a:fontRef idx="minor">
                <a:schemeClr val="tx1"/>
              </a:fontRef>
            </p:style>
          </p:cxnSp>
        </p:grpSp>
        <p:grpSp>
          <p:nvGrpSpPr>
            <p:cNvPr id="20682" name="Group 819"/>
            <p:cNvGrpSpPr>
              <a:grpSpLocks/>
            </p:cNvGrpSpPr>
            <p:nvPr/>
          </p:nvGrpSpPr>
          <p:grpSpPr bwMode="auto">
            <a:xfrm flipH="1">
              <a:off x="2714625" y="2030413"/>
              <a:ext cx="190500" cy="757237"/>
              <a:chOff x="1907704" y="2996952"/>
              <a:chExt cx="216024" cy="923404"/>
            </a:xfrm>
          </p:grpSpPr>
          <p:sp>
            <p:nvSpPr>
              <p:cNvPr id="821" name="Arc 820"/>
              <p:cNvSpPr/>
              <p:nvPr/>
            </p:nvSpPr>
            <p:spPr>
              <a:xfrm rot="15420000">
                <a:off x="1908276" y="2996380"/>
                <a:ext cx="214880" cy="216024"/>
              </a:xfrm>
              <a:prstGeom prst="arc">
                <a:avLst>
                  <a:gd name="adj1" fmla="val 10915667"/>
                  <a:gd name="adj2" fmla="val 1511307"/>
                </a:avLst>
              </a:prstGeom>
              <a:ln w="50800">
                <a:solidFill>
                  <a:srgbClr val="933CB6"/>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22" name="Straight Connector 821"/>
              <p:cNvCxnSpPr/>
              <p:nvPr/>
            </p:nvCxnSpPr>
            <p:spPr>
              <a:xfrm>
                <a:off x="2022917" y="3200217"/>
                <a:ext cx="0" cy="720139"/>
              </a:xfrm>
              <a:prstGeom prst="line">
                <a:avLst/>
              </a:prstGeom>
              <a:ln w="50800">
                <a:solidFill>
                  <a:srgbClr val="933CB6"/>
                </a:solidFill>
              </a:ln>
            </p:spPr>
            <p:style>
              <a:lnRef idx="1">
                <a:schemeClr val="accent1"/>
              </a:lnRef>
              <a:fillRef idx="0">
                <a:schemeClr val="accent1"/>
              </a:fillRef>
              <a:effectRef idx="0">
                <a:schemeClr val="accent1"/>
              </a:effectRef>
              <a:fontRef idx="minor">
                <a:schemeClr val="tx1"/>
              </a:fontRef>
            </p:style>
          </p:cxnSp>
        </p:grpSp>
        <p:grpSp>
          <p:nvGrpSpPr>
            <p:cNvPr id="20686" name="Group 837"/>
            <p:cNvGrpSpPr>
              <a:grpSpLocks/>
            </p:cNvGrpSpPr>
            <p:nvPr/>
          </p:nvGrpSpPr>
          <p:grpSpPr bwMode="auto">
            <a:xfrm>
              <a:off x="3746500" y="1931986"/>
              <a:ext cx="1101725" cy="388051"/>
              <a:chOff x="1704975" y="2924175"/>
              <a:chExt cx="1247775" cy="472938"/>
            </a:xfrm>
          </p:grpSpPr>
          <p:sp>
            <p:nvSpPr>
              <p:cNvPr id="839" name="Ellipse 180"/>
              <p:cNvSpPr/>
              <p:nvPr/>
            </p:nvSpPr>
            <p:spPr>
              <a:xfrm>
                <a:off x="1980061" y="2924175"/>
                <a:ext cx="686816" cy="433388"/>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900" name="TekstSylinder 182"/>
              <p:cNvSpPr txBox="1">
                <a:spLocks noChangeArrowheads="1"/>
              </p:cNvSpPr>
              <p:nvPr/>
            </p:nvSpPr>
            <p:spPr bwMode="auto">
              <a:xfrm>
                <a:off x="1704975" y="2984500"/>
                <a:ext cx="1247775"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a:latin typeface="Times New Roman" panose="02020603050405020304" pitchFamily="18" charset="0"/>
                    <a:cs typeface="Times New Roman" panose="02020603050405020304" pitchFamily="18" charset="0"/>
                  </a:rPr>
                  <a:t>BiP</a:t>
                </a:r>
              </a:p>
            </p:txBody>
          </p:sp>
        </p:grpSp>
        <p:grpSp>
          <p:nvGrpSpPr>
            <p:cNvPr id="20689" name="Group 846"/>
            <p:cNvGrpSpPr>
              <a:grpSpLocks/>
            </p:cNvGrpSpPr>
            <p:nvPr/>
          </p:nvGrpSpPr>
          <p:grpSpPr bwMode="auto">
            <a:xfrm>
              <a:off x="5892800" y="1882773"/>
              <a:ext cx="1101725" cy="388051"/>
              <a:chOff x="1704975" y="2924175"/>
              <a:chExt cx="1247775" cy="472938"/>
            </a:xfrm>
          </p:grpSpPr>
          <p:sp>
            <p:nvSpPr>
              <p:cNvPr id="848" name="Ellipse 180"/>
              <p:cNvSpPr/>
              <p:nvPr/>
            </p:nvSpPr>
            <p:spPr>
              <a:xfrm>
                <a:off x="1980061" y="2924175"/>
                <a:ext cx="686816" cy="433388"/>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894" name="TekstSylinder 182"/>
              <p:cNvSpPr txBox="1">
                <a:spLocks noChangeArrowheads="1"/>
              </p:cNvSpPr>
              <p:nvPr/>
            </p:nvSpPr>
            <p:spPr bwMode="auto">
              <a:xfrm>
                <a:off x="1704975" y="2984500"/>
                <a:ext cx="1247775" cy="41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dirty="0" err="1">
                    <a:latin typeface="Times New Roman" panose="02020603050405020304" pitchFamily="18" charset="0"/>
                    <a:cs typeface="Times New Roman" panose="02020603050405020304" pitchFamily="18" charset="0"/>
                  </a:rPr>
                  <a:t>BiP</a:t>
                </a:r>
                <a:endParaRPr lang="nb-NO" altLang="nb-NO" sz="1600" b="1" dirty="0">
                  <a:latin typeface="Times New Roman" panose="02020603050405020304" pitchFamily="18" charset="0"/>
                  <a:cs typeface="Times New Roman" panose="02020603050405020304" pitchFamily="18" charset="0"/>
                </a:endParaRPr>
              </a:p>
            </p:txBody>
          </p:sp>
        </p:grpSp>
        <p:grpSp>
          <p:nvGrpSpPr>
            <p:cNvPr id="20690" name="Group 852"/>
            <p:cNvGrpSpPr>
              <a:grpSpLocks/>
            </p:cNvGrpSpPr>
            <p:nvPr/>
          </p:nvGrpSpPr>
          <p:grpSpPr bwMode="auto">
            <a:xfrm>
              <a:off x="3771900" y="1150938"/>
              <a:ext cx="331788" cy="307975"/>
              <a:chOff x="2483765" y="2132856"/>
              <a:chExt cx="376362" cy="374541"/>
            </a:xfrm>
          </p:grpSpPr>
          <p:sp>
            <p:nvSpPr>
              <p:cNvPr id="854" name="Oval 853"/>
              <p:cNvSpPr/>
              <p:nvPr/>
            </p:nvSpPr>
            <p:spPr bwMode="auto">
              <a:xfrm rot="16200000">
                <a:off x="2484675"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862" name="Group 272"/>
              <p:cNvGrpSpPr>
                <a:grpSpLocks/>
              </p:cNvGrpSpPr>
              <p:nvPr/>
            </p:nvGrpSpPr>
            <p:grpSpPr bwMode="auto">
              <a:xfrm rot="-5400000">
                <a:off x="2550155" y="2110916"/>
                <a:ext cx="243582" cy="376361"/>
                <a:chOff x="3568196" y="3140968"/>
                <a:chExt cx="2056559" cy="1792293"/>
              </a:xfrm>
            </p:grpSpPr>
            <p:grpSp>
              <p:nvGrpSpPr>
                <p:cNvPr id="18863" name="Group 273"/>
                <p:cNvGrpSpPr>
                  <a:grpSpLocks/>
                </p:cNvGrpSpPr>
                <p:nvPr/>
              </p:nvGrpSpPr>
              <p:grpSpPr bwMode="auto">
                <a:xfrm>
                  <a:off x="3923928" y="3140968"/>
                  <a:ext cx="1700827" cy="1784801"/>
                  <a:chOff x="2151093" y="3621274"/>
                  <a:chExt cx="1700827" cy="1784801"/>
                </a:xfrm>
              </p:grpSpPr>
              <p:grpSp>
                <p:nvGrpSpPr>
                  <p:cNvPr id="18879" name="Group 289"/>
                  <p:cNvGrpSpPr>
                    <a:grpSpLocks/>
                  </p:cNvGrpSpPr>
                  <p:nvPr/>
                </p:nvGrpSpPr>
                <p:grpSpPr bwMode="auto">
                  <a:xfrm>
                    <a:off x="2151093" y="3717032"/>
                    <a:ext cx="1700827" cy="1689043"/>
                    <a:chOff x="6448161" y="5157192"/>
                    <a:chExt cx="1700827" cy="1689043"/>
                  </a:xfrm>
                </p:grpSpPr>
                <p:grpSp>
                  <p:nvGrpSpPr>
                    <p:cNvPr id="18884" name="Group 294"/>
                    <p:cNvGrpSpPr>
                      <a:grpSpLocks/>
                    </p:cNvGrpSpPr>
                    <p:nvPr/>
                  </p:nvGrpSpPr>
                  <p:grpSpPr bwMode="auto">
                    <a:xfrm>
                      <a:off x="6948264" y="5229200"/>
                      <a:ext cx="443689" cy="1617035"/>
                      <a:chOff x="495489" y="4136019"/>
                      <a:chExt cx="443689" cy="1617035"/>
                    </a:xfrm>
                  </p:grpSpPr>
                  <p:grpSp>
                    <p:nvGrpSpPr>
                      <p:cNvPr id="18888" name="Group 298"/>
                      <p:cNvGrpSpPr>
                        <a:grpSpLocks/>
                      </p:cNvGrpSpPr>
                      <p:nvPr/>
                    </p:nvGrpSpPr>
                    <p:grpSpPr bwMode="auto">
                      <a:xfrm>
                        <a:off x="616093" y="4136019"/>
                        <a:ext cx="322588" cy="1617035"/>
                        <a:chOff x="3637880" y="3581221"/>
                        <a:chExt cx="322588" cy="1617035"/>
                      </a:xfrm>
                    </p:grpSpPr>
                    <p:cxnSp>
                      <p:nvCxnSpPr>
                        <p:cNvPr id="884" name="Straight Connector 883"/>
                        <p:cNvCxnSpPr/>
                        <p:nvPr/>
                      </p:nvCxnSpPr>
                      <p:spPr>
                        <a:xfrm flipH="1">
                          <a:off x="3642567" y="3482055"/>
                          <a:ext cx="65199" cy="1097676"/>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885" name="Arc 884"/>
                        <p:cNvSpPr/>
                        <p:nvPr/>
                      </p:nvSpPr>
                      <p:spPr>
                        <a:xfrm rot="554513" flipH="1" flipV="1">
                          <a:off x="3626262" y="3996590"/>
                          <a:ext cx="325997" cy="1209161"/>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882" name="Arc 881"/>
                      <p:cNvSpPr/>
                      <p:nvPr/>
                    </p:nvSpPr>
                    <p:spPr>
                      <a:xfrm rot="14362359" flipH="1">
                        <a:off x="779556" y="4517906"/>
                        <a:ext cx="334451" cy="19560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83" name="Straight Connector 882"/>
                      <p:cNvCxnSpPr/>
                      <p:nvPr/>
                    </p:nvCxnSpPr>
                    <p:spPr>
                      <a:xfrm rot="7560000">
                        <a:off x="734876" y="4631976"/>
                        <a:ext cx="0" cy="13040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878" name="Arc 877"/>
                    <p:cNvSpPr/>
                    <p:nvPr/>
                  </p:nvSpPr>
                  <p:spPr>
                    <a:xfrm rot="18360000" flipH="1">
                      <a:off x="6718882" y="5137233"/>
                      <a:ext cx="334445" cy="440111"/>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79" name="Straight Connector 878"/>
                    <p:cNvCxnSpPr/>
                    <p:nvPr/>
                  </p:nvCxnSpPr>
                  <p:spPr>
                    <a:xfrm flipH="1" flipV="1">
                      <a:off x="6845352" y="5147182"/>
                      <a:ext cx="733504" cy="51453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80" name="Straight Connector 879"/>
                    <p:cNvCxnSpPr/>
                    <p:nvPr/>
                  </p:nvCxnSpPr>
                  <p:spPr>
                    <a:xfrm flipH="1" flipV="1">
                      <a:off x="7366963" y="5653147"/>
                      <a:ext cx="782410" cy="58314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873" name="Straight Connector 872"/>
                  <p:cNvCxnSpPr/>
                  <p:nvPr/>
                </p:nvCxnSpPr>
                <p:spPr>
                  <a:xfrm flipH="1" flipV="1">
                    <a:off x="2205985" y="3990021"/>
                    <a:ext cx="489006" cy="36017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874" name="Arc 873"/>
                  <p:cNvSpPr/>
                  <p:nvPr/>
                </p:nvSpPr>
                <p:spPr>
                  <a:xfrm rot="14362359" flipH="1">
                    <a:off x="3061814" y="3613906"/>
                    <a:ext cx="325872" cy="374899"/>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75" name="Straight Connector 874"/>
                  <p:cNvCxnSpPr>
                    <a:stCxn id="882" idx="2"/>
                  </p:cNvCxnSpPr>
                  <p:nvPr/>
                </p:nvCxnSpPr>
                <p:spPr>
                  <a:xfrm flipV="1">
                    <a:off x="3069906" y="3784210"/>
                    <a:ext cx="130402" cy="45450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76" name="Straight Connector 875"/>
                  <p:cNvCxnSpPr>
                    <a:stCxn id="885" idx="0"/>
                  </p:cNvCxnSpPr>
                  <p:nvPr/>
                </p:nvCxnSpPr>
                <p:spPr>
                  <a:xfrm flipV="1">
                    <a:off x="3298109" y="3621271"/>
                    <a:ext cx="244498" cy="122631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864" name="Group 274"/>
                <p:cNvGrpSpPr>
                  <a:grpSpLocks/>
                </p:cNvGrpSpPr>
                <p:nvPr/>
              </p:nvGrpSpPr>
              <p:grpSpPr bwMode="auto">
                <a:xfrm rot="6487868">
                  <a:off x="3610183" y="3190447"/>
                  <a:ext cx="1700827" cy="1784801"/>
                  <a:chOff x="2151093" y="3621274"/>
                  <a:chExt cx="1700827" cy="1784801"/>
                </a:xfrm>
              </p:grpSpPr>
              <p:grpSp>
                <p:nvGrpSpPr>
                  <p:cNvPr id="18865" name="Group 275"/>
                  <p:cNvGrpSpPr>
                    <a:grpSpLocks/>
                  </p:cNvGrpSpPr>
                  <p:nvPr/>
                </p:nvGrpSpPr>
                <p:grpSpPr bwMode="auto">
                  <a:xfrm>
                    <a:off x="2151093" y="3717032"/>
                    <a:ext cx="1700827" cy="1689043"/>
                    <a:chOff x="6448161" y="5157192"/>
                    <a:chExt cx="1700827" cy="1689043"/>
                  </a:xfrm>
                </p:grpSpPr>
                <p:grpSp>
                  <p:nvGrpSpPr>
                    <p:cNvPr id="18870" name="Group 280"/>
                    <p:cNvGrpSpPr>
                      <a:grpSpLocks/>
                    </p:cNvGrpSpPr>
                    <p:nvPr/>
                  </p:nvGrpSpPr>
                  <p:grpSpPr bwMode="auto">
                    <a:xfrm>
                      <a:off x="6948264" y="5229200"/>
                      <a:ext cx="443689" cy="1617035"/>
                      <a:chOff x="495489" y="4136019"/>
                      <a:chExt cx="443689" cy="1617035"/>
                    </a:xfrm>
                  </p:grpSpPr>
                  <p:grpSp>
                    <p:nvGrpSpPr>
                      <p:cNvPr id="18874" name="Group 284"/>
                      <p:cNvGrpSpPr>
                        <a:grpSpLocks/>
                      </p:cNvGrpSpPr>
                      <p:nvPr/>
                    </p:nvGrpSpPr>
                    <p:grpSpPr bwMode="auto">
                      <a:xfrm>
                        <a:off x="616093" y="4136019"/>
                        <a:ext cx="322588" cy="1617035"/>
                        <a:chOff x="3637880" y="3581221"/>
                        <a:chExt cx="322588" cy="1617035"/>
                      </a:xfrm>
                    </p:grpSpPr>
                    <p:cxnSp>
                      <p:nvCxnSpPr>
                        <p:cNvPr id="870" name="Straight Connector 869"/>
                        <p:cNvCxnSpPr/>
                        <p:nvPr/>
                      </p:nvCxnSpPr>
                      <p:spPr>
                        <a:xfrm flipH="1">
                          <a:off x="3288470" y="3043041"/>
                          <a:ext cx="94334" cy="99430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871" name="Arc 870"/>
                        <p:cNvSpPr/>
                        <p:nvPr/>
                      </p:nvSpPr>
                      <p:spPr>
                        <a:xfrm rot="554513" flipH="1" flipV="1">
                          <a:off x="3300660" y="3492630"/>
                          <a:ext cx="351602" cy="1206218"/>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868" name="Arc 867"/>
                      <p:cNvSpPr/>
                      <p:nvPr/>
                    </p:nvSpPr>
                    <p:spPr>
                      <a:xfrm rot="14362359" flipH="1">
                        <a:off x="404325" y="3925163"/>
                        <a:ext cx="309699" cy="411628"/>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69" name="Straight Connector 868"/>
                      <p:cNvCxnSpPr/>
                      <p:nvPr/>
                    </p:nvCxnSpPr>
                    <p:spPr>
                      <a:xfrm rot="7560000">
                        <a:off x="380313" y="4006466"/>
                        <a:ext cx="0" cy="16293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864" name="Arc 863"/>
                    <p:cNvSpPr/>
                    <p:nvPr/>
                  </p:nvSpPr>
                  <p:spPr>
                    <a:xfrm rot="18360000" flipH="1">
                      <a:off x="6426744" y="4722541"/>
                      <a:ext cx="260804" cy="437357"/>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65" name="Straight Connector 864"/>
                    <p:cNvCxnSpPr/>
                    <p:nvPr/>
                  </p:nvCxnSpPr>
                  <p:spPr>
                    <a:xfrm flipH="1" flipV="1">
                      <a:off x="6534609" y="4772244"/>
                      <a:ext cx="711770" cy="4890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66" name="Straight Connector 865"/>
                    <p:cNvCxnSpPr/>
                    <p:nvPr/>
                  </p:nvCxnSpPr>
                  <p:spPr>
                    <a:xfrm flipH="1" flipV="1">
                      <a:off x="7207171" y="5247515"/>
                      <a:ext cx="763229" cy="5216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859" name="Straight Connector 858"/>
                  <p:cNvCxnSpPr/>
                  <p:nvPr/>
                </p:nvCxnSpPr>
                <p:spPr>
                  <a:xfrm flipH="1" flipV="1">
                    <a:off x="2120947" y="3753774"/>
                    <a:ext cx="514535" cy="3423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860" name="Arc 859"/>
                  <p:cNvSpPr/>
                  <p:nvPr/>
                </p:nvSpPr>
                <p:spPr>
                  <a:xfrm rot="14362359" flipH="1">
                    <a:off x="2776139" y="3413648"/>
                    <a:ext cx="309710" cy="368752"/>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61" name="Straight Connector 860"/>
                  <p:cNvCxnSpPr>
                    <a:stCxn id="868" idx="2"/>
                  </p:cNvCxnSpPr>
                  <p:nvPr/>
                </p:nvCxnSpPr>
                <p:spPr>
                  <a:xfrm flipV="1">
                    <a:off x="2980269" y="3550914"/>
                    <a:ext cx="120058" cy="47271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62" name="Straight Connector 861"/>
                  <p:cNvCxnSpPr>
                    <a:stCxn id="871" idx="0"/>
                  </p:cNvCxnSpPr>
                  <p:nvPr/>
                </p:nvCxnSpPr>
                <p:spPr>
                  <a:xfrm flipV="1">
                    <a:off x="2999113" y="3429893"/>
                    <a:ext cx="257267" cy="120621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grpSp>
          <p:nvGrpSpPr>
            <p:cNvPr id="5" name="Group 4"/>
            <p:cNvGrpSpPr>
              <a:grpSpLocks/>
            </p:cNvGrpSpPr>
            <p:nvPr/>
          </p:nvGrpSpPr>
          <p:grpSpPr bwMode="auto">
            <a:xfrm>
              <a:off x="3706813" y="1209675"/>
              <a:ext cx="1101725" cy="387933"/>
              <a:chOff x="3713158" y="2054225"/>
              <a:chExt cx="1101223" cy="387933"/>
            </a:xfrm>
          </p:grpSpPr>
          <p:sp>
            <p:nvSpPr>
              <p:cNvPr id="887" name="Ellipse 180"/>
              <p:cNvSpPr/>
              <p:nvPr/>
            </p:nvSpPr>
            <p:spPr bwMode="auto">
              <a:xfrm>
                <a:off x="3955934" y="2054225"/>
                <a:ext cx="606149" cy="355600"/>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860" name="TekstSylinder 182"/>
              <p:cNvSpPr txBox="1">
                <a:spLocks noChangeArrowheads="1"/>
              </p:cNvSpPr>
              <p:nvPr/>
            </p:nvSpPr>
            <p:spPr bwMode="auto">
              <a:xfrm>
                <a:off x="3713158" y="2103604"/>
                <a:ext cx="110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a:latin typeface="Times New Roman" panose="02020603050405020304" pitchFamily="18" charset="0"/>
                    <a:cs typeface="Times New Roman" panose="02020603050405020304" pitchFamily="18" charset="0"/>
                  </a:rPr>
                  <a:t>BiP</a:t>
                </a:r>
              </a:p>
            </p:txBody>
          </p:sp>
        </p:grpSp>
        <p:grpSp>
          <p:nvGrpSpPr>
            <p:cNvPr id="20692" name="Group 888"/>
            <p:cNvGrpSpPr>
              <a:grpSpLocks/>
            </p:cNvGrpSpPr>
            <p:nvPr/>
          </p:nvGrpSpPr>
          <p:grpSpPr bwMode="auto">
            <a:xfrm>
              <a:off x="3203575" y="1389063"/>
              <a:ext cx="333375" cy="306387"/>
              <a:chOff x="2483765" y="2132856"/>
              <a:chExt cx="376362" cy="374541"/>
            </a:xfrm>
          </p:grpSpPr>
          <p:sp>
            <p:nvSpPr>
              <p:cNvPr id="890" name="Oval 889"/>
              <p:cNvSpPr/>
              <p:nvPr/>
            </p:nvSpPr>
            <p:spPr bwMode="auto">
              <a:xfrm rot="16200000">
                <a:off x="2484676"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828" name="Group 272"/>
              <p:cNvGrpSpPr>
                <a:grpSpLocks/>
              </p:cNvGrpSpPr>
              <p:nvPr/>
            </p:nvGrpSpPr>
            <p:grpSpPr bwMode="auto">
              <a:xfrm rot="-5400000">
                <a:off x="2550155" y="2110916"/>
                <a:ext cx="243582" cy="376361"/>
                <a:chOff x="3568196" y="3140968"/>
                <a:chExt cx="2056559" cy="1792293"/>
              </a:xfrm>
            </p:grpSpPr>
            <p:grpSp>
              <p:nvGrpSpPr>
                <p:cNvPr id="18829" name="Group 273"/>
                <p:cNvGrpSpPr>
                  <a:grpSpLocks/>
                </p:cNvGrpSpPr>
                <p:nvPr/>
              </p:nvGrpSpPr>
              <p:grpSpPr bwMode="auto">
                <a:xfrm>
                  <a:off x="3923928" y="3140968"/>
                  <a:ext cx="1700827" cy="1784801"/>
                  <a:chOff x="2151093" y="3621274"/>
                  <a:chExt cx="1700827" cy="1784801"/>
                </a:xfrm>
              </p:grpSpPr>
              <p:grpSp>
                <p:nvGrpSpPr>
                  <p:cNvPr id="18845" name="Group 289"/>
                  <p:cNvGrpSpPr>
                    <a:grpSpLocks/>
                  </p:cNvGrpSpPr>
                  <p:nvPr/>
                </p:nvGrpSpPr>
                <p:grpSpPr bwMode="auto">
                  <a:xfrm>
                    <a:off x="2151093" y="3717032"/>
                    <a:ext cx="1700827" cy="1689043"/>
                    <a:chOff x="6448161" y="5157192"/>
                    <a:chExt cx="1700827" cy="1689043"/>
                  </a:xfrm>
                </p:grpSpPr>
                <p:grpSp>
                  <p:nvGrpSpPr>
                    <p:cNvPr id="18850" name="Group 294"/>
                    <p:cNvGrpSpPr>
                      <a:grpSpLocks/>
                    </p:cNvGrpSpPr>
                    <p:nvPr/>
                  </p:nvGrpSpPr>
                  <p:grpSpPr bwMode="auto">
                    <a:xfrm>
                      <a:off x="6948264" y="5229200"/>
                      <a:ext cx="443689" cy="1617035"/>
                      <a:chOff x="495489" y="4136019"/>
                      <a:chExt cx="443689" cy="1617035"/>
                    </a:xfrm>
                  </p:grpSpPr>
                  <p:grpSp>
                    <p:nvGrpSpPr>
                      <p:cNvPr id="18854" name="Group 298"/>
                      <p:cNvGrpSpPr>
                        <a:grpSpLocks/>
                      </p:cNvGrpSpPr>
                      <p:nvPr/>
                    </p:nvGrpSpPr>
                    <p:grpSpPr bwMode="auto">
                      <a:xfrm>
                        <a:off x="616093" y="4136019"/>
                        <a:ext cx="322588" cy="1617035"/>
                        <a:chOff x="3637880" y="3581221"/>
                        <a:chExt cx="322588" cy="1617035"/>
                      </a:xfrm>
                    </p:grpSpPr>
                    <p:cxnSp>
                      <p:nvCxnSpPr>
                        <p:cNvPr id="920" name="Straight Connector 919"/>
                        <p:cNvCxnSpPr/>
                        <p:nvPr/>
                      </p:nvCxnSpPr>
                      <p:spPr>
                        <a:xfrm flipH="1">
                          <a:off x="3422059" y="3473205"/>
                          <a:ext cx="65539" cy="110951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21" name="Arc 920"/>
                        <p:cNvSpPr/>
                        <p:nvPr/>
                      </p:nvSpPr>
                      <p:spPr>
                        <a:xfrm rot="554513" flipH="1" flipV="1">
                          <a:off x="3405680" y="3899943"/>
                          <a:ext cx="327697" cy="1305816"/>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918" name="Arc 917"/>
                      <p:cNvSpPr/>
                      <p:nvPr/>
                    </p:nvSpPr>
                    <p:spPr>
                      <a:xfrm rot="14362359" flipH="1">
                        <a:off x="522785" y="4368731"/>
                        <a:ext cx="426738" cy="376849"/>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19" name="Straight Connector 918"/>
                      <p:cNvCxnSpPr/>
                      <p:nvPr/>
                    </p:nvCxnSpPr>
                    <p:spPr>
                      <a:xfrm rot="7560000">
                        <a:off x="334720" y="4619637"/>
                        <a:ext cx="0" cy="13108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14" name="Arc 913"/>
                    <p:cNvSpPr/>
                    <p:nvPr/>
                  </p:nvSpPr>
                  <p:spPr>
                    <a:xfrm rot="18360000" flipH="1">
                      <a:off x="6518495" y="5155001"/>
                      <a:ext cx="341390" cy="393235"/>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15" name="Straight Connector 914"/>
                    <p:cNvCxnSpPr/>
                    <p:nvPr/>
                  </p:nvCxnSpPr>
                  <p:spPr>
                    <a:xfrm flipH="1" flipV="1">
                      <a:off x="6721965" y="5138254"/>
                      <a:ext cx="524313" cy="52915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16" name="Straight Connector 915"/>
                    <p:cNvCxnSpPr/>
                    <p:nvPr/>
                  </p:nvCxnSpPr>
                  <p:spPr>
                    <a:xfrm flipH="1" flipV="1">
                      <a:off x="7147964" y="5650337"/>
                      <a:ext cx="786469" cy="58036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909" name="Straight Connector 908"/>
                  <p:cNvCxnSpPr/>
                  <p:nvPr/>
                </p:nvCxnSpPr>
                <p:spPr>
                  <a:xfrm flipH="1" flipV="1">
                    <a:off x="2310198" y="3988274"/>
                    <a:ext cx="294926" cy="35846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10" name="Arc 909"/>
                  <p:cNvSpPr/>
                  <p:nvPr/>
                </p:nvSpPr>
                <p:spPr>
                  <a:xfrm rot="14362359" flipH="1">
                    <a:off x="2639576" y="3620274"/>
                    <a:ext cx="324321" cy="360465"/>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11" name="Straight Connector 910"/>
                  <p:cNvCxnSpPr>
                    <a:stCxn id="918" idx="2"/>
                  </p:cNvCxnSpPr>
                  <p:nvPr/>
                </p:nvCxnSpPr>
                <p:spPr>
                  <a:xfrm flipV="1">
                    <a:off x="2850896" y="3783443"/>
                    <a:ext cx="131078" cy="46087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12" name="Straight Connector 911"/>
                  <p:cNvCxnSpPr>
                    <a:stCxn id="921" idx="0"/>
                  </p:cNvCxnSpPr>
                  <p:nvPr/>
                </p:nvCxnSpPr>
                <p:spPr>
                  <a:xfrm flipV="1">
                    <a:off x="2883660" y="3621277"/>
                    <a:ext cx="229387" cy="122047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830" name="Group 274"/>
                <p:cNvGrpSpPr>
                  <a:grpSpLocks/>
                </p:cNvGrpSpPr>
                <p:nvPr/>
              </p:nvGrpSpPr>
              <p:grpSpPr bwMode="auto">
                <a:xfrm rot="6487868">
                  <a:off x="3610183" y="3190447"/>
                  <a:ext cx="1700827" cy="1784801"/>
                  <a:chOff x="2151093" y="3621274"/>
                  <a:chExt cx="1700827" cy="1784801"/>
                </a:xfrm>
              </p:grpSpPr>
              <p:grpSp>
                <p:nvGrpSpPr>
                  <p:cNvPr id="18831" name="Group 275"/>
                  <p:cNvGrpSpPr>
                    <a:grpSpLocks/>
                  </p:cNvGrpSpPr>
                  <p:nvPr/>
                </p:nvGrpSpPr>
                <p:grpSpPr bwMode="auto">
                  <a:xfrm>
                    <a:off x="2151093" y="3717032"/>
                    <a:ext cx="1700827" cy="1689043"/>
                    <a:chOff x="6448161" y="5157192"/>
                    <a:chExt cx="1700827" cy="1689043"/>
                  </a:xfrm>
                </p:grpSpPr>
                <p:grpSp>
                  <p:nvGrpSpPr>
                    <p:cNvPr id="18836" name="Group 280"/>
                    <p:cNvGrpSpPr>
                      <a:grpSpLocks/>
                    </p:cNvGrpSpPr>
                    <p:nvPr/>
                  </p:nvGrpSpPr>
                  <p:grpSpPr bwMode="auto">
                    <a:xfrm>
                      <a:off x="6948264" y="5229200"/>
                      <a:ext cx="443689" cy="1617035"/>
                      <a:chOff x="495489" y="4136019"/>
                      <a:chExt cx="443689" cy="1617035"/>
                    </a:xfrm>
                  </p:grpSpPr>
                  <p:grpSp>
                    <p:nvGrpSpPr>
                      <p:cNvPr id="18840" name="Group 284"/>
                      <p:cNvGrpSpPr>
                        <a:grpSpLocks/>
                      </p:cNvGrpSpPr>
                      <p:nvPr/>
                    </p:nvGrpSpPr>
                    <p:grpSpPr bwMode="auto">
                      <a:xfrm>
                        <a:off x="616093" y="4136019"/>
                        <a:ext cx="322588" cy="1617035"/>
                        <a:chOff x="3637880" y="3581221"/>
                        <a:chExt cx="322588" cy="1617035"/>
                      </a:xfrm>
                    </p:grpSpPr>
                    <p:cxnSp>
                      <p:nvCxnSpPr>
                        <p:cNvPr id="906" name="Straight Connector 905"/>
                        <p:cNvCxnSpPr/>
                        <p:nvPr/>
                      </p:nvCxnSpPr>
                      <p:spPr>
                        <a:xfrm flipH="1">
                          <a:off x="3445782" y="3542515"/>
                          <a:ext cx="59740" cy="91754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07" name="Arc 906"/>
                        <p:cNvSpPr/>
                        <p:nvPr/>
                      </p:nvSpPr>
                      <p:spPr>
                        <a:xfrm rot="554513" flipH="1" flipV="1">
                          <a:off x="3472199" y="3923825"/>
                          <a:ext cx="238972" cy="1146930"/>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904" name="Arc 903"/>
                      <p:cNvSpPr/>
                      <p:nvPr/>
                    </p:nvSpPr>
                    <p:spPr>
                      <a:xfrm rot="14362359" flipH="1">
                        <a:off x="488765" y="4374826"/>
                        <a:ext cx="278535" cy="298714"/>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05" name="Straight Connector 904"/>
                      <p:cNvCxnSpPr/>
                      <p:nvPr/>
                    </p:nvCxnSpPr>
                    <p:spPr>
                      <a:xfrm rot="7560000">
                        <a:off x="503642" y="4542712"/>
                        <a:ext cx="0" cy="136556"/>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00" name="Arc 899"/>
                    <p:cNvSpPr/>
                    <p:nvPr/>
                  </p:nvSpPr>
                  <p:spPr>
                    <a:xfrm rot="18360000" flipH="1">
                      <a:off x="6499505" y="5107065"/>
                      <a:ext cx="311304" cy="452339"/>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01" name="Straight Connector 900"/>
                    <p:cNvCxnSpPr/>
                    <p:nvPr/>
                  </p:nvCxnSpPr>
                  <p:spPr>
                    <a:xfrm flipH="1" flipV="1">
                      <a:off x="6527835" y="5234114"/>
                      <a:ext cx="742526" cy="42600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p:cNvCxnSpPr/>
                    <p:nvPr/>
                  </p:nvCxnSpPr>
                  <p:spPr>
                    <a:xfrm flipH="1" flipV="1">
                      <a:off x="7317819" y="5627149"/>
                      <a:ext cx="776660" cy="57347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895" name="Straight Connector 894"/>
                  <p:cNvCxnSpPr/>
                  <p:nvPr/>
                </p:nvCxnSpPr>
                <p:spPr>
                  <a:xfrm flipH="1" flipV="1">
                    <a:off x="2152295" y="4102804"/>
                    <a:ext cx="512085" cy="32769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896" name="Arc 895"/>
                  <p:cNvSpPr/>
                  <p:nvPr/>
                </p:nvSpPr>
                <p:spPr>
                  <a:xfrm rot="14362359" flipH="1">
                    <a:off x="2846257" y="3671175"/>
                    <a:ext cx="311304" cy="358460"/>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97" name="Straight Connector 896"/>
                  <p:cNvCxnSpPr>
                    <a:stCxn id="904" idx="2"/>
                  </p:cNvCxnSpPr>
                  <p:nvPr/>
                </p:nvCxnSpPr>
                <p:spPr>
                  <a:xfrm flipV="1">
                    <a:off x="3047581" y="3974477"/>
                    <a:ext cx="128019" cy="45877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98" name="Straight Connector 897"/>
                  <p:cNvCxnSpPr>
                    <a:stCxn id="907" idx="0"/>
                  </p:cNvCxnSpPr>
                  <p:nvPr/>
                </p:nvCxnSpPr>
                <p:spPr>
                  <a:xfrm flipV="1">
                    <a:off x="3035716" y="3820891"/>
                    <a:ext cx="256043" cy="111415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sp>
          <p:nvSpPr>
            <p:cNvPr id="923" name="Oval 922"/>
            <p:cNvSpPr/>
            <p:nvPr/>
          </p:nvSpPr>
          <p:spPr bwMode="auto">
            <a:xfrm rot="16200000">
              <a:off x="6947703" y="1659739"/>
              <a:ext cx="307977" cy="331788"/>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796" name="Group 272"/>
            <p:cNvGrpSpPr>
              <a:grpSpLocks/>
            </p:cNvGrpSpPr>
            <p:nvPr/>
          </p:nvGrpSpPr>
          <p:grpSpPr bwMode="auto">
            <a:xfrm rot="16200000">
              <a:off x="7038366" y="1653805"/>
              <a:ext cx="174621" cy="341657"/>
              <a:chOff x="3923928" y="3140968"/>
              <a:chExt cx="1792984" cy="1845612"/>
            </a:xfrm>
          </p:grpSpPr>
          <p:grpSp>
            <p:nvGrpSpPr>
              <p:cNvPr id="18797" name="Group 273"/>
              <p:cNvGrpSpPr>
                <a:grpSpLocks/>
              </p:cNvGrpSpPr>
              <p:nvPr/>
            </p:nvGrpSpPr>
            <p:grpSpPr bwMode="auto">
              <a:xfrm>
                <a:off x="3923928" y="3140968"/>
                <a:ext cx="1700827" cy="1784801"/>
                <a:chOff x="2151093" y="3621274"/>
                <a:chExt cx="1700827" cy="1784801"/>
              </a:xfrm>
            </p:grpSpPr>
            <p:grpSp>
              <p:nvGrpSpPr>
                <p:cNvPr id="18813" name="Group 289"/>
                <p:cNvGrpSpPr>
                  <a:grpSpLocks/>
                </p:cNvGrpSpPr>
                <p:nvPr/>
              </p:nvGrpSpPr>
              <p:grpSpPr bwMode="auto">
                <a:xfrm>
                  <a:off x="2151093" y="3717032"/>
                  <a:ext cx="1700827" cy="1689043"/>
                  <a:chOff x="6448161" y="5157192"/>
                  <a:chExt cx="1700827" cy="1689043"/>
                </a:xfrm>
              </p:grpSpPr>
              <p:grpSp>
                <p:nvGrpSpPr>
                  <p:cNvPr id="18818" name="Group 294"/>
                  <p:cNvGrpSpPr>
                    <a:grpSpLocks/>
                  </p:cNvGrpSpPr>
                  <p:nvPr/>
                </p:nvGrpSpPr>
                <p:grpSpPr bwMode="auto">
                  <a:xfrm>
                    <a:off x="6948264" y="5229200"/>
                    <a:ext cx="443689" cy="1617035"/>
                    <a:chOff x="495489" y="4136019"/>
                    <a:chExt cx="443689" cy="1617035"/>
                  </a:xfrm>
                </p:grpSpPr>
                <p:grpSp>
                  <p:nvGrpSpPr>
                    <p:cNvPr id="18822" name="Group 298"/>
                    <p:cNvGrpSpPr>
                      <a:grpSpLocks/>
                    </p:cNvGrpSpPr>
                    <p:nvPr/>
                  </p:nvGrpSpPr>
                  <p:grpSpPr bwMode="auto">
                    <a:xfrm>
                      <a:off x="616093" y="4136019"/>
                      <a:ext cx="322588" cy="1617035"/>
                      <a:chOff x="3637880" y="3581221"/>
                      <a:chExt cx="322588" cy="1617035"/>
                    </a:xfrm>
                  </p:grpSpPr>
                  <p:cxnSp>
                    <p:nvCxnSpPr>
                      <p:cNvPr id="953" name="Straight Connector 952"/>
                      <p:cNvCxnSpPr/>
                      <p:nvPr/>
                    </p:nvCxnSpPr>
                    <p:spPr>
                      <a:xfrm flipH="1">
                        <a:off x="3642562" y="3473479"/>
                        <a:ext cx="65199" cy="110625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54" name="Arc 953"/>
                      <p:cNvSpPr/>
                      <p:nvPr/>
                    </p:nvSpPr>
                    <p:spPr>
                      <a:xfrm rot="554513" flipH="1" flipV="1">
                        <a:off x="3626262" y="3996597"/>
                        <a:ext cx="325997" cy="1209160"/>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951" name="Arc 950"/>
                    <p:cNvSpPr/>
                    <p:nvPr/>
                  </p:nvSpPr>
                  <p:spPr>
                    <a:xfrm rot="14362359" flipH="1">
                      <a:off x="779553" y="4517908"/>
                      <a:ext cx="334446" cy="19560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52" name="Straight Connector 951"/>
                    <p:cNvCxnSpPr/>
                    <p:nvPr/>
                  </p:nvCxnSpPr>
                  <p:spPr>
                    <a:xfrm rot="7560000">
                      <a:off x="734871" y="4631975"/>
                      <a:ext cx="0" cy="13040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47" name="Arc 946"/>
                  <p:cNvSpPr/>
                  <p:nvPr/>
                </p:nvSpPr>
                <p:spPr>
                  <a:xfrm rot="18360000" flipH="1">
                    <a:off x="6718874" y="5137234"/>
                    <a:ext cx="334452" cy="440111"/>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48" name="Straight Connector 947"/>
                  <p:cNvCxnSpPr/>
                  <p:nvPr/>
                </p:nvCxnSpPr>
                <p:spPr>
                  <a:xfrm flipH="1" flipV="1">
                    <a:off x="6845347" y="5147185"/>
                    <a:ext cx="733504" cy="51453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49" name="Straight Connector 948"/>
                  <p:cNvCxnSpPr/>
                  <p:nvPr/>
                </p:nvCxnSpPr>
                <p:spPr>
                  <a:xfrm flipH="1" flipV="1">
                    <a:off x="7366958" y="5653146"/>
                    <a:ext cx="782410" cy="58314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942" name="Straight Connector 941"/>
                <p:cNvCxnSpPr/>
                <p:nvPr/>
              </p:nvCxnSpPr>
              <p:spPr>
                <a:xfrm flipH="1" flipV="1">
                  <a:off x="2205980" y="3990020"/>
                  <a:ext cx="489006" cy="36017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43" name="Arc 942"/>
                <p:cNvSpPr/>
                <p:nvPr/>
              </p:nvSpPr>
              <p:spPr>
                <a:xfrm rot="14362359" flipH="1">
                  <a:off x="3061808" y="3613909"/>
                  <a:ext cx="325873" cy="374899"/>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44" name="Straight Connector 943"/>
                <p:cNvCxnSpPr>
                  <a:stCxn id="951" idx="2"/>
                </p:cNvCxnSpPr>
                <p:nvPr/>
              </p:nvCxnSpPr>
              <p:spPr>
                <a:xfrm flipV="1">
                  <a:off x="3069895" y="3784205"/>
                  <a:ext cx="130402" cy="4545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45" name="Straight Connector 944"/>
                <p:cNvCxnSpPr>
                  <a:stCxn id="954" idx="0"/>
                </p:cNvCxnSpPr>
                <p:nvPr/>
              </p:nvCxnSpPr>
              <p:spPr>
                <a:xfrm flipV="1">
                  <a:off x="3298098" y="3621271"/>
                  <a:ext cx="244498" cy="122630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798" name="Group 274"/>
              <p:cNvGrpSpPr>
                <a:grpSpLocks/>
              </p:cNvGrpSpPr>
              <p:nvPr/>
            </p:nvGrpSpPr>
            <p:grpSpPr bwMode="auto">
              <a:xfrm rot="6487868">
                <a:off x="4362836" y="3632504"/>
                <a:ext cx="1635516" cy="1072636"/>
                <a:chOff x="2041395" y="3266355"/>
                <a:chExt cx="1635516" cy="1072636"/>
              </a:xfrm>
            </p:grpSpPr>
            <p:grpSp>
              <p:nvGrpSpPr>
                <p:cNvPr id="18799" name="Group 275"/>
                <p:cNvGrpSpPr>
                  <a:grpSpLocks/>
                </p:cNvGrpSpPr>
                <p:nvPr/>
              </p:nvGrpSpPr>
              <p:grpSpPr bwMode="auto">
                <a:xfrm>
                  <a:off x="2041395" y="3266355"/>
                  <a:ext cx="1635516" cy="1072636"/>
                  <a:chOff x="6338463" y="4706515"/>
                  <a:chExt cx="1635516" cy="1072636"/>
                </a:xfrm>
              </p:grpSpPr>
              <p:grpSp>
                <p:nvGrpSpPr>
                  <p:cNvPr id="18804" name="Group 280"/>
                  <p:cNvGrpSpPr>
                    <a:grpSpLocks/>
                  </p:cNvGrpSpPr>
                  <p:nvPr/>
                </p:nvGrpSpPr>
                <p:grpSpPr bwMode="auto">
                  <a:xfrm>
                    <a:off x="6722129" y="4706515"/>
                    <a:ext cx="470972" cy="994320"/>
                    <a:chOff x="269354" y="3613334"/>
                    <a:chExt cx="470972" cy="994320"/>
                  </a:xfrm>
                </p:grpSpPr>
                <p:cxnSp>
                  <p:nvCxnSpPr>
                    <p:cNvPr id="939" name="Straight Connector 938"/>
                    <p:cNvCxnSpPr/>
                    <p:nvPr/>
                  </p:nvCxnSpPr>
                  <p:spPr bwMode="auto">
                    <a:xfrm flipH="1">
                      <a:off x="269354" y="3613334"/>
                      <a:ext cx="94328" cy="99432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37" name="Arc 936"/>
                    <p:cNvSpPr/>
                    <p:nvPr/>
                  </p:nvSpPr>
                  <p:spPr>
                    <a:xfrm rot="14362359" flipH="1">
                      <a:off x="383952" y="3942146"/>
                      <a:ext cx="309698" cy="40305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38" name="Straight Connector 937"/>
                    <p:cNvCxnSpPr/>
                    <p:nvPr/>
                  </p:nvCxnSpPr>
                  <p:spPr>
                    <a:xfrm rot="7560000">
                      <a:off x="395274" y="3992875"/>
                      <a:ext cx="0" cy="15436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33" name="Arc 932"/>
                  <p:cNvSpPr/>
                  <p:nvPr/>
                </p:nvSpPr>
                <p:spPr>
                  <a:xfrm rot="18360000" flipH="1">
                    <a:off x="6426740" y="4722551"/>
                    <a:ext cx="260804" cy="437358"/>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34" name="Straight Connector 933"/>
                  <p:cNvCxnSpPr/>
                  <p:nvPr/>
                </p:nvCxnSpPr>
                <p:spPr>
                  <a:xfrm flipH="1" flipV="1">
                    <a:off x="6534606" y="4772254"/>
                    <a:ext cx="711778" cy="4890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35" name="Straight Connector 934"/>
                  <p:cNvCxnSpPr/>
                  <p:nvPr/>
                </p:nvCxnSpPr>
                <p:spPr>
                  <a:xfrm flipH="1" flipV="1">
                    <a:off x="7227904" y="5273839"/>
                    <a:ext cx="746075" cy="50531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29" name="Arc 928"/>
                <p:cNvSpPr/>
                <p:nvPr/>
              </p:nvSpPr>
              <p:spPr>
                <a:xfrm rot="14362359" flipH="1">
                  <a:off x="2776139" y="3413666"/>
                  <a:ext cx="309710" cy="368748"/>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30" name="Straight Connector 929"/>
                <p:cNvCxnSpPr>
                  <a:stCxn id="937" idx="2"/>
                </p:cNvCxnSpPr>
                <p:nvPr/>
              </p:nvCxnSpPr>
              <p:spPr>
                <a:xfrm flipV="1">
                  <a:off x="2980269" y="3550924"/>
                  <a:ext cx="120058" cy="4727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nvGrpSpPr>
            <p:cNvPr id="20694" name="Group 954"/>
            <p:cNvGrpSpPr>
              <a:grpSpLocks/>
            </p:cNvGrpSpPr>
            <p:nvPr/>
          </p:nvGrpSpPr>
          <p:grpSpPr bwMode="auto">
            <a:xfrm>
              <a:off x="6345238" y="1308100"/>
              <a:ext cx="331787" cy="307975"/>
              <a:chOff x="2483765" y="2132856"/>
              <a:chExt cx="376362" cy="374541"/>
            </a:xfrm>
          </p:grpSpPr>
          <p:sp>
            <p:nvSpPr>
              <p:cNvPr id="956" name="Oval 955"/>
              <p:cNvSpPr/>
              <p:nvPr/>
            </p:nvSpPr>
            <p:spPr bwMode="auto">
              <a:xfrm rot="16200000">
                <a:off x="2484676"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764" name="Group 272"/>
              <p:cNvGrpSpPr>
                <a:grpSpLocks/>
              </p:cNvGrpSpPr>
              <p:nvPr/>
            </p:nvGrpSpPr>
            <p:grpSpPr bwMode="auto">
              <a:xfrm rot="-5400000">
                <a:off x="2550155" y="2110916"/>
                <a:ext cx="243582" cy="376361"/>
                <a:chOff x="3568196" y="3140968"/>
                <a:chExt cx="2056559" cy="1792293"/>
              </a:xfrm>
            </p:grpSpPr>
            <p:grpSp>
              <p:nvGrpSpPr>
                <p:cNvPr id="18765" name="Group 273"/>
                <p:cNvGrpSpPr>
                  <a:grpSpLocks/>
                </p:cNvGrpSpPr>
                <p:nvPr/>
              </p:nvGrpSpPr>
              <p:grpSpPr bwMode="auto">
                <a:xfrm>
                  <a:off x="3923928" y="3140968"/>
                  <a:ext cx="1700827" cy="1784801"/>
                  <a:chOff x="2151093" y="3621274"/>
                  <a:chExt cx="1700827" cy="1784801"/>
                </a:xfrm>
              </p:grpSpPr>
              <p:grpSp>
                <p:nvGrpSpPr>
                  <p:cNvPr id="18781" name="Group 289"/>
                  <p:cNvGrpSpPr>
                    <a:grpSpLocks/>
                  </p:cNvGrpSpPr>
                  <p:nvPr/>
                </p:nvGrpSpPr>
                <p:grpSpPr bwMode="auto">
                  <a:xfrm>
                    <a:off x="2151093" y="3717032"/>
                    <a:ext cx="1700827" cy="1689043"/>
                    <a:chOff x="6448161" y="5157192"/>
                    <a:chExt cx="1700827" cy="1689043"/>
                  </a:xfrm>
                </p:grpSpPr>
                <p:grpSp>
                  <p:nvGrpSpPr>
                    <p:cNvPr id="18786" name="Group 294"/>
                    <p:cNvGrpSpPr>
                      <a:grpSpLocks/>
                    </p:cNvGrpSpPr>
                    <p:nvPr/>
                  </p:nvGrpSpPr>
                  <p:grpSpPr bwMode="auto">
                    <a:xfrm>
                      <a:off x="6948264" y="5229200"/>
                      <a:ext cx="443689" cy="1617035"/>
                      <a:chOff x="495489" y="4136019"/>
                      <a:chExt cx="443689" cy="1617035"/>
                    </a:xfrm>
                  </p:grpSpPr>
                  <p:grpSp>
                    <p:nvGrpSpPr>
                      <p:cNvPr id="18790" name="Group 298"/>
                      <p:cNvGrpSpPr>
                        <a:grpSpLocks/>
                      </p:cNvGrpSpPr>
                      <p:nvPr/>
                    </p:nvGrpSpPr>
                    <p:grpSpPr bwMode="auto">
                      <a:xfrm>
                        <a:off x="616093" y="4136019"/>
                        <a:ext cx="322588" cy="1617035"/>
                        <a:chOff x="3637880" y="3581221"/>
                        <a:chExt cx="322588" cy="1617035"/>
                      </a:xfrm>
                    </p:grpSpPr>
                    <p:cxnSp>
                      <p:nvCxnSpPr>
                        <p:cNvPr id="986" name="Straight Connector 985"/>
                        <p:cNvCxnSpPr/>
                        <p:nvPr/>
                      </p:nvCxnSpPr>
                      <p:spPr>
                        <a:xfrm flipH="1">
                          <a:off x="3642552" y="3473479"/>
                          <a:ext cx="65199" cy="110625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87" name="Arc 986"/>
                        <p:cNvSpPr/>
                        <p:nvPr/>
                      </p:nvSpPr>
                      <p:spPr>
                        <a:xfrm rot="554513" flipH="1" flipV="1">
                          <a:off x="3724061" y="3996597"/>
                          <a:ext cx="521595" cy="1209160"/>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984" name="Arc 983"/>
                      <p:cNvSpPr/>
                      <p:nvPr/>
                    </p:nvSpPr>
                    <p:spPr>
                      <a:xfrm rot="14362359" flipH="1">
                        <a:off x="795848" y="4517908"/>
                        <a:ext cx="334446" cy="19560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85" name="Straight Connector 984"/>
                      <p:cNvCxnSpPr/>
                      <p:nvPr/>
                    </p:nvCxnSpPr>
                    <p:spPr>
                      <a:xfrm rot="7560000">
                        <a:off x="751166" y="4631975"/>
                        <a:ext cx="0" cy="13040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80" name="Arc 979"/>
                    <p:cNvSpPr/>
                    <p:nvPr/>
                  </p:nvSpPr>
                  <p:spPr>
                    <a:xfrm rot="18360000" flipH="1">
                      <a:off x="6718869" y="5137239"/>
                      <a:ext cx="334452" cy="440100"/>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81" name="Straight Connector 980"/>
                    <p:cNvCxnSpPr/>
                    <p:nvPr/>
                  </p:nvCxnSpPr>
                  <p:spPr>
                    <a:xfrm flipH="1" flipV="1">
                      <a:off x="6845342" y="5147188"/>
                      <a:ext cx="733514" cy="51453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82" name="Straight Connector 981"/>
                    <p:cNvCxnSpPr/>
                    <p:nvPr/>
                  </p:nvCxnSpPr>
                  <p:spPr>
                    <a:xfrm flipH="1" flipV="1">
                      <a:off x="7366948" y="5653146"/>
                      <a:ext cx="782410" cy="58314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975" name="Straight Connector 974"/>
                  <p:cNvCxnSpPr/>
                  <p:nvPr/>
                </p:nvCxnSpPr>
                <p:spPr>
                  <a:xfrm flipH="1" flipV="1">
                    <a:off x="2205980" y="3990020"/>
                    <a:ext cx="489006" cy="36017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76" name="Arc 975"/>
                  <p:cNvSpPr/>
                  <p:nvPr/>
                </p:nvSpPr>
                <p:spPr>
                  <a:xfrm rot="14362359" flipH="1">
                    <a:off x="3061803" y="3613904"/>
                    <a:ext cx="325873" cy="374910"/>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77" name="Straight Connector 976"/>
                  <p:cNvCxnSpPr>
                    <a:stCxn id="984" idx="2"/>
                  </p:cNvCxnSpPr>
                  <p:nvPr/>
                </p:nvCxnSpPr>
                <p:spPr>
                  <a:xfrm flipV="1">
                    <a:off x="3069885" y="3784205"/>
                    <a:ext cx="130402" cy="4545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78" name="Straight Connector 977"/>
                  <p:cNvCxnSpPr>
                    <a:stCxn id="987" idx="0"/>
                  </p:cNvCxnSpPr>
                  <p:nvPr/>
                </p:nvCxnSpPr>
                <p:spPr>
                  <a:xfrm flipV="1">
                    <a:off x="3298083" y="3621269"/>
                    <a:ext cx="244508" cy="122630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766" name="Group 274"/>
                <p:cNvGrpSpPr>
                  <a:grpSpLocks/>
                </p:cNvGrpSpPr>
                <p:nvPr/>
              </p:nvGrpSpPr>
              <p:grpSpPr bwMode="auto">
                <a:xfrm rot="6487868">
                  <a:off x="3610183" y="3190447"/>
                  <a:ext cx="1700827" cy="1784801"/>
                  <a:chOff x="2151093" y="3621274"/>
                  <a:chExt cx="1700827" cy="1784801"/>
                </a:xfrm>
              </p:grpSpPr>
              <p:grpSp>
                <p:nvGrpSpPr>
                  <p:cNvPr id="18767" name="Group 275"/>
                  <p:cNvGrpSpPr>
                    <a:grpSpLocks/>
                  </p:cNvGrpSpPr>
                  <p:nvPr/>
                </p:nvGrpSpPr>
                <p:grpSpPr bwMode="auto">
                  <a:xfrm>
                    <a:off x="2151093" y="3717032"/>
                    <a:ext cx="1700827" cy="1689043"/>
                    <a:chOff x="6448161" y="5157192"/>
                    <a:chExt cx="1700827" cy="1689043"/>
                  </a:xfrm>
                </p:grpSpPr>
                <p:grpSp>
                  <p:nvGrpSpPr>
                    <p:cNvPr id="18772" name="Group 280"/>
                    <p:cNvGrpSpPr>
                      <a:grpSpLocks/>
                    </p:cNvGrpSpPr>
                    <p:nvPr/>
                  </p:nvGrpSpPr>
                  <p:grpSpPr bwMode="auto">
                    <a:xfrm>
                      <a:off x="6948264" y="5229200"/>
                      <a:ext cx="443689" cy="1617035"/>
                      <a:chOff x="495489" y="4136019"/>
                      <a:chExt cx="443689" cy="1617035"/>
                    </a:xfrm>
                  </p:grpSpPr>
                  <p:grpSp>
                    <p:nvGrpSpPr>
                      <p:cNvPr id="18776" name="Group 284"/>
                      <p:cNvGrpSpPr>
                        <a:grpSpLocks/>
                      </p:cNvGrpSpPr>
                      <p:nvPr/>
                    </p:nvGrpSpPr>
                    <p:grpSpPr bwMode="auto">
                      <a:xfrm>
                        <a:off x="616093" y="4136019"/>
                        <a:ext cx="322588" cy="1617035"/>
                        <a:chOff x="3637880" y="3581221"/>
                        <a:chExt cx="322588" cy="1617035"/>
                      </a:xfrm>
                    </p:grpSpPr>
                    <p:cxnSp>
                      <p:nvCxnSpPr>
                        <p:cNvPr id="972" name="Straight Connector 971"/>
                        <p:cNvCxnSpPr/>
                        <p:nvPr/>
                      </p:nvCxnSpPr>
                      <p:spPr>
                        <a:xfrm flipH="1">
                          <a:off x="3299715" y="3058548"/>
                          <a:ext cx="77183" cy="99430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73" name="Arc 972"/>
                        <p:cNvSpPr/>
                        <p:nvPr/>
                      </p:nvSpPr>
                      <p:spPr>
                        <a:xfrm rot="554513" flipH="1" flipV="1">
                          <a:off x="3277332" y="3504928"/>
                          <a:ext cx="360175" cy="1222513"/>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970" name="Arc 969"/>
                      <p:cNvSpPr/>
                      <p:nvPr/>
                    </p:nvSpPr>
                    <p:spPr>
                      <a:xfrm rot="14362359" flipH="1">
                        <a:off x="383945" y="3942155"/>
                        <a:ext cx="309710" cy="40305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71" name="Straight Connector 970"/>
                      <p:cNvCxnSpPr/>
                      <p:nvPr/>
                    </p:nvCxnSpPr>
                    <p:spPr>
                      <a:xfrm rot="7560000">
                        <a:off x="395276" y="3992885"/>
                        <a:ext cx="0" cy="15436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966" name="Arc 965"/>
                    <p:cNvSpPr/>
                    <p:nvPr/>
                  </p:nvSpPr>
                  <p:spPr>
                    <a:xfrm rot="18360000" flipH="1">
                      <a:off x="6426741" y="4722559"/>
                      <a:ext cx="260804" cy="437353"/>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67" name="Straight Connector 966"/>
                    <p:cNvCxnSpPr/>
                    <p:nvPr/>
                  </p:nvCxnSpPr>
                  <p:spPr>
                    <a:xfrm flipH="1" flipV="1">
                      <a:off x="6534606" y="4772254"/>
                      <a:ext cx="711778" cy="4890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68" name="Straight Connector 967"/>
                    <p:cNvCxnSpPr/>
                    <p:nvPr/>
                  </p:nvCxnSpPr>
                  <p:spPr>
                    <a:xfrm flipH="1" flipV="1">
                      <a:off x="7207177" y="5247535"/>
                      <a:ext cx="763226" cy="5216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961" name="Straight Connector 960"/>
                  <p:cNvCxnSpPr/>
                  <p:nvPr/>
                </p:nvCxnSpPr>
                <p:spPr>
                  <a:xfrm flipH="1" flipV="1">
                    <a:off x="2120950" y="3753792"/>
                    <a:ext cx="514536" cy="34230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962" name="Arc 961"/>
                  <p:cNvSpPr/>
                  <p:nvPr/>
                </p:nvSpPr>
                <p:spPr>
                  <a:xfrm rot="14362359" flipH="1">
                    <a:off x="2776147" y="3413665"/>
                    <a:ext cx="309699" cy="368748"/>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963" name="Straight Connector 962"/>
                  <p:cNvCxnSpPr>
                    <a:stCxn id="970" idx="2"/>
                  </p:cNvCxnSpPr>
                  <p:nvPr/>
                </p:nvCxnSpPr>
                <p:spPr>
                  <a:xfrm flipV="1">
                    <a:off x="2980269" y="3550935"/>
                    <a:ext cx="120058" cy="47270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964" name="Straight Connector 963"/>
                  <p:cNvCxnSpPr>
                    <a:stCxn id="973" idx="0"/>
                  </p:cNvCxnSpPr>
                  <p:nvPr/>
                </p:nvCxnSpPr>
                <p:spPr>
                  <a:xfrm flipV="1">
                    <a:off x="2999117" y="3429901"/>
                    <a:ext cx="257268" cy="120621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grpSp>
          <p:nvGrpSpPr>
            <p:cNvPr id="20695" name="Group 1020"/>
            <p:cNvGrpSpPr>
              <a:grpSpLocks/>
            </p:cNvGrpSpPr>
            <p:nvPr/>
          </p:nvGrpSpPr>
          <p:grpSpPr bwMode="auto">
            <a:xfrm>
              <a:off x="5676900" y="1150938"/>
              <a:ext cx="333375" cy="307975"/>
              <a:chOff x="2483765" y="2132856"/>
              <a:chExt cx="376362" cy="374541"/>
            </a:xfrm>
          </p:grpSpPr>
          <p:sp>
            <p:nvSpPr>
              <p:cNvPr id="1022" name="Oval 1021"/>
              <p:cNvSpPr/>
              <p:nvPr/>
            </p:nvSpPr>
            <p:spPr bwMode="auto">
              <a:xfrm rot="16200000">
                <a:off x="2484676"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732" name="Group 272"/>
              <p:cNvGrpSpPr>
                <a:grpSpLocks/>
              </p:cNvGrpSpPr>
              <p:nvPr/>
            </p:nvGrpSpPr>
            <p:grpSpPr bwMode="auto">
              <a:xfrm rot="-5400000">
                <a:off x="2550155" y="2110916"/>
                <a:ext cx="243582" cy="376361"/>
                <a:chOff x="3568196" y="3140968"/>
                <a:chExt cx="2056559" cy="1792293"/>
              </a:xfrm>
            </p:grpSpPr>
            <p:grpSp>
              <p:nvGrpSpPr>
                <p:cNvPr id="18733" name="Group 273"/>
                <p:cNvGrpSpPr>
                  <a:grpSpLocks/>
                </p:cNvGrpSpPr>
                <p:nvPr/>
              </p:nvGrpSpPr>
              <p:grpSpPr bwMode="auto">
                <a:xfrm>
                  <a:off x="3923928" y="3140968"/>
                  <a:ext cx="1700827" cy="1784801"/>
                  <a:chOff x="2151093" y="3621274"/>
                  <a:chExt cx="1700827" cy="1784801"/>
                </a:xfrm>
              </p:grpSpPr>
              <p:grpSp>
                <p:nvGrpSpPr>
                  <p:cNvPr id="18749" name="Group 289"/>
                  <p:cNvGrpSpPr>
                    <a:grpSpLocks/>
                  </p:cNvGrpSpPr>
                  <p:nvPr/>
                </p:nvGrpSpPr>
                <p:grpSpPr bwMode="auto">
                  <a:xfrm>
                    <a:off x="2151093" y="3717032"/>
                    <a:ext cx="1700827" cy="1689043"/>
                    <a:chOff x="6448161" y="5157192"/>
                    <a:chExt cx="1700827" cy="1689043"/>
                  </a:xfrm>
                </p:grpSpPr>
                <p:grpSp>
                  <p:nvGrpSpPr>
                    <p:cNvPr id="18754" name="Group 294"/>
                    <p:cNvGrpSpPr>
                      <a:grpSpLocks/>
                    </p:cNvGrpSpPr>
                    <p:nvPr/>
                  </p:nvGrpSpPr>
                  <p:grpSpPr bwMode="auto">
                    <a:xfrm>
                      <a:off x="6948264" y="5229200"/>
                      <a:ext cx="443689" cy="1617035"/>
                      <a:chOff x="495489" y="4136019"/>
                      <a:chExt cx="443689" cy="1617035"/>
                    </a:xfrm>
                  </p:grpSpPr>
                  <p:grpSp>
                    <p:nvGrpSpPr>
                      <p:cNvPr id="18758" name="Group 298"/>
                      <p:cNvGrpSpPr>
                        <a:grpSpLocks/>
                      </p:cNvGrpSpPr>
                      <p:nvPr/>
                    </p:nvGrpSpPr>
                    <p:grpSpPr bwMode="auto">
                      <a:xfrm>
                        <a:off x="616093" y="4136019"/>
                        <a:ext cx="322588" cy="1617035"/>
                        <a:chOff x="3637880" y="3581221"/>
                        <a:chExt cx="322588" cy="1617035"/>
                      </a:xfrm>
                    </p:grpSpPr>
                    <p:cxnSp>
                      <p:nvCxnSpPr>
                        <p:cNvPr id="1052" name="Straight Connector 1051"/>
                        <p:cNvCxnSpPr/>
                        <p:nvPr/>
                      </p:nvCxnSpPr>
                      <p:spPr>
                        <a:xfrm flipH="1">
                          <a:off x="3642572" y="3473196"/>
                          <a:ext cx="65199" cy="110951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53" name="Arc 1052"/>
                        <p:cNvSpPr/>
                        <p:nvPr/>
                      </p:nvSpPr>
                      <p:spPr>
                        <a:xfrm rot="554513" flipH="1" flipV="1">
                          <a:off x="3626267" y="3899935"/>
                          <a:ext cx="325997" cy="1305816"/>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050" name="Arc 1049"/>
                      <p:cNvSpPr/>
                      <p:nvPr/>
                    </p:nvSpPr>
                    <p:spPr>
                      <a:xfrm rot="14362359" flipH="1">
                        <a:off x="729146" y="4472148"/>
                        <a:ext cx="435270" cy="19560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51" name="Straight Connector 1050"/>
                      <p:cNvCxnSpPr/>
                      <p:nvPr/>
                    </p:nvCxnSpPr>
                    <p:spPr>
                      <a:xfrm rot="7560000">
                        <a:off x="734876" y="4628503"/>
                        <a:ext cx="0" cy="13040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046" name="Arc 1045"/>
                    <p:cNvSpPr/>
                    <p:nvPr/>
                  </p:nvSpPr>
                  <p:spPr>
                    <a:xfrm rot="18360000" flipH="1">
                      <a:off x="6719679" y="5135823"/>
                      <a:ext cx="332853" cy="440111"/>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47" name="Straight Connector 1046"/>
                    <p:cNvCxnSpPr/>
                    <p:nvPr/>
                  </p:nvCxnSpPr>
                  <p:spPr>
                    <a:xfrm flipH="1" flipV="1">
                      <a:off x="6845352" y="5146773"/>
                      <a:ext cx="733504" cy="51208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48" name="Straight Connector 1047"/>
                    <p:cNvCxnSpPr/>
                    <p:nvPr/>
                  </p:nvCxnSpPr>
                  <p:spPr>
                    <a:xfrm flipH="1" flipV="1">
                      <a:off x="7366963" y="5650329"/>
                      <a:ext cx="782410" cy="58036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041" name="Straight Connector 1040"/>
                  <p:cNvCxnSpPr/>
                  <p:nvPr/>
                </p:nvCxnSpPr>
                <p:spPr>
                  <a:xfrm flipH="1" flipV="1">
                    <a:off x="2205969" y="3988264"/>
                    <a:ext cx="489006" cy="36699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42" name="Arc 1041"/>
                  <p:cNvSpPr/>
                  <p:nvPr/>
                </p:nvSpPr>
                <p:spPr>
                  <a:xfrm rot="14362359" flipH="1">
                    <a:off x="3062579" y="3613049"/>
                    <a:ext cx="324321" cy="374899"/>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43" name="Straight Connector 1042"/>
                  <p:cNvCxnSpPr>
                    <a:stCxn id="1050" idx="2"/>
                  </p:cNvCxnSpPr>
                  <p:nvPr/>
                </p:nvCxnSpPr>
                <p:spPr>
                  <a:xfrm flipV="1">
                    <a:off x="3069895" y="3783435"/>
                    <a:ext cx="130402" cy="45234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44" name="Straight Connector 1043"/>
                  <p:cNvCxnSpPr>
                    <a:stCxn id="1053" idx="0"/>
                  </p:cNvCxnSpPr>
                  <p:nvPr/>
                </p:nvCxnSpPr>
                <p:spPr>
                  <a:xfrm flipV="1">
                    <a:off x="3298093" y="3621269"/>
                    <a:ext cx="244498" cy="1229006"/>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734" name="Group 274"/>
                <p:cNvGrpSpPr>
                  <a:grpSpLocks/>
                </p:cNvGrpSpPr>
                <p:nvPr/>
              </p:nvGrpSpPr>
              <p:grpSpPr bwMode="auto">
                <a:xfrm rot="6487868">
                  <a:off x="3610183" y="3190447"/>
                  <a:ext cx="1700827" cy="1784801"/>
                  <a:chOff x="2151093" y="3621274"/>
                  <a:chExt cx="1700827" cy="1784801"/>
                </a:xfrm>
              </p:grpSpPr>
              <p:grpSp>
                <p:nvGrpSpPr>
                  <p:cNvPr id="18735" name="Group 275"/>
                  <p:cNvGrpSpPr>
                    <a:grpSpLocks/>
                  </p:cNvGrpSpPr>
                  <p:nvPr/>
                </p:nvGrpSpPr>
                <p:grpSpPr bwMode="auto">
                  <a:xfrm>
                    <a:off x="2151093" y="3717032"/>
                    <a:ext cx="1700827" cy="1689043"/>
                    <a:chOff x="6448161" y="5157192"/>
                    <a:chExt cx="1700827" cy="1689043"/>
                  </a:xfrm>
                </p:grpSpPr>
                <p:grpSp>
                  <p:nvGrpSpPr>
                    <p:cNvPr id="18740" name="Group 280"/>
                    <p:cNvGrpSpPr>
                      <a:grpSpLocks/>
                    </p:cNvGrpSpPr>
                    <p:nvPr/>
                  </p:nvGrpSpPr>
                  <p:grpSpPr bwMode="auto">
                    <a:xfrm>
                      <a:off x="6948264" y="5229200"/>
                      <a:ext cx="443689" cy="1617035"/>
                      <a:chOff x="495489" y="4136019"/>
                      <a:chExt cx="443689" cy="1617035"/>
                    </a:xfrm>
                  </p:grpSpPr>
                  <p:grpSp>
                    <p:nvGrpSpPr>
                      <p:cNvPr id="18744" name="Group 284"/>
                      <p:cNvGrpSpPr>
                        <a:grpSpLocks/>
                      </p:cNvGrpSpPr>
                      <p:nvPr/>
                    </p:nvGrpSpPr>
                    <p:grpSpPr bwMode="auto">
                      <a:xfrm>
                        <a:off x="616093" y="4136019"/>
                        <a:ext cx="322588" cy="1617035"/>
                        <a:chOff x="3637880" y="3581221"/>
                        <a:chExt cx="322588" cy="1617035"/>
                      </a:xfrm>
                    </p:grpSpPr>
                    <p:cxnSp>
                      <p:nvCxnSpPr>
                        <p:cNvPr id="1038" name="Straight Connector 1037"/>
                        <p:cNvCxnSpPr/>
                        <p:nvPr/>
                      </p:nvCxnSpPr>
                      <p:spPr>
                        <a:xfrm flipH="1">
                          <a:off x="3418991" y="3044680"/>
                          <a:ext cx="51208" cy="97801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39" name="Arc 1038"/>
                        <p:cNvSpPr/>
                        <p:nvPr/>
                      </p:nvSpPr>
                      <p:spPr>
                        <a:xfrm rot="554513" flipH="1" flipV="1">
                          <a:off x="3430373" y="3485305"/>
                          <a:ext cx="230435" cy="1222523"/>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036" name="Arc 1035"/>
                      <p:cNvSpPr/>
                      <p:nvPr/>
                    </p:nvSpPr>
                    <p:spPr>
                      <a:xfrm rot="14362359" flipH="1">
                        <a:off x="409673" y="3923413"/>
                        <a:ext cx="309710" cy="307251"/>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37" name="Straight Connector 1036"/>
                      <p:cNvCxnSpPr/>
                      <p:nvPr/>
                    </p:nvCxnSpPr>
                    <p:spPr>
                      <a:xfrm rot="7560000">
                        <a:off x="459376" y="3975871"/>
                        <a:ext cx="0" cy="12802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032" name="Arc 1031"/>
                    <p:cNvSpPr/>
                    <p:nvPr/>
                  </p:nvSpPr>
                  <p:spPr>
                    <a:xfrm rot="18360000" flipH="1">
                      <a:off x="6382551" y="4804110"/>
                      <a:ext cx="277099" cy="443807"/>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33" name="Straight Connector 1032"/>
                    <p:cNvCxnSpPr/>
                    <p:nvPr/>
                  </p:nvCxnSpPr>
                  <p:spPr>
                    <a:xfrm flipH="1" flipV="1">
                      <a:off x="6539650" y="4756888"/>
                      <a:ext cx="699850" cy="4890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34" name="Straight Connector 1033"/>
                    <p:cNvCxnSpPr/>
                    <p:nvPr/>
                  </p:nvCxnSpPr>
                  <p:spPr>
                    <a:xfrm flipH="1" flipV="1">
                      <a:off x="7211672" y="5247653"/>
                      <a:ext cx="751058" cy="52160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027" name="Straight Connector 1026"/>
                  <p:cNvCxnSpPr/>
                  <p:nvPr/>
                </p:nvCxnSpPr>
                <p:spPr>
                  <a:xfrm flipH="1" flipV="1">
                    <a:off x="2094034" y="3720935"/>
                    <a:ext cx="512085" cy="30969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28" name="Arc 1027"/>
                  <p:cNvSpPr/>
                  <p:nvPr/>
                </p:nvSpPr>
                <p:spPr>
                  <a:xfrm rot="14362359" flipH="1">
                    <a:off x="2796804" y="3325475"/>
                    <a:ext cx="293404" cy="375529"/>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29" name="Straight Connector 1028"/>
                  <p:cNvCxnSpPr>
                    <a:stCxn id="1036" idx="2"/>
                  </p:cNvCxnSpPr>
                  <p:nvPr/>
                </p:nvCxnSpPr>
                <p:spPr>
                  <a:xfrm flipV="1">
                    <a:off x="2992473" y="3508200"/>
                    <a:ext cx="119487" cy="44011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30" name="Straight Connector 1029"/>
                  <p:cNvCxnSpPr>
                    <a:stCxn id="1039" idx="0"/>
                  </p:cNvCxnSpPr>
                  <p:nvPr/>
                </p:nvCxnSpPr>
                <p:spPr>
                  <a:xfrm flipV="1">
                    <a:off x="2971791" y="3409599"/>
                    <a:ext cx="264580" cy="118991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grpSp>
          <p:nvGrpSpPr>
            <p:cNvPr id="3" name="Group 2"/>
            <p:cNvGrpSpPr>
              <a:grpSpLocks/>
            </p:cNvGrpSpPr>
            <p:nvPr/>
          </p:nvGrpSpPr>
          <p:grpSpPr bwMode="auto">
            <a:xfrm>
              <a:off x="5613400" y="1209675"/>
              <a:ext cx="1101725" cy="387933"/>
              <a:chOff x="5619983" y="2054225"/>
              <a:chExt cx="1101223" cy="387933"/>
            </a:xfrm>
          </p:grpSpPr>
          <p:sp>
            <p:nvSpPr>
              <p:cNvPr id="1055" name="Ellipse 180"/>
              <p:cNvSpPr/>
              <p:nvPr/>
            </p:nvSpPr>
            <p:spPr bwMode="auto">
              <a:xfrm>
                <a:off x="5862760" y="2054225"/>
                <a:ext cx="606149" cy="355600"/>
              </a:xfrm>
              <a:prstGeom prst="ellipse">
                <a:avLst/>
              </a:prstGeom>
              <a:gradFill>
                <a:gsLst>
                  <a:gs pos="0">
                    <a:schemeClr val="bg1"/>
                  </a:gs>
                  <a:gs pos="50000">
                    <a:schemeClr val="accent5">
                      <a:lumMod val="60000"/>
                      <a:lumOff val="40000"/>
                    </a:schemeClr>
                  </a:gs>
                  <a:gs pos="100000">
                    <a:schemeClr val="accent5">
                      <a:lumMod val="60000"/>
                      <a:lumOff val="40000"/>
                    </a:schemeClr>
                  </a:gs>
                </a:gsLst>
                <a:lin ang="540000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730" name="TekstSylinder 182"/>
              <p:cNvSpPr txBox="1">
                <a:spLocks noChangeArrowheads="1"/>
              </p:cNvSpPr>
              <p:nvPr/>
            </p:nvSpPr>
            <p:spPr bwMode="auto">
              <a:xfrm>
                <a:off x="5619983" y="2103604"/>
                <a:ext cx="11012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a:latin typeface="Times New Roman" panose="02020603050405020304" pitchFamily="18" charset="0"/>
                    <a:cs typeface="Times New Roman" panose="02020603050405020304" pitchFamily="18" charset="0"/>
                  </a:rPr>
                  <a:t>BiP</a:t>
                </a:r>
              </a:p>
            </p:txBody>
          </p:sp>
        </p:grpSp>
        <p:grpSp>
          <p:nvGrpSpPr>
            <p:cNvPr id="20697" name="Group 1056"/>
            <p:cNvGrpSpPr>
              <a:grpSpLocks/>
            </p:cNvGrpSpPr>
            <p:nvPr/>
          </p:nvGrpSpPr>
          <p:grpSpPr bwMode="auto">
            <a:xfrm>
              <a:off x="1719263" y="1254125"/>
              <a:ext cx="333375" cy="306388"/>
              <a:chOff x="2483765" y="2132856"/>
              <a:chExt cx="376362" cy="374541"/>
            </a:xfrm>
          </p:grpSpPr>
          <p:sp>
            <p:nvSpPr>
              <p:cNvPr id="1058" name="Oval 1057"/>
              <p:cNvSpPr/>
              <p:nvPr/>
            </p:nvSpPr>
            <p:spPr bwMode="auto">
              <a:xfrm rot="16200000">
                <a:off x="2484676" y="2131945"/>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698" name="Group 272"/>
              <p:cNvGrpSpPr>
                <a:grpSpLocks/>
              </p:cNvGrpSpPr>
              <p:nvPr/>
            </p:nvGrpSpPr>
            <p:grpSpPr bwMode="auto">
              <a:xfrm rot="-5400000">
                <a:off x="2550155" y="2110916"/>
                <a:ext cx="243582" cy="376361"/>
                <a:chOff x="3568196" y="3140968"/>
                <a:chExt cx="2056559" cy="1792293"/>
              </a:xfrm>
            </p:grpSpPr>
            <p:grpSp>
              <p:nvGrpSpPr>
                <p:cNvPr id="18699" name="Group 273"/>
                <p:cNvGrpSpPr>
                  <a:grpSpLocks/>
                </p:cNvGrpSpPr>
                <p:nvPr/>
              </p:nvGrpSpPr>
              <p:grpSpPr bwMode="auto">
                <a:xfrm>
                  <a:off x="3923928" y="3140968"/>
                  <a:ext cx="1700827" cy="1784801"/>
                  <a:chOff x="2151093" y="3621274"/>
                  <a:chExt cx="1700827" cy="1784801"/>
                </a:xfrm>
              </p:grpSpPr>
              <p:grpSp>
                <p:nvGrpSpPr>
                  <p:cNvPr id="18715" name="Group 289"/>
                  <p:cNvGrpSpPr>
                    <a:grpSpLocks/>
                  </p:cNvGrpSpPr>
                  <p:nvPr/>
                </p:nvGrpSpPr>
                <p:grpSpPr bwMode="auto">
                  <a:xfrm>
                    <a:off x="2151093" y="3717032"/>
                    <a:ext cx="1700827" cy="1689043"/>
                    <a:chOff x="6448161" y="5157192"/>
                    <a:chExt cx="1700827" cy="1689043"/>
                  </a:xfrm>
                </p:grpSpPr>
                <p:grpSp>
                  <p:nvGrpSpPr>
                    <p:cNvPr id="18720" name="Group 294"/>
                    <p:cNvGrpSpPr>
                      <a:grpSpLocks/>
                    </p:cNvGrpSpPr>
                    <p:nvPr/>
                  </p:nvGrpSpPr>
                  <p:grpSpPr bwMode="auto">
                    <a:xfrm>
                      <a:off x="6948264" y="5229200"/>
                      <a:ext cx="443689" cy="1617035"/>
                      <a:chOff x="495489" y="4136019"/>
                      <a:chExt cx="443689" cy="1617035"/>
                    </a:xfrm>
                  </p:grpSpPr>
                  <p:grpSp>
                    <p:nvGrpSpPr>
                      <p:cNvPr id="18724" name="Group 298"/>
                      <p:cNvGrpSpPr>
                        <a:grpSpLocks/>
                      </p:cNvGrpSpPr>
                      <p:nvPr/>
                    </p:nvGrpSpPr>
                    <p:grpSpPr bwMode="auto">
                      <a:xfrm>
                        <a:off x="616093" y="4136019"/>
                        <a:ext cx="322588" cy="1617035"/>
                        <a:chOff x="3637880" y="3581221"/>
                        <a:chExt cx="322588" cy="1617035"/>
                      </a:xfrm>
                    </p:grpSpPr>
                    <p:cxnSp>
                      <p:nvCxnSpPr>
                        <p:cNvPr id="1088" name="Straight Connector 1087"/>
                        <p:cNvCxnSpPr/>
                        <p:nvPr/>
                      </p:nvCxnSpPr>
                      <p:spPr>
                        <a:xfrm flipH="1">
                          <a:off x="3422056" y="3473183"/>
                          <a:ext cx="65537" cy="110098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89" name="Arc 1088"/>
                        <p:cNvSpPr/>
                        <p:nvPr/>
                      </p:nvSpPr>
                      <p:spPr>
                        <a:xfrm rot="554513" flipH="1" flipV="1">
                          <a:off x="3405672" y="3891392"/>
                          <a:ext cx="327686" cy="1305816"/>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086" name="Arc 1085"/>
                      <p:cNvSpPr/>
                      <p:nvPr/>
                    </p:nvSpPr>
                    <p:spPr>
                      <a:xfrm rot="14362359" flipH="1">
                        <a:off x="518514" y="4372983"/>
                        <a:ext cx="435270" cy="376850"/>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87" name="Straight Connector 1086"/>
                      <p:cNvCxnSpPr/>
                      <p:nvPr/>
                    </p:nvCxnSpPr>
                    <p:spPr>
                      <a:xfrm rot="7560000">
                        <a:off x="334729" y="4619625"/>
                        <a:ext cx="0" cy="13107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082" name="Arc 1081"/>
                    <p:cNvSpPr/>
                    <p:nvPr/>
                  </p:nvSpPr>
                  <p:spPr>
                    <a:xfrm rot="18360000" flipH="1">
                      <a:off x="6522767" y="5150725"/>
                      <a:ext cx="332853" cy="393232"/>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83" name="Straight Connector 1082"/>
                    <p:cNvCxnSpPr/>
                    <p:nvPr/>
                  </p:nvCxnSpPr>
                  <p:spPr>
                    <a:xfrm flipH="1" flipV="1">
                      <a:off x="6721963" y="5138238"/>
                      <a:ext cx="524310" cy="51208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84" name="Straight Connector 1083"/>
                    <p:cNvCxnSpPr/>
                    <p:nvPr/>
                  </p:nvCxnSpPr>
                  <p:spPr>
                    <a:xfrm flipH="1" flipV="1">
                      <a:off x="7147965" y="5641791"/>
                      <a:ext cx="786464" cy="58036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077" name="Straight Connector 1076"/>
                  <p:cNvCxnSpPr/>
                  <p:nvPr/>
                </p:nvCxnSpPr>
                <p:spPr>
                  <a:xfrm flipH="1" flipV="1">
                    <a:off x="2310192" y="3988261"/>
                    <a:ext cx="294924" cy="35846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78" name="Arc 1077"/>
                  <p:cNvSpPr/>
                  <p:nvPr/>
                </p:nvSpPr>
                <p:spPr>
                  <a:xfrm rot="14362359" flipH="1">
                    <a:off x="2844383" y="3628457"/>
                    <a:ext cx="324321" cy="344083"/>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79" name="Straight Connector 1078"/>
                  <p:cNvCxnSpPr>
                    <a:stCxn id="1086" idx="2"/>
                  </p:cNvCxnSpPr>
                  <p:nvPr/>
                </p:nvCxnSpPr>
                <p:spPr>
                  <a:xfrm flipV="1">
                    <a:off x="2850891" y="3783426"/>
                    <a:ext cx="131077" cy="44380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80" name="Straight Connector 1079"/>
                  <p:cNvCxnSpPr>
                    <a:stCxn id="1089" idx="0"/>
                  </p:cNvCxnSpPr>
                  <p:nvPr/>
                </p:nvCxnSpPr>
                <p:spPr>
                  <a:xfrm flipV="1">
                    <a:off x="2883656" y="3621266"/>
                    <a:ext cx="229385" cy="122046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700" name="Group 274"/>
                <p:cNvGrpSpPr>
                  <a:grpSpLocks/>
                </p:cNvGrpSpPr>
                <p:nvPr/>
              </p:nvGrpSpPr>
              <p:grpSpPr bwMode="auto">
                <a:xfrm rot="6487868">
                  <a:off x="3610183" y="3190447"/>
                  <a:ext cx="1700827" cy="1784801"/>
                  <a:chOff x="2151093" y="3621274"/>
                  <a:chExt cx="1700827" cy="1784801"/>
                </a:xfrm>
              </p:grpSpPr>
              <p:grpSp>
                <p:nvGrpSpPr>
                  <p:cNvPr id="18701" name="Group 275"/>
                  <p:cNvGrpSpPr>
                    <a:grpSpLocks/>
                  </p:cNvGrpSpPr>
                  <p:nvPr/>
                </p:nvGrpSpPr>
                <p:grpSpPr bwMode="auto">
                  <a:xfrm>
                    <a:off x="2151093" y="3717032"/>
                    <a:ext cx="1700827" cy="1689043"/>
                    <a:chOff x="6448161" y="5157192"/>
                    <a:chExt cx="1700827" cy="1689043"/>
                  </a:xfrm>
                </p:grpSpPr>
                <p:grpSp>
                  <p:nvGrpSpPr>
                    <p:cNvPr id="18706" name="Group 280"/>
                    <p:cNvGrpSpPr>
                      <a:grpSpLocks/>
                    </p:cNvGrpSpPr>
                    <p:nvPr/>
                  </p:nvGrpSpPr>
                  <p:grpSpPr bwMode="auto">
                    <a:xfrm>
                      <a:off x="6948264" y="5229200"/>
                      <a:ext cx="443689" cy="1617035"/>
                      <a:chOff x="495489" y="4136019"/>
                      <a:chExt cx="443689" cy="1617035"/>
                    </a:xfrm>
                  </p:grpSpPr>
                  <p:grpSp>
                    <p:nvGrpSpPr>
                      <p:cNvPr id="18710" name="Group 284"/>
                      <p:cNvGrpSpPr>
                        <a:grpSpLocks/>
                      </p:cNvGrpSpPr>
                      <p:nvPr/>
                    </p:nvGrpSpPr>
                    <p:grpSpPr bwMode="auto">
                      <a:xfrm>
                        <a:off x="616093" y="4136019"/>
                        <a:ext cx="322588" cy="1617035"/>
                        <a:chOff x="3637880" y="3581221"/>
                        <a:chExt cx="322588" cy="1617035"/>
                      </a:xfrm>
                    </p:grpSpPr>
                    <p:cxnSp>
                      <p:nvCxnSpPr>
                        <p:cNvPr id="1074" name="Straight Connector 1073"/>
                        <p:cNvCxnSpPr/>
                        <p:nvPr/>
                      </p:nvCxnSpPr>
                      <p:spPr>
                        <a:xfrm flipH="1">
                          <a:off x="3436334" y="3548015"/>
                          <a:ext cx="59740" cy="90116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75" name="Arc 1074"/>
                        <p:cNvSpPr/>
                        <p:nvPr/>
                      </p:nvSpPr>
                      <p:spPr>
                        <a:xfrm rot="554513" flipH="1" flipV="1">
                          <a:off x="3465977" y="3898182"/>
                          <a:ext cx="221903" cy="1130551"/>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072" name="Arc 1071"/>
                      <p:cNvSpPr/>
                      <p:nvPr/>
                    </p:nvSpPr>
                    <p:spPr>
                      <a:xfrm rot="14362359" flipH="1">
                        <a:off x="464413" y="4363373"/>
                        <a:ext cx="294925" cy="290182"/>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73" name="Straight Connector 1072"/>
                      <p:cNvCxnSpPr/>
                      <p:nvPr/>
                    </p:nvCxnSpPr>
                    <p:spPr>
                      <a:xfrm rot="7560000">
                        <a:off x="487842" y="4423081"/>
                        <a:ext cx="0" cy="8534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068" name="Arc 1067"/>
                    <p:cNvSpPr/>
                    <p:nvPr/>
                  </p:nvSpPr>
                  <p:spPr>
                    <a:xfrm rot="18360000" flipH="1">
                      <a:off x="6456463" y="5197730"/>
                      <a:ext cx="245776" cy="435270"/>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69" name="Straight Connector 1068"/>
                    <p:cNvCxnSpPr/>
                    <p:nvPr/>
                  </p:nvCxnSpPr>
                  <p:spPr>
                    <a:xfrm flipH="1" flipV="1">
                      <a:off x="6608035" y="5139477"/>
                      <a:ext cx="725451" cy="50793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70" name="Straight Connector 1069"/>
                    <p:cNvCxnSpPr/>
                    <p:nvPr/>
                  </p:nvCxnSpPr>
                  <p:spPr>
                    <a:xfrm flipH="1" flipV="1">
                      <a:off x="7209852" y="5658825"/>
                      <a:ext cx="776665" cy="50792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063" name="Straight Connector 1062"/>
                  <p:cNvCxnSpPr/>
                  <p:nvPr/>
                </p:nvCxnSpPr>
                <p:spPr>
                  <a:xfrm flipH="1" flipV="1">
                    <a:off x="2152283" y="4102801"/>
                    <a:ext cx="512085" cy="32769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64" name="Arc 1063"/>
                  <p:cNvSpPr/>
                  <p:nvPr/>
                </p:nvSpPr>
                <p:spPr>
                  <a:xfrm rot="14362359" flipH="1">
                    <a:off x="2846240" y="3662653"/>
                    <a:ext cx="311314" cy="375529"/>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65" name="Straight Connector 1064"/>
                  <p:cNvCxnSpPr>
                    <a:stCxn id="1072" idx="2"/>
                  </p:cNvCxnSpPr>
                  <p:nvPr/>
                </p:nvCxnSpPr>
                <p:spPr>
                  <a:xfrm flipV="1">
                    <a:off x="3033033" y="3984153"/>
                    <a:ext cx="119487" cy="37685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66" name="Straight Connector 1065"/>
                  <p:cNvCxnSpPr>
                    <a:stCxn id="1075" idx="0"/>
                  </p:cNvCxnSpPr>
                  <p:nvPr/>
                </p:nvCxnSpPr>
                <p:spPr>
                  <a:xfrm flipV="1">
                    <a:off x="3035709" y="3820884"/>
                    <a:ext cx="256043" cy="111415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grpSp>
          <p:nvGrpSpPr>
            <p:cNvPr id="20698" name="Group 1089"/>
            <p:cNvGrpSpPr>
              <a:grpSpLocks/>
            </p:cNvGrpSpPr>
            <p:nvPr/>
          </p:nvGrpSpPr>
          <p:grpSpPr bwMode="auto">
            <a:xfrm>
              <a:off x="4394200" y="1379538"/>
              <a:ext cx="331788" cy="306387"/>
              <a:chOff x="2483765" y="2132856"/>
              <a:chExt cx="376362" cy="374541"/>
            </a:xfrm>
          </p:grpSpPr>
          <p:sp>
            <p:nvSpPr>
              <p:cNvPr id="1091" name="Oval 1090"/>
              <p:cNvSpPr/>
              <p:nvPr/>
            </p:nvSpPr>
            <p:spPr bwMode="auto">
              <a:xfrm rot="16200000">
                <a:off x="2484675" y="2131946"/>
                <a:ext cx="374541" cy="376362"/>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666" name="Group 272"/>
              <p:cNvGrpSpPr>
                <a:grpSpLocks/>
              </p:cNvGrpSpPr>
              <p:nvPr/>
            </p:nvGrpSpPr>
            <p:grpSpPr bwMode="auto">
              <a:xfrm rot="-5400000">
                <a:off x="2550155" y="2110916"/>
                <a:ext cx="243582" cy="376361"/>
                <a:chOff x="3568196" y="3140968"/>
                <a:chExt cx="2056559" cy="1792293"/>
              </a:xfrm>
            </p:grpSpPr>
            <p:grpSp>
              <p:nvGrpSpPr>
                <p:cNvPr id="18667" name="Group 273"/>
                <p:cNvGrpSpPr>
                  <a:grpSpLocks/>
                </p:cNvGrpSpPr>
                <p:nvPr/>
              </p:nvGrpSpPr>
              <p:grpSpPr bwMode="auto">
                <a:xfrm>
                  <a:off x="3923928" y="3140968"/>
                  <a:ext cx="1700827" cy="1784801"/>
                  <a:chOff x="2151093" y="3621274"/>
                  <a:chExt cx="1700827" cy="1784801"/>
                </a:xfrm>
              </p:grpSpPr>
              <p:grpSp>
                <p:nvGrpSpPr>
                  <p:cNvPr id="18683" name="Group 289"/>
                  <p:cNvGrpSpPr>
                    <a:grpSpLocks/>
                  </p:cNvGrpSpPr>
                  <p:nvPr/>
                </p:nvGrpSpPr>
                <p:grpSpPr bwMode="auto">
                  <a:xfrm>
                    <a:off x="2151093" y="3717032"/>
                    <a:ext cx="1700827" cy="1689043"/>
                    <a:chOff x="6448161" y="5157192"/>
                    <a:chExt cx="1700827" cy="1689043"/>
                  </a:xfrm>
                </p:grpSpPr>
                <p:grpSp>
                  <p:nvGrpSpPr>
                    <p:cNvPr id="18688" name="Group 294"/>
                    <p:cNvGrpSpPr>
                      <a:grpSpLocks/>
                    </p:cNvGrpSpPr>
                    <p:nvPr/>
                  </p:nvGrpSpPr>
                  <p:grpSpPr bwMode="auto">
                    <a:xfrm>
                      <a:off x="6948264" y="5229200"/>
                      <a:ext cx="443689" cy="1617035"/>
                      <a:chOff x="495489" y="4136019"/>
                      <a:chExt cx="443689" cy="1617035"/>
                    </a:xfrm>
                  </p:grpSpPr>
                  <p:grpSp>
                    <p:nvGrpSpPr>
                      <p:cNvPr id="18692" name="Group 298"/>
                      <p:cNvGrpSpPr>
                        <a:grpSpLocks/>
                      </p:cNvGrpSpPr>
                      <p:nvPr/>
                    </p:nvGrpSpPr>
                    <p:grpSpPr bwMode="auto">
                      <a:xfrm>
                        <a:off x="616093" y="4136019"/>
                        <a:ext cx="322588" cy="1617035"/>
                        <a:chOff x="3637880" y="3581221"/>
                        <a:chExt cx="322588" cy="1617035"/>
                      </a:xfrm>
                    </p:grpSpPr>
                    <p:cxnSp>
                      <p:nvCxnSpPr>
                        <p:cNvPr id="1121" name="Straight Connector 1120"/>
                        <p:cNvCxnSpPr/>
                        <p:nvPr/>
                      </p:nvCxnSpPr>
                      <p:spPr>
                        <a:xfrm flipH="1">
                          <a:off x="3422049" y="3473487"/>
                          <a:ext cx="65539" cy="110624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122" name="Arc 1121"/>
                        <p:cNvSpPr/>
                        <p:nvPr/>
                      </p:nvSpPr>
                      <p:spPr>
                        <a:xfrm rot="554513" flipH="1" flipV="1">
                          <a:off x="3405664" y="3996593"/>
                          <a:ext cx="327697" cy="1209161"/>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119" name="Arc 1118"/>
                      <p:cNvSpPr/>
                      <p:nvPr/>
                    </p:nvSpPr>
                    <p:spPr>
                      <a:xfrm rot="14362359" flipH="1">
                        <a:off x="568919" y="4427288"/>
                        <a:ext cx="334451" cy="376849"/>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120" name="Straight Connector 1119"/>
                      <p:cNvCxnSpPr/>
                      <p:nvPr/>
                    </p:nvCxnSpPr>
                    <p:spPr>
                      <a:xfrm rot="7560000">
                        <a:off x="334710" y="4631642"/>
                        <a:ext cx="0" cy="13108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115" name="Arc 1114"/>
                    <p:cNvSpPr/>
                    <p:nvPr/>
                  </p:nvSpPr>
                  <p:spPr>
                    <a:xfrm rot="18360000" flipH="1">
                      <a:off x="6521957" y="5160674"/>
                      <a:ext cx="334445" cy="393235"/>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116" name="Straight Connector 1115"/>
                    <p:cNvCxnSpPr/>
                    <p:nvPr/>
                  </p:nvCxnSpPr>
                  <p:spPr>
                    <a:xfrm flipH="1" flipV="1">
                      <a:off x="6721949" y="5147188"/>
                      <a:ext cx="524313" cy="51453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17" name="Straight Connector 1116"/>
                    <p:cNvCxnSpPr/>
                    <p:nvPr/>
                  </p:nvCxnSpPr>
                  <p:spPr>
                    <a:xfrm flipH="1" flipV="1">
                      <a:off x="7147953" y="5653150"/>
                      <a:ext cx="786469" cy="58314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110" name="Straight Connector 1109"/>
                  <p:cNvCxnSpPr/>
                  <p:nvPr/>
                </p:nvCxnSpPr>
                <p:spPr>
                  <a:xfrm flipH="1" flipV="1">
                    <a:off x="2310198" y="3990024"/>
                    <a:ext cx="294926" cy="36017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111" name="Arc 1110"/>
                  <p:cNvSpPr/>
                  <p:nvPr/>
                </p:nvSpPr>
                <p:spPr>
                  <a:xfrm rot="14362359" flipH="1">
                    <a:off x="2843612" y="3629321"/>
                    <a:ext cx="325872" cy="344075"/>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112" name="Straight Connector 1111"/>
                  <p:cNvCxnSpPr>
                    <a:stCxn id="1119" idx="2"/>
                  </p:cNvCxnSpPr>
                  <p:nvPr/>
                </p:nvCxnSpPr>
                <p:spPr>
                  <a:xfrm flipV="1">
                    <a:off x="2850896" y="3784213"/>
                    <a:ext cx="131078" cy="45450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p:cNvCxnSpPr>
                    <a:stCxn id="1122" idx="0"/>
                  </p:cNvCxnSpPr>
                  <p:nvPr/>
                </p:nvCxnSpPr>
                <p:spPr>
                  <a:xfrm flipV="1">
                    <a:off x="2883660" y="3621271"/>
                    <a:ext cx="229387" cy="1226311"/>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nvGrpSpPr>
                <p:cNvPr id="18668" name="Group 274"/>
                <p:cNvGrpSpPr>
                  <a:grpSpLocks/>
                </p:cNvGrpSpPr>
                <p:nvPr/>
              </p:nvGrpSpPr>
              <p:grpSpPr bwMode="auto">
                <a:xfrm rot="6487868">
                  <a:off x="3610183" y="3190447"/>
                  <a:ext cx="1700827" cy="1784801"/>
                  <a:chOff x="2151093" y="3621274"/>
                  <a:chExt cx="1700827" cy="1784801"/>
                </a:xfrm>
              </p:grpSpPr>
              <p:grpSp>
                <p:nvGrpSpPr>
                  <p:cNvPr id="18669" name="Group 275"/>
                  <p:cNvGrpSpPr>
                    <a:grpSpLocks/>
                  </p:cNvGrpSpPr>
                  <p:nvPr/>
                </p:nvGrpSpPr>
                <p:grpSpPr bwMode="auto">
                  <a:xfrm>
                    <a:off x="2151093" y="3717032"/>
                    <a:ext cx="1700827" cy="1689043"/>
                    <a:chOff x="6448161" y="5157192"/>
                    <a:chExt cx="1700827" cy="1689043"/>
                  </a:xfrm>
                </p:grpSpPr>
                <p:grpSp>
                  <p:nvGrpSpPr>
                    <p:cNvPr id="18674" name="Group 280"/>
                    <p:cNvGrpSpPr>
                      <a:grpSpLocks/>
                    </p:cNvGrpSpPr>
                    <p:nvPr/>
                  </p:nvGrpSpPr>
                  <p:grpSpPr bwMode="auto">
                    <a:xfrm>
                      <a:off x="6948264" y="5229200"/>
                      <a:ext cx="443689" cy="1617035"/>
                      <a:chOff x="495489" y="4136019"/>
                      <a:chExt cx="443689" cy="1617035"/>
                    </a:xfrm>
                  </p:grpSpPr>
                  <p:grpSp>
                    <p:nvGrpSpPr>
                      <p:cNvPr id="18678" name="Group 284"/>
                      <p:cNvGrpSpPr>
                        <a:grpSpLocks/>
                      </p:cNvGrpSpPr>
                      <p:nvPr/>
                    </p:nvGrpSpPr>
                    <p:grpSpPr bwMode="auto">
                      <a:xfrm>
                        <a:off x="616093" y="4136019"/>
                        <a:ext cx="322588" cy="1617035"/>
                        <a:chOff x="3637880" y="3581221"/>
                        <a:chExt cx="322588" cy="1617035"/>
                      </a:xfrm>
                    </p:grpSpPr>
                    <p:cxnSp>
                      <p:nvCxnSpPr>
                        <p:cNvPr id="1107" name="Straight Connector 1106"/>
                        <p:cNvCxnSpPr/>
                        <p:nvPr/>
                      </p:nvCxnSpPr>
                      <p:spPr>
                        <a:xfrm flipH="1">
                          <a:off x="3331892" y="3533225"/>
                          <a:ext cx="94334" cy="933924"/>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108" name="Arc 1107"/>
                        <p:cNvSpPr/>
                        <p:nvPr/>
                      </p:nvSpPr>
                      <p:spPr>
                        <a:xfrm rot="554513" flipH="1" flipV="1">
                          <a:off x="3333407" y="3922859"/>
                          <a:ext cx="351602" cy="1146930"/>
                        </a:xfrm>
                        <a:prstGeom prst="arc">
                          <a:avLst>
                            <a:gd name="adj1" fmla="val 11086677"/>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sp>
                    <p:nvSpPr>
                      <p:cNvPr id="1105" name="Arc 1104"/>
                      <p:cNvSpPr/>
                      <p:nvPr/>
                    </p:nvSpPr>
                    <p:spPr>
                      <a:xfrm rot="14362359" flipH="1">
                        <a:off x="440313" y="4360089"/>
                        <a:ext cx="294925" cy="394477"/>
                      </a:xfrm>
                      <a:prstGeom prst="arc">
                        <a:avLst>
                          <a:gd name="adj1" fmla="val 16939296"/>
                          <a:gd name="adj2" fmla="val 422463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106" name="Straight Connector 1105"/>
                      <p:cNvCxnSpPr/>
                      <p:nvPr/>
                    </p:nvCxnSpPr>
                    <p:spPr>
                      <a:xfrm rot="7560000">
                        <a:off x="432028" y="4418085"/>
                        <a:ext cx="0" cy="145788"/>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sp>
                  <p:nvSpPr>
                    <p:cNvPr id="1101" name="Arc 1100"/>
                    <p:cNvSpPr/>
                    <p:nvPr/>
                  </p:nvSpPr>
                  <p:spPr>
                    <a:xfrm rot="18360000" flipH="1">
                      <a:off x="6506152" y="5117916"/>
                      <a:ext cx="294925" cy="445930"/>
                    </a:xfrm>
                    <a:prstGeom prst="arc">
                      <a:avLst>
                        <a:gd name="adj1" fmla="val 12284906"/>
                        <a:gd name="adj2" fmla="val 0"/>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102" name="Straight Connector 1101"/>
                    <p:cNvCxnSpPr/>
                    <p:nvPr/>
                  </p:nvCxnSpPr>
                  <p:spPr>
                    <a:xfrm flipH="1" flipV="1">
                      <a:off x="6618500" y="5131291"/>
                      <a:ext cx="728921" cy="52431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p:cNvCxnSpPr/>
                    <p:nvPr/>
                  </p:nvCxnSpPr>
                  <p:spPr>
                    <a:xfrm flipH="1" flipV="1">
                      <a:off x="7323946" y="5645546"/>
                      <a:ext cx="763224" cy="55708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cxnSp>
                <p:nvCxnSpPr>
                  <p:cNvPr id="1096" name="Straight Connector 1095"/>
                  <p:cNvCxnSpPr/>
                  <p:nvPr/>
                </p:nvCxnSpPr>
                <p:spPr>
                  <a:xfrm flipH="1" flipV="1">
                    <a:off x="2159246" y="4217981"/>
                    <a:ext cx="505962" cy="278545"/>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sp>
                <p:nvSpPr>
                  <p:cNvPr id="1097" name="Arc 1096"/>
                  <p:cNvSpPr/>
                  <p:nvPr/>
                </p:nvSpPr>
                <p:spPr>
                  <a:xfrm rot="14362359" flipH="1">
                    <a:off x="2854260" y="3835016"/>
                    <a:ext cx="278535" cy="351601"/>
                  </a:xfrm>
                  <a:prstGeom prst="arc">
                    <a:avLst>
                      <a:gd name="adj1" fmla="val 2969461"/>
                      <a:gd name="adj2" fmla="val 15336894"/>
                    </a:avLst>
                  </a:prstGeom>
                  <a:ln w="6350">
                    <a:solidFill>
                      <a:srgbClr val="FF66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1098" name="Straight Connector 1097"/>
                  <p:cNvCxnSpPr>
                    <a:stCxn id="1105" idx="2"/>
                  </p:cNvCxnSpPr>
                  <p:nvPr/>
                </p:nvCxnSpPr>
                <p:spPr>
                  <a:xfrm flipV="1">
                    <a:off x="3043922" y="3993270"/>
                    <a:ext cx="128636" cy="426002"/>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p:cNvCxnSpPr>
                    <a:stCxn id="1108" idx="0"/>
                  </p:cNvCxnSpPr>
                  <p:nvPr/>
                </p:nvCxnSpPr>
                <p:spPr>
                  <a:xfrm flipV="1">
                    <a:off x="3036010" y="3854852"/>
                    <a:ext cx="257267" cy="1097769"/>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grpSp>
          </p:grpSp>
        </p:grpSp>
        <p:sp>
          <p:nvSpPr>
            <p:cNvPr id="20702" name="TekstSylinder 182"/>
            <p:cNvSpPr txBox="1">
              <a:spLocks noChangeArrowheads="1"/>
            </p:cNvSpPr>
            <p:nvPr/>
          </p:nvSpPr>
          <p:spPr bwMode="auto">
            <a:xfrm>
              <a:off x="1736725" y="2439988"/>
              <a:ext cx="1101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2000" b="1" dirty="0">
                  <a:latin typeface="Times New Roman" panose="02020603050405020304" pitchFamily="18" charset="0"/>
                  <a:cs typeface="Times New Roman" panose="02020603050405020304" pitchFamily="18" charset="0"/>
                </a:rPr>
                <a:t>IRE1</a:t>
              </a:r>
              <a:r>
                <a:rPr lang="el-GR" altLang="nb-NO" sz="2000" b="1" dirty="0">
                  <a:latin typeface="Times New Roman" panose="02020603050405020304" pitchFamily="18" charset="0"/>
                  <a:cs typeface="Times New Roman" panose="02020603050405020304" pitchFamily="18" charset="0"/>
                </a:rPr>
                <a:t>α</a:t>
              </a:r>
              <a:endParaRPr lang="nb-NO" altLang="nb-NO" sz="2000" b="1" dirty="0">
                <a:latin typeface="Times New Roman" panose="02020603050405020304" pitchFamily="18" charset="0"/>
                <a:cs typeface="Times New Roman" panose="02020603050405020304" pitchFamily="18" charset="0"/>
              </a:endParaRPr>
            </a:p>
          </p:txBody>
        </p:sp>
        <p:sp>
          <p:nvSpPr>
            <p:cNvPr id="20703" name="TekstSylinder 182"/>
            <p:cNvSpPr txBox="1">
              <a:spLocks noChangeArrowheads="1"/>
            </p:cNvSpPr>
            <p:nvPr/>
          </p:nvSpPr>
          <p:spPr bwMode="auto">
            <a:xfrm>
              <a:off x="3632200" y="2439988"/>
              <a:ext cx="11001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2000" b="1" dirty="0">
                  <a:latin typeface="Times New Roman" panose="02020603050405020304" pitchFamily="18" charset="0"/>
                  <a:cs typeface="Times New Roman" panose="02020603050405020304" pitchFamily="18" charset="0"/>
                </a:rPr>
                <a:t>PERK</a:t>
              </a:r>
            </a:p>
          </p:txBody>
        </p:sp>
        <p:sp>
          <p:nvSpPr>
            <p:cNvPr id="20704" name="TekstSylinder 182"/>
            <p:cNvSpPr txBox="1">
              <a:spLocks noChangeArrowheads="1"/>
            </p:cNvSpPr>
            <p:nvPr/>
          </p:nvSpPr>
          <p:spPr bwMode="auto">
            <a:xfrm>
              <a:off x="5822950" y="2439988"/>
              <a:ext cx="1101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2000" b="1" dirty="0">
                  <a:latin typeface="Times New Roman" panose="02020603050405020304" pitchFamily="18" charset="0"/>
                  <a:cs typeface="Times New Roman" panose="02020603050405020304" pitchFamily="18" charset="0"/>
                </a:rPr>
                <a:t>ATF6</a:t>
              </a:r>
            </a:p>
          </p:txBody>
        </p:sp>
        <p:cxnSp>
          <p:nvCxnSpPr>
            <p:cNvPr id="1130" name="Rett pil 206"/>
            <p:cNvCxnSpPr/>
            <p:nvPr/>
          </p:nvCxnSpPr>
          <p:spPr bwMode="auto">
            <a:xfrm flipH="1" flipV="1">
              <a:off x="4254500" y="1612900"/>
              <a:ext cx="6350" cy="27305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1" name="Rett pil 206"/>
            <p:cNvCxnSpPr/>
            <p:nvPr/>
          </p:nvCxnSpPr>
          <p:spPr bwMode="auto">
            <a:xfrm flipH="1" flipV="1">
              <a:off x="6280150" y="1562100"/>
              <a:ext cx="84822" cy="27121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708" name="TekstSylinder 182"/>
            <p:cNvSpPr txBox="1">
              <a:spLocks noChangeArrowheads="1"/>
            </p:cNvSpPr>
            <p:nvPr/>
          </p:nvSpPr>
          <p:spPr bwMode="auto">
            <a:xfrm>
              <a:off x="7321551" y="1408113"/>
              <a:ext cx="774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2400" b="1" dirty="0">
                  <a:latin typeface="Times New Roman" panose="02020603050405020304" pitchFamily="18" charset="0"/>
                  <a:cs typeface="Times New Roman" panose="02020603050405020304" pitchFamily="18" charset="0"/>
                </a:rPr>
                <a:t>ER</a:t>
              </a:r>
            </a:p>
          </p:txBody>
        </p:sp>
        <p:cxnSp>
          <p:nvCxnSpPr>
            <p:cNvPr id="1133" name="Rett pil 206"/>
            <p:cNvCxnSpPr/>
            <p:nvPr/>
          </p:nvCxnSpPr>
          <p:spPr>
            <a:xfrm rot="5400000">
              <a:off x="2618581" y="2945607"/>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4" name="Rett pil 206"/>
            <p:cNvCxnSpPr/>
            <p:nvPr/>
          </p:nvCxnSpPr>
          <p:spPr>
            <a:xfrm rot="5400000">
              <a:off x="4521200" y="2944813"/>
              <a:ext cx="250825"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5" name="Rett pil 206"/>
            <p:cNvCxnSpPr/>
            <p:nvPr/>
          </p:nvCxnSpPr>
          <p:spPr>
            <a:xfrm rot="5400000">
              <a:off x="6588918" y="2977357"/>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0487" name="Group 11"/>
            <p:cNvGrpSpPr>
              <a:grpSpLocks/>
            </p:cNvGrpSpPr>
            <p:nvPr/>
          </p:nvGrpSpPr>
          <p:grpSpPr bwMode="auto">
            <a:xfrm>
              <a:off x="2333625" y="3108325"/>
              <a:ext cx="863600" cy="431800"/>
              <a:chOff x="2030413" y="4581525"/>
              <a:chExt cx="863600" cy="431800"/>
            </a:xfrm>
          </p:grpSpPr>
          <p:sp>
            <p:nvSpPr>
              <p:cNvPr id="1137" name="Oval 1136"/>
              <p:cNvSpPr/>
              <p:nvPr/>
            </p:nvSpPr>
            <p:spPr bwMode="auto">
              <a:xfrm>
                <a:off x="2124076" y="4581525"/>
                <a:ext cx="649287" cy="431800"/>
              </a:xfrm>
              <a:prstGeom prst="ellipse">
                <a:avLst/>
              </a:prstGeom>
              <a:solidFill>
                <a:schemeClr val="tx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664" name="TextBox 923"/>
              <p:cNvSpPr txBox="1">
                <a:spLocks noChangeArrowheads="1"/>
              </p:cNvSpPr>
              <p:nvPr/>
            </p:nvSpPr>
            <p:spPr bwMode="auto">
              <a:xfrm>
                <a:off x="2030413" y="4632325"/>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a:latin typeface="Times New Roman" panose="02020603050405020304" pitchFamily="18" charset="0"/>
                    <a:cs typeface="Times New Roman" panose="02020603050405020304" pitchFamily="18" charset="0"/>
                  </a:rPr>
                  <a:t>XBP-1S</a:t>
                </a:r>
              </a:p>
            </p:txBody>
          </p:sp>
        </p:grpSp>
        <p:grpSp>
          <p:nvGrpSpPr>
            <p:cNvPr id="20488" name="Group 2"/>
            <p:cNvGrpSpPr>
              <a:grpSpLocks/>
            </p:cNvGrpSpPr>
            <p:nvPr/>
          </p:nvGrpSpPr>
          <p:grpSpPr bwMode="auto">
            <a:xfrm>
              <a:off x="6291263" y="3159125"/>
              <a:ext cx="863600" cy="433388"/>
              <a:chOff x="6369050" y="4581128"/>
              <a:chExt cx="863600" cy="433388"/>
            </a:xfrm>
          </p:grpSpPr>
          <p:sp>
            <p:nvSpPr>
              <p:cNvPr id="1140" name="Ellipse 180"/>
              <p:cNvSpPr/>
              <p:nvPr/>
            </p:nvSpPr>
            <p:spPr>
              <a:xfrm>
                <a:off x="6475412" y="4581128"/>
                <a:ext cx="687388" cy="433388"/>
              </a:xfrm>
              <a:prstGeom prst="ellipse">
                <a:avLst/>
              </a:prstGeom>
              <a:solidFill>
                <a:schemeClr val="accent2">
                  <a:lumMod val="60000"/>
                  <a:lumOff val="40000"/>
                </a:schemeClr>
              </a:solid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662" name="TextBox 923"/>
              <p:cNvSpPr txBox="1">
                <a:spLocks noChangeArrowheads="1"/>
              </p:cNvSpPr>
              <p:nvPr/>
            </p:nvSpPr>
            <p:spPr bwMode="auto">
              <a:xfrm>
                <a:off x="6369050" y="4633913"/>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a:latin typeface="Times New Roman" panose="02020603050405020304" pitchFamily="18" charset="0"/>
                    <a:cs typeface="Times New Roman" panose="02020603050405020304" pitchFamily="18" charset="0"/>
                  </a:rPr>
                  <a:t>ATF6</a:t>
                </a:r>
              </a:p>
            </p:txBody>
          </p:sp>
        </p:grpSp>
        <p:cxnSp>
          <p:nvCxnSpPr>
            <p:cNvPr id="1152" name="Rett pil 206"/>
            <p:cNvCxnSpPr/>
            <p:nvPr/>
          </p:nvCxnSpPr>
          <p:spPr>
            <a:xfrm rot="5400000">
              <a:off x="4520407" y="3667919"/>
              <a:ext cx="252412"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0491" name="Group 6"/>
            <p:cNvGrpSpPr>
              <a:grpSpLocks/>
            </p:cNvGrpSpPr>
            <p:nvPr/>
          </p:nvGrpSpPr>
          <p:grpSpPr bwMode="auto">
            <a:xfrm>
              <a:off x="4222750" y="3076575"/>
              <a:ext cx="1295400" cy="433388"/>
              <a:chOff x="3995738" y="4581525"/>
              <a:chExt cx="1295400" cy="433388"/>
            </a:xfrm>
          </p:grpSpPr>
          <p:sp>
            <p:nvSpPr>
              <p:cNvPr id="1157" name="Ellipse 180"/>
              <p:cNvSpPr/>
              <p:nvPr/>
            </p:nvSpPr>
            <p:spPr>
              <a:xfrm>
                <a:off x="4716463" y="4652963"/>
                <a:ext cx="255588" cy="215900"/>
              </a:xfrm>
              <a:prstGeom prst="ellipse">
                <a:avLst/>
              </a:prstGeom>
              <a:solidFill>
                <a:schemeClr val="accent6">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grpSp>
            <p:nvGrpSpPr>
              <p:cNvPr id="18646" name="Group 5"/>
              <p:cNvGrpSpPr>
                <a:grpSpLocks/>
              </p:cNvGrpSpPr>
              <p:nvPr/>
            </p:nvGrpSpPr>
            <p:grpSpPr bwMode="auto">
              <a:xfrm>
                <a:off x="3995738" y="4581525"/>
                <a:ext cx="1295400" cy="433388"/>
                <a:chOff x="3995738" y="4581525"/>
                <a:chExt cx="1295400" cy="433388"/>
              </a:xfrm>
            </p:grpSpPr>
            <p:sp>
              <p:nvSpPr>
                <p:cNvPr id="1136" name="Ellipse 180"/>
                <p:cNvSpPr/>
                <p:nvPr/>
              </p:nvSpPr>
              <p:spPr>
                <a:xfrm>
                  <a:off x="4067176" y="4581525"/>
                  <a:ext cx="687387" cy="433388"/>
                </a:xfrm>
                <a:prstGeom prst="ellipse">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648" name="TextBox 923"/>
                <p:cNvSpPr txBox="1">
                  <a:spLocks noChangeArrowheads="1"/>
                </p:cNvSpPr>
                <p:nvPr/>
              </p:nvSpPr>
              <p:spPr bwMode="auto">
                <a:xfrm>
                  <a:off x="3995738" y="4652963"/>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a:latin typeface="Times New Roman" panose="02020603050405020304" pitchFamily="18" charset="0"/>
                      <a:cs typeface="Times New Roman" panose="02020603050405020304" pitchFamily="18" charset="0"/>
                    </a:rPr>
                    <a:t>eIF2</a:t>
                  </a:r>
                  <a:r>
                    <a:rPr lang="el-GR" altLang="nb-NO" sz="1400" b="1" dirty="0">
                      <a:latin typeface="Times New Roman" panose="02020603050405020304" pitchFamily="18" charset="0"/>
                      <a:cs typeface="Times New Roman" panose="02020603050405020304" pitchFamily="18" charset="0"/>
                    </a:rPr>
                    <a:t>α</a:t>
                  </a:r>
                  <a:endParaRPr lang="nb-NO" altLang="nb-NO" sz="1400" b="1" dirty="0">
                    <a:latin typeface="Times New Roman" panose="02020603050405020304" pitchFamily="18" charset="0"/>
                    <a:cs typeface="Times New Roman" panose="02020603050405020304" pitchFamily="18" charset="0"/>
                  </a:endParaRPr>
                </a:p>
              </p:txBody>
            </p:sp>
            <p:sp>
              <p:nvSpPr>
                <p:cNvPr id="18649" name="TextBox 923"/>
                <p:cNvSpPr txBox="1">
                  <a:spLocks noChangeArrowheads="1"/>
                </p:cNvSpPr>
                <p:nvPr/>
              </p:nvSpPr>
              <p:spPr bwMode="auto">
                <a:xfrm>
                  <a:off x="4427538" y="4613275"/>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a:latin typeface="Times New Roman" panose="02020603050405020304" pitchFamily="18" charset="0"/>
                      <a:cs typeface="Times New Roman" panose="02020603050405020304" pitchFamily="18" charset="0"/>
                    </a:rPr>
                    <a:t>P</a:t>
                  </a:r>
                </a:p>
              </p:txBody>
            </p:sp>
          </p:grpSp>
        </p:grpSp>
        <p:cxnSp>
          <p:nvCxnSpPr>
            <p:cNvPr id="1310" name="Rett pil 206"/>
            <p:cNvCxnSpPr/>
            <p:nvPr/>
          </p:nvCxnSpPr>
          <p:spPr>
            <a:xfrm rot="5400000">
              <a:off x="6601618" y="3764758"/>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1" name="Rett pil 206"/>
            <p:cNvCxnSpPr/>
            <p:nvPr/>
          </p:nvCxnSpPr>
          <p:spPr>
            <a:xfrm rot="5400000">
              <a:off x="2618581" y="3733008"/>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0498" name="Group 10"/>
            <p:cNvGrpSpPr>
              <a:grpSpLocks/>
            </p:cNvGrpSpPr>
            <p:nvPr/>
          </p:nvGrpSpPr>
          <p:grpSpPr bwMode="auto">
            <a:xfrm>
              <a:off x="4249738" y="3802063"/>
              <a:ext cx="863600" cy="431800"/>
              <a:chOff x="4190306" y="5301208"/>
              <a:chExt cx="863600" cy="431800"/>
            </a:xfrm>
          </p:grpSpPr>
          <p:sp>
            <p:nvSpPr>
              <p:cNvPr id="513" name="Oval 512"/>
              <p:cNvSpPr/>
              <p:nvPr/>
            </p:nvSpPr>
            <p:spPr bwMode="auto">
              <a:xfrm>
                <a:off x="4283968" y="5301208"/>
                <a:ext cx="649288" cy="431800"/>
              </a:xfrm>
              <a:prstGeom prst="ellipse">
                <a:avLst/>
              </a:prstGeom>
              <a:gradFill>
                <a:gsLst>
                  <a:gs pos="100000">
                    <a:schemeClr val="accent3">
                      <a:lumMod val="60000"/>
                      <a:lumOff val="40000"/>
                    </a:schemeClr>
                  </a:gs>
                  <a:gs pos="0">
                    <a:schemeClr val="bg1"/>
                  </a:gs>
                  <a:gs pos="100000">
                    <a:schemeClr val="tx2">
                      <a:lumMod val="60000"/>
                      <a:lumOff val="40000"/>
                    </a:schemeClr>
                  </a:gs>
                  <a:gs pos="100000">
                    <a:schemeClr val="accent3">
                      <a:lumMod val="40000"/>
                      <a:lumOff val="60000"/>
                    </a:schemeClr>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8496" name="TextBox 923"/>
              <p:cNvSpPr txBox="1">
                <a:spLocks noChangeArrowheads="1"/>
              </p:cNvSpPr>
              <p:nvPr/>
            </p:nvSpPr>
            <p:spPr bwMode="auto">
              <a:xfrm>
                <a:off x="4190306" y="5352008"/>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a:latin typeface="Times New Roman" panose="02020603050405020304" pitchFamily="18" charset="0"/>
                    <a:cs typeface="Times New Roman" panose="02020603050405020304" pitchFamily="18" charset="0"/>
                  </a:rPr>
                  <a:t>ATF4</a:t>
                </a:r>
              </a:p>
            </p:txBody>
          </p:sp>
        </p:grpSp>
        <p:grpSp>
          <p:nvGrpSpPr>
            <p:cNvPr id="20683" name="Group 822"/>
            <p:cNvGrpSpPr>
              <a:grpSpLocks/>
            </p:cNvGrpSpPr>
            <p:nvPr/>
          </p:nvGrpSpPr>
          <p:grpSpPr bwMode="auto">
            <a:xfrm>
              <a:off x="4467225" y="2060575"/>
              <a:ext cx="190500" cy="755650"/>
              <a:chOff x="1907704" y="2996952"/>
              <a:chExt cx="216024" cy="923404"/>
            </a:xfrm>
          </p:grpSpPr>
          <p:sp>
            <p:nvSpPr>
              <p:cNvPr id="824" name="Arc 823"/>
              <p:cNvSpPr/>
              <p:nvPr/>
            </p:nvSpPr>
            <p:spPr>
              <a:xfrm rot="15420000">
                <a:off x="1908049" y="2996607"/>
                <a:ext cx="215332" cy="216024"/>
              </a:xfrm>
              <a:prstGeom prst="arc">
                <a:avLst>
                  <a:gd name="adj1" fmla="val 10915667"/>
                  <a:gd name="adj2" fmla="val 1511307"/>
                </a:avLst>
              </a:prstGeom>
              <a:ln w="508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25" name="Straight Connector 824"/>
              <p:cNvCxnSpPr/>
              <p:nvPr/>
            </p:nvCxnSpPr>
            <p:spPr>
              <a:xfrm>
                <a:off x="2022917" y="3200645"/>
                <a:ext cx="0" cy="719711"/>
              </a:xfrm>
              <a:prstGeom prst="line">
                <a:avLst/>
              </a:prstGeom>
              <a:ln w="508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0684" name="Group 825"/>
            <p:cNvGrpSpPr>
              <a:grpSpLocks/>
            </p:cNvGrpSpPr>
            <p:nvPr/>
          </p:nvGrpSpPr>
          <p:grpSpPr bwMode="auto">
            <a:xfrm flipH="1">
              <a:off x="4613275" y="2065338"/>
              <a:ext cx="190500" cy="755650"/>
              <a:chOff x="1907704" y="2996952"/>
              <a:chExt cx="216024" cy="923404"/>
            </a:xfrm>
          </p:grpSpPr>
          <p:sp>
            <p:nvSpPr>
              <p:cNvPr id="827" name="Arc 826"/>
              <p:cNvSpPr/>
              <p:nvPr/>
            </p:nvSpPr>
            <p:spPr>
              <a:xfrm rot="15420000">
                <a:off x="1908051" y="2996605"/>
                <a:ext cx="215331" cy="216024"/>
              </a:xfrm>
              <a:prstGeom prst="arc">
                <a:avLst>
                  <a:gd name="adj1" fmla="val 10915667"/>
                  <a:gd name="adj2" fmla="val 1511307"/>
                </a:avLst>
              </a:prstGeom>
              <a:ln w="508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28" name="Straight Connector 827"/>
              <p:cNvCxnSpPr/>
              <p:nvPr/>
            </p:nvCxnSpPr>
            <p:spPr>
              <a:xfrm>
                <a:off x="2022917" y="3200643"/>
                <a:ext cx="0" cy="719713"/>
              </a:xfrm>
              <a:prstGeom prst="line">
                <a:avLst/>
              </a:prstGeom>
              <a:ln w="508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0687" name="Group 840"/>
            <p:cNvGrpSpPr>
              <a:grpSpLocks/>
            </p:cNvGrpSpPr>
            <p:nvPr/>
          </p:nvGrpSpPr>
          <p:grpSpPr bwMode="auto">
            <a:xfrm>
              <a:off x="6630988" y="2014538"/>
              <a:ext cx="190500" cy="757237"/>
              <a:chOff x="1907704" y="2996952"/>
              <a:chExt cx="216024" cy="923404"/>
            </a:xfrm>
          </p:grpSpPr>
          <p:sp>
            <p:nvSpPr>
              <p:cNvPr id="842" name="Arc 841"/>
              <p:cNvSpPr/>
              <p:nvPr/>
            </p:nvSpPr>
            <p:spPr>
              <a:xfrm rot="15420000">
                <a:off x="1908276" y="2996380"/>
                <a:ext cx="214880" cy="216024"/>
              </a:xfrm>
              <a:prstGeom prst="arc">
                <a:avLst>
                  <a:gd name="adj1" fmla="val 10915667"/>
                  <a:gd name="adj2" fmla="val 1511307"/>
                </a:avLst>
              </a:prstGeom>
              <a:ln w="508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cxnSp>
            <p:nvCxnSpPr>
              <p:cNvPr id="843" name="Straight Connector 842"/>
              <p:cNvCxnSpPr/>
              <p:nvPr/>
            </p:nvCxnSpPr>
            <p:spPr>
              <a:xfrm>
                <a:off x="2022917" y="3200217"/>
                <a:ext cx="0" cy="720139"/>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Right Brace 1"/>
            <p:cNvSpPr/>
            <p:nvPr/>
          </p:nvSpPr>
          <p:spPr>
            <a:xfrm rot="5400000">
              <a:off x="4489451" y="2339976"/>
              <a:ext cx="384172" cy="447992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latin typeface="Times New Roman" panose="02020603050405020304" pitchFamily="18" charset="0"/>
                <a:cs typeface="Times New Roman" panose="02020603050405020304" pitchFamily="18" charset="0"/>
              </a:endParaRPr>
            </a:p>
          </p:txBody>
        </p:sp>
        <p:sp>
          <p:nvSpPr>
            <p:cNvPr id="530" name="TekstSylinder 182"/>
            <p:cNvSpPr txBox="1">
              <a:spLocks noChangeArrowheads="1"/>
            </p:cNvSpPr>
            <p:nvPr/>
          </p:nvSpPr>
          <p:spPr bwMode="auto">
            <a:xfrm>
              <a:off x="3057037" y="4600455"/>
              <a:ext cx="33432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UPR gene </a:t>
              </a:r>
              <a:r>
                <a:rPr lang="nb-NO" altLang="nb-NO" sz="2000" b="1" dirty="0" err="1" smtClean="0">
                  <a:latin typeface="Times New Roman" panose="02020603050405020304" pitchFamily="18" charset="0"/>
                  <a:cs typeface="Times New Roman" panose="02020603050405020304" pitchFamily="18" charset="0"/>
                </a:rPr>
                <a:t>expression</a:t>
              </a:r>
              <a:endParaRPr lang="nb-NO" altLang="nb-NO" sz="2000" b="1" dirty="0">
                <a:latin typeface="Times New Roman" panose="02020603050405020304" pitchFamily="18" charset="0"/>
                <a:cs typeface="Times New Roman" panose="02020603050405020304" pitchFamily="18" charset="0"/>
              </a:endParaRPr>
            </a:p>
          </p:txBody>
        </p:sp>
        <p:cxnSp>
          <p:nvCxnSpPr>
            <p:cNvPr id="531" name="Rett pil 206"/>
            <p:cNvCxnSpPr/>
            <p:nvPr/>
          </p:nvCxnSpPr>
          <p:spPr>
            <a:xfrm rot="5400000">
              <a:off x="4545807" y="4385469"/>
              <a:ext cx="252412"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2" name="Rett pil 206"/>
            <p:cNvCxnSpPr/>
            <p:nvPr/>
          </p:nvCxnSpPr>
          <p:spPr>
            <a:xfrm rot="5400000">
              <a:off x="2624931" y="4196558"/>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6" name="Rett pil 206"/>
            <p:cNvCxnSpPr/>
            <p:nvPr/>
          </p:nvCxnSpPr>
          <p:spPr>
            <a:xfrm rot="5400000">
              <a:off x="6606383" y="4164810"/>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7" name="Down Arrow 536"/>
            <p:cNvSpPr/>
            <p:nvPr/>
          </p:nvSpPr>
          <p:spPr>
            <a:xfrm>
              <a:off x="4455798" y="5017316"/>
              <a:ext cx="471801" cy="291284"/>
            </a:xfrm>
            <a:prstGeom prst="downArrow">
              <a:avLst/>
            </a:prstGeom>
            <a:solidFill>
              <a:schemeClr val="tx2"/>
            </a:solidFill>
            <a:ln w="22225">
              <a:solidFill>
                <a:schemeClr val="tx2">
                  <a:alpha val="9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Times New Roman" panose="02020603050405020304" pitchFamily="18" charset="0"/>
                <a:cs typeface="Times New Roman" panose="02020603050405020304" pitchFamily="18" charset="0"/>
              </a:endParaRPr>
            </a:p>
          </p:txBody>
        </p:sp>
        <p:sp>
          <p:nvSpPr>
            <p:cNvPr id="538" name="TekstSylinder 182"/>
            <p:cNvSpPr txBox="1">
              <a:spLocks noChangeArrowheads="1"/>
            </p:cNvSpPr>
            <p:nvPr/>
          </p:nvSpPr>
          <p:spPr bwMode="auto">
            <a:xfrm>
              <a:off x="1631951" y="5310188"/>
              <a:ext cx="2324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000" b="1" dirty="0" err="1" smtClean="0">
                  <a:latin typeface="Times New Roman" panose="02020603050405020304" pitchFamily="18" charset="0"/>
                  <a:cs typeface="Times New Roman" panose="02020603050405020304" pitchFamily="18" charset="0"/>
                </a:rPr>
                <a:t>Quality</a:t>
              </a:r>
              <a:r>
                <a:rPr lang="nb-NO" altLang="nb-NO" sz="2000" b="1" dirty="0" smtClean="0">
                  <a:latin typeface="Times New Roman" panose="02020603050405020304" pitchFamily="18" charset="0"/>
                  <a:cs typeface="Times New Roman" panose="02020603050405020304" pitchFamily="18" charset="0"/>
                </a:rPr>
                <a:t> </a:t>
              </a:r>
              <a:r>
                <a:rPr lang="nb-NO" altLang="nb-NO" sz="2000" b="1" dirty="0" err="1" smtClean="0">
                  <a:latin typeface="Times New Roman" panose="02020603050405020304" pitchFamily="18" charset="0"/>
                  <a:cs typeface="Times New Roman" panose="02020603050405020304" pitchFamily="18" charset="0"/>
                </a:rPr>
                <a:t>control</a:t>
              </a:r>
              <a:endParaRPr lang="nb-NO" altLang="nb-NO" sz="2000" b="1" dirty="0" smtClean="0">
                <a:latin typeface="Times New Roman" panose="02020603050405020304" pitchFamily="18" charset="0"/>
                <a:cs typeface="Times New Roman" panose="02020603050405020304" pitchFamily="18" charset="0"/>
              </a:endParaRPr>
            </a:p>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Folding</a:t>
              </a:r>
            </a:p>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Protein </a:t>
              </a:r>
              <a:r>
                <a:rPr lang="nb-NO" altLang="nb-NO" sz="2000" b="1" dirty="0" err="1" smtClean="0">
                  <a:latin typeface="Times New Roman" panose="02020603050405020304" pitchFamily="18" charset="0"/>
                  <a:cs typeface="Times New Roman" panose="02020603050405020304" pitchFamily="18" charset="0"/>
                </a:rPr>
                <a:t>secretion</a:t>
              </a:r>
              <a:r>
                <a:rPr lang="nb-NO" altLang="nb-NO" sz="2000" b="1" dirty="0" smtClean="0">
                  <a:latin typeface="Times New Roman" panose="02020603050405020304" pitchFamily="18" charset="0"/>
                  <a:cs typeface="Times New Roman" panose="02020603050405020304" pitchFamily="18" charset="0"/>
                </a:rPr>
                <a:t> </a:t>
              </a:r>
              <a:endParaRPr lang="nb-NO" altLang="nb-NO" sz="2000" b="1" dirty="0">
                <a:latin typeface="Times New Roman" panose="02020603050405020304" pitchFamily="18" charset="0"/>
                <a:cs typeface="Times New Roman" panose="02020603050405020304" pitchFamily="18" charset="0"/>
              </a:endParaRPr>
            </a:p>
          </p:txBody>
        </p:sp>
        <p:sp>
          <p:nvSpPr>
            <p:cNvPr id="539" name="TekstSylinder 182"/>
            <p:cNvSpPr txBox="1">
              <a:spLocks noChangeArrowheads="1"/>
            </p:cNvSpPr>
            <p:nvPr/>
          </p:nvSpPr>
          <p:spPr bwMode="auto">
            <a:xfrm>
              <a:off x="4133850" y="5310188"/>
              <a:ext cx="25018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Protein </a:t>
              </a:r>
              <a:r>
                <a:rPr lang="nb-NO" altLang="nb-NO" sz="2000" b="1" dirty="0" err="1" smtClean="0">
                  <a:latin typeface="Times New Roman" panose="02020603050405020304" pitchFamily="18" charset="0"/>
                  <a:cs typeface="Times New Roman" panose="02020603050405020304" pitchFamily="18" charset="0"/>
                </a:rPr>
                <a:t>degradation</a:t>
              </a:r>
              <a:endParaRPr lang="nb-NO" altLang="nb-NO" sz="2000" b="1" dirty="0" smtClean="0">
                <a:latin typeface="Times New Roman" panose="02020603050405020304" pitchFamily="18" charset="0"/>
                <a:cs typeface="Times New Roman" panose="02020603050405020304" pitchFamily="18" charset="0"/>
              </a:endParaRPr>
            </a:p>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Lipid </a:t>
              </a:r>
              <a:r>
                <a:rPr lang="nb-NO" altLang="nb-NO" sz="2000" b="1" dirty="0" err="1" smtClean="0">
                  <a:latin typeface="Times New Roman" panose="02020603050405020304" pitchFamily="18" charset="0"/>
                  <a:cs typeface="Times New Roman" panose="02020603050405020304" pitchFamily="18" charset="0"/>
                </a:rPr>
                <a:t>synthesis</a:t>
              </a:r>
              <a:endParaRPr lang="nb-NO" altLang="nb-NO" sz="2000" b="1" dirty="0" smtClean="0">
                <a:latin typeface="Times New Roman" panose="02020603050405020304" pitchFamily="18" charset="0"/>
                <a:cs typeface="Times New Roman" panose="02020603050405020304" pitchFamily="18" charset="0"/>
              </a:endParaRPr>
            </a:p>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RIDD</a:t>
              </a:r>
              <a:endParaRPr lang="nb-NO" altLang="nb-NO" sz="2000" b="1" dirty="0">
                <a:latin typeface="Times New Roman" panose="02020603050405020304" pitchFamily="18" charset="0"/>
                <a:cs typeface="Times New Roman" panose="02020603050405020304" pitchFamily="18" charset="0"/>
              </a:endParaRPr>
            </a:p>
          </p:txBody>
        </p:sp>
        <p:sp>
          <p:nvSpPr>
            <p:cNvPr id="540" name="TekstSylinder 182"/>
            <p:cNvSpPr txBox="1">
              <a:spLocks noChangeArrowheads="1"/>
            </p:cNvSpPr>
            <p:nvPr/>
          </p:nvSpPr>
          <p:spPr bwMode="auto">
            <a:xfrm>
              <a:off x="6534151" y="5316538"/>
              <a:ext cx="2324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b-NO" altLang="nb-NO" sz="2000" b="1" dirty="0" smtClean="0">
                  <a:latin typeface="Times New Roman" panose="02020603050405020304" pitchFamily="18" charset="0"/>
                  <a:cs typeface="Times New Roman" panose="02020603050405020304" pitchFamily="18" charset="0"/>
                </a:rPr>
                <a:t>ERAD</a:t>
              </a:r>
            </a:p>
            <a:p>
              <a:pPr eaLnBrk="1" hangingPunct="1">
                <a:spcBef>
                  <a:spcPct val="0"/>
                </a:spcBef>
                <a:buFontTx/>
                <a:buNone/>
              </a:pPr>
              <a:r>
                <a:rPr lang="nb-NO" altLang="nb-NO" sz="2000" b="1" dirty="0" err="1" smtClean="0">
                  <a:latin typeface="Times New Roman" panose="02020603050405020304" pitchFamily="18" charset="0"/>
                  <a:cs typeface="Times New Roman" panose="02020603050405020304" pitchFamily="18" charset="0"/>
                </a:rPr>
                <a:t>Autophagy</a:t>
              </a:r>
              <a:endParaRPr lang="nb-NO" altLang="nb-NO" sz="2000" b="1" dirty="0" smtClean="0">
                <a:latin typeface="Times New Roman" panose="02020603050405020304" pitchFamily="18" charset="0"/>
                <a:cs typeface="Times New Roman" panose="02020603050405020304" pitchFamily="18" charset="0"/>
              </a:endParaRPr>
            </a:p>
            <a:p>
              <a:pPr eaLnBrk="1" hangingPunct="1">
                <a:spcBef>
                  <a:spcPct val="0"/>
                </a:spcBef>
                <a:buFontTx/>
                <a:buNone/>
              </a:pPr>
              <a:r>
                <a:rPr lang="nb-NO" altLang="nb-NO" sz="2000" b="1" dirty="0" err="1" smtClean="0">
                  <a:latin typeface="Times New Roman" panose="02020603050405020304" pitchFamily="18" charset="0"/>
                  <a:cs typeface="Times New Roman" panose="02020603050405020304" pitchFamily="18" charset="0"/>
                </a:rPr>
                <a:t>Apoptosis</a:t>
              </a:r>
              <a:endParaRPr lang="nb-NO" altLang="nb-NO" sz="2000" b="1" dirty="0" smtClean="0">
                <a:latin typeface="Times New Roman" panose="02020603050405020304" pitchFamily="18" charset="0"/>
                <a:cs typeface="Times New Roman" panose="02020603050405020304" pitchFamily="18" charset="0"/>
              </a:endParaRPr>
            </a:p>
          </p:txBody>
        </p:sp>
        <p:cxnSp>
          <p:nvCxnSpPr>
            <p:cNvPr id="9" name="Straight Connector 8"/>
            <p:cNvCxnSpPr/>
            <p:nvPr/>
          </p:nvCxnSpPr>
          <p:spPr>
            <a:xfrm>
              <a:off x="1638300" y="5340350"/>
              <a:ext cx="6197600" cy="63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8" name="Rett pil 206"/>
            <p:cNvCxnSpPr/>
            <p:nvPr/>
          </p:nvCxnSpPr>
          <p:spPr bwMode="auto">
            <a:xfrm flipV="1">
              <a:off x="2698750" y="1784350"/>
              <a:ext cx="215900" cy="165102"/>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1" name="Rett pil 206"/>
            <p:cNvCxnSpPr/>
            <p:nvPr/>
          </p:nvCxnSpPr>
          <p:spPr>
            <a:xfrm flipH="1">
              <a:off x="2133600" y="2774951"/>
              <a:ext cx="249238" cy="20954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54" name="Group 11"/>
            <p:cNvGrpSpPr>
              <a:grpSpLocks/>
            </p:cNvGrpSpPr>
            <p:nvPr/>
          </p:nvGrpSpPr>
          <p:grpSpPr bwMode="auto">
            <a:xfrm>
              <a:off x="1387475" y="2968625"/>
              <a:ext cx="946150" cy="1120775"/>
              <a:chOff x="1947863" y="4581525"/>
              <a:chExt cx="946150" cy="1120775"/>
            </a:xfrm>
          </p:grpSpPr>
          <p:sp>
            <p:nvSpPr>
              <p:cNvPr id="555" name="Oval 554"/>
              <p:cNvSpPr/>
              <p:nvPr/>
            </p:nvSpPr>
            <p:spPr bwMode="auto">
              <a:xfrm>
                <a:off x="2124076" y="4581525"/>
                <a:ext cx="649287" cy="377825"/>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556" name="TextBox 923"/>
              <p:cNvSpPr txBox="1">
                <a:spLocks noChangeArrowheads="1"/>
              </p:cNvSpPr>
              <p:nvPr/>
            </p:nvSpPr>
            <p:spPr bwMode="auto">
              <a:xfrm>
                <a:off x="2030413" y="4632325"/>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smtClean="0">
                    <a:latin typeface="Times New Roman" panose="02020603050405020304" pitchFamily="18" charset="0"/>
                    <a:cs typeface="Times New Roman" panose="02020603050405020304" pitchFamily="18" charset="0"/>
                  </a:rPr>
                  <a:t>TRAF2</a:t>
                </a:r>
                <a:endParaRPr lang="nb-NO" altLang="nb-NO" sz="1400" b="1" dirty="0">
                  <a:latin typeface="Times New Roman" panose="02020603050405020304" pitchFamily="18" charset="0"/>
                  <a:cs typeface="Times New Roman" panose="02020603050405020304" pitchFamily="18" charset="0"/>
                </a:endParaRPr>
              </a:p>
            </p:txBody>
          </p:sp>
          <p:sp>
            <p:nvSpPr>
              <p:cNvPr id="561" name="Oval 560"/>
              <p:cNvSpPr/>
              <p:nvPr/>
            </p:nvSpPr>
            <p:spPr bwMode="auto">
              <a:xfrm>
                <a:off x="2041526" y="5324475"/>
                <a:ext cx="649287" cy="377825"/>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560" name="TextBox 923"/>
              <p:cNvSpPr txBox="1">
                <a:spLocks noChangeArrowheads="1"/>
              </p:cNvSpPr>
              <p:nvPr/>
            </p:nvSpPr>
            <p:spPr bwMode="auto">
              <a:xfrm>
                <a:off x="1947863" y="5356225"/>
                <a:ext cx="863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400" b="1" dirty="0" smtClean="0">
                    <a:latin typeface="Times New Roman" panose="02020603050405020304" pitchFamily="18" charset="0"/>
                    <a:cs typeface="Times New Roman" panose="02020603050405020304" pitchFamily="18" charset="0"/>
                  </a:rPr>
                  <a:t>JNK</a:t>
                </a:r>
                <a:endParaRPr lang="nb-NO" altLang="nb-NO" sz="1400" b="1" dirty="0">
                  <a:latin typeface="Times New Roman" panose="02020603050405020304" pitchFamily="18" charset="0"/>
                  <a:cs typeface="Times New Roman" panose="02020603050405020304" pitchFamily="18" charset="0"/>
                </a:endParaRPr>
              </a:p>
            </p:txBody>
          </p:sp>
        </p:grpSp>
        <p:cxnSp>
          <p:nvCxnSpPr>
            <p:cNvPr id="558" name="Rett pil 206"/>
            <p:cNvCxnSpPr/>
            <p:nvPr/>
          </p:nvCxnSpPr>
          <p:spPr>
            <a:xfrm flipH="1">
              <a:off x="1816100" y="3397251"/>
              <a:ext cx="33338" cy="285749"/>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2" name="TekstSylinder 182"/>
            <p:cNvSpPr txBox="1">
              <a:spLocks noChangeArrowheads="1"/>
            </p:cNvSpPr>
            <p:nvPr/>
          </p:nvSpPr>
          <p:spPr bwMode="auto">
            <a:xfrm>
              <a:off x="425450" y="3214688"/>
              <a:ext cx="15938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dirty="0" smtClean="0">
                  <a:latin typeface="Times New Roman" panose="02020603050405020304" pitchFamily="18" charset="0"/>
                  <a:cs typeface="Times New Roman" panose="02020603050405020304" pitchFamily="18" charset="0"/>
                </a:rPr>
                <a:t>Alarm stress</a:t>
              </a:r>
            </a:p>
            <a:p>
              <a:pPr algn="ctr" eaLnBrk="1" hangingPunct="1">
                <a:spcBef>
                  <a:spcPct val="0"/>
                </a:spcBef>
                <a:buFontTx/>
                <a:buNone/>
              </a:pPr>
              <a:r>
                <a:rPr lang="nb-NO" altLang="nb-NO" sz="1600" b="1" dirty="0" err="1" smtClean="0">
                  <a:latin typeface="Times New Roman" panose="02020603050405020304" pitchFamily="18" charset="0"/>
                  <a:cs typeface="Times New Roman" panose="02020603050405020304" pitchFamily="18" charset="0"/>
                </a:rPr>
                <a:t>pathways</a:t>
              </a:r>
              <a:endParaRPr lang="nb-NO" altLang="nb-NO" sz="1600" b="1" dirty="0">
                <a:latin typeface="Times New Roman" panose="02020603050405020304" pitchFamily="18" charset="0"/>
                <a:cs typeface="Times New Roman" panose="02020603050405020304" pitchFamily="18" charset="0"/>
              </a:endParaRPr>
            </a:p>
          </p:txBody>
        </p:sp>
        <p:cxnSp>
          <p:nvCxnSpPr>
            <p:cNvPr id="564" name="Rett pil 206"/>
            <p:cNvCxnSpPr/>
            <p:nvPr/>
          </p:nvCxnSpPr>
          <p:spPr>
            <a:xfrm rot="5400000">
              <a:off x="1691481" y="4291809"/>
              <a:ext cx="252413"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5" name="TekstSylinder 182"/>
            <p:cNvSpPr txBox="1">
              <a:spLocks noChangeArrowheads="1"/>
            </p:cNvSpPr>
            <p:nvPr/>
          </p:nvSpPr>
          <p:spPr bwMode="auto">
            <a:xfrm>
              <a:off x="1022350" y="4332288"/>
              <a:ext cx="1593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nb-NO" altLang="nb-NO" sz="1600" b="1" dirty="0" err="1" smtClean="0">
                  <a:latin typeface="Times New Roman" panose="02020603050405020304" pitchFamily="18" charset="0"/>
                  <a:cs typeface="Times New Roman" panose="02020603050405020304" pitchFamily="18" charset="0"/>
                </a:rPr>
                <a:t>Apoptosis</a:t>
              </a:r>
              <a:endParaRPr lang="nb-NO" altLang="nb-NO" sz="1600" b="1" dirty="0">
                <a:latin typeface="Times New Roman" panose="02020603050405020304" pitchFamily="18" charset="0"/>
                <a:cs typeface="Times New Roman" panose="02020603050405020304" pitchFamily="18" charset="0"/>
              </a:endParaRPr>
            </a:p>
          </p:txBody>
        </p:sp>
      </p:grpSp>
      <p:sp>
        <p:nvSpPr>
          <p:cNvPr id="346" name="TextBox 345"/>
          <p:cNvSpPr txBox="1"/>
          <p:nvPr/>
        </p:nvSpPr>
        <p:spPr>
          <a:xfrm>
            <a:off x="1832496" y="0"/>
            <a:ext cx="6400095" cy="523220"/>
          </a:xfrm>
          <a:prstGeom prst="rect">
            <a:avLst/>
          </a:prstGeom>
          <a:noFill/>
        </p:spPr>
        <p:txBody>
          <a:bodyPr wrap="square" rtlCol="0">
            <a:spAutoFit/>
          </a:bodyPr>
          <a:lstStyle/>
          <a:p>
            <a:r>
              <a:rPr lang="en-US" sz="2800" b="1" dirty="0" smtClean="0">
                <a:solidFill>
                  <a:srgbClr val="660066"/>
                </a:solidFill>
              </a:rPr>
              <a:t>The Unfolded Protein Response</a:t>
            </a:r>
          </a:p>
        </p:txBody>
      </p:sp>
    </p:spTree>
    <p:extLst>
      <p:ext uri="{BB962C8B-B14F-4D97-AF65-F5344CB8AC3E}">
        <p14:creationId xmlns:p14="http://schemas.microsoft.com/office/powerpoint/2010/main" val="61080123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43434"/>
            <a:ext cx="8229600" cy="1143000"/>
          </a:xfrm>
        </p:spPr>
        <p:txBody>
          <a:bodyPr/>
          <a:lstStyle/>
          <a:p>
            <a:pPr eaLnBrk="1" hangingPunct="1"/>
            <a:r>
              <a:rPr lang="nb-NO" sz="2800" b="1" dirty="0">
                <a:solidFill>
                  <a:srgbClr val="660066"/>
                </a:solidFill>
                <a:cs typeface="Times New Roman" charset="0"/>
              </a:rPr>
              <a:t>ER stress in cancer</a:t>
            </a:r>
          </a:p>
        </p:txBody>
      </p:sp>
      <p:sp>
        <p:nvSpPr>
          <p:cNvPr id="18435" name="TextBox 4"/>
          <p:cNvSpPr txBox="1">
            <a:spLocks noChangeArrowheads="1"/>
          </p:cNvSpPr>
          <p:nvPr/>
        </p:nvSpPr>
        <p:spPr bwMode="auto">
          <a:xfrm>
            <a:off x="7308850" y="6550025"/>
            <a:ext cx="2663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nb-NO" sz="1400">
                <a:latin typeface="Times New Roman" charset="0"/>
                <a:cs typeface="Times New Roman" charset="0"/>
              </a:rPr>
              <a:t>(Schonthal et al., 2012)</a:t>
            </a:r>
          </a:p>
        </p:txBody>
      </p:sp>
      <p:pic>
        <p:nvPicPr>
          <p:cNvPr id="18436" name="Picture 6" descr="http://www.frontbiosci.org/2012/v4s/af/276/fig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747" y="659278"/>
            <a:ext cx="3107874" cy="611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85939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Text Box 2"/>
          <p:cNvSpPr txBox="1">
            <a:spLocks noChangeArrowheads="1"/>
          </p:cNvSpPr>
          <p:nvPr/>
        </p:nvSpPr>
        <p:spPr bwMode="auto">
          <a:xfrm>
            <a:off x="295275" y="1598613"/>
            <a:ext cx="853757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defRPr>
                <a:solidFill>
                  <a:schemeClr val="tx1"/>
                </a:solidFill>
                <a:latin typeface="Arial" charset="0"/>
                <a:ea typeface="ＭＳ Ｐゴシック" charset="0"/>
              </a:defRPr>
            </a:lvl1pPr>
            <a:lvl2pPr marL="800100" indent="-342900">
              <a:defRPr>
                <a:solidFill>
                  <a:schemeClr val="tx1"/>
                </a:solidFill>
                <a:latin typeface="Arial" charset="0"/>
                <a:ea typeface="ＭＳ Ｐゴシック" charset="0"/>
              </a:defRPr>
            </a:lvl2pPr>
            <a:lvl3pPr marL="1257300" indent="-342900">
              <a:defRPr>
                <a:solidFill>
                  <a:schemeClr val="tx1"/>
                </a:solidFill>
                <a:latin typeface="Arial" charset="0"/>
                <a:ea typeface="ＭＳ Ｐゴシック" charset="0"/>
              </a:defRPr>
            </a:lvl3pPr>
            <a:lvl4pPr marL="1714500"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pPr>
              <a:defRPr/>
            </a:pPr>
            <a:r>
              <a:rPr lang="nb-NO" sz="2400" dirty="0" smtClean="0">
                <a:cs typeface="+mn-cs"/>
              </a:rPr>
              <a:t>The </a:t>
            </a:r>
            <a:r>
              <a:rPr lang="nb-NO" sz="2400" dirty="0" err="1" smtClean="0">
                <a:cs typeface="+mn-cs"/>
              </a:rPr>
              <a:t>hypothesis</a:t>
            </a:r>
            <a:r>
              <a:rPr lang="nb-NO" sz="2400" dirty="0" smtClean="0">
                <a:cs typeface="+mn-cs"/>
              </a:rPr>
              <a:t>: </a:t>
            </a:r>
          </a:p>
          <a:p>
            <a:pPr>
              <a:buFontTx/>
              <a:buAutoNum type="alphaUcParenR"/>
              <a:defRPr/>
            </a:pPr>
            <a:r>
              <a:rPr lang="nb-NO" sz="2400" dirty="0" err="1" smtClean="0">
                <a:cs typeface="+mn-cs"/>
              </a:rPr>
              <a:t>induction</a:t>
            </a:r>
            <a:r>
              <a:rPr lang="nb-NO" sz="2400" dirty="0" smtClean="0">
                <a:cs typeface="+mn-cs"/>
              </a:rPr>
              <a:t> </a:t>
            </a:r>
            <a:r>
              <a:rPr lang="nb-NO" sz="2400" dirty="0" err="1" smtClean="0">
                <a:cs typeface="+mn-cs"/>
              </a:rPr>
              <a:t>of</a:t>
            </a:r>
            <a:r>
              <a:rPr lang="nb-NO" sz="2400" dirty="0" smtClean="0">
                <a:cs typeface="+mn-cs"/>
              </a:rPr>
              <a:t> </a:t>
            </a:r>
            <a:r>
              <a:rPr lang="nb-NO" sz="2400" dirty="0" err="1" smtClean="0">
                <a:cs typeface="+mn-cs"/>
              </a:rPr>
              <a:t>prostate</a:t>
            </a:r>
            <a:r>
              <a:rPr lang="nb-NO" sz="2400" dirty="0" smtClean="0">
                <a:cs typeface="+mn-cs"/>
              </a:rPr>
              <a:t> </a:t>
            </a:r>
            <a:r>
              <a:rPr lang="nb-NO" sz="2400" dirty="0" err="1" smtClean="0">
                <a:cs typeface="+mn-cs"/>
              </a:rPr>
              <a:t>secretory</a:t>
            </a:r>
            <a:r>
              <a:rPr lang="nb-NO" sz="2400" dirty="0" smtClean="0">
                <a:cs typeface="+mn-cs"/>
              </a:rPr>
              <a:t> </a:t>
            </a:r>
            <a:r>
              <a:rPr lang="nb-NO" sz="2400" dirty="0" err="1" smtClean="0">
                <a:cs typeface="+mn-cs"/>
              </a:rPr>
              <a:t>cells</a:t>
            </a:r>
            <a:r>
              <a:rPr lang="nb-NO" sz="2400" dirty="0" smtClean="0">
                <a:cs typeface="+mn-cs"/>
              </a:rPr>
              <a:t> by androgens </a:t>
            </a:r>
            <a:r>
              <a:rPr lang="nb-NO" sz="2400" dirty="0" err="1" smtClean="0">
                <a:cs typeface="+mn-cs"/>
              </a:rPr>
              <a:t>activates</a:t>
            </a:r>
            <a:r>
              <a:rPr lang="nb-NO" sz="2400" dirty="0" smtClean="0">
                <a:cs typeface="+mn-cs"/>
              </a:rPr>
              <a:t> </a:t>
            </a:r>
            <a:r>
              <a:rPr lang="nb-NO" sz="2400" dirty="0" err="1" smtClean="0">
                <a:cs typeface="+mn-cs"/>
              </a:rPr>
              <a:t>the</a:t>
            </a:r>
            <a:r>
              <a:rPr lang="nb-NO" sz="2400" dirty="0" smtClean="0">
                <a:cs typeface="+mn-cs"/>
              </a:rPr>
              <a:t> UPR to </a:t>
            </a:r>
            <a:r>
              <a:rPr lang="nb-NO" sz="2400" dirty="0" err="1" smtClean="0">
                <a:cs typeface="+mn-cs"/>
              </a:rPr>
              <a:t>induce</a:t>
            </a:r>
            <a:r>
              <a:rPr lang="nb-NO" sz="2400" dirty="0" smtClean="0">
                <a:cs typeface="+mn-cs"/>
              </a:rPr>
              <a:t> ER </a:t>
            </a:r>
            <a:r>
              <a:rPr lang="nb-NO" sz="2400" dirty="0" err="1" smtClean="0">
                <a:cs typeface="+mn-cs"/>
              </a:rPr>
              <a:t>expansion</a:t>
            </a:r>
            <a:r>
              <a:rPr lang="nb-NO" sz="2400" dirty="0" smtClean="0">
                <a:cs typeface="+mn-cs"/>
              </a:rPr>
              <a:t> to </a:t>
            </a:r>
            <a:r>
              <a:rPr lang="nb-NO" sz="2400" dirty="0" err="1" smtClean="0">
                <a:cs typeface="+mn-cs"/>
              </a:rPr>
              <a:t>accommodate</a:t>
            </a:r>
            <a:r>
              <a:rPr lang="nb-NO" sz="2400" dirty="0" smtClean="0">
                <a:cs typeface="+mn-cs"/>
              </a:rPr>
              <a:t> </a:t>
            </a:r>
            <a:r>
              <a:rPr lang="nb-NO" sz="2400" dirty="0" err="1" smtClean="0">
                <a:cs typeface="+mn-cs"/>
              </a:rPr>
              <a:t>increased</a:t>
            </a:r>
            <a:r>
              <a:rPr lang="nb-NO" sz="2400" dirty="0" smtClean="0">
                <a:cs typeface="+mn-cs"/>
              </a:rPr>
              <a:t> protein </a:t>
            </a:r>
            <a:r>
              <a:rPr lang="nb-NO" sz="2400" dirty="0" err="1" smtClean="0">
                <a:cs typeface="+mn-cs"/>
              </a:rPr>
              <a:t>expression</a:t>
            </a:r>
            <a:r>
              <a:rPr lang="nb-NO" sz="2400" dirty="0" smtClean="0">
                <a:cs typeface="+mn-cs"/>
              </a:rPr>
              <a:t>. </a:t>
            </a:r>
          </a:p>
          <a:p>
            <a:pPr>
              <a:defRPr/>
            </a:pPr>
            <a:r>
              <a:rPr lang="nb-NO" sz="2400" dirty="0" smtClean="0">
                <a:cs typeface="+mn-cs"/>
              </a:rPr>
              <a:t>B) </a:t>
            </a:r>
            <a:r>
              <a:rPr lang="nb-NO" sz="2400" dirty="0" err="1" smtClean="0">
                <a:cs typeface="+mn-cs"/>
              </a:rPr>
              <a:t>activation</a:t>
            </a:r>
            <a:r>
              <a:rPr lang="nb-NO" sz="2400" dirty="0" smtClean="0">
                <a:cs typeface="+mn-cs"/>
              </a:rPr>
              <a:t> </a:t>
            </a:r>
            <a:r>
              <a:rPr lang="nb-NO" sz="2400" dirty="0" err="1" smtClean="0">
                <a:cs typeface="+mn-cs"/>
              </a:rPr>
              <a:t>of</a:t>
            </a:r>
            <a:r>
              <a:rPr lang="nb-NO" sz="2400" dirty="0" smtClean="0">
                <a:cs typeface="+mn-cs"/>
              </a:rPr>
              <a:t> </a:t>
            </a:r>
            <a:r>
              <a:rPr lang="nb-NO" sz="2400" dirty="0" err="1" smtClean="0">
                <a:cs typeface="+mn-cs"/>
              </a:rPr>
              <a:t>the</a:t>
            </a:r>
            <a:r>
              <a:rPr lang="nb-NO" sz="2400" dirty="0" smtClean="0">
                <a:cs typeface="+mn-cs"/>
              </a:rPr>
              <a:t> UPR </a:t>
            </a:r>
            <a:r>
              <a:rPr lang="nb-NO" sz="2400" dirty="0" err="1" smtClean="0">
                <a:cs typeface="+mn-cs"/>
              </a:rPr>
              <a:t>may</a:t>
            </a:r>
            <a:r>
              <a:rPr lang="nb-NO" sz="2400" dirty="0" smtClean="0">
                <a:cs typeface="+mn-cs"/>
              </a:rPr>
              <a:t> be part </a:t>
            </a:r>
            <a:r>
              <a:rPr lang="nb-NO" sz="2400" dirty="0" err="1" smtClean="0">
                <a:cs typeface="+mn-cs"/>
              </a:rPr>
              <a:t>of</a:t>
            </a:r>
            <a:r>
              <a:rPr lang="nb-NO" sz="2400" dirty="0" smtClean="0">
                <a:cs typeface="+mn-cs"/>
              </a:rPr>
              <a:t> </a:t>
            </a:r>
            <a:r>
              <a:rPr lang="nb-NO" sz="2400" dirty="0" err="1" smtClean="0">
                <a:cs typeface="+mn-cs"/>
              </a:rPr>
              <a:t>the</a:t>
            </a:r>
            <a:r>
              <a:rPr lang="nb-NO" sz="2400" dirty="0" smtClean="0">
                <a:cs typeface="+mn-cs"/>
              </a:rPr>
              <a:t> </a:t>
            </a:r>
            <a:r>
              <a:rPr lang="nb-NO" sz="2400" dirty="0" err="1" smtClean="0">
                <a:cs typeface="+mn-cs"/>
              </a:rPr>
              <a:t>differentiation</a:t>
            </a:r>
            <a:r>
              <a:rPr lang="nb-NO" sz="2400" dirty="0" smtClean="0">
                <a:cs typeface="+mn-cs"/>
              </a:rPr>
              <a:t> program </a:t>
            </a:r>
            <a:r>
              <a:rPr lang="nb-NO" sz="2400" dirty="0" err="1" smtClean="0">
                <a:cs typeface="+mn-cs"/>
              </a:rPr>
              <a:t>induced</a:t>
            </a:r>
            <a:r>
              <a:rPr lang="nb-NO" sz="2400" dirty="0" smtClean="0">
                <a:cs typeface="+mn-cs"/>
              </a:rPr>
              <a:t> by androgens </a:t>
            </a:r>
            <a:r>
              <a:rPr lang="nb-NO" sz="2400" dirty="0" err="1" smtClean="0">
                <a:cs typeface="+mn-cs"/>
              </a:rPr>
              <a:t>that</a:t>
            </a:r>
            <a:r>
              <a:rPr lang="nb-NO" sz="2400" dirty="0" smtClean="0">
                <a:cs typeface="+mn-cs"/>
              </a:rPr>
              <a:t> </a:t>
            </a:r>
            <a:r>
              <a:rPr lang="nb-NO" sz="2400" dirty="0" err="1" smtClean="0">
                <a:cs typeface="+mn-cs"/>
              </a:rPr>
              <a:t>occurs</a:t>
            </a:r>
            <a:r>
              <a:rPr lang="nb-NO" sz="2400" dirty="0" smtClean="0">
                <a:cs typeface="+mn-cs"/>
              </a:rPr>
              <a:t> prior to </a:t>
            </a:r>
            <a:r>
              <a:rPr lang="nb-NO" sz="2400" dirty="0" err="1" smtClean="0">
                <a:cs typeface="+mn-cs"/>
              </a:rPr>
              <a:t>induction</a:t>
            </a:r>
            <a:r>
              <a:rPr lang="nb-NO" sz="2400" dirty="0" smtClean="0">
                <a:cs typeface="+mn-cs"/>
              </a:rPr>
              <a:t> </a:t>
            </a:r>
            <a:r>
              <a:rPr lang="nb-NO" sz="2400" dirty="0" err="1" smtClean="0">
                <a:cs typeface="+mn-cs"/>
              </a:rPr>
              <a:t>of</a:t>
            </a:r>
            <a:r>
              <a:rPr lang="nb-NO" sz="2400" dirty="0" smtClean="0">
                <a:cs typeface="+mn-cs"/>
              </a:rPr>
              <a:t> </a:t>
            </a:r>
            <a:r>
              <a:rPr lang="nb-NO" sz="2400" dirty="0" err="1" smtClean="0">
                <a:cs typeface="+mn-cs"/>
              </a:rPr>
              <a:t>high-level</a:t>
            </a:r>
            <a:r>
              <a:rPr lang="nb-NO" sz="2400" dirty="0" smtClean="0">
                <a:cs typeface="+mn-cs"/>
              </a:rPr>
              <a:t> protein </a:t>
            </a:r>
            <a:r>
              <a:rPr lang="nb-NO" sz="2400" dirty="0" err="1" smtClean="0">
                <a:cs typeface="+mn-cs"/>
              </a:rPr>
              <a:t>synthesis</a:t>
            </a:r>
            <a:r>
              <a:rPr lang="nb-NO" sz="2400" dirty="0" smtClean="0">
                <a:cs typeface="+mn-cs"/>
              </a:rPr>
              <a:t>. </a:t>
            </a:r>
          </a:p>
          <a:p>
            <a:pPr>
              <a:defRPr/>
            </a:pPr>
            <a:endParaRPr lang="nb-NO" sz="2400" dirty="0" smtClean="0">
              <a:cs typeface="+mn-cs"/>
            </a:endParaRPr>
          </a:p>
          <a:p>
            <a:pPr>
              <a:defRPr/>
            </a:pPr>
            <a:r>
              <a:rPr lang="nb-NO" sz="2400" dirty="0" smtClean="0">
                <a:cs typeface="+mn-cs"/>
              </a:rPr>
              <a:t>Thus, </a:t>
            </a:r>
            <a:r>
              <a:rPr lang="nb-NO" sz="2400" dirty="0" err="1" smtClean="0">
                <a:cs typeface="+mn-cs"/>
              </a:rPr>
              <a:t>the</a:t>
            </a:r>
            <a:r>
              <a:rPr lang="nb-NO" sz="2400" dirty="0" smtClean="0">
                <a:cs typeface="+mn-cs"/>
              </a:rPr>
              <a:t> UPR </a:t>
            </a:r>
            <a:r>
              <a:rPr lang="nb-NO" sz="2400" dirty="0" err="1" smtClean="0">
                <a:cs typeface="+mn-cs"/>
              </a:rPr>
              <a:t>may</a:t>
            </a:r>
            <a:r>
              <a:rPr lang="nb-NO" sz="2400" dirty="0" smtClean="0">
                <a:cs typeface="+mn-cs"/>
              </a:rPr>
              <a:t> </a:t>
            </a:r>
            <a:r>
              <a:rPr lang="nb-NO" sz="2400" dirty="0" err="1" smtClean="0">
                <a:cs typeface="+mn-cs"/>
              </a:rPr>
              <a:t>contribute</a:t>
            </a:r>
            <a:r>
              <a:rPr lang="nb-NO" sz="2400" dirty="0" smtClean="0">
                <a:cs typeface="+mn-cs"/>
              </a:rPr>
              <a:t> to a </a:t>
            </a:r>
            <a:r>
              <a:rPr lang="nb-NO" sz="2400" dirty="0" err="1" smtClean="0">
                <a:cs typeface="+mn-cs"/>
              </a:rPr>
              <a:t>programmed</a:t>
            </a:r>
            <a:r>
              <a:rPr lang="nb-NO" sz="2400" dirty="0" smtClean="0">
                <a:cs typeface="+mn-cs"/>
              </a:rPr>
              <a:t> </a:t>
            </a:r>
            <a:r>
              <a:rPr lang="nb-NO" sz="2400" dirty="0" err="1" smtClean="0">
                <a:cs typeface="+mn-cs"/>
              </a:rPr>
              <a:t>response</a:t>
            </a:r>
            <a:r>
              <a:rPr lang="nb-NO" sz="2400" dirty="0" smtClean="0">
                <a:cs typeface="+mn-cs"/>
              </a:rPr>
              <a:t> to androgen </a:t>
            </a:r>
            <a:r>
              <a:rPr lang="nb-NO" sz="2400" dirty="0" err="1" smtClean="0">
                <a:cs typeface="+mn-cs"/>
              </a:rPr>
              <a:t>that</a:t>
            </a:r>
            <a:r>
              <a:rPr lang="nb-NO" sz="2400" dirty="0" smtClean="0">
                <a:cs typeface="+mn-cs"/>
              </a:rPr>
              <a:t> </a:t>
            </a:r>
            <a:r>
              <a:rPr lang="nb-NO" sz="2400" dirty="0" err="1" smtClean="0">
                <a:cs typeface="+mn-cs"/>
              </a:rPr>
              <a:t>increases</a:t>
            </a:r>
            <a:r>
              <a:rPr lang="nb-NO" sz="2400" dirty="0" smtClean="0">
                <a:cs typeface="+mn-cs"/>
              </a:rPr>
              <a:t> </a:t>
            </a:r>
            <a:r>
              <a:rPr lang="nb-NO" sz="2400" dirty="0" err="1" smtClean="0">
                <a:cs typeface="+mn-cs"/>
              </a:rPr>
              <a:t>the</a:t>
            </a:r>
            <a:r>
              <a:rPr lang="nb-NO" sz="2400" dirty="0" smtClean="0">
                <a:cs typeface="+mn-cs"/>
              </a:rPr>
              <a:t> </a:t>
            </a:r>
            <a:r>
              <a:rPr lang="nb-NO" sz="2400" dirty="0" err="1" smtClean="0">
                <a:cs typeface="+mn-cs"/>
              </a:rPr>
              <a:t>prostate</a:t>
            </a:r>
            <a:r>
              <a:rPr lang="nb-NO" sz="2400" dirty="0" smtClean="0">
                <a:cs typeface="+mn-cs"/>
              </a:rPr>
              <a:t> </a:t>
            </a:r>
            <a:r>
              <a:rPr lang="nb-NO" sz="2400" dirty="0" err="1" smtClean="0">
                <a:cs typeface="+mn-cs"/>
              </a:rPr>
              <a:t>cell</a:t>
            </a:r>
            <a:r>
              <a:rPr lang="ja-JP" altLang="nb-NO" sz="2400" dirty="0" smtClean="0">
                <a:latin typeface="Arial"/>
                <a:cs typeface="+mn-cs"/>
              </a:rPr>
              <a:t>’</a:t>
            </a:r>
            <a:r>
              <a:rPr lang="nb-NO" sz="2400" dirty="0" smtClean="0">
                <a:cs typeface="+mn-cs"/>
              </a:rPr>
              <a:t>s protein-</a:t>
            </a:r>
            <a:r>
              <a:rPr lang="nb-NO" sz="2400" dirty="0" err="1" smtClean="0">
                <a:cs typeface="+mn-cs"/>
              </a:rPr>
              <a:t>secretory</a:t>
            </a:r>
            <a:r>
              <a:rPr lang="nb-NO" sz="2400" dirty="0" smtClean="0">
                <a:cs typeface="+mn-cs"/>
              </a:rPr>
              <a:t> </a:t>
            </a:r>
            <a:r>
              <a:rPr lang="nb-NO" sz="2400" dirty="0" err="1" smtClean="0">
                <a:cs typeface="+mn-cs"/>
              </a:rPr>
              <a:t>demand</a:t>
            </a:r>
            <a:r>
              <a:rPr lang="nb-NO" sz="2400" dirty="0" smtClean="0">
                <a:cs typeface="+mn-cs"/>
              </a:rPr>
              <a:t>/</a:t>
            </a:r>
            <a:r>
              <a:rPr lang="nb-NO" sz="2400" dirty="0" err="1" smtClean="0">
                <a:cs typeface="+mn-cs"/>
              </a:rPr>
              <a:t>cell</a:t>
            </a:r>
            <a:r>
              <a:rPr lang="nb-NO" sz="2400" dirty="0" smtClean="0">
                <a:cs typeface="+mn-cs"/>
              </a:rPr>
              <a:t> </a:t>
            </a:r>
            <a:r>
              <a:rPr lang="nb-NO" sz="2400" dirty="0" err="1" smtClean="0">
                <a:cs typeface="+mn-cs"/>
              </a:rPr>
              <a:t>survival</a:t>
            </a:r>
            <a:r>
              <a:rPr lang="nb-NO" sz="2400" dirty="0" smtClean="0">
                <a:cs typeface="+mn-cs"/>
              </a:rPr>
              <a:t>. This </a:t>
            </a:r>
            <a:r>
              <a:rPr lang="nb-NO" sz="2400" dirty="0" err="1" smtClean="0">
                <a:cs typeface="+mn-cs"/>
              </a:rPr>
              <a:t>may</a:t>
            </a:r>
            <a:r>
              <a:rPr lang="nb-NO" sz="2400" dirty="0" smtClean="0">
                <a:cs typeface="+mn-cs"/>
              </a:rPr>
              <a:t> be </a:t>
            </a:r>
            <a:r>
              <a:rPr lang="nb-NO" sz="2400" dirty="0" err="1" smtClean="0">
                <a:cs typeface="+mn-cs"/>
              </a:rPr>
              <a:t>deregulated</a:t>
            </a:r>
            <a:r>
              <a:rPr lang="nb-NO" sz="2400" dirty="0" smtClean="0">
                <a:cs typeface="+mn-cs"/>
              </a:rPr>
              <a:t> in </a:t>
            </a:r>
            <a:r>
              <a:rPr lang="nb-NO" sz="2400" dirty="0" err="1" smtClean="0">
                <a:cs typeface="+mn-cs"/>
              </a:rPr>
              <a:t>prostate</a:t>
            </a:r>
            <a:r>
              <a:rPr lang="nb-NO" sz="2400" dirty="0" smtClean="0">
                <a:cs typeface="+mn-cs"/>
              </a:rPr>
              <a:t> cancer.</a:t>
            </a:r>
          </a:p>
        </p:txBody>
      </p:sp>
      <p:sp>
        <p:nvSpPr>
          <p:cNvPr id="390147" name="Text Box 3"/>
          <p:cNvSpPr txBox="1">
            <a:spLocks noChangeArrowheads="1"/>
          </p:cNvSpPr>
          <p:nvPr/>
        </p:nvSpPr>
        <p:spPr bwMode="auto">
          <a:xfrm>
            <a:off x="2456587" y="549275"/>
            <a:ext cx="47937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nb-NO" sz="2800" b="1" dirty="0">
                <a:solidFill>
                  <a:srgbClr val="660066"/>
                </a:solidFill>
                <a:cs typeface="+mn-cs"/>
              </a:rPr>
              <a:t>Androgens and </a:t>
            </a:r>
            <a:r>
              <a:rPr lang="nb-NO" sz="2800" b="1" dirty="0" smtClean="0">
                <a:solidFill>
                  <a:srgbClr val="660066"/>
                </a:solidFill>
                <a:cs typeface="+mn-cs"/>
              </a:rPr>
              <a:t>ER stress?</a:t>
            </a:r>
            <a:endParaRPr lang="nb-NO" sz="2800" b="1" dirty="0">
              <a:solidFill>
                <a:srgbClr val="660066"/>
              </a:solidFill>
              <a:cs typeface="+mn-cs"/>
            </a:endParaRPr>
          </a:p>
        </p:txBody>
      </p:sp>
    </p:spTree>
    <p:extLst>
      <p:ext uri="{BB962C8B-B14F-4D97-AF65-F5344CB8AC3E}">
        <p14:creationId xmlns:p14="http://schemas.microsoft.com/office/powerpoint/2010/main" val="10084576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Text Box 2"/>
          <p:cNvSpPr txBox="1">
            <a:spLocks noChangeArrowheads="1"/>
          </p:cNvSpPr>
          <p:nvPr/>
        </p:nvSpPr>
        <p:spPr bwMode="auto">
          <a:xfrm>
            <a:off x="2332564" y="2873375"/>
            <a:ext cx="45743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nb-NO" sz="2800" b="1" dirty="0">
                <a:solidFill>
                  <a:srgbClr val="660066"/>
                </a:solidFill>
                <a:cs typeface="+mn-cs"/>
              </a:rPr>
              <a:t>Androgens and ER stress</a:t>
            </a:r>
          </a:p>
        </p:txBody>
      </p:sp>
      <p:pic>
        <p:nvPicPr>
          <p:cNvPr id="44034" name="Picture 3" descr="Yke"/>
          <p:cNvPicPr>
            <a:picLocks noChangeAspect="1" noChangeArrowheads="1"/>
          </p:cNvPicPr>
          <p:nvPr/>
        </p:nvPicPr>
        <p:blipFill>
          <a:blip r:embed="rId3" cstate="print">
            <a:extLst>
              <a:ext uri="{28A0092B-C50C-407E-A947-70E740481C1C}">
                <a14:useLocalDpi xmlns:a14="http://schemas.microsoft.com/office/drawing/2010/main" val="0"/>
              </a:ext>
            </a:extLst>
          </a:blip>
          <a:srcRect l="14711" t="7887" r="13710" b="33824"/>
          <a:stretch>
            <a:fillRect/>
          </a:stretch>
        </p:blipFill>
        <p:spPr bwMode="auto">
          <a:xfrm>
            <a:off x="198438" y="70555"/>
            <a:ext cx="1922462"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6884" name="Text Box 4"/>
          <p:cNvSpPr txBox="1">
            <a:spLocks noChangeArrowheads="1"/>
          </p:cNvSpPr>
          <p:nvPr/>
        </p:nvSpPr>
        <p:spPr bwMode="auto">
          <a:xfrm>
            <a:off x="166688" y="2277240"/>
            <a:ext cx="2054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000" b="1" dirty="0" err="1">
                <a:latin typeface="Times New Roman" charset="0"/>
                <a:cs typeface="+mn-cs"/>
              </a:rPr>
              <a:t>Yke</a:t>
            </a:r>
            <a:r>
              <a:rPr lang="en-US" sz="2000" b="1" dirty="0">
                <a:latin typeface="Times New Roman" charset="0"/>
                <a:cs typeface="+mn-cs"/>
              </a:rPr>
              <a:t> </a:t>
            </a:r>
            <a:r>
              <a:rPr lang="en-US" sz="2000" b="1" dirty="0" err="1">
                <a:latin typeface="Times New Roman" charset="0"/>
                <a:cs typeface="+mn-cs"/>
              </a:rPr>
              <a:t>Arnoldussen</a:t>
            </a:r>
            <a:endParaRPr lang="en-US" sz="2000" b="1" dirty="0">
              <a:latin typeface="Times New Roman" charset="0"/>
              <a:cs typeface="+mn-cs"/>
            </a:endParaRPr>
          </a:p>
        </p:txBody>
      </p:sp>
      <p:pic>
        <p:nvPicPr>
          <p:cNvPr id="44036" name="Picture 5" descr="Zeyn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325" y="4309180"/>
            <a:ext cx="14859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descr="Martina"/>
          <p:cNvPicPr>
            <a:picLocks noChangeAspect="1" noChangeArrowheads="1"/>
          </p:cNvPicPr>
          <p:nvPr/>
        </p:nvPicPr>
        <p:blipFill>
          <a:blip r:embed="rId5">
            <a:extLst>
              <a:ext uri="{28A0092B-C50C-407E-A947-70E740481C1C}">
                <a14:useLocalDpi xmlns:a14="http://schemas.microsoft.com/office/drawing/2010/main" val="0"/>
              </a:ext>
            </a:extLst>
          </a:blip>
          <a:srcRect t="6709"/>
          <a:stretch>
            <a:fillRect/>
          </a:stretch>
        </p:blipFill>
        <p:spPr bwMode="auto">
          <a:xfrm>
            <a:off x="258763" y="4445705"/>
            <a:ext cx="1524000"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6887" name="Text Box 7"/>
          <p:cNvSpPr txBox="1">
            <a:spLocks noChangeArrowheads="1"/>
          </p:cNvSpPr>
          <p:nvPr/>
        </p:nvSpPr>
        <p:spPr bwMode="auto">
          <a:xfrm>
            <a:off x="-44450" y="6259062"/>
            <a:ext cx="20447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dirty="0">
                <a:cs typeface="+mn-cs"/>
              </a:rPr>
              <a:t>Martina </a:t>
            </a:r>
            <a:r>
              <a:rPr lang="nb-NO" b="1" dirty="0" err="1">
                <a:cs typeface="+mn-cs"/>
              </a:rPr>
              <a:t>Tesikova</a:t>
            </a:r>
            <a:endParaRPr lang="nb-NO" b="1" dirty="0">
              <a:cs typeface="+mn-cs"/>
            </a:endParaRPr>
          </a:p>
        </p:txBody>
      </p:sp>
      <p:sp>
        <p:nvSpPr>
          <p:cNvPr id="506888" name="Text Box 8"/>
          <p:cNvSpPr txBox="1">
            <a:spLocks noChangeArrowheads="1"/>
          </p:cNvSpPr>
          <p:nvPr/>
        </p:nvSpPr>
        <p:spPr bwMode="auto">
          <a:xfrm>
            <a:off x="7664450" y="6259062"/>
            <a:ext cx="150653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nb-NO" b="1">
                <a:cs typeface="+mn-cs"/>
              </a:rPr>
              <a:t>Zeynep Kirli</a:t>
            </a:r>
          </a:p>
        </p:txBody>
      </p:sp>
      <p:sp>
        <p:nvSpPr>
          <p:cNvPr id="9" name="Text Box 4"/>
          <p:cNvSpPr txBox="1">
            <a:spLocks noChangeArrowheads="1"/>
          </p:cNvSpPr>
          <p:nvPr/>
        </p:nvSpPr>
        <p:spPr bwMode="auto">
          <a:xfrm>
            <a:off x="6723063" y="2274065"/>
            <a:ext cx="210978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000" b="1" dirty="0" err="1">
                <a:latin typeface="Times New Roman" charset="0"/>
                <a:cs typeface="+mn-cs"/>
              </a:rPr>
              <a:t>Margrethe</a:t>
            </a:r>
            <a:r>
              <a:rPr lang="en-US" sz="2000" b="1" dirty="0">
                <a:latin typeface="Times New Roman" charset="0"/>
                <a:cs typeface="+mn-cs"/>
              </a:rPr>
              <a:t> Storm</a:t>
            </a:r>
          </a:p>
        </p:txBody>
      </p:sp>
      <p:pic>
        <p:nvPicPr>
          <p:cNvPr id="44041" name="Picture 1" descr="Margrethe,IMG_1110.jpg"/>
          <p:cNvPicPr>
            <a:picLocks noChangeAspect="1"/>
          </p:cNvPicPr>
          <p:nvPr/>
        </p:nvPicPr>
        <p:blipFill>
          <a:blip r:embed="rId6" cstate="print">
            <a:extLst>
              <a:ext uri="{28A0092B-C50C-407E-A947-70E740481C1C}">
                <a14:useLocalDpi xmlns:a14="http://schemas.microsoft.com/office/drawing/2010/main" val="0"/>
              </a:ext>
            </a:extLst>
          </a:blip>
          <a:srcRect l="37482" t="21393" r="19958" b="14301"/>
          <a:stretch>
            <a:fillRect/>
          </a:stretch>
        </p:blipFill>
        <p:spPr bwMode="auto">
          <a:xfrm>
            <a:off x="6742113" y="70555"/>
            <a:ext cx="2027237"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4"/>
          <p:cNvSpPr txBox="1">
            <a:spLocks noChangeArrowheads="1"/>
          </p:cNvSpPr>
          <p:nvPr/>
        </p:nvSpPr>
        <p:spPr bwMode="auto">
          <a:xfrm>
            <a:off x="3879712" y="2274005"/>
            <a:ext cx="131633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2000" b="1" dirty="0" smtClean="0">
                <a:latin typeface="Times New Roman" charset="0"/>
                <a:cs typeface="+mn-cs"/>
              </a:rPr>
              <a:t>Xia Sheng</a:t>
            </a:r>
            <a:endParaRPr lang="en-US" sz="2000" b="1" dirty="0">
              <a:latin typeface="Times New Roman" charset="0"/>
              <a:cs typeface="+mn-cs"/>
            </a:endParaRPr>
          </a:p>
        </p:txBody>
      </p:sp>
      <p:pic>
        <p:nvPicPr>
          <p:cNvPr id="2" name="Picture 1" descr="Xia1 pict.jpg"/>
          <p:cNvPicPr>
            <a:picLocks noChangeAspect="1"/>
          </p:cNvPicPr>
          <p:nvPr/>
        </p:nvPicPr>
        <p:blipFill rotWithShape="1">
          <a:blip r:embed="rId7">
            <a:extLst>
              <a:ext uri="{28A0092B-C50C-407E-A947-70E740481C1C}">
                <a14:useLocalDpi xmlns:a14="http://schemas.microsoft.com/office/drawing/2010/main" val="0"/>
              </a:ext>
            </a:extLst>
          </a:blip>
          <a:srcRect l="25116" t="1" r="18235" b="42180"/>
          <a:stretch/>
        </p:blipFill>
        <p:spPr>
          <a:xfrm>
            <a:off x="3598334" y="70556"/>
            <a:ext cx="1947334" cy="2286000"/>
          </a:xfrm>
          <a:prstGeom prst="rect">
            <a:avLst/>
          </a:prstGeom>
        </p:spPr>
      </p:pic>
      <p:pic>
        <p:nvPicPr>
          <p:cNvPr id="27" name="Picture 26" descr="Jin.bmp"/>
          <p:cNvPicPr>
            <a:picLocks noChangeAspect="1"/>
          </p:cNvPicPr>
          <p:nvPr/>
        </p:nvPicPr>
        <p:blipFill>
          <a:blip r:embed="rId8" cstate="print"/>
          <a:stretch>
            <a:fillRect/>
          </a:stretch>
        </p:blipFill>
        <p:spPr>
          <a:xfrm>
            <a:off x="3616368" y="4289778"/>
            <a:ext cx="1590632" cy="2065940"/>
          </a:xfrm>
          <a:prstGeom prst="rect">
            <a:avLst/>
          </a:prstGeom>
        </p:spPr>
      </p:pic>
      <p:sp>
        <p:nvSpPr>
          <p:cNvPr id="28" name="TextBox 27"/>
          <p:cNvSpPr txBox="1"/>
          <p:nvPr/>
        </p:nvSpPr>
        <p:spPr>
          <a:xfrm>
            <a:off x="3899160" y="6259617"/>
            <a:ext cx="1133919" cy="369332"/>
          </a:xfrm>
          <a:prstGeom prst="rect">
            <a:avLst/>
          </a:prstGeom>
          <a:noFill/>
        </p:spPr>
        <p:txBody>
          <a:bodyPr wrap="none" rtlCol="0">
            <a:spAutoFit/>
          </a:bodyPr>
          <a:lstStyle/>
          <a:p>
            <a:r>
              <a:rPr lang="nb-NO" b="1" dirty="0" smtClean="0"/>
              <a:t>Yang Jin</a:t>
            </a:r>
            <a:endParaRPr lang="nb-NO" b="1" dirty="0"/>
          </a:p>
        </p:txBody>
      </p:sp>
    </p:spTree>
    <p:extLst>
      <p:ext uri="{BB962C8B-B14F-4D97-AF65-F5344CB8AC3E}">
        <p14:creationId xmlns:p14="http://schemas.microsoft.com/office/powerpoint/2010/main" val="192370672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b="5541"/>
          <a:stretch>
            <a:fillRect/>
          </a:stretch>
        </p:blipFill>
        <p:spPr bwMode="auto">
          <a:xfrm>
            <a:off x="1071804" y="785137"/>
            <a:ext cx="1818853" cy="5718388"/>
          </a:xfrm>
          <a:prstGeom prst="rect">
            <a:avLst/>
          </a:prstGeom>
          <a:noFill/>
          <a:ln w="9525">
            <a:noFill/>
            <a:miter lim="800000"/>
            <a:headEnd/>
            <a:tailEnd/>
          </a:ln>
        </p:spPr>
      </p:pic>
      <p:pic>
        <p:nvPicPr>
          <p:cNvPr id="4099" name="Picture 2"/>
          <p:cNvPicPr>
            <a:picLocks noChangeAspect="1" noChangeArrowheads="1"/>
          </p:cNvPicPr>
          <p:nvPr/>
        </p:nvPicPr>
        <p:blipFill>
          <a:blip r:embed="rId4" cstate="print"/>
          <a:srcRect l="8686" t="20781" r="7489" b="7430"/>
          <a:stretch>
            <a:fillRect/>
          </a:stretch>
        </p:blipFill>
        <p:spPr bwMode="auto">
          <a:xfrm>
            <a:off x="4067106" y="1367850"/>
            <a:ext cx="4175820" cy="2736850"/>
          </a:xfrm>
          <a:prstGeom prst="rect">
            <a:avLst/>
          </a:prstGeom>
          <a:noFill/>
          <a:ln w="9525">
            <a:noFill/>
            <a:miter lim="800000"/>
            <a:headEnd/>
            <a:tailEnd/>
          </a:ln>
        </p:spPr>
      </p:pic>
      <p:cxnSp>
        <p:nvCxnSpPr>
          <p:cNvPr id="7" name="Straight Connector 6"/>
          <p:cNvCxnSpPr/>
          <p:nvPr/>
        </p:nvCxnSpPr>
        <p:spPr>
          <a:xfrm>
            <a:off x="4643170" y="4093321"/>
            <a:ext cx="10801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795298" y="4093321"/>
            <a:ext cx="10801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47426" y="4093321"/>
            <a:ext cx="10801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87186" y="4093321"/>
            <a:ext cx="753732" cy="307777"/>
          </a:xfrm>
          <a:prstGeom prst="rect">
            <a:avLst/>
          </a:prstGeom>
          <a:noFill/>
        </p:spPr>
        <p:txBody>
          <a:bodyPr wrap="none" rtlCol="0">
            <a:spAutoFit/>
          </a:bodyPr>
          <a:lstStyle/>
          <a:p>
            <a:r>
              <a:rPr lang="nb-NO" sz="1400" dirty="0" smtClean="0">
                <a:latin typeface="Times New Roman" panose="02020603050405020304" pitchFamily="18" charset="0"/>
                <a:cs typeface="Times New Roman" panose="02020603050405020304" pitchFamily="18" charset="0"/>
              </a:rPr>
              <a:t>AR </a:t>
            </a:r>
            <a:r>
              <a:rPr lang="nb-NO" sz="1400" dirty="0" err="1" smtClean="0">
                <a:latin typeface="Times New Roman" panose="02020603050405020304" pitchFamily="18" charset="0"/>
                <a:cs typeface="Times New Roman" panose="02020603050405020304" pitchFamily="18" charset="0"/>
              </a:rPr>
              <a:t>low</a:t>
            </a:r>
            <a:endParaRPr lang="nb-NO" sz="1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795298" y="4093321"/>
            <a:ext cx="1067921" cy="307777"/>
          </a:xfrm>
          <a:prstGeom prst="rect">
            <a:avLst/>
          </a:prstGeom>
          <a:noFill/>
        </p:spPr>
        <p:txBody>
          <a:bodyPr wrap="none" rtlCol="0">
            <a:spAutoFit/>
          </a:bodyPr>
          <a:lstStyle/>
          <a:p>
            <a:r>
              <a:rPr lang="nb-NO" sz="1400" dirty="0" smtClean="0">
                <a:latin typeface="Times New Roman" panose="02020603050405020304" pitchFamily="18" charset="0"/>
                <a:cs typeface="Times New Roman" panose="02020603050405020304" pitchFamily="18" charset="0"/>
              </a:rPr>
              <a:t>AR medium</a:t>
            </a:r>
            <a:endParaRPr lang="nb-NO" sz="14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7091442" y="4093321"/>
            <a:ext cx="822661" cy="307777"/>
          </a:xfrm>
          <a:prstGeom prst="rect">
            <a:avLst/>
          </a:prstGeom>
          <a:noFill/>
        </p:spPr>
        <p:txBody>
          <a:bodyPr wrap="none" rtlCol="0">
            <a:spAutoFit/>
          </a:bodyPr>
          <a:lstStyle/>
          <a:p>
            <a:r>
              <a:rPr lang="nb-NO" sz="1400" dirty="0" smtClean="0">
                <a:latin typeface="Times New Roman" panose="02020603050405020304" pitchFamily="18" charset="0"/>
                <a:cs typeface="Times New Roman" panose="02020603050405020304" pitchFamily="18" charset="0"/>
              </a:rPr>
              <a:t>AR </a:t>
            </a:r>
            <a:r>
              <a:rPr lang="nb-NO" sz="1400" dirty="0" err="1" smtClean="0">
                <a:latin typeface="Times New Roman" panose="02020603050405020304" pitchFamily="18" charset="0"/>
                <a:cs typeface="Times New Roman" panose="02020603050405020304" pitchFamily="18" charset="0"/>
              </a:rPr>
              <a:t>high</a:t>
            </a:r>
            <a:endParaRPr lang="nb-NO" sz="1400" dirty="0">
              <a:latin typeface="Times New Roman" panose="02020603050405020304" pitchFamily="18" charset="0"/>
              <a:cs typeface="Times New Roman" panose="02020603050405020304" pitchFamily="18" charset="0"/>
            </a:endParaRPr>
          </a:p>
        </p:txBody>
      </p:sp>
      <p:sp>
        <p:nvSpPr>
          <p:cNvPr id="13" name="TextBox 12"/>
          <p:cNvSpPr txBox="1"/>
          <p:nvPr/>
        </p:nvSpPr>
        <p:spPr>
          <a:xfrm rot="16200000">
            <a:off x="3191286" y="2159353"/>
            <a:ext cx="1627369" cy="307777"/>
          </a:xfrm>
          <a:prstGeom prst="rect">
            <a:avLst/>
          </a:prstGeom>
          <a:noFill/>
        </p:spPr>
        <p:txBody>
          <a:bodyPr wrap="none" rtlCol="0">
            <a:spAutoFit/>
          </a:bodyPr>
          <a:lstStyle/>
          <a:p>
            <a:r>
              <a:rPr lang="nb-NO" sz="1400" dirty="0" smtClean="0">
                <a:latin typeface="Times New Roman" panose="02020603050405020304" pitchFamily="18" charset="0"/>
                <a:cs typeface="Times New Roman" panose="02020603050405020304" pitchFamily="18" charset="0"/>
              </a:rPr>
              <a:t>Relative </a:t>
            </a:r>
            <a:r>
              <a:rPr lang="nb-NO" sz="1400" dirty="0" err="1" smtClean="0">
                <a:latin typeface="Times New Roman" panose="02020603050405020304" pitchFamily="18" charset="0"/>
                <a:cs typeface="Times New Roman" panose="02020603050405020304" pitchFamily="18" charset="0"/>
              </a:rPr>
              <a:t>Expression</a:t>
            </a:r>
            <a:endParaRPr lang="nb-NO" sz="1400" dirty="0">
              <a:latin typeface="Times New Roman" panose="02020603050405020304" pitchFamily="18" charset="0"/>
              <a:cs typeface="Times New Roman" panose="02020603050405020304" pitchFamily="18" charset="0"/>
            </a:endParaRPr>
          </a:p>
        </p:txBody>
      </p:sp>
      <p:sp>
        <p:nvSpPr>
          <p:cNvPr id="15" name="Text Box 407"/>
          <p:cNvSpPr txBox="1">
            <a:spLocks noChangeArrowheads="1"/>
          </p:cNvSpPr>
          <p:nvPr/>
        </p:nvSpPr>
        <p:spPr bwMode="auto">
          <a:xfrm>
            <a:off x="294462" y="932067"/>
            <a:ext cx="402674" cy="461665"/>
          </a:xfrm>
          <a:prstGeom prst="rect">
            <a:avLst/>
          </a:prstGeom>
          <a:noFill/>
          <a:ln w="9525">
            <a:noFill/>
            <a:miter lim="800000"/>
            <a:headEnd/>
            <a:tailEnd/>
          </a:ln>
        </p:spPr>
        <p:txBody>
          <a:bodyPr wrap="none">
            <a:spAutoFit/>
          </a:bodyPr>
          <a:lstStyle/>
          <a:p>
            <a:r>
              <a:rPr lang="nb-NO" sz="2400" b="1" dirty="0" smtClean="0">
                <a:latin typeface="+mn-lt"/>
              </a:rPr>
              <a:t>A</a:t>
            </a:r>
            <a:endParaRPr lang="nb-NO" sz="2400" b="1" dirty="0">
              <a:latin typeface="+mn-lt"/>
            </a:endParaRPr>
          </a:p>
        </p:txBody>
      </p:sp>
      <p:sp>
        <p:nvSpPr>
          <p:cNvPr id="16" name="Text Box 407"/>
          <p:cNvSpPr txBox="1">
            <a:spLocks noChangeArrowheads="1"/>
          </p:cNvSpPr>
          <p:nvPr/>
        </p:nvSpPr>
        <p:spPr bwMode="auto">
          <a:xfrm>
            <a:off x="3546527" y="932067"/>
            <a:ext cx="406932" cy="461665"/>
          </a:xfrm>
          <a:prstGeom prst="rect">
            <a:avLst/>
          </a:prstGeom>
          <a:noFill/>
          <a:ln w="9525">
            <a:noFill/>
            <a:miter lim="800000"/>
            <a:headEnd/>
            <a:tailEnd/>
          </a:ln>
        </p:spPr>
        <p:txBody>
          <a:bodyPr wrap="none">
            <a:spAutoFit/>
          </a:bodyPr>
          <a:lstStyle/>
          <a:p>
            <a:r>
              <a:rPr lang="nb-NO" sz="2400" b="1" dirty="0" smtClean="0">
                <a:latin typeface="+mn-lt"/>
              </a:rPr>
              <a:t>B</a:t>
            </a:r>
            <a:endParaRPr lang="nb-NO" sz="2400" b="1" dirty="0">
              <a:latin typeface="+mn-lt"/>
            </a:endParaRPr>
          </a:p>
        </p:txBody>
      </p:sp>
      <p:sp>
        <p:nvSpPr>
          <p:cNvPr id="17" name="TextBox 16"/>
          <p:cNvSpPr txBox="1"/>
          <p:nvPr/>
        </p:nvSpPr>
        <p:spPr>
          <a:xfrm>
            <a:off x="1006110" y="6374229"/>
            <a:ext cx="560770" cy="338554"/>
          </a:xfrm>
          <a:prstGeom prst="rect">
            <a:avLst/>
          </a:prstGeom>
          <a:noFill/>
        </p:spPr>
        <p:txBody>
          <a:bodyPr wrap="none" rtlCol="0">
            <a:spAutoFit/>
          </a:bodyPr>
          <a:lstStyle/>
          <a:p>
            <a:r>
              <a:rPr lang="nb-NO" sz="1600" dirty="0" err="1" smtClean="0">
                <a:latin typeface="Times New Roman" panose="02020603050405020304" pitchFamily="18" charset="0"/>
                <a:cs typeface="Times New Roman" panose="02020603050405020304" pitchFamily="18" charset="0"/>
              </a:rPr>
              <a:t>Low</a:t>
            </a:r>
            <a:endParaRPr lang="nb-NO" sz="16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04534" y="6374229"/>
            <a:ext cx="526707" cy="338554"/>
          </a:xfrm>
          <a:prstGeom prst="rect">
            <a:avLst/>
          </a:prstGeom>
          <a:noFill/>
        </p:spPr>
        <p:txBody>
          <a:bodyPr wrap="none" rtlCol="0">
            <a:spAutoFit/>
          </a:bodyPr>
          <a:lstStyle/>
          <a:p>
            <a:r>
              <a:rPr lang="nb-NO" sz="1600" dirty="0" smtClean="0">
                <a:latin typeface="Times New Roman" panose="02020603050405020304" pitchFamily="18" charset="0"/>
                <a:cs typeface="Times New Roman" panose="02020603050405020304" pitchFamily="18" charset="0"/>
              </a:rPr>
              <a:t>AR:</a:t>
            </a:r>
            <a:endParaRPr lang="nb-NO" sz="16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1472212" y="6374229"/>
            <a:ext cx="560770" cy="338554"/>
          </a:xfrm>
          <a:prstGeom prst="rect">
            <a:avLst/>
          </a:prstGeom>
          <a:noFill/>
        </p:spPr>
        <p:txBody>
          <a:bodyPr wrap="none" rtlCol="0">
            <a:spAutoFit/>
          </a:bodyPr>
          <a:lstStyle/>
          <a:p>
            <a:r>
              <a:rPr lang="nb-NO" sz="1600" dirty="0" smtClean="0">
                <a:latin typeface="Times New Roman" panose="02020603050405020304" pitchFamily="18" charset="0"/>
                <a:cs typeface="Times New Roman" panose="02020603050405020304" pitchFamily="18" charset="0"/>
              </a:rPr>
              <a:t>Med</a:t>
            </a:r>
            <a:endParaRPr lang="nb-NO" sz="1600"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1951661" y="6374229"/>
            <a:ext cx="595035" cy="338554"/>
          </a:xfrm>
          <a:prstGeom prst="rect">
            <a:avLst/>
          </a:prstGeom>
          <a:noFill/>
        </p:spPr>
        <p:txBody>
          <a:bodyPr wrap="none" rtlCol="0">
            <a:spAutoFit/>
          </a:bodyPr>
          <a:lstStyle/>
          <a:p>
            <a:r>
              <a:rPr lang="nb-NO" sz="1600" dirty="0" err="1" smtClean="0">
                <a:latin typeface="Times New Roman" panose="02020603050405020304" pitchFamily="18" charset="0"/>
                <a:cs typeface="Times New Roman" panose="02020603050405020304" pitchFamily="18" charset="0"/>
              </a:rPr>
              <a:t>High</a:t>
            </a:r>
            <a:endParaRPr lang="nb-NO" sz="1600" dirty="0">
              <a:latin typeface="Times New Roman" panose="02020603050405020304" pitchFamily="18" charset="0"/>
              <a:cs typeface="Times New Roman" panose="02020603050405020304" pitchFamily="18" charset="0"/>
            </a:endParaRPr>
          </a:p>
        </p:txBody>
      </p:sp>
      <p:sp>
        <p:nvSpPr>
          <p:cNvPr id="18" name="Text Box 3"/>
          <p:cNvSpPr txBox="1">
            <a:spLocks noChangeArrowheads="1"/>
          </p:cNvSpPr>
          <p:nvPr/>
        </p:nvSpPr>
        <p:spPr bwMode="auto">
          <a:xfrm>
            <a:off x="743196" y="-36545"/>
            <a:ext cx="812669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AR and UPR gene </a:t>
            </a:r>
            <a:r>
              <a:rPr lang="nb-NO" sz="2800" b="1" dirty="0" err="1" smtClean="0">
                <a:solidFill>
                  <a:srgbClr val="660066"/>
                </a:solidFill>
                <a:cs typeface="+mn-cs"/>
              </a:rPr>
              <a:t>expression</a:t>
            </a:r>
            <a:r>
              <a:rPr lang="nb-NO" sz="2800" b="1" dirty="0">
                <a:solidFill>
                  <a:srgbClr val="660066"/>
                </a:solidFill>
              </a:rPr>
              <a:t> </a:t>
            </a:r>
            <a:r>
              <a:rPr lang="nb-NO" sz="2800" b="1" dirty="0" err="1" smtClean="0">
                <a:solidFill>
                  <a:srgbClr val="660066"/>
                </a:solidFill>
              </a:rPr>
              <a:t>are</a:t>
            </a:r>
            <a:r>
              <a:rPr lang="nb-NO" sz="2800" b="1" dirty="0" smtClean="0">
                <a:solidFill>
                  <a:srgbClr val="660066"/>
                </a:solidFill>
              </a:rPr>
              <a:t> </a:t>
            </a:r>
            <a:r>
              <a:rPr lang="nb-NO" sz="2800" b="1" dirty="0" err="1" smtClean="0">
                <a:solidFill>
                  <a:srgbClr val="660066"/>
                </a:solidFill>
              </a:rPr>
              <a:t>correlated</a:t>
            </a:r>
            <a:r>
              <a:rPr lang="nb-NO" sz="2800" b="1" dirty="0" smtClean="0">
                <a:solidFill>
                  <a:srgbClr val="660066"/>
                </a:solidFill>
              </a:rPr>
              <a:t> in </a:t>
            </a:r>
          </a:p>
          <a:p>
            <a:pPr algn="ctr">
              <a:defRPr/>
            </a:pPr>
            <a:r>
              <a:rPr lang="nb-NO" sz="2800" b="1" dirty="0">
                <a:solidFill>
                  <a:srgbClr val="660066"/>
                </a:solidFill>
              </a:rPr>
              <a:t>h</a:t>
            </a:r>
            <a:r>
              <a:rPr lang="nb-NO" sz="2800" b="1" dirty="0" smtClean="0">
                <a:solidFill>
                  <a:srgbClr val="660066"/>
                </a:solidFill>
              </a:rPr>
              <a:t>uman </a:t>
            </a:r>
            <a:r>
              <a:rPr lang="nb-NO" sz="2800" b="1" dirty="0" err="1" smtClean="0">
                <a:solidFill>
                  <a:srgbClr val="660066"/>
                </a:solidFill>
              </a:rPr>
              <a:t>p</a:t>
            </a:r>
            <a:r>
              <a:rPr lang="nb-NO" sz="2800" b="1" dirty="0" err="1" smtClean="0">
                <a:solidFill>
                  <a:srgbClr val="660066"/>
                </a:solidFill>
                <a:cs typeface="+mn-cs"/>
              </a:rPr>
              <a:t>rostate</a:t>
            </a:r>
            <a:r>
              <a:rPr lang="nb-NO" sz="2800" b="1" dirty="0" smtClean="0">
                <a:solidFill>
                  <a:srgbClr val="660066"/>
                </a:solidFill>
                <a:cs typeface="+mn-cs"/>
              </a:rPr>
              <a:t> </a:t>
            </a:r>
            <a:r>
              <a:rPr lang="nb-NO" sz="2800" b="1" dirty="0" smtClean="0">
                <a:solidFill>
                  <a:srgbClr val="660066"/>
                </a:solidFill>
                <a:cs typeface="+mn-cs"/>
              </a:rPr>
              <a:t>cancer </a:t>
            </a:r>
            <a:endParaRPr lang="nb-NO" sz="2800" b="1" dirty="0">
              <a:solidFill>
                <a:srgbClr val="660066"/>
              </a:solidFill>
              <a:cs typeface="+mn-cs"/>
            </a:endParaRPr>
          </a:p>
        </p:txBody>
      </p:sp>
    </p:spTree>
    <p:extLst>
      <p:ext uri="{BB962C8B-B14F-4D97-AF65-F5344CB8AC3E}">
        <p14:creationId xmlns:p14="http://schemas.microsoft.com/office/powerpoint/2010/main" val="147540568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1601" y="1516291"/>
            <a:ext cx="8786813" cy="2317848"/>
            <a:chOff x="101601" y="1989141"/>
            <a:chExt cx="8786813" cy="2317848"/>
          </a:xfrm>
        </p:grpSpPr>
        <p:sp>
          <p:nvSpPr>
            <p:cNvPr id="14338" name="Rectangle 727"/>
            <p:cNvSpPr>
              <a:spLocks noChangeArrowheads="1"/>
            </p:cNvSpPr>
            <p:nvPr/>
          </p:nvSpPr>
          <p:spPr bwMode="auto">
            <a:xfrm>
              <a:off x="5630864" y="3914876"/>
              <a:ext cx="16030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1.5</a:t>
              </a:r>
              <a:endParaRPr lang="nb-NO" sz="1000">
                <a:latin typeface="Times New Roman" pitchFamily="18" charset="0"/>
                <a:cs typeface="Times New Roman" panose="02020603050405020304" pitchFamily="18" charset="0"/>
              </a:endParaRPr>
            </a:p>
          </p:txBody>
        </p:sp>
        <p:sp>
          <p:nvSpPr>
            <p:cNvPr id="14339" name="Rectangle 728"/>
            <p:cNvSpPr>
              <a:spLocks noChangeArrowheads="1"/>
            </p:cNvSpPr>
            <p:nvPr/>
          </p:nvSpPr>
          <p:spPr bwMode="auto">
            <a:xfrm>
              <a:off x="5992814" y="3914876"/>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a:t>
              </a:r>
              <a:endParaRPr lang="nb-NO" sz="1000">
                <a:latin typeface="Times New Roman" pitchFamily="18" charset="0"/>
                <a:cs typeface="Times New Roman" panose="02020603050405020304" pitchFamily="18" charset="0"/>
              </a:endParaRPr>
            </a:p>
          </p:txBody>
        </p:sp>
        <p:sp>
          <p:nvSpPr>
            <p:cNvPr id="14340" name="Rectangle 729"/>
            <p:cNvSpPr>
              <a:spLocks noChangeArrowheads="1"/>
            </p:cNvSpPr>
            <p:nvPr/>
          </p:nvSpPr>
          <p:spPr bwMode="auto">
            <a:xfrm>
              <a:off x="6289676" y="3914876"/>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6</a:t>
              </a:r>
              <a:endParaRPr lang="nb-NO" sz="1000">
                <a:latin typeface="Times New Roman" pitchFamily="18" charset="0"/>
                <a:cs typeface="Times New Roman" panose="02020603050405020304" pitchFamily="18" charset="0"/>
              </a:endParaRPr>
            </a:p>
          </p:txBody>
        </p:sp>
        <p:sp>
          <p:nvSpPr>
            <p:cNvPr id="14341" name="Rectangle 730"/>
            <p:cNvSpPr>
              <a:spLocks noChangeArrowheads="1"/>
            </p:cNvSpPr>
            <p:nvPr/>
          </p:nvSpPr>
          <p:spPr bwMode="auto">
            <a:xfrm>
              <a:off x="6589714" y="3914876"/>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9</a:t>
              </a:r>
              <a:endParaRPr lang="nb-NO" sz="1000">
                <a:latin typeface="Times New Roman" pitchFamily="18" charset="0"/>
                <a:cs typeface="Times New Roman" panose="02020603050405020304" pitchFamily="18" charset="0"/>
              </a:endParaRPr>
            </a:p>
          </p:txBody>
        </p:sp>
        <p:sp>
          <p:nvSpPr>
            <p:cNvPr id="14342" name="Rectangle 731"/>
            <p:cNvSpPr>
              <a:spLocks noChangeArrowheads="1"/>
            </p:cNvSpPr>
            <p:nvPr/>
          </p:nvSpPr>
          <p:spPr bwMode="auto">
            <a:xfrm>
              <a:off x="6851651"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12</a:t>
              </a:r>
              <a:endParaRPr lang="nb-NO" sz="1000">
                <a:latin typeface="Times New Roman" pitchFamily="18" charset="0"/>
                <a:cs typeface="Times New Roman" panose="02020603050405020304" pitchFamily="18" charset="0"/>
              </a:endParaRPr>
            </a:p>
          </p:txBody>
        </p:sp>
        <p:sp>
          <p:nvSpPr>
            <p:cNvPr id="14343" name="Rectangle 732"/>
            <p:cNvSpPr>
              <a:spLocks noChangeArrowheads="1"/>
            </p:cNvSpPr>
            <p:nvPr/>
          </p:nvSpPr>
          <p:spPr bwMode="auto">
            <a:xfrm>
              <a:off x="7161214"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24</a:t>
              </a:r>
              <a:endParaRPr lang="nb-NO" sz="1000">
                <a:latin typeface="Times New Roman" pitchFamily="18" charset="0"/>
                <a:cs typeface="Times New Roman" panose="02020603050405020304" pitchFamily="18" charset="0"/>
              </a:endParaRPr>
            </a:p>
          </p:txBody>
        </p:sp>
        <p:sp>
          <p:nvSpPr>
            <p:cNvPr id="14344" name="Rectangle 733"/>
            <p:cNvSpPr>
              <a:spLocks noChangeArrowheads="1"/>
            </p:cNvSpPr>
            <p:nvPr/>
          </p:nvSpPr>
          <p:spPr bwMode="auto">
            <a:xfrm>
              <a:off x="7462839"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36</a:t>
              </a:r>
              <a:endParaRPr lang="nb-NO" sz="1000">
                <a:latin typeface="Times New Roman" pitchFamily="18" charset="0"/>
                <a:cs typeface="Times New Roman" panose="02020603050405020304" pitchFamily="18" charset="0"/>
              </a:endParaRPr>
            </a:p>
          </p:txBody>
        </p:sp>
        <p:sp>
          <p:nvSpPr>
            <p:cNvPr id="14345" name="Rectangle 734"/>
            <p:cNvSpPr>
              <a:spLocks noChangeArrowheads="1"/>
            </p:cNvSpPr>
            <p:nvPr/>
          </p:nvSpPr>
          <p:spPr bwMode="auto">
            <a:xfrm>
              <a:off x="8685214"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84</a:t>
              </a:r>
              <a:endParaRPr lang="nb-NO" sz="1000">
                <a:latin typeface="Times New Roman" pitchFamily="18" charset="0"/>
                <a:cs typeface="Times New Roman" panose="02020603050405020304" pitchFamily="18" charset="0"/>
              </a:endParaRPr>
            </a:p>
          </p:txBody>
        </p:sp>
        <p:sp>
          <p:nvSpPr>
            <p:cNvPr id="14346" name="Text Box 735"/>
            <p:cNvSpPr txBox="1">
              <a:spLocks noChangeArrowheads="1"/>
            </p:cNvSpPr>
            <p:nvPr/>
          </p:nvSpPr>
          <p:spPr bwMode="auto">
            <a:xfrm>
              <a:off x="6889751" y="4043464"/>
              <a:ext cx="760413" cy="261937"/>
            </a:xfrm>
            <a:prstGeom prst="rect">
              <a:avLst/>
            </a:prstGeom>
            <a:noFill/>
            <a:ln w="9525">
              <a:noFill/>
              <a:miter lim="800000"/>
              <a:headEnd/>
              <a:tailEnd/>
            </a:ln>
          </p:spPr>
          <p:txBody>
            <a:bodyPr wrap="none">
              <a:spAutoFit/>
            </a:bodyPr>
            <a:lstStyle/>
            <a:p>
              <a:r>
                <a:rPr lang="nb-NO" sz="1100">
                  <a:latin typeface="Times New Roman" panose="02020603050405020304" pitchFamily="18" charset="0"/>
                  <a:cs typeface="Times New Roman" panose="02020603050405020304" pitchFamily="18" charset="0"/>
                </a:rPr>
                <a:t>R1881 (h)</a:t>
              </a:r>
            </a:p>
          </p:txBody>
        </p:sp>
        <p:sp>
          <p:nvSpPr>
            <p:cNvPr id="14347" name="Rectangle 738"/>
            <p:cNvSpPr>
              <a:spLocks noChangeArrowheads="1"/>
            </p:cNvSpPr>
            <p:nvPr/>
          </p:nvSpPr>
          <p:spPr bwMode="auto">
            <a:xfrm>
              <a:off x="7754939"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48</a:t>
              </a:r>
              <a:endParaRPr lang="nb-NO" sz="1000">
                <a:latin typeface="Times New Roman" pitchFamily="18" charset="0"/>
                <a:cs typeface="Times New Roman" panose="02020603050405020304" pitchFamily="18" charset="0"/>
              </a:endParaRPr>
            </a:p>
          </p:txBody>
        </p:sp>
        <p:sp>
          <p:nvSpPr>
            <p:cNvPr id="14348" name="Rectangle 739"/>
            <p:cNvSpPr>
              <a:spLocks noChangeArrowheads="1"/>
            </p:cNvSpPr>
            <p:nvPr/>
          </p:nvSpPr>
          <p:spPr bwMode="auto">
            <a:xfrm>
              <a:off x="8072439"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60</a:t>
              </a:r>
              <a:endParaRPr lang="nb-NO" sz="1000">
                <a:latin typeface="Times New Roman" pitchFamily="18" charset="0"/>
                <a:cs typeface="Times New Roman" panose="02020603050405020304" pitchFamily="18" charset="0"/>
              </a:endParaRPr>
            </a:p>
          </p:txBody>
        </p:sp>
        <p:sp>
          <p:nvSpPr>
            <p:cNvPr id="14349" name="Rectangle 740"/>
            <p:cNvSpPr>
              <a:spLocks noChangeArrowheads="1"/>
            </p:cNvSpPr>
            <p:nvPr/>
          </p:nvSpPr>
          <p:spPr bwMode="auto">
            <a:xfrm>
              <a:off x="8377239" y="3914876"/>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72</a:t>
              </a:r>
              <a:endParaRPr lang="nb-NO" sz="1000">
                <a:latin typeface="Times New Roman" pitchFamily="18" charset="0"/>
                <a:cs typeface="Times New Roman" panose="02020603050405020304" pitchFamily="18" charset="0"/>
              </a:endParaRPr>
            </a:p>
          </p:txBody>
        </p:sp>
        <p:sp>
          <p:nvSpPr>
            <p:cNvPr id="14350" name="Line 741"/>
            <p:cNvSpPr>
              <a:spLocks noChangeShapeType="1"/>
            </p:cNvSpPr>
            <p:nvPr/>
          </p:nvSpPr>
          <p:spPr bwMode="auto">
            <a:xfrm>
              <a:off x="5624514" y="4049814"/>
              <a:ext cx="3167062" cy="0"/>
            </a:xfrm>
            <a:prstGeom prst="line">
              <a:avLst/>
            </a:prstGeom>
            <a:noFill/>
            <a:ln w="9525">
              <a:solidFill>
                <a:schemeClr val="tx1"/>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351" name="Line 742"/>
            <p:cNvSpPr>
              <a:spLocks noChangeShapeType="1"/>
            </p:cNvSpPr>
            <p:nvPr/>
          </p:nvSpPr>
          <p:spPr bwMode="auto">
            <a:xfrm>
              <a:off x="5314951" y="4049814"/>
              <a:ext cx="215900" cy="0"/>
            </a:xfrm>
            <a:prstGeom prst="line">
              <a:avLst/>
            </a:prstGeom>
            <a:noFill/>
            <a:ln w="9525">
              <a:solidFill>
                <a:schemeClr val="tx1"/>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352" name="Text Box 746"/>
            <p:cNvSpPr txBox="1">
              <a:spLocks noChangeArrowheads="1"/>
            </p:cNvSpPr>
            <p:nvPr/>
          </p:nvSpPr>
          <p:spPr bwMode="auto">
            <a:xfrm rot="-5400000">
              <a:off x="4261644" y="2971108"/>
              <a:ext cx="1179513" cy="400050"/>
            </a:xfrm>
            <a:prstGeom prst="rect">
              <a:avLst/>
            </a:prstGeom>
            <a:noFill/>
            <a:ln w="9525">
              <a:noFill/>
              <a:miter lim="800000"/>
              <a:headEnd/>
              <a:tailEnd/>
            </a:ln>
          </p:spPr>
          <p:txBody>
            <a:bodyPr wrap="none">
              <a:spAutoFit/>
            </a:bodyPr>
            <a:lstStyle/>
            <a:p>
              <a:pPr algn="ctr"/>
              <a:r>
                <a:rPr lang="nb-NO" sz="1000" b="1" dirty="0">
                  <a:latin typeface="Times New Roman" panose="02020603050405020304" pitchFamily="18" charset="0"/>
                  <a:cs typeface="Times New Roman" panose="02020603050405020304" pitchFamily="18" charset="0"/>
                </a:rPr>
                <a:t>XBP-1S/GAPDH </a:t>
              </a:r>
            </a:p>
            <a:p>
              <a:pPr algn="ctr"/>
              <a:r>
                <a:rPr lang="nb-NO" sz="1000" b="1" dirty="0" err="1">
                  <a:latin typeface="Times New Roman" pitchFamily="18" charset="0"/>
                  <a:cs typeface="Times New Roman" panose="02020603050405020304" pitchFamily="18" charset="0"/>
                </a:rPr>
                <a:t>mRNA</a:t>
              </a:r>
              <a:r>
                <a:rPr lang="nb-NO" sz="1000" b="1" dirty="0">
                  <a:latin typeface="Times New Roman" pitchFamily="18" charset="0"/>
                  <a:cs typeface="Times New Roman" panose="02020603050405020304" pitchFamily="18" charset="0"/>
                </a:rPr>
                <a:t> </a:t>
              </a:r>
              <a:r>
                <a:rPr lang="nb-NO" sz="1000" b="1" dirty="0" err="1">
                  <a:latin typeface="Times New Roman" pitchFamily="18" charset="0"/>
                  <a:cs typeface="Times New Roman" panose="02020603050405020304" pitchFamily="18" charset="0"/>
                </a:rPr>
                <a:t>expression</a:t>
              </a:r>
              <a:endParaRPr lang="nb-NO" sz="1000" b="1" dirty="0">
                <a:latin typeface="Times New Roman" pitchFamily="18" charset="0"/>
                <a:cs typeface="Times New Roman" panose="02020603050405020304" pitchFamily="18" charset="0"/>
              </a:endParaRPr>
            </a:p>
          </p:txBody>
        </p:sp>
        <p:sp>
          <p:nvSpPr>
            <p:cNvPr id="14353" name="Text Box 814"/>
            <p:cNvSpPr txBox="1">
              <a:spLocks noChangeArrowheads="1"/>
            </p:cNvSpPr>
            <p:nvPr/>
          </p:nvSpPr>
          <p:spPr bwMode="auto">
            <a:xfrm>
              <a:off x="5159376" y="4043464"/>
              <a:ext cx="547688" cy="261937"/>
            </a:xfrm>
            <a:prstGeom prst="rect">
              <a:avLst/>
            </a:prstGeom>
            <a:noFill/>
            <a:ln w="9525">
              <a:noFill/>
              <a:miter lim="800000"/>
              <a:headEnd/>
              <a:tailEnd/>
            </a:ln>
          </p:spPr>
          <p:txBody>
            <a:bodyPr wrap="none">
              <a:spAutoFit/>
            </a:bodyPr>
            <a:lstStyle/>
            <a:p>
              <a:r>
                <a:rPr lang="nb-NO" sz="1100">
                  <a:latin typeface="Times New Roman" panose="02020603050405020304" pitchFamily="18" charset="0"/>
                  <a:cs typeface="Times New Roman" panose="02020603050405020304" pitchFamily="18" charset="0"/>
                </a:rPr>
                <a:t>CTRL</a:t>
              </a:r>
            </a:p>
          </p:txBody>
        </p:sp>
        <p:sp>
          <p:nvSpPr>
            <p:cNvPr id="14354" name="Text Box 839"/>
            <p:cNvSpPr txBox="1">
              <a:spLocks noChangeArrowheads="1"/>
            </p:cNvSpPr>
            <p:nvPr/>
          </p:nvSpPr>
          <p:spPr bwMode="auto">
            <a:xfrm>
              <a:off x="6810376" y="3089376"/>
              <a:ext cx="249238"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55" name="Text Box 840"/>
            <p:cNvSpPr txBox="1">
              <a:spLocks noChangeArrowheads="1"/>
            </p:cNvSpPr>
            <p:nvPr/>
          </p:nvSpPr>
          <p:spPr bwMode="auto">
            <a:xfrm>
              <a:off x="7112001" y="2998889"/>
              <a:ext cx="249238"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56" name="Text Box 841"/>
            <p:cNvSpPr txBox="1">
              <a:spLocks noChangeArrowheads="1"/>
            </p:cNvSpPr>
            <p:nvPr/>
          </p:nvSpPr>
          <p:spPr bwMode="auto">
            <a:xfrm>
              <a:off x="7718426" y="2871889"/>
              <a:ext cx="249238"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57" name="Text Box 842"/>
            <p:cNvSpPr txBox="1">
              <a:spLocks noChangeArrowheads="1"/>
            </p:cNvSpPr>
            <p:nvPr/>
          </p:nvSpPr>
          <p:spPr bwMode="auto">
            <a:xfrm>
              <a:off x="8012114" y="2965551"/>
              <a:ext cx="249237"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58" name="Text Box 843"/>
            <p:cNvSpPr txBox="1">
              <a:spLocks noChangeArrowheads="1"/>
            </p:cNvSpPr>
            <p:nvPr/>
          </p:nvSpPr>
          <p:spPr bwMode="auto">
            <a:xfrm>
              <a:off x="8313739" y="3006826"/>
              <a:ext cx="249237"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59" name="Text Box 844"/>
            <p:cNvSpPr txBox="1">
              <a:spLocks noChangeArrowheads="1"/>
            </p:cNvSpPr>
            <p:nvPr/>
          </p:nvSpPr>
          <p:spPr bwMode="auto">
            <a:xfrm>
              <a:off x="8604251" y="3117951"/>
              <a:ext cx="249238"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60" name="Text Box 845"/>
            <p:cNvSpPr txBox="1">
              <a:spLocks noChangeArrowheads="1"/>
            </p:cNvSpPr>
            <p:nvPr/>
          </p:nvSpPr>
          <p:spPr bwMode="auto">
            <a:xfrm>
              <a:off x="7410451" y="2633764"/>
              <a:ext cx="249238"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364" name="Rectangle 879"/>
            <p:cNvSpPr>
              <a:spLocks noChangeArrowheads="1"/>
            </p:cNvSpPr>
            <p:nvPr/>
          </p:nvSpPr>
          <p:spPr bwMode="auto">
            <a:xfrm>
              <a:off x="5381626" y="3602139"/>
              <a:ext cx="117475" cy="285750"/>
            </a:xfrm>
            <a:prstGeom prst="rect">
              <a:avLst/>
            </a:prstGeom>
            <a:solidFill>
              <a:schemeClr val="bg2"/>
            </a:solidFill>
            <a:ln w="7938">
              <a:solidFill>
                <a:srgbClr val="000000"/>
              </a:solidFill>
              <a:miter lim="800000"/>
              <a:headEnd/>
              <a:tailEnd/>
            </a:ln>
          </p:spPr>
          <p:txBody>
            <a:bodyPr/>
            <a:lstStyle/>
            <a:p>
              <a:endParaRPr lang="en-US" sz="1000">
                <a:latin typeface="Times New Roman" panose="02020603050405020304" pitchFamily="18" charset="0"/>
                <a:cs typeface="Times New Roman" panose="02020603050405020304" pitchFamily="18" charset="0"/>
              </a:endParaRPr>
            </a:p>
          </p:txBody>
        </p:sp>
        <p:sp>
          <p:nvSpPr>
            <p:cNvPr id="14365" name="Rectangle 880"/>
            <p:cNvSpPr>
              <a:spLocks noChangeArrowheads="1"/>
            </p:cNvSpPr>
            <p:nvPr/>
          </p:nvSpPr>
          <p:spPr bwMode="auto">
            <a:xfrm>
              <a:off x="5681664" y="3673576"/>
              <a:ext cx="115887" cy="214313"/>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66" name="Rectangle 881"/>
            <p:cNvSpPr>
              <a:spLocks noChangeArrowheads="1"/>
            </p:cNvSpPr>
            <p:nvPr/>
          </p:nvSpPr>
          <p:spPr bwMode="auto">
            <a:xfrm>
              <a:off x="5980114" y="3716439"/>
              <a:ext cx="117475" cy="1714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67" name="Rectangle 882"/>
            <p:cNvSpPr>
              <a:spLocks noChangeArrowheads="1"/>
            </p:cNvSpPr>
            <p:nvPr/>
          </p:nvSpPr>
          <p:spPr bwMode="auto">
            <a:xfrm>
              <a:off x="6280151" y="3559276"/>
              <a:ext cx="117475" cy="328613"/>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68" name="Rectangle 883"/>
            <p:cNvSpPr>
              <a:spLocks noChangeArrowheads="1"/>
            </p:cNvSpPr>
            <p:nvPr/>
          </p:nvSpPr>
          <p:spPr bwMode="auto">
            <a:xfrm>
              <a:off x="6580189" y="3514826"/>
              <a:ext cx="115887" cy="373063"/>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69" name="Rectangle 884"/>
            <p:cNvSpPr>
              <a:spLocks noChangeArrowheads="1"/>
            </p:cNvSpPr>
            <p:nvPr/>
          </p:nvSpPr>
          <p:spPr bwMode="auto">
            <a:xfrm>
              <a:off x="6878639" y="3351314"/>
              <a:ext cx="117475" cy="536575"/>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0" name="Rectangle 885"/>
            <p:cNvSpPr>
              <a:spLocks noChangeArrowheads="1"/>
            </p:cNvSpPr>
            <p:nvPr/>
          </p:nvSpPr>
          <p:spPr bwMode="auto">
            <a:xfrm>
              <a:off x="7178676" y="3271939"/>
              <a:ext cx="117475" cy="6159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1" name="Rectangle 886"/>
            <p:cNvSpPr>
              <a:spLocks noChangeArrowheads="1"/>
            </p:cNvSpPr>
            <p:nvPr/>
          </p:nvSpPr>
          <p:spPr bwMode="auto">
            <a:xfrm>
              <a:off x="7478714" y="2971901"/>
              <a:ext cx="115887" cy="915988"/>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2" name="Rectangle 887"/>
            <p:cNvSpPr>
              <a:spLocks noChangeArrowheads="1"/>
            </p:cNvSpPr>
            <p:nvPr/>
          </p:nvSpPr>
          <p:spPr bwMode="auto">
            <a:xfrm>
              <a:off x="7778751" y="3143351"/>
              <a:ext cx="115888" cy="744538"/>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3" name="Rectangle 888"/>
            <p:cNvSpPr>
              <a:spLocks noChangeArrowheads="1"/>
            </p:cNvSpPr>
            <p:nvPr/>
          </p:nvSpPr>
          <p:spPr bwMode="auto">
            <a:xfrm>
              <a:off x="8077201" y="3194151"/>
              <a:ext cx="117475" cy="693738"/>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4" name="Rectangle 889"/>
            <p:cNvSpPr>
              <a:spLocks noChangeArrowheads="1"/>
            </p:cNvSpPr>
            <p:nvPr/>
          </p:nvSpPr>
          <p:spPr bwMode="auto">
            <a:xfrm>
              <a:off x="8377239" y="3237014"/>
              <a:ext cx="115887" cy="650875"/>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5" name="Rectangle 890"/>
            <p:cNvSpPr>
              <a:spLocks noChangeArrowheads="1"/>
            </p:cNvSpPr>
            <p:nvPr/>
          </p:nvSpPr>
          <p:spPr bwMode="auto">
            <a:xfrm>
              <a:off x="8677276" y="3365601"/>
              <a:ext cx="115888" cy="522288"/>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376" name="Line 891"/>
            <p:cNvSpPr>
              <a:spLocks noChangeShapeType="1"/>
            </p:cNvSpPr>
            <p:nvPr/>
          </p:nvSpPr>
          <p:spPr bwMode="auto">
            <a:xfrm>
              <a:off x="5440364" y="3602139"/>
              <a:ext cx="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377" name="Line 892"/>
            <p:cNvSpPr>
              <a:spLocks noChangeShapeType="1"/>
            </p:cNvSpPr>
            <p:nvPr/>
          </p:nvSpPr>
          <p:spPr bwMode="auto">
            <a:xfrm>
              <a:off x="5418139" y="3602139"/>
              <a:ext cx="5080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378" name="Line 893"/>
            <p:cNvSpPr>
              <a:spLocks noChangeShapeType="1"/>
            </p:cNvSpPr>
            <p:nvPr/>
          </p:nvSpPr>
          <p:spPr bwMode="auto">
            <a:xfrm flipV="1">
              <a:off x="5740401" y="3594201"/>
              <a:ext cx="0" cy="793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79" name="Line 894"/>
            <p:cNvSpPr>
              <a:spLocks noChangeShapeType="1"/>
            </p:cNvSpPr>
            <p:nvPr/>
          </p:nvSpPr>
          <p:spPr bwMode="auto">
            <a:xfrm>
              <a:off x="5718176" y="3594201"/>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0" name="Line 895"/>
            <p:cNvSpPr>
              <a:spLocks noChangeShapeType="1"/>
            </p:cNvSpPr>
            <p:nvPr/>
          </p:nvSpPr>
          <p:spPr bwMode="auto">
            <a:xfrm flipV="1">
              <a:off x="6038851" y="3651351"/>
              <a:ext cx="0" cy="6508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1" name="Line 896"/>
            <p:cNvSpPr>
              <a:spLocks noChangeShapeType="1"/>
            </p:cNvSpPr>
            <p:nvPr/>
          </p:nvSpPr>
          <p:spPr bwMode="auto">
            <a:xfrm>
              <a:off x="6016626" y="3651351"/>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2" name="Line 897"/>
            <p:cNvSpPr>
              <a:spLocks noChangeShapeType="1"/>
            </p:cNvSpPr>
            <p:nvPr/>
          </p:nvSpPr>
          <p:spPr bwMode="auto">
            <a:xfrm flipV="1">
              <a:off x="6338889" y="3508476"/>
              <a:ext cx="0" cy="5080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3" name="Line 898"/>
            <p:cNvSpPr>
              <a:spLocks noChangeShapeType="1"/>
            </p:cNvSpPr>
            <p:nvPr/>
          </p:nvSpPr>
          <p:spPr bwMode="auto">
            <a:xfrm>
              <a:off x="6316664" y="350847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4" name="Line 899"/>
            <p:cNvSpPr>
              <a:spLocks noChangeShapeType="1"/>
            </p:cNvSpPr>
            <p:nvPr/>
          </p:nvSpPr>
          <p:spPr bwMode="auto">
            <a:xfrm flipV="1">
              <a:off x="6638926" y="3443389"/>
              <a:ext cx="0" cy="7143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5" name="Line 900"/>
            <p:cNvSpPr>
              <a:spLocks noChangeShapeType="1"/>
            </p:cNvSpPr>
            <p:nvPr/>
          </p:nvSpPr>
          <p:spPr bwMode="auto">
            <a:xfrm>
              <a:off x="6611939" y="344338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6" name="Line 901"/>
            <p:cNvSpPr>
              <a:spLocks noChangeShapeType="1"/>
            </p:cNvSpPr>
            <p:nvPr/>
          </p:nvSpPr>
          <p:spPr bwMode="auto">
            <a:xfrm flipV="1">
              <a:off x="6932614" y="3257651"/>
              <a:ext cx="0" cy="936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7" name="Line 902"/>
            <p:cNvSpPr>
              <a:spLocks noChangeShapeType="1"/>
            </p:cNvSpPr>
            <p:nvPr/>
          </p:nvSpPr>
          <p:spPr bwMode="auto">
            <a:xfrm>
              <a:off x="6910389" y="3257651"/>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8" name="Line 903"/>
            <p:cNvSpPr>
              <a:spLocks noChangeShapeType="1"/>
            </p:cNvSpPr>
            <p:nvPr/>
          </p:nvSpPr>
          <p:spPr bwMode="auto">
            <a:xfrm flipV="1">
              <a:off x="7237414" y="3179864"/>
              <a:ext cx="0" cy="920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89" name="Line 904"/>
            <p:cNvSpPr>
              <a:spLocks noChangeShapeType="1"/>
            </p:cNvSpPr>
            <p:nvPr/>
          </p:nvSpPr>
          <p:spPr bwMode="auto">
            <a:xfrm>
              <a:off x="7215189" y="317986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0" name="Line 905"/>
            <p:cNvSpPr>
              <a:spLocks noChangeShapeType="1"/>
            </p:cNvSpPr>
            <p:nvPr/>
          </p:nvSpPr>
          <p:spPr bwMode="auto">
            <a:xfrm flipV="1">
              <a:off x="7537451" y="2814739"/>
              <a:ext cx="0" cy="157162"/>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1" name="Line 906"/>
            <p:cNvSpPr>
              <a:spLocks noChangeShapeType="1"/>
            </p:cNvSpPr>
            <p:nvPr/>
          </p:nvSpPr>
          <p:spPr bwMode="auto">
            <a:xfrm>
              <a:off x="7510464" y="281473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2" name="Line 907"/>
            <p:cNvSpPr>
              <a:spLocks noChangeShapeType="1"/>
            </p:cNvSpPr>
            <p:nvPr/>
          </p:nvSpPr>
          <p:spPr bwMode="auto">
            <a:xfrm flipV="1">
              <a:off x="7835901" y="3063976"/>
              <a:ext cx="0" cy="793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3" name="Line 908"/>
            <p:cNvSpPr>
              <a:spLocks noChangeShapeType="1"/>
            </p:cNvSpPr>
            <p:nvPr/>
          </p:nvSpPr>
          <p:spPr bwMode="auto">
            <a:xfrm>
              <a:off x="7810501" y="306397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4" name="Line 909"/>
            <p:cNvSpPr>
              <a:spLocks noChangeShapeType="1"/>
            </p:cNvSpPr>
            <p:nvPr/>
          </p:nvSpPr>
          <p:spPr bwMode="auto">
            <a:xfrm flipV="1">
              <a:off x="8135939" y="3129064"/>
              <a:ext cx="0" cy="6508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5" name="Line 910"/>
            <p:cNvSpPr>
              <a:spLocks noChangeShapeType="1"/>
            </p:cNvSpPr>
            <p:nvPr/>
          </p:nvSpPr>
          <p:spPr bwMode="auto">
            <a:xfrm>
              <a:off x="8108951" y="312906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6" name="Line 911"/>
            <p:cNvSpPr>
              <a:spLocks noChangeShapeType="1"/>
            </p:cNvSpPr>
            <p:nvPr/>
          </p:nvSpPr>
          <p:spPr bwMode="auto">
            <a:xfrm flipV="1">
              <a:off x="8435976" y="3186214"/>
              <a:ext cx="0" cy="5080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7" name="Line 912"/>
            <p:cNvSpPr>
              <a:spLocks noChangeShapeType="1"/>
            </p:cNvSpPr>
            <p:nvPr/>
          </p:nvSpPr>
          <p:spPr bwMode="auto">
            <a:xfrm>
              <a:off x="8408989" y="31862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8" name="Line 913"/>
            <p:cNvSpPr>
              <a:spLocks noChangeShapeType="1"/>
            </p:cNvSpPr>
            <p:nvPr/>
          </p:nvSpPr>
          <p:spPr bwMode="auto">
            <a:xfrm flipV="1">
              <a:off x="8734426" y="3286226"/>
              <a:ext cx="0" cy="793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399" name="Line 914"/>
            <p:cNvSpPr>
              <a:spLocks noChangeShapeType="1"/>
            </p:cNvSpPr>
            <p:nvPr/>
          </p:nvSpPr>
          <p:spPr bwMode="auto">
            <a:xfrm>
              <a:off x="8709026" y="328622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0" name="Line 915"/>
            <p:cNvSpPr>
              <a:spLocks noChangeShapeType="1"/>
            </p:cNvSpPr>
            <p:nvPr/>
          </p:nvSpPr>
          <p:spPr bwMode="auto">
            <a:xfrm>
              <a:off x="5440364" y="3602139"/>
              <a:ext cx="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01" name="Line 916"/>
            <p:cNvSpPr>
              <a:spLocks noChangeShapeType="1"/>
            </p:cNvSpPr>
            <p:nvPr/>
          </p:nvSpPr>
          <p:spPr bwMode="auto">
            <a:xfrm>
              <a:off x="5418139" y="3602139"/>
              <a:ext cx="5080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02" name="Line 917"/>
            <p:cNvSpPr>
              <a:spLocks noChangeShapeType="1"/>
            </p:cNvSpPr>
            <p:nvPr/>
          </p:nvSpPr>
          <p:spPr bwMode="auto">
            <a:xfrm>
              <a:off x="5740401" y="3673576"/>
              <a:ext cx="0" cy="7143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3" name="Line 918"/>
            <p:cNvSpPr>
              <a:spLocks noChangeShapeType="1"/>
            </p:cNvSpPr>
            <p:nvPr/>
          </p:nvSpPr>
          <p:spPr bwMode="auto">
            <a:xfrm>
              <a:off x="5718176" y="37450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4" name="Line 919"/>
            <p:cNvSpPr>
              <a:spLocks noChangeShapeType="1"/>
            </p:cNvSpPr>
            <p:nvPr/>
          </p:nvSpPr>
          <p:spPr bwMode="auto">
            <a:xfrm>
              <a:off x="6038851" y="3716439"/>
              <a:ext cx="0" cy="5715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5" name="Line 920"/>
            <p:cNvSpPr>
              <a:spLocks noChangeShapeType="1"/>
            </p:cNvSpPr>
            <p:nvPr/>
          </p:nvSpPr>
          <p:spPr bwMode="auto">
            <a:xfrm>
              <a:off x="6016626" y="3773589"/>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6" name="Line 921"/>
            <p:cNvSpPr>
              <a:spLocks noChangeShapeType="1"/>
            </p:cNvSpPr>
            <p:nvPr/>
          </p:nvSpPr>
          <p:spPr bwMode="auto">
            <a:xfrm>
              <a:off x="6338889" y="3559276"/>
              <a:ext cx="0" cy="428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7" name="Line 922"/>
            <p:cNvSpPr>
              <a:spLocks noChangeShapeType="1"/>
            </p:cNvSpPr>
            <p:nvPr/>
          </p:nvSpPr>
          <p:spPr bwMode="auto">
            <a:xfrm>
              <a:off x="6316664" y="360213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8" name="Line 923"/>
            <p:cNvSpPr>
              <a:spLocks noChangeShapeType="1"/>
            </p:cNvSpPr>
            <p:nvPr/>
          </p:nvSpPr>
          <p:spPr bwMode="auto">
            <a:xfrm>
              <a:off x="6638926" y="3514826"/>
              <a:ext cx="0" cy="6508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09" name="Line 924"/>
            <p:cNvSpPr>
              <a:spLocks noChangeShapeType="1"/>
            </p:cNvSpPr>
            <p:nvPr/>
          </p:nvSpPr>
          <p:spPr bwMode="auto">
            <a:xfrm>
              <a:off x="6611939" y="35799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0" name="Line 925"/>
            <p:cNvSpPr>
              <a:spLocks noChangeShapeType="1"/>
            </p:cNvSpPr>
            <p:nvPr/>
          </p:nvSpPr>
          <p:spPr bwMode="auto">
            <a:xfrm>
              <a:off x="6932614" y="3351314"/>
              <a:ext cx="0" cy="920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1" name="Line 926"/>
            <p:cNvSpPr>
              <a:spLocks noChangeShapeType="1"/>
            </p:cNvSpPr>
            <p:nvPr/>
          </p:nvSpPr>
          <p:spPr bwMode="auto">
            <a:xfrm>
              <a:off x="6910389" y="3443389"/>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2" name="Line 927"/>
            <p:cNvSpPr>
              <a:spLocks noChangeShapeType="1"/>
            </p:cNvSpPr>
            <p:nvPr/>
          </p:nvSpPr>
          <p:spPr bwMode="auto">
            <a:xfrm>
              <a:off x="7237414" y="3271939"/>
              <a:ext cx="0" cy="100012"/>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3" name="Line 928"/>
            <p:cNvSpPr>
              <a:spLocks noChangeShapeType="1"/>
            </p:cNvSpPr>
            <p:nvPr/>
          </p:nvSpPr>
          <p:spPr bwMode="auto">
            <a:xfrm>
              <a:off x="7215189" y="3371951"/>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4" name="Line 929"/>
            <p:cNvSpPr>
              <a:spLocks noChangeShapeType="1"/>
            </p:cNvSpPr>
            <p:nvPr/>
          </p:nvSpPr>
          <p:spPr bwMode="auto">
            <a:xfrm>
              <a:off x="7537451" y="2971901"/>
              <a:ext cx="0" cy="16351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5" name="Line 930"/>
            <p:cNvSpPr>
              <a:spLocks noChangeShapeType="1"/>
            </p:cNvSpPr>
            <p:nvPr/>
          </p:nvSpPr>
          <p:spPr bwMode="auto">
            <a:xfrm>
              <a:off x="7510464" y="31354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6" name="Line 931"/>
            <p:cNvSpPr>
              <a:spLocks noChangeShapeType="1"/>
            </p:cNvSpPr>
            <p:nvPr/>
          </p:nvSpPr>
          <p:spPr bwMode="auto">
            <a:xfrm>
              <a:off x="7835901" y="3143351"/>
              <a:ext cx="0" cy="793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7" name="Line 932"/>
            <p:cNvSpPr>
              <a:spLocks noChangeShapeType="1"/>
            </p:cNvSpPr>
            <p:nvPr/>
          </p:nvSpPr>
          <p:spPr bwMode="auto">
            <a:xfrm>
              <a:off x="7810501" y="322272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8" name="Line 933"/>
            <p:cNvSpPr>
              <a:spLocks noChangeShapeType="1"/>
            </p:cNvSpPr>
            <p:nvPr/>
          </p:nvSpPr>
          <p:spPr bwMode="auto">
            <a:xfrm>
              <a:off x="8135939" y="3194151"/>
              <a:ext cx="0" cy="5715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19" name="Line 934"/>
            <p:cNvSpPr>
              <a:spLocks noChangeShapeType="1"/>
            </p:cNvSpPr>
            <p:nvPr/>
          </p:nvSpPr>
          <p:spPr bwMode="auto">
            <a:xfrm>
              <a:off x="8108951" y="3251301"/>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20" name="Line 935"/>
            <p:cNvSpPr>
              <a:spLocks noChangeShapeType="1"/>
            </p:cNvSpPr>
            <p:nvPr/>
          </p:nvSpPr>
          <p:spPr bwMode="auto">
            <a:xfrm>
              <a:off x="8435976" y="3237014"/>
              <a:ext cx="0" cy="5715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21" name="Line 936"/>
            <p:cNvSpPr>
              <a:spLocks noChangeShapeType="1"/>
            </p:cNvSpPr>
            <p:nvPr/>
          </p:nvSpPr>
          <p:spPr bwMode="auto">
            <a:xfrm>
              <a:off x="8408989" y="329416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22" name="Line 937"/>
            <p:cNvSpPr>
              <a:spLocks noChangeShapeType="1"/>
            </p:cNvSpPr>
            <p:nvPr/>
          </p:nvSpPr>
          <p:spPr bwMode="auto">
            <a:xfrm>
              <a:off x="8734426" y="3365601"/>
              <a:ext cx="0" cy="7143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23" name="Line 938"/>
            <p:cNvSpPr>
              <a:spLocks noChangeShapeType="1"/>
            </p:cNvSpPr>
            <p:nvPr/>
          </p:nvSpPr>
          <p:spPr bwMode="auto">
            <a:xfrm>
              <a:off x="8709026" y="343703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24" name="Line 939"/>
            <p:cNvSpPr>
              <a:spLocks noChangeShapeType="1"/>
            </p:cNvSpPr>
            <p:nvPr/>
          </p:nvSpPr>
          <p:spPr bwMode="auto">
            <a:xfrm>
              <a:off x="5294314" y="2441676"/>
              <a:ext cx="0" cy="1446213"/>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25" name="Line 940"/>
            <p:cNvSpPr>
              <a:spLocks noChangeShapeType="1"/>
            </p:cNvSpPr>
            <p:nvPr/>
          </p:nvSpPr>
          <p:spPr bwMode="auto">
            <a:xfrm>
              <a:off x="5264151" y="3887889"/>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26" name="Line 941"/>
            <p:cNvSpPr>
              <a:spLocks noChangeShapeType="1"/>
            </p:cNvSpPr>
            <p:nvPr/>
          </p:nvSpPr>
          <p:spPr bwMode="auto">
            <a:xfrm>
              <a:off x="5264151" y="3602139"/>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27" name="Line 942"/>
            <p:cNvSpPr>
              <a:spLocks noChangeShapeType="1"/>
            </p:cNvSpPr>
            <p:nvPr/>
          </p:nvSpPr>
          <p:spPr bwMode="auto">
            <a:xfrm>
              <a:off x="5264151" y="3308451"/>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28" name="Line 943"/>
            <p:cNvSpPr>
              <a:spLocks noChangeShapeType="1"/>
            </p:cNvSpPr>
            <p:nvPr/>
          </p:nvSpPr>
          <p:spPr bwMode="auto">
            <a:xfrm>
              <a:off x="5264151" y="3021114"/>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29" name="Line 944"/>
            <p:cNvSpPr>
              <a:spLocks noChangeShapeType="1"/>
            </p:cNvSpPr>
            <p:nvPr/>
          </p:nvSpPr>
          <p:spPr bwMode="auto">
            <a:xfrm>
              <a:off x="5264151" y="2727426"/>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30" name="Line 945"/>
            <p:cNvSpPr>
              <a:spLocks noChangeShapeType="1"/>
            </p:cNvSpPr>
            <p:nvPr/>
          </p:nvSpPr>
          <p:spPr bwMode="auto">
            <a:xfrm>
              <a:off x="5264151" y="2441676"/>
              <a:ext cx="30163"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31" name="Line 946"/>
            <p:cNvSpPr>
              <a:spLocks noChangeShapeType="1"/>
            </p:cNvSpPr>
            <p:nvPr/>
          </p:nvSpPr>
          <p:spPr bwMode="auto">
            <a:xfrm>
              <a:off x="5294314" y="3887889"/>
              <a:ext cx="35941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2" name="Line 947"/>
            <p:cNvSpPr>
              <a:spLocks noChangeShapeType="1"/>
            </p:cNvSpPr>
            <p:nvPr/>
          </p:nvSpPr>
          <p:spPr bwMode="auto">
            <a:xfrm flipV="1">
              <a:off x="5294314" y="3887889"/>
              <a:ext cx="0" cy="28575"/>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33" name="Line 948"/>
            <p:cNvSpPr>
              <a:spLocks noChangeShapeType="1"/>
            </p:cNvSpPr>
            <p:nvPr/>
          </p:nvSpPr>
          <p:spPr bwMode="auto">
            <a:xfrm flipV="1">
              <a:off x="5594351" y="3887889"/>
              <a:ext cx="0" cy="28575"/>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434" name="Line 949"/>
            <p:cNvSpPr>
              <a:spLocks noChangeShapeType="1"/>
            </p:cNvSpPr>
            <p:nvPr/>
          </p:nvSpPr>
          <p:spPr bwMode="auto">
            <a:xfrm flipV="1">
              <a:off x="5892801"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5" name="Line 950"/>
            <p:cNvSpPr>
              <a:spLocks noChangeShapeType="1"/>
            </p:cNvSpPr>
            <p:nvPr/>
          </p:nvSpPr>
          <p:spPr bwMode="auto">
            <a:xfrm flipV="1">
              <a:off x="6192839"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6" name="Line 951"/>
            <p:cNvSpPr>
              <a:spLocks noChangeShapeType="1"/>
            </p:cNvSpPr>
            <p:nvPr/>
          </p:nvSpPr>
          <p:spPr bwMode="auto">
            <a:xfrm flipV="1">
              <a:off x="6492876"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7" name="Line 952"/>
            <p:cNvSpPr>
              <a:spLocks noChangeShapeType="1"/>
            </p:cNvSpPr>
            <p:nvPr/>
          </p:nvSpPr>
          <p:spPr bwMode="auto">
            <a:xfrm flipV="1">
              <a:off x="6791326"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8" name="Line 953"/>
            <p:cNvSpPr>
              <a:spLocks noChangeShapeType="1"/>
            </p:cNvSpPr>
            <p:nvPr/>
          </p:nvSpPr>
          <p:spPr bwMode="auto">
            <a:xfrm flipV="1">
              <a:off x="7091364"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39" name="Line 954"/>
            <p:cNvSpPr>
              <a:spLocks noChangeShapeType="1"/>
            </p:cNvSpPr>
            <p:nvPr/>
          </p:nvSpPr>
          <p:spPr bwMode="auto">
            <a:xfrm flipV="1">
              <a:off x="7391401"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0" name="Line 955"/>
            <p:cNvSpPr>
              <a:spLocks noChangeShapeType="1"/>
            </p:cNvSpPr>
            <p:nvPr/>
          </p:nvSpPr>
          <p:spPr bwMode="auto">
            <a:xfrm flipV="1">
              <a:off x="7689851"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1" name="Line 956"/>
            <p:cNvSpPr>
              <a:spLocks noChangeShapeType="1"/>
            </p:cNvSpPr>
            <p:nvPr/>
          </p:nvSpPr>
          <p:spPr bwMode="auto">
            <a:xfrm flipV="1">
              <a:off x="7989889"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2" name="Line 957"/>
            <p:cNvSpPr>
              <a:spLocks noChangeShapeType="1"/>
            </p:cNvSpPr>
            <p:nvPr/>
          </p:nvSpPr>
          <p:spPr bwMode="auto">
            <a:xfrm flipV="1">
              <a:off x="8289926"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3" name="Line 958"/>
            <p:cNvSpPr>
              <a:spLocks noChangeShapeType="1"/>
            </p:cNvSpPr>
            <p:nvPr/>
          </p:nvSpPr>
          <p:spPr bwMode="auto">
            <a:xfrm flipV="1">
              <a:off x="8588376"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4" name="Line 959"/>
            <p:cNvSpPr>
              <a:spLocks noChangeShapeType="1"/>
            </p:cNvSpPr>
            <p:nvPr/>
          </p:nvSpPr>
          <p:spPr bwMode="auto">
            <a:xfrm flipV="1">
              <a:off x="8888414" y="3887889"/>
              <a:ext cx="0" cy="2857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445" name="Rectangle 961"/>
            <p:cNvSpPr>
              <a:spLocks noChangeArrowheads="1"/>
            </p:cNvSpPr>
            <p:nvPr/>
          </p:nvSpPr>
          <p:spPr bwMode="auto">
            <a:xfrm>
              <a:off x="5157789" y="3830739"/>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a:t>
              </a:r>
              <a:endParaRPr lang="nb-NO" sz="1000">
                <a:latin typeface="Times New Roman" pitchFamily="18" charset="0"/>
                <a:cs typeface="Times New Roman" panose="02020603050405020304" pitchFamily="18" charset="0"/>
              </a:endParaRPr>
            </a:p>
          </p:txBody>
        </p:sp>
        <p:sp>
          <p:nvSpPr>
            <p:cNvPr id="14446" name="Rectangle 962"/>
            <p:cNvSpPr>
              <a:spLocks noChangeArrowheads="1"/>
            </p:cNvSpPr>
            <p:nvPr/>
          </p:nvSpPr>
          <p:spPr bwMode="auto">
            <a:xfrm>
              <a:off x="5054601" y="3544989"/>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100</a:t>
              </a:r>
              <a:endParaRPr lang="nb-NO" sz="1000">
                <a:latin typeface="Times New Roman" pitchFamily="18" charset="0"/>
                <a:cs typeface="Times New Roman" panose="02020603050405020304" pitchFamily="18" charset="0"/>
              </a:endParaRPr>
            </a:p>
          </p:txBody>
        </p:sp>
        <p:sp>
          <p:nvSpPr>
            <p:cNvPr id="14447" name="Rectangle 963"/>
            <p:cNvSpPr>
              <a:spLocks noChangeArrowheads="1"/>
            </p:cNvSpPr>
            <p:nvPr/>
          </p:nvSpPr>
          <p:spPr bwMode="auto">
            <a:xfrm>
              <a:off x="5054601" y="3251301"/>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200</a:t>
              </a:r>
              <a:endParaRPr lang="nb-NO" sz="1000">
                <a:latin typeface="Times New Roman" pitchFamily="18" charset="0"/>
                <a:cs typeface="Times New Roman" panose="02020603050405020304" pitchFamily="18" charset="0"/>
              </a:endParaRPr>
            </a:p>
          </p:txBody>
        </p:sp>
        <p:sp>
          <p:nvSpPr>
            <p:cNvPr id="14448" name="Rectangle 964"/>
            <p:cNvSpPr>
              <a:spLocks noChangeArrowheads="1"/>
            </p:cNvSpPr>
            <p:nvPr/>
          </p:nvSpPr>
          <p:spPr bwMode="auto">
            <a:xfrm>
              <a:off x="5054601" y="2963964"/>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300</a:t>
              </a:r>
              <a:endParaRPr lang="nb-NO" sz="1000">
                <a:latin typeface="Times New Roman" pitchFamily="18" charset="0"/>
                <a:cs typeface="Times New Roman" panose="02020603050405020304" pitchFamily="18" charset="0"/>
              </a:endParaRPr>
            </a:p>
          </p:txBody>
        </p:sp>
        <p:sp>
          <p:nvSpPr>
            <p:cNvPr id="14449" name="Rectangle 965"/>
            <p:cNvSpPr>
              <a:spLocks noChangeArrowheads="1"/>
            </p:cNvSpPr>
            <p:nvPr/>
          </p:nvSpPr>
          <p:spPr bwMode="auto">
            <a:xfrm>
              <a:off x="5054601" y="2670276"/>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400</a:t>
              </a:r>
              <a:endParaRPr lang="nb-NO" sz="1000">
                <a:latin typeface="Times New Roman" pitchFamily="18" charset="0"/>
                <a:cs typeface="Times New Roman" panose="02020603050405020304" pitchFamily="18" charset="0"/>
              </a:endParaRPr>
            </a:p>
          </p:txBody>
        </p:sp>
        <p:sp>
          <p:nvSpPr>
            <p:cNvPr id="14450" name="Rectangle 966"/>
            <p:cNvSpPr>
              <a:spLocks noChangeArrowheads="1"/>
            </p:cNvSpPr>
            <p:nvPr/>
          </p:nvSpPr>
          <p:spPr bwMode="auto">
            <a:xfrm>
              <a:off x="5054601" y="2384526"/>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500</a:t>
              </a:r>
              <a:endParaRPr lang="nb-NO" sz="1000">
                <a:latin typeface="Times New Roman" pitchFamily="18" charset="0"/>
                <a:cs typeface="Times New Roman" panose="02020603050405020304" pitchFamily="18" charset="0"/>
              </a:endParaRPr>
            </a:p>
          </p:txBody>
        </p:sp>
        <p:sp>
          <p:nvSpPr>
            <p:cNvPr id="14559" name="Rectangle 1592"/>
            <p:cNvSpPr>
              <a:spLocks noChangeArrowheads="1"/>
            </p:cNvSpPr>
            <p:nvPr/>
          </p:nvSpPr>
          <p:spPr bwMode="auto">
            <a:xfrm>
              <a:off x="854076" y="3776764"/>
              <a:ext cx="117475" cy="104775"/>
            </a:xfrm>
            <a:prstGeom prst="rect">
              <a:avLst/>
            </a:prstGeom>
            <a:solidFill>
              <a:schemeClr val="bg2"/>
            </a:solidFill>
            <a:ln w="7938">
              <a:solidFill>
                <a:srgbClr val="000000"/>
              </a:solidFill>
              <a:miter lim="800000"/>
              <a:headEnd/>
              <a:tailEnd/>
            </a:ln>
          </p:spPr>
          <p:txBody>
            <a:bodyPr/>
            <a:lstStyle/>
            <a:p>
              <a:endParaRPr lang="en-US" sz="1000">
                <a:latin typeface="Times New Roman" panose="02020603050405020304" pitchFamily="18" charset="0"/>
                <a:cs typeface="Times New Roman" panose="02020603050405020304" pitchFamily="18" charset="0"/>
              </a:endParaRPr>
            </a:p>
          </p:txBody>
        </p:sp>
        <p:sp>
          <p:nvSpPr>
            <p:cNvPr id="14560" name="Rectangle 1593"/>
            <p:cNvSpPr>
              <a:spLocks noChangeArrowheads="1"/>
            </p:cNvSpPr>
            <p:nvPr/>
          </p:nvSpPr>
          <p:spPr bwMode="auto">
            <a:xfrm>
              <a:off x="1149351" y="3705326"/>
              <a:ext cx="127000" cy="176213"/>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1" name="Rectangle 1594"/>
            <p:cNvSpPr>
              <a:spLocks noChangeArrowheads="1"/>
            </p:cNvSpPr>
            <p:nvPr/>
          </p:nvSpPr>
          <p:spPr bwMode="auto">
            <a:xfrm>
              <a:off x="1452564" y="3786289"/>
              <a:ext cx="119062" cy="952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2" name="Rectangle 1595"/>
            <p:cNvSpPr>
              <a:spLocks noChangeArrowheads="1"/>
            </p:cNvSpPr>
            <p:nvPr/>
          </p:nvSpPr>
          <p:spPr bwMode="auto">
            <a:xfrm>
              <a:off x="1749426" y="3640239"/>
              <a:ext cx="125413" cy="24130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3" name="Rectangle 1596"/>
            <p:cNvSpPr>
              <a:spLocks noChangeArrowheads="1"/>
            </p:cNvSpPr>
            <p:nvPr/>
          </p:nvSpPr>
          <p:spPr bwMode="auto">
            <a:xfrm>
              <a:off x="2052639" y="3560864"/>
              <a:ext cx="119062" cy="320675"/>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4" name="Rectangle 1597"/>
            <p:cNvSpPr>
              <a:spLocks noChangeArrowheads="1"/>
            </p:cNvSpPr>
            <p:nvPr/>
          </p:nvSpPr>
          <p:spPr bwMode="auto">
            <a:xfrm>
              <a:off x="2349501" y="3456089"/>
              <a:ext cx="125413" cy="4254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5" name="Rectangle 1598"/>
            <p:cNvSpPr>
              <a:spLocks noChangeArrowheads="1"/>
            </p:cNvSpPr>
            <p:nvPr/>
          </p:nvSpPr>
          <p:spPr bwMode="auto">
            <a:xfrm>
              <a:off x="2654301" y="3341789"/>
              <a:ext cx="117475" cy="5397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6" name="Rectangle 1599"/>
            <p:cNvSpPr>
              <a:spLocks noChangeArrowheads="1"/>
            </p:cNvSpPr>
            <p:nvPr/>
          </p:nvSpPr>
          <p:spPr bwMode="auto">
            <a:xfrm>
              <a:off x="2949576" y="2979839"/>
              <a:ext cx="117475" cy="90170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7" name="Rectangle 1600"/>
            <p:cNvSpPr>
              <a:spLocks noChangeArrowheads="1"/>
            </p:cNvSpPr>
            <p:nvPr/>
          </p:nvSpPr>
          <p:spPr bwMode="auto">
            <a:xfrm>
              <a:off x="3246439" y="3044926"/>
              <a:ext cx="125412" cy="836613"/>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8" name="Rectangle 1601"/>
            <p:cNvSpPr>
              <a:spLocks noChangeArrowheads="1"/>
            </p:cNvSpPr>
            <p:nvPr/>
          </p:nvSpPr>
          <p:spPr bwMode="auto">
            <a:xfrm>
              <a:off x="3548064" y="3430689"/>
              <a:ext cx="119062" cy="45085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69" name="Rectangle 1602"/>
            <p:cNvSpPr>
              <a:spLocks noChangeArrowheads="1"/>
            </p:cNvSpPr>
            <p:nvPr/>
          </p:nvSpPr>
          <p:spPr bwMode="auto">
            <a:xfrm>
              <a:off x="3846514" y="3479901"/>
              <a:ext cx="125412" cy="401638"/>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70" name="Rectangle 1603"/>
            <p:cNvSpPr>
              <a:spLocks noChangeArrowheads="1"/>
            </p:cNvSpPr>
            <p:nvPr/>
          </p:nvSpPr>
          <p:spPr bwMode="auto">
            <a:xfrm>
              <a:off x="4149726" y="3462439"/>
              <a:ext cx="119063" cy="419100"/>
            </a:xfrm>
            <a:prstGeom prst="rect">
              <a:avLst/>
            </a:prstGeom>
            <a:solidFill>
              <a:schemeClr val="bg2"/>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4571" name="Line 1604"/>
            <p:cNvSpPr>
              <a:spLocks noChangeShapeType="1"/>
            </p:cNvSpPr>
            <p:nvPr/>
          </p:nvSpPr>
          <p:spPr bwMode="auto">
            <a:xfrm>
              <a:off x="911226" y="3776764"/>
              <a:ext cx="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72" name="Line 1605"/>
            <p:cNvSpPr>
              <a:spLocks noChangeShapeType="1"/>
            </p:cNvSpPr>
            <p:nvPr/>
          </p:nvSpPr>
          <p:spPr bwMode="auto">
            <a:xfrm>
              <a:off x="889001" y="3776764"/>
              <a:ext cx="53975"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73" name="Line 1606"/>
            <p:cNvSpPr>
              <a:spLocks noChangeShapeType="1"/>
            </p:cNvSpPr>
            <p:nvPr/>
          </p:nvSpPr>
          <p:spPr bwMode="auto">
            <a:xfrm flipV="1">
              <a:off x="1209676" y="3657701"/>
              <a:ext cx="0" cy="47625"/>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74" name="Line 1607"/>
            <p:cNvSpPr>
              <a:spLocks noChangeShapeType="1"/>
            </p:cNvSpPr>
            <p:nvPr/>
          </p:nvSpPr>
          <p:spPr bwMode="auto">
            <a:xfrm>
              <a:off x="1187451" y="3657701"/>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75" name="Line 1608"/>
            <p:cNvSpPr>
              <a:spLocks noChangeShapeType="1"/>
            </p:cNvSpPr>
            <p:nvPr/>
          </p:nvSpPr>
          <p:spPr bwMode="auto">
            <a:xfrm flipV="1">
              <a:off x="1512889" y="3768826"/>
              <a:ext cx="0" cy="174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76" name="Line 1609"/>
            <p:cNvSpPr>
              <a:spLocks noChangeShapeType="1"/>
            </p:cNvSpPr>
            <p:nvPr/>
          </p:nvSpPr>
          <p:spPr bwMode="auto">
            <a:xfrm>
              <a:off x="1490664" y="376882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77" name="Line 1610"/>
            <p:cNvSpPr>
              <a:spLocks noChangeShapeType="1"/>
            </p:cNvSpPr>
            <p:nvPr/>
          </p:nvSpPr>
          <p:spPr bwMode="auto">
            <a:xfrm flipV="1">
              <a:off x="1808164" y="3584676"/>
              <a:ext cx="0" cy="555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78" name="Line 1611"/>
            <p:cNvSpPr>
              <a:spLocks noChangeShapeType="1"/>
            </p:cNvSpPr>
            <p:nvPr/>
          </p:nvSpPr>
          <p:spPr bwMode="auto">
            <a:xfrm>
              <a:off x="1785939" y="3584676"/>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79" name="Line 1612"/>
            <p:cNvSpPr>
              <a:spLocks noChangeShapeType="1"/>
            </p:cNvSpPr>
            <p:nvPr/>
          </p:nvSpPr>
          <p:spPr bwMode="auto">
            <a:xfrm flipV="1">
              <a:off x="2112964" y="3495776"/>
              <a:ext cx="0" cy="6508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0" name="Line 1613"/>
            <p:cNvSpPr>
              <a:spLocks noChangeShapeType="1"/>
            </p:cNvSpPr>
            <p:nvPr/>
          </p:nvSpPr>
          <p:spPr bwMode="auto">
            <a:xfrm>
              <a:off x="2090739" y="3495776"/>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1" name="Line 1614"/>
            <p:cNvSpPr>
              <a:spLocks noChangeShapeType="1"/>
            </p:cNvSpPr>
            <p:nvPr/>
          </p:nvSpPr>
          <p:spPr bwMode="auto">
            <a:xfrm flipV="1">
              <a:off x="2408239" y="3375126"/>
              <a:ext cx="0" cy="809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2" name="Line 1615"/>
            <p:cNvSpPr>
              <a:spLocks noChangeShapeType="1"/>
            </p:cNvSpPr>
            <p:nvPr/>
          </p:nvSpPr>
          <p:spPr bwMode="auto">
            <a:xfrm>
              <a:off x="2381251" y="3375126"/>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3" name="Line 1616"/>
            <p:cNvSpPr>
              <a:spLocks noChangeShapeType="1"/>
            </p:cNvSpPr>
            <p:nvPr/>
          </p:nvSpPr>
          <p:spPr bwMode="auto">
            <a:xfrm flipV="1">
              <a:off x="2711451" y="3205264"/>
              <a:ext cx="0" cy="13652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4" name="Line 1617"/>
            <p:cNvSpPr>
              <a:spLocks noChangeShapeType="1"/>
            </p:cNvSpPr>
            <p:nvPr/>
          </p:nvSpPr>
          <p:spPr bwMode="auto">
            <a:xfrm>
              <a:off x="2689226" y="3205264"/>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5" name="Line 1618"/>
            <p:cNvSpPr>
              <a:spLocks noChangeShapeType="1"/>
            </p:cNvSpPr>
            <p:nvPr/>
          </p:nvSpPr>
          <p:spPr bwMode="auto">
            <a:xfrm flipV="1">
              <a:off x="3009901" y="2673451"/>
              <a:ext cx="0" cy="30638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6" name="Line 1619"/>
            <p:cNvSpPr>
              <a:spLocks noChangeShapeType="1"/>
            </p:cNvSpPr>
            <p:nvPr/>
          </p:nvSpPr>
          <p:spPr bwMode="auto">
            <a:xfrm>
              <a:off x="2981326" y="2673451"/>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7" name="Line 1620"/>
            <p:cNvSpPr>
              <a:spLocks noChangeShapeType="1"/>
            </p:cNvSpPr>
            <p:nvPr/>
          </p:nvSpPr>
          <p:spPr bwMode="auto">
            <a:xfrm flipV="1">
              <a:off x="3305176" y="2770289"/>
              <a:ext cx="0" cy="27463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8" name="Line 1621"/>
            <p:cNvSpPr>
              <a:spLocks noChangeShapeType="1"/>
            </p:cNvSpPr>
            <p:nvPr/>
          </p:nvSpPr>
          <p:spPr bwMode="auto">
            <a:xfrm>
              <a:off x="3278189" y="277028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89" name="Line 1622"/>
            <p:cNvSpPr>
              <a:spLocks noChangeShapeType="1"/>
            </p:cNvSpPr>
            <p:nvPr/>
          </p:nvSpPr>
          <p:spPr bwMode="auto">
            <a:xfrm flipV="1">
              <a:off x="3608389" y="3278289"/>
              <a:ext cx="0" cy="15240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0" name="Line 1623"/>
            <p:cNvSpPr>
              <a:spLocks noChangeShapeType="1"/>
            </p:cNvSpPr>
            <p:nvPr/>
          </p:nvSpPr>
          <p:spPr bwMode="auto">
            <a:xfrm>
              <a:off x="3586164" y="3278289"/>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1" name="Line 1624"/>
            <p:cNvSpPr>
              <a:spLocks noChangeShapeType="1"/>
            </p:cNvSpPr>
            <p:nvPr/>
          </p:nvSpPr>
          <p:spPr bwMode="auto">
            <a:xfrm flipV="1">
              <a:off x="3903664" y="3351314"/>
              <a:ext cx="0" cy="12858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2" name="Line 1625"/>
            <p:cNvSpPr>
              <a:spLocks noChangeShapeType="1"/>
            </p:cNvSpPr>
            <p:nvPr/>
          </p:nvSpPr>
          <p:spPr bwMode="auto">
            <a:xfrm>
              <a:off x="3879851" y="3351314"/>
              <a:ext cx="53975"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3" name="Line 1626"/>
            <p:cNvSpPr>
              <a:spLocks noChangeShapeType="1"/>
            </p:cNvSpPr>
            <p:nvPr/>
          </p:nvSpPr>
          <p:spPr bwMode="auto">
            <a:xfrm flipV="1">
              <a:off x="4208464" y="3351314"/>
              <a:ext cx="0" cy="11112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4" name="Line 1627"/>
            <p:cNvSpPr>
              <a:spLocks noChangeShapeType="1"/>
            </p:cNvSpPr>
            <p:nvPr/>
          </p:nvSpPr>
          <p:spPr bwMode="auto">
            <a:xfrm>
              <a:off x="4186239" y="33513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5" name="Line 1628"/>
            <p:cNvSpPr>
              <a:spLocks noChangeShapeType="1"/>
            </p:cNvSpPr>
            <p:nvPr/>
          </p:nvSpPr>
          <p:spPr bwMode="auto">
            <a:xfrm>
              <a:off x="911226" y="3776764"/>
              <a:ext cx="0"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96" name="Line 1629"/>
            <p:cNvSpPr>
              <a:spLocks noChangeShapeType="1"/>
            </p:cNvSpPr>
            <p:nvPr/>
          </p:nvSpPr>
          <p:spPr bwMode="auto">
            <a:xfrm>
              <a:off x="889001" y="3776764"/>
              <a:ext cx="53975" cy="0"/>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97" name="Line 1630"/>
            <p:cNvSpPr>
              <a:spLocks noChangeShapeType="1"/>
            </p:cNvSpPr>
            <p:nvPr/>
          </p:nvSpPr>
          <p:spPr bwMode="auto">
            <a:xfrm>
              <a:off x="1209676" y="3705326"/>
              <a:ext cx="0" cy="39688"/>
            </a:xfrm>
            <a:prstGeom prst="line">
              <a:avLst/>
            </a:prstGeom>
            <a:noFill/>
            <a:ln w="7938">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598" name="Line 1631"/>
            <p:cNvSpPr>
              <a:spLocks noChangeShapeType="1"/>
            </p:cNvSpPr>
            <p:nvPr/>
          </p:nvSpPr>
          <p:spPr bwMode="auto">
            <a:xfrm>
              <a:off x="1187451" y="37450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599" name="Line 1632"/>
            <p:cNvSpPr>
              <a:spLocks noChangeShapeType="1"/>
            </p:cNvSpPr>
            <p:nvPr/>
          </p:nvSpPr>
          <p:spPr bwMode="auto">
            <a:xfrm>
              <a:off x="1512889" y="3786289"/>
              <a:ext cx="0" cy="158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0" name="Line 1633"/>
            <p:cNvSpPr>
              <a:spLocks noChangeShapeType="1"/>
            </p:cNvSpPr>
            <p:nvPr/>
          </p:nvSpPr>
          <p:spPr bwMode="auto">
            <a:xfrm>
              <a:off x="1490664" y="380216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1" name="Line 1634"/>
            <p:cNvSpPr>
              <a:spLocks noChangeShapeType="1"/>
            </p:cNvSpPr>
            <p:nvPr/>
          </p:nvSpPr>
          <p:spPr bwMode="auto">
            <a:xfrm>
              <a:off x="1808164" y="3640239"/>
              <a:ext cx="0" cy="6508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2" name="Line 1635"/>
            <p:cNvSpPr>
              <a:spLocks noChangeShapeType="1"/>
            </p:cNvSpPr>
            <p:nvPr/>
          </p:nvSpPr>
          <p:spPr bwMode="auto">
            <a:xfrm>
              <a:off x="1782764" y="3705326"/>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3" name="Line 1636"/>
            <p:cNvSpPr>
              <a:spLocks noChangeShapeType="1"/>
            </p:cNvSpPr>
            <p:nvPr/>
          </p:nvSpPr>
          <p:spPr bwMode="auto">
            <a:xfrm>
              <a:off x="2112964" y="3560864"/>
              <a:ext cx="0" cy="7143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4" name="Line 1637"/>
            <p:cNvSpPr>
              <a:spLocks noChangeShapeType="1"/>
            </p:cNvSpPr>
            <p:nvPr/>
          </p:nvSpPr>
          <p:spPr bwMode="auto">
            <a:xfrm>
              <a:off x="2090739" y="3632301"/>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5" name="Line 1638"/>
            <p:cNvSpPr>
              <a:spLocks noChangeShapeType="1"/>
            </p:cNvSpPr>
            <p:nvPr/>
          </p:nvSpPr>
          <p:spPr bwMode="auto">
            <a:xfrm>
              <a:off x="2408239" y="3456089"/>
              <a:ext cx="0" cy="87312"/>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6" name="Line 1639"/>
            <p:cNvSpPr>
              <a:spLocks noChangeShapeType="1"/>
            </p:cNvSpPr>
            <p:nvPr/>
          </p:nvSpPr>
          <p:spPr bwMode="auto">
            <a:xfrm>
              <a:off x="2382839" y="3543401"/>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7" name="Line 1640"/>
            <p:cNvSpPr>
              <a:spLocks noChangeShapeType="1"/>
            </p:cNvSpPr>
            <p:nvPr/>
          </p:nvSpPr>
          <p:spPr bwMode="auto">
            <a:xfrm>
              <a:off x="2711451" y="3341789"/>
              <a:ext cx="0" cy="138112"/>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8" name="Line 1641"/>
            <p:cNvSpPr>
              <a:spLocks noChangeShapeType="1"/>
            </p:cNvSpPr>
            <p:nvPr/>
          </p:nvSpPr>
          <p:spPr bwMode="auto">
            <a:xfrm>
              <a:off x="2686051" y="3479901"/>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09" name="Line 1642"/>
            <p:cNvSpPr>
              <a:spLocks noChangeShapeType="1"/>
            </p:cNvSpPr>
            <p:nvPr/>
          </p:nvSpPr>
          <p:spPr bwMode="auto">
            <a:xfrm>
              <a:off x="3009901" y="2979839"/>
              <a:ext cx="0" cy="29845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0" name="Line 1643"/>
            <p:cNvSpPr>
              <a:spLocks noChangeShapeType="1"/>
            </p:cNvSpPr>
            <p:nvPr/>
          </p:nvSpPr>
          <p:spPr bwMode="auto">
            <a:xfrm>
              <a:off x="2981326" y="3278289"/>
              <a:ext cx="52388"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1" name="Line 1644"/>
            <p:cNvSpPr>
              <a:spLocks noChangeShapeType="1"/>
            </p:cNvSpPr>
            <p:nvPr/>
          </p:nvSpPr>
          <p:spPr bwMode="auto">
            <a:xfrm>
              <a:off x="3305176" y="3044926"/>
              <a:ext cx="0" cy="28098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2" name="Line 1645"/>
            <p:cNvSpPr>
              <a:spLocks noChangeShapeType="1"/>
            </p:cNvSpPr>
            <p:nvPr/>
          </p:nvSpPr>
          <p:spPr bwMode="auto">
            <a:xfrm>
              <a:off x="3278189" y="3325914"/>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3" name="Line 1646"/>
            <p:cNvSpPr>
              <a:spLocks noChangeShapeType="1"/>
            </p:cNvSpPr>
            <p:nvPr/>
          </p:nvSpPr>
          <p:spPr bwMode="auto">
            <a:xfrm>
              <a:off x="3608389" y="3430689"/>
              <a:ext cx="0" cy="15398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4" name="Line 1647"/>
            <p:cNvSpPr>
              <a:spLocks noChangeShapeType="1"/>
            </p:cNvSpPr>
            <p:nvPr/>
          </p:nvSpPr>
          <p:spPr bwMode="auto">
            <a:xfrm>
              <a:off x="3576639" y="3584676"/>
              <a:ext cx="5238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5" name="Line 1648"/>
            <p:cNvSpPr>
              <a:spLocks noChangeShapeType="1"/>
            </p:cNvSpPr>
            <p:nvPr/>
          </p:nvSpPr>
          <p:spPr bwMode="auto">
            <a:xfrm>
              <a:off x="3903664" y="3479901"/>
              <a:ext cx="0" cy="13652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6" name="Line 1649"/>
            <p:cNvSpPr>
              <a:spLocks noChangeShapeType="1"/>
            </p:cNvSpPr>
            <p:nvPr/>
          </p:nvSpPr>
          <p:spPr bwMode="auto">
            <a:xfrm>
              <a:off x="3875089" y="3616426"/>
              <a:ext cx="53975"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7" name="Line 1650"/>
            <p:cNvSpPr>
              <a:spLocks noChangeShapeType="1"/>
            </p:cNvSpPr>
            <p:nvPr/>
          </p:nvSpPr>
          <p:spPr bwMode="auto">
            <a:xfrm>
              <a:off x="4208464" y="3462439"/>
              <a:ext cx="0" cy="11430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8" name="Line 1651"/>
            <p:cNvSpPr>
              <a:spLocks noChangeShapeType="1"/>
            </p:cNvSpPr>
            <p:nvPr/>
          </p:nvSpPr>
          <p:spPr bwMode="auto">
            <a:xfrm>
              <a:off x="4186239" y="3576739"/>
              <a:ext cx="5080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19" name="Line 1652"/>
            <p:cNvSpPr>
              <a:spLocks noChangeShapeType="1"/>
            </p:cNvSpPr>
            <p:nvPr/>
          </p:nvSpPr>
          <p:spPr bwMode="auto">
            <a:xfrm>
              <a:off x="763589" y="2455964"/>
              <a:ext cx="0" cy="1425575"/>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0" name="Line 1653"/>
            <p:cNvSpPr>
              <a:spLocks noChangeShapeType="1"/>
            </p:cNvSpPr>
            <p:nvPr/>
          </p:nvSpPr>
          <p:spPr bwMode="auto">
            <a:xfrm>
              <a:off x="735014" y="3881539"/>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1" name="Line 1654"/>
            <p:cNvSpPr>
              <a:spLocks noChangeShapeType="1"/>
            </p:cNvSpPr>
            <p:nvPr/>
          </p:nvSpPr>
          <p:spPr bwMode="auto">
            <a:xfrm>
              <a:off x="735014" y="3681514"/>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2" name="Line 1655"/>
            <p:cNvSpPr>
              <a:spLocks noChangeShapeType="1"/>
            </p:cNvSpPr>
            <p:nvPr/>
          </p:nvSpPr>
          <p:spPr bwMode="auto">
            <a:xfrm>
              <a:off x="735014" y="3470376"/>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3" name="Line 1656"/>
            <p:cNvSpPr>
              <a:spLocks noChangeShapeType="1"/>
            </p:cNvSpPr>
            <p:nvPr/>
          </p:nvSpPr>
          <p:spPr bwMode="auto">
            <a:xfrm>
              <a:off x="735014" y="3270351"/>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4" name="Line 1657"/>
            <p:cNvSpPr>
              <a:spLocks noChangeShapeType="1"/>
            </p:cNvSpPr>
            <p:nvPr/>
          </p:nvSpPr>
          <p:spPr bwMode="auto">
            <a:xfrm>
              <a:off x="735014" y="3068739"/>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5" name="Line 1658"/>
            <p:cNvSpPr>
              <a:spLocks noChangeShapeType="1"/>
            </p:cNvSpPr>
            <p:nvPr/>
          </p:nvSpPr>
          <p:spPr bwMode="auto">
            <a:xfrm>
              <a:off x="735014" y="2867126"/>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6" name="Line 1659"/>
            <p:cNvSpPr>
              <a:spLocks noChangeShapeType="1"/>
            </p:cNvSpPr>
            <p:nvPr/>
          </p:nvSpPr>
          <p:spPr bwMode="auto">
            <a:xfrm>
              <a:off x="735014" y="2657576"/>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7" name="Line 1660"/>
            <p:cNvSpPr>
              <a:spLocks noChangeShapeType="1"/>
            </p:cNvSpPr>
            <p:nvPr/>
          </p:nvSpPr>
          <p:spPr bwMode="auto">
            <a:xfrm>
              <a:off x="735014" y="2455964"/>
              <a:ext cx="28575" cy="0"/>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28" name="Line 1661"/>
            <p:cNvSpPr>
              <a:spLocks noChangeShapeType="1"/>
            </p:cNvSpPr>
            <p:nvPr/>
          </p:nvSpPr>
          <p:spPr bwMode="auto">
            <a:xfrm>
              <a:off x="763589" y="3881539"/>
              <a:ext cx="359251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4629" name="Line 1662"/>
            <p:cNvSpPr>
              <a:spLocks noChangeShapeType="1"/>
            </p:cNvSpPr>
            <p:nvPr/>
          </p:nvSpPr>
          <p:spPr bwMode="auto">
            <a:xfrm flipV="1">
              <a:off x="763589"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0" name="Line 1663"/>
            <p:cNvSpPr>
              <a:spLocks noChangeShapeType="1"/>
            </p:cNvSpPr>
            <p:nvPr/>
          </p:nvSpPr>
          <p:spPr bwMode="auto">
            <a:xfrm flipV="1">
              <a:off x="1060451"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1" name="Line 1664"/>
            <p:cNvSpPr>
              <a:spLocks noChangeShapeType="1"/>
            </p:cNvSpPr>
            <p:nvPr/>
          </p:nvSpPr>
          <p:spPr bwMode="auto">
            <a:xfrm flipV="1">
              <a:off x="1363664"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2" name="Line 1665"/>
            <p:cNvSpPr>
              <a:spLocks noChangeShapeType="1"/>
            </p:cNvSpPr>
            <p:nvPr/>
          </p:nvSpPr>
          <p:spPr bwMode="auto">
            <a:xfrm flipV="1">
              <a:off x="1660526"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3" name="Line 1666"/>
            <p:cNvSpPr>
              <a:spLocks noChangeShapeType="1"/>
            </p:cNvSpPr>
            <p:nvPr/>
          </p:nvSpPr>
          <p:spPr bwMode="auto">
            <a:xfrm flipV="1">
              <a:off x="1965326"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4" name="Line 1667"/>
            <p:cNvSpPr>
              <a:spLocks noChangeShapeType="1"/>
            </p:cNvSpPr>
            <p:nvPr/>
          </p:nvSpPr>
          <p:spPr bwMode="auto">
            <a:xfrm flipV="1">
              <a:off x="2260601"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5" name="Line 1668"/>
            <p:cNvSpPr>
              <a:spLocks noChangeShapeType="1"/>
            </p:cNvSpPr>
            <p:nvPr/>
          </p:nvSpPr>
          <p:spPr bwMode="auto">
            <a:xfrm flipV="1">
              <a:off x="2563814"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6" name="Line 1669"/>
            <p:cNvSpPr>
              <a:spLocks noChangeShapeType="1"/>
            </p:cNvSpPr>
            <p:nvPr/>
          </p:nvSpPr>
          <p:spPr bwMode="auto">
            <a:xfrm flipV="1">
              <a:off x="2860676"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7" name="Line 1670"/>
            <p:cNvSpPr>
              <a:spLocks noChangeShapeType="1"/>
            </p:cNvSpPr>
            <p:nvPr/>
          </p:nvSpPr>
          <p:spPr bwMode="auto">
            <a:xfrm flipV="1">
              <a:off x="3157539"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8" name="Line 1671"/>
            <p:cNvSpPr>
              <a:spLocks noChangeShapeType="1"/>
            </p:cNvSpPr>
            <p:nvPr/>
          </p:nvSpPr>
          <p:spPr bwMode="auto">
            <a:xfrm flipV="1">
              <a:off x="3460751"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39" name="Line 1672"/>
            <p:cNvSpPr>
              <a:spLocks noChangeShapeType="1"/>
            </p:cNvSpPr>
            <p:nvPr/>
          </p:nvSpPr>
          <p:spPr bwMode="auto">
            <a:xfrm flipV="1">
              <a:off x="3756026"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40" name="Line 1673"/>
            <p:cNvSpPr>
              <a:spLocks noChangeShapeType="1"/>
            </p:cNvSpPr>
            <p:nvPr/>
          </p:nvSpPr>
          <p:spPr bwMode="auto">
            <a:xfrm flipV="1">
              <a:off x="4060826"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41" name="Line 1674"/>
            <p:cNvSpPr>
              <a:spLocks noChangeShapeType="1"/>
            </p:cNvSpPr>
            <p:nvPr/>
          </p:nvSpPr>
          <p:spPr bwMode="auto">
            <a:xfrm flipV="1">
              <a:off x="4356101" y="3881539"/>
              <a:ext cx="0" cy="33337"/>
            </a:xfrm>
            <a:prstGeom prst="line">
              <a:avLst/>
            </a:prstGeom>
            <a:noFill/>
            <a:ln w="0">
              <a:solidFill>
                <a:srgbClr val="000000"/>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42" name="Rectangle 1675"/>
            <p:cNvSpPr>
              <a:spLocks noChangeArrowheads="1"/>
            </p:cNvSpPr>
            <p:nvPr/>
          </p:nvSpPr>
          <p:spPr bwMode="auto">
            <a:xfrm>
              <a:off x="635001" y="3818039"/>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a:t>
              </a:r>
              <a:endParaRPr lang="nb-NO" sz="1000">
                <a:latin typeface="Times New Roman" pitchFamily="18" charset="0"/>
                <a:cs typeface="Times New Roman" panose="02020603050405020304" pitchFamily="18" charset="0"/>
              </a:endParaRPr>
            </a:p>
          </p:txBody>
        </p:sp>
        <p:sp>
          <p:nvSpPr>
            <p:cNvPr id="14643" name="Rectangle 1676"/>
            <p:cNvSpPr>
              <a:spLocks noChangeArrowheads="1"/>
            </p:cNvSpPr>
            <p:nvPr/>
          </p:nvSpPr>
          <p:spPr bwMode="auto">
            <a:xfrm>
              <a:off x="530226" y="3616426"/>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200</a:t>
              </a:r>
              <a:endParaRPr lang="nb-NO" sz="1000">
                <a:latin typeface="Times New Roman" pitchFamily="18" charset="0"/>
                <a:cs typeface="Times New Roman" panose="02020603050405020304" pitchFamily="18" charset="0"/>
              </a:endParaRPr>
            </a:p>
          </p:txBody>
        </p:sp>
        <p:sp>
          <p:nvSpPr>
            <p:cNvPr id="14644" name="Rectangle 1677"/>
            <p:cNvSpPr>
              <a:spLocks noChangeArrowheads="1"/>
            </p:cNvSpPr>
            <p:nvPr/>
          </p:nvSpPr>
          <p:spPr bwMode="auto">
            <a:xfrm>
              <a:off x="530226" y="3406876"/>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400</a:t>
              </a:r>
              <a:endParaRPr lang="nb-NO" sz="1000">
                <a:latin typeface="Times New Roman" pitchFamily="18" charset="0"/>
                <a:cs typeface="Times New Roman" panose="02020603050405020304" pitchFamily="18" charset="0"/>
              </a:endParaRPr>
            </a:p>
          </p:txBody>
        </p:sp>
        <p:sp>
          <p:nvSpPr>
            <p:cNvPr id="14645" name="Rectangle 1678"/>
            <p:cNvSpPr>
              <a:spLocks noChangeArrowheads="1"/>
            </p:cNvSpPr>
            <p:nvPr/>
          </p:nvSpPr>
          <p:spPr bwMode="auto">
            <a:xfrm>
              <a:off x="530226" y="3205264"/>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600</a:t>
              </a:r>
              <a:endParaRPr lang="nb-NO" sz="1000">
                <a:latin typeface="Times New Roman" pitchFamily="18" charset="0"/>
                <a:cs typeface="Times New Roman" panose="02020603050405020304" pitchFamily="18" charset="0"/>
              </a:endParaRPr>
            </a:p>
          </p:txBody>
        </p:sp>
        <p:sp>
          <p:nvSpPr>
            <p:cNvPr id="14646" name="Rectangle 1679"/>
            <p:cNvSpPr>
              <a:spLocks noChangeArrowheads="1"/>
            </p:cNvSpPr>
            <p:nvPr/>
          </p:nvSpPr>
          <p:spPr bwMode="auto">
            <a:xfrm>
              <a:off x="530226" y="3003651"/>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800</a:t>
              </a:r>
              <a:endParaRPr lang="nb-NO" sz="1000">
                <a:latin typeface="Times New Roman" pitchFamily="18" charset="0"/>
                <a:cs typeface="Times New Roman" panose="02020603050405020304" pitchFamily="18" charset="0"/>
              </a:endParaRPr>
            </a:p>
          </p:txBody>
        </p:sp>
        <p:sp>
          <p:nvSpPr>
            <p:cNvPr id="14647" name="Rectangle 1680"/>
            <p:cNvSpPr>
              <a:spLocks noChangeArrowheads="1"/>
            </p:cNvSpPr>
            <p:nvPr/>
          </p:nvSpPr>
          <p:spPr bwMode="auto">
            <a:xfrm>
              <a:off x="479426" y="2802039"/>
              <a:ext cx="25648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1000</a:t>
              </a:r>
              <a:endParaRPr lang="nb-NO" sz="1000">
                <a:latin typeface="Times New Roman" pitchFamily="18" charset="0"/>
                <a:cs typeface="Times New Roman" panose="02020603050405020304" pitchFamily="18" charset="0"/>
              </a:endParaRPr>
            </a:p>
          </p:txBody>
        </p:sp>
        <p:sp>
          <p:nvSpPr>
            <p:cNvPr id="14648" name="Rectangle 1681"/>
            <p:cNvSpPr>
              <a:spLocks noChangeArrowheads="1"/>
            </p:cNvSpPr>
            <p:nvPr/>
          </p:nvSpPr>
          <p:spPr bwMode="auto">
            <a:xfrm>
              <a:off x="479426" y="2592489"/>
              <a:ext cx="25648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1200</a:t>
              </a:r>
              <a:endParaRPr lang="nb-NO" sz="1000">
                <a:latin typeface="Times New Roman" pitchFamily="18" charset="0"/>
                <a:cs typeface="Times New Roman" panose="02020603050405020304" pitchFamily="18" charset="0"/>
              </a:endParaRPr>
            </a:p>
          </p:txBody>
        </p:sp>
        <p:sp>
          <p:nvSpPr>
            <p:cNvPr id="14649" name="Rectangle 1682"/>
            <p:cNvSpPr>
              <a:spLocks noChangeArrowheads="1"/>
            </p:cNvSpPr>
            <p:nvPr/>
          </p:nvSpPr>
          <p:spPr bwMode="auto">
            <a:xfrm>
              <a:off x="479426" y="2390876"/>
              <a:ext cx="25648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1400</a:t>
              </a:r>
              <a:endParaRPr lang="nb-NO" sz="1000">
                <a:latin typeface="Times New Roman" pitchFamily="18" charset="0"/>
                <a:cs typeface="Times New Roman" panose="02020603050405020304" pitchFamily="18" charset="0"/>
              </a:endParaRPr>
            </a:p>
          </p:txBody>
        </p:sp>
        <p:sp>
          <p:nvSpPr>
            <p:cNvPr id="14650" name="Text Box 1683"/>
            <p:cNvSpPr txBox="1">
              <a:spLocks noChangeArrowheads="1"/>
            </p:cNvSpPr>
            <p:nvPr/>
          </p:nvSpPr>
          <p:spPr bwMode="auto">
            <a:xfrm rot="-5400000">
              <a:off x="-262731" y="2971108"/>
              <a:ext cx="1179513" cy="400050"/>
            </a:xfrm>
            <a:prstGeom prst="rect">
              <a:avLst/>
            </a:prstGeom>
            <a:noFill/>
            <a:ln w="9525">
              <a:noFill/>
              <a:miter lim="800000"/>
              <a:headEnd/>
              <a:tailEnd/>
            </a:ln>
          </p:spPr>
          <p:txBody>
            <a:bodyPr wrap="none">
              <a:spAutoFit/>
            </a:bodyPr>
            <a:lstStyle/>
            <a:p>
              <a:pPr algn="ctr"/>
              <a:r>
                <a:rPr lang="nb-NO" sz="1000" b="1">
                  <a:latin typeface="Times New Roman" pitchFamily="18" charset="0"/>
                  <a:cs typeface="Times New Roman" panose="02020603050405020304" pitchFamily="18" charset="0"/>
                </a:rPr>
                <a:t>IRE1</a:t>
              </a:r>
              <a:r>
                <a:rPr lang="el-GR" sz="1000" b="1">
                  <a:latin typeface="Times New Roman" pitchFamily="18" charset="0"/>
                  <a:cs typeface="Times New Roman" pitchFamily="18" charset="0"/>
                </a:rPr>
                <a:t>α</a:t>
              </a:r>
              <a:r>
                <a:rPr lang="nb-NO" sz="1000" b="1">
                  <a:latin typeface="Times New Roman" pitchFamily="18" charset="0"/>
                  <a:cs typeface="Times New Roman" panose="02020603050405020304" pitchFamily="18" charset="0"/>
                </a:rPr>
                <a:t>/GAPDH </a:t>
              </a:r>
            </a:p>
            <a:p>
              <a:pPr algn="ctr"/>
              <a:r>
                <a:rPr lang="nb-NO" sz="1000" b="1">
                  <a:latin typeface="Times New Roman" pitchFamily="18" charset="0"/>
                  <a:cs typeface="Times New Roman" panose="02020603050405020304" pitchFamily="18" charset="0"/>
                </a:rPr>
                <a:t>mRNA expression</a:t>
              </a:r>
            </a:p>
          </p:txBody>
        </p:sp>
        <p:sp>
          <p:nvSpPr>
            <p:cNvPr id="14651" name="Rectangle 1684"/>
            <p:cNvSpPr>
              <a:spLocks noChangeArrowheads="1"/>
            </p:cNvSpPr>
            <p:nvPr/>
          </p:nvSpPr>
          <p:spPr bwMode="auto">
            <a:xfrm>
              <a:off x="1104901" y="3916464"/>
              <a:ext cx="16030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1.5</a:t>
              </a:r>
              <a:endParaRPr lang="nb-NO" sz="1000">
                <a:latin typeface="Times New Roman" pitchFamily="18" charset="0"/>
                <a:cs typeface="Times New Roman" panose="02020603050405020304" pitchFamily="18" charset="0"/>
              </a:endParaRPr>
            </a:p>
          </p:txBody>
        </p:sp>
        <p:sp>
          <p:nvSpPr>
            <p:cNvPr id="14652" name="Rectangle 1685"/>
            <p:cNvSpPr>
              <a:spLocks noChangeArrowheads="1"/>
            </p:cNvSpPr>
            <p:nvPr/>
          </p:nvSpPr>
          <p:spPr bwMode="auto">
            <a:xfrm>
              <a:off x="1466851" y="3916464"/>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a:t>
              </a:r>
              <a:endParaRPr lang="nb-NO" sz="1000">
                <a:latin typeface="Times New Roman" pitchFamily="18" charset="0"/>
                <a:cs typeface="Times New Roman" panose="02020603050405020304" pitchFamily="18" charset="0"/>
              </a:endParaRPr>
            </a:p>
          </p:txBody>
        </p:sp>
        <p:sp>
          <p:nvSpPr>
            <p:cNvPr id="14653" name="Rectangle 1686"/>
            <p:cNvSpPr>
              <a:spLocks noChangeArrowheads="1"/>
            </p:cNvSpPr>
            <p:nvPr/>
          </p:nvSpPr>
          <p:spPr bwMode="auto">
            <a:xfrm>
              <a:off x="1763714" y="3916464"/>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6</a:t>
              </a:r>
              <a:endParaRPr lang="nb-NO" sz="1000">
                <a:latin typeface="Times New Roman" pitchFamily="18" charset="0"/>
                <a:cs typeface="Times New Roman" panose="02020603050405020304" pitchFamily="18" charset="0"/>
              </a:endParaRPr>
            </a:p>
          </p:txBody>
        </p:sp>
        <p:sp>
          <p:nvSpPr>
            <p:cNvPr id="14654" name="Rectangle 1687"/>
            <p:cNvSpPr>
              <a:spLocks noChangeArrowheads="1"/>
            </p:cNvSpPr>
            <p:nvPr/>
          </p:nvSpPr>
          <p:spPr bwMode="auto">
            <a:xfrm>
              <a:off x="2063751" y="3916464"/>
              <a:ext cx="6412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9</a:t>
              </a:r>
              <a:endParaRPr lang="nb-NO" sz="1000">
                <a:latin typeface="Times New Roman" pitchFamily="18" charset="0"/>
                <a:cs typeface="Times New Roman" panose="02020603050405020304" pitchFamily="18" charset="0"/>
              </a:endParaRPr>
            </a:p>
          </p:txBody>
        </p:sp>
        <p:sp>
          <p:nvSpPr>
            <p:cNvPr id="14655" name="Rectangle 1688"/>
            <p:cNvSpPr>
              <a:spLocks noChangeArrowheads="1"/>
            </p:cNvSpPr>
            <p:nvPr/>
          </p:nvSpPr>
          <p:spPr bwMode="auto">
            <a:xfrm>
              <a:off x="2325689"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12</a:t>
              </a:r>
              <a:endParaRPr lang="nb-NO" sz="1000">
                <a:latin typeface="Times New Roman" pitchFamily="18" charset="0"/>
                <a:cs typeface="Times New Roman" panose="02020603050405020304" pitchFamily="18" charset="0"/>
              </a:endParaRPr>
            </a:p>
          </p:txBody>
        </p:sp>
        <p:sp>
          <p:nvSpPr>
            <p:cNvPr id="14656" name="Rectangle 1689"/>
            <p:cNvSpPr>
              <a:spLocks noChangeArrowheads="1"/>
            </p:cNvSpPr>
            <p:nvPr/>
          </p:nvSpPr>
          <p:spPr bwMode="auto">
            <a:xfrm>
              <a:off x="2635251"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24</a:t>
              </a:r>
              <a:endParaRPr lang="nb-NO" sz="1000">
                <a:latin typeface="Times New Roman" pitchFamily="18" charset="0"/>
                <a:cs typeface="Times New Roman" panose="02020603050405020304" pitchFamily="18" charset="0"/>
              </a:endParaRPr>
            </a:p>
          </p:txBody>
        </p:sp>
        <p:sp>
          <p:nvSpPr>
            <p:cNvPr id="14657" name="Rectangle 1690"/>
            <p:cNvSpPr>
              <a:spLocks noChangeArrowheads="1"/>
            </p:cNvSpPr>
            <p:nvPr/>
          </p:nvSpPr>
          <p:spPr bwMode="auto">
            <a:xfrm>
              <a:off x="2936876"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36</a:t>
              </a:r>
              <a:endParaRPr lang="nb-NO" sz="1000">
                <a:latin typeface="Times New Roman" pitchFamily="18" charset="0"/>
                <a:cs typeface="Times New Roman" panose="02020603050405020304" pitchFamily="18" charset="0"/>
              </a:endParaRPr>
            </a:p>
          </p:txBody>
        </p:sp>
        <p:sp>
          <p:nvSpPr>
            <p:cNvPr id="14658" name="Rectangle 1691"/>
            <p:cNvSpPr>
              <a:spLocks noChangeArrowheads="1"/>
            </p:cNvSpPr>
            <p:nvPr/>
          </p:nvSpPr>
          <p:spPr bwMode="auto">
            <a:xfrm>
              <a:off x="4159251"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84</a:t>
              </a:r>
              <a:endParaRPr lang="nb-NO" sz="1000">
                <a:latin typeface="Times New Roman" pitchFamily="18" charset="0"/>
                <a:cs typeface="Times New Roman" panose="02020603050405020304" pitchFamily="18" charset="0"/>
              </a:endParaRPr>
            </a:p>
          </p:txBody>
        </p:sp>
        <p:sp>
          <p:nvSpPr>
            <p:cNvPr id="14659" name="Text Box 1692"/>
            <p:cNvSpPr txBox="1">
              <a:spLocks noChangeArrowheads="1"/>
            </p:cNvSpPr>
            <p:nvPr/>
          </p:nvSpPr>
          <p:spPr bwMode="auto">
            <a:xfrm>
              <a:off x="2363789" y="4045051"/>
              <a:ext cx="760412" cy="261938"/>
            </a:xfrm>
            <a:prstGeom prst="rect">
              <a:avLst/>
            </a:prstGeom>
            <a:noFill/>
            <a:ln w="9525">
              <a:noFill/>
              <a:miter lim="800000"/>
              <a:headEnd/>
              <a:tailEnd/>
            </a:ln>
          </p:spPr>
          <p:txBody>
            <a:bodyPr wrap="none">
              <a:spAutoFit/>
            </a:bodyPr>
            <a:lstStyle/>
            <a:p>
              <a:r>
                <a:rPr lang="nb-NO" sz="1100" dirty="0">
                  <a:latin typeface="Times New Roman" panose="02020603050405020304" pitchFamily="18" charset="0"/>
                  <a:cs typeface="Times New Roman" panose="02020603050405020304" pitchFamily="18" charset="0"/>
                </a:rPr>
                <a:t>R1881 (h)</a:t>
              </a:r>
            </a:p>
          </p:txBody>
        </p:sp>
        <p:sp>
          <p:nvSpPr>
            <p:cNvPr id="14660" name="Rectangle 1693"/>
            <p:cNvSpPr>
              <a:spLocks noChangeArrowheads="1"/>
            </p:cNvSpPr>
            <p:nvPr/>
          </p:nvSpPr>
          <p:spPr bwMode="auto">
            <a:xfrm>
              <a:off x="3228976"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48</a:t>
              </a:r>
              <a:endParaRPr lang="nb-NO" sz="1000">
                <a:latin typeface="Times New Roman" pitchFamily="18" charset="0"/>
                <a:cs typeface="Times New Roman" panose="02020603050405020304" pitchFamily="18" charset="0"/>
              </a:endParaRPr>
            </a:p>
          </p:txBody>
        </p:sp>
        <p:sp>
          <p:nvSpPr>
            <p:cNvPr id="14661" name="Rectangle 1694"/>
            <p:cNvSpPr>
              <a:spLocks noChangeArrowheads="1"/>
            </p:cNvSpPr>
            <p:nvPr/>
          </p:nvSpPr>
          <p:spPr bwMode="auto">
            <a:xfrm>
              <a:off x="3546476"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60</a:t>
              </a:r>
              <a:endParaRPr lang="nb-NO" sz="1000">
                <a:latin typeface="Times New Roman" pitchFamily="18" charset="0"/>
                <a:cs typeface="Times New Roman" panose="02020603050405020304" pitchFamily="18" charset="0"/>
              </a:endParaRPr>
            </a:p>
          </p:txBody>
        </p:sp>
        <p:sp>
          <p:nvSpPr>
            <p:cNvPr id="14662" name="Rectangle 1695"/>
            <p:cNvSpPr>
              <a:spLocks noChangeArrowheads="1"/>
            </p:cNvSpPr>
            <p:nvPr/>
          </p:nvSpPr>
          <p:spPr bwMode="auto">
            <a:xfrm>
              <a:off x="3851276" y="3916464"/>
              <a:ext cx="12824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72</a:t>
              </a:r>
              <a:endParaRPr lang="nb-NO" sz="1000">
                <a:latin typeface="Times New Roman" pitchFamily="18" charset="0"/>
                <a:cs typeface="Times New Roman" panose="02020603050405020304" pitchFamily="18" charset="0"/>
              </a:endParaRPr>
            </a:p>
          </p:txBody>
        </p:sp>
        <p:sp>
          <p:nvSpPr>
            <p:cNvPr id="14663" name="Line 1696"/>
            <p:cNvSpPr>
              <a:spLocks noChangeShapeType="1"/>
            </p:cNvSpPr>
            <p:nvPr/>
          </p:nvSpPr>
          <p:spPr bwMode="auto">
            <a:xfrm>
              <a:off x="1111251" y="4051401"/>
              <a:ext cx="3167063" cy="0"/>
            </a:xfrm>
            <a:prstGeom prst="line">
              <a:avLst/>
            </a:prstGeom>
            <a:noFill/>
            <a:ln w="9525">
              <a:solidFill>
                <a:schemeClr val="tx1"/>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64" name="Text Box 1697"/>
            <p:cNvSpPr txBox="1">
              <a:spLocks noChangeArrowheads="1"/>
            </p:cNvSpPr>
            <p:nvPr/>
          </p:nvSpPr>
          <p:spPr bwMode="auto">
            <a:xfrm>
              <a:off x="633414" y="4045051"/>
              <a:ext cx="547687" cy="261938"/>
            </a:xfrm>
            <a:prstGeom prst="rect">
              <a:avLst/>
            </a:prstGeom>
            <a:noFill/>
            <a:ln w="9525">
              <a:noFill/>
              <a:miter lim="800000"/>
              <a:headEnd/>
              <a:tailEnd/>
            </a:ln>
          </p:spPr>
          <p:txBody>
            <a:bodyPr wrap="none">
              <a:spAutoFit/>
            </a:bodyPr>
            <a:lstStyle/>
            <a:p>
              <a:r>
                <a:rPr lang="nb-NO" sz="1100" dirty="0">
                  <a:latin typeface="Times New Roman" panose="02020603050405020304" pitchFamily="18" charset="0"/>
                  <a:cs typeface="Times New Roman" panose="02020603050405020304" pitchFamily="18" charset="0"/>
                </a:rPr>
                <a:t>CTRL</a:t>
              </a:r>
            </a:p>
          </p:txBody>
        </p:sp>
        <p:sp>
          <p:nvSpPr>
            <p:cNvPr id="14665" name="Line 1698"/>
            <p:cNvSpPr>
              <a:spLocks noChangeShapeType="1"/>
            </p:cNvSpPr>
            <p:nvPr/>
          </p:nvSpPr>
          <p:spPr bwMode="auto">
            <a:xfrm>
              <a:off x="793751" y="4051401"/>
              <a:ext cx="215900" cy="0"/>
            </a:xfrm>
            <a:prstGeom prst="line">
              <a:avLst/>
            </a:prstGeom>
            <a:noFill/>
            <a:ln w="9525">
              <a:solidFill>
                <a:schemeClr val="tx1"/>
              </a:solidFill>
              <a:round/>
              <a:headEnd/>
              <a:tailEnd/>
            </a:ln>
          </p:spPr>
          <p:txBody>
            <a:bodyPr/>
            <a:lstStyle/>
            <a:p>
              <a:endParaRPr lang="nb-NO" sz="1000">
                <a:latin typeface="Times New Roman" panose="02020603050405020304" pitchFamily="18" charset="0"/>
                <a:cs typeface="Times New Roman" panose="02020603050405020304" pitchFamily="18" charset="0"/>
              </a:endParaRPr>
            </a:p>
          </p:txBody>
        </p:sp>
        <p:sp>
          <p:nvSpPr>
            <p:cNvPr id="14666" name="Text Box 1699"/>
            <p:cNvSpPr txBox="1">
              <a:spLocks noChangeArrowheads="1"/>
            </p:cNvSpPr>
            <p:nvPr/>
          </p:nvSpPr>
          <p:spPr bwMode="auto">
            <a:xfrm>
              <a:off x="1684339" y="3414814"/>
              <a:ext cx="249237"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67" name="Text Box 1700"/>
            <p:cNvSpPr txBox="1">
              <a:spLocks noChangeArrowheads="1"/>
            </p:cNvSpPr>
            <p:nvPr/>
          </p:nvSpPr>
          <p:spPr bwMode="auto">
            <a:xfrm>
              <a:off x="1992314" y="3325914"/>
              <a:ext cx="249237"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68" name="Text Box 1701"/>
            <p:cNvSpPr txBox="1">
              <a:spLocks noChangeArrowheads="1"/>
            </p:cNvSpPr>
            <p:nvPr/>
          </p:nvSpPr>
          <p:spPr bwMode="auto">
            <a:xfrm>
              <a:off x="2278064" y="3186214"/>
              <a:ext cx="249237" cy="246062"/>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69" name="Text Box 1702"/>
            <p:cNvSpPr txBox="1">
              <a:spLocks noChangeArrowheads="1"/>
            </p:cNvSpPr>
            <p:nvPr/>
          </p:nvSpPr>
          <p:spPr bwMode="auto">
            <a:xfrm>
              <a:off x="2587626" y="3029051"/>
              <a:ext cx="249238"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70" name="Text Box 1703"/>
            <p:cNvSpPr txBox="1">
              <a:spLocks noChangeArrowheads="1"/>
            </p:cNvSpPr>
            <p:nvPr/>
          </p:nvSpPr>
          <p:spPr bwMode="auto">
            <a:xfrm>
              <a:off x="2882901" y="2494064"/>
              <a:ext cx="249238" cy="246062"/>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4671" name="Text Box 1704"/>
            <p:cNvSpPr txBox="1">
              <a:spLocks noChangeArrowheads="1"/>
            </p:cNvSpPr>
            <p:nvPr/>
          </p:nvSpPr>
          <p:spPr bwMode="auto">
            <a:xfrm>
              <a:off x="3179764" y="2590901"/>
              <a:ext cx="249237"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72" name="Text Box 1705"/>
            <p:cNvSpPr txBox="1">
              <a:spLocks noChangeArrowheads="1"/>
            </p:cNvSpPr>
            <p:nvPr/>
          </p:nvSpPr>
          <p:spPr bwMode="auto">
            <a:xfrm>
              <a:off x="3484564" y="3102076"/>
              <a:ext cx="249237"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73" name="Text Box 1706"/>
            <p:cNvSpPr txBox="1">
              <a:spLocks noChangeArrowheads="1"/>
            </p:cNvSpPr>
            <p:nvPr/>
          </p:nvSpPr>
          <p:spPr bwMode="auto">
            <a:xfrm>
              <a:off x="3781426" y="3171926"/>
              <a:ext cx="249238"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74" name="Text Box 1707"/>
            <p:cNvSpPr txBox="1">
              <a:spLocks noChangeArrowheads="1"/>
            </p:cNvSpPr>
            <p:nvPr/>
          </p:nvSpPr>
          <p:spPr bwMode="auto">
            <a:xfrm>
              <a:off x="4081464" y="3171926"/>
              <a:ext cx="249237" cy="246063"/>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4675" name="Text Box 1711"/>
            <p:cNvSpPr txBox="1">
              <a:spLocks noChangeArrowheads="1"/>
            </p:cNvSpPr>
            <p:nvPr/>
          </p:nvSpPr>
          <p:spPr bwMode="auto">
            <a:xfrm>
              <a:off x="101601" y="1989141"/>
              <a:ext cx="402674"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A</a:t>
              </a:r>
              <a:endParaRPr lang="nb-NO" sz="2400" b="1" dirty="0">
                <a:latin typeface="+mn-lt"/>
                <a:cs typeface="Times New Roman" panose="02020603050405020304" pitchFamily="18" charset="0"/>
              </a:endParaRPr>
            </a:p>
          </p:txBody>
        </p:sp>
        <p:sp>
          <p:nvSpPr>
            <p:cNvPr id="14678" name="Text Box 1715"/>
            <p:cNvSpPr txBox="1">
              <a:spLocks noChangeArrowheads="1"/>
            </p:cNvSpPr>
            <p:nvPr/>
          </p:nvSpPr>
          <p:spPr bwMode="auto">
            <a:xfrm>
              <a:off x="4712850" y="1989141"/>
              <a:ext cx="406932" cy="461665"/>
            </a:xfrm>
            <a:prstGeom prst="rect">
              <a:avLst/>
            </a:prstGeom>
            <a:noFill/>
            <a:ln w="9525">
              <a:noFill/>
              <a:miter lim="800000"/>
              <a:headEnd/>
              <a:tailEnd/>
            </a:ln>
          </p:spPr>
          <p:txBody>
            <a:bodyPr wrap="none">
              <a:spAutoFit/>
            </a:bodyPr>
            <a:lstStyle/>
            <a:p>
              <a:r>
                <a:rPr lang="nb-NO" sz="2400" b="1" dirty="0">
                  <a:latin typeface="+mn-lt"/>
                  <a:cs typeface="Times New Roman" panose="02020603050405020304" pitchFamily="18" charset="0"/>
                </a:rPr>
                <a:t>B</a:t>
              </a:r>
            </a:p>
          </p:txBody>
        </p:sp>
      </p:grpSp>
      <p:grpSp>
        <p:nvGrpSpPr>
          <p:cNvPr id="5" name="Group 4"/>
          <p:cNvGrpSpPr/>
          <p:nvPr/>
        </p:nvGrpSpPr>
        <p:grpSpPr>
          <a:xfrm>
            <a:off x="101601" y="4318752"/>
            <a:ext cx="6541123" cy="2379915"/>
            <a:chOff x="101601" y="4318752"/>
            <a:chExt cx="6541123" cy="2379915"/>
          </a:xfrm>
        </p:grpSpPr>
        <p:sp>
          <p:nvSpPr>
            <p:cNvPr id="14774" name="Text Box 1717"/>
            <p:cNvSpPr txBox="1">
              <a:spLocks noChangeArrowheads="1"/>
            </p:cNvSpPr>
            <p:nvPr/>
          </p:nvSpPr>
          <p:spPr bwMode="auto">
            <a:xfrm>
              <a:off x="101601" y="4318752"/>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C</a:t>
              </a:r>
              <a:endParaRPr lang="nb-NO" sz="2400" b="1" dirty="0">
                <a:latin typeface="+mn-lt"/>
                <a:cs typeface="Times New Roman" panose="02020603050405020304" pitchFamily="18" charset="0"/>
              </a:endParaRPr>
            </a:p>
          </p:txBody>
        </p:sp>
        <p:grpSp>
          <p:nvGrpSpPr>
            <p:cNvPr id="4" name="Group 3"/>
            <p:cNvGrpSpPr/>
            <p:nvPr/>
          </p:nvGrpSpPr>
          <p:grpSpPr>
            <a:xfrm>
              <a:off x="596176" y="4427967"/>
              <a:ext cx="2627883" cy="2270700"/>
              <a:chOff x="596175" y="2308687"/>
              <a:chExt cx="2627883" cy="2270700"/>
            </a:xfrm>
          </p:grpSpPr>
          <p:sp>
            <p:nvSpPr>
              <p:cNvPr id="14677" name="Text Box 1714"/>
              <p:cNvSpPr txBox="1">
                <a:spLocks noChangeArrowheads="1"/>
              </p:cNvSpPr>
              <p:nvPr/>
            </p:nvSpPr>
            <p:spPr bwMode="auto">
              <a:xfrm>
                <a:off x="620869" y="2308687"/>
                <a:ext cx="184731" cy="246221"/>
              </a:xfrm>
              <a:prstGeom prst="rect">
                <a:avLst/>
              </a:prstGeom>
              <a:noFill/>
              <a:ln w="9525">
                <a:noFill/>
                <a:miter lim="800000"/>
                <a:headEnd/>
                <a:tailEnd/>
              </a:ln>
            </p:spPr>
            <p:txBody>
              <a:bodyPr wrap="none">
                <a:spAutoFit/>
              </a:bodyPr>
              <a:lstStyle/>
              <a:p>
                <a:endParaRPr lang="nb-NO" sz="1000" b="1" dirty="0">
                  <a:latin typeface="Times New Roman" panose="02020603050405020304" pitchFamily="18" charset="0"/>
                  <a:cs typeface="Times New Roman" panose="02020603050405020304" pitchFamily="18" charset="0"/>
                </a:endParaRPr>
              </a:p>
            </p:txBody>
          </p:sp>
          <p:pic>
            <p:nvPicPr>
              <p:cNvPr id="602" name="Picture 5" descr="M:\Blots\2014\Forpaper\2014-04-24_13-05-23-LUM-Em(0).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9000"/>
                        </a14:imgEffect>
                      </a14:imgLayer>
                    </a14:imgProps>
                  </a:ext>
                  <a:ext uri="{28A0092B-C50C-407E-A947-70E740481C1C}">
                    <a14:useLocalDpi xmlns:a14="http://schemas.microsoft.com/office/drawing/2010/main" val="0"/>
                  </a:ext>
                </a:extLst>
              </a:blip>
              <a:srcRect l="30475" t="37537" r="32351" b="56240"/>
              <a:stretch/>
            </p:blipFill>
            <p:spPr bwMode="auto">
              <a:xfrm>
                <a:off x="1196724" y="2832845"/>
                <a:ext cx="2016000" cy="337479"/>
              </a:xfrm>
              <a:prstGeom prst="rect">
                <a:avLst/>
              </a:prstGeom>
              <a:noFill/>
              <a:extLst>
                <a:ext uri="{909E8E84-426E-40dd-AFC4-6F175D3DCCD1}">
                  <a14:hiddenFill xmlns:a14="http://schemas.microsoft.com/office/drawing/2010/main">
                    <a:solidFill>
                      <a:srgbClr val="FFFFFF"/>
                    </a:solidFill>
                  </a14:hiddenFill>
                </a:ext>
              </a:extLst>
            </p:spPr>
          </p:pic>
          <p:pic>
            <p:nvPicPr>
              <p:cNvPr id="603" name="Picture 6" descr="M:\Blots\2014\Forpaper\2014-04-29_13-09-16-LUM-Em(0).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l="32023" t="61363" r="25669" b="33470"/>
              <a:stretch/>
            </p:blipFill>
            <p:spPr bwMode="auto">
              <a:xfrm>
                <a:off x="1196724" y="3957142"/>
                <a:ext cx="2016000" cy="246221"/>
              </a:xfrm>
              <a:prstGeom prst="rect">
                <a:avLst/>
              </a:prstGeom>
              <a:noFill/>
              <a:extLst>
                <a:ext uri="{909E8E84-426E-40dd-AFC4-6F175D3DCCD1}">
                  <a14:hiddenFill xmlns:a14="http://schemas.microsoft.com/office/drawing/2010/main">
                    <a:solidFill>
                      <a:srgbClr val="FFFFFF"/>
                    </a:solidFill>
                  </a14:hiddenFill>
                </a:ext>
              </a:extLst>
            </p:spPr>
          </p:pic>
          <p:pic>
            <p:nvPicPr>
              <p:cNvPr id="604" name="Picture 7" descr="M:\Blots\2014\Forpaper\2014-04-25_12-57-16-LUM-Em(0).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15000"/>
                        </a14:imgEffect>
                      </a14:imgLayer>
                    </a14:imgProps>
                  </a:ext>
                  <a:ext uri="{28A0092B-C50C-407E-A947-70E740481C1C}">
                    <a14:useLocalDpi xmlns:a14="http://schemas.microsoft.com/office/drawing/2010/main" val="0"/>
                  </a:ext>
                </a:extLst>
              </a:blip>
              <a:srcRect l="20606" t="45333" r="26445" b="46245"/>
              <a:stretch/>
            </p:blipFill>
            <p:spPr bwMode="auto">
              <a:xfrm>
                <a:off x="1196724" y="3213371"/>
                <a:ext cx="2016000" cy="320353"/>
              </a:xfrm>
              <a:prstGeom prst="rect">
                <a:avLst/>
              </a:prstGeom>
              <a:noFill/>
              <a:extLst>
                <a:ext uri="{909E8E84-426E-40dd-AFC4-6F175D3DCCD1}">
                  <a14:hiddenFill xmlns:a14="http://schemas.microsoft.com/office/drawing/2010/main">
                    <a:solidFill>
                      <a:srgbClr val="FFFFFF"/>
                    </a:solidFill>
                  </a14:hiddenFill>
                </a:ext>
              </a:extLst>
            </p:spPr>
          </p:pic>
          <p:pic>
            <p:nvPicPr>
              <p:cNvPr id="605" name="Picture 8" descr="M:\Blots\2014\Forpaper\2014-04-30_12-56-00-LUM-Em(0).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10000"/>
                        </a14:imgEffect>
                      </a14:imgLayer>
                    </a14:imgProps>
                  </a:ext>
                  <a:ext uri="{28A0092B-C50C-407E-A947-70E740481C1C}">
                    <a14:useLocalDpi xmlns:a14="http://schemas.microsoft.com/office/drawing/2010/main" val="0"/>
                  </a:ext>
                </a:extLst>
              </a:blip>
              <a:srcRect l="24139" t="64464" r="30743" b="28584"/>
              <a:stretch/>
            </p:blipFill>
            <p:spPr bwMode="auto">
              <a:xfrm>
                <a:off x="1196724" y="4269012"/>
                <a:ext cx="2016000" cy="310375"/>
              </a:xfrm>
              <a:prstGeom prst="rect">
                <a:avLst/>
              </a:prstGeom>
              <a:noFill/>
              <a:extLst>
                <a:ext uri="{909E8E84-426E-40dd-AFC4-6F175D3DCCD1}">
                  <a14:hiddenFill xmlns:a14="http://schemas.microsoft.com/office/drawing/2010/main">
                    <a:solidFill>
                      <a:srgbClr val="FFFFFF"/>
                    </a:solidFill>
                  </a14:hiddenFill>
                </a:ext>
              </a:extLst>
            </p:spPr>
          </p:pic>
          <p:sp>
            <p:nvSpPr>
              <p:cNvPr id="606" name="TextBox 605"/>
              <p:cNvSpPr txBox="1"/>
              <p:nvPr/>
            </p:nvSpPr>
            <p:spPr>
              <a:xfrm>
                <a:off x="596175" y="2878474"/>
                <a:ext cx="648072" cy="246221"/>
              </a:xfrm>
              <a:prstGeom prst="rect">
                <a:avLst/>
              </a:prstGeom>
              <a:noFill/>
            </p:spPr>
            <p:txBody>
              <a:bodyPr wrap="square" rtlCol="0">
                <a:spAutoFit/>
              </a:bodyPr>
              <a:lstStyle/>
              <a:p>
                <a:pPr algn="r"/>
                <a:r>
                  <a:rPr lang="nb-NO" sz="1000" dirty="0" smtClean="0">
                    <a:latin typeface="Times New Roman" panose="02020603050405020304" pitchFamily="18" charset="0"/>
                    <a:cs typeface="Times New Roman" panose="02020603050405020304" pitchFamily="18" charset="0"/>
                  </a:rPr>
                  <a:t>IRE1</a:t>
                </a:r>
                <a:r>
                  <a:rPr lang="el-GR" sz="1000" dirty="0" smtClean="0">
                    <a:latin typeface="Times New Roman" panose="02020603050405020304" pitchFamily="18" charset="0"/>
                    <a:cs typeface="Times New Roman" panose="02020603050405020304" pitchFamily="18" charset="0"/>
                  </a:rPr>
                  <a:t>α</a:t>
                </a:r>
                <a:endParaRPr lang="nb-NO" sz="1000" dirty="0">
                  <a:latin typeface="Times New Roman" panose="02020603050405020304" pitchFamily="18" charset="0"/>
                  <a:cs typeface="Times New Roman" panose="02020603050405020304" pitchFamily="18" charset="0"/>
                </a:endParaRPr>
              </a:p>
            </p:txBody>
          </p:sp>
          <p:sp>
            <p:nvSpPr>
              <p:cNvPr id="607" name="TextBox 606"/>
              <p:cNvSpPr txBox="1"/>
              <p:nvPr/>
            </p:nvSpPr>
            <p:spPr>
              <a:xfrm>
                <a:off x="596175" y="3250437"/>
                <a:ext cx="648072" cy="246221"/>
              </a:xfrm>
              <a:prstGeom prst="rect">
                <a:avLst/>
              </a:prstGeom>
              <a:noFill/>
            </p:spPr>
            <p:txBody>
              <a:bodyPr wrap="square" rtlCol="0">
                <a:spAutoFit/>
              </a:bodyPr>
              <a:lstStyle/>
              <a:p>
                <a:pPr algn="r"/>
                <a:r>
                  <a:rPr lang="nb-NO" sz="1000" dirty="0" smtClean="0">
                    <a:latin typeface="Times New Roman" panose="02020603050405020304" pitchFamily="18" charset="0"/>
                    <a:cs typeface="Times New Roman" panose="02020603050405020304" pitchFamily="18" charset="0"/>
                  </a:rPr>
                  <a:t>P58IPK</a:t>
                </a:r>
                <a:endParaRPr lang="nb-NO" sz="1000" dirty="0">
                  <a:latin typeface="Times New Roman" panose="02020603050405020304" pitchFamily="18" charset="0"/>
                  <a:cs typeface="Times New Roman" panose="02020603050405020304" pitchFamily="18" charset="0"/>
                </a:endParaRPr>
              </a:p>
            </p:txBody>
          </p:sp>
          <p:sp>
            <p:nvSpPr>
              <p:cNvPr id="608" name="TextBox 607"/>
              <p:cNvSpPr txBox="1"/>
              <p:nvPr/>
            </p:nvSpPr>
            <p:spPr>
              <a:xfrm>
                <a:off x="596175" y="3957142"/>
                <a:ext cx="648072" cy="246221"/>
              </a:xfrm>
              <a:prstGeom prst="rect">
                <a:avLst/>
              </a:prstGeom>
              <a:noFill/>
            </p:spPr>
            <p:txBody>
              <a:bodyPr wrap="square" rtlCol="0">
                <a:spAutoFit/>
              </a:bodyPr>
              <a:lstStyle/>
              <a:p>
                <a:pPr algn="r"/>
                <a:r>
                  <a:rPr lang="nb-NO" sz="1000" dirty="0" smtClean="0">
                    <a:latin typeface="Times New Roman" panose="02020603050405020304" pitchFamily="18" charset="0"/>
                    <a:cs typeface="Times New Roman" panose="02020603050405020304" pitchFamily="18" charset="0"/>
                  </a:rPr>
                  <a:t>T-eIF2</a:t>
                </a:r>
                <a:r>
                  <a:rPr lang="el-GR" sz="1000" dirty="0" smtClean="0">
                    <a:latin typeface="Times New Roman" panose="02020603050405020304" pitchFamily="18" charset="0"/>
                    <a:cs typeface="Times New Roman" panose="02020603050405020304" pitchFamily="18" charset="0"/>
                  </a:rPr>
                  <a:t>α</a:t>
                </a:r>
                <a:endParaRPr lang="nb-NO" sz="1000" dirty="0">
                  <a:latin typeface="Times New Roman" panose="02020603050405020304" pitchFamily="18" charset="0"/>
                  <a:cs typeface="Times New Roman" panose="02020603050405020304" pitchFamily="18" charset="0"/>
                </a:endParaRPr>
              </a:p>
            </p:txBody>
          </p:sp>
          <p:sp>
            <p:nvSpPr>
              <p:cNvPr id="609" name="TextBox 608"/>
              <p:cNvSpPr txBox="1"/>
              <p:nvPr/>
            </p:nvSpPr>
            <p:spPr>
              <a:xfrm>
                <a:off x="596175" y="4301089"/>
                <a:ext cx="648072" cy="246221"/>
              </a:xfrm>
              <a:prstGeom prst="rect">
                <a:avLst/>
              </a:prstGeom>
              <a:noFill/>
            </p:spPr>
            <p:txBody>
              <a:bodyPr wrap="square" rtlCol="0">
                <a:spAutoFit/>
              </a:bodyPr>
              <a:lstStyle/>
              <a:p>
                <a:pPr algn="r"/>
                <a:r>
                  <a:rPr lang="nb-NO" sz="1000" dirty="0" smtClean="0">
                    <a:latin typeface="Times New Roman" panose="02020603050405020304" pitchFamily="18" charset="0"/>
                    <a:cs typeface="Times New Roman" panose="02020603050405020304" pitchFamily="18" charset="0"/>
                  </a:rPr>
                  <a:t>GAPDH</a:t>
                </a:r>
                <a:endParaRPr lang="nb-NO" sz="1000" dirty="0">
                  <a:latin typeface="Times New Roman" panose="02020603050405020304" pitchFamily="18" charset="0"/>
                  <a:cs typeface="Times New Roman" panose="02020603050405020304" pitchFamily="18" charset="0"/>
                </a:endParaRPr>
              </a:p>
            </p:txBody>
          </p:sp>
          <p:pic>
            <p:nvPicPr>
              <p:cNvPr id="610" name="Picture 3" descr="M:\Blots\2014\Forpaper\2014-04-23_14-57-14-LUM-Em(0).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brightnessContrast bright="-12000"/>
                        </a14:imgEffect>
                      </a14:imgLayer>
                    </a14:imgProps>
                  </a:ext>
                  <a:ext uri="{28A0092B-C50C-407E-A947-70E740481C1C}">
                    <a14:useLocalDpi xmlns:a14="http://schemas.microsoft.com/office/drawing/2010/main" val="0"/>
                  </a:ext>
                </a:extLst>
              </a:blip>
              <a:srcRect l="34344" t="59478" r="27639" b="34651"/>
              <a:stretch/>
            </p:blipFill>
            <p:spPr bwMode="auto">
              <a:xfrm>
                <a:off x="1196724" y="3586909"/>
                <a:ext cx="2016000" cy="311333"/>
              </a:xfrm>
              <a:prstGeom prst="rect">
                <a:avLst/>
              </a:prstGeom>
              <a:noFill/>
              <a:extLst>
                <a:ext uri="{909E8E84-426E-40dd-AFC4-6F175D3DCCD1}">
                  <a14:hiddenFill xmlns:a14="http://schemas.microsoft.com/office/drawing/2010/main">
                    <a:solidFill>
                      <a:srgbClr val="FFFFFF"/>
                    </a:solidFill>
                  </a14:hiddenFill>
                </a:ext>
              </a:extLst>
            </p:spPr>
          </p:pic>
          <p:sp>
            <p:nvSpPr>
              <p:cNvPr id="611" name="TextBox 610"/>
              <p:cNvSpPr txBox="1"/>
              <p:nvPr/>
            </p:nvSpPr>
            <p:spPr>
              <a:xfrm>
                <a:off x="596175" y="3619465"/>
                <a:ext cx="648072" cy="246221"/>
              </a:xfrm>
              <a:prstGeom prst="rect">
                <a:avLst/>
              </a:prstGeom>
              <a:noFill/>
            </p:spPr>
            <p:txBody>
              <a:bodyPr wrap="square" rtlCol="0">
                <a:spAutoFit/>
              </a:bodyPr>
              <a:lstStyle/>
              <a:p>
                <a:pPr algn="r"/>
                <a:r>
                  <a:rPr lang="nb-NO" sz="1000" dirty="0" smtClean="0">
                    <a:latin typeface="Times New Roman" panose="02020603050405020304" pitchFamily="18" charset="0"/>
                    <a:cs typeface="Times New Roman" panose="02020603050405020304" pitchFamily="18" charset="0"/>
                  </a:rPr>
                  <a:t>P-eIF2</a:t>
                </a:r>
                <a:r>
                  <a:rPr lang="el-GR" sz="1000" dirty="0" smtClean="0">
                    <a:latin typeface="Times New Roman" panose="02020603050405020304" pitchFamily="18" charset="0"/>
                    <a:cs typeface="Times New Roman" panose="02020603050405020304" pitchFamily="18" charset="0"/>
                  </a:rPr>
                  <a:t>α</a:t>
                </a:r>
                <a:endParaRPr lang="nb-NO" sz="1000" dirty="0">
                  <a:latin typeface="Times New Roman" panose="02020603050405020304" pitchFamily="18" charset="0"/>
                  <a:cs typeface="Times New Roman" panose="02020603050405020304" pitchFamily="18" charset="0"/>
                </a:endParaRPr>
              </a:p>
            </p:txBody>
          </p:sp>
          <p:sp>
            <p:nvSpPr>
              <p:cNvPr id="612" name="Text Box 557"/>
              <p:cNvSpPr txBox="1">
                <a:spLocks noChangeArrowheads="1"/>
              </p:cNvSpPr>
              <p:nvPr/>
            </p:nvSpPr>
            <p:spPr bwMode="auto">
              <a:xfrm>
                <a:off x="666845" y="2570517"/>
                <a:ext cx="577402" cy="246221"/>
              </a:xfrm>
              <a:prstGeom prst="rect">
                <a:avLst/>
              </a:prstGeom>
              <a:noFill/>
              <a:ln w="9525">
                <a:noFill/>
                <a:miter lim="800000"/>
                <a:headEnd/>
                <a:tailEnd/>
              </a:ln>
            </p:spPr>
            <p:txBody>
              <a:bodyPr wrap="none">
                <a:spAutoFit/>
              </a:bodyPr>
              <a:lstStyle/>
              <a:p>
                <a:r>
                  <a:rPr lang="nb-NO" sz="1000" b="1" dirty="0">
                    <a:latin typeface="Times New Roman" panose="02020603050405020304" pitchFamily="18" charset="0"/>
                    <a:cs typeface="Times New Roman" panose="02020603050405020304" pitchFamily="18" charset="0"/>
                  </a:rPr>
                  <a:t>R1881:</a:t>
                </a:r>
              </a:p>
            </p:txBody>
          </p:sp>
          <p:sp>
            <p:nvSpPr>
              <p:cNvPr id="613" name="Text Box 558"/>
              <p:cNvSpPr txBox="1">
                <a:spLocks noChangeArrowheads="1"/>
              </p:cNvSpPr>
              <p:nvPr/>
            </p:nvSpPr>
            <p:spPr bwMode="auto">
              <a:xfrm>
                <a:off x="1294126" y="2570517"/>
                <a:ext cx="227948"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14" name="Text Box 559"/>
              <p:cNvSpPr txBox="1">
                <a:spLocks noChangeArrowheads="1"/>
              </p:cNvSpPr>
              <p:nvPr/>
            </p:nvSpPr>
            <p:spPr bwMode="auto">
              <a:xfrm>
                <a:off x="1644599" y="257051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615" name="Text Box 560"/>
              <p:cNvSpPr txBox="1">
                <a:spLocks noChangeArrowheads="1"/>
              </p:cNvSpPr>
              <p:nvPr/>
            </p:nvSpPr>
            <p:spPr bwMode="auto">
              <a:xfrm>
                <a:off x="2278966" y="2570517"/>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16" name="Text Box 561"/>
              <p:cNvSpPr txBox="1">
                <a:spLocks noChangeArrowheads="1"/>
              </p:cNvSpPr>
              <p:nvPr/>
            </p:nvSpPr>
            <p:spPr bwMode="auto">
              <a:xfrm>
                <a:off x="1976959" y="2570517"/>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17" name="Text Box 563"/>
              <p:cNvSpPr txBox="1">
                <a:spLocks noChangeArrowheads="1"/>
              </p:cNvSpPr>
              <p:nvPr/>
            </p:nvSpPr>
            <p:spPr bwMode="auto">
              <a:xfrm>
                <a:off x="2585670" y="2570517"/>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18" name="Text Box 564"/>
              <p:cNvSpPr txBox="1">
                <a:spLocks noChangeArrowheads="1"/>
              </p:cNvSpPr>
              <p:nvPr/>
            </p:nvSpPr>
            <p:spPr bwMode="auto">
              <a:xfrm>
                <a:off x="2907144" y="2570517"/>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19" name="Text Box 570"/>
              <p:cNvSpPr txBox="1">
                <a:spLocks noChangeArrowheads="1"/>
              </p:cNvSpPr>
              <p:nvPr/>
            </p:nvSpPr>
            <p:spPr bwMode="auto">
              <a:xfrm>
                <a:off x="1616547" y="2407782"/>
                <a:ext cx="31290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6h</a:t>
                </a:r>
              </a:p>
            </p:txBody>
          </p:sp>
          <p:sp>
            <p:nvSpPr>
              <p:cNvPr id="620" name="Text Box 571"/>
              <p:cNvSpPr txBox="1">
                <a:spLocks noChangeArrowheads="1"/>
              </p:cNvSpPr>
              <p:nvPr/>
            </p:nvSpPr>
            <p:spPr bwMode="auto">
              <a:xfrm>
                <a:off x="2847032" y="2407782"/>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72h</a:t>
                </a:r>
              </a:p>
            </p:txBody>
          </p:sp>
          <p:sp>
            <p:nvSpPr>
              <p:cNvPr id="621" name="Text Box 572"/>
              <p:cNvSpPr txBox="1">
                <a:spLocks noChangeArrowheads="1"/>
              </p:cNvSpPr>
              <p:nvPr/>
            </p:nvSpPr>
            <p:spPr bwMode="auto">
              <a:xfrm>
                <a:off x="2525558" y="2407782"/>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48h</a:t>
                </a:r>
              </a:p>
            </p:txBody>
          </p:sp>
          <p:sp>
            <p:nvSpPr>
              <p:cNvPr id="622" name="Text Box 573"/>
              <p:cNvSpPr txBox="1">
                <a:spLocks noChangeArrowheads="1"/>
              </p:cNvSpPr>
              <p:nvPr/>
            </p:nvSpPr>
            <p:spPr bwMode="auto">
              <a:xfrm>
                <a:off x="1916847" y="2407782"/>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24h</a:t>
                </a:r>
              </a:p>
            </p:txBody>
          </p:sp>
          <p:sp>
            <p:nvSpPr>
              <p:cNvPr id="623" name="Text Box 574"/>
              <p:cNvSpPr txBox="1">
                <a:spLocks noChangeArrowheads="1"/>
              </p:cNvSpPr>
              <p:nvPr/>
            </p:nvSpPr>
            <p:spPr bwMode="auto">
              <a:xfrm>
                <a:off x="2218854" y="2407782"/>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36h</a:t>
                </a:r>
              </a:p>
            </p:txBody>
          </p:sp>
        </p:grpSp>
        <p:pic>
          <p:nvPicPr>
            <p:cNvPr id="600" name="Picture 2" descr="M:\Blots\2014\Forpaper\2014-04-23_15-11-17-LUM-Em(0).jpg"/>
            <p:cNvPicPr>
              <a:picLocks noChangeArrowheads="1"/>
            </p:cNvPicPr>
            <p:nvPr/>
          </p:nvPicPr>
          <p:blipFill rotWithShape="1">
            <a:blip r:embed="rId12" cstate="print">
              <a:extLst>
                <a:ext uri="{BEBA8EAE-BF5A-486C-A8C5-ECC9F3942E4B}">
                  <a14:imgProps xmlns:a14="http://schemas.microsoft.com/office/drawing/2010/main">
                    <a14:imgLayer r:embed="rId13">
                      <a14:imgEffect>
                        <a14:brightnessContrast bright="-12000"/>
                      </a14:imgEffect>
                    </a14:imgLayer>
                  </a14:imgProps>
                </a:ext>
                <a:ext uri="{28A0092B-C50C-407E-A947-70E740481C1C}">
                  <a14:useLocalDpi xmlns:a14="http://schemas.microsoft.com/office/drawing/2010/main" val="0"/>
                </a:ext>
              </a:extLst>
            </a:blip>
            <a:srcRect l="30562" t="70825" r="30763" b="22604"/>
            <a:stretch/>
          </p:blipFill>
          <p:spPr bwMode="auto">
            <a:xfrm>
              <a:off x="4626724" y="5310959"/>
              <a:ext cx="2016000" cy="338400"/>
            </a:xfrm>
            <a:prstGeom prst="rect">
              <a:avLst/>
            </a:prstGeom>
            <a:noFill/>
            <a:extLst>
              <a:ext uri="{909E8E84-426E-40dd-AFC4-6F175D3DCCD1}">
                <a14:hiddenFill xmlns:a14="http://schemas.microsoft.com/office/drawing/2010/main">
                  <a:solidFill>
                    <a:srgbClr val="FFFFFF"/>
                  </a:solidFill>
                </a14:hiddenFill>
              </a:ext>
            </a:extLst>
          </p:spPr>
        </p:pic>
        <p:pic>
          <p:nvPicPr>
            <p:cNvPr id="601" name="Picture 4" descr="M:\Blots\2014\Forpaper\2014-04-24_13-16-39-LUM-Em(0).jpg"/>
            <p:cNvPicPr>
              <a:picLocks noChangeArrowheads="1"/>
            </p:cNvPicPr>
            <p:nvPr/>
          </p:nvPicPr>
          <p:blipFill rotWithShape="1">
            <a:blip r:embed="rId14" cstate="print">
              <a:extLst>
                <a:ext uri="{BEBA8EAE-BF5A-486C-A8C5-ECC9F3942E4B}">
                  <a14:imgProps xmlns:a14="http://schemas.microsoft.com/office/drawing/2010/main">
                    <a14:imgLayer r:embed="rId15">
                      <a14:imgEffect>
                        <a14:brightnessContrast bright="-12000"/>
                      </a14:imgEffect>
                    </a14:imgLayer>
                  </a14:imgProps>
                </a:ext>
                <a:ext uri="{28A0092B-C50C-407E-A947-70E740481C1C}">
                  <a14:useLocalDpi xmlns:a14="http://schemas.microsoft.com/office/drawing/2010/main" val="0"/>
                </a:ext>
              </a:extLst>
            </a:blip>
            <a:srcRect l="31963" t="59310" r="28629" b="33583"/>
            <a:stretch/>
          </p:blipFill>
          <p:spPr bwMode="auto">
            <a:xfrm>
              <a:off x="4626724" y="5694754"/>
              <a:ext cx="2016000" cy="338400"/>
            </a:xfrm>
            <a:prstGeom prst="rect">
              <a:avLst/>
            </a:prstGeom>
            <a:noFill/>
            <a:extLst>
              <a:ext uri="{909E8E84-426E-40dd-AFC4-6F175D3DCCD1}">
                <a14:hiddenFill xmlns:a14="http://schemas.microsoft.com/office/drawing/2010/main">
                  <a:solidFill>
                    <a:srgbClr val="FFFFFF"/>
                  </a:solidFill>
                </a14:hiddenFill>
              </a:ext>
            </a:extLst>
          </p:spPr>
        </p:pic>
        <p:pic>
          <p:nvPicPr>
            <p:cNvPr id="624" name="Picture 2" descr="M:\Blots\2014\Forpaper\2014-04-23_15-11-17-LUM-Em(0).jpg"/>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rightnessContrast bright="-12000"/>
                      </a14:imgEffect>
                    </a14:imgLayer>
                  </a14:imgProps>
                </a:ext>
                <a:ext uri="{28A0092B-C50C-407E-A947-70E740481C1C}">
                  <a14:useLocalDpi xmlns:a14="http://schemas.microsoft.com/office/drawing/2010/main" val="0"/>
                </a:ext>
              </a:extLst>
            </a:blip>
            <a:srcRect l="30555" t="60441" r="30763" b="33208"/>
            <a:stretch/>
          </p:blipFill>
          <p:spPr bwMode="auto">
            <a:xfrm>
              <a:off x="4626724" y="4938699"/>
              <a:ext cx="2016000" cy="330662"/>
            </a:xfrm>
            <a:prstGeom prst="rect">
              <a:avLst/>
            </a:prstGeom>
            <a:noFill/>
            <a:extLst>
              <a:ext uri="{909E8E84-426E-40dd-AFC4-6F175D3DCCD1}">
                <a14:hiddenFill xmlns:a14="http://schemas.microsoft.com/office/drawing/2010/main">
                  <a:solidFill>
                    <a:srgbClr val="FFFFFF"/>
                  </a:solidFill>
                </a14:hiddenFill>
              </a:ext>
            </a:extLst>
          </p:spPr>
        </p:pic>
        <p:sp>
          <p:nvSpPr>
            <p:cNvPr id="625" name="Text Box 536"/>
            <p:cNvSpPr txBox="1">
              <a:spLocks noChangeArrowheads="1"/>
            </p:cNvSpPr>
            <p:nvPr/>
          </p:nvSpPr>
          <p:spPr bwMode="auto">
            <a:xfrm>
              <a:off x="4015659" y="4980920"/>
              <a:ext cx="611065"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XBP-1S</a:t>
              </a:r>
            </a:p>
          </p:txBody>
        </p:sp>
        <p:sp>
          <p:nvSpPr>
            <p:cNvPr id="626" name="Text Box 537"/>
            <p:cNvSpPr txBox="1">
              <a:spLocks noChangeArrowheads="1"/>
            </p:cNvSpPr>
            <p:nvPr/>
          </p:nvSpPr>
          <p:spPr bwMode="auto">
            <a:xfrm>
              <a:off x="3980393" y="5357049"/>
              <a:ext cx="646331"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XBP-1U</a:t>
              </a:r>
            </a:p>
          </p:txBody>
        </p:sp>
        <p:sp>
          <p:nvSpPr>
            <p:cNvPr id="627" name="Text Box 546"/>
            <p:cNvSpPr txBox="1">
              <a:spLocks noChangeArrowheads="1"/>
            </p:cNvSpPr>
            <p:nvPr/>
          </p:nvSpPr>
          <p:spPr bwMode="auto">
            <a:xfrm>
              <a:off x="3986805" y="5740844"/>
              <a:ext cx="639919"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GAPDH</a:t>
              </a:r>
            </a:p>
          </p:txBody>
        </p:sp>
        <p:sp>
          <p:nvSpPr>
            <p:cNvPr id="629" name="Text Box 557"/>
            <p:cNvSpPr txBox="1">
              <a:spLocks noChangeArrowheads="1"/>
            </p:cNvSpPr>
            <p:nvPr/>
          </p:nvSpPr>
          <p:spPr bwMode="auto">
            <a:xfrm>
              <a:off x="4066972" y="4677792"/>
              <a:ext cx="577402" cy="246221"/>
            </a:xfrm>
            <a:prstGeom prst="rect">
              <a:avLst/>
            </a:prstGeom>
            <a:noFill/>
            <a:ln w="9525">
              <a:noFill/>
              <a:miter lim="800000"/>
              <a:headEnd/>
              <a:tailEnd/>
            </a:ln>
          </p:spPr>
          <p:txBody>
            <a:bodyPr wrap="none">
              <a:spAutoFit/>
            </a:bodyPr>
            <a:lstStyle/>
            <a:p>
              <a:r>
                <a:rPr lang="nb-NO" sz="1000" b="1" dirty="0">
                  <a:latin typeface="Times New Roman" panose="02020603050405020304" pitchFamily="18" charset="0"/>
                  <a:cs typeface="Times New Roman" panose="02020603050405020304" pitchFamily="18" charset="0"/>
                </a:rPr>
                <a:t>R1881:</a:t>
              </a:r>
            </a:p>
          </p:txBody>
        </p:sp>
        <p:sp>
          <p:nvSpPr>
            <p:cNvPr id="630" name="Text Box 558"/>
            <p:cNvSpPr txBox="1">
              <a:spLocks noChangeArrowheads="1"/>
            </p:cNvSpPr>
            <p:nvPr/>
          </p:nvSpPr>
          <p:spPr bwMode="auto">
            <a:xfrm>
              <a:off x="4694253" y="4677792"/>
              <a:ext cx="227948"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31" name="Text Box 559"/>
            <p:cNvSpPr txBox="1">
              <a:spLocks noChangeArrowheads="1"/>
            </p:cNvSpPr>
            <p:nvPr/>
          </p:nvSpPr>
          <p:spPr bwMode="auto">
            <a:xfrm>
              <a:off x="5044726" y="467779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632" name="Text Box 560"/>
            <p:cNvSpPr txBox="1">
              <a:spLocks noChangeArrowheads="1"/>
            </p:cNvSpPr>
            <p:nvPr/>
          </p:nvSpPr>
          <p:spPr bwMode="auto">
            <a:xfrm>
              <a:off x="5679093" y="4677792"/>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33" name="Text Box 561"/>
            <p:cNvSpPr txBox="1">
              <a:spLocks noChangeArrowheads="1"/>
            </p:cNvSpPr>
            <p:nvPr/>
          </p:nvSpPr>
          <p:spPr bwMode="auto">
            <a:xfrm>
              <a:off x="5377086" y="4677792"/>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34" name="Text Box 563"/>
            <p:cNvSpPr txBox="1">
              <a:spLocks noChangeArrowheads="1"/>
            </p:cNvSpPr>
            <p:nvPr/>
          </p:nvSpPr>
          <p:spPr bwMode="auto">
            <a:xfrm>
              <a:off x="5985797" y="4677792"/>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35" name="Text Box 564"/>
            <p:cNvSpPr txBox="1">
              <a:spLocks noChangeArrowheads="1"/>
            </p:cNvSpPr>
            <p:nvPr/>
          </p:nvSpPr>
          <p:spPr bwMode="auto">
            <a:xfrm>
              <a:off x="6307271" y="4677792"/>
              <a:ext cx="256802"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636" name="Text Box 570"/>
            <p:cNvSpPr txBox="1">
              <a:spLocks noChangeArrowheads="1"/>
            </p:cNvSpPr>
            <p:nvPr/>
          </p:nvSpPr>
          <p:spPr bwMode="auto">
            <a:xfrm>
              <a:off x="5016674" y="4515057"/>
              <a:ext cx="31290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6h</a:t>
              </a:r>
            </a:p>
          </p:txBody>
        </p:sp>
        <p:sp>
          <p:nvSpPr>
            <p:cNvPr id="637" name="Text Box 571"/>
            <p:cNvSpPr txBox="1">
              <a:spLocks noChangeArrowheads="1"/>
            </p:cNvSpPr>
            <p:nvPr/>
          </p:nvSpPr>
          <p:spPr bwMode="auto">
            <a:xfrm>
              <a:off x="6247159" y="4515057"/>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72h</a:t>
              </a:r>
            </a:p>
          </p:txBody>
        </p:sp>
        <p:sp>
          <p:nvSpPr>
            <p:cNvPr id="638" name="Text Box 572"/>
            <p:cNvSpPr txBox="1">
              <a:spLocks noChangeArrowheads="1"/>
            </p:cNvSpPr>
            <p:nvPr/>
          </p:nvSpPr>
          <p:spPr bwMode="auto">
            <a:xfrm>
              <a:off x="5925685" y="4515057"/>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48h</a:t>
              </a:r>
            </a:p>
          </p:txBody>
        </p:sp>
        <p:sp>
          <p:nvSpPr>
            <p:cNvPr id="639" name="Text Box 573"/>
            <p:cNvSpPr txBox="1">
              <a:spLocks noChangeArrowheads="1"/>
            </p:cNvSpPr>
            <p:nvPr/>
          </p:nvSpPr>
          <p:spPr bwMode="auto">
            <a:xfrm>
              <a:off x="5316974" y="4515057"/>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24h</a:t>
              </a:r>
            </a:p>
          </p:txBody>
        </p:sp>
        <p:sp>
          <p:nvSpPr>
            <p:cNvPr id="640" name="Text Box 574"/>
            <p:cNvSpPr txBox="1">
              <a:spLocks noChangeArrowheads="1"/>
            </p:cNvSpPr>
            <p:nvPr/>
          </p:nvSpPr>
          <p:spPr bwMode="auto">
            <a:xfrm>
              <a:off x="5618981" y="4515057"/>
              <a:ext cx="37702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36h</a:t>
              </a:r>
            </a:p>
          </p:txBody>
        </p:sp>
      </p:grpSp>
      <p:sp>
        <p:nvSpPr>
          <p:cNvPr id="599" name="Text Box 3"/>
          <p:cNvSpPr txBox="1">
            <a:spLocks noChangeArrowheads="1"/>
          </p:cNvSpPr>
          <p:nvPr/>
        </p:nvSpPr>
        <p:spPr bwMode="auto">
          <a:xfrm>
            <a:off x="860825" y="-36545"/>
            <a:ext cx="764824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Androgens </a:t>
            </a:r>
            <a:r>
              <a:rPr lang="nb-NO" sz="2800" b="1" dirty="0" err="1" smtClean="0">
                <a:solidFill>
                  <a:srgbClr val="660066"/>
                </a:solidFill>
                <a:cs typeface="+mn-cs"/>
              </a:rPr>
              <a:t>activate</a:t>
            </a:r>
            <a:r>
              <a:rPr lang="nb-NO" sz="2800" b="1" dirty="0" smtClean="0">
                <a:solidFill>
                  <a:srgbClr val="660066"/>
                </a:solidFill>
                <a:cs typeface="+mn-cs"/>
              </a:rPr>
              <a:t> IRE1, </a:t>
            </a:r>
            <a:r>
              <a:rPr lang="nb-NO" sz="2800" b="1" dirty="0" err="1" smtClean="0">
                <a:solidFill>
                  <a:srgbClr val="660066"/>
                </a:solidFill>
                <a:cs typeface="+mn-cs"/>
              </a:rPr>
              <a:t>but</a:t>
            </a:r>
            <a:r>
              <a:rPr lang="nb-NO" sz="2800" b="1" dirty="0" smtClean="0">
                <a:solidFill>
                  <a:srgbClr val="660066"/>
                </a:solidFill>
                <a:cs typeface="+mn-cs"/>
              </a:rPr>
              <a:t> </a:t>
            </a:r>
            <a:r>
              <a:rPr lang="nb-NO" sz="2800" b="1" dirty="0" err="1" smtClean="0">
                <a:solidFill>
                  <a:srgbClr val="660066"/>
                </a:solidFill>
                <a:cs typeface="+mn-cs"/>
              </a:rPr>
              <a:t>inhibit</a:t>
            </a:r>
            <a:r>
              <a:rPr lang="nb-NO" sz="2800" b="1" dirty="0" smtClean="0">
                <a:solidFill>
                  <a:srgbClr val="660066"/>
                </a:solidFill>
                <a:cs typeface="+mn-cs"/>
              </a:rPr>
              <a:t> PERK </a:t>
            </a:r>
          </a:p>
          <a:p>
            <a:pPr algn="ctr">
              <a:defRPr/>
            </a:pPr>
            <a:r>
              <a:rPr lang="nb-NO" sz="2800" b="1" dirty="0" err="1" smtClean="0">
                <a:solidFill>
                  <a:srgbClr val="660066"/>
                </a:solidFill>
                <a:cs typeface="+mn-cs"/>
              </a:rPr>
              <a:t>signaling</a:t>
            </a:r>
            <a:r>
              <a:rPr lang="nb-NO" sz="2800" b="1" dirty="0" smtClean="0">
                <a:solidFill>
                  <a:srgbClr val="660066"/>
                </a:solidFill>
                <a:cs typeface="+mn-cs"/>
              </a:rPr>
              <a:t> </a:t>
            </a:r>
            <a:r>
              <a:rPr lang="nb-NO" sz="2800" b="1" dirty="0" smtClean="0">
                <a:solidFill>
                  <a:srgbClr val="660066"/>
                </a:solidFill>
              </a:rPr>
              <a:t>in </a:t>
            </a:r>
            <a:r>
              <a:rPr lang="nb-NO" sz="2800" b="1" dirty="0" err="1" smtClean="0">
                <a:solidFill>
                  <a:srgbClr val="660066"/>
                </a:solidFill>
                <a:cs typeface="+mn-cs"/>
              </a:rPr>
              <a:t>prostate</a:t>
            </a:r>
            <a:r>
              <a:rPr lang="nb-NO" sz="2800" b="1" dirty="0" smtClean="0">
                <a:solidFill>
                  <a:srgbClr val="660066"/>
                </a:solidFill>
                <a:cs typeface="+mn-cs"/>
              </a:rPr>
              <a:t> cancer </a:t>
            </a:r>
            <a:r>
              <a:rPr lang="nb-NO" sz="2800" b="1" dirty="0" err="1" smtClean="0">
                <a:solidFill>
                  <a:srgbClr val="660066"/>
                </a:solidFill>
                <a:cs typeface="+mn-cs"/>
              </a:rPr>
              <a:t>cells</a:t>
            </a:r>
            <a:endParaRPr lang="nb-NO" sz="2800" b="1" dirty="0">
              <a:solidFill>
                <a:srgbClr val="660066"/>
              </a:solidFill>
              <a:cs typeface="+mn-cs"/>
            </a:endParaRPr>
          </a:p>
        </p:txBody>
      </p:sp>
    </p:spTree>
    <p:extLst>
      <p:ext uri="{BB962C8B-B14F-4D97-AF65-F5344CB8AC3E}">
        <p14:creationId xmlns:p14="http://schemas.microsoft.com/office/powerpoint/2010/main" val="28622552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Text Box 393"/>
          <p:cNvSpPr txBox="1">
            <a:spLocks noChangeArrowheads="1"/>
          </p:cNvSpPr>
          <p:nvPr/>
        </p:nvSpPr>
        <p:spPr bwMode="auto">
          <a:xfrm>
            <a:off x="49515" y="1512175"/>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A</a:t>
            </a:r>
            <a:endParaRPr lang="nb-NO" sz="2400" b="1" dirty="0">
              <a:latin typeface="+mn-lt"/>
              <a:cs typeface="Times New Roman" panose="02020603050405020304" pitchFamily="18" charset="0"/>
            </a:endParaRPr>
          </a:p>
        </p:txBody>
      </p:sp>
      <p:grpSp>
        <p:nvGrpSpPr>
          <p:cNvPr id="2" name="Group 1"/>
          <p:cNvGrpSpPr/>
          <p:nvPr/>
        </p:nvGrpSpPr>
        <p:grpSpPr>
          <a:xfrm>
            <a:off x="0" y="1939546"/>
            <a:ext cx="2969740" cy="1616769"/>
            <a:chOff x="5125671" y="2712581"/>
            <a:chExt cx="2969740" cy="1516701"/>
          </a:xfrm>
        </p:grpSpPr>
        <p:sp>
          <p:nvSpPr>
            <p:cNvPr id="408" name="Rectangle 69"/>
            <p:cNvSpPr>
              <a:spLocks noChangeArrowheads="1"/>
            </p:cNvSpPr>
            <p:nvPr/>
          </p:nvSpPr>
          <p:spPr bwMode="auto">
            <a:xfrm>
              <a:off x="5862619" y="3466710"/>
              <a:ext cx="156807" cy="437490"/>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09" name="Rectangle 70"/>
            <p:cNvSpPr>
              <a:spLocks noChangeArrowheads="1"/>
            </p:cNvSpPr>
            <p:nvPr/>
          </p:nvSpPr>
          <p:spPr bwMode="auto">
            <a:xfrm>
              <a:off x="6256341" y="3521190"/>
              <a:ext cx="158511" cy="383010"/>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0" name="Rectangle 71"/>
            <p:cNvSpPr>
              <a:spLocks noChangeArrowheads="1"/>
            </p:cNvSpPr>
            <p:nvPr/>
          </p:nvSpPr>
          <p:spPr bwMode="auto">
            <a:xfrm>
              <a:off x="6651766" y="3715997"/>
              <a:ext cx="158511" cy="188203"/>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1" name="Rectangle 72"/>
            <p:cNvSpPr>
              <a:spLocks noChangeArrowheads="1"/>
            </p:cNvSpPr>
            <p:nvPr/>
          </p:nvSpPr>
          <p:spPr bwMode="auto">
            <a:xfrm>
              <a:off x="7047192" y="3750665"/>
              <a:ext cx="156807" cy="153535"/>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2" name="Rectangle 73"/>
            <p:cNvSpPr>
              <a:spLocks noChangeArrowheads="1"/>
            </p:cNvSpPr>
            <p:nvPr/>
          </p:nvSpPr>
          <p:spPr bwMode="auto">
            <a:xfrm>
              <a:off x="7440913" y="3521190"/>
              <a:ext cx="158512" cy="383010"/>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3" name="Rectangle 74"/>
            <p:cNvSpPr>
              <a:spLocks noChangeArrowheads="1"/>
            </p:cNvSpPr>
            <p:nvPr/>
          </p:nvSpPr>
          <p:spPr bwMode="auto">
            <a:xfrm>
              <a:off x="7836339" y="3501379"/>
              <a:ext cx="156807" cy="402820"/>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14" name="Line 78"/>
            <p:cNvSpPr>
              <a:spLocks noChangeShapeType="1"/>
            </p:cNvSpPr>
            <p:nvPr/>
          </p:nvSpPr>
          <p:spPr bwMode="auto">
            <a:xfrm>
              <a:off x="5941022" y="3466710"/>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15" name="Line 79"/>
            <p:cNvSpPr>
              <a:spLocks noChangeShapeType="1"/>
            </p:cNvSpPr>
            <p:nvPr/>
          </p:nvSpPr>
          <p:spPr bwMode="auto">
            <a:xfrm>
              <a:off x="5920569" y="3466710"/>
              <a:ext cx="49429"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16" name="Line 80"/>
            <p:cNvSpPr>
              <a:spLocks noChangeShapeType="1"/>
            </p:cNvSpPr>
            <p:nvPr/>
          </p:nvSpPr>
          <p:spPr bwMode="auto">
            <a:xfrm flipV="1">
              <a:off x="6336448" y="3432041"/>
              <a:ext cx="0" cy="89149"/>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17" name="Line 81"/>
            <p:cNvSpPr>
              <a:spLocks noChangeShapeType="1"/>
            </p:cNvSpPr>
            <p:nvPr/>
          </p:nvSpPr>
          <p:spPr bwMode="auto">
            <a:xfrm>
              <a:off x="6314291" y="3432041"/>
              <a:ext cx="51133"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18" name="Line 82"/>
            <p:cNvSpPr>
              <a:spLocks noChangeShapeType="1"/>
            </p:cNvSpPr>
            <p:nvPr/>
          </p:nvSpPr>
          <p:spPr bwMode="auto">
            <a:xfrm flipV="1">
              <a:off x="6730170" y="3661516"/>
              <a:ext cx="0" cy="5448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19" name="Line 83"/>
            <p:cNvSpPr>
              <a:spLocks noChangeShapeType="1"/>
            </p:cNvSpPr>
            <p:nvPr/>
          </p:nvSpPr>
          <p:spPr bwMode="auto">
            <a:xfrm>
              <a:off x="6709717" y="3661516"/>
              <a:ext cx="4942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0" name="Line 84"/>
            <p:cNvSpPr>
              <a:spLocks noChangeShapeType="1"/>
            </p:cNvSpPr>
            <p:nvPr/>
          </p:nvSpPr>
          <p:spPr bwMode="auto">
            <a:xfrm flipV="1">
              <a:off x="7125596" y="3709393"/>
              <a:ext cx="0" cy="41272"/>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1" name="Line 85"/>
            <p:cNvSpPr>
              <a:spLocks noChangeShapeType="1"/>
            </p:cNvSpPr>
            <p:nvPr/>
          </p:nvSpPr>
          <p:spPr bwMode="auto">
            <a:xfrm>
              <a:off x="7098325" y="3709393"/>
              <a:ext cx="51133"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2" name="Line 86"/>
            <p:cNvSpPr>
              <a:spLocks noChangeShapeType="1"/>
            </p:cNvSpPr>
            <p:nvPr/>
          </p:nvSpPr>
          <p:spPr bwMode="auto">
            <a:xfrm flipV="1">
              <a:off x="7521021" y="3423786"/>
              <a:ext cx="0" cy="97404"/>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3" name="Line 87"/>
            <p:cNvSpPr>
              <a:spLocks noChangeShapeType="1"/>
            </p:cNvSpPr>
            <p:nvPr/>
          </p:nvSpPr>
          <p:spPr bwMode="auto">
            <a:xfrm>
              <a:off x="7505681" y="3423786"/>
              <a:ext cx="49429"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4" name="Line 88"/>
            <p:cNvSpPr>
              <a:spLocks noChangeShapeType="1"/>
            </p:cNvSpPr>
            <p:nvPr/>
          </p:nvSpPr>
          <p:spPr bwMode="auto">
            <a:xfrm flipV="1">
              <a:off x="7914742" y="3432041"/>
              <a:ext cx="0" cy="69338"/>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5" name="Line 89"/>
            <p:cNvSpPr>
              <a:spLocks noChangeShapeType="1"/>
            </p:cNvSpPr>
            <p:nvPr/>
          </p:nvSpPr>
          <p:spPr bwMode="auto">
            <a:xfrm>
              <a:off x="7889177" y="3432041"/>
              <a:ext cx="4942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6" name="Line 96"/>
            <p:cNvSpPr>
              <a:spLocks noChangeShapeType="1"/>
            </p:cNvSpPr>
            <p:nvPr/>
          </p:nvSpPr>
          <p:spPr bwMode="auto">
            <a:xfrm>
              <a:off x="5941022" y="3466710"/>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7" name="Line 97"/>
            <p:cNvSpPr>
              <a:spLocks noChangeShapeType="1"/>
            </p:cNvSpPr>
            <p:nvPr/>
          </p:nvSpPr>
          <p:spPr bwMode="auto">
            <a:xfrm>
              <a:off x="5920569" y="3466710"/>
              <a:ext cx="49429"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8" name="Line 98"/>
            <p:cNvSpPr>
              <a:spLocks noChangeShapeType="1"/>
            </p:cNvSpPr>
            <p:nvPr/>
          </p:nvSpPr>
          <p:spPr bwMode="auto">
            <a:xfrm>
              <a:off x="6336448" y="3521190"/>
              <a:ext cx="0" cy="84196"/>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29" name="Line 99"/>
            <p:cNvSpPr>
              <a:spLocks noChangeShapeType="1"/>
            </p:cNvSpPr>
            <p:nvPr/>
          </p:nvSpPr>
          <p:spPr bwMode="auto">
            <a:xfrm>
              <a:off x="6314291" y="3605385"/>
              <a:ext cx="51133"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0" name="Line 100"/>
            <p:cNvSpPr>
              <a:spLocks noChangeShapeType="1"/>
            </p:cNvSpPr>
            <p:nvPr/>
          </p:nvSpPr>
          <p:spPr bwMode="auto">
            <a:xfrm>
              <a:off x="6730170" y="3715997"/>
              <a:ext cx="0" cy="56131"/>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1" name="Line 101"/>
            <p:cNvSpPr>
              <a:spLocks noChangeShapeType="1"/>
            </p:cNvSpPr>
            <p:nvPr/>
          </p:nvSpPr>
          <p:spPr bwMode="auto">
            <a:xfrm>
              <a:off x="6709717" y="3772127"/>
              <a:ext cx="4942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2" name="Line 102"/>
            <p:cNvSpPr>
              <a:spLocks noChangeShapeType="1"/>
            </p:cNvSpPr>
            <p:nvPr/>
          </p:nvSpPr>
          <p:spPr bwMode="auto">
            <a:xfrm>
              <a:off x="7125596" y="3750665"/>
              <a:ext cx="0" cy="3632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3" name="Line 103"/>
            <p:cNvSpPr>
              <a:spLocks noChangeShapeType="1"/>
            </p:cNvSpPr>
            <p:nvPr/>
          </p:nvSpPr>
          <p:spPr bwMode="auto">
            <a:xfrm>
              <a:off x="7098325" y="3791938"/>
              <a:ext cx="51133"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4" name="Line 104"/>
            <p:cNvSpPr>
              <a:spLocks noChangeShapeType="1"/>
            </p:cNvSpPr>
            <p:nvPr/>
          </p:nvSpPr>
          <p:spPr bwMode="auto">
            <a:xfrm>
              <a:off x="7521021" y="3521190"/>
              <a:ext cx="0" cy="90799"/>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5" name="Line 105"/>
            <p:cNvSpPr>
              <a:spLocks noChangeShapeType="1"/>
            </p:cNvSpPr>
            <p:nvPr/>
          </p:nvSpPr>
          <p:spPr bwMode="auto">
            <a:xfrm>
              <a:off x="7505681" y="3611989"/>
              <a:ext cx="49429"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6" name="Line 106"/>
            <p:cNvSpPr>
              <a:spLocks noChangeShapeType="1"/>
            </p:cNvSpPr>
            <p:nvPr/>
          </p:nvSpPr>
          <p:spPr bwMode="auto">
            <a:xfrm>
              <a:off x="7914742" y="3501379"/>
              <a:ext cx="0" cy="62734"/>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7" name="Line 107"/>
            <p:cNvSpPr>
              <a:spLocks noChangeShapeType="1"/>
            </p:cNvSpPr>
            <p:nvPr/>
          </p:nvSpPr>
          <p:spPr bwMode="auto">
            <a:xfrm>
              <a:off x="7889177" y="3564113"/>
              <a:ext cx="4942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8" name="Line 114"/>
            <p:cNvSpPr>
              <a:spLocks noChangeShapeType="1"/>
            </p:cNvSpPr>
            <p:nvPr/>
          </p:nvSpPr>
          <p:spPr bwMode="auto">
            <a:xfrm>
              <a:off x="5745014" y="2761774"/>
              <a:ext cx="1704" cy="1142425"/>
            </a:xfrm>
            <a:prstGeom prst="line">
              <a:avLst/>
            </a:prstGeom>
            <a:noFill/>
            <a:ln w="8001">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39" name="Line 115"/>
            <p:cNvSpPr>
              <a:spLocks noChangeShapeType="1"/>
            </p:cNvSpPr>
            <p:nvPr/>
          </p:nvSpPr>
          <p:spPr bwMode="auto">
            <a:xfrm>
              <a:off x="5719447" y="3904200"/>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0" name="Line 116"/>
            <p:cNvSpPr>
              <a:spLocks noChangeShapeType="1"/>
            </p:cNvSpPr>
            <p:nvPr/>
          </p:nvSpPr>
          <p:spPr bwMode="auto">
            <a:xfrm>
              <a:off x="5719447" y="3689582"/>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1" name="Line 117"/>
            <p:cNvSpPr>
              <a:spLocks noChangeShapeType="1"/>
            </p:cNvSpPr>
            <p:nvPr/>
          </p:nvSpPr>
          <p:spPr bwMode="auto">
            <a:xfrm>
              <a:off x="5719447" y="3466710"/>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2" name="Line 118"/>
            <p:cNvSpPr>
              <a:spLocks noChangeShapeType="1"/>
            </p:cNvSpPr>
            <p:nvPr/>
          </p:nvSpPr>
          <p:spPr bwMode="auto">
            <a:xfrm>
              <a:off x="5719447" y="3250442"/>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3" name="Line 119"/>
            <p:cNvSpPr>
              <a:spLocks noChangeShapeType="1"/>
            </p:cNvSpPr>
            <p:nvPr/>
          </p:nvSpPr>
          <p:spPr bwMode="auto">
            <a:xfrm>
              <a:off x="5719447" y="3034173"/>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4" name="Line 120"/>
            <p:cNvSpPr>
              <a:spLocks noChangeShapeType="1"/>
            </p:cNvSpPr>
            <p:nvPr/>
          </p:nvSpPr>
          <p:spPr bwMode="auto">
            <a:xfrm>
              <a:off x="5719447" y="2819556"/>
              <a:ext cx="27271"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5" name="Line 123"/>
            <p:cNvSpPr>
              <a:spLocks noChangeShapeType="1"/>
            </p:cNvSpPr>
            <p:nvPr/>
          </p:nvSpPr>
          <p:spPr bwMode="auto">
            <a:xfrm>
              <a:off x="5746718" y="3904200"/>
              <a:ext cx="2348693" cy="3302"/>
            </a:xfrm>
            <a:prstGeom prst="line">
              <a:avLst/>
            </a:prstGeom>
            <a:noFill/>
            <a:ln w="8001">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6" name="Line 124"/>
            <p:cNvSpPr>
              <a:spLocks noChangeShapeType="1"/>
            </p:cNvSpPr>
            <p:nvPr/>
          </p:nvSpPr>
          <p:spPr bwMode="auto">
            <a:xfrm flipV="1">
              <a:off x="5746718"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7" name="Line 125"/>
            <p:cNvSpPr>
              <a:spLocks noChangeShapeType="1"/>
            </p:cNvSpPr>
            <p:nvPr/>
          </p:nvSpPr>
          <p:spPr bwMode="auto">
            <a:xfrm flipV="1">
              <a:off x="6142144"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8" name="Line 126"/>
            <p:cNvSpPr>
              <a:spLocks noChangeShapeType="1"/>
            </p:cNvSpPr>
            <p:nvPr/>
          </p:nvSpPr>
          <p:spPr bwMode="auto">
            <a:xfrm flipV="1">
              <a:off x="6537570"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49" name="Line 127"/>
            <p:cNvSpPr>
              <a:spLocks noChangeShapeType="1"/>
            </p:cNvSpPr>
            <p:nvPr/>
          </p:nvSpPr>
          <p:spPr bwMode="auto">
            <a:xfrm flipV="1">
              <a:off x="6931292"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50" name="Line 128"/>
            <p:cNvSpPr>
              <a:spLocks noChangeShapeType="1"/>
            </p:cNvSpPr>
            <p:nvPr/>
          </p:nvSpPr>
          <p:spPr bwMode="auto">
            <a:xfrm flipV="1">
              <a:off x="7326717"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51" name="Line 129"/>
            <p:cNvSpPr>
              <a:spLocks noChangeShapeType="1"/>
            </p:cNvSpPr>
            <p:nvPr/>
          </p:nvSpPr>
          <p:spPr bwMode="auto">
            <a:xfrm flipV="1">
              <a:off x="7720438" y="3904200"/>
              <a:ext cx="0" cy="2806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52" name="Rectangle 135"/>
            <p:cNvSpPr>
              <a:spLocks noChangeArrowheads="1"/>
            </p:cNvSpPr>
            <p:nvPr/>
          </p:nvSpPr>
          <p:spPr bwMode="auto">
            <a:xfrm>
              <a:off x="5605251" y="3821654"/>
              <a:ext cx="64120" cy="144363"/>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0</a:t>
              </a:r>
              <a:endParaRPr lang="nb-NO" sz="1000" dirty="0">
                <a:latin typeface="Times New Roman" pitchFamily="18" charset="0"/>
                <a:cs typeface="Times New Roman" panose="02020603050405020304" pitchFamily="18" charset="0"/>
              </a:endParaRPr>
            </a:p>
          </p:txBody>
        </p:sp>
        <p:sp>
          <p:nvSpPr>
            <p:cNvPr id="453" name="Rectangle 136"/>
            <p:cNvSpPr>
              <a:spLocks noChangeArrowheads="1"/>
            </p:cNvSpPr>
            <p:nvPr/>
          </p:nvSpPr>
          <p:spPr bwMode="auto">
            <a:xfrm>
              <a:off x="5526848" y="3607037"/>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0.5</a:t>
              </a:r>
              <a:endParaRPr lang="nb-NO" sz="1000">
                <a:latin typeface="Times New Roman" pitchFamily="18" charset="0"/>
                <a:cs typeface="Times New Roman" panose="02020603050405020304" pitchFamily="18" charset="0"/>
              </a:endParaRPr>
            </a:p>
          </p:txBody>
        </p:sp>
        <p:sp>
          <p:nvSpPr>
            <p:cNvPr id="454" name="Rectangle 137"/>
            <p:cNvSpPr>
              <a:spLocks noChangeArrowheads="1"/>
            </p:cNvSpPr>
            <p:nvPr/>
          </p:nvSpPr>
          <p:spPr bwMode="auto">
            <a:xfrm>
              <a:off x="5605251" y="3384164"/>
              <a:ext cx="64120" cy="144363"/>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1</a:t>
              </a:r>
              <a:endParaRPr lang="nb-NO" sz="1000" dirty="0">
                <a:latin typeface="Times New Roman" pitchFamily="18" charset="0"/>
                <a:cs typeface="Times New Roman" panose="02020603050405020304" pitchFamily="18" charset="0"/>
              </a:endParaRPr>
            </a:p>
          </p:txBody>
        </p:sp>
        <p:sp>
          <p:nvSpPr>
            <p:cNvPr id="455" name="Rectangle 138"/>
            <p:cNvSpPr>
              <a:spLocks noChangeArrowheads="1"/>
            </p:cNvSpPr>
            <p:nvPr/>
          </p:nvSpPr>
          <p:spPr bwMode="auto">
            <a:xfrm>
              <a:off x="5526848" y="3167897"/>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1.5</a:t>
              </a:r>
              <a:endParaRPr lang="nb-NO" sz="1000">
                <a:latin typeface="Times New Roman" pitchFamily="18" charset="0"/>
                <a:cs typeface="Times New Roman" panose="02020603050405020304" pitchFamily="18" charset="0"/>
              </a:endParaRPr>
            </a:p>
          </p:txBody>
        </p:sp>
        <p:sp>
          <p:nvSpPr>
            <p:cNvPr id="456" name="Rectangle 139"/>
            <p:cNvSpPr>
              <a:spLocks noChangeArrowheads="1"/>
            </p:cNvSpPr>
            <p:nvPr/>
          </p:nvSpPr>
          <p:spPr bwMode="auto">
            <a:xfrm>
              <a:off x="5605251" y="2953279"/>
              <a:ext cx="6412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a:t>
              </a:r>
              <a:endParaRPr lang="nb-NO" sz="1000">
                <a:latin typeface="Times New Roman" pitchFamily="18" charset="0"/>
                <a:cs typeface="Times New Roman" panose="02020603050405020304" pitchFamily="18" charset="0"/>
              </a:endParaRPr>
            </a:p>
          </p:txBody>
        </p:sp>
        <p:sp>
          <p:nvSpPr>
            <p:cNvPr id="457" name="Rectangle 140"/>
            <p:cNvSpPr>
              <a:spLocks noChangeArrowheads="1"/>
            </p:cNvSpPr>
            <p:nvPr/>
          </p:nvSpPr>
          <p:spPr bwMode="auto">
            <a:xfrm>
              <a:off x="5526848" y="2737010"/>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2.5</a:t>
              </a:r>
              <a:endParaRPr lang="nb-NO" sz="1000">
                <a:latin typeface="Times New Roman" pitchFamily="18" charset="0"/>
                <a:cs typeface="Times New Roman" panose="02020603050405020304" pitchFamily="18" charset="0"/>
              </a:endParaRPr>
            </a:p>
          </p:txBody>
        </p:sp>
        <p:sp>
          <p:nvSpPr>
            <p:cNvPr id="458" name="Rectangle 143"/>
            <p:cNvSpPr>
              <a:spLocks noChangeArrowheads="1"/>
            </p:cNvSpPr>
            <p:nvPr/>
          </p:nvSpPr>
          <p:spPr bwMode="auto">
            <a:xfrm>
              <a:off x="5883072" y="3895944"/>
              <a:ext cx="9618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0</a:t>
              </a:r>
              <a:endParaRPr lang="nb-NO" sz="1000">
                <a:latin typeface="Times New Roman" pitchFamily="18" charset="0"/>
                <a:cs typeface="Times New Roman" panose="02020603050405020304" pitchFamily="18" charset="0"/>
              </a:endParaRPr>
            </a:p>
          </p:txBody>
        </p:sp>
        <p:sp>
          <p:nvSpPr>
            <p:cNvPr id="459" name="Rectangle 144"/>
            <p:cNvSpPr>
              <a:spLocks noChangeArrowheads="1"/>
            </p:cNvSpPr>
            <p:nvPr/>
          </p:nvSpPr>
          <p:spPr bwMode="auto">
            <a:xfrm>
              <a:off x="6235887" y="3895944"/>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24</a:t>
              </a:r>
              <a:endParaRPr lang="nb-NO" sz="1000">
                <a:latin typeface="Times New Roman" pitchFamily="18" charset="0"/>
                <a:cs typeface="Times New Roman" panose="02020603050405020304" pitchFamily="18" charset="0"/>
              </a:endParaRPr>
            </a:p>
          </p:txBody>
        </p:sp>
        <p:sp>
          <p:nvSpPr>
            <p:cNvPr id="460" name="Rectangle 145"/>
            <p:cNvSpPr>
              <a:spLocks noChangeArrowheads="1"/>
            </p:cNvSpPr>
            <p:nvPr/>
          </p:nvSpPr>
          <p:spPr bwMode="auto">
            <a:xfrm>
              <a:off x="6631313" y="3895944"/>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48</a:t>
              </a:r>
              <a:endParaRPr lang="nb-NO" sz="1000">
                <a:latin typeface="Times New Roman" pitchFamily="18" charset="0"/>
                <a:cs typeface="Times New Roman" panose="02020603050405020304" pitchFamily="18" charset="0"/>
              </a:endParaRPr>
            </a:p>
          </p:txBody>
        </p:sp>
        <p:sp>
          <p:nvSpPr>
            <p:cNvPr id="461" name="Rectangle 146"/>
            <p:cNvSpPr>
              <a:spLocks noChangeArrowheads="1"/>
            </p:cNvSpPr>
            <p:nvPr/>
          </p:nvSpPr>
          <p:spPr bwMode="auto">
            <a:xfrm>
              <a:off x="7026739" y="3895944"/>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72</a:t>
              </a:r>
              <a:endParaRPr lang="nb-NO" sz="1000">
                <a:latin typeface="Times New Roman" pitchFamily="18" charset="0"/>
                <a:cs typeface="Times New Roman" panose="02020603050405020304" pitchFamily="18" charset="0"/>
              </a:endParaRPr>
            </a:p>
          </p:txBody>
        </p:sp>
        <p:sp>
          <p:nvSpPr>
            <p:cNvPr id="462" name="Rectangle 147"/>
            <p:cNvSpPr>
              <a:spLocks noChangeArrowheads="1"/>
            </p:cNvSpPr>
            <p:nvPr/>
          </p:nvSpPr>
          <p:spPr bwMode="auto">
            <a:xfrm>
              <a:off x="7420460" y="3895944"/>
              <a:ext cx="16030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96</a:t>
              </a:r>
              <a:endParaRPr lang="nb-NO" sz="1000">
                <a:latin typeface="Times New Roman" pitchFamily="18" charset="0"/>
                <a:cs typeface="Times New Roman" panose="02020603050405020304" pitchFamily="18" charset="0"/>
              </a:endParaRPr>
            </a:p>
          </p:txBody>
        </p:sp>
        <p:sp>
          <p:nvSpPr>
            <p:cNvPr id="463" name="Rectangle 148"/>
            <p:cNvSpPr>
              <a:spLocks noChangeArrowheads="1"/>
            </p:cNvSpPr>
            <p:nvPr/>
          </p:nvSpPr>
          <p:spPr bwMode="auto">
            <a:xfrm>
              <a:off x="7773276" y="3895944"/>
              <a:ext cx="224420" cy="144363"/>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120</a:t>
              </a:r>
              <a:endParaRPr lang="nb-NO" sz="1000">
                <a:latin typeface="Times New Roman" pitchFamily="18" charset="0"/>
                <a:cs typeface="Times New Roman" panose="02020603050405020304" pitchFamily="18" charset="0"/>
              </a:endParaRPr>
            </a:p>
          </p:txBody>
        </p:sp>
        <p:sp>
          <p:nvSpPr>
            <p:cNvPr id="464" name="Line 154"/>
            <p:cNvSpPr>
              <a:spLocks noChangeShapeType="1"/>
            </p:cNvSpPr>
            <p:nvPr/>
          </p:nvSpPr>
          <p:spPr bwMode="auto">
            <a:xfrm>
              <a:off x="6237591" y="4059384"/>
              <a:ext cx="1777712"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65" name="Text Box 156"/>
            <p:cNvSpPr txBox="1">
              <a:spLocks noChangeArrowheads="1"/>
            </p:cNvSpPr>
            <p:nvPr/>
          </p:nvSpPr>
          <p:spPr bwMode="auto">
            <a:xfrm>
              <a:off x="6437009" y="3998300"/>
              <a:ext cx="1377300" cy="230982"/>
            </a:xfrm>
            <a:prstGeom prst="rect">
              <a:avLst/>
            </a:prstGeom>
            <a:noFill/>
            <a:ln w="9525">
              <a:noFill/>
              <a:miter lim="800000"/>
              <a:headEnd/>
              <a:tailEnd/>
            </a:ln>
          </p:spPr>
          <p:txBody>
            <a:bodyPr wrap="none">
              <a:spAutoFit/>
            </a:bodyPr>
            <a:lstStyle/>
            <a:p>
              <a:r>
                <a:rPr lang="nb-NO" sz="1000" b="1">
                  <a:latin typeface="Times New Roman" panose="02020603050405020304" pitchFamily="18" charset="0"/>
                  <a:cs typeface="Times New Roman" panose="02020603050405020304" pitchFamily="18" charset="0"/>
                </a:rPr>
                <a:t>hours after castration</a:t>
              </a:r>
            </a:p>
          </p:txBody>
        </p:sp>
        <p:sp>
          <p:nvSpPr>
            <p:cNvPr id="466" name="Text Box 160"/>
            <p:cNvSpPr txBox="1">
              <a:spLocks noChangeArrowheads="1"/>
            </p:cNvSpPr>
            <p:nvPr/>
          </p:nvSpPr>
          <p:spPr bwMode="auto">
            <a:xfrm rot="16200000">
              <a:off x="4772182" y="3066070"/>
              <a:ext cx="1107087" cy="400110"/>
            </a:xfrm>
            <a:prstGeom prst="rect">
              <a:avLst/>
            </a:prstGeom>
            <a:noFill/>
            <a:ln w="9525">
              <a:noFill/>
              <a:miter lim="800000"/>
              <a:headEnd/>
              <a:tailEnd/>
            </a:ln>
          </p:spPr>
          <p:txBody>
            <a:bodyPr wrap="none">
              <a:spAutoFit/>
            </a:bodyPr>
            <a:lstStyle/>
            <a:p>
              <a:pPr algn="ctr"/>
              <a:r>
                <a:rPr lang="nb-NO" sz="1000" b="1">
                  <a:latin typeface="Times New Roman" pitchFamily="18" charset="0"/>
                  <a:cs typeface="Times New Roman" panose="02020603050405020304" pitchFamily="18" charset="0"/>
                </a:rPr>
                <a:t>IRE1</a:t>
              </a:r>
              <a:r>
                <a:rPr lang="el-GR" sz="1000" b="1">
                  <a:latin typeface="Times New Roman" pitchFamily="18" charset="0"/>
                  <a:cs typeface="Times New Roman" pitchFamily="18" charset="0"/>
                </a:rPr>
                <a:t>α</a:t>
              </a:r>
              <a:r>
                <a:rPr lang="nb-NO" sz="1000" b="1">
                  <a:latin typeface="Times New Roman" pitchFamily="18" charset="0"/>
                  <a:cs typeface="Times New Roman" panose="02020603050405020304" pitchFamily="18" charset="0"/>
                </a:rPr>
                <a:t>/GAPDH </a:t>
              </a:r>
            </a:p>
            <a:p>
              <a:pPr algn="ctr"/>
              <a:r>
                <a:rPr lang="nb-NO" sz="1000" b="1">
                  <a:latin typeface="Times New Roman" pitchFamily="18" charset="0"/>
                  <a:cs typeface="Times New Roman" panose="02020603050405020304" pitchFamily="18" charset="0"/>
                </a:rPr>
                <a:t>mRNA expression</a:t>
              </a:r>
            </a:p>
          </p:txBody>
        </p:sp>
        <p:sp>
          <p:nvSpPr>
            <p:cNvPr id="468" name="Text Box 395"/>
            <p:cNvSpPr txBox="1">
              <a:spLocks noChangeArrowheads="1"/>
            </p:cNvSpPr>
            <p:nvPr/>
          </p:nvSpPr>
          <p:spPr bwMode="auto">
            <a:xfrm>
              <a:off x="6609171" y="3468438"/>
              <a:ext cx="248786" cy="23098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469" name="Text Box 396"/>
            <p:cNvSpPr txBox="1">
              <a:spLocks noChangeArrowheads="1"/>
            </p:cNvSpPr>
            <p:nvPr/>
          </p:nvSpPr>
          <p:spPr bwMode="auto">
            <a:xfrm>
              <a:off x="7006660" y="3503029"/>
              <a:ext cx="248786" cy="23098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grpSp>
      <p:sp>
        <p:nvSpPr>
          <p:cNvPr id="470" name="Text Box 409"/>
          <p:cNvSpPr txBox="1">
            <a:spLocks noChangeArrowheads="1"/>
          </p:cNvSpPr>
          <p:nvPr/>
        </p:nvSpPr>
        <p:spPr bwMode="auto">
          <a:xfrm>
            <a:off x="2981628" y="1512175"/>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B</a:t>
            </a:r>
            <a:endParaRPr lang="nb-NO" sz="2400" b="1" dirty="0">
              <a:latin typeface="+mn-lt"/>
              <a:cs typeface="Times New Roman" panose="02020603050405020304" pitchFamily="18" charset="0"/>
            </a:endParaRPr>
          </a:p>
        </p:txBody>
      </p:sp>
      <p:grpSp>
        <p:nvGrpSpPr>
          <p:cNvPr id="471" name="Group 470"/>
          <p:cNvGrpSpPr/>
          <p:nvPr/>
        </p:nvGrpSpPr>
        <p:grpSpPr>
          <a:xfrm>
            <a:off x="5989499" y="1940904"/>
            <a:ext cx="2970605" cy="1614053"/>
            <a:chOff x="6336403" y="4298950"/>
            <a:chExt cx="2794897" cy="1307538"/>
          </a:xfrm>
        </p:grpSpPr>
        <p:sp>
          <p:nvSpPr>
            <p:cNvPr id="472" name="Text Box 159"/>
            <p:cNvSpPr txBox="1">
              <a:spLocks noChangeArrowheads="1"/>
            </p:cNvSpPr>
            <p:nvPr/>
          </p:nvSpPr>
          <p:spPr bwMode="auto">
            <a:xfrm rot="16200000">
              <a:off x="6046615" y="4603647"/>
              <a:ext cx="956019" cy="376444"/>
            </a:xfrm>
            <a:prstGeom prst="rect">
              <a:avLst/>
            </a:prstGeom>
            <a:noFill/>
            <a:ln w="9525">
              <a:noFill/>
              <a:miter lim="800000"/>
              <a:headEnd/>
              <a:tailEnd/>
            </a:ln>
          </p:spPr>
          <p:txBody>
            <a:bodyPr wrap="none">
              <a:spAutoFit/>
            </a:bodyPr>
            <a:lstStyle/>
            <a:p>
              <a:pPr algn="ctr"/>
              <a:r>
                <a:rPr lang="nb-NO" sz="1000" b="1">
                  <a:latin typeface="Times New Roman" pitchFamily="18" charset="0"/>
                  <a:cs typeface="Times New Roman" panose="02020603050405020304" pitchFamily="18" charset="0"/>
                </a:rPr>
                <a:t>XBP-1U/GAPDH </a:t>
              </a:r>
            </a:p>
            <a:p>
              <a:pPr algn="ctr"/>
              <a:r>
                <a:rPr lang="nb-NO" sz="1000" b="1">
                  <a:latin typeface="Times New Roman" pitchFamily="18" charset="0"/>
                  <a:cs typeface="Times New Roman" panose="02020603050405020304" pitchFamily="18" charset="0"/>
                </a:rPr>
                <a:t>mRNA expression</a:t>
              </a:r>
            </a:p>
          </p:txBody>
        </p:sp>
        <p:sp>
          <p:nvSpPr>
            <p:cNvPr id="473" name="Rectangle 279"/>
            <p:cNvSpPr>
              <a:spLocks noChangeArrowheads="1"/>
            </p:cNvSpPr>
            <p:nvPr/>
          </p:nvSpPr>
          <p:spPr bwMode="auto">
            <a:xfrm>
              <a:off x="7054850" y="5300663"/>
              <a:ext cx="90491"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0</a:t>
              </a:r>
              <a:endParaRPr lang="nb-NO" sz="1000">
                <a:latin typeface="Times New Roman" pitchFamily="18" charset="0"/>
                <a:cs typeface="Times New Roman" panose="02020603050405020304" pitchFamily="18" charset="0"/>
              </a:endParaRPr>
            </a:p>
          </p:txBody>
        </p:sp>
        <p:sp>
          <p:nvSpPr>
            <p:cNvPr id="474" name="Rectangle 280"/>
            <p:cNvSpPr>
              <a:spLocks noChangeArrowheads="1"/>
            </p:cNvSpPr>
            <p:nvPr/>
          </p:nvSpPr>
          <p:spPr bwMode="auto">
            <a:xfrm>
              <a:off x="7394575" y="5303838"/>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24</a:t>
              </a:r>
              <a:endParaRPr lang="nb-NO" sz="1000">
                <a:latin typeface="Times New Roman" pitchFamily="18" charset="0"/>
                <a:cs typeface="Times New Roman" panose="02020603050405020304" pitchFamily="18" charset="0"/>
              </a:endParaRPr>
            </a:p>
          </p:txBody>
        </p:sp>
        <p:sp>
          <p:nvSpPr>
            <p:cNvPr id="475" name="Rectangle 281"/>
            <p:cNvSpPr>
              <a:spLocks noChangeArrowheads="1"/>
            </p:cNvSpPr>
            <p:nvPr/>
          </p:nvSpPr>
          <p:spPr bwMode="auto">
            <a:xfrm>
              <a:off x="7762875" y="5303838"/>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48</a:t>
              </a:r>
              <a:endParaRPr lang="nb-NO" sz="1000">
                <a:latin typeface="Times New Roman" pitchFamily="18" charset="0"/>
                <a:cs typeface="Times New Roman" panose="02020603050405020304" pitchFamily="18" charset="0"/>
              </a:endParaRPr>
            </a:p>
          </p:txBody>
        </p:sp>
        <p:sp>
          <p:nvSpPr>
            <p:cNvPr id="476" name="Rectangle 282"/>
            <p:cNvSpPr>
              <a:spLocks noChangeArrowheads="1"/>
            </p:cNvSpPr>
            <p:nvPr/>
          </p:nvSpPr>
          <p:spPr bwMode="auto">
            <a:xfrm>
              <a:off x="8131175" y="5303838"/>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72</a:t>
              </a:r>
              <a:endParaRPr lang="nb-NO" sz="1000">
                <a:latin typeface="Times New Roman" pitchFamily="18" charset="0"/>
                <a:cs typeface="Times New Roman" panose="02020603050405020304" pitchFamily="18" charset="0"/>
              </a:endParaRPr>
            </a:p>
          </p:txBody>
        </p:sp>
        <p:sp>
          <p:nvSpPr>
            <p:cNvPr id="477" name="Rectangle 283"/>
            <p:cNvSpPr>
              <a:spLocks noChangeArrowheads="1"/>
            </p:cNvSpPr>
            <p:nvPr/>
          </p:nvSpPr>
          <p:spPr bwMode="auto">
            <a:xfrm>
              <a:off x="8497888" y="5303838"/>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96</a:t>
              </a:r>
              <a:endParaRPr lang="nb-NO" sz="1000">
                <a:latin typeface="Times New Roman" pitchFamily="18" charset="0"/>
                <a:cs typeface="Times New Roman" panose="02020603050405020304" pitchFamily="18" charset="0"/>
              </a:endParaRPr>
            </a:p>
          </p:txBody>
        </p:sp>
        <p:sp>
          <p:nvSpPr>
            <p:cNvPr id="478" name="Rectangle 284"/>
            <p:cNvSpPr>
              <a:spLocks noChangeArrowheads="1"/>
            </p:cNvSpPr>
            <p:nvPr/>
          </p:nvSpPr>
          <p:spPr bwMode="auto">
            <a:xfrm>
              <a:off x="8829675" y="5303838"/>
              <a:ext cx="211146"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120</a:t>
              </a:r>
              <a:endParaRPr lang="nb-NO" sz="1000">
                <a:latin typeface="Times New Roman" pitchFamily="18" charset="0"/>
                <a:cs typeface="Times New Roman" panose="02020603050405020304" pitchFamily="18" charset="0"/>
              </a:endParaRPr>
            </a:p>
          </p:txBody>
        </p:sp>
        <p:sp>
          <p:nvSpPr>
            <p:cNvPr id="479" name="Line 288"/>
            <p:cNvSpPr>
              <a:spLocks noChangeShapeType="1"/>
            </p:cNvSpPr>
            <p:nvPr/>
          </p:nvSpPr>
          <p:spPr bwMode="auto">
            <a:xfrm>
              <a:off x="7394575" y="5467350"/>
              <a:ext cx="1655763"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80" name="Rectangle 305"/>
            <p:cNvSpPr>
              <a:spLocks noChangeArrowheads="1"/>
            </p:cNvSpPr>
            <p:nvPr/>
          </p:nvSpPr>
          <p:spPr bwMode="auto">
            <a:xfrm>
              <a:off x="7038975" y="4941888"/>
              <a:ext cx="149225" cy="369887"/>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1" name="Rectangle 306"/>
            <p:cNvSpPr>
              <a:spLocks noChangeArrowheads="1"/>
            </p:cNvSpPr>
            <p:nvPr/>
          </p:nvSpPr>
          <p:spPr bwMode="auto">
            <a:xfrm>
              <a:off x="7408863" y="4941888"/>
              <a:ext cx="149225" cy="369887"/>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2" name="Rectangle 307"/>
            <p:cNvSpPr>
              <a:spLocks noChangeArrowheads="1"/>
            </p:cNvSpPr>
            <p:nvPr/>
          </p:nvSpPr>
          <p:spPr bwMode="auto">
            <a:xfrm>
              <a:off x="7778750" y="4887913"/>
              <a:ext cx="149225" cy="42386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3" name="Rectangle 308"/>
            <p:cNvSpPr>
              <a:spLocks noChangeArrowheads="1"/>
            </p:cNvSpPr>
            <p:nvPr/>
          </p:nvSpPr>
          <p:spPr bwMode="auto">
            <a:xfrm>
              <a:off x="8148638" y="4921250"/>
              <a:ext cx="149225" cy="390525"/>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4" name="Rectangle 309"/>
            <p:cNvSpPr>
              <a:spLocks noChangeArrowheads="1"/>
            </p:cNvSpPr>
            <p:nvPr/>
          </p:nvSpPr>
          <p:spPr bwMode="auto">
            <a:xfrm>
              <a:off x="8518525" y="4881563"/>
              <a:ext cx="149225" cy="43021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5" name="Rectangle 310"/>
            <p:cNvSpPr>
              <a:spLocks noChangeArrowheads="1"/>
            </p:cNvSpPr>
            <p:nvPr/>
          </p:nvSpPr>
          <p:spPr bwMode="auto">
            <a:xfrm>
              <a:off x="8888413" y="4821238"/>
              <a:ext cx="149225" cy="490537"/>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486" name="Line 314"/>
            <p:cNvSpPr>
              <a:spLocks noChangeShapeType="1"/>
            </p:cNvSpPr>
            <p:nvPr/>
          </p:nvSpPr>
          <p:spPr bwMode="auto">
            <a:xfrm>
              <a:off x="7113588" y="4941888"/>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87" name="Line 315"/>
            <p:cNvSpPr>
              <a:spLocks noChangeShapeType="1"/>
            </p:cNvSpPr>
            <p:nvPr/>
          </p:nvSpPr>
          <p:spPr bwMode="auto">
            <a:xfrm>
              <a:off x="7092950" y="4941888"/>
              <a:ext cx="4762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88" name="Line 316"/>
            <p:cNvSpPr>
              <a:spLocks noChangeShapeType="1"/>
            </p:cNvSpPr>
            <p:nvPr/>
          </p:nvSpPr>
          <p:spPr bwMode="auto">
            <a:xfrm flipV="1">
              <a:off x="7483475" y="4840288"/>
              <a:ext cx="0" cy="1016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89" name="Line 317"/>
            <p:cNvSpPr>
              <a:spLocks noChangeShapeType="1"/>
            </p:cNvSpPr>
            <p:nvPr/>
          </p:nvSpPr>
          <p:spPr bwMode="auto">
            <a:xfrm>
              <a:off x="7458075" y="4840288"/>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0" name="Line 318"/>
            <p:cNvSpPr>
              <a:spLocks noChangeShapeType="1"/>
            </p:cNvSpPr>
            <p:nvPr/>
          </p:nvSpPr>
          <p:spPr bwMode="auto">
            <a:xfrm flipV="1">
              <a:off x="7853363" y="4821238"/>
              <a:ext cx="0" cy="66675"/>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1" name="Line 319"/>
            <p:cNvSpPr>
              <a:spLocks noChangeShapeType="1"/>
            </p:cNvSpPr>
            <p:nvPr/>
          </p:nvSpPr>
          <p:spPr bwMode="auto">
            <a:xfrm>
              <a:off x="7827963" y="4821238"/>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2" name="Line 320"/>
            <p:cNvSpPr>
              <a:spLocks noChangeShapeType="1"/>
            </p:cNvSpPr>
            <p:nvPr/>
          </p:nvSpPr>
          <p:spPr bwMode="auto">
            <a:xfrm flipV="1">
              <a:off x="8223250" y="4813300"/>
              <a:ext cx="0" cy="10795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3" name="Line 321"/>
            <p:cNvSpPr>
              <a:spLocks noChangeShapeType="1"/>
            </p:cNvSpPr>
            <p:nvPr/>
          </p:nvSpPr>
          <p:spPr bwMode="auto">
            <a:xfrm>
              <a:off x="8202613" y="4813300"/>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4" name="Line 322"/>
            <p:cNvSpPr>
              <a:spLocks noChangeShapeType="1"/>
            </p:cNvSpPr>
            <p:nvPr/>
          </p:nvSpPr>
          <p:spPr bwMode="auto">
            <a:xfrm flipV="1">
              <a:off x="8593138" y="4773613"/>
              <a:ext cx="0" cy="10795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5" name="Line 323"/>
            <p:cNvSpPr>
              <a:spLocks noChangeShapeType="1"/>
            </p:cNvSpPr>
            <p:nvPr/>
          </p:nvSpPr>
          <p:spPr bwMode="auto">
            <a:xfrm>
              <a:off x="8567738" y="4773613"/>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6" name="Line 324"/>
            <p:cNvSpPr>
              <a:spLocks noChangeShapeType="1"/>
            </p:cNvSpPr>
            <p:nvPr/>
          </p:nvSpPr>
          <p:spPr bwMode="auto">
            <a:xfrm flipV="1">
              <a:off x="8963025" y="4672013"/>
              <a:ext cx="0" cy="149225"/>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7" name="Line 325"/>
            <p:cNvSpPr>
              <a:spLocks noChangeShapeType="1"/>
            </p:cNvSpPr>
            <p:nvPr/>
          </p:nvSpPr>
          <p:spPr bwMode="auto">
            <a:xfrm>
              <a:off x="8937625" y="4672013"/>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8" name="Line 332"/>
            <p:cNvSpPr>
              <a:spLocks noChangeShapeType="1"/>
            </p:cNvSpPr>
            <p:nvPr/>
          </p:nvSpPr>
          <p:spPr bwMode="auto">
            <a:xfrm>
              <a:off x="7113588" y="4941888"/>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499" name="Line 333"/>
            <p:cNvSpPr>
              <a:spLocks noChangeShapeType="1"/>
            </p:cNvSpPr>
            <p:nvPr/>
          </p:nvSpPr>
          <p:spPr bwMode="auto">
            <a:xfrm>
              <a:off x="7092950" y="4941888"/>
              <a:ext cx="4762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0" name="Line 334"/>
            <p:cNvSpPr>
              <a:spLocks noChangeShapeType="1"/>
            </p:cNvSpPr>
            <p:nvPr/>
          </p:nvSpPr>
          <p:spPr bwMode="auto">
            <a:xfrm>
              <a:off x="7483475" y="4941888"/>
              <a:ext cx="0" cy="1016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1" name="Line 335"/>
            <p:cNvSpPr>
              <a:spLocks noChangeShapeType="1"/>
            </p:cNvSpPr>
            <p:nvPr/>
          </p:nvSpPr>
          <p:spPr bwMode="auto">
            <a:xfrm>
              <a:off x="7458075" y="5043488"/>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2" name="Line 336"/>
            <p:cNvSpPr>
              <a:spLocks noChangeShapeType="1"/>
            </p:cNvSpPr>
            <p:nvPr/>
          </p:nvSpPr>
          <p:spPr bwMode="auto">
            <a:xfrm>
              <a:off x="7853363" y="4887913"/>
              <a:ext cx="0" cy="74612"/>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3" name="Line 337"/>
            <p:cNvSpPr>
              <a:spLocks noChangeShapeType="1"/>
            </p:cNvSpPr>
            <p:nvPr/>
          </p:nvSpPr>
          <p:spPr bwMode="auto">
            <a:xfrm>
              <a:off x="7827963" y="4962525"/>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4" name="Line 338"/>
            <p:cNvSpPr>
              <a:spLocks noChangeShapeType="1"/>
            </p:cNvSpPr>
            <p:nvPr/>
          </p:nvSpPr>
          <p:spPr bwMode="auto">
            <a:xfrm>
              <a:off x="8223250" y="4921250"/>
              <a:ext cx="0" cy="10795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5" name="Line 339"/>
            <p:cNvSpPr>
              <a:spLocks noChangeShapeType="1"/>
            </p:cNvSpPr>
            <p:nvPr/>
          </p:nvSpPr>
          <p:spPr bwMode="auto">
            <a:xfrm>
              <a:off x="8202613" y="5029200"/>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6" name="Line 340"/>
            <p:cNvSpPr>
              <a:spLocks noChangeShapeType="1"/>
            </p:cNvSpPr>
            <p:nvPr/>
          </p:nvSpPr>
          <p:spPr bwMode="auto">
            <a:xfrm>
              <a:off x="8593138" y="4881563"/>
              <a:ext cx="0" cy="100012"/>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7" name="Line 341"/>
            <p:cNvSpPr>
              <a:spLocks noChangeShapeType="1"/>
            </p:cNvSpPr>
            <p:nvPr/>
          </p:nvSpPr>
          <p:spPr bwMode="auto">
            <a:xfrm>
              <a:off x="8567738" y="4981575"/>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8" name="Line 342"/>
            <p:cNvSpPr>
              <a:spLocks noChangeShapeType="1"/>
            </p:cNvSpPr>
            <p:nvPr/>
          </p:nvSpPr>
          <p:spPr bwMode="auto">
            <a:xfrm>
              <a:off x="8963025" y="4821238"/>
              <a:ext cx="0" cy="147637"/>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09" name="Line 343"/>
            <p:cNvSpPr>
              <a:spLocks noChangeShapeType="1"/>
            </p:cNvSpPr>
            <p:nvPr/>
          </p:nvSpPr>
          <p:spPr bwMode="auto">
            <a:xfrm>
              <a:off x="8937625" y="4968875"/>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0" name="Line 350"/>
            <p:cNvSpPr>
              <a:spLocks noChangeShapeType="1"/>
            </p:cNvSpPr>
            <p:nvPr/>
          </p:nvSpPr>
          <p:spPr bwMode="auto">
            <a:xfrm flipH="1">
              <a:off x="6932613" y="4298950"/>
              <a:ext cx="0" cy="1012825"/>
            </a:xfrm>
            <a:prstGeom prst="line">
              <a:avLst/>
            </a:prstGeom>
            <a:noFill/>
            <a:ln w="8001">
              <a:solidFill>
                <a:schemeClr val="tx2"/>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1" name="Line 351"/>
            <p:cNvSpPr>
              <a:spLocks noChangeShapeType="1"/>
            </p:cNvSpPr>
            <p:nvPr/>
          </p:nvSpPr>
          <p:spPr bwMode="auto">
            <a:xfrm>
              <a:off x="6905625" y="5311775"/>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2" name="Line 352"/>
            <p:cNvSpPr>
              <a:spLocks noChangeShapeType="1"/>
            </p:cNvSpPr>
            <p:nvPr/>
          </p:nvSpPr>
          <p:spPr bwMode="auto">
            <a:xfrm>
              <a:off x="6905625" y="5130800"/>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3" name="Line 353"/>
            <p:cNvSpPr>
              <a:spLocks noChangeShapeType="1"/>
            </p:cNvSpPr>
            <p:nvPr/>
          </p:nvSpPr>
          <p:spPr bwMode="auto">
            <a:xfrm>
              <a:off x="6905625" y="4941888"/>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4" name="Line 354"/>
            <p:cNvSpPr>
              <a:spLocks noChangeShapeType="1"/>
            </p:cNvSpPr>
            <p:nvPr/>
          </p:nvSpPr>
          <p:spPr bwMode="auto">
            <a:xfrm>
              <a:off x="6905625" y="4760913"/>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5" name="Line 355"/>
            <p:cNvSpPr>
              <a:spLocks noChangeShapeType="1"/>
            </p:cNvSpPr>
            <p:nvPr/>
          </p:nvSpPr>
          <p:spPr bwMode="auto">
            <a:xfrm>
              <a:off x="6905625" y="4578350"/>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6" name="Line 356"/>
            <p:cNvSpPr>
              <a:spLocks noChangeShapeType="1"/>
            </p:cNvSpPr>
            <p:nvPr/>
          </p:nvSpPr>
          <p:spPr bwMode="auto">
            <a:xfrm>
              <a:off x="6905625" y="4389438"/>
              <a:ext cx="26988"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7" name="Line 360"/>
            <p:cNvSpPr>
              <a:spLocks noChangeShapeType="1"/>
            </p:cNvSpPr>
            <p:nvPr/>
          </p:nvSpPr>
          <p:spPr bwMode="auto">
            <a:xfrm>
              <a:off x="6932613" y="5311775"/>
              <a:ext cx="2198687" cy="4763"/>
            </a:xfrm>
            <a:prstGeom prst="line">
              <a:avLst/>
            </a:prstGeom>
            <a:noFill/>
            <a:ln w="8001">
              <a:solidFill>
                <a:schemeClr val="tx2"/>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8" name="Line 361"/>
            <p:cNvSpPr>
              <a:spLocks noChangeShapeType="1"/>
            </p:cNvSpPr>
            <p:nvPr/>
          </p:nvSpPr>
          <p:spPr bwMode="auto">
            <a:xfrm flipV="1">
              <a:off x="6932613"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19" name="Line 362"/>
            <p:cNvSpPr>
              <a:spLocks noChangeShapeType="1"/>
            </p:cNvSpPr>
            <p:nvPr/>
          </p:nvSpPr>
          <p:spPr bwMode="auto">
            <a:xfrm flipV="1">
              <a:off x="7302500"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20" name="Line 363"/>
            <p:cNvSpPr>
              <a:spLocks noChangeShapeType="1"/>
            </p:cNvSpPr>
            <p:nvPr/>
          </p:nvSpPr>
          <p:spPr bwMode="auto">
            <a:xfrm flipV="1">
              <a:off x="7672388"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21" name="Line 364"/>
            <p:cNvSpPr>
              <a:spLocks noChangeShapeType="1"/>
            </p:cNvSpPr>
            <p:nvPr/>
          </p:nvSpPr>
          <p:spPr bwMode="auto">
            <a:xfrm flipV="1">
              <a:off x="8042275"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22" name="Line 365"/>
            <p:cNvSpPr>
              <a:spLocks noChangeShapeType="1"/>
            </p:cNvSpPr>
            <p:nvPr/>
          </p:nvSpPr>
          <p:spPr bwMode="auto">
            <a:xfrm flipV="1">
              <a:off x="8412163"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23" name="Line 366"/>
            <p:cNvSpPr>
              <a:spLocks noChangeShapeType="1"/>
            </p:cNvSpPr>
            <p:nvPr/>
          </p:nvSpPr>
          <p:spPr bwMode="auto">
            <a:xfrm flipV="1">
              <a:off x="8782050" y="531177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24" name="Rectangle 372"/>
            <p:cNvSpPr>
              <a:spLocks noChangeArrowheads="1"/>
            </p:cNvSpPr>
            <p:nvPr/>
          </p:nvSpPr>
          <p:spPr bwMode="auto">
            <a:xfrm>
              <a:off x="6805613" y="5232400"/>
              <a:ext cx="60327"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a:t>
              </a:r>
              <a:endParaRPr lang="nb-NO" sz="1000">
                <a:latin typeface="Times New Roman" pitchFamily="18" charset="0"/>
                <a:cs typeface="Times New Roman" panose="02020603050405020304" pitchFamily="18" charset="0"/>
              </a:endParaRPr>
            </a:p>
          </p:txBody>
        </p:sp>
        <p:sp>
          <p:nvSpPr>
            <p:cNvPr id="525" name="Rectangle 373"/>
            <p:cNvSpPr>
              <a:spLocks noChangeArrowheads="1"/>
            </p:cNvSpPr>
            <p:nvPr/>
          </p:nvSpPr>
          <p:spPr bwMode="auto">
            <a:xfrm>
              <a:off x="6731000" y="5051425"/>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0.5</a:t>
              </a:r>
              <a:endParaRPr lang="nb-NO" sz="1000">
                <a:latin typeface="Times New Roman" pitchFamily="18" charset="0"/>
                <a:cs typeface="Times New Roman" panose="02020603050405020304" pitchFamily="18" charset="0"/>
              </a:endParaRPr>
            </a:p>
          </p:txBody>
        </p:sp>
        <p:sp>
          <p:nvSpPr>
            <p:cNvPr id="526" name="Rectangle 374"/>
            <p:cNvSpPr>
              <a:spLocks noChangeArrowheads="1"/>
            </p:cNvSpPr>
            <p:nvPr/>
          </p:nvSpPr>
          <p:spPr bwMode="auto">
            <a:xfrm>
              <a:off x="6805613" y="4862513"/>
              <a:ext cx="60327"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a:t>
              </a:r>
              <a:endParaRPr lang="nb-NO" sz="1000">
                <a:latin typeface="Times New Roman" pitchFamily="18" charset="0"/>
                <a:cs typeface="Times New Roman" panose="02020603050405020304" pitchFamily="18" charset="0"/>
              </a:endParaRPr>
            </a:p>
          </p:txBody>
        </p:sp>
        <p:sp>
          <p:nvSpPr>
            <p:cNvPr id="527" name="Rectangle 375"/>
            <p:cNvSpPr>
              <a:spLocks noChangeArrowheads="1"/>
            </p:cNvSpPr>
            <p:nvPr/>
          </p:nvSpPr>
          <p:spPr bwMode="auto">
            <a:xfrm>
              <a:off x="6731000" y="4681538"/>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1.5</a:t>
              </a:r>
              <a:endParaRPr lang="nb-NO" sz="1000">
                <a:latin typeface="Times New Roman" pitchFamily="18" charset="0"/>
                <a:cs typeface="Times New Roman" panose="02020603050405020304" pitchFamily="18" charset="0"/>
              </a:endParaRPr>
            </a:p>
          </p:txBody>
        </p:sp>
        <p:sp>
          <p:nvSpPr>
            <p:cNvPr id="528" name="Rectangle 376"/>
            <p:cNvSpPr>
              <a:spLocks noChangeArrowheads="1"/>
            </p:cNvSpPr>
            <p:nvPr/>
          </p:nvSpPr>
          <p:spPr bwMode="auto">
            <a:xfrm>
              <a:off x="6805613" y="4498975"/>
              <a:ext cx="60327" cy="124664"/>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2</a:t>
              </a:r>
              <a:endParaRPr lang="nb-NO" sz="1000" dirty="0">
                <a:latin typeface="Times New Roman" pitchFamily="18" charset="0"/>
                <a:cs typeface="Times New Roman" panose="02020603050405020304" pitchFamily="18" charset="0"/>
              </a:endParaRPr>
            </a:p>
          </p:txBody>
        </p:sp>
        <p:sp>
          <p:nvSpPr>
            <p:cNvPr id="529" name="Rectangle 377"/>
            <p:cNvSpPr>
              <a:spLocks noChangeArrowheads="1"/>
            </p:cNvSpPr>
            <p:nvPr/>
          </p:nvSpPr>
          <p:spPr bwMode="auto">
            <a:xfrm>
              <a:off x="6731000" y="4311650"/>
              <a:ext cx="150818" cy="124664"/>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2.5</a:t>
              </a:r>
              <a:endParaRPr lang="nb-NO" sz="1000">
                <a:latin typeface="Times New Roman" pitchFamily="18" charset="0"/>
                <a:cs typeface="Times New Roman" panose="02020603050405020304" pitchFamily="18" charset="0"/>
              </a:endParaRPr>
            </a:p>
          </p:txBody>
        </p:sp>
        <p:sp>
          <p:nvSpPr>
            <p:cNvPr id="530" name="Text Box 156"/>
            <p:cNvSpPr txBox="1">
              <a:spLocks noChangeArrowheads="1"/>
            </p:cNvSpPr>
            <p:nvPr/>
          </p:nvSpPr>
          <p:spPr bwMode="auto">
            <a:xfrm>
              <a:off x="7554913" y="5407025"/>
              <a:ext cx="1295834" cy="199463"/>
            </a:xfrm>
            <a:prstGeom prst="rect">
              <a:avLst/>
            </a:prstGeom>
            <a:noFill/>
            <a:ln w="9525">
              <a:noFill/>
              <a:miter lim="800000"/>
              <a:headEnd/>
              <a:tailEnd/>
            </a:ln>
          </p:spPr>
          <p:txBody>
            <a:bodyPr wrap="none">
              <a:spAutoFit/>
            </a:bodyPr>
            <a:lstStyle/>
            <a:p>
              <a:r>
                <a:rPr lang="nb-NO" sz="1000" b="1">
                  <a:latin typeface="Times New Roman" panose="02020603050405020304" pitchFamily="18" charset="0"/>
                  <a:cs typeface="Times New Roman" panose="02020603050405020304" pitchFamily="18" charset="0"/>
                </a:rPr>
                <a:t>hours after castration</a:t>
              </a:r>
            </a:p>
          </p:txBody>
        </p:sp>
      </p:grpSp>
      <p:grpSp>
        <p:nvGrpSpPr>
          <p:cNvPr id="531" name="Group 530"/>
          <p:cNvGrpSpPr/>
          <p:nvPr/>
        </p:nvGrpSpPr>
        <p:grpSpPr>
          <a:xfrm>
            <a:off x="2913108" y="1973820"/>
            <a:ext cx="3120448" cy="1582495"/>
            <a:chOff x="3251609" y="4206875"/>
            <a:chExt cx="2841216" cy="1400609"/>
          </a:xfrm>
        </p:grpSpPr>
        <p:sp>
          <p:nvSpPr>
            <p:cNvPr id="532" name="Text Box 158"/>
            <p:cNvSpPr txBox="1">
              <a:spLocks noChangeArrowheads="1"/>
            </p:cNvSpPr>
            <p:nvPr/>
          </p:nvSpPr>
          <p:spPr bwMode="auto">
            <a:xfrm rot="16200000">
              <a:off x="2911517" y="4576379"/>
              <a:ext cx="1044490" cy="364306"/>
            </a:xfrm>
            <a:prstGeom prst="rect">
              <a:avLst/>
            </a:prstGeom>
            <a:noFill/>
            <a:ln w="9525">
              <a:noFill/>
              <a:miter lim="800000"/>
              <a:headEnd/>
              <a:tailEnd/>
            </a:ln>
          </p:spPr>
          <p:txBody>
            <a:bodyPr wrap="none">
              <a:spAutoFit/>
            </a:bodyPr>
            <a:lstStyle/>
            <a:p>
              <a:pPr algn="ctr">
                <a:defRPr/>
              </a:pPr>
              <a:r>
                <a:rPr lang="nb-NO" sz="1000" b="1" kern="0" dirty="0">
                  <a:latin typeface="Times New Roman" panose="02020603050405020304" pitchFamily="18" charset="0"/>
                  <a:cs typeface="Times New Roman" panose="02020603050405020304" pitchFamily="18" charset="0"/>
                </a:rPr>
                <a:t>XBP-1S/GAPDH </a:t>
              </a:r>
            </a:p>
            <a:p>
              <a:pPr algn="ctr">
                <a:defRPr/>
              </a:pPr>
              <a:r>
                <a:rPr lang="nb-NO" sz="1000" b="1" kern="0" dirty="0" err="1">
                  <a:latin typeface="Times New Roman" pitchFamily="18" charset="0"/>
                  <a:cs typeface="Times New Roman" panose="02020603050405020304" pitchFamily="18" charset="0"/>
                </a:rPr>
                <a:t>mRNA</a:t>
              </a:r>
              <a:r>
                <a:rPr lang="nb-NO" sz="1000" b="1" kern="0" dirty="0">
                  <a:latin typeface="Times New Roman" pitchFamily="18" charset="0"/>
                  <a:cs typeface="Times New Roman" panose="02020603050405020304" pitchFamily="18" charset="0"/>
                </a:rPr>
                <a:t> </a:t>
              </a:r>
              <a:r>
                <a:rPr lang="nb-NO" sz="1000" b="1" kern="0" dirty="0" err="1">
                  <a:latin typeface="Times New Roman" pitchFamily="18" charset="0"/>
                  <a:cs typeface="Times New Roman" panose="02020603050405020304" pitchFamily="18" charset="0"/>
                </a:rPr>
                <a:t>expression</a:t>
              </a:r>
              <a:endParaRPr lang="nb-NO" sz="1000" b="1" kern="0" dirty="0">
                <a:latin typeface="Times New Roman" pitchFamily="18" charset="0"/>
                <a:cs typeface="Times New Roman" panose="02020603050405020304" pitchFamily="18" charset="0"/>
              </a:endParaRPr>
            </a:p>
          </p:txBody>
        </p:sp>
        <p:sp>
          <p:nvSpPr>
            <p:cNvPr id="533" name="Rectangle 176"/>
            <p:cNvSpPr>
              <a:spLocks noChangeArrowheads="1"/>
            </p:cNvSpPr>
            <p:nvPr/>
          </p:nvSpPr>
          <p:spPr bwMode="auto">
            <a:xfrm>
              <a:off x="3970338" y="4579938"/>
              <a:ext cx="146050" cy="72866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4" name="Rectangle 177"/>
            <p:cNvSpPr>
              <a:spLocks noChangeArrowheads="1"/>
            </p:cNvSpPr>
            <p:nvPr/>
          </p:nvSpPr>
          <p:spPr bwMode="auto">
            <a:xfrm>
              <a:off x="4337050" y="4643438"/>
              <a:ext cx="147638" cy="668337"/>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5" name="Rectangle 178"/>
            <p:cNvSpPr>
              <a:spLocks noChangeArrowheads="1"/>
            </p:cNvSpPr>
            <p:nvPr/>
          </p:nvSpPr>
          <p:spPr bwMode="auto">
            <a:xfrm>
              <a:off x="4705350" y="4691063"/>
              <a:ext cx="146050" cy="62071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6" name="Rectangle 179"/>
            <p:cNvSpPr>
              <a:spLocks noChangeArrowheads="1"/>
            </p:cNvSpPr>
            <p:nvPr/>
          </p:nvSpPr>
          <p:spPr bwMode="auto">
            <a:xfrm>
              <a:off x="5072063" y="4837113"/>
              <a:ext cx="147637" cy="47466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7" name="Rectangle 180"/>
            <p:cNvSpPr>
              <a:spLocks noChangeArrowheads="1"/>
            </p:cNvSpPr>
            <p:nvPr/>
          </p:nvSpPr>
          <p:spPr bwMode="auto">
            <a:xfrm>
              <a:off x="5440363" y="4964113"/>
              <a:ext cx="146050" cy="347662"/>
            </a:xfrm>
            <a:prstGeom prst="rect">
              <a:avLst/>
            </a:prstGeom>
            <a:solidFill>
              <a:schemeClr val="bg2"/>
            </a:solidFill>
            <a:ln w="8001">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8" name="Rectangle 181"/>
            <p:cNvSpPr>
              <a:spLocks noChangeArrowheads="1"/>
            </p:cNvSpPr>
            <p:nvPr/>
          </p:nvSpPr>
          <p:spPr bwMode="auto">
            <a:xfrm>
              <a:off x="5807075" y="5051425"/>
              <a:ext cx="147638" cy="260350"/>
            </a:xfrm>
            <a:prstGeom prst="rect">
              <a:avLst/>
            </a:prstGeom>
            <a:solidFill>
              <a:schemeClr val="bg2"/>
            </a:solidFill>
            <a:ln w="6350">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539" name="Line 185"/>
            <p:cNvSpPr>
              <a:spLocks noChangeShapeType="1"/>
            </p:cNvSpPr>
            <p:nvPr/>
          </p:nvSpPr>
          <p:spPr bwMode="auto">
            <a:xfrm flipV="1">
              <a:off x="4043363" y="4567238"/>
              <a:ext cx="0" cy="63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0" name="Line 186"/>
            <p:cNvSpPr>
              <a:spLocks noChangeShapeType="1"/>
            </p:cNvSpPr>
            <p:nvPr/>
          </p:nvSpPr>
          <p:spPr bwMode="auto">
            <a:xfrm>
              <a:off x="4022725" y="4567238"/>
              <a:ext cx="4762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1" name="Line 187"/>
            <p:cNvSpPr>
              <a:spLocks noChangeShapeType="1"/>
            </p:cNvSpPr>
            <p:nvPr/>
          </p:nvSpPr>
          <p:spPr bwMode="auto">
            <a:xfrm flipV="1">
              <a:off x="4411663" y="4510088"/>
              <a:ext cx="0" cy="1270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2" name="Line 188"/>
            <p:cNvSpPr>
              <a:spLocks noChangeShapeType="1"/>
            </p:cNvSpPr>
            <p:nvPr/>
          </p:nvSpPr>
          <p:spPr bwMode="auto">
            <a:xfrm>
              <a:off x="4386263" y="4510088"/>
              <a:ext cx="46037"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3" name="Line 189"/>
            <p:cNvSpPr>
              <a:spLocks noChangeShapeType="1"/>
            </p:cNvSpPr>
            <p:nvPr/>
          </p:nvSpPr>
          <p:spPr bwMode="auto">
            <a:xfrm flipV="1">
              <a:off x="4778375" y="4570413"/>
              <a:ext cx="0" cy="1143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4" name="Line 190"/>
            <p:cNvSpPr>
              <a:spLocks noChangeShapeType="1"/>
            </p:cNvSpPr>
            <p:nvPr/>
          </p:nvSpPr>
          <p:spPr bwMode="auto">
            <a:xfrm>
              <a:off x="4752975" y="4570413"/>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5" name="Line 191"/>
            <p:cNvSpPr>
              <a:spLocks noChangeShapeType="1"/>
            </p:cNvSpPr>
            <p:nvPr/>
          </p:nvSpPr>
          <p:spPr bwMode="auto">
            <a:xfrm flipV="1">
              <a:off x="5146675" y="4703763"/>
              <a:ext cx="0" cy="1270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6" name="Line 192"/>
            <p:cNvSpPr>
              <a:spLocks noChangeShapeType="1"/>
            </p:cNvSpPr>
            <p:nvPr/>
          </p:nvSpPr>
          <p:spPr bwMode="auto">
            <a:xfrm>
              <a:off x="5126038" y="4703763"/>
              <a:ext cx="46037"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7" name="Line 193"/>
            <p:cNvSpPr>
              <a:spLocks noChangeShapeType="1"/>
            </p:cNvSpPr>
            <p:nvPr/>
          </p:nvSpPr>
          <p:spPr bwMode="auto">
            <a:xfrm flipV="1">
              <a:off x="5513388" y="4778375"/>
              <a:ext cx="0" cy="179388"/>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8" name="Line 194"/>
            <p:cNvSpPr>
              <a:spLocks noChangeShapeType="1"/>
            </p:cNvSpPr>
            <p:nvPr/>
          </p:nvSpPr>
          <p:spPr bwMode="auto">
            <a:xfrm>
              <a:off x="5492750" y="4778375"/>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49" name="Line 195"/>
            <p:cNvSpPr>
              <a:spLocks noChangeShapeType="1"/>
            </p:cNvSpPr>
            <p:nvPr/>
          </p:nvSpPr>
          <p:spPr bwMode="auto">
            <a:xfrm flipV="1">
              <a:off x="5881688" y="4891088"/>
              <a:ext cx="0" cy="153987"/>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0" name="Line 196"/>
            <p:cNvSpPr>
              <a:spLocks noChangeShapeType="1"/>
            </p:cNvSpPr>
            <p:nvPr/>
          </p:nvSpPr>
          <p:spPr bwMode="auto">
            <a:xfrm>
              <a:off x="5861050" y="4891088"/>
              <a:ext cx="4603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1" name="Line 203"/>
            <p:cNvSpPr>
              <a:spLocks noChangeShapeType="1"/>
            </p:cNvSpPr>
            <p:nvPr/>
          </p:nvSpPr>
          <p:spPr bwMode="auto">
            <a:xfrm>
              <a:off x="4043363" y="4573588"/>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2" name="Line 204"/>
            <p:cNvSpPr>
              <a:spLocks noChangeShapeType="1"/>
            </p:cNvSpPr>
            <p:nvPr/>
          </p:nvSpPr>
          <p:spPr bwMode="auto">
            <a:xfrm>
              <a:off x="4022725" y="4573588"/>
              <a:ext cx="4762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3" name="Line 205"/>
            <p:cNvSpPr>
              <a:spLocks noChangeShapeType="1"/>
            </p:cNvSpPr>
            <p:nvPr/>
          </p:nvSpPr>
          <p:spPr bwMode="auto">
            <a:xfrm>
              <a:off x="4411663" y="4637088"/>
              <a:ext cx="0" cy="12700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4" name="Line 206"/>
            <p:cNvSpPr>
              <a:spLocks noChangeShapeType="1"/>
            </p:cNvSpPr>
            <p:nvPr/>
          </p:nvSpPr>
          <p:spPr bwMode="auto">
            <a:xfrm>
              <a:off x="4386263" y="4764088"/>
              <a:ext cx="46037"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5" name="Line 207"/>
            <p:cNvSpPr>
              <a:spLocks noChangeShapeType="1"/>
            </p:cNvSpPr>
            <p:nvPr/>
          </p:nvSpPr>
          <p:spPr bwMode="auto">
            <a:xfrm>
              <a:off x="4778375" y="4684713"/>
              <a:ext cx="0" cy="106362"/>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6" name="Line 208"/>
            <p:cNvSpPr>
              <a:spLocks noChangeShapeType="1"/>
            </p:cNvSpPr>
            <p:nvPr/>
          </p:nvSpPr>
          <p:spPr bwMode="auto">
            <a:xfrm>
              <a:off x="4752975" y="4791075"/>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7" name="Line 209"/>
            <p:cNvSpPr>
              <a:spLocks noChangeShapeType="1"/>
            </p:cNvSpPr>
            <p:nvPr/>
          </p:nvSpPr>
          <p:spPr bwMode="auto">
            <a:xfrm>
              <a:off x="5146675" y="4830763"/>
              <a:ext cx="0" cy="12065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8" name="Line 210"/>
            <p:cNvSpPr>
              <a:spLocks noChangeShapeType="1"/>
            </p:cNvSpPr>
            <p:nvPr/>
          </p:nvSpPr>
          <p:spPr bwMode="auto">
            <a:xfrm>
              <a:off x="5126038" y="4951413"/>
              <a:ext cx="46037"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59" name="Line 211"/>
            <p:cNvSpPr>
              <a:spLocks noChangeShapeType="1"/>
            </p:cNvSpPr>
            <p:nvPr/>
          </p:nvSpPr>
          <p:spPr bwMode="auto">
            <a:xfrm>
              <a:off x="5513388" y="4957763"/>
              <a:ext cx="0" cy="174625"/>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0" name="Line 212"/>
            <p:cNvSpPr>
              <a:spLocks noChangeShapeType="1"/>
            </p:cNvSpPr>
            <p:nvPr/>
          </p:nvSpPr>
          <p:spPr bwMode="auto">
            <a:xfrm>
              <a:off x="5492750" y="5132388"/>
              <a:ext cx="47625"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1" name="Line 213"/>
            <p:cNvSpPr>
              <a:spLocks noChangeShapeType="1"/>
            </p:cNvSpPr>
            <p:nvPr/>
          </p:nvSpPr>
          <p:spPr bwMode="auto">
            <a:xfrm>
              <a:off x="5881688" y="5045075"/>
              <a:ext cx="0" cy="153988"/>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2" name="Line 214"/>
            <p:cNvSpPr>
              <a:spLocks noChangeShapeType="1"/>
            </p:cNvSpPr>
            <p:nvPr/>
          </p:nvSpPr>
          <p:spPr bwMode="auto">
            <a:xfrm>
              <a:off x="5861050" y="5199063"/>
              <a:ext cx="46038" cy="0"/>
            </a:xfrm>
            <a:prstGeom prst="line">
              <a:avLst/>
            </a:prstGeom>
            <a:noFill/>
            <a:ln w="8001">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3" name="Line 221"/>
            <p:cNvSpPr>
              <a:spLocks noChangeShapeType="1"/>
            </p:cNvSpPr>
            <p:nvPr/>
          </p:nvSpPr>
          <p:spPr bwMode="auto">
            <a:xfrm flipH="1">
              <a:off x="3862388" y="4206875"/>
              <a:ext cx="6350" cy="1095375"/>
            </a:xfrm>
            <a:prstGeom prst="line">
              <a:avLst/>
            </a:prstGeom>
            <a:noFill/>
            <a:ln w="8001">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4" name="Line 222"/>
            <p:cNvSpPr>
              <a:spLocks noChangeShapeType="1"/>
            </p:cNvSpPr>
            <p:nvPr/>
          </p:nvSpPr>
          <p:spPr bwMode="auto">
            <a:xfrm>
              <a:off x="3836988" y="5305425"/>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5" name="Line 223"/>
            <p:cNvSpPr>
              <a:spLocks noChangeShapeType="1"/>
            </p:cNvSpPr>
            <p:nvPr/>
          </p:nvSpPr>
          <p:spPr bwMode="auto">
            <a:xfrm>
              <a:off x="3836988" y="5159375"/>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6" name="Line 224"/>
            <p:cNvSpPr>
              <a:spLocks noChangeShapeType="1"/>
            </p:cNvSpPr>
            <p:nvPr/>
          </p:nvSpPr>
          <p:spPr bwMode="auto">
            <a:xfrm>
              <a:off x="3836988" y="5011738"/>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7" name="Line 225"/>
            <p:cNvSpPr>
              <a:spLocks noChangeShapeType="1"/>
            </p:cNvSpPr>
            <p:nvPr/>
          </p:nvSpPr>
          <p:spPr bwMode="auto">
            <a:xfrm>
              <a:off x="3836988" y="4864100"/>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8" name="Line 226"/>
            <p:cNvSpPr>
              <a:spLocks noChangeShapeType="1"/>
            </p:cNvSpPr>
            <p:nvPr/>
          </p:nvSpPr>
          <p:spPr bwMode="auto">
            <a:xfrm>
              <a:off x="3836988" y="4718050"/>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69" name="Line 227"/>
            <p:cNvSpPr>
              <a:spLocks noChangeShapeType="1"/>
            </p:cNvSpPr>
            <p:nvPr/>
          </p:nvSpPr>
          <p:spPr bwMode="auto">
            <a:xfrm>
              <a:off x="3836988" y="4570413"/>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0" name="Line 228"/>
            <p:cNvSpPr>
              <a:spLocks noChangeShapeType="1"/>
            </p:cNvSpPr>
            <p:nvPr/>
          </p:nvSpPr>
          <p:spPr bwMode="auto">
            <a:xfrm>
              <a:off x="3836988" y="4430713"/>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1" name="Line 229"/>
            <p:cNvSpPr>
              <a:spLocks noChangeShapeType="1"/>
            </p:cNvSpPr>
            <p:nvPr/>
          </p:nvSpPr>
          <p:spPr bwMode="auto">
            <a:xfrm>
              <a:off x="3836988" y="4283075"/>
              <a:ext cx="254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2" name="Line 233"/>
            <p:cNvSpPr>
              <a:spLocks noChangeShapeType="1"/>
            </p:cNvSpPr>
            <p:nvPr/>
          </p:nvSpPr>
          <p:spPr bwMode="auto">
            <a:xfrm>
              <a:off x="3862388" y="5308600"/>
              <a:ext cx="2230437" cy="6350"/>
            </a:xfrm>
            <a:prstGeom prst="line">
              <a:avLst/>
            </a:prstGeom>
            <a:noFill/>
            <a:ln w="8001">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3" name="Line 234"/>
            <p:cNvSpPr>
              <a:spLocks noChangeShapeType="1"/>
            </p:cNvSpPr>
            <p:nvPr/>
          </p:nvSpPr>
          <p:spPr bwMode="auto">
            <a:xfrm flipV="1">
              <a:off x="3862388"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4" name="Line 235"/>
            <p:cNvSpPr>
              <a:spLocks noChangeShapeType="1"/>
            </p:cNvSpPr>
            <p:nvPr/>
          </p:nvSpPr>
          <p:spPr bwMode="auto">
            <a:xfrm flipV="1">
              <a:off x="4230688"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5" name="Line 236"/>
            <p:cNvSpPr>
              <a:spLocks noChangeShapeType="1"/>
            </p:cNvSpPr>
            <p:nvPr/>
          </p:nvSpPr>
          <p:spPr bwMode="auto">
            <a:xfrm flipV="1">
              <a:off x="4597400"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6" name="Line 237"/>
            <p:cNvSpPr>
              <a:spLocks noChangeShapeType="1"/>
            </p:cNvSpPr>
            <p:nvPr/>
          </p:nvSpPr>
          <p:spPr bwMode="auto">
            <a:xfrm flipV="1">
              <a:off x="4965700"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7" name="Line 238"/>
            <p:cNvSpPr>
              <a:spLocks noChangeShapeType="1"/>
            </p:cNvSpPr>
            <p:nvPr/>
          </p:nvSpPr>
          <p:spPr bwMode="auto">
            <a:xfrm flipV="1">
              <a:off x="5332413"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8" name="Line 239"/>
            <p:cNvSpPr>
              <a:spLocks noChangeShapeType="1"/>
            </p:cNvSpPr>
            <p:nvPr/>
          </p:nvSpPr>
          <p:spPr bwMode="auto">
            <a:xfrm flipV="1">
              <a:off x="5700713" y="5305425"/>
              <a:ext cx="0" cy="26988"/>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79" name="Rectangle 245"/>
            <p:cNvSpPr>
              <a:spLocks noChangeArrowheads="1"/>
            </p:cNvSpPr>
            <p:nvPr/>
          </p:nvSpPr>
          <p:spPr bwMode="auto">
            <a:xfrm>
              <a:off x="3730625" y="5240338"/>
              <a:ext cx="58382"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a:t>
              </a:r>
              <a:endParaRPr lang="nb-NO" sz="1000">
                <a:latin typeface="Times New Roman" pitchFamily="18" charset="0"/>
                <a:cs typeface="Times New Roman" panose="02020603050405020304" pitchFamily="18" charset="0"/>
              </a:endParaRPr>
            </a:p>
          </p:txBody>
        </p:sp>
        <p:sp>
          <p:nvSpPr>
            <p:cNvPr id="580" name="Rectangle 246"/>
            <p:cNvSpPr>
              <a:spLocks noChangeArrowheads="1"/>
            </p:cNvSpPr>
            <p:nvPr/>
          </p:nvSpPr>
          <p:spPr bwMode="auto">
            <a:xfrm>
              <a:off x="3657600" y="5092700"/>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0.2</a:t>
              </a:r>
              <a:endParaRPr lang="nb-NO" sz="1000">
                <a:latin typeface="Times New Roman" pitchFamily="18" charset="0"/>
                <a:cs typeface="Times New Roman" panose="02020603050405020304" pitchFamily="18" charset="0"/>
              </a:endParaRPr>
            </a:p>
          </p:txBody>
        </p:sp>
        <p:sp>
          <p:nvSpPr>
            <p:cNvPr id="581" name="Rectangle 247"/>
            <p:cNvSpPr>
              <a:spLocks noChangeArrowheads="1"/>
            </p:cNvSpPr>
            <p:nvPr/>
          </p:nvSpPr>
          <p:spPr bwMode="auto">
            <a:xfrm>
              <a:off x="3657600" y="4945063"/>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0.4</a:t>
              </a:r>
              <a:endParaRPr lang="nb-NO" sz="1000">
                <a:latin typeface="Times New Roman" pitchFamily="18" charset="0"/>
                <a:cs typeface="Times New Roman" panose="02020603050405020304" pitchFamily="18" charset="0"/>
              </a:endParaRPr>
            </a:p>
          </p:txBody>
        </p:sp>
        <p:sp>
          <p:nvSpPr>
            <p:cNvPr id="582" name="Rectangle 248"/>
            <p:cNvSpPr>
              <a:spLocks noChangeArrowheads="1"/>
            </p:cNvSpPr>
            <p:nvPr/>
          </p:nvSpPr>
          <p:spPr bwMode="auto">
            <a:xfrm>
              <a:off x="3657600" y="4799013"/>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0.6</a:t>
              </a:r>
              <a:endParaRPr lang="nb-NO" sz="1000">
                <a:latin typeface="Times New Roman" pitchFamily="18" charset="0"/>
                <a:cs typeface="Times New Roman" panose="02020603050405020304" pitchFamily="18" charset="0"/>
              </a:endParaRPr>
            </a:p>
          </p:txBody>
        </p:sp>
        <p:sp>
          <p:nvSpPr>
            <p:cNvPr id="583" name="Rectangle 249"/>
            <p:cNvSpPr>
              <a:spLocks noChangeArrowheads="1"/>
            </p:cNvSpPr>
            <p:nvPr/>
          </p:nvSpPr>
          <p:spPr bwMode="auto">
            <a:xfrm>
              <a:off x="3657600" y="4651375"/>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0.8</a:t>
              </a:r>
              <a:endParaRPr lang="nb-NO" sz="1000">
                <a:latin typeface="Times New Roman" pitchFamily="18" charset="0"/>
                <a:cs typeface="Times New Roman" panose="02020603050405020304" pitchFamily="18" charset="0"/>
              </a:endParaRPr>
            </a:p>
          </p:txBody>
        </p:sp>
        <p:sp>
          <p:nvSpPr>
            <p:cNvPr id="584" name="Rectangle 250"/>
            <p:cNvSpPr>
              <a:spLocks noChangeArrowheads="1"/>
            </p:cNvSpPr>
            <p:nvPr/>
          </p:nvSpPr>
          <p:spPr bwMode="auto">
            <a:xfrm>
              <a:off x="3730625" y="4503738"/>
              <a:ext cx="58382"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a:t>
              </a:r>
              <a:endParaRPr lang="nb-NO" sz="1000">
                <a:latin typeface="Times New Roman" pitchFamily="18" charset="0"/>
                <a:cs typeface="Times New Roman" panose="02020603050405020304" pitchFamily="18" charset="0"/>
              </a:endParaRPr>
            </a:p>
          </p:txBody>
        </p:sp>
        <p:sp>
          <p:nvSpPr>
            <p:cNvPr id="585" name="Rectangle 251"/>
            <p:cNvSpPr>
              <a:spLocks noChangeArrowheads="1"/>
            </p:cNvSpPr>
            <p:nvPr/>
          </p:nvSpPr>
          <p:spPr bwMode="auto">
            <a:xfrm>
              <a:off x="3657600" y="4364038"/>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1.2</a:t>
              </a:r>
              <a:endParaRPr lang="nb-NO" sz="1000">
                <a:latin typeface="Times New Roman" pitchFamily="18" charset="0"/>
                <a:cs typeface="Times New Roman" panose="02020603050405020304" pitchFamily="18" charset="0"/>
              </a:endParaRPr>
            </a:p>
          </p:txBody>
        </p:sp>
        <p:sp>
          <p:nvSpPr>
            <p:cNvPr id="586" name="Rectangle 252"/>
            <p:cNvSpPr>
              <a:spLocks noChangeArrowheads="1"/>
            </p:cNvSpPr>
            <p:nvPr/>
          </p:nvSpPr>
          <p:spPr bwMode="auto">
            <a:xfrm>
              <a:off x="3657600" y="4216400"/>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1.4</a:t>
              </a:r>
              <a:endParaRPr lang="nb-NO" sz="1000">
                <a:latin typeface="Times New Roman" pitchFamily="18" charset="0"/>
                <a:cs typeface="Times New Roman" panose="02020603050405020304" pitchFamily="18" charset="0"/>
              </a:endParaRPr>
            </a:p>
          </p:txBody>
        </p:sp>
        <p:sp>
          <p:nvSpPr>
            <p:cNvPr id="587" name="Rectangle 266"/>
            <p:cNvSpPr>
              <a:spLocks noChangeArrowheads="1"/>
            </p:cNvSpPr>
            <p:nvPr/>
          </p:nvSpPr>
          <p:spPr bwMode="auto">
            <a:xfrm>
              <a:off x="3970338" y="5303838"/>
              <a:ext cx="87573" cy="136201"/>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 0</a:t>
              </a:r>
              <a:endParaRPr lang="nb-NO" sz="1000" dirty="0">
                <a:latin typeface="Times New Roman" pitchFamily="18" charset="0"/>
                <a:cs typeface="Times New Roman" panose="02020603050405020304" pitchFamily="18" charset="0"/>
              </a:endParaRPr>
            </a:p>
          </p:txBody>
        </p:sp>
        <p:sp>
          <p:nvSpPr>
            <p:cNvPr id="588" name="Rectangle 267"/>
            <p:cNvSpPr>
              <a:spLocks noChangeArrowheads="1"/>
            </p:cNvSpPr>
            <p:nvPr/>
          </p:nvSpPr>
          <p:spPr bwMode="auto">
            <a:xfrm>
              <a:off x="4316413" y="5303838"/>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24</a:t>
              </a:r>
              <a:endParaRPr lang="nb-NO" sz="1000">
                <a:latin typeface="Times New Roman" pitchFamily="18" charset="0"/>
                <a:cs typeface="Times New Roman" panose="02020603050405020304" pitchFamily="18" charset="0"/>
              </a:endParaRPr>
            </a:p>
          </p:txBody>
        </p:sp>
        <p:sp>
          <p:nvSpPr>
            <p:cNvPr id="589" name="Rectangle 268"/>
            <p:cNvSpPr>
              <a:spLocks noChangeArrowheads="1"/>
            </p:cNvSpPr>
            <p:nvPr/>
          </p:nvSpPr>
          <p:spPr bwMode="auto">
            <a:xfrm>
              <a:off x="4684713" y="5303838"/>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48</a:t>
              </a:r>
              <a:endParaRPr lang="nb-NO" sz="1000">
                <a:latin typeface="Times New Roman" pitchFamily="18" charset="0"/>
                <a:cs typeface="Times New Roman" panose="02020603050405020304" pitchFamily="18" charset="0"/>
              </a:endParaRPr>
            </a:p>
          </p:txBody>
        </p:sp>
        <p:sp>
          <p:nvSpPr>
            <p:cNvPr id="590" name="Rectangle 269"/>
            <p:cNvSpPr>
              <a:spLocks noChangeArrowheads="1"/>
            </p:cNvSpPr>
            <p:nvPr/>
          </p:nvSpPr>
          <p:spPr bwMode="auto">
            <a:xfrm>
              <a:off x="5053013" y="5303838"/>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72</a:t>
              </a:r>
              <a:endParaRPr lang="nb-NO" sz="1000">
                <a:latin typeface="Times New Roman" pitchFamily="18" charset="0"/>
                <a:cs typeface="Times New Roman" panose="02020603050405020304" pitchFamily="18" charset="0"/>
              </a:endParaRPr>
            </a:p>
          </p:txBody>
        </p:sp>
        <p:sp>
          <p:nvSpPr>
            <p:cNvPr id="591" name="Rectangle 270"/>
            <p:cNvSpPr>
              <a:spLocks noChangeArrowheads="1"/>
            </p:cNvSpPr>
            <p:nvPr/>
          </p:nvSpPr>
          <p:spPr bwMode="auto">
            <a:xfrm>
              <a:off x="5419725" y="5303838"/>
              <a:ext cx="145956"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96</a:t>
              </a:r>
              <a:endParaRPr lang="nb-NO" sz="1000">
                <a:latin typeface="Times New Roman" pitchFamily="18" charset="0"/>
                <a:cs typeface="Times New Roman" panose="02020603050405020304" pitchFamily="18" charset="0"/>
              </a:endParaRPr>
            </a:p>
          </p:txBody>
        </p:sp>
        <p:sp>
          <p:nvSpPr>
            <p:cNvPr id="592" name="Rectangle 271"/>
            <p:cNvSpPr>
              <a:spLocks noChangeArrowheads="1"/>
            </p:cNvSpPr>
            <p:nvPr/>
          </p:nvSpPr>
          <p:spPr bwMode="auto">
            <a:xfrm>
              <a:off x="5748338" y="5303838"/>
              <a:ext cx="204338" cy="136201"/>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 120</a:t>
              </a:r>
              <a:endParaRPr lang="nb-NO" sz="1000">
                <a:latin typeface="Times New Roman" pitchFamily="18" charset="0"/>
                <a:cs typeface="Times New Roman" panose="02020603050405020304" pitchFamily="18" charset="0"/>
              </a:endParaRPr>
            </a:p>
          </p:txBody>
        </p:sp>
        <p:sp>
          <p:nvSpPr>
            <p:cNvPr id="593" name="Line 275"/>
            <p:cNvSpPr>
              <a:spLocks noChangeShapeType="1"/>
            </p:cNvSpPr>
            <p:nvPr/>
          </p:nvSpPr>
          <p:spPr bwMode="auto">
            <a:xfrm>
              <a:off x="4310063" y="5446713"/>
              <a:ext cx="1655762"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594" name="Text Box 402"/>
            <p:cNvSpPr txBox="1">
              <a:spLocks noChangeArrowheads="1"/>
            </p:cNvSpPr>
            <p:nvPr/>
          </p:nvSpPr>
          <p:spPr bwMode="auto">
            <a:xfrm>
              <a:off x="5043464" y="4505093"/>
              <a:ext cx="226523" cy="2179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595" name="Text Box 403"/>
            <p:cNvSpPr txBox="1">
              <a:spLocks noChangeArrowheads="1"/>
            </p:cNvSpPr>
            <p:nvPr/>
          </p:nvSpPr>
          <p:spPr bwMode="auto">
            <a:xfrm>
              <a:off x="5411764" y="4579938"/>
              <a:ext cx="226523" cy="2179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596" name="Text Box 405"/>
            <p:cNvSpPr txBox="1">
              <a:spLocks noChangeArrowheads="1"/>
            </p:cNvSpPr>
            <p:nvPr/>
          </p:nvSpPr>
          <p:spPr bwMode="auto">
            <a:xfrm>
              <a:off x="5778476" y="4700588"/>
              <a:ext cx="226523" cy="2179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597" name="Text Box 156"/>
            <p:cNvSpPr txBox="1">
              <a:spLocks noChangeArrowheads="1"/>
            </p:cNvSpPr>
            <p:nvPr/>
          </p:nvSpPr>
          <p:spPr bwMode="auto">
            <a:xfrm>
              <a:off x="4452938" y="5389563"/>
              <a:ext cx="1254053" cy="217921"/>
            </a:xfrm>
            <a:prstGeom prst="rect">
              <a:avLst/>
            </a:prstGeom>
            <a:noFill/>
            <a:ln w="9525">
              <a:noFill/>
              <a:miter lim="800000"/>
              <a:headEnd/>
              <a:tailEnd/>
            </a:ln>
          </p:spPr>
          <p:txBody>
            <a:bodyPr wrap="none">
              <a:spAutoFit/>
            </a:bodyPr>
            <a:lstStyle/>
            <a:p>
              <a:r>
                <a:rPr lang="nb-NO" sz="1000" b="1">
                  <a:latin typeface="Times New Roman" panose="02020603050405020304" pitchFamily="18" charset="0"/>
                  <a:cs typeface="Times New Roman" panose="02020603050405020304" pitchFamily="18" charset="0"/>
                </a:rPr>
                <a:t>hours after castration</a:t>
              </a:r>
            </a:p>
          </p:txBody>
        </p:sp>
      </p:grpSp>
      <p:sp>
        <p:nvSpPr>
          <p:cNvPr id="598" name="Text Box 409"/>
          <p:cNvSpPr txBox="1">
            <a:spLocks noChangeArrowheads="1"/>
          </p:cNvSpPr>
          <p:nvPr/>
        </p:nvSpPr>
        <p:spPr bwMode="auto">
          <a:xfrm>
            <a:off x="6007199" y="1512175"/>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C</a:t>
            </a:r>
            <a:endParaRPr lang="nb-NO" sz="2400" b="1" dirty="0">
              <a:latin typeface="+mn-lt"/>
              <a:cs typeface="Times New Roman" panose="02020603050405020304" pitchFamily="18" charset="0"/>
            </a:endParaRPr>
          </a:p>
        </p:txBody>
      </p:sp>
      <p:sp>
        <p:nvSpPr>
          <p:cNvPr id="599" name="Text Box 3"/>
          <p:cNvSpPr txBox="1">
            <a:spLocks noChangeArrowheads="1"/>
          </p:cNvSpPr>
          <p:nvPr/>
        </p:nvSpPr>
        <p:spPr bwMode="auto">
          <a:xfrm>
            <a:off x="1302238" y="-36545"/>
            <a:ext cx="700862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Androgens </a:t>
            </a:r>
            <a:r>
              <a:rPr lang="nb-NO" sz="2800" b="1" dirty="0" err="1" smtClean="0">
                <a:solidFill>
                  <a:srgbClr val="660066"/>
                </a:solidFill>
                <a:cs typeface="+mn-cs"/>
              </a:rPr>
              <a:t>activate</a:t>
            </a:r>
            <a:r>
              <a:rPr lang="nb-NO" sz="2800" b="1" dirty="0" smtClean="0">
                <a:solidFill>
                  <a:srgbClr val="660066"/>
                </a:solidFill>
                <a:cs typeface="+mn-cs"/>
              </a:rPr>
              <a:t> </a:t>
            </a:r>
            <a:r>
              <a:rPr lang="nb-NO" sz="2800" b="1" dirty="0" err="1" smtClean="0">
                <a:solidFill>
                  <a:srgbClr val="660066"/>
                </a:solidFill>
                <a:cs typeface="+mn-cs"/>
              </a:rPr>
              <a:t>the</a:t>
            </a:r>
            <a:r>
              <a:rPr lang="nb-NO" sz="2800" b="1" dirty="0" smtClean="0">
                <a:solidFill>
                  <a:srgbClr val="660066"/>
                </a:solidFill>
                <a:cs typeface="+mn-cs"/>
              </a:rPr>
              <a:t> IRE1 </a:t>
            </a:r>
            <a:r>
              <a:rPr lang="nb-NO" sz="2800" b="1" dirty="0" err="1" smtClean="0">
                <a:solidFill>
                  <a:srgbClr val="660066"/>
                </a:solidFill>
                <a:cs typeface="+mn-cs"/>
              </a:rPr>
              <a:t>pathway</a:t>
            </a:r>
            <a:r>
              <a:rPr lang="nb-NO" sz="2800" b="1" dirty="0" smtClean="0">
                <a:solidFill>
                  <a:srgbClr val="660066"/>
                </a:solidFill>
                <a:cs typeface="+mn-cs"/>
              </a:rPr>
              <a:t> </a:t>
            </a:r>
            <a:r>
              <a:rPr lang="nb-NO" sz="2800" b="1" dirty="0" smtClean="0">
                <a:solidFill>
                  <a:srgbClr val="660066"/>
                </a:solidFill>
              </a:rPr>
              <a:t>in </a:t>
            </a:r>
          </a:p>
          <a:p>
            <a:pPr algn="ctr">
              <a:defRPr/>
            </a:pPr>
            <a:r>
              <a:rPr lang="nb-NO" sz="2800" b="1" dirty="0" err="1" smtClean="0">
                <a:solidFill>
                  <a:srgbClr val="660066"/>
                </a:solidFill>
                <a:cs typeface="+mn-cs"/>
              </a:rPr>
              <a:t>prostate</a:t>
            </a:r>
            <a:r>
              <a:rPr lang="nb-NO" sz="2800" b="1" dirty="0" smtClean="0">
                <a:solidFill>
                  <a:srgbClr val="660066"/>
                </a:solidFill>
                <a:cs typeface="+mn-cs"/>
              </a:rPr>
              <a:t> cancer </a:t>
            </a:r>
            <a:r>
              <a:rPr lang="nb-NO" sz="2800" b="1" dirty="0" err="1" smtClean="0">
                <a:solidFill>
                  <a:srgbClr val="660066"/>
                </a:solidFill>
                <a:cs typeface="+mn-cs"/>
              </a:rPr>
              <a:t>xenografts</a:t>
            </a:r>
            <a:endParaRPr lang="nb-NO" sz="2800" b="1" dirty="0">
              <a:solidFill>
                <a:srgbClr val="660066"/>
              </a:solidFill>
              <a:cs typeface="+mn-cs"/>
            </a:endParaRPr>
          </a:p>
        </p:txBody>
      </p:sp>
    </p:spTree>
    <p:extLst>
      <p:ext uri="{BB962C8B-B14F-4D97-AF65-F5344CB8AC3E}">
        <p14:creationId xmlns:p14="http://schemas.microsoft.com/office/powerpoint/2010/main" val="98498973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Text Box 686"/>
          <p:cNvSpPr txBox="1">
            <a:spLocks noChangeArrowheads="1"/>
          </p:cNvSpPr>
          <p:nvPr/>
        </p:nvSpPr>
        <p:spPr bwMode="auto">
          <a:xfrm>
            <a:off x="289432" y="1278872"/>
            <a:ext cx="402674"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A</a:t>
            </a:r>
            <a:endParaRPr lang="nb-NO" sz="2400" b="1" dirty="0">
              <a:latin typeface="+mj-lt"/>
              <a:cs typeface="Times New Roman" panose="02020603050405020304" pitchFamily="18" charset="0"/>
            </a:endParaRPr>
          </a:p>
        </p:txBody>
      </p:sp>
      <p:sp>
        <p:nvSpPr>
          <p:cNvPr id="16394" name="Text Box 707"/>
          <p:cNvSpPr txBox="1">
            <a:spLocks noChangeArrowheads="1"/>
          </p:cNvSpPr>
          <p:nvPr/>
        </p:nvSpPr>
        <p:spPr bwMode="auto">
          <a:xfrm>
            <a:off x="4787868" y="1278872"/>
            <a:ext cx="406932"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B</a:t>
            </a:r>
            <a:endParaRPr lang="nb-NO" sz="2400" b="1" dirty="0">
              <a:latin typeface="+mj-lt"/>
              <a:cs typeface="Times New Roman" panose="02020603050405020304" pitchFamily="18" charset="0"/>
            </a:endParaRPr>
          </a:p>
        </p:txBody>
      </p:sp>
      <p:grpSp>
        <p:nvGrpSpPr>
          <p:cNvPr id="3" name="Group 2"/>
          <p:cNvGrpSpPr/>
          <p:nvPr/>
        </p:nvGrpSpPr>
        <p:grpSpPr>
          <a:xfrm>
            <a:off x="2368002" y="3589967"/>
            <a:ext cx="4384035" cy="3084409"/>
            <a:chOff x="4759965" y="3700928"/>
            <a:chExt cx="4384035" cy="3084409"/>
          </a:xfrm>
        </p:grpSpPr>
        <p:sp>
          <p:nvSpPr>
            <p:cNvPr id="16396" name="Text Box 709"/>
            <p:cNvSpPr txBox="1">
              <a:spLocks noChangeArrowheads="1"/>
            </p:cNvSpPr>
            <p:nvPr/>
          </p:nvSpPr>
          <p:spPr bwMode="auto">
            <a:xfrm>
              <a:off x="4809457" y="3700928"/>
              <a:ext cx="406932"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C</a:t>
              </a:r>
              <a:endParaRPr lang="nb-NO" sz="2400" b="1" dirty="0">
                <a:latin typeface="+mj-lt"/>
                <a:cs typeface="Times New Roman" panose="02020603050405020304" pitchFamily="18" charset="0"/>
              </a:endParaRPr>
            </a:p>
          </p:txBody>
        </p:sp>
        <p:pic>
          <p:nvPicPr>
            <p:cNvPr id="16399" name="Picture 4"/>
            <p:cNvPicPr>
              <a:picLocks noChangeAspect="1" noChangeArrowheads="1"/>
            </p:cNvPicPr>
            <p:nvPr/>
          </p:nvPicPr>
          <p:blipFill>
            <a:blip r:embed="rId2" cstate="print">
              <a:lum bright="-6000"/>
            </a:blip>
            <a:srcRect t="5969" r="10948" b="66187"/>
            <a:stretch>
              <a:fillRect/>
            </a:stretch>
          </p:blipFill>
          <p:spPr bwMode="auto">
            <a:xfrm>
              <a:off x="5271140" y="5074012"/>
              <a:ext cx="3035300" cy="339725"/>
            </a:xfrm>
            <a:prstGeom prst="rect">
              <a:avLst/>
            </a:prstGeom>
            <a:noFill/>
            <a:ln w="9525">
              <a:noFill/>
              <a:miter lim="800000"/>
              <a:headEnd/>
              <a:tailEnd/>
            </a:ln>
          </p:spPr>
        </p:pic>
        <p:pic>
          <p:nvPicPr>
            <p:cNvPr id="16400" name="Picture 5"/>
            <p:cNvPicPr>
              <a:picLocks noChangeAspect="1" noChangeArrowheads="1"/>
            </p:cNvPicPr>
            <p:nvPr/>
          </p:nvPicPr>
          <p:blipFill>
            <a:blip r:embed="rId2" cstate="print">
              <a:lum bright="-6000"/>
            </a:blip>
            <a:srcRect l="-296" t="63840" r="12358" b="14839"/>
            <a:stretch>
              <a:fillRect/>
            </a:stretch>
          </p:blipFill>
          <p:spPr bwMode="auto">
            <a:xfrm>
              <a:off x="5261615" y="5453425"/>
              <a:ext cx="3044825" cy="260350"/>
            </a:xfrm>
            <a:prstGeom prst="rect">
              <a:avLst/>
            </a:prstGeom>
            <a:noFill/>
            <a:ln w="9525">
              <a:noFill/>
              <a:miter lim="800000"/>
              <a:headEnd/>
              <a:tailEnd/>
            </a:ln>
          </p:spPr>
        </p:pic>
        <p:sp>
          <p:nvSpPr>
            <p:cNvPr id="16401" name="Text Box 6"/>
            <p:cNvSpPr txBox="1">
              <a:spLocks noChangeArrowheads="1"/>
            </p:cNvSpPr>
            <p:nvPr/>
          </p:nvSpPr>
          <p:spPr bwMode="auto">
            <a:xfrm>
              <a:off x="8422328" y="5163257"/>
              <a:ext cx="696024" cy="276999"/>
            </a:xfrm>
            <a:prstGeom prst="rect">
              <a:avLst/>
            </a:prstGeom>
            <a:noFill/>
            <a:ln w="9525">
              <a:noFill/>
              <a:miter lim="800000"/>
              <a:headEnd/>
              <a:tailEnd/>
            </a:ln>
          </p:spPr>
          <p:txBody>
            <a:bodyPr wrap="none">
              <a:spAutoFit/>
            </a:bodyPr>
            <a:lstStyle/>
            <a:p>
              <a:r>
                <a:rPr lang="nb-NO" sz="1200" dirty="0">
                  <a:latin typeface="Times New Roman" panose="02020603050405020304" pitchFamily="18" charset="0"/>
                  <a:cs typeface="Times New Roman" panose="02020603050405020304" pitchFamily="18" charset="0"/>
                </a:rPr>
                <a:t>XBP-1S</a:t>
              </a:r>
            </a:p>
          </p:txBody>
        </p:sp>
        <p:sp>
          <p:nvSpPr>
            <p:cNvPr id="16402" name="Text Box 7"/>
            <p:cNvSpPr txBox="1">
              <a:spLocks noChangeArrowheads="1"/>
            </p:cNvSpPr>
            <p:nvPr/>
          </p:nvSpPr>
          <p:spPr bwMode="auto">
            <a:xfrm>
              <a:off x="8422328" y="5493112"/>
              <a:ext cx="72167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XBP-1U</a:t>
              </a:r>
            </a:p>
          </p:txBody>
        </p:sp>
        <p:sp>
          <p:nvSpPr>
            <p:cNvPr id="16403" name="Line 8"/>
            <p:cNvSpPr>
              <a:spLocks noChangeShapeType="1"/>
            </p:cNvSpPr>
            <p:nvPr/>
          </p:nvSpPr>
          <p:spPr bwMode="auto">
            <a:xfrm flipH="1">
              <a:off x="8335015" y="5312137"/>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sp>
          <p:nvSpPr>
            <p:cNvPr id="16404" name="Line 9"/>
            <p:cNvSpPr>
              <a:spLocks noChangeShapeType="1"/>
            </p:cNvSpPr>
            <p:nvPr/>
          </p:nvSpPr>
          <p:spPr bwMode="auto">
            <a:xfrm flipH="1">
              <a:off x="8335015" y="5620112"/>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pic>
          <p:nvPicPr>
            <p:cNvPr id="16405" name="Picture 10"/>
            <p:cNvPicPr>
              <a:picLocks noChangeAspect="1" noChangeArrowheads="1"/>
            </p:cNvPicPr>
            <p:nvPr/>
          </p:nvPicPr>
          <p:blipFill>
            <a:blip r:embed="rId3" cstate="print">
              <a:lum bright="-6000"/>
            </a:blip>
            <a:srcRect t="13000" r="14986" b="-3667"/>
            <a:stretch>
              <a:fillRect/>
            </a:stretch>
          </p:blipFill>
          <p:spPr bwMode="auto">
            <a:xfrm>
              <a:off x="5274315" y="4746364"/>
              <a:ext cx="3032125" cy="311150"/>
            </a:xfrm>
            <a:prstGeom prst="rect">
              <a:avLst/>
            </a:prstGeom>
            <a:noFill/>
            <a:ln w="9525">
              <a:noFill/>
              <a:miter lim="800000"/>
              <a:headEnd/>
              <a:tailEnd/>
            </a:ln>
          </p:spPr>
        </p:pic>
        <p:sp>
          <p:nvSpPr>
            <p:cNvPr id="16406" name="Text Box 11"/>
            <p:cNvSpPr txBox="1">
              <a:spLocks noChangeArrowheads="1"/>
            </p:cNvSpPr>
            <p:nvPr/>
          </p:nvSpPr>
          <p:spPr bwMode="auto">
            <a:xfrm>
              <a:off x="8431853" y="4783700"/>
              <a:ext cx="590226" cy="276999"/>
            </a:xfrm>
            <a:prstGeom prst="rect">
              <a:avLst/>
            </a:prstGeom>
            <a:noFill/>
            <a:ln w="9525">
              <a:noFill/>
              <a:miter lim="800000"/>
              <a:headEnd/>
              <a:tailEnd/>
            </a:ln>
          </p:spPr>
          <p:txBody>
            <a:bodyPr wrap="none">
              <a:spAutoFit/>
            </a:bodyPr>
            <a:lstStyle/>
            <a:p>
              <a:r>
                <a:rPr lang="nb-NO" sz="1200" dirty="0">
                  <a:latin typeface="Times New Roman" pitchFamily="18" charset="0"/>
                  <a:cs typeface="Times New Roman" panose="02020603050405020304" pitchFamily="18" charset="0"/>
                </a:rPr>
                <a:t>IRE1</a:t>
              </a:r>
              <a:r>
                <a:rPr lang="el-GR" sz="1200" dirty="0">
                  <a:latin typeface="Times New Roman" pitchFamily="18" charset="0"/>
                  <a:cs typeface="Times New Roman" pitchFamily="18" charset="0"/>
                </a:rPr>
                <a:t>α</a:t>
              </a:r>
            </a:p>
          </p:txBody>
        </p:sp>
        <p:sp>
          <p:nvSpPr>
            <p:cNvPr id="16407" name="Line 12"/>
            <p:cNvSpPr>
              <a:spLocks noChangeShapeType="1"/>
            </p:cNvSpPr>
            <p:nvPr/>
          </p:nvSpPr>
          <p:spPr bwMode="auto">
            <a:xfrm flipH="1">
              <a:off x="8335015" y="4922577"/>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pic>
          <p:nvPicPr>
            <p:cNvPr id="16408" name="Picture 13"/>
            <p:cNvPicPr>
              <a:picLocks noChangeAspect="1" noChangeArrowheads="1"/>
            </p:cNvPicPr>
            <p:nvPr/>
          </p:nvPicPr>
          <p:blipFill>
            <a:blip r:embed="rId4" cstate="print">
              <a:lum bright="-6000"/>
            </a:blip>
            <a:srcRect t="47957" r="11992" b="3932"/>
            <a:stretch>
              <a:fillRect/>
            </a:stretch>
          </p:blipFill>
          <p:spPr bwMode="auto">
            <a:xfrm>
              <a:off x="5271140" y="4525538"/>
              <a:ext cx="3035300" cy="195263"/>
            </a:xfrm>
            <a:prstGeom prst="rect">
              <a:avLst/>
            </a:prstGeom>
            <a:noFill/>
            <a:ln w="9525">
              <a:noFill/>
              <a:miter lim="800000"/>
              <a:headEnd/>
              <a:tailEnd/>
            </a:ln>
          </p:spPr>
        </p:pic>
        <p:sp>
          <p:nvSpPr>
            <p:cNvPr id="16409" name="Text Box 16"/>
            <p:cNvSpPr txBox="1">
              <a:spLocks noChangeArrowheads="1"/>
            </p:cNvSpPr>
            <p:nvPr/>
          </p:nvSpPr>
          <p:spPr bwMode="auto">
            <a:xfrm>
              <a:off x="8422328" y="4468491"/>
              <a:ext cx="397866" cy="276999"/>
            </a:xfrm>
            <a:prstGeom prst="rect">
              <a:avLst/>
            </a:prstGeom>
            <a:noFill/>
            <a:ln w="9525">
              <a:noFill/>
              <a:miter lim="800000"/>
              <a:headEnd/>
              <a:tailEnd/>
            </a:ln>
          </p:spPr>
          <p:txBody>
            <a:bodyPr wrap="none">
              <a:spAutoFit/>
            </a:bodyPr>
            <a:lstStyle/>
            <a:p>
              <a:r>
                <a:rPr lang="nb-NO" sz="1200" dirty="0">
                  <a:latin typeface="Times New Roman" pitchFamily="18" charset="0"/>
                  <a:cs typeface="Times New Roman" panose="02020603050405020304" pitchFamily="18" charset="0"/>
                </a:rPr>
                <a:t>AR</a:t>
              </a:r>
              <a:endParaRPr lang="el-GR" sz="1200" dirty="0">
                <a:latin typeface="Times New Roman" pitchFamily="18" charset="0"/>
                <a:cs typeface="Times New Roman" pitchFamily="18" charset="0"/>
              </a:endParaRPr>
            </a:p>
          </p:txBody>
        </p:sp>
        <p:sp>
          <p:nvSpPr>
            <p:cNvPr id="16410" name="Line 17"/>
            <p:cNvSpPr>
              <a:spLocks noChangeShapeType="1"/>
            </p:cNvSpPr>
            <p:nvPr/>
          </p:nvSpPr>
          <p:spPr bwMode="auto">
            <a:xfrm flipH="1">
              <a:off x="8335015" y="4619201"/>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pic>
          <p:nvPicPr>
            <p:cNvPr id="16411" name="Picture 18"/>
            <p:cNvPicPr>
              <a:picLocks noChangeAspect="1" noChangeArrowheads="1"/>
            </p:cNvPicPr>
            <p:nvPr/>
          </p:nvPicPr>
          <p:blipFill>
            <a:blip r:embed="rId5" cstate="print">
              <a:lum bright="-6000"/>
            </a:blip>
            <a:srcRect t="21535" r="14723" b="7489"/>
            <a:stretch>
              <a:fillRect/>
            </a:stretch>
          </p:blipFill>
          <p:spPr bwMode="auto">
            <a:xfrm>
              <a:off x="5272728" y="6355125"/>
              <a:ext cx="3043237" cy="430212"/>
            </a:xfrm>
            <a:prstGeom prst="rect">
              <a:avLst/>
            </a:prstGeom>
            <a:noFill/>
            <a:ln w="9525">
              <a:noFill/>
              <a:miter lim="800000"/>
              <a:headEnd/>
              <a:tailEnd/>
            </a:ln>
          </p:spPr>
        </p:pic>
        <p:sp>
          <p:nvSpPr>
            <p:cNvPr id="16412" name="Text Box 19"/>
            <p:cNvSpPr txBox="1">
              <a:spLocks noChangeArrowheads="1"/>
            </p:cNvSpPr>
            <p:nvPr/>
          </p:nvSpPr>
          <p:spPr bwMode="auto">
            <a:xfrm>
              <a:off x="8426616" y="6471178"/>
              <a:ext cx="712054" cy="276999"/>
            </a:xfrm>
            <a:prstGeom prst="rect">
              <a:avLst/>
            </a:prstGeom>
            <a:noFill/>
            <a:ln w="9525">
              <a:noFill/>
              <a:miter lim="800000"/>
              <a:headEnd/>
              <a:tailEnd/>
            </a:ln>
          </p:spPr>
          <p:txBody>
            <a:bodyPr wrap="none">
              <a:spAutoFit/>
            </a:bodyPr>
            <a:lstStyle/>
            <a:p>
              <a:r>
                <a:rPr lang="nb-NO" sz="1200" dirty="0">
                  <a:latin typeface="Times New Roman" panose="02020603050405020304" pitchFamily="18" charset="0"/>
                  <a:cs typeface="Times New Roman" panose="02020603050405020304" pitchFamily="18" charset="0"/>
                </a:rPr>
                <a:t>GAPDH</a:t>
              </a:r>
            </a:p>
          </p:txBody>
        </p:sp>
        <p:sp>
          <p:nvSpPr>
            <p:cNvPr id="16413" name="Line 20"/>
            <p:cNvSpPr>
              <a:spLocks noChangeShapeType="1"/>
            </p:cNvSpPr>
            <p:nvPr/>
          </p:nvSpPr>
          <p:spPr bwMode="auto">
            <a:xfrm flipH="1">
              <a:off x="8335015" y="6618650"/>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sp>
          <p:nvSpPr>
            <p:cNvPr id="16414" name="Text Box 21"/>
            <p:cNvSpPr txBox="1">
              <a:spLocks noChangeArrowheads="1"/>
            </p:cNvSpPr>
            <p:nvPr/>
          </p:nvSpPr>
          <p:spPr bwMode="auto">
            <a:xfrm>
              <a:off x="4836165" y="4277176"/>
              <a:ext cx="543839"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siAR:</a:t>
              </a:r>
            </a:p>
          </p:txBody>
        </p:sp>
        <p:sp>
          <p:nvSpPr>
            <p:cNvPr id="16415" name="Text Box 22"/>
            <p:cNvSpPr txBox="1">
              <a:spLocks noChangeArrowheads="1"/>
            </p:cNvSpPr>
            <p:nvPr/>
          </p:nvSpPr>
          <p:spPr bwMode="auto">
            <a:xfrm>
              <a:off x="4759965" y="4147001"/>
              <a:ext cx="637840" cy="276999"/>
            </a:xfrm>
            <a:prstGeom prst="rect">
              <a:avLst/>
            </a:prstGeom>
            <a:noFill/>
            <a:ln w="9525">
              <a:noFill/>
              <a:miter lim="800000"/>
              <a:headEnd/>
              <a:tailEnd/>
            </a:ln>
          </p:spPr>
          <p:txBody>
            <a:bodyPr wrap="none">
              <a:spAutoFit/>
            </a:bodyPr>
            <a:lstStyle/>
            <a:p>
              <a:r>
                <a:rPr lang="nb-NO" sz="1200" dirty="0">
                  <a:latin typeface="Times New Roman" panose="02020603050405020304" pitchFamily="18" charset="0"/>
                  <a:cs typeface="Times New Roman" panose="02020603050405020304" pitchFamily="18" charset="0"/>
                </a:rPr>
                <a:t>R1881:</a:t>
              </a:r>
            </a:p>
          </p:txBody>
        </p:sp>
        <p:sp>
          <p:nvSpPr>
            <p:cNvPr id="16416" name="Text Box 23"/>
            <p:cNvSpPr txBox="1">
              <a:spLocks noChangeArrowheads="1"/>
            </p:cNvSpPr>
            <p:nvPr/>
          </p:nvSpPr>
          <p:spPr bwMode="auto">
            <a:xfrm>
              <a:off x="5441003" y="428828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17" name="Text Box 24"/>
            <p:cNvSpPr txBox="1">
              <a:spLocks noChangeArrowheads="1"/>
            </p:cNvSpPr>
            <p:nvPr/>
          </p:nvSpPr>
          <p:spPr bwMode="auto">
            <a:xfrm>
              <a:off x="6187128" y="428828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18" name="Text Box 25"/>
            <p:cNvSpPr txBox="1">
              <a:spLocks noChangeArrowheads="1"/>
            </p:cNvSpPr>
            <p:nvPr/>
          </p:nvSpPr>
          <p:spPr bwMode="auto">
            <a:xfrm>
              <a:off x="5441003" y="415493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19" name="Text Box 26"/>
            <p:cNvSpPr txBox="1">
              <a:spLocks noChangeArrowheads="1"/>
            </p:cNvSpPr>
            <p:nvPr/>
          </p:nvSpPr>
          <p:spPr bwMode="auto">
            <a:xfrm>
              <a:off x="6933253" y="428828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0" name="Text Box 27"/>
            <p:cNvSpPr txBox="1">
              <a:spLocks noChangeArrowheads="1"/>
            </p:cNvSpPr>
            <p:nvPr/>
          </p:nvSpPr>
          <p:spPr bwMode="auto">
            <a:xfrm>
              <a:off x="7663503" y="428828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1" name="Text Box 28"/>
            <p:cNvSpPr txBox="1">
              <a:spLocks noChangeArrowheads="1"/>
            </p:cNvSpPr>
            <p:nvPr/>
          </p:nvSpPr>
          <p:spPr bwMode="auto">
            <a:xfrm>
              <a:off x="5814065" y="4154939"/>
              <a:ext cx="235962"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2" name="Text Box 29"/>
            <p:cNvSpPr txBox="1">
              <a:spLocks noChangeArrowheads="1"/>
            </p:cNvSpPr>
            <p:nvPr/>
          </p:nvSpPr>
          <p:spPr bwMode="auto">
            <a:xfrm>
              <a:off x="6560190"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3" name="Text Box 30"/>
            <p:cNvSpPr txBox="1">
              <a:spLocks noChangeArrowheads="1"/>
            </p:cNvSpPr>
            <p:nvPr/>
          </p:nvSpPr>
          <p:spPr bwMode="auto">
            <a:xfrm>
              <a:off x="5799778" y="428828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4" name="Text Box 31"/>
            <p:cNvSpPr txBox="1">
              <a:spLocks noChangeArrowheads="1"/>
            </p:cNvSpPr>
            <p:nvPr/>
          </p:nvSpPr>
          <p:spPr bwMode="auto">
            <a:xfrm>
              <a:off x="6560190" y="428828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5" name="Text Box 32"/>
            <p:cNvSpPr txBox="1">
              <a:spLocks noChangeArrowheads="1"/>
            </p:cNvSpPr>
            <p:nvPr/>
          </p:nvSpPr>
          <p:spPr bwMode="auto">
            <a:xfrm>
              <a:off x="7287265" y="428828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6" name="Text Box 33"/>
            <p:cNvSpPr txBox="1">
              <a:spLocks noChangeArrowheads="1"/>
            </p:cNvSpPr>
            <p:nvPr/>
          </p:nvSpPr>
          <p:spPr bwMode="auto">
            <a:xfrm>
              <a:off x="8019103" y="428828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7" name="Text Box 34"/>
            <p:cNvSpPr txBox="1">
              <a:spLocks noChangeArrowheads="1"/>
            </p:cNvSpPr>
            <p:nvPr/>
          </p:nvSpPr>
          <p:spPr bwMode="auto">
            <a:xfrm>
              <a:off x="6161728"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8" name="Text Box 35"/>
            <p:cNvSpPr txBox="1">
              <a:spLocks noChangeArrowheads="1"/>
            </p:cNvSpPr>
            <p:nvPr/>
          </p:nvSpPr>
          <p:spPr bwMode="auto">
            <a:xfrm>
              <a:off x="7287265"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29" name="Text Box 36"/>
            <p:cNvSpPr txBox="1">
              <a:spLocks noChangeArrowheads="1"/>
            </p:cNvSpPr>
            <p:nvPr/>
          </p:nvSpPr>
          <p:spPr bwMode="auto">
            <a:xfrm>
              <a:off x="6915790"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30" name="Text Box 37"/>
            <p:cNvSpPr txBox="1">
              <a:spLocks noChangeArrowheads="1"/>
            </p:cNvSpPr>
            <p:nvPr/>
          </p:nvSpPr>
          <p:spPr bwMode="auto">
            <a:xfrm>
              <a:off x="8019103"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31" name="Text Box 38"/>
            <p:cNvSpPr txBox="1">
              <a:spLocks noChangeArrowheads="1"/>
            </p:cNvSpPr>
            <p:nvPr/>
          </p:nvSpPr>
          <p:spPr bwMode="auto">
            <a:xfrm>
              <a:off x="7646040" y="4154939"/>
              <a:ext cx="271228" cy="276999"/>
            </a:xfrm>
            <a:prstGeom prst="rect">
              <a:avLst/>
            </a:prstGeom>
            <a:noFill/>
            <a:ln w="9525">
              <a:noFill/>
              <a:miter lim="800000"/>
              <a:headEnd/>
              <a:tailEnd/>
            </a:ln>
          </p:spPr>
          <p:txBody>
            <a:bodyPr wrap="none">
              <a:spAutoFit/>
            </a:bodyPr>
            <a:lstStyle/>
            <a:p>
              <a:r>
                <a:rPr lang="nb-NO" sz="1200">
                  <a:latin typeface="Times New Roman" panose="02020603050405020304" pitchFamily="18" charset="0"/>
                  <a:cs typeface="Times New Roman" panose="02020603050405020304" pitchFamily="18" charset="0"/>
                </a:rPr>
                <a:t>+</a:t>
              </a:r>
            </a:p>
          </p:txBody>
        </p:sp>
        <p:sp>
          <p:nvSpPr>
            <p:cNvPr id="16432" name="Line 39"/>
            <p:cNvSpPr>
              <a:spLocks noChangeShapeType="1"/>
            </p:cNvSpPr>
            <p:nvPr/>
          </p:nvSpPr>
          <p:spPr bwMode="auto">
            <a:xfrm>
              <a:off x="5374328" y="4202564"/>
              <a:ext cx="619125"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433" name="Line 40"/>
            <p:cNvSpPr>
              <a:spLocks noChangeShapeType="1"/>
            </p:cNvSpPr>
            <p:nvPr/>
          </p:nvSpPr>
          <p:spPr bwMode="auto">
            <a:xfrm>
              <a:off x="6149028" y="4202564"/>
              <a:ext cx="619125"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434" name="Line 41"/>
            <p:cNvSpPr>
              <a:spLocks noChangeShapeType="1"/>
            </p:cNvSpPr>
            <p:nvPr/>
          </p:nvSpPr>
          <p:spPr bwMode="auto">
            <a:xfrm>
              <a:off x="6896740" y="4202564"/>
              <a:ext cx="617538"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435" name="Line 42"/>
            <p:cNvSpPr>
              <a:spLocks noChangeShapeType="1"/>
            </p:cNvSpPr>
            <p:nvPr/>
          </p:nvSpPr>
          <p:spPr bwMode="auto">
            <a:xfrm>
              <a:off x="7653978" y="4202564"/>
              <a:ext cx="619125"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436" name="Text Box 43"/>
            <p:cNvSpPr txBox="1">
              <a:spLocks noChangeArrowheads="1"/>
            </p:cNvSpPr>
            <p:nvPr/>
          </p:nvSpPr>
          <p:spPr bwMode="auto">
            <a:xfrm>
              <a:off x="5475928" y="3971133"/>
              <a:ext cx="415925" cy="276225"/>
            </a:xfrm>
            <a:prstGeom prst="rect">
              <a:avLst/>
            </a:prstGeom>
            <a:noFill/>
            <a:ln w="9525">
              <a:noFill/>
              <a:miter lim="800000"/>
              <a:headEnd/>
              <a:tailEnd/>
            </a:ln>
          </p:spPr>
          <p:txBody>
            <a:bodyPr wrap="none">
              <a:spAutoFit/>
            </a:bodyPr>
            <a:lstStyle/>
            <a:p>
              <a:pPr algn="ctr"/>
              <a:r>
                <a:rPr lang="nb-NO" sz="1200" dirty="0">
                  <a:latin typeface="Times New Roman" panose="02020603050405020304" pitchFamily="18" charset="0"/>
                  <a:cs typeface="Times New Roman" panose="02020603050405020304" pitchFamily="18" charset="0"/>
                </a:rPr>
                <a:t>48h</a:t>
              </a:r>
            </a:p>
          </p:txBody>
        </p:sp>
        <p:sp>
          <p:nvSpPr>
            <p:cNvPr id="16437" name="Text Box 44"/>
            <p:cNvSpPr txBox="1">
              <a:spLocks noChangeArrowheads="1"/>
            </p:cNvSpPr>
            <p:nvPr/>
          </p:nvSpPr>
          <p:spPr bwMode="auto">
            <a:xfrm>
              <a:off x="7755578" y="3971133"/>
              <a:ext cx="415925" cy="276225"/>
            </a:xfrm>
            <a:prstGeom prst="rect">
              <a:avLst/>
            </a:prstGeom>
            <a:noFill/>
            <a:ln w="9525">
              <a:noFill/>
              <a:miter lim="800000"/>
              <a:headEnd/>
              <a:tailEnd/>
            </a:ln>
          </p:spPr>
          <p:txBody>
            <a:bodyPr wrap="none">
              <a:spAutoFit/>
            </a:bodyPr>
            <a:lstStyle/>
            <a:p>
              <a:pPr algn="ctr"/>
              <a:r>
                <a:rPr lang="nb-NO" sz="1200">
                  <a:latin typeface="Times New Roman" panose="02020603050405020304" pitchFamily="18" charset="0"/>
                  <a:cs typeface="Times New Roman" panose="02020603050405020304" pitchFamily="18" charset="0"/>
                </a:rPr>
                <a:t>48h</a:t>
              </a:r>
            </a:p>
          </p:txBody>
        </p:sp>
        <p:sp>
          <p:nvSpPr>
            <p:cNvPr id="16438" name="Text Box 45"/>
            <p:cNvSpPr txBox="1">
              <a:spLocks noChangeArrowheads="1"/>
            </p:cNvSpPr>
            <p:nvPr/>
          </p:nvSpPr>
          <p:spPr bwMode="auto">
            <a:xfrm>
              <a:off x="6998340" y="3971133"/>
              <a:ext cx="414338" cy="276225"/>
            </a:xfrm>
            <a:prstGeom prst="rect">
              <a:avLst/>
            </a:prstGeom>
            <a:noFill/>
            <a:ln w="9525">
              <a:noFill/>
              <a:miter lim="800000"/>
              <a:headEnd/>
              <a:tailEnd/>
            </a:ln>
          </p:spPr>
          <p:txBody>
            <a:bodyPr wrap="none">
              <a:spAutoFit/>
            </a:bodyPr>
            <a:lstStyle/>
            <a:p>
              <a:pPr algn="ctr"/>
              <a:r>
                <a:rPr lang="nb-NO" sz="1200">
                  <a:latin typeface="Times New Roman" panose="02020603050405020304" pitchFamily="18" charset="0"/>
                  <a:cs typeface="Times New Roman" panose="02020603050405020304" pitchFamily="18" charset="0"/>
                </a:rPr>
                <a:t>36h</a:t>
              </a:r>
            </a:p>
          </p:txBody>
        </p:sp>
        <p:sp>
          <p:nvSpPr>
            <p:cNvPr id="16439" name="Text Box 46"/>
            <p:cNvSpPr txBox="1">
              <a:spLocks noChangeArrowheads="1"/>
            </p:cNvSpPr>
            <p:nvPr/>
          </p:nvSpPr>
          <p:spPr bwMode="auto">
            <a:xfrm>
              <a:off x="6250628" y="3971133"/>
              <a:ext cx="415925" cy="276225"/>
            </a:xfrm>
            <a:prstGeom prst="rect">
              <a:avLst/>
            </a:prstGeom>
            <a:noFill/>
            <a:ln w="9525">
              <a:noFill/>
              <a:miter lim="800000"/>
              <a:headEnd/>
              <a:tailEnd/>
            </a:ln>
          </p:spPr>
          <p:txBody>
            <a:bodyPr wrap="none">
              <a:spAutoFit/>
            </a:bodyPr>
            <a:lstStyle/>
            <a:p>
              <a:pPr algn="ctr"/>
              <a:r>
                <a:rPr lang="nb-NO" sz="1200">
                  <a:latin typeface="Times New Roman" panose="02020603050405020304" pitchFamily="18" charset="0"/>
                  <a:cs typeface="Times New Roman" panose="02020603050405020304" pitchFamily="18" charset="0"/>
                </a:rPr>
                <a:t>24h</a:t>
              </a:r>
            </a:p>
          </p:txBody>
        </p:sp>
        <p:sp>
          <p:nvSpPr>
            <p:cNvPr id="16440" name="Text Box 47"/>
            <p:cNvSpPr txBox="1">
              <a:spLocks noChangeArrowheads="1"/>
            </p:cNvSpPr>
            <p:nvPr/>
          </p:nvSpPr>
          <p:spPr bwMode="auto">
            <a:xfrm>
              <a:off x="8427090" y="5809025"/>
              <a:ext cx="683200" cy="276999"/>
            </a:xfrm>
            <a:prstGeom prst="rect">
              <a:avLst/>
            </a:prstGeom>
            <a:noFill/>
            <a:ln w="9525">
              <a:noFill/>
              <a:miter lim="800000"/>
              <a:headEnd/>
              <a:tailEnd/>
            </a:ln>
          </p:spPr>
          <p:txBody>
            <a:bodyPr wrap="none">
              <a:spAutoFit/>
            </a:bodyPr>
            <a:lstStyle/>
            <a:p>
              <a:r>
                <a:rPr lang="nb-NO" sz="1200">
                  <a:latin typeface="Times New Roman" pitchFamily="18" charset="0"/>
                  <a:cs typeface="Times New Roman" panose="02020603050405020304" pitchFamily="18" charset="0"/>
                </a:rPr>
                <a:t>P-eIF2</a:t>
              </a:r>
              <a:r>
                <a:rPr lang="el-GR" sz="1200">
                  <a:latin typeface="Times New Roman" pitchFamily="18" charset="0"/>
                  <a:cs typeface="Times New Roman" pitchFamily="18" charset="0"/>
                </a:rPr>
                <a:t>α</a:t>
              </a:r>
            </a:p>
          </p:txBody>
        </p:sp>
        <p:sp>
          <p:nvSpPr>
            <p:cNvPr id="16441" name="Line 48"/>
            <p:cNvSpPr>
              <a:spLocks noChangeShapeType="1"/>
            </p:cNvSpPr>
            <p:nvPr/>
          </p:nvSpPr>
          <p:spPr bwMode="auto">
            <a:xfrm flipH="1">
              <a:off x="8335015" y="5947137"/>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sp>
          <p:nvSpPr>
            <p:cNvPr id="16442" name="Text Box 49"/>
            <p:cNvSpPr txBox="1">
              <a:spLocks noChangeArrowheads="1"/>
            </p:cNvSpPr>
            <p:nvPr/>
          </p:nvSpPr>
          <p:spPr bwMode="auto">
            <a:xfrm>
              <a:off x="8425029" y="6044614"/>
              <a:ext cx="678712" cy="276999"/>
            </a:xfrm>
            <a:prstGeom prst="rect">
              <a:avLst/>
            </a:prstGeom>
            <a:noFill/>
            <a:ln w="9525">
              <a:noFill/>
              <a:miter lim="800000"/>
              <a:headEnd/>
              <a:tailEnd/>
            </a:ln>
          </p:spPr>
          <p:txBody>
            <a:bodyPr wrap="none">
              <a:spAutoFit/>
            </a:bodyPr>
            <a:lstStyle/>
            <a:p>
              <a:r>
                <a:rPr lang="nb-NO" sz="1200" dirty="0">
                  <a:latin typeface="Times New Roman" pitchFamily="18" charset="0"/>
                  <a:cs typeface="Times New Roman" panose="02020603050405020304" pitchFamily="18" charset="0"/>
                </a:rPr>
                <a:t>T-eIF2</a:t>
              </a:r>
              <a:r>
                <a:rPr lang="el-GR" sz="1200" dirty="0">
                  <a:latin typeface="Times New Roman" pitchFamily="18" charset="0"/>
                  <a:cs typeface="Times New Roman" pitchFamily="18" charset="0"/>
                </a:rPr>
                <a:t>α</a:t>
              </a:r>
            </a:p>
          </p:txBody>
        </p:sp>
        <p:sp>
          <p:nvSpPr>
            <p:cNvPr id="16443" name="Line 50"/>
            <p:cNvSpPr>
              <a:spLocks noChangeShapeType="1"/>
            </p:cNvSpPr>
            <p:nvPr/>
          </p:nvSpPr>
          <p:spPr bwMode="auto">
            <a:xfrm flipH="1">
              <a:off x="8335015" y="6194787"/>
              <a:ext cx="153988" cy="0"/>
            </a:xfrm>
            <a:prstGeom prst="line">
              <a:avLst/>
            </a:prstGeom>
            <a:noFill/>
            <a:ln w="9525">
              <a:solidFill>
                <a:schemeClr val="tx1"/>
              </a:solidFill>
              <a:round/>
              <a:headEnd/>
              <a:tailEnd type="triangle" w="med" len="med"/>
            </a:ln>
          </p:spPr>
          <p:txBody>
            <a:bodyPr/>
            <a:lstStyle/>
            <a:p>
              <a:endParaRPr lang="nb-NO">
                <a:latin typeface="Times New Roman" panose="02020603050405020304" pitchFamily="18" charset="0"/>
                <a:cs typeface="Times New Roman" panose="02020603050405020304" pitchFamily="18" charset="0"/>
              </a:endParaRPr>
            </a:p>
          </p:txBody>
        </p:sp>
        <p:pic>
          <p:nvPicPr>
            <p:cNvPr id="16444" name="Picture 51"/>
            <p:cNvPicPr>
              <a:picLocks noChangeAspect="1" noChangeArrowheads="1"/>
            </p:cNvPicPr>
            <p:nvPr/>
          </p:nvPicPr>
          <p:blipFill>
            <a:blip r:embed="rId6" cstate="print">
              <a:lum bright="-6000"/>
            </a:blip>
            <a:srcRect l="1068" t="23889"/>
            <a:stretch>
              <a:fillRect/>
            </a:stretch>
          </p:blipFill>
          <p:spPr bwMode="auto">
            <a:xfrm>
              <a:off x="5261615" y="5758225"/>
              <a:ext cx="3057525" cy="315912"/>
            </a:xfrm>
            <a:prstGeom prst="rect">
              <a:avLst/>
            </a:prstGeom>
            <a:noFill/>
            <a:ln w="9525">
              <a:noFill/>
              <a:miter lim="800000"/>
              <a:headEnd/>
              <a:tailEnd/>
            </a:ln>
          </p:spPr>
        </p:pic>
        <p:pic>
          <p:nvPicPr>
            <p:cNvPr id="16445" name="Picture 52"/>
            <p:cNvPicPr>
              <a:picLocks noChangeAspect="1" noChangeArrowheads="1"/>
            </p:cNvPicPr>
            <p:nvPr/>
          </p:nvPicPr>
          <p:blipFill>
            <a:blip r:embed="rId7" cstate="print">
              <a:lum bright="-6000"/>
            </a:blip>
            <a:srcRect l="-790" t="22168"/>
            <a:stretch>
              <a:fillRect/>
            </a:stretch>
          </p:blipFill>
          <p:spPr bwMode="auto">
            <a:xfrm>
              <a:off x="5245740" y="6123350"/>
              <a:ext cx="3076575" cy="184150"/>
            </a:xfrm>
            <a:prstGeom prst="rect">
              <a:avLst/>
            </a:prstGeom>
            <a:noFill/>
            <a:ln w="9525">
              <a:noFill/>
              <a:miter lim="800000"/>
              <a:headEnd/>
              <a:tailEnd/>
            </a:ln>
          </p:spPr>
        </p:pic>
      </p:grpSp>
      <p:grpSp>
        <p:nvGrpSpPr>
          <p:cNvPr id="2" name="Group 1"/>
          <p:cNvGrpSpPr/>
          <p:nvPr/>
        </p:nvGrpSpPr>
        <p:grpSpPr>
          <a:xfrm>
            <a:off x="394291" y="1563979"/>
            <a:ext cx="3167102" cy="1566656"/>
            <a:chOff x="4745038" y="298450"/>
            <a:chExt cx="3167102" cy="1566656"/>
          </a:xfrm>
        </p:grpSpPr>
        <p:sp>
          <p:nvSpPr>
            <p:cNvPr id="16386" name="Freeform 47"/>
            <p:cNvSpPr>
              <a:spLocks/>
            </p:cNvSpPr>
            <p:nvPr/>
          </p:nvSpPr>
          <p:spPr bwMode="auto">
            <a:xfrm>
              <a:off x="4745038" y="574675"/>
              <a:ext cx="1587" cy="1588"/>
            </a:xfrm>
            <a:custGeom>
              <a:avLst/>
              <a:gdLst>
                <a:gd name="T0" fmla="*/ 0 w 1588"/>
                <a:gd name="T1" fmla="*/ 0 h 1588"/>
                <a:gd name="T2" fmla="*/ 0 w 1588"/>
                <a:gd name="T3" fmla="*/ 0 h 1588"/>
                <a:gd name="T4" fmla="*/ 0 w 1588"/>
                <a:gd name="T5" fmla="*/ 0 h 1588"/>
                <a:gd name="T6" fmla="*/ 0 60000 65536"/>
                <a:gd name="T7" fmla="*/ 0 60000 65536"/>
                <a:gd name="T8" fmla="*/ 0 60000 65536"/>
                <a:gd name="T9" fmla="*/ 0 w 1588"/>
                <a:gd name="T10" fmla="*/ 0 h 1588"/>
                <a:gd name="T11" fmla="*/ 1588 w 1588"/>
                <a:gd name="T12" fmla="*/ 1588 h 1588"/>
              </a:gdLst>
              <a:ahLst/>
              <a:cxnLst>
                <a:cxn ang="T6">
                  <a:pos x="T0" y="T1"/>
                </a:cxn>
                <a:cxn ang="T7">
                  <a:pos x="T2" y="T3"/>
                </a:cxn>
                <a:cxn ang="T8">
                  <a:pos x="T4" y="T5"/>
                </a:cxn>
              </a:cxnLst>
              <a:rect l="T9" t="T10" r="T11" b="T12"/>
              <a:pathLst>
                <a:path w="1588" h="1588">
                  <a:moveTo>
                    <a:pt x="0" y="0"/>
                  </a:moveTo>
                  <a:lnTo>
                    <a:pt x="0" y="0"/>
                  </a:lnTo>
                </a:path>
              </a:pathLst>
            </a:custGeom>
            <a:noFill/>
            <a:ln w="6350">
              <a:solidFill>
                <a:srgbClr val="000000"/>
              </a:solidFill>
              <a:prstDash val="solid"/>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00" name="Text Box 547"/>
            <p:cNvSpPr txBox="1">
              <a:spLocks noChangeArrowheads="1"/>
            </p:cNvSpPr>
            <p:nvPr/>
          </p:nvSpPr>
          <p:spPr bwMode="auto">
            <a:xfrm>
              <a:off x="6279397" y="1618885"/>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24h</a:t>
              </a:r>
            </a:p>
          </p:txBody>
        </p:sp>
        <p:sp>
          <p:nvSpPr>
            <p:cNvPr id="16701" name="Text Box 548"/>
            <p:cNvSpPr txBox="1">
              <a:spLocks noChangeArrowheads="1"/>
            </p:cNvSpPr>
            <p:nvPr/>
          </p:nvSpPr>
          <p:spPr bwMode="auto">
            <a:xfrm>
              <a:off x="6854544" y="1618885"/>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36h</a:t>
              </a:r>
            </a:p>
          </p:txBody>
        </p:sp>
        <p:sp>
          <p:nvSpPr>
            <p:cNvPr id="16702" name="Text Box 549"/>
            <p:cNvSpPr txBox="1">
              <a:spLocks noChangeArrowheads="1"/>
            </p:cNvSpPr>
            <p:nvPr/>
          </p:nvSpPr>
          <p:spPr bwMode="auto">
            <a:xfrm>
              <a:off x="7442059" y="1618885"/>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48h</a:t>
              </a:r>
            </a:p>
          </p:txBody>
        </p:sp>
        <p:sp>
          <p:nvSpPr>
            <p:cNvPr id="16704" name="Rectangle 507"/>
            <p:cNvSpPr>
              <a:spLocks noChangeArrowheads="1"/>
            </p:cNvSpPr>
            <p:nvPr/>
          </p:nvSpPr>
          <p:spPr bwMode="auto">
            <a:xfrm>
              <a:off x="5275982" y="1259997"/>
              <a:ext cx="192360" cy="153888"/>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100</a:t>
              </a:r>
              <a:endParaRPr lang="nb-NO" sz="1000" dirty="0">
                <a:latin typeface="Times New Roman" pitchFamily="18" charset="0"/>
                <a:cs typeface="Times New Roman" panose="02020603050405020304" pitchFamily="18" charset="0"/>
              </a:endParaRPr>
            </a:p>
          </p:txBody>
        </p:sp>
        <p:sp>
          <p:nvSpPr>
            <p:cNvPr id="16705" name="Text Box 555"/>
            <p:cNvSpPr txBox="1">
              <a:spLocks noChangeArrowheads="1"/>
            </p:cNvSpPr>
            <p:nvPr/>
          </p:nvSpPr>
          <p:spPr bwMode="auto">
            <a:xfrm rot="16200000">
              <a:off x="4492656" y="719338"/>
              <a:ext cx="1180131" cy="400110"/>
            </a:xfrm>
            <a:prstGeom prst="rect">
              <a:avLst/>
            </a:prstGeom>
            <a:noFill/>
            <a:ln w="9525">
              <a:noFill/>
              <a:miter lim="800000"/>
              <a:headEnd/>
              <a:tailEnd/>
            </a:ln>
          </p:spPr>
          <p:txBody>
            <a:bodyPr wrap="none">
              <a:spAutoFit/>
            </a:bodyPr>
            <a:lstStyle/>
            <a:p>
              <a:pPr algn="ctr"/>
              <a:r>
                <a:rPr lang="nb-NO" sz="1000" b="1">
                  <a:latin typeface="Times New Roman" pitchFamily="18" charset="0"/>
                  <a:cs typeface="Times New Roman" panose="02020603050405020304" pitchFamily="18" charset="0"/>
                </a:rPr>
                <a:t>IRE1</a:t>
              </a:r>
              <a:r>
                <a:rPr lang="el-GR" sz="1000" b="1">
                  <a:latin typeface="Times New Roman" pitchFamily="18" charset="0"/>
                  <a:cs typeface="Times New Roman" pitchFamily="18" charset="0"/>
                </a:rPr>
                <a:t>α</a:t>
              </a:r>
              <a:r>
                <a:rPr lang="nb-NO" sz="1000" b="1">
                  <a:latin typeface="Times New Roman" pitchFamily="18" charset="0"/>
                  <a:cs typeface="Times New Roman" panose="02020603050405020304" pitchFamily="18" charset="0"/>
                </a:rPr>
                <a:t>/GAPDH </a:t>
              </a:r>
            </a:p>
            <a:p>
              <a:pPr algn="ctr"/>
              <a:r>
                <a:rPr lang="nb-NO" sz="1000" b="1">
                  <a:latin typeface="Times New Roman" pitchFamily="18" charset="0"/>
                  <a:cs typeface="Times New Roman" panose="02020603050405020304" pitchFamily="18" charset="0"/>
                </a:rPr>
                <a:t>mRNA expression</a:t>
              </a:r>
            </a:p>
          </p:txBody>
        </p:sp>
        <p:sp>
          <p:nvSpPr>
            <p:cNvPr id="16706" name="Rectangle 448"/>
            <p:cNvSpPr>
              <a:spLocks noChangeArrowheads="1"/>
            </p:cNvSpPr>
            <p:nvPr/>
          </p:nvSpPr>
          <p:spPr bwMode="auto">
            <a:xfrm>
              <a:off x="5642407" y="1312815"/>
              <a:ext cx="187077" cy="239709"/>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07" name="Rectangle 449" descr="Dashed downward diagonal"/>
            <p:cNvSpPr>
              <a:spLocks noChangeArrowheads="1"/>
            </p:cNvSpPr>
            <p:nvPr/>
          </p:nvSpPr>
          <p:spPr bwMode="auto">
            <a:xfrm>
              <a:off x="5832576" y="1461787"/>
              <a:ext cx="179347" cy="90737"/>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08" name="Rectangle 450"/>
            <p:cNvSpPr>
              <a:spLocks noChangeArrowheads="1"/>
            </p:cNvSpPr>
            <p:nvPr/>
          </p:nvSpPr>
          <p:spPr bwMode="auto">
            <a:xfrm>
              <a:off x="6270121" y="955282"/>
              <a:ext cx="187077" cy="597242"/>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09" name="Rectangle 451" descr="Dashed downward diagonal"/>
            <p:cNvSpPr>
              <a:spLocks noChangeArrowheads="1"/>
            </p:cNvSpPr>
            <p:nvPr/>
          </p:nvSpPr>
          <p:spPr bwMode="auto">
            <a:xfrm>
              <a:off x="6460290" y="1403552"/>
              <a:ext cx="180893" cy="148972"/>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10" name="Rectangle 452"/>
            <p:cNvSpPr>
              <a:spLocks noChangeArrowheads="1"/>
            </p:cNvSpPr>
            <p:nvPr/>
          </p:nvSpPr>
          <p:spPr bwMode="auto">
            <a:xfrm>
              <a:off x="6868458" y="772452"/>
              <a:ext cx="187078" cy="780072"/>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11" name="Rectangle 453" descr="Dashed downward diagonal"/>
            <p:cNvSpPr>
              <a:spLocks noChangeArrowheads="1"/>
            </p:cNvSpPr>
            <p:nvPr/>
          </p:nvSpPr>
          <p:spPr bwMode="auto">
            <a:xfrm>
              <a:off x="7057082" y="1461787"/>
              <a:ext cx="179347" cy="90737"/>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12" name="Rectangle 454"/>
            <p:cNvSpPr>
              <a:spLocks noChangeArrowheads="1"/>
            </p:cNvSpPr>
            <p:nvPr/>
          </p:nvSpPr>
          <p:spPr bwMode="auto">
            <a:xfrm>
              <a:off x="7445152" y="902464"/>
              <a:ext cx="187077" cy="650060"/>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13" name="Rectangle 455" descr="Dashed downward diagonal"/>
            <p:cNvSpPr>
              <a:spLocks noChangeArrowheads="1"/>
            </p:cNvSpPr>
            <p:nvPr/>
          </p:nvSpPr>
          <p:spPr bwMode="auto">
            <a:xfrm>
              <a:off x="7633775" y="1494290"/>
              <a:ext cx="179347" cy="58234"/>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714" name="Line 456"/>
            <p:cNvSpPr>
              <a:spLocks noChangeShapeType="1"/>
            </p:cNvSpPr>
            <p:nvPr/>
          </p:nvSpPr>
          <p:spPr bwMode="auto">
            <a:xfrm flipV="1">
              <a:off x="5732080" y="1215306"/>
              <a:ext cx="0" cy="9750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15" name="Line 457"/>
            <p:cNvSpPr>
              <a:spLocks noChangeShapeType="1"/>
            </p:cNvSpPr>
            <p:nvPr/>
          </p:nvSpPr>
          <p:spPr bwMode="auto">
            <a:xfrm>
              <a:off x="5710435" y="1215306"/>
              <a:ext cx="5102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16" name="Line 458"/>
            <p:cNvSpPr>
              <a:spLocks noChangeShapeType="1"/>
            </p:cNvSpPr>
            <p:nvPr/>
          </p:nvSpPr>
          <p:spPr bwMode="auto">
            <a:xfrm flipV="1">
              <a:off x="5917611" y="1422512"/>
              <a:ext cx="0" cy="3927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17" name="Line 459"/>
            <p:cNvSpPr>
              <a:spLocks noChangeShapeType="1"/>
            </p:cNvSpPr>
            <p:nvPr/>
          </p:nvSpPr>
          <p:spPr bwMode="auto">
            <a:xfrm>
              <a:off x="5894419" y="1422512"/>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18" name="Line 460"/>
            <p:cNvSpPr>
              <a:spLocks noChangeShapeType="1"/>
            </p:cNvSpPr>
            <p:nvPr/>
          </p:nvSpPr>
          <p:spPr bwMode="auto">
            <a:xfrm flipV="1">
              <a:off x="6358247" y="655983"/>
              <a:ext cx="0" cy="29929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19" name="Line 461"/>
            <p:cNvSpPr>
              <a:spLocks noChangeShapeType="1"/>
            </p:cNvSpPr>
            <p:nvPr/>
          </p:nvSpPr>
          <p:spPr bwMode="auto">
            <a:xfrm>
              <a:off x="6328872" y="655983"/>
              <a:ext cx="54113"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0" name="Line 462"/>
            <p:cNvSpPr>
              <a:spLocks noChangeShapeType="1"/>
            </p:cNvSpPr>
            <p:nvPr/>
          </p:nvSpPr>
          <p:spPr bwMode="auto">
            <a:xfrm flipV="1">
              <a:off x="6551510" y="1338546"/>
              <a:ext cx="0" cy="65006"/>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1" name="Line 463"/>
            <p:cNvSpPr>
              <a:spLocks noChangeShapeType="1"/>
            </p:cNvSpPr>
            <p:nvPr/>
          </p:nvSpPr>
          <p:spPr bwMode="auto">
            <a:xfrm>
              <a:off x="6523680" y="1338546"/>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2" name="Line 464"/>
            <p:cNvSpPr>
              <a:spLocks noChangeShapeType="1"/>
            </p:cNvSpPr>
            <p:nvPr/>
          </p:nvSpPr>
          <p:spPr bwMode="auto">
            <a:xfrm flipV="1">
              <a:off x="6959678" y="558474"/>
              <a:ext cx="0" cy="21397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3" name="Line 465"/>
            <p:cNvSpPr>
              <a:spLocks noChangeShapeType="1"/>
            </p:cNvSpPr>
            <p:nvPr/>
          </p:nvSpPr>
          <p:spPr bwMode="auto">
            <a:xfrm>
              <a:off x="6931849" y="558474"/>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4" name="Line 466"/>
            <p:cNvSpPr>
              <a:spLocks noChangeShapeType="1"/>
            </p:cNvSpPr>
            <p:nvPr/>
          </p:nvSpPr>
          <p:spPr bwMode="auto">
            <a:xfrm flipV="1">
              <a:off x="7146755" y="1436055"/>
              <a:ext cx="0" cy="25732"/>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5" name="Line 467"/>
            <p:cNvSpPr>
              <a:spLocks noChangeShapeType="1"/>
            </p:cNvSpPr>
            <p:nvPr/>
          </p:nvSpPr>
          <p:spPr bwMode="auto">
            <a:xfrm>
              <a:off x="7125110" y="1431993"/>
              <a:ext cx="5102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6" name="Line 468"/>
            <p:cNvSpPr>
              <a:spLocks noChangeShapeType="1"/>
            </p:cNvSpPr>
            <p:nvPr/>
          </p:nvSpPr>
          <p:spPr bwMode="auto">
            <a:xfrm flipV="1">
              <a:off x="7534825" y="714218"/>
              <a:ext cx="0" cy="188246"/>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7" name="Line 469"/>
            <p:cNvSpPr>
              <a:spLocks noChangeShapeType="1"/>
            </p:cNvSpPr>
            <p:nvPr/>
          </p:nvSpPr>
          <p:spPr bwMode="auto">
            <a:xfrm>
              <a:off x="7511633" y="714218"/>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8" name="Line 470"/>
            <p:cNvSpPr>
              <a:spLocks noChangeShapeType="1"/>
            </p:cNvSpPr>
            <p:nvPr/>
          </p:nvSpPr>
          <p:spPr bwMode="auto">
            <a:xfrm flipV="1">
              <a:off x="7721902" y="1475330"/>
              <a:ext cx="0" cy="1896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29" name="Line 471"/>
            <p:cNvSpPr>
              <a:spLocks noChangeShapeType="1"/>
            </p:cNvSpPr>
            <p:nvPr/>
          </p:nvSpPr>
          <p:spPr bwMode="auto">
            <a:xfrm>
              <a:off x="7695619" y="1475330"/>
              <a:ext cx="5102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0" name="Line 472"/>
            <p:cNvSpPr>
              <a:spLocks noChangeShapeType="1"/>
            </p:cNvSpPr>
            <p:nvPr/>
          </p:nvSpPr>
          <p:spPr bwMode="auto">
            <a:xfrm>
              <a:off x="5732080" y="1312815"/>
              <a:ext cx="0" cy="9750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1" name="Line 473"/>
            <p:cNvSpPr>
              <a:spLocks noChangeShapeType="1"/>
            </p:cNvSpPr>
            <p:nvPr/>
          </p:nvSpPr>
          <p:spPr bwMode="auto">
            <a:xfrm>
              <a:off x="5710435" y="1410324"/>
              <a:ext cx="5102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2" name="Line 474"/>
            <p:cNvSpPr>
              <a:spLocks noChangeShapeType="1"/>
            </p:cNvSpPr>
            <p:nvPr/>
          </p:nvSpPr>
          <p:spPr bwMode="auto">
            <a:xfrm>
              <a:off x="5917611" y="1461787"/>
              <a:ext cx="0" cy="3250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3" name="Line 475"/>
            <p:cNvSpPr>
              <a:spLocks noChangeShapeType="1"/>
            </p:cNvSpPr>
            <p:nvPr/>
          </p:nvSpPr>
          <p:spPr bwMode="auto">
            <a:xfrm>
              <a:off x="5894419" y="1494290"/>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4" name="Line 476"/>
            <p:cNvSpPr>
              <a:spLocks noChangeShapeType="1"/>
            </p:cNvSpPr>
            <p:nvPr/>
          </p:nvSpPr>
          <p:spPr bwMode="auto">
            <a:xfrm>
              <a:off x="6358247" y="955282"/>
              <a:ext cx="0" cy="30471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5" name="Line 477"/>
            <p:cNvSpPr>
              <a:spLocks noChangeShapeType="1"/>
            </p:cNvSpPr>
            <p:nvPr/>
          </p:nvSpPr>
          <p:spPr bwMode="auto">
            <a:xfrm>
              <a:off x="6328872" y="1259997"/>
              <a:ext cx="54113"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6" name="Line 478"/>
            <p:cNvSpPr>
              <a:spLocks noChangeShapeType="1"/>
            </p:cNvSpPr>
            <p:nvPr/>
          </p:nvSpPr>
          <p:spPr bwMode="auto">
            <a:xfrm>
              <a:off x="6551510" y="1403552"/>
              <a:ext cx="0" cy="7177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7" name="Line 479"/>
            <p:cNvSpPr>
              <a:spLocks noChangeShapeType="1"/>
            </p:cNvSpPr>
            <p:nvPr/>
          </p:nvSpPr>
          <p:spPr bwMode="auto">
            <a:xfrm>
              <a:off x="6528318" y="1475330"/>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8" name="Line 480"/>
            <p:cNvSpPr>
              <a:spLocks noChangeShapeType="1"/>
            </p:cNvSpPr>
            <p:nvPr/>
          </p:nvSpPr>
          <p:spPr bwMode="auto">
            <a:xfrm>
              <a:off x="6959678" y="772452"/>
              <a:ext cx="0" cy="21533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39" name="Line 481"/>
            <p:cNvSpPr>
              <a:spLocks noChangeShapeType="1"/>
            </p:cNvSpPr>
            <p:nvPr/>
          </p:nvSpPr>
          <p:spPr bwMode="auto">
            <a:xfrm>
              <a:off x="6931849" y="987785"/>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0" name="Line 482"/>
            <p:cNvSpPr>
              <a:spLocks noChangeShapeType="1"/>
            </p:cNvSpPr>
            <p:nvPr/>
          </p:nvSpPr>
          <p:spPr bwMode="auto">
            <a:xfrm>
              <a:off x="7146755" y="1461787"/>
              <a:ext cx="0" cy="25731"/>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1" name="Line 483"/>
            <p:cNvSpPr>
              <a:spLocks noChangeShapeType="1"/>
            </p:cNvSpPr>
            <p:nvPr/>
          </p:nvSpPr>
          <p:spPr bwMode="auto">
            <a:xfrm>
              <a:off x="7134386" y="1487518"/>
              <a:ext cx="5102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2" name="Line 484"/>
            <p:cNvSpPr>
              <a:spLocks noChangeShapeType="1"/>
            </p:cNvSpPr>
            <p:nvPr/>
          </p:nvSpPr>
          <p:spPr bwMode="auto">
            <a:xfrm>
              <a:off x="7534825" y="902464"/>
              <a:ext cx="0" cy="18824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3" name="Line 485"/>
            <p:cNvSpPr>
              <a:spLocks noChangeShapeType="1"/>
            </p:cNvSpPr>
            <p:nvPr/>
          </p:nvSpPr>
          <p:spPr bwMode="auto">
            <a:xfrm>
              <a:off x="7511633" y="1090711"/>
              <a:ext cx="52567"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4" name="Line 486"/>
            <p:cNvSpPr>
              <a:spLocks noChangeShapeType="1"/>
            </p:cNvSpPr>
            <p:nvPr/>
          </p:nvSpPr>
          <p:spPr bwMode="auto">
            <a:xfrm>
              <a:off x="7721902" y="1494290"/>
              <a:ext cx="0" cy="1896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5" name="Line 487"/>
            <p:cNvSpPr>
              <a:spLocks noChangeShapeType="1"/>
            </p:cNvSpPr>
            <p:nvPr/>
          </p:nvSpPr>
          <p:spPr bwMode="auto">
            <a:xfrm>
              <a:off x="7700257" y="1513250"/>
              <a:ext cx="5102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7" name="Line 489"/>
            <p:cNvSpPr>
              <a:spLocks noChangeShapeType="1"/>
            </p:cNvSpPr>
            <p:nvPr/>
          </p:nvSpPr>
          <p:spPr bwMode="auto">
            <a:xfrm>
              <a:off x="5476974" y="1552524"/>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8" name="Line 490"/>
            <p:cNvSpPr>
              <a:spLocks noChangeShapeType="1"/>
            </p:cNvSpPr>
            <p:nvPr/>
          </p:nvSpPr>
          <p:spPr bwMode="auto">
            <a:xfrm>
              <a:off x="5476974" y="1312815"/>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49" name="Line 491"/>
            <p:cNvSpPr>
              <a:spLocks noChangeShapeType="1"/>
            </p:cNvSpPr>
            <p:nvPr/>
          </p:nvSpPr>
          <p:spPr bwMode="auto">
            <a:xfrm>
              <a:off x="5476974" y="1071751"/>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0" name="Line 492"/>
            <p:cNvSpPr>
              <a:spLocks noChangeShapeType="1"/>
            </p:cNvSpPr>
            <p:nvPr/>
          </p:nvSpPr>
          <p:spPr bwMode="auto">
            <a:xfrm>
              <a:off x="5476974" y="832041"/>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1" name="Line 493"/>
            <p:cNvSpPr>
              <a:spLocks noChangeShapeType="1"/>
            </p:cNvSpPr>
            <p:nvPr/>
          </p:nvSpPr>
          <p:spPr bwMode="auto">
            <a:xfrm>
              <a:off x="5476974" y="590977"/>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2" name="Line 488"/>
            <p:cNvSpPr>
              <a:spLocks noChangeShapeType="1"/>
            </p:cNvSpPr>
            <p:nvPr/>
          </p:nvSpPr>
          <p:spPr bwMode="auto">
            <a:xfrm>
              <a:off x="5507896" y="349913"/>
              <a:ext cx="0" cy="1202611"/>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3" name="Line 496"/>
            <p:cNvSpPr>
              <a:spLocks noChangeShapeType="1"/>
            </p:cNvSpPr>
            <p:nvPr/>
          </p:nvSpPr>
          <p:spPr bwMode="auto">
            <a:xfrm flipV="1">
              <a:off x="5507896" y="1552524"/>
              <a:ext cx="0" cy="25732"/>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4" name="Line 497"/>
            <p:cNvSpPr>
              <a:spLocks noChangeShapeType="1"/>
            </p:cNvSpPr>
            <p:nvPr/>
          </p:nvSpPr>
          <p:spPr bwMode="auto">
            <a:xfrm flipV="1">
              <a:off x="6127880" y="1552524"/>
              <a:ext cx="0" cy="25732"/>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5" name="Line 499"/>
            <p:cNvSpPr>
              <a:spLocks noChangeShapeType="1"/>
            </p:cNvSpPr>
            <p:nvPr/>
          </p:nvSpPr>
          <p:spPr bwMode="auto">
            <a:xfrm flipV="1">
              <a:off x="6764871" y="1552524"/>
              <a:ext cx="0" cy="25732"/>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6" name="Line 500"/>
            <p:cNvSpPr>
              <a:spLocks noChangeShapeType="1"/>
            </p:cNvSpPr>
            <p:nvPr/>
          </p:nvSpPr>
          <p:spPr bwMode="auto">
            <a:xfrm flipV="1">
              <a:off x="7349294" y="1552524"/>
              <a:ext cx="0" cy="25732"/>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57" name="Rectangle 508"/>
            <p:cNvSpPr>
              <a:spLocks noChangeArrowheads="1"/>
            </p:cNvSpPr>
            <p:nvPr/>
          </p:nvSpPr>
          <p:spPr bwMode="auto">
            <a:xfrm>
              <a:off x="5275982" y="1020288"/>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200</a:t>
              </a:r>
              <a:endParaRPr lang="nb-NO" sz="1000">
                <a:latin typeface="Times New Roman" pitchFamily="18" charset="0"/>
                <a:cs typeface="Times New Roman" panose="02020603050405020304" pitchFamily="18" charset="0"/>
              </a:endParaRPr>
            </a:p>
          </p:txBody>
        </p:sp>
        <p:sp>
          <p:nvSpPr>
            <p:cNvPr id="16758" name="Rectangle 509"/>
            <p:cNvSpPr>
              <a:spLocks noChangeArrowheads="1"/>
            </p:cNvSpPr>
            <p:nvPr/>
          </p:nvSpPr>
          <p:spPr bwMode="auto">
            <a:xfrm>
              <a:off x="5275982" y="779224"/>
              <a:ext cx="192360" cy="153888"/>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300</a:t>
              </a:r>
              <a:endParaRPr lang="nb-NO" sz="1000" dirty="0">
                <a:latin typeface="Times New Roman" pitchFamily="18" charset="0"/>
                <a:cs typeface="Times New Roman" panose="02020603050405020304" pitchFamily="18" charset="0"/>
              </a:endParaRPr>
            </a:p>
          </p:txBody>
        </p:sp>
        <p:sp>
          <p:nvSpPr>
            <p:cNvPr id="16759" name="Rectangle 510"/>
            <p:cNvSpPr>
              <a:spLocks noChangeArrowheads="1"/>
            </p:cNvSpPr>
            <p:nvPr/>
          </p:nvSpPr>
          <p:spPr bwMode="auto">
            <a:xfrm>
              <a:off x="5275982" y="539514"/>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400</a:t>
              </a:r>
              <a:endParaRPr lang="nb-NO" sz="1000">
                <a:latin typeface="Times New Roman" pitchFamily="18" charset="0"/>
                <a:cs typeface="Times New Roman" panose="02020603050405020304" pitchFamily="18" charset="0"/>
              </a:endParaRPr>
            </a:p>
          </p:txBody>
        </p:sp>
        <p:sp>
          <p:nvSpPr>
            <p:cNvPr id="16760" name="Line 494"/>
            <p:cNvSpPr>
              <a:spLocks noChangeShapeType="1"/>
            </p:cNvSpPr>
            <p:nvPr/>
          </p:nvSpPr>
          <p:spPr bwMode="auto">
            <a:xfrm>
              <a:off x="5476974" y="349913"/>
              <a:ext cx="3092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61" name="Rectangle 511"/>
            <p:cNvSpPr>
              <a:spLocks noChangeArrowheads="1"/>
            </p:cNvSpPr>
            <p:nvPr/>
          </p:nvSpPr>
          <p:spPr bwMode="auto">
            <a:xfrm>
              <a:off x="5275982" y="298450"/>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500</a:t>
              </a:r>
              <a:endParaRPr lang="nb-NO" sz="1000">
                <a:latin typeface="Times New Roman" pitchFamily="18" charset="0"/>
                <a:cs typeface="Times New Roman" panose="02020603050405020304" pitchFamily="18" charset="0"/>
              </a:endParaRPr>
            </a:p>
          </p:txBody>
        </p:sp>
        <p:sp>
          <p:nvSpPr>
            <p:cNvPr id="16762" name="Text Box 556"/>
            <p:cNvSpPr txBox="1">
              <a:spLocks noChangeArrowheads="1"/>
            </p:cNvSpPr>
            <p:nvPr/>
          </p:nvSpPr>
          <p:spPr bwMode="auto">
            <a:xfrm>
              <a:off x="5634676" y="310639"/>
              <a:ext cx="899605" cy="246221"/>
            </a:xfrm>
            <a:prstGeom prst="rect">
              <a:avLst/>
            </a:prstGeom>
            <a:noFill/>
            <a:ln w="9525">
              <a:noFill/>
              <a:miter lim="800000"/>
              <a:headEnd/>
              <a:tailEnd/>
            </a:ln>
          </p:spPr>
          <p:txBody>
            <a:bodyPr wrap="none">
              <a:spAutoFit/>
            </a:bodyPr>
            <a:lstStyle/>
            <a:p>
              <a:r>
                <a:rPr lang="en-US" sz="1000">
                  <a:latin typeface="Times New Roman" panose="02020603050405020304" pitchFamily="18" charset="0"/>
                  <a:cs typeface="Times New Roman" panose="02020603050405020304" pitchFamily="18" charset="0"/>
                </a:rPr>
                <a:t>CTRL siRNA</a:t>
              </a:r>
            </a:p>
          </p:txBody>
        </p:sp>
        <p:sp>
          <p:nvSpPr>
            <p:cNvPr id="16763" name="Rectangle 558" descr="Dashed downward diagonal"/>
            <p:cNvSpPr>
              <a:spLocks noChangeArrowheads="1"/>
            </p:cNvSpPr>
            <p:nvPr/>
          </p:nvSpPr>
          <p:spPr bwMode="auto">
            <a:xfrm>
              <a:off x="5543457" y="535009"/>
              <a:ext cx="136056" cy="56880"/>
            </a:xfrm>
            <a:prstGeom prst="rect">
              <a:avLst/>
            </a:prstGeom>
            <a:solidFill>
              <a:srgbClr val="C00000"/>
            </a:solid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6764" name="Rectangle 557"/>
            <p:cNvSpPr>
              <a:spLocks noChangeArrowheads="1"/>
            </p:cNvSpPr>
            <p:nvPr/>
          </p:nvSpPr>
          <p:spPr bwMode="auto">
            <a:xfrm>
              <a:off x="5543457" y="421248"/>
              <a:ext cx="136056" cy="58234"/>
            </a:xfrm>
            <a:prstGeom prst="rect">
              <a:avLst/>
            </a:prstGeom>
            <a:solidFill>
              <a:srgbClr val="0070C0"/>
            </a:solid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6765" name="Text Box 560"/>
            <p:cNvSpPr txBox="1">
              <a:spLocks noChangeArrowheads="1"/>
            </p:cNvSpPr>
            <p:nvPr/>
          </p:nvSpPr>
          <p:spPr bwMode="auto">
            <a:xfrm>
              <a:off x="7030799" y="1276813"/>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6766" name="Text Box 561"/>
            <p:cNvSpPr txBox="1">
              <a:spLocks noChangeArrowheads="1"/>
            </p:cNvSpPr>
            <p:nvPr/>
          </p:nvSpPr>
          <p:spPr bwMode="auto">
            <a:xfrm>
              <a:off x="7596648" y="1306388"/>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6767" name="Text Box 559"/>
            <p:cNvSpPr txBox="1">
              <a:spLocks noChangeArrowheads="1"/>
            </p:cNvSpPr>
            <p:nvPr/>
          </p:nvSpPr>
          <p:spPr bwMode="auto">
            <a:xfrm>
              <a:off x="5636222" y="428462"/>
              <a:ext cx="750526" cy="246221"/>
            </a:xfrm>
            <a:prstGeom prst="rect">
              <a:avLst/>
            </a:prstGeom>
            <a:noFill/>
            <a:ln w="9525">
              <a:noFill/>
              <a:miter lim="800000"/>
              <a:headEnd/>
              <a:tailEnd/>
            </a:ln>
          </p:spPr>
          <p:txBody>
            <a:bodyPr wrap="none">
              <a:spAutoFit/>
            </a:bodyPr>
            <a:lstStyle/>
            <a:p>
              <a:r>
                <a:rPr lang="en-US" sz="1000">
                  <a:latin typeface="Times New Roman" panose="02020603050405020304" pitchFamily="18" charset="0"/>
                  <a:cs typeface="Times New Roman" panose="02020603050405020304" pitchFamily="18" charset="0"/>
                </a:rPr>
                <a:t>AR siRNA</a:t>
              </a:r>
            </a:p>
          </p:txBody>
        </p:sp>
        <p:sp>
          <p:nvSpPr>
            <p:cNvPr id="16768" name="Text Box 535"/>
            <p:cNvSpPr txBox="1">
              <a:spLocks noChangeArrowheads="1"/>
            </p:cNvSpPr>
            <p:nvPr/>
          </p:nvSpPr>
          <p:spPr bwMode="auto">
            <a:xfrm>
              <a:off x="5606846" y="1498352"/>
              <a:ext cx="227948"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69" name="Text Box 536"/>
            <p:cNvSpPr txBox="1">
              <a:spLocks noChangeArrowheads="1"/>
            </p:cNvSpPr>
            <p:nvPr/>
          </p:nvSpPr>
          <p:spPr bwMode="auto">
            <a:xfrm>
              <a:off x="6233014" y="149835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0" name="Text Box 537"/>
            <p:cNvSpPr txBox="1">
              <a:spLocks noChangeArrowheads="1"/>
            </p:cNvSpPr>
            <p:nvPr/>
          </p:nvSpPr>
          <p:spPr bwMode="auto">
            <a:xfrm>
              <a:off x="5023969" y="1518667"/>
              <a:ext cx="599844" cy="261610"/>
            </a:xfrm>
            <a:prstGeom prst="rect">
              <a:avLst/>
            </a:prstGeom>
            <a:noFill/>
            <a:ln w="9525">
              <a:noFill/>
              <a:miter lim="800000"/>
              <a:headEnd/>
              <a:tailEnd/>
            </a:ln>
          </p:spPr>
          <p:txBody>
            <a:bodyPr wrap="none">
              <a:spAutoFit/>
            </a:bodyPr>
            <a:lstStyle/>
            <a:p>
              <a:r>
                <a:rPr lang="nb-NO" sz="1100">
                  <a:latin typeface="Times New Roman" panose="02020603050405020304" pitchFamily="18" charset="0"/>
                  <a:cs typeface="Times New Roman" panose="02020603050405020304" pitchFamily="18" charset="0"/>
                </a:rPr>
                <a:t>R1881:</a:t>
              </a:r>
            </a:p>
          </p:txBody>
        </p:sp>
        <p:sp>
          <p:nvSpPr>
            <p:cNvPr id="16771" name="Text Box 538"/>
            <p:cNvSpPr txBox="1">
              <a:spLocks noChangeArrowheads="1"/>
            </p:cNvSpPr>
            <p:nvPr/>
          </p:nvSpPr>
          <p:spPr bwMode="auto">
            <a:xfrm>
              <a:off x="5820207" y="1498352"/>
              <a:ext cx="227948"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2" name="Text Box 539"/>
            <p:cNvSpPr txBox="1">
              <a:spLocks noChangeArrowheads="1"/>
            </p:cNvSpPr>
            <p:nvPr/>
          </p:nvSpPr>
          <p:spPr bwMode="auto">
            <a:xfrm>
              <a:off x="6426276" y="149835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3" name="Text Box 540"/>
            <p:cNvSpPr txBox="1">
              <a:spLocks noChangeArrowheads="1"/>
            </p:cNvSpPr>
            <p:nvPr/>
          </p:nvSpPr>
          <p:spPr bwMode="auto">
            <a:xfrm>
              <a:off x="6822075" y="149835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4" name="Text Box 541"/>
            <p:cNvSpPr txBox="1">
              <a:spLocks noChangeArrowheads="1"/>
            </p:cNvSpPr>
            <p:nvPr/>
          </p:nvSpPr>
          <p:spPr bwMode="auto">
            <a:xfrm>
              <a:off x="7016883" y="149835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5" name="Text Box 542"/>
            <p:cNvSpPr txBox="1">
              <a:spLocks noChangeArrowheads="1"/>
            </p:cNvSpPr>
            <p:nvPr/>
          </p:nvSpPr>
          <p:spPr bwMode="auto">
            <a:xfrm>
              <a:off x="7408045" y="1498352"/>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6" name="Text Box 543"/>
            <p:cNvSpPr txBox="1">
              <a:spLocks noChangeArrowheads="1"/>
            </p:cNvSpPr>
            <p:nvPr/>
          </p:nvSpPr>
          <p:spPr bwMode="auto">
            <a:xfrm>
              <a:off x="7598712" y="1496494"/>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777" name="Line 687"/>
            <p:cNvSpPr>
              <a:spLocks noChangeShapeType="1"/>
            </p:cNvSpPr>
            <p:nvPr/>
          </p:nvSpPr>
          <p:spPr bwMode="auto">
            <a:xfrm>
              <a:off x="6226830" y="1658159"/>
              <a:ext cx="420537"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78" name="Line 688"/>
            <p:cNvSpPr>
              <a:spLocks noChangeShapeType="1"/>
            </p:cNvSpPr>
            <p:nvPr/>
          </p:nvSpPr>
          <p:spPr bwMode="auto">
            <a:xfrm>
              <a:off x="6837536" y="1658159"/>
              <a:ext cx="420537"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79" name="Line 689"/>
            <p:cNvSpPr>
              <a:spLocks noChangeShapeType="1"/>
            </p:cNvSpPr>
            <p:nvPr/>
          </p:nvSpPr>
          <p:spPr bwMode="auto">
            <a:xfrm>
              <a:off x="7432783" y="1654096"/>
              <a:ext cx="420537"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cxnSp>
          <p:nvCxnSpPr>
            <p:cNvPr id="396" name="Straight Connector 395"/>
            <p:cNvCxnSpPr/>
            <p:nvPr/>
          </p:nvCxnSpPr>
          <p:spPr bwMode="auto">
            <a:xfrm>
              <a:off x="5507896" y="1552524"/>
              <a:ext cx="2404244" cy="0"/>
            </a:xfrm>
            <a:prstGeom prst="line">
              <a:avLst/>
            </a:prstGeom>
            <a:ln w="8001">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4991779" y="1553253"/>
            <a:ext cx="3126472" cy="1667839"/>
            <a:chOff x="750939" y="2125663"/>
            <a:chExt cx="3126472" cy="1667839"/>
          </a:xfrm>
        </p:grpSpPr>
        <p:sp>
          <p:nvSpPr>
            <p:cNvPr id="16625" name="Text Box 7"/>
            <p:cNvSpPr txBox="1">
              <a:spLocks noChangeArrowheads="1"/>
            </p:cNvSpPr>
            <p:nvPr/>
          </p:nvSpPr>
          <p:spPr bwMode="auto">
            <a:xfrm>
              <a:off x="1526117" y="3418307"/>
              <a:ext cx="227948"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26" name="Text Box 8"/>
            <p:cNvSpPr txBox="1">
              <a:spLocks noChangeArrowheads="1"/>
            </p:cNvSpPr>
            <p:nvPr/>
          </p:nvSpPr>
          <p:spPr bwMode="auto">
            <a:xfrm>
              <a:off x="2183169"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27" name="Text Box 9"/>
            <p:cNvSpPr txBox="1">
              <a:spLocks noChangeArrowheads="1"/>
            </p:cNvSpPr>
            <p:nvPr/>
          </p:nvSpPr>
          <p:spPr bwMode="auto">
            <a:xfrm>
              <a:off x="893644" y="3440044"/>
              <a:ext cx="599844" cy="261610"/>
            </a:xfrm>
            <a:prstGeom prst="rect">
              <a:avLst/>
            </a:prstGeom>
            <a:noFill/>
            <a:ln w="9525">
              <a:noFill/>
              <a:miter lim="800000"/>
              <a:headEnd/>
              <a:tailEnd/>
            </a:ln>
          </p:spPr>
          <p:txBody>
            <a:bodyPr wrap="none">
              <a:spAutoFit/>
            </a:bodyPr>
            <a:lstStyle/>
            <a:p>
              <a:r>
                <a:rPr lang="nb-NO" sz="1100">
                  <a:latin typeface="Times New Roman" panose="02020603050405020304" pitchFamily="18" charset="0"/>
                  <a:cs typeface="Times New Roman" panose="02020603050405020304" pitchFamily="18" charset="0"/>
                </a:rPr>
                <a:t>R1881:</a:t>
              </a:r>
            </a:p>
          </p:txBody>
        </p:sp>
        <p:sp>
          <p:nvSpPr>
            <p:cNvPr id="16628" name="Text Box 10"/>
            <p:cNvSpPr txBox="1">
              <a:spLocks noChangeArrowheads="1"/>
            </p:cNvSpPr>
            <p:nvPr/>
          </p:nvSpPr>
          <p:spPr bwMode="auto">
            <a:xfrm>
              <a:off x="1739126" y="3418307"/>
              <a:ext cx="227948"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29" name="Text Box 11"/>
            <p:cNvSpPr txBox="1">
              <a:spLocks noChangeArrowheads="1"/>
            </p:cNvSpPr>
            <p:nvPr/>
          </p:nvSpPr>
          <p:spPr bwMode="auto">
            <a:xfrm>
              <a:off x="2386347"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30" name="Text Box 12"/>
            <p:cNvSpPr txBox="1">
              <a:spLocks noChangeArrowheads="1"/>
            </p:cNvSpPr>
            <p:nvPr/>
          </p:nvSpPr>
          <p:spPr bwMode="auto">
            <a:xfrm>
              <a:off x="2782872"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31" name="Text Box 13"/>
            <p:cNvSpPr txBox="1">
              <a:spLocks noChangeArrowheads="1"/>
            </p:cNvSpPr>
            <p:nvPr/>
          </p:nvSpPr>
          <p:spPr bwMode="auto">
            <a:xfrm>
              <a:off x="3017182"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32" name="Text Box 14"/>
            <p:cNvSpPr txBox="1">
              <a:spLocks noChangeArrowheads="1"/>
            </p:cNvSpPr>
            <p:nvPr/>
          </p:nvSpPr>
          <p:spPr bwMode="auto">
            <a:xfrm>
              <a:off x="3408791"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33" name="Text Box 15"/>
            <p:cNvSpPr txBox="1">
              <a:spLocks noChangeArrowheads="1"/>
            </p:cNvSpPr>
            <p:nvPr/>
          </p:nvSpPr>
          <p:spPr bwMode="auto">
            <a:xfrm>
              <a:off x="3611969" y="3418307"/>
              <a:ext cx="256802"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34" name="Text Box 31"/>
            <p:cNvSpPr txBox="1">
              <a:spLocks noChangeArrowheads="1"/>
            </p:cNvSpPr>
            <p:nvPr/>
          </p:nvSpPr>
          <p:spPr bwMode="auto">
            <a:xfrm>
              <a:off x="2212663" y="3547281"/>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24h</a:t>
              </a:r>
            </a:p>
          </p:txBody>
        </p:sp>
        <p:sp>
          <p:nvSpPr>
            <p:cNvPr id="16635" name="Text Box 32"/>
            <p:cNvSpPr txBox="1">
              <a:spLocks noChangeArrowheads="1"/>
            </p:cNvSpPr>
            <p:nvPr/>
          </p:nvSpPr>
          <p:spPr bwMode="auto">
            <a:xfrm>
              <a:off x="2817281" y="3547281"/>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36h</a:t>
              </a:r>
            </a:p>
          </p:txBody>
        </p:sp>
        <p:sp>
          <p:nvSpPr>
            <p:cNvPr id="16636" name="Text Box 33"/>
            <p:cNvSpPr txBox="1">
              <a:spLocks noChangeArrowheads="1"/>
            </p:cNvSpPr>
            <p:nvPr/>
          </p:nvSpPr>
          <p:spPr bwMode="auto">
            <a:xfrm>
              <a:off x="3433369" y="3547281"/>
              <a:ext cx="37702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48h</a:t>
              </a:r>
            </a:p>
          </p:txBody>
        </p:sp>
        <p:sp>
          <p:nvSpPr>
            <p:cNvPr id="16638" name="Rectangle 44"/>
            <p:cNvSpPr>
              <a:spLocks noChangeArrowheads="1"/>
            </p:cNvSpPr>
            <p:nvPr/>
          </p:nvSpPr>
          <p:spPr bwMode="auto">
            <a:xfrm>
              <a:off x="1570358" y="3041527"/>
              <a:ext cx="198262" cy="431847"/>
            </a:xfrm>
            <a:prstGeom prst="rect">
              <a:avLst/>
            </a:prstGeom>
            <a:solidFill>
              <a:srgbClr val="0070C0"/>
            </a:solidFill>
            <a:ln w="7938">
              <a:no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39" name="Rectangle 45" descr="Dashed downward diagonal"/>
            <p:cNvSpPr>
              <a:spLocks noChangeArrowheads="1"/>
            </p:cNvSpPr>
            <p:nvPr/>
          </p:nvSpPr>
          <p:spPr bwMode="auto">
            <a:xfrm>
              <a:off x="1766982" y="3069061"/>
              <a:ext cx="190070" cy="404314"/>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0" name="Rectangle 46"/>
            <p:cNvSpPr>
              <a:spLocks noChangeArrowheads="1"/>
            </p:cNvSpPr>
            <p:nvPr/>
          </p:nvSpPr>
          <p:spPr bwMode="auto">
            <a:xfrm>
              <a:off x="2225771" y="2816908"/>
              <a:ext cx="198262" cy="656466"/>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1" name="Rectangle 47" descr="Dashed downward diagonal"/>
            <p:cNvSpPr>
              <a:spLocks noChangeArrowheads="1"/>
            </p:cNvSpPr>
            <p:nvPr/>
          </p:nvSpPr>
          <p:spPr bwMode="auto">
            <a:xfrm>
              <a:off x="2420756" y="3153112"/>
              <a:ext cx="190070" cy="320263"/>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2" name="Rectangle 48"/>
            <p:cNvSpPr>
              <a:spLocks noChangeArrowheads="1"/>
            </p:cNvSpPr>
            <p:nvPr/>
          </p:nvSpPr>
          <p:spPr bwMode="auto">
            <a:xfrm>
              <a:off x="2841859" y="2593739"/>
              <a:ext cx="198262" cy="879636"/>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3" name="Rectangle 49" descr="Dashed downward diagonal"/>
            <p:cNvSpPr>
              <a:spLocks noChangeArrowheads="1"/>
            </p:cNvSpPr>
            <p:nvPr/>
          </p:nvSpPr>
          <p:spPr bwMode="auto">
            <a:xfrm>
              <a:off x="3041760" y="3180646"/>
              <a:ext cx="190070" cy="292729"/>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4" name="Rectangle 50"/>
            <p:cNvSpPr>
              <a:spLocks noChangeArrowheads="1"/>
            </p:cNvSpPr>
            <p:nvPr/>
          </p:nvSpPr>
          <p:spPr bwMode="auto">
            <a:xfrm>
              <a:off x="3436646" y="2873426"/>
              <a:ext cx="198263" cy="599949"/>
            </a:xfrm>
            <a:prstGeom prst="rect">
              <a:avLst/>
            </a:prstGeom>
            <a:solidFill>
              <a:srgbClr val="0070C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5" name="Rectangle 51" descr="Dashed downward diagonal"/>
            <p:cNvSpPr>
              <a:spLocks noChangeArrowheads="1"/>
            </p:cNvSpPr>
            <p:nvPr/>
          </p:nvSpPr>
          <p:spPr bwMode="auto">
            <a:xfrm>
              <a:off x="3638186" y="3208179"/>
              <a:ext cx="190070" cy="265195"/>
            </a:xfrm>
            <a:prstGeom prst="rect">
              <a:avLst/>
            </a:prstGeom>
            <a:solidFill>
              <a:srgbClr val="C00000"/>
            </a:solidFill>
            <a:ln w="7938">
              <a:solidFill>
                <a:srgbClr val="000000"/>
              </a:solidFill>
              <a:miter lim="800000"/>
              <a:headEnd/>
              <a:tailEnd/>
            </a:ln>
          </p:spPr>
          <p:txBody>
            <a:bodyPr/>
            <a:lstStyle/>
            <a:p>
              <a:endParaRPr lang="en-US">
                <a:latin typeface="Times New Roman" panose="02020603050405020304" pitchFamily="18" charset="0"/>
                <a:cs typeface="Times New Roman" panose="02020603050405020304" pitchFamily="18" charset="0"/>
              </a:endParaRPr>
            </a:p>
          </p:txBody>
        </p:sp>
        <p:sp>
          <p:nvSpPr>
            <p:cNvPr id="16646" name="Line 52"/>
            <p:cNvSpPr>
              <a:spLocks noChangeShapeType="1"/>
            </p:cNvSpPr>
            <p:nvPr/>
          </p:nvSpPr>
          <p:spPr bwMode="auto">
            <a:xfrm flipV="1">
              <a:off x="1665393" y="2977765"/>
              <a:ext cx="0" cy="6376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47" name="Line 53"/>
            <p:cNvSpPr>
              <a:spLocks noChangeShapeType="1"/>
            </p:cNvSpPr>
            <p:nvPr/>
          </p:nvSpPr>
          <p:spPr bwMode="auto">
            <a:xfrm>
              <a:off x="1650646" y="2977765"/>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48" name="Line 54"/>
            <p:cNvSpPr>
              <a:spLocks noChangeShapeType="1"/>
            </p:cNvSpPr>
            <p:nvPr/>
          </p:nvSpPr>
          <p:spPr bwMode="auto">
            <a:xfrm flipV="1">
              <a:off x="1862017" y="2999501"/>
              <a:ext cx="0" cy="6955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49" name="Line 55"/>
            <p:cNvSpPr>
              <a:spLocks noChangeShapeType="1"/>
            </p:cNvSpPr>
            <p:nvPr/>
          </p:nvSpPr>
          <p:spPr bwMode="auto">
            <a:xfrm>
              <a:off x="1834161" y="2999501"/>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0" name="Line 56"/>
            <p:cNvSpPr>
              <a:spLocks noChangeShapeType="1"/>
            </p:cNvSpPr>
            <p:nvPr/>
          </p:nvSpPr>
          <p:spPr bwMode="auto">
            <a:xfrm flipV="1">
              <a:off x="2320806" y="2622722"/>
              <a:ext cx="0" cy="194186"/>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1" name="Line 57"/>
            <p:cNvSpPr>
              <a:spLocks noChangeShapeType="1"/>
            </p:cNvSpPr>
            <p:nvPr/>
          </p:nvSpPr>
          <p:spPr bwMode="auto">
            <a:xfrm>
              <a:off x="2289673" y="2622722"/>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2" name="Line 58"/>
            <p:cNvSpPr>
              <a:spLocks noChangeShapeType="1"/>
            </p:cNvSpPr>
            <p:nvPr/>
          </p:nvSpPr>
          <p:spPr bwMode="auto">
            <a:xfrm flipV="1">
              <a:off x="2515791" y="3061815"/>
              <a:ext cx="0" cy="91296"/>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3" name="Line 59"/>
            <p:cNvSpPr>
              <a:spLocks noChangeShapeType="1"/>
            </p:cNvSpPr>
            <p:nvPr/>
          </p:nvSpPr>
          <p:spPr bwMode="auto">
            <a:xfrm>
              <a:off x="2487936" y="3061815"/>
              <a:ext cx="5407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4" name="Line 60"/>
            <p:cNvSpPr>
              <a:spLocks noChangeShapeType="1"/>
            </p:cNvSpPr>
            <p:nvPr/>
          </p:nvSpPr>
          <p:spPr bwMode="auto">
            <a:xfrm flipV="1">
              <a:off x="2936894" y="2398104"/>
              <a:ext cx="0" cy="195635"/>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5" name="Line 61"/>
            <p:cNvSpPr>
              <a:spLocks noChangeShapeType="1"/>
            </p:cNvSpPr>
            <p:nvPr/>
          </p:nvSpPr>
          <p:spPr bwMode="auto">
            <a:xfrm>
              <a:off x="2917232" y="2398104"/>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6" name="Line 62"/>
            <p:cNvSpPr>
              <a:spLocks noChangeShapeType="1"/>
            </p:cNvSpPr>
            <p:nvPr/>
          </p:nvSpPr>
          <p:spPr bwMode="auto">
            <a:xfrm flipV="1">
              <a:off x="3136795" y="3111087"/>
              <a:ext cx="0" cy="6955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7" name="Line 63"/>
            <p:cNvSpPr>
              <a:spLocks noChangeShapeType="1"/>
            </p:cNvSpPr>
            <p:nvPr/>
          </p:nvSpPr>
          <p:spPr bwMode="auto">
            <a:xfrm>
              <a:off x="3108939" y="3111087"/>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8" name="Line 64"/>
            <p:cNvSpPr>
              <a:spLocks noChangeShapeType="1"/>
            </p:cNvSpPr>
            <p:nvPr/>
          </p:nvSpPr>
          <p:spPr bwMode="auto">
            <a:xfrm flipV="1">
              <a:off x="3531681" y="2811112"/>
              <a:ext cx="0" cy="62314"/>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59" name="Line 65"/>
            <p:cNvSpPr>
              <a:spLocks noChangeShapeType="1"/>
            </p:cNvSpPr>
            <p:nvPr/>
          </p:nvSpPr>
          <p:spPr bwMode="auto">
            <a:xfrm>
              <a:off x="3512018" y="2811112"/>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0" name="Line 66"/>
            <p:cNvSpPr>
              <a:spLocks noChangeShapeType="1"/>
            </p:cNvSpPr>
            <p:nvPr/>
          </p:nvSpPr>
          <p:spPr bwMode="auto">
            <a:xfrm flipV="1">
              <a:off x="3733221" y="3153112"/>
              <a:ext cx="0" cy="55068"/>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1" name="Line 67"/>
            <p:cNvSpPr>
              <a:spLocks noChangeShapeType="1"/>
            </p:cNvSpPr>
            <p:nvPr/>
          </p:nvSpPr>
          <p:spPr bwMode="auto">
            <a:xfrm>
              <a:off x="3705365" y="3153112"/>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2" name="Line 68"/>
            <p:cNvSpPr>
              <a:spLocks noChangeShapeType="1"/>
            </p:cNvSpPr>
            <p:nvPr/>
          </p:nvSpPr>
          <p:spPr bwMode="auto">
            <a:xfrm>
              <a:off x="1665393" y="3041527"/>
              <a:ext cx="0" cy="62313"/>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3" name="Line 69"/>
            <p:cNvSpPr>
              <a:spLocks noChangeShapeType="1"/>
            </p:cNvSpPr>
            <p:nvPr/>
          </p:nvSpPr>
          <p:spPr bwMode="auto">
            <a:xfrm>
              <a:off x="1639177" y="3103840"/>
              <a:ext cx="5407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4" name="Line 70"/>
            <p:cNvSpPr>
              <a:spLocks noChangeShapeType="1"/>
            </p:cNvSpPr>
            <p:nvPr/>
          </p:nvSpPr>
          <p:spPr bwMode="auto">
            <a:xfrm>
              <a:off x="1862017" y="3069061"/>
              <a:ext cx="0" cy="62314"/>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5" name="Line 71"/>
            <p:cNvSpPr>
              <a:spLocks noChangeShapeType="1"/>
            </p:cNvSpPr>
            <p:nvPr/>
          </p:nvSpPr>
          <p:spPr bwMode="auto">
            <a:xfrm>
              <a:off x="1839077" y="3131375"/>
              <a:ext cx="5407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6" name="Line 72"/>
            <p:cNvSpPr>
              <a:spLocks noChangeShapeType="1"/>
            </p:cNvSpPr>
            <p:nvPr/>
          </p:nvSpPr>
          <p:spPr bwMode="auto">
            <a:xfrm>
              <a:off x="2320806" y="2816908"/>
              <a:ext cx="0" cy="18983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7" name="Line 73"/>
            <p:cNvSpPr>
              <a:spLocks noChangeShapeType="1"/>
            </p:cNvSpPr>
            <p:nvPr/>
          </p:nvSpPr>
          <p:spPr bwMode="auto">
            <a:xfrm>
              <a:off x="2289673" y="3006748"/>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8" name="Line 74"/>
            <p:cNvSpPr>
              <a:spLocks noChangeShapeType="1"/>
            </p:cNvSpPr>
            <p:nvPr/>
          </p:nvSpPr>
          <p:spPr bwMode="auto">
            <a:xfrm>
              <a:off x="2515791" y="3153112"/>
              <a:ext cx="0" cy="8984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69" name="Line 75"/>
            <p:cNvSpPr>
              <a:spLocks noChangeShapeType="1"/>
            </p:cNvSpPr>
            <p:nvPr/>
          </p:nvSpPr>
          <p:spPr bwMode="auto">
            <a:xfrm>
              <a:off x="2492851" y="3242959"/>
              <a:ext cx="54072"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0" name="Line 76"/>
            <p:cNvSpPr>
              <a:spLocks noChangeShapeType="1"/>
            </p:cNvSpPr>
            <p:nvPr/>
          </p:nvSpPr>
          <p:spPr bwMode="auto">
            <a:xfrm>
              <a:off x="2936894" y="2593739"/>
              <a:ext cx="0" cy="18839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1" name="Line 77"/>
            <p:cNvSpPr>
              <a:spLocks noChangeShapeType="1"/>
            </p:cNvSpPr>
            <p:nvPr/>
          </p:nvSpPr>
          <p:spPr bwMode="auto">
            <a:xfrm>
              <a:off x="2905761" y="2782129"/>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2" name="Line 78"/>
            <p:cNvSpPr>
              <a:spLocks noChangeShapeType="1"/>
            </p:cNvSpPr>
            <p:nvPr/>
          </p:nvSpPr>
          <p:spPr bwMode="auto">
            <a:xfrm>
              <a:off x="3136795" y="3180646"/>
              <a:ext cx="0" cy="6955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3" name="Line 79"/>
            <p:cNvSpPr>
              <a:spLocks noChangeShapeType="1"/>
            </p:cNvSpPr>
            <p:nvPr/>
          </p:nvSpPr>
          <p:spPr bwMode="auto">
            <a:xfrm>
              <a:off x="3113855" y="3250205"/>
              <a:ext cx="54071"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4" name="Line 80"/>
            <p:cNvSpPr>
              <a:spLocks noChangeShapeType="1"/>
            </p:cNvSpPr>
            <p:nvPr/>
          </p:nvSpPr>
          <p:spPr bwMode="auto">
            <a:xfrm>
              <a:off x="3531681" y="2873426"/>
              <a:ext cx="0" cy="69559"/>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5" name="Line 81"/>
            <p:cNvSpPr>
              <a:spLocks noChangeShapeType="1"/>
            </p:cNvSpPr>
            <p:nvPr/>
          </p:nvSpPr>
          <p:spPr bwMode="auto">
            <a:xfrm>
              <a:off x="3500549" y="2942985"/>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6" name="Line 82"/>
            <p:cNvSpPr>
              <a:spLocks noChangeShapeType="1"/>
            </p:cNvSpPr>
            <p:nvPr/>
          </p:nvSpPr>
          <p:spPr bwMode="auto">
            <a:xfrm>
              <a:off x="3733221" y="3208179"/>
              <a:ext cx="0" cy="56517"/>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7" name="Line 83"/>
            <p:cNvSpPr>
              <a:spLocks noChangeShapeType="1"/>
            </p:cNvSpPr>
            <p:nvPr/>
          </p:nvSpPr>
          <p:spPr bwMode="auto">
            <a:xfrm>
              <a:off x="3710281" y="3264697"/>
              <a:ext cx="55710" cy="0"/>
            </a:xfrm>
            <a:prstGeom prst="line">
              <a:avLst/>
            </a:prstGeom>
            <a:noFill/>
            <a:ln w="7938">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8" name="Line 84"/>
            <p:cNvSpPr>
              <a:spLocks noChangeShapeType="1"/>
            </p:cNvSpPr>
            <p:nvPr/>
          </p:nvSpPr>
          <p:spPr bwMode="auto">
            <a:xfrm>
              <a:off x="1388481" y="2182179"/>
              <a:ext cx="0" cy="129119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79" name="Line 85"/>
            <p:cNvSpPr>
              <a:spLocks noChangeShapeType="1"/>
            </p:cNvSpPr>
            <p:nvPr/>
          </p:nvSpPr>
          <p:spPr bwMode="auto">
            <a:xfrm>
              <a:off x="1357349" y="3473375"/>
              <a:ext cx="3113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0" name="Line 86"/>
            <p:cNvSpPr>
              <a:spLocks noChangeShapeType="1"/>
            </p:cNvSpPr>
            <p:nvPr/>
          </p:nvSpPr>
          <p:spPr bwMode="auto">
            <a:xfrm>
              <a:off x="1357349" y="3041527"/>
              <a:ext cx="3113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1" name="Line 87"/>
            <p:cNvSpPr>
              <a:spLocks noChangeShapeType="1"/>
            </p:cNvSpPr>
            <p:nvPr/>
          </p:nvSpPr>
          <p:spPr bwMode="auto">
            <a:xfrm>
              <a:off x="1357349" y="2615476"/>
              <a:ext cx="3113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2" name="Line 88"/>
            <p:cNvSpPr>
              <a:spLocks noChangeShapeType="1"/>
            </p:cNvSpPr>
            <p:nvPr/>
          </p:nvSpPr>
          <p:spPr bwMode="auto">
            <a:xfrm>
              <a:off x="1357349" y="2182179"/>
              <a:ext cx="3113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3" name="Line 90"/>
            <p:cNvSpPr>
              <a:spLocks noChangeShapeType="1"/>
            </p:cNvSpPr>
            <p:nvPr/>
          </p:nvSpPr>
          <p:spPr bwMode="auto">
            <a:xfrm flipV="1">
              <a:off x="1388481" y="3473375"/>
              <a:ext cx="0" cy="28983"/>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4" name="Line 91"/>
            <p:cNvSpPr>
              <a:spLocks noChangeShapeType="1"/>
            </p:cNvSpPr>
            <p:nvPr/>
          </p:nvSpPr>
          <p:spPr bwMode="auto">
            <a:xfrm flipV="1">
              <a:off x="2089772" y="3473375"/>
              <a:ext cx="0" cy="28983"/>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5" name="Line 93"/>
            <p:cNvSpPr>
              <a:spLocks noChangeShapeType="1"/>
            </p:cNvSpPr>
            <p:nvPr/>
          </p:nvSpPr>
          <p:spPr bwMode="auto">
            <a:xfrm flipV="1">
              <a:off x="2705860" y="3473375"/>
              <a:ext cx="0" cy="28983"/>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6" name="Line 94"/>
            <p:cNvSpPr>
              <a:spLocks noChangeShapeType="1"/>
            </p:cNvSpPr>
            <p:nvPr/>
          </p:nvSpPr>
          <p:spPr bwMode="auto">
            <a:xfrm flipV="1">
              <a:off x="3346527" y="3473375"/>
              <a:ext cx="0" cy="28983"/>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87" name="Rectangle 101"/>
            <p:cNvSpPr>
              <a:spLocks noChangeArrowheads="1"/>
            </p:cNvSpPr>
            <p:nvPr/>
          </p:nvSpPr>
          <p:spPr bwMode="auto">
            <a:xfrm>
              <a:off x="1144340" y="2985010"/>
              <a:ext cx="192360" cy="153888"/>
            </a:xfrm>
            <a:prstGeom prst="rect">
              <a:avLst/>
            </a:prstGeom>
            <a:noFill/>
            <a:ln w="9525">
              <a:noFill/>
              <a:miter lim="800000"/>
              <a:headEnd/>
              <a:tailEnd/>
            </a:ln>
          </p:spPr>
          <p:txBody>
            <a:bodyPr wrap="none" lIns="0" tIns="0" rIns="0" bIns="0">
              <a:spAutoFit/>
            </a:bodyPr>
            <a:lstStyle/>
            <a:p>
              <a:r>
                <a:rPr lang="nb-NO" sz="1000" dirty="0">
                  <a:solidFill>
                    <a:srgbClr val="000000"/>
                  </a:solidFill>
                  <a:latin typeface="Times New Roman" panose="02020603050405020304" pitchFamily="18" charset="0"/>
                  <a:cs typeface="Times New Roman" panose="02020603050405020304" pitchFamily="18" charset="0"/>
                </a:rPr>
                <a:t>100</a:t>
              </a:r>
              <a:endParaRPr lang="nb-NO" sz="1000" dirty="0">
                <a:latin typeface="Times New Roman" pitchFamily="18" charset="0"/>
                <a:cs typeface="Times New Roman" panose="02020603050405020304" pitchFamily="18" charset="0"/>
              </a:endParaRPr>
            </a:p>
          </p:txBody>
        </p:sp>
        <p:sp>
          <p:nvSpPr>
            <p:cNvPr id="16688" name="Rectangle 102"/>
            <p:cNvSpPr>
              <a:spLocks noChangeArrowheads="1"/>
            </p:cNvSpPr>
            <p:nvPr/>
          </p:nvSpPr>
          <p:spPr bwMode="auto">
            <a:xfrm>
              <a:off x="1144340" y="2558959"/>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200</a:t>
              </a:r>
              <a:endParaRPr lang="nb-NO" sz="1000">
                <a:latin typeface="Times New Roman" pitchFamily="18" charset="0"/>
                <a:cs typeface="Times New Roman" panose="02020603050405020304" pitchFamily="18" charset="0"/>
              </a:endParaRPr>
            </a:p>
          </p:txBody>
        </p:sp>
        <p:sp>
          <p:nvSpPr>
            <p:cNvPr id="16689" name="Rectangle 103"/>
            <p:cNvSpPr>
              <a:spLocks noChangeArrowheads="1"/>
            </p:cNvSpPr>
            <p:nvPr/>
          </p:nvSpPr>
          <p:spPr bwMode="auto">
            <a:xfrm>
              <a:off x="1144340" y="2125663"/>
              <a:ext cx="192360" cy="153888"/>
            </a:xfrm>
            <a:prstGeom prst="rect">
              <a:avLst/>
            </a:prstGeom>
            <a:noFill/>
            <a:ln w="9525">
              <a:noFill/>
              <a:miter lim="800000"/>
              <a:headEnd/>
              <a:tailEnd/>
            </a:ln>
          </p:spPr>
          <p:txBody>
            <a:bodyPr wrap="none" lIns="0" tIns="0" rIns="0" bIns="0">
              <a:spAutoFit/>
            </a:bodyPr>
            <a:lstStyle/>
            <a:p>
              <a:r>
                <a:rPr lang="nb-NO" sz="1000">
                  <a:solidFill>
                    <a:srgbClr val="000000"/>
                  </a:solidFill>
                  <a:latin typeface="Times New Roman" panose="02020603050405020304" pitchFamily="18" charset="0"/>
                  <a:cs typeface="Times New Roman" panose="02020603050405020304" pitchFamily="18" charset="0"/>
                </a:rPr>
                <a:t>300</a:t>
              </a:r>
              <a:endParaRPr lang="nb-NO" sz="1000">
                <a:latin typeface="Times New Roman" pitchFamily="18" charset="0"/>
                <a:cs typeface="Times New Roman" panose="02020603050405020304" pitchFamily="18" charset="0"/>
              </a:endParaRPr>
            </a:p>
          </p:txBody>
        </p:sp>
        <p:sp>
          <p:nvSpPr>
            <p:cNvPr id="16690" name="Text Box 130"/>
            <p:cNvSpPr txBox="1">
              <a:spLocks noChangeArrowheads="1"/>
            </p:cNvSpPr>
            <p:nvPr/>
          </p:nvSpPr>
          <p:spPr bwMode="auto">
            <a:xfrm>
              <a:off x="1526117" y="2147400"/>
              <a:ext cx="899605" cy="246221"/>
            </a:xfrm>
            <a:prstGeom prst="rect">
              <a:avLst/>
            </a:prstGeom>
            <a:noFill/>
            <a:ln w="9525">
              <a:noFill/>
              <a:miter lim="800000"/>
              <a:headEnd/>
              <a:tailEnd/>
            </a:ln>
          </p:spPr>
          <p:txBody>
            <a:bodyPr wrap="none">
              <a:spAutoFit/>
            </a:bodyPr>
            <a:lstStyle/>
            <a:p>
              <a:r>
                <a:rPr lang="en-US" sz="1000">
                  <a:latin typeface="Times New Roman" panose="02020603050405020304" pitchFamily="18" charset="0"/>
                  <a:cs typeface="Times New Roman" panose="02020603050405020304" pitchFamily="18" charset="0"/>
                </a:rPr>
                <a:t>CTRL siRNA</a:t>
              </a:r>
            </a:p>
          </p:txBody>
        </p:sp>
        <p:sp>
          <p:nvSpPr>
            <p:cNvPr id="16691" name="Rectangle 131"/>
            <p:cNvSpPr>
              <a:spLocks noChangeArrowheads="1"/>
            </p:cNvSpPr>
            <p:nvPr/>
          </p:nvSpPr>
          <p:spPr bwMode="auto">
            <a:xfrm>
              <a:off x="1429444" y="2263890"/>
              <a:ext cx="142552" cy="62314"/>
            </a:xfrm>
            <a:prstGeom prst="rect">
              <a:avLst/>
            </a:prstGeom>
            <a:solidFill>
              <a:srgbClr val="0070C0"/>
            </a:solid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6692" name="Rectangle 132" descr="Dashed downward diagonal"/>
            <p:cNvSpPr>
              <a:spLocks noChangeArrowheads="1"/>
            </p:cNvSpPr>
            <p:nvPr/>
          </p:nvSpPr>
          <p:spPr bwMode="auto">
            <a:xfrm>
              <a:off x="1429444" y="2385619"/>
              <a:ext cx="142552" cy="60864"/>
            </a:xfrm>
            <a:prstGeom prst="rect">
              <a:avLst/>
            </a:prstGeom>
            <a:solidFill>
              <a:srgbClr val="C00000"/>
            </a:solid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16693" name="Text Box 133"/>
            <p:cNvSpPr txBox="1">
              <a:spLocks noChangeArrowheads="1"/>
            </p:cNvSpPr>
            <p:nvPr/>
          </p:nvSpPr>
          <p:spPr bwMode="auto">
            <a:xfrm>
              <a:off x="1527756" y="2273477"/>
              <a:ext cx="750526" cy="246221"/>
            </a:xfrm>
            <a:prstGeom prst="rect">
              <a:avLst/>
            </a:prstGeom>
            <a:noFill/>
            <a:ln w="9525">
              <a:noFill/>
              <a:miter lim="800000"/>
              <a:headEnd/>
              <a:tailEnd/>
            </a:ln>
          </p:spPr>
          <p:txBody>
            <a:bodyPr wrap="none">
              <a:spAutoFit/>
            </a:bodyPr>
            <a:lstStyle/>
            <a:p>
              <a:r>
                <a:rPr lang="en-US" sz="1000">
                  <a:latin typeface="Times New Roman" panose="02020603050405020304" pitchFamily="18" charset="0"/>
                  <a:cs typeface="Times New Roman" panose="02020603050405020304" pitchFamily="18" charset="0"/>
                </a:rPr>
                <a:t>AR siRNA</a:t>
              </a:r>
            </a:p>
          </p:txBody>
        </p:sp>
        <p:sp>
          <p:nvSpPr>
            <p:cNvPr id="16694" name="Text Box 135"/>
            <p:cNvSpPr txBox="1">
              <a:spLocks noChangeArrowheads="1"/>
            </p:cNvSpPr>
            <p:nvPr/>
          </p:nvSpPr>
          <p:spPr bwMode="auto">
            <a:xfrm rot="16200000">
              <a:off x="360928" y="2608883"/>
              <a:ext cx="1180131" cy="400110"/>
            </a:xfrm>
            <a:prstGeom prst="rect">
              <a:avLst/>
            </a:prstGeom>
            <a:noFill/>
            <a:ln w="9525">
              <a:noFill/>
              <a:miter lim="800000"/>
              <a:headEnd/>
              <a:tailEnd/>
            </a:ln>
          </p:spPr>
          <p:txBody>
            <a:bodyPr wrap="none">
              <a:spAutoFit/>
            </a:bodyPr>
            <a:lstStyle/>
            <a:p>
              <a:pPr algn="ctr"/>
              <a:r>
                <a:rPr lang="nb-NO" sz="1000" b="1">
                  <a:latin typeface="Times New Roman" pitchFamily="18" charset="0"/>
                  <a:cs typeface="Times New Roman" panose="02020603050405020304" pitchFamily="18" charset="0"/>
                </a:rPr>
                <a:t>XBP-1S/GAPDH </a:t>
              </a:r>
            </a:p>
            <a:p>
              <a:pPr algn="ctr"/>
              <a:r>
                <a:rPr lang="nb-NO" sz="1000" b="1">
                  <a:latin typeface="Times New Roman" pitchFamily="18" charset="0"/>
                  <a:cs typeface="Times New Roman" panose="02020603050405020304" pitchFamily="18" charset="0"/>
                </a:rPr>
                <a:t>mRNA expression</a:t>
              </a:r>
            </a:p>
          </p:txBody>
        </p:sp>
        <p:sp>
          <p:nvSpPr>
            <p:cNvPr id="16695" name="Text Box 302"/>
            <p:cNvSpPr txBox="1">
              <a:spLocks noChangeArrowheads="1"/>
            </p:cNvSpPr>
            <p:nvPr/>
          </p:nvSpPr>
          <p:spPr bwMode="auto">
            <a:xfrm>
              <a:off x="3014502" y="2937055"/>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6696" name="Text Box 303"/>
            <p:cNvSpPr txBox="1">
              <a:spLocks noChangeArrowheads="1"/>
            </p:cNvSpPr>
            <p:nvPr/>
          </p:nvSpPr>
          <p:spPr bwMode="auto">
            <a:xfrm>
              <a:off x="3618350" y="2983006"/>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6697" name="Line 693"/>
            <p:cNvSpPr>
              <a:spLocks noChangeShapeType="1"/>
            </p:cNvSpPr>
            <p:nvPr/>
          </p:nvSpPr>
          <p:spPr bwMode="auto">
            <a:xfrm>
              <a:off x="3403875" y="3590756"/>
              <a:ext cx="445681"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98" name="Line 694"/>
            <p:cNvSpPr>
              <a:spLocks noChangeShapeType="1"/>
            </p:cNvSpPr>
            <p:nvPr/>
          </p:nvSpPr>
          <p:spPr bwMode="auto">
            <a:xfrm>
              <a:off x="2789426" y="3589307"/>
              <a:ext cx="445681"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99" name="Line 695"/>
            <p:cNvSpPr>
              <a:spLocks noChangeShapeType="1"/>
            </p:cNvSpPr>
            <p:nvPr/>
          </p:nvSpPr>
          <p:spPr bwMode="auto">
            <a:xfrm>
              <a:off x="2179892" y="3589307"/>
              <a:ext cx="445681"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cxnSp>
          <p:nvCxnSpPr>
            <p:cNvPr id="398" name="Straight Connector 397"/>
            <p:cNvCxnSpPr/>
            <p:nvPr/>
          </p:nvCxnSpPr>
          <p:spPr bwMode="auto">
            <a:xfrm>
              <a:off x="1386867" y="3473718"/>
              <a:ext cx="2490544" cy="0"/>
            </a:xfrm>
            <a:prstGeom prst="line">
              <a:avLst/>
            </a:prstGeom>
            <a:ln w="8001">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5" name="Text Box 3"/>
          <p:cNvSpPr txBox="1">
            <a:spLocks noChangeArrowheads="1"/>
          </p:cNvSpPr>
          <p:nvPr/>
        </p:nvSpPr>
        <p:spPr bwMode="auto">
          <a:xfrm>
            <a:off x="193284" y="-36545"/>
            <a:ext cx="898334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AR is </a:t>
            </a:r>
            <a:r>
              <a:rPr lang="nb-NO" sz="2800" b="1" dirty="0" err="1" smtClean="0">
                <a:solidFill>
                  <a:srgbClr val="660066"/>
                </a:solidFill>
                <a:cs typeface="+mn-cs"/>
              </a:rPr>
              <a:t>required</a:t>
            </a:r>
            <a:r>
              <a:rPr lang="nb-NO" sz="2800" b="1" dirty="0" smtClean="0">
                <a:solidFill>
                  <a:srgbClr val="660066"/>
                </a:solidFill>
                <a:cs typeface="+mn-cs"/>
              </a:rPr>
              <a:t> for androgen </a:t>
            </a:r>
            <a:r>
              <a:rPr lang="nb-NO" sz="2800" b="1" dirty="0" err="1" smtClean="0">
                <a:solidFill>
                  <a:srgbClr val="660066"/>
                </a:solidFill>
                <a:cs typeface="+mn-cs"/>
              </a:rPr>
              <a:t>regulation</a:t>
            </a:r>
            <a:r>
              <a:rPr lang="nb-NO" sz="2800" b="1" dirty="0" smtClean="0">
                <a:solidFill>
                  <a:srgbClr val="660066"/>
                </a:solidFill>
                <a:cs typeface="+mn-cs"/>
              </a:rPr>
              <a:t> </a:t>
            </a:r>
            <a:r>
              <a:rPr lang="nb-NO" sz="2800" b="1" dirty="0" err="1" smtClean="0">
                <a:solidFill>
                  <a:srgbClr val="660066"/>
                </a:solidFill>
                <a:cs typeface="+mn-cs"/>
              </a:rPr>
              <a:t>of</a:t>
            </a:r>
            <a:r>
              <a:rPr lang="nb-NO" sz="2800" b="1" dirty="0" smtClean="0">
                <a:solidFill>
                  <a:srgbClr val="660066"/>
                </a:solidFill>
                <a:cs typeface="+mn-cs"/>
              </a:rPr>
              <a:t> ER stress </a:t>
            </a:r>
          </a:p>
          <a:p>
            <a:pPr algn="ctr">
              <a:defRPr/>
            </a:pPr>
            <a:r>
              <a:rPr lang="nb-NO" sz="2800" b="1" dirty="0" smtClean="0">
                <a:solidFill>
                  <a:srgbClr val="660066"/>
                </a:solidFill>
              </a:rPr>
              <a:t>in </a:t>
            </a:r>
            <a:r>
              <a:rPr lang="nb-NO" sz="2800" b="1" dirty="0" err="1" smtClean="0">
                <a:solidFill>
                  <a:srgbClr val="660066"/>
                </a:solidFill>
                <a:cs typeface="+mn-cs"/>
              </a:rPr>
              <a:t>prostate</a:t>
            </a:r>
            <a:r>
              <a:rPr lang="nb-NO" sz="2800" b="1" dirty="0" smtClean="0">
                <a:solidFill>
                  <a:srgbClr val="660066"/>
                </a:solidFill>
                <a:cs typeface="+mn-cs"/>
              </a:rPr>
              <a:t> cancer </a:t>
            </a:r>
            <a:r>
              <a:rPr lang="nb-NO" sz="2800" b="1" dirty="0" err="1" smtClean="0">
                <a:solidFill>
                  <a:srgbClr val="660066"/>
                </a:solidFill>
                <a:cs typeface="+mn-cs"/>
              </a:rPr>
              <a:t>cells</a:t>
            </a:r>
            <a:endParaRPr lang="nb-NO" sz="2800" b="1" dirty="0">
              <a:solidFill>
                <a:srgbClr val="660066"/>
              </a:solidFill>
              <a:cs typeface="+mn-cs"/>
            </a:endParaRPr>
          </a:p>
        </p:txBody>
      </p:sp>
    </p:spTree>
    <p:extLst>
      <p:ext uri="{BB962C8B-B14F-4D97-AF65-F5344CB8AC3E}">
        <p14:creationId xmlns:p14="http://schemas.microsoft.com/office/powerpoint/2010/main" val="11352370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87"/>
          <p:cNvSpPr>
            <a:spLocks noChangeArrowheads="1"/>
          </p:cNvSpPr>
          <p:nvPr/>
        </p:nvSpPr>
        <p:spPr bwMode="auto">
          <a:xfrm>
            <a:off x="2350773" y="2891963"/>
            <a:ext cx="468077" cy="153888"/>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IRE1-02</a:t>
            </a:r>
            <a:endParaRPr lang="nb-NO" sz="1000">
              <a:latin typeface="Times New Roman" panose="02020603050405020304" pitchFamily="18" charset="0"/>
              <a:cs typeface="Times New Roman" panose="02020603050405020304" pitchFamily="18" charset="0"/>
            </a:endParaRPr>
          </a:p>
        </p:txBody>
      </p:sp>
      <p:sp>
        <p:nvSpPr>
          <p:cNvPr id="101" name="Rectangle 99"/>
          <p:cNvSpPr>
            <a:spLocks noChangeArrowheads="1"/>
          </p:cNvSpPr>
          <p:nvPr/>
        </p:nvSpPr>
        <p:spPr bwMode="auto">
          <a:xfrm rot="16200000">
            <a:off x="1072777" y="3271668"/>
            <a:ext cx="997068"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Fold enrichment</a:t>
            </a:r>
            <a:endParaRPr lang="nb-NO" sz="1100" b="1">
              <a:latin typeface="Times New Roman" panose="02020603050405020304" pitchFamily="18" charset="0"/>
              <a:cs typeface="Times New Roman" panose="02020603050405020304" pitchFamily="18" charset="0"/>
            </a:endParaRPr>
          </a:p>
        </p:txBody>
      </p:sp>
      <p:sp>
        <p:nvSpPr>
          <p:cNvPr id="147" name="Rectangle 185"/>
          <p:cNvSpPr>
            <a:spLocks noChangeArrowheads="1"/>
          </p:cNvSpPr>
          <p:nvPr/>
        </p:nvSpPr>
        <p:spPr bwMode="auto">
          <a:xfrm>
            <a:off x="2350773" y="4204826"/>
            <a:ext cx="446088" cy="152400"/>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RAMP4</a:t>
            </a:r>
            <a:endParaRPr lang="nb-NO" sz="1000" b="1">
              <a:latin typeface="Times New Roman" panose="02020603050405020304" pitchFamily="18" charset="0"/>
              <a:cs typeface="Times New Roman" panose="02020603050405020304" pitchFamily="18" charset="0"/>
            </a:endParaRPr>
          </a:p>
        </p:txBody>
      </p:sp>
      <p:sp>
        <p:nvSpPr>
          <p:cNvPr id="148" name="Rectangle 196"/>
          <p:cNvSpPr>
            <a:spLocks noChangeArrowheads="1"/>
          </p:cNvSpPr>
          <p:nvPr/>
        </p:nvSpPr>
        <p:spPr bwMode="auto">
          <a:xfrm rot="16200000">
            <a:off x="1072777" y="4554368"/>
            <a:ext cx="997068" cy="169277"/>
          </a:xfrm>
          <a:prstGeom prst="rect">
            <a:avLst/>
          </a:prstGeom>
          <a:noFill/>
          <a:ln w="9525">
            <a:noFill/>
            <a:miter lim="800000"/>
            <a:headEnd/>
            <a:tailEnd/>
          </a:ln>
        </p:spPr>
        <p:txBody>
          <a:bodyPr wrap="none" lIns="0" tIns="0" rIns="0" bIns="0">
            <a:spAutoFit/>
          </a:bodyPr>
          <a:lstStyle/>
          <a:p>
            <a:r>
              <a:rPr lang="nb-NO" sz="1100" b="1" dirty="0">
                <a:solidFill>
                  <a:srgbClr val="000000"/>
                </a:solidFill>
                <a:latin typeface="Times New Roman" panose="02020603050405020304" pitchFamily="18" charset="0"/>
                <a:cs typeface="Times New Roman" panose="02020603050405020304" pitchFamily="18" charset="0"/>
              </a:rPr>
              <a:t>Fold </a:t>
            </a:r>
            <a:r>
              <a:rPr lang="nb-NO" sz="1100" b="1" dirty="0" err="1">
                <a:solidFill>
                  <a:srgbClr val="000000"/>
                </a:solidFill>
                <a:latin typeface="Times New Roman" panose="02020603050405020304" pitchFamily="18" charset="0"/>
                <a:cs typeface="Times New Roman" panose="02020603050405020304" pitchFamily="18" charset="0"/>
              </a:rPr>
              <a:t>enrichment</a:t>
            </a:r>
            <a:endParaRPr lang="nb-NO" sz="1100" b="1" dirty="0">
              <a:latin typeface="Times New Roman" panose="02020603050405020304" pitchFamily="18" charset="0"/>
              <a:cs typeface="Times New Roman" panose="02020603050405020304" pitchFamily="18" charset="0"/>
            </a:endParaRPr>
          </a:p>
        </p:txBody>
      </p:sp>
      <p:sp>
        <p:nvSpPr>
          <p:cNvPr id="149" name="Rectangle 275"/>
          <p:cNvSpPr>
            <a:spLocks noChangeArrowheads="1"/>
          </p:cNvSpPr>
          <p:nvPr/>
        </p:nvSpPr>
        <p:spPr bwMode="auto">
          <a:xfrm>
            <a:off x="2350773" y="5465301"/>
            <a:ext cx="476250" cy="152400"/>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EDEM1 </a:t>
            </a:r>
            <a:endParaRPr lang="nb-NO" sz="1000" b="1">
              <a:latin typeface="Times New Roman" panose="02020603050405020304" pitchFamily="18" charset="0"/>
              <a:cs typeface="Times New Roman" panose="02020603050405020304" pitchFamily="18" charset="0"/>
            </a:endParaRPr>
          </a:p>
        </p:txBody>
      </p:sp>
      <p:sp>
        <p:nvSpPr>
          <p:cNvPr id="150" name="Rectangle 286"/>
          <p:cNvSpPr>
            <a:spLocks noChangeArrowheads="1"/>
          </p:cNvSpPr>
          <p:nvPr/>
        </p:nvSpPr>
        <p:spPr bwMode="auto">
          <a:xfrm rot="16200000">
            <a:off x="1072777" y="5811668"/>
            <a:ext cx="997068" cy="169277"/>
          </a:xfrm>
          <a:prstGeom prst="rect">
            <a:avLst/>
          </a:prstGeom>
          <a:noFill/>
          <a:ln w="9525">
            <a:noFill/>
            <a:miter lim="800000"/>
            <a:headEnd/>
            <a:tailEnd/>
          </a:ln>
        </p:spPr>
        <p:txBody>
          <a:bodyPr wrap="none" lIns="0" tIns="0" rIns="0" bIns="0">
            <a:spAutoFit/>
          </a:bodyPr>
          <a:lstStyle/>
          <a:p>
            <a:r>
              <a:rPr lang="nb-NO" sz="1100" b="1" dirty="0">
                <a:solidFill>
                  <a:srgbClr val="000000"/>
                </a:solidFill>
                <a:latin typeface="Times New Roman" panose="02020603050405020304" pitchFamily="18" charset="0"/>
                <a:cs typeface="Times New Roman" panose="02020603050405020304" pitchFamily="18" charset="0"/>
              </a:rPr>
              <a:t>Fold </a:t>
            </a:r>
            <a:r>
              <a:rPr lang="nb-NO" sz="1100" b="1">
                <a:solidFill>
                  <a:srgbClr val="000000"/>
                </a:solidFill>
                <a:latin typeface="Times New Roman" panose="02020603050405020304" pitchFamily="18" charset="0"/>
                <a:cs typeface="Times New Roman" panose="02020603050405020304" pitchFamily="18" charset="0"/>
              </a:rPr>
              <a:t>enrichment</a:t>
            </a:r>
            <a:endParaRPr lang="nb-NO" sz="1100" b="1" dirty="0">
              <a:latin typeface="Times New Roman" panose="02020603050405020304" pitchFamily="18" charset="0"/>
              <a:cs typeface="Times New Roman" panose="02020603050405020304" pitchFamily="18" charset="0"/>
            </a:endParaRPr>
          </a:p>
        </p:txBody>
      </p:sp>
      <p:sp>
        <p:nvSpPr>
          <p:cNvPr id="151" name="Rectangle 153"/>
          <p:cNvSpPr>
            <a:spLocks noChangeArrowheads="1"/>
          </p:cNvSpPr>
          <p:nvPr/>
        </p:nvSpPr>
        <p:spPr bwMode="auto">
          <a:xfrm>
            <a:off x="1990411" y="5044613"/>
            <a:ext cx="190500" cy="14288"/>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2" name="Rectangle 154"/>
          <p:cNvSpPr>
            <a:spLocks noChangeArrowheads="1"/>
          </p:cNvSpPr>
          <p:nvPr/>
        </p:nvSpPr>
        <p:spPr bwMode="auto">
          <a:xfrm>
            <a:off x="2465073" y="4885863"/>
            <a:ext cx="192088" cy="173038"/>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3" name="Rectangle 155"/>
          <p:cNvSpPr>
            <a:spLocks noChangeArrowheads="1"/>
          </p:cNvSpPr>
          <p:nvPr/>
        </p:nvSpPr>
        <p:spPr bwMode="auto">
          <a:xfrm>
            <a:off x="2941323" y="4469938"/>
            <a:ext cx="193675" cy="588963"/>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4" name="Rectangle 156"/>
          <p:cNvSpPr>
            <a:spLocks noChangeArrowheads="1"/>
          </p:cNvSpPr>
          <p:nvPr/>
        </p:nvSpPr>
        <p:spPr bwMode="auto">
          <a:xfrm>
            <a:off x="3419161" y="4508038"/>
            <a:ext cx="190500" cy="550863"/>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5" name="Line 157"/>
          <p:cNvSpPr>
            <a:spLocks noChangeShapeType="1"/>
          </p:cNvSpPr>
          <p:nvPr/>
        </p:nvSpPr>
        <p:spPr bwMode="auto">
          <a:xfrm>
            <a:off x="2085661" y="5044613"/>
            <a:ext cx="0" cy="0"/>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156" name="Line 158"/>
          <p:cNvSpPr>
            <a:spLocks noChangeShapeType="1"/>
          </p:cNvSpPr>
          <p:nvPr/>
        </p:nvSpPr>
        <p:spPr bwMode="auto">
          <a:xfrm>
            <a:off x="2072961" y="50446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7" name="Line 159"/>
          <p:cNvSpPr>
            <a:spLocks noChangeShapeType="1"/>
          </p:cNvSpPr>
          <p:nvPr/>
        </p:nvSpPr>
        <p:spPr bwMode="auto">
          <a:xfrm>
            <a:off x="2561911" y="4885863"/>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8" name="Line 160"/>
          <p:cNvSpPr>
            <a:spLocks noChangeShapeType="1"/>
          </p:cNvSpPr>
          <p:nvPr/>
        </p:nvSpPr>
        <p:spPr bwMode="auto">
          <a:xfrm>
            <a:off x="2549211" y="488586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59" name="Line 161"/>
          <p:cNvSpPr>
            <a:spLocks noChangeShapeType="1"/>
          </p:cNvSpPr>
          <p:nvPr/>
        </p:nvSpPr>
        <p:spPr bwMode="auto">
          <a:xfrm flipV="1">
            <a:off x="3038161" y="4438188"/>
            <a:ext cx="0" cy="317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0" name="Line 162"/>
          <p:cNvSpPr>
            <a:spLocks noChangeShapeType="1"/>
          </p:cNvSpPr>
          <p:nvPr/>
        </p:nvSpPr>
        <p:spPr bwMode="auto">
          <a:xfrm>
            <a:off x="3025461" y="4438188"/>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1" name="Line 163"/>
          <p:cNvSpPr>
            <a:spLocks noChangeShapeType="1"/>
          </p:cNvSpPr>
          <p:nvPr/>
        </p:nvSpPr>
        <p:spPr bwMode="auto">
          <a:xfrm flipV="1">
            <a:off x="3514411" y="4371513"/>
            <a:ext cx="0" cy="1365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2" name="Line 164"/>
          <p:cNvSpPr>
            <a:spLocks noChangeShapeType="1"/>
          </p:cNvSpPr>
          <p:nvPr/>
        </p:nvSpPr>
        <p:spPr bwMode="auto">
          <a:xfrm>
            <a:off x="3501711" y="43715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3" name="Line 165"/>
          <p:cNvSpPr>
            <a:spLocks noChangeShapeType="1"/>
          </p:cNvSpPr>
          <p:nvPr/>
        </p:nvSpPr>
        <p:spPr bwMode="auto">
          <a:xfrm>
            <a:off x="2085661" y="5044613"/>
            <a:ext cx="0" cy="0"/>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164" name="Line 166"/>
          <p:cNvSpPr>
            <a:spLocks noChangeShapeType="1"/>
          </p:cNvSpPr>
          <p:nvPr/>
        </p:nvSpPr>
        <p:spPr bwMode="auto">
          <a:xfrm>
            <a:off x="2072961" y="50446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5" name="Line 167"/>
          <p:cNvSpPr>
            <a:spLocks noChangeShapeType="1"/>
          </p:cNvSpPr>
          <p:nvPr/>
        </p:nvSpPr>
        <p:spPr bwMode="auto">
          <a:xfrm>
            <a:off x="2561911" y="4885863"/>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6" name="Line 168"/>
          <p:cNvSpPr>
            <a:spLocks noChangeShapeType="1"/>
          </p:cNvSpPr>
          <p:nvPr/>
        </p:nvSpPr>
        <p:spPr bwMode="auto">
          <a:xfrm>
            <a:off x="2549211" y="488586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7" name="Line 169"/>
          <p:cNvSpPr>
            <a:spLocks noChangeShapeType="1"/>
          </p:cNvSpPr>
          <p:nvPr/>
        </p:nvSpPr>
        <p:spPr bwMode="auto">
          <a:xfrm>
            <a:off x="3038161" y="4469938"/>
            <a:ext cx="0" cy="33338"/>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8" name="Line 170"/>
          <p:cNvSpPr>
            <a:spLocks noChangeShapeType="1"/>
          </p:cNvSpPr>
          <p:nvPr/>
        </p:nvSpPr>
        <p:spPr bwMode="auto">
          <a:xfrm>
            <a:off x="3025461" y="4503276"/>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69" name="Line 171"/>
          <p:cNvSpPr>
            <a:spLocks noChangeShapeType="1"/>
          </p:cNvSpPr>
          <p:nvPr/>
        </p:nvSpPr>
        <p:spPr bwMode="auto">
          <a:xfrm>
            <a:off x="3514411" y="4508038"/>
            <a:ext cx="0" cy="131763"/>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70" name="Line 172"/>
          <p:cNvSpPr>
            <a:spLocks noChangeShapeType="1"/>
          </p:cNvSpPr>
          <p:nvPr/>
        </p:nvSpPr>
        <p:spPr bwMode="auto">
          <a:xfrm>
            <a:off x="3501711" y="4639801"/>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71" name="Line 173"/>
          <p:cNvSpPr>
            <a:spLocks noChangeShapeType="1"/>
          </p:cNvSpPr>
          <p:nvPr/>
        </p:nvSpPr>
        <p:spPr bwMode="auto">
          <a:xfrm>
            <a:off x="1849123" y="4198476"/>
            <a:ext cx="0" cy="8604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2" name="Line 174"/>
          <p:cNvSpPr>
            <a:spLocks noChangeShapeType="1"/>
          </p:cNvSpPr>
          <p:nvPr/>
        </p:nvSpPr>
        <p:spPr bwMode="auto">
          <a:xfrm>
            <a:off x="1833248" y="505890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3" name="Line 175"/>
          <p:cNvSpPr>
            <a:spLocks noChangeShapeType="1"/>
          </p:cNvSpPr>
          <p:nvPr/>
        </p:nvSpPr>
        <p:spPr bwMode="auto">
          <a:xfrm>
            <a:off x="1833248" y="488586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4" name="Line 176"/>
          <p:cNvSpPr>
            <a:spLocks noChangeShapeType="1"/>
          </p:cNvSpPr>
          <p:nvPr/>
        </p:nvSpPr>
        <p:spPr bwMode="auto">
          <a:xfrm>
            <a:off x="1833248" y="471282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5" name="Line 177"/>
          <p:cNvSpPr>
            <a:spLocks noChangeShapeType="1"/>
          </p:cNvSpPr>
          <p:nvPr/>
        </p:nvSpPr>
        <p:spPr bwMode="auto">
          <a:xfrm>
            <a:off x="1833248" y="454296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6" name="Line 178"/>
          <p:cNvSpPr>
            <a:spLocks noChangeShapeType="1"/>
          </p:cNvSpPr>
          <p:nvPr/>
        </p:nvSpPr>
        <p:spPr bwMode="auto">
          <a:xfrm>
            <a:off x="1833248" y="437151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7" name="Line 179"/>
          <p:cNvSpPr>
            <a:spLocks noChangeShapeType="1"/>
          </p:cNvSpPr>
          <p:nvPr/>
        </p:nvSpPr>
        <p:spPr bwMode="auto">
          <a:xfrm>
            <a:off x="1833248" y="419847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78" name="Line 180"/>
          <p:cNvSpPr>
            <a:spLocks noChangeShapeType="1"/>
          </p:cNvSpPr>
          <p:nvPr/>
        </p:nvSpPr>
        <p:spPr bwMode="auto">
          <a:xfrm>
            <a:off x="1849123" y="5058901"/>
            <a:ext cx="1905000"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79" name="Line 181"/>
          <p:cNvSpPr>
            <a:spLocks noChangeShapeType="1"/>
          </p:cNvSpPr>
          <p:nvPr/>
        </p:nvSpPr>
        <p:spPr bwMode="auto">
          <a:xfrm flipV="1">
            <a:off x="1849123" y="5058901"/>
            <a:ext cx="0" cy="222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80" name="Line 182"/>
          <p:cNvSpPr>
            <a:spLocks noChangeShapeType="1"/>
          </p:cNvSpPr>
          <p:nvPr/>
        </p:nvSpPr>
        <p:spPr bwMode="auto">
          <a:xfrm flipV="1">
            <a:off x="2325373" y="5058901"/>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81" name="Line 183"/>
          <p:cNvSpPr>
            <a:spLocks noChangeShapeType="1"/>
          </p:cNvSpPr>
          <p:nvPr/>
        </p:nvSpPr>
        <p:spPr bwMode="auto">
          <a:xfrm flipV="1">
            <a:off x="2801623" y="5058901"/>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82" name="Line 184"/>
          <p:cNvSpPr>
            <a:spLocks noChangeShapeType="1"/>
          </p:cNvSpPr>
          <p:nvPr/>
        </p:nvSpPr>
        <p:spPr bwMode="auto">
          <a:xfrm flipV="1">
            <a:off x="3277873" y="5058901"/>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83" name="Rectangle 186"/>
          <p:cNvSpPr>
            <a:spLocks noChangeArrowheads="1"/>
          </p:cNvSpPr>
          <p:nvPr/>
        </p:nvSpPr>
        <p:spPr bwMode="auto">
          <a:xfrm>
            <a:off x="1753873" y="4992226"/>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184" name="Rectangle 187"/>
          <p:cNvSpPr>
            <a:spLocks noChangeArrowheads="1"/>
          </p:cNvSpPr>
          <p:nvPr/>
        </p:nvSpPr>
        <p:spPr bwMode="auto">
          <a:xfrm>
            <a:off x="1753873" y="48191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a:t>
            </a:r>
            <a:endParaRPr lang="nb-NO" sz="700">
              <a:latin typeface="Times New Roman" panose="02020603050405020304" pitchFamily="18" charset="0"/>
              <a:cs typeface="Times New Roman" panose="02020603050405020304" pitchFamily="18" charset="0"/>
            </a:endParaRPr>
          </a:p>
        </p:txBody>
      </p:sp>
      <p:sp>
        <p:nvSpPr>
          <p:cNvPr id="185" name="Rectangle 188"/>
          <p:cNvSpPr>
            <a:spLocks noChangeArrowheads="1"/>
          </p:cNvSpPr>
          <p:nvPr/>
        </p:nvSpPr>
        <p:spPr bwMode="auto">
          <a:xfrm>
            <a:off x="1753873" y="4646151"/>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186" name="Rectangle 189"/>
          <p:cNvSpPr>
            <a:spLocks noChangeArrowheads="1"/>
          </p:cNvSpPr>
          <p:nvPr/>
        </p:nvSpPr>
        <p:spPr bwMode="auto">
          <a:xfrm>
            <a:off x="1753873" y="4477876"/>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a:t>
            </a:r>
            <a:endParaRPr lang="nb-NO" sz="700">
              <a:latin typeface="Times New Roman" panose="02020603050405020304" pitchFamily="18" charset="0"/>
              <a:cs typeface="Times New Roman" panose="02020603050405020304" pitchFamily="18" charset="0"/>
            </a:endParaRPr>
          </a:p>
        </p:txBody>
      </p:sp>
      <p:sp>
        <p:nvSpPr>
          <p:cNvPr id="187" name="Rectangle 190"/>
          <p:cNvSpPr>
            <a:spLocks noChangeArrowheads="1"/>
          </p:cNvSpPr>
          <p:nvPr/>
        </p:nvSpPr>
        <p:spPr bwMode="auto">
          <a:xfrm>
            <a:off x="1753873" y="4303251"/>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188" name="Rectangle 191"/>
          <p:cNvSpPr>
            <a:spLocks noChangeArrowheads="1"/>
          </p:cNvSpPr>
          <p:nvPr/>
        </p:nvSpPr>
        <p:spPr bwMode="auto">
          <a:xfrm>
            <a:off x="1753873" y="413021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5</a:t>
            </a:r>
            <a:endParaRPr lang="nb-NO" sz="700">
              <a:latin typeface="Times New Roman" panose="02020603050405020304" pitchFamily="18" charset="0"/>
              <a:cs typeface="Times New Roman" panose="02020603050405020304" pitchFamily="18" charset="0"/>
            </a:endParaRPr>
          </a:p>
        </p:txBody>
      </p:sp>
      <p:sp>
        <p:nvSpPr>
          <p:cNvPr id="189" name="Text Box 287"/>
          <p:cNvSpPr txBox="1">
            <a:spLocks noChangeArrowheads="1"/>
          </p:cNvSpPr>
          <p:nvPr/>
        </p:nvSpPr>
        <p:spPr bwMode="auto">
          <a:xfrm>
            <a:off x="2922012" y="4225389"/>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90" name="Rectangle 243"/>
          <p:cNvSpPr>
            <a:spLocks noChangeArrowheads="1"/>
          </p:cNvSpPr>
          <p:nvPr/>
        </p:nvSpPr>
        <p:spPr bwMode="auto">
          <a:xfrm>
            <a:off x="1987236" y="6220951"/>
            <a:ext cx="193675" cy="107950"/>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1" name="Rectangle 244"/>
          <p:cNvSpPr>
            <a:spLocks noChangeArrowheads="1"/>
          </p:cNvSpPr>
          <p:nvPr/>
        </p:nvSpPr>
        <p:spPr bwMode="auto">
          <a:xfrm>
            <a:off x="2468248" y="5993938"/>
            <a:ext cx="188913" cy="334963"/>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2" name="Rectangle 245"/>
          <p:cNvSpPr>
            <a:spLocks noChangeArrowheads="1"/>
          </p:cNvSpPr>
          <p:nvPr/>
        </p:nvSpPr>
        <p:spPr bwMode="auto">
          <a:xfrm>
            <a:off x="2944498" y="5597063"/>
            <a:ext cx="193675" cy="731838"/>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3" name="Rectangle 246"/>
          <p:cNvSpPr>
            <a:spLocks noChangeArrowheads="1"/>
          </p:cNvSpPr>
          <p:nvPr/>
        </p:nvSpPr>
        <p:spPr bwMode="auto">
          <a:xfrm>
            <a:off x="3425511" y="5600238"/>
            <a:ext cx="188912" cy="728663"/>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 name="Line 247"/>
          <p:cNvSpPr>
            <a:spLocks noChangeShapeType="1"/>
          </p:cNvSpPr>
          <p:nvPr/>
        </p:nvSpPr>
        <p:spPr bwMode="auto">
          <a:xfrm flipV="1">
            <a:off x="2080898" y="6216188"/>
            <a:ext cx="0" cy="4763"/>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195" name="Line 248"/>
          <p:cNvSpPr>
            <a:spLocks noChangeShapeType="1"/>
          </p:cNvSpPr>
          <p:nvPr/>
        </p:nvSpPr>
        <p:spPr bwMode="auto">
          <a:xfrm>
            <a:off x="2069786" y="621618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6" name="Line 249"/>
          <p:cNvSpPr>
            <a:spLocks noChangeShapeType="1"/>
          </p:cNvSpPr>
          <p:nvPr/>
        </p:nvSpPr>
        <p:spPr bwMode="auto">
          <a:xfrm flipV="1">
            <a:off x="2561911" y="5962188"/>
            <a:ext cx="0" cy="317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7" name="Line 250"/>
          <p:cNvSpPr>
            <a:spLocks noChangeShapeType="1"/>
          </p:cNvSpPr>
          <p:nvPr/>
        </p:nvSpPr>
        <p:spPr bwMode="auto">
          <a:xfrm>
            <a:off x="2549211" y="596218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8" name="Line 251"/>
          <p:cNvSpPr>
            <a:spLocks noChangeShapeType="1"/>
          </p:cNvSpPr>
          <p:nvPr/>
        </p:nvSpPr>
        <p:spPr bwMode="auto">
          <a:xfrm flipV="1">
            <a:off x="3039748" y="5539913"/>
            <a:ext cx="0" cy="571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9" name="Line 252"/>
          <p:cNvSpPr>
            <a:spLocks noChangeShapeType="1"/>
          </p:cNvSpPr>
          <p:nvPr/>
        </p:nvSpPr>
        <p:spPr bwMode="auto">
          <a:xfrm>
            <a:off x="3019111" y="55399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0" name="Line 253"/>
          <p:cNvSpPr>
            <a:spLocks noChangeShapeType="1"/>
          </p:cNvSpPr>
          <p:nvPr/>
        </p:nvSpPr>
        <p:spPr bwMode="auto">
          <a:xfrm flipV="1">
            <a:off x="3520761" y="5585951"/>
            <a:ext cx="0" cy="1428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1" name="Line 254"/>
          <p:cNvSpPr>
            <a:spLocks noChangeShapeType="1"/>
          </p:cNvSpPr>
          <p:nvPr/>
        </p:nvSpPr>
        <p:spPr bwMode="auto">
          <a:xfrm>
            <a:off x="3503298" y="5585951"/>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2" name="Line 255"/>
          <p:cNvSpPr>
            <a:spLocks noChangeShapeType="1"/>
          </p:cNvSpPr>
          <p:nvPr/>
        </p:nvSpPr>
        <p:spPr bwMode="auto">
          <a:xfrm>
            <a:off x="2080898" y="6220951"/>
            <a:ext cx="0" cy="0"/>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203" name="Line 256"/>
          <p:cNvSpPr>
            <a:spLocks noChangeShapeType="1"/>
          </p:cNvSpPr>
          <p:nvPr/>
        </p:nvSpPr>
        <p:spPr bwMode="auto">
          <a:xfrm>
            <a:off x="2069786" y="6220951"/>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4" name="Line 257"/>
          <p:cNvSpPr>
            <a:spLocks noChangeShapeType="1"/>
          </p:cNvSpPr>
          <p:nvPr/>
        </p:nvSpPr>
        <p:spPr bwMode="auto">
          <a:xfrm>
            <a:off x="2561911" y="5993938"/>
            <a:ext cx="0" cy="317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5" name="Line 258"/>
          <p:cNvSpPr>
            <a:spLocks noChangeShapeType="1"/>
          </p:cNvSpPr>
          <p:nvPr/>
        </p:nvSpPr>
        <p:spPr bwMode="auto">
          <a:xfrm>
            <a:off x="2549211" y="602568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6" name="Line 259"/>
          <p:cNvSpPr>
            <a:spLocks noChangeShapeType="1"/>
          </p:cNvSpPr>
          <p:nvPr/>
        </p:nvSpPr>
        <p:spPr bwMode="auto">
          <a:xfrm>
            <a:off x="3039748" y="5597063"/>
            <a:ext cx="0" cy="571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7" name="Line 260"/>
          <p:cNvSpPr>
            <a:spLocks noChangeShapeType="1"/>
          </p:cNvSpPr>
          <p:nvPr/>
        </p:nvSpPr>
        <p:spPr bwMode="auto">
          <a:xfrm>
            <a:off x="3025461" y="56542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8" name="Line 261"/>
          <p:cNvSpPr>
            <a:spLocks noChangeShapeType="1"/>
          </p:cNvSpPr>
          <p:nvPr/>
        </p:nvSpPr>
        <p:spPr bwMode="auto">
          <a:xfrm>
            <a:off x="3520761" y="5600238"/>
            <a:ext cx="0" cy="1587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09" name="Line 262"/>
          <p:cNvSpPr>
            <a:spLocks noChangeShapeType="1"/>
          </p:cNvSpPr>
          <p:nvPr/>
        </p:nvSpPr>
        <p:spPr bwMode="auto">
          <a:xfrm>
            <a:off x="3503298" y="56161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10" name="Line 263"/>
          <p:cNvSpPr>
            <a:spLocks noChangeShapeType="1"/>
          </p:cNvSpPr>
          <p:nvPr/>
        </p:nvSpPr>
        <p:spPr bwMode="auto">
          <a:xfrm>
            <a:off x="1842773" y="5492288"/>
            <a:ext cx="0" cy="836613"/>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1" name="Line 264"/>
          <p:cNvSpPr>
            <a:spLocks noChangeShapeType="1"/>
          </p:cNvSpPr>
          <p:nvPr/>
        </p:nvSpPr>
        <p:spPr bwMode="auto">
          <a:xfrm>
            <a:off x="1826898" y="632890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2" name="Line 265"/>
          <p:cNvSpPr>
            <a:spLocks noChangeShapeType="1"/>
          </p:cNvSpPr>
          <p:nvPr/>
        </p:nvSpPr>
        <p:spPr bwMode="auto">
          <a:xfrm>
            <a:off x="1826898" y="616221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3" name="Line 266"/>
          <p:cNvSpPr>
            <a:spLocks noChangeShapeType="1"/>
          </p:cNvSpPr>
          <p:nvPr/>
        </p:nvSpPr>
        <p:spPr bwMode="auto">
          <a:xfrm>
            <a:off x="1826898" y="599393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4" name="Line 267"/>
          <p:cNvSpPr>
            <a:spLocks noChangeShapeType="1"/>
          </p:cNvSpPr>
          <p:nvPr/>
        </p:nvSpPr>
        <p:spPr bwMode="auto">
          <a:xfrm>
            <a:off x="1826898" y="582883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5" name="Line 268"/>
          <p:cNvSpPr>
            <a:spLocks noChangeShapeType="1"/>
          </p:cNvSpPr>
          <p:nvPr/>
        </p:nvSpPr>
        <p:spPr bwMode="auto">
          <a:xfrm>
            <a:off x="1826898" y="566215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6" name="Line 269"/>
          <p:cNvSpPr>
            <a:spLocks noChangeShapeType="1"/>
          </p:cNvSpPr>
          <p:nvPr/>
        </p:nvSpPr>
        <p:spPr bwMode="auto">
          <a:xfrm>
            <a:off x="1826898" y="549228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7" name="Line 270"/>
          <p:cNvSpPr>
            <a:spLocks noChangeShapeType="1"/>
          </p:cNvSpPr>
          <p:nvPr/>
        </p:nvSpPr>
        <p:spPr bwMode="auto">
          <a:xfrm>
            <a:off x="1842773" y="6328901"/>
            <a:ext cx="1916113"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18" name="Line 271"/>
          <p:cNvSpPr>
            <a:spLocks noChangeShapeType="1"/>
          </p:cNvSpPr>
          <p:nvPr/>
        </p:nvSpPr>
        <p:spPr bwMode="auto">
          <a:xfrm flipV="1">
            <a:off x="1842773" y="6328901"/>
            <a:ext cx="0" cy="23812"/>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19" name="Line 272"/>
          <p:cNvSpPr>
            <a:spLocks noChangeShapeType="1"/>
          </p:cNvSpPr>
          <p:nvPr/>
        </p:nvSpPr>
        <p:spPr bwMode="auto">
          <a:xfrm flipV="1">
            <a:off x="2323786" y="6328901"/>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20" name="Line 273"/>
          <p:cNvSpPr>
            <a:spLocks noChangeShapeType="1"/>
          </p:cNvSpPr>
          <p:nvPr/>
        </p:nvSpPr>
        <p:spPr bwMode="auto">
          <a:xfrm flipV="1">
            <a:off x="2801623" y="6328901"/>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21" name="Line 274"/>
          <p:cNvSpPr>
            <a:spLocks noChangeShapeType="1"/>
          </p:cNvSpPr>
          <p:nvPr/>
        </p:nvSpPr>
        <p:spPr bwMode="auto">
          <a:xfrm flipV="1">
            <a:off x="3281048" y="6328901"/>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22" name="Rectangle 276"/>
          <p:cNvSpPr>
            <a:spLocks noChangeArrowheads="1"/>
          </p:cNvSpPr>
          <p:nvPr/>
        </p:nvSpPr>
        <p:spPr bwMode="auto">
          <a:xfrm>
            <a:off x="1701486" y="6274926"/>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0</a:t>
            </a:r>
            <a:endParaRPr lang="nb-NO" sz="700" b="1">
              <a:latin typeface="Times New Roman" panose="02020603050405020304" pitchFamily="18" charset="0"/>
              <a:cs typeface="Times New Roman" panose="02020603050405020304" pitchFamily="18" charset="0"/>
            </a:endParaRPr>
          </a:p>
        </p:txBody>
      </p:sp>
      <p:sp>
        <p:nvSpPr>
          <p:cNvPr id="223" name="Rectangle 277"/>
          <p:cNvSpPr>
            <a:spLocks noChangeArrowheads="1"/>
          </p:cNvSpPr>
          <p:nvPr/>
        </p:nvSpPr>
        <p:spPr bwMode="auto">
          <a:xfrm>
            <a:off x="1658623" y="6106651"/>
            <a:ext cx="112210"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0.5</a:t>
            </a:r>
            <a:endParaRPr lang="nb-NO" sz="700">
              <a:latin typeface="Times New Roman" panose="02020603050405020304" pitchFamily="18" charset="0"/>
              <a:cs typeface="Times New Roman" panose="02020603050405020304" pitchFamily="18" charset="0"/>
            </a:endParaRPr>
          </a:p>
        </p:txBody>
      </p:sp>
      <p:sp>
        <p:nvSpPr>
          <p:cNvPr id="224" name="Rectangle 278"/>
          <p:cNvSpPr>
            <a:spLocks noChangeArrowheads="1"/>
          </p:cNvSpPr>
          <p:nvPr/>
        </p:nvSpPr>
        <p:spPr bwMode="auto">
          <a:xfrm>
            <a:off x="1701486" y="5938376"/>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1</a:t>
            </a:r>
            <a:endParaRPr lang="nb-NO" sz="700" b="1">
              <a:latin typeface="Times New Roman" panose="02020603050405020304" pitchFamily="18" charset="0"/>
              <a:cs typeface="Times New Roman" panose="02020603050405020304" pitchFamily="18" charset="0"/>
            </a:endParaRPr>
          </a:p>
        </p:txBody>
      </p:sp>
      <p:sp>
        <p:nvSpPr>
          <p:cNvPr id="225" name="Rectangle 279"/>
          <p:cNvSpPr>
            <a:spLocks noChangeArrowheads="1"/>
          </p:cNvSpPr>
          <p:nvPr/>
        </p:nvSpPr>
        <p:spPr bwMode="auto">
          <a:xfrm>
            <a:off x="1658623" y="5774863"/>
            <a:ext cx="112210"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1.5</a:t>
            </a:r>
            <a:endParaRPr lang="nb-NO" sz="700">
              <a:latin typeface="Times New Roman" panose="02020603050405020304" pitchFamily="18" charset="0"/>
              <a:cs typeface="Times New Roman" panose="02020603050405020304" pitchFamily="18" charset="0"/>
            </a:endParaRPr>
          </a:p>
        </p:txBody>
      </p:sp>
      <p:sp>
        <p:nvSpPr>
          <p:cNvPr id="226" name="Rectangle 280"/>
          <p:cNvSpPr>
            <a:spLocks noChangeArrowheads="1"/>
          </p:cNvSpPr>
          <p:nvPr/>
        </p:nvSpPr>
        <p:spPr bwMode="auto">
          <a:xfrm>
            <a:off x="1701486" y="5606588"/>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2</a:t>
            </a:r>
            <a:endParaRPr lang="nb-NO" sz="700" b="1">
              <a:latin typeface="Times New Roman" panose="02020603050405020304" pitchFamily="18" charset="0"/>
              <a:cs typeface="Times New Roman" panose="02020603050405020304" pitchFamily="18" charset="0"/>
            </a:endParaRPr>
          </a:p>
        </p:txBody>
      </p:sp>
      <p:sp>
        <p:nvSpPr>
          <p:cNvPr id="227" name="Rectangle 281"/>
          <p:cNvSpPr>
            <a:spLocks noChangeArrowheads="1"/>
          </p:cNvSpPr>
          <p:nvPr/>
        </p:nvSpPr>
        <p:spPr bwMode="auto">
          <a:xfrm>
            <a:off x="1658623" y="5438313"/>
            <a:ext cx="112210"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2.5</a:t>
            </a:r>
            <a:endParaRPr lang="nb-NO" sz="700">
              <a:latin typeface="Times New Roman" panose="02020603050405020304" pitchFamily="18" charset="0"/>
              <a:cs typeface="Times New Roman" panose="02020603050405020304" pitchFamily="18" charset="0"/>
            </a:endParaRPr>
          </a:p>
        </p:txBody>
      </p:sp>
      <p:sp>
        <p:nvSpPr>
          <p:cNvPr id="228" name="Rectangle 282"/>
          <p:cNvSpPr>
            <a:spLocks noChangeArrowheads="1"/>
          </p:cNvSpPr>
          <p:nvPr/>
        </p:nvSpPr>
        <p:spPr bwMode="auto">
          <a:xfrm>
            <a:off x="1980886" y="6371763"/>
            <a:ext cx="231775" cy="168275"/>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IgG</a:t>
            </a:r>
            <a:endParaRPr lang="nb-NO" sz="1100" b="1">
              <a:latin typeface="Times New Roman" panose="02020603050405020304" pitchFamily="18" charset="0"/>
              <a:cs typeface="Times New Roman" panose="02020603050405020304" pitchFamily="18" charset="0"/>
            </a:endParaRPr>
          </a:p>
        </p:txBody>
      </p:sp>
      <p:sp>
        <p:nvSpPr>
          <p:cNvPr id="229" name="Rectangle 283"/>
          <p:cNvSpPr>
            <a:spLocks noChangeArrowheads="1"/>
          </p:cNvSpPr>
          <p:nvPr/>
        </p:nvSpPr>
        <p:spPr bwMode="auto">
          <a:xfrm>
            <a:off x="2499998" y="6371763"/>
            <a:ext cx="101600" cy="168275"/>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C</a:t>
            </a:r>
            <a:endParaRPr lang="nb-NO" sz="1100" b="1">
              <a:latin typeface="Times New Roman" panose="02020603050405020304" pitchFamily="18" charset="0"/>
              <a:cs typeface="Times New Roman" panose="02020603050405020304" pitchFamily="18" charset="0"/>
            </a:endParaRPr>
          </a:p>
        </p:txBody>
      </p:sp>
      <p:sp>
        <p:nvSpPr>
          <p:cNvPr id="230" name="Rectangle 284"/>
          <p:cNvSpPr>
            <a:spLocks noChangeArrowheads="1"/>
          </p:cNvSpPr>
          <p:nvPr/>
        </p:nvSpPr>
        <p:spPr bwMode="auto">
          <a:xfrm>
            <a:off x="2939736" y="6371763"/>
            <a:ext cx="219612"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24h</a:t>
            </a:r>
            <a:endParaRPr lang="nb-NO" sz="1100" b="1">
              <a:latin typeface="Times New Roman" panose="02020603050405020304" pitchFamily="18" charset="0"/>
              <a:cs typeface="Times New Roman" panose="02020603050405020304" pitchFamily="18" charset="0"/>
            </a:endParaRPr>
          </a:p>
        </p:txBody>
      </p:sp>
      <p:sp>
        <p:nvSpPr>
          <p:cNvPr id="231" name="Rectangle 285"/>
          <p:cNvSpPr>
            <a:spLocks noChangeArrowheads="1"/>
          </p:cNvSpPr>
          <p:nvPr/>
        </p:nvSpPr>
        <p:spPr bwMode="auto">
          <a:xfrm>
            <a:off x="3420748" y="6370176"/>
            <a:ext cx="219612"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48h</a:t>
            </a:r>
            <a:endParaRPr lang="nb-NO" sz="1100" b="1">
              <a:latin typeface="Times New Roman" panose="02020603050405020304" pitchFamily="18" charset="0"/>
              <a:cs typeface="Times New Roman" panose="02020603050405020304" pitchFamily="18" charset="0"/>
            </a:endParaRPr>
          </a:p>
        </p:txBody>
      </p:sp>
      <p:sp>
        <p:nvSpPr>
          <p:cNvPr id="232" name="Text Box 289"/>
          <p:cNvSpPr txBox="1">
            <a:spLocks noChangeArrowheads="1"/>
          </p:cNvSpPr>
          <p:nvPr/>
        </p:nvSpPr>
        <p:spPr bwMode="auto">
          <a:xfrm>
            <a:off x="2915923" y="5377988"/>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233" name="Rectangle 54"/>
          <p:cNvSpPr>
            <a:spLocks noChangeArrowheads="1"/>
          </p:cNvSpPr>
          <p:nvPr/>
        </p:nvSpPr>
        <p:spPr bwMode="auto">
          <a:xfrm>
            <a:off x="1987236" y="3758738"/>
            <a:ext cx="192087" cy="15875"/>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34" name="Rectangle 55"/>
          <p:cNvSpPr>
            <a:spLocks noChangeArrowheads="1"/>
          </p:cNvSpPr>
          <p:nvPr/>
        </p:nvSpPr>
        <p:spPr bwMode="auto">
          <a:xfrm>
            <a:off x="2465073" y="3703176"/>
            <a:ext cx="193675" cy="71437"/>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35" name="Rectangle 56"/>
          <p:cNvSpPr>
            <a:spLocks noChangeArrowheads="1"/>
          </p:cNvSpPr>
          <p:nvPr/>
        </p:nvSpPr>
        <p:spPr bwMode="auto">
          <a:xfrm>
            <a:off x="2942911" y="3234863"/>
            <a:ext cx="188912" cy="539750"/>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36" name="Rectangle 57"/>
          <p:cNvSpPr>
            <a:spLocks noChangeArrowheads="1"/>
          </p:cNvSpPr>
          <p:nvPr/>
        </p:nvSpPr>
        <p:spPr bwMode="auto">
          <a:xfrm>
            <a:off x="3417573" y="3250738"/>
            <a:ext cx="193675" cy="523875"/>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37" name="Line 58"/>
          <p:cNvSpPr>
            <a:spLocks noChangeShapeType="1"/>
          </p:cNvSpPr>
          <p:nvPr/>
        </p:nvSpPr>
        <p:spPr bwMode="auto">
          <a:xfrm flipV="1">
            <a:off x="2082486" y="3755563"/>
            <a:ext cx="0" cy="3175"/>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238" name="Line 59"/>
          <p:cNvSpPr>
            <a:spLocks noChangeShapeType="1"/>
          </p:cNvSpPr>
          <p:nvPr/>
        </p:nvSpPr>
        <p:spPr bwMode="auto">
          <a:xfrm>
            <a:off x="2072961" y="3755563"/>
            <a:ext cx="2540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39" name="Line 60"/>
          <p:cNvSpPr>
            <a:spLocks noChangeShapeType="1"/>
          </p:cNvSpPr>
          <p:nvPr/>
        </p:nvSpPr>
        <p:spPr bwMode="auto">
          <a:xfrm flipV="1">
            <a:off x="2561911" y="3687301"/>
            <a:ext cx="0" cy="1587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0" name="Line 61"/>
          <p:cNvSpPr>
            <a:spLocks noChangeShapeType="1"/>
          </p:cNvSpPr>
          <p:nvPr/>
        </p:nvSpPr>
        <p:spPr bwMode="auto">
          <a:xfrm>
            <a:off x="2550798" y="3687301"/>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1" name="Line 62"/>
          <p:cNvSpPr>
            <a:spLocks noChangeShapeType="1"/>
          </p:cNvSpPr>
          <p:nvPr/>
        </p:nvSpPr>
        <p:spPr bwMode="auto">
          <a:xfrm>
            <a:off x="3036573" y="3234863"/>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2" name="Line 63"/>
          <p:cNvSpPr>
            <a:spLocks noChangeShapeType="1"/>
          </p:cNvSpPr>
          <p:nvPr/>
        </p:nvSpPr>
        <p:spPr bwMode="auto">
          <a:xfrm>
            <a:off x="3023873" y="3234863"/>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3" name="Line 64"/>
          <p:cNvSpPr>
            <a:spLocks noChangeShapeType="1"/>
          </p:cNvSpPr>
          <p:nvPr/>
        </p:nvSpPr>
        <p:spPr bwMode="auto">
          <a:xfrm flipV="1">
            <a:off x="3514411" y="3060238"/>
            <a:ext cx="0" cy="19050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4" name="Line 65"/>
          <p:cNvSpPr>
            <a:spLocks noChangeShapeType="1"/>
          </p:cNvSpPr>
          <p:nvPr/>
        </p:nvSpPr>
        <p:spPr bwMode="auto">
          <a:xfrm>
            <a:off x="3498536" y="306023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5" name="Line 66"/>
          <p:cNvSpPr>
            <a:spLocks noChangeShapeType="1"/>
          </p:cNvSpPr>
          <p:nvPr/>
        </p:nvSpPr>
        <p:spPr bwMode="auto">
          <a:xfrm>
            <a:off x="2082486" y="3758738"/>
            <a:ext cx="0" cy="0"/>
          </a:xfrm>
          <a:prstGeom prst="line">
            <a:avLst/>
          </a:prstGeom>
          <a:noFill/>
          <a:ln w="6350">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246" name="Line 67"/>
          <p:cNvSpPr>
            <a:spLocks noChangeShapeType="1"/>
          </p:cNvSpPr>
          <p:nvPr/>
        </p:nvSpPr>
        <p:spPr bwMode="auto">
          <a:xfrm>
            <a:off x="2072961" y="3758738"/>
            <a:ext cx="2540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7" name="Line 68"/>
          <p:cNvSpPr>
            <a:spLocks noChangeShapeType="1"/>
          </p:cNvSpPr>
          <p:nvPr/>
        </p:nvSpPr>
        <p:spPr bwMode="auto">
          <a:xfrm>
            <a:off x="2561911" y="3703176"/>
            <a:ext cx="0" cy="111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8" name="Line 69"/>
          <p:cNvSpPr>
            <a:spLocks noChangeShapeType="1"/>
          </p:cNvSpPr>
          <p:nvPr/>
        </p:nvSpPr>
        <p:spPr bwMode="auto">
          <a:xfrm>
            <a:off x="2550798" y="3714288"/>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49" name="Line 70"/>
          <p:cNvSpPr>
            <a:spLocks noChangeShapeType="1"/>
          </p:cNvSpPr>
          <p:nvPr/>
        </p:nvSpPr>
        <p:spPr bwMode="auto">
          <a:xfrm>
            <a:off x="3036573" y="3234863"/>
            <a:ext cx="0"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50" name="Line 71"/>
          <p:cNvSpPr>
            <a:spLocks noChangeShapeType="1"/>
          </p:cNvSpPr>
          <p:nvPr/>
        </p:nvSpPr>
        <p:spPr bwMode="auto">
          <a:xfrm>
            <a:off x="3023873" y="3234863"/>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51" name="Line 72"/>
          <p:cNvSpPr>
            <a:spLocks noChangeShapeType="1"/>
          </p:cNvSpPr>
          <p:nvPr/>
        </p:nvSpPr>
        <p:spPr bwMode="auto">
          <a:xfrm>
            <a:off x="3514411" y="3250738"/>
            <a:ext cx="0" cy="1873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52" name="Line 73"/>
          <p:cNvSpPr>
            <a:spLocks noChangeShapeType="1"/>
          </p:cNvSpPr>
          <p:nvPr/>
        </p:nvSpPr>
        <p:spPr bwMode="auto">
          <a:xfrm>
            <a:off x="3498536" y="343806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53" name="Line 74"/>
          <p:cNvSpPr>
            <a:spLocks noChangeShapeType="1"/>
          </p:cNvSpPr>
          <p:nvPr/>
        </p:nvSpPr>
        <p:spPr bwMode="auto">
          <a:xfrm>
            <a:off x="1844361" y="2898313"/>
            <a:ext cx="0" cy="87630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4" name="Line 75"/>
          <p:cNvSpPr>
            <a:spLocks noChangeShapeType="1"/>
          </p:cNvSpPr>
          <p:nvPr/>
        </p:nvSpPr>
        <p:spPr bwMode="auto">
          <a:xfrm>
            <a:off x="1828486" y="377461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5" name="Line 76"/>
          <p:cNvSpPr>
            <a:spLocks noChangeShapeType="1"/>
          </p:cNvSpPr>
          <p:nvPr/>
        </p:nvSpPr>
        <p:spPr bwMode="auto">
          <a:xfrm>
            <a:off x="1828486" y="362697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6" name="Line 77"/>
          <p:cNvSpPr>
            <a:spLocks noChangeShapeType="1"/>
          </p:cNvSpPr>
          <p:nvPr/>
        </p:nvSpPr>
        <p:spPr bwMode="auto">
          <a:xfrm>
            <a:off x="1828486" y="348410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7" name="Line 78"/>
          <p:cNvSpPr>
            <a:spLocks noChangeShapeType="1"/>
          </p:cNvSpPr>
          <p:nvPr/>
        </p:nvSpPr>
        <p:spPr bwMode="auto">
          <a:xfrm>
            <a:off x="1828486" y="333805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8" name="Line 79"/>
          <p:cNvSpPr>
            <a:spLocks noChangeShapeType="1"/>
          </p:cNvSpPr>
          <p:nvPr/>
        </p:nvSpPr>
        <p:spPr bwMode="auto">
          <a:xfrm>
            <a:off x="1828486" y="318882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59" name="Line 80"/>
          <p:cNvSpPr>
            <a:spLocks noChangeShapeType="1"/>
          </p:cNvSpPr>
          <p:nvPr/>
        </p:nvSpPr>
        <p:spPr bwMode="auto">
          <a:xfrm>
            <a:off x="1828486" y="304595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60" name="Line 81"/>
          <p:cNvSpPr>
            <a:spLocks noChangeShapeType="1"/>
          </p:cNvSpPr>
          <p:nvPr/>
        </p:nvSpPr>
        <p:spPr bwMode="auto">
          <a:xfrm>
            <a:off x="1828486" y="2899901"/>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61" name="Line 82"/>
          <p:cNvSpPr>
            <a:spLocks noChangeShapeType="1"/>
          </p:cNvSpPr>
          <p:nvPr/>
        </p:nvSpPr>
        <p:spPr bwMode="auto">
          <a:xfrm>
            <a:off x="1844361" y="3774613"/>
            <a:ext cx="190976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62" name="Line 83"/>
          <p:cNvSpPr>
            <a:spLocks noChangeShapeType="1"/>
          </p:cNvSpPr>
          <p:nvPr/>
        </p:nvSpPr>
        <p:spPr bwMode="auto">
          <a:xfrm flipV="1">
            <a:off x="1844361" y="3774613"/>
            <a:ext cx="0" cy="222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63" name="Line 84"/>
          <p:cNvSpPr>
            <a:spLocks noChangeShapeType="1"/>
          </p:cNvSpPr>
          <p:nvPr/>
        </p:nvSpPr>
        <p:spPr bwMode="auto">
          <a:xfrm flipV="1">
            <a:off x="2323786" y="3774613"/>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64" name="Line 85"/>
          <p:cNvSpPr>
            <a:spLocks noChangeShapeType="1"/>
          </p:cNvSpPr>
          <p:nvPr/>
        </p:nvSpPr>
        <p:spPr bwMode="auto">
          <a:xfrm flipV="1">
            <a:off x="2801623" y="3774613"/>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65" name="Line 86"/>
          <p:cNvSpPr>
            <a:spLocks noChangeShapeType="1"/>
          </p:cNvSpPr>
          <p:nvPr/>
        </p:nvSpPr>
        <p:spPr bwMode="auto">
          <a:xfrm flipV="1">
            <a:off x="3276286" y="3774613"/>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66" name="Rectangle 88"/>
          <p:cNvSpPr>
            <a:spLocks noChangeArrowheads="1"/>
          </p:cNvSpPr>
          <p:nvPr/>
        </p:nvSpPr>
        <p:spPr bwMode="auto">
          <a:xfrm>
            <a:off x="1753873" y="3706351"/>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267" name="Rectangle 89"/>
          <p:cNvSpPr>
            <a:spLocks noChangeArrowheads="1"/>
          </p:cNvSpPr>
          <p:nvPr/>
        </p:nvSpPr>
        <p:spPr bwMode="auto">
          <a:xfrm>
            <a:off x="1753873" y="3560301"/>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268" name="Rectangle 90"/>
          <p:cNvSpPr>
            <a:spLocks noChangeArrowheads="1"/>
          </p:cNvSpPr>
          <p:nvPr/>
        </p:nvSpPr>
        <p:spPr bwMode="auto">
          <a:xfrm>
            <a:off x="1753873" y="3417426"/>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269" name="Rectangle 91"/>
          <p:cNvSpPr>
            <a:spLocks noChangeArrowheads="1"/>
          </p:cNvSpPr>
          <p:nvPr/>
        </p:nvSpPr>
        <p:spPr bwMode="auto">
          <a:xfrm>
            <a:off x="1753873" y="32697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6</a:t>
            </a:r>
            <a:endParaRPr lang="nb-NO" sz="700">
              <a:latin typeface="Times New Roman" panose="02020603050405020304" pitchFamily="18" charset="0"/>
              <a:cs typeface="Times New Roman" panose="02020603050405020304" pitchFamily="18" charset="0"/>
            </a:endParaRPr>
          </a:p>
        </p:txBody>
      </p:sp>
      <p:sp>
        <p:nvSpPr>
          <p:cNvPr id="270" name="Rectangle 92"/>
          <p:cNvSpPr>
            <a:spLocks noChangeArrowheads="1"/>
          </p:cNvSpPr>
          <p:nvPr/>
        </p:nvSpPr>
        <p:spPr bwMode="auto">
          <a:xfrm>
            <a:off x="1753873" y="3122151"/>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8</a:t>
            </a:r>
            <a:endParaRPr lang="nb-NO" sz="700">
              <a:latin typeface="Times New Roman" panose="02020603050405020304" pitchFamily="18" charset="0"/>
              <a:cs typeface="Times New Roman" panose="02020603050405020304" pitchFamily="18" charset="0"/>
            </a:endParaRPr>
          </a:p>
        </p:txBody>
      </p:sp>
      <p:sp>
        <p:nvSpPr>
          <p:cNvPr id="271" name="Rectangle 93"/>
          <p:cNvSpPr>
            <a:spLocks noChangeArrowheads="1"/>
          </p:cNvSpPr>
          <p:nvPr/>
        </p:nvSpPr>
        <p:spPr bwMode="auto">
          <a:xfrm>
            <a:off x="1696723" y="2979276"/>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10</a:t>
            </a:r>
            <a:endParaRPr lang="nb-NO" sz="700">
              <a:latin typeface="Times New Roman" panose="02020603050405020304" pitchFamily="18" charset="0"/>
              <a:cs typeface="Times New Roman" panose="02020603050405020304" pitchFamily="18" charset="0"/>
            </a:endParaRPr>
          </a:p>
        </p:txBody>
      </p:sp>
      <p:sp>
        <p:nvSpPr>
          <p:cNvPr id="272" name="Rectangle 94"/>
          <p:cNvSpPr>
            <a:spLocks noChangeArrowheads="1"/>
          </p:cNvSpPr>
          <p:nvPr/>
        </p:nvSpPr>
        <p:spPr bwMode="auto">
          <a:xfrm>
            <a:off x="1696723" y="2831638"/>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12</a:t>
            </a:r>
            <a:endParaRPr lang="nb-NO" sz="700">
              <a:latin typeface="Times New Roman" panose="02020603050405020304" pitchFamily="18" charset="0"/>
              <a:cs typeface="Times New Roman" panose="02020603050405020304" pitchFamily="18" charset="0"/>
            </a:endParaRPr>
          </a:p>
        </p:txBody>
      </p:sp>
      <p:sp>
        <p:nvSpPr>
          <p:cNvPr id="273" name="Text Box 150"/>
          <p:cNvSpPr txBox="1">
            <a:spLocks noChangeArrowheads="1"/>
          </p:cNvSpPr>
          <p:nvPr/>
        </p:nvSpPr>
        <p:spPr bwMode="auto">
          <a:xfrm>
            <a:off x="2914336" y="3026901"/>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276" name="Rectangle 637"/>
          <p:cNvSpPr>
            <a:spLocks noChangeArrowheads="1"/>
          </p:cNvSpPr>
          <p:nvPr/>
        </p:nvSpPr>
        <p:spPr bwMode="auto">
          <a:xfrm>
            <a:off x="2350773" y="1541748"/>
            <a:ext cx="791883" cy="153888"/>
          </a:xfrm>
          <a:prstGeom prst="rect">
            <a:avLst/>
          </a:prstGeom>
          <a:noFill/>
          <a:ln w="9525">
            <a:noFill/>
            <a:miter lim="800000"/>
            <a:headEnd/>
            <a:tailEnd/>
          </a:ln>
        </p:spPr>
        <p:txBody>
          <a:bodyPr wrap="none" lIns="0" tIns="0" rIns="0" bIns="0">
            <a:spAutoFit/>
          </a:bodyPr>
          <a:lstStyle/>
          <a:p>
            <a:r>
              <a:rPr lang="nb-NO" sz="1000" b="1" dirty="0">
                <a:solidFill>
                  <a:srgbClr val="000000"/>
                </a:solidFill>
                <a:latin typeface="Times New Roman" panose="02020603050405020304" pitchFamily="18" charset="0"/>
                <a:cs typeface="Times New Roman" panose="02020603050405020304" pitchFamily="18" charset="0"/>
              </a:rPr>
              <a:t>PSA-</a:t>
            </a:r>
            <a:r>
              <a:rPr lang="nb-NO" sz="1000" b="1" dirty="0" err="1">
                <a:solidFill>
                  <a:srgbClr val="000000"/>
                </a:solidFill>
                <a:latin typeface="Times New Roman" panose="02020603050405020304" pitchFamily="18" charset="0"/>
                <a:cs typeface="Times New Roman" panose="02020603050405020304" pitchFamily="18" charset="0"/>
              </a:rPr>
              <a:t>enhancer</a:t>
            </a:r>
            <a:endParaRPr lang="nb-NO" sz="1000" b="1" dirty="0">
              <a:latin typeface="Times New Roman" panose="02020603050405020304" pitchFamily="18" charset="0"/>
              <a:cs typeface="Times New Roman" panose="02020603050405020304" pitchFamily="18" charset="0"/>
            </a:endParaRPr>
          </a:p>
        </p:txBody>
      </p:sp>
      <p:sp>
        <p:nvSpPr>
          <p:cNvPr id="277" name="Rectangle 599"/>
          <p:cNvSpPr>
            <a:spLocks noChangeArrowheads="1"/>
          </p:cNvSpPr>
          <p:nvPr/>
        </p:nvSpPr>
        <p:spPr bwMode="auto">
          <a:xfrm>
            <a:off x="1982473" y="2591564"/>
            <a:ext cx="193675" cy="4762"/>
          </a:xfrm>
          <a:prstGeom prst="rect">
            <a:avLst/>
          </a:prstGeom>
          <a:solidFill>
            <a:srgbClr val="9999FF"/>
          </a:solidFill>
          <a:ln w="4763">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78" name="Rectangle 600"/>
          <p:cNvSpPr>
            <a:spLocks noChangeArrowheads="1"/>
          </p:cNvSpPr>
          <p:nvPr/>
        </p:nvSpPr>
        <p:spPr bwMode="auto">
          <a:xfrm>
            <a:off x="2463486" y="2566164"/>
            <a:ext cx="196850" cy="30162"/>
          </a:xfrm>
          <a:prstGeom prst="rect">
            <a:avLst/>
          </a:prstGeom>
          <a:solidFill>
            <a:srgbClr val="0070C0"/>
          </a:solidFill>
          <a:ln w="4763">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79" name="Rectangle 601"/>
          <p:cNvSpPr>
            <a:spLocks noChangeArrowheads="1"/>
          </p:cNvSpPr>
          <p:nvPr/>
        </p:nvSpPr>
        <p:spPr bwMode="auto">
          <a:xfrm>
            <a:off x="2949261" y="1897826"/>
            <a:ext cx="190500" cy="698500"/>
          </a:xfrm>
          <a:prstGeom prst="rect">
            <a:avLst/>
          </a:prstGeom>
          <a:solidFill>
            <a:srgbClr val="C00000"/>
          </a:solidFill>
          <a:ln w="4763">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0" name="Rectangle 602"/>
          <p:cNvSpPr>
            <a:spLocks noChangeArrowheads="1"/>
          </p:cNvSpPr>
          <p:nvPr/>
        </p:nvSpPr>
        <p:spPr bwMode="auto">
          <a:xfrm>
            <a:off x="3428686" y="2156589"/>
            <a:ext cx="193675" cy="439737"/>
          </a:xfrm>
          <a:prstGeom prst="rect">
            <a:avLst/>
          </a:prstGeom>
          <a:solidFill>
            <a:srgbClr val="008000"/>
          </a:solidFill>
          <a:ln w="4763">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1" name="Line 603"/>
          <p:cNvSpPr>
            <a:spLocks noChangeShapeType="1"/>
          </p:cNvSpPr>
          <p:nvPr/>
        </p:nvSpPr>
        <p:spPr bwMode="auto">
          <a:xfrm>
            <a:off x="2077723" y="2591564"/>
            <a:ext cx="0" cy="0"/>
          </a:xfrm>
          <a:prstGeom prst="line">
            <a:avLst/>
          </a:prstGeom>
          <a:noFill/>
          <a:ln w="4763">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282" name="Line 604"/>
          <p:cNvSpPr>
            <a:spLocks noChangeShapeType="1"/>
          </p:cNvSpPr>
          <p:nvPr/>
        </p:nvSpPr>
        <p:spPr bwMode="auto">
          <a:xfrm>
            <a:off x="2065023" y="2591564"/>
            <a:ext cx="26988"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3" name="Line 605"/>
          <p:cNvSpPr>
            <a:spLocks noChangeShapeType="1"/>
          </p:cNvSpPr>
          <p:nvPr/>
        </p:nvSpPr>
        <p:spPr bwMode="auto">
          <a:xfrm>
            <a:off x="2561911" y="2566164"/>
            <a:ext cx="0"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4" name="Line 606"/>
          <p:cNvSpPr>
            <a:spLocks noChangeShapeType="1"/>
          </p:cNvSpPr>
          <p:nvPr/>
        </p:nvSpPr>
        <p:spPr bwMode="auto">
          <a:xfrm>
            <a:off x="2549211" y="2566164"/>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5" name="Line 607"/>
          <p:cNvSpPr>
            <a:spLocks noChangeShapeType="1"/>
          </p:cNvSpPr>
          <p:nvPr/>
        </p:nvSpPr>
        <p:spPr bwMode="auto">
          <a:xfrm flipV="1">
            <a:off x="3041336" y="1816864"/>
            <a:ext cx="0" cy="80962"/>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6" name="Line 608"/>
          <p:cNvSpPr>
            <a:spLocks noChangeShapeType="1"/>
          </p:cNvSpPr>
          <p:nvPr/>
        </p:nvSpPr>
        <p:spPr bwMode="auto">
          <a:xfrm>
            <a:off x="3030223" y="1816864"/>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7" name="Line 609"/>
          <p:cNvSpPr>
            <a:spLocks noChangeShapeType="1"/>
          </p:cNvSpPr>
          <p:nvPr/>
        </p:nvSpPr>
        <p:spPr bwMode="auto">
          <a:xfrm flipV="1">
            <a:off x="3523936" y="2054989"/>
            <a:ext cx="0" cy="10160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8" name="Line 610"/>
          <p:cNvSpPr>
            <a:spLocks noChangeShapeType="1"/>
          </p:cNvSpPr>
          <p:nvPr/>
        </p:nvSpPr>
        <p:spPr bwMode="auto">
          <a:xfrm>
            <a:off x="3511236" y="2054989"/>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89" name="Line 611"/>
          <p:cNvSpPr>
            <a:spLocks noChangeShapeType="1"/>
          </p:cNvSpPr>
          <p:nvPr/>
        </p:nvSpPr>
        <p:spPr bwMode="auto">
          <a:xfrm>
            <a:off x="2077723" y="2591564"/>
            <a:ext cx="0" cy="0"/>
          </a:xfrm>
          <a:prstGeom prst="line">
            <a:avLst/>
          </a:prstGeom>
          <a:noFill/>
          <a:ln w="4763">
            <a:solidFill>
              <a:srgbClr val="000000"/>
            </a:solidFill>
            <a:round/>
            <a:headEnd/>
            <a:tailEnd/>
          </a:ln>
        </p:spPr>
        <p:txBody>
          <a:bodyPr/>
          <a:lstStyle/>
          <a:p>
            <a:endParaRPr lang="nb-NO" sz="800">
              <a:latin typeface="Times New Roman" panose="02020603050405020304" pitchFamily="18" charset="0"/>
              <a:cs typeface="Times New Roman" panose="02020603050405020304" pitchFamily="18" charset="0"/>
            </a:endParaRPr>
          </a:p>
        </p:txBody>
      </p:sp>
      <p:sp>
        <p:nvSpPr>
          <p:cNvPr id="290" name="Line 612"/>
          <p:cNvSpPr>
            <a:spLocks noChangeShapeType="1"/>
          </p:cNvSpPr>
          <p:nvPr/>
        </p:nvSpPr>
        <p:spPr bwMode="auto">
          <a:xfrm>
            <a:off x="2065023" y="2591564"/>
            <a:ext cx="26988"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1" name="Line 613"/>
          <p:cNvSpPr>
            <a:spLocks noChangeShapeType="1"/>
          </p:cNvSpPr>
          <p:nvPr/>
        </p:nvSpPr>
        <p:spPr bwMode="auto">
          <a:xfrm>
            <a:off x="2561911" y="2566164"/>
            <a:ext cx="0" cy="3175"/>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2" name="Line 614"/>
          <p:cNvSpPr>
            <a:spLocks noChangeShapeType="1"/>
          </p:cNvSpPr>
          <p:nvPr/>
        </p:nvSpPr>
        <p:spPr bwMode="auto">
          <a:xfrm>
            <a:off x="2549211" y="2569339"/>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3" name="Line 615"/>
          <p:cNvSpPr>
            <a:spLocks noChangeShapeType="1"/>
          </p:cNvSpPr>
          <p:nvPr/>
        </p:nvSpPr>
        <p:spPr bwMode="auto">
          <a:xfrm>
            <a:off x="3041336" y="1897826"/>
            <a:ext cx="0" cy="8255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4" name="Line 616"/>
          <p:cNvSpPr>
            <a:spLocks noChangeShapeType="1"/>
          </p:cNvSpPr>
          <p:nvPr/>
        </p:nvSpPr>
        <p:spPr bwMode="auto">
          <a:xfrm>
            <a:off x="3030223" y="1980376"/>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5" name="Line 617"/>
          <p:cNvSpPr>
            <a:spLocks noChangeShapeType="1"/>
          </p:cNvSpPr>
          <p:nvPr/>
        </p:nvSpPr>
        <p:spPr bwMode="auto">
          <a:xfrm>
            <a:off x="3523936" y="2156589"/>
            <a:ext cx="0" cy="96837"/>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6" name="Line 618"/>
          <p:cNvSpPr>
            <a:spLocks noChangeShapeType="1"/>
          </p:cNvSpPr>
          <p:nvPr/>
        </p:nvSpPr>
        <p:spPr bwMode="auto">
          <a:xfrm>
            <a:off x="3511236" y="2253426"/>
            <a:ext cx="28575" cy="0"/>
          </a:xfrm>
          <a:prstGeom prst="line">
            <a:avLst/>
          </a:prstGeom>
          <a:noFill/>
          <a:ln w="4763">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297" name="Line 619"/>
          <p:cNvSpPr>
            <a:spLocks noChangeShapeType="1"/>
          </p:cNvSpPr>
          <p:nvPr/>
        </p:nvSpPr>
        <p:spPr bwMode="auto">
          <a:xfrm>
            <a:off x="1838011" y="1724789"/>
            <a:ext cx="0" cy="871537"/>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98" name="Line 620"/>
          <p:cNvSpPr>
            <a:spLocks noChangeShapeType="1"/>
          </p:cNvSpPr>
          <p:nvPr/>
        </p:nvSpPr>
        <p:spPr bwMode="auto">
          <a:xfrm>
            <a:off x="1822136" y="259632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299" name="Line 621"/>
          <p:cNvSpPr>
            <a:spLocks noChangeShapeType="1"/>
          </p:cNvSpPr>
          <p:nvPr/>
        </p:nvSpPr>
        <p:spPr bwMode="auto">
          <a:xfrm>
            <a:off x="1822136" y="2509014"/>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0" name="Line 622"/>
          <p:cNvSpPr>
            <a:spLocks noChangeShapeType="1"/>
          </p:cNvSpPr>
          <p:nvPr/>
        </p:nvSpPr>
        <p:spPr bwMode="auto">
          <a:xfrm>
            <a:off x="1822136" y="2420114"/>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1" name="Line 623"/>
          <p:cNvSpPr>
            <a:spLocks noChangeShapeType="1"/>
          </p:cNvSpPr>
          <p:nvPr/>
        </p:nvSpPr>
        <p:spPr bwMode="auto">
          <a:xfrm>
            <a:off x="1822136" y="233597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2" name="Line 624"/>
          <p:cNvSpPr>
            <a:spLocks noChangeShapeType="1"/>
          </p:cNvSpPr>
          <p:nvPr/>
        </p:nvSpPr>
        <p:spPr bwMode="auto">
          <a:xfrm>
            <a:off x="1822136" y="2245489"/>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3" name="Line 625"/>
          <p:cNvSpPr>
            <a:spLocks noChangeShapeType="1"/>
          </p:cNvSpPr>
          <p:nvPr/>
        </p:nvSpPr>
        <p:spPr bwMode="auto">
          <a:xfrm>
            <a:off x="1822136" y="2159764"/>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4" name="Line 626"/>
          <p:cNvSpPr>
            <a:spLocks noChangeShapeType="1"/>
          </p:cNvSpPr>
          <p:nvPr/>
        </p:nvSpPr>
        <p:spPr bwMode="auto">
          <a:xfrm>
            <a:off x="1822136" y="2074039"/>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5" name="Line 627"/>
          <p:cNvSpPr>
            <a:spLocks noChangeShapeType="1"/>
          </p:cNvSpPr>
          <p:nvPr/>
        </p:nvSpPr>
        <p:spPr bwMode="auto">
          <a:xfrm>
            <a:off x="1822136" y="1985139"/>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6" name="Line 628"/>
          <p:cNvSpPr>
            <a:spLocks noChangeShapeType="1"/>
          </p:cNvSpPr>
          <p:nvPr/>
        </p:nvSpPr>
        <p:spPr bwMode="auto">
          <a:xfrm>
            <a:off x="1822136" y="189782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7" name="Line 629"/>
          <p:cNvSpPr>
            <a:spLocks noChangeShapeType="1"/>
          </p:cNvSpPr>
          <p:nvPr/>
        </p:nvSpPr>
        <p:spPr bwMode="auto">
          <a:xfrm>
            <a:off x="1822136" y="1808926"/>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8" name="Line 630"/>
          <p:cNvSpPr>
            <a:spLocks noChangeShapeType="1"/>
          </p:cNvSpPr>
          <p:nvPr/>
        </p:nvSpPr>
        <p:spPr bwMode="auto">
          <a:xfrm>
            <a:off x="1822136" y="1724789"/>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09" name="Line 631"/>
          <p:cNvSpPr>
            <a:spLocks noChangeShapeType="1"/>
          </p:cNvSpPr>
          <p:nvPr/>
        </p:nvSpPr>
        <p:spPr bwMode="auto">
          <a:xfrm>
            <a:off x="1838011" y="2596326"/>
            <a:ext cx="1927225"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10" name="Line 632"/>
          <p:cNvSpPr>
            <a:spLocks noChangeShapeType="1"/>
          </p:cNvSpPr>
          <p:nvPr/>
        </p:nvSpPr>
        <p:spPr bwMode="auto">
          <a:xfrm flipV="1">
            <a:off x="1838011" y="2596326"/>
            <a:ext cx="0" cy="222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311" name="Line 633"/>
          <p:cNvSpPr>
            <a:spLocks noChangeShapeType="1"/>
          </p:cNvSpPr>
          <p:nvPr/>
        </p:nvSpPr>
        <p:spPr bwMode="auto">
          <a:xfrm flipV="1">
            <a:off x="2319023" y="2596326"/>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12" name="Line 634"/>
          <p:cNvSpPr>
            <a:spLocks noChangeShapeType="1"/>
          </p:cNvSpPr>
          <p:nvPr/>
        </p:nvSpPr>
        <p:spPr bwMode="auto">
          <a:xfrm flipV="1">
            <a:off x="2803211" y="2596326"/>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13" name="Line 635"/>
          <p:cNvSpPr>
            <a:spLocks noChangeShapeType="1"/>
          </p:cNvSpPr>
          <p:nvPr/>
        </p:nvSpPr>
        <p:spPr bwMode="auto">
          <a:xfrm flipV="1">
            <a:off x="3285811" y="2596326"/>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14" name="Rectangle 638"/>
          <p:cNvSpPr>
            <a:spLocks noChangeArrowheads="1"/>
          </p:cNvSpPr>
          <p:nvPr/>
        </p:nvSpPr>
        <p:spPr bwMode="auto">
          <a:xfrm>
            <a:off x="1707836" y="2532826"/>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0</a:t>
            </a:r>
            <a:endParaRPr lang="nb-NO" sz="700" b="1">
              <a:latin typeface="Times New Roman" panose="02020603050405020304" pitchFamily="18" charset="0"/>
              <a:cs typeface="Times New Roman" panose="02020603050405020304" pitchFamily="18" charset="0"/>
            </a:endParaRPr>
          </a:p>
        </p:txBody>
      </p:sp>
      <p:sp>
        <p:nvSpPr>
          <p:cNvPr id="315" name="Rectangle 639"/>
          <p:cNvSpPr>
            <a:spLocks noChangeArrowheads="1"/>
          </p:cNvSpPr>
          <p:nvPr/>
        </p:nvSpPr>
        <p:spPr bwMode="auto">
          <a:xfrm>
            <a:off x="1707836" y="2445514"/>
            <a:ext cx="44884" cy="107722"/>
          </a:xfrm>
          <a:prstGeom prst="rect">
            <a:avLst/>
          </a:prstGeom>
          <a:noFill/>
          <a:ln w="9525">
            <a:noFill/>
            <a:miter lim="800000"/>
            <a:headEnd/>
            <a:tailEnd/>
          </a:ln>
        </p:spPr>
        <p:txBody>
          <a:bodyPr wrap="none" lIns="0" tIns="0" rIns="0" bIns="0">
            <a:spAutoFit/>
          </a:bodyPr>
          <a:lstStyle/>
          <a:p>
            <a:r>
              <a:rPr lang="nb-NO" sz="700" b="1" dirty="0">
                <a:solidFill>
                  <a:srgbClr val="000000"/>
                </a:solidFill>
                <a:latin typeface="Times New Roman" panose="02020603050405020304" pitchFamily="18" charset="0"/>
                <a:cs typeface="Times New Roman" panose="02020603050405020304" pitchFamily="18" charset="0"/>
              </a:rPr>
              <a:t>3</a:t>
            </a:r>
            <a:endParaRPr lang="nb-NO" sz="700" b="1" dirty="0">
              <a:latin typeface="Times New Roman" panose="02020603050405020304" pitchFamily="18" charset="0"/>
              <a:cs typeface="Times New Roman" panose="02020603050405020304" pitchFamily="18" charset="0"/>
            </a:endParaRPr>
          </a:p>
        </p:txBody>
      </p:sp>
      <p:sp>
        <p:nvSpPr>
          <p:cNvPr id="316" name="Rectangle 640"/>
          <p:cNvSpPr>
            <a:spLocks noChangeArrowheads="1"/>
          </p:cNvSpPr>
          <p:nvPr/>
        </p:nvSpPr>
        <p:spPr bwMode="auto">
          <a:xfrm>
            <a:off x="1707836" y="2356614"/>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6</a:t>
            </a:r>
            <a:endParaRPr lang="nb-NO" sz="700" b="1">
              <a:latin typeface="Times New Roman" panose="02020603050405020304" pitchFamily="18" charset="0"/>
              <a:cs typeface="Times New Roman" panose="02020603050405020304" pitchFamily="18" charset="0"/>
            </a:endParaRPr>
          </a:p>
        </p:txBody>
      </p:sp>
      <p:sp>
        <p:nvSpPr>
          <p:cNvPr id="317" name="Rectangle 641"/>
          <p:cNvSpPr>
            <a:spLocks noChangeArrowheads="1"/>
          </p:cNvSpPr>
          <p:nvPr/>
        </p:nvSpPr>
        <p:spPr bwMode="auto">
          <a:xfrm>
            <a:off x="1707836" y="2270889"/>
            <a:ext cx="44884" cy="107722"/>
          </a:xfrm>
          <a:prstGeom prst="rect">
            <a:avLst/>
          </a:prstGeom>
          <a:noFill/>
          <a:ln w="9525">
            <a:noFill/>
            <a:miter lim="800000"/>
            <a:headEnd/>
            <a:tailEnd/>
          </a:ln>
        </p:spPr>
        <p:txBody>
          <a:bodyPr wrap="none" lIns="0" tIns="0" rIns="0" bIns="0">
            <a:spAutoFit/>
          </a:bodyPr>
          <a:lstStyle/>
          <a:p>
            <a:r>
              <a:rPr lang="nb-NO" sz="700" b="1">
                <a:solidFill>
                  <a:srgbClr val="000000"/>
                </a:solidFill>
                <a:latin typeface="Times New Roman" panose="02020603050405020304" pitchFamily="18" charset="0"/>
                <a:cs typeface="Times New Roman" panose="02020603050405020304" pitchFamily="18" charset="0"/>
              </a:rPr>
              <a:t>9</a:t>
            </a:r>
            <a:endParaRPr lang="nb-NO" sz="700" b="1">
              <a:latin typeface="Times New Roman" panose="02020603050405020304" pitchFamily="18" charset="0"/>
              <a:cs typeface="Times New Roman" panose="02020603050405020304" pitchFamily="18" charset="0"/>
            </a:endParaRPr>
          </a:p>
        </p:txBody>
      </p:sp>
      <p:sp>
        <p:nvSpPr>
          <p:cNvPr id="318" name="Rectangle 642"/>
          <p:cNvSpPr>
            <a:spLocks noChangeArrowheads="1"/>
          </p:cNvSpPr>
          <p:nvPr/>
        </p:nvSpPr>
        <p:spPr bwMode="auto">
          <a:xfrm>
            <a:off x="1671323" y="2183576"/>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12</a:t>
            </a:r>
            <a:endParaRPr lang="nb-NO" sz="700">
              <a:latin typeface="Times New Roman" panose="02020603050405020304" pitchFamily="18" charset="0"/>
              <a:cs typeface="Times New Roman" panose="02020603050405020304" pitchFamily="18" charset="0"/>
            </a:endParaRPr>
          </a:p>
        </p:txBody>
      </p:sp>
      <p:sp>
        <p:nvSpPr>
          <p:cNvPr id="319" name="Rectangle 643"/>
          <p:cNvSpPr>
            <a:spLocks noChangeArrowheads="1"/>
          </p:cNvSpPr>
          <p:nvPr/>
        </p:nvSpPr>
        <p:spPr bwMode="auto">
          <a:xfrm>
            <a:off x="1671323" y="2096264"/>
            <a:ext cx="89768" cy="107722"/>
          </a:xfrm>
          <a:prstGeom prst="rect">
            <a:avLst/>
          </a:prstGeom>
          <a:noFill/>
          <a:ln w="9525">
            <a:noFill/>
            <a:miter lim="800000"/>
            <a:headEnd/>
            <a:tailEnd/>
          </a:ln>
        </p:spPr>
        <p:txBody>
          <a:bodyPr wrap="none" lIns="0" tIns="0" rIns="0" bIns="0">
            <a:spAutoFit/>
          </a:bodyPr>
          <a:lstStyle/>
          <a:p>
            <a:r>
              <a:rPr lang="nb-NO" sz="700" dirty="0">
                <a:solidFill>
                  <a:srgbClr val="000000"/>
                </a:solidFill>
                <a:latin typeface="Times New Roman" panose="02020603050405020304" pitchFamily="18" charset="0"/>
                <a:cs typeface="Times New Roman" panose="02020603050405020304" pitchFamily="18" charset="0"/>
              </a:rPr>
              <a:t>15</a:t>
            </a:r>
            <a:endParaRPr lang="nb-NO" sz="700" dirty="0">
              <a:latin typeface="Times New Roman" panose="02020603050405020304" pitchFamily="18" charset="0"/>
              <a:cs typeface="Times New Roman" panose="02020603050405020304" pitchFamily="18" charset="0"/>
            </a:endParaRPr>
          </a:p>
        </p:txBody>
      </p:sp>
      <p:sp>
        <p:nvSpPr>
          <p:cNvPr id="320" name="Rectangle 644"/>
          <p:cNvSpPr>
            <a:spLocks noChangeArrowheads="1"/>
          </p:cNvSpPr>
          <p:nvPr/>
        </p:nvSpPr>
        <p:spPr bwMode="auto">
          <a:xfrm>
            <a:off x="1671323" y="2010539"/>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18</a:t>
            </a:r>
            <a:endParaRPr lang="nb-NO" sz="700">
              <a:latin typeface="Times New Roman" panose="02020603050405020304" pitchFamily="18" charset="0"/>
              <a:cs typeface="Times New Roman" panose="02020603050405020304" pitchFamily="18" charset="0"/>
            </a:endParaRPr>
          </a:p>
        </p:txBody>
      </p:sp>
      <p:sp>
        <p:nvSpPr>
          <p:cNvPr id="321" name="Rectangle 645"/>
          <p:cNvSpPr>
            <a:spLocks noChangeArrowheads="1"/>
          </p:cNvSpPr>
          <p:nvPr/>
        </p:nvSpPr>
        <p:spPr bwMode="auto">
          <a:xfrm>
            <a:off x="1671323" y="1921639"/>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21</a:t>
            </a:r>
            <a:endParaRPr lang="nb-NO" sz="700">
              <a:latin typeface="Times New Roman" panose="02020603050405020304" pitchFamily="18" charset="0"/>
              <a:cs typeface="Times New Roman" panose="02020603050405020304" pitchFamily="18" charset="0"/>
            </a:endParaRPr>
          </a:p>
        </p:txBody>
      </p:sp>
      <p:sp>
        <p:nvSpPr>
          <p:cNvPr id="322" name="Rectangle 646"/>
          <p:cNvSpPr>
            <a:spLocks noChangeArrowheads="1"/>
          </p:cNvSpPr>
          <p:nvPr/>
        </p:nvSpPr>
        <p:spPr bwMode="auto">
          <a:xfrm>
            <a:off x="1671323" y="1834326"/>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24</a:t>
            </a:r>
            <a:endParaRPr lang="nb-NO" sz="700">
              <a:latin typeface="Times New Roman" panose="02020603050405020304" pitchFamily="18" charset="0"/>
              <a:cs typeface="Times New Roman" panose="02020603050405020304" pitchFamily="18" charset="0"/>
            </a:endParaRPr>
          </a:p>
        </p:txBody>
      </p:sp>
      <p:sp>
        <p:nvSpPr>
          <p:cNvPr id="323" name="Rectangle 647"/>
          <p:cNvSpPr>
            <a:spLocks noChangeArrowheads="1"/>
          </p:cNvSpPr>
          <p:nvPr/>
        </p:nvSpPr>
        <p:spPr bwMode="auto">
          <a:xfrm>
            <a:off x="1671323" y="1745426"/>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27</a:t>
            </a:r>
            <a:endParaRPr lang="nb-NO" sz="700">
              <a:latin typeface="Times New Roman" panose="02020603050405020304" pitchFamily="18" charset="0"/>
              <a:cs typeface="Times New Roman" panose="02020603050405020304" pitchFamily="18" charset="0"/>
            </a:endParaRPr>
          </a:p>
        </p:txBody>
      </p:sp>
      <p:sp>
        <p:nvSpPr>
          <p:cNvPr id="324" name="Rectangle 648"/>
          <p:cNvSpPr>
            <a:spLocks noChangeArrowheads="1"/>
          </p:cNvSpPr>
          <p:nvPr/>
        </p:nvSpPr>
        <p:spPr bwMode="auto">
          <a:xfrm>
            <a:off x="1671323" y="1659701"/>
            <a:ext cx="89768"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30</a:t>
            </a:r>
            <a:endParaRPr lang="nb-NO" sz="700">
              <a:latin typeface="Times New Roman" panose="02020603050405020304" pitchFamily="18" charset="0"/>
              <a:cs typeface="Times New Roman" panose="02020603050405020304" pitchFamily="18" charset="0"/>
            </a:endParaRPr>
          </a:p>
        </p:txBody>
      </p:sp>
      <p:sp>
        <p:nvSpPr>
          <p:cNvPr id="325" name="Rectangle 654"/>
          <p:cNvSpPr>
            <a:spLocks noChangeArrowheads="1"/>
          </p:cNvSpPr>
          <p:nvPr/>
        </p:nvSpPr>
        <p:spPr bwMode="auto">
          <a:xfrm rot="16200000">
            <a:off x="1072776" y="2091794"/>
            <a:ext cx="997068" cy="169277"/>
          </a:xfrm>
          <a:prstGeom prst="rect">
            <a:avLst/>
          </a:prstGeom>
          <a:noFill/>
          <a:ln w="9525">
            <a:noFill/>
            <a:miter lim="800000"/>
            <a:headEnd/>
            <a:tailEnd/>
          </a:ln>
        </p:spPr>
        <p:txBody>
          <a:bodyPr wrap="none" lIns="0" tIns="0" rIns="0" bIns="0">
            <a:spAutoFit/>
          </a:bodyPr>
          <a:lstStyle/>
          <a:p>
            <a:r>
              <a:rPr lang="nb-NO" sz="1100" b="1" dirty="0">
                <a:solidFill>
                  <a:srgbClr val="000000"/>
                </a:solidFill>
                <a:latin typeface="Times New Roman" panose="02020603050405020304" pitchFamily="18" charset="0"/>
                <a:cs typeface="Times New Roman" panose="02020603050405020304" pitchFamily="18" charset="0"/>
              </a:rPr>
              <a:t>Fold </a:t>
            </a:r>
            <a:r>
              <a:rPr lang="nb-NO" sz="1100" b="1" dirty="0" err="1">
                <a:solidFill>
                  <a:srgbClr val="000000"/>
                </a:solidFill>
                <a:latin typeface="Times New Roman" panose="02020603050405020304" pitchFamily="18" charset="0"/>
                <a:cs typeface="Times New Roman" panose="02020603050405020304" pitchFamily="18" charset="0"/>
              </a:rPr>
              <a:t>enrichment</a:t>
            </a:r>
            <a:endParaRPr lang="nb-NO" sz="1100" b="1" dirty="0">
              <a:latin typeface="Times New Roman" panose="02020603050405020304" pitchFamily="18" charset="0"/>
              <a:cs typeface="Times New Roman" panose="02020603050405020304" pitchFamily="18" charset="0"/>
            </a:endParaRPr>
          </a:p>
        </p:txBody>
      </p:sp>
      <p:sp>
        <p:nvSpPr>
          <p:cNvPr id="326" name="Text Box 656"/>
          <p:cNvSpPr txBox="1">
            <a:spLocks noChangeArrowheads="1"/>
          </p:cNvSpPr>
          <p:nvPr/>
        </p:nvSpPr>
        <p:spPr bwMode="auto">
          <a:xfrm>
            <a:off x="2923861" y="1653351"/>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327" name="Line 162"/>
          <p:cNvSpPr>
            <a:spLocks noChangeShapeType="1"/>
          </p:cNvSpPr>
          <p:nvPr/>
        </p:nvSpPr>
        <p:spPr bwMode="auto">
          <a:xfrm>
            <a:off x="3022286" y="3239626"/>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28" name="Line 169"/>
          <p:cNvSpPr>
            <a:spLocks noChangeShapeType="1"/>
          </p:cNvSpPr>
          <p:nvPr/>
        </p:nvSpPr>
        <p:spPr bwMode="auto">
          <a:xfrm>
            <a:off x="3038161" y="3222163"/>
            <a:ext cx="0" cy="17463"/>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329" name="Line 162"/>
          <p:cNvSpPr>
            <a:spLocks noChangeShapeType="1"/>
          </p:cNvSpPr>
          <p:nvPr/>
        </p:nvSpPr>
        <p:spPr bwMode="auto">
          <a:xfrm>
            <a:off x="3022286" y="3218988"/>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grpSp>
        <p:nvGrpSpPr>
          <p:cNvPr id="2" name="Group 1"/>
          <p:cNvGrpSpPr/>
          <p:nvPr/>
        </p:nvGrpSpPr>
        <p:grpSpPr>
          <a:xfrm>
            <a:off x="4854485" y="1061073"/>
            <a:ext cx="2560637" cy="5479967"/>
            <a:chOff x="4854485" y="1061073"/>
            <a:chExt cx="2560637" cy="5479967"/>
          </a:xfrm>
        </p:grpSpPr>
        <p:sp>
          <p:nvSpPr>
            <p:cNvPr id="799" name="Text Box 5"/>
            <p:cNvSpPr txBox="1">
              <a:spLocks noChangeArrowheads="1"/>
            </p:cNvSpPr>
            <p:nvPr/>
          </p:nvSpPr>
          <p:spPr bwMode="auto">
            <a:xfrm>
              <a:off x="4854485" y="1061073"/>
              <a:ext cx="356188" cy="400110"/>
            </a:xfrm>
            <a:prstGeom prst="rect">
              <a:avLst/>
            </a:prstGeom>
            <a:noFill/>
            <a:ln w="9525">
              <a:noFill/>
              <a:miter lim="800000"/>
              <a:headEnd/>
              <a:tailEnd/>
            </a:ln>
          </p:spPr>
          <p:txBody>
            <a:bodyPr wrap="none">
              <a:spAutoFit/>
            </a:bodyPr>
            <a:lstStyle/>
            <a:p>
              <a:r>
                <a:rPr lang="nb-NO" sz="2000" b="1" dirty="0" smtClean="0">
                  <a:latin typeface="Times New Roman" panose="02020603050405020304" pitchFamily="18" charset="0"/>
                  <a:cs typeface="Times New Roman" panose="02020603050405020304" pitchFamily="18" charset="0"/>
                </a:rPr>
                <a:t>B</a:t>
              </a:r>
              <a:endParaRPr lang="nb-NO" sz="2000" b="1" dirty="0">
                <a:latin typeface="Times New Roman" panose="02020603050405020304" pitchFamily="18" charset="0"/>
                <a:cs typeface="Times New Roman" panose="02020603050405020304" pitchFamily="18" charset="0"/>
              </a:endParaRPr>
            </a:p>
          </p:txBody>
        </p:sp>
        <p:sp>
          <p:nvSpPr>
            <p:cNvPr id="800" name="Rectangle 336"/>
            <p:cNvSpPr>
              <a:spLocks noChangeArrowheads="1"/>
            </p:cNvSpPr>
            <p:nvPr/>
          </p:nvSpPr>
          <p:spPr bwMode="auto">
            <a:xfrm>
              <a:off x="6007010" y="2896725"/>
              <a:ext cx="468077" cy="153888"/>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IRE1-02</a:t>
              </a:r>
              <a:endParaRPr lang="nb-NO" sz="1000">
                <a:latin typeface="Times New Roman" panose="02020603050405020304" pitchFamily="18" charset="0"/>
                <a:cs typeface="Times New Roman" panose="02020603050405020304" pitchFamily="18" charset="0"/>
              </a:endParaRPr>
            </a:p>
          </p:txBody>
        </p:sp>
        <p:sp>
          <p:nvSpPr>
            <p:cNvPr id="801" name="Rectangle 337"/>
            <p:cNvSpPr>
              <a:spLocks noChangeArrowheads="1"/>
            </p:cNvSpPr>
            <p:nvPr/>
          </p:nvSpPr>
          <p:spPr bwMode="auto">
            <a:xfrm rot="16200000">
              <a:off x="4690913" y="3276430"/>
              <a:ext cx="997068"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Fold enrichment</a:t>
              </a:r>
              <a:endParaRPr lang="nb-NO" sz="1100" b="1">
                <a:latin typeface="Times New Roman" panose="02020603050405020304" pitchFamily="18" charset="0"/>
                <a:cs typeface="Times New Roman" panose="02020603050405020304" pitchFamily="18" charset="0"/>
              </a:endParaRPr>
            </a:p>
          </p:txBody>
        </p:sp>
        <p:sp>
          <p:nvSpPr>
            <p:cNvPr id="804" name="Text Box 384"/>
            <p:cNvSpPr txBox="1">
              <a:spLocks noChangeArrowheads="1"/>
            </p:cNvSpPr>
            <p:nvPr/>
          </p:nvSpPr>
          <p:spPr bwMode="auto">
            <a:xfrm>
              <a:off x="5975260" y="1178548"/>
              <a:ext cx="654346" cy="307777"/>
            </a:xfrm>
            <a:prstGeom prst="rect">
              <a:avLst/>
            </a:prstGeom>
            <a:noFill/>
            <a:ln w="9525">
              <a:noFill/>
              <a:miter lim="800000"/>
              <a:headEnd/>
              <a:tailEnd/>
            </a:ln>
          </p:spPr>
          <p:txBody>
            <a:bodyPr wrap="none">
              <a:spAutoFit/>
            </a:bodyPr>
            <a:lstStyle/>
            <a:p>
              <a:r>
                <a:rPr lang="nb-NO" sz="1400" b="1" u="sng" dirty="0" err="1">
                  <a:latin typeface="Times New Roman" panose="02020603050405020304" pitchFamily="18" charset="0"/>
                  <a:cs typeface="Times New Roman" panose="02020603050405020304" pitchFamily="18" charset="0"/>
                </a:rPr>
                <a:t>VCaP</a:t>
              </a:r>
              <a:endParaRPr lang="nb-NO" sz="1400" b="1" u="sng" dirty="0">
                <a:latin typeface="Times New Roman" panose="02020603050405020304" pitchFamily="18" charset="0"/>
                <a:cs typeface="Times New Roman" panose="02020603050405020304" pitchFamily="18" charset="0"/>
              </a:endParaRPr>
            </a:p>
          </p:txBody>
        </p:sp>
        <p:sp>
          <p:nvSpPr>
            <p:cNvPr id="846" name="Rectangle 292"/>
            <p:cNvSpPr>
              <a:spLocks noChangeArrowheads="1"/>
            </p:cNvSpPr>
            <p:nvPr/>
          </p:nvSpPr>
          <p:spPr bwMode="auto">
            <a:xfrm>
              <a:off x="5627597" y="3717463"/>
              <a:ext cx="193675" cy="61912"/>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47" name="Rectangle 293"/>
            <p:cNvSpPr>
              <a:spLocks noChangeArrowheads="1"/>
            </p:cNvSpPr>
            <p:nvPr/>
          </p:nvSpPr>
          <p:spPr bwMode="auto">
            <a:xfrm>
              <a:off x="6107022" y="3634913"/>
              <a:ext cx="190500" cy="144462"/>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48" name="Rectangle 294"/>
            <p:cNvSpPr>
              <a:spLocks noChangeArrowheads="1"/>
            </p:cNvSpPr>
            <p:nvPr/>
          </p:nvSpPr>
          <p:spPr bwMode="auto">
            <a:xfrm>
              <a:off x="6583272" y="3230100"/>
              <a:ext cx="193675" cy="549275"/>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49" name="Rectangle 295"/>
            <p:cNvSpPr>
              <a:spLocks noChangeArrowheads="1"/>
            </p:cNvSpPr>
            <p:nvPr/>
          </p:nvSpPr>
          <p:spPr bwMode="auto">
            <a:xfrm>
              <a:off x="7061110" y="3104688"/>
              <a:ext cx="190500" cy="674687"/>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0" name="Line 296"/>
            <p:cNvSpPr>
              <a:spLocks noChangeShapeType="1"/>
            </p:cNvSpPr>
            <p:nvPr/>
          </p:nvSpPr>
          <p:spPr bwMode="auto">
            <a:xfrm flipV="1">
              <a:off x="5722847" y="3714288"/>
              <a:ext cx="0" cy="317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1" name="Line 297"/>
            <p:cNvSpPr>
              <a:spLocks noChangeShapeType="1"/>
            </p:cNvSpPr>
            <p:nvPr/>
          </p:nvSpPr>
          <p:spPr bwMode="auto">
            <a:xfrm>
              <a:off x="5711735" y="3714288"/>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2" name="Line 298"/>
            <p:cNvSpPr>
              <a:spLocks noChangeShapeType="1"/>
            </p:cNvSpPr>
            <p:nvPr/>
          </p:nvSpPr>
          <p:spPr bwMode="auto">
            <a:xfrm flipV="1">
              <a:off x="6202272" y="3595225"/>
              <a:ext cx="0" cy="39688"/>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3" name="Line 299"/>
            <p:cNvSpPr>
              <a:spLocks noChangeShapeType="1"/>
            </p:cNvSpPr>
            <p:nvPr/>
          </p:nvSpPr>
          <p:spPr bwMode="auto">
            <a:xfrm>
              <a:off x="6191160" y="3595225"/>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4" name="Line 300"/>
            <p:cNvSpPr>
              <a:spLocks noChangeShapeType="1"/>
            </p:cNvSpPr>
            <p:nvPr/>
          </p:nvSpPr>
          <p:spPr bwMode="auto">
            <a:xfrm flipV="1">
              <a:off x="6678522" y="3134850"/>
              <a:ext cx="0" cy="952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5" name="Line 301"/>
            <p:cNvSpPr>
              <a:spLocks noChangeShapeType="1"/>
            </p:cNvSpPr>
            <p:nvPr/>
          </p:nvSpPr>
          <p:spPr bwMode="auto">
            <a:xfrm>
              <a:off x="6665822" y="3134850"/>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6" name="Line 302"/>
            <p:cNvSpPr>
              <a:spLocks noChangeShapeType="1"/>
            </p:cNvSpPr>
            <p:nvPr/>
          </p:nvSpPr>
          <p:spPr bwMode="auto">
            <a:xfrm flipV="1">
              <a:off x="7156360" y="3082463"/>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7" name="Line 303"/>
            <p:cNvSpPr>
              <a:spLocks noChangeShapeType="1"/>
            </p:cNvSpPr>
            <p:nvPr/>
          </p:nvSpPr>
          <p:spPr bwMode="auto">
            <a:xfrm>
              <a:off x="7142072" y="3082463"/>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8" name="Line 304"/>
            <p:cNvSpPr>
              <a:spLocks noChangeShapeType="1"/>
            </p:cNvSpPr>
            <p:nvPr/>
          </p:nvSpPr>
          <p:spPr bwMode="auto">
            <a:xfrm>
              <a:off x="5722847" y="3717463"/>
              <a:ext cx="0" cy="317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59" name="Line 305"/>
            <p:cNvSpPr>
              <a:spLocks noChangeShapeType="1"/>
            </p:cNvSpPr>
            <p:nvPr/>
          </p:nvSpPr>
          <p:spPr bwMode="auto">
            <a:xfrm>
              <a:off x="5711735" y="3720638"/>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0" name="Line 306"/>
            <p:cNvSpPr>
              <a:spLocks noChangeShapeType="1"/>
            </p:cNvSpPr>
            <p:nvPr/>
          </p:nvSpPr>
          <p:spPr bwMode="auto">
            <a:xfrm>
              <a:off x="6202272" y="3634913"/>
              <a:ext cx="0" cy="460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1" name="Line 307"/>
            <p:cNvSpPr>
              <a:spLocks noChangeShapeType="1"/>
            </p:cNvSpPr>
            <p:nvPr/>
          </p:nvSpPr>
          <p:spPr bwMode="auto">
            <a:xfrm>
              <a:off x="6191160" y="3680950"/>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2" name="Line 308"/>
            <p:cNvSpPr>
              <a:spLocks noChangeShapeType="1"/>
            </p:cNvSpPr>
            <p:nvPr/>
          </p:nvSpPr>
          <p:spPr bwMode="auto">
            <a:xfrm>
              <a:off x="6678522" y="3230100"/>
              <a:ext cx="0" cy="96838"/>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3" name="Line 309"/>
            <p:cNvSpPr>
              <a:spLocks noChangeShapeType="1"/>
            </p:cNvSpPr>
            <p:nvPr/>
          </p:nvSpPr>
          <p:spPr bwMode="auto">
            <a:xfrm>
              <a:off x="6665822" y="3326938"/>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4" name="Line 310"/>
            <p:cNvSpPr>
              <a:spLocks noChangeShapeType="1"/>
            </p:cNvSpPr>
            <p:nvPr/>
          </p:nvSpPr>
          <p:spPr bwMode="auto">
            <a:xfrm>
              <a:off x="7156360" y="3104688"/>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5" name="Line 311"/>
            <p:cNvSpPr>
              <a:spLocks noChangeShapeType="1"/>
            </p:cNvSpPr>
            <p:nvPr/>
          </p:nvSpPr>
          <p:spPr bwMode="auto">
            <a:xfrm>
              <a:off x="7140485" y="3128500"/>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66" name="Line 312"/>
            <p:cNvSpPr>
              <a:spLocks noChangeShapeType="1"/>
            </p:cNvSpPr>
            <p:nvPr/>
          </p:nvSpPr>
          <p:spPr bwMode="auto">
            <a:xfrm>
              <a:off x="5487897" y="2925300"/>
              <a:ext cx="0" cy="85407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67" name="Line 313"/>
            <p:cNvSpPr>
              <a:spLocks noChangeShapeType="1"/>
            </p:cNvSpPr>
            <p:nvPr/>
          </p:nvSpPr>
          <p:spPr bwMode="auto">
            <a:xfrm>
              <a:off x="5472022" y="3779375"/>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68" name="Line 314"/>
            <p:cNvSpPr>
              <a:spLocks noChangeShapeType="1"/>
            </p:cNvSpPr>
            <p:nvPr/>
          </p:nvSpPr>
          <p:spPr bwMode="auto">
            <a:xfrm>
              <a:off x="5468847" y="3634913"/>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69" name="Line 315"/>
            <p:cNvSpPr>
              <a:spLocks noChangeShapeType="1"/>
            </p:cNvSpPr>
            <p:nvPr/>
          </p:nvSpPr>
          <p:spPr bwMode="auto">
            <a:xfrm>
              <a:off x="5468847" y="3495213"/>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0" name="Line 316"/>
            <p:cNvSpPr>
              <a:spLocks noChangeShapeType="1"/>
            </p:cNvSpPr>
            <p:nvPr/>
          </p:nvSpPr>
          <p:spPr bwMode="auto">
            <a:xfrm>
              <a:off x="5468847" y="3352338"/>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1" name="Line 317"/>
            <p:cNvSpPr>
              <a:spLocks noChangeShapeType="1"/>
            </p:cNvSpPr>
            <p:nvPr/>
          </p:nvSpPr>
          <p:spPr bwMode="auto">
            <a:xfrm>
              <a:off x="5468847" y="3207875"/>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2" name="Line 318"/>
            <p:cNvSpPr>
              <a:spLocks noChangeShapeType="1"/>
            </p:cNvSpPr>
            <p:nvPr/>
          </p:nvSpPr>
          <p:spPr bwMode="auto">
            <a:xfrm>
              <a:off x="5468847" y="3068175"/>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3" name="Line 319"/>
            <p:cNvSpPr>
              <a:spLocks noChangeShapeType="1"/>
            </p:cNvSpPr>
            <p:nvPr/>
          </p:nvSpPr>
          <p:spPr bwMode="auto">
            <a:xfrm>
              <a:off x="5468847" y="2925300"/>
              <a:ext cx="17463"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4" name="Line 320"/>
            <p:cNvSpPr>
              <a:spLocks noChangeShapeType="1"/>
            </p:cNvSpPr>
            <p:nvPr/>
          </p:nvSpPr>
          <p:spPr bwMode="auto">
            <a:xfrm>
              <a:off x="5487897" y="3779375"/>
              <a:ext cx="1908175"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75" name="Line 321"/>
            <p:cNvSpPr>
              <a:spLocks noChangeShapeType="1"/>
            </p:cNvSpPr>
            <p:nvPr/>
          </p:nvSpPr>
          <p:spPr bwMode="auto">
            <a:xfrm flipV="1">
              <a:off x="5487897" y="3779375"/>
              <a:ext cx="0" cy="222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876" name="Line 322"/>
            <p:cNvSpPr>
              <a:spLocks noChangeShapeType="1"/>
            </p:cNvSpPr>
            <p:nvPr/>
          </p:nvSpPr>
          <p:spPr bwMode="auto">
            <a:xfrm flipV="1">
              <a:off x="5967322" y="3779375"/>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77" name="Line 323"/>
            <p:cNvSpPr>
              <a:spLocks noChangeShapeType="1"/>
            </p:cNvSpPr>
            <p:nvPr/>
          </p:nvSpPr>
          <p:spPr bwMode="auto">
            <a:xfrm flipV="1">
              <a:off x="6441985" y="3779375"/>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78" name="Line 324"/>
            <p:cNvSpPr>
              <a:spLocks noChangeShapeType="1"/>
            </p:cNvSpPr>
            <p:nvPr/>
          </p:nvSpPr>
          <p:spPr bwMode="auto">
            <a:xfrm flipV="1">
              <a:off x="6921410" y="3779375"/>
              <a:ext cx="0" cy="222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79" name="Rectangle 325"/>
            <p:cNvSpPr>
              <a:spLocks noChangeArrowheads="1"/>
            </p:cNvSpPr>
            <p:nvPr/>
          </p:nvSpPr>
          <p:spPr bwMode="auto">
            <a:xfrm>
              <a:off x="5381535" y="37301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880" name="Rectangle 326"/>
            <p:cNvSpPr>
              <a:spLocks noChangeArrowheads="1"/>
            </p:cNvSpPr>
            <p:nvPr/>
          </p:nvSpPr>
          <p:spPr bwMode="auto">
            <a:xfrm>
              <a:off x="5381535" y="358887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a:t>
              </a:r>
              <a:endParaRPr lang="nb-NO" sz="700">
                <a:latin typeface="Times New Roman" panose="02020603050405020304" pitchFamily="18" charset="0"/>
                <a:cs typeface="Times New Roman" panose="02020603050405020304" pitchFamily="18" charset="0"/>
              </a:endParaRPr>
            </a:p>
          </p:txBody>
        </p:sp>
        <p:sp>
          <p:nvSpPr>
            <p:cNvPr id="881" name="Rectangle 327"/>
            <p:cNvSpPr>
              <a:spLocks noChangeArrowheads="1"/>
            </p:cNvSpPr>
            <p:nvPr/>
          </p:nvSpPr>
          <p:spPr bwMode="auto">
            <a:xfrm>
              <a:off x="5381535" y="3446000"/>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882" name="Rectangle 328"/>
            <p:cNvSpPr>
              <a:spLocks noChangeArrowheads="1"/>
            </p:cNvSpPr>
            <p:nvPr/>
          </p:nvSpPr>
          <p:spPr bwMode="auto">
            <a:xfrm>
              <a:off x="5381535" y="3306300"/>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a:t>
              </a:r>
              <a:endParaRPr lang="nb-NO" sz="700">
                <a:latin typeface="Times New Roman" panose="02020603050405020304" pitchFamily="18" charset="0"/>
                <a:cs typeface="Times New Roman" panose="02020603050405020304" pitchFamily="18" charset="0"/>
              </a:endParaRPr>
            </a:p>
          </p:txBody>
        </p:sp>
        <p:sp>
          <p:nvSpPr>
            <p:cNvPr id="883" name="Rectangle 329"/>
            <p:cNvSpPr>
              <a:spLocks noChangeArrowheads="1"/>
            </p:cNvSpPr>
            <p:nvPr/>
          </p:nvSpPr>
          <p:spPr bwMode="auto">
            <a:xfrm>
              <a:off x="5381535" y="3160250"/>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884" name="Rectangle 330"/>
            <p:cNvSpPr>
              <a:spLocks noChangeArrowheads="1"/>
            </p:cNvSpPr>
            <p:nvPr/>
          </p:nvSpPr>
          <p:spPr bwMode="auto">
            <a:xfrm>
              <a:off x="5381535" y="301737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5</a:t>
              </a:r>
              <a:endParaRPr lang="nb-NO" sz="700">
                <a:latin typeface="Times New Roman" panose="02020603050405020304" pitchFamily="18" charset="0"/>
                <a:cs typeface="Times New Roman" panose="02020603050405020304" pitchFamily="18" charset="0"/>
              </a:endParaRPr>
            </a:p>
          </p:txBody>
        </p:sp>
        <p:sp>
          <p:nvSpPr>
            <p:cNvPr id="885" name="Rectangle 331"/>
            <p:cNvSpPr>
              <a:spLocks noChangeArrowheads="1"/>
            </p:cNvSpPr>
            <p:nvPr/>
          </p:nvSpPr>
          <p:spPr bwMode="auto">
            <a:xfrm>
              <a:off x="5381535" y="28760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6</a:t>
              </a:r>
              <a:endParaRPr lang="nb-NO" sz="700">
                <a:latin typeface="Times New Roman" panose="02020603050405020304" pitchFamily="18" charset="0"/>
                <a:cs typeface="Times New Roman" panose="02020603050405020304" pitchFamily="18" charset="0"/>
              </a:endParaRPr>
            </a:p>
          </p:txBody>
        </p:sp>
        <p:sp>
          <p:nvSpPr>
            <p:cNvPr id="886" name="Text Box 386"/>
            <p:cNvSpPr txBox="1">
              <a:spLocks noChangeArrowheads="1"/>
            </p:cNvSpPr>
            <p:nvPr/>
          </p:nvSpPr>
          <p:spPr bwMode="auto">
            <a:xfrm>
              <a:off x="6556759" y="2947051"/>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887" name="Rectangle 463"/>
            <p:cNvSpPr>
              <a:spLocks noChangeArrowheads="1"/>
            </p:cNvSpPr>
            <p:nvPr/>
          </p:nvSpPr>
          <p:spPr bwMode="auto">
            <a:xfrm>
              <a:off x="6007010" y="4209588"/>
              <a:ext cx="450444" cy="153888"/>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RAMP4</a:t>
              </a:r>
              <a:endParaRPr lang="nb-NO" sz="1000">
                <a:latin typeface="Times New Roman" panose="02020603050405020304" pitchFamily="18" charset="0"/>
                <a:cs typeface="Times New Roman" panose="02020603050405020304" pitchFamily="18" charset="0"/>
              </a:endParaRPr>
            </a:p>
          </p:txBody>
        </p:sp>
        <p:sp>
          <p:nvSpPr>
            <p:cNvPr id="888" name="Rectangle 473"/>
            <p:cNvSpPr>
              <a:spLocks noChangeArrowheads="1"/>
            </p:cNvSpPr>
            <p:nvPr/>
          </p:nvSpPr>
          <p:spPr bwMode="auto">
            <a:xfrm rot="16200000">
              <a:off x="4697263" y="4559130"/>
              <a:ext cx="997068"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Fold enrichment</a:t>
              </a:r>
              <a:endParaRPr lang="nb-NO" sz="1100" b="1">
                <a:latin typeface="Times New Roman" panose="02020603050405020304" pitchFamily="18" charset="0"/>
                <a:cs typeface="Times New Roman" panose="02020603050405020304" pitchFamily="18" charset="0"/>
              </a:endParaRPr>
            </a:p>
          </p:txBody>
        </p:sp>
        <p:sp>
          <p:nvSpPr>
            <p:cNvPr id="889" name="Rectangle 432"/>
            <p:cNvSpPr>
              <a:spLocks noChangeArrowheads="1"/>
            </p:cNvSpPr>
            <p:nvPr/>
          </p:nvSpPr>
          <p:spPr bwMode="auto">
            <a:xfrm>
              <a:off x="5629185" y="5001750"/>
              <a:ext cx="193675" cy="61913"/>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0" name="Rectangle 433"/>
            <p:cNvSpPr>
              <a:spLocks noChangeArrowheads="1"/>
            </p:cNvSpPr>
            <p:nvPr/>
          </p:nvSpPr>
          <p:spPr bwMode="auto">
            <a:xfrm>
              <a:off x="6108610" y="4850938"/>
              <a:ext cx="193675" cy="212725"/>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1" name="Rectangle 434"/>
            <p:cNvSpPr>
              <a:spLocks noChangeArrowheads="1"/>
            </p:cNvSpPr>
            <p:nvPr/>
          </p:nvSpPr>
          <p:spPr bwMode="auto">
            <a:xfrm>
              <a:off x="6589622" y="4581063"/>
              <a:ext cx="193675" cy="482600"/>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2" name="Rectangle 435"/>
            <p:cNvSpPr>
              <a:spLocks noChangeArrowheads="1"/>
            </p:cNvSpPr>
            <p:nvPr/>
          </p:nvSpPr>
          <p:spPr bwMode="auto">
            <a:xfrm>
              <a:off x="7069047" y="4444538"/>
              <a:ext cx="193675" cy="619125"/>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3" name="Line 436"/>
            <p:cNvSpPr>
              <a:spLocks noChangeShapeType="1"/>
            </p:cNvSpPr>
            <p:nvPr/>
          </p:nvSpPr>
          <p:spPr bwMode="auto">
            <a:xfrm flipV="1">
              <a:off x="5726022" y="4993813"/>
              <a:ext cx="0" cy="79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4" name="Line 437"/>
            <p:cNvSpPr>
              <a:spLocks noChangeShapeType="1"/>
            </p:cNvSpPr>
            <p:nvPr/>
          </p:nvSpPr>
          <p:spPr bwMode="auto">
            <a:xfrm>
              <a:off x="5713322" y="4993813"/>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5" name="Line 438"/>
            <p:cNvSpPr>
              <a:spLocks noChangeShapeType="1"/>
            </p:cNvSpPr>
            <p:nvPr/>
          </p:nvSpPr>
          <p:spPr bwMode="auto">
            <a:xfrm flipV="1">
              <a:off x="6205447" y="4789025"/>
              <a:ext cx="0" cy="61913"/>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6" name="Line 439"/>
            <p:cNvSpPr>
              <a:spLocks noChangeShapeType="1"/>
            </p:cNvSpPr>
            <p:nvPr/>
          </p:nvSpPr>
          <p:spPr bwMode="auto">
            <a:xfrm>
              <a:off x="6192747" y="4789025"/>
              <a:ext cx="30163"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7" name="Line 440"/>
            <p:cNvSpPr>
              <a:spLocks noChangeShapeType="1"/>
            </p:cNvSpPr>
            <p:nvPr/>
          </p:nvSpPr>
          <p:spPr bwMode="auto">
            <a:xfrm flipV="1">
              <a:off x="6686460" y="4536613"/>
              <a:ext cx="0" cy="444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8" name="Line 441"/>
            <p:cNvSpPr>
              <a:spLocks noChangeShapeType="1"/>
            </p:cNvSpPr>
            <p:nvPr/>
          </p:nvSpPr>
          <p:spPr bwMode="auto">
            <a:xfrm>
              <a:off x="6673760" y="453661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899" name="Line 442"/>
            <p:cNvSpPr>
              <a:spLocks noChangeShapeType="1"/>
            </p:cNvSpPr>
            <p:nvPr/>
          </p:nvSpPr>
          <p:spPr bwMode="auto">
            <a:xfrm flipV="1">
              <a:off x="7165885" y="4379450"/>
              <a:ext cx="0" cy="65088"/>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0" name="Line 443"/>
            <p:cNvSpPr>
              <a:spLocks noChangeShapeType="1"/>
            </p:cNvSpPr>
            <p:nvPr/>
          </p:nvSpPr>
          <p:spPr bwMode="auto">
            <a:xfrm>
              <a:off x="7154772" y="4379450"/>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1" name="Line 444"/>
            <p:cNvSpPr>
              <a:spLocks noChangeShapeType="1"/>
            </p:cNvSpPr>
            <p:nvPr/>
          </p:nvSpPr>
          <p:spPr bwMode="auto">
            <a:xfrm>
              <a:off x="5726022" y="5001750"/>
              <a:ext cx="0" cy="7938"/>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2" name="Line 445"/>
            <p:cNvSpPr>
              <a:spLocks noChangeShapeType="1"/>
            </p:cNvSpPr>
            <p:nvPr/>
          </p:nvSpPr>
          <p:spPr bwMode="auto">
            <a:xfrm>
              <a:off x="5713322" y="5009688"/>
              <a:ext cx="26988"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3" name="Line 446"/>
            <p:cNvSpPr>
              <a:spLocks noChangeShapeType="1"/>
            </p:cNvSpPr>
            <p:nvPr/>
          </p:nvSpPr>
          <p:spPr bwMode="auto">
            <a:xfrm>
              <a:off x="6205447" y="4850938"/>
              <a:ext cx="0" cy="587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4" name="Line 447"/>
            <p:cNvSpPr>
              <a:spLocks noChangeShapeType="1"/>
            </p:cNvSpPr>
            <p:nvPr/>
          </p:nvSpPr>
          <p:spPr bwMode="auto">
            <a:xfrm>
              <a:off x="6192747" y="4909675"/>
              <a:ext cx="30163"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5" name="Line 448"/>
            <p:cNvSpPr>
              <a:spLocks noChangeShapeType="1"/>
            </p:cNvSpPr>
            <p:nvPr/>
          </p:nvSpPr>
          <p:spPr bwMode="auto">
            <a:xfrm>
              <a:off x="6686460" y="4581063"/>
              <a:ext cx="0" cy="4286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6" name="Line 449"/>
            <p:cNvSpPr>
              <a:spLocks noChangeShapeType="1"/>
            </p:cNvSpPr>
            <p:nvPr/>
          </p:nvSpPr>
          <p:spPr bwMode="auto">
            <a:xfrm>
              <a:off x="6673760" y="4623925"/>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7" name="Line 450"/>
            <p:cNvSpPr>
              <a:spLocks noChangeShapeType="1"/>
            </p:cNvSpPr>
            <p:nvPr/>
          </p:nvSpPr>
          <p:spPr bwMode="auto">
            <a:xfrm>
              <a:off x="7165885" y="4444538"/>
              <a:ext cx="0" cy="698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8" name="Line 451"/>
            <p:cNvSpPr>
              <a:spLocks noChangeShapeType="1"/>
            </p:cNvSpPr>
            <p:nvPr/>
          </p:nvSpPr>
          <p:spPr bwMode="auto">
            <a:xfrm>
              <a:off x="7156360" y="451438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09" name="Line 452"/>
            <p:cNvSpPr>
              <a:spLocks noChangeShapeType="1"/>
            </p:cNvSpPr>
            <p:nvPr/>
          </p:nvSpPr>
          <p:spPr bwMode="auto">
            <a:xfrm>
              <a:off x="5487897" y="4208000"/>
              <a:ext cx="0" cy="855663"/>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0" name="Line 453"/>
            <p:cNvSpPr>
              <a:spLocks noChangeShapeType="1"/>
            </p:cNvSpPr>
            <p:nvPr/>
          </p:nvSpPr>
          <p:spPr bwMode="auto">
            <a:xfrm>
              <a:off x="5470435" y="506366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1" name="Line 454"/>
            <p:cNvSpPr>
              <a:spLocks noChangeShapeType="1"/>
            </p:cNvSpPr>
            <p:nvPr/>
          </p:nvSpPr>
          <p:spPr bwMode="auto">
            <a:xfrm>
              <a:off x="5470435" y="4850938"/>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2" name="Line 455"/>
            <p:cNvSpPr>
              <a:spLocks noChangeShapeType="1"/>
            </p:cNvSpPr>
            <p:nvPr/>
          </p:nvSpPr>
          <p:spPr bwMode="auto">
            <a:xfrm>
              <a:off x="5470435" y="4636625"/>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3" name="Line 456"/>
            <p:cNvSpPr>
              <a:spLocks noChangeShapeType="1"/>
            </p:cNvSpPr>
            <p:nvPr/>
          </p:nvSpPr>
          <p:spPr bwMode="auto">
            <a:xfrm>
              <a:off x="5470435" y="442231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4" name="Line 457"/>
            <p:cNvSpPr>
              <a:spLocks noChangeShapeType="1"/>
            </p:cNvSpPr>
            <p:nvPr/>
          </p:nvSpPr>
          <p:spPr bwMode="auto">
            <a:xfrm>
              <a:off x="5470435" y="4208000"/>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5" name="Line 458"/>
            <p:cNvSpPr>
              <a:spLocks noChangeShapeType="1"/>
            </p:cNvSpPr>
            <p:nvPr/>
          </p:nvSpPr>
          <p:spPr bwMode="auto">
            <a:xfrm>
              <a:off x="5487897" y="5063663"/>
              <a:ext cx="1920875"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16" name="Line 459"/>
            <p:cNvSpPr>
              <a:spLocks noChangeShapeType="1"/>
            </p:cNvSpPr>
            <p:nvPr/>
          </p:nvSpPr>
          <p:spPr bwMode="auto">
            <a:xfrm flipV="1">
              <a:off x="5487897" y="5063663"/>
              <a:ext cx="0" cy="20637"/>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17" name="Line 460"/>
            <p:cNvSpPr>
              <a:spLocks noChangeShapeType="1"/>
            </p:cNvSpPr>
            <p:nvPr/>
          </p:nvSpPr>
          <p:spPr bwMode="auto">
            <a:xfrm flipV="1">
              <a:off x="5967322" y="5063663"/>
              <a:ext cx="0" cy="206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18" name="Line 461"/>
            <p:cNvSpPr>
              <a:spLocks noChangeShapeType="1"/>
            </p:cNvSpPr>
            <p:nvPr/>
          </p:nvSpPr>
          <p:spPr bwMode="auto">
            <a:xfrm flipV="1">
              <a:off x="6448335" y="5063663"/>
              <a:ext cx="0" cy="206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19" name="Line 462"/>
            <p:cNvSpPr>
              <a:spLocks noChangeShapeType="1"/>
            </p:cNvSpPr>
            <p:nvPr/>
          </p:nvSpPr>
          <p:spPr bwMode="auto">
            <a:xfrm flipV="1">
              <a:off x="6927760" y="5063663"/>
              <a:ext cx="0" cy="206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20" name="Rectangle 464"/>
            <p:cNvSpPr>
              <a:spLocks noChangeArrowheads="1"/>
            </p:cNvSpPr>
            <p:nvPr/>
          </p:nvSpPr>
          <p:spPr bwMode="auto">
            <a:xfrm>
              <a:off x="5386297" y="49969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921" name="Rectangle 465"/>
            <p:cNvSpPr>
              <a:spLocks noChangeArrowheads="1"/>
            </p:cNvSpPr>
            <p:nvPr/>
          </p:nvSpPr>
          <p:spPr bwMode="auto">
            <a:xfrm>
              <a:off x="5386297" y="47842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a:t>
              </a:r>
              <a:endParaRPr lang="nb-NO" sz="700">
                <a:latin typeface="Times New Roman" panose="02020603050405020304" pitchFamily="18" charset="0"/>
                <a:cs typeface="Times New Roman" panose="02020603050405020304" pitchFamily="18" charset="0"/>
              </a:endParaRPr>
            </a:p>
          </p:txBody>
        </p:sp>
        <p:sp>
          <p:nvSpPr>
            <p:cNvPr id="922" name="Rectangle 466"/>
            <p:cNvSpPr>
              <a:spLocks noChangeArrowheads="1"/>
            </p:cNvSpPr>
            <p:nvPr/>
          </p:nvSpPr>
          <p:spPr bwMode="auto">
            <a:xfrm>
              <a:off x="5386297" y="45683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923" name="Rectangle 467"/>
            <p:cNvSpPr>
              <a:spLocks noChangeArrowheads="1"/>
            </p:cNvSpPr>
            <p:nvPr/>
          </p:nvSpPr>
          <p:spPr bwMode="auto">
            <a:xfrm>
              <a:off x="5386297" y="435722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a:t>
              </a:r>
              <a:endParaRPr lang="nb-NO" sz="700">
                <a:latin typeface="Times New Roman" panose="02020603050405020304" pitchFamily="18" charset="0"/>
                <a:cs typeface="Times New Roman" panose="02020603050405020304" pitchFamily="18" charset="0"/>
              </a:endParaRPr>
            </a:p>
          </p:txBody>
        </p:sp>
        <p:sp>
          <p:nvSpPr>
            <p:cNvPr id="924" name="Rectangle 468"/>
            <p:cNvSpPr>
              <a:spLocks noChangeArrowheads="1"/>
            </p:cNvSpPr>
            <p:nvPr/>
          </p:nvSpPr>
          <p:spPr bwMode="auto">
            <a:xfrm>
              <a:off x="5386297" y="414132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925" name="Text Box 520"/>
            <p:cNvSpPr txBox="1">
              <a:spLocks noChangeArrowheads="1"/>
            </p:cNvSpPr>
            <p:nvPr/>
          </p:nvSpPr>
          <p:spPr bwMode="auto">
            <a:xfrm>
              <a:off x="6567397" y="4365163"/>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926" name="Rectangle 553"/>
            <p:cNvSpPr>
              <a:spLocks noChangeArrowheads="1"/>
            </p:cNvSpPr>
            <p:nvPr/>
          </p:nvSpPr>
          <p:spPr bwMode="auto">
            <a:xfrm>
              <a:off x="6007010" y="5470063"/>
              <a:ext cx="476250" cy="152400"/>
            </a:xfrm>
            <a:prstGeom prst="rect">
              <a:avLst/>
            </a:prstGeom>
            <a:noFill/>
            <a:ln w="9525">
              <a:noFill/>
              <a:miter lim="800000"/>
              <a:headEnd/>
              <a:tailEnd/>
            </a:ln>
          </p:spPr>
          <p:txBody>
            <a:bodyPr wrap="none" lIns="0" tIns="0" rIns="0" bIns="0">
              <a:spAutoFit/>
            </a:bodyPr>
            <a:lstStyle/>
            <a:p>
              <a:r>
                <a:rPr lang="nb-NO" sz="1000" b="1">
                  <a:solidFill>
                    <a:srgbClr val="000000"/>
                  </a:solidFill>
                  <a:latin typeface="Times New Roman" panose="02020603050405020304" pitchFamily="18" charset="0"/>
                  <a:cs typeface="Times New Roman" panose="02020603050405020304" pitchFamily="18" charset="0"/>
                </a:rPr>
                <a:t>EDEM1 </a:t>
              </a:r>
              <a:endParaRPr lang="nb-NO" sz="1000">
                <a:latin typeface="Times New Roman" panose="02020603050405020304" pitchFamily="18" charset="0"/>
                <a:cs typeface="Times New Roman" panose="02020603050405020304" pitchFamily="18" charset="0"/>
              </a:endParaRPr>
            </a:p>
          </p:txBody>
        </p:sp>
        <p:sp>
          <p:nvSpPr>
            <p:cNvPr id="927" name="Rectangle 563"/>
            <p:cNvSpPr>
              <a:spLocks noChangeArrowheads="1"/>
            </p:cNvSpPr>
            <p:nvPr/>
          </p:nvSpPr>
          <p:spPr bwMode="auto">
            <a:xfrm rot="16200000">
              <a:off x="4697263" y="5816430"/>
              <a:ext cx="997068"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Fold enrichment</a:t>
              </a:r>
              <a:endParaRPr lang="nb-NO" sz="1100" b="1">
                <a:latin typeface="Times New Roman" panose="02020603050405020304" pitchFamily="18" charset="0"/>
                <a:cs typeface="Times New Roman" panose="02020603050405020304" pitchFamily="18" charset="0"/>
              </a:endParaRPr>
            </a:p>
          </p:txBody>
        </p:sp>
        <p:sp>
          <p:nvSpPr>
            <p:cNvPr id="928" name="Rectangle 522"/>
            <p:cNvSpPr>
              <a:spLocks noChangeArrowheads="1"/>
            </p:cNvSpPr>
            <p:nvPr/>
          </p:nvSpPr>
          <p:spPr bwMode="auto">
            <a:xfrm>
              <a:off x="5630772" y="6281275"/>
              <a:ext cx="192088" cy="55563"/>
            </a:xfrm>
            <a:prstGeom prst="rect">
              <a:avLst/>
            </a:prstGeom>
            <a:solidFill>
              <a:schemeClr val="bg2"/>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29" name="Rectangle 523"/>
            <p:cNvSpPr>
              <a:spLocks noChangeArrowheads="1"/>
            </p:cNvSpPr>
            <p:nvPr/>
          </p:nvSpPr>
          <p:spPr bwMode="auto">
            <a:xfrm>
              <a:off x="6110197" y="6122525"/>
              <a:ext cx="188913" cy="214313"/>
            </a:xfrm>
            <a:prstGeom prst="rect">
              <a:avLst/>
            </a:prstGeom>
            <a:solidFill>
              <a:srgbClr val="0070C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0" name="Rectangle 524"/>
            <p:cNvSpPr>
              <a:spLocks noChangeArrowheads="1"/>
            </p:cNvSpPr>
            <p:nvPr/>
          </p:nvSpPr>
          <p:spPr bwMode="auto">
            <a:xfrm>
              <a:off x="6588035" y="5844713"/>
              <a:ext cx="192087" cy="492125"/>
            </a:xfrm>
            <a:prstGeom prst="rect">
              <a:avLst/>
            </a:prstGeom>
            <a:solidFill>
              <a:srgbClr val="C00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1" name="Rectangle 525"/>
            <p:cNvSpPr>
              <a:spLocks noChangeArrowheads="1"/>
            </p:cNvSpPr>
            <p:nvPr/>
          </p:nvSpPr>
          <p:spPr bwMode="auto">
            <a:xfrm>
              <a:off x="7067460" y="5600238"/>
              <a:ext cx="187325" cy="736600"/>
            </a:xfrm>
            <a:prstGeom prst="rect">
              <a:avLst/>
            </a:prstGeom>
            <a:solidFill>
              <a:srgbClr val="008000"/>
            </a:solidFill>
            <a:ln w="6350">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2" name="Line 526"/>
            <p:cNvSpPr>
              <a:spLocks noChangeShapeType="1"/>
            </p:cNvSpPr>
            <p:nvPr/>
          </p:nvSpPr>
          <p:spPr bwMode="auto">
            <a:xfrm flipV="1">
              <a:off x="5724435" y="6274925"/>
              <a:ext cx="0" cy="635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3" name="Line 527"/>
            <p:cNvSpPr>
              <a:spLocks noChangeShapeType="1"/>
            </p:cNvSpPr>
            <p:nvPr/>
          </p:nvSpPr>
          <p:spPr bwMode="auto">
            <a:xfrm>
              <a:off x="5713322" y="6274925"/>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4" name="Line 528"/>
            <p:cNvSpPr>
              <a:spLocks noChangeShapeType="1"/>
            </p:cNvSpPr>
            <p:nvPr/>
          </p:nvSpPr>
          <p:spPr bwMode="auto">
            <a:xfrm flipV="1">
              <a:off x="6205447" y="6071725"/>
              <a:ext cx="0" cy="5080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5" name="Line 529"/>
            <p:cNvSpPr>
              <a:spLocks noChangeShapeType="1"/>
            </p:cNvSpPr>
            <p:nvPr/>
          </p:nvSpPr>
          <p:spPr bwMode="auto">
            <a:xfrm>
              <a:off x="6187985" y="6071725"/>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6" name="Line 530"/>
            <p:cNvSpPr>
              <a:spLocks noChangeShapeType="1"/>
            </p:cNvSpPr>
            <p:nvPr/>
          </p:nvSpPr>
          <p:spPr bwMode="auto">
            <a:xfrm flipV="1">
              <a:off x="6681697" y="5770100"/>
              <a:ext cx="0" cy="74613"/>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7" name="Line 531"/>
            <p:cNvSpPr>
              <a:spLocks noChangeShapeType="1"/>
            </p:cNvSpPr>
            <p:nvPr/>
          </p:nvSpPr>
          <p:spPr bwMode="auto">
            <a:xfrm>
              <a:off x="6668997" y="5770100"/>
              <a:ext cx="30163"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8" name="Line 532"/>
            <p:cNvSpPr>
              <a:spLocks noChangeShapeType="1"/>
            </p:cNvSpPr>
            <p:nvPr/>
          </p:nvSpPr>
          <p:spPr bwMode="auto">
            <a:xfrm flipV="1">
              <a:off x="7162710" y="5533563"/>
              <a:ext cx="0" cy="6667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39" name="Line 533"/>
            <p:cNvSpPr>
              <a:spLocks noChangeShapeType="1"/>
            </p:cNvSpPr>
            <p:nvPr/>
          </p:nvSpPr>
          <p:spPr bwMode="auto">
            <a:xfrm>
              <a:off x="7150010" y="5533563"/>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0" name="Line 534"/>
            <p:cNvSpPr>
              <a:spLocks noChangeShapeType="1"/>
            </p:cNvSpPr>
            <p:nvPr/>
          </p:nvSpPr>
          <p:spPr bwMode="auto">
            <a:xfrm>
              <a:off x="5724435" y="6281275"/>
              <a:ext cx="0" cy="4763"/>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1" name="Line 535"/>
            <p:cNvSpPr>
              <a:spLocks noChangeShapeType="1"/>
            </p:cNvSpPr>
            <p:nvPr/>
          </p:nvSpPr>
          <p:spPr bwMode="auto">
            <a:xfrm>
              <a:off x="5713322" y="6286038"/>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2" name="Line 536"/>
            <p:cNvSpPr>
              <a:spLocks noChangeShapeType="1"/>
            </p:cNvSpPr>
            <p:nvPr/>
          </p:nvSpPr>
          <p:spPr bwMode="auto">
            <a:xfrm>
              <a:off x="6205447" y="6122525"/>
              <a:ext cx="0" cy="47625"/>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3" name="Line 537"/>
            <p:cNvSpPr>
              <a:spLocks noChangeShapeType="1"/>
            </p:cNvSpPr>
            <p:nvPr/>
          </p:nvSpPr>
          <p:spPr bwMode="auto">
            <a:xfrm>
              <a:off x="6187985" y="6170150"/>
              <a:ext cx="26987"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4" name="Line 538"/>
            <p:cNvSpPr>
              <a:spLocks noChangeShapeType="1"/>
            </p:cNvSpPr>
            <p:nvPr/>
          </p:nvSpPr>
          <p:spPr bwMode="auto">
            <a:xfrm>
              <a:off x="6681697" y="5844713"/>
              <a:ext cx="0" cy="7778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5" name="Line 539"/>
            <p:cNvSpPr>
              <a:spLocks noChangeShapeType="1"/>
            </p:cNvSpPr>
            <p:nvPr/>
          </p:nvSpPr>
          <p:spPr bwMode="auto">
            <a:xfrm>
              <a:off x="6668997" y="5922500"/>
              <a:ext cx="30163"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6" name="Line 540"/>
            <p:cNvSpPr>
              <a:spLocks noChangeShapeType="1"/>
            </p:cNvSpPr>
            <p:nvPr/>
          </p:nvSpPr>
          <p:spPr bwMode="auto">
            <a:xfrm>
              <a:off x="7162710" y="5600238"/>
              <a:ext cx="0" cy="71437"/>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7" name="Line 541"/>
            <p:cNvSpPr>
              <a:spLocks noChangeShapeType="1"/>
            </p:cNvSpPr>
            <p:nvPr/>
          </p:nvSpPr>
          <p:spPr bwMode="auto">
            <a:xfrm>
              <a:off x="7150010" y="5671675"/>
              <a:ext cx="28575" cy="0"/>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48" name="Line 542"/>
            <p:cNvSpPr>
              <a:spLocks noChangeShapeType="1"/>
            </p:cNvSpPr>
            <p:nvPr/>
          </p:nvSpPr>
          <p:spPr bwMode="auto">
            <a:xfrm>
              <a:off x="5486310" y="5470063"/>
              <a:ext cx="0" cy="86677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49" name="Line 543"/>
            <p:cNvSpPr>
              <a:spLocks noChangeShapeType="1"/>
            </p:cNvSpPr>
            <p:nvPr/>
          </p:nvSpPr>
          <p:spPr bwMode="auto">
            <a:xfrm>
              <a:off x="5470435" y="633683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0" name="Line 544"/>
            <p:cNvSpPr>
              <a:spLocks noChangeShapeType="1"/>
            </p:cNvSpPr>
            <p:nvPr/>
          </p:nvSpPr>
          <p:spPr bwMode="auto">
            <a:xfrm>
              <a:off x="5470435" y="6122525"/>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1" name="Line 545"/>
            <p:cNvSpPr>
              <a:spLocks noChangeShapeType="1"/>
            </p:cNvSpPr>
            <p:nvPr/>
          </p:nvSpPr>
          <p:spPr bwMode="auto">
            <a:xfrm>
              <a:off x="5470435" y="5903450"/>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2" name="Line 546"/>
            <p:cNvSpPr>
              <a:spLocks noChangeShapeType="1"/>
            </p:cNvSpPr>
            <p:nvPr/>
          </p:nvSpPr>
          <p:spPr bwMode="auto">
            <a:xfrm>
              <a:off x="5470435" y="568913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3" name="Line 547"/>
            <p:cNvSpPr>
              <a:spLocks noChangeShapeType="1"/>
            </p:cNvSpPr>
            <p:nvPr/>
          </p:nvSpPr>
          <p:spPr bwMode="auto">
            <a:xfrm>
              <a:off x="5470435" y="5470063"/>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4" name="Line 548"/>
            <p:cNvSpPr>
              <a:spLocks noChangeShapeType="1"/>
            </p:cNvSpPr>
            <p:nvPr/>
          </p:nvSpPr>
          <p:spPr bwMode="auto">
            <a:xfrm>
              <a:off x="5486310" y="6336838"/>
              <a:ext cx="1912937"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55" name="Line 549"/>
            <p:cNvSpPr>
              <a:spLocks noChangeShapeType="1"/>
            </p:cNvSpPr>
            <p:nvPr/>
          </p:nvSpPr>
          <p:spPr bwMode="auto">
            <a:xfrm flipV="1">
              <a:off x="5486310" y="6336838"/>
              <a:ext cx="0" cy="23812"/>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956" name="Line 550"/>
            <p:cNvSpPr>
              <a:spLocks noChangeShapeType="1"/>
            </p:cNvSpPr>
            <p:nvPr/>
          </p:nvSpPr>
          <p:spPr bwMode="auto">
            <a:xfrm flipV="1">
              <a:off x="5967322" y="6336838"/>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57" name="Line 551"/>
            <p:cNvSpPr>
              <a:spLocks noChangeShapeType="1"/>
            </p:cNvSpPr>
            <p:nvPr/>
          </p:nvSpPr>
          <p:spPr bwMode="auto">
            <a:xfrm flipV="1">
              <a:off x="6443572" y="6336838"/>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58" name="Line 552"/>
            <p:cNvSpPr>
              <a:spLocks noChangeShapeType="1"/>
            </p:cNvSpPr>
            <p:nvPr/>
          </p:nvSpPr>
          <p:spPr bwMode="auto">
            <a:xfrm flipV="1">
              <a:off x="6924585" y="6336838"/>
              <a:ext cx="0" cy="23812"/>
            </a:xfrm>
            <a:prstGeom prst="line">
              <a:avLst/>
            </a:prstGeom>
            <a:noFill/>
            <a:ln w="635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59" name="Rectangle 554"/>
            <p:cNvSpPr>
              <a:spLocks noChangeArrowheads="1"/>
            </p:cNvSpPr>
            <p:nvPr/>
          </p:nvSpPr>
          <p:spPr bwMode="auto">
            <a:xfrm>
              <a:off x="5375185" y="628127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960" name="Rectangle 555"/>
            <p:cNvSpPr>
              <a:spLocks noChangeArrowheads="1"/>
            </p:cNvSpPr>
            <p:nvPr/>
          </p:nvSpPr>
          <p:spPr bwMode="auto">
            <a:xfrm>
              <a:off x="5375185" y="6068550"/>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a:t>
              </a:r>
              <a:endParaRPr lang="nb-NO" sz="700">
                <a:latin typeface="Times New Roman" panose="02020603050405020304" pitchFamily="18" charset="0"/>
                <a:cs typeface="Times New Roman" panose="02020603050405020304" pitchFamily="18" charset="0"/>
              </a:endParaRPr>
            </a:p>
          </p:txBody>
        </p:sp>
        <p:sp>
          <p:nvSpPr>
            <p:cNvPr id="961" name="Rectangle 556"/>
            <p:cNvSpPr>
              <a:spLocks noChangeArrowheads="1"/>
            </p:cNvSpPr>
            <p:nvPr/>
          </p:nvSpPr>
          <p:spPr bwMode="auto">
            <a:xfrm>
              <a:off x="5375185" y="584947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962" name="Rectangle 557"/>
            <p:cNvSpPr>
              <a:spLocks noChangeArrowheads="1"/>
            </p:cNvSpPr>
            <p:nvPr/>
          </p:nvSpPr>
          <p:spPr bwMode="auto">
            <a:xfrm>
              <a:off x="5375185" y="5633575"/>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a:t>
              </a:r>
              <a:endParaRPr lang="nb-NO" sz="700">
                <a:latin typeface="Times New Roman" panose="02020603050405020304" pitchFamily="18" charset="0"/>
                <a:cs typeface="Times New Roman" panose="02020603050405020304" pitchFamily="18" charset="0"/>
              </a:endParaRPr>
            </a:p>
          </p:txBody>
        </p:sp>
        <p:sp>
          <p:nvSpPr>
            <p:cNvPr id="963" name="Rectangle 558"/>
            <p:cNvSpPr>
              <a:spLocks noChangeArrowheads="1"/>
            </p:cNvSpPr>
            <p:nvPr/>
          </p:nvSpPr>
          <p:spPr bwMode="auto">
            <a:xfrm>
              <a:off x="5375185" y="5414500"/>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964" name="Rectangle 559"/>
            <p:cNvSpPr>
              <a:spLocks noChangeArrowheads="1"/>
            </p:cNvSpPr>
            <p:nvPr/>
          </p:nvSpPr>
          <p:spPr bwMode="auto">
            <a:xfrm>
              <a:off x="5618072" y="6371763"/>
              <a:ext cx="231775" cy="168275"/>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IgG</a:t>
              </a:r>
              <a:endParaRPr lang="nb-NO" sz="1100" b="1">
                <a:latin typeface="Times New Roman" panose="02020603050405020304" pitchFamily="18" charset="0"/>
                <a:cs typeface="Times New Roman" panose="02020603050405020304" pitchFamily="18" charset="0"/>
              </a:endParaRPr>
            </a:p>
          </p:txBody>
        </p:sp>
        <p:sp>
          <p:nvSpPr>
            <p:cNvPr id="965" name="Rectangle 560"/>
            <p:cNvSpPr>
              <a:spLocks noChangeArrowheads="1"/>
            </p:cNvSpPr>
            <p:nvPr/>
          </p:nvSpPr>
          <p:spPr bwMode="auto">
            <a:xfrm>
              <a:off x="6134010" y="6371763"/>
              <a:ext cx="101600" cy="168275"/>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C</a:t>
              </a:r>
              <a:endParaRPr lang="nb-NO" sz="1100" b="1">
                <a:latin typeface="Times New Roman" panose="02020603050405020304" pitchFamily="18" charset="0"/>
                <a:cs typeface="Times New Roman" panose="02020603050405020304" pitchFamily="18" charset="0"/>
              </a:endParaRPr>
            </a:p>
          </p:txBody>
        </p:sp>
        <p:sp>
          <p:nvSpPr>
            <p:cNvPr id="966" name="Rectangle 561"/>
            <p:cNvSpPr>
              <a:spLocks noChangeArrowheads="1"/>
            </p:cNvSpPr>
            <p:nvPr/>
          </p:nvSpPr>
          <p:spPr bwMode="auto">
            <a:xfrm>
              <a:off x="6573747" y="6371763"/>
              <a:ext cx="219612"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24h</a:t>
              </a:r>
              <a:endParaRPr lang="nb-NO" sz="1100" b="1">
                <a:latin typeface="Times New Roman" panose="02020603050405020304" pitchFamily="18" charset="0"/>
                <a:cs typeface="Times New Roman" panose="02020603050405020304" pitchFamily="18" charset="0"/>
              </a:endParaRPr>
            </a:p>
          </p:txBody>
        </p:sp>
        <p:sp>
          <p:nvSpPr>
            <p:cNvPr id="967" name="Rectangle 562"/>
            <p:cNvSpPr>
              <a:spLocks noChangeArrowheads="1"/>
            </p:cNvSpPr>
            <p:nvPr/>
          </p:nvSpPr>
          <p:spPr bwMode="auto">
            <a:xfrm>
              <a:off x="7053172" y="6371763"/>
              <a:ext cx="219612"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48h</a:t>
              </a:r>
              <a:endParaRPr lang="nb-NO" sz="1100" b="1">
                <a:latin typeface="Times New Roman" panose="02020603050405020304" pitchFamily="18" charset="0"/>
                <a:cs typeface="Times New Roman" panose="02020603050405020304" pitchFamily="18" charset="0"/>
              </a:endParaRPr>
            </a:p>
          </p:txBody>
        </p:sp>
        <p:sp>
          <p:nvSpPr>
            <p:cNvPr id="968" name="Text Box 564"/>
            <p:cNvSpPr txBox="1">
              <a:spLocks noChangeArrowheads="1"/>
            </p:cNvSpPr>
            <p:nvPr/>
          </p:nvSpPr>
          <p:spPr bwMode="auto">
            <a:xfrm>
              <a:off x="6561570" y="5587538"/>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972" name="Text Box 583"/>
            <p:cNvSpPr txBox="1">
              <a:spLocks noChangeArrowheads="1"/>
            </p:cNvSpPr>
            <p:nvPr/>
          </p:nvSpPr>
          <p:spPr bwMode="auto">
            <a:xfrm>
              <a:off x="6797585" y="2666176"/>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973" name="Line 584"/>
            <p:cNvSpPr>
              <a:spLocks noChangeShapeType="1"/>
            </p:cNvSpPr>
            <p:nvPr/>
          </p:nvSpPr>
          <p:spPr bwMode="auto">
            <a:xfrm flipV="1">
              <a:off x="6682357" y="4284200"/>
              <a:ext cx="0" cy="108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74" name="Line 585"/>
            <p:cNvSpPr>
              <a:spLocks noChangeShapeType="1"/>
            </p:cNvSpPr>
            <p:nvPr/>
          </p:nvSpPr>
          <p:spPr bwMode="auto">
            <a:xfrm>
              <a:off x="6684647" y="4284200"/>
              <a:ext cx="486000"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75" name="Line 586"/>
            <p:cNvSpPr>
              <a:spLocks noChangeShapeType="1"/>
            </p:cNvSpPr>
            <p:nvPr/>
          </p:nvSpPr>
          <p:spPr bwMode="auto">
            <a:xfrm>
              <a:off x="7176076" y="4285788"/>
              <a:ext cx="0" cy="36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76" name="Text Box 587"/>
            <p:cNvSpPr txBox="1">
              <a:spLocks noChangeArrowheads="1"/>
            </p:cNvSpPr>
            <p:nvPr/>
          </p:nvSpPr>
          <p:spPr bwMode="auto">
            <a:xfrm>
              <a:off x="6800760" y="4115925"/>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977" name="Line 589"/>
            <p:cNvSpPr>
              <a:spLocks noChangeShapeType="1"/>
            </p:cNvSpPr>
            <p:nvPr/>
          </p:nvSpPr>
          <p:spPr bwMode="auto">
            <a:xfrm>
              <a:off x="6674860" y="5462125"/>
              <a:ext cx="486000"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78" name="Line 590"/>
            <p:cNvSpPr>
              <a:spLocks noChangeShapeType="1"/>
            </p:cNvSpPr>
            <p:nvPr/>
          </p:nvSpPr>
          <p:spPr bwMode="auto">
            <a:xfrm>
              <a:off x="7161527" y="5463713"/>
              <a:ext cx="0" cy="36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79" name="Text Box 591"/>
            <p:cNvSpPr txBox="1">
              <a:spLocks noChangeArrowheads="1"/>
            </p:cNvSpPr>
            <p:nvPr/>
          </p:nvSpPr>
          <p:spPr bwMode="auto">
            <a:xfrm>
              <a:off x="6795997" y="5284325"/>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980" name="Line 592"/>
            <p:cNvSpPr>
              <a:spLocks noChangeShapeType="1"/>
            </p:cNvSpPr>
            <p:nvPr/>
          </p:nvSpPr>
          <p:spPr bwMode="auto">
            <a:xfrm>
              <a:off x="6674681" y="5462125"/>
              <a:ext cx="0" cy="144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1" name="Rectangle 698"/>
            <p:cNvSpPr>
              <a:spLocks noChangeArrowheads="1"/>
            </p:cNvSpPr>
            <p:nvPr/>
          </p:nvSpPr>
          <p:spPr bwMode="auto">
            <a:xfrm>
              <a:off x="5992722" y="1541748"/>
              <a:ext cx="780663" cy="153888"/>
            </a:xfrm>
            <a:prstGeom prst="rect">
              <a:avLst/>
            </a:prstGeom>
            <a:noFill/>
            <a:ln w="9525">
              <a:noFill/>
              <a:miter lim="800000"/>
              <a:headEnd/>
              <a:tailEnd/>
            </a:ln>
          </p:spPr>
          <p:txBody>
            <a:bodyPr wrap="none" lIns="0" tIns="0" rIns="0" bIns="0">
              <a:spAutoFit/>
            </a:bodyPr>
            <a:lstStyle/>
            <a:p>
              <a:r>
                <a:rPr lang="nb-NO" sz="1000" b="1" dirty="0">
                  <a:solidFill>
                    <a:srgbClr val="000000"/>
                  </a:solidFill>
                  <a:latin typeface="Times New Roman" panose="02020603050405020304" pitchFamily="18" charset="0"/>
                  <a:cs typeface="Times New Roman" panose="02020603050405020304" pitchFamily="18" charset="0"/>
                </a:rPr>
                <a:t>PSA </a:t>
              </a:r>
              <a:r>
                <a:rPr lang="nb-NO" sz="1000" b="1" dirty="0" err="1">
                  <a:solidFill>
                    <a:srgbClr val="000000"/>
                  </a:solidFill>
                  <a:latin typeface="Times New Roman" panose="02020603050405020304" pitchFamily="18" charset="0"/>
                  <a:cs typeface="Times New Roman" panose="02020603050405020304" pitchFamily="18" charset="0"/>
                </a:rPr>
                <a:t>enhancer</a:t>
              </a:r>
              <a:endParaRPr lang="nb-NO" sz="1000" dirty="0">
                <a:latin typeface="Times New Roman" panose="02020603050405020304" pitchFamily="18" charset="0"/>
                <a:cs typeface="Times New Roman" panose="02020603050405020304" pitchFamily="18" charset="0"/>
              </a:endParaRPr>
            </a:p>
          </p:txBody>
        </p:sp>
        <p:sp>
          <p:nvSpPr>
            <p:cNvPr id="982" name="Rectangle 662"/>
            <p:cNvSpPr>
              <a:spLocks noChangeArrowheads="1"/>
            </p:cNvSpPr>
            <p:nvPr/>
          </p:nvSpPr>
          <p:spPr bwMode="auto">
            <a:xfrm>
              <a:off x="6105435" y="2505838"/>
              <a:ext cx="196850" cy="95250"/>
            </a:xfrm>
            <a:prstGeom prst="rect">
              <a:avLst/>
            </a:prstGeom>
            <a:solidFill>
              <a:srgbClr val="0070C0"/>
            </a:solidFill>
            <a:ln w="3175">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3" name="Rectangle 663"/>
            <p:cNvSpPr>
              <a:spLocks noChangeArrowheads="1"/>
            </p:cNvSpPr>
            <p:nvPr/>
          </p:nvSpPr>
          <p:spPr bwMode="auto">
            <a:xfrm>
              <a:off x="6591210" y="2074038"/>
              <a:ext cx="193675" cy="527050"/>
            </a:xfrm>
            <a:prstGeom prst="rect">
              <a:avLst/>
            </a:prstGeom>
            <a:solidFill>
              <a:srgbClr val="C00000"/>
            </a:solidFill>
            <a:ln w="3175">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4" name="Rectangle 664"/>
            <p:cNvSpPr>
              <a:spLocks noChangeArrowheads="1"/>
            </p:cNvSpPr>
            <p:nvPr/>
          </p:nvSpPr>
          <p:spPr bwMode="auto">
            <a:xfrm>
              <a:off x="7073810" y="1839088"/>
              <a:ext cx="195262" cy="762000"/>
            </a:xfrm>
            <a:prstGeom prst="rect">
              <a:avLst/>
            </a:prstGeom>
            <a:solidFill>
              <a:srgbClr val="008000"/>
            </a:solidFill>
            <a:ln w="3175">
              <a:solidFill>
                <a:srgbClr val="000000"/>
              </a:solid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5" name="Line 665"/>
            <p:cNvSpPr>
              <a:spLocks noChangeShapeType="1"/>
            </p:cNvSpPr>
            <p:nvPr/>
          </p:nvSpPr>
          <p:spPr bwMode="auto">
            <a:xfrm>
              <a:off x="5719672" y="2601088"/>
              <a:ext cx="0"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6" name="Line 666"/>
            <p:cNvSpPr>
              <a:spLocks noChangeShapeType="1"/>
            </p:cNvSpPr>
            <p:nvPr/>
          </p:nvSpPr>
          <p:spPr bwMode="auto">
            <a:xfrm>
              <a:off x="5706972" y="2601088"/>
              <a:ext cx="28575"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7" name="Line 667"/>
            <p:cNvSpPr>
              <a:spLocks noChangeShapeType="1"/>
            </p:cNvSpPr>
            <p:nvPr/>
          </p:nvSpPr>
          <p:spPr bwMode="auto">
            <a:xfrm flipV="1">
              <a:off x="6202272" y="2499488"/>
              <a:ext cx="0" cy="635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8" name="Line 668"/>
            <p:cNvSpPr>
              <a:spLocks noChangeShapeType="1"/>
            </p:cNvSpPr>
            <p:nvPr/>
          </p:nvSpPr>
          <p:spPr bwMode="auto">
            <a:xfrm>
              <a:off x="6192747" y="2499488"/>
              <a:ext cx="26988"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89" name="Line 669"/>
            <p:cNvSpPr>
              <a:spLocks noChangeShapeType="1"/>
            </p:cNvSpPr>
            <p:nvPr/>
          </p:nvSpPr>
          <p:spPr bwMode="auto">
            <a:xfrm flipV="1">
              <a:off x="6688047" y="2056576"/>
              <a:ext cx="0" cy="17462"/>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0" name="Line 670"/>
            <p:cNvSpPr>
              <a:spLocks noChangeShapeType="1"/>
            </p:cNvSpPr>
            <p:nvPr/>
          </p:nvSpPr>
          <p:spPr bwMode="auto">
            <a:xfrm>
              <a:off x="6675347" y="2056576"/>
              <a:ext cx="28575"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1" name="Line 671"/>
            <p:cNvSpPr>
              <a:spLocks noChangeShapeType="1"/>
            </p:cNvSpPr>
            <p:nvPr/>
          </p:nvSpPr>
          <p:spPr bwMode="auto">
            <a:xfrm flipV="1">
              <a:off x="7170647" y="1818451"/>
              <a:ext cx="0" cy="20637"/>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2" name="Line 672"/>
            <p:cNvSpPr>
              <a:spLocks noChangeShapeType="1"/>
            </p:cNvSpPr>
            <p:nvPr/>
          </p:nvSpPr>
          <p:spPr bwMode="auto">
            <a:xfrm>
              <a:off x="7157947" y="1818451"/>
              <a:ext cx="30163"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3" name="Line 673"/>
            <p:cNvSpPr>
              <a:spLocks noChangeShapeType="1"/>
            </p:cNvSpPr>
            <p:nvPr/>
          </p:nvSpPr>
          <p:spPr bwMode="auto">
            <a:xfrm>
              <a:off x="5719672" y="2601088"/>
              <a:ext cx="0"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4" name="Line 674"/>
            <p:cNvSpPr>
              <a:spLocks noChangeShapeType="1"/>
            </p:cNvSpPr>
            <p:nvPr/>
          </p:nvSpPr>
          <p:spPr bwMode="auto">
            <a:xfrm>
              <a:off x="5706972" y="2601088"/>
              <a:ext cx="28575"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5" name="Line 675"/>
            <p:cNvSpPr>
              <a:spLocks noChangeShapeType="1"/>
            </p:cNvSpPr>
            <p:nvPr/>
          </p:nvSpPr>
          <p:spPr bwMode="auto">
            <a:xfrm>
              <a:off x="6202272" y="2505838"/>
              <a:ext cx="0" cy="7938"/>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6" name="Line 676"/>
            <p:cNvSpPr>
              <a:spLocks noChangeShapeType="1"/>
            </p:cNvSpPr>
            <p:nvPr/>
          </p:nvSpPr>
          <p:spPr bwMode="auto">
            <a:xfrm>
              <a:off x="6192747" y="2513776"/>
              <a:ext cx="26988"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7" name="Line 677"/>
            <p:cNvSpPr>
              <a:spLocks noChangeShapeType="1"/>
            </p:cNvSpPr>
            <p:nvPr/>
          </p:nvSpPr>
          <p:spPr bwMode="auto">
            <a:xfrm>
              <a:off x="6688047" y="2074038"/>
              <a:ext cx="0" cy="22225"/>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8" name="Line 678"/>
            <p:cNvSpPr>
              <a:spLocks noChangeShapeType="1"/>
            </p:cNvSpPr>
            <p:nvPr/>
          </p:nvSpPr>
          <p:spPr bwMode="auto">
            <a:xfrm>
              <a:off x="6675347" y="2096263"/>
              <a:ext cx="28575"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999" name="Line 679"/>
            <p:cNvSpPr>
              <a:spLocks noChangeShapeType="1"/>
            </p:cNvSpPr>
            <p:nvPr/>
          </p:nvSpPr>
          <p:spPr bwMode="auto">
            <a:xfrm>
              <a:off x="7170647" y="1839088"/>
              <a:ext cx="0" cy="22225"/>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00" name="Line 680"/>
            <p:cNvSpPr>
              <a:spLocks noChangeShapeType="1"/>
            </p:cNvSpPr>
            <p:nvPr/>
          </p:nvSpPr>
          <p:spPr bwMode="auto">
            <a:xfrm>
              <a:off x="7157947" y="1861313"/>
              <a:ext cx="30163" cy="0"/>
            </a:xfrm>
            <a:prstGeom prst="line">
              <a:avLst/>
            </a:prstGeom>
            <a:noFill/>
            <a:ln w="3175">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01" name="Line 681"/>
            <p:cNvSpPr>
              <a:spLocks noChangeShapeType="1"/>
            </p:cNvSpPr>
            <p:nvPr/>
          </p:nvSpPr>
          <p:spPr bwMode="auto">
            <a:xfrm>
              <a:off x="5479960" y="1740663"/>
              <a:ext cx="0" cy="8604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2" name="Line 682"/>
            <p:cNvSpPr>
              <a:spLocks noChangeShapeType="1"/>
            </p:cNvSpPr>
            <p:nvPr/>
          </p:nvSpPr>
          <p:spPr bwMode="auto">
            <a:xfrm>
              <a:off x="5464085" y="2601088"/>
              <a:ext cx="15875"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3" name="Line 683"/>
            <p:cNvSpPr>
              <a:spLocks noChangeShapeType="1"/>
            </p:cNvSpPr>
            <p:nvPr/>
          </p:nvSpPr>
          <p:spPr bwMode="auto">
            <a:xfrm>
              <a:off x="5460910" y="2505838"/>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4" name="Line 684"/>
            <p:cNvSpPr>
              <a:spLocks noChangeShapeType="1"/>
            </p:cNvSpPr>
            <p:nvPr/>
          </p:nvSpPr>
          <p:spPr bwMode="auto">
            <a:xfrm>
              <a:off x="5460910" y="2410588"/>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5" name="Line 685"/>
            <p:cNvSpPr>
              <a:spLocks noChangeShapeType="1"/>
            </p:cNvSpPr>
            <p:nvPr/>
          </p:nvSpPr>
          <p:spPr bwMode="auto">
            <a:xfrm>
              <a:off x="5460910" y="2315338"/>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6" name="Line 686"/>
            <p:cNvSpPr>
              <a:spLocks noChangeShapeType="1"/>
            </p:cNvSpPr>
            <p:nvPr/>
          </p:nvSpPr>
          <p:spPr bwMode="auto">
            <a:xfrm>
              <a:off x="5460910" y="2220088"/>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7" name="Line 687"/>
            <p:cNvSpPr>
              <a:spLocks noChangeShapeType="1"/>
            </p:cNvSpPr>
            <p:nvPr/>
          </p:nvSpPr>
          <p:spPr bwMode="auto">
            <a:xfrm>
              <a:off x="5460910" y="212166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8" name="Line 688"/>
            <p:cNvSpPr>
              <a:spLocks noChangeShapeType="1"/>
            </p:cNvSpPr>
            <p:nvPr/>
          </p:nvSpPr>
          <p:spPr bwMode="auto">
            <a:xfrm>
              <a:off x="5460910" y="202641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09" name="Line 689"/>
            <p:cNvSpPr>
              <a:spLocks noChangeShapeType="1"/>
            </p:cNvSpPr>
            <p:nvPr/>
          </p:nvSpPr>
          <p:spPr bwMode="auto">
            <a:xfrm>
              <a:off x="5460910" y="193116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10" name="Line 690"/>
            <p:cNvSpPr>
              <a:spLocks noChangeShapeType="1"/>
            </p:cNvSpPr>
            <p:nvPr/>
          </p:nvSpPr>
          <p:spPr bwMode="auto">
            <a:xfrm>
              <a:off x="5460910" y="183591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11" name="Line 691"/>
            <p:cNvSpPr>
              <a:spLocks noChangeShapeType="1"/>
            </p:cNvSpPr>
            <p:nvPr/>
          </p:nvSpPr>
          <p:spPr bwMode="auto">
            <a:xfrm>
              <a:off x="5460910" y="1740663"/>
              <a:ext cx="17462" cy="0"/>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12" name="Line 692"/>
            <p:cNvSpPr>
              <a:spLocks noChangeShapeType="1"/>
            </p:cNvSpPr>
            <p:nvPr/>
          </p:nvSpPr>
          <p:spPr bwMode="auto">
            <a:xfrm>
              <a:off x="5479960" y="2601088"/>
              <a:ext cx="1935162" cy="0"/>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13" name="Line 693"/>
            <p:cNvSpPr>
              <a:spLocks noChangeShapeType="1"/>
            </p:cNvSpPr>
            <p:nvPr/>
          </p:nvSpPr>
          <p:spPr bwMode="auto">
            <a:xfrm flipV="1">
              <a:off x="5479960" y="2601088"/>
              <a:ext cx="0" cy="22225"/>
            </a:xfrm>
            <a:prstGeom prst="line">
              <a:avLst/>
            </a:prstGeom>
            <a:noFill/>
            <a:ln w="0">
              <a:solidFill>
                <a:srgbClr val="000000"/>
              </a:solidFill>
              <a:round/>
              <a:headEnd/>
              <a:tailEnd/>
            </a:ln>
          </p:spPr>
          <p:txBody>
            <a:bodyPr/>
            <a:lstStyle/>
            <a:p>
              <a:endParaRPr lang="nb-NO" sz="700">
                <a:latin typeface="Times New Roman" panose="02020603050405020304" pitchFamily="18" charset="0"/>
                <a:cs typeface="Times New Roman" panose="02020603050405020304" pitchFamily="18" charset="0"/>
              </a:endParaRPr>
            </a:p>
          </p:txBody>
        </p:sp>
        <p:sp>
          <p:nvSpPr>
            <p:cNvPr id="1014" name="Line 694"/>
            <p:cNvSpPr>
              <a:spLocks noChangeShapeType="1"/>
            </p:cNvSpPr>
            <p:nvPr/>
          </p:nvSpPr>
          <p:spPr bwMode="auto">
            <a:xfrm flipV="1">
              <a:off x="5962560" y="2601088"/>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15" name="Line 695"/>
            <p:cNvSpPr>
              <a:spLocks noChangeShapeType="1"/>
            </p:cNvSpPr>
            <p:nvPr/>
          </p:nvSpPr>
          <p:spPr bwMode="auto">
            <a:xfrm flipV="1">
              <a:off x="6448335" y="2601088"/>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16" name="Line 696"/>
            <p:cNvSpPr>
              <a:spLocks noChangeShapeType="1"/>
            </p:cNvSpPr>
            <p:nvPr/>
          </p:nvSpPr>
          <p:spPr bwMode="auto">
            <a:xfrm flipV="1">
              <a:off x="6930935" y="2601088"/>
              <a:ext cx="0" cy="22225"/>
            </a:xfrm>
            <a:prstGeom prst="line">
              <a:avLst/>
            </a:prstGeom>
            <a:noFill/>
            <a:ln w="0">
              <a:solidFill>
                <a:srgbClr val="000000"/>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17" name="Rectangle 699"/>
            <p:cNvSpPr>
              <a:spLocks noChangeArrowheads="1"/>
            </p:cNvSpPr>
            <p:nvPr/>
          </p:nvSpPr>
          <p:spPr bwMode="auto">
            <a:xfrm>
              <a:off x="5364072" y="25280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0</a:t>
              </a:r>
              <a:endParaRPr lang="nb-NO" sz="700">
                <a:latin typeface="Times New Roman" panose="02020603050405020304" pitchFamily="18" charset="0"/>
                <a:cs typeface="Times New Roman" panose="02020603050405020304" pitchFamily="18" charset="0"/>
              </a:endParaRPr>
            </a:p>
          </p:txBody>
        </p:sp>
        <p:sp>
          <p:nvSpPr>
            <p:cNvPr id="1018" name="Rectangle 700"/>
            <p:cNvSpPr>
              <a:spLocks noChangeArrowheads="1"/>
            </p:cNvSpPr>
            <p:nvPr/>
          </p:nvSpPr>
          <p:spPr bwMode="auto">
            <a:xfrm>
              <a:off x="5364072" y="243281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1</a:t>
              </a:r>
              <a:endParaRPr lang="nb-NO" sz="700">
                <a:latin typeface="Times New Roman" panose="02020603050405020304" pitchFamily="18" charset="0"/>
                <a:cs typeface="Times New Roman" panose="02020603050405020304" pitchFamily="18" charset="0"/>
              </a:endParaRPr>
            </a:p>
          </p:txBody>
        </p:sp>
        <p:sp>
          <p:nvSpPr>
            <p:cNvPr id="1019" name="Rectangle 701"/>
            <p:cNvSpPr>
              <a:spLocks noChangeArrowheads="1"/>
            </p:cNvSpPr>
            <p:nvPr/>
          </p:nvSpPr>
          <p:spPr bwMode="auto">
            <a:xfrm>
              <a:off x="5364072" y="23375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2</a:t>
              </a:r>
              <a:endParaRPr lang="nb-NO" sz="700">
                <a:latin typeface="Times New Roman" panose="02020603050405020304" pitchFamily="18" charset="0"/>
                <a:cs typeface="Times New Roman" panose="02020603050405020304" pitchFamily="18" charset="0"/>
              </a:endParaRPr>
            </a:p>
          </p:txBody>
        </p:sp>
        <p:sp>
          <p:nvSpPr>
            <p:cNvPr id="1020" name="Rectangle 702"/>
            <p:cNvSpPr>
              <a:spLocks noChangeArrowheads="1"/>
            </p:cNvSpPr>
            <p:nvPr/>
          </p:nvSpPr>
          <p:spPr bwMode="auto">
            <a:xfrm>
              <a:off x="5364072" y="224231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3</a:t>
              </a:r>
              <a:endParaRPr lang="nb-NO" sz="700">
                <a:latin typeface="Times New Roman" panose="02020603050405020304" pitchFamily="18" charset="0"/>
                <a:cs typeface="Times New Roman" panose="02020603050405020304" pitchFamily="18" charset="0"/>
              </a:endParaRPr>
            </a:p>
          </p:txBody>
        </p:sp>
        <p:sp>
          <p:nvSpPr>
            <p:cNvPr id="1021" name="Rectangle 703"/>
            <p:cNvSpPr>
              <a:spLocks noChangeArrowheads="1"/>
            </p:cNvSpPr>
            <p:nvPr/>
          </p:nvSpPr>
          <p:spPr bwMode="auto">
            <a:xfrm>
              <a:off x="5364072" y="2147063"/>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4</a:t>
              </a:r>
              <a:endParaRPr lang="nb-NO" sz="700">
                <a:latin typeface="Times New Roman" panose="02020603050405020304" pitchFamily="18" charset="0"/>
                <a:cs typeface="Times New Roman" panose="02020603050405020304" pitchFamily="18" charset="0"/>
              </a:endParaRPr>
            </a:p>
          </p:txBody>
        </p:sp>
        <p:sp>
          <p:nvSpPr>
            <p:cNvPr id="1022" name="Rectangle 704"/>
            <p:cNvSpPr>
              <a:spLocks noChangeArrowheads="1"/>
            </p:cNvSpPr>
            <p:nvPr/>
          </p:nvSpPr>
          <p:spPr bwMode="auto">
            <a:xfrm>
              <a:off x="5364072" y="204863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5</a:t>
              </a:r>
              <a:endParaRPr lang="nb-NO" sz="700">
                <a:latin typeface="Times New Roman" panose="02020603050405020304" pitchFamily="18" charset="0"/>
                <a:cs typeface="Times New Roman" panose="02020603050405020304" pitchFamily="18" charset="0"/>
              </a:endParaRPr>
            </a:p>
          </p:txBody>
        </p:sp>
        <p:sp>
          <p:nvSpPr>
            <p:cNvPr id="1023" name="Rectangle 705"/>
            <p:cNvSpPr>
              <a:spLocks noChangeArrowheads="1"/>
            </p:cNvSpPr>
            <p:nvPr/>
          </p:nvSpPr>
          <p:spPr bwMode="auto">
            <a:xfrm>
              <a:off x="5364072" y="19533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6</a:t>
              </a:r>
              <a:endParaRPr lang="nb-NO" sz="700">
                <a:latin typeface="Times New Roman" panose="02020603050405020304" pitchFamily="18" charset="0"/>
                <a:cs typeface="Times New Roman" panose="02020603050405020304" pitchFamily="18" charset="0"/>
              </a:endParaRPr>
            </a:p>
          </p:txBody>
        </p:sp>
        <p:sp>
          <p:nvSpPr>
            <p:cNvPr id="1024" name="Rectangle 706"/>
            <p:cNvSpPr>
              <a:spLocks noChangeArrowheads="1"/>
            </p:cNvSpPr>
            <p:nvPr/>
          </p:nvSpPr>
          <p:spPr bwMode="auto">
            <a:xfrm>
              <a:off x="5364072" y="185813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7</a:t>
              </a:r>
              <a:endParaRPr lang="nb-NO" sz="700">
                <a:latin typeface="Times New Roman" panose="02020603050405020304" pitchFamily="18" charset="0"/>
                <a:cs typeface="Times New Roman" panose="02020603050405020304" pitchFamily="18" charset="0"/>
              </a:endParaRPr>
            </a:p>
          </p:txBody>
        </p:sp>
        <p:sp>
          <p:nvSpPr>
            <p:cNvPr id="1025" name="Rectangle 707"/>
            <p:cNvSpPr>
              <a:spLocks noChangeArrowheads="1"/>
            </p:cNvSpPr>
            <p:nvPr/>
          </p:nvSpPr>
          <p:spPr bwMode="auto">
            <a:xfrm>
              <a:off x="5364072" y="176288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8</a:t>
              </a:r>
              <a:endParaRPr lang="nb-NO" sz="700">
                <a:latin typeface="Times New Roman" panose="02020603050405020304" pitchFamily="18" charset="0"/>
                <a:cs typeface="Times New Roman" panose="02020603050405020304" pitchFamily="18" charset="0"/>
              </a:endParaRPr>
            </a:p>
          </p:txBody>
        </p:sp>
        <p:sp>
          <p:nvSpPr>
            <p:cNvPr id="1026" name="Rectangle 708"/>
            <p:cNvSpPr>
              <a:spLocks noChangeArrowheads="1"/>
            </p:cNvSpPr>
            <p:nvPr/>
          </p:nvSpPr>
          <p:spPr bwMode="auto">
            <a:xfrm>
              <a:off x="5364072" y="1667638"/>
              <a:ext cx="44884" cy="107722"/>
            </a:xfrm>
            <a:prstGeom prst="rect">
              <a:avLst/>
            </a:prstGeom>
            <a:noFill/>
            <a:ln w="9525">
              <a:noFill/>
              <a:miter lim="800000"/>
              <a:headEnd/>
              <a:tailEnd/>
            </a:ln>
          </p:spPr>
          <p:txBody>
            <a:bodyPr wrap="none" lIns="0" tIns="0" rIns="0" bIns="0">
              <a:spAutoFit/>
            </a:bodyPr>
            <a:lstStyle/>
            <a:p>
              <a:r>
                <a:rPr lang="nb-NO" sz="700">
                  <a:solidFill>
                    <a:srgbClr val="000000"/>
                  </a:solidFill>
                  <a:latin typeface="Times New Roman" panose="02020603050405020304" pitchFamily="18" charset="0"/>
                  <a:cs typeface="Times New Roman" panose="02020603050405020304" pitchFamily="18" charset="0"/>
                </a:rPr>
                <a:t>9</a:t>
              </a:r>
              <a:endParaRPr lang="nb-NO" sz="700">
                <a:latin typeface="Times New Roman" panose="02020603050405020304" pitchFamily="18" charset="0"/>
                <a:cs typeface="Times New Roman" panose="02020603050405020304" pitchFamily="18" charset="0"/>
              </a:endParaRPr>
            </a:p>
          </p:txBody>
        </p:sp>
        <p:sp>
          <p:nvSpPr>
            <p:cNvPr id="1027" name="Text Box 716"/>
            <p:cNvSpPr txBox="1">
              <a:spLocks noChangeArrowheads="1"/>
            </p:cNvSpPr>
            <p:nvPr/>
          </p:nvSpPr>
          <p:spPr bwMode="auto">
            <a:xfrm>
              <a:off x="6564222" y="1874013"/>
              <a:ext cx="248786" cy="246221"/>
            </a:xfrm>
            <a:prstGeom prst="rect">
              <a:avLst/>
            </a:prstGeom>
            <a:noFill/>
            <a:ln w="9525">
              <a:noFill/>
              <a:miter lim="800000"/>
              <a:headEnd/>
              <a:tailEnd/>
            </a:ln>
          </p:spPr>
          <p:txBody>
            <a:bodyPr wrap="none">
              <a:spAutoFit/>
            </a:bodyPr>
            <a:lstStyle/>
            <a:p>
              <a:r>
                <a:rPr lang="nb-NO" sz="1000">
                  <a:latin typeface="Times New Roman" panose="02020603050405020304" pitchFamily="18" charset="0"/>
                  <a:cs typeface="Times New Roman" panose="02020603050405020304" pitchFamily="18" charset="0"/>
                </a:rPr>
                <a:t>*</a:t>
              </a:r>
            </a:p>
          </p:txBody>
        </p:sp>
        <p:sp>
          <p:nvSpPr>
            <p:cNvPr id="1028" name="Line 717"/>
            <p:cNvSpPr>
              <a:spLocks noChangeShapeType="1"/>
            </p:cNvSpPr>
            <p:nvPr/>
          </p:nvSpPr>
          <p:spPr bwMode="auto">
            <a:xfrm flipV="1">
              <a:off x="6690817" y="1731137"/>
              <a:ext cx="0" cy="144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29" name="Line 718"/>
            <p:cNvSpPr>
              <a:spLocks noChangeShapeType="1"/>
            </p:cNvSpPr>
            <p:nvPr/>
          </p:nvSpPr>
          <p:spPr bwMode="auto">
            <a:xfrm>
              <a:off x="6693107" y="1732726"/>
              <a:ext cx="486000" cy="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30" name="Line 719"/>
            <p:cNvSpPr>
              <a:spLocks noChangeShapeType="1"/>
            </p:cNvSpPr>
            <p:nvPr/>
          </p:nvSpPr>
          <p:spPr bwMode="auto">
            <a:xfrm>
              <a:off x="7182949" y="1735901"/>
              <a:ext cx="0" cy="36000"/>
            </a:xfrm>
            <a:prstGeom prst="line">
              <a:avLst/>
            </a:prstGeom>
            <a:noFill/>
            <a:ln w="9525">
              <a:solidFill>
                <a:schemeClr val="tx1"/>
              </a:solidFill>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031" name="Text Box 720"/>
            <p:cNvSpPr txBox="1">
              <a:spLocks noChangeArrowheads="1"/>
            </p:cNvSpPr>
            <p:nvPr/>
          </p:nvSpPr>
          <p:spPr bwMode="auto">
            <a:xfrm>
              <a:off x="6799172" y="1566038"/>
              <a:ext cx="248786" cy="246221"/>
            </a:xfrm>
            <a:prstGeom prst="rect">
              <a:avLst/>
            </a:prstGeom>
            <a:noFill/>
            <a:ln w="9525">
              <a:noFill/>
              <a:miter lim="800000"/>
              <a:headEnd/>
              <a:tailEnd/>
            </a:ln>
          </p:spPr>
          <p:txBody>
            <a:bodyPr wrap="none">
              <a:spAutoFit/>
            </a:bodyPr>
            <a:lstStyle/>
            <a:p>
              <a:r>
                <a:rPr lang="nb-NO" sz="1000" dirty="0">
                  <a:latin typeface="Times New Roman" panose="02020603050405020304" pitchFamily="18" charset="0"/>
                  <a:cs typeface="Times New Roman" panose="02020603050405020304" pitchFamily="18" charset="0"/>
                </a:rPr>
                <a:t>*</a:t>
              </a:r>
            </a:p>
          </p:txBody>
        </p:sp>
        <p:sp>
          <p:nvSpPr>
            <p:cNvPr id="1032" name="Rectangle 721"/>
            <p:cNvSpPr>
              <a:spLocks noChangeArrowheads="1"/>
            </p:cNvSpPr>
            <p:nvPr/>
          </p:nvSpPr>
          <p:spPr bwMode="auto">
            <a:xfrm rot="16200000">
              <a:off x="4700437" y="2096556"/>
              <a:ext cx="997068" cy="169277"/>
            </a:xfrm>
            <a:prstGeom prst="rect">
              <a:avLst/>
            </a:prstGeom>
            <a:noFill/>
            <a:ln w="9525">
              <a:noFill/>
              <a:miter lim="800000"/>
              <a:headEnd/>
              <a:tailEnd/>
            </a:ln>
          </p:spPr>
          <p:txBody>
            <a:bodyPr wrap="none" lIns="0" tIns="0" rIns="0" bIns="0">
              <a:spAutoFit/>
            </a:bodyPr>
            <a:lstStyle/>
            <a:p>
              <a:r>
                <a:rPr lang="nb-NO" sz="1100" b="1">
                  <a:solidFill>
                    <a:srgbClr val="000000"/>
                  </a:solidFill>
                  <a:latin typeface="Times New Roman" panose="02020603050405020304" pitchFamily="18" charset="0"/>
                  <a:cs typeface="Times New Roman" panose="02020603050405020304" pitchFamily="18" charset="0"/>
                </a:rPr>
                <a:t>Fold enrichment</a:t>
              </a:r>
              <a:endParaRPr lang="nb-NO" sz="1100" b="1">
                <a:latin typeface="Times New Roman" panose="02020603050405020304" pitchFamily="18" charset="0"/>
                <a:cs typeface="Times New Roman" panose="02020603050405020304" pitchFamily="18" charset="0"/>
              </a:endParaRPr>
            </a:p>
          </p:txBody>
        </p:sp>
      </p:grpSp>
      <p:sp>
        <p:nvSpPr>
          <p:cNvPr id="1033" name="Text Box 5"/>
          <p:cNvSpPr txBox="1">
            <a:spLocks noChangeArrowheads="1"/>
          </p:cNvSpPr>
          <p:nvPr/>
        </p:nvSpPr>
        <p:spPr bwMode="auto">
          <a:xfrm>
            <a:off x="1220473" y="1061073"/>
            <a:ext cx="370614" cy="400110"/>
          </a:xfrm>
          <a:prstGeom prst="rect">
            <a:avLst/>
          </a:prstGeom>
          <a:noFill/>
          <a:ln w="9525">
            <a:noFill/>
            <a:miter lim="800000"/>
            <a:headEnd/>
            <a:tailEnd/>
          </a:ln>
        </p:spPr>
        <p:txBody>
          <a:bodyPr wrap="none">
            <a:spAutoFit/>
          </a:bodyPr>
          <a:lstStyle/>
          <a:p>
            <a:r>
              <a:rPr lang="nb-NO" sz="2000" b="1" dirty="0" smtClean="0">
                <a:latin typeface="Times New Roman" panose="02020603050405020304" pitchFamily="18" charset="0"/>
                <a:cs typeface="Times New Roman" panose="02020603050405020304" pitchFamily="18" charset="0"/>
              </a:rPr>
              <a:t>A</a:t>
            </a:r>
            <a:endParaRPr lang="nb-NO" sz="2000" b="1" dirty="0">
              <a:latin typeface="Times New Roman" panose="02020603050405020304" pitchFamily="18" charset="0"/>
              <a:cs typeface="Times New Roman" panose="02020603050405020304" pitchFamily="18" charset="0"/>
            </a:endParaRPr>
          </a:p>
        </p:txBody>
      </p:sp>
      <p:sp>
        <p:nvSpPr>
          <p:cNvPr id="1034" name="Text Box 384"/>
          <p:cNvSpPr txBox="1">
            <a:spLocks noChangeArrowheads="1"/>
          </p:cNvSpPr>
          <p:nvPr/>
        </p:nvSpPr>
        <p:spPr bwMode="auto">
          <a:xfrm>
            <a:off x="2341248" y="1178548"/>
            <a:ext cx="772969" cy="307777"/>
          </a:xfrm>
          <a:prstGeom prst="rect">
            <a:avLst/>
          </a:prstGeom>
          <a:noFill/>
          <a:ln w="9525">
            <a:noFill/>
            <a:miter lim="800000"/>
            <a:headEnd/>
            <a:tailEnd/>
          </a:ln>
        </p:spPr>
        <p:txBody>
          <a:bodyPr wrap="none">
            <a:spAutoFit/>
          </a:bodyPr>
          <a:lstStyle/>
          <a:p>
            <a:r>
              <a:rPr lang="nb-NO" sz="1400" b="1" u="sng" dirty="0" err="1" smtClean="0">
                <a:latin typeface="Times New Roman" panose="02020603050405020304" pitchFamily="18" charset="0"/>
                <a:cs typeface="Times New Roman" panose="02020603050405020304" pitchFamily="18" charset="0"/>
              </a:rPr>
              <a:t>LNCaP</a:t>
            </a:r>
            <a:endParaRPr lang="nb-NO" sz="1400" b="1" u="sng" dirty="0">
              <a:latin typeface="Times New Roman" panose="02020603050405020304" pitchFamily="18" charset="0"/>
              <a:cs typeface="Times New Roman" panose="02020603050405020304" pitchFamily="18" charset="0"/>
            </a:endParaRPr>
          </a:p>
        </p:txBody>
      </p:sp>
      <p:sp>
        <p:nvSpPr>
          <p:cNvPr id="467" name="Text Box 3"/>
          <p:cNvSpPr txBox="1">
            <a:spLocks noChangeArrowheads="1"/>
          </p:cNvSpPr>
          <p:nvPr/>
        </p:nvSpPr>
        <p:spPr bwMode="auto">
          <a:xfrm>
            <a:off x="2198441" y="-36545"/>
            <a:ext cx="497306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AR binds to </a:t>
            </a:r>
            <a:r>
              <a:rPr lang="nb-NO" sz="2800" b="1" dirty="0" err="1" smtClean="0">
                <a:solidFill>
                  <a:srgbClr val="660066"/>
                </a:solidFill>
                <a:cs typeface="+mn-cs"/>
              </a:rPr>
              <a:t>regulatory</a:t>
            </a:r>
            <a:r>
              <a:rPr lang="nb-NO" sz="2800" b="1" dirty="0" smtClean="0">
                <a:solidFill>
                  <a:srgbClr val="660066"/>
                </a:solidFill>
                <a:cs typeface="+mn-cs"/>
              </a:rPr>
              <a:t> </a:t>
            </a:r>
            <a:r>
              <a:rPr lang="nb-NO" sz="2800" b="1" dirty="0" err="1" smtClean="0">
                <a:solidFill>
                  <a:srgbClr val="660066"/>
                </a:solidFill>
                <a:cs typeface="+mn-cs"/>
              </a:rPr>
              <a:t>sites</a:t>
            </a:r>
            <a:endParaRPr lang="nb-NO" sz="2800" b="1" dirty="0" smtClean="0">
              <a:solidFill>
                <a:srgbClr val="660066"/>
              </a:solidFill>
              <a:cs typeface="+mn-cs"/>
            </a:endParaRPr>
          </a:p>
          <a:p>
            <a:pPr algn="ctr">
              <a:defRPr/>
            </a:pPr>
            <a:r>
              <a:rPr lang="nb-NO" sz="2800" b="1" dirty="0" smtClean="0">
                <a:solidFill>
                  <a:srgbClr val="660066"/>
                </a:solidFill>
                <a:cs typeface="+mn-cs"/>
              </a:rPr>
              <a:t>in ER stress genes </a:t>
            </a:r>
            <a:r>
              <a:rPr lang="nb-NO" sz="2800" b="1" i="1" dirty="0" smtClean="0">
                <a:solidFill>
                  <a:srgbClr val="660066"/>
                </a:solidFill>
                <a:cs typeface="+mn-cs"/>
              </a:rPr>
              <a:t>in vivo</a:t>
            </a:r>
            <a:endParaRPr lang="nb-NO" sz="2800" b="1" i="1" dirty="0">
              <a:solidFill>
                <a:srgbClr val="660066"/>
              </a:solidFill>
              <a:cs typeface="+mn-cs"/>
            </a:endParaRPr>
          </a:p>
        </p:txBody>
      </p:sp>
    </p:spTree>
    <p:extLst>
      <p:ext uri="{BB962C8B-B14F-4D97-AF65-F5344CB8AC3E}">
        <p14:creationId xmlns:p14="http://schemas.microsoft.com/office/powerpoint/2010/main" val="9351094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676762" y="2672142"/>
            <a:ext cx="389850" cy="276999"/>
          </a:xfrm>
          <a:prstGeom prst="rect">
            <a:avLst/>
          </a:prstGeom>
          <a:noFill/>
        </p:spPr>
        <p:txBody>
          <a:bodyPr wrap="none" rtlCol="0">
            <a:spAutoFit/>
          </a:bodyPr>
          <a:lstStyle/>
          <a:p>
            <a:r>
              <a:rPr lang="nb-NO" sz="1200" dirty="0" err="1" smtClean="0">
                <a:latin typeface="Times New Roman" panose="02020603050405020304" pitchFamily="18" charset="0"/>
                <a:cs typeface="Times New Roman" panose="02020603050405020304" pitchFamily="18" charset="0"/>
              </a:rPr>
              <a:t>Scr</a:t>
            </a:r>
            <a:endParaRPr lang="nb-NO" sz="1200" dirty="0">
              <a:latin typeface="Times New Roman" panose="02020603050405020304" pitchFamily="18" charset="0"/>
              <a:cs typeface="Times New Roman" panose="02020603050405020304" pitchFamily="18" charset="0"/>
            </a:endParaRPr>
          </a:p>
        </p:txBody>
      </p:sp>
      <p:sp>
        <p:nvSpPr>
          <p:cNvPr id="46" name="TextBox 45"/>
          <p:cNvSpPr txBox="1"/>
          <p:nvPr/>
        </p:nvSpPr>
        <p:spPr>
          <a:xfrm>
            <a:off x="4480843" y="2672142"/>
            <a:ext cx="902274" cy="276999"/>
          </a:xfrm>
          <a:prstGeom prst="rect">
            <a:avLst/>
          </a:prstGeom>
          <a:noFill/>
        </p:spPr>
        <p:txBody>
          <a:bodyPr wrap="square" rtlCol="0">
            <a:spAutoFit/>
          </a:bodyPr>
          <a:lstStyle/>
          <a:p>
            <a:pPr algn="ctr"/>
            <a:r>
              <a:rPr lang="nb-NO" sz="1200" dirty="0" smtClean="0">
                <a:latin typeface="Times New Roman" panose="02020603050405020304" pitchFamily="18" charset="0"/>
                <a:cs typeface="Times New Roman" panose="02020603050405020304" pitchFamily="18" charset="0"/>
              </a:rPr>
              <a:t>shIRE1</a:t>
            </a:r>
            <a:endParaRPr lang="nb-NO" sz="1200" dirty="0">
              <a:latin typeface="Times New Roman" panose="02020603050405020304" pitchFamily="18" charset="0"/>
              <a:cs typeface="Times New Roman" panose="02020603050405020304" pitchFamily="18" charset="0"/>
            </a:endParaRPr>
          </a:p>
        </p:txBody>
      </p:sp>
      <p:pic>
        <p:nvPicPr>
          <p:cNvPr id="47" name="Picture 46"/>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10238" t="9879" r="8764" b="7867"/>
          <a:stretch/>
        </p:blipFill>
        <p:spPr>
          <a:xfrm>
            <a:off x="3384975" y="1668032"/>
            <a:ext cx="975710" cy="1028373"/>
          </a:xfrm>
          <a:prstGeom prst="ellipse">
            <a:avLst/>
          </a:prstGeom>
        </p:spPr>
      </p:pic>
      <p:pic>
        <p:nvPicPr>
          <p:cNvPr id="48" name="Picture 2" descr="M:\FS Lab\Margrethe\20130807,colony formaion, shIRE1\img069.tif"/>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2380" t="7927" r="2411" b="10568"/>
          <a:stretch/>
        </p:blipFill>
        <p:spPr bwMode="auto">
          <a:xfrm>
            <a:off x="4429150" y="1668032"/>
            <a:ext cx="997200" cy="1028373"/>
          </a:xfrm>
          <a:prstGeom prst="ellipse">
            <a:avLst/>
          </a:prstGeom>
          <a:noFill/>
          <a:extLst>
            <a:ext uri="{909E8E84-426E-40dd-AFC4-6F175D3DCCD1}">
              <a14:hiddenFill xmlns:a14="http://schemas.microsoft.com/office/drawing/2010/main">
                <a:solidFill>
                  <a:srgbClr val="FFFFFF"/>
                </a:solidFill>
              </a14:hiddenFill>
            </a:ext>
          </a:extLst>
        </p:spPr>
      </p:pic>
      <p:sp>
        <p:nvSpPr>
          <p:cNvPr id="51" name="Text Box 707"/>
          <p:cNvSpPr txBox="1">
            <a:spLocks noChangeArrowheads="1"/>
          </p:cNvSpPr>
          <p:nvPr/>
        </p:nvSpPr>
        <p:spPr bwMode="auto">
          <a:xfrm>
            <a:off x="548116" y="1515003"/>
            <a:ext cx="402674"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A</a:t>
            </a:r>
            <a:endParaRPr lang="nb-NO" sz="2400" b="1" dirty="0">
              <a:latin typeface="+mn-lt"/>
              <a:cs typeface="Times New Roman" panose="02020603050405020304" pitchFamily="18" charset="0"/>
            </a:endParaRPr>
          </a:p>
        </p:txBody>
      </p:sp>
      <p:sp>
        <p:nvSpPr>
          <p:cNvPr id="53" name="Text Box 707"/>
          <p:cNvSpPr txBox="1">
            <a:spLocks noChangeArrowheads="1"/>
          </p:cNvSpPr>
          <p:nvPr/>
        </p:nvSpPr>
        <p:spPr bwMode="auto">
          <a:xfrm>
            <a:off x="3043215" y="1515003"/>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B</a:t>
            </a:r>
            <a:endParaRPr lang="nb-NO" sz="2400" b="1" dirty="0">
              <a:latin typeface="+mn-lt"/>
              <a:cs typeface="Times New Roman" panose="02020603050405020304" pitchFamily="18" charset="0"/>
            </a:endParaRPr>
          </a:p>
        </p:txBody>
      </p:sp>
      <p:sp>
        <p:nvSpPr>
          <p:cNvPr id="66" name="Text Box 363"/>
          <p:cNvSpPr txBox="1">
            <a:spLocks noChangeArrowheads="1"/>
          </p:cNvSpPr>
          <p:nvPr/>
        </p:nvSpPr>
        <p:spPr bwMode="auto">
          <a:xfrm>
            <a:off x="7024149" y="228183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nb-NO" altLang="nb-NO" sz="1400" dirty="0">
                <a:latin typeface="Times New Roman" panose="02020603050405020304" pitchFamily="18" charset="0"/>
                <a:cs typeface="Times New Roman" panose="02020603050405020304" pitchFamily="18" charset="0"/>
              </a:rPr>
              <a:t>*</a:t>
            </a:r>
          </a:p>
        </p:txBody>
      </p:sp>
      <p:sp>
        <p:nvSpPr>
          <p:cNvPr id="67" name="Text Box 679"/>
          <p:cNvSpPr txBox="1">
            <a:spLocks noChangeArrowheads="1"/>
          </p:cNvSpPr>
          <p:nvPr/>
        </p:nvSpPr>
        <p:spPr bwMode="auto">
          <a:xfrm rot="16200000">
            <a:off x="5338917" y="2087519"/>
            <a:ext cx="13628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nb-NO" altLang="nb-NO" sz="1000" b="1" dirty="0" smtClean="0">
                <a:solidFill>
                  <a:srgbClr val="000000"/>
                </a:solidFill>
                <a:latin typeface="Times New Roman" panose="02020603050405020304" pitchFamily="18" charset="0"/>
                <a:cs typeface="Times New Roman" panose="02020603050405020304" pitchFamily="18" charset="0"/>
              </a:rPr>
              <a:t>Relative </a:t>
            </a:r>
            <a:r>
              <a:rPr lang="nb-NO" altLang="nb-NO" sz="1000" b="1" dirty="0" err="1" smtClean="0">
                <a:solidFill>
                  <a:srgbClr val="000000"/>
                </a:solidFill>
                <a:latin typeface="Times New Roman" panose="02020603050405020304" pitchFamily="18" charset="0"/>
                <a:cs typeface="Times New Roman" panose="02020603050405020304" pitchFamily="18" charset="0"/>
              </a:rPr>
              <a:t>Colony</a:t>
            </a:r>
            <a:r>
              <a:rPr lang="nb-NO" altLang="nb-NO" sz="1000" b="1" dirty="0" smtClean="0">
                <a:solidFill>
                  <a:srgbClr val="000000"/>
                </a:solidFill>
                <a:latin typeface="Times New Roman" panose="02020603050405020304" pitchFamily="18" charset="0"/>
                <a:cs typeface="Times New Roman" panose="02020603050405020304" pitchFamily="18" charset="0"/>
              </a:rPr>
              <a:t> Area</a:t>
            </a:r>
            <a:endParaRPr lang="nb-NO" altLang="nb-NO" sz="1000" b="1" dirty="0">
              <a:solidFill>
                <a:srgbClr val="000000"/>
              </a:solidFill>
              <a:latin typeface="Times New Roman" panose="02020603050405020304" pitchFamily="18" charset="0"/>
              <a:cs typeface="Times New Roman" panose="02020603050405020304" pitchFamily="18" charset="0"/>
            </a:endParaRPr>
          </a:p>
        </p:txBody>
      </p:sp>
      <p:graphicFrame>
        <p:nvGraphicFramePr>
          <p:cNvPr id="68" name="Chart 67"/>
          <p:cNvGraphicFramePr>
            <a:graphicFrameLocks/>
          </p:cNvGraphicFramePr>
          <p:nvPr>
            <p:extLst>
              <p:ext uri="{D42A27DB-BD31-4B8C-83A1-F6EECF244321}">
                <p14:modId xmlns:p14="http://schemas.microsoft.com/office/powerpoint/2010/main" val="3608160978"/>
              </p:ext>
            </p:extLst>
          </p:nvPr>
        </p:nvGraphicFramePr>
        <p:xfrm>
          <a:off x="6096554" y="1515003"/>
          <a:ext cx="1421236" cy="1608203"/>
        </p:xfrm>
        <a:graphic>
          <a:graphicData uri="http://schemas.openxmlformats.org/drawingml/2006/chart">
            <c:chart xmlns:c="http://schemas.openxmlformats.org/drawingml/2006/chart" xmlns:r="http://schemas.openxmlformats.org/officeDocument/2006/relationships" r:id="rId6"/>
          </a:graphicData>
        </a:graphic>
      </p:graphicFrame>
      <p:grpSp>
        <p:nvGrpSpPr>
          <p:cNvPr id="6" name="Group 5"/>
          <p:cNvGrpSpPr/>
          <p:nvPr/>
        </p:nvGrpSpPr>
        <p:grpSpPr>
          <a:xfrm>
            <a:off x="524480" y="3746883"/>
            <a:ext cx="6993310" cy="1558738"/>
            <a:chOff x="524480" y="3746883"/>
            <a:chExt cx="6993310" cy="1558738"/>
          </a:xfrm>
        </p:grpSpPr>
        <p:sp>
          <p:nvSpPr>
            <p:cNvPr id="39" name="TextBox 38"/>
            <p:cNvSpPr txBox="1"/>
            <p:nvPr/>
          </p:nvSpPr>
          <p:spPr>
            <a:xfrm>
              <a:off x="3667237" y="4968697"/>
              <a:ext cx="389850" cy="276999"/>
            </a:xfrm>
            <a:prstGeom prst="rect">
              <a:avLst/>
            </a:prstGeom>
            <a:noFill/>
          </p:spPr>
          <p:txBody>
            <a:bodyPr wrap="none" rtlCol="0">
              <a:spAutoFit/>
            </a:bodyPr>
            <a:lstStyle/>
            <a:p>
              <a:r>
                <a:rPr lang="nb-NO" sz="1200" dirty="0" err="1" smtClean="0">
                  <a:latin typeface="Times New Roman" panose="02020603050405020304" pitchFamily="18" charset="0"/>
                  <a:cs typeface="Times New Roman" panose="02020603050405020304" pitchFamily="18" charset="0"/>
                </a:rPr>
                <a:t>Scr</a:t>
              </a:r>
              <a:endParaRPr lang="nb-NO" sz="1200" dirty="0">
                <a:latin typeface="Times New Roman" panose="02020603050405020304" pitchFamily="18" charset="0"/>
                <a:cs typeface="Times New Roman" panose="02020603050405020304" pitchFamily="18" charset="0"/>
              </a:endParaRPr>
            </a:p>
          </p:txBody>
        </p:sp>
        <p:sp>
          <p:nvSpPr>
            <p:cNvPr id="41" name="TextBox 40"/>
            <p:cNvSpPr txBox="1"/>
            <p:nvPr/>
          </p:nvSpPr>
          <p:spPr>
            <a:xfrm>
              <a:off x="4548796" y="4968697"/>
              <a:ext cx="747320" cy="276999"/>
            </a:xfrm>
            <a:prstGeom prst="rect">
              <a:avLst/>
            </a:prstGeom>
            <a:noFill/>
          </p:spPr>
          <p:txBody>
            <a:bodyPr wrap="none" rtlCol="0">
              <a:spAutoFit/>
            </a:bodyPr>
            <a:lstStyle/>
            <a:p>
              <a:pPr algn="ctr"/>
              <a:r>
                <a:rPr lang="nb-NO" sz="1200" dirty="0" smtClean="0">
                  <a:latin typeface="Times New Roman" panose="02020603050405020304" pitchFamily="18" charset="0"/>
                  <a:cs typeface="Times New Roman" panose="02020603050405020304" pitchFamily="18" charset="0"/>
                </a:rPr>
                <a:t>shXBP-1</a:t>
              </a:r>
              <a:endParaRPr lang="nb-NO" sz="1200" dirty="0">
                <a:latin typeface="Times New Roman" panose="02020603050405020304" pitchFamily="18" charset="0"/>
                <a:cs typeface="Times New Roman" panose="02020603050405020304" pitchFamily="18" charset="0"/>
              </a:endParaRPr>
            </a:p>
          </p:txBody>
        </p:sp>
        <p:pic>
          <p:nvPicPr>
            <p:cNvPr id="49" name="Picture 3" descr="M:\FS Lab\Margrethe\Colony pics\Ctrl, 10,000.tif"/>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3801" t="4425" r="5795" b="4587"/>
            <a:stretch/>
          </p:blipFill>
          <p:spPr bwMode="auto">
            <a:xfrm>
              <a:off x="3375451" y="3915919"/>
              <a:ext cx="975709" cy="1012256"/>
            </a:xfrm>
            <a:prstGeom prst="ellipse">
              <a:avLst/>
            </a:prstGeom>
            <a:noFill/>
            <a:extLst>
              <a:ext uri="{909E8E84-426E-40dd-AFC4-6F175D3DCCD1}">
                <a14:hiddenFill xmlns:a14="http://schemas.microsoft.com/office/drawing/2010/main">
                  <a:solidFill>
                    <a:srgbClr val="FFFFFF"/>
                  </a:solidFill>
                </a14:hiddenFill>
              </a:ext>
            </a:extLst>
          </p:spPr>
        </p:pic>
        <p:pic>
          <p:nvPicPr>
            <p:cNvPr id="50" name="Picture 4" descr="M:\FS Lab\Margrethe\Colony pics\XBP1, 10,000.tif"/>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rcRect l="2520" t="5255" r="4766" b="3757"/>
            <a:stretch/>
          </p:blipFill>
          <p:spPr bwMode="auto">
            <a:xfrm>
              <a:off x="4419625" y="3915919"/>
              <a:ext cx="997200" cy="1012256"/>
            </a:xfrm>
            <a:prstGeom prst="ellipse">
              <a:avLst/>
            </a:prstGeom>
            <a:noFill/>
            <a:extLst>
              <a:ext uri="{909E8E84-426E-40dd-AFC4-6F175D3DCCD1}">
                <a14:hiddenFill xmlns:a14="http://schemas.microsoft.com/office/drawing/2010/main">
                  <a:solidFill>
                    <a:srgbClr val="FFFFFF"/>
                  </a:solidFill>
                </a14:hiddenFill>
              </a:ext>
            </a:extLst>
          </p:spPr>
        </p:pic>
        <p:sp>
          <p:nvSpPr>
            <p:cNvPr id="52" name="Text Box 708"/>
            <p:cNvSpPr txBox="1">
              <a:spLocks noChangeArrowheads="1"/>
            </p:cNvSpPr>
            <p:nvPr/>
          </p:nvSpPr>
          <p:spPr bwMode="auto">
            <a:xfrm>
              <a:off x="524480" y="3823141"/>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C</a:t>
              </a:r>
              <a:endParaRPr lang="nb-NO" sz="2400" b="1" dirty="0">
                <a:latin typeface="+mn-lt"/>
                <a:cs typeface="Times New Roman" panose="02020603050405020304" pitchFamily="18" charset="0"/>
              </a:endParaRPr>
            </a:p>
          </p:txBody>
        </p:sp>
        <p:sp>
          <p:nvSpPr>
            <p:cNvPr id="54" name="Text Box 708"/>
            <p:cNvSpPr txBox="1">
              <a:spLocks noChangeArrowheads="1"/>
            </p:cNvSpPr>
            <p:nvPr/>
          </p:nvSpPr>
          <p:spPr bwMode="auto">
            <a:xfrm>
              <a:off x="3007532" y="3823141"/>
              <a:ext cx="406932" cy="461665"/>
            </a:xfrm>
            <a:prstGeom prst="rect">
              <a:avLst/>
            </a:prstGeom>
            <a:noFill/>
            <a:ln w="9525">
              <a:noFill/>
              <a:miter lim="800000"/>
              <a:headEnd/>
              <a:tailEnd/>
            </a:ln>
          </p:spPr>
          <p:txBody>
            <a:bodyPr wrap="none">
              <a:spAutoFit/>
            </a:bodyPr>
            <a:lstStyle/>
            <a:p>
              <a:r>
                <a:rPr lang="nb-NO" sz="2400" b="1" dirty="0" smtClean="0">
                  <a:latin typeface="+mn-lt"/>
                  <a:cs typeface="Times New Roman" panose="02020603050405020304" pitchFamily="18" charset="0"/>
                </a:rPr>
                <a:t>D</a:t>
              </a:r>
              <a:endParaRPr lang="nb-NO" sz="2400" b="1" dirty="0">
                <a:latin typeface="+mn-lt"/>
                <a:cs typeface="Times New Roman" panose="02020603050405020304" pitchFamily="18" charset="0"/>
              </a:endParaRPr>
            </a:p>
          </p:txBody>
        </p:sp>
        <p:grpSp>
          <p:nvGrpSpPr>
            <p:cNvPr id="5" name="Group 4"/>
            <p:cNvGrpSpPr/>
            <p:nvPr/>
          </p:nvGrpSpPr>
          <p:grpSpPr>
            <a:xfrm>
              <a:off x="938176" y="3915004"/>
              <a:ext cx="1698155" cy="1000810"/>
              <a:chOff x="947701" y="1694380"/>
              <a:chExt cx="1698155" cy="1000810"/>
            </a:xfrm>
          </p:grpSpPr>
          <p:pic>
            <p:nvPicPr>
              <p:cNvPr id="55" name="Picture 3"/>
              <p:cNvPicPr>
                <a:picLocks noChangeAspect="1" noChangeArrowheads="1"/>
              </p:cNvPicPr>
              <p:nvPr/>
            </p:nvPicPr>
            <p:blipFill>
              <a:blip r:embed="rId11" cstate="print"/>
              <a:srcRect l="33504" t="35696" r="49004" b="39104"/>
              <a:stretch>
                <a:fillRect/>
              </a:stretch>
            </p:blipFill>
            <p:spPr bwMode="auto">
              <a:xfrm>
                <a:off x="1500665" y="2393747"/>
                <a:ext cx="815521" cy="301443"/>
              </a:xfrm>
              <a:prstGeom prst="rect">
                <a:avLst/>
              </a:prstGeom>
              <a:noFill/>
              <a:ln w="9525">
                <a:noFill/>
                <a:miter lim="800000"/>
                <a:headEnd/>
                <a:tailEnd/>
              </a:ln>
            </p:spPr>
          </p:pic>
          <p:pic>
            <p:nvPicPr>
              <p:cNvPr id="56" name="Picture 5"/>
              <p:cNvPicPr>
                <a:picLocks noChangeAspect="1" noChangeArrowheads="1"/>
              </p:cNvPicPr>
              <p:nvPr/>
            </p:nvPicPr>
            <p:blipFill>
              <a:blip r:embed="rId12" cstate="print"/>
              <a:srcRect l="17305" t="63037" r="57315" b="23560"/>
              <a:stretch>
                <a:fillRect/>
              </a:stretch>
            </p:blipFill>
            <p:spPr bwMode="auto">
              <a:xfrm>
                <a:off x="1500665" y="1951598"/>
                <a:ext cx="815521" cy="301442"/>
              </a:xfrm>
              <a:prstGeom prst="rect">
                <a:avLst/>
              </a:prstGeom>
              <a:noFill/>
              <a:ln w="9525">
                <a:noFill/>
                <a:miter lim="800000"/>
                <a:headEnd/>
                <a:tailEnd/>
              </a:ln>
            </p:spPr>
          </p:pic>
          <p:sp>
            <p:nvSpPr>
              <p:cNvPr id="57" name="TextBox 7"/>
              <p:cNvSpPr txBox="1">
                <a:spLocks noChangeArrowheads="1"/>
              </p:cNvSpPr>
              <p:nvPr/>
            </p:nvSpPr>
            <p:spPr bwMode="auto">
              <a:xfrm>
                <a:off x="1422423" y="1694380"/>
                <a:ext cx="1223433" cy="246221"/>
              </a:xfrm>
              <a:prstGeom prst="rect">
                <a:avLst/>
              </a:prstGeom>
              <a:noFill/>
              <a:ln w="9525">
                <a:noFill/>
                <a:miter lim="800000"/>
                <a:headEnd/>
                <a:tailEnd/>
              </a:ln>
            </p:spPr>
            <p:txBody>
              <a:bodyPr>
                <a:spAutoFit/>
              </a:bodyPr>
              <a:lstStyle/>
              <a:p>
                <a:r>
                  <a:rPr lang="nb-NO" sz="1000" b="1" dirty="0">
                    <a:latin typeface="Times New Roman" panose="02020603050405020304" pitchFamily="18" charset="0"/>
                    <a:cs typeface="Times New Roman" panose="02020603050405020304" pitchFamily="18" charset="0"/>
                  </a:rPr>
                  <a:t>  </a:t>
                </a:r>
                <a:r>
                  <a:rPr lang="nb-NO" sz="1000" b="1" dirty="0" err="1">
                    <a:latin typeface="Times New Roman" panose="02020603050405020304" pitchFamily="18" charset="0"/>
                    <a:cs typeface="Times New Roman" panose="02020603050405020304" pitchFamily="18" charset="0"/>
                  </a:rPr>
                  <a:t>Scr</a:t>
                </a:r>
                <a:r>
                  <a:rPr lang="nb-NO" sz="1000" b="1" dirty="0">
                    <a:latin typeface="Times New Roman" panose="02020603050405020304" pitchFamily="18" charset="0"/>
                    <a:cs typeface="Times New Roman" panose="02020603050405020304" pitchFamily="18" charset="0"/>
                  </a:rPr>
                  <a:t>   </a:t>
                </a:r>
                <a:r>
                  <a:rPr lang="nb-NO" sz="1000" b="1" dirty="0" smtClean="0">
                    <a:latin typeface="Times New Roman" panose="02020603050405020304" pitchFamily="18" charset="0"/>
                    <a:cs typeface="Times New Roman" panose="02020603050405020304" pitchFamily="18" charset="0"/>
                  </a:rPr>
                  <a:t>shXBP-1</a:t>
                </a:r>
                <a:endParaRPr lang="nb-NO" sz="1000" b="1" dirty="0">
                  <a:latin typeface="Times New Roman" panose="02020603050405020304" pitchFamily="18" charset="0"/>
                  <a:cs typeface="Times New Roman" panose="02020603050405020304" pitchFamily="18" charset="0"/>
                </a:endParaRPr>
              </a:p>
            </p:txBody>
          </p:sp>
          <p:sp>
            <p:nvSpPr>
              <p:cNvPr id="58" name="TextBox 7"/>
              <p:cNvSpPr txBox="1">
                <a:spLocks noChangeArrowheads="1"/>
              </p:cNvSpPr>
              <p:nvPr/>
            </p:nvSpPr>
            <p:spPr bwMode="auto">
              <a:xfrm>
                <a:off x="947701" y="1951598"/>
                <a:ext cx="647700" cy="246221"/>
              </a:xfrm>
              <a:prstGeom prst="rect">
                <a:avLst/>
              </a:prstGeom>
              <a:noFill/>
              <a:ln w="9525">
                <a:noFill/>
                <a:miter lim="800000"/>
                <a:headEnd/>
                <a:tailEnd/>
              </a:ln>
            </p:spPr>
            <p:txBody>
              <a:bodyPr>
                <a:spAutoFit/>
              </a:bodyPr>
              <a:lstStyle/>
              <a:p>
                <a:r>
                  <a:rPr lang="nb-NO" sz="1000" dirty="0">
                    <a:latin typeface="Times New Roman" panose="02020603050405020304" pitchFamily="18" charset="0"/>
                    <a:cs typeface="Times New Roman" panose="02020603050405020304" pitchFamily="18" charset="0"/>
                  </a:rPr>
                  <a:t>  XBP1</a:t>
                </a:r>
              </a:p>
            </p:txBody>
          </p:sp>
          <p:sp>
            <p:nvSpPr>
              <p:cNvPr id="59" name="TextBox 7"/>
              <p:cNvSpPr txBox="1">
                <a:spLocks noChangeArrowheads="1"/>
              </p:cNvSpPr>
              <p:nvPr/>
            </p:nvSpPr>
            <p:spPr bwMode="auto">
              <a:xfrm>
                <a:off x="947701" y="2421357"/>
                <a:ext cx="647700" cy="246221"/>
              </a:xfrm>
              <a:prstGeom prst="rect">
                <a:avLst/>
              </a:prstGeom>
              <a:noFill/>
              <a:ln w="9525">
                <a:noFill/>
                <a:miter lim="800000"/>
                <a:headEnd/>
                <a:tailEnd/>
              </a:ln>
            </p:spPr>
            <p:txBody>
              <a:bodyPr>
                <a:spAutoFit/>
              </a:bodyPr>
              <a:lstStyle/>
              <a:p>
                <a:r>
                  <a:rPr lang="nb-NO" sz="1000" dirty="0">
                    <a:latin typeface="Times New Roman" panose="02020603050405020304" pitchFamily="18" charset="0"/>
                    <a:cs typeface="Times New Roman" panose="02020603050405020304" pitchFamily="18" charset="0"/>
                  </a:rPr>
                  <a:t>  </a:t>
                </a:r>
                <a:r>
                  <a:rPr lang="nb-NO" sz="1000" dirty="0" err="1" smtClean="0">
                    <a:latin typeface="Times New Roman" panose="02020603050405020304" pitchFamily="18" charset="0"/>
                    <a:cs typeface="Times New Roman" panose="02020603050405020304" pitchFamily="18" charset="0"/>
                  </a:rPr>
                  <a:t>Actin</a:t>
                </a:r>
                <a:endParaRPr lang="nb-NO" sz="1000" dirty="0">
                  <a:latin typeface="Times New Roman" panose="02020603050405020304" pitchFamily="18" charset="0"/>
                  <a:cs typeface="Times New Roman" panose="02020603050405020304" pitchFamily="18" charset="0"/>
                </a:endParaRPr>
              </a:p>
            </p:txBody>
          </p:sp>
        </p:grpSp>
        <p:sp>
          <p:nvSpPr>
            <p:cNvPr id="70" name="Text Box 363"/>
            <p:cNvSpPr txBox="1">
              <a:spLocks noChangeArrowheads="1"/>
            </p:cNvSpPr>
            <p:nvPr/>
          </p:nvSpPr>
          <p:spPr bwMode="auto">
            <a:xfrm>
              <a:off x="7028591" y="447791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nb-NO" altLang="nb-NO" sz="1400" dirty="0">
                  <a:latin typeface="Times New Roman" panose="02020603050405020304" pitchFamily="18" charset="0"/>
                  <a:cs typeface="Times New Roman" panose="02020603050405020304" pitchFamily="18" charset="0"/>
                </a:rPr>
                <a:t>*</a:t>
              </a:r>
            </a:p>
          </p:txBody>
        </p:sp>
        <p:graphicFrame>
          <p:nvGraphicFramePr>
            <p:cNvPr id="71" name="Chart 70"/>
            <p:cNvGraphicFramePr>
              <a:graphicFrameLocks/>
            </p:cNvGraphicFramePr>
            <p:nvPr>
              <p:extLst>
                <p:ext uri="{D42A27DB-BD31-4B8C-83A1-F6EECF244321}">
                  <p14:modId xmlns:p14="http://schemas.microsoft.com/office/powerpoint/2010/main" val="2134772982"/>
                </p:ext>
              </p:extLst>
            </p:nvPr>
          </p:nvGraphicFramePr>
          <p:xfrm>
            <a:off x="6097100" y="3746883"/>
            <a:ext cx="1420690" cy="1558738"/>
          </p:xfrm>
          <a:graphic>
            <a:graphicData uri="http://schemas.openxmlformats.org/drawingml/2006/chart">
              <c:chart xmlns:c="http://schemas.openxmlformats.org/drawingml/2006/chart" xmlns:r="http://schemas.openxmlformats.org/officeDocument/2006/relationships" r:id="rId13"/>
            </a:graphicData>
          </a:graphic>
        </p:graphicFrame>
        <p:sp>
          <p:nvSpPr>
            <p:cNvPr id="72" name="Text Box 679"/>
            <p:cNvSpPr txBox="1">
              <a:spLocks noChangeArrowheads="1"/>
            </p:cNvSpPr>
            <p:nvPr/>
          </p:nvSpPr>
          <p:spPr bwMode="auto">
            <a:xfrm rot="16200000">
              <a:off x="5330980" y="4310551"/>
              <a:ext cx="13628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nb-NO" altLang="nb-NO" sz="1000" b="1" dirty="0" smtClean="0">
                  <a:solidFill>
                    <a:srgbClr val="000000"/>
                  </a:solidFill>
                  <a:latin typeface="Times New Roman" panose="02020603050405020304" pitchFamily="18" charset="0"/>
                  <a:cs typeface="Times New Roman" panose="02020603050405020304" pitchFamily="18" charset="0"/>
                </a:rPr>
                <a:t>Relative </a:t>
              </a:r>
              <a:r>
                <a:rPr lang="nb-NO" altLang="nb-NO" sz="1000" b="1" dirty="0" err="1" smtClean="0">
                  <a:solidFill>
                    <a:srgbClr val="000000"/>
                  </a:solidFill>
                  <a:latin typeface="Times New Roman" panose="02020603050405020304" pitchFamily="18" charset="0"/>
                  <a:cs typeface="Times New Roman" panose="02020603050405020304" pitchFamily="18" charset="0"/>
                </a:rPr>
                <a:t>Colony</a:t>
              </a:r>
              <a:r>
                <a:rPr lang="nb-NO" altLang="nb-NO" sz="1000" b="1" dirty="0" smtClean="0">
                  <a:solidFill>
                    <a:srgbClr val="000000"/>
                  </a:solidFill>
                  <a:latin typeface="Times New Roman" panose="02020603050405020304" pitchFamily="18" charset="0"/>
                  <a:cs typeface="Times New Roman" panose="02020603050405020304" pitchFamily="18" charset="0"/>
                </a:rPr>
                <a:t> Area</a:t>
              </a:r>
              <a:endParaRPr lang="nb-NO" altLang="nb-NO" sz="1000" b="1" dirty="0">
                <a:solidFill>
                  <a:srgbClr val="000000"/>
                </a:solidFill>
                <a:latin typeface="Times New Roman" panose="02020603050405020304" pitchFamily="18" charset="0"/>
                <a:cs typeface="Times New Roman" panose="02020603050405020304" pitchFamily="18" charset="0"/>
              </a:endParaRPr>
            </a:p>
          </p:txBody>
        </p:sp>
      </p:grpSp>
      <p:grpSp>
        <p:nvGrpSpPr>
          <p:cNvPr id="2" name="Group 1"/>
          <p:cNvGrpSpPr/>
          <p:nvPr/>
        </p:nvGrpSpPr>
        <p:grpSpPr>
          <a:xfrm>
            <a:off x="948215" y="1753343"/>
            <a:ext cx="1739103" cy="924058"/>
            <a:chOff x="956588" y="581951"/>
            <a:chExt cx="1739103" cy="924058"/>
          </a:xfrm>
        </p:grpSpPr>
        <p:sp>
          <p:nvSpPr>
            <p:cNvPr id="61" name="TextBox 7"/>
            <p:cNvSpPr txBox="1">
              <a:spLocks noChangeArrowheads="1"/>
            </p:cNvSpPr>
            <p:nvPr/>
          </p:nvSpPr>
          <p:spPr bwMode="auto">
            <a:xfrm>
              <a:off x="1472257" y="581951"/>
              <a:ext cx="1223434" cy="246221"/>
            </a:xfrm>
            <a:prstGeom prst="rect">
              <a:avLst/>
            </a:prstGeom>
            <a:noFill/>
            <a:ln w="9525">
              <a:noFill/>
              <a:miter lim="800000"/>
              <a:headEnd/>
              <a:tailEnd/>
            </a:ln>
          </p:spPr>
          <p:txBody>
            <a:bodyPr>
              <a:spAutoFit/>
            </a:bodyPr>
            <a:lstStyle/>
            <a:p>
              <a:r>
                <a:rPr lang="nb-NO" sz="1000" b="1" dirty="0">
                  <a:latin typeface="Times New Roman" panose="02020603050405020304" pitchFamily="18" charset="0"/>
                  <a:cs typeface="Times New Roman" panose="02020603050405020304" pitchFamily="18" charset="0"/>
                </a:rPr>
                <a:t>  </a:t>
              </a:r>
              <a:r>
                <a:rPr lang="nb-NO" sz="1000" b="1" dirty="0" err="1">
                  <a:latin typeface="Times New Roman" panose="02020603050405020304" pitchFamily="18" charset="0"/>
                  <a:cs typeface="Times New Roman" panose="02020603050405020304" pitchFamily="18" charset="0"/>
                </a:rPr>
                <a:t>Scr</a:t>
              </a:r>
              <a:r>
                <a:rPr lang="nb-NO" sz="1000" b="1" dirty="0">
                  <a:latin typeface="Times New Roman" panose="02020603050405020304" pitchFamily="18" charset="0"/>
                  <a:cs typeface="Times New Roman" panose="02020603050405020304" pitchFamily="18" charset="0"/>
                </a:rPr>
                <a:t> </a:t>
              </a:r>
              <a:r>
                <a:rPr lang="nb-NO" sz="1000" b="1" dirty="0" smtClean="0">
                  <a:latin typeface="Times New Roman" panose="02020603050405020304" pitchFamily="18" charset="0"/>
                  <a:cs typeface="Times New Roman" panose="02020603050405020304" pitchFamily="18" charset="0"/>
                </a:rPr>
                <a:t>   shIRE1</a:t>
              </a:r>
              <a:endParaRPr lang="nb-NO" sz="1000" b="1" dirty="0">
                <a:latin typeface="Times New Roman" panose="02020603050405020304" pitchFamily="18" charset="0"/>
                <a:cs typeface="Times New Roman" panose="02020603050405020304" pitchFamily="18" charset="0"/>
              </a:endParaRPr>
            </a:p>
          </p:txBody>
        </p:sp>
        <p:sp>
          <p:nvSpPr>
            <p:cNvPr id="62" name="TextBox 7"/>
            <p:cNvSpPr txBox="1">
              <a:spLocks noChangeArrowheads="1"/>
            </p:cNvSpPr>
            <p:nvPr/>
          </p:nvSpPr>
          <p:spPr bwMode="auto">
            <a:xfrm>
              <a:off x="961490" y="889687"/>
              <a:ext cx="647701" cy="261610"/>
            </a:xfrm>
            <a:prstGeom prst="rect">
              <a:avLst/>
            </a:prstGeom>
            <a:noFill/>
            <a:ln w="9525">
              <a:noFill/>
              <a:miter lim="800000"/>
              <a:headEnd/>
              <a:tailEnd/>
            </a:ln>
          </p:spPr>
          <p:txBody>
            <a:bodyPr>
              <a:spAutoFit/>
            </a:bodyPr>
            <a:lstStyle/>
            <a:p>
              <a:r>
                <a:rPr lang="nb-NO" sz="1050" dirty="0">
                  <a:latin typeface="Times New Roman" panose="02020603050405020304" pitchFamily="18" charset="0"/>
                  <a:cs typeface="Times New Roman" panose="02020603050405020304" pitchFamily="18" charset="0"/>
                </a:rPr>
                <a:t>  </a:t>
              </a:r>
              <a:r>
                <a:rPr lang="nb-NO" sz="1050" dirty="0" smtClean="0">
                  <a:latin typeface="Times New Roman" panose="02020603050405020304" pitchFamily="18" charset="0"/>
                  <a:cs typeface="Times New Roman" panose="02020603050405020304" pitchFamily="18" charset="0"/>
                </a:rPr>
                <a:t>IRE1</a:t>
              </a:r>
              <a:endParaRPr lang="nb-NO" sz="1050" dirty="0">
                <a:latin typeface="Times New Roman" panose="02020603050405020304" pitchFamily="18" charset="0"/>
                <a:cs typeface="Times New Roman" panose="02020603050405020304" pitchFamily="18" charset="0"/>
              </a:endParaRPr>
            </a:p>
          </p:txBody>
        </p:sp>
        <p:sp>
          <p:nvSpPr>
            <p:cNvPr id="63" name="TextBox 7"/>
            <p:cNvSpPr txBox="1">
              <a:spLocks noChangeArrowheads="1"/>
            </p:cNvSpPr>
            <p:nvPr/>
          </p:nvSpPr>
          <p:spPr bwMode="auto">
            <a:xfrm>
              <a:off x="956588" y="1227661"/>
              <a:ext cx="647701" cy="261597"/>
            </a:xfrm>
            <a:prstGeom prst="rect">
              <a:avLst/>
            </a:prstGeom>
            <a:noFill/>
            <a:ln w="9525">
              <a:noFill/>
              <a:miter lim="800000"/>
              <a:headEnd/>
              <a:tailEnd/>
            </a:ln>
          </p:spPr>
          <p:txBody>
            <a:bodyPr>
              <a:spAutoFit/>
            </a:bodyPr>
            <a:lstStyle/>
            <a:p>
              <a:r>
                <a:rPr lang="nb-NO" sz="1050" dirty="0">
                  <a:latin typeface="Times New Roman" panose="02020603050405020304" pitchFamily="18" charset="0"/>
                  <a:cs typeface="Times New Roman" panose="02020603050405020304" pitchFamily="18" charset="0"/>
                </a:rPr>
                <a:t>  </a:t>
              </a:r>
              <a:r>
                <a:rPr lang="nb-NO" sz="1050" dirty="0" err="1" smtClean="0">
                  <a:latin typeface="Times New Roman" panose="02020603050405020304" pitchFamily="18" charset="0"/>
                  <a:cs typeface="Times New Roman" panose="02020603050405020304" pitchFamily="18" charset="0"/>
                </a:rPr>
                <a:t>Actin</a:t>
              </a:r>
              <a:endParaRPr lang="nb-NO" sz="1050" dirty="0">
                <a:latin typeface="Times New Roman" panose="02020603050405020304" pitchFamily="18" charset="0"/>
                <a:cs typeface="Times New Roman" panose="02020603050405020304" pitchFamily="18" charset="0"/>
              </a:endParaRPr>
            </a:p>
          </p:txBody>
        </p:sp>
        <p:pic>
          <p:nvPicPr>
            <p:cNvPr id="64" name="Picture 2"/>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rightnessContrast bright="-20000" contrast="20000"/>
                      </a14:imgEffect>
                    </a14:imgLayer>
                  </a14:imgProps>
                </a:ext>
                <a:ext uri="{28A0092B-C50C-407E-A947-70E740481C1C}">
                  <a14:useLocalDpi xmlns:a14="http://schemas.microsoft.com/office/drawing/2010/main" val="0"/>
                </a:ext>
              </a:extLst>
            </a:blip>
            <a:srcRect l="10114" t="11640" r="8756"/>
            <a:stretch/>
          </p:blipFill>
          <p:spPr bwMode="auto">
            <a:xfrm flipH="1">
              <a:off x="1509038" y="1228540"/>
              <a:ext cx="815521" cy="27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Picture 2"/>
            <p:cNvPicPr>
              <a:picLocks noChangeAspect="1" noChangeArrowheads="1"/>
            </p:cNvPicPr>
            <p:nvPr/>
          </p:nvPicPr>
          <p:blipFill rotWithShape="1">
            <a:blip r:embed="rId16" cstate="print">
              <a:extLst>
                <a:ext uri="{BEBA8EAE-BF5A-486C-A8C5-ECC9F3942E4B}">
                  <a14:imgProps xmlns:a14="http://schemas.microsoft.com/office/drawing/2010/main">
                    <a14:imgLayer r:embed="rId17">
                      <a14:imgEffect>
                        <a14:brightnessContrast contrast="20000"/>
                      </a14:imgEffect>
                    </a14:imgLayer>
                  </a14:imgProps>
                </a:ext>
                <a:ext uri="{28A0092B-C50C-407E-A947-70E740481C1C}">
                  <a14:useLocalDpi xmlns:a14="http://schemas.microsoft.com/office/drawing/2010/main" val="0"/>
                </a:ext>
              </a:extLst>
            </a:blip>
            <a:srcRect l="11022" t="28209" r="59731" b="52920"/>
            <a:stretch/>
          </p:blipFill>
          <p:spPr bwMode="auto">
            <a:xfrm>
              <a:off x="1509860" y="868248"/>
              <a:ext cx="814700" cy="304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2" name="Text Box 3"/>
          <p:cNvSpPr txBox="1">
            <a:spLocks noChangeArrowheads="1"/>
          </p:cNvSpPr>
          <p:nvPr/>
        </p:nvSpPr>
        <p:spPr bwMode="auto">
          <a:xfrm>
            <a:off x="1180208" y="-36545"/>
            <a:ext cx="70095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IRE1 </a:t>
            </a:r>
            <a:r>
              <a:rPr lang="nb-NO" sz="2800" b="1" dirty="0" err="1" smtClean="0">
                <a:solidFill>
                  <a:srgbClr val="660066"/>
                </a:solidFill>
                <a:cs typeface="+mn-cs"/>
              </a:rPr>
              <a:t>signaling</a:t>
            </a:r>
            <a:r>
              <a:rPr lang="nb-NO" sz="2800" b="1" dirty="0" smtClean="0">
                <a:solidFill>
                  <a:srgbClr val="660066"/>
                </a:solidFill>
                <a:cs typeface="+mn-cs"/>
              </a:rPr>
              <a:t> is </a:t>
            </a:r>
            <a:r>
              <a:rPr lang="nb-NO" sz="2800" b="1" dirty="0" err="1" smtClean="0">
                <a:solidFill>
                  <a:srgbClr val="660066"/>
                </a:solidFill>
                <a:cs typeface="+mn-cs"/>
              </a:rPr>
              <a:t>necessary</a:t>
            </a:r>
            <a:r>
              <a:rPr lang="nb-NO" sz="2800" b="1" dirty="0" smtClean="0">
                <a:solidFill>
                  <a:srgbClr val="660066"/>
                </a:solidFill>
                <a:cs typeface="+mn-cs"/>
              </a:rPr>
              <a:t> for</a:t>
            </a:r>
            <a:r>
              <a:rPr lang="nb-NO" sz="2800" b="1" dirty="0" smtClean="0">
                <a:solidFill>
                  <a:srgbClr val="660066"/>
                </a:solidFill>
              </a:rPr>
              <a:t> </a:t>
            </a:r>
            <a:r>
              <a:rPr lang="nb-NO" sz="2800" b="1" dirty="0" err="1" smtClean="0">
                <a:solidFill>
                  <a:srgbClr val="660066"/>
                </a:solidFill>
                <a:cs typeface="+mn-cs"/>
              </a:rPr>
              <a:t>prostate</a:t>
            </a:r>
            <a:r>
              <a:rPr lang="nb-NO" sz="2800" b="1" dirty="0" smtClean="0">
                <a:solidFill>
                  <a:srgbClr val="660066"/>
                </a:solidFill>
                <a:cs typeface="+mn-cs"/>
              </a:rPr>
              <a:t> </a:t>
            </a:r>
          </a:p>
          <a:p>
            <a:pPr algn="ctr">
              <a:defRPr/>
            </a:pPr>
            <a:r>
              <a:rPr lang="nb-NO" sz="2800" b="1" dirty="0" smtClean="0">
                <a:solidFill>
                  <a:srgbClr val="660066"/>
                </a:solidFill>
                <a:cs typeface="+mn-cs"/>
              </a:rPr>
              <a:t>cancer </a:t>
            </a:r>
            <a:r>
              <a:rPr lang="nb-NO" sz="2800" b="1" dirty="0" err="1" smtClean="0">
                <a:solidFill>
                  <a:srgbClr val="660066"/>
                </a:solidFill>
                <a:cs typeface="+mn-cs"/>
              </a:rPr>
              <a:t>growth</a:t>
            </a:r>
            <a:r>
              <a:rPr lang="nb-NO" sz="2800" b="1" dirty="0" smtClean="0">
                <a:solidFill>
                  <a:srgbClr val="660066"/>
                </a:solidFill>
                <a:cs typeface="+mn-cs"/>
              </a:rPr>
              <a:t> </a:t>
            </a:r>
            <a:r>
              <a:rPr lang="nb-NO" sz="2800" b="1" i="1" dirty="0" smtClean="0">
                <a:solidFill>
                  <a:srgbClr val="660066"/>
                </a:solidFill>
                <a:cs typeface="+mn-cs"/>
              </a:rPr>
              <a:t>in </a:t>
            </a:r>
            <a:r>
              <a:rPr lang="nb-NO" sz="2800" b="1" i="1" dirty="0" err="1" smtClean="0">
                <a:solidFill>
                  <a:srgbClr val="660066"/>
                </a:solidFill>
                <a:cs typeface="+mn-cs"/>
              </a:rPr>
              <a:t>vitro</a:t>
            </a:r>
            <a:endParaRPr lang="nb-NO" sz="2800" b="1" i="1" dirty="0">
              <a:solidFill>
                <a:srgbClr val="660066"/>
              </a:solidFill>
              <a:cs typeface="+mn-cs"/>
            </a:endParaRPr>
          </a:p>
        </p:txBody>
      </p:sp>
    </p:spTree>
    <p:extLst>
      <p:ext uri="{BB962C8B-B14F-4D97-AF65-F5344CB8AC3E}">
        <p14:creationId xmlns:p14="http://schemas.microsoft.com/office/powerpoint/2010/main" val="25207988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noChangeAspect="1"/>
          </p:cNvGrpSpPr>
          <p:nvPr/>
        </p:nvGrpSpPr>
        <p:grpSpPr bwMode="auto">
          <a:xfrm>
            <a:off x="628291" y="2109264"/>
            <a:ext cx="3853863" cy="2191189"/>
            <a:chOff x="1437" y="1295"/>
            <a:chExt cx="3048" cy="1733"/>
          </a:xfrm>
        </p:grpSpPr>
        <p:sp>
          <p:nvSpPr>
            <p:cNvPr id="4" name="AutoShape 4"/>
            <p:cNvSpPr>
              <a:spLocks noChangeAspect="1" noChangeArrowheads="1" noTextEdit="1"/>
            </p:cNvSpPr>
            <p:nvPr/>
          </p:nvSpPr>
          <p:spPr bwMode="auto">
            <a:xfrm>
              <a:off x="1437" y="1295"/>
              <a:ext cx="2885"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7" name="Rectangle 7"/>
            <p:cNvSpPr>
              <a:spLocks noChangeArrowheads="1"/>
            </p:cNvSpPr>
            <p:nvPr/>
          </p:nvSpPr>
          <p:spPr bwMode="auto">
            <a:xfrm>
              <a:off x="1728" y="1387"/>
              <a:ext cx="1952" cy="1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8" name="Rectangle 8"/>
            <p:cNvSpPr>
              <a:spLocks noChangeArrowheads="1"/>
            </p:cNvSpPr>
            <p:nvPr/>
          </p:nvSpPr>
          <p:spPr bwMode="auto">
            <a:xfrm>
              <a:off x="1725" y="1387"/>
              <a:ext cx="6" cy="1438"/>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9" name="Freeform 9"/>
            <p:cNvSpPr>
              <a:spLocks noEditPoints="1"/>
            </p:cNvSpPr>
            <p:nvPr/>
          </p:nvSpPr>
          <p:spPr bwMode="auto">
            <a:xfrm>
              <a:off x="1703" y="1384"/>
              <a:ext cx="25" cy="1444"/>
            </a:xfrm>
            <a:custGeom>
              <a:avLst/>
              <a:gdLst>
                <a:gd name="T0" fmla="*/ 0 w 50"/>
                <a:gd name="T1" fmla="*/ 2876 h 2888"/>
                <a:gd name="T2" fmla="*/ 50 w 50"/>
                <a:gd name="T3" fmla="*/ 2876 h 2888"/>
                <a:gd name="T4" fmla="*/ 50 w 50"/>
                <a:gd name="T5" fmla="*/ 2888 h 2888"/>
                <a:gd name="T6" fmla="*/ 0 w 50"/>
                <a:gd name="T7" fmla="*/ 2888 h 2888"/>
                <a:gd name="T8" fmla="*/ 0 w 50"/>
                <a:gd name="T9" fmla="*/ 2876 h 2888"/>
                <a:gd name="T10" fmla="*/ 0 w 50"/>
                <a:gd name="T11" fmla="*/ 2396 h 2888"/>
                <a:gd name="T12" fmla="*/ 50 w 50"/>
                <a:gd name="T13" fmla="*/ 2396 h 2888"/>
                <a:gd name="T14" fmla="*/ 50 w 50"/>
                <a:gd name="T15" fmla="*/ 2408 h 2888"/>
                <a:gd name="T16" fmla="*/ 0 w 50"/>
                <a:gd name="T17" fmla="*/ 2408 h 2888"/>
                <a:gd name="T18" fmla="*/ 0 w 50"/>
                <a:gd name="T19" fmla="*/ 2396 h 2888"/>
                <a:gd name="T20" fmla="*/ 0 w 50"/>
                <a:gd name="T21" fmla="*/ 1918 h 2888"/>
                <a:gd name="T22" fmla="*/ 50 w 50"/>
                <a:gd name="T23" fmla="*/ 1918 h 2888"/>
                <a:gd name="T24" fmla="*/ 50 w 50"/>
                <a:gd name="T25" fmla="*/ 1929 h 2888"/>
                <a:gd name="T26" fmla="*/ 0 w 50"/>
                <a:gd name="T27" fmla="*/ 1929 h 2888"/>
                <a:gd name="T28" fmla="*/ 0 w 50"/>
                <a:gd name="T29" fmla="*/ 1918 h 2888"/>
                <a:gd name="T30" fmla="*/ 0 w 50"/>
                <a:gd name="T31" fmla="*/ 1438 h 2888"/>
                <a:gd name="T32" fmla="*/ 50 w 50"/>
                <a:gd name="T33" fmla="*/ 1438 h 2888"/>
                <a:gd name="T34" fmla="*/ 50 w 50"/>
                <a:gd name="T35" fmla="*/ 1449 h 2888"/>
                <a:gd name="T36" fmla="*/ 0 w 50"/>
                <a:gd name="T37" fmla="*/ 1449 h 2888"/>
                <a:gd name="T38" fmla="*/ 0 w 50"/>
                <a:gd name="T39" fmla="*/ 1438 h 2888"/>
                <a:gd name="T40" fmla="*/ 0 w 50"/>
                <a:gd name="T41" fmla="*/ 958 h 2888"/>
                <a:gd name="T42" fmla="*/ 50 w 50"/>
                <a:gd name="T43" fmla="*/ 958 h 2888"/>
                <a:gd name="T44" fmla="*/ 50 w 50"/>
                <a:gd name="T45" fmla="*/ 969 h 2888"/>
                <a:gd name="T46" fmla="*/ 0 w 50"/>
                <a:gd name="T47" fmla="*/ 969 h 2888"/>
                <a:gd name="T48" fmla="*/ 0 w 50"/>
                <a:gd name="T49" fmla="*/ 958 h 2888"/>
                <a:gd name="T50" fmla="*/ 0 w 50"/>
                <a:gd name="T51" fmla="*/ 478 h 2888"/>
                <a:gd name="T52" fmla="*/ 50 w 50"/>
                <a:gd name="T53" fmla="*/ 478 h 2888"/>
                <a:gd name="T54" fmla="*/ 50 w 50"/>
                <a:gd name="T55" fmla="*/ 489 h 2888"/>
                <a:gd name="T56" fmla="*/ 0 w 50"/>
                <a:gd name="T57" fmla="*/ 489 h 2888"/>
                <a:gd name="T58" fmla="*/ 0 w 50"/>
                <a:gd name="T59" fmla="*/ 478 h 2888"/>
                <a:gd name="T60" fmla="*/ 0 w 50"/>
                <a:gd name="T61" fmla="*/ 0 h 2888"/>
                <a:gd name="T62" fmla="*/ 50 w 50"/>
                <a:gd name="T63" fmla="*/ 0 h 2888"/>
                <a:gd name="T64" fmla="*/ 50 w 50"/>
                <a:gd name="T65" fmla="*/ 11 h 2888"/>
                <a:gd name="T66" fmla="*/ 0 w 50"/>
                <a:gd name="T67" fmla="*/ 11 h 2888"/>
                <a:gd name="T68" fmla="*/ 0 w 50"/>
                <a:gd name="T69" fmla="*/ 0 h 2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2888">
                  <a:moveTo>
                    <a:pt x="0" y="2876"/>
                  </a:moveTo>
                  <a:lnTo>
                    <a:pt x="50" y="2876"/>
                  </a:lnTo>
                  <a:lnTo>
                    <a:pt x="50" y="2888"/>
                  </a:lnTo>
                  <a:lnTo>
                    <a:pt x="0" y="2888"/>
                  </a:lnTo>
                  <a:lnTo>
                    <a:pt x="0" y="2876"/>
                  </a:lnTo>
                  <a:close/>
                  <a:moveTo>
                    <a:pt x="0" y="2396"/>
                  </a:moveTo>
                  <a:lnTo>
                    <a:pt x="50" y="2396"/>
                  </a:lnTo>
                  <a:lnTo>
                    <a:pt x="50" y="2408"/>
                  </a:lnTo>
                  <a:lnTo>
                    <a:pt x="0" y="2408"/>
                  </a:lnTo>
                  <a:lnTo>
                    <a:pt x="0" y="2396"/>
                  </a:lnTo>
                  <a:close/>
                  <a:moveTo>
                    <a:pt x="0" y="1918"/>
                  </a:moveTo>
                  <a:lnTo>
                    <a:pt x="50" y="1918"/>
                  </a:lnTo>
                  <a:lnTo>
                    <a:pt x="50" y="1929"/>
                  </a:lnTo>
                  <a:lnTo>
                    <a:pt x="0" y="1929"/>
                  </a:lnTo>
                  <a:lnTo>
                    <a:pt x="0" y="1918"/>
                  </a:lnTo>
                  <a:close/>
                  <a:moveTo>
                    <a:pt x="0" y="1438"/>
                  </a:moveTo>
                  <a:lnTo>
                    <a:pt x="50" y="1438"/>
                  </a:lnTo>
                  <a:lnTo>
                    <a:pt x="50" y="1449"/>
                  </a:lnTo>
                  <a:lnTo>
                    <a:pt x="0" y="1449"/>
                  </a:lnTo>
                  <a:lnTo>
                    <a:pt x="0" y="1438"/>
                  </a:lnTo>
                  <a:close/>
                  <a:moveTo>
                    <a:pt x="0" y="958"/>
                  </a:moveTo>
                  <a:lnTo>
                    <a:pt x="50" y="958"/>
                  </a:lnTo>
                  <a:lnTo>
                    <a:pt x="50" y="969"/>
                  </a:lnTo>
                  <a:lnTo>
                    <a:pt x="0" y="969"/>
                  </a:lnTo>
                  <a:lnTo>
                    <a:pt x="0" y="958"/>
                  </a:lnTo>
                  <a:close/>
                  <a:moveTo>
                    <a:pt x="0" y="478"/>
                  </a:moveTo>
                  <a:lnTo>
                    <a:pt x="50" y="478"/>
                  </a:lnTo>
                  <a:lnTo>
                    <a:pt x="50" y="489"/>
                  </a:lnTo>
                  <a:lnTo>
                    <a:pt x="0" y="489"/>
                  </a:lnTo>
                  <a:lnTo>
                    <a:pt x="0" y="478"/>
                  </a:lnTo>
                  <a:close/>
                  <a:moveTo>
                    <a:pt x="0" y="0"/>
                  </a:moveTo>
                  <a:lnTo>
                    <a:pt x="50" y="0"/>
                  </a:lnTo>
                  <a:lnTo>
                    <a:pt x="50" y="11"/>
                  </a:lnTo>
                  <a:lnTo>
                    <a:pt x="0" y="11"/>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0" name="Rectangle 10"/>
            <p:cNvSpPr>
              <a:spLocks noChangeArrowheads="1"/>
            </p:cNvSpPr>
            <p:nvPr/>
          </p:nvSpPr>
          <p:spPr bwMode="auto">
            <a:xfrm>
              <a:off x="1728" y="2823"/>
              <a:ext cx="1952" cy="5"/>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1" name="Freeform 11"/>
            <p:cNvSpPr>
              <a:spLocks noEditPoints="1"/>
            </p:cNvSpPr>
            <p:nvPr/>
          </p:nvSpPr>
          <p:spPr bwMode="auto">
            <a:xfrm>
              <a:off x="1969" y="2825"/>
              <a:ext cx="1714" cy="20"/>
            </a:xfrm>
            <a:custGeom>
              <a:avLst/>
              <a:gdLst>
                <a:gd name="T0" fmla="*/ 11 w 3427"/>
                <a:gd name="T1" fmla="*/ 0 h 38"/>
                <a:gd name="T2" fmla="*/ 11 w 3427"/>
                <a:gd name="T3" fmla="*/ 38 h 38"/>
                <a:gd name="T4" fmla="*/ 0 w 3427"/>
                <a:gd name="T5" fmla="*/ 38 h 38"/>
                <a:gd name="T6" fmla="*/ 0 w 3427"/>
                <a:gd name="T7" fmla="*/ 0 h 38"/>
                <a:gd name="T8" fmla="*/ 11 w 3427"/>
                <a:gd name="T9" fmla="*/ 0 h 38"/>
                <a:gd name="T10" fmla="*/ 989 w 3427"/>
                <a:gd name="T11" fmla="*/ 0 h 38"/>
                <a:gd name="T12" fmla="*/ 989 w 3427"/>
                <a:gd name="T13" fmla="*/ 38 h 38"/>
                <a:gd name="T14" fmla="*/ 977 w 3427"/>
                <a:gd name="T15" fmla="*/ 38 h 38"/>
                <a:gd name="T16" fmla="*/ 977 w 3427"/>
                <a:gd name="T17" fmla="*/ 0 h 38"/>
                <a:gd name="T18" fmla="*/ 989 w 3427"/>
                <a:gd name="T19" fmla="*/ 0 h 38"/>
                <a:gd name="T20" fmla="*/ 1964 w 3427"/>
                <a:gd name="T21" fmla="*/ 0 h 38"/>
                <a:gd name="T22" fmla="*/ 1964 w 3427"/>
                <a:gd name="T23" fmla="*/ 38 h 38"/>
                <a:gd name="T24" fmla="*/ 1953 w 3427"/>
                <a:gd name="T25" fmla="*/ 38 h 38"/>
                <a:gd name="T26" fmla="*/ 1953 w 3427"/>
                <a:gd name="T27" fmla="*/ 0 h 38"/>
                <a:gd name="T28" fmla="*/ 1964 w 3427"/>
                <a:gd name="T29" fmla="*/ 0 h 38"/>
                <a:gd name="T30" fmla="*/ 2939 w 3427"/>
                <a:gd name="T31" fmla="*/ 0 h 38"/>
                <a:gd name="T32" fmla="*/ 2939 w 3427"/>
                <a:gd name="T33" fmla="*/ 38 h 38"/>
                <a:gd name="T34" fmla="*/ 2928 w 3427"/>
                <a:gd name="T35" fmla="*/ 38 h 38"/>
                <a:gd name="T36" fmla="*/ 2928 w 3427"/>
                <a:gd name="T37" fmla="*/ 0 h 38"/>
                <a:gd name="T38" fmla="*/ 2939 w 3427"/>
                <a:gd name="T39" fmla="*/ 0 h 38"/>
                <a:gd name="T40" fmla="*/ 3427 w 3427"/>
                <a:gd name="T41" fmla="*/ 0 h 38"/>
                <a:gd name="T42" fmla="*/ 3427 w 3427"/>
                <a:gd name="T43" fmla="*/ 38 h 38"/>
                <a:gd name="T44" fmla="*/ 3416 w 3427"/>
                <a:gd name="T45" fmla="*/ 38 h 38"/>
                <a:gd name="T46" fmla="*/ 3416 w 3427"/>
                <a:gd name="T47" fmla="*/ 0 h 38"/>
                <a:gd name="T48" fmla="*/ 3427 w 3427"/>
                <a:gd name="T4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27" h="38">
                  <a:moveTo>
                    <a:pt x="11" y="0"/>
                  </a:moveTo>
                  <a:lnTo>
                    <a:pt x="11" y="38"/>
                  </a:lnTo>
                  <a:lnTo>
                    <a:pt x="0" y="38"/>
                  </a:lnTo>
                  <a:lnTo>
                    <a:pt x="0" y="0"/>
                  </a:lnTo>
                  <a:lnTo>
                    <a:pt x="11" y="0"/>
                  </a:lnTo>
                  <a:close/>
                  <a:moveTo>
                    <a:pt x="989" y="0"/>
                  </a:moveTo>
                  <a:lnTo>
                    <a:pt x="989" y="38"/>
                  </a:lnTo>
                  <a:lnTo>
                    <a:pt x="977" y="38"/>
                  </a:lnTo>
                  <a:lnTo>
                    <a:pt x="977" y="0"/>
                  </a:lnTo>
                  <a:lnTo>
                    <a:pt x="989" y="0"/>
                  </a:lnTo>
                  <a:close/>
                  <a:moveTo>
                    <a:pt x="1964" y="0"/>
                  </a:moveTo>
                  <a:lnTo>
                    <a:pt x="1964" y="38"/>
                  </a:lnTo>
                  <a:lnTo>
                    <a:pt x="1953" y="38"/>
                  </a:lnTo>
                  <a:lnTo>
                    <a:pt x="1953" y="0"/>
                  </a:lnTo>
                  <a:lnTo>
                    <a:pt x="1964" y="0"/>
                  </a:lnTo>
                  <a:close/>
                  <a:moveTo>
                    <a:pt x="2939" y="0"/>
                  </a:moveTo>
                  <a:lnTo>
                    <a:pt x="2939" y="38"/>
                  </a:lnTo>
                  <a:lnTo>
                    <a:pt x="2928" y="38"/>
                  </a:lnTo>
                  <a:lnTo>
                    <a:pt x="2928" y="0"/>
                  </a:lnTo>
                  <a:lnTo>
                    <a:pt x="2939" y="0"/>
                  </a:lnTo>
                  <a:close/>
                  <a:moveTo>
                    <a:pt x="3427" y="0"/>
                  </a:moveTo>
                  <a:lnTo>
                    <a:pt x="3427" y="38"/>
                  </a:lnTo>
                  <a:lnTo>
                    <a:pt x="3416" y="38"/>
                  </a:lnTo>
                  <a:lnTo>
                    <a:pt x="3416" y="0"/>
                  </a:lnTo>
                  <a:lnTo>
                    <a:pt x="3427"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2" name="Freeform 12"/>
            <p:cNvSpPr>
              <a:spLocks noEditPoints="1"/>
            </p:cNvSpPr>
            <p:nvPr/>
          </p:nvSpPr>
          <p:spPr bwMode="auto">
            <a:xfrm>
              <a:off x="1954" y="2461"/>
              <a:ext cx="36" cy="122"/>
            </a:xfrm>
            <a:custGeom>
              <a:avLst/>
              <a:gdLst>
                <a:gd name="T0" fmla="*/ 29 w 71"/>
                <a:gd name="T1" fmla="*/ 238 h 244"/>
                <a:gd name="T2" fmla="*/ 29 w 71"/>
                <a:gd name="T3" fmla="*/ 123 h 244"/>
                <a:gd name="T4" fmla="*/ 29 w 71"/>
                <a:gd name="T5" fmla="*/ 6 h 244"/>
                <a:gd name="T6" fmla="*/ 40 w 71"/>
                <a:gd name="T7" fmla="*/ 6 h 244"/>
                <a:gd name="T8" fmla="*/ 40 w 71"/>
                <a:gd name="T9" fmla="*/ 123 h 244"/>
                <a:gd name="T10" fmla="*/ 40 w 71"/>
                <a:gd name="T11" fmla="*/ 238 h 244"/>
                <a:gd name="T12" fmla="*/ 29 w 71"/>
                <a:gd name="T13" fmla="*/ 238 h 244"/>
                <a:gd name="T14" fmla="*/ 0 w 71"/>
                <a:gd name="T15" fmla="*/ 232 h 244"/>
                <a:gd name="T16" fmla="*/ 71 w 71"/>
                <a:gd name="T17" fmla="*/ 232 h 244"/>
                <a:gd name="T18" fmla="*/ 71 w 71"/>
                <a:gd name="T19" fmla="*/ 244 h 244"/>
                <a:gd name="T20" fmla="*/ 0 w 71"/>
                <a:gd name="T21" fmla="*/ 244 h 244"/>
                <a:gd name="T22" fmla="*/ 0 w 71"/>
                <a:gd name="T23" fmla="*/ 232 h 244"/>
                <a:gd name="T24" fmla="*/ 0 w 71"/>
                <a:gd name="T25" fmla="*/ 0 h 244"/>
                <a:gd name="T26" fmla="*/ 71 w 71"/>
                <a:gd name="T27" fmla="*/ 0 h 244"/>
                <a:gd name="T28" fmla="*/ 71 w 71"/>
                <a:gd name="T29" fmla="*/ 12 h 244"/>
                <a:gd name="T30" fmla="*/ 0 w 71"/>
                <a:gd name="T31" fmla="*/ 12 h 244"/>
                <a:gd name="T32" fmla="*/ 0 w 71"/>
                <a:gd name="T3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44">
                  <a:moveTo>
                    <a:pt x="29" y="238"/>
                  </a:moveTo>
                  <a:lnTo>
                    <a:pt x="29" y="123"/>
                  </a:lnTo>
                  <a:lnTo>
                    <a:pt x="29" y="6"/>
                  </a:lnTo>
                  <a:lnTo>
                    <a:pt x="40" y="6"/>
                  </a:lnTo>
                  <a:lnTo>
                    <a:pt x="40" y="123"/>
                  </a:lnTo>
                  <a:lnTo>
                    <a:pt x="40" y="238"/>
                  </a:lnTo>
                  <a:lnTo>
                    <a:pt x="29" y="238"/>
                  </a:lnTo>
                  <a:close/>
                  <a:moveTo>
                    <a:pt x="0" y="232"/>
                  </a:moveTo>
                  <a:lnTo>
                    <a:pt x="71" y="232"/>
                  </a:lnTo>
                  <a:lnTo>
                    <a:pt x="71" y="244"/>
                  </a:lnTo>
                  <a:lnTo>
                    <a:pt x="0" y="244"/>
                  </a:lnTo>
                  <a:lnTo>
                    <a:pt x="0" y="232"/>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5" name="Freeform 13"/>
            <p:cNvSpPr>
              <a:spLocks noEditPoints="1"/>
            </p:cNvSpPr>
            <p:nvPr/>
          </p:nvSpPr>
          <p:spPr bwMode="auto">
            <a:xfrm>
              <a:off x="2442" y="2262"/>
              <a:ext cx="36" cy="118"/>
            </a:xfrm>
            <a:custGeom>
              <a:avLst/>
              <a:gdLst>
                <a:gd name="T0" fmla="*/ 31 w 71"/>
                <a:gd name="T1" fmla="*/ 230 h 236"/>
                <a:gd name="T2" fmla="*/ 31 w 71"/>
                <a:gd name="T3" fmla="*/ 119 h 236"/>
                <a:gd name="T4" fmla="*/ 31 w 71"/>
                <a:gd name="T5" fmla="*/ 5 h 236"/>
                <a:gd name="T6" fmla="*/ 43 w 71"/>
                <a:gd name="T7" fmla="*/ 5 h 236"/>
                <a:gd name="T8" fmla="*/ 43 w 71"/>
                <a:gd name="T9" fmla="*/ 119 h 236"/>
                <a:gd name="T10" fmla="*/ 43 w 71"/>
                <a:gd name="T11" fmla="*/ 230 h 236"/>
                <a:gd name="T12" fmla="*/ 31 w 71"/>
                <a:gd name="T13" fmla="*/ 230 h 236"/>
                <a:gd name="T14" fmla="*/ 0 w 71"/>
                <a:gd name="T15" fmla="*/ 224 h 236"/>
                <a:gd name="T16" fmla="*/ 71 w 71"/>
                <a:gd name="T17" fmla="*/ 224 h 236"/>
                <a:gd name="T18" fmla="*/ 71 w 71"/>
                <a:gd name="T19" fmla="*/ 236 h 236"/>
                <a:gd name="T20" fmla="*/ 0 w 71"/>
                <a:gd name="T21" fmla="*/ 236 h 236"/>
                <a:gd name="T22" fmla="*/ 0 w 71"/>
                <a:gd name="T23" fmla="*/ 224 h 236"/>
                <a:gd name="T24" fmla="*/ 0 w 71"/>
                <a:gd name="T25" fmla="*/ 0 h 236"/>
                <a:gd name="T26" fmla="*/ 71 w 71"/>
                <a:gd name="T27" fmla="*/ 0 h 236"/>
                <a:gd name="T28" fmla="*/ 71 w 71"/>
                <a:gd name="T29" fmla="*/ 11 h 236"/>
                <a:gd name="T30" fmla="*/ 0 w 71"/>
                <a:gd name="T31" fmla="*/ 11 h 236"/>
                <a:gd name="T32" fmla="*/ 0 w 71"/>
                <a:gd name="T33"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36">
                  <a:moveTo>
                    <a:pt x="31" y="230"/>
                  </a:moveTo>
                  <a:lnTo>
                    <a:pt x="31" y="119"/>
                  </a:lnTo>
                  <a:lnTo>
                    <a:pt x="31" y="5"/>
                  </a:lnTo>
                  <a:lnTo>
                    <a:pt x="43" y="5"/>
                  </a:lnTo>
                  <a:lnTo>
                    <a:pt x="43" y="119"/>
                  </a:lnTo>
                  <a:lnTo>
                    <a:pt x="43" y="230"/>
                  </a:lnTo>
                  <a:lnTo>
                    <a:pt x="31" y="230"/>
                  </a:lnTo>
                  <a:close/>
                  <a:moveTo>
                    <a:pt x="0" y="224"/>
                  </a:moveTo>
                  <a:lnTo>
                    <a:pt x="71" y="224"/>
                  </a:lnTo>
                  <a:lnTo>
                    <a:pt x="71" y="236"/>
                  </a:lnTo>
                  <a:lnTo>
                    <a:pt x="0" y="236"/>
                  </a:lnTo>
                  <a:lnTo>
                    <a:pt x="0" y="224"/>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6" name="Freeform 14"/>
            <p:cNvSpPr>
              <a:spLocks noEditPoints="1"/>
            </p:cNvSpPr>
            <p:nvPr/>
          </p:nvSpPr>
          <p:spPr bwMode="auto">
            <a:xfrm>
              <a:off x="2930" y="1994"/>
              <a:ext cx="35" cy="253"/>
            </a:xfrm>
            <a:custGeom>
              <a:avLst/>
              <a:gdLst>
                <a:gd name="T0" fmla="*/ 31 w 71"/>
                <a:gd name="T1" fmla="*/ 501 h 507"/>
                <a:gd name="T2" fmla="*/ 31 w 71"/>
                <a:gd name="T3" fmla="*/ 253 h 507"/>
                <a:gd name="T4" fmla="*/ 31 w 71"/>
                <a:gd name="T5" fmla="*/ 6 h 507"/>
                <a:gd name="T6" fmla="*/ 42 w 71"/>
                <a:gd name="T7" fmla="*/ 6 h 507"/>
                <a:gd name="T8" fmla="*/ 42 w 71"/>
                <a:gd name="T9" fmla="*/ 253 h 507"/>
                <a:gd name="T10" fmla="*/ 42 w 71"/>
                <a:gd name="T11" fmla="*/ 501 h 507"/>
                <a:gd name="T12" fmla="*/ 31 w 71"/>
                <a:gd name="T13" fmla="*/ 501 h 507"/>
                <a:gd name="T14" fmla="*/ 0 w 71"/>
                <a:gd name="T15" fmla="*/ 495 h 507"/>
                <a:gd name="T16" fmla="*/ 71 w 71"/>
                <a:gd name="T17" fmla="*/ 495 h 507"/>
                <a:gd name="T18" fmla="*/ 71 w 71"/>
                <a:gd name="T19" fmla="*/ 507 h 507"/>
                <a:gd name="T20" fmla="*/ 0 w 71"/>
                <a:gd name="T21" fmla="*/ 507 h 507"/>
                <a:gd name="T22" fmla="*/ 0 w 71"/>
                <a:gd name="T23" fmla="*/ 495 h 507"/>
                <a:gd name="T24" fmla="*/ 0 w 71"/>
                <a:gd name="T25" fmla="*/ 0 h 507"/>
                <a:gd name="T26" fmla="*/ 71 w 71"/>
                <a:gd name="T27" fmla="*/ 0 h 507"/>
                <a:gd name="T28" fmla="*/ 71 w 71"/>
                <a:gd name="T29" fmla="*/ 11 h 507"/>
                <a:gd name="T30" fmla="*/ 0 w 71"/>
                <a:gd name="T31" fmla="*/ 11 h 507"/>
                <a:gd name="T32" fmla="*/ 0 w 71"/>
                <a:gd name="T33"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507">
                  <a:moveTo>
                    <a:pt x="31" y="501"/>
                  </a:moveTo>
                  <a:lnTo>
                    <a:pt x="31" y="253"/>
                  </a:lnTo>
                  <a:lnTo>
                    <a:pt x="31" y="6"/>
                  </a:lnTo>
                  <a:lnTo>
                    <a:pt x="42" y="6"/>
                  </a:lnTo>
                  <a:lnTo>
                    <a:pt x="42" y="253"/>
                  </a:lnTo>
                  <a:lnTo>
                    <a:pt x="42" y="501"/>
                  </a:lnTo>
                  <a:lnTo>
                    <a:pt x="31" y="501"/>
                  </a:lnTo>
                  <a:close/>
                  <a:moveTo>
                    <a:pt x="0" y="495"/>
                  </a:moveTo>
                  <a:lnTo>
                    <a:pt x="71" y="495"/>
                  </a:lnTo>
                  <a:lnTo>
                    <a:pt x="71" y="507"/>
                  </a:lnTo>
                  <a:lnTo>
                    <a:pt x="0" y="507"/>
                  </a:lnTo>
                  <a:lnTo>
                    <a:pt x="0" y="495"/>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 name="Freeform 15"/>
            <p:cNvSpPr>
              <a:spLocks noEditPoints="1"/>
            </p:cNvSpPr>
            <p:nvPr/>
          </p:nvSpPr>
          <p:spPr bwMode="auto">
            <a:xfrm>
              <a:off x="3418" y="1671"/>
              <a:ext cx="35" cy="345"/>
            </a:xfrm>
            <a:custGeom>
              <a:avLst/>
              <a:gdLst>
                <a:gd name="T0" fmla="*/ 31 w 71"/>
                <a:gd name="T1" fmla="*/ 683 h 689"/>
                <a:gd name="T2" fmla="*/ 31 w 71"/>
                <a:gd name="T3" fmla="*/ 345 h 689"/>
                <a:gd name="T4" fmla="*/ 31 w 71"/>
                <a:gd name="T5" fmla="*/ 5 h 689"/>
                <a:gd name="T6" fmla="*/ 42 w 71"/>
                <a:gd name="T7" fmla="*/ 5 h 689"/>
                <a:gd name="T8" fmla="*/ 42 w 71"/>
                <a:gd name="T9" fmla="*/ 345 h 689"/>
                <a:gd name="T10" fmla="*/ 42 w 71"/>
                <a:gd name="T11" fmla="*/ 683 h 689"/>
                <a:gd name="T12" fmla="*/ 31 w 71"/>
                <a:gd name="T13" fmla="*/ 683 h 689"/>
                <a:gd name="T14" fmla="*/ 0 w 71"/>
                <a:gd name="T15" fmla="*/ 678 h 689"/>
                <a:gd name="T16" fmla="*/ 71 w 71"/>
                <a:gd name="T17" fmla="*/ 678 h 689"/>
                <a:gd name="T18" fmla="*/ 71 w 71"/>
                <a:gd name="T19" fmla="*/ 689 h 689"/>
                <a:gd name="T20" fmla="*/ 0 w 71"/>
                <a:gd name="T21" fmla="*/ 689 h 689"/>
                <a:gd name="T22" fmla="*/ 0 w 71"/>
                <a:gd name="T23" fmla="*/ 678 h 689"/>
                <a:gd name="T24" fmla="*/ 0 w 71"/>
                <a:gd name="T25" fmla="*/ 0 h 689"/>
                <a:gd name="T26" fmla="*/ 71 w 71"/>
                <a:gd name="T27" fmla="*/ 0 h 689"/>
                <a:gd name="T28" fmla="*/ 71 w 71"/>
                <a:gd name="T29" fmla="*/ 11 h 689"/>
                <a:gd name="T30" fmla="*/ 0 w 71"/>
                <a:gd name="T31" fmla="*/ 11 h 689"/>
                <a:gd name="T32" fmla="*/ 0 w 71"/>
                <a:gd name="T33"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89">
                  <a:moveTo>
                    <a:pt x="31" y="683"/>
                  </a:moveTo>
                  <a:lnTo>
                    <a:pt x="31" y="345"/>
                  </a:lnTo>
                  <a:lnTo>
                    <a:pt x="31" y="5"/>
                  </a:lnTo>
                  <a:lnTo>
                    <a:pt x="42" y="5"/>
                  </a:lnTo>
                  <a:lnTo>
                    <a:pt x="42" y="345"/>
                  </a:lnTo>
                  <a:lnTo>
                    <a:pt x="42" y="683"/>
                  </a:lnTo>
                  <a:lnTo>
                    <a:pt x="31" y="683"/>
                  </a:lnTo>
                  <a:close/>
                  <a:moveTo>
                    <a:pt x="0" y="678"/>
                  </a:moveTo>
                  <a:lnTo>
                    <a:pt x="71" y="678"/>
                  </a:lnTo>
                  <a:lnTo>
                    <a:pt x="71" y="689"/>
                  </a:lnTo>
                  <a:lnTo>
                    <a:pt x="0" y="689"/>
                  </a:lnTo>
                  <a:lnTo>
                    <a:pt x="0" y="678"/>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1" name="Freeform 16"/>
            <p:cNvSpPr>
              <a:spLocks noEditPoints="1"/>
            </p:cNvSpPr>
            <p:nvPr/>
          </p:nvSpPr>
          <p:spPr bwMode="auto">
            <a:xfrm>
              <a:off x="1954" y="2390"/>
              <a:ext cx="36" cy="233"/>
            </a:xfrm>
            <a:custGeom>
              <a:avLst/>
              <a:gdLst>
                <a:gd name="T0" fmla="*/ 29 w 71"/>
                <a:gd name="T1" fmla="*/ 461 h 467"/>
                <a:gd name="T2" fmla="*/ 29 w 71"/>
                <a:gd name="T3" fmla="*/ 232 h 467"/>
                <a:gd name="T4" fmla="*/ 29 w 71"/>
                <a:gd name="T5" fmla="*/ 6 h 467"/>
                <a:gd name="T6" fmla="*/ 40 w 71"/>
                <a:gd name="T7" fmla="*/ 6 h 467"/>
                <a:gd name="T8" fmla="*/ 40 w 71"/>
                <a:gd name="T9" fmla="*/ 232 h 467"/>
                <a:gd name="T10" fmla="*/ 40 w 71"/>
                <a:gd name="T11" fmla="*/ 461 h 467"/>
                <a:gd name="T12" fmla="*/ 29 w 71"/>
                <a:gd name="T13" fmla="*/ 461 h 467"/>
                <a:gd name="T14" fmla="*/ 0 w 71"/>
                <a:gd name="T15" fmla="*/ 455 h 467"/>
                <a:gd name="T16" fmla="*/ 71 w 71"/>
                <a:gd name="T17" fmla="*/ 455 h 467"/>
                <a:gd name="T18" fmla="*/ 71 w 71"/>
                <a:gd name="T19" fmla="*/ 467 h 467"/>
                <a:gd name="T20" fmla="*/ 0 w 71"/>
                <a:gd name="T21" fmla="*/ 467 h 467"/>
                <a:gd name="T22" fmla="*/ 0 w 71"/>
                <a:gd name="T23" fmla="*/ 455 h 467"/>
                <a:gd name="T24" fmla="*/ 0 w 71"/>
                <a:gd name="T25" fmla="*/ 0 h 467"/>
                <a:gd name="T26" fmla="*/ 71 w 71"/>
                <a:gd name="T27" fmla="*/ 0 h 467"/>
                <a:gd name="T28" fmla="*/ 71 w 71"/>
                <a:gd name="T29" fmla="*/ 12 h 467"/>
                <a:gd name="T30" fmla="*/ 0 w 71"/>
                <a:gd name="T31" fmla="*/ 12 h 467"/>
                <a:gd name="T32" fmla="*/ 0 w 71"/>
                <a:gd name="T33"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467">
                  <a:moveTo>
                    <a:pt x="29" y="461"/>
                  </a:moveTo>
                  <a:lnTo>
                    <a:pt x="29" y="232"/>
                  </a:lnTo>
                  <a:lnTo>
                    <a:pt x="29" y="6"/>
                  </a:lnTo>
                  <a:lnTo>
                    <a:pt x="40" y="6"/>
                  </a:lnTo>
                  <a:lnTo>
                    <a:pt x="40" y="232"/>
                  </a:lnTo>
                  <a:lnTo>
                    <a:pt x="40" y="461"/>
                  </a:lnTo>
                  <a:lnTo>
                    <a:pt x="29" y="461"/>
                  </a:lnTo>
                  <a:close/>
                  <a:moveTo>
                    <a:pt x="0" y="455"/>
                  </a:moveTo>
                  <a:lnTo>
                    <a:pt x="71" y="455"/>
                  </a:lnTo>
                  <a:lnTo>
                    <a:pt x="71" y="467"/>
                  </a:lnTo>
                  <a:lnTo>
                    <a:pt x="0" y="467"/>
                  </a:lnTo>
                  <a:lnTo>
                    <a:pt x="0" y="455"/>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2" name="Freeform 17"/>
            <p:cNvSpPr>
              <a:spLocks noEditPoints="1"/>
            </p:cNvSpPr>
            <p:nvPr/>
          </p:nvSpPr>
          <p:spPr bwMode="auto">
            <a:xfrm>
              <a:off x="2442" y="2437"/>
              <a:ext cx="36" cy="129"/>
            </a:xfrm>
            <a:custGeom>
              <a:avLst/>
              <a:gdLst>
                <a:gd name="T0" fmla="*/ 31 w 71"/>
                <a:gd name="T1" fmla="*/ 254 h 259"/>
                <a:gd name="T2" fmla="*/ 31 w 71"/>
                <a:gd name="T3" fmla="*/ 129 h 259"/>
                <a:gd name="T4" fmla="*/ 31 w 71"/>
                <a:gd name="T5" fmla="*/ 6 h 259"/>
                <a:gd name="T6" fmla="*/ 43 w 71"/>
                <a:gd name="T7" fmla="*/ 6 h 259"/>
                <a:gd name="T8" fmla="*/ 43 w 71"/>
                <a:gd name="T9" fmla="*/ 129 h 259"/>
                <a:gd name="T10" fmla="*/ 43 w 71"/>
                <a:gd name="T11" fmla="*/ 254 h 259"/>
                <a:gd name="T12" fmla="*/ 31 w 71"/>
                <a:gd name="T13" fmla="*/ 254 h 259"/>
                <a:gd name="T14" fmla="*/ 0 w 71"/>
                <a:gd name="T15" fmla="*/ 248 h 259"/>
                <a:gd name="T16" fmla="*/ 71 w 71"/>
                <a:gd name="T17" fmla="*/ 248 h 259"/>
                <a:gd name="T18" fmla="*/ 71 w 71"/>
                <a:gd name="T19" fmla="*/ 259 h 259"/>
                <a:gd name="T20" fmla="*/ 0 w 71"/>
                <a:gd name="T21" fmla="*/ 259 h 259"/>
                <a:gd name="T22" fmla="*/ 0 w 71"/>
                <a:gd name="T23" fmla="*/ 248 h 259"/>
                <a:gd name="T24" fmla="*/ 0 w 71"/>
                <a:gd name="T25" fmla="*/ 0 h 259"/>
                <a:gd name="T26" fmla="*/ 71 w 71"/>
                <a:gd name="T27" fmla="*/ 0 h 259"/>
                <a:gd name="T28" fmla="*/ 71 w 71"/>
                <a:gd name="T29" fmla="*/ 12 h 259"/>
                <a:gd name="T30" fmla="*/ 0 w 71"/>
                <a:gd name="T31" fmla="*/ 12 h 259"/>
                <a:gd name="T32" fmla="*/ 0 w 71"/>
                <a:gd name="T3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59">
                  <a:moveTo>
                    <a:pt x="31" y="254"/>
                  </a:moveTo>
                  <a:lnTo>
                    <a:pt x="31" y="129"/>
                  </a:lnTo>
                  <a:lnTo>
                    <a:pt x="31" y="6"/>
                  </a:lnTo>
                  <a:lnTo>
                    <a:pt x="43" y="6"/>
                  </a:lnTo>
                  <a:lnTo>
                    <a:pt x="43" y="129"/>
                  </a:lnTo>
                  <a:lnTo>
                    <a:pt x="43" y="254"/>
                  </a:lnTo>
                  <a:lnTo>
                    <a:pt x="31" y="254"/>
                  </a:lnTo>
                  <a:close/>
                  <a:moveTo>
                    <a:pt x="0" y="248"/>
                  </a:moveTo>
                  <a:lnTo>
                    <a:pt x="71" y="248"/>
                  </a:lnTo>
                  <a:lnTo>
                    <a:pt x="71" y="259"/>
                  </a:lnTo>
                  <a:lnTo>
                    <a:pt x="0" y="259"/>
                  </a:lnTo>
                  <a:lnTo>
                    <a:pt x="0" y="248"/>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3" name="Freeform 18"/>
            <p:cNvSpPr>
              <a:spLocks noEditPoints="1"/>
            </p:cNvSpPr>
            <p:nvPr/>
          </p:nvSpPr>
          <p:spPr bwMode="auto">
            <a:xfrm>
              <a:off x="2930" y="2435"/>
              <a:ext cx="35" cy="99"/>
            </a:xfrm>
            <a:custGeom>
              <a:avLst/>
              <a:gdLst>
                <a:gd name="T0" fmla="*/ 31 w 71"/>
                <a:gd name="T1" fmla="*/ 192 h 198"/>
                <a:gd name="T2" fmla="*/ 31 w 71"/>
                <a:gd name="T3" fmla="*/ 100 h 198"/>
                <a:gd name="T4" fmla="*/ 31 w 71"/>
                <a:gd name="T5" fmla="*/ 6 h 198"/>
                <a:gd name="T6" fmla="*/ 42 w 71"/>
                <a:gd name="T7" fmla="*/ 6 h 198"/>
                <a:gd name="T8" fmla="*/ 42 w 71"/>
                <a:gd name="T9" fmla="*/ 100 h 198"/>
                <a:gd name="T10" fmla="*/ 42 w 71"/>
                <a:gd name="T11" fmla="*/ 192 h 198"/>
                <a:gd name="T12" fmla="*/ 31 w 71"/>
                <a:gd name="T13" fmla="*/ 192 h 198"/>
                <a:gd name="T14" fmla="*/ 0 w 71"/>
                <a:gd name="T15" fmla="*/ 187 h 198"/>
                <a:gd name="T16" fmla="*/ 71 w 71"/>
                <a:gd name="T17" fmla="*/ 187 h 198"/>
                <a:gd name="T18" fmla="*/ 71 w 71"/>
                <a:gd name="T19" fmla="*/ 198 h 198"/>
                <a:gd name="T20" fmla="*/ 0 w 71"/>
                <a:gd name="T21" fmla="*/ 198 h 198"/>
                <a:gd name="T22" fmla="*/ 0 w 71"/>
                <a:gd name="T23" fmla="*/ 187 h 198"/>
                <a:gd name="T24" fmla="*/ 0 w 71"/>
                <a:gd name="T25" fmla="*/ 0 h 198"/>
                <a:gd name="T26" fmla="*/ 71 w 71"/>
                <a:gd name="T27" fmla="*/ 0 h 198"/>
                <a:gd name="T28" fmla="*/ 71 w 71"/>
                <a:gd name="T29" fmla="*/ 12 h 198"/>
                <a:gd name="T30" fmla="*/ 0 w 71"/>
                <a:gd name="T31" fmla="*/ 12 h 198"/>
                <a:gd name="T32" fmla="*/ 0 w 71"/>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198">
                  <a:moveTo>
                    <a:pt x="31" y="192"/>
                  </a:moveTo>
                  <a:lnTo>
                    <a:pt x="31" y="100"/>
                  </a:lnTo>
                  <a:lnTo>
                    <a:pt x="31" y="6"/>
                  </a:lnTo>
                  <a:lnTo>
                    <a:pt x="42" y="6"/>
                  </a:lnTo>
                  <a:lnTo>
                    <a:pt x="42" y="100"/>
                  </a:lnTo>
                  <a:lnTo>
                    <a:pt x="42" y="192"/>
                  </a:lnTo>
                  <a:lnTo>
                    <a:pt x="31" y="192"/>
                  </a:lnTo>
                  <a:close/>
                  <a:moveTo>
                    <a:pt x="0" y="187"/>
                  </a:moveTo>
                  <a:lnTo>
                    <a:pt x="71" y="187"/>
                  </a:lnTo>
                  <a:lnTo>
                    <a:pt x="71" y="198"/>
                  </a:lnTo>
                  <a:lnTo>
                    <a:pt x="0" y="198"/>
                  </a:lnTo>
                  <a:lnTo>
                    <a:pt x="0" y="187"/>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4" name="Freeform 19"/>
            <p:cNvSpPr>
              <a:spLocks noEditPoints="1"/>
            </p:cNvSpPr>
            <p:nvPr/>
          </p:nvSpPr>
          <p:spPr bwMode="auto">
            <a:xfrm>
              <a:off x="3418" y="2345"/>
              <a:ext cx="35" cy="164"/>
            </a:xfrm>
            <a:custGeom>
              <a:avLst/>
              <a:gdLst>
                <a:gd name="T0" fmla="*/ 31 w 71"/>
                <a:gd name="T1" fmla="*/ 320 h 326"/>
                <a:gd name="T2" fmla="*/ 31 w 71"/>
                <a:gd name="T3" fmla="*/ 163 h 326"/>
                <a:gd name="T4" fmla="*/ 31 w 71"/>
                <a:gd name="T5" fmla="*/ 5 h 326"/>
                <a:gd name="T6" fmla="*/ 42 w 71"/>
                <a:gd name="T7" fmla="*/ 5 h 326"/>
                <a:gd name="T8" fmla="*/ 42 w 71"/>
                <a:gd name="T9" fmla="*/ 163 h 326"/>
                <a:gd name="T10" fmla="*/ 42 w 71"/>
                <a:gd name="T11" fmla="*/ 320 h 326"/>
                <a:gd name="T12" fmla="*/ 31 w 71"/>
                <a:gd name="T13" fmla="*/ 320 h 326"/>
                <a:gd name="T14" fmla="*/ 0 w 71"/>
                <a:gd name="T15" fmla="*/ 315 h 326"/>
                <a:gd name="T16" fmla="*/ 71 w 71"/>
                <a:gd name="T17" fmla="*/ 315 h 326"/>
                <a:gd name="T18" fmla="*/ 71 w 71"/>
                <a:gd name="T19" fmla="*/ 326 h 326"/>
                <a:gd name="T20" fmla="*/ 0 w 71"/>
                <a:gd name="T21" fmla="*/ 326 h 326"/>
                <a:gd name="T22" fmla="*/ 0 w 71"/>
                <a:gd name="T23" fmla="*/ 315 h 326"/>
                <a:gd name="T24" fmla="*/ 0 w 71"/>
                <a:gd name="T25" fmla="*/ 0 h 326"/>
                <a:gd name="T26" fmla="*/ 71 w 71"/>
                <a:gd name="T27" fmla="*/ 0 h 326"/>
                <a:gd name="T28" fmla="*/ 71 w 71"/>
                <a:gd name="T29" fmla="*/ 11 h 326"/>
                <a:gd name="T30" fmla="*/ 0 w 71"/>
                <a:gd name="T31" fmla="*/ 11 h 326"/>
                <a:gd name="T32" fmla="*/ 0 w 71"/>
                <a:gd name="T3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26">
                  <a:moveTo>
                    <a:pt x="31" y="320"/>
                  </a:moveTo>
                  <a:lnTo>
                    <a:pt x="31" y="163"/>
                  </a:lnTo>
                  <a:lnTo>
                    <a:pt x="31" y="5"/>
                  </a:lnTo>
                  <a:lnTo>
                    <a:pt x="42" y="5"/>
                  </a:lnTo>
                  <a:lnTo>
                    <a:pt x="42" y="163"/>
                  </a:lnTo>
                  <a:lnTo>
                    <a:pt x="42" y="320"/>
                  </a:lnTo>
                  <a:lnTo>
                    <a:pt x="31" y="320"/>
                  </a:lnTo>
                  <a:close/>
                  <a:moveTo>
                    <a:pt x="0" y="315"/>
                  </a:moveTo>
                  <a:lnTo>
                    <a:pt x="71" y="315"/>
                  </a:lnTo>
                  <a:lnTo>
                    <a:pt x="71" y="326"/>
                  </a:lnTo>
                  <a:lnTo>
                    <a:pt x="0" y="326"/>
                  </a:lnTo>
                  <a:lnTo>
                    <a:pt x="0" y="315"/>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5" name="Freeform 20"/>
            <p:cNvSpPr>
              <a:spLocks noEditPoints="1"/>
            </p:cNvSpPr>
            <p:nvPr/>
          </p:nvSpPr>
          <p:spPr bwMode="auto">
            <a:xfrm>
              <a:off x="1954" y="2490"/>
              <a:ext cx="36" cy="51"/>
            </a:xfrm>
            <a:custGeom>
              <a:avLst/>
              <a:gdLst>
                <a:gd name="T0" fmla="*/ 29 w 71"/>
                <a:gd name="T1" fmla="*/ 96 h 101"/>
                <a:gd name="T2" fmla="*/ 29 w 71"/>
                <a:gd name="T3" fmla="*/ 50 h 101"/>
                <a:gd name="T4" fmla="*/ 29 w 71"/>
                <a:gd name="T5" fmla="*/ 5 h 101"/>
                <a:gd name="T6" fmla="*/ 40 w 71"/>
                <a:gd name="T7" fmla="*/ 5 h 101"/>
                <a:gd name="T8" fmla="*/ 40 w 71"/>
                <a:gd name="T9" fmla="*/ 50 h 101"/>
                <a:gd name="T10" fmla="*/ 40 w 71"/>
                <a:gd name="T11" fmla="*/ 96 h 101"/>
                <a:gd name="T12" fmla="*/ 29 w 71"/>
                <a:gd name="T13" fmla="*/ 96 h 101"/>
                <a:gd name="T14" fmla="*/ 0 w 71"/>
                <a:gd name="T15" fmla="*/ 90 h 101"/>
                <a:gd name="T16" fmla="*/ 71 w 71"/>
                <a:gd name="T17" fmla="*/ 90 h 101"/>
                <a:gd name="T18" fmla="*/ 71 w 71"/>
                <a:gd name="T19" fmla="*/ 101 h 101"/>
                <a:gd name="T20" fmla="*/ 0 w 71"/>
                <a:gd name="T21" fmla="*/ 101 h 101"/>
                <a:gd name="T22" fmla="*/ 0 w 71"/>
                <a:gd name="T23" fmla="*/ 90 h 101"/>
                <a:gd name="T24" fmla="*/ 0 w 71"/>
                <a:gd name="T25" fmla="*/ 0 h 101"/>
                <a:gd name="T26" fmla="*/ 71 w 71"/>
                <a:gd name="T27" fmla="*/ 0 h 101"/>
                <a:gd name="T28" fmla="*/ 71 w 71"/>
                <a:gd name="T29" fmla="*/ 11 h 101"/>
                <a:gd name="T30" fmla="*/ 0 w 71"/>
                <a:gd name="T31" fmla="*/ 11 h 101"/>
                <a:gd name="T32" fmla="*/ 0 w 7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101">
                  <a:moveTo>
                    <a:pt x="29" y="96"/>
                  </a:moveTo>
                  <a:lnTo>
                    <a:pt x="29" y="50"/>
                  </a:lnTo>
                  <a:lnTo>
                    <a:pt x="29" y="5"/>
                  </a:lnTo>
                  <a:lnTo>
                    <a:pt x="40" y="5"/>
                  </a:lnTo>
                  <a:lnTo>
                    <a:pt x="40" y="50"/>
                  </a:lnTo>
                  <a:lnTo>
                    <a:pt x="40" y="96"/>
                  </a:lnTo>
                  <a:lnTo>
                    <a:pt x="29" y="96"/>
                  </a:lnTo>
                  <a:close/>
                  <a:moveTo>
                    <a:pt x="0" y="90"/>
                  </a:moveTo>
                  <a:lnTo>
                    <a:pt x="71" y="90"/>
                  </a:lnTo>
                  <a:lnTo>
                    <a:pt x="71" y="101"/>
                  </a:lnTo>
                  <a:lnTo>
                    <a:pt x="0" y="101"/>
                  </a:lnTo>
                  <a:lnTo>
                    <a:pt x="0" y="90"/>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6" name="Freeform 21"/>
            <p:cNvSpPr>
              <a:spLocks noEditPoints="1"/>
            </p:cNvSpPr>
            <p:nvPr/>
          </p:nvSpPr>
          <p:spPr bwMode="auto">
            <a:xfrm>
              <a:off x="2442" y="2446"/>
              <a:ext cx="36" cy="99"/>
            </a:xfrm>
            <a:custGeom>
              <a:avLst/>
              <a:gdLst>
                <a:gd name="T0" fmla="*/ 31 w 71"/>
                <a:gd name="T1" fmla="*/ 192 h 198"/>
                <a:gd name="T2" fmla="*/ 31 w 71"/>
                <a:gd name="T3" fmla="*/ 100 h 198"/>
                <a:gd name="T4" fmla="*/ 31 w 71"/>
                <a:gd name="T5" fmla="*/ 6 h 198"/>
                <a:gd name="T6" fmla="*/ 43 w 71"/>
                <a:gd name="T7" fmla="*/ 6 h 198"/>
                <a:gd name="T8" fmla="*/ 43 w 71"/>
                <a:gd name="T9" fmla="*/ 100 h 198"/>
                <a:gd name="T10" fmla="*/ 43 w 71"/>
                <a:gd name="T11" fmla="*/ 192 h 198"/>
                <a:gd name="T12" fmla="*/ 31 w 71"/>
                <a:gd name="T13" fmla="*/ 192 h 198"/>
                <a:gd name="T14" fmla="*/ 0 w 71"/>
                <a:gd name="T15" fmla="*/ 187 h 198"/>
                <a:gd name="T16" fmla="*/ 71 w 71"/>
                <a:gd name="T17" fmla="*/ 187 h 198"/>
                <a:gd name="T18" fmla="*/ 71 w 71"/>
                <a:gd name="T19" fmla="*/ 198 h 198"/>
                <a:gd name="T20" fmla="*/ 0 w 71"/>
                <a:gd name="T21" fmla="*/ 198 h 198"/>
                <a:gd name="T22" fmla="*/ 0 w 71"/>
                <a:gd name="T23" fmla="*/ 187 h 198"/>
                <a:gd name="T24" fmla="*/ 0 w 71"/>
                <a:gd name="T25" fmla="*/ 0 h 198"/>
                <a:gd name="T26" fmla="*/ 71 w 71"/>
                <a:gd name="T27" fmla="*/ 0 h 198"/>
                <a:gd name="T28" fmla="*/ 71 w 71"/>
                <a:gd name="T29" fmla="*/ 12 h 198"/>
                <a:gd name="T30" fmla="*/ 0 w 71"/>
                <a:gd name="T31" fmla="*/ 12 h 198"/>
                <a:gd name="T32" fmla="*/ 0 w 71"/>
                <a:gd name="T3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198">
                  <a:moveTo>
                    <a:pt x="31" y="192"/>
                  </a:moveTo>
                  <a:lnTo>
                    <a:pt x="31" y="100"/>
                  </a:lnTo>
                  <a:lnTo>
                    <a:pt x="31" y="6"/>
                  </a:lnTo>
                  <a:lnTo>
                    <a:pt x="43" y="6"/>
                  </a:lnTo>
                  <a:lnTo>
                    <a:pt x="43" y="100"/>
                  </a:lnTo>
                  <a:lnTo>
                    <a:pt x="43" y="192"/>
                  </a:lnTo>
                  <a:lnTo>
                    <a:pt x="31" y="192"/>
                  </a:lnTo>
                  <a:close/>
                  <a:moveTo>
                    <a:pt x="0" y="187"/>
                  </a:moveTo>
                  <a:lnTo>
                    <a:pt x="71" y="187"/>
                  </a:lnTo>
                  <a:lnTo>
                    <a:pt x="71" y="198"/>
                  </a:lnTo>
                  <a:lnTo>
                    <a:pt x="0" y="198"/>
                  </a:lnTo>
                  <a:lnTo>
                    <a:pt x="0" y="187"/>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7" name="Freeform 22"/>
            <p:cNvSpPr>
              <a:spLocks noEditPoints="1"/>
            </p:cNvSpPr>
            <p:nvPr/>
          </p:nvSpPr>
          <p:spPr bwMode="auto">
            <a:xfrm>
              <a:off x="2930" y="2396"/>
              <a:ext cx="35" cy="151"/>
            </a:xfrm>
            <a:custGeom>
              <a:avLst/>
              <a:gdLst>
                <a:gd name="T0" fmla="*/ 31 w 71"/>
                <a:gd name="T1" fmla="*/ 296 h 302"/>
                <a:gd name="T2" fmla="*/ 31 w 71"/>
                <a:gd name="T3" fmla="*/ 152 h 302"/>
                <a:gd name="T4" fmla="*/ 31 w 71"/>
                <a:gd name="T5" fmla="*/ 6 h 302"/>
                <a:gd name="T6" fmla="*/ 42 w 71"/>
                <a:gd name="T7" fmla="*/ 6 h 302"/>
                <a:gd name="T8" fmla="*/ 42 w 71"/>
                <a:gd name="T9" fmla="*/ 152 h 302"/>
                <a:gd name="T10" fmla="*/ 42 w 71"/>
                <a:gd name="T11" fmla="*/ 296 h 302"/>
                <a:gd name="T12" fmla="*/ 31 w 71"/>
                <a:gd name="T13" fmla="*/ 296 h 302"/>
                <a:gd name="T14" fmla="*/ 0 w 71"/>
                <a:gd name="T15" fmla="*/ 290 h 302"/>
                <a:gd name="T16" fmla="*/ 71 w 71"/>
                <a:gd name="T17" fmla="*/ 290 h 302"/>
                <a:gd name="T18" fmla="*/ 71 w 71"/>
                <a:gd name="T19" fmla="*/ 302 h 302"/>
                <a:gd name="T20" fmla="*/ 0 w 71"/>
                <a:gd name="T21" fmla="*/ 302 h 302"/>
                <a:gd name="T22" fmla="*/ 0 w 71"/>
                <a:gd name="T23" fmla="*/ 290 h 302"/>
                <a:gd name="T24" fmla="*/ 0 w 71"/>
                <a:gd name="T25" fmla="*/ 0 h 302"/>
                <a:gd name="T26" fmla="*/ 71 w 71"/>
                <a:gd name="T27" fmla="*/ 0 h 302"/>
                <a:gd name="T28" fmla="*/ 71 w 71"/>
                <a:gd name="T29" fmla="*/ 12 h 302"/>
                <a:gd name="T30" fmla="*/ 0 w 71"/>
                <a:gd name="T31" fmla="*/ 12 h 302"/>
                <a:gd name="T32" fmla="*/ 0 w 71"/>
                <a:gd name="T3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02">
                  <a:moveTo>
                    <a:pt x="31" y="296"/>
                  </a:moveTo>
                  <a:lnTo>
                    <a:pt x="31" y="152"/>
                  </a:lnTo>
                  <a:lnTo>
                    <a:pt x="31" y="6"/>
                  </a:lnTo>
                  <a:lnTo>
                    <a:pt x="42" y="6"/>
                  </a:lnTo>
                  <a:lnTo>
                    <a:pt x="42" y="152"/>
                  </a:lnTo>
                  <a:lnTo>
                    <a:pt x="42" y="296"/>
                  </a:lnTo>
                  <a:lnTo>
                    <a:pt x="31" y="296"/>
                  </a:lnTo>
                  <a:close/>
                  <a:moveTo>
                    <a:pt x="0" y="290"/>
                  </a:moveTo>
                  <a:lnTo>
                    <a:pt x="71" y="290"/>
                  </a:lnTo>
                  <a:lnTo>
                    <a:pt x="71" y="302"/>
                  </a:lnTo>
                  <a:lnTo>
                    <a:pt x="0" y="302"/>
                  </a:lnTo>
                  <a:lnTo>
                    <a:pt x="0" y="290"/>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8" name="Freeform 23"/>
            <p:cNvSpPr>
              <a:spLocks noEditPoints="1"/>
            </p:cNvSpPr>
            <p:nvPr/>
          </p:nvSpPr>
          <p:spPr bwMode="auto">
            <a:xfrm>
              <a:off x="3418" y="2376"/>
              <a:ext cx="35" cy="145"/>
            </a:xfrm>
            <a:custGeom>
              <a:avLst/>
              <a:gdLst>
                <a:gd name="T0" fmla="*/ 31 w 71"/>
                <a:gd name="T1" fmla="*/ 284 h 290"/>
                <a:gd name="T2" fmla="*/ 31 w 71"/>
                <a:gd name="T3" fmla="*/ 146 h 290"/>
                <a:gd name="T4" fmla="*/ 31 w 71"/>
                <a:gd name="T5" fmla="*/ 6 h 290"/>
                <a:gd name="T6" fmla="*/ 42 w 71"/>
                <a:gd name="T7" fmla="*/ 6 h 290"/>
                <a:gd name="T8" fmla="*/ 42 w 71"/>
                <a:gd name="T9" fmla="*/ 146 h 290"/>
                <a:gd name="T10" fmla="*/ 42 w 71"/>
                <a:gd name="T11" fmla="*/ 284 h 290"/>
                <a:gd name="T12" fmla="*/ 31 w 71"/>
                <a:gd name="T13" fmla="*/ 284 h 290"/>
                <a:gd name="T14" fmla="*/ 0 w 71"/>
                <a:gd name="T15" fmla="*/ 279 h 290"/>
                <a:gd name="T16" fmla="*/ 71 w 71"/>
                <a:gd name="T17" fmla="*/ 279 h 290"/>
                <a:gd name="T18" fmla="*/ 71 w 71"/>
                <a:gd name="T19" fmla="*/ 290 h 290"/>
                <a:gd name="T20" fmla="*/ 0 w 71"/>
                <a:gd name="T21" fmla="*/ 290 h 290"/>
                <a:gd name="T22" fmla="*/ 0 w 71"/>
                <a:gd name="T23" fmla="*/ 279 h 290"/>
                <a:gd name="T24" fmla="*/ 0 w 71"/>
                <a:gd name="T25" fmla="*/ 0 h 290"/>
                <a:gd name="T26" fmla="*/ 71 w 71"/>
                <a:gd name="T27" fmla="*/ 0 h 290"/>
                <a:gd name="T28" fmla="*/ 71 w 71"/>
                <a:gd name="T29" fmla="*/ 12 h 290"/>
                <a:gd name="T30" fmla="*/ 0 w 71"/>
                <a:gd name="T31" fmla="*/ 12 h 290"/>
                <a:gd name="T32" fmla="*/ 0 w 71"/>
                <a:gd name="T33"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90">
                  <a:moveTo>
                    <a:pt x="31" y="284"/>
                  </a:moveTo>
                  <a:lnTo>
                    <a:pt x="31" y="146"/>
                  </a:lnTo>
                  <a:lnTo>
                    <a:pt x="31" y="6"/>
                  </a:lnTo>
                  <a:lnTo>
                    <a:pt x="42" y="6"/>
                  </a:lnTo>
                  <a:lnTo>
                    <a:pt x="42" y="146"/>
                  </a:lnTo>
                  <a:lnTo>
                    <a:pt x="42" y="284"/>
                  </a:lnTo>
                  <a:lnTo>
                    <a:pt x="31" y="284"/>
                  </a:lnTo>
                  <a:close/>
                  <a:moveTo>
                    <a:pt x="0" y="279"/>
                  </a:moveTo>
                  <a:lnTo>
                    <a:pt x="71" y="279"/>
                  </a:lnTo>
                  <a:lnTo>
                    <a:pt x="71" y="290"/>
                  </a:lnTo>
                  <a:lnTo>
                    <a:pt x="0" y="290"/>
                  </a:lnTo>
                  <a:lnTo>
                    <a:pt x="0" y="279"/>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9" name="Freeform 24"/>
            <p:cNvSpPr>
              <a:spLocks/>
            </p:cNvSpPr>
            <p:nvPr/>
          </p:nvSpPr>
          <p:spPr bwMode="auto">
            <a:xfrm>
              <a:off x="1963" y="1836"/>
              <a:ext cx="1481" cy="695"/>
            </a:xfrm>
            <a:custGeom>
              <a:avLst/>
              <a:gdLst>
                <a:gd name="T0" fmla="*/ 10 w 2963"/>
                <a:gd name="T1" fmla="*/ 1356 h 1390"/>
                <a:gd name="T2" fmla="*/ 987 w 2963"/>
                <a:gd name="T3" fmla="*/ 954 h 1390"/>
                <a:gd name="T4" fmla="*/ 1963 w 2963"/>
                <a:gd name="T5" fmla="*/ 553 h 1390"/>
                <a:gd name="T6" fmla="*/ 2936 w 2963"/>
                <a:gd name="T7" fmla="*/ 2 h 1390"/>
                <a:gd name="T8" fmla="*/ 2944 w 2963"/>
                <a:gd name="T9" fmla="*/ 0 h 1390"/>
                <a:gd name="T10" fmla="*/ 2950 w 2963"/>
                <a:gd name="T11" fmla="*/ 0 h 1390"/>
                <a:gd name="T12" fmla="*/ 2955 w 2963"/>
                <a:gd name="T13" fmla="*/ 2 h 1390"/>
                <a:gd name="T14" fmla="*/ 2959 w 2963"/>
                <a:gd name="T15" fmla="*/ 8 h 1390"/>
                <a:gd name="T16" fmla="*/ 2963 w 2963"/>
                <a:gd name="T17" fmla="*/ 15 h 1390"/>
                <a:gd name="T18" fmla="*/ 2961 w 2963"/>
                <a:gd name="T19" fmla="*/ 21 h 1390"/>
                <a:gd name="T20" fmla="*/ 2959 w 2963"/>
                <a:gd name="T21" fmla="*/ 27 h 1390"/>
                <a:gd name="T22" fmla="*/ 2953 w 2963"/>
                <a:gd name="T23" fmla="*/ 31 h 1390"/>
                <a:gd name="T24" fmla="*/ 1976 w 2963"/>
                <a:gd name="T25" fmla="*/ 586 h 1390"/>
                <a:gd name="T26" fmla="*/ 1001 w 2963"/>
                <a:gd name="T27" fmla="*/ 987 h 1390"/>
                <a:gd name="T28" fmla="*/ 23 w 2963"/>
                <a:gd name="T29" fmla="*/ 1388 h 1390"/>
                <a:gd name="T30" fmla="*/ 18 w 2963"/>
                <a:gd name="T31" fmla="*/ 1390 h 1390"/>
                <a:gd name="T32" fmla="*/ 10 w 2963"/>
                <a:gd name="T33" fmla="*/ 1388 h 1390"/>
                <a:gd name="T34" fmla="*/ 4 w 2963"/>
                <a:gd name="T35" fmla="*/ 1385 h 1390"/>
                <a:gd name="T36" fmla="*/ 0 w 2963"/>
                <a:gd name="T37" fmla="*/ 1379 h 1390"/>
                <a:gd name="T38" fmla="*/ 0 w 2963"/>
                <a:gd name="T39" fmla="*/ 1373 h 1390"/>
                <a:gd name="T40" fmla="*/ 0 w 2963"/>
                <a:gd name="T41" fmla="*/ 1365 h 1390"/>
                <a:gd name="T42" fmla="*/ 4 w 2963"/>
                <a:gd name="T43" fmla="*/ 1360 h 1390"/>
                <a:gd name="T44" fmla="*/ 10 w 2963"/>
                <a:gd name="T45" fmla="*/ 1356 h 1390"/>
                <a:gd name="T46" fmla="*/ 10 w 2963"/>
                <a:gd name="T47" fmla="*/ 1356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3" h="1390">
                  <a:moveTo>
                    <a:pt x="10" y="1356"/>
                  </a:moveTo>
                  <a:lnTo>
                    <a:pt x="987" y="954"/>
                  </a:lnTo>
                  <a:lnTo>
                    <a:pt x="1963" y="553"/>
                  </a:lnTo>
                  <a:lnTo>
                    <a:pt x="2936" y="2"/>
                  </a:lnTo>
                  <a:lnTo>
                    <a:pt x="2944" y="0"/>
                  </a:lnTo>
                  <a:lnTo>
                    <a:pt x="2950" y="0"/>
                  </a:lnTo>
                  <a:lnTo>
                    <a:pt x="2955" y="2"/>
                  </a:lnTo>
                  <a:lnTo>
                    <a:pt x="2959" y="8"/>
                  </a:lnTo>
                  <a:lnTo>
                    <a:pt x="2963" y="15"/>
                  </a:lnTo>
                  <a:lnTo>
                    <a:pt x="2961" y="21"/>
                  </a:lnTo>
                  <a:lnTo>
                    <a:pt x="2959" y="27"/>
                  </a:lnTo>
                  <a:lnTo>
                    <a:pt x="2953" y="31"/>
                  </a:lnTo>
                  <a:lnTo>
                    <a:pt x="1976" y="586"/>
                  </a:lnTo>
                  <a:lnTo>
                    <a:pt x="1001" y="987"/>
                  </a:lnTo>
                  <a:lnTo>
                    <a:pt x="23" y="1388"/>
                  </a:lnTo>
                  <a:lnTo>
                    <a:pt x="18" y="1390"/>
                  </a:lnTo>
                  <a:lnTo>
                    <a:pt x="10" y="1388"/>
                  </a:lnTo>
                  <a:lnTo>
                    <a:pt x="4" y="1385"/>
                  </a:lnTo>
                  <a:lnTo>
                    <a:pt x="0" y="1379"/>
                  </a:lnTo>
                  <a:lnTo>
                    <a:pt x="0" y="1373"/>
                  </a:lnTo>
                  <a:lnTo>
                    <a:pt x="0" y="1365"/>
                  </a:lnTo>
                  <a:lnTo>
                    <a:pt x="4" y="1360"/>
                  </a:lnTo>
                  <a:lnTo>
                    <a:pt x="10" y="1356"/>
                  </a:lnTo>
                  <a:lnTo>
                    <a:pt x="10" y="1356"/>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30" name="Freeform 25"/>
            <p:cNvSpPr>
              <a:spLocks/>
            </p:cNvSpPr>
            <p:nvPr/>
          </p:nvSpPr>
          <p:spPr bwMode="auto">
            <a:xfrm>
              <a:off x="1963" y="2418"/>
              <a:ext cx="1481" cy="96"/>
            </a:xfrm>
            <a:custGeom>
              <a:avLst/>
              <a:gdLst>
                <a:gd name="T0" fmla="*/ 18 w 2963"/>
                <a:gd name="T1" fmla="*/ 157 h 192"/>
                <a:gd name="T2" fmla="*/ 995 w 2963"/>
                <a:gd name="T3" fmla="*/ 148 h 192"/>
                <a:gd name="T4" fmla="*/ 1968 w 2963"/>
                <a:gd name="T5" fmla="*/ 115 h 192"/>
                <a:gd name="T6" fmla="*/ 2944 w 2963"/>
                <a:gd name="T7" fmla="*/ 0 h 192"/>
                <a:gd name="T8" fmla="*/ 2950 w 2963"/>
                <a:gd name="T9" fmla="*/ 0 h 192"/>
                <a:gd name="T10" fmla="*/ 2955 w 2963"/>
                <a:gd name="T11" fmla="*/ 3 h 192"/>
                <a:gd name="T12" fmla="*/ 2959 w 2963"/>
                <a:gd name="T13" fmla="*/ 7 h 192"/>
                <a:gd name="T14" fmla="*/ 2963 w 2963"/>
                <a:gd name="T15" fmla="*/ 15 h 192"/>
                <a:gd name="T16" fmla="*/ 2961 w 2963"/>
                <a:gd name="T17" fmla="*/ 21 h 192"/>
                <a:gd name="T18" fmla="*/ 2959 w 2963"/>
                <a:gd name="T19" fmla="*/ 27 h 192"/>
                <a:gd name="T20" fmla="*/ 2953 w 2963"/>
                <a:gd name="T21" fmla="*/ 30 h 192"/>
                <a:gd name="T22" fmla="*/ 2948 w 2963"/>
                <a:gd name="T23" fmla="*/ 34 h 192"/>
                <a:gd name="T24" fmla="*/ 1970 w 2963"/>
                <a:gd name="T25" fmla="*/ 149 h 192"/>
                <a:gd name="T26" fmla="*/ 995 w 2963"/>
                <a:gd name="T27" fmla="*/ 182 h 192"/>
                <a:gd name="T28" fmla="*/ 18 w 2963"/>
                <a:gd name="T29" fmla="*/ 192 h 192"/>
                <a:gd name="T30" fmla="*/ 10 w 2963"/>
                <a:gd name="T31" fmla="*/ 190 h 192"/>
                <a:gd name="T32" fmla="*/ 4 w 2963"/>
                <a:gd name="T33" fmla="*/ 186 h 192"/>
                <a:gd name="T34" fmla="*/ 0 w 2963"/>
                <a:gd name="T35" fmla="*/ 180 h 192"/>
                <a:gd name="T36" fmla="*/ 0 w 2963"/>
                <a:gd name="T37" fmla="*/ 174 h 192"/>
                <a:gd name="T38" fmla="*/ 0 w 2963"/>
                <a:gd name="T39" fmla="*/ 167 h 192"/>
                <a:gd name="T40" fmla="*/ 4 w 2963"/>
                <a:gd name="T41" fmla="*/ 161 h 192"/>
                <a:gd name="T42" fmla="*/ 10 w 2963"/>
                <a:gd name="T43" fmla="*/ 157 h 192"/>
                <a:gd name="T44" fmla="*/ 18 w 2963"/>
                <a:gd name="T45" fmla="*/ 157 h 192"/>
                <a:gd name="T46" fmla="*/ 18 w 2963"/>
                <a:gd name="T47" fmla="*/ 1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3" h="192">
                  <a:moveTo>
                    <a:pt x="18" y="157"/>
                  </a:moveTo>
                  <a:lnTo>
                    <a:pt x="995" y="148"/>
                  </a:lnTo>
                  <a:lnTo>
                    <a:pt x="1968" y="115"/>
                  </a:lnTo>
                  <a:lnTo>
                    <a:pt x="2944" y="0"/>
                  </a:lnTo>
                  <a:lnTo>
                    <a:pt x="2950" y="0"/>
                  </a:lnTo>
                  <a:lnTo>
                    <a:pt x="2955" y="3"/>
                  </a:lnTo>
                  <a:lnTo>
                    <a:pt x="2959" y="7"/>
                  </a:lnTo>
                  <a:lnTo>
                    <a:pt x="2963" y="15"/>
                  </a:lnTo>
                  <a:lnTo>
                    <a:pt x="2961" y="21"/>
                  </a:lnTo>
                  <a:lnTo>
                    <a:pt x="2959" y="27"/>
                  </a:lnTo>
                  <a:lnTo>
                    <a:pt x="2953" y="30"/>
                  </a:lnTo>
                  <a:lnTo>
                    <a:pt x="2948" y="34"/>
                  </a:lnTo>
                  <a:lnTo>
                    <a:pt x="1970" y="149"/>
                  </a:lnTo>
                  <a:lnTo>
                    <a:pt x="995" y="182"/>
                  </a:lnTo>
                  <a:lnTo>
                    <a:pt x="18" y="192"/>
                  </a:lnTo>
                  <a:lnTo>
                    <a:pt x="10" y="190"/>
                  </a:lnTo>
                  <a:lnTo>
                    <a:pt x="4" y="186"/>
                  </a:lnTo>
                  <a:lnTo>
                    <a:pt x="0" y="180"/>
                  </a:lnTo>
                  <a:lnTo>
                    <a:pt x="0" y="174"/>
                  </a:lnTo>
                  <a:lnTo>
                    <a:pt x="0" y="167"/>
                  </a:lnTo>
                  <a:lnTo>
                    <a:pt x="4" y="161"/>
                  </a:lnTo>
                  <a:lnTo>
                    <a:pt x="10" y="157"/>
                  </a:lnTo>
                  <a:lnTo>
                    <a:pt x="18" y="157"/>
                  </a:lnTo>
                  <a:lnTo>
                    <a:pt x="18" y="157"/>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31" name="Freeform 26"/>
            <p:cNvSpPr>
              <a:spLocks/>
            </p:cNvSpPr>
            <p:nvPr/>
          </p:nvSpPr>
          <p:spPr bwMode="auto">
            <a:xfrm>
              <a:off x="1963" y="2440"/>
              <a:ext cx="1481" cy="84"/>
            </a:xfrm>
            <a:custGeom>
              <a:avLst/>
              <a:gdLst>
                <a:gd name="T0" fmla="*/ 16 w 2963"/>
                <a:gd name="T1" fmla="*/ 132 h 167"/>
                <a:gd name="T2" fmla="*/ 993 w 2963"/>
                <a:gd name="T3" fmla="*/ 94 h 167"/>
                <a:gd name="T4" fmla="*/ 1968 w 2963"/>
                <a:gd name="T5" fmla="*/ 46 h 167"/>
                <a:gd name="T6" fmla="*/ 2944 w 2963"/>
                <a:gd name="T7" fmla="*/ 0 h 167"/>
                <a:gd name="T8" fmla="*/ 2951 w 2963"/>
                <a:gd name="T9" fmla="*/ 0 h 167"/>
                <a:gd name="T10" fmla="*/ 2957 w 2963"/>
                <a:gd name="T11" fmla="*/ 4 h 167"/>
                <a:gd name="T12" fmla="*/ 2961 w 2963"/>
                <a:gd name="T13" fmla="*/ 9 h 167"/>
                <a:gd name="T14" fmla="*/ 2963 w 2963"/>
                <a:gd name="T15" fmla="*/ 15 h 167"/>
                <a:gd name="T16" fmla="*/ 2961 w 2963"/>
                <a:gd name="T17" fmla="*/ 23 h 167"/>
                <a:gd name="T18" fmla="*/ 2957 w 2963"/>
                <a:gd name="T19" fmla="*/ 29 h 167"/>
                <a:gd name="T20" fmla="*/ 2953 w 2963"/>
                <a:gd name="T21" fmla="*/ 32 h 167"/>
                <a:gd name="T22" fmla="*/ 2946 w 2963"/>
                <a:gd name="T23" fmla="*/ 34 h 167"/>
                <a:gd name="T24" fmla="*/ 1970 w 2963"/>
                <a:gd name="T25" fmla="*/ 80 h 167"/>
                <a:gd name="T26" fmla="*/ 995 w 2963"/>
                <a:gd name="T27" fmla="*/ 128 h 167"/>
                <a:gd name="T28" fmla="*/ 18 w 2963"/>
                <a:gd name="T29" fmla="*/ 167 h 167"/>
                <a:gd name="T30" fmla="*/ 10 w 2963"/>
                <a:gd name="T31" fmla="*/ 165 h 167"/>
                <a:gd name="T32" fmla="*/ 6 w 2963"/>
                <a:gd name="T33" fmla="*/ 161 h 167"/>
                <a:gd name="T34" fmla="*/ 2 w 2963"/>
                <a:gd name="T35" fmla="*/ 155 h 167"/>
                <a:gd name="T36" fmla="*/ 0 w 2963"/>
                <a:gd name="T37" fmla="*/ 150 h 167"/>
                <a:gd name="T38" fmla="*/ 0 w 2963"/>
                <a:gd name="T39" fmla="*/ 142 h 167"/>
                <a:gd name="T40" fmla="*/ 4 w 2963"/>
                <a:gd name="T41" fmla="*/ 138 h 167"/>
                <a:gd name="T42" fmla="*/ 10 w 2963"/>
                <a:gd name="T43" fmla="*/ 134 h 167"/>
                <a:gd name="T44" fmla="*/ 16 w 2963"/>
                <a:gd name="T45" fmla="*/ 132 h 167"/>
                <a:gd name="T46" fmla="*/ 16 w 2963"/>
                <a:gd name="T47" fmla="*/ 13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3" h="167">
                  <a:moveTo>
                    <a:pt x="16" y="132"/>
                  </a:moveTo>
                  <a:lnTo>
                    <a:pt x="993" y="94"/>
                  </a:lnTo>
                  <a:lnTo>
                    <a:pt x="1968" y="46"/>
                  </a:lnTo>
                  <a:lnTo>
                    <a:pt x="2944" y="0"/>
                  </a:lnTo>
                  <a:lnTo>
                    <a:pt x="2951" y="0"/>
                  </a:lnTo>
                  <a:lnTo>
                    <a:pt x="2957" y="4"/>
                  </a:lnTo>
                  <a:lnTo>
                    <a:pt x="2961" y="9"/>
                  </a:lnTo>
                  <a:lnTo>
                    <a:pt x="2963" y="15"/>
                  </a:lnTo>
                  <a:lnTo>
                    <a:pt x="2961" y="23"/>
                  </a:lnTo>
                  <a:lnTo>
                    <a:pt x="2957" y="29"/>
                  </a:lnTo>
                  <a:lnTo>
                    <a:pt x="2953" y="32"/>
                  </a:lnTo>
                  <a:lnTo>
                    <a:pt x="2946" y="34"/>
                  </a:lnTo>
                  <a:lnTo>
                    <a:pt x="1970" y="80"/>
                  </a:lnTo>
                  <a:lnTo>
                    <a:pt x="995" y="128"/>
                  </a:lnTo>
                  <a:lnTo>
                    <a:pt x="18" y="167"/>
                  </a:lnTo>
                  <a:lnTo>
                    <a:pt x="10" y="165"/>
                  </a:lnTo>
                  <a:lnTo>
                    <a:pt x="6" y="161"/>
                  </a:lnTo>
                  <a:lnTo>
                    <a:pt x="2" y="155"/>
                  </a:lnTo>
                  <a:lnTo>
                    <a:pt x="0" y="150"/>
                  </a:lnTo>
                  <a:lnTo>
                    <a:pt x="0" y="142"/>
                  </a:lnTo>
                  <a:lnTo>
                    <a:pt x="4" y="138"/>
                  </a:lnTo>
                  <a:lnTo>
                    <a:pt x="10" y="134"/>
                  </a:lnTo>
                  <a:lnTo>
                    <a:pt x="16" y="132"/>
                  </a:lnTo>
                  <a:lnTo>
                    <a:pt x="16" y="132"/>
                  </a:lnTo>
                  <a:close/>
                </a:path>
              </a:pathLst>
            </a:custGeom>
            <a:solidFill>
              <a:srgbClr val="98B954"/>
            </a:solidFill>
            <a:ln w="1588">
              <a:solidFill>
                <a:srgbClr val="98B954"/>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36" name="Rectangle 27"/>
            <p:cNvSpPr>
              <a:spLocks noChangeArrowheads="1"/>
            </p:cNvSpPr>
            <p:nvPr/>
          </p:nvSpPr>
          <p:spPr bwMode="auto">
            <a:xfrm>
              <a:off x="1614" y="2772"/>
              <a:ext cx="51"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38" name="Rectangle 28"/>
            <p:cNvSpPr>
              <a:spLocks noChangeArrowheads="1"/>
            </p:cNvSpPr>
            <p:nvPr/>
          </p:nvSpPr>
          <p:spPr bwMode="auto">
            <a:xfrm>
              <a:off x="1532" y="2532"/>
              <a:ext cx="15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0" name="Rectangle 29"/>
            <p:cNvSpPr>
              <a:spLocks noChangeArrowheads="1"/>
            </p:cNvSpPr>
            <p:nvPr/>
          </p:nvSpPr>
          <p:spPr bwMode="auto">
            <a:xfrm>
              <a:off x="1532" y="2293"/>
              <a:ext cx="15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400</a:t>
              </a:r>
              <a:endParaRPr kumimoji="0" lang="nb-NO" altLang="nb-NO"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2" name="Rectangle 30"/>
            <p:cNvSpPr>
              <a:spLocks noChangeArrowheads="1"/>
            </p:cNvSpPr>
            <p:nvPr/>
          </p:nvSpPr>
          <p:spPr bwMode="auto">
            <a:xfrm>
              <a:off x="1532" y="2053"/>
              <a:ext cx="15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600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3" name="Rectangle 31"/>
            <p:cNvSpPr>
              <a:spLocks noChangeArrowheads="1"/>
            </p:cNvSpPr>
            <p:nvPr/>
          </p:nvSpPr>
          <p:spPr bwMode="auto">
            <a:xfrm>
              <a:off x="1532" y="1813"/>
              <a:ext cx="15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5" name="Rectangle 32"/>
            <p:cNvSpPr>
              <a:spLocks noChangeArrowheads="1"/>
            </p:cNvSpPr>
            <p:nvPr/>
          </p:nvSpPr>
          <p:spPr bwMode="auto">
            <a:xfrm>
              <a:off x="1492" y="1573"/>
              <a:ext cx="20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6" name="Rectangle 33"/>
            <p:cNvSpPr>
              <a:spLocks noChangeArrowheads="1"/>
            </p:cNvSpPr>
            <p:nvPr/>
          </p:nvSpPr>
          <p:spPr bwMode="auto">
            <a:xfrm>
              <a:off x="1492" y="1333"/>
              <a:ext cx="203"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1200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7" name="Rectangle 34"/>
            <p:cNvSpPr>
              <a:spLocks noChangeArrowheads="1"/>
            </p:cNvSpPr>
            <p:nvPr/>
          </p:nvSpPr>
          <p:spPr bwMode="auto">
            <a:xfrm>
              <a:off x="1801" y="2844"/>
              <a:ext cx="3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100" b="0" i="0" u="none" strike="noStrike" cap="none" normalizeH="0" baseline="0" dirty="0" err="1" smtClean="0">
                  <a:ln>
                    <a:noFill/>
                  </a:ln>
                  <a:solidFill>
                    <a:srgbClr val="000000"/>
                  </a:solidFill>
                  <a:effectLst/>
                  <a:latin typeface="+mn-lt"/>
                  <a:cs typeface="Times New Roman" panose="02020603050405020304" pitchFamily="18" charset="0"/>
                </a:rPr>
                <a:t>Week</a:t>
              </a:r>
              <a:r>
                <a:rPr kumimoji="0" lang="nb-NO" altLang="nb-NO" sz="1100" b="0" i="0" u="none" strike="noStrike" cap="none" normalizeH="0" baseline="0" dirty="0" smtClean="0">
                  <a:ln>
                    <a:noFill/>
                  </a:ln>
                  <a:solidFill>
                    <a:srgbClr val="000000"/>
                  </a:solidFill>
                  <a:effectLst/>
                  <a:latin typeface="+mn-lt"/>
                  <a:cs typeface="Times New Roman" panose="02020603050405020304" pitchFamily="18" charset="0"/>
                </a:rPr>
                <a:t> 5</a:t>
              </a:r>
              <a:endParaRPr kumimoji="0" lang="nb-NO" altLang="nb-NO" sz="1100" b="0"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18438" name="Rectangle 35"/>
            <p:cNvSpPr>
              <a:spLocks noChangeArrowheads="1"/>
            </p:cNvSpPr>
            <p:nvPr/>
          </p:nvSpPr>
          <p:spPr bwMode="auto">
            <a:xfrm>
              <a:off x="2290" y="2844"/>
              <a:ext cx="3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100" b="0" i="0" u="none" strike="noStrike" cap="none" normalizeH="0" baseline="0" dirty="0" err="1" smtClean="0">
                  <a:ln>
                    <a:noFill/>
                  </a:ln>
                  <a:solidFill>
                    <a:srgbClr val="000000"/>
                  </a:solidFill>
                  <a:effectLst/>
                  <a:latin typeface="+mn-lt"/>
                  <a:cs typeface="Times New Roman" panose="02020603050405020304" pitchFamily="18" charset="0"/>
                </a:rPr>
                <a:t>Week</a:t>
              </a:r>
              <a:r>
                <a:rPr kumimoji="0" lang="nb-NO" altLang="nb-NO" sz="1100" b="0" i="0" u="none" strike="noStrike" cap="none" normalizeH="0" baseline="0" dirty="0" smtClean="0">
                  <a:ln>
                    <a:noFill/>
                  </a:ln>
                  <a:solidFill>
                    <a:srgbClr val="000000"/>
                  </a:solidFill>
                  <a:effectLst/>
                  <a:latin typeface="+mn-lt"/>
                  <a:cs typeface="Times New Roman" panose="02020603050405020304" pitchFamily="18" charset="0"/>
                </a:rPr>
                <a:t> 6</a:t>
              </a:r>
              <a:endParaRPr kumimoji="0" lang="nb-NO" altLang="nb-NO" sz="1100" b="0"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18441" name="Rectangle 36"/>
            <p:cNvSpPr>
              <a:spLocks noChangeArrowheads="1"/>
            </p:cNvSpPr>
            <p:nvPr/>
          </p:nvSpPr>
          <p:spPr bwMode="auto">
            <a:xfrm>
              <a:off x="2777" y="2844"/>
              <a:ext cx="3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100" b="0" i="0" u="none" strike="noStrike" cap="none" normalizeH="0" baseline="0" smtClean="0">
                  <a:ln>
                    <a:noFill/>
                  </a:ln>
                  <a:solidFill>
                    <a:srgbClr val="000000"/>
                  </a:solidFill>
                  <a:effectLst/>
                  <a:latin typeface="+mn-lt"/>
                  <a:cs typeface="Times New Roman" panose="02020603050405020304" pitchFamily="18" charset="0"/>
                </a:rPr>
                <a:t>Week 7</a:t>
              </a:r>
              <a:endParaRPr kumimoji="0" lang="nb-NO" altLang="nb-NO" sz="1100" b="0" i="0" u="none" strike="noStrike" cap="none" normalizeH="0" baseline="0" smtClean="0">
                <a:ln>
                  <a:noFill/>
                </a:ln>
                <a:solidFill>
                  <a:schemeClr val="tx1"/>
                </a:solidFill>
                <a:effectLst/>
                <a:latin typeface="+mn-lt"/>
                <a:cs typeface="Times New Roman" panose="02020603050405020304" pitchFamily="18" charset="0"/>
              </a:endParaRPr>
            </a:p>
          </p:txBody>
        </p:sp>
        <p:sp>
          <p:nvSpPr>
            <p:cNvPr id="18442" name="Rectangle 37"/>
            <p:cNvSpPr>
              <a:spLocks noChangeArrowheads="1"/>
            </p:cNvSpPr>
            <p:nvPr/>
          </p:nvSpPr>
          <p:spPr bwMode="auto">
            <a:xfrm>
              <a:off x="3265" y="2844"/>
              <a:ext cx="38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100" b="0" i="0" u="none" strike="noStrike" cap="none" normalizeH="0" baseline="0" smtClean="0">
                  <a:ln>
                    <a:noFill/>
                  </a:ln>
                  <a:solidFill>
                    <a:srgbClr val="000000"/>
                  </a:solidFill>
                  <a:effectLst/>
                  <a:latin typeface="+mn-lt"/>
                  <a:cs typeface="Times New Roman" panose="02020603050405020304" pitchFamily="18" charset="0"/>
                </a:rPr>
                <a:t>Week 8</a:t>
              </a:r>
              <a:endParaRPr kumimoji="0" lang="nb-NO" altLang="nb-NO" sz="1100" b="0" i="0" u="none" strike="noStrike" cap="none" normalizeH="0" baseline="0" smtClean="0">
                <a:ln>
                  <a:noFill/>
                </a:ln>
                <a:solidFill>
                  <a:schemeClr val="tx1"/>
                </a:solidFill>
                <a:effectLst/>
                <a:latin typeface="+mn-lt"/>
                <a:cs typeface="Times New Roman" panose="02020603050405020304" pitchFamily="18" charset="0"/>
              </a:endParaRPr>
            </a:p>
          </p:txBody>
        </p:sp>
        <p:sp>
          <p:nvSpPr>
            <p:cNvPr id="18443" name="Freeform 38"/>
            <p:cNvSpPr>
              <a:spLocks/>
            </p:cNvSpPr>
            <p:nvPr/>
          </p:nvSpPr>
          <p:spPr bwMode="auto">
            <a:xfrm>
              <a:off x="3796" y="2008"/>
              <a:ext cx="171" cy="18"/>
            </a:xfrm>
            <a:custGeom>
              <a:avLst/>
              <a:gdLst>
                <a:gd name="T0" fmla="*/ 17 w 342"/>
                <a:gd name="T1" fmla="*/ 0 h 34"/>
                <a:gd name="T2" fmla="*/ 324 w 342"/>
                <a:gd name="T3" fmla="*/ 0 h 34"/>
                <a:gd name="T4" fmla="*/ 330 w 342"/>
                <a:gd name="T5" fmla="*/ 0 h 34"/>
                <a:gd name="T6" fmla="*/ 336 w 342"/>
                <a:gd name="T7" fmla="*/ 4 h 34"/>
                <a:gd name="T8" fmla="*/ 340 w 342"/>
                <a:gd name="T9" fmla="*/ 9 h 34"/>
                <a:gd name="T10" fmla="*/ 342 w 342"/>
                <a:gd name="T11" fmla="*/ 17 h 34"/>
                <a:gd name="T12" fmla="*/ 340 w 342"/>
                <a:gd name="T13" fmla="*/ 23 h 34"/>
                <a:gd name="T14" fmla="*/ 336 w 342"/>
                <a:gd name="T15" fmla="*/ 29 h 34"/>
                <a:gd name="T16" fmla="*/ 330 w 342"/>
                <a:gd name="T17" fmla="*/ 32 h 34"/>
                <a:gd name="T18" fmla="*/ 324 w 342"/>
                <a:gd name="T19" fmla="*/ 34 h 34"/>
                <a:gd name="T20" fmla="*/ 17 w 342"/>
                <a:gd name="T21" fmla="*/ 34 h 34"/>
                <a:gd name="T22" fmla="*/ 9 w 342"/>
                <a:gd name="T23" fmla="*/ 32 h 34"/>
                <a:gd name="T24" fmla="*/ 4 w 342"/>
                <a:gd name="T25" fmla="*/ 29 h 34"/>
                <a:gd name="T26" fmla="*/ 0 w 342"/>
                <a:gd name="T27" fmla="*/ 23 h 34"/>
                <a:gd name="T28" fmla="*/ 0 w 342"/>
                <a:gd name="T29" fmla="*/ 17 h 34"/>
                <a:gd name="T30" fmla="*/ 0 w 342"/>
                <a:gd name="T31" fmla="*/ 9 h 34"/>
                <a:gd name="T32" fmla="*/ 4 w 342"/>
                <a:gd name="T33" fmla="*/ 4 h 34"/>
                <a:gd name="T34" fmla="*/ 9 w 342"/>
                <a:gd name="T35" fmla="*/ 0 h 34"/>
                <a:gd name="T36" fmla="*/ 17 w 342"/>
                <a:gd name="T37" fmla="*/ 0 h 34"/>
                <a:gd name="T38" fmla="*/ 17 w 342"/>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 h="34">
                  <a:moveTo>
                    <a:pt x="17" y="0"/>
                  </a:moveTo>
                  <a:lnTo>
                    <a:pt x="324" y="0"/>
                  </a:lnTo>
                  <a:lnTo>
                    <a:pt x="330" y="0"/>
                  </a:lnTo>
                  <a:lnTo>
                    <a:pt x="336" y="4"/>
                  </a:lnTo>
                  <a:lnTo>
                    <a:pt x="340" y="9"/>
                  </a:lnTo>
                  <a:lnTo>
                    <a:pt x="342" y="17"/>
                  </a:lnTo>
                  <a:lnTo>
                    <a:pt x="340" y="23"/>
                  </a:lnTo>
                  <a:lnTo>
                    <a:pt x="336" y="29"/>
                  </a:lnTo>
                  <a:lnTo>
                    <a:pt x="330" y="32"/>
                  </a:lnTo>
                  <a:lnTo>
                    <a:pt x="324" y="34"/>
                  </a:lnTo>
                  <a:lnTo>
                    <a:pt x="17" y="34"/>
                  </a:lnTo>
                  <a:lnTo>
                    <a:pt x="9" y="32"/>
                  </a:lnTo>
                  <a:lnTo>
                    <a:pt x="4" y="29"/>
                  </a:lnTo>
                  <a:lnTo>
                    <a:pt x="0" y="23"/>
                  </a:lnTo>
                  <a:lnTo>
                    <a:pt x="0" y="17"/>
                  </a:lnTo>
                  <a:lnTo>
                    <a:pt x="0" y="9"/>
                  </a:lnTo>
                  <a:lnTo>
                    <a:pt x="4" y="4"/>
                  </a:lnTo>
                  <a:lnTo>
                    <a:pt x="9" y="0"/>
                  </a:lnTo>
                  <a:lnTo>
                    <a:pt x="17" y="0"/>
                  </a:lnTo>
                  <a:lnTo>
                    <a:pt x="17" y="0"/>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8444" name="Rectangle 39"/>
            <p:cNvSpPr>
              <a:spLocks noChangeArrowheads="1"/>
            </p:cNvSpPr>
            <p:nvPr/>
          </p:nvSpPr>
          <p:spPr bwMode="auto">
            <a:xfrm>
              <a:off x="3989" y="1920"/>
              <a:ext cx="19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err="1" smtClean="0">
                  <a:ln>
                    <a:noFill/>
                  </a:ln>
                  <a:solidFill>
                    <a:srgbClr val="000000"/>
                  </a:solidFill>
                  <a:effectLst/>
                  <a:latin typeface="+mn-lt"/>
                  <a:cs typeface="Times New Roman" panose="02020603050405020304" pitchFamily="18" charset="0"/>
                </a:rPr>
                <a:t>Scr</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18445" name="Freeform 40"/>
            <p:cNvSpPr>
              <a:spLocks/>
            </p:cNvSpPr>
            <p:nvPr/>
          </p:nvSpPr>
          <p:spPr bwMode="auto">
            <a:xfrm>
              <a:off x="3796" y="2153"/>
              <a:ext cx="171" cy="18"/>
            </a:xfrm>
            <a:custGeom>
              <a:avLst/>
              <a:gdLst>
                <a:gd name="T0" fmla="*/ 17 w 342"/>
                <a:gd name="T1" fmla="*/ 0 h 34"/>
                <a:gd name="T2" fmla="*/ 324 w 342"/>
                <a:gd name="T3" fmla="*/ 0 h 34"/>
                <a:gd name="T4" fmla="*/ 330 w 342"/>
                <a:gd name="T5" fmla="*/ 0 h 34"/>
                <a:gd name="T6" fmla="*/ 336 w 342"/>
                <a:gd name="T7" fmla="*/ 4 h 34"/>
                <a:gd name="T8" fmla="*/ 340 w 342"/>
                <a:gd name="T9" fmla="*/ 9 h 34"/>
                <a:gd name="T10" fmla="*/ 342 w 342"/>
                <a:gd name="T11" fmla="*/ 17 h 34"/>
                <a:gd name="T12" fmla="*/ 340 w 342"/>
                <a:gd name="T13" fmla="*/ 23 h 34"/>
                <a:gd name="T14" fmla="*/ 336 w 342"/>
                <a:gd name="T15" fmla="*/ 28 h 34"/>
                <a:gd name="T16" fmla="*/ 330 w 342"/>
                <a:gd name="T17" fmla="*/ 32 h 34"/>
                <a:gd name="T18" fmla="*/ 324 w 342"/>
                <a:gd name="T19" fmla="*/ 34 h 34"/>
                <a:gd name="T20" fmla="*/ 17 w 342"/>
                <a:gd name="T21" fmla="*/ 34 h 34"/>
                <a:gd name="T22" fmla="*/ 9 w 342"/>
                <a:gd name="T23" fmla="*/ 32 h 34"/>
                <a:gd name="T24" fmla="*/ 4 w 342"/>
                <a:gd name="T25" fmla="*/ 28 h 34"/>
                <a:gd name="T26" fmla="*/ 0 w 342"/>
                <a:gd name="T27" fmla="*/ 23 h 34"/>
                <a:gd name="T28" fmla="*/ 0 w 342"/>
                <a:gd name="T29" fmla="*/ 17 h 34"/>
                <a:gd name="T30" fmla="*/ 0 w 342"/>
                <a:gd name="T31" fmla="*/ 9 h 34"/>
                <a:gd name="T32" fmla="*/ 4 w 342"/>
                <a:gd name="T33" fmla="*/ 4 h 34"/>
                <a:gd name="T34" fmla="*/ 9 w 342"/>
                <a:gd name="T35" fmla="*/ 0 h 34"/>
                <a:gd name="T36" fmla="*/ 17 w 342"/>
                <a:gd name="T37" fmla="*/ 0 h 34"/>
                <a:gd name="T38" fmla="*/ 17 w 342"/>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 h="34">
                  <a:moveTo>
                    <a:pt x="17" y="0"/>
                  </a:moveTo>
                  <a:lnTo>
                    <a:pt x="324" y="0"/>
                  </a:lnTo>
                  <a:lnTo>
                    <a:pt x="330" y="0"/>
                  </a:lnTo>
                  <a:lnTo>
                    <a:pt x="336" y="4"/>
                  </a:lnTo>
                  <a:lnTo>
                    <a:pt x="340" y="9"/>
                  </a:lnTo>
                  <a:lnTo>
                    <a:pt x="342" y="17"/>
                  </a:lnTo>
                  <a:lnTo>
                    <a:pt x="340" y="23"/>
                  </a:lnTo>
                  <a:lnTo>
                    <a:pt x="336" y="28"/>
                  </a:lnTo>
                  <a:lnTo>
                    <a:pt x="330" y="32"/>
                  </a:lnTo>
                  <a:lnTo>
                    <a:pt x="324" y="34"/>
                  </a:lnTo>
                  <a:lnTo>
                    <a:pt x="17" y="34"/>
                  </a:lnTo>
                  <a:lnTo>
                    <a:pt x="9" y="32"/>
                  </a:lnTo>
                  <a:lnTo>
                    <a:pt x="4" y="28"/>
                  </a:lnTo>
                  <a:lnTo>
                    <a:pt x="0" y="23"/>
                  </a:lnTo>
                  <a:lnTo>
                    <a:pt x="0" y="17"/>
                  </a:lnTo>
                  <a:lnTo>
                    <a:pt x="0" y="9"/>
                  </a:lnTo>
                  <a:lnTo>
                    <a:pt x="4" y="4"/>
                  </a:lnTo>
                  <a:lnTo>
                    <a:pt x="9" y="0"/>
                  </a:lnTo>
                  <a:lnTo>
                    <a:pt x="17" y="0"/>
                  </a:lnTo>
                  <a:lnTo>
                    <a:pt x="17" y="0"/>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8446" name="Rectangle 41"/>
            <p:cNvSpPr>
              <a:spLocks noChangeArrowheads="1"/>
            </p:cNvSpPr>
            <p:nvPr/>
          </p:nvSpPr>
          <p:spPr bwMode="auto">
            <a:xfrm>
              <a:off x="3994" y="2055"/>
              <a:ext cx="413"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smtClean="0">
                  <a:ln>
                    <a:noFill/>
                  </a:ln>
                  <a:solidFill>
                    <a:srgbClr val="000000"/>
                  </a:solidFill>
                  <a:effectLst/>
                  <a:latin typeface="+mn-lt"/>
                  <a:cs typeface="Times New Roman" panose="02020603050405020304" pitchFamily="18" charset="0"/>
                </a:rPr>
                <a:t>shIRE1</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18447" name="Freeform 42"/>
            <p:cNvSpPr>
              <a:spLocks/>
            </p:cNvSpPr>
            <p:nvPr/>
          </p:nvSpPr>
          <p:spPr bwMode="auto">
            <a:xfrm>
              <a:off x="3796" y="2298"/>
              <a:ext cx="171" cy="18"/>
            </a:xfrm>
            <a:custGeom>
              <a:avLst/>
              <a:gdLst>
                <a:gd name="T0" fmla="*/ 17 w 342"/>
                <a:gd name="T1" fmla="*/ 0 h 34"/>
                <a:gd name="T2" fmla="*/ 324 w 342"/>
                <a:gd name="T3" fmla="*/ 0 h 34"/>
                <a:gd name="T4" fmla="*/ 330 w 342"/>
                <a:gd name="T5" fmla="*/ 0 h 34"/>
                <a:gd name="T6" fmla="*/ 336 w 342"/>
                <a:gd name="T7" fmla="*/ 3 h 34"/>
                <a:gd name="T8" fmla="*/ 340 w 342"/>
                <a:gd name="T9" fmla="*/ 9 h 34"/>
                <a:gd name="T10" fmla="*/ 342 w 342"/>
                <a:gd name="T11" fmla="*/ 17 h 34"/>
                <a:gd name="T12" fmla="*/ 340 w 342"/>
                <a:gd name="T13" fmla="*/ 23 h 34"/>
                <a:gd name="T14" fmla="*/ 336 w 342"/>
                <a:gd name="T15" fmla="*/ 28 h 34"/>
                <a:gd name="T16" fmla="*/ 330 w 342"/>
                <a:gd name="T17" fmla="*/ 32 h 34"/>
                <a:gd name="T18" fmla="*/ 324 w 342"/>
                <a:gd name="T19" fmla="*/ 34 h 34"/>
                <a:gd name="T20" fmla="*/ 17 w 342"/>
                <a:gd name="T21" fmla="*/ 34 h 34"/>
                <a:gd name="T22" fmla="*/ 9 w 342"/>
                <a:gd name="T23" fmla="*/ 32 h 34"/>
                <a:gd name="T24" fmla="*/ 4 w 342"/>
                <a:gd name="T25" fmla="*/ 28 h 34"/>
                <a:gd name="T26" fmla="*/ 0 w 342"/>
                <a:gd name="T27" fmla="*/ 23 h 34"/>
                <a:gd name="T28" fmla="*/ 0 w 342"/>
                <a:gd name="T29" fmla="*/ 17 h 34"/>
                <a:gd name="T30" fmla="*/ 0 w 342"/>
                <a:gd name="T31" fmla="*/ 9 h 34"/>
                <a:gd name="T32" fmla="*/ 4 w 342"/>
                <a:gd name="T33" fmla="*/ 3 h 34"/>
                <a:gd name="T34" fmla="*/ 9 w 342"/>
                <a:gd name="T35" fmla="*/ 0 h 34"/>
                <a:gd name="T36" fmla="*/ 17 w 342"/>
                <a:gd name="T37" fmla="*/ 0 h 34"/>
                <a:gd name="T38" fmla="*/ 17 w 342"/>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 h="34">
                  <a:moveTo>
                    <a:pt x="17" y="0"/>
                  </a:moveTo>
                  <a:lnTo>
                    <a:pt x="324" y="0"/>
                  </a:lnTo>
                  <a:lnTo>
                    <a:pt x="330" y="0"/>
                  </a:lnTo>
                  <a:lnTo>
                    <a:pt x="336" y="3"/>
                  </a:lnTo>
                  <a:lnTo>
                    <a:pt x="340" y="9"/>
                  </a:lnTo>
                  <a:lnTo>
                    <a:pt x="342" y="17"/>
                  </a:lnTo>
                  <a:lnTo>
                    <a:pt x="340" y="23"/>
                  </a:lnTo>
                  <a:lnTo>
                    <a:pt x="336" y="28"/>
                  </a:lnTo>
                  <a:lnTo>
                    <a:pt x="330" y="32"/>
                  </a:lnTo>
                  <a:lnTo>
                    <a:pt x="324" y="34"/>
                  </a:lnTo>
                  <a:lnTo>
                    <a:pt x="17" y="34"/>
                  </a:lnTo>
                  <a:lnTo>
                    <a:pt x="9" y="32"/>
                  </a:lnTo>
                  <a:lnTo>
                    <a:pt x="4" y="28"/>
                  </a:lnTo>
                  <a:lnTo>
                    <a:pt x="0" y="23"/>
                  </a:lnTo>
                  <a:lnTo>
                    <a:pt x="0" y="17"/>
                  </a:lnTo>
                  <a:lnTo>
                    <a:pt x="0" y="9"/>
                  </a:lnTo>
                  <a:lnTo>
                    <a:pt x="4" y="3"/>
                  </a:lnTo>
                  <a:lnTo>
                    <a:pt x="9" y="0"/>
                  </a:lnTo>
                  <a:lnTo>
                    <a:pt x="17" y="0"/>
                  </a:lnTo>
                  <a:lnTo>
                    <a:pt x="17" y="0"/>
                  </a:lnTo>
                  <a:close/>
                </a:path>
              </a:pathLst>
            </a:custGeom>
            <a:solidFill>
              <a:srgbClr val="98B954"/>
            </a:solidFill>
            <a:ln w="1588">
              <a:solidFill>
                <a:srgbClr val="98B954"/>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8448" name="Rectangle 43"/>
            <p:cNvSpPr>
              <a:spLocks noChangeArrowheads="1"/>
            </p:cNvSpPr>
            <p:nvPr/>
          </p:nvSpPr>
          <p:spPr bwMode="auto">
            <a:xfrm>
              <a:off x="3984" y="2210"/>
              <a:ext cx="50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smtClean="0">
                  <a:ln>
                    <a:noFill/>
                  </a:ln>
                  <a:solidFill>
                    <a:srgbClr val="000000"/>
                  </a:solidFill>
                  <a:effectLst/>
                  <a:latin typeface="+mn-lt"/>
                  <a:cs typeface="Times New Roman" panose="02020603050405020304" pitchFamily="18" charset="0"/>
                </a:rPr>
                <a:t>shXBP-1</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grpSp>
      <p:grpSp>
        <p:nvGrpSpPr>
          <p:cNvPr id="18434" name="Group 29"/>
          <p:cNvGrpSpPr>
            <a:grpSpLocks/>
          </p:cNvGrpSpPr>
          <p:nvPr/>
        </p:nvGrpSpPr>
        <p:grpSpPr bwMode="auto">
          <a:xfrm>
            <a:off x="5023408" y="3614337"/>
            <a:ext cx="3060770" cy="1194599"/>
            <a:chOff x="2057400" y="3657600"/>
            <a:chExt cx="5332674" cy="2517448"/>
          </a:xfrm>
        </p:grpSpPr>
        <p:pic>
          <p:nvPicPr>
            <p:cNvPr id="18440" name="Picture 3" descr="M:\FS Lab\Margrethe\Xenographt\20131018, IRE1 XBP1 mice tumors, pics\IMG_1654.JPG"/>
            <p:cNvPicPr>
              <a:picLocks noChangeAspect="1" noChangeArrowheads="1"/>
            </p:cNvPicPr>
            <p:nvPr/>
          </p:nvPicPr>
          <p:blipFill>
            <a:blip r:embed="rId2" cstate="print"/>
            <a:srcRect l="14478" t="26331" r="25990" b="23914"/>
            <a:stretch>
              <a:fillRect/>
            </a:stretch>
          </p:blipFill>
          <p:spPr bwMode="auto">
            <a:xfrm>
              <a:off x="2057400" y="3657600"/>
              <a:ext cx="4015976" cy="2517448"/>
            </a:xfrm>
            <a:prstGeom prst="rect">
              <a:avLst/>
            </a:prstGeom>
            <a:noFill/>
            <a:ln w="9525">
              <a:noFill/>
              <a:miter lim="800000"/>
              <a:headEnd/>
              <a:tailEnd/>
            </a:ln>
          </p:spPr>
        </p:pic>
        <p:sp>
          <p:nvSpPr>
            <p:cNvPr id="32" name="TextBox 31"/>
            <p:cNvSpPr txBox="1"/>
            <p:nvPr/>
          </p:nvSpPr>
          <p:spPr>
            <a:xfrm>
              <a:off x="5965770" y="3797510"/>
              <a:ext cx="754019" cy="583736"/>
            </a:xfrm>
            <a:prstGeom prst="rect">
              <a:avLst/>
            </a:prstGeom>
            <a:noFill/>
          </p:spPr>
          <p:txBody>
            <a:bodyPr wrap="none">
              <a:spAutoFit/>
            </a:bodyPr>
            <a:lstStyle/>
            <a:p>
              <a:pPr fontAlgn="auto">
                <a:spcBef>
                  <a:spcPts val="0"/>
                </a:spcBef>
                <a:spcAft>
                  <a:spcPts val="0"/>
                </a:spcAft>
                <a:defRPr/>
              </a:pPr>
              <a:r>
                <a:rPr lang="nb-NO" sz="1200" b="1" dirty="0" err="1" smtClean="0">
                  <a:latin typeface="+mn-lt"/>
                  <a:ea typeface="+mn-ea"/>
                  <a:cs typeface="Times New Roman" panose="02020603050405020304" pitchFamily="18" charset="0"/>
                </a:rPr>
                <a:t>Scr</a:t>
              </a:r>
              <a:endParaRPr lang="nb-NO" sz="1200" b="1" dirty="0">
                <a:latin typeface="+mn-lt"/>
                <a:ea typeface="+mn-ea"/>
                <a:cs typeface="Times New Roman" panose="02020603050405020304" pitchFamily="18" charset="0"/>
              </a:endParaRPr>
            </a:p>
          </p:txBody>
        </p:sp>
        <p:sp>
          <p:nvSpPr>
            <p:cNvPr id="33" name="TextBox 32"/>
            <p:cNvSpPr txBox="1"/>
            <p:nvPr/>
          </p:nvSpPr>
          <p:spPr>
            <a:xfrm>
              <a:off x="5965770" y="4679264"/>
              <a:ext cx="1230680" cy="583736"/>
            </a:xfrm>
            <a:prstGeom prst="rect">
              <a:avLst/>
            </a:prstGeom>
            <a:noFill/>
          </p:spPr>
          <p:txBody>
            <a:bodyPr wrap="none">
              <a:spAutoFit/>
            </a:bodyPr>
            <a:lstStyle/>
            <a:p>
              <a:pPr fontAlgn="auto">
                <a:spcBef>
                  <a:spcPts val="0"/>
                </a:spcBef>
                <a:spcAft>
                  <a:spcPts val="0"/>
                </a:spcAft>
                <a:defRPr/>
              </a:pPr>
              <a:r>
                <a:rPr lang="nb-NO" sz="1200" b="1" dirty="0" smtClean="0">
                  <a:latin typeface="+mn-lt"/>
                  <a:ea typeface="+mn-ea"/>
                  <a:cs typeface="Times New Roman" panose="02020603050405020304" pitchFamily="18" charset="0"/>
                </a:rPr>
                <a:t>shIRE1</a:t>
              </a:r>
              <a:endParaRPr lang="nb-NO" sz="1200" b="1" dirty="0">
                <a:latin typeface="+mn-lt"/>
                <a:ea typeface="+mn-ea"/>
                <a:cs typeface="Times New Roman" panose="02020603050405020304" pitchFamily="18" charset="0"/>
              </a:endParaRPr>
            </a:p>
          </p:txBody>
        </p:sp>
        <p:sp>
          <p:nvSpPr>
            <p:cNvPr id="34" name="TextBox 33"/>
            <p:cNvSpPr txBox="1"/>
            <p:nvPr/>
          </p:nvSpPr>
          <p:spPr>
            <a:xfrm>
              <a:off x="5965770" y="5504181"/>
              <a:ext cx="1424304" cy="583736"/>
            </a:xfrm>
            <a:prstGeom prst="rect">
              <a:avLst/>
            </a:prstGeom>
            <a:noFill/>
          </p:spPr>
          <p:txBody>
            <a:bodyPr wrap="none">
              <a:spAutoFit/>
            </a:bodyPr>
            <a:lstStyle/>
            <a:p>
              <a:pPr fontAlgn="auto">
                <a:spcBef>
                  <a:spcPts val="0"/>
                </a:spcBef>
                <a:spcAft>
                  <a:spcPts val="0"/>
                </a:spcAft>
                <a:defRPr/>
              </a:pPr>
              <a:r>
                <a:rPr lang="nb-NO" sz="1200" b="1" dirty="0" smtClean="0">
                  <a:latin typeface="+mn-lt"/>
                  <a:ea typeface="+mn-ea"/>
                  <a:cs typeface="Times New Roman" panose="02020603050405020304" pitchFamily="18" charset="0"/>
                </a:rPr>
                <a:t>shXBP-1</a:t>
              </a:r>
              <a:endParaRPr lang="nb-NO" sz="1200" b="1" dirty="0">
                <a:latin typeface="+mn-lt"/>
                <a:ea typeface="+mn-ea"/>
                <a:cs typeface="Times New Roman" panose="02020603050405020304" pitchFamily="18" charset="0"/>
              </a:endParaRPr>
            </a:p>
          </p:txBody>
        </p:sp>
      </p:grpSp>
      <p:sp>
        <p:nvSpPr>
          <p:cNvPr id="35" name="TextBox 34"/>
          <p:cNvSpPr txBox="1"/>
          <p:nvPr/>
        </p:nvSpPr>
        <p:spPr>
          <a:xfrm>
            <a:off x="4490507" y="1630898"/>
            <a:ext cx="406932" cy="461665"/>
          </a:xfrm>
          <a:prstGeom prst="rect">
            <a:avLst/>
          </a:prstGeom>
          <a:noFill/>
        </p:spPr>
        <p:txBody>
          <a:bodyPr wrap="none">
            <a:spAutoFit/>
          </a:bodyPr>
          <a:lstStyle/>
          <a:p>
            <a:pPr fontAlgn="auto">
              <a:spcBef>
                <a:spcPts val="0"/>
              </a:spcBef>
              <a:spcAft>
                <a:spcPts val="0"/>
              </a:spcAft>
              <a:defRPr/>
            </a:pPr>
            <a:r>
              <a:rPr lang="nb-NO" sz="2400" b="1" dirty="0" smtClean="0">
                <a:solidFill>
                  <a:prstClr val="black"/>
                </a:solidFill>
                <a:latin typeface="+mn-lt"/>
                <a:ea typeface="+mn-ea"/>
                <a:cs typeface="Times New Roman" panose="02020603050405020304" pitchFamily="18" charset="0"/>
              </a:rPr>
              <a:t>B</a:t>
            </a:r>
            <a:endParaRPr lang="nb-NO" sz="2400" b="1" dirty="0">
              <a:solidFill>
                <a:prstClr val="black"/>
              </a:solidFill>
              <a:latin typeface="+mn-lt"/>
              <a:ea typeface="+mn-ea"/>
              <a:cs typeface="Times New Roman" panose="02020603050405020304" pitchFamily="18" charset="0"/>
            </a:endParaRPr>
          </a:p>
        </p:txBody>
      </p:sp>
      <p:sp>
        <p:nvSpPr>
          <p:cNvPr id="45" name="TextBox 44"/>
          <p:cNvSpPr txBox="1"/>
          <p:nvPr/>
        </p:nvSpPr>
        <p:spPr>
          <a:xfrm>
            <a:off x="314964" y="1630898"/>
            <a:ext cx="402674" cy="461665"/>
          </a:xfrm>
          <a:prstGeom prst="rect">
            <a:avLst/>
          </a:prstGeom>
          <a:noFill/>
        </p:spPr>
        <p:txBody>
          <a:bodyPr wrap="none">
            <a:spAutoFit/>
          </a:bodyPr>
          <a:lstStyle/>
          <a:p>
            <a:pPr fontAlgn="auto">
              <a:spcBef>
                <a:spcPts val="0"/>
              </a:spcBef>
              <a:spcAft>
                <a:spcPts val="0"/>
              </a:spcAft>
              <a:defRPr/>
            </a:pPr>
            <a:r>
              <a:rPr lang="nb-NO" sz="2400" b="1" dirty="0" smtClean="0">
                <a:solidFill>
                  <a:prstClr val="black"/>
                </a:solidFill>
                <a:latin typeface="+mn-lt"/>
                <a:ea typeface="+mn-ea"/>
                <a:cs typeface="Times New Roman" panose="02020603050405020304" pitchFamily="18" charset="0"/>
              </a:rPr>
              <a:t>A</a:t>
            </a:r>
            <a:endParaRPr lang="nb-NO" sz="2400" b="1" dirty="0">
              <a:solidFill>
                <a:prstClr val="black"/>
              </a:solidFill>
              <a:latin typeface="+mn-lt"/>
              <a:ea typeface="+mn-ea"/>
              <a:cs typeface="Times New Roman" panose="02020603050405020304" pitchFamily="18" charset="0"/>
            </a:endParaRPr>
          </a:p>
        </p:txBody>
      </p:sp>
      <p:sp>
        <p:nvSpPr>
          <p:cNvPr id="37" name="TextBox 36"/>
          <p:cNvSpPr txBox="1"/>
          <p:nvPr/>
        </p:nvSpPr>
        <p:spPr>
          <a:xfrm rot="16200000">
            <a:off x="-300079" y="2965529"/>
            <a:ext cx="1715083" cy="276999"/>
          </a:xfrm>
          <a:prstGeom prst="rect">
            <a:avLst/>
          </a:prstGeom>
          <a:noFill/>
        </p:spPr>
        <p:txBody>
          <a:bodyPr wrap="none">
            <a:spAutoFit/>
          </a:bodyPr>
          <a:lstStyle/>
          <a:p>
            <a:pPr fontAlgn="auto">
              <a:spcBef>
                <a:spcPts val="0"/>
              </a:spcBef>
              <a:spcAft>
                <a:spcPts val="0"/>
              </a:spcAft>
              <a:defRPr/>
            </a:pPr>
            <a:r>
              <a:rPr lang="nb-NO" sz="1200" b="1" dirty="0">
                <a:solidFill>
                  <a:prstClr val="black"/>
                </a:solidFill>
                <a:latin typeface="+mn-lt"/>
                <a:ea typeface="+mn-ea"/>
                <a:cs typeface="Times New Roman" panose="02020603050405020304" pitchFamily="18" charset="0"/>
              </a:rPr>
              <a:t>Tumor </a:t>
            </a:r>
            <a:r>
              <a:rPr lang="nb-NO" sz="1200" b="1" dirty="0" err="1" smtClean="0">
                <a:solidFill>
                  <a:prstClr val="black"/>
                </a:solidFill>
                <a:latin typeface="+mn-lt"/>
                <a:ea typeface="+mn-ea"/>
                <a:cs typeface="Times New Roman" panose="02020603050405020304" pitchFamily="18" charset="0"/>
              </a:rPr>
              <a:t>Volume</a:t>
            </a:r>
            <a:r>
              <a:rPr lang="nb-NO" sz="1200" b="1" dirty="0" smtClean="0">
                <a:solidFill>
                  <a:prstClr val="black"/>
                </a:solidFill>
                <a:latin typeface="+mn-lt"/>
                <a:ea typeface="+mn-ea"/>
                <a:cs typeface="Times New Roman" panose="02020603050405020304" pitchFamily="18" charset="0"/>
              </a:rPr>
              <a:t> </a:t>
            </a:r>
            <a:r>
              <a:rPr lang="nb-NO" sz="1200" b="1" dirty="0">
                <a:solidFill>
                  <a:prstClr val="black"/>
                </a:solidFill>
                <a:latin typeface="+mn-lt"/>
                <a:ea typeface="+mn-ea"/>
                <a:cs typeface="Times New Roman" panose="02020603050405020304" pitchFamily="18" charset="0"/>
              </a:rPr>
              <a:t>(mm</a:t>
            </a:r>
            <a:r>
              <a:rPr lang="nb-NO" sz="1200" b="1" baseline="30000" dirty="0">
                <a:solidFill>
                  <a:prstClr val="black"/>
                </a:solidFill>
                <a:latin typeface="+mn-lt"/>
                <a:ea typeface="+mn-ea"/>
                <a:cs typeface="Times New Roman" panose="02020603050405020304" pitchFamily="18" charset="0"/>
              </a:rPr>
              <a:t>3</a:t>
            </a:r>
            <a:r>
              <a:rPr lang="nb-NO" sz="1200" b="1" dirty="0">
                <a:solidFill>
                  <a:prstClr val="black"/>
                </a:solidFill>
                <a:latin typeface="+mn-lt"/>
                <a:ea typeface="+mn-ea"/>
                <a:cs typeface="Times New Roman" panose="02020603050405020304" pitchFamily="18" charset="0"/>
              </a:rPr>
              <a:t>)</a:t>
            </a:r>
          </a:p>
        </p:txBody>
      </p:sp>
      <p:sp>
        <p:nvSpPr>
          <p:cNvPr id="40" name="TextBox 39"/>
          <p:cNvSpPr txBox="1"/>
          <p:nvPr/>
        </p:nvSpPr>
        <p:spPr>
          <a:xfrm>
            <a:off x="2417276" y="2625732"/>
            <a:ext cx="261610" cy="276999"/>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76" name="TextBox 75"/>
          <p:cNvSpPr txBox="1"/>
          <p:nvPr/>
        </p:nvSpPr>
        <p:spPr>
          <a:xfrm>
            <a:off x="2991202" y="2202908"/>
            <a:ext cx="338554" cy="276999"/>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pic>
        <p:nvPicPr>
          <p:cNvPr id="13" name="Picture 2" descr="M:\FS Lab\Margrethe\Xenographt\20131018, IRE1 XBP1 mice tumors, pics\IMG_1645.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13887" b="21782"/>
          <a:stretch/>
        </p:blipFill>
        <p:spPr bwMode="auto">
          <a:xfrm>
            <a:off x="5023407" y="1942518"/>
            <a:ext cx="3178731" cy="1523479"/>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p:nvCxnSpPr>
        <p:spPr>
          <a:xfrm flipV="1">
            <a:off x="5383704" y="2041984"/>
            <a:ext cx="665996" cy="5939"/>
          </a:xfrm>
          <a:prstGeom prst="line">
            <a:avLst/>
          </a:prstGeom>
          <a:ln/>
        </p:spPr>
        <p:style>
          <a:lnRef idx="1">
            <a:schemeClr val="dk1"/>
          </a:lnRef>
          <a:fillRef idx="0">
            <a:schemeClr val="dk1"/>
          </a:fillRef>
          <a:effectRef idx="0">
            <a:schemeClr val="dk1"/>
          </a:effectRef>
          <a:fontRef idx="minor">
            <a:schemeClr val="tx1"/>
          </a:fontRef>
        </p:style>
      </p:cxnSp>
      <p:sp>
        <p:nvSpPr>
          <p:cNvPr id="17" name="TextBox 16"/>
          <p:cNvSpPr txBox="1"/>
          <p:nvPr/>
        </p:nvSpPr>
        <p:spPr>
          <a:xfrm>
            <a:off x="5489344" y="1797823"/>
            <a:ext cx="432781" cy="276999"/>
          </a:xfrm>
          <a:prstGeom prst="rect">
            <a:avLst/>
          </a:prstGeom>
          <a:noFill/>
        </p:spPr>
        <p:txBody>
          <a:bodyPr wrap="none" rtlCol="0">
            <a:spAutoFit/>
          </a:bodyPr>
          <a:lstStyle/>
          <a:p>
            <a:r>
              <a:rPr lang="nb-NO" sz="1200" b="1" dirty="0" err="1" smtClean="0">
                <a:latin typeface="+mn-lt"/>
                <a:cs typeface="Times New Roman" panose="02020603050405020304" pitchFamily="18" charset="0"/>
              </a:rPr>
              <a:t>Scr</a:t>
            </a:r>
            <a:endParaRPr lang="nb-NO" sz="1200" b="1" dirty="0">
              <a:latin typeface="+mn-lt"/>
              <a:cs typeface="Times New Roman" panose="02020603050405020304" pitchFamily="18" charset="0"/>
            </a:endParaRPr>
          </a:p>
        </p:txBody>
      </p:sp>
      <p:sp>
        <p:nvSpPr>
          <p:cNvPr id="18" name="TextBox 17"/>
          <p:cNvSpPr txBox="1"/>
          <p:nvPr/>
        </p:nvSpPr>
        <p:spPr>
          <a:xfrm>
            <a:off x="6348850" y="1797823"/>
            <a:ext cx="706368" cy="276999"/>
          </a:xfrm>
          <a:prstGeom prst="rect">
            <a:avLst/>
          </a:prstGeom>
          <a:noFill/>
        </p:spPr>
        <p:txBody>
          <a:bodyPr wrap="none" rtlCol="0">
            <a:spAutoFit/>
          </a:bodyPr>
          <a:lstStyle/>
          <a:p>
            <a:r>
              <a:rPr lang="nb-NO" sz="1200" b="1" dirty="0" smtClean="0">
                <a:latin typeface="+mn-lt"/>
                <a:cs typeface="Times New Roman" panose="02020603050405020304" pitchFamily="18" charset="0"/>
              </a:rPr>
              <a:t>shIRE1</a:t>
            </a:r>
            <a:endParaRPr lang="nb-NO" sz="1200" b="1" dirty="0">
              <a:latin typeface="+mn-lt"/>
              <a:cs typeface="Times New Roman" panose="02020603050405020304" pitchFamily="18" charset="0"/>
            </a:endParaRPr>
          </a:p>
        </p:txBody>
      </p:sp>
      <p:sp>
        <p:nvSpPr>
          <p:cNvPr id="19" name="TextBox 18"/>
          <p:cNvSpPr txBox="1"/>
          <p:nvPr/>
        </p:nvSpPr>
        <p:spPr>
          <a:xfrm>
            <a:off x="7288969" y="1797823"/>
            <a:ext cx="817501" cy="276999"/>
          </a:xfrm>
          <a:prstGeom prst="rect">
            <a:avLst/>
          </a:prstGeom>
          <a:noFill/>
        </p:spPr>
        <p:txBody>
          <a:bodyPr wrap="none" rtlCol="0">
            <a:spAutoFit/>
          </a:bodyPr>
          <a:lstStyle/>
          <a:p>
            <a:r>
              <a:rPr lang="nb-NO" sz="1200" b="1" dirty="0" smtClean="0">
                <a:latin typeface="+mn-lt"/>
                <a:cs typeface="Times New Roman" panose="02020603050405020304" pitchFamily="18" charset="0"/>
              </a:rPr>
              <a:t>shXBP-1</a:t>
            </a:r>
            <a:endParaRPr lang="nb-NO" sz="1200" b="1" dirty="0">
              <a:latin typeface="+mn-lt"/>
              <a:cs typeface="Times New Roman" panose="02020603050405020304" pitchFamily="18" charset="0"/>
            </a:endParaRPr>
          </a:p>
        </p:txBody>
      </p:sp>
      <p:cxnSp>
        <p:nvCxnSpPr>
          <p:cNvPr id="43" name="Straight Connector 42"/>
          <p:cNvCxnSpPr/>
          <p:nvPr/>
        </p:nvCxnSpPr>
        <p:spPr>
          <a:xfrm flipV="1">
            <a:off x="6346932" y="2041984"/>
            <a:ext cx="665996" cy="5939"/>
          </a:xfrm>
          <a:prstGeom prst="line">
            <a:avLst/>
          </a:prstGeom>
          <a:ln/>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flipV="1">
            <a:off x="7319644" y="2041984"/>
            <a:ext cx="665996" cy="5939"/>
          </a:xfrm>
          <a:prstGeom prst="line">
            <a:avLst/>
          </a:prstGeom>
          <a:ln/>
        </p:spPr>
        <p:style>
          <a:lnRef idx="1">
            <a:schemeClr val="dk1"/>
          </a:lnRef>
          <a:fillRef idx="0">
            <a:schemeClr val="dk1"/>
          </a:fillRef>
          <a:effectRef idx="0">
            <a:schemeClr val="dk1"/>
          </a:effectRef>
          <a:fontRef idx="minor">
            <a:schemeClr val="tx1"/>
          </a:fontRef>
        </p:style>
      </p:cxnSp>
      <p:cxnSp>
        <p:nvCxnSpPr>
          <p:cNvPr id="100" name="Straight Arrow Connector 99"/>
          <p:cNvCxnSpPr/>
          <p:nvPr/>
        </p:nvCxnSpPr>
        <p:spPr>
          <a:xfrm>
            <a:off x="5173437" y="2693392"/>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1" name="Straight Arrow Connector 100"/>
          <p:cNvCxnSpPr/>
          <p:nvPr/>
        </p:nvCxnSpPr>
        <p:spPr>
          <a:xfrm>
            <a:off x="6668713" y="2704265"/>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2" name="Straight Arrow Connector 101"/>
          <p:cNvCxnSpPr/>
          <p:nvPr/>
        </p:nvCxnSpPr>
        <p:spPr>
          <a:xfrm flipH="1">
            <a:off x="5651329" y="2427268"/>
            <a:ext cx="95918" cy="8670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3" name="Straight Arrow Connector 102"/>
          <p:cNvCxnSpPr/>
          <p:nvPr/>
        </p:nvCxnSpPr>
        <p:spPr>
          <a:xfrm>
            <a:off x="5709436" y="2785774"/>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4" name="Straight Arrow Connector 103"/>
          <p:cNvCxnSpPr/>
          <p:nvPr/>
        </p:nvCxnSpPr>
        <p:spPr>
          <a:xfrm>
            <a:off x="7156536" y="2708513"/>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5" name="Straight Arrow Connector 104"/>
          <p:cNvCxnSpPr/>
          <p:nvPr/>
        </p:nvCxnSpPr>
        <p:spPr>
          <a:xfrm flipH="1">
            <a:off x="6125347" y="2424089"/>
            <a:ext cx="95918" cy="8670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6" name="Straight Arrow Connector 105"/>
          <p:cNvCxnSpPr/>
          <p:nvPr/>
        </p:nvCxnSpPr>
        <p:spPr>
          <a:xfrm flipH="1">
            <a:off x="7583822" y="2471815"/>
            <a:ext cx="95918" cy="8670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7" name="Straight Arrow Connector 106"/>
          <p:cNvCxnSpPr/>
          <p:nvPr/>
        </p:nvCxnSpPr>
        <p:spPr>
          <a:xfrm flipH="1">
            <a:off x="7050323" y="2520794"/>
            <a:ext cx="95001" cy="7783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8" name="Straight Arrow Connector 107"/>
          <p:cNvCxnSpPr/>
          <p:nvPr/>
        </p:nvCxnSpPr>
        <p:spPr>
          <a:xfrm>
            <a:off x="6192204" y="2778144"/>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09" name="Straight Arrow Connector 108"/>
          <p:cNvCxnSpPr/>
          <p:nvPr/>
        </p:nvCxnSpPr>
        <p:spPr>
          <a:xfrm flipH="1">
            <a:off x="6588560" y="2558521"/>
            <a:ext cx="95001" cy="7783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0" name="Straight Arrow Connector 109"/>
          <p:cNvCxnSpPr/>
          <p:nvPr/>
        </p:nvCxnSpPr>
        <p:spPr>
          <a:xfrm flipH="1">
            <a:off x="8071628" y="2446176"/>
            <a:ext cx="95001" cy="7783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1" name="Straight Arrow Connector 110"/>
          <p:cNvCxnSpPr/>
          <p:nvPr/>
        </p:nvCxnSpPr>
        <p:spPr>
          <a:xfrm>
            <a:off x="7664227" y="2732017"/>
            <a:ext cx="94398" cy="7726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13" name="Text Box 3"/>
          <p:cNvSpPr txBox="1">
            <a:spLocks noChangeArrowheads="1"/>
          </p:cNvSpPr>
          <p:nvPr/>
        </p:nvSpPr>
        <p:spPr bwMode="auto">
          <a:xfrm>
            <a:off x="1180208" y="-36545"/>
            <a:ext cx="700950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cs typeface="+mn-cs"/>
              </a:rPr>
              <a:t>IRE1 </a:t>
            </a:r>
            <a:r>
              <a:rPr lang="nb-NO" sz="2800" b="1" dirty="0" err="1" smtClean="0">
                <a:solidFill>
                  <a:srgbClr val="660066"/>
                </a:solidFill>
                <a:cs typeface="+mn-cs"/>
              </a:rPr>
              <a:t>signaling</a:t>
            </a:r>
            <a:r>
              <a:rPr lang="nb-NO" sz="2800" b="1" dirty="0" smtClean="0">
                <a:solidFill>
                  <a:srgbClr val="660066"/>
                </a:solidFill>
                <a:cs typeface="+mn-cs"/>
              </a:rPr>
              <a:t> is </a:t>
            </a:r>
            <a:r>
              <a:rPr lang="nb-NO" sz="2800" b="1" dirty="0" err="1" smtClean="0">
                <a:solidFill>
                  <a:srgbClr val="660066"/>
                </a:solidFill>
                <a:cs typeface="+mn-cs"/>
              </a:rPr>
              <a:t>necessary</a:t>
            </a:r>
            <a:r>
              <a:rPr lang="nb-NO" sz="2800" b="1" dirty="0" smtClean="0">
                <a:solidFill>
                  <a:srgbClr val="660066"/>
                </a:solidFill>
                <a:cs typeface="+mn-cs"/>
              </a:rPr>
              <a:t> for</a:t>
            </a:r>
            <a:r>
              <a:rPr lang="nb-NO" sz="2800" b="1" dirty="0" smtClean="0">
                <a:solidFill>
                  <a:srgbClr val="660066"/>
                </a:solidFill>
              </a:rPr>
              <a:t> </a:t>
            </a:r>
            <a:r>
              <a:rPr lang="nb-NO" sz="2800" b="1" dirty="0" err="1" smtClean="0">
                <a:solidFill>
                  <a:srgbClr val="660066"/>
                </a:solidFill>
                <a:cs typeface="+mn-cs"/>
              </a:rPr>
              <a:t>prostate</a:t>
            </a:r>
            <a:r>
              <a:rPr lang="nb-NO" sz="2800" b="1" dirty="0" smtClean="0">
                <a:solidFill>
                  <a:srgbClr val="660066"/>
                </a:solidFill>
                <a:cs typeface="+mn-cs"/>
              </a:rPr>
              <a:t> </a:t>
            </a:r>
          </a:p>
          <a:p>
            <a:pPr algn="ctr">
              <a:defRPr/>
            </a:pPr>
            <a:r>
              <a:rPr lang="nb-NO" sz="2800" b="1" dirty="0" smtClean="0">
                <a:solidFill>
                  <a:srgbClr val="660066"/>
                </a:solidFill>
                <a:cs typeface="+mn-cs"/>
              </a:rPr>
              <a:t>cancer </a:t>
            </a:r>
            <a:r>
              <a:rPr lang="nb-NO" sz="2800" b="1" dirty="0" err="1" smtClean="0">
                <a:solidFill>
                  <a:srgbClr val="660066"/>
                </a:solidFill>
                <a:cs typeface="+mn-cs"/>
              </a:rPr>
              <a:t>growth</a:t>
            </a:r>
            <a:r>
              <a:rPr lang="nb-NO" sz="2800" b="1" dirty="0" smtClean="0">
                <a:solidFill>
                  <a:srgbClr val="660066"/>
                </a:solidFill>
                <a:cs typeface="+mn-cs"/>
              </a:rPr>
              <a:t> </a:t>
            </a:r>
            <a:r>
              <a:rPr lang="nb-NO" sz="2800" b="1" i="1" dirty="0" smtClean="0">
                <a:solidFill>
                  <a:srgbClr val="660066"/>
                </a:solidFill>
                <a:cs typeface="+mn-cs"/>
              </a:rPr>
              <a:t>in vivo</a:t>
            </a:r>
            <a:endParaRPr lang="nb-NO" sz="2800" b="1" i="1" dirty="0">
              <a:solidFill>
                <a:srgbClr val="660066"/>
              </a:solidFill>
              <a:cs typeface="+mn-cs"/>
            </a:endParaRPr>
          </a:p>
        </p:txBody>
      </p:sp>
    </p:spTree>
    <p:extLst>
      <p:ext uri="{BB962C8B-B14F-4D97-AF65-F5344CB8AC3E}">
        <p14:creationId xmlns:p14="http://schemas.microsoft.com/office/powerpoint/2010/main" val="85479671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393"/>
          <p:cNvSpPr txBox="1">
            <a:spLocks noChangeArrowheads="1"/>
          </p:cNvSpPr>
          <p:nvPr/>
        </p:nvSpPr>
        <p:spPr bwMode="auto">
          <a:xfrm>
            <a:off x="342866" y="1621498"/>
            <a:ext cx="476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nb-NO" sz="2400" b="1" dirty="0" smtClean="0">
                <a:latin typeface="+mj-lt"/>
                <a:cs typeface="Times New Roman" panose="02020603050405020304" pitchFamily="18" charset="0"/>
              </a:rPr>
              <a:t>A</a:t>
            </a:r>
            <a:endParaRPr lang="nb-NO" sz="2400" b="1" dirty="0">
              <a:latin typeface="+mj-lt"/>
              <a:cs typeface="Times New Roman" panose="02020603050405020304" pitchFamily="18" charset="0"/>
            </a:endParaRPr>
          </a:p>
        </p:txBody>
      </p:sp>
      <p:sp>
        <p:nvSpPr>
          <p:cNvPr id="26" name="Text Box 409"/>
          <p:cNvSpPr txBox="1">
            <a:spLocks noChangeArrowheads="1"/>
          </p:cNvSpPr>
          <p:nvPr/>
        </p:nvSpPr>
        <p:spPr bwMode="auto">
          <a:xfrm>
            <a:off x="4817969" y="1621498"/>
            <a:ext cx="4069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nb-NO" sz="2400" b="1" dirty="0" smtClean="0">
                <a:latin typeface="+mj-lt"/>
                <a:cs typeface="Times New Roman" panose="02020603050405020304" pitchFamily="18" charset="0"/>
              </a:rPr>
              <a:t>B</a:t>
            </a:r>
            <a:endParaRPr lang="nb-NO" sz="2400" b="1" dirty="0">
              <a:latin typeface="+mj-lt"/>
              <a:cs typeface="Times New Roman" panose="02020603050405020304" pitchFamily="18" charset="0"/>
            </a:endParaRPr>
          </a:p>
        </p:txBody>
      </p:sp>
      <p:sp>
        <p:nvSpPr>
          <p:cNvPr id="27" name="AutoShape 38"/>
          <p:cNvSpPr>
            <a:spLocks noChangeAspect="1" noChangeArrowheads="1" noTextEdit="1"/>
          </p:cNvSpPr>
          <p:nvPr/>
        </p:nvSpPr>
        <p:spPr bwMode="auto">
          <a:xfrm>
            <a:off x="5224369" y="2021548"/>
            <a:ext cx="3641725"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atin typeface="Times New Roman" panose="02020603050405020304" pitchFamily="18" charset="0"/>
              <a:cs typeface="Times New Roman" panose="02020603050405020304" pitchFamily="18" charset="0"/>
            </a:endParaRPr>
          </a:p>
        </p:txBody>
      </p:sp>
      <p:sp>
        <p:nvSpPr>
          <p:cNvPr id="28" name="Rectangle 40"/>
          <p:cNvSpPr>
            <a:spLocks noChangeArrowheads="1"/>
          </p:cNvSpPr>
          <p:nvPr/>
        </p:nvSpPr>
        <p:spPr bwMode="auto">
          <a:xfrm>
            <a:off x="5222781" y="2019961"/>
            <a:ext cx="3493823" cy="2187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nb-NO">
              <a:latin typeface="Times New Roman" panose="02020603050405020304" pitchFamily="18" charset="0"/>
              <a:cs typeface="Times New Roman" panose="02020603050405020304" pitchFamily="18" charset="0"/>
            </a:endParaRPr>
          </a:p>
        </p:txBody>
      </p:sp>
      <p:grpSp>
        <p:nvGrpSpPr>
          <p:cNvPr id="4" name="Group 3"/>
          <p:cNvGrpSpPr/>
          <p:nvPr/>
        </p:nvGrpSpPr>
        <p:grpSpPr>
          <a:xfrm>
            <a:off x="5332788" y="2022324"/>
            <a:ext cx="3385547" cy="2682865"/>
            <a:chOff x="5522110" y="259477"/>
            <a:chExt cx="3245551" cy="2962530"/>
          </a:xfrm>
        </p:grpSpPr>
        <p:pic>
          <p:nvPicPr>
            <p:cNvPr id="197" name="Picture 2" descr="M:\pc\Desktop\LNCaP Toyo_mice and tumors pics\IMG_1708.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20695" r="3921" b="18296"/>
            <a:stretch/>
          </p:blipFill>
          <p:spPr bwMode="auto">
            <a:xfrm>
              <a:off x="5522110" y="2116018"/>
              <a:ext cx="2082026" cy="1105989"/>
            </a:xfrm>
            <a:prstGeom prst="rect">
              <a:avLst/>
            </a:prstGeom>
            <a:noFill/>
            <a:extLst>
              <a:ext uri="{909E8E84-426E-40dd-AFC4-6F175D3DCCD1}">
                <a14:hiddenFill xmlns:a14="http://schemas.microsoft.com/office/drawing/2010/main">
                  <a:solidFill>
                    <a:srgbClr val="FFFFFF"/>
                  </a:solidFill>
                </a14:hiddenFill>
              </a:ext>
            </a:extLst>
          </p:spPr>
        </p:pic>
        <p:sp>
          <p:nvSpPr>
            <p:cNvPr id="198" name="TextBox 197"/>
            <p:cNvSpPr txBox="1"/>
            <p:nvPr/>
          </p:nvSpPr>
          <p:spPr bwMode="auto">
            <a:xfrm>
              <a:off x="7658732" y="2228654"/>
              <a:ext cx="697809" cy="305874"/>
            </a:xfrm>
            <a:prstGeom prst="rect">
              <a:avLst/>
            </a:prstGeom>
            <a:noFill/>
          </p:spPr>
          <p:txBody>
            <a:bodyPr wrap="none">
              <a:spAutoFit/>
            </a:bodyPr>
            <a:lstStyle/>
            <a:p>
              <a:pPr fontAlgn="auto">
                <a:spcBef>
                  <a:spcPts val="0"/>
                </a:spcBef>
                <a:spcAft>
                  <a:spcPts val="0"/>
                </a:spcAft>
                <a:defRPr/>
              </a:pPr>
              <a:r>
                <a:rPr lang="nb-NO" sz="1200" b="1" dirty="0" err="1">
                  <a:latin typeface="+mn-lt"/>
                  <a:cs typeface="Times New Roman" pitchFamily="18" charset="0"/>
                </a:rPr>
                <a:t>V</a:t>
              </a:r>
              <a:r>
                <a:rPr lang="nb-NO" sz="1200" b="1" dirty="0" err="1" smtClean="0">
                  <a:latin typeface="+mn-lt"/>
                  <a:cs typeface="Times New Roman" pitchFamily="18" charset="0"/>
                </a:rPr>
                <a:t>ehicle</a:t>
              </a:r>
              <a:endParaRPr lang="nb-NO" sz="1200" b="1" dirty="0">
                <a:latin typeface="+mn-lt"/>
                <a:cs typeface="Times New Roman" pitchFamily="18" charset="0"/>
              </a:endParaRPr>
            </a:p>
          </p:txBody>
        </p:sp>
        <p:sp>
          <p:nvSpPr>
            <p:cNvPr id="199" name="TextBox 198"/>
            <p:cNvSpPr txBox="1"/>
            <p:nvPr/>
          </p:nvSpPr>
          <p:spPr bwMode="auto">
            <a:xfrm>
              <a:off x="7658732" y="2836240"/>
              <a:ext cx="1108929" cy="305874"/>
            </a:xfrm>
            <a:prstGeom prst="rect">
              <a:avLst/>
            </a:prstGeom>
            <a:noFill/>
          </p:spPr>
          <p:txBody>
            <a:bodyPr wrap="none">
              <a:spAutoFit/>
            </a:bodyPr>
            <a:lstStyle/>
            <a:p>
              <a:pPr fontAlgn="auto">
                <a:spcBef>
                  <a:spcPts val="0"/>
                </a:spcBef>
                <a:spcAft>
                  <a:spcPts val="0"/>
                </a:spcAft>
                <a:defRPr/>
              </a:pPr>
              <a:r>
                <a:rPr lang="nb-NO" sz="1200" b="1" dirty="0" err="1" smtClean="0">
                  <a:latin typeface="+mn-lt"/>
                  <a:cs typeface="Times New Roman" pitchFamily="18" charset="0"/>
                </a:rPr>
                <a:t>Toyocamycin</a:t>
              </a:r>
              <a:endParaRPr lang="nb-NO" sz="1200" b="1" dirty="0">
                <a:latin typeface="+mn-lt"/>
                <a:cs typeface="Times New Roman" pitchFamily="18" charset="0"/>
              </a:endParaRPr>
            </a:p>
          </p:txBody>
        </p:sp>
        <p:pic>
          <p:nvPicPr>
            <p:cNvPr id="202" name="Picture 20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t="10831" b="24483"/>
            <a:stretch/>
          </p:blipFill>
          <p:spPr>
            <a:xfrm>
              <a:off x="5524009" y="561969"/>
              <a:ext cx="2964141" cy="1319646"/>
            </a:xfrm>
            <a:prstGeom prst="rect">
              <a:avLst/>
            </a:prstGeom>
          </p:spPr>
        </p:pic>
        <p:cxnSp>
          <p:nvCxnSpPr>
            <p:cNvPr id="208" name="Straight Arrow Connector 207"/>
            <p:cNvCxnSpPr/>
            <p:nvPr/>
          </p:nvCxnSpPr>
          <p:spPr>
            <a:xfrm>
              <a:off x="5673515" y="1200108"/>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0" name="Straight Arrow Connector 209"/>
            <p:cNvCxnSpPr/>
            <p:nvPr/>
          </p:nvCxnSpPr>
          <p:spPr>
            <a:xfrm>
              <a:off x="7169626" y="1223321"/>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2" name="Straight Arrow Connector 211"/>
            <p:cNvCxnSpPr/>
            <p:nvPr/>
          </p:nvCxnSpPr>
          <p:spPr>
            <a:xfrm flipH="1">
              <a:off x="5990812" y="895100"/>
              <a:ext cx="82301" cy="81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3" name="Straight Arrow Connector 212"/>
            <p:cNvCxnSpPr/>
            <p:nvPr/>
          </p:nvCxnSpPr>
          <p:spPr>
            <a:xfrm>
              <a:off x="6086620" y="1237716"/>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4" name="Straight Arrow Connector 213"/>
            <p:cNvCxnSpPr/>
            <p:nvPr/>
          </p:nvCxnSpPr>
          <p:spPr>
            <a:xfrm>
              <a:off x="6500946" y="1198877"/>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8" name="Straight Arrow Connector 217"/>
            <p:cNvCxnSpPr/>
            <p:nvPr/>
          </p:nvCxnSpPr>
          <p:spPr>
            <a:xfrm flipH="1">
              <a:off x="6429893" y="1012722"/>
              <a:ext cx="82301" cy="81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19" name="Straight Arrow Connector 218"/>
            <p:cNvCxnSpPr/>
            <p:nvPr/>
          </p:nvCxnSpPr>
          <p:spPr>
            <a:xfrm flipH="1">
              <a:off x="6872174" y="895100"/>
              <a:ext cx="82301" cy="81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0" name="Straight Arrow Connector 219"/>
            <p:cNvCxnSpPr/>
            <p:nvPr/>
          </p:nvCxnSpPr>
          <p:spPr>
            <a:xfrm flipH="1">
              <a:off x="7509888" y="1002821"/>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1" name="Straight Arrow Connector 220"/>
            <p:cNvCxnSpPr/>
            <p:nvPr/>
          </p:nvCxnSpPr>
          <p:spPr>
            <a:xfrm>
              <a:off x="7600892" y="1197238"/>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2" name="Straight Arrow Connector 221"/>
            <p:cNvCxnSpPr/>
            <p:nvPr/>
          </p:nvCxnSpPr>
          <p:spPr>
            <a:xfrm flipH="1">
              <a:off x="7952297" y="1070357"/>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3" name="Straight Arrow Connector 222"/>
            <p:cNvCxnSpPr/>
            <p:nvPr/>
          </p:nvCxnSpPr>
          <p:spPr>
            <a:xfrm flipH="1">
              <a:off x="8376865" y="1012341"/>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3" name="Straight Connector 202"/>
            <p:cNvCxnSpPr/>
            <p:nvPr/>
          </p:nvCxnSpPr>
          <p:spPr>
            <a:xfrm>
              <a:off x="5731509" y="528818"/>
              <a:ext cx="1301018" cy="0"/>
            </a:xfrm>
            <a:prstGeom prst="line">
              <a:avLst/>
            </a:prstGeom>
          </p:spPr>
          <p:style>
            <a:lnRef idx="1">
              <a:schemeClr val="dk1"/>
            </a:lnRef>
            <a:fillRef idx="0">
              <a:schemeClr val="dk1"/>
            </a:fillRef>
            <a:effectRef idx="0">
              <a:schemeClr val="dk1"/>
            </a:effectRef>
            <a:fontRef idx="minor">
              <a:schemeClr val="tx1"/>
            </a:fontRef>
          </p:style>
        </p:cxnSp>
        <p:cxnSp>
          <p:nvCxnSpPr>
            <p:cNvPr id="204" name="Straight Connector 203"/>
            <p:cNvCxnSpPr/>
            <p:nvPr/>
          </p:nvCxnSpPr>
          <p:spPr>
            <a:xfrm>
              <a:off x="7203231" y="528818"/>
              <a:ext cx="1301018" cy="0"/>
            </a:xfrm>
            <a:prstGeom prst="line">
              <a:avLst/>
            </a:prstGeom>
          </p:spPr>
          <p:style>
            <a:lnRef idx="1">
              <a:schemeClr val="dk1"/>
            </a:lnRef>
            <a:fillRef idx="0">
              <a:schemeClr val="dk1"/>
            </a:fillRef>
            <a:effectRef idx="0">
              <a:schemeClr val="dk1"/>
            </a:effectRef>
            <a:fontRef idx="minor">
              <a:schemeClr val="tx1"/>
            </a:fontRef>
          </p:style>
        </p:cxnSp>
        <p:sp>
          <p:nvSpPr>
            <p:cNvPr id="206" name="TextBox 205"/>
            <p:cNvSpPr txBox="1"/>
            <p:nvPr/>
          </p:nvSpPr>
          <p:spPr>
            <a:xfrm>
              <a:off x="5993619" y="259477"/>
              <a:ext cx="697809" cy="305874"/>
            </a:xfrm>
            <a:prstGeom prst="rect">
              <a:avLst/>
            </a:prstGeom>
            <a:noFill/>
          </p:spPr>
          <p:txBody>
            <a:bodyPr wrap="none" rtlCol="0">
              <a:spAutoFit/>
            </a:bodyPr>
            <a:lstStyle/>
            <a:p>
              <a:r>
                <a:rPr lang="nb-NO" sz="1200" b="1" dirty="0" err="1" smtClean="0">
                  <a:latin typeface="+mn-lt"/>
                  <a:cs typeface="Times New Roman" panose="02020603050405020304" pitchFamily="18" charset="0"/>
                </a:rPr>
                <a:t>Vehicle</a:t>
              </a:r>
              <a:endParaRPr lang="nb-NO" sz="1200" b="1" dirty="0">
                <a:latin typeface="+mn-lt"/>
                <a:cs typeface="Times New Roman" panose="02020603050405020304" pitchFamily="18" charset="0"/>
              </a:endParaRPr>
            </a:p>
          </p:txBody>
        </p:sp>
        <p:sp>
          <p:nvSpPr>
            <p:cNvPr id="207" name="TextBox 206"/>
            <p:cNvSpPr txBox="1"/>
            <p:nvPr/>
          </p:nvSpPr>
          <p:spPr>
            <a:xfrm>
              <a:off x="7303340" y="259477"/>
              <a:ext cx="1108929" cy="305874"/>
            </a:xfrm>
            <a:prstGeom prst="rect">
              <a:avLst/>
            </a:prstGeom>
            <a:noFill/>
          </p:spPr>
          <p:txBody>
            <a:bodyPr wrap="none" rtlCol="0">
              <a:spAutoFit/>
            </a:bodyPr>
            <a:lstStyle/>
            <a:p>
              <a:r>
                <a:rPr lang="nb-NO" sz="1200" b="1" dirty="0" err="1" smtClean="0">
                  <a:latin typeface="+mn-lt"/>
                  <a:cs typeface="Times New Roman" panose="02020603050405020304" pitchFamily="18" charset="0"/>
                </a:rPr>
                <a:t>Toyocamycin</a:t>
              </a:r>
              <a:endParaRPr lang="nb-NO" sz="1200" b="1" dirty="0">
                <a:latin typeface="+mn-lt"/>
                <a:cs typeface="Times New Roman" panose="02020603050405020304" pitchFamily="18" charset="0"/>
              </a:endParaRPr>
            </a:p>
          </p:txBody>
        </p:sp>
      </p:grpSp>
      <p:grpSp>
        <p:nvGrpSpPr>
          <p:cNvPr id="2073" name="Group 2072"/>
          <p:cNvGrpSpPr/>
          <p:nvPr/>
        </p:nvGrpSpPr>
        <p:grpSpPr>
          <a:xfrm>
            <a:off x="709364" y="2083685"/>
            <a:ext cx="4222781" cy="2547996"/>
            <a:chOff x="822464" y="622932"/>
            <a:chExt cx="4134017" cy="2547996"/>
          </a:xfrm>
        </p:grpSpPr>
        <p:grpSp>
          <p:nvGrpSpPr>
            <p:cNvPr id="5" name="Group 5"/>
            <p:cNvGrpSpPr>
              <a:grpSpLocks noChangeAspect="1"/>
            </p:cNvGrpSpPr>
            <p:nvPr/>
          </p:nvGrpSpPr>
          <p:grpSpPr bwMode="auto">
            <a:xfrm>
              <a:off x="1078544" y="714045"/>
              <a:ext cx="3877937" cy="2199289"/>
              <a:chOff x="474" y="885"/>
              <a:chExt cx="2498" cy="1461"/>
            </a:xfrm>
          </p:grpSpPr>
          <p:sp>
            <p:nvSpPr>
              <p:cNvPr id="6" name="AutoShape 4"/>
              <p:cNvSpPr>
                <a:spLocks noChangeAspect="1" noChangeArrowheads="1" noTextEdit="1"/>
              </p:cNvSpPr>
              <p:nvPr/>
            </p:nvSpPr>
            <p:spPr bwMode="auto">
              <a:xfrm>
                <a:off x="474" y="897"/>
                <a:ext cx="2413" cy="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7" name="Rectangle 6"/>
              <p:cNvSpPr>
                <a:spLocks noChangeArrowheads="1"/>
              </p:cNvSpPr>
              <p:nvPr/>
            </p:nvSpPr>
            <p:spPr bwMode="auto">
              <a:xfrm>
                <a:off x="476" y="885"/>
                <a:ext cx="2409" cy="14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200" b="1">
                  <a:latin typeface="+mn-lt"/>
                  <a:cs typeface="Times New Roman" panose="02020603050405020304" pitchFamily="18" charset="0"/>
                </a:endParaRPr>
              </a:p>
            </p:txBody>
          </p:sp>
          <p:sp>
            <p:nvSpPr>
              <p:cNvPr id="8" name="Rectangle 7"/>
              <p:cNvSpPr>
                <a:spLocks noChangeArrowheads="1"/>
              </p:cNvSpPr>
              <p:nvPr/>
            </p:nvSpPr>
            <p:spPr bwMode="auto">
              <a:xfrm>
                <a:off x="684" y="974"/>
                <a:ext cx="1530" cy="12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9" name="Rectangle 8"/>
              <p:cNvSpPr>
                <a:spLocks noChangeArrowheads="1"/>
              </p:cNvSpPr>
              <p:nvPr/>
            </p:nvSpPr>
            <p:spPr bwMode="auto">
              <a:xfrm>
                <a:off x="681" y="974"/>
                <a:ext cx="5" cy="1203"/>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0" name="Freeform 9"/>
              <p:cNvSpPr>
                <a:spLocks noEditPoints="1"/>
              </p:cNvSpPr>
              <p:nvPr/>
            </p:nvSpPr>
            <p:spPr bwMode="auto">
              <a:xfrm>
                <a:off x="663" y="972"/>
                <a:ext cx="21" cy="1207"/>
              </a:xfrm>
              <a:custGeom>
                <a:avLst/>
                <a:gdLst>
                  <a:gd name="T0" fmla="*/ 0 w 42"/>
                  <a:gd name="T1" fmla="*/ 2405 h 2415"/>
                  <a:gd name="T2" fmla="*/ 42 w 42"/>
                  <a:gd name="T3" fmla="*/ 2405 h 2415"/>
                  <a:gd name="T4" fmla="*/ 42 w 42"/>
                  <a:gd name="T5" fmla="*/ 2415 h 2415"/>
                  <a:gd name="T6" fmla="*/ 0 w 42"/>
                  <a:gd name="T7" fmla="*/ 2415 h 2415"/>
                  <a:gd name="T8" fmla="*/ 0 w 42"/>
                  <a:gd name="T9" fmla="*/ 2405 h 2415"/>
                  <a:gd name="T10" fmla="*/ 0 w 42"/>
                  <a:gd name="T11" fmla="*/ 2004 h 2415"/>
                  <a:gd name="T12" fmla="*/ 42 w 42"/>
                  <a:gd name="T13" fmla="*/ 2004 h 2415"/>
                  <a:gd name="T14" fmla="*/ 42 w 42"/>
                  <a:gd name="T15" fmla="*/ 2014 h 2415"/>
                  <a:gd name="T16" fmla="*/ 0 w 42"/>
                  <a:gd name="T17" fmla="*/ 2014 h 2415"/>
                  <a:gd name="T18" fmla="*/ 0 w 42"/>
                  <a:gd name="T19" fmla="*/ 2004 h 2415"/>
                  <a:gd name="T20" fmla="*/ 0 w 42"/>
                  <a:gd name="T21" fmla="*/ 1604 h 2415"/>
                  <a:gd name="T22" fmla="*/ 42 w 42"/>
                  <a:gd name="T23" fmla="*/ 1604 h 2415"/>
                  <a:gd name="T24" fmla="*/ 42 w 42"/>
                  <a:gd name="T25" fmla="*/ 1614 h 2415"/>
                  <a:gd name="T26" fmla="*/ 0 w 42"/>
                  <a:gd name="T27" fmla="*/ 1614 h 2415"/>
                  <a:gd name="T28" fmla="*/ 0 w 42"/>
                  <a:gd name="T29" fmla="*/ 1604 h 2415"/>
                  <a:gd name="T30" fmla="*/ 0 w 42"/>
                  <a:gd name="T31" fmla="*/ 1203 h 2415"/>
                  <a:gd name="T32" fmla="*/ 42 w 42"/>
                  <a:gd name="T33" fmla="*/ 1203 h 2415"/>
                  <a:gd name="T34" fmla="*/ 42 w 42"/>
                  <a:gd name="T35" fmla="*/ 1212 h 2415"/>
                  <a:gd name="T36" fmla="*/ 0 w 42"/>
                  <a:gd name="T37" fmla="*/ 1212 h 2415"/>
                  <a:gd name="T38" fmla="*/ 0 w 42"/>
                  <a:gd name="T39" fmla="*/ 1203 h 2415"/>
                  <a:gd name="T40" fmla="*/ 0 w 42"/>
                  <a:gd name="T41" fmla="*/ 801 h 2415"/>
                  <a:gd name="T42" fmla="*/ 42 w 42"/>
                  <a:gd name="T43" fmla="*/ 801 h 2415"/>
                  <a:gd name="T44" fmla="*/ 42 w 42"/>
                  <a:gd name="T45" fmla="*/ 811 h 2415"/>
                  <a:gd name="T46" fmla="*/ 0 w 42"/>
                  <a:gd name="T47" fmla="*/ 811 h 2415"/>
                  <a:gd name="T48" fmla="*/ 0 w 42"/>
                  <a:gd name="T49" fmla="*/ 801 h 2415"/>
                  <a:gd name="T50" fmla="*/ 0 w 42"/>
                  <a:gd name="T51" fmla="*/ 400 h 2415"/>
                  <a:gd name="T52" fmla="*/ 42 w 42"/>
                  <a:gd name="T53" fmla="*/ 400 h 2415"/>
                  <a:gd name="T54" fmla="*/ 42 w 42"/>
                  <a:gd name="T55" fmla="*/ 410 h 2415"/>
                  <a:gd name="T56" fmla="*/ 0 w 42"/>
                  <a:gd name="T57" fmla="*/ 410 h 2415"/>
                  <a:gd name="T58" fmla="*/ 0 w 42"/>
                  <a:gd name="T59" fmla="*/ 400 h 2415"/>
                  <a:gd name="T60" fmla="*/ 0 w 42"/>
                  <a:gd name="T61" fmla="*/ 0 h 2415"/>
                  <a:gd name="T62" fmla="*/ 42 w 42"/>
                  <a:gd name="T63" fmla="*/ 0 h 2415"/>
                  <a:gd name="T64" fmla="*/ 42 w 42"/>
                  <a:gd name="T65" fmla="*/ 10 h 2415"/>
                  <a:gd name="T66" fmla="*/ 0 w 42"/>
                  <a:gd name="T67" fmla="*/ 10 h 2415"/>
                  <a:gd name="T68" fmla="*/ 0 w 42"/>
                  <a:gd name="T69" fmla="*/ 0 h 2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2415">
                    <a:moveTo>
                      <a:pt x="0" y="2405"/>
                    </a:moveTo>
                    <a:lnTo>
                      <a:pt x="42" y="2405"/>
                    </a:lnTo>
                    <a:lnTo>
                      <a:pt x="42" y="2415"/>
                    </a:lnTo>
                    <a:lnTo>
                      <a:pt x="0" y="2415"/>
                    </a:lnTo>
                    <a:lnTo>
                      <a:pt x="0" y="2405"/>
                    </a:lnTo>
                    <a:close/>
                    <a:moveTo>
                      <a:pt x="0" y="2004"/>
                    </a:moveTo>
                    <a:lnTo>
                      <a:pt x="42" y="2004"/>
                    </a:lnTo>
                    <a:lnTo>
                      <a:pt x="42" y="2014"/>
                    </a:lnTo>
                    <a:lnTo>
                      <a:pt x="0" y="2014"/>
                    </a:lnTo>
                    <a:lnTo>
                      <a:pt x="0" y="2004"/>
                    </a:lnTo>
                    <a:close/>
                    <a:moveTo>
                      <a:pt x="0" y="1604"/>
                    </a:moveTo>
                    <a:lnTo>
                      <a:pt x="42" y="1604"/>
                    </a:lnTo>
                    <a:lnTo>
                      <a:pt x="42" y="1614"/>
                    </a:lnTo>
                    <a:lnTo>
                      <a:pt x="0" y="1614"/>
                    </a:lnTo>
                    <a:lnTo>
                      <a:pt x="0" y="1604"/>
                    </a:lnTo>
                    <a:close/>
                    <a:moveTo>
                      <a:pt x="0" y="1203"/>
                    </a:moveTo>
                    <a:lnTo>
                      <a:pt x="42" y="1203"/>
                    </a:lnTo>
                    <a:lnTo>
                      <a:pt x="42" y="1212"/>
                    </a:lnTo>
                    <a:lnTo>
                      <a:pt x="0" y="1212"/>
                    </a:lnTo>
                    <a:lnTo>
                      <a:pt x="0" y="1203"/>
                    </a:lnTo>
                    <a:close/>
                    <a:moveTo>
                      <a:pt x="0" y="801"/>
                    </a:moveTo>
                    <a:lnTo>
                      <a:pt x="42" y="801"/>
                    </a:lnTo>
                    <a:lnTo>
                      <a:pt x="42" y="811"/>
                    </a:lnTo>
                    <a:lnTo>
                      <a:pt x="0" y="811"/>
                    </a:lnTo>
                    <a:lnTo>
                      <a:pt x="0" y="801"/>
                    </a:lnTo>
                    <a:close/>
                    <a:moveTo>
                      <a:pt x="0" y="400"/>
                    </a:moveTo>
                    <a:lnTo>
                      <a:pt x="42" y="400"/>
                    </a:lnTo>
                    <a:lnTo>
                      <a:pt x="42" y="410"/>
                    </a:lnTo>
                    <a:lnTo>
                      <a:pt x="0" y="410"/>
                    </a:lnTo>
                    <a:lnTo>
                      <a:pt x="0" y="400"/>
                    </a:lnTo>
                    <a:close/>
                    <a:moveTo>
                      <a:pt x="0" y="0"/>
                    </a:moveTo>
                    <a:lnTo>
                      <a:pt x="42" y="0"/>
                    </a:lnTo>
                    <a:lnTo>
                      <a:pt x="42" y="10"/>
                    </a:lnTo>
                    <a:lnTo>
                      <a:pt x="0" y="10"/>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2" name="Rectangle 10"/>
              <p:cNvSpPr>
                <a:spLocks noChangeArrowheads="1"/>
              </p:cNvSpPr>
              <p:nvPr/>
            </p:nvSpPr>
            <p:spPr bwMode="auto">
              <a:xfrm>
                <a:off x="684" y="2174"/>
                <a:ext cx="1530" cy="5"/>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3" name="Freeform 11"/>
              <p:cNvSpPr>
                <a:spLocks noEditPoints="1"/>
              </p:cNvSpPr>
              <p:nvPr/>
            </p:nvSpPr>
            <p:spPr bwMode="auto">
              <a:xfrm>
                <a:off x="835" y="2177"/>
                <a:ext cx="1381" cy="16"/>
              </a:xfrm>
              <a:custGeom>
                <a:avLst/>
                <a:gdLst>
                  <a:gd name="T0" fmla="*/ 10 w 2764"/>
                  <a:gd name="T1" fmla="*/ 0 h 32"/>
                  <a:gd name="T2" fmla="*/ 10 w 2764"/>
                  <a:gd name="T3" fmla="*/ 32 h 32"/>
                  <a:gd name="T4" fmla="*/ 0 w 2764"/>
                  <a:gd name="T5" fmla="*/ 32 h 32"/>
                  <a:gd name="T6" fmla="*/ 0 w 2764"/>
                  <a:gd name="T7" fmla="*/ 0 h 32"/>
                  <a:gd name="T8" fmla="*/ 10 w 2764"/>
                  <a:gd name="T9" fmla="*/ 0 h 32"/>
                  <a:gd name="T10" fmla="*/ 622 w 2764"/>
                  <a:gd name="T11" fmla="*/ 0 h 32"/>
                  <a:gd name="T12" fmla="*/ 622 w 2764"/>
                  <a:gd name="T13" fmla="*/ 32 h 32"/>
                  <a:gd name="T14" fmla="*/ 612 w 2764"/>
                  <a:gd name="T15" fmla="*/ 32 h 32"/>
                  <a:gd name="T16" fmla="*/ 612 w 2764"/>
                  <a:gd name="T17" fmla="*/ 0 h 32"/>
                  <a:gd name="T18" fmla="*/ 622 w 2764"/>
                  <a:gd name="T19" fmla="*/ 0 h 32"/>
                  <a:gd name="T20" fmla="*/ 1233 w 2764"/>
                  <a:gd name="T21" fmla="*/ 0 h 32"/>
                  <a:gd name="T22" fmla="*/ 1233 w 2764"/>
                  <a:gd name="T23" fmla="*/ 32 h 32"/>
                  <a:gd name="T24" fmla="*/ 1224 w 2764"/>
                  <a:gd name="T25" fmla="*/ 32 h 32"/>
                  <a:gd name="T26" fmla="*/ 1224 w 2764"/>
                  <a:gd name="T27" fmla="*/ 0 h 32"/>
                  <a:gd name="T28" fmla="*/ 1233 w 2764"/>
                  <a:gd name="T29" fmla="*/ 0 h 32"/>
                  <a:gd name="T30" fmla="*/ 1847 w 2764"/>
                  <a:gd name="T31" fmla="*/ 0 h 32"/>
                  <a:gd name="T32" fmla="*/ 1847 w 2764"/>
                  <a:gd name="T33" fmla="*/ 32 h 32"/>
                  <a:gd name="T34" fmla="*/ 1837 w 2764"/>
                  <a:gd name="T35" fmla="*/ 32 h 32"/>
                  <a:gd name="T36" fmla="*/ 1837 w 2764"/>
                  <a:gd name="T37" fmla="*/ 0 h 32"/>
                  <a:gd name="T38" fmla="*/ 1847 w 2764"/>
                  <a:gd name="T39" fmla="*/ 0 h 32"/>
                  <a:gd name="T40" fmla="*/ 2459 w 2764"/>
                  <a:gd name="T41" fmla="*/ 0 h 32"/>
                  <a:gd name="T42" fmla="*/ 2459 w 2764"/>
                  <a:gd name="T43" fmla="*/ 32 h 32"/>
                  <a:gd name="T44" fmla="*/ 2449 w 2764"/>
                  <a:gd name="T45" fmla="*/ 32 h 32"/>
                  <a:gd name="T46" fmla="*/ 2449 w 2764"/>
                  <a:gd name="T47" fmla="*/ 0 h 32"/>
                  <a:gd name="T48" fmla="*/ 2459 w 2764"/>
                  <a:gd name="T49" fmla="*/ 0 h 32"/>
                  <a:gd name="T50" fmla="*/ 2764 w 2764"/>
                  <a:gd name="T51" fmla="*/ 0 h 32"/>
                  <a:gd name="T52" fmla="*/ 2764 w 2764"/>
                  <a:gd name="T53" fmla="*/ 32 h 32"/>
                  <a:gd name="T54" fmla="*/ 2754 w 2764"/>
                  <a:gd name="T55" fmla="*/ 32 h 32"/>
                  <a:gd name="T56" fmla="*/ 2754 w 2764"/>
                  <a:gd name="T57" fmla="*/ 0 h 32"/>
                  <a:gd name="T58" fmla="*/ 2764 w 2764"/>
                  <a:gd name="T5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64" h="32">
                    <a:moveTo>
                      <a:pt x="10" y="0"/>
                    </a:moveTo>
                    <a:lnTo>
                      <a:pt x="10" y="32"/>
                    </a:lnTo>
                    <a:lnTo>
                      <a:pt x="0" y="32"/>
                    </a:lnTo>
                    <a:lnTo>
                      <a:pt x="0" y="0"/>
                    </a:lnTo>
                    <a:lnTo>
                      <a:pt x="10" y="0"/>
                    </a:lnTo>
                    <a:close/>
                    <a:moveTo>
                      <a:pt x="622" y="0"/>
                    </a:moveTo>
                    <a:lnTo>
                      <a:pt x="622" y="32"/>
                    </a:lnTo>
                    <a:lnTo>
                      <a:pt x="612" y="32"/>
                    </a:lnTo>
                    <a:lnTo>
                      <a:pt x="612" y="0"/>
                    </a:lnTo>
                    <a:lnTo>
                      <a:pt x="622" y="0"/>
                    </a:lnTo>
                    <a:close/>
                    <a:moveTo>
                      <a:pt x="1233" y="0"/>
                    </a:moveTo>
                    <a:lnTo>
                      <a:pt x="1233" y="32"/>
                    </a:lnTo>
                    <a:lnTo>
                      <a:pt x="1224" y="32"/>
                    </a:lnTo>
                    <a:lnTo>
                      <a:pt x="1224" y="0"/>
                    </a:lnTo>
                    <a:lnTo>
                      <a:pt x="1233" y="0"/>
                    </a:lnTo>
                    <a:close/>
                    <a:moveTo>
                      <a:pt x="1847" y="0"/>
                    </a:moveTo>
                    <a:lnTo>
                      <a:pt x="1847" y="32"/>
                    </a:lnTo>
                    <a:lnTo>
                      <a:pt x="1837" y="32"/>
                    </a:lnTo>
                    <a:lnTo>
                      <a:pt x="1837" y="0"/>
                    </a:lnTo>
                    <a:lnTo>
                      <a:pt x="1847" y="0"/>
                    </a:lnTo>
                    <a:close/>
                    <a:moveTo>
                      <a:pt x="2459" y="0"/>
                    </a:moveTo>
                    <a:lnTo>
                      <a:pt x="2459" y="32"/>
                    </a:lnTo>
                    <a:lnTo>
                      <a:pt x="2449" y="32"/>
                    </a:lnTo>
                    <a:lnTo>
                      <a:pt x="2449" y="0"/>
                    </a:lnTo>
                    <a:lnTo>
                      <a:pt x="2459" y="0"/>
                    </a:lnTo>
                    <a:close/>
                    <a:moveTo>
                      <a:pt x="2764" y="0"/>
                    </a:moveTo>
                    <a:lnTo>
                      <a:pt x="2764" y="32"/>
                    </a:lnTo>
                    <a:lnTo>
                      <a:pt x="2754" y="32"/>
                    </a:lnTo>
                    <a:lnTo>
                      <a:pt x="2754" y="0"/>
                    </a:lnTo>
                    <a:lnTo>
                      <a:pt x="2764"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4" name="Freeform 12"/>
              <p:cNvSpPr>
                <a:spLocks noEditPoints="1"/>
              </p:cNvSpPr>
              <p:nvPr/>
            </p:nvSpPr>
            <p:spPr bwMode="auto">
              <a:xfrm>
                <a:off x="822" y="1860"/>
                <a:ext cx="30" cy="88"/>
              </a:xfrm>
              <a:custGeom>
                <a:avLst/>
                <a:gdLst>
                  <a:gd name="T0" fmla="*/ 26 w 61"/>
                  <a:gd name="T1" fmla="*/ 170 h 175"/>
                  <a:gd name="T2" fmla="*/ 26 w 61"/>
                  <a:gd name="T3" fmla="*/ 86 h 175"/>
                  <a:gd name="T4" fmla="*/ 26 w 61"/>
                  <a:gd name="T5" fmla="*/ 4 h 175"/>
                  <a:gd name="T6" fmla="*/ 36 w 61"/>
                  <a:gd name="T7" fmla="*/ 4 h 175"/>
                  <a:gd name="T8" fmla="*/ 36 w 61"/>
                  <a:gd name="T9" fmla="*/ 86 h 175"/>
                  <a:gd name="T10" fmla="*/ 36 w 61"/>
                  <a:gd name="T11" fmla="*/ 170 h 175"/>
                  <a:gd name="T12" fmla="*/ 26 w 61"/>
                  <a:gd name="T13" fmla="*/ 170 h 175"/>
                  <a:gd name="T14" fmla="*/ 0 w 61"/>
                  <a:gd name="T15" fmla="*/ 165 h 175"/>
                  <a:gd name="T16" fmla="*/ 61 w 61"/>
                  <a:gd name="T17" fmla="*/ 165 h 175"/>
                  <a:gd name="T18" fmla="*/ 61 w 61"/>
                  <a:gd name="T19" fmla="*/ 175 h 175"/>
                  <a:gd name="T20" fmla="*/ 0 w 61"/>
                  <a:gd name="T21" fmla="*/ 175 h 175"/>
                  <a:gd name="T22" fmla="*/ 0 w 61"/>
                  <a:gd name="T23" fmla="*/ 165 h 175"/>
                  <a:gd name="T24" fmla="*/ 0 w 61"/>
                  <a:gd name="T25" fmla="*/ 0 h 175"/>
                  <a:gd name="T26" fmla="*/ 61 w 61"/>
                  <a:gd name="T27" fmla="*/ 0 h 175"/>
                  <a:gd name="T28" fmla="*/ 61 w 61"/>
                  <a:gd name="T29" fmla="*/ 9 h 175"/>
                  <a:gd name="T30" fmla="*/ 0 w 61"/>
                  <a:gd name="T31" fmla="*/ 9 h 175"/>
                  <a:gd name="T32" fmla="*/ 0 w 61"/>
                  <a:gd name="T3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175">
                    <a:moveTo>
                      <a:pt x="26" y="170"/>
                    </a:moveTo>
                    <a:lnTo>
                      <a:pt x="26" y="86"/>
                    </a:lnTo>
                    <a:lnTo>
                      <a:pt x="26" y="4"/>
                    </a:lnTo>
                    <a:lnTo>
                      <a:pt x="36" y="4"/>
                    </a:lnTo>
                    <a:lnTo>
                      <a:pt x="36" y="86"/>
                    </a:lnTo>
                    <a:lnTo>
                      <a:pt x="36" y="170"/>
                    </a:lnTo>
                    <a:lnTo>
                      <a:pt x="26" y="170"/>
                    </a:lnTo>
                    <a:close/>
                    <a:moveTo>
                      <a:pt x="0" y="165"/>
                    </a:moveTo>
                    <a:lnTo>
                      <a:pt x="61" y="165"/>
                    </a:lnTo>
                    <a:lnTo>
                      <a:pt x="61" y="175"/>
                    </a:lnTo>
                    <a:lnTo>
                      <a:pt x="0" y="175"/>
                    </a:lnTo>
                    <a:lnTo>
                      <a:pt x="0" y="165"/>
                    </a:lnTo>
                    <a:close/>
                    <a:moveTo>
                      <a:pt x="0" y="0"/>
                    </a:moveTo>
                    <a:lnTo>
                      <a:pt x="61" y="0"/>
                    </a:lnTo>
                    <a:lnTo>
                      <a:pt x="61" y="9"/>
                    </a:lnTo>
                    <a:lnTo>
                      <a:pt x="0" y="9"/>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6" name="Freeform 13"/>
              <p:cNvSpPr>
                <a:spLocks noEditPoints="1"/>
              </p:cNvSpPr>
              <p:nvPr/>
            </p:nvSpPr>
            <p:spPr bwMode="auto">
              <a:xfrm>
                <a:off x="1128" y="1786"/>
                <a:ext cx="30" cy="120"/>
              </a:xfrm>
              <a:custGeom>
                <a:avLst/>
                <a:gdLst>
                  <a:gd name="T0" fmla="*/ 26 w 61"/>
                  <a:gd name="T1" fmla="*/ 234 h 239"/>
                  <a:gd name="T2" fmla="*/ 26 w 61"/>
                  <a:gd name="T3" fmla="*/ 119 h 239"/>
                  <a:gd name="T4" fmla="*/ 26 w 61"/>
                  <a:gd name="T5" fmla="*/ 5 h 239"/>
                  <a:gd name="T6" fmla="*/ 36 w 61"/>
                  <a:gd name="T7" fmla="*/ 5 h 239"/>
                  <a:gd name="T8" fmla="*/ 36 w 61"/>
                  <a:gd name="T9" fmla="*/ 119 h 239"/>
                  <a:gd name="T10" fmla="*/ 36 w 61"/>
                  <a:gd name="T11" fmla="*/ 234 h 239"/>
                  <a:gd name="T12" fmla="*/ 26 w 61"/>
                  <a:gd name="T13" fmla="*/ 234 h 239"/>
                  <a:gd name="T14" fmla="*/ 0 w 61"/>
                  <a:gd name="T15" fmla="*/ 230 h 239"/>
                  <a:gd name="T16" fmla="*/ 61 w 61"/>
                  <a:gd name="T17" fmla="*/ 230 h 239"/>
                  <a:gd name="T18" fmla="*/ 61 w 61"/>
                  <a:gd name="T19" fmla="*/ 239 h 239"/>
                  <a:gd name="T20" fmla="*/ 0 w 61"/>
                  <a:gd name="T21" fmla="*/ 239 h 239"/>
                  <a:gd name="T22" fmla="*/ 0 w 61"/>
                  <a:gd name="T23" fmla="*/ 230 h 239"/>
                  <a:gd name="T24" fmla="*/ 0 w 61"/>
                  <a:gd name="T25" fmla="*/ 0 h 239"/>
                  <a:gd name="T26" fmla="*/ 61 w 61"/>
                  <a:gd name="T27" fmla="*/ 0 h 239"/>
                  <a:gd name="T28" fmla="*/ 61 w 61"/>
                  <a:gd name="T29" fmla="*/ 10 h 239"/>
                  <a:gd name="T30" fmla="*/ 0 w 61"/>
                  <a:gd name="T31" fmla="*/ 10 h 239"/>
                  <a:gd name="T32" fmla="*/ 0 w 61"/>
                  <a:gd name="T3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239">
                    <a:moveTo>
                      <a:pt x="26" y="234"/>
                    </a:moveTo>
                    <a:lnTo>
                      <a:pt x="26" y="119"/>
                    </a:lnTo>
                    <a:lnTo>
                      <a:pt x="26" y="5"/>
                    </a:lnTo>
                    <a:lnTo>
                      <a:pt x="36" y="5"/>
                    </a:lnTo>
                    <a:lnTo>
                      <a:pt x="36" y="119"/>
                    </a:lnTo>
                    <a:lnTo>
                      <a:pt x="36" y="234"/>
                    </a:lnTo>
                    <a:lnTo>
                      <a:pt x="26" y="234"/>
                    </a:lnTo>
                    <a:close/>
                    <a:moveTo>
                      <a:pt x="0" y="230"/>
                    </a:moveTo>
                    <a:lnTo>
                      <a:pt x="61" y="230"/>
                    </a:lnTo>
                    <a:lnTo>
                      <a:pt x="61" y="239"/>
                    </a:lnTo>
                    <a:lnTo>
                      <a:pt x="0" y="239"/>
                    </a:lnTo>
                    <a:lnTo>
                      <a:pt x="0" y="230"/>
                    </a:lnTo>
                    <a:close/>
                    <a:moveTo>
                      <a:pt x="0" y="0"/>
                    </a:moveTo>
                    <a:lnTo>
                      <a:pt x="61" y="0"/>
                    </a:lnTo>
                    <a:lnTo>
                      <a:pt x="61"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19" name="Freeform 14"/>
              <p:cNvSpPr>
                <a:spLocks noEditPoints="1"/>
              </p:cNvSpPr>
              <p:nvPr/>
            </p:nvSpPr>
            <p:spPr bwMode="auto">
              <a:xfrm>
                <a:off x="1434" y="1725"/>
                <a:ext cx="30" cy="137"/>
              </a:xfrm>
              <a:custGeom>
                <a:avLst/>
                <a:gdLst>
                  <a:gd name="T0" fmla="*/ 24 w 59"/>
                  <a:gd name="T1" fmla="*/ 270 h 275"/>
                  <a:gd name="T2" fmla="*/ 24 w 59"/>
                  <a:gd name="T3" fmla="*/ 137 h 275"/>
                  <a:gd name="T4" fmla="*/ 24 w 59"/>
                  <a:gd name="T5" fmla="*/ 5 h 275"/>
                  <a:gd name="T6" fmla="*/ 33 w 59"/>
                  <a:gd name="T7" fmla="*/ 5 h 275"/>
                  <a:gd name="T8" fmla="*/ 33 w 59"/>
                  <a:gd name="T9" fmla="*/ 137 h 275"/>
                  <a:gd name="T10" fmla="*/ 33 w 59"/>
                  <a:gd name="T11" fmla="*/ 270 h 275"/>
                  <a:gd name="T12" fmla="*/ 24 w 59"/>
                  <a:gd name="T13" fmla="*/ 270 h 275"/>
                  <a:gd name="T14" fmla="*/ 0 w 59"/>
                  <a:gd name="T15" fmla="*/ 265 h 275"/>
                  <a:gd name="T16" fmla="*/ 59 w 59"/>
                  <a:gd name="T17" fmla="*/ 265 h 275"/>
                  <a:gd name="T18" fmla="*/ 59 w 59"/>
                  <a:gd name="T19" fmla="*/ 275 h 275"/>
                  <a:gd name="T20" fmla="*/ 0 w 59"/>
                  <a:gd name="T21" fmla="*/ 275 h 275"/>
                  <a:gd name="T22" fmla="*/ 0 w 59"/>
                  <a:gd name="T23" fmla="*/ 265 h 275"/>
                  <a:gd name="T24" fmla="*/ 0 w 59"/>
                  <a:gd name="T25" fmla="*/ 0 h 275"/>
                  <a:gd name="T26" fmla="*/ 59 w 59"/>
                  <a:gd name="T27" fmla="*/ 0 h 275"/>
                  <a:gd name="T28" fmla="*/ 59 w 59"/>
                  <a:gd name="T29" fmla="*/ 10 h 275"/>
                  <a:gd name="T30" fmla="*/ 0 w 59"/>
                  <a:gd name="T31" fmla="*/ 10 h 275"/>
                  <a:gd name="T32" fmla="*/ 0 w 59"/>
                  <a:gd name="T33"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275">
                    <a:moveTo>
                      <a:pt x="24" y="270"/>
                    </a:moveTo>
                    <a:lnTo>
                      <a:pt x="24" y="137"/>
                    </a:lnTo>
                    <a:lnTo>
                      <a:pt x="24" y="5"/>
                    </a:lnTo>
                    <a:lnTo>
                      <a:pt x="33" y="5"/>
                    </a:lnTo>
                    <a:lnTo>
                      <a:pt x="33" y="137"/>
                    </a:lnTo>
                    <a:lnTo>
                      <a:pt x="33" y="270"/>
                    </a:lnTo>
                    <a:lnTo>
                      <a:pt x="24" y="270"/>
                    </a:lnTo>
                    <a:close/>
                    <a:moveTo>
                      <a:pt x="0" y="265"/>
                    </a:moveTo>
                    <a:lnTo>
                      <a:pt x="59" y="265"/>
                    </a:lnTo>
                    <a:lnTo>
                      <a:pt x="59" y="275"/>
                    </a:lnTo>
                    <a:lnTo>
                      <a:pt x="0" y="275"/>
                    </a:lnTo>
                    <a:lnTo>
                      <a:pt x="0" y="265"/>
                    </a:lnTo>
                    <a:close/>
                    <a:moveTo>
                      <a:pt x="0" y="0"/>
                    </a:moveTo>
                    <a:lnTo>
                      <a:pt x="59" y="0"/>
                    </a:lnTo>
                    <a:lnTo>
                      <a:pt x="59"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1" name="Freeform 15"/>
              <p:cNvSpPr>
                <a:spLocks noEditPoints="1"/>
              </p:cNvSpPr>
              <p:nvPr/>
            </p:nvSpPr>
            <p:spPr bwMode="auto">
              <a:xfrm>
                <a:off x="1740" y="1507"/>
                <a:ext cx="30" cy="141"/>
              </a:xfrm>
              <a:custGeom>
                <a:avLst/>
                <a:gdLst>
                  <a:gd name="T0" fmla="*/ 25 w 59"/>
                  <a:gd name="T1" fmla="*/ 276 h 281"/>
                  <a:gd name="T2" fmla="*/ 25 w 59"/>
                  <a:gd name="T3" fmla="*/ 140 h 281"/>
                  <a:gd name="T4" fmla="*/ 25 w 59"/>
                  <a:gd name="T5" fmla="*/ 5 h 281"/>
                  <a:gd name="T6" fmla="*/ 35 w 59"/>
                  <a:gd name="T7" fmla="*/ 5 h 281"/>
                  <a:gd name="T8" fmla="*/ 35 w 59"/>
                  <a:gd name="T9" fmla="*/ 140 h 281"/>
                  <a:gd name="T10" fmla="*/ 35 w 59"/>
                  <a:gd name="T11" fmla="*/ 276 h 281"/>
                  <a:gd name="T12" fmla="*/ 25 w 59"/>
                  <a:gd name="T13" fmla="*/ 276 h 281"/>
                  <a:gd name="T14" fmla="*/ 0 w 59"/>
                  <a:gd name="T15" fmla="*/ 272 h 281"/>
                  <a:gd name="T16" fmla="*/ 59 w 59"/>
                  <a:gd name="T17" fmla="*/ 272 h 281"/>
                  <a:gd name="T18" fmla="*/ 59 w 59"/>
                  <a:gd name="T19" fmla="*/ 281 h 281"/>
                  <a:gd name="T20" fmla="*/ 0 w 59"/>
                  <a:gd name="T21" fmla="*/ 281 h 281"/>
                  <a:gd name="T22" fmla="*/ 0 w 59"/>
                  <a:gd name="T23" fmla="*/ 272 h 281"/>
                  <a:gd name="T24" fmla="*/ 0 w 59"/>
                  <a:gd name="T25" fmla="*/ 0 h 281"/>
                  <a:gd name="T26" fmla="*/ 59 w 59"/>
                  <a:gd name="T27" fmla="*/ 0 h 281"/>
                  <a:gd name="T28" fmla="*/ 59 w 59"/>
                  <a:gd name="T29" fmla="*/ 10 h 281"/>
                  <a:gd name="T30" fmla="*/ 0 w 59"/>
                  <a:gd name="T31" fmla="*/ 10 h 281"/>
                  <a:gd name="T32" fmla="*/ 0 w 59"/>
                  <a:gd name="T33"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281">
                    <a:moveTo>
                      <a:pt x="25" y="276"/>
                    </a:moveTo>
                    <a:lnTo>
                      <a:pt x="25" y="140"/>
                    </a:lnTo>
                    <a:lnTo>
                      <a:pt x="25" y="5"/>
                    </a:lnTo>
                    <a:lnTo>
                      <a:pt x="35" y="5"/>
                    </a:lnTo>
                    <a:lnTo>
                      <a:pt x="35" y="140"/>
                    </a:lnTo>
                    <a:lnTo>
                      <a:pt x="35" y="276"/>
                    </a:lnTo>
                    <a:lnTo>
                      <a:pt x="25" y="276"/>
                    </a:lnTo>
                    <a:close/>
                    <a:moveTo>
                      <a:pt x="0" y="272"/>
                    </a:moveTo>
                    <a:lnTo>
                      <a:pt x="59" y="272"/>
                    </a:lnTo>
                    <a:lnTo>
                      <a:pt x="59" y="281"/>
                    </a:lnTo>
                    <a:lnTo>
                      <a:pt x="0" y="281"/>
                    </a:lnTo>
                    <a:lnTo>
                      <a:pt x="0" y="272"/>
                    </a:lnTo>
                    <a:close/>
                    <a:moveTo>
                      <a:pt x="0" y="0"/>
                    </a:moveTo>
                    <a:lnTo>
                      <a:pt x="59" y="0"/>
                    </a:lnTo>
                    <a:lnTo>
                      <a:pt x="59"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2" name="Freeform 16"/>
              <p:cNvSpPr>
                <a:spLocks noEditPoints="1"/>
              </p:cNvSpPr>
              <p:nvPr/>
            </p:nvSpPr>
            <p:spPr bwMode="auto">
              <a:xfrm>
                <a:off x="2046" y="1058"/>
                <a:ext cx="31" cy="267"/>
              </a:xfrm>
              <a:custGeom>
                <a:avLst/>
                <a:gdLst>
                  <a:gd name="T0" fmla="*/ 25 w 61"/>
                  <a:gd name="T1" fmla="*/ 528 h 533"/>
                  <a:gd name="T2" fmla="*/ 25 w 61"/>
                  <a:gd name="T3" fmla="*/ 266 h 533"/>
                  <a:gd name="T4" fmla="*/ 25 w 61"/>
                  <a:gd name="T5" fmla="*/ 5 h 533"/>
                  <a:gd name="T6" fmla="*/ 35 w 61"/>
                  <a:gd name="T7" fmla="*/ 5 h 533"/>
                  <a:gd name="T8" fmla="*/ 35 w 61"/>
                  <a:gd name="T9" fmla="*/ 266 h 533"/>
                  <a:gd name="T10" fmla="*/ 35 w 61"/>
                  <a:gd name="T11" fmla="*/ 528 h 533"/>
                  <a:gd name="T12" fmla="*/ 25 w 61"/>
                  <a:gd name="T13" fmla="*/ 528 h 533"/>
                  <a:gd name="T14" fmla="*/ 0 w 61"/>
                  <a:gd name="T15" fmla="*/ 523 h 533"/>
                  <a:gd name="T16" fmla="*/ 61 w 61"/>
                  <a:gd name="T17" fmla="*/ 523 h 533"/>
                  <a:gd name="T18" fmla="*/ 61 w 61"/>
                  <a:gd name="T19" fmla="*/ 533 h 533"/>
                  <a:gd name="T20" fmla="*/ 0 w 61"/>
                  <a:gd name="T21" fmla="*/ 533 h 533"/>
                  <a:gd name="T22" fmla="*/ 0 w 61"/>
                  <a:gd name="T23" fmla="*/ 523 h 533"/>
                  <a:gd name="T24" fmla="*/ 0 w 61"/>
                  <a:gd name="T25" fmla="*/ 0 h 533"/>
                  <a:gd name="T26" fmla="*/ 61 w 61"/>
                  <a:gd name="T27" fmla="*/ 0 h 533"/>
                  <a:gd name="T28" fmla="*/ 61 w 61"/>
                  <a:gd name="T29" fmla="*/ 9 h 533"/>
                  <a:gd name="T30" fmla="*/ 0 w 61"/>
                  <a:gd name="T31" fmla="*/ 9 h 533"/>
                  <a:gd name="T32" fmla="*/ 0 w 61"/>
                  <a:gd name="T33"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33">
                    <a:moveTo>
                      <a:pt x="25" y="528"/>
                    </a:moveTo>
                    <a:lnTo>
                      <a:pt x="25" y="266"/>
                    </a:lnTo>
                    <a:lnTo>
                      <a:pt x="25" y="5"/>
                    </a:lnTo>
                    <a:lnTo>
                      <a:pt x="35" y="5"/>
                    </a:lnTo>
                    <a:lnTo>
                      <a:pt x="35" y="266"/>
                    </a:lnTo>
                    <a:lnTo>
                      <a:pt x="35" y="528"/>
                    </a:lnTo>
                    <a:lnTo>
                      <a:pt x="25" y="528"/>
                    </a:lnTo>
                    <a:close/>
                    <a:moveTo>
                      <a:pt x="0" y="523"/>
                    </a:moveTo>
                    <a:lnTo>
                      <a:pt x="61" y="523"/>
                    </a:lnTo>
                    <a:lnTo>
                      <a:pt x="61" y="533"/>
                    </a:lnTo>
                    <a:lnTo>
                      <a:pt x="0" y="533"/>
                    </a:lnTo>
                    <a:lnTo>
                      <a:pt x="0" y="523"/>
                    </a:lnTo>
                    <a:close/>
                    <a:moveTo>
                      <a:pt x="0" y="0"/>
                    </a:moveTo>
                    <a:lnTo>
                      <a:pt x="61" y="0"/>
                    </a:lnTo>
                    <a:lnTo>
                      <a:pt x="61" y="9"/>
                    </a:lnTo>
                    <a:lnTo>
                      <a:pt x="0" y="9"/>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5" name="Freeform 17"/>
              <p:cNvSpPr>
                <a:spLocks noEditPoints="1"/>
              </p:cNvSpPr>
              <p:nvPr/>
            </p:nvSpPr>
            <p:spPr bwMode="auto">
              <a:xfrm>
                <a:off x="822" y="1942"/>
                <a:ext cx="30" cy="50"/>
              </a:xfrm>
              <a:custGeom>
                <a:avLst/>
                <a:gdLst>
                  <a:gd name="T0" fmla="*/ 26 w 61"/>
                  <a:gd name="T1" fmla="*/ 95 h 100"/>
                  <a:gd name="T2" fmla="*/ 26 w 61"/>
                  <a:gd name="T3" fmla="*/ 50 h 100"/>
                  <a:gd name="T4" fmla="*/ 26 w 61"/>
                  <a:gd name="T5" fmla="*/ 5 h 100"/>
                  <a:gd name="T6" fmla="*/ 36 w 61"/>
                  <a:gd name="T7" fmla="*/ 5 h 100"/>
                  <a:gd name="T8" fmla="*/ 36 w 61"/>
                  <a:gd name="T9" fmla="*/ 50 h 100"/>
                  <a:gd name="T10" fmla="*/ 36 w 61"/>
                  <a:gd name="T11" fmla="*/ 95 h 100"/>
                  <a:gd name="T12" fmla="*/ 26 w 61"/>
                  <a:gd name="T13" fmla="*/ 95 h 100"/>
                  <a:gd name="T14" fmla="*/ 0 w 61"/>
                  <a:gd name="T15" fmla="*/ 90 h 100"/>
                  <a:gd name="T16" fmla="*/ 61 w 61"/>
                  <a:gd name="T17" fmla="*/ 90 h 100"/>
                  <a:gd name="T18" fmla="*/ 61 w 61"/>
                  <a:gd name="T19" fmla="*/ 100 h 100"/>
                  <a:gd name="T20" fmla="*/ 0 w 61"/>
                  <a:gd name="T21" fmla="*/ 100 h 100"/>
                  <a:gd name="T22" fmla="*/ 0 w 61"/>
                  <a:gd name="T23" fmla="*/ 90 h 100"/>
                  <a:gd name="T24" fmla="*/ 0 w 61"/>
                  <a:gd name="T25" fmla="*/ 0 h 100"/>
                  <a:gd name="T26" fmla="*/ 61 w 61"/>
                  <a:gd name="T27" fmla="*/ 0 h 100"/>
                  <a:gd name="T28" fmla="*/ 61 w 61"/>
                  <a:gd name="T29" fmla="*/ 10 h 100"/>
                  <a:gd name="T30" fmla="*/ 0 w 61"/>
                  <a:gd name="T31" fmla="*/ 10 h 100"/>
                  <a:gd name="T32" fmla="*/ 0 w 61"/>
                  <a:gd name="T3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100">
                    <a:moveTo>
                      <a:pt x="26" y="95"/>
                    </a:moveTo>
                    <a:lnTo>
                      <a:pt x="26" y="50"/>
                    </a:lnTo>
                    <a:lnTo>
                      <a:pt x="26" y="5"/>
                    </a:lnTo>
                    <a:lnTo>
                      <a:pt x="36" y="5"/>
                    </a:lnTo>
                    <a:lnTo>
                      <a:pt x="36" y="50"/>
                    </a:lnTo>
                    <a:lnTo>
                      <a:pt x="36" y="95"/>
                    </a:lnTo>
                    <a:lnTo>
                      <a:pt x="26" y="95"/>
                    </a:lnTo>
                    <a:close/>
                    <a:moveTo>
                      <a:pt x="0" y="90"/>
                    </a:moveTo>
                    <a:lnTo>
                      <a:pt x="61" y="90"/>
                    </a:lnTo>
                    <a:lnTo>
                      <a:pt x="61" y="100"/>
                    </a:lnTo>
                    <a:lnTo>
                      <a:pt x="0" y="100"/>
                    </a:lnTo>
                    <a:lnTo>
                      <a:pt x="0" y="90"/>
                    </a:lnTo>
                    <a:close/>
                    <a:moveTo>
                      <a:pt x="0" y="0"/>
                    </a:moveTo>
                    <a:lnTo>
                      <a:pt x="61" y="0"/>
                    </a:lnTo>
                    <a:lnTo>
                      <a:pt x="61"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48" name="Freeform 18"/>
              <p:cNvSpPr>
                <a:spLocks noEditPoints="1"/>
              </p:cNvSpPr>
              <p:nvPr/>
            </p:nvSpPr>
            <p:spPr bwMode="auto">
              <a:xfrm>
                <a:off x="1128" y="1908"/>
                <a:ext cx="30" cy="72"/>
              </a:xfrm>
              <a:custGeom>
                <a:avLst/>
                <a:gdLst>
                  <a:gd name="T0" fmla="*/ 26 w 61"/>
                  <a:gd name="T1" fmla="*/ 140 h 145"/>
                  <a:gd name="T2" fmla="*/ 26 w 61"/>
                  <a:gd name="T3" fmla="*/ 73 h 145"/>
                  <a:gd name="T4" fmla="*/ 26 w 61"/>
                  <a:gd name="T5" fmla="*/ 5 h 145"/>
                  <a:gd name="T6" fmla="*/ 36 w 61"/>
                  <a:gd name="T7" fmla="*/ 5 h 145"/>
                  <a:gd name="T8" fmla="*/ 36 w 61"/>
                  <a:gd name="T9" fmla="*/ 73 h 145"/>
                  <a:gd name="T10" fmla="*/ 36 w 61"/>
                  <a:gd name="T11" fmla="*/ 140 h 145"/>
                  <a:gd name="T12" fmla="*/ 26 w 61"/>
                  <a:gd name="T13" fmla="*/ 140 h 145"/>
                  <a:gd name="T14" fmla="*/ 0 w 61"/>
                  <a:gd name="T15" fmla="*/ 135 h 145"/>
                  <a:gd name="T16" fmla="*/ 61 w 61"/>
                  <a:gd name="T17" fmla="*/ 135 h 145"/>
                  <a:gd name="T18" fmla="*/ 61 w 61"/>
                  <a:gd name="T19" fmla="*/ 145 h 145"/>
                  <a:gd name="T20" fmla="*/ 0 w 61"/>
                  <a:gd name="T21" fmla="*/ 145 h 145"/>
                  <a:gd name="T22" fmla="*/ 0 w 61"/>
                  <a:gd name="T23" fmla="*/ 135 h 145"/>
                  <a:gd name="T24" fmla="*/ 0 w 61"/>
                  <a:gd name="T25" fmla="*/ 0 h 145"/>
                  <a:gd name="T26" fmla="*/ 61 w 61"/>
                  <a:gd name="T27" fmla="*/ 0 h 145"/>
                  <a:gd name="T28" fmla="*/ 61 w 61"/>
                  <a:gd name="T29" fmla="*/ 10 h 145"/>
                  <a:gd name="T30" fmla="*/ 0 w 61"/>
                  <a:gd name="T31" fmla="*/ 10 h 145"/>
                  <a:gd name="T32" fmla="*/ 0 w 61"/>
                  <a:gd name="T3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145">
                    <a:moveTo>
                      <a:pt x="26" y="140"/>
                    </a:moveTo>
                    <a:lnTo>
                      <a:pt x="26" y="73"/>
                    </a:lnTo>
                    <a:lnTo>
                      <a:pt x="26" y="5"/>
                    </a:lnTo>
                    <a:lnTo>
                      <a:pt x="36" y="5"/>
                    </a:lnTo>
                    <a:lnTo>
                      <a:pt x="36" y="73"/>
                    </a:lnTo>
                    <a:lnTo>
                      <a:pt x="36" y="140"/>
                    </a:lnTo>
                    <a:lnTo>
                      <a:pt x="26" y="140"/>
                    </a:lnTo>
                    <a:close/>
                    <a:moveTo>
                      <a:pt x="0" y="135"/>
                    </a:moveTo>
                    <a:lnTo>
                      <a:pt x="61" y="135"/>
                    </a:lnTo>
                    <a:lnTo>
                      <a:pt x="61" y="145"/>
                    </a:lnTo>
                    <a:lnTo>
                      <a:pt x="0" y="145"/>
                    </a:lnTo>
                    <a:lnTo>
                      <a:pt x="0" y="135"/>
                    </a:lnTo>
                    <a:close/>
                    <a:moveTo>
                      <a:pt x="0" y="0"/>
                    </a:moveTo>
                    <a:lnTo>
                      <a:pt x="61" y="0"/>
                    </a:lnTo>
                    <a:lnTo>
                      <a:pt x="61"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49" name="Freeform 19"/>
              <p:cNvSpPr>
                <a:spLocks noEditPoints="1"/>
              </p:cNvSpPr>
              <p:nvPr/>
            </p:nvSpPr>
            <p:spPr bwMode="auto">
              <a:xfrm>
                <a:off x="1434" y="1928"/>
                <a:ext cx="30" cy="55"/>
              </a:xfrm>
              <a:custGeom>
                <a:avLst/>
                <a:gdLst>
                  <a:gd name="T0" fmla="*/ 24 w 59"/>
                  <a:gd name="T1" fmla="*/ 105 h 110"/>
                  <a:gd name="T2" fmla="*/ 24 w 59"/>
                  <a:gd name="T3" fmla="*/ 54 h 110"/>
                  <a:gd name="T4" fmla="*/ 24 w 59"/>
                  <a:gd name="T5" fmla="*/ 4 h 110"/>
                  <a:gd name="T6" fmla="*/ 33 w 59"/>
                  <a:gd name="T7" fmla="*/ 4 h 110"/>
                  <a:gd name="T8" fmla="*/ 33 w 59"/>
                  <a:gd name="T9" fmla="*/ 54 h 110"/>
                  <a:gd name="T10" fmla="*/ 33 w 59"/>
                  <a:gd name="T11" fmla="*/ 105 h 110"/>
                  <a:gd name="T12" fmla="*/ 24 w 59"/>
                  <a:gd name="T13" fmla="*/ 105 h 110"/>
                  <a:gd name="T14" fmla="*/ 0 w 59"/>
                  <a:gd name="T15" fmla="*/ 101 h 110"/>
                  <a:gd name="T16" fmla="*/ 59 w 59"/>
                  <a:gd name="T17" fmla="*/ 101 h 110"/>
                  <a:gd name="T18" fmla="*/ 59 w 59"/>
                  <a:gd name="T19" fmla="*/ 110 h 110"/>
                  <a:gd name="T20" fmla="*/ 0 w 59"/>
                  <a:gd name="T21" fmla="*/ 110 h 110"/>
                  <a:gd name="T22" fmla="*/ 0 w 59"/>
                  <a:gd name="T23" fmla="*/ 101 h 110"/>
                  <a:gd name="T24" fmla="*/ 0 w 59"/>
                  <a:gd name="T25" fmla="*/ 0 h 110"/>
                  <a:gd name="T26" fmla="*/ 59 w 59"/>
                  <a:gd name="T27" fmla="*/ 0 h 110"/>
                  <a:gd name="T28" fmla="*/ 59 w 59"/>
                  <a:gd name="T29" fmla="*/ 9 h 110"/>
                  <a:gd name="T30" fmla="*/ 0 w 59"/>
                  <a:gd name="T31" fmla="*/ 9 h 110"/>
                  <a:gd name="T32" fmla="*/ 0 w 59"/>
                  <a:gd name="T3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110">
                    <a:moveTo>
                      <a:pt x="24" y="105"/>
                    </a:moveTo>
                    <a:lnTo>
                      <a:pt x="24" y="54"/>
                    </a:lnTo>
                    <a:lnTo>
                      <a:pt x="24" y="4"/>
                    </a:lnTo>
                    <a:lnTo>
                      <a:pt x="33" y="4"/>
                    </a:lnTo>
                    <a:lnTo>
                      <a:pt x="33" y="54"/>
                    </a:lnTo>
                    <a:lnTo>
                      <a:pt x="33" y="105"/>
                    </a:lnTo>
                    <a:lnTo>
                      <a:pt x="24" y="105"/>
                    </a:lnTo>
                    <a:close/>
                    <a:moveTo>
                      <a:pt x="0" y="101"/>
                    </a:moveTo>
                    <a:lnTo>
                      <a:pt x="59" y="101"/>
                    </a:lnTo>
                    <a:lnTo>
                      <a:pt x="59" y="110"/>
                    </a:lnTo>
                    <a:lnTo>
                      <a:pt x="0" y="110"/>
                    </a:lnTo>
                    <a:lnTo>
                      <a:pt x="0" y="101"/>
                    </a:lnTo>
                    <a:close/>
                    <a:moveTo>
                      <a:pt x="0" y="0"/>
                    </a:moveTo>
                    <a:lnTo>
                      <a:pt x="59" y="0"/>
                    </a:lnTo>
                    <a:lnTo>
                      <a:pt x="59" y="9"/>
                    </a:lnTo>
                    <a:lnTo>
                      <a:pt x="0" y="9"/>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51" name="Freeform 20"/>
              <p:cNvSpPr>
                <a:spLocks noEditPoints="1"/>
              </p:cNvSpPr>
              <p:nvPr/>
            </p:nvSpPr>
            <p:spPr bwMode="auto">
              <a:xfrm>
                <a:off x="1740" y="1885"/>
                <a:ext cx="30" cy="93"/>
              </a:xfrm>
              <a:custGeom>
                <a:avLst/>
                <a:gdLst>
                  <a:gd name="T0" fmla="*/ 25 w 59"/>
                  <a:gd name="T1" fmla="*/ 180 h 185"/>
                  <a:gd name="T2" fmla="*/ 25 w 59"/>
                  <a:gd name="T3" fmla="*/ 92 h 185"/>
                  <a:gd name="T4" fmla="*/ 25 w 59"/>
                  <a:gd name="T5" fmla="*/ 5 h 185"/>
                  <a:gd name="T6" fmla="*/ 35 w 59"/>
                  <a:gd name="T7" fmla="*/ 5 h 185"/>
                  <a:gd name="T8" fmla="*/ 35 w 59"/>
                  <a:gd name="T9" fmla="*/ 92 h 185"/>
                  <a:gd name="T10" fmla="*/ 35 w 59"/>
                  <a:gd name="T11" fmla="*/ 180 h 185"/>
                  <a:gd name="T12" fmla="*/ 25 w 59"/>
                  <a:gd name="T13" fmla="*/ 180 h 185"/>
                  <a:gd name="T14" fmla="*/ 0 w 59"/>
                  <a:gd name="T15" fmla="*/ 175 h 185"/>
                  <a:gd name="T16" fmla="*/ 59 w 59"/>
                  <a:gd name="T17" fmla="*/ 175 h 185"/>
                  <a:gd name="T18" fmla="*/ 59 w 59"/>
                  <a:gd name="T19" fmla="*/ 185 h 185"/>
                  <a:gd name="T20" fmla="*/ 0 w 59"/>
                  <a:gd name="T21" fmla="*/ 185 h 185"/>
                  <a:gd name="T22" fmla="*/ 0 w 59"/>
                  <a:gd name="T23" fmla="*/ 175 h 185"/>
                  <a:gd name="T24" fmla="*/ 0 w 59"/>
                  <a:gd name="T25" fmla="*/ 0 h 185"/>
                  <a:gd name="T26" fmla="*/ 59 w 59"/>
                  <a:gd name="T27" fmla="*/ 0 h 185"/>
                  <a:gd name="T28" fmla="*/ 59 w 59"/>
                  <a:gd name="T29" fmla="*/ 10 h 185"/>
                  <a:gd name="T30" fmla="*/ 0 w 59"/>
                  <a:gd name="T31" fmla="*/ 10 h 185"/>
                  <a:gd name="T32" fmla="*/ 0 w 59"/>
                  <a:gd name="T3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185">
                    <a:moveTo>
                      <a:pt x="25" y="180"/>
                    </a:moveTo>
                    <a:lnTo>
                      <a:pt x="25" y="92"/>
                    </a:lnTo>
                    <a:lnTo>
                      <a:pt x="25" y="5"/>
                    </a:lnTo>
                    <a:lnTo>
                      <a:pt x="35" y="5"/>
                    </a:lnTo>
                    <a:lnTo>
                      <a:pt x="35" y="92"/>
                    </a:lnTo>
                    <a:lnTo>
                      <a:pt x="35" y="180"/>
                    </a:lnTo>
                    <a:lnTo>
                      <a:pt x="25" y="180"/>
                    </a:lnTo>
                    <a:close/>
                    <a:moveTo>
                      <a:pt x="0" y="175"/>
                    </a:moveTo>
                    <a:lnTo>
                      <a:pt x="59" y="175"/>
                    </a:lnTo>
                    <a:lnTo>
                      <a:pt x="59" y="185"/>
                    </a:lnTo>
                    <a:lnTo>
                      <a:pt x="0" y="185"/>
                    </a:lnTo>
                    <a:lnTo>
                      <a:pt x="0" y="175"/>
                    </a:lnTo>
                    <a:close/>
                    <a:moveTo>
                      <a:pt x="0" y="0"/>
                    </a:moveTo>
                    <a:lnTo>
                      <a:pt x="59" y="0"/>
                    </a:lnTo>
                    <a:lnTo>
                      <a:pt x="59"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52" name="Freeform 21"/>
              <p:cNvSpPr>
                <a:spLocks noEditPoints="1"/>
              </p:cNvSpPr>
              <p:nvPr/>
            </p:nvSpPr>
            <p:spPr bwMode="auto">
              <a:xfrm>
                <a:off x="2046" y="1676"/>
                <a:ext cx="31" cy="127"/>
              </a:xfrm>
              <a:custGeom>
                <a:avLst/>
                <a:gdLst>
                  <a:gd name="T0" fmla="*/ 25 w 61"/>
                  <a:gd name="T1" fmla="*/ 249 h 254"/>
                  <a:gd name="T2" fmla="*/ 25 w 61"/>
                  <a:gd name="T3" fmla="*/ 127 h 254"/>
                  <a:gd name="T4" fmla="*/ 25 w 61"/>
                  <a:gd name="T5" fmla="*/ 5 h 254"/>
                  <a:gd name="T6" fmla="*/ 35 w 61"/>
                  <a:gd name="T7" fmla="*/ 5 h 254"/>
                  <a:gd name="T8" fmla="*/ 35 w 61"/>
                  <a:gd name="T9" fmla="*/ 127 h 254"/>
                  <a:gd name="T10" fmla="*/ 35 w 61"/>
                  <a:gd name="T11" fmla="*/ 249 h 254"/>
                  <a:gd name="T12" fmla="*/ 25 w 61"/>
                  <a:gd name="T13" fmla="*/ 249 h 254"/>
                  <a:gd name="T14" fmla="*/ 0 w 61"/>
                  <a:gd name="T15" fmla="*/ 244 h 254"/>
                  <a:gd name="T16" fmla="*/ 61 w 61"/>
                  <a:gd name="T17" fmla="*/ 244 h 254"/>
                  <a:gd name="T18" fmla="*/ 61 w 61"/>
                  <a:gd name="T19" fmla="*/ 254 h 254"/>
                  <a:gd name="T20" fmla="*/ 0 w 61"/>
                  <a:gd name="T21" fmla="*/ 254 h 254"/>
                  <a:gd name="T22" fmla="*/ 0 w 61"/>
                  <a:gd name="T23" fmla="*/ 244 h 254"/>
                  <a:gd name="T24" fmla="*/ 0 w 61"/>
                  <a:gd name="T25" fmla="*/ 0 h 254"/>
                  <a:gd name="T26" fmla="*/ 61 w 61"/>
                  <a:gd name="T27" fmla="*/ 0 h 254"/>
                  <a:gd name="T28" fmla="*/ 61 w 61"/>
                  <a:gd name="T29" fmla="*/ 10 h 254"/>
                  <a:gd name="T30" fmla="*/ 0 w 61"/>
                  <a:gd name="T31" fmla="*/ 10 h 254"/>
                  <a:gd name="T32" fmla="*/ 0 w 61"/>
                  <a:gd name="T3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254">
                    <a:moveTo>
                      <a:pt x="25" y="249"/>
                    </a:moveTo>
                    <a:lnTo>
                      <a:pt x="25" y="127"/>
                    </a:lnTo>
                    <a:lnTo>
                      <a:pt x="25" y="5"/>
                    </a:lnTo>
                    <a:lnTo>
                      <a:pt x="35" y="5"/>
                    </a:lnTo>
                    <a:lnTo>
                      <a:pt x="35" y="127"/>
                    </a:lnTo>
                    <a:lnTo>
                      <a:pt x="35" y="249"/>
                    </a:lnTo>
                    <a:lnTo>
                      <a:pt x="25" y="249"/>
                    </a:lnTo>
                    <a:close/>
                    <a:moveTo>
                      <a:pt x="0" y="244"/>
                    </a:moveTo>
                    <a:lnTo>
                      <a:pt x="61" y="244"/>
                    </a:lnTo>
                    <a:lnTo>
                      <a:pt x="61" y="254"/>
                    </a:lnTo>
                    <a:lnTo>
                      <a:pt x="0" y="254"/>
                    </a:lnTo>
                    <a:lnTo>
                      <a:pt x="0" y="244"/>
                    </a:lnTo>
                    <a:close/>
                    <a:moveTo>
                      <a:pt x="0" y="0"/>
                    </a:moveTo>
                    <a:lnTo>
                      <a:pt x="61" y="0"/>
                    </a:lnTo>
                    <a:lnTo>
                      <a:pt x="61" y="10"/>
                    </a:lnTo>
                    <a:lnTo>
                      <a:pt x="0" y="10"/>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53" name="Freeform 22"/>
              <p:cNvSpPr>
                <a:spLocks/>
              </p:cNvSpPr>
              <p:nvPr/>
            </p:nvSpPr>
            <p:spPr bwMode="auto">
              <a:xfrm>
                <a:off x="830" y="1184"/>
                <a:ext cx="1239" cy="726"/>
              </a:xfrm>
              <a:custGeom>
                <a:avLst/>
                <a:gdLst>
                  <a:gd name="T0" fmla="*/ 12 w 2478"/>
                  <a:gd name="T1" fmla="*/ 1424 h 1451"/>
                  <a:gd name="T2" fmla="*/ 624 w 2478"/>
                  <a:gd name="T3" fmla="*/ 1308 h 1451"/>
                  <a:gd name="T4" fmla="*/ 1235 w 2478"/>
                  <a:gd name="T5" fmla="*/ 1202 h 1451"/>
                  <a:gd name="T6" fmla="*/ 1229 w 2478"/>
                  <a:gd name="T7" fmla="*/ 1204 h 1451"/>
                  <a:gd name="T8" fmla="*/ 1843 w 2478"/>
                  <a:gd name="T9" fmla="*/ 772 h 1451"/>
                  <a:gd name="T10" fmla="*/ 1841 w 2478"/>
                  <a:gd name="T11" fmla="*/ 775 h 1451"/>
                  <a:gd name="T12" fmla="*/ 2453 w 2478"/>
                  <a:gd name="T13" fmla="*/ 5 h 1451"/>
                  <a:gd name="T14" fmla="*/ 2456 w 2478"/>
                  <a:gd name="T15" fmla="*/ 1 h 1451"/>
                  <a:gd name="T16" fmla="*/ 2462 w 2478"/>
                  <a:gd name="T17" fmla="*/ 0 h 1451"/>
                  <a:gd name="T18" fmla="*/ 2467 w 2478"/>
                  <a:gd name="T19" fmla="*/ 0 h 1451"/>
                  <a:gd name="T20" fmla="*/ 2472 w 2478"/>
                  <a:gd name="T21" fmla="*/ 3 h 1451"/>
                  <a:gd name="T22" fmla="*/ 2475 w 2478"/>
                  <a:gd name="T23" fmla="*/ 6 h 1451"/>
                  <a:gd name="T24" fmla="*/ 2478 w 2478"/>
                  <a:gd name="T25" fmla="*/ 13 h 1451"/>
                  <a:gd name="T26" fmla="*/ 2477 w 2478"/>
                  <a:gd name="T27" fmla="*/ 17 h 1451"/>
                  <a:gd name="T28" fmla="*/ 2475 w 2478"/>
                  <a:gd name="T29" fmla="*/ 22 h 1451"/>
                  <a:gd name="T30" fmla="*/ 1863 w 2478"/>
                  <a:gd name="T31" fmla="*/ 793 h 1451"/>
                  <a:gd name="T32" fmla="*/ 1860 w 2478"/>
                  <a:gd name="T33" fmla="*/ 796 h 1451"/>
                  <a:gd name="T34" fmla="*/ 1247 w 2478"/>
                  <a:gd name="T35" fmla="*/ 1228 h 1451"/>
                  <a:gd name="T36" fmla="*/ 1240 w 2478"/>
                  <a:gd name="T37" fmla="*/ 1230 h 1451"/>
                  <a:gd name="T38" fmla="*/ 628 w 2478"/>
                  <a:gd name="T39" fmla="*/ 1336 h 1451"/>
                  <a:gd name="T40" fmla="*/ 17 w 2478"/>
                  <a:gd name="T41" fmla="*/ 1451 h 1451"/>
                  <a:gd name="T42" fmla="*/ 12 w 2478"/>
                  <a:gd name="T43" fmla="*/ 1451 h 1451"/>
                  <a:gd name="T44" fmla="*/ 5 w 2478"/>
                  <a:gd name="T45" fmla="*/ 1450 h 1451"/>
                  <a:gd name="T46" fmla="*/ 2 w 2478"/>
                  <a:gd name="T47" fmla="*/ 1446 h 1451"/>
                  <a:gd name="T48" fmla="*/ 0 w 2478"/>
                  <a:gd name="T49" fmla="*/ 1440 h 1451"/>
                  <a:gd name="T50" fmla="*/ 0 w 2478"/>
                  <a:gd name="T51" fmla="*/ 1435 h 1451"/>
                  <a:gd name="T52" fmla="*/ 2 w 2478"/>
                  <a:gd name="T53" fmla="*/ 1429 h 1451"/>
                  <a:gd name="T54" fmla="*/ 7 w 2478"/>
                  <a:gd name="T55" fmla="*/ 1426 h 1451"/>
                  <a:gd name="T56" fmla="*/ 12 w 2478"/>
                  <a:gd name="T57" fmla="*/ 1424 h 1451"/>
                  <a:gd name="T58" fmla="*/ 12 w 2478"/>
                  <a:gd name="T59" fmla="*/ 1424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78" h="1451">
                    <a:moveTo>
                      <a:pt x="12" y="1424"/>
                    </a:moveTo>
                    <a:lnTo>
                      <a:pt x="624" y="1308"/>
                    </a:lnTo>
                    <a:lnTo>
                      <a:pt x="1235" y="1202"/>
                    </a:lnTo>
                    <a:lnTo>
                      <a:pt x="1229" y="1204"/>
                    </a:lnTo>
                    <a:lnTo>
                      <a:pt x="1843" y="772"/>
                    </a:lnTo>
                    <a:lnTo>
                      <a:pt x="1841" y="775"/>
                    </a:lnTo>
                    <a:lnTo>
                      <a:pt x="2453" y="5"/>
                    </a:lnTo>
                    <a:lnTo>
                      <a:pt x="2456" y="1"/>
                    </a:lnTo>
                    <a:lnTo>
                      <a:pt x="2462" y="0"/>
                    </a:lnTo>
                    <a:lnTo>
                      <a:pt x="2467" y="0"/>
                    </a:lnTo>
                    <a:lnTo>
                      <a:pt x="2472" y="3"/>
                    </a:lnTo>
                    <a:lnTo>
                      <a:pt x="2475" y="6"/>
                    </a:lnTo>
                    <a:lnTo>
                      <a:pt x="2478" y="13"/>
                    </a:lnTo>
                    <a:lnTo>
                      <a:pt x="2477" y="17"/>
                    </a:lnTo>
                    <a:lnTo>
                      <a:pt x="2475" y="22"/>
                    </a:lnTo>
                    <a:lnTo>
                      <a:pt x="1863" y="793"/>
                    </a:lnTo>
                    <a:lnTo>
                      <a:pt x="1860" y="796"/>
                    </a:lnTo>
                    <a:lnTo>
                      <a:pt x="1247" y="1228"/>
                    </a:lnTo>
                    <a:lnTo>
                      <a:pt x="1240" y="1230"/>
                    </a:lnTo>
                    <a:lnTo>
                      <a:pt x="628" y="1336"/>
                    </a:lnTo>
                    <a:lnTo>
                      <a:pt x="17" y="1451"/>
                    </a:lnTo>
                    <a:lnTo>
                      <a:pt x="12" y="1451"/>
                    </a:lnTo>
                    <a:lnTo>
                      <a:pt x="5" y="1450"/>
                    </a:lnTo>
                    <a:lnTo>
                      <a:pt x="2" y="1446"/>
                    </a:lnTo>
                    <a:lnTo>
                      <a:pt x="0" y="1440"/>
                    </a:lnTo>
                    <a:lnTo>
                      <a:pt x="0" y="1435"/>
                    </a:lnTo>
                    <a:lnTo>
                      <a:pt x="2" y="1429"/>
                    </a:lnTo>
                    <a:lnTo>
                      <a:pt x="7" y="1426"/>
                    </a:lnTo>
                    <a:lnTo>
                      <a:pt x="12" y="1424"/>
                    </a:lnTo>
                    <a:lnTo>
                      <a:pt x="12" y="1424"/>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54" name="Freeform 23"/>
              <p:cNvSpPr>
                <a:spLocks/>
              </p:cNvSpPr>
              <p:nvPr/>
            </p:nvSpPr>
            <p:spPr bwMode="auto">
              <a:xfrm>
                <a:off x="830" y="1732"/>
                <a:ext cx="1238" cy="242"/>
              </a:xfrm>
              <a:custGeom>
                <a:avLst/>
                <a:gdLst>
                  <a:gd name="T0" fmla="*/ 13 w 2477"/>
                  <a:gd name="T1" fmla="*/ 456 h 485"/>
                  <a:gd name="T2" fmla="*/ 625 w 2477"/>
                  <a:gd name="T3" fmla="*/ 409 h 485"/>
                  <a:gd name="T4" fmla="*/ 1239 w 2477"/>
                  <a:gd name="T5" fmla="*/ 432 h 485"/>
                  <a:gd name="T6" fmla="*/ 1851 w 2477"/>
                  <a:gd name="T7" fmla="*/ 383 h 485"/>
                  <a:gd name="T8" fmla="*/ 1844 w 2477"/>
                  <a:gd name="T9" fmla="*/ 385 h 485"/>
                  <a:gd name="T10" fmla="*/ 2456 w 2477"/>
                  <a:gd name="T11" fmla="*/ 1 h 485"/>
                  <a:gd name="T12" fmla="*/ 2461 w 2477"/>
                  <a:gd name="T13" fmla="*/ 0 h 485"/>
                  <a:gd name="T14" fmla="*/ 2467 w 2477"/>
                  <a:gd name="T15" fmla="*/ 0 h 485"/>
                  <a:gd name="T16" fmla="*/ 2472 w 2477"/>
                  <a:gd name="T17" fmla="*/ 1 h 485"/>
                  <a:gd name="T18" fmla="*/ 2475 w 2477"/>
                  <a:gd name="T19" fmla="*/ 6 h 485"/>
                  <a:gd name="T20" fmla="*/ 2477 w 2477"/>
                  <a:gd name="T21" fmla="*/ 11 h 485"/>
                  <a:gd name="T22" fmla="*/ 2477 w 2477"/>
                  <a:gd name="T23" fmla="*/ 17 h 485"/>
                  <a:gd name="T24" fmla="*/ 2475 w 2477"/>
                  <a:gd name="T25" fmla="*/ 22 h 485"/>
                  <a:gd name="T26" fmla="*/ 2470 w 2477"/>
                  <a:gd name="T27" fmla="*/ 25 h 485"/>
                  <a:gd name="T28" fmla="*/ 1859 w 2477"/>
                  <a:gd name="T29" fmla="*/ 409 h 485"/>
                  <a:gd name="T30" fmla="*/ 1852 w 2477"/>
                  <a:gd name="T31" fmla="*/ 412 h 485"/>
                  <a:gd name="T32" fmla="*/ 1237 w 2477"/>
                  <a:gd name="T33" fmla="*/ 461 h 485"/>
                  <a:gd name="T34" fmla="*/ 627 w 2477"/>
                  <a:gd name="T35" fmla="*/ 438 h 485"/>
                  <a:gd name="T36" fmla="*/ 15 w 2477"/>
                  <a:gd name="T37" fmla="*/ 485 h 485"/>
                  <a:gd name="T38" fmla="*/ 10 w 2477"/>
                  <a:gd name="T39" fmla="*/ 483 h 485"/>
                  <a:gd name="T40" fmla="*/ 5 w 2477"/>
                  <a:gd name="T41" fmla="*/ 480 h 485"/>
                  <a:gd name="T42" fmla="*/ 2 w 2477"/>
                  <a:gd name="T43" fmla="*/ 477 h 485"/>
                  <a:gd name="T44" fmla="*/ 0 w 2477"/>
                  <a:gd name="T45" fmla="*/ 470 h 485"/>
                  <a:gd name="T46" fmla="*/ 0 w 2477"/>
                  <a:gd name="T47" fmla="*/ 465 h 485"/>
                  <a:gd name="T48" fmla="*/ 4 w 2477"/>
                  <a:gd name="T49" fmla="*/ 461 h 485"/>
                  <a:gd name="T50" fmla="*/ 7 w 2477"/>
                  <a:gd name="T51" fmla="*/ 457 h 485"/>
                  <a:gd name="T52" fmla="*/ 13 w 2477"/>
                  <a:gd name="T53" fmla="*/ 456 h 485"/>
                  <a:gd name="T54" fmla="*/ 13 w 2477"/>
                  <a:gd name="T55" fmla="*/ 456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7" h="485">
                    <a:moveTo>
                      <a:pt x="13" y="456"/>
                    </a:moveTo>
                    <a:lnTo>
                      <a:pt x="625" y="409"/>
                    </a:lnTo>
                    <a:lnTo>
                      <a:pt x="1239" y="432"/>
                    </a:lnTo>
                    <a:lnTo>
                      <a:pt x="1851" y="383"/>
                    </a:lnTo>
                    <a:lnTo>
                      <a:pt x="1844" y="385"/>
                    </a:lnTo>
                    <a:lnTo>
                      <a:pt x="2456" y="1"/>
                    </a:lnTo>
                    <a:lnTo>
                      <a:pt x="2461" y="0"/>
                    </a:lnTo>
                    <a:lnTo>
                      <a:pt x="2467" y="0"/>
                    </a:lnTo>
                    <a:lnTo>
                      <a:pt x="2472" y="1"/>
                    </a:lnTo>
                    <a:lnTo>
                      <a:pt x="2475" y="6"/>
                    </a:lnTo>
                    <a:lnTo>
                      <a:pt x="2477" y="11"/>
                    </a:lnTo>
                    <a:lnTo>
                      <a:pt x="2477" y="17"/>
                    </a:lnTo>
                    <a:lnTo>
                      <a:pt x="2475" y="22"/>
                    </a:lnTo>
                    <a:lnTo>
                      <a:pt x="2470" y="25"/>
                    </a:lnTo>
                    <a:lnTo>
                      <a:pt x="1859" y="409"/>
                    </a:lnTo>
                    <a:lnTo>
                      <a:pt x="1852" y="412"/>
                    </a:lnTo>
                    <a:lnTo>
                      <a:pt x="1237" y="461"/>
                    </a:lnTo>
                    <a:lnTo>
                      <a:pt x="627" y="438"/>
                    </a:lnTo>
                    <a:lnTo>
                      <a:pt x="15" y="485"/>
                    </a:lnTo>
                    <a:lnTo>
                      <a:pt x="10" y="483"/>
                    </a:lnTo>
                    <a:lnTo>
                      <a:pt x="5" y="480"/>
                    </a:lnTo>
                    <a:lnTo>
                      <a:pt x="2" y="477"/>
                    </a:lnTo>
                    <a:lnTo>
                      <a:pt x="0" y="470"/>
                    </a:lnTo>
                    <a:lnTo>
                      <a:pt x="0" y="465"/>
                    </a:lnTo>
                    <a:lnTo>
                      <a:pt x="4" y="461"/>
                    </a:lnTo>
                    <a:lnTo>
                      <a:pt x="7" y="457"/>
                    </a:lnTo>
                    <a:lnTo>
                      <a:pt x="13" y="456"/>
                    </a:lnTo>
                    <a:lnTo>
                      <a:pt x="13" y="456"/>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55" name="Rectangle 24"/>
              <p:cNvSpPr>
                <a:spLocks noChangeArrowheads="1"/>
              </p:cNvSpPr>
              <p:nvPr/>
            </p:nvSpPr>
            <p:spPr bwMode="auto">
              <a:xfrm>
                <a:off x="588" y="2133"/>
                <a:ext cx="42"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57" name="Rectangle 25"/>
              <p:cNvSpPr>
                <a:spLocks noChangeArrowheads="1"/>
              </p:cNvSpPr>
              <p:nvPr/>
            </p:nvSpPr>
            <p:spPr bwMode="auto">
              <a:xfrm>
                <a:off x="553" y="1932"/>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50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58" name="Rectangle 26"/>
              <p:cNvSpPr>
                <a:spLocks noChangeArrowheads="1"/>
              </p:cNvSpPr>
              <p:nvPr/>
            </p:nvSpPr>
            <p:spPr bwMode="auto">
              <a:xfrm>
                <a:off x="520" y="1732"/>
                <a:ext cx="12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100</a:t>
                </a:r>
                <a:endParaRPr kumimoji="0" lang="nb-NO" altLang="nb-NO"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59" name="Rectangle 27"/>
              <p:cNvSpPr>
                <a:spLocks noChangeArrowheads="1"/>
              </p:cNvSpPr>
              <p:nvPr/>
            </p:nvSpPr>
            <p:spPr bwMode="auto">
              <a:xfrm>
                <a:off x="520" y="1532"/>
                <a:ext cx="12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150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0" name="Rectangle 28"/>
              <p:cNvSpPr>
                <a:spLocks noChangeArrowheads="1"/>
              </p:cNvSpPr>
              <p:nvPr/>
            </p:nvSpPr>
            <p:spPr bwMode="auto">
              <a:xfrm>
                <a:off x="520" y="1331"/>
                <a:ext cx="12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1" name="Rectangle 29"/>
              <p:cNvSpPr>
                <a:spLocks noChangeArrowheads="1"/>
              </p:cNvSpPr>
              <p:nvPr/>
            </p:nvSpPr>
            <p:spPr bwMode="auto">
              <a:xfrm>
                <a:off x="520" y="1130"/>
                <a:ext cx="12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250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2" name="Rectangle 30"/>
              <p:cNvSpPr>
                <a:spLocks noChangeArrowheads="1"/>
              </p:cNvSpPr>
              <p:nvPr/>
            </p:nvSpPr>
            <p:spPr bwMode="auto">
              <a:xfrm>
                <a:off x="520" y="930"/>
                <a:ext cx="12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300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3" name="Rectangle 31"/>
              <p:cNvSpPr>
                <a:spLocks noChangeArrowheads="1"/>
              </p:cNvSpPr>
              <p:nvPr/>
            </p:nvSpPr>
            <p:spPr bwMode="auto">
              <a:xfrm>
                <a:off x="803" y="2220"/>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12</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4" name="Rectangle 32"/>
              <p:cNvSpPr>
                <a:spLocks noChangeArrowheads="1"/>
              </p:cNvSpPr>
              <p:nvPr/>
            </p:nvSpPr>
            <p:spPr bwMode="auto">
              <a:xfrm>
                <a:off x="1109" y="2220"/>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19</a:t>
                </a:r>
                <a:endParaRPr kumimoji="0" lang="nb-NO" altLang="nb-NO" sz="1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5" name="Rectangle 33"/>
              <p:cNvSpPr>
                <a:spLocks noChangeArrowheads="1"/>
              </p:cNvSpPr>
              <p:nvPr/>
            </p:nvSpPr>
            <p:spPr bwMode="auto">
              <a:xfrm>
                <a:off x="1415" y="2220"/>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26</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6" name="Rectangle 34"/>
              <p:cNvSpPr>
                <a:spLocks noChangeArrowheads="1"/>
              </p:cNvSpPr>
              <p:nvPr/>
            </p:nvSpPr>
            <p:spPr bwMode="auto">
              <a:xfrm>
                <a:off x="1721" y="2220"/>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33</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7" name="Rectangle 35"/>
              <p:cNvSpPr>
                <a:spLocks noChangeArrowheads="1"/>
              </p:cNvSpPr>
              <p:nvPr/>
            </p:nvSpPr>
            <p:spPr bwMode="auto">
              <a:xfrm>
                <a:off x="2028" y="2220"/>
                <a:ext cx="8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40</a:t>
                </a:r>
                <a:endParaRPr kumimoji="0" lang="nb-NO" altLang="nb-NO" sz="10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068" name="Freeform 36"/>
              <p:cNvSpPr>
                <a:spLocks/>
              </p:cNvSpPr>
              <p:nvPr/>
            </p:nvSpPr>
            <p:spPr bwMode="auto">
              <a:xfrm>
                <a:off x="2210" y="1554"/>
                <a:ext cx="143" cy="15"/>
              </a:xfrm>
              <a:custGeom>
                <a:avLst/>
                <a:gdLst>
                  <a:gd name="T0" fmla="*/ 15 w 286"/>
                  <a:gd name="T1" fmla="*/ 0 h 29"/>
                  <a:gd name="T2" fmla="*/ 272 w 286"/>
                  <a:gd name="T3" fmla="*/ 0 h 29"/>
                  <a:gd name="T4" fmla="*/ 276 w 286"/>
                  <a:gd name="T5" fmla="*/ 0 h 29"/>
                  <a:gd name="T6" fmla="*/ 281 w 286"/>
                  <a:gd name="T7" fmla="*/ 3 h 29"/>
                  <a:gd name="T8" fmla="*/ 284 w 286"/>
                  <a:gd name="T9" fmla="*/ 8 h 29"/>
                  <a:gd name="T10" fmla="*/ 286 w 286"/>
                  <a:gd name="T11" fmla="*/ 14 h 29"/>
                  <a:gd name="T12" fmla="*/ 284 w 286"/>
                  <a:gd name="T13" fmla="*/ 19 h 29"/>
                  <a:gd name="T14" fmla="*/ 281 w 286"/>
                  <a:gd name="T15" fmla="*/ 24 h 29"/>
                  <a:gd name="T16" fmla="*/ 276 w 286"/>
                  <a:gd name="T17" fmla="*/ 27 h 29"/>
                  <a:gd name="T18" fmla="*/ 272 w 286"/>
                  <a:gd name="T19" fmla="*/ 29 h 29"/>
                  <a:gd name="T20" fmla="*/ 15 w 286"/>
                  <a:gd name="T21" fmla="*/ 29 h 29"/>
                  <a:gd name="T22" fmla="*/ 8 w 286"/>
                  <a:gd name="T23" fmla="*/ 27 h 29"/>
                  <a:gd name="T24" fmla="*/ 3 w 286"/>
                  <a:gd name="T25" fmla="*/ 24 h 29"/>
                  <a:gd name="T26" fmla="*/ 0 w 286"/>
                  <a:gd name="T27" fmla="*/ 19 h 29"/>
                  <a:gd name="T28" fmla="*/ 0 w 286"/>
                  <a:gd name="T29" fmla="*/ 14 h 29"/>
                  <a:gd name="T30" fmla="*/ 0 w 286"/>
                  <a:gd name="T31" fmla="*/ 8 h 29"/>
                  <a:gd name="T32" fmla="*/ 3 w 286"/>
                  <a:gd name="T33" fmla="*/ 3 h 29"/>
                  <a:gd name="T34" fmla="*/ 8 w 286"/>
                  <a:gd name="T35" fmla="*/ 0 h 29"/>
                  <a:gd name="T36" fmla="*/ 15 w 286"/>
                  <a:gd name="T37" fmla="*/ 0 h 29"/>
                  <a:gd name="T38" fmla="*/ 15 w 286"/>
                  <a:gd name="T3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9">
                    <a:moveTo>
                      <a:pt x="15" y="0"/>
                    </a:moveTo>
                    <a:lnTo>
                      <a:pt x="272" y="0"/>
                    </a:lnTo>
                    <a:lnTo>
                      <a:pt x="276" y="0"/>
                    </a:lnTo>
                    <a:lnTo>
                      <a:pt x="281" y="3"/>
                    </a:lnTo>
                    <a:lnTo>
                      <a:pt x="284" y="8"/>
                    </a:lnTo>
                    <a:lnTo>
                      <a:pt x="286" y="14"/>
                    </a:lnTo>
                    <a:lnTo>
                      <a:pt x="284" y="19"/>
                    </a:lnTo>
                    <a:lnTo>
                      <a:pt x="281" y="24"/>
                    </a:lnTo>
                    <a:lnTo>
                      <a:pt x="276" y="27"/>
                    </a:lnTo>
                    <a:lnTo>
                      <a:pt x="272" y="29"/>
                    </a:lnTo>
                    <a:lnTo>
                      <a:pt x="15" y="29"/>
                    </a:lnTo>
                    <a:lnTo>
                      <a:pt x="8" y="27"/>
                    </a:lnTo>
                    <a:lnTo>
                      <a:pt x="3" y="24"/>
                    </a:lnTo>
                    <a:lnTo>
                      <a:pt x="0" y="19"/>
                    </a:lnTo>
                    <a:lnTo>
                      <a:pt x="0" y="14"/>
                    </a:lnTo>
                    <a:lnTo>
                      <a:pt x="0" y="8"/>
                    </a:lnTo>
                    <a:lnTo>
                      <a:pt x="3" y="3"/>
                    </a:lnTo>
                    <a:lnTo>
                      <a:pt x="8" y="0"/>
                    </a:lnTo>
                    <a:lnTo>
                      <a:pt x="15" y="0"/>
                    </a:lnTo>
                    <a:lnTo>
                      <a:pt x="15" y="0"/>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69" name="Rectangle 37"/>
              <p:cNvSpPr>
                <a:spLocks noChangeArrowheads="1"/>
              </p:cNvSpPr>
              <p:nvPr/>
            </p:nvSpPr>
            <p:spPr bwMode="auto">
              <a:xfrm>
                <a:off x="2359" y="1480"/>
                <a:ext cx="343"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err="1" smtClean="0">
                    <a:ln>
                      <a:noFill/>
                    </a:ln>
                    <a:solidFill>
                      <a:srgbClr val="000000"/>
                    </a:solidFill>
                    <a:effectLst/>
                    <a:latin typeface="+mn-lt"/>
                    <a:cs typeface="Times New Roman" panose="02020603050405020304" pitchFamily="18" charset="0"/>
                  </a:rPr>
                  <a:t>Vehicle</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2070" name="Freeform 38"/>
              <p:cNvSpPr>
                <a:spLocks/>
              </p:cNvSpPr>
              <p:nvPr/>
            </p:nvSpPr>
            <p:spPr bwMode="auto">
              <a:xfrm>
                <a:off x="2210" y="1675"/>
                <a:ext cx="143" cy="14"/>
              </a:xfrm>
              <a:custGeom>
                <a:avLst/>
                <a:gdLst>
                  <a:gd name="T0" fmla="*/ 15 w 286"/>
                  <a:gd name="T1" fmla="*/ 0 h 29"/>
                  <a:gd name="T2" fmla="*/ 272 w 286"/>
                  <a:gd name="T3" fmla="*/ 0 h 29"/>
                  <a:gd name="T4" fmla="*/ 276 w 286"/>
                  <a:gd name="T5" fmla="*/ 0 h 29"/>
                  <a:gd name="T6" fmla="*/ 281 w 286"/>
                  <a:gd name="T7" fmla="*/ 3 h 29"/>
                  <a:gd name="T8" fmla="*/ 284 w 286"/>
                  <a:gd name="T9" fmla="*/ 8 h 29"/>
                  <a:gd name="T10" fmla="*/ 286 w 286"/>
                  <a:gd name="T11" fmla="*/ 14 h 29"/>
                  <a:gd name="T12" fmla="*/ 284 w 286"/>
                  <a:gd name="T13" fmla="*/ 19 h 29"/>
                  <a:gd name="T14" fmla="*/ 281 w 286"/>
                  <a:gd name="T15" fmla="*/ 24 h 29"/>
                  <a:gd name="T16" fmla="*/ 276 w 286"/>
                  <a:gd name="T17" fmla="*/ 27 h 29"/>
                  <a:gd name="T18" fmla="*/ 272 w 286"/>
                  <a:gd name="T19" fmla="*/ 29 h 29"/>
                  <a:gd name="T20" fmla="*/ 15 w 286"/>
                  <a:gd name="T21" fmla="*/ 29 h 29"/>
                  <a:gd name="T22" fmla="*/ 8 w 286"/>
                  <a:gd name="T23" fmla="*/ 27 h 29"/>
                  <a:gd name="T24" fmla="*/ 3 w 286"/>
                  <a:gd name="T25" fmla="*/ 24 h 29"/>
                  <a:gd name="T26" fmla="*/ 0 w 286"/>
                  <a:gd name="T27" fmla="*/ 19 h 29"/>
                  <a:gd name="T28" fmla="*/ 0 w 286"/>
                  <a:gd name="T29" fmla="*/ 14 h 29"/>
                  <a:gd name="T30" fmla="*/ 0 w 286"/>
                  <a:gd name="T31" fmla="*/ 8 h 29"/>
                  <a:gd name="T32" fmla="*/ 3 w 286"/>
                  <a:gd name="T33" fmla="*/ 3 h 29"/>
                  <a:gd name="T34" fmla="*/ 8 w 286"/>
                  <a:gd name="T35" fmla="*/ 0 h 29"/>
                  <a:gd name="T36" fmla="*/ 15 w 286"/>
                  <a:gd name="T37" fmla="*/ 0 h 29"/>
                  <a:gd name="T38" fmla="*/ 15 w 286"/>
                  <a:gd name="T3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9">
                    <a:moveTo>
                      <a:pt x="15" y="0"/>
                    </a:moveTo>
                    <a:lnTo>
                      <a:pt x="272" y="0"/>
                    </a:lnTo>
                    <a:lnTo>
                      <a:pt x="276" y="0"/>
                    </a:lnTo>
                    <a:lnTo>
                      <a:pt x="281" y="3"/>
                    </a:lnTo>
                    <a:lnTo>
                      <a:pt x="284" y="8"/>
                    </a:lnTo>
                    <a:lnTo>
                      <a:pt x="286" y="14"/>
                    </a:lnTo>
                    <a:lnTo>
                      <a:pt x="284" y="19"/>
                    </a:lnTo>
                    <a:lnTo>
                      <a:pt x="281" y="24"/>
                    </a:lnTo>
                    <a:lnTo>
                      <a:pt x="276" y="27"/>
                    </a:lnTo>
                    <a:lnTo>
                      <a:pt x="272" y="29"/>
                    </a:lnTo>
                    <a:lnTo>
                      <a:pt x="15" y="29"/>
                    </a:lnTo>
                    <a:lnTo>
                      <a:pt x="8" y="27"/>
                    </a:lnTo>
                    <a:lnTo>
                      <a:pt x="3" y="24"/>
                    </a:lnTo>
                    <a:lnTo>
                      <a:pt x="0" y="19"/>
                    </a:lnTo>
                    <a:lnTo>
                      <a:pt x="0" y="14"/>
                    </a:lnTo>
                    <a:lnTo>
                      <a:pt x="0" y="8"/>
                    </a:lnTo>
                    <a:lnTo>
                      <a:pt x="3" y="3"/>
                    </a:lnTo>
                    <a:lnTo>
                      <a:pt x="8" y="0"/>
                    </a:lnTo>
                    <a:lnTo>
                      <a:pt x="15" y="0"/>
                    </a:lnTo>
                    <a:lnTo>
                      <a:pt x="15" y="0"/>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a:latin typeface="Times New Roman" panose="02020603050405020304" pitchFamily="18" charset="0"/>
                  <a:cs typeface="Times New Roman" panose="02020603050405020304" pitchFamily="18" charset="0"/>
                </a:endParaRPr>
              </a:p>
            </p:txBody>
          </p:sp>
          <p:sp>
            <p:nvSpPr>
              <p:cNvPr id="2071" name="Rectangle 39"/>
              <p:cNvSpPr>
                <a:spLocks noChangeArrowheads="1"/>
              </p:cNvSpPr>
              <p:nvPr/>
            </p:nvSpPr>
            <p:spPr bwMode="auto">
              <a:xfrm>
                <a:off x="2359" y="1600"/>
                <a:ext cx="613"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err="1" smtClean="0">
                    <a:ln>
                      <a:noFill/>
                    </a:ln>
                    <a:solidFill>
                      <a:srgbClr val="000000"/>
                    </a:solidFill>
                    <a:effectLst/>
                    <a:latin typeface="+mn-lt"/>
                    <a:cs typeface="Times New Roman" panose="02020603050405020304" pitchFamily="18" charset="0"/>
                  </a:rPr>
                  <a:t>Toyocamycin</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grpSp>
        <p:sp>
          <p:nvSpPr>
            <p:cNvPr id="17" name="TextBox 16"/>
            <p:cNvSpPr txBox="1"/>
            <p:nvPr/>
          </p:nvSpPr>
          <p:spPr>
            <a:xfrm>
              <a:off x="2891053" y="1260902"/>
              <a:ext cx="338554" cy="276999"/>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3372232" y="622932"/>
              <a:ext cx="338554" cy="276999"/>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2456314" y="1602927"/>
              <a:ext cx="261610" cy="276999"/>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390510" y="2893929"/>
              <a:ext cx="457154" cy="276999"/>
            </a:xfrm>
            <a:prstGeom prst="rect">
              <a:avLst/>
            </a:prstGeom>
            <a:noFill/>
          </p:spPr>
          <p:txBody>
            <a:bodyPr wrap="none" rtlCol="0">
              <a:spAutoFit/>
            </a:bodyPr>
            <a:lstStyle/>
            <a:p>
              <a:r>
                <a:rPr lang="nb-NO" sz="1200" b="1" dirty="0" smtClean="0">
                  <a:latin typeface="+mn-lt"/>
                  <a:cs typeface="Times New Roman" panose="02020603050405020304" pitchFamily="18" charset="0"/>
                </a:rPr>
                <a:t>Day</a:t>
              </a:r>
              <a:endParaRPr lang="nb-NO" sz="1200" b="1" dirty="0">
                <a:latin typeface="+mn-lt"/>
                <a:cs typeface="Times New Roman" panose="02020603050405020304" pitchFamily="18" charset="0"/>
              </a:endParaRPr>
            </a:p>
          </p:txBody>
        </p:sp>
        <p:sp>
          <p:nvSpPr>
            <p:cNvPr id="15" name="TextBox 14"/>
            <p:cNvSpPr txBox="1"/>
            <p:nvPr/>
          </p:nvSpPr>
          <p:spPr>
            <a:xfrm rot="16200000">
              <a:off x="100510" y="1630869"/>
              <a:ext cx="1715083" cy="271176"/>
            </a:xfrm>
            <a:prstGeom prst="rect">
              <a:avLst/>
            </a:prstGeom>
            <a:noFill/>
          </p:spPr>
          <p:txBody>
            <a:bodyPr wrap="none">
              <a:spAutoFit/>
            </a:bodyPr>
            <a:lstStyle/>
            <a:p>
              <a:pPr fontAlgn="auto">
                <a:spcBef>
                  <a:spcPts val="0"/>
                </a:spcBef>
                <a:spcAft>
                  <a:spcPts val="0"/>
                </a:spcAft>
                <a:defRPr/>
              </a:pPr>
              <a:r>
                <a:rPr lang="nb-NO" sz="1200" b="1" dirty="0">
                  <a:solidFill>
                    <a:prstClr val="black"/>
                  </a:solidFill>
                  <a:latin typeface="+mn-lt"/>
                  <a:ea typeface="+mn-ea"/>
                  <a:cs typeface="Times New Roman" panose="02020603050405020304" pitchFamily="18" charset="0"/>
                </a:rPr>
                <a:t>Tumor </a:t>
              </a:r>
              <a:r>
                <a:rPr lang="nb-NO" sz="1200" b="1" dirty="0" err="1" smtClean="0">
                  <a:solidFill>
                    <a:prstClr val="black"/>
                  </a:solidFill>
                  <a:latin typeface="+mn-lt"/>
                  <a:ea typeface="+mn-ea"/>
                  <a:cs typeface="Times New Roman" panose="02020603050405020304" pitchFamily="18" charset="0"/>
                </a:rPr>
                <a:t>Volume</a:t>
              </a:r>
              <a:r>
                <a:rPr lang="nb-NO" sz="1200" b="1" dirty="0" smtClean="0">
                  <a:solidFill>
                    <a:prstClr val="black"/>
                  </a:solidFill>
                  <a:latin typeface="+mn-lt"/>
                  <a:ea typeface="+mn-ea"/>
                  <a:cs typeface="Times New Roman" panose="02020603050405020304" pitchFamily="18" charset="0"/>
                </a:rPr>
                <a:t> </a:t>
              </a:r>
              <a:r>
                <a:rPr lang="nb-NO" sz="1200" b="1" dirty="0">
                  <a:solidFill>
                    <a:prstClr val="black"/>
                  </a:solidFill>
                  <a:latin typeface="+mn-lt"/>
                  <a:ea typeface="+mn-ea"/>
                  <a:cs typeface="Times New Roman" panose="02020603050405020304" pitchFamily="18" charset="0"/>
                </a:rPr>
                <a:t>(mm</a:t>
              </a:r>
              <a:r>
                <a:rPr lang="nb-NO" sz="1200" b="1" baseline="30000" dirty="0">
                  <a:solidFill>
                    <a:prstClr val="black"/>
                  </a:solidFill>
                  <a:latin typeface="+mn-lt"/>
                  <a:ea typeface="+mn-ea"/>
                  <a:cs typeface="Times New Roman" panose="02020603050405020304" pitchFamily="18" charset="0"/>
                </a:rPr>
                <a:t>3</a:t>
              </a:r>
              <a:r>
                <a:rPr lang="nb-NO" sz="1200" b="1" dirty="0">
                  <a:solidFill>
                    <a:prstClr val="black"/>
                  </a:solidFill>
                  <a:latin typeface="+mn-lt"/>
                  <a:ea typeface="+mn-ea"/>
                  <a:cs typeface="Times New Roman" panose="02020603050405020304" pitchFamily="18" charset="0"/>
                </a:rPr>
                <a:t>)</a:t>
              </a:r>
            </a:p>
          </p:txBody>
        </p:sp>
      </p:grpSp>
      <p:sp>
        <p:nvSpPr>
          <p:cNvPr id="2" name="TextBox 1"/>
          <p:cNvSpPr txBox="1"/>
          <p:nvPr/>
        </p:nvSpPr>
        <p:spPr>
          <a:xfrm>
            <a:off x="2057175" y="1775805"/>
            <a:ext cx="937238" cy="369332"/>
          </a:xfrm>
          <a:prstGeom prst="rect">
            <a:avLst/>
          </a:prstGeom>
          <a:noFill/>
        </p:spPr>
        <p:txBody>
          <a:bodyPr wrap="none" rtlCol="0">
            <a:spAutoFit/>
          </a:bodyPr>
          <a:lstStyle/>
          <a:p>
            <a:r>
              <a:rPr lang="nb-NO" b="1" dirty="0" err="1" smtClean="0">
                <a:latin typeface="+mn-lt"/>
                <a:cs typeface="Times New Roman" panose="02020603050405020304" pitchFamily="18" charset="0"/>
              </a:rPr>
              <a:t>LNCaP</a:t>
            </a:r>
            <a:endParaRPr lang="nb-NO" b="1" dirty="0">
              <a:latin typeface="+mn-lt"/>
              <a:cs typeface="Times New Roman" panose="02020603050405020304" pitchFamily="18" charset="0"/>
            </a:endParaRPr>
          </a:p>
        </p:txBody>
      </p:sp>
      <p:sp>
        <p:nvSpPr>
          <p:cNvPr id="129" name="TextBox 128"/>
          <p:cNvSpPr txBox="1"/>
          <p:nvPr/>
        </p:nvSpPr>
        <p:spPr>
          <a:xfrm>
            <a:off x="6549897" y="1775805"/>
            <a:ext cx="928459" cy="369332"/>
          </a:xfrm>
          <a:prstGeom prst="rect">
            <a:avLst/>
          </a:prstGeom>
          <a:noFill/>
        </p:spPr>
        <p:txBody>
          <a:bodyPr wrap="none" rtlCol="0">
            <a:spAutoFit/>
          </a:bodyPr>
          <a:lstStyle/>
          <a:p>
            <a:r>
              <a:rPr lang="nb-NO" b="1" dirty="0" err="1" smtClean="0">
                <a:latin typeface="Times New Roman" panose="02020603050405020304" pitchFamily="18" charset="0"/>
                <a:cs typeface="Times New Roman" panose="02020603050405020304" pitchFamily="18" charset="0"/>
              </a:rPr>
              <a:t>LNCaP</a:t>
            </a:r>
            <a:endParaRPr lang="nb-NO" b="1" dirty="0">
              <a:latin typeface="Times New Roman" panose="02020603050405020304" pitchFamily="18" charset="0"/>
              <a:cs typeface="Times New Roman" panose="02020603050405020304" pitchFamily="18" charset="0"/>
            </a:endParaRPr>
          </a:p>
        </p:txBody>
      </p:sp>
      <p:sp>
        <p:nvSpPr>
          <p:cNvPr id="131" name="Text Box 3"/>
          <p:cNvSpPr txBox="1">
            <a:spLocks noChangeArrowheads="1"/>
          </p:cNvSpPr>
          <p:nvPr/>
        </p:nvSpPr>
        <p:spPr bwMode="auto">
          <a:xfrm>
            <a:off x="190136" y="-36545"/>
            <a:ext cx="898966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rPr>
              <a:t>A </a:t>
            </a:r>
            <a:r>
              <a:rPr lang="nb-NO" sz="2800" b="1" dirty="0" err="1" smtClean="0">
                <a:solidFill>
                  <a:srgbClr val="660066"/>
                </a:solidFill>
              </a:rPr>
              <a:t>s</a:t>
            </a:r>
            <a:r>
              <a:rPr lang="nb-NO" sz="2800" b="1" dirty="0" err="1" smtClean="0">
                <a:solidFill>
                  <a:srgbClr val="660066"/>
                </a:solidFill>
                <a:cs typeface="+mn-cs"/>
              </a:rPr>
              <a:t>mall</a:t>
            </a:r>
            <a:r>
              <a:rPr lang="nb-NO" sz="2800" b="1" dirty="0" smtClean="0">
                <a:solidFill>
                  <a:srgbClr val="660066"/>
                </a:solidFill>
                <a:cs typeface="+mn-cs"/>
              </a:rPr>
              <a:t> </a:t>
            </a:r>
            <a:r>
              <a:rPr lang="nb-NO" sz="2800" b="1" dirty="0" err="1" smtClean="0">
                <a:solidFill>
                  <a:srgbClr val="660066"/>
                </a:solidFill>
                <a:cs typeface="+mn-cs"/>
              </a:rPr>
              <a:t>molecule</a:t>
            </a:r>
            <a:r>
              <a:rPr lang="nb-NO" sz="2800" b="1" dirty="0" smtClean="0">
                <a:solidFill>
                  <a:srgbClr val="660066"/>
                </a:solidFill>
                <a:cs typeface="+mn-cs"/>
              </a:rPr>
              <a:t> inhibitor </a:t>
            </a:r>
            <a:r>
              <a:rPr lang="nb-NO" sz="2800" b="1" dirty="0" err="1" smtClean="0">
                <a:solidFill>
                  <a:srgbClr val="660066"/>
                </a:solidFill>
                <a:cs typeface="+mn-cs"/>
              </a:rPr>
              <a:t>of</a:t>
            </a:r>
            <a:r>
              <a:rPr lang="nb-NO" sz="2800" b="1" dirty="0" smtClean="0">
                <a:solidFill>
                  <a:srgbClr val="660066"/>
                </a:solidFill>
                <a:cs typeface="+mn-cs"/>
              </a:rPr>
              <a:t> IRE1 </a:t>
            </a:r>
            <a:r>
              <a:rPr lang="nb-NO" sz="2800" b="1" dirty="0" err="1" smtClean="0">
                <a:solidFill>
                  <a:srgbClr val="660066"/>
                </a:solidFill>
              </a:rPr>
              <a:t>inhibits</a:t>
            </a:r>
            <a:r>
              <a:rPr lang="nb-NO" sz="2800" b="1" dirty="0" smtClean="0">
                <a:solidFill>
                  <a:srgbClr val="660066"/>
                </a:solidFill>
              </a:rPr>
              <a:t> </a:t>
            </a:r>
            <a:r>
              <a:rPr lang="nb-NO" sz="2800" b="1" dirty="0" err="1" smtClean="0">
                <a:solidFill>
                  <a:srgbClr val="660066"/>
                </a:solidFill>
                <a:cs typeface="+mn-cs"/>
              </a:rPr>
              <a:t>prostate</a:t>
            </a:r>
            <a:r>
              <a:rPr lang="nb-NO" sz="2800" b="1" dirty="0" smtClean="0">
                <a:solidFill>
                  <a:srgbClr val="660066"/>
                </a:solidFill>
                <a:cs typeface="+mn-cs"/>
              </a:rPr>
              <a:t> </a:t>
            </a:r>
          </a:p>
          <a:p>
            <a:pPr algn="ctr">
              <a:defRPr/>
            </a:pPr>
            <a:r>
              <a:rPr lang="nb-NO" sz="2800" b="1" dirty="0" smtClean="0">
                <a:solidFill>
                  <a:srgbClr val="660066"/>
                </a:solidFill>
                <a:cs typeface="+mn-cs"/>
              </a:rPr>
              <a:t>cancer </a:t>
            </a:r>
            <a:r>
              <a:rPr lang="nb-NO" sz="2800" b="1" dirty="0" err="1" smtClean="0">
                <a:solidFill>
                  <a:srgbClr val="660066"/>
                </a:solidFill>
                <a:cs typeface="+mn-cs"/>
              </a:rPr>
              <a:t>growth</a:t>
            </a:r>
            <a:r>
              <a:rPr lang="nb-NO" sz="2800" b="1" dirty="0" smtClean="0">
                <a:solidFill>
                  <a:srgbClr val="660066"/>
                </a:solidFill>
                <a:cs typeface="+mn-cs"/>
              </a:rPr>
              <a:t> </a:t>
            </a:r>
            <a:r>
              <a:rPr lang="nb-NO" sz="2800" b="1" i="1" dirty="0" smtClean="0">
                <a:solidFill>
                  <a:srgbClr val="660066"/>
                </a:solidFill>
                <a:cs typeface="+mn-cs"/>
              </a:rPr>
              <a:t>in vivo</a:t>
            </a:r>
            <a:endParaRPr lang="nb-NO" sz="2800" b="1" i="1" dirty="0">
              <a:solidFill>
                <a:srgbClr val="660066"/>
              </a:solidFill>
              <a:cs typeface="+mn-cs"/>
            </a:endParaRPr>
          </a:p>
        </p:txBody>
      </p:sp>
      <p:sp>
        <p:nvSpPr>
          <p:cNvPr id="71" name="TextBox 70"/>
          <p:cNvSpPr txBox="1"/>
          <p:nvPr/>
        </p:nvSpPr>
        <p:spPr>
          <a:xfrm>
            <a:off x="333559" y="5528732"/>
            <a:ext cx="3040515" cy="923330"/>
          </a:xfrm>
          <a:prstGeom prst="rect">
            <a:avLst/>
          </a:prstGeom>
          <a:noFill/>
        </p:spPr>
        <p:txBody>
          <a:bodyPr wrap="square" rtlCol="0">
            <a:spAutoFit/>
          </a:bodyPr>
          <a:lstStyle/>
          <a:p>
            <a:r>
              <a:rPr lang="en-US" dirty="0" err="1" smtClean="0"/>
              <a:t>Toyocamycin</a:t>
            </a:r>
            <a:r>
              <a:rPr lang="en-US" dirty="0" smtClean="0"/>
              <a:t>: An adenosine analogue isolated from a Streptomyces species</a:t>
            </a:r>
            <a:endParaRPr lang="en-US" dirty="0"/>
          </a:p>
        </p:txBody>
      </p:sp>
    </p:spTree>
    <p:extLst>
      <p:ext uri="{BB962C8B-B14F-4D97-AF65-F5344CB8AC3E}">
        <p14:creationId xmlns:p14="http://schemas.microsoft.com/office/powerpoint/2010/main" val="235042572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93"/>
          <p:cNvSpPr txBox="1">
            <a:spLocks noChangeArrowheads="1"/>
          </p:cNvSpPr>
          <p:nvPr/>
        </p:nvSpPr>
        <p:spPr bwMode="auto">
          <a:xfrm>
            <a:off x="324342" y="1690158"/>
            <a:ext cx="476250" cy="461665"/>
          </a:xfrm>
          <a:prstGeom prst="rect">
            <a:avLst/>
          </a:prstGeom>
          <a:noFill/>
          <a:ln w="9525">
            <a:noFill/>
            <a:miter lim="800000"/>
            <a:headEnd/>
            <a:tailEnd/>
          </a:ln>
        </p:spPr>
        <p:txBody>
          <a:bodyPr>
            <a:spAutoFit/>
          </a:bodyPr>
          <a:lstStyle/>
          <a:p>
            <a:r>
              <a:rPr lang="nb-NO" sz="2400" b="1" dirty="0" smtClean="0">
                <a:latin typeface="+mj-lt"/>
                <a:cs typeface="Times New Roman" panose="02020603050405020304" pitchFamily="18" charset="0"/>
              </a:rPr>
              <a:t>A</a:t>
            </a:r>
            <a:endParaRPr lang="nb-NO" sz="2400" b="1" dirty="0">
              <a:latin typeface="+mj-lt"/>
              <a:cs typeface="Times New Roman" panose="02020603050405020304" pitchFamily="18" charset="0"/>
            </a:endParaRPr>
          </a:p>
        </p:txBody>
      </p:sp>
      <p:sp>
        <p:nvSpPr>
          <p:cNvPr id="200" name="Text Box 393"/>
          <p:cNvSpPr txBox="1">
            <a:spLocks noChangeArrowheads="1"/>
          </p:cNvSpPr>
          <p:nvPr/>
        </p:nvSpPr>
        <p:spPr bwMode="auto">
          <a:xfrm>
            <a:off x="4835957" y="1690158"/>
            <a:ext cx="476250" cy="461665"/>
          </a:xfrm>
          <a:prstGeom prst="rect">
            <a:avLst/>
          </a:prstGeom>
          <a:noFill/>
          <a:ln w="9525">
            <a:noFill/>
            <a:miter lim="800000"/>
            <a:headEnd/>
            <a:tailEnd/>
          </a:ln>
        </p:spPr>
        <p:txBody>
          <a:bodyPr>
            <a:spAutoFit/>
          </a:bodyPr>
          <a:lstStyle/>
          <a:p>
            <a:r>
              <a:rPr lang="nb-NO" sz="2400" b="1" dirty="0" smtClean="0">
                <a:latin typeface="+mj-lt"/>
                <a:cs typeface="Times New Roman" panose="02020603050405020304" pitchFamily="18" charset="0"/>
              </a:rPr>
              <a:t>B</a:t>
            </a:r>
            <a:endParaRPr lang="nb-NO" sz="2400" b="1" dirty="0">
              <a:latin typeface="+mj-lt"/>
              <a:cs typeface="Times New Roman" panose="02020603050405020304" pitchFamily="18" charset="0"/>
            </a:endParaRPr>
          </a:p>
        </p:txBody>
      </p:sp>
      <p:grpSp>
        <p:nvGrpSpPr>
          <p:cNvPr id="189" name="Group 188"/>
          <p:cNvGrpSpPr/>
          <p:nvPr/>
        </p:nvGrpSpPr>
        <p:grpSpPr>
          <a:xfrm>
            <a:off x="717045" y="2215673"/>
            <a:ext cx="3886692" cy="2212578"/>
            <a:chOff x="261644" y="1955598"/>
            <a:chExt cx="4665956" cy="3252148"/>
          </a:xfrm>
        </p:grpSpPr>
        <p:grpSp>
          <p:nvGrpSpPr>
            <p:cNvPr id="190" name="Group 41"/>
            <p:cNvGrpSpPr>
              <a:grpSpLocks noChangeAspect="1"/>
            </p:cNvGrpSpPr>
            <p:nvPr/>
          </p:nvGrpSpPr>
          <p:grpSpPr bwMode="auto">
            <a:xfrm>
              <a:off x="609600" y="2116139"/>
              <a:ext cx="4318000" cy="2674938"/>
              <a:chOff x="1492" y="1333"/>
              <a:chExt cx="2720" cy="1685"/>
            </a:xfrm>
          </p:grpSpPr>
          <p:sp>
            <p:nvSpPr>
              <p:cNvPr id="195" name="Rectangle 43"/>
              <p:cNvSpPr>
                <a:spLocks noChangeArrowheads="1"/>
              </p:cNvSpPr>
              <p:nvPr/>
            </p:nvSpPr>
            <p:spPr bwMode="auto">
              <a:xfrm>
                <a:off x="1728" y="1387"/>
                <a:ext cx="1789" cy="1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196" name="Rectangle 44"/>
              <p:cNvSpPr>
                <a:spLocks noChangeArrowheads="1"/>
              </p:cNvSpPr>
              <p:nvPr/>
            </p:nvSpPr>
            <p:spPr bwMode="auto">
              <a:xfrm>
                <a:off x="1725" y="1387"/>
                <a:ext cx="6" cy="1438"/>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01" name="Freeform 45"/>
              <p:cNvSpPr>
                <a:spLocks noEditPoints="1"/>
              </p:cNvSpPr>
              <p:nvPr/>
            </p:nvSpPr>
            <p:spPr bwMode="auto">
              <a:xfrm>
                <a:off x="1703" y="1384"/>
                <a:ext cx="25" cy="1444"/>
              </a:xfrm>
              <a:custGeom>
                <a:avLst/>
                <a:gdLst>
                  <a:gd name="T0" fmla="*/ 0 w 50"/>
                  <a:gd name="T1" fmla="*/ 2876 h 2888"/>
                  <a:gd name="T2" fmla="*/ 50 w 50"/>
                  <a:gd name="T3" fmla="*/ 2876 h 2888"/>
                  <a:gd name="T4" fmla="*/ 50 w 50"/>
                  <a:gd name="T5" fmla="*/ 2888 h 2888"/>
                  <a:gd name="T6" fmla="*/ 0 w 50"/>
                  <a:gd name="T7" fmla="*/ 2888 h 2888"/>
                  <a:gd name="T8" fmla="*/ 0 w 50"/>
                  <a:gd name="T9" fmla="*/ 2876 h 2888"/>
                  <a:gd name="T10" fmla="*/ 0 w 50"/>
                  <a:gd name="T11" fmla="*/ 2396 h 2888"/>
                  <a:gd name="T12" fmla="*/ 50 w 50"/>
                  <a:gd name="T13" fmla="*/ 2396 h 2888"/>
                  <a:gd name="T14" fmla="*/ 50 w 50"/>
                  <a:gd name="T15" fmla="*/ 2408 h 2888"/>
                  <a:gd name="T16" fmla="*/ 0 w 50"/>
                  <a:gd name="T17" fmla="*/ 2408 h 2888"/>
                  <a:gd name="T18" fmla="*/ 0 w 50"/>
                  <a:gd name="T19" fmla="*/ 2396 h 2888"/>
                  <a:gd name="T20" fmla="*/ 0 w 50"/>
                  <a:gd name="T21" fmla="*/ 1918 h 2888"/>
                  <a:gd name="T22" fmla="*/ 50 w 50"/>
                  <a:gd name="T23" fmla="*/ 1918 h 2888"/>
                  <a:gd name="T24" fmla="*/ 50 w 50"/>
                  <a:gd name="T25" fmla="*/ 1929 h 2888"/>
                  <a:gd name="T26" fmla="*/ 0 w 50"/>
                  <a:gd name="T27" fmla="*/ 1929 h 2888"/>
                  <a:gd name="T28" fmla="*/ 0 w 50"/>
                  <a:gd name="T29" fmla="*/ 1918 h 2888"/>
                  <a:gd name="T30" fmla="*/ 0 w 50"/>
                  <a:gd name="T31" fmla="*/ 1438 h 2888"/>
                  <a:gd name="T32" fmla="*/ 50 w 50"/>
                  <a:gd name="T33" fmla="*/ 1438 h 2888"/>
                  <a:gd name="T34" fmla="*/ 50 w 50"/>
                  <a:gd name="T35" fmla="*/ 1449 h 2888"/>
                  <a:gd name="T36" fmla="*/ 0 w 50"/>
                  <a:gd name="T37" fmla="*/ 1449 h 2888"/>
                  <a:gd name="T38" fmla="*/ 0 w 50"/>
                  <a:gd name="T39" fmla="*/ 1438 h 2888"/>
                  <a:gd name="T40" fmla="*/ 0 w 50"/>
                  <a:gd name="T41" fmla="*/ 958 h 2888"/>
                  <a:gd name="T42" fmla="*/ 50 w 50"/>
                  <a:gd name="T43" fmla="*/ 958 h 2888"/>
                  <a:gd name="T44" fmla="*/ 50 w 50"/>
                  <a:gd name="T45" fmla="*/ 969 h 2888"/>
                  <a:gd name="T46" fmla="*/ 0 w 50"/>
                  <a:gd name="T47" fmla="*/ 969 h 2888"/>
                  <a:gd name="T48" fmla="*/ 0 w 50"/>
                  <a:gd name="T49" fmla="*/ 958 h 2888"/>
                  <a:gd name="T50" fmla="*/ 0 w 50"/>
                  <a:gd name="T51" fmla="*/ 478 h 2888"/>
                  <a:gd name="T52" fmla="*/ 50 w 50"/>
                  <a:gd name="T53" fmla="*/ 478 h 2888"/>
                  <a:gd name="T54" fmla="*/ 50 w 50"/>
                  <a:gd name="T55" fmla="*/ 489 h 2888"/>
                  <a:gd name="T56" fmla="*/ 0 w 50"/>
                  <a:gd name="T57" fmla="*/ 489 h 2888"/>
                  <a:gd name="T58" fmla="*/ 0 w 50"/>
                  <a:gd name="T59" fmla="*/ 478 h 2888"/>
                  <a:gd name="T60" fmla="*/ 0 w 50"/>
                  <a:gd name="T61" fmla="*/ 0 h 2888"/>
                  <a:gd name="T62" fmla="*/ 50 w 50"/>
                  <a:gd name="T63" fmla="*/ 0 h 2888"/>
                  <a:gd name="T64" fmla="*/ 50 w 50"/>
                  <a:gd name="T65" fmla="*/ 11 h 2888"/>
                  <a:gd name="T66" fmla="*/ 0 w 50"/>
                  <a:gd name="T67" fmla="*/ 11 h 2888"/>
                  <a:gd name="T68" fmla="*/ 0 w 50"/>
                  <a:gd name="T69" fmla="*/ 0 h 2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2888">
                    <a:moveTo>
                      <a:pt x="0" y="2876"/>
                    </a:moveTo>
                    <a:lnTo>
                      <a:pt x="50" y="2876"/>
                    </a:lnTo>
                    <a:lnTo>
                      <a:pt x="50" y="2888"/>
                    </a:lnTo>
                    <a:lnTo>
                      <a:pt x="0" y="2888"/>
                    </a:lnTo>
                    <a:lnTo>
                      <a:pt x="0" y="2876"/>
                    </a:lnTo>
                    <a:close/>
                    <a:moveTo>
                      <a:pt x="0" y="2396"/>
                    </a:moveTo>
                    <a:lnTo>
                      <a:pt x="50" y="2396"/>
                    </a:lnTo>
                    <a:lnTo>
                      <a:pt x="50" y="2408"/>
                    </a:lnTo>
                    <a:lnTo>
                      <a:pt x="0" y="2408"/>
                    </a:lnTo>
                    <a:lnTo>
                      <a:pt x="0" y="2396"/>
                    </a:lnTo>
                    <a:close/>
                    <a:moveTo>
                      <a:pt x="0" y="1918"/>
                    </a:moveTo>
                    <a:lnTo>
                      <a:pt x="50" y="1918"/>
                    </a:lnTo>
                    <a:lnTo>
                      <a:pt x="50" y="1929"/>
                    </a:lnTo>
                    <a:lnTo>
                      <a:pt x="0" y="1929"/>
                    </a:lnTo>
                    <a:lnTo>
                      <a:pt x="0" y="1918"/>
                    </a:lnTo>
                    <a:close/>
                    <a:moveTo>
                      <a:pt x="0" y="1438"/>
                    </a:moveTo>
                    <a:lnTo>
                      <a:pt x="50" y="1438"/>
                    </a:lnTo>
                    <a:lnTo>
                      <a:pt x="50" y="1449"/>
                    </a:lnTo>
                    <a:lnTo>
                      <a:pt x="0" y="1449"/>
                    </a:lnTo>
                    <a:lnTo>
                      <a:pt x="0" y="1438"/>
                    </a:lnTo>
                    <a:close/>
                    <a:moveTo>
                      <a:pt x="0" y="958"/>
                    </a:moveTo>
                    <a:lnTo>
                      <a:pt x="50" y="958"/>
                    </a:lnTo>
                    <a:lnTo>
                      <a:pt x="50" y="969"/>
                    </a:lnTo>
                    <a:lnTo>
                      <a:pt x="0" y="969"/>
                    </a:lnTo>
                    <a:lnTo>
                      <a:pt x="0" y="958"/>
                    </a:lnTo>
                    <a:close/>
                    <a:moveTo>
                      <a:pt x="0" y="478"/>
                    </a:moveTo>
                    <a:lnTo>
                      <a:pt x="50" y="478"/>
                    </a:lnTo>
                    <a:lnTo>
                      <a:pt x="50" y="489"/>
                    </a:lnTo>
                    <a:lnTo>
                      <a:pt x="0" y="489"/>
                    </a:lnTo>
                    <a:lnTo>
                      <a:pt x="0" y="478"/>
                    </a:lnTo>
                    <a:close/>
                    <a:moveTo>
                      <a:pt x="0" y="0"/>
                    </a:moveTo>
                    <a:lnTo>
                      <a:pt x="50" y="0"/>
                    </a:lnTo>
                    <a:lnTo>
                      <a:pt x="50" y="11"/>
                    </a:lnTo>
                    <a:lnTo>
                      <a:pt x="0" y="11"/>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05" name="Rectangle 46"/>
              <p:cNvSpPr>
                <a:spLocks noChangeArrowheads="1"/>
              </p:cNvSpPr>
              <p:nvPr/>
            </p:nvSpPr>
            <p:spPr bwMode="auto">
              <a:xfrm>
                <a:off x="1728" y="2823"/>
                <a:ext cx="1789" cy="5"/>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09" name="Freeform 47"/>
              <p:cNvSpPr>
                <a:spLocks noEditPoints="1"/>
              </p:cNvSpPr>
              <p:nvPr/>
            </p:nvSpPr>
            <p:spPr bwMode="auto">
              <a:xfrm>
                <a:off x="1949" y="2825"/>
                <a:ext cx="1571" cy="20"/>
              </a:xfrm>
              <a:custGeom>
                <a:avLst/>
                <a:gdLst>
                  <a:gd name="T0" fmla="*/ 12 w 3144"/>
                  <a:gd name="T1" fmla="*/ 0 h 38"/>
                  <a:gd name="T2" fmla="*/ 12 w 3144"/>
                  <a:gd name="T3" fmla="*/ 38 h 38"/>
                  <a:gd name="T4" fmla="*/ 0 w 3144"/>
                  <a:gd name="T5" fmla="*/ 38 h 38"/>
                  <a:gd name="T6" fmla="*/ 0 w 3144"/>
                  <a:gd name="T7" fmla="*/ 0 h 38"/>
                  <a:gd name="T8" fmla="*/ 12 w 3144"/>
                  <a:gd name="T9" fmla="*/ 0 h 38"/>
                  <a:gd name="T10" fmla="*/ 907 w 3144"/>
                  <a:gd name="T11" fmla="*/ 0 h 38"/>
                  <a:gd name="T12" fmla="*/ 907 w 3144"/>
                  <a:gd name="T13" fmla="*/ 38 h 38"/>
                  <a:gd name="T14" fmla="*/ 895 w 3144"/>
                  <a:gd name="T15" fmla="*/ 38 h 38"/>
                  <a:gd name="T16" fmla="*/ 895 w 3144"/>
                  <a:gd name="T17" fmla="*/ 0 h 38"/>
                  <a:gd name="T18" fmla="*/ 907 w 3144"/>
                  <a:gd name="T19" fmla="*/ 0 h 38"/>
                  <a:gd name="T20" fmla="*/ 1802 w 3144"/>
                  <a:gd name="T21" fmla="*/ 0 h 38"/>
                  <a:gd name="T22" fmla="*/ 1802 w 3144"/>
                  <a:gd name="T23" fmla="*/ 38 h 38"/>
                  <a:gd name="T24" fmla="*/ 1790 w 3144"/>
                  <a:gd name="T25" fmla="*/ 38 h 38"/>
                  <a:gd name="T26" fmla="*/ 1790 w 3144"/>
                  <a:gd name="T27" fmla="*/ 0 h 38"/>
                  <a:gd name="T28" fmla="*/ 1802 w 3144"/>
                  <a:gd name="T29" fmla="*/ 0 h 38"/>
                  <a:gd name="T30" fmla="*/ 2696 w 3144"/>
                  <a:gd name="T31" fmla="*/ 0 h 38"/>
                  <a:gd name="T32" fmla="*/ 2696 w 3144"/>
                  <a:gd name="T33" fmla="*/ 38 h 38"/>
                  <a:gd name="T34" fmla="*/ 2685 w 3144"/>
                  <a:gd name="T35" fmla="*/ 38 h 38"/>
                  <a:gd name="T36" fmla="*/ 2685 w 3144"/>
                  <a:gd name="T37" fmla="*/ 0 h 38"/>
                  <a:gd name="T38" fmla="*/ 2696 w 3144"/>
                  <a:gd name="T39" fmla="*/ 0 h 38"/>
                  <a:gd name="T40" fmla="*/ 3144 w 3144"/>
                  <a:gd name="T41" fmla="*/ 0 h 38"/>
                  <a:gd name="T42" fmla="*/ 3144 w 3144"/>
                  <a:gd name="T43" fmla="*/ 38 h 38"/>
                  <a:gd name="T44" fmla="*/ 3132 w 3144"/>
                  <a:gd name="T45" fmla="*/ 38 h 38"/>
                  <a:gd name="T46" fmla="*/ 3132 w 3144"/>
                  <a:gd name="T47" fmla="*/ 0 h 38"/>
                  <a:gd name="T48" fmla="*/ 3144 w 3144"/>
                  <a:gd name="T4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44" h="38">
                    <a:moveTo>
                      <a:pt x="12" y="0"/>
                    </a:moveTo>
                    <a:lnTo>
                      <a:pt x="12" y="38"/>
                    </a:lnTo>
                    <a:lnTo>
                      <a:pt x="0" y="38"/>
                    </a:lnTo>
                    <a:lnTo>
                      <a:pt x="0" y="0"/>
                    </a:lnTo>
                    <a:lnTo>
                      <a:pt x="12" y="0"/>
                    </a:lnTo>
                    <a:close/>
                    <a:moveTo>
                      <a:pt x="907" y="0"/>
                    </a:moveTo>
                    <a:lnTo>
                      <a:pt x="907" y="38"/>
                    </a:lnTo>
                    <a:lnTo>
                      <a:pt x="895" y="38"/>
                    </a:lnTo>
                    <a:lnTo>
                      <a:pt x="895" y="0"/>
                    </a:lnTo>
                    <a:lnTo>
                      <a:pt x="907" y="0"/>
                    </a:lnTo>
                    <a:close/>
                    <a:moveTo>
                      <a:pt x="1802" y="0"/>
                    </a:moveTo>
                    <a:lnTo>
                      <a:pt x="1802" y="38"/>
                    </a:lnTo>
                    <a:lnTo>
                      <a:pt x="1790" y="38"/>
                    </a:lnTo>
                    <a:lnTo>
                      <a:pt x="1790" y="0"/>
                    </a:lnTo>
                    <a:lnTo>
                      <a:pt x="1802" y="0"/>
                    </a:lnTo>
                    <a:close/>
                    <a:moveTo>
                      <a:pt x="2696" y="0"/>
                    </a:moveTo>
                    <a:lnTo>
                      <a:pt x="2696" y="38"/>
                    </a:lnTo>
                    <a:lnTo>
                      <a:pt x="2685" y="38"/>
                    </a:lnTo>
                    <a:lnTo>
                      <a:pt x="2685" y="0"/>
                    </a:lnTo>
                    <a:lnTo>
                      <a:pt x="2696" y="0"/>
                    </a:lnTo>
                    <a:close/>
                    <a:moveTo>
                      <a:pt x="3144" y="0"/>
                    </a:moveTo>
                    <a:lnTo>
                      <a:pt x="3144" y="38"/>
                    </a:lnTo>
                    <a:lnTo>
                      <a:pt x="3132" y="38"/>
                    </a:lnTo>
                    <a:lnTo>
                      <a:pt x="3132" y="0"/>
                    </a:lnTo>
                    <a:lnTo>
                      <a:pt x="3144"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11" name="Freeform 48"/>
              <p:cNvSpPr>
                <a:spLocks noEditPoints="1"/>
              </p:cNvSpPr>
              <p:nvPr/>
            </p:nvSpPr>
            <p:spPr bwMode="auto">
              <a:xfrm>
                <a:off x="1934" y="2514"/>
                <a:ext cx="36" cy="133"/>
              </a:xfrm>
              <a:custGeom>
                <a:avLst/>
                <a:gdLst>
                  <a:gd name="T0" fmla="*/ 28 w 71"/>
                  <a:gd name="T1" fmla="*/ 259 h 265"/>
                  <a:gd name="T2" fmla="*/ 28 w 71"/>
                  <a:gd name="T3" fmla="*/ 132 h 265"/>
                  <a:gd name="T4" fmla="*/ 28 w 71"/>
                  <a:gd name="T5" fmla="*/ 5 h 265"/>
                  <a:gd name="T6" fmla="*/ 40 w 71"/>
                  <a:gd name="T7" fmla="*/ 5 h 265"/>
                  <a:gd name="T8" fmla="*/ 40 w 71"/>
                  <a:gd name="T9" fmla="*/ 132 h 265"/>
                  <a:gd name="T10" fmla="*/ 40 w 71"/>
                  <a:gd name="T11" fmla="*/ 259 h 265"/>
                  <a:gd name="T12" fmla="*/ 28 w 71"/>
                  <a:gd name="T13" fmla="*/ 259 h 265"/>
                  <a:gd name="T14" fmla="*/ 0 w 71"/>
                  <a:gd name="T15" fmla="*/ 253 h 265"/>
                  <a:gd name="T16" fmla="*/ 71 w 71"/>
                  <a:gd name="T17" fmla="*/ 253 h 265"/>
                  <a:gd name="T18" fmla="*/ 71 w 71"/>
                  <a:gd name="T19" fmla="*/ 265 h 265"/>
                  <a:gd name="T20" fmla="*/ 0 w 71"/>
                  <a:gd name="T21" fmla="*/ 265 h 265"/>
                  <a:gd name="T22" fmla="*/ 0 w 71"/>
                  <a:gd name="T23" fmla="*/ 253 h 265"/>
                  <a:gd name="T24" fmla="*/ 0 w 71"/>
                  <a:gd name="T25" fmla="*/ 0 h 265"/>
                  <a:gd name="T26" fmla="*/ 71 w 71"/>
                  <a:gd name="T27" fmla="*/ 0 h 265"/>
                  <a:gd name="T28" fmla="*/ 71 w 71"/>
                  <a:gd name="T29" fmla="*/ 11 h 265"/>
                  <a:gd name="T30" fmla="*/ 0 w 71"/>
                  <a:gd name="T31" fmla="*/ 11 h 265"/>
                  <a:gd name="T32" fmla="*/ 0 w 71"/>
                  <a:gd name="T33"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65">
                    <a:moveTo>
                      <a:pt x="28" y="259"/>
                    </a:moveTo>
                    <a:lnTo>
                      <a:pt x="28" y="132"/>
                    </a:lnTo>
                    <a:lnTo>
                      <a:pt x="28" y="5"/>
                    </a:lnTo>
                    <a:lnTo>
                      <a:pt x="40" y="5"/>
                    </a:lnTo>
                    <a:lnTo>
                      <a:pt x="40" y="132"/>
                    </a:lnTo>
                    <a:lnTo>
                      <a:pt x="40" y="259"/>
                    </a:lnTo>
                    <a:lnTo>
                      <a:pt x="28" y="259"/>
                    </a:lnTo>
                    <a:close/>
                    <a:moveTo>
                      <a:pt x="0" y="253"/>
                    </a:moveTo>
                    <a:lnTo>
                      <a:pt x="71" y="253"/>
                    </a:lnTo>
                    <a:lnTo>
                      <a:pt x="71" y="265"/>
                    </a:lnTo>
                    <a:lnTo>
                      <a:pt x="0" y="265"/>
                    </a:lnTo>
                    <a:lnTo>
                      <a:pt x="0" y="253"/>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15" name="Freeform 49"/>
              <p:cNvSpPr>
                <a:spLocks noEditPoints="1"/>
              </p:cNvSpPr>
              <p:nvPr/>
            </p:nvSpPr>
            <p:spPr bwMode="auto">
              <a:xfrm>
                <a:off x="2382" y="2003"/>
                <a:ext cx="35" cy="219"/>
              </a:xfrm>
              <a:custGeom>
                <a:avLst/>
                <a:gdLst>
                  <a:gd name="T0" fmla="*/ 29 w 71"/>
                  <a:gd name="T1" fmla="*/ 434 h 440"/>
                  <a:gd name="T2" fmla="*/ 29 w 71"/>
                  <a:gd name="T3" fmla="*/ 219 h 440"/>
                  <a:gd name="T4" fmla="*/ 29 w 71"/>
                  <a:gd name="T5" fmla="*/ 6 h 440"/>
                  <a:gd name="T6" fmla="*/ 41 w 71"/>
                  <a:gd name="T7" fmla="*/ 6 h 440"/>
                  <a:gd name="T8" fmla="*/ 41 w 71"/>
                  <a:gd name="T9" fmla="*/ 219 h 440"/>
                  <a:gd name="T10" fmla="*/ 41 w 71"/>
                  <a:gd name="T11" fmla="*/ 434 h 440"/>
                  <a:gd name="T12" fmla="*/ 29 w 71"/>
                  <a:gd name="T13" fmla="*/ 434 h 440"/>
                  <a:gd name="T14" fmla="*/ 0 w 71"/>
                  <a:gd name="T15" fmla="*/ 428 h 440"/>
                  <a:gd name="T16" fmla="*/ 71 w 71"/>
                  <a:gd name="T17" fmla="*/ 428 h 440"/>
                  <a:gd name="T18" fmla="*/ 71 w 71"/>
                  <a:gd name="T19" fmla="*/ 440 h 440"/>
                  <a:gd name="T20" fmla="*/ 0 w 71"/>
                  <a:gd name="T21" fmla="*/ 440 h 440"/>
                  <a:gd name="T22" fmla="*/ 0 w 71"/>
                  <a:gd name="T23" fmla="*/ 428 h 440"/>
                  <a:gd name="T24" fmla="*/ 0 w 71"/>
                  <a:gd name="T25" fmla="*/ 0 h 440"/>
                  <a:gd name="T26" fmla="*/ 71 w 71"/>
                  <a:gd name="T27" fmla="*/ 0 h 440"/>
                  <a:gd name="T28" fmla="*/ 71 w 71"/>
                  <a:gd name="T29" fmla="*/ 12 h 440"/>
                  <a:gd name="T30" fmla="*/ 0 w 71"/>
                  <a:gd name="T31" fmla="*/ 12 h 440"/>
                  <a:gd name="T32" fmla="*/ 0 w 71"/>
                  <a:gd name="T3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440">
                    <a:moveTo>
                      <a:pt x="29" y="434"/>
                    </a:moveTo>
                    <a:lnTo>
                      <a:pt x="29" y="219"/>
                    </a:lnTo>
                    <a:lnTo>
                      <a:pt x="29" y="6"/>
                    </a:lnTo>
                    <a:lnTo>
                      <a:pt x="41" y="6"/>
                    </a:lnTo>
                    <a:lnTo>
                      <a:pt x="41" y="219"/>
                    </a:lnTo>
                    <a:lnTo>
                      <a:pt x="41" y="434"/>
                    </a:lnTo>
                    <a:lnTo>
                      <a:pt x="29" y="434"/>
                    </a:lnTo>
                    <a:close/>
                    <a:moveTo>
                      <a:pt x="0" y="428"/>
                    </a:moveTo>
                    <a:lnTo>
                      <a:pt x="71" y="428"/>
                    </a:lnTo>
                    <a:lnTo>
                      <a:pt x="71" y="440"/>
                    </a:lnTo>
                    <a:lnTo>
                      <a:pt x="0" y="440"/>
                    </a:lnTo>
                    <a:lnTo>
                      <a:pt x="0" y="428"/>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24" name="Freeform 50"/>
              <p:cNvSpPr>
                <a:spLocks noEditPoints="1"/>
              </p:cNvSpPr>
              <p:nvPr/>
            </p:nvSpPr>
            <p:spPr bwMode="auto">
              <a:xfrm>
                <a:off x="2829" y="1843"/>
                <a:ext cx="36" cy="293"/>
              </a:xfrm>
              <a:custGeom>
                <a:avLst/>
                <a:gdLst>
                  <a:gd name="T0" fmla="*/ 29 w 71"/>
                  <a:gd name="T1" fmla="*/ 580 h 586"/>
                  <a:gd name="T2" fmla="*/ 29 w 71"/>
                  <a:gd name="T3" fmla="*/ 292 h 586"/>
                  <a:gd name="T4" fmla="*/ 29 w 71"/>
                  <a:gd name="T5" fmla="*/ 6 h 586"/>
                  <a:gd name="T6" fmla="*/ 41 w 71"/>
                  <a:gd name="T7" fmla="*/ 6 h 586"/>
                  <a:gd name="T8" fmla="*/ 41 w 71"/>
                  <a:gd name="T9" fmla="*/ 292 h 586"/>
                  <a:gd name="T10" fmla="*/ 41 w 71"/>
                  <a:gd name="T11" fmla="*/ 580 h 586"/>
                  <a:gd name="T12" fmla="*/ 29 w 71"/>
                  <a:gd name="T13" fmla="*/ 580 h 586"/>
                  <a:gd name="T14" fmla="*/ 0 w 71"/>
                  <a:gd name="T15" fmla="*/ 575 h 586"/>
                  <a:gd name="T16" fmla="*/ 71 w 71"/>
                  <a:gd name="T17" fmla="*/ 575 h 586"/>
                  <a:gd name="T18" fmla="*/ 71 w 71"/>
                  <a:gd name="T19" fmla="*/ 586 h 586"/>
                  <a:gd name="T20" fmla="*/ 0 w 71"/>
                  <a:gd name="T21" fmla="*/ 586 h 586"/>
                  <a:gd name="T22" fmla="*/ 0 w 71"/>
                  <a:gd name="T23" fmla="*/ 575 h 586"/>
                  <a:gd name="T24" fmla="*/ 0 w 71"/>
                  <a:gd name="T25" fmla="*/ 0 h 586"/>
                  <a:gd name="T26" fmla="*/ 71 w 71"/>
                  <a:gd name="T27" fmla="*/ 0 h 586"/>
                  <a:gd name="T28" fmla="*/ 71 w 71"/>
                  <a:gd name="T29" fmla="*/ 12 h 586"/>
                  <a:gd name="T30" fmla="*/ 0 w 71"/>
                  <a:gd name="T31" fmla="*/ 12 h 586"/>
                  <a:gd name="T32" fmla="*/ 0 w 71"/>
                  <a:gd name="T33"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586">
                    <a:moveTo>
                      <a:pt x="29" y="580"/>
                    </a:moveTo>
                    <a:lnTo>
                      <a:pt x="29" y="292"/>
                    </a:lnTo>
                    <a:lnTo>
                      <a:pt x="29" y="6"/>
                    </a:lnTo>
                    <a:lnTo>
                      <a:pt x="41" y="6"/>
                    </a:lnTo>
                    <a:lnTo>
                      <a:pt x="41" y="292"/>
                    </a:lnTo>
                    <a:lnTo>
                      <a:pt x="41" y="580"/>
                    </a:lnTo>
                    <a:lnTo>
                      <a:pt x="29" y="580"/>
                    </a:lnTo>
                    <a:close/>
                    <a:moveTo>
                      <a:pt x="0" y="575"/>
                    </a:moveTo>
                    <a:lnTo>
                      <a:pt x="71" y="575"/>
                    </a:lnTo>
                    <a:lnTo>
                      <a:pt x="71" y="586"/>
                    </a:lnTo>
                    <a:lnTo>
                      <a:pt x="0" y="586"/>
                    </a:lnTo>
                    <a:lnTo>
                      <a:pt x="0" y="575"/>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26" name="Freeform 51"/>
              <p:cNvSpPr>
                <a:spLocks noEditPoints="1"/>
              </p:cNvSpPr>
              <p:nvPr/>
            </p:nvSpPr>
            <p:spPr bwMode="auto">
              <a:xfrm>
                <a:off x="3276" y="1599"/>
                <a:ext cx="36" cy="236"/>
              </a:xfrm>
              <a:custGeom>
                <a:avLst/>
                <a:gdLst>
                  <a:gd name="T0" fmla="*/ 29 w 71"/>
                  <a:gd name="T1" fmla="*/ 464 h 470"/>
                  <a:gd name="T2" fmla="*/ 29 w 71"/>
                  <a:gd name="T3" fmla="*/ 234 h 470"/>
                  <a:gd name="T4" fmla="*/ 29 w 71"/>
                  <a:gd name="T5" fmla="*/ 5 h 470"/>
                  <a:gd name="T6" fmla="*/ 40 w 71"/>
                  <a:gd name="T7" fmla="*/ 5 h 470"/>
                  <a:gd name="T8" fmla="*/ 40 w 71"/>
                  <a:gd name="T9" fmla="*/ 234 h 470"/>
                  <a:gd name="T10" fmla="*/ 40 w 71"/>
                  <a:gd name="T11" fmla="*/ 464 h 470"/>
                  <a:gd name="T12" fmla="*/ 29 w 71"/>
                  <a:gd name="T13" fmla="*/ 464 h 470"/>
                  <a:gd name="T14" fmla="*/ 0 w 71"/>
                  <a:gd name="T15" fmla="*/ 459 h 470"/>
                  <a:gd name="T16" fmla="*/ 71 w 71"/>
                  <a:gd name="T17" fmla="*/ 459 h 470"/>
                  <a:gd name="T18" fmla="*/ 71 w 71"/>
                  <a:gd name="T19" fmla="*/ 470 h 470"/>
                  <a:gd name="T20" fmla="*/ 0 w 71"/>
                  <a:gd name="T21" fmla="*/ 470 h 470"/>
                  <a:gd name="T22" fmla="*/ 0 w 71"/>
                  <a:gd name="T23" fmla="*/ 459 h 470"/>
                  <a:gd name="T24" fmla="*/ 0 w 71"/>
                  <a:gd name="T25" fmla="*/ 0 h 470"/>
                  <a:gd name="T26" fmla="*/ 71 w 71"/>
                  <a:gd name="T27" fmla="*/ 0 h 470"/>
                  <a:gd name="T28" fmla="*/ 71 w 71"/>
                  <a:gd name="T29" fmla="*/ 11 h 470"/>
                  <a:gd name="T30" fmla="*/ 0 w 71"/>
                  <a:gd name="T31" fmla="*/ 11 h 470"/>
                  <a:gd name="T32" fmla="*/ 0 w 71"/>
                  <a:gd name="T33"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470">
                    <a:moveTo>
                      <a:pt x="29" y="464"/>
                    </a:moveTo>
                    <a:lnTo>
                      <a:pt x="29" y="234"/>
                    </a:lnTo>
                    <a:lnTo>
                      <a:pt x="29" y="5"/>
                    </a:lnTo>
                    <a:lnTo>
                      <a:pt x="40" y="5"/>
                    </a:lnTo>
                    <a:lnTo>
                      <a:pt x="40" y="234"/>
                    </a:lnTo>
                    <a:lnTo>
                      <a:pt x="40" y="464"/>
                    </a:lnTo>
                    <a:lnTo>
                      <a:pt x="29" y="464"/>
                    </a:lnTo>
                    <a:close/>
                    <a:moveTo>
                      <a:pt x="0" y="459"/>
                    </a:moveTo>
                    <a:lnTo>
                      <a:pt x="71" y="459"/>
                    </a:lnTo>
                    <a:lnTo>
                      <a:pt x="71" y="470"/>
                    </a:lnTo>
                    <a:lnTo>
                      <a:pt x="0" y="470"/>
                    </a:lnTo>
                    <a:lnTo>
                      <a:pt x="0" y="459"/>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27" name="Freeform 52"/>
              <p:cNvSpPr>
                <a:spLocks noEditPoints="1"/>
              </p:cNvSpPr>
              <p:nvPr/>
            </p:nvSpPr>
            <p:spPr bwMode="auto">
              <a:xfrm>
                <a:off x="1934" y="2592"/>
                <a:ext cx="36" cy="67"/>
              </a:xfrm>
              <a:custGeom>
                <a:avLst/>
                <a:gdLst>
                  <a:gd name="T0" fmla="*/ 28 w 71"/>
                  <a:gd name="T1" fmla="*/ 129 h 135"/>
                  <a:gd name="T2" fmla="*/ 28 w 71"/>
                  <a:gd name="T3" fmla="*/ 67 h 135"/>
                  <a:gd name="T4" fmla="*/ 28 w 71"/>
                  <a:gd name="T5" fmla="*/ 6 h 135"/>
                  <a:gd name="T6" fmla="*/ 40 w 71"/>
                  <a:gd name="T7" fmla="*/ 6 h 135"/>
                  <a:gd name="T8" fmla="*/ 40 w 71"/>
                  <a:gd name="T9" fmla="*/ 67 h 135"/>
                  <a:gd name="T10" fmla="*/ 40 w 71"/>
                  <a:gd name="T11" fmla="*/ 129 h 135"/>
                  <a:gd name="T12" fmla="*/ 28 w 71"/>
                  <a:gd name="T13" fmla="*/ 129 h 135"/>
                  <a:gd name="T14" fmla="*/ 0 w 71"/>
                  <a:gd name="T15" fmla="*/ 123 h 135"/>
                  <a:gd name="T16" fmla="*/ 71 w 71"/>
                  <a:gd name="T17" fmla="*/ 123 h 135"/>
                  <a:gd name="T18" fmla="*/ 71 w 71"/>
                  <a:gd name="T19" fmla="*/ 135 h 135"/>
                  <a:gd name="T20" fmla="*/ 0 w 71"/>
                  <a:gd name="T21" fmla="*/ 135 h 135"/>
                  <a:gd name="T22" fmla="*/ 0 w 71"/>
                  <a:gd name="T23" fmla="*/ 123 h 135"/>
                  <a:gd name="T24" fmla="*/ 0 w 71"/>
                  <a:gd name="T25" fmla="*/ 0 h 135"/>
                  <a:gd name="T26" fmla="*/ 71 w 71"/>
                  <a:gd name="T27" fmla="*/ 0 h 135"/>
                  <a:gd name="T28" fmla="*/ 71 w 71"/>
                  <a:gd name="T29" fmla="*/ 12 h 135"/>
                  <a:gd name="T30" fmla="*/ 0 w 71"/>
                  <a:gd name="T31" fmla="*/ 12 h 135"/>
                  <a:gd name="T32" fmla="*/ 0 w 7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135">
                    <a:moveTo>
                      <a:pt x="28" y="129"/>
                    </a:moveTo>
                    <a:lnTo>
                      <a:pt x="28" y="67"/>
                    </a:lnTo>
                    <a:lnTo>
                      <a:pt x="28" y="6"/>
                    </a:lnTo>
                    <a:lnTo>
                      <a:pt x="40" y="6"/>
                    </a:lnTo>
                    <a:lnTo>
                      <a:pt x="40" y="67"/>
                    </a:lnTo>
                    <a:lnTo>
                      <a:pt x="40" y="129"/>
                    </a:lnTo>
                    <a:lnTo>
                      <a:pt x="28" y="129"/>
                    </a:lnTo>
                    <a:close/>
                    <a:moveTo>
                      <a:pt x="0" y="123"/>
                    </a:moveTo>
                    <a:lnTo>
                      <a:pt x="71" y="123"/>
                    </a:lnTo>
                    <a:lnTo>
                      <a:pt x="71" y="135"/>
                    </a:lnTo>
                    <a:lnTo>
                      <a:pt x="0" y="135"/>
                    </a:lnTo>
                    <a:lnTo>
                      <a:pt x="0" y="123"/>
                    </a:lnTo>
                    <a:close/>
                    <a:moveTo>
                      <a:pt x="0" y="0"/>
                    </a:moveTo>
                    <a:lnTo>
                      <a:pt x="71" y="0"/>
                    </a:lnTo>
                    <a:lnTo>
                      <a:pt x="71" y="12"/>
                    </a:lnTo>
                    <a:lnTo>
                      <a:pt x="0" y="12"/>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28" name="Freeform 53"/>
              <p:cNvSpPr>
                <a:spLocks noEditPoints="1"/>
              </p:cNvSpPr>
              <p:nvPr/>
            </p:nvSpPr>
            <p:spPr bwMode="auto">
              <a:xfrm>
                <a:off x="2382" y="2357"/>
                <a:ext cx="35" cy="178"/>
              </a:xfrm>
              <a:custGeom>
                <a:avLst/>
                <a:gdLst>
                  <a:gd name="T0" fmla="*/ 29 w 71"/>
                  <a:gd name="T1" fmla="*/ 351 h 357"/>
                  <a:gd name="T2" fmla="*/ 29 w 71"/>
                  <a:gd name="T3" fmla="*/ 178 h 357"/>
                  <a:gd name="T4" fmla="*/ 29 w 71"/>
                  <a:gd name="T5" fmla="*/ 6 h 357"/>
                  <a:gd name="T6" fmla="*/ 41 w 71"/>
                  <a:gd name="T7" fmla="*/ 6 h 357"/>
                  <a:gd name="T8" fmla="*/ 41 w 71"/>
                  <a:gd name="T9" fmla="*/ 178 h 357"/>
                  <a:gd name="T10" fmla="*/ 41 w 71"/>
                  <a:gd name="T11" fmla="*/ 351 h 357"/>
                  <a:gd name="T12" fmla="*/ 29 w 71"/>
                  <a:gd name="T13" fmla="*/ 351 h 357"/>
                  <a:gd name="T14" fmla="*/ 0 w 71"/>
                  <a:gd name="T15" fmla="*/ 345 h 357"/>
                  <a:gd name="T16" fmla="*/ 71 w 71"/>
                  <a:gd name="T17" fmla="*/ 345 h 357"/>
                  <a:gd name="T18" fmla="*/ 71 w 71"/>
                  <a:gd name="T19" fmla="*/ 357 h 357"/>
                  <a:gd name="T20" fmla="*/ 0 w 71"/>
                  <a:gd name="T21" fmla="*/ 357 h 357"/>
                  <a:gd name="T22" fmla="*/ 0 w 71"/>
                  <a:gd name="T23" fmla="*/ 345 h 357"/>
                  <a:gd name="T24" fmla="*/ 0 w 71"/>
                  <a:gd name="T25" fmla="*/ 0 h 357"/>
                  <a:gd name="T26" fmla="*/ 71 w 71"/>
                  <a:gd name="T27" fmla="*/ 0 h 357"/>
                  <a:gd name="T28" fmla="*/ 71 w 71"/>
                  <a:gd name="T29" fmla="*/ 11 h 357"/>
                  <a:gd name="T30" fmla="*/ 0 w 71"/>
                  <a:gd name="T31" fmla="*/ 11 h 357"/>
                  <a:gd name="T32" fmla="*/ 0 w 71"/>
                  <a:gd name="T33" fmla="*/ 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57">
                    <a:moveTo>
                      <a:pt x="29" y="351"/>
                    </a:moveTo>
                    <a:lnTo>
                      <a:pt x="29" y="178"/>
                    </a:lnTo>
                    <a:lnTo>
                      <a:pt x="29" y="6"/>
                    </a:lnTo>
                    <a:lnTo>
                      <a:pt x="41" y="6"/>
                    </a:lnTo>
                    <a:lnTo>
                      <a:pt x="41" y="178"/>
                    </a:lnTo>
                    <a:lnTo>
                      <a:pt x="41" y="351"/>
                    </a:lnTo>
                    <a:lnTo>
                      <a:pt x="29" y="351"/>
                    </a:lnTo>
                    <a:close/>
                    <a:moveTo>
                      <a:pt x="0" y="345"/>
                    </a:moveTo>
                    <a:lnTo>
                      <a:pt x="71" y="345"/>
                    </a:lnTo>
                    <a:lnTo>
                      <a:pt x="71" y="357"/>
                    </a:lnTo>
                    <a:lnTo>
                      <a:pt x="0" y="357"/>
                    </a:lnTo>
                    <a:lnTo>
                      <a:pt x="0" y="345"/>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29" name="Freeform 54"/>
              <p:cNvSpPr>
                <a:spLocks noEditPoints="1"/>
              </p:cNvSpPr>
              <p:nvPr/>
            </p:nvSpPr>
            <p:spPr bwMode="auto">
              <a:xfrm>
                <a:off x="2829" y="2415"/>
                <a:ext cx="36" cy="168"/>
              </a:xfrm>
              <a:custGeom>
                <a:avLst/>
                <a:gdLst>
                  <a:gd name="T0" fmla="*/ 29 w 71"/>
                  <a:gd name="T1" fmla="*/ 330 h 336"/>
                  <a:gd name="T2" fmla="*/ 29 w 71"/>
                  <a:gd name="T3" fmla="*/ 169 h 336"/>
                  <a:gd name="T4" fmla="*/ 29 w 71"/>
                  <a:gd name="T5" fmla="*/ 6 h 336"/>
                  <a:gd name="T6" fmla="*/ 41 w 71"/>
                  <a:gd name="T7" fmla="*/ 6 h 336"/>
                  <a:gd name="T8" fmla="*/ 41 w 71"/>
                  <a:gd name="T9" fmla="*/ 169 h 336"/>
                  <a:gd name="T10" fmla="*/ 41 w 71"/>
                  <a:gd name="T11" fmla="*/ 330 h 336"/>
                  <a:gd name="T12" fmla="*/ 29 w 71"/>
                  <a:gd name="T13" fmla="*/ 330 h 336"/>
                  <a:gd name="T14" fmla="*/ 0 w 71"/>
                  <a:gd name="T15" fmla="*/ 324 h 336"/>
                  <a:gd name="T16" fmla="*/ 71 w 71"/>
                  <a:gd name="T17" fmla="*/ 324 h 336"/>
                  <a:gd name="T18" fmla="*/ 71 w 71"/>
                  <a:gd name="T19" fmla="*/ 336 h 336"/>
                  <a:gd name="T20" fmla="*/ 0 w 71"/>
                  <a:gd name="T21" fmla="*/ 336 h 336"/>
                  <a:gd name="T22" fmla="*/ 0 w 71"/>
                  <a:gd name="T23" fmla="*/ 324 h 336"/>
                  <a:gd name="T24" fmla="*/ 0 w 71"/>
                  <a:gd name="T25" fmla="*/ 0 h 336"/>
                  <a:gd name="T26" fmla="*/ 71 w 71"/>
                  <a:gd name="T27" fmla="*/ 0 h 336"/>
                  <a:gd name="T28" fmla="*/ 71 w 71"/>
                  <a:gd name="T29" fmla="*/ 11 h 336"/>
                  <a:gd name="T30" fmla="*/ 0 w 71"/>
                  <a:gd name="T31" fmla="*/ 11 h 336"/>
                  <a:gd name="T32" fmla="*/ 0 w 71"/>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36">
                    <a:moveTo>
                      <a:pt x="29" y="330"/>
                    </a:moveTo>
                    <a:lnTo>
                      <a:pt x="29" y="169"/>
                    </a:lnTo>
                    <a:lnTo>
                      <a:pt x="29" y="6"/>
                    </a:lnTo>
                    <a:lnTo>
                      <a:pt x="41" y="6"/>
                    </a:lnTo>
                    <a:lnTo>
                      <a:pt x="41" y="169"/>
                    </a:lnTo>
                    <a:lnTo>
                      <a:pt x="41" y="330"/>
                    </a:lnTo>
                    <a:lnTo>
                      <a:pt x="29" y="330"/>
                    </a:lnTo>
                    <a:close/>
                    <a:moveTo>
                      <a:pt x="0" y="324"/>
                    </a:moveTo>
                    <a:lnTo>
                      <a:pt x="71" y="324"/>
                    </a:lnTo>
                    <a:lnTo>
                      <a:pt x="71" y="336"/>
                    </a:lnTo>
                    <a:lnTo>
                      <a:pt x="0" y="336"/>
                    </a:lnTo>
                    <a:lnTo>
                      <a:pt x="0" y="324"/>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30" name="Freeform 55"/>
              <p:cNvSpPr>
                <a:spLocks noEditPoints="1"/>
              </p:cNvSpPr>
              <p:nvPr/>
            </p:nvSpPr>
            <p:spPr bwMode="auto">
              <a:xfrm>
                <a:off x="3276" y="2371"/>
                <a:ext cx="36" cy="188"/>
              </a:xfrm>
              <a:custGeom>
                <a:avLst/>
                <a:gdLst>
                  <a:gd name="T0" fmla="*/ 29 w 71"/>
                  <a:gd name="T1" fmla="*/ 368 h 374"/>
                  <a:gd name="T2" fmla="*/ 29 w 71"/>
                  <a:gd name="T3" fmla="*/ 188 h 374"/>
                  <a:gd name="T4" fmla="*/ 29 w 71"/>
                  <a:gd name="T5" fmla="*/ 5 h 374"/>
                  <a:gd name="T6" fmla="*/ 40 w 71"/>
                  <a:gd name="T7" fmla="*/ 5 h 374"/>
                  <a:gd name="T8" fmla="*/ 40 w 71"/>
                  <a:gd name="T9" fmla="*/ 188 h 374"/>
                  <a:gd name="T10" fmla="*/ 40 w 71"/>
                  <a:gd name="T11" fmla="*/ 368 h 374"/>
                  <a:gd name="T12" fmla="*/ 29 w 71"/>
                  <a:gd name="T13" fmla="*/ 368 h 374"/>
                  <a:gd name="T14" fmla="*/ 0 w 71"/>
                  <a:gd name="T15" fmla="*/ 362 h 374"/>
                  <a:gd name="T16" fmla="*/ 71 w 71"/>
                  <a:gd name="T17" fmla="*/ 362 h 374"/>
                  <a:gd name="T18" fmla="*/ 71 w 71"/>
                  <a:gd name="T19" fmla="*/ 374 h 374"/>
                  <a:gd name="T20" fmla="*/ 0 w 71"/>
                  <a:gd name="T21" fmla="*/ 374 h 374"/>
                  <a:gd name="T22" fmla="*/ 0 w 71"/>
                  <a:gd name="T23" fmla="*/ 362 h 374"/>
                  <a:gd name="T24" fmla="*/ 0 w 71"/>
                  <a:gd name="T25" fmla="*/ 0 h 374"/>
                  <a:gd name="T26" fmla="*/ 71 w 71"/>
                  <a:gd name="T27" fmla="*/ 0 h 374"/>
                  <a:gd name="T28" fmla="*/ 71 w 71"/>
                  <a:gd name="T29" fmla="*/ 11 h 374"/>
                  <a:gd name="T30" fmla="*/ 0 w 71"/>
                  <a:gd name="T31" fmla="*/ 11 h 374"/>
                  <a:gd name="T32" fmla="*/ 0 w 71"/>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374">
                    <a:moveTo>
                      <a:pt x="29" y="368"/>
                    </a:moveTo>
                    <a:lnTo>
                      <a:pt x="29" y="188"/>
                    </a:lnTo>
                    <a:lnTo>
                      <a:pt x="29" y="5"/>
                    </a:lnTo>
                    <a:lnTo>
                      <a:pt x="40" y="5"/>
                    </a:lnTo>
                    <a:lnTo>
                      <a:pt x="40" y="188"/>
                    </a:lnTo>
                    <a:lnTo>
                      <a:pt x="40" y="368"/>
                    </a:lnTo>
                    <a:lnTo>
                      <a:pt x="29" y="368"/>
                    </a:lnTo>
                    <a:close/>
                    <a:moveTo>
                      <a:pt x="0" y="362"/>
                    </a:moveTo>
                    <a:lnTo>
                      <a:pt x="71" y="362"/>
                    </a:lnTo>
                    <a:lnTo>
                      <a:pt x="71" y="374"/>
                    </a:lnTo>
                    <a:lnTo>
                      <a:pt x="0" y="374"/>
                    </a:lnTo>
                    <a:lnTo>
                      <a:pt x="0" y="362"/>
                    </a:lnTo>
                    <a:close/>
                    <a:moveTo>
                      <a:pt x="0" y="0"/>
                    </a:moveTo>
                    <a:lnTo>
                      <a:pt x="71" y="0"/>
                    </a:lnTo>
                    <a:lnTo>
                      <a:pt x="71" y="11"/>
                    </a:lnTo>
                    <a:lnTo>
                      <a:pt x="0" y="11"/>
                    </a:lnTo>
                    <a:lnTo>
                      <a:pt x="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31" name="Freeform 56"/>
              <p:cNvSpPr>
                <a:spLocks/>
              </p:cNvSpPr>
              <p:nvPr/>
            </p:nvSpPr>
            <p:spPr bwMode="auto">
              <a:xfrm>
                <a:off x="1943" y="1708"/>
                <a:ext cx="1358" cy="881"/>
              </a:xfrm>
              <a:custGeom>
                <a:avLst/>
                <a:gdLst>
                  <a:gd name="T0" fmla="*/ 4 w 2717"/>
                  <a:gd name="T1" fmla="*/ 1732 h 1762"/>
                  <a:gd name="T2" fmla="*/ 899 w 2717"/>
                  <a:gd name="T3" fmla="*/ 795 h 1762"/>
                  <a:gd name="T4" fmla="*/ 906 w 2717"/>
                  <a:gd name="T5" fmla="*/ 791 h 1762"/>
                  <a:gd name="T6" fmla="*/ 1801 w 2717"/>
                  <a:gd name="T7" fmla="*/ 545 h 1762"/>
                  <a:gd name="T8" fmla="*/ 1797 w 2717"/>
                  <a:gd name="T9" fmla="*/ 547 h 1762"/>
                  <a:gd name="T10" fmla="*/ 2692 w 2717"/>
                  <a:gd name="T11" fmla="*/ 2 h 1762"/>
                  <a:gd name="T12" fmla="*/ 2698 w 2717"/>
                  <a:gd name="T13" fmla="*/ 0 h 1762"/>
                  <a:gd name="T14" fmla="*/ 2705 w 2717"/>
                  <a:gd name="T15" fmla="*/ 0 h 1762"/>
                  <a:gd name="T16" fmla="*/ 2711 w 2717"/>
                  <a:gd name="T17" fmla="*/ 2 h 1762"/>
                  <a:gd name="T18" fmla="*/ 2715 w 2717"/>
                  <a:gd name="T19" fmla="*/ 7 h 1762"/>
                  <a:gd name="T20" fmla="*/ 2717 w 2717"/>
                  <a:gd name="T21" fmla="*/ 13 h 1762"/>
                  <a:gd name="T22" fmla="*/ 2717 w 2717"/>
                  <a:gd name="T23" fmla="*/ 21 h 1762"/>
                  <a:gd name="T24" fmla="*/ 2715 w 2717"/>
                  <a:gd name="T25" fmla="*/ 27 h 1762"/>
                  <a:gd name="T26" fmla="*/ 2709 w 2717"/>
                  <a:gd name="T27" fmla="*/ 30 h 1762"/>
                  <a:gd name="T28" fmla="*/ 1814 w 2717"/>
                  <a:gd name="T29" fmla="*/ 576 h 1762"/>
                  <a:gd name="T30" fmla="*/ 1811 w 2717"/>
                  <a:gd name="T31" fmla="*/ 578 h 1762"/>
                  <a:gd name="T32" fmla="*/ 916 w 2717"/>
                  <a:gd name="T33" fmla="*/ 823 h 1762"/>
                  <a:gd name="T34" fmla="*/ 923 w 2717"/>
                  <a:gd name="T35" fmla="*/ 820 h 1762"/>
                  <a:gd name="T36" fmla="*/ 29 w 2717"/>
                  <a:gd name="T37" fmla="*/ 1757 h 1762"/>
                  <a:gd name="T38" fmla="*/ 23 w 2717"/>
                  <a:gd name="T39" fmla="*/ 1761 h 1762"/>
                  <a:gd name="T40" fmla="*/ 17 w 2717"/>
                  <a:gd name="T41" fmla="*/ 1762 h 1762"/>
                  <a:gd name="T42" fmla="*/ 10 w 2717"/>
                  <a:gd name="T43" fmla="*/ 1761 h 1762"/>
                  <a:gd name="T44" fmla="*/ 4 w 2717"/>
                  <a:gd name="T45" fmla="*/ 1757 h 1762"/>
                  <a:gd name="T46" fmla="*/ 0 w 2717"/>
                  <a:gd name="T47" fmla="*/ 1751 h 1762"/>
                  <a:gd name="T48" fmla="*/ 0 w 2717"/>
                  <a:gd name="T49" fmla="*/ 1745 h 1762"/>
                  <a:gd name="T50" fmla="*/ 0 w 2717"/>
                  <a:gd name="T51" fmla="*/ 1737 h 1762"/>
                  <a:gd name="T52" fmla="*/ 4 w 2717"/>
                  <a:gd name="T53" fmla="*/ 1732 h 1762"/>
                  <a:gd name="T54" fmla="*/ 4 w 2717"/>
                  <a:gd name="T55" fmla="*/ 1732 h 1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17" h="1762">
                    <a:moveTo>
                      <a:pt x="4" y="1732"/>
                    </a:moveTo>
                    <a:lnTo>
                      <a:pt x="899" y="795"/>
                    </a:lnTo>
                    <a:lnTo>
                      <a:pt x="906" y="791"/>
                    </a:lnTo>
                    <a:lnTo>
                      <a:pt x="1801" y="545"/>
                    </a:lnTo>
                    <a:lnTo>
                      <a:pt x="1797" y="547"/>
                    </a:lnTo>
                    <a:lnTo>
                      <a:pt x="2692" y="2"/>
                    </a:lnTo>
                    <a:lnTo>
                      <a:pt x="2698" y="0"/>
                    </a:lnTo>
                    <a:lnTo>
                      <a:pt x="2705" y="0"/>
                    </a:lnTo>
                    <a:lnTo>
                      <a:pt x="2711" y="2"/>
                    </a:lnTo>
                    <a:lnTo>
                      <a:pt x="2715" y="7"/>
                    </a:lnTo>
                    <a:lnTo>
                      <a:pt x="2717" y="13"/>
                    </a:lnTo>
                    <a:lnTo>
                      <a:pt x="2717" y="21"/>
                    </a:lnTo>
                    <a:lnTo>
                      <a:pt x="2715" y="27"/>
                    </a:lnTo>
                    <a:lnTo>
                      <a:pt x="2709" y="30"/>
                    </a:lnTo>
                    <a:lnTo>
                      <a:pt x="1814" y="576"/>
                    </a:lnTo>
                    <a:lnTo>
                      <a:pt x="1811" y="578"/>
                    </a:lnTo>
                    <a:lnTo>
                      <a:pt x="916" y="823"/>
                    </a:lnTo>
                    <a:lnTo>
                      <a:pt x="923" y="820"/>
                    </a:lnTo>
                    <a:lnTo>
                      <a:pt x="29" y="1757"/>
                    </a:lnTo>
                    <a:lnTo>
                      <a:pt x="23" y="1761"/>
                    </a:lnTo>
                    <a:lnTo>
                      <a:pt x="17" y="1762"/>
                    </a:lnTo>
                    <a:lnTo>
                      <a:pt x="10" y="1761"/>
                    </a:lnTo>
                    <a:lnTo>
                      <a:pt x="4" y="1757"/>
                    </a:lnTo>
                    <a:lnTo>
                      <a:pt x="0" y="1751"/>
                    </a:lnTo>
                    <a:lnTo>
                      <a:pt x="0" y="1745"/>
                    </a:lnTo>
                    <a:lnTo>
                      <a:pt x="0" y="1737"/>
                    </a:lnTo>
                    <a:lnTo>
                      <a:pt x="4" y="1732"/>
                    </a:lnTo>
                    <a:lnTo>
                      <a:pt x="4" y="1732"/>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32" name="Freeform 57"/>
              <p:cNvSpPr>
                <a:spLocks/>
              </p:cNvSpPr>
              <p:nvPr/>
            </p:nvSpPr>
            <p:spPr bwMode="auto">
              <a:xfrm>
                <a:off x="1943" y="2438"/>
                <a:ext cx="1359" cy="196"/>
              </a:xfrm>
              <a:custGeom>
                <a:avLst/>
                <a:gdLst>
                  <a:gd name="T0" fmla="*/ 10 w 2719"/>
                  <a:gd name="T1" fmla="*/ 359 h 394"/>
                  <a:gd name="T2" fmla="*/ 904 w 2719"/>
                  <a:gd name="T3" fmla="*/ 0 h 394"/>
                  <a:gd name="T4" fmla="*/ 914 w 2719"/>
                  <a:gd name="T5" fmla="*/ 0 h 394"/>
                  <a:gd name="T6" fmla="*/ 1809 w 2719"/>
                  <a:gd name="T7" fmla="*/ 108 h 394"/>
                  <a:gd name="T8" fmla="*/ 1805 w 2719"/>
                  <a:gd name="T9" fmla="*/ 108 h 394"/>
                  <a:gd name="T10" fmla="*/ 2700 w 2719"/>
                  <a:gd name="T11" fmla="*/ 38 h 394"/>
                  <a:gd name="T12" fmla="*/ 2705 w 2719"/>
                  <a:gd name="T13" fmla="*/ 38 h 394"/>
                  <a:gd name="T14" fmla="*/ 2711 w 2719"/>
                  <a:gd name="T15" fmla="*/ 42 h 394"/>
                  <a:gd name="T16" fmla="*/ 2717 w 2719"/>
                  <a:gd name="T17" fmla="*/ 46 h 394"/>
                  <a:gd name="T18" fmla="*/ 2719 w 2719"/>
                  <a:gd name="T19" fmla="*/ 54 h 394"/>
                  <a:gd name="T20" fmla="*/ 2717 w 2719"/>
                  <a:gd name="T21" fmla="*/ 60 h 394"/>
                  <a:gd name="T22" fmla="*/ 2713 w 2719"/>
                  <a:gd name="T23" fmla="*/ 65 h 394"/>
                  <a:gd name="T24" fmla="*/ 2709 w 2719"/>
                  <a:gd name="T25" fmla="*/ 71 h 394"/>
                  <a:gd name="T26" fmla="*/ 2702 w 2719"/>
                  <a:gd name="T27" fmla="*/ 73 h 394"/>
                  <a:gd name="T28" fmla="*/ 1807 w 2719"/>
                  <a:gd name="T29" fmla="*/ 142 h 394"/>
                  <a:gd name="T30" fmla="*/ 1803 w 2719"/>
                  <a:gd name="T31" fmla="*/ 140 h 394"/>
                  <a:gd name="T32" fmla="*/ 908 w 2719"/>
                  <a:gd name="T33" fmla="*/ 33 h 394"/>
                  <a:gd name="T34" fmla="*/ 918 w 2719"/>
                  <a:gd name="T35" fmla="*/ 33 h 394"/>
                  <a:gd name="T36" fmla="*/ 23 w 2719"/>
                  <a:gd name="T37" fmla="*/ 392 h 394"/>
                  <a:gd name="T38" fmla="*/ 15 w 2719"/>
                  <a:gd name="T39" fmla="*/ 394 h 394"/>
                  <a:gd name="T40" fmla="*/ 10 w 2719"/>
                  <a:gd name="T41" fmla="*/ 392 h 394"/>
                  <a:gd name="T42" fmla="*/ 4 w 2719"/>
                  <a:gd name="T43" fmla="*/ 388 h 394"/>
                  <a:gd name="T44" fmla="*/ 0 w 2719"/>
                  <a:gd name="T45" fmla="*/ 382 h 394"/>
                  <a:gd name="T46" fmla="*/ 0 w 2719"/>
                  <a:gd name="T47" fmla="*/ 375 h 394"/>
                  <a:gd name="T48" fmla="*/ 0 w 2719"/>
                  <a:gd name="T49" fmla="*/ 369 h 394"/>
                  <a:gd name="T50" fmla="*/ 4 w 2719"/>
                  <a:gd name="T51" fmla="*/ 363 h 394"/>
                  <a:gd name="T52" fmla="*/ 10 w 2719"/>
                  <a:gd name="T53" fmla="*/ 359 h 394"/>
                  <a:gd name="T54" fmla="*/ 10 w 2719"/>
                  <a:gd name="T55" fmla="*/ 359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19" h="394">
                    <a:moveTo>
                      <a:pt x="10" y="359"/>
                    </a:moveTo>
                    <a:lnTo>
                      <a:pt x="904" y="0"/>
                    </a:lnTo>
                    <a:lnTo>
                      <a:pt x="914" y="0"/>
                    </a:lnTo>
                    <a:lnTo>
                      <a:pt x="1809" y="108"/>
                    </a:lnTo>
                    <a:lnTo>
                      <a:pt x="1805" y="108"/>
                    </a:lnTo>
                    <a:lnTo>
                      <a:pt x="2700" y="38"/>
                    </a:lnTo>
                    <a:lnTo>
                      <a:pt x="2705" y="38"/>
                    </a:lnTo>
                    <a:lnTo>
                      <a:pt x="2711" y="42"/>
                    </a:lnTo>
                    <a:lnTo>
                      <a:pt x="2717" y="46"/>
                    </a:lnTo>
                    <a:lnTo>
                      <a:pt x="2719" y="54"/>
                    </a:lnTo>
                    <a:lnTo>
                      <a:pt x="2717" y="60"/>
                    </a:lnTo>
                    <a:lnTo>
                      <a:pt x="2713" y="65"/>
                    </a:lnTo>
                    <a:lnTo>
                      <a:pt x="2709" y="71"/>
                    </a:lnTo>
                    <a:lnTo>
                      <a:pt x="2702" y="73"/>
                    </a:lnTo>
                    <a:lnTo>
                      <a:pt x="1807" y="142"/>
                    </a:lnTo>
                    <a:lnTo>
                      <a:pt x="1803" y="140"/>
                    </a:lnTo>
                    <a:lnTo>
                      <a:pt x="908" y="33"/>
                    </a:lnTo>
                    <a:lnTo>
                      <a:pt x="918" y="33"/>
                    </a:lnTo>
                    <a:lnTo>
                      <a:pt x="23" y="392"/>
                    </a:lnTo>
                    <a:lnTo>
                      <a:pt x="15" y="394"/>
                    </a:lnTo>
                    <a:lnTo>
                      <a:pt x="10" y="392"/>
                    </a:lnTo>
                    <a:lnTo>
                      <a:pt x="4" y="388"/>
                    </a:lnTo>
                    <a:lnTo>
                      <a:pt x="0" y="382"/>
                    </a:lnTo>
                    <a:lnTo>
                      <a:pt x="0" y="375"/>
                    </a:lnTo>
                    <a:lnTo>
                      <a:pt x="0" y="369"/>
                    </a:lnTo>
                    <a:lnTo>
                      <a:pt x="4" y="363"/>
                    </a:lnTo>
                    <a:lnTo>
                      <a:pt x="10" y="359"/>
                    </a:lnTo>
                    <a:lnTo>
                      <a:pt x="10" y="359"/>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33" name="Rectangle 58"/>
              <p:cNvSpPr>
                <a:spLocks noChangeArrowheads="1"/>
              </p:cNvSpPr>
              <p:nvPr/>
            </p:nvSpPr>
            <p:spPr bwMode="auto">
              <a:xfrm>
                <a:off x="1614" y="2772"/>
                <a:ext cx="4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4" name="Rectangle 59"/>
              <p:cNvSpPr>
                <a:spLocks noChangeArrowheads="1"/>
              </p:cNvSpPr>
              <p:nvPr/>
            </p:nvSpPr>
            <p:spPr bwMode="auto">
              <a:xfrm>
                <a:off x="1532" y="2532"/>
                <a:ext cx="14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5" name="Rectangle 60"/>
              <p:cNvSpPr>
                <a:spLocks noChangeArrowheads="1"/>
              </p:cNvSpPr>
              <p:nvPr/>
            </p:nvSpPr>
            <p:spPr bwMode="auto">
              <a:xfrm>
                <a:off x="1532" y="2293"/>
                <a:ext cx="14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400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6" name="Rectangle 61"/>
              <p:cNvSpPr>
                <a:spLocks noChangeArrowheads="1"/>
              </p:cNvSpPr>
              <p:nvPr/>
            </p:nvSpPr>
            <p:spPr bwMode="auto">
              <a:xfrm>
                <a:off x="1532" y="2053"/>
                <a:ext cx="14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600</a:t>
                </a:r>
                <a:endParaRPr kumimoji="0" lang="nb-NO" altLang="nb-NO"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7" name="Rectangle 62"/>
              <p:cNvSpPr>
                <a:spLocks noChangeArrowheads="1"/>
              </p:cNvSpPr>
              <p:nvPr/>
            </p:nvSpPr>
            <p:spPr bwMode="auto">
              <a:xfrm>
                <a:off x="1532" y="1813"/>
                <a:ext cx="145"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800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8" name="Rectangle 63"/>
              <p:cNvSpPr>
                <a:spLocks noChangeArrowheads="1"/>
              </p:cNvSpPr>
              <p:nvPr/>
            </p:nvSpPr>
            <p:spPr bwMode="auto">
              <a:xfrm>
                <a:off x="1492" y="1573"/>
                <a:ext cx="19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1000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39" name="Rectangle 64"/>
              <p:cNvSpPr>
                <a:spLocks noChangeArrowheads="1"/>
              </p:cNvSpPr>
              <p:nvPr/>
            </p:nvSpPr>
            <p:spPr bwMode="auto">
              <a:xfrm>
                <a:off x="1492" y="1333"/>
                <a:ext cx="19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1200</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40" name="Rectangle 65"/>
              <p:cNvSpPr>
                <a:spLocks noChangeArrowheads="1"/>
              </p:cNvSpPr>
              <p:nvPr/>
            </p:nvSpPr>
            <p:spPr bwMode="auto">
              <a:xfrm>
                <a:off x="1931" y="2876"/>
                <a:ext cx="48"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7</a:t>
                </a:r>
                <a:endParaRPr kumimoji="0" lang="nb-NO" altLang="nb-NO"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41" name="Rectangle 66"/>
              <p:cNvSpPr>
                <a:spLocks noChangeArrowheads="1"/>
              </p:cNvSpPr>
              <p:nvPr/>
            </p:nvSpPr>
            <p:spPr bwMode="auto">
              <a:xfrm>
                <a:off x="2359" y="2876"/>
                <a:ext cx="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14</a:t>
                </a:r>
                <a:endParaRPr kumimoji="0" lang="nb-NO" altLang="nb-NO"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42" name="Rectangle 67"/>
              <p:cNvSpPr>
                <a:spLocks noChangeArrowheads="1"/>
              </p:cNvSpPr>
              <p:nvPr/>
            </p:nvSpPr>
            <p:spPr bwMode="auto">
              <a:xfrm>
                <a:off x="2806" y="2876"/>
                <a:ext cx="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21</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43" name="Rectangle 68"/>
              <p:cNvSpPr>
                <a:spLocks noChangeArrowheads="1"/>
              </p:cNvSpPr>
              <p:nvPr/>
            </p:nvSpPr>
            <p:spPr bwMode="auto">
              <a:xfrm>
                <a:off x="3253" y="2876"/>
                <a:ext cx="97"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0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28</a:t>
                </a:r>
                <a:endParaRPr kumimoji="0" lang="nb-NO" altLang="nb-NO"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244" name="Freeform 69"/>
              <p:cNvSpPr>
                <a:spLocks/>
              </p:cNvSpPr>
              <p:nvPr/>
            </p:nvSpPr>
            <p:spPr bwMode="auto">
              <a:xfrm>
                <a:off x="3315" y="2081"/>
                <a:ext cx="170" cy="18"/>
              </a:xfrm>
              <a:custGeom>
                <a:avLst/>
                <a:gdLst>
                  <a:gd name="T0" fmla="*/ 17 w 342"/>
                  <a:gd name="T1" fmla="*/ 0 h 34"/>
                  <a:gd name="T2" fmla="*/ 325 w 342"/>
                  <a:gd name="T3" fmla="*/ 0 h 34"/>
                  <a:gd name="T4" fmla="*/ 330 w 342"/>
                  <a:gd name="T5" fmla="*/ 0 h 34"/>
                  <a:gd name="T6" fmla="*/ 336 w 342"/>
                  <a:gd name="T7" fmla="*/ 4 h 34"/>
                  <a:gd name="T8" fmla="*/ 340 w 342"/>
                  <a:gd name="T9" fmla="*/ 9 h 34"/>
                  <a:gd name="T10" fmla="*/ 342 w 342"/>
                  <a:gd name="T11" fmla="*/ 17 h 34"/>
                  <a:gd name="T12" fmla="*/ 340 w 342"/>
                  <a:gd name="T13" fmla="*/ 23 h 34"/>
                  <a:gd name="T14" fmla="*/ 336 w 342"/>
                  <a:gd name="T15" fmla="*/ 28 h 34"/>
                  <a:gd name="T16" fmla="*/ 330 w 342"/>
                  <a:gd name="T17" fmla="*/ 32 h 34"/>
                  <a:gd name="T18" fmla="*/ 325 w 342"/>
                  <a:gd name="T19" fmla="*/ 34 h 34"/>
                  <a:gd name="T20" fmla="*/ 17 w 342"/>
                  <a:gd name="T21" fmla="*/ 34 h 34"/>
                  <a:gd name="T22" fmla="*/ 10 w 342"/>
                  <a:gd name="T23" fmla="*/ 32 h 34"/>
                  <a:gd name="T24" fmla="*/ 4 w 342"/>
                  <a:gd name="T25" fmla="*/ 28 h 34"/>
                  <a:gd name="T26" fmla="*/ 0 w 342"/>
                  <a:gd name="T27" fmla="*/ 23 h 34"/>
                  <a:gd name="T28" fmla="*/ 0 w 342"/>
                  <a:gd name="T29" fmla="*/ 17 h 34"/>
                  <a:gd name="T30" fmla="*/ 0 w 342"/>
                  <a:gd name="T31" fmla="*/ 9 h 34"/>
                  <a:gd name="T32" fmla="*/ 4 w 342"/>
                  <a:gd name="T33" fmla="*/ 4 h 34"/>
                  <a:gd name="T34" fmla="*/ 10 w 342"/>
                  <a:gd name="T35" fmla="*/ 0 h 34"/>
                  <a:gd name="T36" fmla="*/ 17 w 342"/>
                  <a:gd name="T37" fmla="*/ 0 h 34"/>
                  <a:gd name="T38" fmla="*/ 17 w 342"/>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 h="34">
                    <a:moveTo>
                      <a:pt x="17" y="0"/>
                    </a:moveTo>
                    <a:lnTo>
                      <a:pt x="325" y="0"/>
                    </a:lnTo>
                    <a:lnTo>
                      <a:pt x="330" y="0"/>
                    </a:lnTo>
                    <a:lnTo>
                      <a:pt x="336" y="4"/>
                    </a:lnTo>
                    <a:lnTo>
                      <a:pt x="340" y="9"/>
                    </a:lnTo>
                    <a:lnTo>
                      <a:pt x="342" y="17"/>
                    </a:lnTo>
                    <a:lnTo>
                      <a:pt x="340" y="23"/>
                    </a:lnTo>
                    <a:lnTo>
                      <a:pt x="336" y="28"/>
                    </a:lnTo>
                    <a:lnTo>
                      <a:pt x="330" y="32"/>
                    </a:lnTo>
                    <a:lnTo>
                      <a:pt x="325" y="34"/>
                    </a:lnTo>
                    <a:lnTo>
                      <a:pt x="17" y="34"/>
                    </a:lnTo>
                    <a:lnTo>
                      <a:pt x="10" y="32"/>
                    </a:lnTo>
                    <a:lnTo>
                      <a:pt x="4" y="28"/>
                    </a:lnTo>
                    <a:lnTo>
                      <a:pt x="0" y="23"/>
                    </a:lnTo>
                    <a:lnTo>
                      <a:pt x="0" y="17"/>
                    </a:lnTo>
                    <a:lnTo>
                      <a:pt x="0" y="9"/>
                    </a:lnTo>
                    <a:lnTo>
                      <a:pt x="4" y="4"/>
                    </a:lnTo>
                    <a:lnTo>
                      <a:pt x="10" y="0"/>
                    </a:lnTo>
                    <a:lnTo>
                      <a:pt x="17" y="0"/>
                    </a:lnTo>
                    <a:lnTo>
                      <a:pt x="17" y="0"/>
                    </a:lnTo>
                    <a:close/>
                  </a:path>
                </a:pathLst>
              </a:custGeom>
              <a:solidFill>
                <a:srgbClr val="4A7EBB"/>
              </a:solidFill>
              <a:ln w="1588">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45" name="Rectangle 70"/>
              <p:cNvSpPr>
                <a:spLocks noChangeArrowheads="1"/>
              </p:cNvSpPr>
              <p:nvPr/>
            </p:nvSpPr>
            <p:spPr bwMode="auto">
              <a:xfrm>
                <a:off x="3477" y="1986"/>
                <a:ext cx="411"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err="1" smtClean="0">
                    <a:ln>
                      <a:noFill/>
                    </a:ln>
                    <a:solidFill>
                      <a:srgbClr val="000000"/>
                    </a:solidFill>
                    <a:effectLst/>
                    <a:latin typeface="+mn-lt"/>
                    <a:cs typeface="Times New Roman" panose="02020603050405020304" pitchFamily="18" charset="0"/>
                  </a:rPr>
                  <a:t>Vehicle</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sp>
            <p:nvSpPr>
              <p:cNvPr id="246" name="Freeform 71"/>
              <p:cNvSpPr>
                <a:spLocks/>
              </p:cNvSpPr>
              <p:nvPr/>
            </p:nvSpPr>
            <p:spPr bwMode="auto">
              <a:xfrm>
                <a:off x="3315" y="2225"/>
                <a:ext cx="170" cy="18"/>
              </a:xfrm>
              <a:custGeom>
                <a:avLst/>
                <a:gdLst>
                  <a:gd name="T0" fmla="*/ 17 w 342"/>
                  <a:gd name="T1" fmla="*/ 0 h 34"/>
                  <a:gd name="T2" fmla="*/ 325 w 342"/>
                  <a:gd name="T3" fmla="*/ 0 h 34"/>
                  <a:gd name="T4" fmla="*/ 330 w 342"/>
                  <a:gd name="T5" fmla="*/ 0 h 34"/>
                  <a:gd name="T6" fmla="*/ 336 w 342"/>
                  <a:gd name="T7" fmla="*/ 4 h 34"/>
                  <a:gd name="T8" fmla="*/ 340 w 342"/>
                  <a:gd name="T9" fmla="*/ 9 h 34"/>
                  <a:gd name="T10" fmla="*/ 342 w 342"/>
                  <a:gd name="T11" fmla="*/ 17 h 34"/>
                  <a:gd name="T12" fmla="*/ 340 w 342"/>
                  <a:gd name="T13" fmla="*/ 23 h 34"/>
                  <a:gd name="T14" fmla="*/ 336 w 342"/>
                  <a:gd name="T15" fmla="*/ 28 h 34"/>
                  <a:gd name="T16" fmla="*/ 330 w 342"/>
                  <a:gd name="T17" fmla="*/ 32 h 34"/>
                  <a:gd name="T18" fmla="*/ 325 w 342"/>
                  <a:gd name="T19" fmla="*/ 34 h 34"/>
                  <a:gd name="T20" fmla="*/ 17 w 342"/>
                  <a:gd name="T21" fmla="*/ 34 h 34"/>
                  <a:gd name="T22" fmla="*/ 10 w 342"/>
                  <a:gd name="T23" fmla="*/ 32 h 34"/>
                  <a:gd name="T24" fmla="*/ 4 w 342"/>
                  <a:gd name="T25" fmla="*/ 28 h 34"/>
                  <a:gd name="T26" fmla="*/ 0 w 342"/>
                  <a:gd name="T27" fmla="*/ 23 h 34"/>
                  <a:gd name="T28" fmla="*/ 0 w 342"/>
                  <a:gd name="T29" fmla="*/ 17 h 34"/>
                  <a:gd name="T30" fmla="*/ 0 w 342"/>
                  <a:gd name="T31" fmla="*/ 9 h 34"/>
                  <a:gd name="T32" fmla="*/ 4 w 342"/>
                  <a:gd name="T33" fmla="*/ 4 h 34"/>
                  <a:gd name="T34" fmla="*/ 10 w 342"/>
                  <a:gd name="T35" fmla="*/ 0 h 34"/>
                  <a:gd name="T36" fmla="*/ 17 w 342"/>
                  <a:gd name="T37" fmla="*/ 0 h 34"/>
                  <a:gd name="T38" fmla="*/ 17 w 342"/>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 h="34">
                    <a:moveTo>
                      <a:pt x="17" y="0"/>
                    </a:moveTo>
                    <a:lnTo>
                      <a:pt x="325" y="0"/>
                    </a:lnTo>
                    <a:lnTo>
                      <a:pt x="330" y="0"/>
                    </a:lnTo>
                    <a:lnTo>
                      <a:pt x="336" y="4"/>
                    </a:lnTo>
                    <a:lnTo>
                      <a:pt x="340" y="9"/>
                    </a:lnTo>
                    <a:lnTo>
                      <a:pt x="342" y="17"/>
                    </a:lnTo>
                    <a:lnTo>
                      <a:pt x="340" y="23"/>
                    </a:lnTo>
                    <a:lnTo>
                      <a:pt x="336" y="28"/>
                    </a:lnTo>
                    <a:lnTo>
                      <a:pt x="330" y="32"/>
                    </a:lnTo>
                    <a:lnTo>
                      <a:pt x="325" y="34"/>
                    </a:lnTo>
                    <a:lnTo>
                      <a:pt x="17" y="34"/>
                    </a:lnTo>
                    <a:lnTo>
                      <a:pt x="10" y="32"/>
                    </a:lnTo>
                    <a:lnTo>
                      <a:pt x="4" y="28"/>
                    </a:lnTo>
                    <a:lnTo>
                      <a:pt x="0" y="23"/>
                    </a:lnTo>
                    <a:lnTo>
                      <a:pt x="0" y="17"/>
                    </a:lnTo>
                    <a:lnTo>
                      <a:pt x="0" y="9"/>
                    </a:lnTo>
                    <a:lnTo>
                      <a:pt x="4" y="4"/>
                    </a:lnTo>
                    <a:lnTo>
                      <a:pt x="10" y="0"/>
                    </a:lnTo>
                    <a:lnTo>
                      <a:pt x="17" y="0"/>
                    </a:lnTo>
                    <a:lnTo>
                      <a:pt x="17" y="0"/>
                    </a:lnTo>
                    <a:close/>
                  </a:path>
                </a:pathLst>
              </a:custGeom>
              <a:solidFill>
                <a:srgbClr val="BE4B48"/>
              </a:solidFill>
              <a:ln w="1588">
                <a:solidFill>
                  <a:srgbClr val="BE4B48"/>
                </a:solidFill>
                <a:prstDash val="solid"/>
                <a:round/>
                <a:headEnd/>
                <a:tailEnd/>
              </a:ln>
            </p:spPr>
            <p:txBody>
              <a:bodyPr vert="horz" wrap="square" lIns="91440" tIns="45720" rIns="91440" bIns="45720" numCol="1" anchor="t" anchorCtr="0" compatLnSpc="1">
                <a:prstTxWarp prst="textNoShape">
                  <a:avLst/>
                </a:prstTxWarp>
              </a:bodyPr>
              <a:lstStyle/>
              <a:p>
                <a:endParaRPr lang="nb-NO" sz="1050">
                  <a:latin typeface="Times New Roman" panose="02020603050405020304" pitchFamily="18" charset="0"/>
                  <a:cs typeface="Times New Roman" panose="02020603050405020304" pitchFamily="18" charset="0"/>
                </a:endParaRPr>
              </a:p>
            </p:txBody>
          </p:sp>
          <p:sp>
            <p:nvSpPr>
              <p:cNvPr id="247" name="Rectangle 72"/>
              <p:cNvSpPr>
                <a:spLocks noChangeArrowheads="1"/>
              </p:cNvSpPr>
              <p:nvPr/>
            </p:nvSpPr>
            <p:spPr bwMode="auto">
              <a:xfrm>
                <a:off x="3477" y="2130"/>
                <a:ext cx="735"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altLang="nb-NO" sz="1200" b="1" i="0" u="none" strike="noStrike" cap="none" normalizeH="0" baseline="0" dirty="0" err="1" smtClean="0">
                    <a:ln>
                      <a:noFill/>
                    </a:ln>
                    <a:solidFill>
                      <a:srgbClr val="000000"/>
                    </a:solidFill>
                    <a:effectLst/>
                    <a:latin typeface="+mn-lt"/>
                    <a:cs typeface="Times New Roman" panose="02020603050405020304" pitchFamily="18" charset="0"/>
                  </a:rPr>
                  <a:t>Toyocamycin</a:t>
                </a:r>
                <a:endParaRPr kumimoji="0" lang="nb-NO" altLang="nb-NO" sz="1200" b="1" i="0" u="none" strike="noStrike" cap="none" normalizeH="0" baseline="0" dirty="0" smtClean="0">
                  <a:ln>
                    <a:noFill/>
                  </a:ln>
                  <a:solidFill>
                    <a:schemeClr val="tx1"/>
                  </a:solidFill>
                  <a:effectLst/>
                  <a:latin typeface="+mn-lt"/>
                  <a:cs typeface="Times New Roman" panose="02020603050405020304" pitchFamily="18" charset="0"/>
                </a:endParaRPr>
              </a:p>
            </p:txBody>
          </p:sp>
        </p:grpSp>
        <p:sp>
          <p:nvSpPr>
            <p:cNvPr id="191" name="TextBox 190"/>
            <p:cNvSpPr txBox="1"/>
            <p:nvPr/>
          </p:nvSpPr>
          <p:spPr>
            <a:xfrm>
              <a:off x="2606533" y="2438400"/>
              <a:ext cx="314062" cy="407146"/>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192" name="TextBox 191"/>
            <p:cNvSpPr txBox="1"/>
            <p:nvPr/>
          </p:nvSpPr>
          <p:spPr>
            <a:xfrm>
              <a:off x="3263644" y="1955598"/>
              <a:ext cx="406432" cy="407146"/>
            </a:xfrm>
            <a:prstGeom prst="rect">
              <a:avLst/>
            </a:prstGeom>
            <a:noFill/>
          </p:spPr>
          <p:txBody>
            <a:bodyPr wrap="none" rtlCol="0">
              <a:spAutoFit/>
            </a:bodyPr>
            <a:lstStyle/>
            <a:p>
              <a:r>
                <a:rPr lang="nb-NO" sz="1200" dirty="0" smtClean="0">
                  <a:latin typeface="Times New Roman" panose="02020603050405020304" pitchFamily="18" charset="0"/>
                  <a:cs typeface="Times New Roman" panose="02020603050405020304" pitchFamily="18" charset="0"/>
                </a:rPr>
                <a:t>**</a:t>
              </a:r>
              <a:endParaRPr lang="nb-NO" sz="1200" dirty="0">
                <a:latin typeface="Times New Roman" panose="02020603050405020304" pitchFamily="18" charset="0"/>
                <a:cs typeface="Times New Roman" panose="02020603050405020304" pitchFamily="18" charset="0"/>
              </a:endParaRPr>
            </a:p>
          </p:txBody>
        </p:sp>
        <p:sp>
          <p:nvSpPr>
            <p:cNvPr id="193" name="TextBox 192"/>
            <p:cNvSpPr txBox="1"/>
            <p:nvPr/>
          </p:nvSpPr>
          <p:spPr>
            <a:xfrm>
              <a:off x="2196804" y="4800600"/>
              <a:ext cx="560595" cy="407146"/>
            </a:xfrm>
            <a:prstGeom prst="rect">
              <a:avLst/>
            </a:prstGeom>
            <a:noFill/>
          </p:spPr>
          <p:txBody>
            <a:bodyPr wrap="none" rtlCol="0">
              <a:spAutoFit/>
            </a:bodyPr>
            <a:lstStyle/>
            <a:p>
              <a:r>
                <a:rPr lang="nb-NO" sz="1200" b="1" dirty="0" smtClean="0">
                  <a:latin typeface="+mn-lt"/>
                  <a:cs typeface="Times New Roman" panose="02020603050405020304" pitchFamily="18" charset="0"/>
                </a:rPr>
                <a:t>Day</a:t>
              </a:r>
              <a:endParaRPr lang="nb-NO" sz="1200" b="1" dirty="0">
                <a:latin typeface="+mn-lt"/>
                <a:cs typeface="Times New Roman" panose="02020603050405020304" pitchFamily="18" charset="0"/>
              </a:endParaRPr>
            </a:p>
          </p:txBody>
        </p:sp>
        <p:sp>
          <p:nvSpPr>
            <p:cNvPr id="194" name="TextBox 193"/>
            <p:cNvSpPr txBox="1"/>
            <p:nvPr/>
          </p:nvSpPr>
          <p:spPr>
            <a:xfrm rot="16200000">
              <a:off x="-832542" y="3155136"/>
              <a:ext cx="2520907" cy="332536"/>
            </a:xfrm>
            <a:prstGeom prst="rect">
              <a:avLst/>
            </a:prstGeom>
            <a:noFill/>
          </p:spPr>
          <p:txBody>
            <a:bodyPr wrap="none">
              <a:spAutoFit/>
            </a:bodyPr>
            <a:lstStyle/>
            <a:p>
              <a:pPr fontAlgn="auto">
                <a:spcBef>
                  <a:spcPts val="0"/>
                </a:spcBef>
                <a:spcAft>
                  <a:spcPts val="0"/>
                </a:spcAft>
                <a:defRPr/>
              </a:pPr>
              <a:r>
                <a:rPr lang="nb-NO" sz="1200" b="1" dirty="0">
                  <a:solidFill>
                    <a:prstClr val="black"/>
                  </a:solidFill>
                  <a:latin typeface="+mn-lt"/>
                  <a:ea typeface="+mn-ea"/>
                  <a:cs typeface="Times New Roman" panose="02020603050405020304" pitchFamily="18" charset="0"/>
                </a:rPr>
                <a:t>Tumor </a:t>
              </a:r>
              <a:r>
                <a:rPr lang="nb-NO" sz="1200" b="1" dirty="0" err="1" smtClean="0">
                  <a:solidFill>
                    <a:prstClr val="black"/>
                  </a:solidFill>
                  <a:latin typeface="+mn-lt"/>
                  <a:ea typeface="+mn-ea"/>
                  <a:cs typeface="Times New Roman" panose="02020603050405020304" pitchFamily="18" charset="0"/>
                </a:rPr>
                <a:t>Volume</a:t>
              </a:r>
              <a:r>
                <a:rPr lang="nb-NO" sz="1200" b="1" dirty="0" smtClean="0">
                  <a:solidFill>
                    <a:prstClr val="black"/>
                  </a:solidFill>
                  <a:latin typeface="+mn-lt"/>
                  <a:ea typeface="+mn-ea"/>
                  <a:cs typeface="Times New Roman" panose="02020603050405020304" pitchFamily="18" charset="0"/>
                </a:rPr>
                <a:t> </a:t>
              </a:r>
              <a:r>
                <a:rPr lang="nb-NO" sz="1200" b="1" dirty="0">
                  <a:solidFill>
                    <a:prstClr val="black"/>
                  </a:solidFill>
                  <a:latin typeface="+mn-lt"/>
                  <a:ea typeface="+mn-ea"/>
                  <a:cs typeface="Times New Roman" panose="02020603050405020304" pitchFamily="18" charset="0"/>
                </a:rPr>
                <a:t>(mm</a:t>
              </a:r>
              <a:r>
                <a:rPr lang="nb-NO" sz="1200" b="1" baseline="30000" dirty="0">
                  <a:solidFill>
                    <a:prstClr val="black"/>
                  </a:solidFill>
                  <a:latin typeface="+mn-lt"/>
                  <a:ea typeface="+mn-ea"/>
                  <a:cs typeface="Times New Roman" panose="02020603050405020304" pitchFamily="18" charset="0"/>
                </a:rPr>
                <a:t>3</a:t>
              </a:r>
              <a:r>
                <a:rPr lang="nb-NO" sz="1200" b="1" dirty="0">
                  <a:solidFill>
                    <a:prstClr val="black"/>
                  </a:solidFill>
                  <a:latin typeface="+mn-lt"/>
                  <a:ea typeface="+mn-ea"/>
                  <a:cs typeface="Times New Roman" panose="02020603050405020304" pitchFamily="18" charset="0"/>
                </a:rPr>
                <a:t>)</a:t>
              </a:r>
            </a:p>
          </p:txBody>
        </p:sp>
      </p:grpSp>
      <p:grpSp>
        <p:nvGrpSpPr>
          <p:cNvPr id="248" name="Group 247"/>
          <p:cNvGrpSpPr/>
          <p:nvPr/>
        </p:nvGrpSpPr>
        <p:grpSpPr>
          <a:xfrm>
            <a:off x="5244241" y="1988047"/>
            <a:ext cx="3587454" cy="2721455"/>
            <a:chOff x="5181600" y="1391834"/>
            <a:chExt cx="3823201" cy="3551461"/>
          </a:xfrm>
        </p:grpSpPr>
        <p:pic>
          <p:nvPicPr>
            <p:cNvPr id="249" name="Picture 2" descr="M:\FS Lab\Margrethe\Xenographt\VCaP\Pics\IMG_1781.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4790" t="23194" r="15839" b="33695"/>
            <a:stretch/>
          </p:blipFill>
          <p:spPr bwMode="auto">
            <a:xfrm>
              <a:off x="5181600" y="1838690"/>
              <a:ext cx="3468109" cy="1616482"/>
            </a:xfrm>
            <a:prstGeom prst="rect">
              <a:avLst/>
            </a:prstGeom>
            <a:noFill/>
            <a:extLst>
              <a:ext uri="{909E8E84-426E-40dd-AFC4-6F175D3DCCD1}">
                <a14:hiddenFill xmlns:a14="http://schemas.microsoft.com/office/drawing/2010/main">
                  <a:solidFill>
                    <a:srgbClr val="FFFFFF"/>
                  </a:solidFill>
                </a14:hiddenFill>
              </a:ext>
            </a:extLst>
          </p:spPr>
        </p:pic>
        <p:sp>
          <p:nvSpPr>
            <p:cNvPr id="250" name="TextBox 249"/>
            <p:cNvSpPr txBox="1"/>
            <p:nvPr/>
          </p:nvSpPr>
          <p:spPr bwMode="auto">
            <a:xfrm>
              <a:off x="7772023" y="3771399"/>
              <a:ext cx="775743" cy="361480"/>
            </a:xfrm>
            <a:prstGeom prst="rect">
              <a:avLst/>
            </a:prstGeom>
            <a:noFill/>
          </p:spPr>
          <p:txBody>
            <a:bodyPr wrap="none">
              <a:spAutoFit/>
            </a:bodyPr>
            <a:lstStyle/>
            <a:p>
              <a:pPr fontAlgn="auto">
                <a:spcBef>
                  <a:spcPts val="0"/>
                </a:spcBef>
                <a:spcAft>
                  <a:spcPts val="0"/>
                </a:spcAft>
                <a:defRPr/>
              </a:pPr>
              <a:r>
                <a:rPr lang="nb-NO" sz="1200" b="1" dirty="0" err="1">
                  <a:latin typeface="+mn-lt"/>
                  <a:cs typeface="Times New Roman" pitchFamily="18" charset="0"/>
                </a:rPr>
                <a:t>V</a:t>
              </a:r>
              <a:r>
                <a:rPr lang="nb-NO" sz="1200" b="1" dirty="0" err="1" smtClean="0">
                  <a:latin typeface="+mn-lt"/>
                  <a:cs typeface="Times New Roman" pitchFamily="18" charset="0"/>
                </a:rPr>
                <a:t>ehicle</a:t>
              </a:r>
              <a:endParaRPr lang="nb-NO" sz="1200" b="1" dirty="0">
                <a:latin typeface="+mn-lt"/>
                <a:cs typeface="Times New Roman" pitchFamily="18" charset="0"/>
              </a:endParaRPr>
            </a:p>
          </p:txBody>
        </p:sp>
        <p:sp>
          <p:nvSpPr>
            <p:cNvPr id="251" name="TextBox 250"/>
            <p:cNvSpPr txBox="1"/>
            <p:nvPr/>
          </p:nvSpPr>
          <p:spPr bwMode="auto">
            <a:xfrm>
              <a:off x="7772023" y="4449732"/>
              <a:ext cx="1232778" cy="361480"/>
            </a:xfrm>
            <a:prstGeom prst="rect">
              <a:avLst/>
            </a:prstGeom>
            <a:noFill/>
          </p:spPr>
          <p:txBody>
            <a:bodyPr wrap="none">
              <a:spAutoFit/>
            </a:bodyPr>
            <a:lstStyle/>
            <a:p>
              <a:pPr fontAlgn="auto">
                <a:spcBef>
                  <a:spcPts val="0"/>
                </a:spcBef>
                <a:spcAft>
                  <a:spcPts val="0"/>
                </a:spcAft>
                <a:defRPr/>
              </a:pPr>
              <a:r>
                <a:rPr lang="nb-NO" sz="1200" b="1" dirty="0" err="1" smtClean="0">
                  <a:latin typeface="+mn-lt"/>
                  <a:cs typeface="Times New Roman" pitchFamily="18" charset="0"/>
                </a:rPr>
                <a:t>Toyocamycin</a:t>
              </a:r>
              <a:endParaRPr lang="nb-NO" sz="1200" b="1" dirty="0">
                <a:latin typeface="+mn-lt"/>
                <a:cs typeface="Times New Roman" pitchFamily="18" charset="0"/>
              </a:endParaRPr>
            </a:p>
          </p:txBody>
        </p:sp>
        <p:cxnSp>
          <p:nvCxnSpPr>
            <p:cNvPr id="252" name="Straight Arrow Connector 251"/>
            <p:cNvCxnSpPr/>
            <p:nvPr/>
          </p:nvCxnSpPr>
          <p:spPr>
            <a:xfrm>
              <a:off x="5362673" y="2502071"/>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3" name="Straight Arrow Connector 252"/>
            <p:cNvCxnSpPr/>
            <p:nvPr/>
          </p:nvCxnSpPr>
          <p:spPr>
            <a:xfrm flipH="1" flipV="1">
              <a:off x="5844208" y="2714012"/>
              <a:ext cx="112735" cy="6318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4" name="Straight Arrow Connector 253"/>
            <p:cNvCxnSpPr/>
            <p:nvPr/>
          </p:nvCxnSpPr>
          <p:spPr>
            <a:xfrm>
              <a:off x="5884492" y="2523146"/>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5" name="Straight Arrow Connector 254"/>
            <p:cNvCxnSpPr/>
            <p:nvPr/>
          </p:nvCxnSpPr>
          <p:spPr>
            <a:xfrm>
              <a:off x="6396003" y="2565876"/>
              <a:ext cx="80997" cy="72351"/>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6" name="Straight Arrow Connector 255"/>
            <p:cNvCxnSpPr/>
            <p:nvPr/>
          </p:nvCxnSpPr>
          <p:spPr>
            <a:xfrm flipH="1" flipV="1">
              <a:off x="6341693" y="2717562"/>
              <a:ext cx="82300" cy="76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7" name="Straight Arrow Connector 256"/>
            <p:cNvCxnSpPr/>
            <p:nvPr/>
          </p:nvCxnSpPr>
          <p:spPr>
            <a:xfrm flipH="1">
              <a:off x="6889266" y="2585804"/>
              <a:ext cx="82301" cy="81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8" name="Straight Arrow Connector 257"/>
            <p:cNvCxnSpPr/>
            <p:nvPr/>
          </p:nvCxnSpPr>
          <p:spPr>
            <a:xfrm flipH="1">
              <a:off x="7408492" y="2611208"/>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9" name="Straight Arrow Connector 258"/>
            <p:cNvCxnSpPr/>
            <p:nvPr/>
          </p:nvCxnSpPr>
          <p:spPr>
            <a:xfrm flipV="1">
              <a:off x="7512422" y="2726108"/>
              <a:ext cx="90486" cy="404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0" name="Straight Arrow Connector 259"/>
            <p:cNvCxnSpPr/>
            <p:nvPr/>
          </p:nvCxnSpPr>
          <p:spPr>
            <a:xfrm flipH="1">
              <a:off x="7919485" y="2594116"/>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1" name="Straight Arrow Connector 260"/>
            <p:cNvCxnSpPr/>
            <p:nvPr/>
          </p:nvCxnSpPr>
          <p:spPr>
            <a:xfrm flipH="1">
              <a:off x="8435793" y="2577024"/>
              <a:ext cx="81515" cy="7288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2" name="Straight Connector 261"/>
            <p:cNvCxnSpPr/>
            <p:nvPr/>
          </p:nvCxnSpPr>
          <p:spPr>
            <a:xfrm>
              <a:off x="5410200" y="1717655"/>
              <a:ext cx="1487558" cy="0"/>
            </a:xfrm>
            <a:prstGeom prst="line">
              <a:avLst/>
            </a:prstGeom>
          </p:spPr>
          <p:style>
            <a:lnRef idx="1">
              <a:schemeClr val="dk1"/>
            </a:lnRef>
            <a:fillRef idx="0">
              <a:schemeClr val="dk1"/>
            </a:fillRef>
            <a:effectRef idx="0">
              <a:schemeClr val="dk1"/>
            </a:effectRef>
            <a:fontRef idx="minor">
              <a:schemeClr val="tx1"/>
            </a:fontRef>
          </p:style>
        </p:cxnSp>
        <p:cxnSp>
          <p:nvCxnSpPr>
            <p:cNvPr id="263" name="Straight Connector 262"/>
            <p:cNvCxnSpPr/>
            <p:nvPr/>
          </p:nvCxnSpPr>
          <p:spPr>
            <a:xfrm>
              <a:off x="7010400" y="1717655"/>
              <a:ext cx="1524000" cy="1828"/>
            </a:xfrm>
            <a:prstGeom prst="line">
              <a:avLst/>
            </a:prstGeom>
          </p:spPr>
          <p:style>
            <a:lnRef idx="1">
              <a:schemeClr val="dk1"/>
            </a:lnRef>
            <a:fillRef idx="0">
              <a:schemeClr val="dk1"/>
            </a:fillRef>
            <a:effectRef idx="0">
              <a:schemeClr val="dk1"/>
            </a:effectRef>
            <a:fontRef idx="minor">
              <a:schemeClr val="tx1"/>
            </a:fontRef>
          </p:style>
        </p:cxnSp>
        <p:sp>
          <p:nvSpPr>
            <p:cNvPr id="264" name="TextBox 263"/>
            <p:cNvSpPr txBox="1"/>
            <p:nvPr/>
          </p:nvSpPr>
          <p:spPr>
            <a:xfrm>
              <a:off x="5809992" y="1391834"/>
              <a:ext cx="775743" cy="361480"/>
            </a:xfrm>
            <a:prstGeom prst="rect">
              <a:avLst/>
            </a:prstGeom>
            <a:noFill/>
          </p:spPr>
          <p:txBody>
            <a:bodyPr wrap="none" rtlCol="0">
              <a:spAutoFit/>
            </a:bodyPr>
            <a:lstStyle/>
            <a:p>
              <a:r>
                <a:rPr lang="nb-NO" sz="1200" b="1" dirty="0" err="1" smtClean="0">
                  <a:latin typeface="+mn-lt"/>
                  <a:cs typeface="Times New Roman" panose="02020603050405020304" pitchFamily="18" charset="0"/>
                </a:rPr>
                <a:t>Vehicle</a:t>
              </a:r>
              <a:endParaRPr lang="nb-NO" sz="1200" b="1" dirty="0">
                <a:latin typeface="+mn-lt"/>
                <a:cs typeface="Times New Roman" panose="02020603050405020304" pitchFamily="18" charset="0"/>
              </a:endParaRPr>
            </a:p>
          </p:txBody>
        </p:sp>
        <p:sp>
          <p:nvSpPr>
            <p:cNvPr id="265" name="TextBox 264"/>
            <p:cNvSpPr txBox="1"/>
            <p:nvPr/>
          </p:nvSpPr>
          <p:spPr>
            <a:xfrm>
              <a:off x="7159172" y="1391834"/>
              <a:ext cx="1232778" cy="361480"/>
            </a:xfrm>
            <a:prstGeom prst="rect">
              <a:avLst/>
            </a:prstGeom>
            <a:noFill/>
          </p:spPr>
          <p:txBody>
            <a:bodyPr wrap="none" rtlCol="0">
              <a:spAutoFit/>
            </a:bodyPr>
            <a:lstStyle/>
            <a:p>
              <a:r>
                <a:rPr lang="nb-NO" sz="1200" b="1" dirty="0" err="1" smtClean="0">
                  <a:latin typeface="+mn-lt"/>
                  <a:cs typeface="Times New Roman" panose="02020603050405020304" pitchFamily="18" charset="0"/>
                </a:rPr>
                <a:t>Toyocamycin</a:t>
              </a:r>
              <a:endParaRPr lang="nb-NO" sz="1200" b="1" dirty="0">
                <a:latin typeface="+mn-lt"/>
                <a:cs typeface="Times New Roman" panose="02020603050405020304" pitchFamily="18" charset="0"/>
              </a:endParaRPr>
            </a:p>
          </p:txBody>
        </p:sp>
        <p:cxnSp>
          <p:nvCxnSpPr>
            <p:cNvPr id="266" name="Straight Arrow Connector 265"/>
            <p:cNvCxnSpPr/>
            <p:nvPr/>
          </p:nvCxnSpPr>
          <p:spPr>
            <a:xfrm flipV="1">
              <a:off x="8001000" y="2725421"/>
              <a:ext cx="70886" cy="93979"/>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pic>
          <p:nvPicPr>
            <p:cNvPr id="267" name="Picture 3" descr="M:\FS Lab\Margrethe\Xenographt\VCaP\Pics\IMG_1789.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30150" t="43739" r="36767" b="33331"/>
            <a:stretch/>
          </p:blipFill>
          <p:spPr bwMode="auto">
            <a:xfrm>
              <a:off x="5181600" y="3657600"/>
              <a:ext cx="2473264" cy="1285695"/>
            </a:xfrm>
            <a:prstGeom prst="rect">
              <a:avLst/>
            </a:prstGeom>
            <a:noFill/>
            <a:extLst>
              <a:ext uri="{909E8E84-426E-40dd-AFC4-6F175D3DCCD1}">
                <a14:hiddenFill xmlns:a14="http://schemas.microsoft.com/office/drawing/2010/main">
                  <a:solidFill>
                    <a:srgbClr val="FFFFFF"/>
                  </a:solidFill>
                </a14:hiddenFill>
              </a:ext>
            </a:extLst>
          </p:spPr>
        </p:pic>
      </p:grpSp>
      <p:sp>
        <p:nvSpPr>
          <p:cNvPr id="128" name="TextBox 127"/>
          <p:cNvSpPr txBox="1"/>
          <p:nvPr/>
        </p:nvSpPr>
        <p:spPr>
          <a:xfrm>
            <a:off x="2089947" y="1794220"/>
            <a:ext cx="729787" cy="338554"/>
          </a:xfrm>
          <a:prstGeom prst="rect">
            <a:avLst/>
          </a:prstGeom>
          <a:noFill/>
        </p:spPr>
        <p:txBody>
          <a:bodyPr wrap="none" rtlCol="0">
            <a:spAutoFit/>
          </a:bodyPr>
          <a:lstStyle/>
          <a:p>
            <a:r>
              <a:rPr lang="nb-NO" sz="1600" b="1" dirty="0" err="1" smtClean="0">
                <a:latin typeface="+mn-lt"/>
                <a:cs typeface="Times New Roman" panose="02020603050405020304" pitchFamily="18" charset="0"/>
              </a:rPr>
              <a:t>VCaP</a:t>
            </a:r>
            <a:endParaRPr lang="nb-NO" sz="1600" b="1" dirty="0">
              <a:latin typeface="+mn-lt"/>
              <a:cs typeface="Times New Roman" panose="02020603050405020304" pitchFamily="18" charset="0"/>
            </a:endParaRPr>
          </a:p>
        </p:txBody>
      </p:sp>
      <p:sp>
        <p:nvSpPr>
          <p:cNvPr id="130" name="TextBox 129"/>
          <p:cNvSpPr txBox="1"/>
          <p:nvPr/>
        </p:nvSpPr>
        <p:spPr>
          <a:xfrm>
            <a:off x="6582669" y="1794220"/>
            <a:ext cx="729787" cy="338554"/>
          </a:xfrm>
          <a:prstGeom prst="rect">
            <a:avLst/>
          </a:prstGeom>
          <a:noFill/>
        </p:spPr>
        <p:txBody>
          <a:bodyPr wrap="none" rtlCol="0">
            <a:spAutoFit/>
          </a:bodyPr>
          <a:lstStyle/>
          <a:p>
            <a:r>
              <a:rPr lang="nb-NO" sz="1600" b="1" dirty="0" err="1" smtClean="0">
                <a:latin typeface="+mn-lt"/>
                <a:cs typeface="Times New Roman" panose="02020603050405020304" pitchFamily="18" charset="0"/>
              </a:rPr>
              <a:t>VCaP</a:t>
            </a:r>
            <a:endParaRPr lang="nb-NO" sz="1600" b="1" dirty="0">
              <a:latin typeface="+mn-lt"/>
              <a:cs typeface="Times New Roman" panose="02020603050405020304" pitchFamily="18" charset="0"/>
            </a:endParaRPr>
          </a:p>
        </p:txBody>
      </p:sp>
      <p:sp>
        <p:nvSpPr>
          <p:cNvPr id="131" name="Text Box 3"/>
          <p:cNvSpPr txBox="1">
            <a:spLocks noChangeArrowheads="1"/>
          </p:cNvSpPr>
          <p:nvPr/>
        </p:nvSpPr>
        <p:spPr bwMode="auto">
          <a:xfrm>
            <a:off x="190136" y="-36545"/>
            <a:ext cx="898966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rPr>
              <a:t>A </a:t>
            </a:r>
            <a:r>
              <a:rPr lang="nb-NO" sz="2800" b="1" dirty="0" err="1" smtClean="0">
                <a:solidFill>
                  <a:srgbClr val="660066"/>
                </a:solidFill>
              </a:rPr>
              <a:t>s</a:t>
            </a:r>
            <a:r>
              <a:rPr lang="nb-NO" sz="2800" b="1" dirty="0" err="1" smtClean="0">
                <a:solidFill>
                  <a:srgbClr val="660066"/>
                </a:solidFill>
                <a:cs typeface="+mn-cs"/>
              </a:rPr>
              <a:t>mall</a:t>
            </a:r>
            <a:r>
              <a:rPr lang="nb-NO" sz="2800" b="1" dirty="0" smtClean="0">
                <a:solidFill>
                  <a:srgbClr val="660066"/>
                </a:solidFill>
                <a:cs typeface="+mn-cs"/>
              </a:rPr>
              <a:t> </a:t>
            </a:r>
            <a:r>
              <a:rPr lang="nb-NO" sz="2800" b="1" dirty="0" err="1" smtClean="0">
                <a:solidFill>
                  <a:srgbClr val="660066"/>
                </a:solidFill>
                <a:cs typeface="+mn-cs"/>
              </a:rPr>
              <a:t>molecule</a:t>
            </a:r>
            <a:r>
              <a:rPr lang="nb-NO" sz="2800" b="1" dirty="0" smtClean="0">
                <a:solidFill>
                  <a:srgbClr val="660066"/>
                </a:solidFill>
                <a:cs typeface="+mn-cs"/>
              </a:rPr>
              <a:t> inhibitor </a:t>
            </a:r>
            <a:r>
              <a:rPr lang="nb-NO" sz="2800" b="1" dirty="0" err="1" smtClean="0">
                <a:solidFill>
                  <a:srgbClr val="660066"/>
                </a:solidFill>
                <a:cs typeface="+mn-cs"/>
              </a:rPr>
              <a:t>of</a:t>
            </a:r>
            <a:r>
              <a:rPr lang="nb-NO" sz="2800" b="1" dirty="0" smtClean="0">
                <a:solidFill>
                  <a:srgbClr val="660066"/>
                </a:solidFill>
                <a:cs typeface="+mn-cs"/>
              </a:rPr>
              <a:t> IRE1 </a:t>
            </a:r>
            <a:r>
              <a:rPr lang="nb-NO" sz="2800" b="1" dirty="0" err="1" smtClean="0">
                <a:solidFill>
                  <a:srgbClr val="660066"/>
                </a:solidFill>
              </a:rPr>
              <a:t>inhibits</a:t>
            </a:r>
            <a:r>
              <a:rPr lang="nb-NO" sz="2800" b="1" dirty="0" smtClean="0">
                <a:solidFill>
                  <a:srgbClr val="660066"/>
                </a:solidFill>
              </a:rPr>
              <a:t> </a:t>
            </a:r>
            <a:r>
              <a:rPr lang="nb-NO" sz="2800" b="1" dirty="0" err="1" smtClean="0">
                <a:solidFill>
                  <a:srgbClr val="660066"/>
                </a:solidFill>
                <a:cs typeface="+mn-cs"/>
              </a:rPr>
              <a:t>prostate</a:t>
            </a:r>
            <a:r>
              <a:rPr lang="nb-NO" sz="2800" b="1" dirty="0" smtClean="0">
                <a:solidFill>
                  <a:srgbClr val="660066"/>
                </a:solidFill>
                <a:cs typeface="+mn-cs"/>
              </a:rPr>
              <a:t> </a:t>
            </a:r>
          </a:p>
          <a:p>
            <a:pPr algn="ctr">
              <a:defRPr/>
            </a:pPr>
            <a:r>
              <a:rPr lang="nb-NO" sz="2800" b="1" dirty="0" smtClean="0">
                <a:solidFill>
                  <a:srgbClr val="660066"/>
                </a:solidFill>
                <a:cs typeface="+mn-cs"/>
              </a:rPr>
              <a:t>cancer </a:t>
            </a:r>
            <a:r>
              <a:rPr lang="nb-NO" sz="2800" b="1" dirty="0" err="1" smtClean="0">
                <a:solidFill>
                  <a:srgbClr val="660066"/>
                </a:solidFill>
                <a:cs typeface="+mn-cs"/>
              </a:rPr>
              <a:t>growth</a:t>
            </a:r>
            <a:r>
              <a:rPr lang="nb-NO" sz="2800" b="1" dirty="0" smtClean="0">
                <a:solidFill>
                  <a:srgbClr val="660066"/>
                </a:solidFill>
                <a:cs typeface="+mn-cs"/>
              </a:rPr>
              <a:t> </a:t>
            </a:r>
            <a:r>
              <a:rPr lang="nb-NO" sz="2800" b="1" i="1" dirty="0" smtClean="0">
                <a:solidFill>
                  <a:srgbClr val="660066"/>
                </a:solidFill>
                <a:cs typeface="+mn-cs"/>
              </a:rPr>
              <a:t>in vivo</a:t>
            </a:r>
            <a:endParaRPr lang="nb-NO" sz="2800" b="1" i="1" dirty="0">
              <a:solidFill>
                <a:srgbClr val="660066"/>
              </a:solidFill>
              <a:cs typeface="+mn-cs"/>
            </a:endParaRPr>
          </a:p>
        </p:txBody>
      </p:sp>
    </p:spTree>
    <p:extLst>
      <p:ext uri="{BB962C8B-B14F-4D97-AF65-F5344CB8AC3E}">
        <p14:creationId xmlns:p14="http://schemas.microsoft.com/office/powerpoint/2010/main" val="95812333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4"/>
          <p:cNvGrpSpPr>
            <a:grpSpLocks noChangeAspect="1"/>
          </p:cNvGrpSpPr>
          <p:nvPr/>
        </p:nvGrpSpPr>
        <p:grpSpPr bwMode="auto">
          <a:xfrm>
            <a:off x="1944031" y="1138625"/>
            <a:ext cx="5178574" cy="5241384"/>
            <a:chOff x="1493838" y="868363"/>
            <a:chExt cx="4794484" cy="4853411"/>
          </a:xfrm>
        </p:grpSpPr>
        <p:sp>
          <p:nvSpPr>
            <p:cNvPr id="5" name="TekstSylinder 6"/>
            <p:cNvSpPr txBox="1"/>
            <p:nvPr/>
          </p:nvSpPr>
          <p:spPr>
            <a:xfrm>
              <a:off x="4063533" y="868363"/>
              <a:ext cx="455919"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AR</a:t>
              </a:r>
            </a:p>
          </p:txBody>
        </p:sp>
        <p:cxnSp>
          <p:nvCxnSpPr>
            <p:cNvPr id="6" name="Rett pil 11"/>
            <p:cNvCxnSpPr/>
            <p:nvPr/>
          </p:nvCxnSpPr>
          <p:spPr>
            <a:xfrm flipH="1">
              <a:off x="2481772" y="1198615"/>
              <a:ext cx="1576435" cy="1344979"/>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 name="Rett linje 43"/>
            <p:cNvCxnSpPr/>
            <p:nvPr/>
          </p:nvCxnSpPr>
          <p:spPr bwMode="auto">
            <a:xfrm>
              <a:off x="4580135" y="1251882"/>
              <a:ext cx="1115755" cy="12251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ett linje 44"/>
            <p:cNvCxnSpPr/>
            <p:nvPr/>
          </p:nvCxnSpPr>
          <p:spPr bwMode="auto">
            <a:xfrm>
              <a:off x="5568071" y="2477010"/>
              <a:ext cx="234335" cy="266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kstSylinder 6"/>
            <p:cNvSpPr txBox="1"/>
            <p:nvPr/>
          </p:nvSpPr>
          <p:spPr>
            <a:xfrm>
              <a:off x="1689080" y="5180284"/>
              <a:ext cx="1289803" cy="541490"/>
            </a:xfrm>
            <a:prstGeom prst="rect">
              <a:avLst/>
            </a:prstGeom>
            <a:noFill/>
          </p:spPr>
          <p:txBody>
            <a:bodyPr wrap="none">
              <a:spAutoFit/>
            </a:bodyPr>
            <a:lstStyle/>
            <a:p>
              <a:pPr algn="ctr">
                <a:defRPr/>
              </a:pPr>
              <a:r>
                <a:rPr lang="nb-NO" sz="1600" b="1" dirty="0" err="1">
                  <a:effectLst>
                    <a:outerShdw blurRad="38100" dist="38100" dir="2700000" algn="tl">
                      <a:srgbClr val="C0C0C0"/>
                    </a:outerShdw>
                  </a:effectLst>
                  <a:latin typeface="+mj-lt"/>
                  <a:ea typeface="ＭＳ Ｐゴシック" pitchFamily="34" charset="-128"/>
                  <a:cs typeface="Times New Roman" pitchFamily="18" charset="0"/>
                </a:rPr>
                <a:t>Proliferation</a:t>
              </a:r>
              <a:endParaRPr lang="nb-NO" sz="1600" b="1" dirty="0">
                <a:effectLst>
                  <a:outerShdw blurRad="38100" dist="38100" dir="2700000" algn="tl">
                    <a:srgbClr val="C0C0C0"/>
                  </a:outerShdw>
                </a:effectLst>
                <a:latin typeface="+mj-lt"/>
                <a:ea typeface="ＭＳ Ｐゴシック" pitchFamily="34" charset="-128"/>
                <a:cs typeface="Times New Roman" pitchFamily="18" charset="0"/>
              </a:endParaRPr>
            </a:p>
            <a:p>
              <a:pPr algn="ctr">
                <a:defRPr/>
              </a:pPr>
              <a:r>
                <a:rPr lang="nb-NO" sz="1600" b="1" dirty="0" err="1">
                  <a:effectLst>
                    <a:outerShdw blurRad="38100" dist="38100" dir="2700000" algn="tl">
                      <a:srgbClr val="C0C0C0"/>
                    </a:outerShdw>
                  </a:effectLst>
                  <a:latin typeface="+mj-lt"/>
                  <a:ea typeface="ＭＳ Ｐゴシック" pitchFamily="34" charset="-128"/>
                  <a:cs typeface="Times New Roman" pitchFamily="18" charset="0"/>
                </a:rPr>
                <a:t>Survival</a:t>
              </a:r>
              <a:endParaRPr lang="nb-NO" sz="1600" b="1" dirty="0">
                <a:effectLst>
                  <a:outerShdw blurRad="38100" dist="38100" dir="2700000" algn="tl">
                    <a:srgbClr val="C0C0C0"/>
                  </a:outerShdw>
                </a:effectLst>
                <a:latin typeface="+mj-lt"/>
                <a:ea typeface="ＭＳ Ｐゴシック" pitchFamily="34" charset="-128"/>
                <a:cs typeface="Times New Roman" pitchFamily="18" charset="0"/>
              </a:endParaRPr>
            </a:p>
          </p:txBody>
        </p:sp>
        <p:cxnSp>
          <p:nvCxnSpPr>
            <p:cNvPr id="10" name="Rett pil 11"/>
            <p:cNvCxnSpPr/>
            <p:nvPr/>
          </p:nvCxnSpPr>
          <p:spPr>
            <a:xfrm>
              <a:off x="2316672" y="4639629"/>
              <a:ext cx="5326" cy="60990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TekstSylinder 6"/>
            <p:cNvSpPr txBox="1"/>
            <p:nvPr/>
          </p:nvSpPr>
          <p:spPr>
            <a:xfrm>
              <a:off x="5188671" y="5273500"/>
              <a:ext cx="1099651" cy="313494"/>
            </a:xfrm>
            <a:prstGeom prst="rect">
              <a:avLst/>
            </a:prstGeom>
            <a:noFill/>
          </p:spPr>
          <p:txBody>
            <a:bodyPr wrap="none">
              <a:spAutoFit/>
            </a:bodyPr>
            <a:lstStyle/>
            <a:p>
              <a:pPr algn="ctr">
                <a:defRPr/>
              </a:pPr>
              <a:r>
                <a:rPr lang="nb-NO" sz="1600" b="1" dirty="0" err="1">
                  <a:effectLst>
                    <a:outerShdw blurRad="38100" dist="38100" dir="2700000" algn="tl">
                      <a:srgbClr val="C0C0C0"/>
                    </a:outerShdw>
                  </a:effectLst>
                  <a:latin typeface="+mj-lt"/>
                  <a:ea typeface="ＭＳ Ｐゴシック" pitchFamily="34" charset="-128"/>
                  <a:cs typeface="Times New Roman" pitchFamily="18" charset="0"/>
                </a:rPr>
                <a:t>Apoptosis</a:t>
              </a:r>
              <a:endParaRPr lang="nb-NO" sz="1600" b="1" dirty="0">
                <a:effectLst>
                  <a:outerShdw blurRad="38100" dist="38100" dir="2700000" algn="tl">
                    <a:srgbClr val="C0C0C0"/>
                  </a:outerShdw>
                </a:effectLst>
                <a:latin typeface="+mj-lt"/>
                <a:ea typeface="ＭＳ Ｐゴシック" pitchFamily="34" charset="-128"/>
                <a:cs typeface="Times New Roman" pitchFamily="18" charset="0"/>
              </a:endParaRPr>
            </a:p>
          </p:txBody>
        </p:sp>
        <p:cxnSp>
          <p:nvCxnSpPr>
            <p:cNvPr id="12" name="Rett pil 11"/>
            <p:cNvCxnSpPr/>
            <p:nvPr/>
          </p:nvCxnSpPr>
          <p:spPr>
            <a:xfrm>
              <a:off x="5733171" y="4916614"/>
              <a:ext cx="5326" cy="43678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kstSylinder 6"/>
            <p:cNvSpPr txBox="1"/>
            <p:nvPr/>
          </p:nvSpPr>
          <p:spPr>
            <a:xfrm>
              <a:off x="2007776" y="2492990"/>
              <a:ext cx="593291"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IRE1</a:t>
              </a:r>
            </a:p>
          </p:txBody>
        </p:sp>
        <p:cxnSp>
          <p:nvCxnSpPr>
            <p:cNvPr id="14" name="Rett pil 11"/>
            <p:cNvCxnSpPr/>
            <p:nvPr/>
          </p:nvCxnSpPr>
          <p:spPr>
            <a:xfrm>
              <a:off x="2316672" y="2804600"/>
              <a:ext cx="5326" cy="41015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Rett pil 11"/>
            <p:cNvCxnSpPr/>
            <p:nvPr/>
          </p:nvCxnSpPr>
          <p:spPr>
            <a:xfrm>
              <a:off x="2316672" y="3619577"/>
              <a:ext cx="5326" cy="41015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kstSylinder 6"/>
            <p:cNvSpPr txBox="1"/>
            <p:nvPr/>
          </p:nvSpPr>
          <p:spPr>
            <a:xfrm>
              <a:off x="1805396" y="3225405"/>
              <a:ext cx="857184"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XBP-1S</a:t>
              </a:r>
            </a:p>
          </p:txBody>
        </p:sp>
        <p:sp>
          <p:nvSpPr>
            <p:cNvPr id="17" name="TekstSylinder 6"/>
            <p:cNvSpPr txBox="1"/>
            <p:nvPr/>
          </p:nvSpPr>
          <p:spPr>
            <a:xfrm>
              <a:off x="1493838" y="4008422"/>
              <a:ext cx="1490343" cy="541490"/>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RAMP4, EDEM</a:t>
              </a:r>
            </a:p>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ERdj4, P58IPK</a:t>
              </a:r>
            </a:p>
          </p:txBody>
        </p:sp>
        <p:cxnSp>
          <p:nvCxnSpPr>
            <p:cNvPr id="18" name="Rett pil 11"/>
            <p:cNvCxnSpPr/>
            <p:nvPr/>
          </p:nvCxnSpPr>
          <p:spPr>
            <a:xfrm>
              <a:off x="2644210" y="2783293"/>
              <a:ext cx="1057169" cy="846937"/>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TekstSylinder 6"/>
            <p:cNvSpPr txBox="1"/>
            <p:nvPr/>
          </p:nvSpPr>
          <p:spPr>
            <a:xfrm>
              <a:off x="3583179" y="3636528"/>
              <a:ext cx="550994"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JNK</a:t>
              </a:r>
            </a:p>
          </p:txBody>
        </p:sp>
        <p:cxnSp>
          <p:nvCxnSpPr>
            <p:cNvPr id="20" name="Rett pil 11"/>
            <p:cNvCxnSpPr/>
            <p:nvPr/>
          </p:nvCxnSpPr>
          <p:spPr>
            <a:xfrm>
              <a:off x="3983646" y="3899225"/>
              <a:ext cx="1650996" cy="1446185"/>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Rett linje 43"/>
            <p:cNvCxnSpPr/>
            <p:nvPr/>
          </p:nvCxnSpPr>
          <p:spPr bwMode="auto">
            <a:xfrm flipH="1">
              <a:off x="3304608" y="1243892"/>
              <a:ext cx="1067821" cy="18936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Rett linje 44"/>
            <p:cNvCxnSpPr/>
            <p:nvPr/>
          </p:nvCxnSpPr>
          <p:spPr bwMode="auto">
            <a:xfrm flipH="1" flipV="1">
              <a:off x="3203418" y="3089575"/>
              <a:ext cx="175751" cy="1118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Rett pil 11"/>
            <p:cNvCxnSpPr/>
            <p:nvPr/>
          </p:nvCxnSpPr>
          <p:spPr>
            <a:xfrm>
              <a:off x="5711867" y="3515706"/>
              <a:ext cx="5326" cy="41015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Rett pil 11"/>
            <p:cNvCxnSpPr/>
            <p:nvPr/>
          </p:nvCxnSpPr>
          <p:spPr>
            <a:xfrm>
              <a:off x="5711867" y="2815253"/>
              <a:ext cx="5326" cy="407488"/>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TekstSylinder 6"/>
            <p:cNvSpPr txBox="1"/>
            <p:nvPr/>
          </p:nvSpPr>
          <p:spPr>
            <a:xfrm>
              <a:off x="5389211" y="2469339"/>
              <a:ext cx="705249"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PERK</a:t>
              </a:r>
            </a:p>
          </p:txBody>
        </p:sp>
        <p:sp>
          <p:nvSpPr>
            <p:cNvPr id="26" name="TekstSylinder 6"/>
            <p:cNvSpPr txBox="1"/>
            <p:nvPr/>
          </p:nvSpPr>
          <p:spPr>
            <a:xfrm>
              <a:off x="5349713" y="3182792"/>
              <a:ext cx="788359"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peIF2</a:t>
              </a:r>
              <a:r>
                <a:rPr lang="nb-NO" sz="1600" b="1" dirty="0">
                  <a:effectLst>
                    <a:outerShdw blurRad="38100" dist="38100" dir="2700000" algn="tl">
                      <a:srgbClr val="C0C0C0"/>
                    </a:outerShdw>
                  </a:effectLst>
                  <a:latin typeface="Symbol" charset="2"/>
                  <a:ea typeface="ＭＳ Ｐゴシック" pitchFamily="34" charset="-128"/>
                  <a:cs typeface="Symbol" charset="2"/>
                </a:rPr>
                <a:t>a</a:t>
              </a:r>
            </a:p>
          </p:txBody>
        </p:sp>
        <p:sp>
          <p:nvSpPr>
            <p:cNvPr id="27" name="TekstSylinder 6"/>
            <p:cNvSpPr txBox="1"/>
            <p:nvPr/>
          </p:nvSpPr>
          <p:spPr>
            <a:xfrm>
              <a:off x="5352375" y="3904552"/>
              <a:ext cx="631785"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ATF4</a:t>
              </a:r>
            </a:p>
          </p:txBody>
        </p:sp>
        <p:cxnSp>
          <p:nvCxnSpPr>
            <p:cNvPr id="28" name="Rett pil 11"/>
            <p:cNvCxnSpPr/>
            <p:nvPr/>
          </p:nvCxnSpPr>
          <p:spPr>
            <a:xfrm>
              <a:off x="5711867" y="4232141"/>
              <a:ext cx="5326" cy="41015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kstSylinder 6"/>
            <p:cNvSpPr txBox="1"/>
            <p:nvPr/>
          </p:nvSpPr>
          <p:spPr>
            <a:xfrm>
              <a:off x="5323084" y="4567720"/>
              <a:ext cx="717122" cy="313494"/>
            </a:xfrm>
            <a:prstGeom prst="rect">
              <a:avLst/>
            </a:prstGeom>
            <a:noFill/>
          </p:spPr>
          <p:txBody>
            <a:bodyPr wrap="none">
              <a:spAutoFit/>
            </a:bodyPr>
            <a:lstStyle/>
            <a:p>
              <a:pPr>
                <a:defRPr/>
              </a:pPr>
              <a:r>
                <a:rPr lang="nb-NO" sz="1600" b="1" dirty="0">
                  <a:effectLst>
                    <a:outerShdw blurRad="38100" dist="38100" dir="2700000" algn="tl">
                      <a:srgbClr val="C0C0C0"/>
                    </a:outerShdw>
                  </a:effectLst>
                  <a:latin typeface="+mj-lt"/>
                  <a:ea typeface="ＭＳ Ｐゴシック" pitchFamily="34" charset="-128"/>
                  <a:cs typeface="Times New Roman" pitchFamily="18" charset="0"/>
                </a:rPr>
                <a:t>CHOP</a:t>
              </a:r>
            </a:p>
          </p:txBody>
        </p:sp>
        <p:cxnSp>
          <p:nvCxnSpPr>
            <p:cNvPr id="30" name="Rett pil 11"/>
            <p:cNvCxnSpPr/>
            <p:nvPr/>
          </p:nvCxnSpPr>
          <p:spPr>
            <a:xfrm flipH="1">
              <a:off x="3072935" y="1235902"/>
              <a:ext cx="1113091" cy="1805733"/>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Rett pil 11"/>
            <p:cNvCxnSpPr/>
            <p:nvPr/>
          </p:nvCxnSpPr>
          <p:spPr>
            <a:xfrm flipH="1">
              <a:off x="2532368" y="3156159"/>
              <a:ext cx="479322" cy="876233"/>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Freeform 31"/>
            <p:cNvSpPr/>
            <p:nvPr/>
          </p:nvSpPr>
          <p:spPr>
            <a:xfrm>
              <a:off x="2969083" y="3028319"/>
              <a:ext cx="111842" cy="143819"/>
            </a:xfrm>
            <a:custGeom>
              <a:avLst/>
              <a:gdLst>
                <a:gd name="connsiteX0" fmla="*/ 46726 w 113157"/>
                <a:gd name="connsiteY0" fmla="*/ 142141 h 142141"/>
                <a:gd name="connsiteX1" fmla="*/ 35003 w 113157"/>
                <a:gd name="connsiteY1" fmla="*/ 134325 h 142141"/>
                <a:gd name="connsiteX2" fmla="*/ 23280 w 113157"/>
                <a:gd name="connsiteY2" fmla="*/ 130418 h 142141"/>
                <a:gd name="connsiteX3" fmla="*/ 7649 w 113157"/>
                <a:gd name="connsiteY3" fmla="*/ 114787 h 142141"/>
                <a:gd name="connsiteX4" fmla="*/ 7649 w 113157"/>
                <a:gd name="connsiteY4" fmla="*/ 28818 h 142141"/>
                <a:gd name="connsiteX5" fmla="*/ 15465 w 113157"/>
                <a:gd name="connsiteY5" fmla="*/ 17094 h 142141"/>
                <a:gd name="connsiteX6" fmla="*/ 42819 w 113157"/>
                <a:gd name="connsiteY6" fmla="*/ 1464 h 142141"/>
                <a:gd name="connsiteX7" fmla="*/ 93619 w 113157"/>
                <a:gd name="connsiteY7" fmla="*/ 5371 h 142141"/>
                <a:gd name="connsiteX8" fmla="*/ 113157 w 113157"/>
                <a:gd name="connsiteY8" fmla="*/ 24910 h 142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157" h="142141">
                  <a:moveTo>
                    <a:pt x="46726" y="142141"/>
                  </a:moveTo>
                  <a:cubicBezTo>
                    <a:pt x="42818" y="139536"/>
                    <a:pt x="39204" y="136425"/>
                    <a:pt x="35003" y="134325"/>
                  </a:cubicBezTo>
                  <a:cubicBezTo>
                    <a:pt x="31319" y="132483"/>
                    <a:pt x="26632" y="132812"/>
                    <a:pt x="23280" y="130418"/>
                  </a:cubicBezTo>
                  <a:cubicBezTo>
                    <a:pt x="17284" y="126135"/>
                    <a:pt x="7649" y="114787"/>
                    <a:pt x="7649" y="114787"/>
                  </a:cubicBezTo>
                  <a:cubicBezTo>
                    <a:pt x="2445" y="78354"/>
                    <a:pt x="0" y="74713"/>
                    <a:pt x="7649" y="28818"/>
                  </a:cubicBezTo>
                  <a:cubicBezTo>
                    <a:pt x="8421" y="24185"/>
                    <a:pt x="12144" y="20415"/>
                    <a:pt x="15465" y="17094"/>
                  </a:cubicBezTo>
                  <a:cubicBezTo>
                    <a:pt x="27294" y="5264"/>
                    <a:pt x="29405" y="5934"/>
                    <a:pt x="42819" y="1464"/>
                  </a:cubicBezTo>
                  <a:cubicBezTo>
                    <a:pt x="59752" y="2766"/>
                    <a:pt x="77507" y="0"/>
                    <a:pt x="93619" y="5371"/>
                  </a:cubicBezTo>
                  <a:cubicBezTo>
                    <a:pt x="102357" y="8284"/>
                    <a:pt x="113157" y="24910"/>
                    <a:pt x="113157" y="24910"/>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nb-NO" sz="1600">
                <a:latin typeface="+mj-lt"/>
                <a:cs typeface="Times New Roman" panose="02020603050405020304" pitchFamily="18" charset="0"/>
              </a:endParaRPr>
            </a:p>
          </p:txBody>
        </p:sp>
        <p:cxnSp>
          <p:nvCxnSpPr>
            <p:cNvPr id="33" name="Rett linje 43"/>
            <p:cNvCxnSpPr/>
            <p:nvPr/>
          </p:nvCxnSpPr>
          <p:spPr bwMode="auto">
            <a:xfrm>
              <a:off x="4473619" y="1254546"/>
              <a:ext cx="1049182" cy="332382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Rett linje 44"/>
            <p:cNvCxnSpPr/>
            <p:nvPr/>
          </p:nvCxnSpPr>
          <p:spPr bwMode="auto">
            <a:xfrm>
              <a:off x="5392320" y="4583700"/>
              <a:ext cx="2369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7" name="Text Box 3"/>
          <p:cNvSpPr txBox="1">
            <a:spLocks noChangeArrowheads="1"/>
          </p:cNvSpPr>
          <p:nvPr/>
        </p:nvSpPr>
        <p:spPr bwMode="auto">
          <a:xfrm>
            <a:off x="622595" y="-36545"/>
            <a:ext cx="812476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rPr>
              <a:t>Divergent androgen </a:t>
            </a:r>
            <a:r>
              <a:rPr lang="nb-NO" sz="2800" b="1" dirty="0" err="1" smtClean="0">
                <a:solidFill>
                  <a:srgbClr val="660066"/>
                </a:solidFill>
              </a:rPr>
              <a:t>regulation</a:t>
            </a:r>
            <a:r>
              <a:rPr lang="nb-NO" sz="2800" b="1" dirty="0" smtClean="0">
                <a:solidFill>
                  <a:srgbClr val="660066"/>
                </a:solidFill>
              </a:rPr>
              <a:t> </a:t>
            </a:r>
            <a:r>
              <a:rPr lang="nb-NO" sz="2800" b="1" dirty="0" err="1" smtClean="0">
                <a:solidFill>
                  <a:srgbClr val="660066"/>
                </a:solidFill>
              </a:rPr>
              <a:t>of</a:t>
            </a:r>
            <a:r>
              <a:rPr lang="nb-NO" sz="2800" b="1" dirty="0" smtClean="0">
                <a:solidFill>
                  <a:srgbClr val="660066"/>
                </a:solidFill>
              </a:rPr>
              <a:t> ER </a:t>
            </a:r>
            <a:r>
              <a:rPr lang="nb-NO" sz="2800" b="1" dirty="0" err="1" smtClean="0">
                <a:solidFill>
                  <a:srgbClr val="660066"/>
                </a:solidFill>
              </a:rPr>
              <a:t>signaling</a:t>
            </a:r>
            <a:r>
              <a:rPr lang="nb-NO" sz="2800" b="1" dirty="0" smtClean="0">
                <a:solidFill>
                  <a:srgbClr val="660066"/>
                </a:solidFill>
              </a:rPr>
              <a:t> </a:t>
            </a:r>
          </a:p>
          <a:p>
            <a:pPr algn="ctr">
              <a:defRPr/>
            </a:pPr>
            <a:r>
              <a:rPr lang="nb-NO" sz="2800" b="1" dirty="0" smtClean="0">
                <a:solidFill>
                  <a:srgbClr val="660066"/>
                </a:solidFill>
              </a:rPr>
              <a:t>in </a:t>
            </a:r>
            <a:r>
              <a:rPr lang="nb-NO" sz="2800" b="1" dirty="0" err="1" smtClean="0">
                <a:solidFill>
                  <a:srgbClr val="660066"/>
                </a:solidFill>
              </a:rPr>
              <a:t>prostate</a:t>
            </a:r>
            <a:r>
              <a:rPr lang="nb-NO" sz="2800" b="1" dirty="0" smtClean="0">
                <a:solidFill>
                  <a:srgbClr val="660066"/>
                </a:solidFill>
              </a:rPr>
              <a:t> cancer</a:t>
            </a:r>
            <a:endParaRPr lang="nb-NO" sz="2800" b="1" dirty="0">
              <a:solidFill>
                <a:srgbClr val="660066"/>
              </a:solidFill>
              <a:cs typeface="+mn-cs"/>
            </a:endParaRPr>
          </a:p>
        </p:txBody>
      </p:sp>
    </p:spTree>
    <p:extLst>
      <p:ext uri="{BB962C8B-B14F-4D97-AF65-F5344CB8AC3E}">
        <p14:creationId xmlns:p14="http://schemas.microsoft.com/office/powerpoint/2010/main" val="330877420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http://tma.oncolex.no/tma/data/M61/1547-376.jpg"/>
          <p:cNvPicPr>
            <a:picLocks noChangeAspect="1" noChangeArrowheads="1"/>
          </p:cNvPicPr>
          <p:nvPr/>
        </p:nvPicPr>
        <p:blipFill>
          <a:blip r:embed="rId2" cstate="print"/>
          <a:srcRect l="17152" t="10202" r="9468" b="3851"/>
          <a:stretch>
            <a:fillRect/>
          </a:stretch>
        </p:blipFill>
        <p:spPr bwMode="auto">
          <a:xfrm>
            <a:off x="679450" y="1363115"/>
            <a:ext cx="1593850" cy="1619250"/>
          </a:xfrm>
          <a:prstGeom prst="rect">
            <a:avLst/>
          </a:prstGeom>
          <a:noFill/>
          <a:ln w="9525">
            <a:noFill/>
            <a:miter lim="800000"/>
            <a:headEnd/>
            <a:tailEnd/>
          </a:ln>
        </p:spPr>
      </p:pic>
      <p:pic>
        <p:nvPicPr>
          <p:cNvPr id="19459" name="Picture 1" descr="http://tma.oncolex.no/tma/data/M61/1547-2.jpg"/>
          <p:cNvPicPr>
            <a:picLocks noChangeAspect="1" noChangeArrowheads="1"/>
          </p:cNvPicPr>
          <p:nvPr/>
        </p:nvPicPr>
        <p:blipFill>
          <a:blip r:embed="rId3" cstate="print"/>
          <a:srcRect l="12138" t="5608" r="14955" b="2791"/>
          <a:stretch>
            <a:fillRect/>
          </a:stretch>
        </p:blipFill>
        <p:spPr bwMode="auto">
          <a:xfrm>
            <a:off x="2540000" y="1372640"/>
            <a:ext cx="1577975" cy="1619250"/>
          </a:xfrm>
          <a:prstGeom prst="rect">
            <a:avLst/>
          </a:prstGeom>
          <a:noFill/>
          <a:ln w="9525">
            <a:noFill/>
            <a:miter lim="800000"/>
            <a:headEnd/>
            <a:tailEnd/>
          </a:ln>
        </p:spPr>
      </p:pic>
      <p:sp>
        <p:nvSpPr>
          <p:cNvPr id="19460" name="TextBox 4"/>
          <p:cNvSpPr txBox="1">
            <a:spLocks noChangeArrowheads="1"/>
          </p:cNvSpPr>
          <p:nvPr/>
        </p:nvSpPr>
        <p:spPr bwMode="auto">
          <a:xfrm>
            <a:off x="1066800" y="2912833"/>
            <a:ext cx="819150" cy="307777"/>
          </a:xfrm>
          <a:prstGeom prst="rect">
            <a:avLst/>
          </a:prstGeom>
          <a:noFill/>
          <a:ln w="9525">
            <a:noFill/>
            <a:miter lim="800000"/>
            <a:headEnd/>
            <a:tailEnd/>
          </a:ln>
        </p:spPr>
        <p:txBody>
          <a:bodyPr>
            <a:spAutoFit/>
          </a:bodyPr>
          <a:lstStyle/>
          <a:p>
            <a:pPr algn="ctr"/>
            <a:r>
              <a:rPr lang="nb-NO" sz="1400" b="1" dirty="0">
                <a:latin typeface="+mn-lt"/>
                <a:cs typeface="Times New Roman" pitchFamily="18" charset="0"/>
              </a:rPr>
              <a:t>Benign</a:t>
            </a:r>
          </a:p>
        </p:txBody>
      </p:sp>
      <p:sp>
        <p:nvSpPr>
          <p:cNvPr id="19461" name="Text Box 393"/>
          <p:cNvSpPr txBox="1">
            <a:spLocks noChangeArrowheads="1"/>
          </p:cNvSpPr>
          <p:nvPr/>
        </p:nvSpPr>
        <p:spPr bwMode="auto">
          <a:xfrm>
            <a:off x="138113" y="1013865"/>
            <a:ext cx="476250" cy="461665"/>
          </a:xfrm>
          <a:prstGeom prst="rect">
            <a:avLst/>
          </a:prstGeom>
          <a:noFill/>
          <a:ln w="9525">
            <a:noFill/>
            <a:miter lim="800000"/>
            <a:headEnd/>
            <a:tailEnd/>
          </a:ln>
        </p:spPr>
        <p:txBody>
          <a:bodyPr>
            <a:spAutoFit/>
          </a:bodyPr>
          <a:lstStyle/>
          <a:p>
            <a:r>
              <a:rPr lang="nb-NO" sz="2400" b="1" dirty="0" smtClean="0">
                <a:latin typeface="+mj-lt"/>
                <a:cs typeface="Times New Roman" panose="02020603050405020304" pitchFamily="18" charset="0"/>
              </a:rPr>
              <a:t>A</a:t>
            </a:r>
            <a:endParaRPr lang="nb-NO" sz="2400" b="1" dirty="0">
              <a:latin typeface="+mj-lt"/>
              <a:cs typeface="Times New Roman" panose="02020603050405020304" pitchFamily="18" charset="0"/>
            </a:endParaRPr>
          </a:p>
        </p:txBody>
      </p:sp>
      <p:sp>
        <p:nvSpPr>
          <p:cNvPr id="19463" name="Text Box 409"/>
          <p:cNvSpPr txBox="1">
            <a:spLocks noChangeArrowheads="1"/>
          </p:cNvSpPr>
          <p:nvPr/>
        </p:nvSpPr>
        <p:spPr bwMode="auto">
          <a:xfrm>
            <a:off x="4900613" y="1013865"/>
            <a:ext cx="406932"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B</a:t>
            </a:r>
            <a:endParaRPr lang="nb-NO" sz="2400" b="1" dirty="0">
              <a:latin typeface="+mj-lt"/>
              <a:cs typeface="Times New Roman" panose="02020603050405020304" pitchFamily="18" charset="0"/>
            </a:endParaRPr>
          </a:p>
        </p:txBody>
      </p:sp>
      <p:pic>
        <p:nvPicPr>
          <p:cNvPr id="19464" name="Picture 10" descr="sXBP1 IHC bar graph 2012-05-24.v2.jpg"/>
          <p:cNvPicPr>
            <a:picLocks noChangeAspect="1"/>
          </p:cNvPicPr>
          <p:nvPr/>
        </p:nvPicPr>
        <p:blipFill>
          <a:blip r:embed="rId4" cstate="print"/>
          <a:srcRect t="14638" r="40109" b="19420"/>
          <a:stretch>
            <a:fillRect/>
          </a:stretch>
        </p:blipFill>
        <p:spPr bwMode="auto">
          <a:xfrm>
            <a:off x="5311775" y="1363115"/>
            <a:ext cx="2967038" cy="2451100"/>
          </a:xfrm>
          <a:prstGeom prst="rect">
            <a:avLst/>
          </a:prstGeom>
          <a:noFill/>
          <a:ln w="9525">
            <a:noFill/>
            <a:miter lim="800000"/>
            <a:headEnd/>
            <a:tailEnd/>
          </a:ln>
        </p:spPr>
      </p:pic>
      <p:sp>
        <p:nvSpPr>
          <p:cNvPr id="19466" name="TextBox 11"/>
          <p:cNvSpPr txBox="1">
            <a:spLocks noChangeArrowheads="1"/>
          </p:cNvSpPr>
          <p:nvPr/>
        </p:nvSpPr>
        <p:spPr bwMode="auto">
          <a:xfrm>
            <a:off x="2767013" y="2912833"/>
            <a:ext cx="1047750" cy="307777"/>
          </a:xfrm>
          <a:prstGeom prst="rect">
            <a:avLst/>
          </a:prstGeom>
          <a:noFill/>
          <a:ln w="9525">
            <a:noFill/>
            <a:miter lim="800000"/>
            <a:headEnd/>
            <a:tailEnd/>
          </a:ln>
        </p:spPr>
        <p:txBody>
          <a:bodyPr>
            <a:spAutoFit/>
          </a:bodyPr>
          <a:lstStyle/>
          <a:p>
            <a:pPr algn="ctr"/>
            <a:r>
              <a:rPr lang="nb-NO" sz="1400" b="1">
                <a:latin typeface="+mn-lt"/>
                <a:cs typeface="Times New Roman" pitchFamily="18" charset="0"/>
              </a:rPr>
              <a:t>Tumor</a:t>
            </a:r>
            <a:endParaRPr lang="nb-NO" sz="1400">
              <a:latin typeface="+mn-lt"/>
              <a:cs typeface="Times New Roman" panose="02020603050405020304" pitchFamily="18" charset="0"/>
            </a:endParaRPr>
          </a:p>
        </p:txBody>
      </p:sp>
      <p:grpSp>
        <p:nvGrpSpPr>
          <p:cNvPr id="2" name="Group 1"/>
          <p:cNvGrpSpPr/>
          <p:nvPr/>
        </p:nvGrpSpPr>
        <p:grpSpPr>
          <a:xfrm>
            <a:off x="213751" y="4235582"/>
            <a:ext cx="8285800" cy="2477839"/>
            <a:chOff x="213751" y="4235582"/>
            <a:chExt cx="8285800" cy="2477839"/>
          </a:xfrm>
        </p:grpSpPr>
        <p:sp>
          <p:nvSpPr>
            <p:cNvPr id="19465" name="Text Box 409"/>
            <p:cNvSpPr txBox="1">
              <a:spLocks noChangeArrowheads="1"/>
            </p:cNvSpPr>
            <p:nvPr/>
          </p:nvSpPr>
          <p:spPr bwMode="auto">
            <a:xfrm>
              <a:off x="213751" y="4235582"/>
              <a:ext cx="406932"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C</a:t>
              </a:r>
              <a:endParaRPr lang="nb-NO" sz="2400" b="1" dirty="0">
                <a:latin typeface="+mj-lt"/>
                <a:cs typeface="Times New Roman" panose="02020603050405020304" pitchFamily="18" charset="0"/>
              </a:endParaRPr>
            </a:p>
          </p:txBody>
        </p:sp>
        <p:grpSp>
          <p:nvGrpSpPr>
            <p:cNvPr id="19467" name="Group 14"/>
            <p:cNvGrpSpPr>
              <a:grpSpLocks/>
            </p:cNvGrpSpPr>
            <p:nvPr/>
          </p:nvGrpSpPr>
          <p:grpSpPr bwMode="auto">
            <a:xfrm>
              <a:off x="507438" y="4645157"/>
              <a:ext cx="2942289" cy="2068264"/>
              <a:chOff x="485775" y="1514475"/>
              <a:chExt cx="3981450" cy="2942895"/>
            </a:xfrm>
          </p:grpSpPr>
          <p:pic>
            <p:nvPicPr>
              <p:cNvPr id="19527" name="Picture 15" descr="sXBP and KLK4 images.jpg"/>
              <p:cNvPicPr>
                <a:picLocks noChangeAspect="1"/>
              </p:cNvPicPr>
              <p:nvPr/>
            </p:nvPicPr>
            <p:blipFill>
              <a:blip r:embed="rId5" cstate="print"/>
              <a:srcRect t="2724" r="77821" b="50000"/>
              <a:stretch>
                <a:fillRect/>
              </a:stretch>
            </p:blipFill>
            <p:spPr bwMode="auto">
              <a:xfrm>
                <a:off x="485775" y="1514475"/>
                <a:ext cx="1447800" cy="2314575"/>
              </a:xfrm>
              <a:prstGeom prst="rect">
                <a:avLst/>
              </a:prstGeom>
              <a:noFill/>
              <a:ln w="9525">
                <a:noFill/>
                <a:miter lim="800000"/>
                <a:headEnd/>
                <a:tailEnd/>
              </a:ln>
            </p:spPr>
          </p:pic>
          <p:pic>
            <p:nvPicPr>
              <p:cNvPr id="19528" name="Picture 16" descr="sXBP and KLK4 images.jpg"/>
              <p:cNvPicPr>
                <a:picLocks noChangeAspect="1"/>
              </p:cNvPicPr>
              <p:nvPr/>
            </p:nvPicPr>
            <p:blipFill>
              <a:blip r:embed="rId5" cstate="print"/>
              <a:srcRect l="28017" t="2724" r="53162" b="50000"/>
              <a:stretch>
                <a:fillRect/>
              </a:stretch>
            </p:blipFill>
            <p:spPr bwMode="auto">
              <a:xfrm>
                <a:off x="1962150" y="1514475"/>
                <a:ext cx="1228725" cy="2314575"/>
              </a:xfrm>
              <a:prstGeom prst="rect">
                <a:avLst/>
              </a:prstGeom>
              <a:noFill/>
              <a:ln w="9525">
                <a:noFill/>
                <a:miter lim="800000"/>
                <a:headEnd/>
                <a:tailEnd/>
              </a:ln>
            </p:spPr>
          </p:pic>
          <p:pic>
            <p:nvPicPr>
              <p:cNvPr id="19530" name="Picture 18" descr="sXBP and KLK4 images.jpg"/>
              <p:cNvPicPr>
                <a:picLocks noChangeAspect="1"/>
              </p:cNvPicPr>
              <p:nvPr/>
            </p:nvPicPr>
            <p:blipFill>
              <a:blip r:embed="rId5" cstate="print"/>
              <a:srcRect l="52966" t="2724" r="28355" b="50000"/>
              <a:stretch>
                <a:fillRect/>
              </a:stretch>
            </p:blipFill>
            <p:spPr bwMode="auto">
              <a:xfrm>
                <a:off x="3248025" y="1514475"/>
                <a:ext cx="1219200" cy="2314575"/>
              </a:xfrm>
              <a:prstGeom prst="rect">
                <a:avLst/>
              </a:prstGeom>
              <a:noFill/>
              <a:ln w="9525">
                <a:noFill/>
                <a:miter lim="800000"/>
                <a:headEnd/>
                <a:tailEnd/>
              </a:ln>
            </p:spPr>
          </p:pic>
          <p:sp>
            <p:nvSpPr>
              <p:cNvPr id="19531" name="TextBox 19"/>
              <p:cNvSpPr txBox="1">
                <a:spLocks noChangeArrowheads="1"/>
              </p:cNvSpPr>
              <p:nvPr/>
            </p:nvSpPr>
            <p:spPr bwMode="auto">
              <a:xfrm>
                <a:off x="800103" y="3800475"/>
                <a:ext cx="1038223" cy="656895"/>
              </a:xfrm>
              <a:prstGeom prst="rect">
                <a:avLst/>
              </a:prstGeom>
              <a:noFill/>
              <a:ln w="9525">
                <a:noFill/>
                <a:miter lim="800000"/>
                <a:headEnd/>
                <a:tailEnd/>
              </a:ln>
            </p:spPr>
            <p:txBody>
              <a:bodyPr>
                <a:spAutoFit/>
              </a:bodyPr>
              <a:lstStyle/>
              <a:p>
                <a:pPr algn="ctr"/>
                <a:r>
                  <a:rPr lang="nb-NO" sz="1200" b="1" dirty="0" err="1">
                    <a:latin typeface="+mn-lt"/>
                    <a:cs typeface="Times New Roman" pitchFamily="18" charset="0"/>
                  </a:rPr>
                  <a:t>Untreated</a:t>
                </a:r>
                <a:endParaRPr lang="nb-NO" sz="1200" b="1" dirty="0">
                  <a:latin typeface="+mn-lt"/>
                  <a:cs typeface="Times New Roman" pitchFamily="18" charset="0"/>
                </a:endParaRPr>
              </a:p>
            </p:txBody>
          </p:sp>
          <p:sp>
            <p:nvSpPr>
              <p:cNvPr id="19532" name="TextBox 20"/>
              <p:cNvSpPr txBox="1">
                <a:spLocks noChangeArrowheads="1"/>
              </p:cNvSpPr>
              <p:nvPr/>
            </p:nvSpPr>
            <p:spPr bwMode="auto">
              <a:xfrm>
                <a:off x="2066925" y="3800475"/>
                <a:ext cx="1038223" cy="656895"/>
              </a:xfrm>
              <a:prstGeom prst="rect">
                <a:avLst/>
              </a:prstGeom>
              <a:noFill/>
              <a:ln w="9525">
                <a:noFill/>
                <a:miter lim="800000"/>
                <a:headEnd/>
                <a:tailEnd/>
              </a:ln>
            </p:spPr>
            <p:txBody>
              <a:bodyPr>
                <a:spAutoFit/>
              </a:bodyPr>
              <a:lstStyle/>
              <a:p>
                <a:pPr algn="ctr"/>
                <a:r>
                  <a:rPr lang="nb-NO" sz="1200" b="1">
                    <a:latin typeface="+mn-lt"/>
                    <a:cs typeface="Times New Roman" pitchFamily="18" charset="0"/>
                  </a:rPr>
                  <a:t>1-6 M NHT</a:t>
                </a:r>
              </a:p>
            </p:txBody>
          </p:sp>
          <p:sp>
            <p:nvSpPr>
              <p:cNvPr id="19533" name="TextBox 21"/>
              <p:cNvSpPr txBox="1">
                <a:spLocks noChangeArrowheads="1"/>
              </p:cNvSpPr>
              <p:nvPr/>
            </p:nvSpPr>
            <p:spPr bwMode="auto">
              <a:xfrm>
                <a:off x="3333750" y="3800475"/>
                <a:ext cx="1038223" cy="656895"/>
              </a:xfrm>
              <a:prstGeom prst="rect">
                <a:avLst/>
              </a:prstGeom>
              <a:noFill/>
              <a:ln w="9525">
                <a:noFill/>
                <a:miter lim="800000"/>
                <a:headEnd/>
                <a:tailEnd/>
              </a:ln>
            </p:spPr>
            <p:txBody>
              <a:bodyPr>
                <a:spAutoFit/>
              </a:bodyPr>
              <a:lstStyle/>
              <a:p>
                <a:pPr algn="ctr"/>
                <a:r>
                  <a:rPr lang="nb-NO" sz="1200" b="1">
                    <a:latin typeface="+mn-lt"/>
                    <a:cs typeface="Times New Roman" pitchFamily="18" charset="0"/>
                  </a:rPr>
                  <a:t>7-12 M NHT</a:t>
                </a:r>
              </a:p>
            </p:txBody>
          </p:sp>
        </p:grpSp>
        <p:sp>
          <p:nvSpPr>
            <p:cNvPr id="19468" name="Rectangle 165"/>
            <p:cNvSpPr>
              <a:spLocks noChangeArrowheads="1"/>
            </p:cNvSpPr>
            <p:nvPr/>
          </p:nvSpPr>
          <p:spPr bwMode="auto">
            <a:xfrm rot="16200000">
              <a:off x="5029978" y="5203553"/>
              <a:ext cx="1881374" cy="369332"/>
            </a:xfrm>
            <a:prstGeom prst="rect">
              <a:avLst/>
            </a:prstGeom>
            <a:noFill/>
            <a:ln w="9525">
              <a:noFill/>
              <a:miter lim="800000"/>
              <a:headEnd/>
              <a:tailEnd/>
            </a:ln>
          </p:spPr>
          <p:txBody>
            <a:bodyPr wrap="none" lIns="0" tIns="0" rIns="0" bIns="0">
              <a:spAutoFit/>
            </a:bodyPr>
            <a:lstStyle/>
            <a:p>
              <a:pPr algn="ctr"/>
              <a:r>
                <a:rPr lang="en-US" sz="1200" b="1" dirty="0">
                  <a:solidFill>
                    <a:srgbClr val="000000"/>
                  </a:solidFill>
                  <a:latin typeface="+mn-lt"/>
                  <a:cs typeface="Times New Roman" pitchFamily="18" charset="0"/>
                </a:rPr>
                <a:t>Relative XBP-1S  Staining</a:t>
              </a:r>
            </a:p>
            <a:p>
              <a:pPr algn="ctr"/>
              <a:r>
                <a:rPr lang="en-US" sz="1200" b="1" dirty="0">
                  <a:solidFill>
                    <a:srgbClr val="000000"/>
                  </a:solidFill>
                  <a:latin typeface="+mn-lt"/>
                  <a:cs typeface="Times New Roman" pitchFamily="18" charset="0"/>
                </a:rPr>
                <a:t> Intensity</a:t>
              </a:r>
              <a:endParaRPr lang="en-US" sz="1200" b="1" dirty="0">
                <a:latin typeface="+mn-lt"/>
                <a:cs typeface="Times New Roman" pitchFamily="18" charset="0"/>
              </a:endParaRPr>
            </a:p>
          </p:txBody>
        </p:sp>
        <p:sp>
          <p:nvSpPr>
            <p:cNvPr id="19469" name="Rectangle 162"/>
            <p:cNvSpPr>
              <a:spLocks noChangeArrowheads="1"/>
            </p:cNvSpPr>
            <p:nvPr/>
          </p:nvSpPr>
          <p:spPr bwMode="auto">
            <a:xfrm>
              <a:off x="6672339" y="6186731"/>
              <a:ext cx="1827212" cy="184666"/>
            </a:xfrm>
            <a:prstGeom prst="rect">
              <a:avLst/>
            </a:prstGeom>
            <a:noFill/>
            <a:ln w="9525">
              <a:noFill/>
              <a:miter lim="800000"/>
              <a:headEnd/>
              <a:tailEnd/>
            </a:ln>
          </p:spPr>
          <p:txBody>
            <a:bodyPr lIns="0" tIns="0" rIns="0" bIns="0">
              <a:spAutoFit/>
            </a:bodyPr>
            <a:lstStyle/>
            <a:p>
              <a:r>
                <a:rPr lang="en-US" sz="1200" b="1" dirty="0" err="1">
                  <a:solidFill>
                    <a:srgbClr val="000000"/>
                  </a:solidFill>
                  <a:latin typeface="+mn-lt"/>
                  <a:cs typeface="Times New Roman" pitchFamily="18" charset="0"/>
                </a:rPr>
                <a:t>Unt</a:t>
              </a:r>
              <a:r>
                <a:rPr lang="en-US" sz="1200" b="1" dirty="0">
                  <a:solidFill>
                    <a:srgbClr val="000000"/>
                  </a:solidFill>
                  <a:latin typeface="+mn-lt"/>
                  <a:cs typeface="Times New Roman" pitchFamily="18" charset="0"/>
                </a:rPr>
                <a:t>      </a:t>
              </a:r>
              <a:r>
                <a:rPr lang="en-US" sz="1200" b="1" dirty="0" smtClean="0">
                  <a:solidFill>
                    <a:srgbClr val="000000"/>
                  </a:solidFill>
                  <a:latin typeface="+mn-lt"/>
                  <a:cs typeface="Times New Roman" pitchFamily="18" charset="0"/>
                </a:rPr>
                <a:t>1-</a:t>
              </a:r>
              <a:r>
                <a:rPr lang="en-US" sz="1200" b="1" dirty="0">
                  <a:solidFill>
                    <a:srgbClr val="000000"/>
                  </a:solidFill>
                  <a:latin typeface="+mn-lt"/>
                  <a:cs typeface="Times New Roman" pitchFamily="18" charset="0"/>
                </a:rPr>
                <a:t>6  </a:t>
              </a:r>
              <a:r>
                <a:rPr lang="en-US" sz="1200" b="1" dirty="0" smtClean="0">
                  <a:solidFill>
                    <a:srgbClr val="000000"/>
                  </a:solidFill>
                  <a:latin typeface="+mn-lt"/>
                  <a:cs typeface="Times New Roman" pitchFamily="18" charset="0"/>
                </a:rPr>
                <a:t>   </a:t>
              </a:r>
              <a:r>
                <a:rPr lang="en-US" sz="1200" b="1" dirty="0">
                  <a:solidFill>
                    <a:srgbClr val="000000"/>
                  </a:solidFill>
                  <a:latin typeface="+mn-lt"/>
                  <a:cs typeface="Times New Roman" pitchFamily="18" charset="0"/>
                </a:rPr>
                <a:t>7-12     </a:t>
              </a:r>
              <a:endParaRPr lang="en-US" sz="1200" b="1" dirty="0">
                <a:latin typeface="+mn-lt"/>
                <a:cs typeface="Times New Roman" pitchFamily="18" charset="0"/>
              </a:endParaRPr>
            </a:p>
          </p:txBody>
        </p:sp>
        <p:sp>
          <p:nvSpPr>
            <p:cNvPr id="19471" name="Text Box 409"/>
            <p:cNvSpPr txBox="1">
              <a:spLocks noChangeArrowheads="1"/>
            </p:cNvSpPr>
            <p:nvPr/>
          </p:nvSpPr>
          <p:spPr bwMode="auto">
            <a:xfrm>
              <a:off x="4935973" y="4265856"/>
              <a:ext cx="406932" cy="461665"/>
            </a:xfrm>
            <a:prstGeom prst="rect">
              <a:avLst/>
            </a:prstGeom>
            <a:noFill/>
            <a:ln w="9525">
              <a:noFill/>
              <a:miter lim="800000"/>
              <a:headEnd/>
              <a:tailEnd/>
            </a:ln>
          </p:spPr>
          <p:txBody>
            <a:bodyPr wrap="none">
              <a:spAutoFit/>
            </a:bodyPr>
            <a:lstStyle/>
            <a:p>
              <a:r>
                <a:rPr lang="nb-NO" sz="2400" b="1" dirty="0" smtClean="0">
                  <a:latin typeface="+mj-lt"/>
                  <a:cs typeface="Times New Roman" panose="02020603050405020304" pitchFamily="18" charset="0"/>
                </a:rPr>
                <a:t>D</a:t>
              </a:r>
              <a:endParaRPr lang="nb-NO" sz="2400" b="1" dirty="0">
                <a:latin typeface="+mj-lt"/>
                <a:cs typeface="Times New Roman" panose="02020603050405020304" pitchFamily="18" charset="0"/>
              </a:endParaRPr>
            </a:p>
          </p:txBody>
        </p:sp>
        <p:sp>
          <p:nvSpPr>
            <p:cNvPr id="19472" name="Rectangle 65"/>
            <p:cNvSpPr>
              <a:spLocks noChangeArrowheads="1"/>
            </p:cNvSpPr>
            <p:nvPr/>
          </p:nvSpPr>
          <p:spPr bwMode="auto">
            <a:xfrm>
              <a:off x="6788226" y="4919906"/>
              <a:ext cx="0" cy="1246188"/>
            </a:xfrm>
            <a:prstGeom prst="rect">
              <a:avLst/>
            </a:prstGeom>
            <a:solidFill>
              <a:srgbClr val="FFFFFF"/>
            </a:solidFill>
            <a:ln w="9525">
              <a:noFill/>
              <a:miter lim="800000"/>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73" name="Rectangle 81"/>
            <p:cNvSpPr>
              <a:spLocks noChangeArrowheads="1"/>
            </p:cNvSpPr>
            <p:nvPr/>
          </p:nvSpPr>
          <p:spPr bwMode="auto">
            <a:xfrm>
              <a:off x="6423101" y="4688131"/>
              <a:ext cx="11113" cy="1476375"/>
            </a:xfrm>
            <a:prstGeom prst="rect">
              <a:avLst/>
            </a:prstGeom>
            <a:solidFill>
              <a:schemeClr val="tx1"/>
            </a:solidFill>
            <a:ln w="9525">
              <a:solidFill>
                <a:schemeClr val="tx1"/>
              </a:solidFill>
              <a:bevel/>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74" name="Freeform 82"/>
            <p:cNvSpPr>
              <a:spLocks noEditPoints="1"/>
            </p:cNvSpPr>
            <p:nvPr/>
          </p:nvSpPr>
          <p:spPr bwMode="auto">
            <a:xfrm>
              <a:off x="6385001" y="4789731"/>
              <a:ext cx="44450" cy="1382713"/>
            </a:xfrm>
            <a:custGeom>
              <a:avLst/>
              <a:gdLst>
                <a:gd name="T0" fmla="*/ 0 w 23"/>
                <a:gd name="T1" fmla="*/ 2147483647 h 774"/>
                <a:gd name="T2" fmla="*/ 2147483647 w 23"/>
                <a:gd name="T3" fmla="*/ 2147483647 h 774"/>
                <a:gd name="T4" fmla="*/ 2147483647 w 23"/>
                <a:gd name="T5" fmla="*/ 2147483647 h 774"/>
                <a:gd name="T6" fmla="*/ 0 w 23"/>
                <a:gd name="T7" fmla="*/ 2147483647 h 774"/>
                <a:gd name="T8" fmla="*/ 0 w 23"/>
                <a:gd name="T9" fmla="*/ 2147483647 h 774"/>
                <a:gd name="T10" fmla="*/ 0 w 23"/>
                <a:gd name="T11" fmla="*/ 2147483647 h 774"/>
                <a:gd name="T12" fmla="*/ 2147483647 w 23"/>
                <a:gd name="T13" fmla="*/ 2147483647 h 774"/>
                <a:gd name="T14" fmla="*/ 2147483647 w 23"/>
                <a:gd name="T15" fmla="*/ 2147483647 h 774"/>
                <a:gd name="T16" fmla="*/ 0 w 23"/>
                <a:gd name="T17" fmla="*/ 2147483647 h 774"/>
                <a:gd name="T18" fmla="*/ 0 w 23"/>
                <a:gd name="T19" fmla="*/ 2147483647 h 774"/>
                <a:gd name="T20" fmla="*/ 0 w 23"/>
                <a:gd name="T21" fmla="*/ 2147483647 h 774"/>
                <a:gd name="T22" fmla="*/ 2147483647 w 23"/>
                <a:gd name="T23" fmla="*/ 2147483647 h 774"/>
                <a:gd name="T24" fmla="*/ 2147483647 w 23"/>
                <a:gd name="T25" fmla="*/ 2147483647 h 774"/>
                <a:gd name="T26" fmla="*/ 0 w 23"/>
                <a:gd name="T27" fmla="*/ 2147483647 h 774"/>
                <a:gd name="T28" fmla="*/ 0 w 23"/>
                <a:gd name="T29" fmla="*/ 2147483647 h 774"/>
                <a:gd name="T30" fmla="*/ 0 w 23"/>
                <a:gd name="T31" fmla="*/ 2147483647 h 774"/>
                <a:gd name="T32" fmla="*/ 2147483647 w 23"/>
                <a:gd name="T33" fmla="*/ 2147483647 h 774"/>
                <a:gd name="T34" fmla="*/ 2147483647 w 23"/>
                <a:gd name="T35" fmla="*/ 2147483647 h 774"/>
                <a:gd name="T36" fmla="*/ 0 w 23"/>
                <a:gd name="T37" fmla="*/ 2147483647 h 774"/>
                <a:gd name="T38" fmla="*/ 0 w 23"/>
                <a:gd name="T39" fmla="*/ 2147483647 h 774"/>
                <a:gd name="T40" fmla="*/ 0 w 23"/>
                <a:gd name="T41" fmla="*/ 2147483647 h 774"/>
                <a:gd name="T42" fmla="*/ 2147483647 w 23"/>
                <a:gd name="T43" fmla="*/ 2147483647 h 774"/>
                <a:gd name="T44" fmla="*/ 2147483647 w 23"/>
                <a:gd name="T45" fmla="*/ 2147483647 h 774"/>
                <a:gd name="T46" fmla="*/ 0 w 23"/>
                <a:gd name="T47" fmla="*/ 2147483647 h 774"/>
                <a:gd name="T48" fmla="*/ 0 w 23"/>
                <a:gd name="T49" fmla="*/ 2147483647 h 774"/>
                <a:gd name="T50" fmla="*/ 0 w 23"/>
                <a:gd name="T51" fmla="*/ 2147483647 h 774"/>
                <a:gd name="T52" fmla="*/ 2147483647 w 23"/>
                <a:gd name="T53" fmla="*/ 2147483647 h 774"/>
                <a:gd name="T54" fmla="*/ 2147483647 w 23"/>
                <a:gd name="T55" fmla="*/ 2147483647 h 774"/>
                <a:gd name="T56" fmla="*/ 0 w 23"/>
                <a:gd name="T57" fmla="*/ 2147483647 h 774"/>
                <a:gd name="T58" fmla="*/ 0 w 23"/>
                <a:gd name="T59" fmla="*/ 2147483647 h 774"/>
                <a:gd name="T60" fmla="*/ 0 w 23"/>
                <a:gd name="T61" fmla="*/ 0 h 774"/>
                <a:gd name="T62" fmla="*/ 2147483647 w 23"/>
                <a:gd name="T63" fmla="*/ 0 h 774"/>
                <a:gd name="T64" fmla="*/ 2147483647 w 23"/>
                <a:gd name="T65" fmla="*/ 2147483647 h 774"/>
                <a:gd name="T66" fmla="*/ 0 w 23"/>
                <a:gd name="T67" fmla="*/ 2147483647 h 774"/>
                <a:gd name="T68" fmla="*/ 0 w 23"/>
                <a:gd name="T69" fmla="*/ 0 h 7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
                <a:gd name="T106" fmla="*/ 0 h 774"/>
                <a:gd name="T107" fmla="*/ 23 w 23"/>
                <a:gd name="T108" fmla="*/ 774 h 7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 h="774">
                  <a:moveTo>
                    <a:pt x="0" y="768"/>
                  </a:moveTo>
                  <a:lnTo>
                    <a:pt x="23" y="768"/>
                  </a:lnTo>
                  <a:lnTo>
                    <a:pt x="23" y="774"/>
                  </a:lnTo>
                  <a:lnTo>
                    <a:pt x="0" y="774"/>
                  </a:lnTo>
                  <a:lnTo>
                    <a:pt x="0" y="768"/>
                  </a:lnTo>
                  <a:close/>
                  <a:moveTo>
                    <a:pt x="0" y="640"/>
                  </a:moveTo>
                  <a:lnTo>
                    <a:pt x="23" y="640"/>
                  </a:lnTo>
                  <a:lnTo>
                    <a:pt x="23" y="646"/>
                  </a:lnTo>
                  <a:lnTo>
                    <a:pt x="0" y="646"/>
                  </a:lnTo>
                  <a:lnTo>
                    <a:pt x="0" y="640"/>
                  </a:lnTo>
                  <a:close/>
                  <a:moveTo>
                    <a:pt x="0" y="512"/>
                  </a:moveTo>
                  <a:lnTo>
                    <a:pt x="23" y="512"/>
                  </a:lnTo>
                  <a:lnTo>
                    <a:pt x="23" y="518"/>
                  </a:lnTo>
                  <a:lnTo>
                    <a:pt x="0" y="518"/>
                  </a:lnTo>
                  <a:lnTo>
                    <a:pt x="0" y="512"/>
                  </a:lnTo>
                  <a:close/>
                  <a:moveTo>
                    <a:pt x="0" y="384"/>
                  </a:moveTo>
                  <a:lnTo>
                    <a:pt x="23" y="384"/>
                  </a:lnTo>
                  <a:lnTo>
                    <a:pt x="23" y="390"/>
                  </a:lnTo>
                  <a:lnTo>
                    <a:pt x="0" y="390"/>
                  </a:lnTo>
                  <a:lnTo>
                    <a:pt x="0" y="384"/>
                  </a:lnTo>
                  <a:close/>
                  <a:moveTo>
                    <a:pt x="0" y="256"/>
                  </a:moveTo>
                  <a:lnTo>
                    <a:pt x="23" y="256"/>
                  </a:lnTo>
                  <a:lnTo>
                    <a:pt x="23" y="262"/>
                  </a:lnTo>
                  <a:lnTo>
                    <a:pt x="0" y="262"/>
                  </a:lnTo>
                  <a:lnTo>
                    <a:pt x="0" y="256"/>
                  </a:lnTo>
                  <a:close/>
                  <a:moveTo>
                    <a:pt x="0" y="128"/>
                  </a:moveTo>
                  <a:lnTo>
                    <a:pt x="23" y="128"/>
                  </a:lnTo>
                  <a:lnTo>
                    <a:pt x="23" y="134"/>
                  </a:lnTo>
                  <a:lnTo>
                    <a:pt x="0" y="134"/>
                  </a:lnTo>
                  <a:lnTo>
                    <a:pt x="0" y="128"/>
                  </a:lnTo>
                  <a:close/>
                  <a:moveTo>
                    <a:pt x="0" y="0"/>
                  </a:moveTo>
                  <a:lnTo>
                    <a:pt x="23" y="0"/>
                  </a:lnTo>
                  <a:lnTo>
                    <a:pt x="23" y="6"/>
                  </a:lnTo>
                  <a:lnTo>
                    <a:pt x="0" y="6"/>
                  </a:lnTo>
                  <a:lnTo>
                    <a:pt x="0" y="0"/>
                  </a:lnTo>
                  <a:close/>
                </a:path>
              </a:pathLst>
            </a:custGeom>
            <a:solidFill>
              <a:srgbClr val="868686"/>
            </a:solidFill>
            <a:ln w="9525" cap="flat">
              <a:solidFill>
                <a:schemeClr val="tx1"/>
              </a:solidFill>
              <a:prstDash val="solid"/>
              <a:bevel/>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75" name="Rectangle 83"/>
            <p:cNvSpPr>
              <a:spLocks noChangeArrowheads="1"/>
            </p:cNvSpPr>
            <p:nvPr/>
          </p:nvSpPr>
          <p:spPr bwMode="auto">
            <a:xfrm>
              <a:off x="6429451" y="6161331"/>
              <a:ext cx="2041525" cy="11113"/>
            </a:xfrm>
            <a:prstGeom prst="rect">
              <a:avLst/>
            </a:prstGeom>
            <a:solidFill>
              <a:schemeClr val="tx1"/>
            </a:solidFill>
            <a:ln w="9525">
              <a:solidFill>
                <a:schemeClr val="tx1"/>
              </a:solidFill>
              <a:bevel/>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76" name="Rectangle 84"/>
            <p:cNvSpPr>
              <a:spLocks noChangeArrowheads="1"/>
            </p:cNvSpPr>
            <p:nvPr/>
          </p:nvSpPr>
          <p:spPr bwMode="auto">
            <a:xfrm>
              <a:off x="6277051" y="6074019"/>
              <a:ext cx="76944"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0</a:t>
              </a:r>
              <a:endParaRPr lang="nb-NO" sz="1200" b="1">
                <a:latin typeface="Times New Roman" pitchFamily="18" charset="0"/>
                <a:cs typeface="Times New Roman" pitchFamily="18" charset="0"/>
              </a:endParaRPr>
            </a:p>
          </p:txBody>
        </p:sp>
        <p:sp>
          <p:nvSpPr>
            <p:cNvPr id="19477" name="Rectangle 85"/>
            <p:cNvSpPr>
              <a:spLocks noChangeArrowheads="1"/>
            </p:cNvSpPr>
            <p:nvPr/>
          </p:nvSpPr>
          <p:spPr bwMode="auto">
            <a:xfrm>
              <a:off x="6175451" y="5854944"/>
              <a:ext cx="192360"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0.5</a:t>
              </a:r>
              <a:endParaRPr lang="nb-NO" sz="1200" b="1">
                <a:latin typeface="Times New Roman" pitchFamily="18" charset="0"/>
                <a:cs typeface="Times New Roman" pitchFamily="18" charset="0"/>
              </a:endParaRPr>
            </a:p>
          </p:txBody>
        </p:sp>
        <p:sp>
          <p:nvSpPr>
            <p:cNvPr id="19478" name="Rectangle 86"/>
            <p:cNvSpPr>
              <a:spLocks noChangeArrowheads="1"/>
            </p:cNvSpPr>
            <p:nvPr/>
          </p:nvSpPr>
          <p:spPr bwMode="auto">
            <a:xfrm>
              <a:off x="6175451" y="5635869"/>
              <a:ext cx="192360"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1.0</a:t>
              </a:r>
              <a:endParaRPr lang="nb-NO" sz="1200" b="1">
                <a:latin typeface="Times New Roman" pitchFamily="18" charset="0"/>
                <a:cs typeface="Times New Roman" pitchFamily="18" charset="0"/>
              </a:endParaRPr>
            </a:p>
          </p:txBody>
        </p:sp>
        <p:sp>
          <p:nvSpPr>
            <p:cNvPr id="19479" name="Rectangle 87"/>
            <p:cNvSpPr>
              <a:spLocks noChangeArrowheads="1"/>
            </p:cNvSpPr>
            <p:nvPr/>
          </p:nvSpPr>
          <p:spPr bwMode="auto">
            <a:xfrm>
              <a:off x="6175451" y="5404094"/>
              <a:ext cx="192360"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1.5</a:t>
              </a:r>
              <a:endParaRPr lang="nb-NO" sz="1200" b="1">
                <a:latin typeface="Times New Roman" pitchFamily="18" charset="0"/>
                <a:cs typeface="Times New Roman" pitchFamily="18" charset="0"/>
              </a:endParaRPr>
            </a:p>
          </p:txBody>
        </p:sp>
        <p:sp>
          <p:nvSpPr>
            <p:cNvPr id="19480" name="Rectangle 88"/>
            <p:cNvSpPr>
              <a:spLocks noChangeArrowheads="1"/>
            </p:cNvSpPr>
            <p:nvPr/>
          </p:nvSpPr>
          <p:spPr bwMode="auto">
            <a:xfrm>
              <a:off x="6175451" y="5164381"/>
              <a:ext cx="192360"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2.0</a:t>
              </a:r>
              <a:endParaRPr lang="nb-NO" sz="1200" b="1">
                <a:latin typeface="Times New Roman" pitchFamily="18" charset="0"/>
                <a:cs typeface="Times New Roman" pitchFamily="18" charset="0"/>
              </a:endParaRPr>
            </a:p>
          </p:txBody>
        </p:sp>
        <p:sp>
          <p:nvSpPr>
            <p:cNvPr id="19481" name="Rectangle 89"/>
            <p:cNvSpPr>
              <a:spLocks noChangeArrowheads="1"/>
            </p:cNvSpPr>
            <p:nvPr/>
          </p:nvSpPr>
          <p:spPr bwMode="auto">
            <a:xfrm>
              <a:off x="6175451" y="4934194"/>
              <a:ext cx="192360" cy="184666"/>
            </a:xfrm>
            <a:prstGeom prst="rect">
              <a:avLst/>
            </a:prstGeom>
            <a:noFill/>
            <a:ln w="9525">
              <a:noFill/>
              <a:miter lim="800000"/>
              <a:headEnd/>
              <a:tailEnd/>
            </a:ln>
          </p:spPr>
          <p:txBody>
            <a:bodyPr wrap="none" lIns="0" tIns="0" rIns="0" bIns="0">
              <a:spAutoFit/>
            </a:bodyPr>
            <a:lstStyle/>
            <a:p>
              <a:r>
                <a:rPr lang="nb-NO" sz="1200" b="1">
                  <a:solidFill>
                    <a:srgbClr val="000000"/>
                  </a:solidFill>
                  <a:latin typeface="Times New Roman" panose="02020603050405020304" pitchFamily="18" charset="0"/>
                  <a:cs typeface="Times New Roman" pitchFamily="18" charset="0"/>
                </a:rPr>
                <a:t>2.5</a:t>
              </a:r>
              <a:endParaRPr lang="nb-NO" sz="1200" b="1">
                <a:latin typeface="Times New Roman" pitchFamily="18" charset="0"/>
                <a:cs typeface="Times New Roman" pitchFamily="18" charset="0"/>
              </a:endParaRPr>
            </a:p>
          </p:txBody>
        </p:sp>
        <p:sp>
          <p:nvSpPr>
            <p:cNvPr id="19482" name="Rectangle 90"/>
            <p:cNvSpPr>
              <a:spLocks noChangeArrowheads="1"/>
            </p:cNvSpPr>
            <p:nvPr/>
          </p:nvSpPr>
          <p:spPr bwMode="auto">
            <a:xfrm>
              <a:off x="6175451" y="4716706"/>
              <a:ext cx="192360" cy="184666"/>
            </a:xfrm>
            <a:prstGeom prst="rect">
              <a:avLst/>
            </a:prstGeom>
            <a:noFill/>
            <a:ln w="9525">
              <a:noFill/>
              <a:miter lim="800000"/>
              <a:headEnd/>
              <a:tailEnd/>
            </a:ln>
          </p:spPr>
          <p:txBody>
            <a:bodyPr wrap="none" lIns="0" tIns="0" rIns="0" bIns="0">
              <a:spAutoFit/>
            </a:bodyPr>
            <a:lstStyle/>
            <a:p>
              <a:r>
                <a:rPr lang="nb-NO" sz="1200" b="1" dirty="0">
                  <a:solidFill>
                    <a:srgbClr val="000000"/>
                  </a:solidFill>
                  <a:latin typeface="Times New Roman" panose="02020603050405020304" pitchFamily="18" charset="0"/>
                  <a:cs typeface="Times New Roman" pitchFamily="18" charset="0"/>
                </a:rPr>
                <a:t>3.0</a:t>
              </a:r>
              <a:endParaRPr lang="nb-NO" sz="1200" b="1" dirty="0">
                <a:latin typeface="Times New Roman" pitchFamily="18" charset="0"/>
                <a:cs typeface="Times New Roman" pitchFamily="18" charset="0"/>
              </a:endParaRPr>
            </a:p>
          </p:txBody>
        </p:sp>
        <p:sp>
          <p:nvSpPr>
            <p:cNvPr id="129" name="Rectangle 128"/>
            <p:cNvSpPr/>
            <p:nvPr/>
          </p:nvSpPr>
          <p:spPr>
            <a:xfrm>
              <a:off x="7623251" y="5104056"/>
              <a:ext cx="255588" cy="1069975"/>
            </a:xfrm>
            <a:prstGeom prst="rect">
              <a:avLst/>
            </a:prstGeom>
            <a:solidFill>
              <a:srgbClr val="C0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latin typeface="Times New Roman" panose="02020603050405020304" pitchFamily="18" charset="0"/>
                <a:cs typeface="Times New Roman" panose="02020603050405020304" pitchFamily="18" charset="0"/>
              </a:endParaRPr>
            </a:p>
          </p:txBody>
        </p:sp>
        <p:sp>
          <p:nvSpPr>
            <p:cNvPr id="130" name="Rectangle 129"/>
            <p:cNvSpPr/>
            <p:nvPr/>
          </p:nvSpPr>
          <p:spPr>
            <a:xfrm>
              <a:off x="7137476" y="5113581"/>
              <a:ext cx="255588" cy="1058863"/>
            </a:xfrm>
            <a:prstGeom prst="rect">
              <a:avLst/>
            </a:prstGeom>
            <a:solidFill>
              <a:srgbClr val="0070C0"/>
            </a:solidFill>
            <a:ln w="158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31" name="Rectangle 130"/>
            <p:cNvSpPr/>
            <p:nvPr/>
          </p:nvSpPr>
          <p:spPr>
            <a:xfrm>
              <a:off x="6651701" y="4913556"/>
              <a:ext cx="255588" cy="1255713"/>
            </a:xfrm>
            <a:prstGeom prst="rect">
              <a:avLst/>
            </a:prstGeom>
            <a:solidFill>
              <a:schemeClr val="accent4">
                <a:lumMod val="65000"/>
                <a:lumOff val="3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latin typeface="Times New Roman" panose="02020603050405020304" pitchFamily="18" charset="0"/>
                <a:cs typeface="Times New Roman" panose="02020603050405020304" pitchFamily="18" charset="0"/>
              </a:endParaRPr>
            </a:p>
          </p:txBody>
        </p:sp>
        <p:sp>
          <p:nvSpPr>
            <p:cNvPr id="19488" name="Freeform 74"/>
            <p:cNvSpPr>
              <a:spLocks noEditPoints="1"/>
            </p:cNvSpPr>
            <p:nvPr/>
          </p:nvSpPr>
          <p:spPr bwMode="auto">
            <a:xfrm>
              <a:off x="6743776" y="4848469"/>
              <a:ext cx="65088" cy="125412"/>
            </a:xfrm>
            <a:custGeom>
              <a:avLst/>
              <a:gdLst>
                <a:gd name="T0" fmla="*/ 2147483647 w 35"/>
                <a:gd name="T1" fmla="*/ 2147483647 h 70"/>
                <a:gd name="T2" fmla="*/ 2147483647 w 35"/>
                <a:gd name="T3" fmla="*/ 2147483647 h 70"/>
                <a:gd name="T4" fmla="*/ 2147483647 w 35"/>
                <a:gd name="T5" fmla="*/ 2147483647 h 70"/>
                <a:gd name="T6" fmla="*/ 2147483647 w 35"/>
                <a:gd name="T7" fmla="*/ 2147483647 h 70"/>
                <a:gd name="T8" fmla="*/ 2147483647 w 35"/>
                <a:gd name="T9" fmla="*/ 2147483647 h 70"/>
                <a:gd name="T10" fmla="*/ 2147483647 w 35"/>
                <a:gd name="T11" fmla="*/ 2147483647 h 70"/>
                <a:gd name="T12" fmla="*/ 2147483647 w 35"/>
                <a:gd name="T13" fmla="*/ 2147483647 h 70"/>
                <a:gd name="T14" fmla="*/ 0 w 35"/>
                <a:gd name="T15" fmla="*/ 2147483647 h 70"/>
                <a:gd name="T16" fmla="*/ 2147483647 w 35"/>
                <a:gd name="T17" fmla="*/ 2147483647 h 70"/>
                <a:gd name="T18" fmla="*/ 2147483647 w 35"/>
                <a:gd name="T19" fmla="*/ 2147483647 h 70"/>
                <a:gd name="T20" fmla="*/ 0 w 35"/>
                <a:gd name="T21" fmla="*/ 2147483647 h 70"/>
                <a:gd name="T22" fmla="*/ 0 w 35"/>
                <a:gd name="T23" fmla="*/ 2147483647 h 70"/>
                <a:gd name="T24" fmla="*/ 0 w 35"/>
                <a:gd name="T25" fmla="*/ 0 h 70"/>
                <a:gd name="T26" fmla="*/ 2147483647 w 35"/>
                <a:gd name="T27" fmla="*/ 0 h 70"/>
                <a:gd name="T28" fmla="*/ 2147483647 w 35"/>
                <a:gd name="T29" fmla="*/ 2147483647 h 70"/>
                <a:gd name="T30" fmla="*/ 0 w 35"/>
                <a:gd name="T31" fmla="*/ 2147483647 h 70"/>
                <a:gd name="T32" fmla="*/ 0 w 35"/>
                <a:gd name="T33" fmla="*/ 0 h 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70"/>
                <a:gd name="T53" fmla="*/ 35 w 35"/>
                <a:gd name="T54" fmla="*/ 70 h 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70">
                  <a:moveTo>
                    <a:pt x="15" y="67"/>
                  </a:moveTo>
                  <a:lnTo>
                    <a:pt x="15" y="35"/>
                  </a:lnTo>
                  <a:lnTo>
                    <a:pt x="15" y="3"/>
                  </a:lnTo>
                  <a:lnTo>
                    <a:pt x="21" y="3"/>
                  </a:lnTo>
                  <a:lnTo>
                    <a:pt x="21" y="35"/>
                  </a:lnTo>
                  <a:lnTo>
                    <a:pt x="21" y="67"/>
                  </a:lnTo>
                  <a:lnTo>
                    <a:pt x="15" y="67"/>
                  </a:lnTo>
                  <a:close/>
                  <a:moveTo>
                    <a:pt x="0" y="64"/>
                  </a:moveTo>
                  <a:lnTo>
                    <a:pt x="35" y="64"/>
                  </a:lnTo>
                  <a:lnTo>
                    <a:pt x="35" y="70"/>
                  </a:lnTo>
                  <a:lnTo>
                    <a:pt x="0" y="70"/>
                  </a:lnTo>
                  <a:lnTo>
                    <a:pt x="0" y="64"/>
                  </a:lnTo>
                  <a:close/>
                  <a:moveTo>
                    <a:pt x="0" y="0"/>
                  </a:moveTo>
                  <a:lnTo>
                    <a:pt x="35" y="0"/>
                  </a:lnTo>
                  <a:lnTo>
                    <a:pt x="35" y="6"/>
                  </a:lnTo>
                  <a:lnTo>
                    <a:pt x="0" y="6"/>
                  </a:lnTo>
                  <a:lnTo>
                    <a:pt x="0" y="0"/>
                  </a:lnTo>
                  <a:close/>
                </a:path>
              </a:pathLst>
            </a:custGeom>
            <a:solidFill>
              <a:srgbClr val="000000"/>
            </a:solidFill>
            <a:ln w="0" cap="flat">
              <a:solidFill>
                <a:srgbClr val="000000"/>
              </a:solidFill>
              <a:prstDash val="solid"/>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89" name="Freeform 76"/>
            <p:cNvSpPr>
              <a:spLocks noEditPoints="1"/>
            </p:cNvSpPr>
            <p:nvPr/>
          </p:nvSpPr>
          <p:spPr bwMode="auto">
            <a:xfrm>
              <a:off x="7232726" y="5061194"/>
              <a:ext cx="65088" cy="114300"/>
            </a:xfrm>
            <a:custGeom>
              <a:avLst/>
              <a:gdLst>
                <a:gd name="T0" fmla="*/ 2147483647 w 35"/>
                <a:gd name="T1" fmla="*/ 2147483647 h 64"/>
                <a:gd name="T2" fmla="*/ 2147483647 w 35"/>
                <a:gd name="T3" fmla="*/ 2147483647 h 64"/>
                <a:gd name="T4" fmla="*/ 2147483647 w 35"/>
                <a:gd name="T5" fmla="*/ 2147483647 h 64"/>
                <a:gd name="T6" fmla="*/ 2147483647 w 35"/>
                <a:gd name="T7" fmla="*/ 2147483647 h 64"/>
                <a:gd name="T8" fmla="*/ 2147483647 w 35"/>
                <a:gd name="T9" fmla="*/ 2147483647 h 64"/>
                <a:gd name="T10" fmla="*/ 2147483647 w 35"/>
                <a:gd name="T11" fmla="*/ 2147483647 h 64"/>
                <a:gd name="T12" fmla="*/ 2147483647 w 35"/>
                <a:gd name="T13" fmla="*/ 2147483647 h 64"/>
                <a:gd name="T14" fmla="*/ 0 w 35"/>
                <a:gd name="T15" fmla="*/ 2147483647 h 64"/>
                <a:gd name="T16" fmla="*/ 2147483647 w 35"/>
                <a:gd name="T17" fmla="*/ 2147483647 h 64"/>
                <a:gd name="T18" fmla="*/ 2147483647 w 35"/>
                <a:gd name="T19" fmla="*/ 2147483647 h 64"/>
                <a:gd name="T20" fmla="*/ 0 w 35"/>
                <a:gd name="T21" fmla="*/ 2147483647 h 64"/>
                <a:gd name="T22" fmla="*/ 0 w 35"/>
                <a:gd name="T23" fmla="*/ 2147483647 h 64"/>
                <a:gd name="T24" fmla="*/ 0 w 35"/>
                <a:gd name="T25" fmla="*/ 0 h 64"/>
                <a:gd name="T26" fmla="*/ 2147483647 w 35"/>
                <a:gd name="T27" fmla="*/ 0 h 64"/>
                <a:gd name="T28" fmla="*/ 2147483647 w 35"/>
                <a:gd name="T29" fmla="*/ 2147483647 h 64"/>
                <a:gd name="T30" fmla="*/ 0 w 35"/>
                <a:gd name="T31" fmla="*/ 2147483647 h 64"/>
                <a:gd name="T32" fmla="*/ 0 w 35"/>
                <a:gd name="T33" fmla="*/ 0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64"/>
                <a:gd name="T53" fmla="*/ 35 w 35"/>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64">
                  <a:moveTo>
                    <a:pt x="15" y="61"/>
                  </a:moveTo>
                  <a:lnTo>
                    <a:pt x="15" y="32"/>
                  </a:lnTo>
                  <a:lnTo>
                    <a:pt x="15" y="2"/>
                  </a:lnTo>
                  <a:lnTo>
                    <a:pt x="21" y="2"/>
                  </a:lnTo>
                  <a:lnTo>
                    <a:pt x="21" y="32"/>
                  </a:lnTo>
                  <a:lnTo>
                    <a:pt x="21" y="61"/>
                  </a:lnTo>
                  <a:lnTo>
                    <a:pt x="15" y="61"/>
                  </a:lnTo>
                  <a:close/>
                  <a:moveTo>
                    <a:pt x="0" y="58"/>
                  </a:moveTo>
                  <a:lnTo>
                    <a:pt x="35" y="58"/>
                  </a:lnTo>
                  <a:lnTo>
                    <a:pt x="35" y="64"/>
                  </a:lnTo>
                  <a:lnTo>
                    <a:pt x="0" y="64"/>
                  </a:lnTo>
                  <a:lnTo>
                    <a:pt x="0" y="58"/>
                  </a:lnTo>
                  <a:close/>
                  <a:moveTo>
                    <a:pt x="0" y="0"/>
                  </a:moveTo>
                  <a:lnTo>
                    <a:pt x="35" y="0"/>
                  </a:lnTo>
                  <a:lnTo>
                    <a:pt x="35" y="5"/>
                  </a:lnTo>
                  <a:lnTo>
                    <a:pt x="0" y="5"/>
                  </a:lnTo>
                  <a:lnTo>
                    <a:pt x="0" y="0"/>
                  </a:lnTo>
                  <a:close/>
                </a:path>
              </a:pathLst>
            </a:custGeom>
            <a:solidFill>
              <a:srgbClr val="000000"/>
            </a:solidFill>
            <a:ln w="0" cap="flat">
              <a:solidFill>
                <a:srgbClr val="000000"/>
              </a:solidFill>
              <a:prstDash val="solid"/>
              <a:round/>
              <a:headEnd/>
              <a:tailEnd/>
            </a:ln>
          </p:spPr>
          <p:txBody>
            <a:bodyPr/>
            <a:lstStyle/>
            <a:p>
              <a:endParaRPr lang="nb-NO">
                <a:latin typeface="Times New Roman" panose="02020603050405020304" pitchFamily="18" charset="0"/>
                <a:cs typeface="Times New Roman" panose="02020603050405020304" pitchFamily="18" charset="0"/>
              </a:endParaRPr>
            </a:p>
          </p:txBody>
        </p:sp>
        <p:sp>
          <p:nvSpPr>
            <p:cNvPr id="19490" name="Freeform 78"/>
            <p:cNvSpPr>
              <a:spLocks noEditPoints="1"/>
            </p:cNvSpPr>
            <p:nvPr/>
          </p:nvSpPr>
          <p:spPr bwMode="auto">
            <a:xfrm>
              <a:off x="7718501" y="5051669"/>
              <a:ext cx="66675" cy="103187"/>
            </a:xfrm>
            <a:custGeom>
              <a:avLst/>
              <a:gdLst>
                <a:gd name="T0" fmla="*/ 2147483647 w 35"/>
                <a:gd name="T1" fmla="*/ 2147483647 h 58"/>
                <a:gd name="T2" fmla="*/ 2147483647 w 35"/>
                <a:gd name="T3" fmla="*/ 2147483647 h 58"/>
                <a:gd name="T4" fmla="*/ 2147483647 w 35"/>
                <a:gd name="T5" fmla="*/ 2147483647 h 58"/>
                <a:gd name="T6" fmla="*/ 2147483647 w 35"/>
                <a:gd name="T7" fmla="*/ 2147483647 h 58"/>
                <a:gd name="T8" fmla="*/ 2147483647 w 35"/>
                <a:gd name="T9" fmla="*/ 2147483647 h 58"/>
                <a:gd name="T10" fmla="*/ 2147483647 w 35"/>
                <a:gd name="T11" fmla="*/ 2147483647 h 58"/>
                <a:gd name="T12" fmla="*/ 2147483647 w 35"/>
                <a:gd name="T13" fmla="*/ 2147483647 h 58"/>
                <a:gd name="T14" fmla="*/ 0 w 35"/>
                <a:gd name="T15" fmla="*/ 2147483647 h 58"/>
                <a:gd name="T16" fmla="*/ 2147483647 w 35"/>
                <a:gd name="T17" fmla="*/ 2147483647 h 58"/>
                <a:gd name="T18" fmla="*/ 2147483647 w 35"/>
                <a:gd name="T19" fmla="*/ 2147483647 h 58"/>
                <a:gd name="T20" fmla="*/ 0 w 35"/>
                <a:gd name="T21" fmla="*/ 2147483647 h 58"/>
                <a:gd name="T22" fmla="*/ 0 w 35"/>
                <a:gd name="T23" fmla="*/ 2147483647 h 58"/>
                <a:gd name="T24" fmla="*/ 0 w 35"/>
                <a:gd name="T25" fmla="*/ 0 h 58"/>
                <a:gd name="T26" fmla="*/ 2147483647 w 35"/>
                <a:gd name="T27" fmla="*/ 0 h 58"/>
                <a:gd name="T28" fmla="*/ 2147483647 w 35"/>
                <a:gd name="T29" fmla="*/ 2147483647 h 58"/>
                <a:gd name="T30" fmla="*/ 0 w 35"/>
                <a:gd name="T31" fmla="*/ 2147483647 h 58"/>
                <a:gd name="T32" fmla="*/ 0 w 35"/>
                <a:gd name="T33" fmla="*/ 0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58"/>
                <a:gd name="T53" fmla="*/ 35 w 35"/>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58">
                  <a:moveTo>
                    <a:pt x="14" y="55"/>
                  </a:moveTo>
                  <a:lnTo>
                    <a:pt x="14" y="29"/>
                  </a:lnTo>
                  <a:lnTo>
                    <a:pt x="14" y="2"/>
                  </a:lnTo>
                  <a:lnTo>
                    <a:pt x="20" y="2"/>
                  </a:lnTo>
                  <a:lnTo>
                    <a:pt x="20" y="29"/>
                  </a:lnTo>
                  <a:lnTo>
                    <a:pt x="20" y="55"/>
                  </a:lnTo>
                  <a:lnTo>
                    <a:pt x="14" y="55"/>
                  </a:lnTo>
                  <a:close/>
                  <a:moveTo>
                    <a:pt x="0" y="52"/>
                  </a:moveTo>
                  <a:lnTo>
                    <a:pt x="35" y="52"/>
                  </a:lnTo>
                  <a:lnTo>
                    <a:pt x="35" y="58"/>
                  </a:lnTo>
                  <a:lnTo>
                    <a:pt x="0" y="58"/>
                  </a:lnTo>
                  <a:lnTo>
                    <a:pt x="0" y="52"/>
                  </a:lnTo>
                  <a:close/>
                  <a:moveTo>
                    <a:pt x="0" y="0"/>
                  </a:moveTo>
                  <a:lnTo>
                    <a:pt x="35" y="0"/>
                  </a:lnTo>
                  <a:lnTo>
                    <a:pt x="35" y="5"/>
                  </a:lnTo>
                  <a:lnTo>
                    <a:pt x="0" y="5"/>
                  </a:lnTo>
                  <a:lnTo>
                    <a:pt x="0" y="0"/>
                  </a:lnTo>
                  <a:close/>
                </a:path>
              </a:pathLst>
            </a:custGeom>
            <a:solidFill>
              <a:srgbClr val="000000"/>
            </a:solidFill>
            <a:ln w="0" cap="flat">
              <a:solidFill>
                <a:srgbClr val="000000"/>
              </a:solidFill>
              <a:prstDash val="solid"/>
              <a:round/>
              <a:headEnd/>
              <a:tailEnd/>
            </a:ln>
          </p:spPr>
          <p:txBody>
            <a:bodyPr/>
            <a:lstStyle/>
            <a:p>
              <a:endParaRPr lang="nb-NO">
                <a:latin typeface="Times New Roman" panose="02020603050405020304" pitchFamily="18" charset="0"/>
                <a:cs typeface="Times New Roman" panose="02020603050405020304" pitchFamily="18" charset="0"/>
              </a:endParaRPr>
            </a:p>
          </p:txBody>
        </p:sp>
        <p:cxnSp>
          <p:nvCxnSpPr>
            <p:cNvPr id="79" name="Straight Connector 78"/>
            <p:cNvCxnSpPr/>
            <p:nvPr/>
          </p:nvCxnSpPr>
          <p:spPr>
            <a:xfrm flipV="1">
              <a:off x="6775526" y="4705594"/>
              <a:ext cx="9906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758189" y="4700831"/>
              <a:ext cx="0" cy="714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780289" y="4700831"/>
              <a:ext cx="1587" cy="7302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9495" name="TextBox 81"/>
            <p:cNvSpPr txBox="1">
              <a:spLocks noChangeArrowheads="1"/>
            </p:cNvSpPr>
            <p:nvPr/>
          </p:nvSpPr>
          <p:spPr bwMode="auto">
            <a:xfrm>
              <a:off x="7124776" y="4466697"/>
              <a:ext cx="300082" cy="369332"/>
            </a:xfrm>
            <a:prstGeom prst="rect">
              <a:avLst/>
            </a:prstGeom>
            <a:noFill/>
            <a:ln w="9525">
              <a:noFill/>
              <a:miter lim="800000"/>
              <a:headEnd/>
              <a:tailEnd/>
            </a:ln>
          </p:spPr>
          <p:txBody>
            <a:bodyPr wrap="none">
              <a:spAutoFit/>
            </a:bodyPr>
            <a:lstStyle/>
            <a:p>
              <a:r>
                <a:rPr lang="nb-NO" sz="1800" dirty="0">
                  <a:latin typeface="Times New Roman" panose="02020603050405020304" pitchFamily="18" charset="0"/>
                  <a:cs typeface="Times New Roman" panose="02020603050405020304" pitchFamily="18" charset="0"/>
                </a:rPr>
                <a:t>*</a:t>
              </a:r>
            </a:p>
          </p:txBody>
        </p:sp>
        <p:cxnSp>
          <p:nvCxnSpPr>
            <p:cNvPr id="83" name="Straight Connector 82"/>
            <p:cNvCxnSpPr/>
            <p:nvPr/>
          </p:nvCxnSpPr>
          <p:spPr>
            <a:xfrm>
              <a:off x="7267651" y="4704006"/>
              <a:ext cx="0" cy="7143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2" name="Text Box 3"/>
          <p:cNvSpPr txBox="1">
            <a:spLocks noChangeArrowheads="1"/>
          </p:cNvSpPr>
          <p:nvPr/>
        </p:nvSpPr>
        <p:spPr bwMode="auto">
          <a:xfrm>
            <a:off x="1879088" y="-36545"/>
            <a:ext cx="561178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nb-NO" sz="2800" b="1" dirty="0" smtClean="0">
                <a:solidFill>
                  <a:srgbClr val="660066"/>
                </a:solidFill>
              </a:rPr>
              <a:t>IRE1 </a:t>
            </a:r>
            <a:r>
              <a:rPr lang="nb-NO" sz="2800" b="1" dirty="0" err="1" smtClean="0">
                <a:solidFill>
                  <a:srgbClr val="660066"/>
                </a:solidFill>
              </a:rPr>
              <a:t>signaling</a:t>
            </a:r>
            <a:r>
              <a:rPr lang="nb-NO" sz="2800" b="1" dirty="0" smtClean="0">
                <a:solidFill>
                  <a:srgbClr val="660066"/>
                </a:solidFill>
              </a:rPr>
              <a:t> is </a:t>
            </a:r>
            <a:r>
              <a:rPr lang="nb-NO" sz="2800" b="1" dirty="0" err="1" smtClean="0">
                <a:solidFill>
                  <a:srgbClr val="660066"/>
                </a:solidFill>
              </a:rPr>
              <a:t>deregulated</a:t>
            </a:r>
            <a:r>
              <a:rPr lang="nb-NO" sz="2800" b="1" dirty="0" smtClean="0">
                <a:solidFill>
                  <a:srgbClr val="660066"/>
                </a:solidFill>
              </a:rPr>
              <a:t> in </a:t>
            </a:r>
          </a:p>
          <a:p>
            <a:pPr algn="ctr">
              <a:defRPr/>
            </a:pPr>
            <a:r>
              <a:rPr lang="nb-NO" sz="2800" b="1" dirty="0" smtClean="0">
                <a:solidFill>
                  <a:srgbClr val="660066"/>
                </a:solidFill>
              </a:rPr>
              <a:t>human </a:t>
            </a:r>
            <a:r>
              <a:rPr lang="nb-NO" sz="2800" b="1" dirty="0" err="1" smtClean="0">
                <a:solidFill>
                  <a:srgbClr val="660066"/>
                </a:solidFill>
              </a:rPr>
              <a:t>prostate</a:t>
            </a:r>
            <a:r>
              <a:rPr lang="nb-NO" sz="2800" b="1" dirty="0" smtClean="0">
                <a:solidFill>
                  <a:srgbClr val="660066"/>
                </a:solidFill>
              </a:rPr>
              <a:t> cancer</a:t>
            </a:r>
            <a:endParaRPr lang="nb-NO" sz="2800" b="1" dirty="0">
              <a:solidFill>
                <a:srgbClr val="660066"/>
              </a:solidFill>
              <a:cs typeface="+mn-cs"/>
            </a:endParaRPr>
          </a:p>
        </p:txBody>
      </p:sp>
    </p:spTree>
    <p:extLst>
      <p:ext uri="{BB962C8B-B14F-4D97-AF65-F5344CB8AC3E}">
        <p14:creationId xmlns:p14="http://schemas.microsoft.com/office/powerpoint/2010/main" val="16636249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24"/>
          <p:cNvSpPr txBox="1">
            <a:spLocks noChangeArrowheads="1"/>
          </p:cNvSpPr>
          <p:nvPr/>
        </p:nvSpPr>
        <p:spPr bwMode="auto">
          <a:xfrm>
            <a:off x="1932562" y="115069"/>
            <a:ext cx="5593412" cy="954107"/>
          </a:xfrm>
          <a:prstGeom prst="rect">
            <a:avLst/>
          </a:prstGeom>
          <a:noFill/>
          <a:ln w="9525">
            <a:noFill/>
            <a:miter lim="800000"/>
            <a:headEnd/>
            <a:tailEnd/>
          </a:ln>
          <a:effectLst/>
        </p:spPr>
        <p:txBody>
          <a:bodyPr wrap="square">
            <a:spAutoFit/>
          </a:bodyPr>
          <a:lstStyle/>
          <a:p>
            <a:pPr algn="ctr">
              <a:spcBef>
                <a:spcPct val="50000"/>
              </a:spcBef>
            </a:pPr>
            <a:r>
              <a:rPr lang="nb-NO" sz="2800" b="1" dirty="0" err="1" smtClean="0">
                <a:solidFill>
                  <a:srgbClr val="660066"/>
                </a:solidFill>
              </a:rPr>
              <a:t>Future</a:t>
            </a:r>
            <a:r>
              <a:rPr lang="nb-NO" sz="2800" b="1" dirty="0" smtClean="0">
                <a:solidFill>
                  <a:srgbClr val="660066"/>
                </a:solidFill>
              </a:rPr>
              <a:t> </a:t>
            </a:r>
            <a:r>
              <a:rPr lang="nb-NO" sz="2800" b="1" dirty="0" err="1" smtClean="0">
                <a:solidFill>
                  <a:srgbClr val="660066"/>
                </a:solidFill>
              </a:rPr>
              <a:t>Perspectives</a:t>
            </a:r>
            <a:r>
              <a:rPr lang="nb-NO" sz="2800" b="1" dirty="0" smtClean="0">
                <a:solidFill>
                  <a:srgbClr val="660066"/>
                </a:solidFill>
              </a:rPr>
              <a:t>, androgens  and ER stress</a:t>
            </a:r>
            <a:endParaRPr lang="en-US" sz="2800" b="1" dirty="0">
              <a:solidFill>
                <a:srgbClr val="660066"/>
              </a:solidFill>
            </a:endParaRPr>
          </a:p>
        </p:txBody>
      </p:sp>
      <p:sp>
        <p:nvSpPr>
          <p:cNvPr id="4" name="Text Box 2"/>
          <p:cNvSpPr txBox="1">
            <a:spLocks noChangeArrowheads="1"/>
          </p:cNvSpPr>
          <p:nvPr/>
        </p:nvSpPr>
        <p:spPr bwMode="auto">
          <a:xfrm>
            <a:off x="852759" y="1374426"/>
            <a:ext cx="7616825" cy="1200328"/>
          </a:xfrm>
          <a:prstGeom prst="rect">
            <a:avLst/>
          </a:prstGeom>
          <a:noFill/>
          <a:ln w="9525">
            <a:noFill/>
            <a:miter lim="800000"/>
            <a:headEnd/>
            <a:tailEnd/>
          </a:ln>
          <a:effectLst/>
        </p:spPr>
        <p:txBody>
          <a:bodyPr anchor="ctr">
            <a:spAutoFit/>
          </a:bodyPr>
          <a:lstStyle/>
          <a:p>
            <a:pPr marL="288925" indent="-288925"/>
            <a:r>
              <a:rPr lang="en-GB" sz="2400" b="1" dirty="0">
                <a:sym typeface="Wingdings" pitchFamily="2" charset="2"/>
              </a:rPr>
              <a:t></a:t>
            </a:r>
            <a:r>
              <a:rPr lang="en-GB" sz="2400" b="1" dirty="0"/>
              <a:t> </a:t>
            </a:r>
            <a:r>
              <a:rPr lang="nb-NO" sz="2400" b="1" dirty="0" err="1" smtClean="0"/>
              <a:t>Molecular</a:t>
            </a:r>
            <a:r>
              <a:rPr lang="nb-NO" sz="2400" b="1" dirty="0" smtClean="0"/>
              <a:t> </a:t>
            </a:r>
            <a:r>
              <a:rPr lang="nb-NO" sz="2400" b="1" dirty="0" err="1" smtClean="0"/>
              <a:t>details</a:t>
            </a:r>
            <a:r>
              <a:rPr lang="nb-NO" sz="2400" b="1" dirty="0" smtClean="0"/>
              <a:t> </a:t>
            </a:r>
            <a:r>
              <a:rPr lang="nb-NO" sz="2400" b="1" dirty="0" err="1" smtClean="0"/>
              <a:t>of</a:t>
            </a:r>
            <a:r>
              <a:rPr lang="nb-NO" sz="2400" b="1" dirty="0" smtClean="0"/>
              <a:t> </a:t>
            </a:r>
            <a:r>
              <a:rPr lang="nb-NO" sz="2400" b="1" dirty="0" err="1" smtClean="0"/>
              <a:t>how</a:t>
            </a:r>
            <a:r>
              <a:rPr lang="nb-NO" sz="2400" b="1" dirty="0" smtClean="0"/>
              <a:t> IRE1 and PERK </a:t>
            </a:r>
            <a:r>
              <a:rPr lang="nb-NO" sz="2400" b="1" dirty="0" err="1" smtClean="0"/>
              <a:t>signaling</a:t>
            </a:r>
            <a:r>
              <a:rPr lang="nb-NO" sz="2400" b="1" dirty="0" smtClean="0"/>
              <a:t> </a:t>
            </a:r>
            <a:r>
              <a:rPr lang="nb-NO" sz="2400" b="1" dirty="0" err="1" smtClean="0"/>
              <a:t>are</a:t>
            </a:r>
            <a:r>
              <a:rPr lang="nb-NO" sz="2400" b="1" dirty="0" smtClean="0"/>
              <a:t> </a:t>
            </a:r>
            <a:r>
              <a:rPr lang="nb-NO" sz="2400" b="1" dirty="0" err="1" smtClean="0"/>
              <a:t>divergently</a:t>
            </a:r>
            <a:r>
              <a:rPr lang="nb-NO" sz="2400" b="1" dirty="0" smtClean="0"/>
              <a:t> </a:t>
            </a:r>
            <a:r>
              <a:rPr lang="nb-NO" sz="2400" b="1" dirty="0" err="1" smtClean="0"/>
              <a:t>regulated</a:t>
            </a:r>
            <a:r>
              <a:rPr lang="nb-NO" sz="2400" b="1" dirty="0" smtClean="0"/>
              <a:t> by AR</a:t>
            </a:r>
            <a:endParaRPr lang="en-GB" sz="2400" b="1" dirty="0"/>
          </a:p>
          <a:p>
            <a:pPr marL="288925" indent="-288925"/>
            <a:endParaRPr lang="en-GB" sz="2400" b="1" dirty="0"/>
          </a:p>
        </p:txBody>
      </p:sp>
      <p:sp>
        <p:nvSpPr>
          <p:cNvPr id="5" name="Text Box 4"/>
          <p:cNvSpPr txBox="1">
            <a:spLocks noChangeArrowheads="1"/>
          </p:cNvSpPr>
          <p:nvPr/>
        </p:nvSpPr>
        <p:spPr bwMode="auto">
          <a:xfrm>
            <a:off x="852759" y="3832033"/>
            <a:ext cx="7574430" cy="830997"/>
          </a:xfrm>
          <a:prstGeom prst="rect">
            <a:avLst/>
          </a:prstGeom>
          <a:noFill/>
          <a:ln w="9525">
            <a:noFill/>
            <a:miter lim="800000"/>
            <a:headEnd/>
            <a:tailEnd/>
          </a:ln>
          <a:effectLst/>
        </p:spPr>
        <p:txBody>
          <a:bodyPr wrap="square">
            <a:spAutoFit/>
          </a:bodyPr>
          <a:lstStyle/>
          <a:p>
            <a:pPr marL="288925" indent="-288925"/>
            <a:r>
              <a:rPr lang="en-GB" sz="2400" b="1" dirty="0" smtClean="0">
                <a:sym typeface="Wingdings" pitchFamily="2" charset="2"/>
              </a:rPr>
              <a:t> Targeted </a:t>
            </a:r>
            <a:r>
              <a:rPr lang="en-GB" sz="2400" b="1" dirty="0" err="1" smtClean="0">
                <a:sym typeface="Wingdings" pitchFamily="2" charset="2"/>
              </a:rPr>
              <a:t>nanoliposomal</a:t>
            </a:r>
            <a:r>
              <a:rPr lang="en-GB" sz="2400" b="1" dirty="0" smtClean="0">
                <a:sym typeface="Wingdings" pitchFamily="2" charset="2"/>
              </a:rPr>
              <a:t> </a:t>
            </a:r>
            <a:r>
              <a:rPr lang="en-GB" sz="2400" b="1" dirty="0" err="1" smtClean="0">
                <a:sym typeface="Wingdings" pitchFamily="2" charset="2"/>
              </a:rPr>
              <a:t>siRNA</a:t>
            </a:r>
            <a:r>
              <a:rPr lang="en-GB" sz="2400" b="1" dirty="0" smtClean="0">
                <a:sym typeface="Wingdings" pitchFamily="2" charset="2"/>
              </a:rPr>
              <a:t> mediated knockdown of IRE1 </a:t>
            </a:r>
            <a:r>
              <a:rPr lang="en-GB" sz="2400" b="1" dirty="0" err="1" smtClean="0">
                <a:sym typeface="Wingdings" pitchFamily="2" charset="2"/>
              </a:rPr>
              <a:t>signaling</a:t>
            </a:r>
            <a:endParaRPr lang="en-GB" sz="2400" b="1" dirty="0"/>
          </a:p>
        </p:txBody>
      </p:sp>
      <p:sp>
        <p:nvSpPr>
          <p:cNvPr id="6" name="Text Box 4"/>
          <p:cNvSpPr txBox="1">
            <a:spLocks noChangeArrowheads="1"/>
          </p:cNvSpPr>
          <p:nvPr/>
        </p:nvSpPr>
        <p:spPr bwMode="auto">
          <a:xfrm>
            <a:off x="852759" y="5224854"/>
            <a:ext cx="7673975" cy="830997"/>
          </a:xfrm>
          <a:prstGeom prst="rect">
            <a:avLst/>
          </a:prstGeom>
          <a:noFill/>
          <a:ln w="9525">
            <a:noFill/>
            <a:miter lim="800000"/>
            <a:headEnd/>
            <a:tailEnd/>
          </a:ln>
          <a:effectLst/>
        </p:spPr>
        <p:txBody>
          <a:bodyPr>
            <a:spAutoFit/>
          </a:bodyPr>
          <a:lstStyle/>
          <a:p>
            <a:pPr marL="288925" indent="-288925"/>
            <a:r>
              <a:rPr lang="en-GB" sz="2400" b="1" dirty="0">
                <a:sym typeface="Wingdings" pitchFamily="2" charset="2"/>
              </a:rPr>
              <a:t></a:t>
            </a:r>
            <a:r>
              <a:rPr lang="en-GB" sz="2400" b="1" dirty="0"/>
              <a:t> </a:t>
            </a:r>
            <a:r>
              <a:rPr lang="nb-NO" sz="2400" b="1" dirty="0" err="1" smtClean="0"/>
              <a:t>Further</a:t>
            </a:r>
            <a:r>
              <a:rPr lang="nb-NO" sz="2400" b="1" dirty="0" smtClean="0"/>
              <a:t> </a:t>
            </a:r>
            <a:r>
              <a:rPr lang="nb-NO" sz="2400" b="1" dirty="0" err="1" smtClean="0"/>
              <a:t>development</a:t>
            </a:r>
            <a:r>
              <a:rPr lang="nb-NO" sz="2400" b="1" dirty="0" smtClean="0"/>
              <a:t> </a:t>
            </a:r>
            <a:r>
              <a:rPr lang="nb-NO" sz="2400" b="1" dirty="0" err="1" smtClean="0"/>
              <a:t>of</a:t>
            </a:r>
            <a:r>
              <a:rPr lang="nb-NO" sz="2400" b="1" dirty="0" smtClean="0"/>
              <a:t> </a:t>
            </a:r>
            <a:r>
              <a:rPr lang="nb-NO" sz="2400" b="1" dirty="0" err="1" smtClean="0"/>
              <a:t>small</a:t>
            </a:r>
            <a:r>
              <a:rPr lang="nb-NO" sz="2400" b="1" dirty="0" smtClean="0"/>
              <a:t> </a:t>
            </a:r>
            <a:r>
              <a:rPr lang="nb-NO" sz="2400" b="1" dirty="0" err="1" smtClean="0"/>
              <a:t>molecule</a:t>
            </a:r>
            <a:r>
              <a:rPr lang="nb-NO" sz="2400" b="1" dirty="0" smtClean="0"/>
              <a:t> inhibitors </a:t>
            </a:r>
            <a:r>
              <a:rPr lang="nb-NO" sz="2400" b="1" dirty="0" err="1" smtClean="0"/>
              <a:t>of</a:t>
            </a:r>
            <a:r>
              <a:rPr lang="nb-NO" sz="2400" b="1" dirty="0" smtClean="0"/>
              <a:t> IRE1 </a:t>
            </a:r>
            <a:r>
              <a:rPr lang="nb-NO" sz="2400" b="1" dirty="0" err="1" smtClean="0"/>
              <a:t>signaling</a:t>
            </a:r>
            <a:r>
              <a:rPr lang="nb-NO" sz="2400" b="1" dirty="0" smtClean="0"/>
              <a:t> and </a:t>
            </a:r>
            <a:r>
              <a:rPr lang="nb-NO" sz="2400" b="1" dirty="0" err="1" smtClean="0"/>
              <a:t>clinical</a:t>
            </a:r>
            <a:r>
              <a:rPr lang="nb-NO" sz="2400" b="1" dirty="0" smtClean="0"/>
              <a:t> testing</a:t>
            </a:r>
            <a:endParaRPr lang="en-GB" sz="2400" b="1" dirty="0"/>
          </a:p>
        </p:txBody>
      </p:sp>
      <p:sp>
        <p:nvSpPr>
          <p:cNvPr id="7" name="Text Box 2"/>
          <p:cNvSpPr txBox="1">
            <a:spLocks noChangeArrowheads="1"/>
          </p:cNvSpPr>
          <p:nvPr/>
        </p:nvSpPr>
        <p:spPr bwMode="auto">
          <a:xfrm>
            <a:off x="865459" y="2593626"/>
            <a:ext cx="7616825" cy="1200328"/>
          </a:xfrm>
          <a:prstGeom prst="rect">
            <a:avLst/>
          </a:prstGeom>
          <a:noFill/>
          <a:ln w="9525">
            <a:noFill/>
            <a:miter lim="800000"/>
            <a:headEnd/>
            <a:tailEnd/>
          </a:ln>
          <a:effectLst/>
        </p:spPr>
        <p:txBody>
          <a:bodyPr anchor="ctr">
            <a:spAutoFit/>
          </a:bodyPr>
          <a:lstStyle/>
          <a:p>
            <a:pPr marL="288925" indent="-288925"/>
            <a:r>
              <a:rPr lang="en-GB" sz="2400" b="1" dirty="0">
                <a:sym typeface="Wingdings" pitchFamily="2" charset="2"/>
              </a:rPr>
              <a:t></a:t>
            </a:r>
            <a:r>
              <a:rPr lang="en-GB" sz="2400" b="1" dirty="0"/>
              <a:t> </a:t>
            </a:r>
            <a:r>
              <a:rPr lang="nb-NO" sz="2400" b="1" dirty="0" err="1" smtClean="0"/>
              <a:t>Could</a:t>
            </a:r>
            <a:r>
              <a:rPr lang="nb-NO" sz="2400" b="1" dirty="0" smtClean="0"/>
              <a:t> </a:t>
            </a:r>
            <a:r>
              <a:rPr lang="nb-NO" sz="2400" b="1" dirty="0" err="1" smtClean="0"/>
              <a:t>simultaneous</a:t>
            </a:r>
            <a:r>
              <a:rPr lang="nb-NO" sz="2400" b="1" dirty="0" smtClean="0"/>
              <a:t> IRE1 </a:t>
            </a:r>
            <a:r>
              <a:rPr lang="nb-NO" sz="2400" b="1" dirty="0" err="1" smtClean="0"/>
              <a:t>pathway</a:t>
            </a:r>
            <a:r>
              <a:rPr lang="nb-NO" sz="2400" b="1" dirty="0" smtClean="0"/>
              <a:t> </a:t>
            </a:r>
            <a:r>
              <a:rPr lang="nb-NO" sz="2400" b="1" dirty="0" err="1" smtClean="0"/>
              <a:t>inhibition</a:t>
            </a:r>
            <a:r>
              <a:rPr lang="nb-NO" sz="2400" b="1" dirty="0" smtClean="0"/>
              <a:t> and PERK </a:t>
            </a:r>
            <a:r>
              <a:rPr lang="nb-NO" sz="2400" b="1" dirty="0" err="1" smtClean="0"/>
              <a:t>activation</a:t>
            </a:r>
            <a:r>
              <a:rPr lang="nb-NO" sz="2400" b="1" dirty="0" smtClean="0"/>
              <a:t> have </a:t>
            </a:r>
            <a:r>
              <a:rPr lang="nb-NO" sz="2400" b="1" dirty="0" err="1" smtClean="0"/>
              <a:t>added</a:t>
            </a:r>
            <a:r>
              <a:rPr lang="nb-NO" sz="2400" b="1" dirty="0" smtClean="0"/>
              <a:t> </a:t>
            </a:r>
            <a:r>
              <a:rPr lang="nb-NO" sz="2400" b="1" dirty="0" err="1" smtClean="0"/>
              <a:t>effect</a:t>
            </a:r>
            <a:r>
              <a:rPr lang="nb-NO" sz="2400" b="1" dirty="0" smtClean="0"/>
              <a:t>?</a:t>
            </a:r>
            <a:endParaRPr lang="en-GB" sz="2400" b="1" dirty="0"/>
          </a:p>
          <a:p>
            <a:pPr marL="288925" indent="-288925"/>
            <a:endParaRPr lang="en-GB" sz="2400" b="1" dirty="0"/>
          </a:p>
        </p:txBody>
      </p:sp>
    </p:spTree>
    <p:extLst>
      <p:ext uri="{BB962C8B-B14F-4D97-AF65-F5344CB8AC3E}">
        <p14:creationId xmlns:p14="http://schemas.microsoft.com/office/powerpoint/2010/main" val="2747342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Text Box 2"/>
          <p:cNvSpPr txBox="1">
            <a:spLocks noChangeArrowheads="1"/>
          </p:cNvSpPr>
          <p:nvPr/>
        </p:nvSpPr>
        <p:spPr bwMode="auto">
          <a:xfrm>
            <a:off x="552450" y="838272"/>
            <a:ext cx="2488331" cy="3090077"/>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a:latin typeface="+mj-lt"/>
              </a:rPr>
              <a:t>U. of Oslo</a:t>
            </a:r>
            <a:endParaRPr lang="en-GB" sz="2400" b="1" dirty="0">
              <a:latin typeface="+mj-lt"/>
            </a:endParaRPr>
          </a:p>
          <a:p>
            <a:pPr eaLnBrk="0" hangingPunct="0">
              <a:lnSpc>
                <a:spcPct val="90000"/>
              </a:lnSpc>
            </a:pPr>
            <a:r>
              <a:rPr lang="en-GB" sz="2400" dirty="0" err="1" smtClean="0">
                <a:latin typeface="+mj-lt"/>
              </a:rPr>
              <a:t>Haiying</a:t>
            </a:r>
            <a:r>
              <a:rPr lang="en-GB" sz="2400" dirty="0" smtClean="0">
                <a:latin typeface="+mj-lt"/>
              </a:rPr>
              <a:t> Kong</a:t>
            </a:r>
          </a:p>
          <a:p>
            <a:pPr eaLnBrk="0" hangingPunct="0">
              <a:lnSpc>
                <a:spcPct val="90000"/>
              </a:lnSpc>
            </a:pPr>
            <a:r>
              <a:rPr lang="en-GB" sz="2400" dirty="0" smtClean="0">
                <a:latin typeface="+mj-lt"/>
              </a:rPr>
              <a:t>Martina </a:t>
            </a:r>
            <a:r>
              <a:rPr lang="en-GB" sz="2400" dirty="0" err="1" smtClean="0">
                <a:latin typeface="+mj-lt"/>
              </a:rPr>
              <a:t>Tesikova</a:t>
            </a:r>
            <a:endParaRPr lang="en-GB" sz="2400" dirty="0" smtClean="0">
              <a:latin typeface="+mj-lt"/>
            </a:endParaRPr>
          </a:p>
          <a:p>
            <a:pPr eaLnBrk="0" hangingPunct="0">
              <a:lnSpc>
                <a:spcPct val="90000"/>
              </a:lnSpc>
            </a:pPr>
            <a:r>
              <a:rPr lang="en-GB" sz="2400" dirty="0" smtClean="0">
                <a:latin typeface="+mj-lt"/>
              </a:rPr>
              <a:t>Su </a:t>
            </a:r>
            <a:r>
              <a:rPr lang="en-GB" sz="2400" dirty="0" err="1">
                <a:latin typeface="+mj-lt"/>
              </a:rPr>
              <a:t>Qu</a:t>
            </a:r>
            <a:endParaRPr lang="en-GB" sz="2400" dirty="0">
              <a:latin typeface="+mj-lt"/>
            </a:endParaRPr>
          </a:p>
          <a:p>
            <a:pPr eaLnBrk="0" hangingPunct="0">
              <a:lnSpc>
                <a:spcPct val="90000"/>
              </a:lnSpc>
            </a:pPr>
            <a:r>
              <a:rPr lang="nb-NO" sz="2400" dirty="0" err="1">
                <a:latin typeface="+mj-lt"/>
              </a:rPr>
              <a:t>Ling</a:t>
            </a:r>
            <a:r>
              <a:rPr lang="nb-NO" sz="2400" dirty="0">
                <a:latin typeface="+mj-lt"/>
              </a:rPr>
              <a:t> </a:t>
            </a:r>
            <a:r>
              <a:rPr lang="nb-NO" sz="2400" dirty="0" err="1">
                <a:latin typeface="+mj-lt"/>
              </a:rPr>
              <a:t>Wang</a:t>
            </a:r>
            <a:endParaRPr lang="nb-NO" sz="2400" dirty="0">
              <a:latin typeface="+mj-lt"/>
            </a:endParaRPr>
          </a:p>
          <a:p>
            <a:pPr eaLnBrk="0" hangingPunct="0">
              <a:lnSpc>
                <a:spcPct val="90000"/>
              </a:lnSpc>
            </a:pPr>
            <a:r>
              <a:rPr lang="nb-NO" sz="2400" dirty="0">
                <a:latin typeface="+mj-lt"/>
              </a:rPr>
              <a:t>Jin </a:t>
            </a:r>
            <a:r>
              <a:rPr lang="nb-NO" sz="2400" dirty="0" err="1" smtClean="0">
                <a:latin typeface="+mj-lt"/>
              </a:rPr>
              <a:t>Yang</a:t>
            </a:r>
            <a:endParaRPr lang="nb-NO" sz="2400" dirty="0" smtClean="0">
              <a:latin typeface="+mj-lt"/>
            </a:endParaRPr>
          </a:p>
          <a:p>
            <a:pPr eaLnBrk="0" hangingPunct="0">
              <a:lnSpc>
                <a:spcPct val="90000"/>
              </a:lnSpc>
            </a:pPr>
            <a:r>
              <a:rPr lang="nb-NO" sz="2400" dirty="0" err="1" smtClean="0">
                <a:latin typeface="+mj-lt"/>
              </a:rPr>
              <a:t>Zeynep</a:t>
            </a:r>
            <a:r>
              <a:rPr lang="nb-NO" sz="2400" dirty="0" smtClean="0">
                <a:latin typeface="+mj-lt"/>
              </a:rPr>
              <a:t> </a:t>
            </a:r>
            <a:r>
              <a:rPr lang="nb-NO" sz="2400" dirty="0" err="1" smtClean="0">
                <a:latin typeface="+mj-lt"/>
              </a:rPr>
              <a:t>Kirli</a:t>
            </a:r>
            <a:endParaRPr lang="nb-NO" sz="2400" dirty="0" smtClean="0">
              <a:latin typeface="+mj-lt"/>
            </a:endParaRPr>
          </a:p>
          <a:p>
            <a:pPr eaLnBrk="0" hangingPunct="0">
              <a:lnSpc>
                <a:spcPct val="90000"/>
              </a:lnSpc>
            </a:pPr>
            <a:r>
              <a:rPr lang="nb-NO" sz="2400" dirty="0" smtClean="0">
                <a:latin typeface="+mj-lt"/>
              </a:rPr>
              <a:t>Sen </a:t>
            </a:r>
            <a:r>
              <a:rPr lang="nb-NO" sz="2400" dirty="0" err="1" smtClean="0">
                <a:latin typeface="+mj-lt"/>
              </a:rPr>
              <a:t>Zhao</a:t>
            </a:r>
            <a:endParaRPr lang="nb-NO" sz="2400" dirty="0">
              <a:latin typeface="+mj-lt"/>
            </a:endParaRPr>
          </a:p>
          <a:p>
            <a:pPr eaLnBrk="0" hangingPunct="0">
              <a:lnSpc>
                <a:spcPct val="90000"/>
              </a:lnSpc>
            </a:pPr>
            <a:endParaRPr lang="nb-NO" sz="2400" dirty="0">
              <a:latin typeface="+mj-lt"/>
            </a:endParaRPr>
          </a:p>
        </p:txBody>
      </p:sp>
      <p:sp>
        <p:nvSpPr>
          <p:cNvPr id="504835" name="Text Box 3"/>
          <p:cNvSpPr txBox="1">
            <a:spLocks noChangeArrowheads="1"/>
          </p:cNvSpPr>
          <p:nvPr/>
        </p:nvSpPr>
        <p:spPr bwMode="auto">
          <a:xfrm>
            <a:off x="4911725" y="4114144"/>
            <a:ext cx="4708525" cy="2751522"/>
          </a:xfrm>
          <a:prstGeom prst="rect">
            <a:avLst/>
          </a:prstGeom>
          <a:noFill/>
          <a:ln w="9525">
            <a:noFill/>
            <a:miter lim="800000"/>
            <a:headEnd/>
            <a:tailEnd/>
          </a:ln>
          <a:effectLst/>
        </p:spPr>
        <p:txBody>
          <a:bodyPr wrap="square">
            <a:spAutoFit/>
          </a:bodyPr>
          <a:lstStyle/>
          <a:p>
            <a:pPr eaLnBrk="0" hangingPunct="0">
              <a:lnSpc>
                <a:spcPct val="90000"/>
              </a:lnSpc>
            </a:pPr>
            <a:r>
              <a:rPr lang="nb-NO" sz="2400" b="1" u="sng" dirty="0" smtClean="0">
                <a:latin typeface="+mj-lt"/>
              </a:rPr>
              <a:t>MD Andersen Cancer Center</a:t>
            </a:r>
          </a:p>
          <a:p>
            <a:pPr eaLnBrk="0" hangingPunct="0">
              <a:lnSpc>
                <a:spcPct val="90000"/>
              </a:lnSpc>
            </a:pPr>
            <a:r>
              <a:rPr lang="en-US" sz="2400" dirty="0" err="1" smtClean="0">
                <a:latin typeface="+mj-lt"/>
              </a:rPr>
              <a:t>Neslihan</a:t>
            </a:r>
            <a:r>
              <a:rPr lang="en-US" sz="2400" dirty="0" smtClean="0">
                <a:latin typeface="+mj-lt"/>
              </a:rPr>
              <a:t> </a:t>
            </a:r>
            <a:r>
              <a:rPr lang="en-US" sz="2400" dirty="0" err="1" smtClean="0">
                <a:latin typeface="+mj-lt"/>
              </a:rPr>
              <a:t>Alpay</a:t>
            </a:r>
            <a:endParaRPr lang="en-US" sz="2400" baseline="30000" dirty="0" smtClean="0">
              <a:latin typeface="+mj-lt"/>
            </a:endParaRPr>
          </a:p>
          <a:p>
            <a:pPr eaLnBrk="0" hangingPunct="0">
              <a:lnSpc>
                <a:spcPct val="90000"/>
              </a:lnSpc>
            </a:pPr>
            <a:r>
              <a:rPr lang="en-US" sz="2400" dirty="0" err="1" smtClean="0">
                <a:latin typeface="+mj-lt"/>
              </a:rPr>
              <a:t>Kivanc</a:t>
            </a:r>
            <a:r>
              <a:rPr lang="en-US" sz="2400" dirty="0" smtClean="0">
                <a:latin typeface="+mj-lt"/>
              </a:rPr>
              <a:t> </a:t>
            </a:r>
            <a:r>
              <a:rPr lang="en-US" sz="2400" dirty="0" err="1" smtClean="0">
                <a:latin typeface="+mj-lt"/>
              </a:rPr>
              <a:t>Gorgulu</a:t>
            </a:r>
            <a:endParaRPr lang="en-US" sz="2400" dirty="0" smtClean="0">
              <a:latin typeface="+mj-lt"/>
            </a:endParaRPr>
          </a:p>
          <a:p>
            <a:pPr eaLnBrk="0" hangingPunct="0">
              <a:lnSpc>
                <a:spcPct val="90000"/>
              </a:lnSpc>
            </a:pPr>
            <a:r>
              <a:rPr lang="en-US" sz="2400" dirty="0" smtClean="0"/>
              <a:t>Gabriel Lopez-</a:t>
            </a:r>
            <a:r>
              <a:rPr lang="en-US" sz="2400" dirty="0" err="1" smtClean="0"/>
              <a:t>Berestein</a:t>
            </a:r>
            <a:endParaRPr lang="en-US" sz="2400" baseline="30000" dirty="0" smtClean="0"/>
          </a:p>
          <a:p>
            <a:pPr eaLnBrk="0" hangingPunct="0">
              <a:lnSpc>
                <a:spcPct val="90000"/>
              </a:lnSpc>
            </a:pPr>
            <a:r>
              <a:rPr lang="en-US" sz="2400" dirty="0" err="1" smtClean="0"/>
              <a:t>Bulent</a:t>
            </a:r>
            <a:r>
              <a:rPr lang="en-US" sz="2400" dirty="0" smtClean="0"/>
              <a:t> </a:t>
            </a:r>
            <a:r>
              <a:rPr lang="en-US" sz="2400" dirty="0" err="1" smtClean="0"/>
              <a:t>Ozpolat</a:t>
            </a:r>
            <a:endParaRPr lang="en-US" sz="2400" baseline="30000" dirty="0" smtClean="0">
              <a:latin typeface="+mj-lt"/>
            </a:endParaRPr>
          </a:p>
          <a:p>
            <a:pPr eaLnBrk="0" hangingPunct="0">
              <a:lnSpc>
                <a:spcPct val="90000"/>
              </a:lnSpc>
            </a:pPr>
            <a:r>
              <a:rPr lang="en-US" sz="2400" dirty="0" smtClean="0">
                <a:latin typeface="+mj-lt"/>
              </a:rPr>
              <a:t>Anil </a:t>
            </a:r>
            <a:r>
              <a:rPr lang="en-US" sz="2400" dirty="0" err="1" smtClean="0">
                <a:latin typeface="+mj-lt"/>
              </a:rPr>
              <a:t>Sood</a:t>
            </a:r>
            <a:endParaRPr lang="en-US" sz="2400" dirty="0" smtClean="0">
              <a:latin typeface="+mj-lt"/>
            </a:endParaRPr>
          </a:p>
          <a:p>
            <a:pPr eaLnBrk="0" hangingPunct="0">
              <a:lnSpc>
                <a:spcPct val="90000"/>
              </a:lnSpc>
            </a:pPr>
            <a:r>
              <a:rPr lang="en-US" sz="2400" dirty="0" smtClean="0"/>
              <a:t>Ibrahim </a:t>
            </a:r>
            <a:r>
              <a:rPr lang="en-US" sz="2400" dirty="0" err="1" smtClean="0"/>
              <a:t>Tekedereli</a:t>
            </a:r>
            <a:endParaRPr lang="en-US" sz="2400" dirty="0" smtClean="0"/>
          </a:p>
          <a:p>
            <a:pPr eaLnBrk="0" hangingPunct="0">
              <a:lnSpc>
                <a:spcPct val="90000"/>
              </a:lnSpc>
            </a:pPr>
            <a:r>
              <a:rPr lang="en-US" sz="2400" dirty="0" err="1" smtClean="0"/>
              <a:t>Erkan</a:t>
            </a:r>
            <a:r>
              <a:rPr lang="en-US" sz="2400" dirty="0" smtClean="0"/>
              <a:t> </a:t>
            </a:r>
            <a:r>
              <a:rPr lang="en-US" sz="2400" dirty="0" err="1" smtClean="0"/>
              <a:t>Yuca</a:t>
            </a:r>
            <a:endParaRPr lang="en-US" sz="2400" baseline="30000" dirty="0" smtClean="0">
              <a:latin typeface="+mj-lt"/>
            </a:endParaRPr>
          </a:p>
        </p:txBody>
      </p:sp>
      <p:sp>
        <p:nvSpPr>
          <p:cNvPr id="504836" name="Text Box 4"/>
          <p:cNvSpPr txBox="1">
            <a:spLocks noChangeArrowheads="1"/>
          </p:cNvSpPr>
          <p:nvPr/>
        </p:nvSpPr>
        <p:spPr bwMode="auto">
          <a:xfrm>
            <a:off x="4931733" y="818464"/>
            <a:ext cx="3037210" cy="2092881"/>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a:latin typeface="+mj-lt"/>
              </a:rPr>
              <a:t>DNR, Oslo</a:t>
            </a:r>
            <a:endParaRPr lang="en-GB" sz="2400" dirty="0">
              <a:latin typeface="+mj-lt"/>
            </a:endParaRPr>
          </a:p>
          <a:p>
            <a:pPr eaLnBrk="0" hangingPunct="0">
              <a:lnSpc>
                <a:spcPct val="90000"/>
              </a:lnSpc>
            </a:pPr>
            <a:r>
              <a:rPr lang="en-GB" sz="2400" dirty="0" err="1">
                <a:latin typeface="+mj-lt"/>
              </a:rPr>
              <a:t>Håvard</a:t>
            </a:r>
            <a:r>
              <a:rPr lang="en-GB" sz="2400" dirty="0">
                <a:latin typeface="+mj-lt"/>
              </a:rPr>
              <a:t> </a:t>
            </a:r>
            <a:r>
              <a:rPr lang="en-GB" sz="2400" dirty="0" err="1">
                <a:latin typeface="+mj-lt"/>
              </a:rPr>
              <a:t>Danielsen</a:t>
            </a:r>
            <a:endParaRPr lang="en-GB" sz="2400" dirty="0">
              <a:latin typeface="+mj-lt"/>
            </a:endParaRPr>
          </a:p>
          <a:p>
            <a:pPr eaLnBrk="0" hangingPunct="0">
              <a:lnSpc>
                <a:spcPct val="90000"/>
              </a:lnSpc>
            </a:pPr>
            <a:r>
              <a:rPr lang="en-GB" sz="2400" dirty="0">
                <a:latin typeface="+mj-lt"/>
              </a:rPr>
              <a:t>Alexander </a:t>
            </a:r>
            <a:r>
              <a:rPr lang="en-GB" sz="2400" dirty="0" err="1">
                <a:latin typeface="+mj-lt"/>
              </a:rPr>
              <a:t>Kristian</a:t>
            </a:r>
            <a:endParaRPr lang="en-GB" sz="2400" dirty="0">
              <a:latin typeface="+mj-lt"/>
            </a:endParaRPr>
          </a:p>
          <a:p>
            <a:pPr eaLnBrk="0" hangingPunct="0">
              <a:lnSpc>
                <a:spcPct val="90000"/>
              </a:lnSpc>
            </a:pPr>
            <a:r>
              <a:rPr lang="en-GB" sz="2400" dirty="0" err="1">
                <a:latin typeface="+mj-lt"/>
              </a:rPr>
              <a:t>Gunhild</a:t>
            </a:r>
            <a:r>
              <a:rPr lang="en-GB" sz="2400" dirty="0">
                <a:latin typeface="+mj-lt"/>
              </a:rPr>
              <a:t> </a:t>
            </a:r>
            <a:r>
              <a:rPr lang="en-GB" sz="2400" dirty="0" err="1" smtClean="0">
                <a:latin typeface="+mj-lt"/>
              </a:rPr>
              <a:t>Mælendsmo</a:t>
            </a:r>
            <a:endParaRPr lang="en-GB" sz="2400" dirty="0" smtClean="0">
              <a:latin typeface="+mj-lt"/>
            </a:endParaRPr>
          </a:p>
          <a:p>
            <a:pPr eaLnBrk="0" hangingPunct="0">
              <a:lnSpc>
                <a:spcPct val="90000"/>
              </a:lnSpc>
            </a:pPr>
            <a:r>
              <a:rPr lang="en-GB" sz="2400" dirty="0" err="1" smtClean="0">
                <a:latin typeface="+mj-lt"/>
              </a:rPr>
              <a:t>Bjørn</a:t>
            </a:r>
            <a:r>
              <a:rPr lang="en-GB" sz="2400" dirty="0" smtClean="0">
                <a:latin typeface="+mj-lt"/>
              </a:rPr>
              <a:t> </a:t>
            </a:r>
            <a:r>
              <a:rPr lang="en-GB" sz="2400" dirty="0" err="1" smtClean="0">
                <a:latin typeface="+mj-lt"/>
              </a:rPr>
              <a:t>Risberg</a:t>
            </a:r>
            <a:endParaRPr lang="en-GB" sz="2400" dirty="0" smtClean="0">
              <a:latin typeface="+mj-lt"/>
            </a:endParaRPr>
          </a:p>
          <a:p>
            <a:pPr eaLnBrk="0" hangingPunct="0">
              <a:lnSpc>
                <a:spcPct val="90000"/>
              </a:lnSpc>
            </a:pPr>
            <a:r>
              <a:rPr lang="en-GB" sz="2400" dirty="0" err="1" smtClean="0">
                <a:latin typeface="+mj-lt"/>
              </a:rPr>
              <a:t>Håkon</a:t>
            </a:r>
            <a:r>
              <a:rPr lang="en-GB" sz="2400" dirty="0" smtClean="0">
                <a:latin typeface="+mj-lt"/>
              </a:rPr>
              <a:t> </a:t>
            </a:r>
            <a:r>
              <a:rPr lang="en-GB" sz="2400" dirty="0" err="1" smtClean="0">
                <a:latin typeface="+mj-lt"/>
              </a:rPr>
              <a:t>Wæhre</a:t>
            </a:r>
            <a:endParaRPr lang="en-GB" sz="2400" dirty="0">
              <a:latin typeface="+mj-lt"/>
            </a:endParaRPr>
          </a:p>
        </p:txBody>
      </p:sp>
      <p:sp>
        <p:nvSpPr>
          <p:cNvPr id="504837" name="Rectangle 5"/>
          <p:cNvSpPr>
            <a:spLocks noChangeArrowheads="1"/>
          </p:cNvSpPr>
          <p:nvPr/>
        </p:nvSpPr>
        <p:spPr bwMode="auto">
          <a:xfrm>
            <a:off x="2781300" y="141288"/>
            <a:ext cx="3529013" cy="519112"/>
          </a:xfrm>
          <a:prstGeom prst="rect">
            <a:avLst/>
          </a:prstGeom>
          <a:noFill/>
          <a:ln w="9525">
            <a:noFill/>
            <a:miter lim="800000"/>
            <a:headEnd/>
            <a:tailEnd/>
          </a:ln>
          <a:effectLst/>
        </p:spPr>
        <p:txBody>
          <a:bodyPr wrap="none" lIns="92075" tIns="46038" rIns="92075" bIns="46038">
            <a:spAutoFit/>
          </a:bodyPr>
          <a:lstStyle/>
          <a:p>
            <a:pPr eaLnBrk="0" hangingPunct="0"/>
            <a:r>
              <a:rPr lang="en-GB" sz="2800" b="1" dirty="0">
                <a:solidFill>
                  <a:srgbClr val="660066"/>
                </a:solidFill>
              </a:rPr>
              <a:t>Acknowledgements</a:t>
            </a:r>
          </a:p>
        </p:txBody>
      </p:sp>
      <p:sp>
        <p:nvSpPr>
          <p:cNvPr id="6" name="Text Box 2"/>
          <p:cNvSpPr txBox="1">
            <a:spLocks noChangeArrowheads="1"/>
          </p:cNvSpPr>
          <p:nvPr/>
        </p:nvSpPr>
        <p:spPr bwMode="auto">
          <a:xfrm>
            <a:off x="552450" y="3549089"/>
            <a:ext cx="1997061" cy="763286"/>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smtClean="0">
                <a:latin typeface="+mj-lt"/>
              </a:rPr>
              <a:t>NCMM, Oslo</a:t>
            </a:r>
            <a:endParaRPr lang="en-GB" sz="2400" b="1" dirty="0">
              <a:latin typeface="+mj-lt"/>
            </a:endParaRPr>
          </a:p>
          <a:p>
            <a:pPr eaLnBrk="0" hangingPunct="0">
              <a:lnSpc>
                <a:spcPct val="90000"/>
              </a:lnSpc>
            </a:pPr>
            <a:r>
              <a:rPr lang="en-US" sz="2400" dirty="0" smtClean="0"/>
              <a:t>Ian G. Mills</a:t>
            </a:r>
            <a:endParaRPr lang="nb-NO" sz="2400" dirty="0">
              <a:latin typeface="+mj-lt"/>
            </a:endParaRPr>
          </a:p>
        </p:txBody>
      </p:sp>
      <p:sp>
        <p:nvSpPr>
          <p:cNvPr id="10" name="Text Box 4"/>
          <p:cNvSpPr txBox="1">
            <a:spLocks noChangeArrowheads="1"/>
          </p:cNvSpPr>
          <p:nvPr/>
        </p:nvSpPr>
        <p:spPr bwMode="auto">
          <a:xfrm>
            <a:off x="4949013" y="3001569"/>
            <a:ext cx="2921593" cy="1095685"/>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smtClean="0">
                <a:latin typeface="+mj-lt"/>
              </a:rPr>
              <a:t>HSPH, Boston</a:t>
            </a:r>
            <a:endParaRPr lang="en-GB" sz="2400" dirty="0">
              <a:latin typeface="+mj-lt"/>
            </a:endParaRPr>
          </a:p>
          <a:p>
            <a:pPr eaLnBrk="0" hangingPunct="0">
              <a:lnSpc>
                <a:spcPct val="90000"/>
              </a:lnSpc>
            </a:pPr>
            <a:r>
              <a:rPr lang="en-GB" sz="2400" dirty="0" err="1" smtClean="0">
                <a:latin typeface="+mj-lt"/>
              </a:rPr>
              <a:t>Gokhan</a:t>
            </a:r>
            <a:r>
              <a:rPr lang="en-GB" sz="2400" dirty="0" smtClean="0">
                <a:latin typeface="+mj-lt"/>
              </a:rPr>
              <a:t> </a:t>
            </a:r>
            <a:r>
              <a:rPr lang="en-GB" sz="2400" dirty="0" err="1" smtClean="0">
                <a:latin typeface="+mj-lt"/>
              </a:rPr>
              <a:t>Hotamisligil</a:t>
            </a:r>
            <a:endParaRPr lang="en-GB" sz="2400" dirty="0">
              <a:latin typeface="+mj-lt"/>
            </a:endParaRPr>
          </a:p>
          <a:p>
            <a:pPr eaLnBrk="0" hangingPunct="0">
              <a:lnSpc>
                <a:spcPct val="90000"/>
              </a:lnSpc>
            </a:pPr>
            <a:r>
              <a:rPr lang="en-GB" sz="2400" dirty="0" smtClean="0">
                <a:latin typeface="+mj-lt"/>
              </a:rPr>
              <a:t>Katy </a:t>
            </a:r>
            <a:r>
              <a:rPr lang="en-GB" sz="2400" dirty="0" err="1" smtClean="0">
                <a:latin typeface="+mj-lt"/>
              </a:rPr>
              <a:t>Wellen</a:t>
            </a:r>
            <a:endParaRPr lang="en-GB" sz="2400" dirty="0">
              <a:latin typeface="+mj-lt"/>
            </a:endParaRPr>
          </a:p>
        </p:txBody>
      </p:sp>
      <p:sp>
        <p:nvSpPr>
          <p:cNvPr id="11" name="Text Box 2"/>
          <p:cNvSpPr txBox="1">
            <a:spLocks noChangeArrowheads="1"/>
          </p:cNvSpPr>
          <p:nvPr/>
        </p:nvSpPr>
        <p:spPr bwMode="auto">
          <a:xfrm>
            <a:off x="569733" y="5417257"/>
            <a:ext cx="3940502" cy="1089529"/>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a:latin typeface="+mj-lt"/>
              </a:rPr>
              <a:t>U. of </a:t>
            </a:r>
            <a:r>
              <a:rPr lang="en-GB" sz="2400" b="1" u="sng" dirty="0" smtClean="0">
                <a:latin typeface="+mj-lt"/>
              </a:rPr>
              <a:t>Porto/Port. </a:t>
            </a:r>
            <a:r>
              <a:rPr lang="en-GB" sz="2400" b="1" u="sng" dirty="0" err="1" smtClean="0">
                <a:latin typeface="+mj-lt"/>
              </a:rPr>
              <a:t>Onc</a:t>
            </a:r>
            <a:r>
              <a:rPr lang="en-GB" sz="2400" b="1" u="sng" dirty="0" smtClean="0">
                <a:latin typeface="+mj-lt"/>
              </a:rPr>
              <a:t>. Inst</a:t>
            </a:r>
            <a:endParaRPr lang="en-GB" sz="2400" b="1" dirty="0">
              <a:latin typeface="+mj-lt"/>
            </a:endParaRPr>
          </a:p>
          <a:p>
            <a:pPr eaLnBrk="0" hangingPunct="0">
              <a:lnSpc>
                <a:spcPct val="90000"/>
              </a:lnSpc>
            </a:pPr>
            <a:r>
              <a:rPr lang="en-US" sz="2400" dirty="0" smtClean="0"/>
              <a:t>Carmen </a:t>
            </a:r>
            <a:r>
              <a:rPr lang="en-US" sz="2400" dirty="0" err="1" smtClean="0"/>
              <a:t>Jerónimo</a:t>
            </a:r>
            <a:endParaRPr lang="en-US" sz="2400" baseline="30000" dirty="0" smtClean="0"/>
          </a:p>
          <a:p>
            <a:pPr eaLnBrk="0" hangingPunct="0">
              <a:lnSpc>
                <a:spcPct val="90000"/>
              </a:lnSpc>
            </a:pPr>
            <a:r>
              <a:rPr lang="en-US" sz="2400" dirty="0" smtClean="0"/>
              <a:t>Manuel R. Teixeira</a:t>
            </a:r>
            <a:endParaRPr lang="nb-NO" sz="2400" dirty="0">
              <a:latin typeface="+mj-lt"/>
            </a:endParaRPr>
          </a:p>
        </p:txBody>
      </p:sp>
      <p:sp>
        <p:nvSpPr>
          <p:cNvPr id="12" name="Text Box 2"/>
          <p:cNvSpPr txBox="1">
            <a:spLocks noChangeArrowheads="1"/>
          </p:cNvSpPr>
          <p:nvPr/>
        </p:nvSpPr>
        <p:spPr bwMode="auto">
          <a:xfrm>
            <a:off x="556220" y="4268908"/>
            <a:ext cx="3657071" cy="1095685"/>
          </a:xfrm>
          <a:prstGeom prst="rect">
            <a:avLst/>
          </a:prstGeom>
          <a:noFill/>
          <a:ln w="9525">
            <a:noFill/>
            <a:miter lim="800000"/>
            <a:headEnd/>
            <a:tailEnd/>
          </a:ln>
          <a:effectLst/>
        </p:spPr>
        <p:txBody>
          <a:bodyPr wrap="none">
            <a:spAutoFit/>
          </a:bodyPr>
          <a:lstStyle/>
          <a:p>
            <a:pPr eaLnBrk="0" hangingPunct="0">
              <a:lnSpc>
                <a:spcPct val="90000"/>
              </a:lnSpc>
            </a:pPr>
            <a:r>
              <a:rPr lang="en-GB" sz="2400" b="1" u="sng" dirty="0" smtClean="0">
                <a:latin typeface="+mj-lt"/>
              </a:rPr>
              <a:t>Vancouver Pros. Centre</a:t>
            </a:r>
          </a:p>
          <a:p>
            <a:pPr eaLnBrk="0" hangingPunct="0">
              <a:lnSpc>
                <a:spcPct val="90000"/>
              </a:lnSpc>
            </a:pPr>
            <a:r>
              <a:rPr lang="en-US" sz="2400" dirty="0" err="1" smtClean="0"/>
              <a:t>Ladan</a:t>
            </a:r>
            <a:r>
              <a:rPr lang="en-US" sz="2400" dirty="0" smtClean="0"/>
              <a:t> </a:t>
            </a:r>
            <a:r>
              <a:rPr lang="en-US" sz="2400" dirty="0" err="1" smtClean="0"/>
              <a:t>Fazli</a:t>
            </a:r>
            <a:endParaRPr lang="en-US" sz="2400" dirty="0" smtClean="0"/>
          </a:p>
          <a:p>
            <a:pPr eaLnBrk="0" hangingPunct="0">
              <a:lnSpc>
                <a:spcPct val="90000"/>
              </a:lnSpc>
            </a:pPr>
            <a:r>
              <a:rPr lang="en-US" sz="2400" dirty="0" smtClean="0">
                <a:latin typeface="+mj-lt"/>
              </a:rPr>
              <a:t>Paul </a:t>
            </a:r>
            <a:r>
              <a:rPr lang="en-US" sz="2400" dirty="0" err="1" smtClean="0">
                <a:latin typeface="+mj-lt"/>
              </a:rPr>
              <a:t>Rennie</a:t>
            </a:r>
            <a:endParaRPr lang="en-US" sz="2400" dirty="0" smtClean="0">
              <a:latin typeface="+mj-lt"/>
            </a:endParaRPr>
          </a:p>
        </p:txBody>
      </p:sp>
    </p:spTree>
    <p:extLst>
      <p:ext uri="{BB962C8B-B14F-4D97-AF65-F5344CB8AC3E}">
        <p14:creationId xmlns:p14="http://schemas.microsoft.com/office/powerpoint/2010/main" val="218645313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9100356.JPG"/>
          <p:cNvPicPr>
            <a:picLocks noChangeAspect="1"/>
          </p:cNvPicPr>
          <p:nvPr/>
        </p:nvPicPr>
        <p:blipFill>
          <a:blip r:embed="rId3" cstate="print"/>
          <a:stretch>
            <a:fillRect/>
          </a:stretch>
        </p:blipFill>
        <p:spPr>
          <a:xfrm>
            <a:off x="4924425" y="3674269"/>
            <a:ext cx="4232274" cy="3174206"/>
          </a:xfrm>
          <a:prstGeom prst="rect">
            <a:avLst/>
          </a:prstGeom>
        </p:spPr>
      </p:pic>
      <p:pic>
        <p:nvPicPr>
          <p:cNvPr id="3" name="Picture 2" descr="P9100328.JPG"/>
          <p:cNvPicPr>
            <a:picLocks noChangeAspect="1"/>
          </p:cNvPicPr>
          <p:nvPr/>
        </p:nvPicPr>
        <p:blipFill>
          <a:blip r:embed="rId4" cstate="print"/>
          <a:srcRect l="4481"/>
          <a:stretch>
            <a:fillRect/>
          </a:stretch>
        </p:blipFill>
        <p:spPr>
          <a:xfrm>
            <a:off x="4943475" y="54768"/>
            <a:ext cx="4467226" cy="3507581"/>
          </a:xfrm>
          <a:prstGeom prst="rect">
            <a:avLst/>
          </a:prstGeom>
        </p:spPr>
      </p:pic>
      <p:pic>
        <p:nvPicPr>
          <p:cNvPr id="5" name="Picture 4" descr="P9100322.JPG"/>
          <p:cNvPicPr>
            <a:picLocks noChangeAspect="1"/>
          </p:cNvPicPr>
          <p:nvPr/>
        </p:nvPicPr>
        <p:blipFill>
          <a:blip r:embed="rId5" cstate="print"/>
          <a:stretch>
            <a:fillRect/>
          </a:stretch>
        </p:blipFill>
        <p:spPr>
          <a:xfrm>
            <a:off x="0" y="3543300"/>
            <a:ext cx="4419598" cy="3314699"/>
          </a:xfrm>
          <a:prstGeom prst="rect">
            <a:avLst/>
          </a:prstGeom>
        </p:spPr>
      </p:pic>
      <p:pic>
        <p:nvPicPr>
          <p:cNvPr id="6" name="Picture 5" descr="P9100334.JPG"/>
          <p:cNvPicPr>
            <a:picLocks noChangeAspect="1"/>
          </p:cNvPicPr>
          <p:nvPr/>
        </p:nvPicPr>
        <p:blipFill>
          <a:blip r:embed="rId6" cstate="print"/>
          <a:stretch>
            <a:fillRect/>
          </a:stretch>
        </p:blipFill>
        <p:spPr>
          <a:xfrm>
            <a:off x="0" y="0"/>
            <a:ext cx="4521200" cy="3390900"/>
          </a:xfrm>
          <a:prstGeom prst="rect">
            <a:avLst/>
          </a:prstGeom>
        </p:spPr>
      </p:pic>
    </p:spTree>
    <p:extLst>
      <p:ext uri="{BB962C8B-B14F-4D97-AF65-F5344CB8AC3E}">
        <p14:creationId xmlns:p14="http://schemas.microsoft.com/office/powerpoint/2010/main" val="2438461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JORD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0"/>
            <a:ext cx="9144000" cy="5715000"/>
          </a:xfrm>
          <a:prstGeom prst="rect">
            <a:avLst/>
          </a:prstGeom>
        </p:spPr>
      </p:pic>
    </p:spTree>
    <p:extLst>
      <p:ext uri="{BB962C8B-B14F-4D97-AF65-F5344CB8AC3E}">
        <p14:creationId xmlns:p14="http://schemas.microsoft.com/office/powerpoint/2010/main" val="198273465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olltung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300"/>
            <a:ext cx="9144000" cy="6116836"/>
          </a:xfrm>
          <a:prstGeom prst="rect">
            <a:avLst/>
          </a:prstGeom>
        </p:spPr>
      </p:pic>
    </p:spTree>
    <p:extLst>
      <p:ext uri="{BB962C8B-B14F-4D97-AF65-F5344CB8AC3E}">
        <p14:creationId xmlns:p14="http://schemas.microsoft.com/office/powerpoint/2010/main" val="119197451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09368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5514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457200" y="274638"/>
            <a:ext cx="8229600" cy="850900"/>
          </a:xfrm>
        </p:spPr>
        <p:txBody>
          <a:bodyPr/>
          <a:lstStyle/>
          <a:p>
            <a:pPr eaLnBrk="1" hangingPunct="1">
              <a:defRPr/>
            </a:pPr>
            <a:r>
              <a:rPr lang="en-US" sz="2800" b="1" dirty="0" smtClean="0">
                <a:solidFill>
                  <a:srgbClr val="660066"/>
                </a:solidFill>
                <a:cs typeface="+mj-cs"/>
              </a:rPr>
              <a:t>ER stress and cancer</a:t>
            </a:r>
          </a:p>
        </p:txBody>
      </p:sp>
      <p:sp>
        <p:nvSpPr>
          <p:cNvPr id="354307" name="Rectangle 3"/>
          <p:cNvSpPr>
            <a:spLocks noGrp="1" noChangeArrowheads="1"/>
          </p:cNvSpPr>
          <p:nvPr>
            <p:ph type="body" idx="1"/>
          </p:nvPr>
        </p:nvSpPr>
        <p:spPr>
          <a:xfrm>
            <a:off x="539750" y="1467601"/>
            <a:ext cx="8001000" cy="4968875"/>
          </a:xfrm>
        </p:spPr>
        <p:txBody>
          <a:bodyPr/>
          <a:lstStyle/>
          <a:p>
            <a:pPr eaLnBrk="1" hangingPunct="1">
              <a:lnSpc>
                <a:spcPct val="90000"/>
              </a:lnSpc>
              <a:defRPr/>
            </a:pPr>
            <a:r>
              <a:rPr lang="en-US" sz="2400" dirty="0" smtClean="0">
                <a:cs typeface="+mn-cs"/>
              </a:rPr>
              <a:t>ER stress is increased in hypoxic tumors to help protein folding and to protect the tumor (</a:t>
            </a:r>
            <a:r>
              <a:rPr lang="en-US" sz="2000" dirty="0" smtClean="0">
                <a:cs typeface="+mn-cs"/>
              </a:rPr>
              <a:t>Marx 2006</a:t>
            </a:r>
            <a:r>
              <a:rPr lang="en-US" sz="2400" dirty="0" smtClean="0">
                <a:cs typeface="+mn-cs"/>
              </a:rPr>
              <a:t>).</a:t>
            </a:r>
          </a:p>
          <a:p>
            <a:pPr eaLnBrk="1" hangingPunct="1">
              <a:lnSpc>
                <a:spcPct val="90000"/>
              </a:lnSpc>
              <a:defRPr/>
            </a:pPr>
            <a:endParaRPr lang="en-US" sz="2400" dirty="0" smtClean="0">
              <a:cs typeface="+mn-cs"/>
            </a:endParaRPr>
          </a:p>
          <a:p>
            <a:pPr eaLnBrk="1" hangingPunct="1">
              <a:lnSpc>
                <a:spcPct val="90000"/>
              </a:lnSpc>
              <a:defRPr/>
            </a:pPr>
            <a:r>
              <a:rPr lang="en-US" sz="2400" dirty="0" smtClean="0">
                <a:cs typeface="+mn-cs"/>
              </a:rPr>
              <a:t>PERK-/- </a:t>
            </a:r>
            <a:r>
              <a:rPr lang="en-US" sz="2400" dirty="0" err="1" smtClean="0">
                <a:cs typeface="+mn-cs"/>
              </a:rPr>
              <a:t>xenografts</a:t>
            </a:r>
            <a:r>
              <a:rPr lang="en-US" sz="2400" dirty="0" smtClean="0">
                <a:cs typeface="+mn-cs"/>
              </a:rPr>
              <a:t> grow poorly (</a:t>
            </a:r>
            <a:r>
              <a:rPr lang="en-US" sz="2000" dirty="0" smtClean="0">
                <a:cs typeface="+mn-cs"/>
              </a:rPr>
              <a:t>Bi </a:t>
            </a:r>
            <a:r>
              <a:rPr lang="en-US" sz="2000" i="1" dirty="0" smtClean="0">
                <a:cs typeface="+mn-cs"/>
              </a:rPr>
              <a:t>et al,</a:t>
            </a:r>
            <a:r>
              <a:rPr lang="en-US" sz="2000" dirty="0" smtClean="0">
                <a:cs typeface="+mn-cs"/>
              </a:rPr>
              <a:t> 2005</a:t>
            </a:r>
            <a:r>
              <a:rPr lang="en-US" sz="2400" dirty="0" smtClean="0">
                <a:cs typeface="+mn-cs"/>
              </a:rPr>
              <a:t>).</a:t>
            </a:r>
          </a:p>
          <a:p>
            <a:pPr eaLnBrk="1" hangingPunct="1">
              <a:lnSpc>
                <a:spcPct val="90000"/>
              </a:lnSpc>
              <a:defRPr/>
            </a:pPr>
            <a:endParaRPr lang="en-US" sz="2400" dirty="0" smtClean="0">
              <a:cs typeface="+mn-cs"/>
            </a:endParaRPr>
          </a:p>
          <a:p>
            <a:pPr eaLnBrk="1" hangingPunct="1">
              <a:lnSpc>
                <a:spcPct val="90000"/>
              </a:lnSpc>
              <a:defRPr/>
            </a:pPr>
            <a:r>
              <a:rPr lang="en-US" sz="2400" dirty="0" smtClean="0">
                <a:cs typeface="+mn-cs"/>
              </a:rPr>
              <a:t>XBP1 mediates survival of cells under hypoxia and is essential for tumor growth (</a:t>
            </a:r>
            <a:r>
              <a:rPr lang="en-US" sz="2000" dirty="0" err="1" smtClean="0">
                <a:cs typeface="+mn-cs"/>
              </a:rPr>
              <a:t>Koong</a:t>
            </a:r>
            <a:r>
              <a:rPr lang="en-US" sz="2000" dirty="0" smtClean="0">
                <a:cs typeface="+mn-cs"/>
              </a:rPr>
              <a:t> </a:t>
            </a:r>
            <a:r>
              <a:rPr lang="en-US" sz="2000" i="1" dirty="0" smtClean="0">
                <a:cs typeface="+mn-cs"/>
              </a:rPr>
              <a:t>et al,</a:t>
            </a:r>
            <a:r>
              <a:rPr lang="en-US" sz="2000" dirty="0" smtClean="0">
                <a:cs typeface="+mn-cs"/>
              </a:rPr>
              <a:t> 2006</a:t>
            </a:r>
            <a:r>
              <a:rPr lang="en-US" sz="2400" dirty="0" smtClean="0">
                <a:cs typeface="+mn-cs"/>
              </a:rPr>
              <a:t>).</a:t>
            </a:r>
          </a:p>
          <a:p>
            <a:pPr eaLnBrk="1" hangingPunct="1">
              <a:lnSpc>
                <a:spcPct val="90000"/>
              </a:lnSpc>
              <a:defRPr/>
            </a:pPr>
            <a:endParaRPr lang="en-US" sz="2400" dirty="0" smtClean="0">
              <a:cs typeface="+mn-cs"/>
            </a:endParaRPr>
          </a:p>
          <a:p>
            <a:pPr eaLnBrk="1" hangingPunct="1">
              <a:lnSpc>
                <a:spcPct val="90000"/>
              </a:lnSpc>
              <a:defRPr/>
            </a:pPr>
            <a:r>
              <a:rPr lang="en-US" sz="2400" dirty="0" smtClean="0">
                <a:cs typeface="+mn-cs"/>
              </a:rPr>
              <a:t>UPR contributes to resistance for some cancer drugs, but some studies have also shown that UPR increases the sensitivity to chemotherapeutic drugs (</a:t>
            </a:r>
            <a:r>
              <a:rPr lang="en-US" sz="2000" dirty="0" smtClean="0">
                <a:cs typeface="+mn-cs"/>
              </a:rPr>
              <a:t>Backer </a:t>
            </a:r>
            <a:r>
              <a:rPr lang="en-US" sz="2000" i="1" dirty="0" smtClean="0">
                <a:cs typeface="+mn-cs"/>
              </a:rPr>
              <a:t>et al</a:t>
            </a:r>
            <a:r>
              <a:rPr lang="en-US" sz="2000" dirty="0" smtClean="0">
                <a:cs typeface="+mn-cs"/>
              </a:rPr>
              <a:t>., 2009</a:t>
            </a:r>
            <a:r>
              <a:rPr lang="en-US" sz="2400" dirty="0" smtClean="0">
                <a:cs typeface="+mn-cs"/>
              </a:rPr>
              <a:t>).</a:t>
            </a:r>
          </a:p>
          <a:p>
            <a:pPr eaLnBrk="1" hangingPunct="1">
              <a:lnSpc>
                <a:spcPct val="90000"/>
              </a:lnSpc>
              <a:buFontTx/>
              <a:buNone/>
              <a:defRPr/>
            </a:pPr>
            <a:endParaRPr lang="en-US" sz="2400" dirty="0" smtClean="0">
              <a:cs typeface="+mn-cs"/>
            </a:endParaRPr>
          </a:p>
        </p:txBody>
      </p:sp>
    </p:spTree>
    <p:extLst>
      <p:ext uri="{BB962C8B-B14F-4D97-AF65-F5344CB8AC3E}">
        <p14:creationId xmlns:p14="http://schemas.microsoft.com/office/powerpoint/2010/main" val="28076268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pPr eaLnBrk="1" hangingPunct="1">
              <a:defRPr/>
            </a:pPr>
            <a:r>
              <a:rPr lang="nb-NO" sz="2800" b="1" dirty="0" smtClean="0">
                <a:solidFill>
                  <a:srgbClr val="660066"/>
                </a:solidFill>
                <a:latin typeface="+mn-lt"/>
                <a:cs typeface="+mj-cs"/>
              </a:rPr>
              <a:t>ER stress in </a:t>
            </a:r>
            <a:r>
              <a:rPr lang="nb-NO" sz="2800" b="1" dirty="0" err="1" smtClean="0">
                <a:solidFill>
                  <a:srgbClr val="660066"/>
                </a:solidFill>
                <a:latin typeface="+mn-lt"/>
                <a:cs typeface="+mj-cs"/>
              </a:rPr>
              <a:t>prostate</a:t>
            </a:r>
            <a:r>
              <a:rPr lang="nb-NO" sz="2800" b="1" dirty="0" smtClean="0">
                <a:solidFill>
                  <a:srgbClr val="660066"/>
                </a:solidFill>
                <a:latin typeface="+mn-lt"/>
                <a:cs typeface="+mj-cs"/>
              </a:rPr>
              <a:t> cancer</a:t>
            </a:r>
          </a:p>
        </p:txBody>
      </p:sp>
      <p:sp>
        <p:nvSpPr>
          <p:cNvPr id="355331" name="Rectangle 3"/>
          <p:cNvSpPr>
            <a:spLocks noGrp="1" noChangeArrowheads="1"/>
          </p:cNvSpPr>
          <p:nvPr>
            <p:ph type="body" idx="1"/>
          </p:nvPr>
        </p:nvSpPr>
        <p:spPr>
          <a:xfrm>
            <a:off x="485775" y="1416801"/>
            <a:ext cx="8229600" cy="5226050"/>
          </a:xfrm>
        </p:spPr>
        <p:txBody>
          <a:bodyPr/>
          <a:lstStyle/>
          <a:p>
            <a:pPr eaLnBrk="1" hangingPunct="1">
              <a:lnSpc>
                <a:spcPct val="80000"/>
              </a:lnSpc>
              <a:buFontTx/>
              <a:buNone/>
              <a:defRPr/>
            </a:pPr>
            <a:endParaRPr lang="nb-NO" sz="2400" dirty="0" smtClean="0">
              <a:cs typeface="+mn-cs"/>
            </a:endParaRPr>
          </a:p>
          <a:p>
            <a:pPr eaLnBrk="1" hangingPunct="1">
              <a:lnSpc>
                <a:spcPct val="80000"/>
              </a:lnSpc>
              <a:defRPr/>
            </a:pPr>
            <a:r>
              <a:rPr lang="nb-NO" sz="2400" dirty="0" err="1" smtClean="0">
                <a:cs typeface="+mn-cs"/>
              </a:rPr>
              <a:t>Increased</a:t>
            </a:r>
            <a:r>
              <a:rPr lang="nb-NO" sz="2400" dirty="0" smtClean="0">
                <a:cs typeface="+mn-cs"/>
              </a:rPr>
              <a:t> </a:t>
            </a:r>
            <a:r>
              <a:rPr lang="nb-NO" sz="2400" dirty="0" err="1" smtClean="0">
                <a:cs typeface="+mn-cs"/>
              </a:rPr>
              <a:t>expression</a:t>
            </a:r>
            <a:r>
              <a:rPr lang="nb-NO" sz="2400" dirty="0" smtClean="0">
                <a:cs typeface="+mn-cs"/>
              </a:rPr>
              <a:t> </a:t>
            </a:r>
            <a:r>
              <a:rPr lang="nb-NO" sz="2400" dirty="0" err="1" smtClean="0">
                <a:cs typeface="+mn-cs"/>
              </a:rPr>
              <a:t>of</a:t>
            </a:r>
            <a:r>
              <a:rPr lang="nb-NO" sz="2400" dirty="0" smtClean="0">
                <a:cs typeface="+mn-cs"/>
              </a:rPr>
              <a:t> </a:t>
            </a:r>
            <a:r>
              <a:rPr lang="nb-NO" sz="2400" dirty="0" err="1" smtClean="0">
                <a:cs typeface="+mn-cs"/>
              </a:rPr>
              <a:t>BiP</a:t>
            </a:r>
            <a:r>
              <a:rPr lang="nb-NO" sz="2400" dirty="0" smtClean="0">
                <a:cs typeface="+mn-cs"/>
              </a:rPr>
              <a:t>/GRP78 is </a:t>
            </a:r>
            <a:r>
              <a:rPr lang="nb-NO" sz="2400" dirty="0" err="1" smtClean="0">
                <a:cs typeface="+mn-cs"/>
              </a:rPr>
              <a:t>associated</a:t>
            </a:r>
            <a:r>
              <a:rPr lang="nb-NO" sz="2400" dirty="0" smtClean="0">
                <a:cs typeface="+mn-cs"/>
              </a:rPr>
              <a:t> </a:t>
            </a:r>
            <a:r>
              <a:rPr lang="nb-NO" sz="2400" dirty="0" err="1" smtClean="0">
                <a:cs typeface="+mn-cs"/>
              </a:rPr>
              <a:t>with</a:t>
            </a:r>
            <a:r>
              <a:rPr lang="nb-NO" sz="2400" dirty="0" smtClean="0">
                <a:cs typeface="+mn-cs"/>
              </a:rPr>
              <a:t> </a:t>
            </a:r>
            <a:r>
              <a:rPr lang="nb-NO" sz="2400" dirty="0" err="1" smtClean="0">
                <a:cs typeface="+mn-cs"/>
              </a:rPr>
              <a:t>greater</a:t>
            </a:r>
            <a:r>
              <a:rPr lang="nb-NO" sz="2400" dirty="0" smtClean="0">
                <a:cs typeface="+mn-cs"/>
              </a:rPr>
              <a:t> risk </a:t>
            </a:r>
            <a:r>
              <a:rPr lang="nb-NO" sz="2400" dirty="0" err="1" smtClean="0">
                <a:cs typeface="+mn-cs"/>
              </a:rPr>
              <a:t>of</a:t>
            </a:r>
            <a:r>
              <a:rPr lang="nb-NO" sz="2400" dirty="0" smtClean="0">
                <a:cs typeface="+mn-cs"/>
              </a:rPr>
              <a:t> </a:t>
            </a:r>
            <a:r>
              <a:rPr lang="nb-NO" sz="2400" dirty="0" err="1" smtClean="0">
                <a:cs typeface="+mn-cs"/>
              </a:rPr>
              <a:t>PCa</a:t>
            </a:r>
            <a:r>
              <a:rPr lang="nb-NO" sz="2400" dirty="0" smtClean="0">
                <a:cs typeface="+mn-cs"/>
              </a:rPr>
              <a:t> </a:t>
            </a:r>
            <a:r>
              <a:rPr lang="nb-NO" sz="2400" dirty="0" err="1" smtClean="0">
                <a:cs typeface="+mn-cs"/>
              </a:rPr>
              <a:t>recurrence</a:t>
            </a:r>
            <a:r>
              <a:rPr lang="nb-NO" sz="2400" dirty="0" smtClean="0">
                <a:cs typeface="+mn-cs"/>
              </a:rPr>
              <a:t> and </a:t>
            </a:r>
            <a:r>
              <a:rPr lang="nb-NO" sz="2400" dirty="0" err="1" smtClean="0">
                <a:cs typeface="+mn-cs"/>
              </a:rPr>
              <a:t>worse</a:t>
            </a:r>
            <a:r>
              <a:rPr lang="nb-NO" sz="2400" dirty="0" smtClean="0">
                <a:cs typeface="+mn-cs"/>
              </a:rPr>
              <a:t> </a:t>
            </a:r>
            <a:r>
              <a:rPr lang="nb-NO" sz="2400" dirty="0" err="1" smtClean="0">
                <a:cs typeface="+mn-cs"/>
              </a:rPr>
              <a:t>survival</a:t>
            </a:r>
            <a:r>
              <a:rPr lang="nb-NO" sz="2400" dirty="0" smtClean="0">
                <a:cs typeface="+mn-cs"/>
              </a:rPr>
              <a:t> (</a:t>
            </a:r>
            <a:r>
              <a:rPr lang="nb-NO" sz="2000" dirty="0" err="1" smtClean="0">
                <a:cs typeface="+mn-cs"/>
              </a:rPr>
              <a:t>Pootrakul</a:t>
            </a:r>
            <a:r>
              <a:rPr lang="nb-NO" sz="2000" dirty="0" smtClean="0">
                <a:cs typeface="+mn-cs"/>
              </a:rPr>
              <a:t> </a:t>
            </a:r>
            <a:r>
              <a:rPr lang="nb-NO" sz="2000" i="1" dirty="0" smtClean="0">
                <a:cs typeface="+mn-cs"/>
              </a:rPr>
              <a:t>et al.</a:t>
            </a:r>
            <a:r>
              <a:rPr lang="nb-NO" sz="2000" dirty="0" smtClean="0">
                <a:cs typeface="+mn-cs"/>
              </a:rPr>
              <a:t>, 2006</a:t>
            </a:r>
            <a:r>
              <a:rPr lang="nb-NO" sz="2400" dirty="0" smtClean="0">
                <a:cs typeface="+mn-cs"/>
              </a:rPr>
              <a:t>).</a:t>
            </a:r>
          </a:p>
          <a:p>
            <a:pPr eaLnBrk="1" hangingPunct="1">
              <a:lnSpc>
                <a:spcPct val="80000"/>
              </a:lnSpc>
              <a:defRPr/>
            </a:pPr>
            <a:endParaRPr lang="nb-NO" sz="2400" dirty="0" smtClean="0">
              <a:cs typeface="+mn-cs"/>
            </a:endParaRPr>
          </a:p>
          <a:p>
            <a:pPr eaLnBrk="1" hangingPunct="1">
              <a:lnSpc>
                <a:spcPct val="80000"/>
              </a:lnSpc>
              <a:defRPr/>
            </a:pPr>
            <a:r>
              <a:rPr lang="nb-NO" sz="2400" dirty="0" err="1" smtClean="0">
                <a:cs typeface="+mn-cs"/>
              </a:rPr>
              <a:t>BiP</a:t>
            </a:r>
            <a:r>
              <a:rPr lang="nb-NO" sz="2400" dirty="0" smtClean="0">
                <a:cs typeface="+mn-cs"/>
              </a:rPr>
              <a:t>/GRP78 is </a:t>
            </a:r>
            <a:r>
              <a:rPr lang="nb-NO" sz="2400" dirty="0" err="1" smtClean="0">
                <a:cs typeface="+mn-cs"/>
              </a:rPr>
              <a:t>upegulated</a:t>
            </a:r>
            <a:r>
              <a:rPr lang="nb-NO" sz="2400" dirty="0" smtClean="0">
                <a:cs typeface="+mn-cs"/>
              </a:rPr>
              <a:t> in </a:t>
            </a:r>
            <a:r>
              <a:rPr lang="nb-NO" sz="2400" dirty="0" err="1" smtClean="0">
                <a:cs typeface="+mn-cs"/>
              </a:rPr>
              <a:t>PCa</a:t>
            </a:r>
            <a:r>
              <a:rPr lang="nb-NO" sz="2400" dirty="0" smtClean="0">
                <a:cs typeface="+mn-cs"/>
              </a:rPr>
              <a:t> and </a:t>
            </a:r>
            <a:r>
              <a:rPr lang="nb-NO" sz="2400" dirty="0" err="1" smtClean="0">
                <a:cs typeface="+mn-cs"/>
              </a:rPr>
              <a:t>correlates</a:t>
            </a:r>
            <a:r>
              <a:rPr lang="nb-NO" sz="2400" dirty="0" smtClean="0">
                <a:cs typeface="+mn-cs"/>
              </a:rPr>
              <a:t> </a:t>
            </a:r>
            <a:r>
              <a:rPr lang="nb-NO" sz="2400" dirty="0" err="1" smtClean="0">
                <a:cs typeface="+mn-cs"/>
              </a:rPr>
              <a:t>with</a:t>
            </a:r>
            <a:r>
              <a:rPr lang="nb-NO" sz="2400" dirty="0" smtClean="0">
                <a:cs typeface="+mn-cs"/>
              </a:rPr>
              <a:t> </a:t>
            </a:r>
            <a:r>
              <a:rPr lang="nb-NO" sz="2400" dirty="0" err="1" smtClean="0">
                <a:cs typeface="+mn-cs"/>
              </a:rPr>
              <a:t>recurrence</a:t>
            </a:r>
            <a:r>
              <a:rPr lang="nb-NO" sz="2400" dirty="0" smtClean="0">
                <a:cs typeface="+mn-cs"/>
              </a:rPr>
              <a:t> and </a:t>
            </a:r>
            <a:r>
              <a:rPr lang="nb-NO" sz="2400" dirty="0" err="1" smtClean="0">
                <a:cs typeface="+mn-cs"/>
              </a:rPr>
              <a:t>survival</a:t>
            </a:r>
            <a:r>
              <a:rPr lang="nb-NO" sz="2400" dirty="0" smtClean="0">
                <a:cs typeface="+mn-cs"/>
              </a:rPr>
              <a:t> (</a:t>
            </a:r>
            <a:r>
              <a:rPr lang="nb-NO" sz="2000" dirty="0" err="1" smtClean="0">
                <a:cs typeface="+mn-cs"/>
              </a:rPr>
              <a:t>Daneshmand</a:t>
            </a:r>
            <a:r>
              <a:rPr lang="nb-NO" sz="2000" dirty="0" smtClean="0">
                <a:cs typeface="+mn-cs"/>
              </a:rPr>
              <a:t> </a:t>
            </a:r>
            <a:r>
              <a:rPr lang="nb-NO" sz="2000" i="1" dirty="0" smtClean="0">
                <a:cs typeface="+mn-cs"/>
              </a:rPr>
              <a:t>et</a:t>
            </a:r>
            <a:r>
              <a:rPr lang="nb-NO" sz="2000" dirty="0" smtClean="0">
                <a:cs typeface="+mn-cs"/>
              </a:rPr>
              <a:t> </a:t>
            </a:r>
            <a:r>
              <a:rPr lang="nb-NO" sz="2000" i="1" dirty="0" smtClean="0">
                <a:cs typeface="+mn-cs"/>
              </a:rPr>
              <a:t>al.</a:t>
            </a:r>
            <a:r>
              <a:rPr lang="nb-NO" sz="2000" dirty="0" smtClean="0">
                <a:cs typeface="+mn-cs"/>
              </a:rPr>
              <a:t>, 2007</a:t>
            </a:r>
            <a:r>
              <a:rPr lang="nb-NO" sz="2400" dirty="0" smtClean="0">
                <a:cs typeface="+mn-cs"/>
              </a:rPr>
              <a:t>).</a:t>
            </a:r>
          </a:p>
          <a:p>
            <a:pPr eaLnBrk="1" hangingPunct="1">
              <a:lnSpc>
                <a:spcPct val="80000"/>
              </a:lnSpc>
              <a:defRPr/>
            </a:pPr>
            <a:endParaRPr lang="nb-NO" sz="2400" dirty="0" smtClean="0">
              <a:cs typeface="+mn-cs"/>
            </a:endParaRPr>
          </a:p>
          <a:p>
            <a:pPr eaLnBrk="1" hangingPunct="1">
              <a:lnSpc>
                <a:spcPct val="80000"/>
              </a:lnSpc>
              <a:defRPr/>
            </a:pPr>
            <a:r>
              <a:rPr lang="nb-NO" sz="2400" dirty="0" smtClean="0">
                <a:cs typeface="+mn-cs"/>
              </a:rPr>
              <a:t>Down-</a:t>
            </a:r>
            <a:r>
              <a:rPr lang="nb-NO" sz="2400" dirty="0" err="1" smtClean="0">
                <a:cs typeface="+mn-cs"/>
              </a:rPr>
              <a:t>regulation</a:t>
            </a:r>
            <a:r>
              <a:rPr lang="nb-NO" sz="2400" dirty="0" smtClean="0">
                <a:cs typeface="+mn-cs"/>
              </a:rPr>
              <a:t> </a:t>
            </a:r>
            <a:r>
              <a:rPr lang="nb-NO" sz="2400" dirty="0" err="1" smtClean="0">
                <a:cs typeface="+mn-cs"/>
              </a:rPr>
              <a:t>of</a:t>
            </a:r>
            <a:r>
              <a:rPr lang="nb-NO" sz="2400" dirty="0" smtClean="0">
                <a:cs typeface="+mn-cs"/>
              </a:rPr>
              <a:t> </a:t>
            </a:r>
            <a:r>
              <a:rPr lang="nb-NO" sz="2400" dirty="0" err="1" smtClean="0">
                <a:cs typeface="+mn-cs"/>
              </a:rPr>
              <a:t>BiP</a:t>
            </a:r>
            <a:r>
              <a:rPr lang="nb-NO" sz="2400" dirty="0" smtClean="0">
                <a:cs typeface="+mn-cs"/>
              </a:rPr>
              <a:t>/GRP78 </a:t>
            </a:r>
            <a:r>
              <a:rPr lang="nb-NO" sz="2400" dirty="0" err="1" smtClean="0">
                <a:cs typeface="+mn-cs"/>
              </a:rPr>
              <a:t>sensitizes</a:t>
            </a:r>
            <a:r>
              <a:rPr lang="nb-NO" sz="2400" dirty="0" smtClean="0">
                <a:cs typeface="+mn-cs"/>
              </a:rPr>
              <a:t> </a:t>
            </a:r>
            <a:r>
              <a:rPr lang="nb-NO" sz="2400" dirty="0" err="1" smtClean="0">
                <a:cs typeface="+mn-cs"/>
              </a:rPr>
              <a:t>resistant</a:t>
            </a:r>
            <a:r>
              <a:rPr lang="nb-NO" sz="2400" dirty="0" smtClean="0">
                <a:cs typeface="+mn-cs"/>
              </a:rPr>
              <a:t> </a:t>
            </a:r>
            <a:r>
              <a:rPr lang="nb-NO" sz="2400" dirty="0" err="1" smtClean="0">
                <a:cs typeface="+mn-cs"/>
              </a:rPr>
              <a:t>prostate</a:t>
            </a:r>
            <a:r>
              <a:rPr lang="nb-NO" sz="2400" dirty="0" smtClean="0">
                <a:cs typeface="+mn-cs"/>
              </a:rPr>
              <a:t> cancer </a:t>
            </a:r>
            <a:r>
              <a:rPr lang="nb-NO" sz="2400" dirty="0" err="1" smtClean="0">
                <a:cs typeface="+mn-cs"/>
              </a:rPr>
              <a:t>cells</a:t>
            </a:r>
            <a:r>
              <a:rPr lang="nb-NO" sz="2400" dirty="0" smtClean="0">
                <a:cs typeface="+mn-cs"/>
              </a:rPr>
              <a:t> to gene-</a:t>
            </a:r>
            <a:r>
              <a:rPr lang="nb-NO" sz="2400" dirty="0" err="1" smtClean="0">
                <a:cs typeface="+mn-cs"/>
              </a:rPr>
              <a:t>therapeutic</a:t>
            </a:r>
            <a:r>
              <a:rPr lang="nb-NO" sz="2400" dirty="0" smtClean="0">
                <a:cs typeface="+mn-cs"/>
              </a:rPr>
              <a:t> </a:t>
            </a:r>
            <a:r>
              <a:rPr lang="nb-NO" sz="2400" dirty="0" err="1" smtClean="0">
                <a:cs typeface="+mn-cs"/>
              </a:rPr>
              <a:t>overexpression</a:t>
            </a:r>
            <a:r>
              <a:rPr lang="nb-NO" sz="2400" dirty="0" smtClean="0">
                <a:cs typeface="+mn-cs"/>
              </a:rPr>
              <a:t> </a:t>
            </a:r>
            <a:r>
              <a:rPr lang="nb-NO" sz="2400" dirty="0" err="1" smtClean="0">
                <a:cs typeface="+mn-cs"/>
              </a:rPr>
              <a:t>of</a:t>
            </a:r>
            <a:r>
              <a:rPr lang="nb-NO" sz="2400" dirty="0" smtClean="0">
                <a:cs typeface="+mn-cs"/>
              </a:rPr>
              <a:t> REIC/Dkk-3 (</a:t>
            </a:r>
            <a:r>
              <a:rPr lang="nb-NO" sz="2000" dirty="0" err="1" smtClean="0">
                <a:cs typeface="+mn-cs"/>
              </a:rPr>
              <a:t>Tanimoto</a:t>
            </a:r>
            <a:r>
              <a:rPr lang="nb-NO" sz="2000" dirty="0" smtClean="0">
                <a:cs typeface="+mn-cs"/>
              </a:rPr>
              <a:t> </a:t>
            </a:r>
            <a:r>
              <a:rPr lang="nb-NO" sz="2000" i="1" dirty="0" smtClean="0">
                <a:cs typeface="+mn-cs"/>
              </a:rPr>
              <a:t>et al</a:t>
            </a:r>
            <a:r>
              <a:rPr lang="nb-NO" sz="2000" dirty="0" smtClean="0">
                <a:cs typeface="+mn-cs"/>
              </a:rPr>
              <a:t>., 2010</a:t>
            </a:r>
            <a:r>
              <a:rPr lang="nb-NO" sz="2400" dirty="0" smtClean="0">
                <a:cs typeface="+mn-cs"/>
              </a:rPr>
              <a:t>).</a:t>
            </a:r>
          </a:p>
          <a:p>
            <a:pPr marL="0" indent="0" eaLnBrk="1" hangingPunct="1">
              <a:lnSpc>
                <a:spcPct val="80000"/>
              </a:lnSpc>
              <a:buFontTx/>
              <a:buNone/>
              <a:defRPr/>
            </a:pPr>
            <a:endParaRPr lang="nb-NO" sz="2400" dirty="0" smtClean="0">
              <a:cs typeface="+mn-cs"/>
            </a:endParaRPr>
          </a:p>
        </p:txBody>
      </p:sp>
    </p:spTree>
    <p:extLst>
      <p:ext uri="{BB962C8B-B14F-4D97-AF65-F5344CB8AC3E}">
        <p14:creationId xmlns:p14="http://schemas.microsoft.com/office/powerpoint/2010/main" val="319672456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64410"/>
            <a:ext cx="8229600" cy="1143000"/>
          </a:xfrm>
        </p:spPr>
        <p:txBody>
          <a:bodyPr/>
          <a:lstStyle/>
          <a:p>
            <a:r>
              <a:rPr lang="nb-NO" sz="2800" b="1" dirty="0" err="1">
                <a:solidFill>
                  <a:srgbClr val="660066"/>
                </a:solidFill>
                <a:cs typeface="Times New Roman" charset="0"/>
              </a:rPr>
              <a:t>Endoplasmic</a:t>
            </a:r>
            <a:r>
              <a:rPr lang="nb-NO" sz="2800" b="1" dirty="0">
                <a:solidFill>
                  <a:srgbClr val="660066"/>
                </a:solidFill>
                <a:cs typeface="Times New Roman" charset="0"/>
              </a:rPr>
              <a:t> </a:t>
            </a:r>
            <a:r>
              <a:rPr lang="nb-NO" sz="2800" b="1" dirty="0" err="1">
                <a:solidFill>
                  <a:srgbClr val="660066"/>
                </a:solidFill>
                <a:cs typeface="Times New Roman" charset="0"/>
              </a:rPr>
              <a:t>reticulum</a:t>
            </a:r>
            <a:r>
              <a:rPr lang="nb-NO" sz="2800" b="1" dirty="0">
                <a:solidFill>
                  <a:srgbClr val="660066"/>
                </a:solidFill>
                <a:cs typeface="Times New Roman" charset="0"/>
              </a:rPr>
              <a:t> (ER) stress</a:t>
            </a:r>
          </a:p>
        </p:txBody>
      </p:sp>
      <p:pic>
        <p:nvPicPr>
          <p:cNvPr id="17411" name="Picture 3"/>
          <p:cNvPicPr>
            <a:picLocks noChangeAspect="1"/>
          </p:cNvPicPr>
          <p:nvPr/>
        </p:nvPicPr>
        <p:blipFill rotWithShape="1">
          <a:blip r:embed="rId3">
            <a:extLst>
              <a:ext uri="{28A0092B-C50C-407E-A947-70E740481C1C}">
                <a14:useLocalDpi xmlns:a14="http://schemas.microsoft.com/office/drawing/2010/main" val="0"/>
              </a:ext>
            </a:extLst>
          </a:blip>
          <a:srcRect t="1821" b="2456"/>
          <a:stretch/>
        </p:blipFill>
        <p:spPr bwMode="auto">
          <a:xfrm>
            <a:off x="1696881" y="546779"/>
            <a:ext cx="5736553" cy="631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p:cNvSpPr txBox="1">
            <a:spLocks noChangeArrowheads="1"/>
          </p:cNvSpPr>
          <p:nvPr/>
        </p:nvSpPr>
        <p:spPr bwMode="auto">
          <a:xfrm>
            <a:off x="7496175" y="6516688"/>
            <a:ext cx="236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nb-NO" sz="1600">
                <a:solidFill>
                  <a:srgbClr val="000000"/>
                </a:solidFill>
                <a:latin typeface="Times New Roman" charset="0"/>
                <a:cs typeface="Times New Roman" charset="0"/>
              </a:rPr>
              <a:t>(Fulda et al. 2009)</a:t>
            </a:r>
            <a:endParaRPr lang="en-US" sz="1600">
              <a:solidFill>
                <a:srgbClr val="000000"/>
              </a:solidFill>
              <a:latin typeface="Times New Roman" charset="0"/>
              <a:cs typeface="Times New Roman" charset="0"/>
            </a:endParaRPr>
          </a:p>
        </p:txBody>
      </p:sp>
    </p:spTree>
    <p:extLst>
      <p:ext uri="{BB962C8B-B14F-4D97-AF65-F5344CB8AC3E}">
        <p14:creationId xmlns:p14="http://schemas.microsoft.com/office/powerpoint/2010/main" val="240322144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2483768" y="116632"/>
            <a:ext cx="4079963" cy="584775"/>
          </a:xfrm>
          <a:prstGeom prst="rect">
            <a:avLst/>
          </a:prstGeom>
          <a:noFill/>
        </p:spPr>
        <p:txBody>
          <a:bodyPr wrap="none" rtlCol="0">
            <a:spAutoFit/>
          </a:bodyPr>
          <a:lstStyle/>
          <a:p>
            <a:r>
              <a:rPr lang="nb-NO" sz="3200" b="1" dirty="0" smtClean="0">
                <a:solidFill>
                  <a:srgbClr val="660066"/>
                </a:solidFill>
                <a:latin typeface="Arial" pitchFamily="34" charset="0"/>
                <a:cs typeface="Arial" pitchFamily="34" charset="0"/>
              </a:rPr>
              <a:t>Hallmarks </a:t>
            </a:r>
            <a:r>
              <a:rPr lang="nb-NO" sz="3200" b="1" dirty="0" err="1" smtClean="0">
                <a:solidFill>
                  <a:srgbClr val="660066"/>
                </a:solidFill>
                <a:latin typeface="Arial" pitchFamily="34" charset="0"/>
                <a:cs typeface="Arial" pitchFamily="34" charset="0"/>
              </a:rPr>
              <a:t>of</a:t>
            </a:r>
            <a:r>
              <a:rPr lang="nb-NO" sz="3200" b="1" dirty="0" smtClean="0">
                <a:solidFill>
                  <a:srgbClr val="660066"/>
                </a:solidFill>
                <a:latin typeface="Arial" pitchFamily="34" charset="0"/>
                <a:cs typeface="Arial" pitchFamily="34" charset="0"/>
              </a:rPr>
              <a:t> cancer</a:t>
            </a:r>
            <a:endParaRPr lang="nb-NO" sz="3200" b="1" dirty="0">
              <a:solidFill>
                <a:srgbClr val="660066"/>
              </a:solidFill>
              <a:latin typeface="Arial" pitchFamily="34" charset="0"/>
              <a:cs typeface="Arial" pitchFamily="34" charset="0"/>
            </a:endParaRPr>
          </a:p>
        </p:txBody>
      </p:sp>
      <p:pic>
        <p:nvPicPr>
          <p:cNvPr id="24578" name="Picture 2"/>
          <p:cNvPicPr>
            <a:picLocks noChangeAspect="1" noChangeArrowheads="1"/>
          </p:cNvPicPr>
          <p:nvPr/>
        </p:nvPicPr>
        <p:blipFill>
          <a:blip r:embed="rId2" cstate="print"/>
          <a:srcRect/>
          <a:stretch>
            <a:fillRect/>
          </a:stretch>
        </p:blipFill>
        <p:spPr bwMode="auto">
          <a:xfrm>
            <a:off x="251520" y="692696"/>
            <a:ext cx="8150917" cy="5978536"/>
          </a:xfrm>
          <a:prstGeom prst="rect">
            <a:avLst/>
          </a:prstGeom>
          <a:noFill/>
          <a:ln w="9525">
            <a:noFill/>
            <a:miter lim="800000"/>
            <a:headEnd/>
            <a:tailEnd/>
          </a:ln>
        </p:spPr>
      </p:pic>
      <p:sp>
        <p:nvSpPr>
          <p:cNvPr id="9" name="TextBox 8"/>
          <p:cNvSpPr txBox="1"/>
          <p:nvPr/>
        </p:nvSpPr>
        <p:spPr>
          <a:xfrm>
            <a:off x="5939368" y="6488668"/>
            <a:ext cx="3241144" cy="369332"/>
          </a:xfrm>
          <a:prstGeom prst="rect">
            <a:avLst/>
          </a:prstGeom>
          <a:noFill/>
        </p:spPr>
        <p:txBody>
          <a:bodyPr wrap="none" rtlCol="0">
            <a:spAutoFit/>
          </a:bodyPr>
          <a:lstStyle/>
          <a:p>
            <a:r>
              <a:rPr lang="nb-NO" dirty="0" err="1" smtClean="0">
                <a:latin typeface="Arial" pitchFamily="34" charset="0"/>
                <a:cs typeface="Arial" pitchFamily="34" charset="0"/>
              </a:rPr>
              <a:t>Hanahan</a:t>
            </a:r>
            <a:r>
              <a:rPr lang="nb-NO" dirty="0" smtClean="0">
                <a:latin typeface="Arial" pitchFamily="34" charset="0"/>
                <a:cs typeface="Arial" pitchFamily="34" charset="0"/>
              </a:rPr>
              <a:t> and </a:t>
            </a:r>
            <a:r>
              <a:rPr lang="nb-NO" dirty="0" err="1" smtClean="0">
                <a:latin typeface="Arial" pitchFamily="34" charset="0"/>
                <a:cs typeface="Arial" pitchFamily="34" charset="0"/>
              </a:rPr>
              <a:t>Weinberg</a:t>
            </a:r>
            <a:r>
              <a:rPr lang="nb-NO" dirty="0" smtClean="0">
                <a:latin typeface="Arial" pitchFamily="34" charset="0"/>
                <a:cs typeface="Arial" pitchFamily="34" charset="0"/>
              </a:rPr>
              <a:t>, 2011</a:t>
            </a:r>
            <a:endParaRPr lang="nb-NO" dirty="0">
              <a:latin typeface="Arial" pitchFamily="34" charset="0"/>
              <a:cs typeface="Arial" pitchFamily="34" charset="0"/>
            </a:endParaRPr>
          </a:p>
        </p:txBody>
      </p:sp>
    </p:spTree>
    <p:extLst>
      <p:ext uri="{BB962C8B-B14F-4D97-AF65-F5344CB8AC3E}">
        <p14:creationId xmlns:p14="http://schemas.microsoft.com/office/powerpoint/2010/main" val="4256415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elledgelab.med.harvard.edu/wp-content/themes/elledge-theme/img/figs/Slide23.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a:off x="745441" y="123922"/>
            <a:ext cx="7820003" cy="585978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291390" y="6119336"/>
            <a:ext cx="4852610" cy="738664"/>
          </a:xfrm>
          <a:prstGeom prst="rect">
            <a:avLst/>
          </a:prstGeom>
        </p:spPr>
        <p:txBody>
          <a:bodyPr wrap="none">
            <a:spAutoFit/>
          </a:bodyPr>
          <a:lstStyle/>
          <a:p>
            <a:r>
              <a:rPr lang="nb-NO" sz="1400" i="1" dirty="0" err="1"/>
              <a:t>Hanahan</a:t>
            </a:r>
            <a:r>
              <a:rPr lang="nb-NO" sz="1400" i="1" dirty="0"/>
              <a:t> and </a:t>
            </a:r>
            <a:r>
              <a:rPr lang="nb-NO" sz="1400" i="1" dirty="0" err="1"/>
              <a:t>Weinberg</a:t>
            </a:r>
            <a:r>
              <a:rPr lang="nb-NO" sz="1400" i="1" dirty="0"/>
              <a:t>, </a:t>
            </a:r>
            <a:r>
              <a:rPr lang="nb-NO" sz="1400" i="1" dirty="0" smtClean="0"/>
              <a:t>Cell. 2011. </a:t>
            </a:r>
          </a:p>
          <a:p>
            <a:r>
              <a:rPr lang="nb-NO" sz="1400" i="1" dirty="0" err="1"/>
              <a:t>Kroemer</a:t>
            </a:r>
            <a:r>
              <a:rPr lang="nb-NO" sz="1400" i="1" dirty="0"/>
              <a:t> and </a:t>
            </a:r>
            <a:r>
              <a:rPr lang="nb-NO" sz="1400" i="1" dirty="0" err="1"/>
              <a:t>Pouyssegur</a:t>
            </a:r>
            <a:r>
              <a:rPr lang="nb-NO" sz="1400" i="1" dirty="0"/>
              <a:t>, </a:t>
            </a:r>
            <a:r>
              <a:rPr lang="nb-NO" sz="1400" i="1" dirty="0" smtClean="0"/>
              <a:t>Cancer Cell. 2008.</a:t>
            </a:r>
          </a:p>
          <a:p>
            <a:r>
              <a:rPr lang="nb-NO" sz="1400" i="1" dirty="0" smtClean="0"/>
              <a:t>Stephen </a:t>
            </a:r>
            <a:r>
              <a:rPr lang="nb-NO" sz="1400" i="1" dirty="0" err="1" smtClean="0"/>
              <a:t>Elledge</a:t>
            </a:r>
            <a:r>
              <a:rPr lang="nb-NO" sz="1400" i="1" dirty="0" smtClean="0"/>
              <a:t>: Cancer </a:t>
            </a:r>
            <a:r>
              <a:rPr lang="nb-NO" sz="1400" i="1" dirty="0" err="1"/>
              <a:t>Biology</a:t>
            </a:r>
            <a:r>
              <a:rPr lang="nb-NO" sz="1400" i="1" dirty="0"/>
              <a:t>: </a:t>
            </a:r>
            <a:r>
              <a:rPr lang="nb-NO" sz="1400" i="1" dirty="0" err="1"/>
              <a:t>Theoretical</a:t>
            </a:r>
            <a:r>
              <a:rPr lang="nb-NO" sz="1400" i="1" dirty="0"/>
              <a:t> </a:t>
            </a:r>
            <a:r>
              <a:rPr lang="nb-NO" sz="1400" i="1" dirty="0" err="1"/>
              <a:t>perspectives</a:t>
            </a:r>
            <a:endParaRPr lang="nb-NO" sz="1400" i="1" dirty="0"/>
          </a:p>
        </p:txBody>
      </p:sp>
    </p:spTree>
    <p:extLst>
      <p:ext uri="{BB962C8B-B14F-4D97-AF65-F5344CB8AC3E}">
        <p14:creationId xmlns:p14="http://schemas.microsoft.com/office/powerpoint/2010/main" val="104912507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bwMode="auto">
          <a:xfrm>
            <a:off x="2891072" y="907502"/>
            <a:ext cx="3330222" cy="1396997"/>
          </a:xfrm>
          <a:prstGeom prst="roundRect">
            <a:avLst/>
          </a:prstGeom>
          <a:noFill/>
          <a:ln w="19050">
            <a:solidFill>
              <a:srgbClr val="000000"/>
            </a:solidFill>
            <a:miter lim="800000"/>
            <a:headEnd/>
            <a:tailEnd/>
          </a:ln>
        </p:spPr>
        <p:txBody>
          <a:bodyPr rtlCol="0" anchor="ctr"/>
          <a:lstStyle/>
          <a:p>
            <a:pPr algn="ctr"/>
            <a:endParaRPr lang="nb-NO"/>
          </a:p>
        </p:txBody>
      </p:sp>
      <p:sp>
        <p:nvSpPr>
          <p:cNvPr id="3073" name="Text Box 1"/>
          <p:cNvSpPr txBox="1">
            <a:spLocks noChangeArrowheads="1"/>
          </p:cNvSpPr>
          <p:nvPr/>
        </p:nvSpPr>
        <p:spPr bwMode="auto">
          <a:xfrm>
            <a:off x="81891" y="146464"/>
            <a:ext cx="8970126"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altLang="nb-NO" sz="2800" b="1" dirty="0" smtClean="0">
                <a:solidFill>
                  <a:srgbClr val="660066"/>
                </a:solidFill>
                <a:latin typeface="Arial" charset="0"/>
              </a:rPr>
              <a:t>Oxidative stress and its role in cancer development</a:t>
            </a:r>
            <a:endParaRPr lang="en-GB" altLang="nb-NO" sz="2800" b="1" dirty="0">
              <a:solidFill>
                <a:srgbClr val="660066"/>
              </a:solidFill>
              <a:latin typeface="Arial" charset="0"/>
            </a:endParaRPr>
          </a:p>
        </p:txBody>
      </p:sp>
      <p:sp>
        <p:nvSpPr>
          <p:cNvPr id="3076" name="Text Box 4"/>
          <p:cNvSpPr txBox="1">
            <a:spLocks noChangeArrowheads="1"/>
          </p:cNvSpPr>
          <p:nvPr/>
        </p:nvSpPr>
        <p:spPr bwMode="auto">
          <a:xfrm>
            <a:off x="5970187" y="6574882"/>
            <a:ext cx="3644578" cy="326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nb-NO" sz="1400" i="1" dirty="0" err="1">
                <a:solidFill>
                  <a:schemeClr val="tx1"/>
                </a:solidFill>
                <a:latin typeface="Arial" charset="0"/>
              </a:rPr>
              <a:t>Klaunig</a:t>
            </a:r>
            <a:r>
              <a:rPr lang="en-GB" altLang="nb-NO" sz="1400" i="1" dirty="0">
                <a:solidFill>
                  <a:schemeClr val="tx1"/>
                </a:solidFill>
                <a:latin typeface="Arial" charset="0"/>
              </a:rPr>
              <a:t> J E et al. </a:t>
            </a:r>
            <a:r>
              <a:rPr lang="en-GB" altLang="nb-NO" sz="1400" i="1" dirty="0" err="1" smtClean="0">
                <a:solidFill>
                  <a:schemeClr val="tx1"/>
                </a:solidFill>
                <a:latin typeface="Arial" charset="0"/>
              </a:rPr>
              <a:t>Toxicol</a:t>
            </a:r>
            <a:r>
              <a:rPr lang="en-GB" altLang="nb-NO" sz="1400" i="1" dirty="0" smtClean="0">
                <a:solidFill>
                  <a:schemeClr val="tx1"/>
                </a:solidFill>
                <a:latin typeface="Arial" charset="0"/>
              </a:rPr>
              <a:t> </a:t>
            </a:r>
            <a:r>
              <a:rPr lang="en-GB" altLang="nb-NO" sz="1400" i="1" dirty="0" err="1" smtClean="0">
                <a:solidFill>
                  <a:schemeClr val="tx1"/>
                </a:solidFill>
                <a:latin typeface="Arial" charset="0"/>
              </a:rPr>
              <a:t>Pathol</a:t>
            </a:r>
            <a:r>
              <a:rPr lang="en-GB" altLang="nb-NO" sz="1400" i="1" dirty="0" smtClean="0">
                <a:solidFill>
                  <a:schemeClr val="tx1"/>
                </a:solidFill>
                <a:latin typeface="Arial" charset="0"/>
              </a:rPr>
              <a:t>. 2009</a:t>
            </a:r>
            <a:endParaRPr lang="en-GB" altLang="nb-NO" sz="1400" i="1" dirty="0">
              <a:solidFill>
                <a:schemeClr val="tx1"/>
              </a:solidFill>
              <a:latin typeface="Arial" charset="0"/>
            </a:endParaRPr>
          </a:p>
        </p:txBody>
      </p:sp>
      <p:cxnSp>
        <p:nvCxnSpPr>
          <p:cNvPr id="4" name="Straight Arrow Connector 3"/>
          <p:cNvCxnSpPr>
            <a:endCxn id="15" idx="0"/>
          </p:cNvCxnSpPr>
          <p:nvPr/>
        </p:nvCxnSpPr>
        <p:spPr>
          <a:xfrm flipH="1">
            <a:off x="1748224" y="2497670"/>
            <a:ext cx="1469109" cy="13095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a:off x="5841243" y="2433845"/>
            <a:ext cx="1701668" cy="128871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4563421" y="2532622"/>
            <a:ext cx="0" cy="12359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 name="TextBox 2"/>
          <p:cNvSpPr txBox="1"/>
          <p:nvPr/>
        </p:nvSpPr>
        <p:spPr>
          <a:xfrm>
            <a:off x="3073373" y="1175616"/>
            <a:ext cx="2798813" cy="954107"/>
          </a:xfrm>
          <a:prstGeom prst="rect">
            <a:avLst/>
          </a:prstGeom>
          <a:noFill/>
        </p:spPr>
        <p:txBody>
          <a:bodyPr wrap="none" rtlCol="0">
            <a:spAutoFit/>
          </a:bodyPr>
          <a:lstStyle/>
          <a:p>
            <a:pPr algn="ctr"/>
            <a:r>
              <a:rPr lang="en-US" sz="2800" dirty="0" smtClean="0"/>
              <a:t>Oxidative Stress</a:t>
            </a:r>
          </a:p>
          <a:p>
            <a:pPr algn="ctr"/>
            <a:r>
              <a:rPr lang="en-US" sz="2800" dirty="0" smtClean="0"/>
              <a:t>(ROS)</a:t>
            </a:r>
            <a:endParaRPr lang="en-US" sz="2800" dirty="0"/>
          </a:p>
        </p:txBody>
      </p:sp>
      <p:sp>
        <p:nvSpPr>
          <p:cNvPr id="15" name="TextBox 14"/>
          <p:cNvSpPr txBox="1"/>
          <p:nvPr/>
        </p:nvSpPr>
        <p:spPr>
          <a:xfrm>
            <a:off x="344559" y="3807184"/>
            <a:ext cx="2807329" cy="707886"/>
          </a:xfrm>
          <a:prstGeom prst="rect">
            <a:avLst/>
          </a:prstGeom>
          <a:noFill/>
        </p:spPr>
        <p:txBody>
          <a:bodyPr wrap="none" rtlCol="0">
            <a:spAutoFit/>
          </a:bodyPr>
          <a:lstStyle/>
          <a:p>
            <a:pPr algn="ctr"/>
            <a:r>
              <a:rPr lang="en-US" sz="2000" dirty="0" smtClean="0"/>
              <a:t>Damage to DNA, RNA,</a:t>
            </a:r>
          </a:p>
          <a:p>
            <a:pPr algn="ctr"/>
            <a:r>
              <a:rPr lang="en-US" sz="2000" dirty="0"/>
              <a:t>p</a:t>
            </a:r>
            <a:r>
              <a:rPr lang="en-US" sz="2000" dirty="0" smtClean="0"/>
              <a:t>rotein, and lipids</a:t>
            </a:r>
            <a:endParaRPr lang="en-US" sz="2000" dirty="0"/>
          </a:p>
        </p:txBody>
      </p:sp>
      <p:sp>
        <p:nvSpPr>
          <p:cNvPr id="16" name="TextBox 15"/>
          <p:cNvSpPr txBox="1"/>
          <p:nvPr/>
        </p:nvSpPr>
        <p:spPr>
          <a:xfrm>
            <a:off x="3130280" y="3807184"/>
            <a:ext cx="2959364" cy="707886"/>
          </a:xfrm>
          <a:prstGeom prst="rect">
            <a:avLst/>
          </a:prstGeom>
          <a:noFill/>
        </p:spPr>
        <p:txBody>
          <a:bodyPr wrap="none" rtlCol="0">
            <a:spAutoFit/>
          </a:bodyPr>
          <a:lstStyle/>
          <a:p>
            <a:pPr algn="ctr"/>
            <a:r>
              <a:rPr lang="en-US" sz="2000" dirty="0" smtClean="0"/>
              <a:t>Chromosomal instability, </a:t>
            </a:r>
          </a:p>
          <a:p>
            <a:pPr algn="ctr"/>
            <a:r>
              <a:rPr lang="en-US" sz="2000" dirty="0" smtClean="0"/>
              <a:t>gene mutations</a:t>
            </a:r>
            <a:endParaRPr lang="en-US" sz="2000" dirty="0"/>
          </a:p>
        </p:txBody>
      </p:sp>
      <p:sp>
        <p:nvSpPr>
          <p:cNvPr id="17" name="TextBox 16"/>
          <p:cNvSpPr txBox="1"/>
          <p:nvPr/>
        </p:nvSpPr>
        <p:spPr>
          <a:xfrm>
            <a:off x="6281324" y="3807184"/>
            <a:ext cx="2963547" cy="400110"/>
          </a:xfrm>
          <a:prstGeom prst="rect">
            <a:avLst/>
          </a:prstGeom>
          <a:noFill/>
        </p:spPr>
        <p:txBody>
          <a:bodyPr wrap="none" rtlCol="0">
            <a:spAutoFit/>
          </a:bodyPr>
          <a:lstStyle/>
          <a:p>
            <a:pPr algn="ctr"/>
            <a:r>
              <a:rPr lang="en-US" sz="2000" dirty="0" smtClean="0"/>
              <a:t>Altered gene expression</a:t>
            </a:r>
            <a:endParaRPr lang="en-US" sz="2000" dirty="0"/>
          </a:p>
        </p:txBody>
      </p:sp>
      <p:grpSp>
        <p:nvGrpSpPr>
          <p:cNvPr id="18" name="Group 17"/>
          <p:cNvGrpSpPr/>
          <p:nvPr/>
        </p:nvGrpSpPr>
        <p:grpSpPr>
          <a:xfrm>
            <a:off x="903112" y="4639666"/>
            <a:ext cx="7747000" cy="1403294"/>
            <a:chOff x="903112" y="4639666"/>
            <a:chExt cx="7747000" cy="1403294"/>
          </a:xfrm>
        </p:grpSpPr>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904" t="73575" r="12461" b="11659"/>
            <a:stretch/>
          </p:blipFill>
          <p:spPr bwMode="auto">
            <a:xfrm>
              <a:off x="903112" y="4639666"/>
              <a:ext cx="7747000" cy="72255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TextBox 20"/>
            <p:cNvSpPr txBox="1"/>
            <p:nvPr/>
          </p:nvSpPr>
          <p:spPr>
            <a:xfrm>
              <a:off x="2239699" y="5458184"/>
              <a:ext cx="4942857" cy="584776"/>
            </a:xfrm>
            <a:prstGeom prst="rect">
              <a:avLst/>
            </a:prstGeom>
            <a:noFill/>
          </p:spPr>
          <p:txBody>
            <a:bodyPr wrap="square" rtlCol="0">
              <a:spAutoFit/>
            </a:bodyPr>
            <a:lstStyle/>
            <a:p>
              <a:pPr algn="ctr"/>
              <a:r>
                <a:rPr lang="en-US" sz="3200" b="1" dirty="0" smtClean="0"/>
                <a:t>Carcinogenesis</a:t>
              </a:r>
              <a:endParaRPr lang="en-US" sz="3200" b="1" dirty="0"/>
            </a:p>
          </p:txBody>
        </p:sp>
      </p:grpSp>
    </p:spTree>
    <p:extLst>
      <p:ext uri="{BB962C8B-B14F-4D97-AF65-F5344CB8AC3E}">
        <p14:creationId xmlns:p14="http://schemas.microsoft.com/office/powerpoint/2010/main" val="321734061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2220" y="175489"/>
            <a:ext cx="8654902" cy="523220"/>
          </a:xfrm>
          <a:prstGeom prst="rect">
            <a:avLst/>
          </a:prstGeom>
          <a:noFill/>
        </p:spPr>
        <p:txBody>
          <a:bodyPr wrap="square" rtlCol="0">
            <a:spAutoFit/>
          </a:bodyPr>
          <a:lstStyle/>
          <a:p>
            <a:pPr algn="ctr"/>
            <a:r>
              <a:rPr lang="en-US" sz="2800" b="1" dirty="0" smtClean="0">
                <a:solidFill>
                  <a:srgbClr val="660066"/>
                </a:solidFill>
              </a:rPr>
              <a:t>STAMP2 increases </a:t>
            </a:r>
            <a:r>
              <a:rPr lang="en-US" sz="2800" b="1" dirty="0" err="1" smtClean="0">
                <a:solidFill>
                  <a:srgbClr val="660066"/>
                </a:solidFill>
              </a:rPr>
              <a:t>intracelular</a:t>
            </a:r>
            <a:r>
              <a:rPr lang="en-US" sz="2800" b="1" dirty="0" smtClean="0">
                <a:solidFill>
                  <a:srgbClr val="660066"/>
                </a:solidFill>
              </a:rPr>
              <a:t> ROS levels</a:t>
            </a:r>
            <a:endParaRPr lang="nb-NO" sz="2800" b="1" dirty="0">
              <a:solidFill>
                <a:srgbClr val="660066"/>
              </a:solidFill>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801" b="75191"/>
          <a:stretch/>
        </p:blipFill>
        <p:spPr bwMode="auto">
          <a:xfrm>
            <a:off x="2187739" y="1173013"/>
            <a:ext cx="4710296" cy="1796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659" t="26212" r="1" b="41211"/>
          <a:stretch/>
        </p:blipFill>
        <p:spPr bwMode="auto">
          <a:xfrm>
            <a:off x="3191675" y="3039710"/>
            <a:ext cx="3872871" cy="235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rot="16200000">
            <a:off x="1996246" y="3837761"/>
            <a:ext cx="1921762" cy="523220"/>
          </a:xfrm>
          <a:prstGeom prst="rect">
            <a:avLst/>
          </a:prstGeom>
          <a:noFill/>
        </p:spPr>
        <p:txBody>
          <a:bodyPr wrap="square" rtlCol="0">
            <a:spAutoFit/>
          </a:bodyPr>
          <a:lstStyle/>
          <a:p>
            <a:pPr algn="ctr"/>
            <a:r>
              <a:rPr lang="en-US" sz="1400" b="1" dirty="0" smtClean="0"/>
              <a:t>Relative superoxide</a:t>
            </a:r>
          </a:p>
          <a:p>
            <a:pPr algn="ctr"/>
            <a:r>
              <a:rPr lang="en-US" sz="1400" b="1" dirty="0" smtClean="0"/>
              <a:t>production</a:t>
            </a:r>
            <a:endParaRPr lang="en-US" sz="1400" b="1" dirty="0"/>
          </a:p>
        </p:txBody>
      </p:sp>
      <p:sp>
        <p:nvSpPr>
          <p:cNvPr id="8" name="Text Box 4"/>
          <p:cNvSpPr txBox="1">
            <a:spLocks noChangeArrowheads="1"/>
          </p:cNvSpPr>
          <p:nvPr/>
        </p:nvSpPr>
        <p:spPr bwMode="auto">
          <a:xfrm>
            <a:off x="6323248" y="6514484"/>
            <a:ext cx="2820752" cy="3435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nb-NO" sz="1400" i="1" dirty="0" smtClean="0">
                <a:solidFill>
                  <a:schemeClr val="tx1"/>
                </a:solidFill>
                <a:latin typeface="Arial" charset="0"/>
              </a:rPr>
              <a:t>Yang et </a:t>
            </a:r>
            <a:r>
              <a:rPr lang="en-GB" altLang="nb-NO" sz="1400" i="1" dirty="0">
                <a:solidFill>
                  <a:schemeClr val="tx1"/>
                </a:solidFill>
                <a:latin typeface="Arial" charset="0"/>
              </a:rPr>
              <a:t>al. </a:t>
            </a:r>
            <a:r>
              <a:rPr lang="en-GB" altLang="nb-NO" sz="1400" i="1" dirty="0" smtClean="0">
                <a:solidFill>
                  <a:schemeClr val="tx1"/>
                </a:solidFill>
                <a:latin typeface="Arial" charset="0"/>
              </a:rPr>
              <a:t>EMBO </a:t>
            </a:r>
            <a:r>
              <a:rPr lang="en-GB" altLang="nb-NO" sz="1400" i="1" dirty="0" err="1" smtClean="0">
                <a:solidFill>
                  <a:schemeClr val="tx1"/>
                </a:solidFill>
                <a:latin typeface="Arial" charset="0"/>
              </a:rPr>
              <a:t>Mol</a:t>
            </a:r>
            <a:r>
              <a:rPr lang="en-GB" altLang="nb-NO" sz="1400" i="1" dirty="0" smtClean="0">
                <a:solidFill>
                  <a:schemeClr val="tx1"/>
                </a:solidFill>
                <a:latin typeface="Arial" charset="0"/>
              </a:rPr>
              <a:t> Med, 2015</a:t>
            </a:r>
            <a:endParaRPr lang="en-GB" altLang="nb-NO" sz="1400" i="1" dirty="0">
              <a:solidFill>
                <a:schemeClr val="tx1"/>
              </a:solidFill>
              <a:latin typeface="Arial" charset="0"/>
            </a:endParaRPr>
          </a:p>
        </p:txBody>
      </p:sp>
    </p:spTree>
    <p:extLst>
      <p:ext uri="{BB962C8B-B14F-4D97-AF65-F5344CB8AC3E}">
        <p14:creationId xmlns:p14="http://schemas.microsoft.com/office/powerpoint/2010/main" val="379764768"/>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extBox 246"/>
          <p:cNvSpPr txBox="1"/>
          <p:nvPr/>
        </p:nvSpPr>
        <p:spPr>
          <a:xfrm>
            <a:off x="851012" y="130042"/>
            <a:ext cx="7912029" cy="523220"/>
          </a:xfrm>
          <a:prstGeom prst="rect">
            <a:avLst/>
          </a:prstGeom>
          <a:noFill/>
        </p:spPr>
        <p:txBody>
          <a:bodyPr wrap="square" rtlCol="0">
            <a:spAutoFit/>
          </a:bodyPr>
          <a:lstStyle/>
          <a:p>
            <a:pPr algn="ctr"/>
            <a:r>
              <a:rPr lang="en-US" sz="2800" b="1" dirty="0">
                <a:solidFill>
                  <a:srgbClr val="660066"/>
                </a:solidFill>
              </a:rPr>
              <a:t>STAMP2 </a:t>
            </a:r>
            <a:r>
              <a:rPr lang="en-US" sz="2800" b="1" dirty="0" smtClean="0">
                <a:solidFill>
                  <a:srgbClr val="660066"/>
                </a:solidFill>
              </a:rPr>
              <a:t>reduces NADPH/NADP</a:t>
            </a:r>
            <a:r>
              <a:rPr lang="en-US" sz="2800" b="1" baseline="30000" dirty="0" smtClean="0">
                <a:solidFill>
                  <a:srgbClr val="660066"/>
                </a:solidFill>
              </a:rPr>
              <a:t>+</a:t>
            </a:r>
            <a:r>
              <a:rPr lang="en-US" sz="2800" b="1" dirty="0" smtClean="0">
                <a:solidFill>
                  <a:srgbClr val="660066"/>
                </a:solidFill>
              </a:rPr>
              <a:t> ratio</a:t>
            </a:r>
            <a:endParaRPr lang="nb-NO" sz="2800" b="1" dirty="0">
              <a:solidFill>
                <a:srgbClr val="660066"/>
              </a:solidFill>
            </a:endParaRPr>
          </a:p>
        </p:txBody>
      </p:sp>
      <p:pic>
        <p:nvPicPr>
          <p:cNvPr id="8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877" t="61069" r="10911" b="1793"/>
          <a:stretch/>
        </p:blipFill>
        <p:spPr bwMode="auto">
          <a:xfrm>
            <a:off x="1937735" y="1060258"/>
            <a:ext cx="5024958" cy="3447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0420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up)">
                                      <p:cBhvr>
                                        <p:cTn id="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17500" y="133350"/>
            <a:ext cx="8229600" cy="7810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7030A0"/>
                </a:solidFill>
                <a:latin typeface="Arial" charset="0"/>
                <a:ea typeface="+mn-ea"/>
                <a:cs typeface="Arial" charset="0"/>
              </a:rPr>
              <a:t>STAMP2 loss deregulates ATF4 signaling pathway</a:t>
            </a:r>
          </a:p>
        </p:txBody>
      </p:sp>
      <p:grpSp>
        <p:nvGrpSpPr>
          <p:cNvPr id="12" name="Group 11"/>
          <p:cNvGrpSpPr/>
          <p:nvPr/>
        </p:nvGrpSpPr>
        <p:grpSpPr>
          <a:xfrm>
            <a:off x="520697" y="934242"/>
            <a:ext cx="1831975" cy="5722937"/>
            <a:chOff x="520698" y="991392"/>
            <a:chExt cx="1831975" cy="5722937"/>
          </a:xfrm>
        </p:grpSpPr>
        <p:pic>
          <p:nvPicPr>
            <p:cNvPr id="4098" name="Picture 2" descr="\\kant\bio-u1\yangj\pc\gsea_home\output\sep11\my_analysis.Gsea.1410444982098\heat_map_1.png"/>
            <p:cNvPicPr>
              <a:picLocks noChangeAspect="1" noChangeArrowheads="1"/>
            </p:cNvPicPr>
            <p:nvPr/>
          </p:nvPicPr>
          <p:blipFill rotWithShape="1">
            <a:blip r:embed="rId2">
              <a:extLst>
                <a:ext uri="{28A0092B-C50C-407E-A947-70E740481C1C}">
                  <a14:useLocalDpi xmlns:a14="http://schemas.microsoft.com/office/drawing/2010/main" val="0"/>
                </a:ext>
              </a:extLst>
            </a:blip>
            <a:srcRect t="11316" r="80651" b="44342"/>
            <a:stretch/>
          </p:blipFill>
          <p:spPr bwMode="auto">
            <a:xfrm>
              <a:off x="520698" y="991392"/>
              <a:ext cx="1831975" cy="57229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490658" y="1264443"/>
              <a:ext cx="539748" cy="95250"/>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8" name="Rectangle 7"/>
            <p:cNvSpPr/>
            <p:nvPr/>
          </p:nvSpPr>
          <p:spPr>
            <a:xfrm>
              <a:off x="1474785" y="1957386"/>
              <a:ext cx="539748" cy="95250"/>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9" name="Rectangle 8"/>
            <p:cNvSpPr/>
            <p:nvPr/>
          </p:nvSpPr>
          <p:spPr>
            <a:xfrm>
              <a:off x="1463664" y="5379243"/>
              <a:ext cx="539748" cy="95250"/>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Rectangle 9"/>
            <p:cNvSpPr/>
            <p:nvPr/>
          </p:nvSpPr>
          <p:spPr>
            <a:xfrm>
              <a:off x="1463664" y="3319463"/>
              <a:ext cx="539748" cy="95250"/>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ctangle 10"/>
            <p:cNvSpPr/>
            <p:nvPr/>
          </p:nvSpPr>
          <p:spPr>
            <a:xfrm>
              <a:off x="1474785" y="4798218"/>
              <a:ext cx="539748" cy="95250"/>
            </a:xfrm>
            <a:prstGeom prst="rect">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pSp>
      <p:grpSp>
        <p:nvGrpSpPr>
          <p:cNvPr id="24" name="Group 23"/>
          <p:cNvGrpSpPr/>
          <p:nvPr/>
        </p:nvGrpSpPr>
        <p:grpSpPr>
          <a:xfrm>
            <a:off x="2943224" y="1762121"/>
            <a:ext cx="6027863" cy="918924"/>
            <a:chOff x="2943224" y="1762121"/>
            <a:chExt cx="6027863" cy="918924"/>
          </a:xfrm>
        </p:grpSpPr>
        <p:pic>
          <p:nvPicPr>
            <p:cNvPr id="14" name="Picture 2" descr="\\kant\bio-u1\yangj\pc\gsea_home\output\sep08\my_analysis.Gsea.1410171190373\REFINED3_195.png"/>
            <p:cNvPicPr>
              <a:picLocks noChangeAspect="1" noChangeArrowheads="1"/>
            </p:cNvPicPr>
            <p:nvPr/>
          </p:nvPicPr>
          <p:blipFill rotWithShape="1">
            <a:blip r:embed="rId3">
              <a:extLst>
                <a:ext uri="{28A0092B-C50C-407E-A947-70E740481C1C}">
                  <a14:useLocalDpi xmlns:a14="http://schemas.microsoft.com/office/drawing/2010/main" val="0"/>
                </a:ext>
              </a:extLst>
            </a:blip>
            <a:srcRect l="-1" t="61761" r="49000" b="107"/>
            <a:stretch/>
          </p:blipFill>
          <p:spPr bwMode="auto">
            <a:xfrm>
              <a:off x="2943224" y="2073809"/>
              <a:ext cx="5476875" cy="59042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5481747" y="1762121"/>
              <a:ext cx="747320" cy="276999"/>
            </a:xfrm>
            <a:prstGeom prst="rect">
              <a:avLst/>
            </a:prstGeom>
            <a:noFill/>
          </p:spPr>
          <p:txBody>
            <a:bodyPr wrap="none" rtlCol="0">
              <a:spAutoFit/>
            </a:bodyPr>
            <a:lstStyle/>
            <a:p>
              <a:r>
                <a:rPr lang="nb-NO" dirty="0" smtClean="0"/>
                <a:t>MSKCC</a:t>
              </a:r>
              <a:endParaRPr lang="nb-NO" dirty="0"/>
            </a:p>
          </p:txBody>
        </p:sp>
        <p:sp>
          <p:nvSpPr>
            <p:cNvPr id="13" name="TextBox 12"/>
            <p:cNvSpPr txBox="1"/>
            <p:nvPr/>
          </p:nvSpPr>
          <p:spPr>
            <a:xfrm>
              <a:off x="8334374" y="2096270"/>
              <a:ext cx="636713" cy="584775"/>
            </a:xfrm>
            <a:prstGeom prst="rect">
              <a:avLst/>
            </a:prstGeom>
            <a:noFill/>
          </p:spPr>
          <p:txBody>
            <a:bodyPr wrap="none" rtlCol="0">
              <a:spAutoFit/>
            </a:bodyPr>
            <a:lstStyle/>
            <a:p>
              <a:r>
                <a:rPr lang="nb-NO" sz="800" dirty="0" smtClean="0"/>
                <a:t>SLC7A11</a:t>
              </a:r>
            </a:p>
            <a:p>
              <a:r>
                <a:rPr lang="nb-NO" sz="800" dirty="0" smtClean="0"/>
                <a:t>ASNS</a:t>
              </a:r>
            </a:p>
            <a:p>
              <a:r>
                <a:rPr lang="nb-NO" sz="800" dirty="0" smtClean="0"/>
                <a:t>ATF4</a:t>
              </a:r>
            </a:p>
            <a:p>
              <a:r>
                <a:rPr lang="nb-NO" sz="800" dirty="0" smtClean="0"/>
                <a:t>STAMP2</a:t>
              </a:r>
              <a:endParaRPr lang="nb-NO" sz="800" dirty="0"/>
            </a:p>
          </p:txBody>
        </p:sp>
      </p:grpSp>
      <p:grpSp>
        <p:nvGrpSpPr>
          <p:cNvPr id="23" name="Group 22"/>
          <p:cNvGrpSpPr/>
          <p:nvPr/>
        </p:nvGrpSpPr>
        <p:grpSpPr>
          <a:xfrm>
            <a:off x="2943223" y="2731905"/>
            <a:ext cx="6046914" cy="906944"/>
            <a:chOff x="2943223" y="2731905"/>
            <a:chExt cx="6046914" cy="906944"/>
          </a:xfrm>
        </p:grpSpPr>
        <p:pic>
          <p:nvPicPr>
            <p:cNvPr id="15" name="Picture 8" descr="\\kant\bio-u1\yangj\pc\gsea_home\output\sep08\my_analysis.Gsea.1410173537682\REFINED3_341.png"/>
            <p:cNvPicPr>
              <a:picLocks noChangeAspect="1" noChangeArrowheads="1"/>
            </p:cNvPicPr>
            <p:nvPr/>
          </p:nvPicPr>
          <p:blipFill rotWithShape="1">
            <a:blip r:embed="rId4">
              <a:extLst>
                <a:ext uri="{28A0092B-C50C-407E-A947-70E740481C1C}">
                  <a14:useLocalDpi xmlns:a14="http://schemas.microsoft.com/office/drawing/2010/main" val="0"/>
                </a:ext>
              </a:extLst>
            </a:blip>
            <a:srcRect l="1" t="66456" r="49493"/>
            <a:stretch/>
          </p:blipFill>
          <p:spPr bwMode="auto">
            <a:xfrm>
              <a:off x="2943223" y="3048000"/>
              <a:ext cx="5476876" cy="56388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5403595" y="2731905"/>
              <a:ext cx="934871" cy="276999"/>
            </a:xfrm>
            <a:prstGeom prst="rect">
              <a:avLst/>
            </a:prstGeom>
            <a:noFill/>
          </p:spPr>
          <p:txBody>
            <a:bodyPr wrap="none" rtlCol="0">
              <a:spAutoFit/>
            </a:bodyPr>
            <a:lstStyle/>
            <a:p>
              <a:r>
                <a:rPr lang="nb-NO" dirty="0" smtClean="0"/>
                <a:t>GSE35988</a:t>
              </a:r>
              <a:endParaRPr lang="nb-NO" dirty="0"/>
            </a:p>
          </p:txBody>
        </p:sp>
        <p:sp>
          <p:nvSpPr>
            <p:cNvPr id="21" name="TextBox 20"/>
            <p:cNvSpPr txBox="1"/>
            <p:nvPr/>
          </p:nvSpPr>
          <p:spPr>
            <a:xfrm>
              <a:off x="8353424" y="3054074"/>
              <a:ext cx="636713" cy="584775"/>
            </a:xfrm>
            <a:prstGeom prst="rect">
              <a:avLst/>
            </a:prstGeom>
            <a:noFill/>
          </p:spPr>
          <p:txBody>
            <a:bodyPr wrap="none" rtlCol="0">
              <a:spAutoFit/>
            </a:bodyPr>
            <a:lstStyle/>
            <a:p>
              <a:r>
                <a:rPr lang="nb-NO" sz="800" dirty="0" smtClean="0"/>
                <a:t>ASNS</a:t>
              </a:r>
            </a:p>
            <a:p>
              <a:r>
                <a:rPr lang="nb-NO" sz="800" dirty="0" smtClean="0"/>
                <a:t>SLC7A11</a:t>
              </a:r>
            </a:p>
            <a:p>
              <a:r>
                <a:rPr lang="nb-NO" sz="800" dirty="0" smtClean="0"/>
                <a:t>ATF4</a:t>
              </a:r>
            </a:p>
            <a:p>
              <a:r>
                <a:rPr lang="nb-NO" sz="800" dirty="0" smtClean="0"/>
                <a:t>STAMP2</a:t>
              </a:r>
              <a:endParaRPr lang="nb-NO" sz="800" dirty="0"/>
            </a:p>
          </p:txBody>
        </p:sp>
      </p:grpSp>
      <p:grpSp>
        <p:nvGrpSpPr>
          <p:cNvPr id="20" name="Group 19"/>
          <p:cNvGrpSpPr/>
          <p:nvPr/>
        </p:nvGrpSpPr>
        <p:grpSpPr>
          <a:xfrm>
            <a:off x="2943224" y="3827055"/>
            <a:ext cx="6046913" cy="880168"/>
            <a:chOff x="2943224" y="3827055"/>
            <a:chExt cx="6046913" cy="880168"/>
          </a:xfrm>
        </p:grpSpPr>
        <p:pic>
          <p:nvPicPr>
            <p:cNvPr id="16" name="Picture 4" descr="\\kant\bio-u1\yangj\pc\gsea_home\output\sep08\my_analysis.Gsea.1410179078337\REFINED3_107.png"/>
            <p:cNvPicPr>
              <a:picLocks noChangeAspect="1" noChangeArrowheads="1"/>
            </p:cNvPicPr>
            <p:nvPr/>
          </p:nvPicPr>
          <p:blipFill rotWithShape="1">
            <a:blip r:embed="rId5">
              <a:extLst>
                <a:ext uri="{28A0092B-C50C-407E-A947-70E740481C1C}">
                  <a14:useLocalDpi xmlns:a14="http://schemas.microsoft.com/office/drawing/2010/main" val="0"/>
                </a:ext>
              </a:extLst>
            </a:blip>
            <a:srcRect l="1" t="66830" r="49702"/>
            <a:stretch/>
          </p:blipFill>
          <p:spPr bwMode="auto">
            <a:xfrm>
              <a:off x="2943224" y="4143374"/>
              <a:ext cx="5476876" cy="52387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439708" y="3827055"/>
              <a:ext cx="849913" cy="276999"/>
            </a:xfrm>
            <a:prstGeom prst="rect">
              <a:avLst/>
            </a:prstGeom>
            <a:noFill/>
          </p:spPr>
          <p:txBody>
            <a:bodyPr wrap="none" rtlCol="0">
              <a:spAutoFit/>
            </a:bodyPr>
            <a:lstStyle/>
            <a:p>
              <a:r>
                <a:rPr lang="nb-NO" dirty="0" smtClean="0"/>
                <a:t>GSE6919</a:t>
              </a:r>
              <a:endParaRPr lang="nb-NO" dirty="0"/>
            </a:p>
          </p:txBody>
        </p:sp>
        <p:sp>
          <p:nvSpPr>
            <p:cNvPr id="22" name="TextBox 21"/>
            <p:cNvSpPr txBox="1"/>
            <p:nvPr/>
          </p:nvSpPr>
          <p:spPr>
            <a:xfrm>
              <a:off x="8353424" y="4122448"/>
              <a:ext cx="636713" cy="584775"/>
            </a:xfrm>
            <a:prstGeom prst="rect">
              <a:avLst/>
            </a:prstGeom>
            <a:noFill/>
          </p:spPr>
          <p:txBody>
            <a:bodyPr wrap="none" rtlCol="0">
              <a:spAutoFit/>
            </a:bodyPr>
            <a:lstStyle/>
            <a:p>
              <a:r>
                <a:rPr lang="nb-NO" sz="800" dirty="0" smtClean="0"/>
                <a:t>ASNS</a:t>
              </a:r>
            </a:p>
            <a:p>
              <a:r>
                <a:rPr lang="nb-NO" sz="800" dirty="0"/>
                <a:t>ATF4</a:t>
              </a:r>
            </a:p>
            <a:p>
              <a:r>
                <a:rPr lang="nb-NO" sz="800" dirty="0" smtClean="0"/>
                <a:t>SLC7A11</a:t>
              </a:r>
            </a:p>
            <a:p>
              <a:r>
                <a:rPr lang="nb-NO" sz="800" dirty="0" smtClean="0"/>
                <a:t>STAMP2</a:t>
              </a:r>
              <a:endParaRPr lang="nb-NO" sz="800" dirty="0"/>
            </a:p>
          </p:txBody>
        </p:sp>
      </p:grpSp>
      <p:sp>
        <p:nvSpPr>
          <p:cNvPr id="2" name="TextBox 1"/>
          <p:cNvSpPr txBox="1"/>
          <p:nvPr/>
        </p:nvSpPr>
        <p:spPr>
          <a:xfrm>
            <a:off x="392935" y="676275"/>
            <a:ext cx="1468159" cy="338554"/>
          </a:xfrm>
          <a:prstGeom prst="rect">
            <a:avLst/>
          </a:prstGeom>
          <a:noFill/>
        </p:spPr>
        <p:txBody>
          <a:bodyPr wrap="square" rtlCol="0">
            <a:spAutoFit/>
          </a:bodyPr>
          <a:lstStyle/>
          <a:p>
            <a:r>
              <a:rPr lang="nb-NO" sz="1600" dirty="0" err="1" smtClean="0">
                <a:solidFill>
                  <a:srgbClr val="FF0000"/>
                </a:solidFill>
              </a:rPr>
              <a:t>siCtrl</a:t>
            </a:r>
            <a:r>
              <a:rPr lang="nb-NO" sz="1600" dirty="0" smtClean="0"/>
              <a:t> </a:t>
            </a:r>
            <a:r>
              <a:rPr lang="nb-NO" sz="1600" dirty="0" smtClean="0">
                <a:solidFill>
                  <a:schemeClr val="tx2"/>
                </a:solidFill>
              </a:rPr>
              <a:t>siST2</a:t>
            </a:r>
            <a:endParaRPr lang="nb-NO" sz="1600" dirty="0">
              <a:solidFill>
                <a:schemeClr val="tx2"/>
              </a:solidFill>
            </a:endParaRPr>
          </a:p>
        </p:txBody>
      </p:sp>
    </p:spTree>
    <p:extLst>
      <p:ext uri="{BB962C8B-B14F-4D97-AF65-F5344CB8AC3E}">
        <p14:creationId xmlns:p14="http://schemas.microsoft.com/office/powerpoint/2010/main" val="35213725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le 1"/>
          <p:cNvSpPr txBox="1">
            <a:spLocks/>
          </p:cNvSpPr>
          <p:nvPr/>
        </p:nvSpPr>
        <p:spPr>
          <a:xfrm>
            <a:off x="317500" y="133350"/>
            <a:ext cx="8229600" cy="78105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660066"/>
                </a:solidFill>
                <a:latin typeface="Arial" charset="0"/>
                <a:ea typeface="+mn-ea"/>
                <a:cs typeface="Arial" charset="0"/>
              </a:rPr>
              <a:t>STAMP2 loss reduces </a:t>
            </a:r>
            <a:r>
              <a:rPr lang="en-US" sz="2800" b="1" dirty="0">
                <a:solidFill>
                  <a:srgbClr val="660066"/>
                </a:solidFill>
                <a:latin typeface="Arial" charset="0"/>
                <a:ea typeface="+mn-ea"/>
                <a:cs typeface="Arial" charset="0"/>
              </a:rPr>
              <a:t>ATF4 expression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258" y="1400175"/>
            <a:ext cx="2835786" cy="2261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0047" y="1193161"/>
            <a:ext cx="2979467" cy="2321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10535"/>
          <a:stretch/>
        </p:blipFill>
        <p:spPr bwMode="auto">
          <a:xfrm>
            <a:off x="2335987" y="4270003"/>
            <a:ext cx="3720343" cy="2499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426605" y="4040075"/>
            <a:ext cx="1895271" cy="338554"/>
          </a:xfrm>
          <a:prstGeom prst="rect">
            <a:avLst/>
          </a:prstGeom>
          <a:noFill/>
        </p:spPr>
        <p:txBody>
          <a:bodyPr wrap="none" rtlCol="0">
            <a:spAutoFit/>
          </a:bodyPr>
          <a:lstStyle/>
          <a:p>
            <a:r>
              <a:rPr lang="en-US" sz="1600" b="1" dirty="0" smtClean="0"/>
              <a:t>22Rv1 </a:t>
            </a:r>
            <a:r>
              <a:rPr lang="en-US" sz="1600" b="1" dirty="0" err="1" smtClean="0"/>
              <a:t>xenografts</a:t>
            </a:r>
            <a:endParaRPr lang="en-US" sz="1600" b="1" dirty="0"/>
          </a:p>
        </p:txBody>
      </p:sp>
    </p:spTree>
    <p:extLst>
      <p:ext uri="{BB962C8B-B14F-4D97-AF65-F5344CB8AC3E}">
        <p14:creationId xmlns:p14="http://schemas.microsoft.com/office/powerpoint/2010/main" val="2554099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extBox 181"/>
          <p:cNvSpPr txBox="1"/>
          <p:nvPr/>
        </p:nvSpPr>
        <p:spPr>
          <a:xfrm>
            <a:off x="99905" y="14638"/>
            <a:ext cx="9029701" cy="523220"/>
          </a:xfrm>
          <a:prstGeom prst="rect">
            <a:avLst/>
          </a:prstGeom>
          <a:noFill/>
        </p:spPr>
        <p:txBody>
          <a:bodyPr wrap="square" rtlCol="0">
            <a:spAutoFit/>
          </a:bodyPr>
          <a:lstStyle/>
          <a:p>
            <a:pPr algn="ctr" defTabSz="457200"/>
            <a:r>
              <a:rPr lang="en-US" sz="2800" b="1" dirty="0">
                <a:solidFill>
                  <a:srgbClr val="7030A0"/>
                </a:solidFill>
              </a:rPr>
              <a:t>STAMP2 affects cell growth through regulating ATF4</a:t>
            </a:r>
            <a:endParaRPr lang="nb-NO" sz="2800" b="1" dirty="0">
              <a:solidFill>
                <a:srgbClr val="7030A0"/>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962" y="1221376"/>
            <a:ext cx="6667500" cy="2523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962" y="4028319"/>
            <a:ext cx="5380678" cy="2743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75789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68538</TotalTime>
  <Words>3742</Words>
  <Application>Microsoft Macintosh PowerPoint</Application>
  <PresentationFormat>On-screen Show (4:3)</PresentationFormat>
  <Paragraphs>878</Paragraphs>
  <Slides>55</Slides>
  <Notes>21</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Default Design</vt:lpstr>
      <vt:lpstr>PowerPoint Presentation</vt:lpstr>
      <vt:lpstr>PowerPoint Presentation</vt:lpstr>
      <vt:lpstr>History of Androgen Deprivation Therapy: Charles B. Huggins</vt:lpstr>
      <vt:lpstr>PowerPoint Presentation</vt:lpstr>
      <vt:lpstr>PowerPoint Presentation</vt:lpstr>
      <vt:lpstr>Androgen Receptor Activation</vt:lpstr>
      <vt:lpstr>PowerPoint Presentation</vt:lpstr>
      <vt:lpstr>PowerPoint Presentation</vt:lpstr>
      <vt:lpstr>Three Components of Androgen Action</vt:lpstr>
      <vt:lpstr>Three Components of Androgen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 stress in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 stress and cancer</vt:lpstr>
      <vt:lpstr>ER stress in prostate cancer</vt:lpstr>
      <vt:lpstr>Endoplasmic reticulum (ER) stress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Fahri</dc:creator>
  <cp:lastModifiedBy>Fahri Saatcioglu</cp:lastModifiedBy>
  <cp:revision>525</cp:revision>
  <dcterms:created xsi:type="dcterms:W3CDTF">2010-06-21T21:07:03Z</dcterms:created>
  <dcterms:modified xsi:type="dcterms:W3CDTF">2015-06-23T12:38:54Z</dcterms:modified>
</cp:coreProperties>
</file>