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8" r:id="rId2"/>
  </p:sldMasterIdLst>
  <p:notesMasterIdLst>
    <p:notesMasterId r:id="rId32"/>
  </p:notesMasterIdLst>
  <p:handoutMasterIdLst>
    <p:handoutMasterId r:id="rId33"/>
  </p:handoutMasterIdLst>
  <p:sldIdLst>
    <p:sldId id="256" r:id="rId3"/>
    <p:sldId id="262" r:id="rId4"/>
    <p:sldId id="263" r:id="rId5"/>
    <p:sldId id="261" r:id="rId6"/>
    <p:sldId id="264" r:id="rId7"/>
    <p:sldId id="268" r:id="rId8"/>
    <p:sldId id="265" r:id="rId9"/>
    <p:sldId id="266" r:id="rId10"/>
    <p:sldId id="267" r:id="rId11"/>
    <p:sldId id="269" r:id="rId12"/>
    <p:sldId id="270" r:id="rId13"/>
    <p:sldId id="271" r:id="rId14"/>
    <p:sldId id="273" r:id="rId15"/>
    <p:sldId id="272" r:id="rId16"/>
    <p:sldId id="274" r:id="rId17"/>
    <p:sldId id="287" r:id="rId18"/>
    <p:sldId id="275" r:id="rId19"/>
    <p:sldId id="276" r:id="rId20"/>
    <p:sldId id="277" r:id="rId21"/>
    <p:sldId id="278" r:id="rId22"/>
    <p:sldId id="279" r:id="rId23"/>
    <p:sldId id="280" r:id="rId24"/>
    <p:sldId id="285" r:id="rId25"/>
    <p:sldId id="281" r:id="rId26"/>
    <p:sldId id="282" r:id="rId27"/>
    <p:sldId id="283" r:id="rId28"/>
    <p:sldId id="284" r:id="rId29"/>
    <p:sldId id="286" r:id="rId30"/>
    <p:sldId id="288" r:id="rId31"/>
  </p:sldIdLst>
  <p:sldSz cx="9144000" cy="5143500" type="screen16x9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EC3C"/>
    <a:srgbClr val="333300"/>
    <a:srgbClr val="CC0099"/>
    <a:srgbClr val="FE9202"/>
    <a:srgbClr val="FFF3E7"/>
    <a:srgbClr val="FFDC47"/>
    <a:srgbClr val="CCCC00"/>
    <a:srgbClr val="FFCC66"/>
    <a:srgbClr val="007033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72738" autoAdjust="0"/>
  </p:normalViewPr>
  <p:slideViewPr>
    <p:cSldViewPr>
      <p:cViewPr varScale="1">
        <p:scale>
          <a:sx n="111" d="100"/>
          <a:sy n="111" d="100"/>
        </p:scale>
        <p:origin x="1614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3984" y="120"/>
      </p:cViewPr>
      <p:guideLst/>
    </p:cSldViewPr>
  </p:notesViewPr>
  <p:gridSpacing cx="152705" cy="1527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68BEA0-98FB-4FC2-922C-1C2147C6AE2A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D8C0CB91-D75A-4D24-B7D1-0819BB08C409}">
      <dgm:prSet phldrT="[Metin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Construct validity </a:t>
          </a:r>
          <a:endParaRPr lang="tr-TR" dirty="0">
            <a:solidFill>
              <a:schemeClr val="tx1"/>
            </a:solidFill>
          </a:endParaRPr>
        </a:p>
      </dgm:t>
    </dgm:pt>
    <dgm:pt modelId="{DCC3FD9B-F773-4FAD-8A86-20E21D0E62E5}" type="parTrans" cxnId="{15391280-2E97-40CA-872D-9215C235A855}">
      <dgm:prSet/>
      <dgm:spPr/>
      <dgm:t>
        <a:bodyPr/>
        <a:lstStyle/>
        <a:p>
          <a:endParaRPr lang="tr-TR"/>
        </a:p>
      </dgm:t>
    </dgm:pt>
    <dgm:pt modelId="{A20FC978-B09D-487D-8086-69FC69D5AF60}" type="sibTrans" cxnId="{15391280-2E97-40CA-872D-9215C235A855}">
      <dgm:prSet/>
      <dgm:spPr/>
      <dgm:t>
        <a:bodyPr/>
        <a:lstStyle/>
        <a:p>
          <a:endParaRPr lang="tr-TR"/>
        </a:p>
      </dgm:t>
    </dgm:pt>
    <dgm:pt modelId="{F8118F08-DB6D-4CA4-827A-0039FE5195D3}">
      <dgm:prSet phldrT="[Metin]"/>
      <dgm:spPr/>
      <dgm:t>
        <a:bodyPr/>
        <a:lstStyle/>
        <a:p>
          <a:r>
            <a:rPr lang="tr-TR" dirty="0" smtClean="0">
              <a:solidFill>
                <a:schemeClr val="tx1"/>
              </a:solidFill>
            </a:rPr>
            <a:t>E</a:t>
          </a:r>
          <a:r>
            <a:rPr lang="en-US" dirty="0" err="1" smtClean="0">
              <a:solidFill>
                <a:schemeClr val="tx1"/>
              </a:solidFill>
            </a:rPr>
            <a:t>xploratory</a:t>
          </a:r>
          <a:r>
            <a:rPr lang="en-US" dirty="0" smtClean="0">
              <a:solidFill>
                <a:schemeClr val="tx1"/>
              </a:solidFill>
            </a:rPr>
            <a:t> factor analysis </a:t>
          </a:r>
          <a:endParaRPr lang="tr-TR" dirty="0">
            <a:solidFill>
              <a:schemeClr val="tx1"/>
            </a:solidFill>
          </a:endParaRPr>
        </a:p>
      </dgm:t>
    </dgm:pt>
    <dgm:pt modelId="{8F221896-C6B4-4053-A665-0FF5EEECC58C}" type="parTrans" cxnId="{0A618729-05F0-4835-AF4E-38634C8A6344}">
      <dgm:prSet/>
      <dgm:spPr/>
      <dgm:t>
        <a:bodyPr/>
        <a:lstStyle/>
        <a:p>
          <a:endParaRPr lang="tr-TR"/>
        </a:p>
      </dgm:t>
    </dgm:pt>
    <dgm:pt modelId="{6CCBC967-2070-4BC7-894A-36E0FE0817DE}" type="sibTrans" cxnId="{0A618729-05F0-4835-AF4E-38634C8A6344}">
      <dgm:prSet/>
      <dgm:spPr/>
      <dgm:t>
        <a:bodyPr/>
        <a:lstStyle/>
        <a:p>
          <a:endParaRPr lang="tr-TR"/>
        </a:p>
      </dgm:t>
    </dgm:pt>
    <dgm:pt modelId="{8C63E910-ECD0-4946-BAA5-5F5F73BA5947}">
      <dgm:prSet phldrT="[Metin]"/>
      <dgm:spPr/>
      <dgm:t>
        <a:bodyPr/>
        <a:lstStyle/>
        <a:p>
          <a:r>
            <a:rPr lang="tr-TR" dirty="0" smtClean="0">
              <a:solidFill>
                <a:schemeClr val="tx1"/>
              </a:solidFill>
            </a:rPr>
            <a:t>C</a:t>
          </a:r>
          <a:r>
            <a:rPr lang="en-US" dirty="0" err="1" smtClean="0">
              <a:solidFill>
                <a:schemeClr val="tx1"/>
              </a:solidFill>
            </a:rPr>
            <a:t>onfirmatory</a:t>
          </a:r>
          <a:r>
            <a:rPr lang="en-US" dirty="0" smtClean="0">
              <a:solidFill>
                <a:schemeClr val="tx1"/>
              </a:solidFill>
            </a:rPr>
            <a:t> factor analysis</a:t>
          </a:r>
          <a:endParaRPr lang="tr-TR" dirty="0">
            <a:solidFill>
              <a:schemeClr val="tx1"/>
            </a:solidFill>
          </a:endParaRPr>
        </a:p>
      </dgm:t>
    </dgm:pt>
    <dgm:pt modelId="{7F571183-B4B6-4CB7-AE35-621B0CCCF15B}" type="parTrans" cxnId="{A8CBE997-D360-4141-BD56-4159BE75E983}">
      <dgm:prSet/>
      <dgm:spPr/>
      <dgm:t>
        <a:bodyPr/>
        <a:lstStyle/>
        <a:p>
          <a:endParaRPr lang="tr-TR"/>
        </a:p>
      </dgm:t>
    </dgm:pt>
    <dgm:pt modelId="{064792EA-243F-4A2A-971C-5629E5866232}" type="sibTrans" cxnId="{A8CBE997-D360-4141-BD56-4159BE75E983}">
      <dgm:prSet/>
      <dgm:spPr/>
      <dgm:t>
        <a:bodyPr/>
        <a:lstStyle/>
        <a:p>
          <a:endParaRPr lang="tr-TR"/>
        </a:p>
      </dgm:t>
    </dgm:pt>
    <dgm:pt modelId="{DE0CC9BA-08B8-4741-84B2-746FB50005A9}" type="pres">
      <dgm:prSet presAssocID="{2A68BEA0-98FB-4FC2-922C-1C2147C6AE2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485B3D9-A432-4CCA-AABE-614B76D92CA9}" type="pres">
      <dgm:prSet presAssocID="{D8C0CB91-D75A-4D24-B7D1-0819BB08C409}" presName="root1" presStyleCnt="0"/>
      <dgm:spPr/>
    </dgm:pt>
    <dgm:pt modelId="{B8D644FE-2248-4BD6-A96F-A63BE1D19813}" type="pres">
      <dgm:prSet presAssocID="{D8C0CB91-D75A-4D24-B7D1-0819BB08C409}" presName="LevelOneTextNode" presStyleLbl="node0" presStyleIdx="0" presStyleCnt="1" custLinFactNeighborX="78" custLinFactNeighborY="-6465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20C9B52-ADAE-4E4D-A4EF-CA15E757E295}" type="pres">
      <dgm:prSet presAssocID="{D8C0CB91-D75A-4D24-B7D1-0819BB08C409}" presName="level2hierChild" presStyleCnt="0"/>
      <dgm:spPr/>
    </dgm:pt>
    <dgm:pt modelId="{9F67E207-E202-4214-9FB4-E73ED1B1E488}" type="pres">
      <dgm:prSet presAssocID="{8F221896-C6B4-4053-A665-0FF5EEECC58C}" presName="conn2-1" presStyleLbl="parChTrans1D2" presStyleIdx="0" presStyleCnt="2"/>
      <dgm:spPr/>
      <dgm:t>
        <a:bodyPr/>
        <a:lstStyle/>
        <a:p>
          <a:endParaRPr lang="tr-TR"/>
        </a:p>
      </dgm:t>
    </dgm:pt>
    <dgm:pt modelId="{DEA3D5DB-AD25-478C-B195-F636AB1339CA}" type="pres">
      <dgm:prSet presAssocID="{8F221896-C6B4-4053-A665-0FF5EEECC58C}" presName="connTx" presStyleLbl="parChTrans1D2" presStyleIdx="0" presStyleCnt="2"/>
      <dgm:spPr/>
      <dgm:t>
        <a:bodyPr/>
        <a:lstStyle/>
        <a:p>
          <a:endParaRPr lang="tr-TR"/>
        </a:p>
      </dgm:t>
    </dgm:pt>
    <dgm:pt modelId="{A39242C8-B32B-47CD-A088-99E320D8938E}" type="pres">
      <dgm:prSet presAssocID="{F8118F08-DB6D-4CA4-827A-0039FE5195D3}" presName="root2" presStyleCnt="0"/>
      <dgm:spPr/>
    </dgm:pt>
    <dgm:pt modelId="{3CD6D020-2669-4DA3-B56A-DD58EB809372}" type="pres">
      <dgm:prSet presAssocID="{F8118F08-DB6D-4CA4-827A-0039FE5195D3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59F0CD0-D2AD-459E-BCD5-5D6F3A13C3E9}" type="pres">
      <dgm:prSet presAssocID="{F8118F08-DB6D-4CA4-827A-0039FE5195D3}" presName="level3hierChild" presStyleCnt="0"/>
      <dgm:spPr/>
    </dgm:pt>
    <dgm:pt modelId="{357E5564-43E5-409B-BBEE-7CD764CFFC8F}" type="pres">
      <dgm:prSet presAssocID="{7F571183-B4B6-4CB7-AE35-621B0CCCF15B}" presName="conn2-1" presStyleLbl="parChTrans1D2" presStyleIdx="1" presStyleCnt="2"/>
      <dgm:spPr/>
      <dgm:t>
        <a:bodyPr/>
        <a:lstStyle/>
        <a:p>
          <a:endParaRPr lang="tr-TR"/>
        </a:p>
      </dgm:t>
    </dgm:pt>
    <dgm:pt modelId="{944CFDBF-2650-4DC9-8ADA-EBDE2F57553D}" type="pres">
      <dgm:prSet presAssocID="{7F571183-B4B6-4CB7-AE35-621B0CCCF15B}" presName="connTx" presStyleLbl="parChTrans1D2" presStyleIdx="1" presStyleCnt="2"/>
      <dgm:spPr/>
      <dgm:t>
        <a:bodyPr/>
        <a:lstStyle/>
        <a:p>
          <a:endParaRPr lang="tr-TR"/>
        </a:p>
      </dgm:t>
    </dgm:pt>
    <dgm:pt modelId="{2F37AC82-9BB1-4E2E-9D0B-25707A990FBE}" type="pres">
      <dgm:prSet presAssocID="{8C63E910-ECD0-4946-BAA5-5F5F73BA5947}" presName="root2" presStyleCnt="0"/>
      <dgm:spPr/>
    </dgm:pt>
    <dgm:pt modelId="{DC3C1344-8BE1-49F1-955C-B09A984C2021}" type="pres">
      <dgm:prSet presAssocID="{8C63E910-ECD0-4946-BAA5-5F5F73BA5947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2603A80-EDE7-4C68-923E-0A4FAB42669F}" type="pres">
      <dgm:prSet presAssocID="{8C63E910-ECD0-4946-BAA5-5F5F73BA5947}" presName="level3hierChild" presStyleCnt="0"/>
      <dgm:spPr/>
    </dgm:pt>
  </dgm:ptLst>
  <dgm:cxnLst>
    <dgm:cxn modelId="{FF289114-3C32-4931-9328-1B6EF2912B2C}" type="presOf" srcId="{8C63E910-ECD0-4946-BAA5-5F5F73BA5947}" destId="{DC3C1344-8BE1-49F1-955C-B09A984C2021}" srcOrd="0" destOrd="0" presId="urn:microsoft.com/office/officeart/2005/8/layout/hierarchy2"/>
    <dgm:cxn modelId="{23D4E20D-8550-4679-920E-589805C116A8}" type="presOf" srcId="{2A68BEA0-98FB-4FC2-922C-1C2147C6AE2A}" destId="{DE0CC9BA-08B8-4741-84B2-746FB50005A9}" srcOrd="0" destOrd="0" presId="urn:microsoft.com/office/officeart/2005/8/layout/hierarchy2"/>
    <dgm:cxn modelId="{F878B676-555B-418E-8371-10032DAE1465}" type="presOf" srcId="{7F571183-B4B6-4CB7-AE35-621B0CCCF15B}" destId="{944CFDBF-2650-4DC9-8ADA-EBDE2F57553D}" srcOrd="1" destOrd="0" presId="urn:microsoft.com/office/officeart/2005/8/layout/hierarchy2"/>
    <dgm:cxn modelId="{A8CBE997-D360-4141-BD56-4159BE75E983}" srcId="{D8C0CB91-D75A-4D24-B7D1-0819BB08C409}" destId="{8C63E910-ECD0-4946-BAA5-5F5F73BA5947}" srcOrd="1" destOrd="0" parTransId="{7F571183-B4B6-4CB7-AE35-621B0CCCF15B}" sibTransId="{064792EA-243F-4A2A-971C-5629E5866232}"/>
    <dgm:cxn modelId="{59788682-0604-4E62-A214-14B733219436}" type="presOf" srcId="{8F221896-C6B4-4053-A665-0FF5EEECC58C}" destId="{DEA3D5DB-AD25-478C-B195-F636AB1339CA}" srcOrd="1" destOrd="0" presId="urn:microsoft.com/office/officeart/2005/8/layout/hierarchy2"/>
    <dgm:cxn modelId="{15391280-2E97-40CA-872D-9215C235A855}" srcId="{2A68BEA0-98FB-4FC2-922C-1C2147C6AE2A}" destId="{D8C0CB91-D75A-4D24-B7D1-0819BB08C409}" srcOrd="0" destOrd="0" parTransId="{DCC3FD9B-F773-4FAD-8A86-20E21D0E62E5}" sibTransId="{A20FC978-B09D-487D-8086-69FC69D5AF60}"/>
    <dgm:cxn modelId="{76BBB1BB-70FB-44E2-9AF5-95306F274587}" type="presOf" srcId="{8F221896-C6B4-4053-A665-0FF5EEECC58C}" destId="{9F67E207-E202-4214-9FB4-E73ED1B1E488}" srcOrd="0" destOrd="0" presId="urn:microsoft.com/office/officeart/2005/8/layout/hierarchy2"/>
    <dgm:cxn modelId="{E6C876B8-7F22-4DD0-99FC-C7EB128872D8}" type="presOf" srcId="{F8118F08-DB6D-4CA4-827A-0039FE5195D3}" destId="{3CD6D020-2669-4DA3-B56A-DD58EB809372}" srcOrd="0" destOrd="0" presId="urn:microsoft.com/office/officeart/2005/8/layout/hierarchy2"/>
    <dgm:cxn modelId="{7D353BFE-546B-4941-9D3D-073C1DFAF057}" type="presOf" srcId="{D8C0CB91-D75A-4D24-B7D1-0819BB08C409}" destId="{B8D644FE-2248-4BD6-A96F-A63BE1D19813}" srcOrd="0" destOrd="0" presId="urn:microsoft.com/office/officeart/2005/8/layout/hierarchy2"/>
    <dgm:cxn modelId="{0A618729-05F0-4835-AF4E-38634C8A6344}" srcId="{D8C0CB91-D75A-4D24-B7D1-0819BB08C409}" destId="{F8118F08-DB6D-4CA4-827A-0039FE5195D3}" srcOrd="0" destOrd="0" parTransId="{8F221896-C6B4-4053-A665-0FF5EEECC58C}" sibTransId="{6CCBC967-2070-4BC7-894A-36E0FE0817DE}"/>
    <dgm:cxn modelId="{FEC63F9C-C8A1-4790-A327-8953652D0FFC}" type="presOf" srcId="{7F571183-B4B6-4CB7-AE35-621B0CCCF15B}" destId="{357E5564-43E5-409B-BBEE-7CD764CFFC8F}" srcOrd="0" destOrd="0" presId="urn:microsoft.com/office/officeart/2005/8/layout/hierarchy2"/>
    <dgm:cxn modelId="{CC57FB42-F8B9-495C-A6EC-B4CAE3079400}" type="presParOf" srcId="{DE0CC9BA-08B8-4741-84B2-746FB50005A9}" destId="{E485B3D9-A432-4CCA-AABE-614B76D92CA9}" srcOrd="0" destOrd="0" presId="urn:microsoft.com/office/officeart/2005/8/layout/hierarchy2"/>
    <dgm:cxn modelId="{5E2BF9BF-B660-434A-842C-65DBA662A217}" type="presParOf" srcId="{E485B3D9-A432-4CCA-AABE-614B76D92CA9}" destId="{B8D644FE-2248-4BD6-A96F-A63BE1D19813}" srcOrd="0" destOrd="0" presId="urn:microsoft.com/office/officeart/2005/8/layout/hierarchy2"/>
    <dgm:cxn modelId="{7F26F975-D773-4824-B6A8-AF24F1D04042}" type="presParOf" srcId="{E485B3D9-A432-4CCA-AABE-614B76D92CA9}" destId="{320C9B52-ADAE-4E4D-A4EF-CA15E757E295}" srcOrd="1" destOrd="0" presId="urn:microsoft.com/office/officeart/2005/8/layout/hierarchy2"/>
    <dgm:cxn modelId="{E726190F-A550-4874-A883-49AB7211A20C}" type="presParOf" srcId="{320C9B52-ADAE-4E4D-A4EF-CA15E757E295}" destId="{9F67E207-E202-4214-9FB4-E73ED1B1E488}" srcOrd="0" destOrd="0" presId="urn:microsoft.com/office/officeart/2005/8/layout/hierarchy2"/>
    <dgm:cxn modelId="{C39FABC8-E8DA-4E70-BCF8-578931D4A03F}" type="presParOf" srcId="{9F67E207-E202-4214-9FB4-E73ED1B1E488}" destId="{DEA3D5DB-AD25-478C-B195-F636AB1339CA}" srcOrd="0" destOrd="0" presId="urn:microsoft.com/office/officeart/2005/8/layout/hierarchy2"/>
    <dgm:cxn modelId="{2D736490-6B62-4B4E-8D4F-0CA962E207D6}" type="presParOf" srcId="{320C9B52-ADAE-4E4D-A4EF-CA15E757E295}" destId="{A39242C8-B32B-47CD-A088-99E320D8938E}" srcOrd="1" destOrd="0" presId="urn:microsoft.com/office/officeart/2005/8/layout/hierarchy2"/>
    <dgm:cxn modelId="{AE7A8E6D-5F57-4A8B-BA70-17DCFE7CC548}" type="presParOf" srcId="{A39242C8-B32B-47CD-A088-99E320D8938E}" destId="{3CD6D020-2669-4DA3-B56A-DD58EB809372}" srcOrd="0" destOrd="0" presId="urn:microsoft.com/office/officeart/2005/8/layout/hierarchy2"/>
    <dgm:cxn modelId="{4FF8AB97-FAD6-485F-9786-92CDD2FC8990}" type="presParOf" srcId="{A39242C8-B32B-47CD-A088-99E320D8938E}" destId="{F59F0CD0-D2AD-459E-BCD5-5D6F3A13C3E9}" srcOrd="1" destOrd="0" presId="urn:microsoft.com/office/officeart/2005/8/layout/hierarchy2"/>
    <dgm:cxn modelId="{9AB3F858-69F1-4050-B9E7-D6E5D5DE567D}" type="presParOf" srcId="{320C9B52-ADAE-4E4D-A4EF-CA15E757E295}" destId="{357E5564-43E5-409B-BBEE-7CD764CFFC8F}" srcOrd="2" destOrd="0" presId="urn:microsoft.com/office/officeart/2005/8/layout/hierarchy2"/>
    <dgm:cxn modelId="{17405EEC-38C1-4CED-86E1-E2A01EAFEA48}" type="presParOf" srcId="{357E5564-43E5-409B-BBEE-7CD764CFFC8F}" destId="{944CFDBF-2650-4DC9-8ADA-EBDE2F57553D}" srcOrd="0" destOrd="0" presId="urn:microsoft.com/office/officeart/2005/8/layout/hierarchy2"/>
    <dgm:cxn modelId="{02A277D6-3BBC-46B5-A61F-4B2BF7711C0B}" type="presParOf" srcId="{320C9B52-ADAE-4E4D-A4EF-CA15E757E295}" destId="{2F37AC82-9BB1-4E2E-9D0B-25707A990FBE}" srcOrd="3" destOrd="0" presId="urn:microsoft.com/office/officeart/2005/8/layout/hierarchy2"/>
    <dgm:cxn modelId="{33443BF9-E43A-4527-B620-E566D79204A0}" type="presParOf" srcId="{2F37AC82-9BB1-4E2E-9D0B-25707A990FBE}" destId="{DC3C1344-8BE1-49F1-955C-B09A984C2021}" srcOrd="0" destOrd="0" presId="urn:microsoft.com/office/officeart/2005/8/layout/hierarchy2"/>
    <dgm:cxn modelId="{642A6C7B-136C-4873-825B-F0E1A46593CA}" type="presParOf" srcId="{2F37AC82-9BB1-4E2E-9D0B-25707A990FBE}" destId="{52603A80-EDE7-4C68-923E-0A4FAB42669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D644FE-2248-4BD6-A96F-A63BE1D19813}">
      <dsp:nvSpPr>
        <dsp:cNvPr id="0" name=""/>
        <dsp:cNvSpPr/>
      </dsp:nvSpPr>
      <dsp:spPr>
        <a:xfrm>
          <a:off x="593845" y="716814"/>
          <a:ext cx="2805645" cy="14028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solidFill>
                <a:schemeClr val="tx1"/>
              </a:solidFill>
            </a:rPr>
            <a:t>Construct validity </a:t>
          </a:r>
          <a:endParaRPr lang="tr-TR" sz="3600" kern="1200" dirty="0">
            <a:solidFill>
              <a:schemeClr val="tx1"/>
            </a:solidFill>
          </a:endParaRPr>
        </a:p>
      </dsp:txBody>
      <dsp:txXfrm>
        <a:off x="634932" y="757901"/>
        <a:ext cx="2723471" cy="1320648"/>
      </dsp:txXfrm>
    </dsp:sp>
    <dsp:sp modelId="{9F67E207-E202-4214-9FB4-E73ED1B1E488}">
      <dsp:nvSpPr>
        <dsp:cNvPr id="0" name=""/>
        <dsp:cNvSpPr/>
      </dsp:nvSpPr>
      <dsp:spPr>
        <a:xfrm rot="19644836">
          <a:off x="3294861" y="1018424"/>
          <a:ext cx="1329327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1329327" y="4183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3926292" y="1027027"/>
        <a:ext cx="66466" cy="66466"/>
      </dsp:txXfrm>
    </dsp:sp>
    <dsp:sp modelId="{3CD6D020-2669-4DA3-B56A-DD58EB809372}">
      <dsp:nvSpPr>
        <dsp:cNvPr id="0" name=""/>
        <dsp:cNvSpPr/>
      </dsp:nvSpPr>
      <dsp:spPr>
        <a:xfrm>
          <a:off x="4519560" y="884"/>
          <a:ext cx="2805645" cy="14028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600" kern="1200" dirty="0" smtClean="0">
              <a:solidFill>
                <a:schemeClr val="tx1"/>
              </a:solidFill>
            </a:rPr>
            <a:t>E</a:t>
          </a:r>
          <a:r>
            <a:rPr lang="en-US" sz="3600" kern="1200" dirty="0" err="1" smtClean="0">
              <a:solidFill>
                <a:schemeClr val="tx1"/>
              </a:solidFill>
            </a:rPr>
            <a:t>xploratory</a:t>
          </a:r>
          <a:r>
            <a:rPr lang="en-US" sz="3600" kern="1200" dirty="0" smtClean="0">
              <a:solidFill>
                <a:schemeClr val="tx1"/>
              </a:solidFill>
            </a:rPr>
            <a:t> factor analysis </a:t>
          </a:r>
          <a:endParaRPr lang="tr-TR" sz="3600" kern="1200" dirty="0">
            <a:solidFill>
              <a:schemeClr val="tx1"/>
            </a:solidFill>
          </a:endParaRPr>
        </a:p>
      </dsp:txBody>
      <dsp:txXfrm>
        <a:off x="4560647" y="41971"/>
        <a:ext cx="2723471" cy="1320648"/>
      </dsp:txXfrm>
    </dsp:sp>
    <dsp:sp modelId="{357E5564-43E5-409B-BBEE-7CD764CFFC8F}">
      <dsp:nvSpPr>
        <dsp:cNvPr id="0" name=""/>
        <dsp:cNvSpPr/>
      </dsp:nvSpPr>
      <dsp:spPr>
        <a:xfrm rot="2321945">
          <a:off x="3241936" y="1825047"/>
          <a:ext cx="1435176" cy="83671"/>
        </a:xfrm>
        <a:custGeom>
          <a:avLst/>
          <a:gdLst/>
          <a:ahLst/>
          <a:cxnLst/>
          <a:rect l="0" t="0" r="0" b="0"/>
          <a:pathLst>
            <a:path>
              <a:moveTo>
                <a:pt x="0" y="41835"/>
              </a:moveTo>
              <a:lnTo>
                <a:pt x="1435176" y="4183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3923645" y="1831004"/>
        <a:ext cx="71758" cy="71758"/>
      </dsp:txXfrm>
    </dsp:sp>
    <dsp:sp modelId="{DC3C1344-8BE1-49F1-955C-B09A984C2021}">
      <dsp:nvSpPr>
        <dsp:cNvPr id="0" name=""/>
        <dsp:cNvSpPr/>
      </dsp:nvSpPr>
      <dsp:spPr>
        <a:xfrm>
          <a:off x="4519560" y="1614130"/>
          <a:ext cx="2805645" cy="14028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600" kern="1200" dirty="0" smtClean="0">
              <a:solidFill>
                <a:schemeClr val="tx1"/>
              </a:solidFill>
            </a:rPr>
            <a:t>C</a:t>
          </a:r>
          <a:r>
            <a:rPr lang="en-US" sz="3600" kern="1200" dirty="0" err="1" smtClean="0">
              <a:solidFill>
                <a:schemeClr val="tx1"/>
              </a:solidFill>
            </a:rPr>
            <a:t>onfirmatory</a:t>
          </a:r>
          <a:r>
            <a:rPr lang="en-US" sz="3600" kern="1200" dirty="0" smtClean="0">
              <a:solidFill>
                <a:schemeClr val="tx1"/>
              </a:solidFill>
            </a:rPr>
            <a:t> factor analysis</a:t>
          </a:r>
          <a:endParaRPr lang="tr-TR" sz="3600" kern="1200" dirty="0">
            <a:solidFill>
              <a:schemeClr val="tx1"/>
            </a:solidFill>
          </a:endParaRPr>
        </a:p>
      </dsp:txBody>
      <dsp:txXfrm>
        <a:off x="4560647" y="1655217"/>
        <a:ext cx="2723471" cy="13206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5B2AC1BE-4FEB-4E4B-A5FD-214978FBFA29}" type="datetimeFigureOut">
              <a:rPr lang="tr-TR" smtClean="0"/>
              <a:t>18.09.2018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1AF7A046-DCE0-4281-8B39-ABC4174218A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7586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10FA0EFD-ADAD-4497-9948-58D1A3E19861}" type="datetimeFigureOut">
              <a:rPr lang="en-US" smtClean="0"/>
              <a:t>9/18/2018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264581F4-E8B5-4EAD-BBA3-A7B64676E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420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147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123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56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706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734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629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928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300" dirty="0" smtClean="0"/>
              <a:t>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35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sz="1300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823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2624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6212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6176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7744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2375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8226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3824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2608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2543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958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8585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9995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6269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7184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tr-T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6581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0546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1284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7855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581F4-E8B5-4EAD-BBA3-A7B64676EA1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4398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FE8F71-9DC0-415C-9CDA-05F85381BAEC}" type="slidenum">
              <a:rPr lang="hr-HR" altLang="tr-TR"/>
              <a:pPr/>
              <a:t>29</a:t>
            </a:fld>
            <a:endParaRPr lang="hr-HR" altLang="tr-TR"/>
          </a:p>
        </p:txBody>
      </p:sp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r-HR" altLang="tr-TR" dirty="0"/>
          </a:p>
        </p:txBody>
      </p:sp>
    </p:spTree>
    <p:extLst>
      <p:ext uri="{BB962C8B-B14F-4D97-AF65-F5344CB8AC3E}">
        <p14:creationId xmlns:p14="http://schemas.microsoft.com/office/powerpoint/2010/main" val="1874992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1670" y="1350110"/>
            <a:ext cx="6260904" cy="1374345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rgbClr val="FFC00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1670" y="2724456"/>
            <a:ext cx="6260904" cy="1068934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rgbClr val="5EEC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</a:p>
          <a:p>
            <a:r>
              <a:rPr lang="en-US" dirty="0"/>
              <a:t>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11DDD-4ADD-4896-AE62-E96AEB4CFBA0}" type="datetime1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9221-8BD0-4BB4-9544-BFC9C7A1E3BD}" type="datetime1">
              <a:rPr lang="en-US" smtClean="0"/>
              <a:t>9/18/2018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tr-TR" dirty="0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buFont typeface="Wingdings" panose="05000000000000000000" pitchFamily="2" charset="2"/>
              <a:buChar char="Ø"/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tr-TR" dirty="0" smtClean="0"/>
              <a:t>Asıl metin stillerini düzenle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0F3FE-2C41-44C0-8786-B38366B1D546}" type="datetime1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096164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341716"/>
            <a:ext cx="7543800" cy="85725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0F3FE-2C41-44C0-8786-B38366B1D546}" type="datetime1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5017777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0F3FE-2C41-44C0-8786-B38366B1D546}" type="datetime1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699859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0F3FE-2C41-44C0-8786-B38366B1D546}" type="datetime1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372306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384301"/>
            <a:ext cx="3703320" cy="301752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84301"/>
            <a:ext cx="3703320" cy="301752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0F3FE-2C41-44C0-8786-B38366B1D546}" type="datetime1">
              <a:rPr lang="en-US" smtClean="0"/>
              <a:t>9/18/2018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586111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1"/>
            <a:ext cx="3703320" cy="253365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936751"/>
            <a:ext cx="3703320" cy="253365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0F3FE-2C41-44C0-8786-B38366B1D546}" type="datetime1">
              <a:rPr lang="en-US" smtClean="0"/>
              <a:t>9/18/2018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247060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0F3FE-2C41-44C0-8786-B38366B1D546}" type="datetime1">
              <a:rPr lang="en-US" smtClean="0"/>
              <a:t>9/18/2018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001424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0F3FE-2C41-44C0-8786-B38366B1D546}" type="datetime1">
              <a:rPr lang="en-US" smtClean="0"/>
              <a:t>9/18/2018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18th World Congress on Clinical Nursing and Practice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127435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548640"/>
            <a:ext cx="4869180" cy="394335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4844839"/>
            <a:ext cx="1963883" cy="273844"/>
          </a:xfrm>
        </p:spPr>
        <p:txBody>
          <a:bodyPr/>
          <a:lstStyle>
            <a:lvl1pPr algn="l">
              <a:defRPr/>
            </a:lvl1pPr>
          </a:lstStyle>
          <a:p>
            <a:fld id="{DC60F3FE-2C41-44C0-8786-B38366B1D546}" type="datetime1">
              <a:rPr lang="en-US" smtClean="0"/>
              <a:t>9/18/2018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4844839"/>
            <a:ext cx="3486150" cy="273844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18th World Congress on Clinical Nursing and Practice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016622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14750"/>
            <a:ext cx="9141619" cy="142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368630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806190"/>
            <a:ext cx="7585234" cy="61722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3686307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4430268"/>
            <a:ext cx="7584948" cy="44577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0F3FE-2C41-44C0-8786-B38366B1D546}" type="datetime1">
              <a:rPr lang="en-US" smtClean="0"/>
              <a:t>9/18/2018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9638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0F3FE-2C41-44C0-8786-B38366B1D546}" type="datetime1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725963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9226"/>
            <a:ext cx="1971675" cy="4319924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9226"/>
            <a:ext cx="5800725" cy="4319924"/>
          </a:xfrm>
        </p:spPr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0F3FE-2C41-44C0-8786-B38366B1D546}" type="datetime1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836374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60F3FE-2C41-44C0-8786-B38366B1D546}" type="datetime1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18th World Congress on Clinical Nursing and Practice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85" r:id="rId3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4800600"/>
            <a:ext cx="9144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750737"/>
            <a:ext cx="9143989" cy="4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8966" y="457890"/>
            <a:ext cx="7917794" cy="7395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1316782"/>
            <a:ext cx="7917796" cy="3017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 dirty="0" smtClean="0"/>
              <a:t>Asıl metin stillerini düzenle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DC60F3FE-2C41-44C0-8786-B38366B1D546}" type="datetime1">
              <a:rPr lang="en-US" smtClean="0"/>
              <a:t>9/18/2018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18th World Congress on Clinical Nursing and Practice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303384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866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sldNum="0" hdr="0" dt="0"/>
  <p:txStyles>
    <p:titleStyle>
      <a:lvl1pPr algn="ctr" defTabSz="685800" rtl="0" eaLnBrk="1" latinLnBrk="0" hangingPunct="1">
        <a:lnSpc>
          <a:spcPct val="85000"/>
        </a:lnSpc>
        <a:spcBef>
          <a:spcPct val="0"/>
        </a:spcBef>
        <a:buNone/>
        <a:defRPr sz="3200" kern="1200" spc="-38" baseline="0">
          <a:solidFill>
            <a:srgbClr val="FF0000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68580" indent="-68580" algn="l" defTabSz="6858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4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288036" indent="-137160" algn="l" defTabSz="6858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Ø"/>
        <a:defRPr sz="24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425196" indent="-137160" algn="l" defTabSz="6858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Wingdings" panose="05000000000000000000" pitchFamily="2" charset="2"/>
        <a:buChar char="v"/>
        <a:defRPr sz="24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562356" indent="-137160" algn="l" defTabSz="6858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699516" indent="-137160" algn="l" defTabSz="6858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tx1">
              <a:lumMod val="75000"/>
              <a:lumOff val="2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555" y="1350110"/>
            <a:ext cx="5039265" cy="1527050"/>
          </a:xfrm>
        </p:spPr>
        <p:txBody>
          <a:bodyPr>
            <a:normAutofit fontScale="90000"/>
          </a:bodyPr>
          <a:lstStyle/>
          <a:p>
            <a:r>
              <a:rPr lang="tr-TR" b="1" dirty="0" err="1"/>
              <a:t>Turkish</a:t>
            </a:r>
            <a:r>
              <a:rPr lang="tr-TR" b="1" dirty="0"/>
              <a:t>  Adaptation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Validity-Reliability</a:t>
            </a:r>
            <a:r>
              <a:rPr lang="tr-TR" b="1" dirty="0"/>
              <a:t> </a:t>
            </a:r>
            <a:r>
              <a:rPr lang="tr-TR" b="1" dirty="0" err="1"/>
              <a:t>Study</a:t>
            </a:r>
            <a:r>
              <a:rPr lang="tr-TR" b="1" dirty="0"/>
              <a:t> of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Cancer</a:t>
            </a:r>
            <a:r>
              <a:rPr lang="tr-TR" b="1" dirty="0"/>
              <a:t> </a:t>
            </a:r>
            <a:r>
              <a:rPr lang="tr-TR" b="1" dirty="0" err="1"/>
              <a:t>İnformation</a:t>
            </a:r>
            <a:r>
              <a:rPr lang="tr-TR" b="1" dirty="0"/>
              <a:t> </a:t>
            </a:r>
            <a:r>
              <a:rPr lang="tr-TR" b="1" dirty="0" err="1"/>
              <a:t>Overload</a:t>
            </a:r>
            <a:r>
              <a:rPr lang="tr-TR" b="1" dirty="0"/>
              <a:t> </a:t>
            </a:r>
            <a:r>
              <a:rPr lang="tr-TR" b="1" dirty="0" err="1"/>
              <a:t>Scale</a:t>
            </a:r>
            <a:r>
              <a:rPr lang="tr-TR" b="1" dirty="0"/>
              <a:t> </a:t>
            </a:r>
            <a:endParaRPr lang="en-US" b="1" dirty="0"/>
          </a:p>
        </p:txBody>
      </p:sp>
      <p:sp>
        <p:nvSpPr>
          <p:cNvPr id="4" name="Alt Başlık 3"/>
          <p:cNvSpPr>
            <a:spLocks noGrp="1"/>
          </p:cNvSpPr>
          <p:nvPr>
            <p:ph type="subTitle" idx="1"/>
          </p:nvPr>
        </p:nvSpPr>
        <p:spPr>
          <a:xfrm>
            <a:off x="343474" y="3487980"/>
            <a:ext cx="5602871" cy="1068934"/>
          </a:xfrm>
        </p:spPr>
        <p:txBody>
          <a:bodyPr>
            <a:normAutofit/>
          </a:bodyPr>
          <a:lstStyle/>
          <a:p>
            <a:r>
              <a:rPr lang="tr-TR" sz="2400" b="1" dirty="0" err="1">
                <a:solidFill>
                  <a:srgbClr val="FFC000"/>
                </a:solidFill>
                <a:latin typeface="+mj-lt"/>
                <a:ea typeface="+mj-ea"/>
                <a:cs typeface="+mj-cs"/>
              </a:rPr>
              <a:t>Assistant</a:t>
            </a:r>
            <a:r>
              <a:rPr lang="tr-TR" sz="2400" b="1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 </a:t>
            </a:r>
            <a:r>
              <a:rPr lang="tr-TR" sz="2400" b="1" dirty="0" err="1">
                <a:solidFill>
                  <a:srgbClr val="FFC000"/>
                </a:solidFill>
                <a:latin typeface="+mj-lt"/>
                <a:ea typeface="+mj-ea"/>
                <a:cs typeface="+mj-cs"/>
              </a:rPr>
              <a:t>Professor</a:t>
            </a:r>
            <a:r>
              <a:rPr lang="tr-TR" sz="2400" b="1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: Fadime Hatice İNCİ</a:t>
            </a:r>
          </a:p>
        </p:txBody>
      </p:sp>
      <p:pic>
        <p:nvPicPr>
          <p:cNvPr id="1026" name="Picture 2" descr="https://d2cax41o7ahm5l.cloudfront.net/cs/upload-images/clinical-nursing-2018-4081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-34710"/>
            <a:ext cx="1210919" cy="11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amukkale Ã¼niversitesi ile ilgili gÃ¶rsel sonuc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510" y="0"/>
            <a:ext cx="1044000" cy="10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1823310" y="4767263"/>
            <a:ext cx="4196490" cy="273844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18th World Congress on Clinical Nursing and Practice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err="1"/>
              <a:t>İntroduction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Cancer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major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public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problem 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incidence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cancer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steadily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Cancer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patients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seek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regarding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disease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lot of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Too much information can cause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problems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these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problems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information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overload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975360" y="367353"/>
            <a:ext cx="7543800" cy="108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kern="1200" spc="-38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8657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Cancer</a:t>
            </a:r>
            <a:r>
              <a:rPr lang="tr-TR" dirty="0" smtClean="0"/>
              <a:t> </a:t>
            </a:r>
            <a:r>
              <a:rPr lang="tr-TR" dirty="0"/>
              <a:t>I</a:t>
            </a:r>
            <a:r>
              <a:rPr lang="tr-TR" dirty="0" smtClean="0"/>
              <a:t>nformation </a:t>
            </a:r>
            <a:r>
              <a:rPr lang="tr-TR" dirty="0" err="1"/>
              <a:t>O</a:t>
            </a:r>
            <a:r>
              <a:rPr lang="tr-TR" dirty="0" err="1" smtClean="0"/>
              <a:t>verload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tr-TR" sz="2400" dirty="0"/>
              <a:t>CIO is </a:t>
            </a:r>
            <a:r>
              <a:rPr lang="tr-TR" sz="2400" dirty="0" err="1"/>
              <a:t>defined</a:t>
            </a:r>
            <a:r>
              <a:rPr lang="tr-TR" sz="2400" dirty="0"/>
              <a:t> as </a:t>
            </a:r>
            <a:r>
              <a:rPr lang="tr-TR" sz="2400" dirty="0" err="1"/>
              <a:t>feeling</a:t>
            </a:r>
            <a:r>
              <a:rPr lang="tr-TR" sz="2400" dirty="0"/>
              <a:t> </a:t>
            </a:r>
            <a:r>
              <a:rPr lang="tr-TR" sz="2400" dirty="0" err="1"/>
              <a:t>overwhelmed</a:t>
            </a:r>
            <a:r>
              <a:rPr lang="tr-TR" sz="2400" dirty="0"/>
              <a:t> </a:t>
            </a:r>
            <a:r>
              <a:rPr lang="tr-TR" sz="2400" dirty="0" err="1"/>
              <a:t>by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amount</a:t>
            </a:r>
            <a:r>
              <a:rPr lang="tr-TR" sz="2400" dirty="0"/>
              <a:t> of </a:t>
            </a:r>
            <a:r>
              <a:rPr lang="tr-TR" sz="2400" dirty="0" err="1"/>
              <a:t>cancer-related</a:t>
            </a:r>
            <a:r>
              <a:rPr lang="tr-TR" sz="2400" dirty="0"/>
              <a:t> </a:t>
            </a:r>
            <a:r>
              <a:rPr lang="tr-TR" sz="2400" dirty="0" err="1"/>
              <a:t>material</a:t>
            </a:r>
            <a:r>
              <a:rPr lang="tr-TR" sz="2400" dirty="0"/>
              <a:t> in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information</a:t>
            </a:r>
            <a:r>
              <a:rPr lang="tr-TR" sz="2400" dirty="0"/>
              <a:t> </a:t>
            </a:r>
            <a:r>
              <a:rPr lang="tr-TR" sz="2400" dirty="0" err="1"/>
              <a:t>environment</a:t>
            </a:r>
            <a:endParaRPr lang="tr-TR" sz="2400" dirty="0"/>
          </a:p>
          <a:p>
            <a:pPr>
              <a:lnSpc>
                <a:spcPct val="150000"/>
              </a:lnSpc>
            </a:pPr>
            <a:endParaRPr lang="tr-TR" sz="2400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nvan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İçerik Yer Tutucus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  <p:sp>
        <p:nvSpPr>
          <p:cNvPr id="8" name="Yukarı Ok 7"/>
          <p:cNvSpPr/>
          <p:nvPr/>
        </p:nvSpPr>
        <p:spPr>
          <a:xfrm>
            <a:off x="741692" y="1384301"/>
            <a:ext cx="2010264" cy="29013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tx1"/>
                </a:solidFill>
              </a:rPr>
              <a:t>CIO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9" name="Yukarı Ok 8"/>
          <p:cNvSpPr/>
          <p:nvPr/>
        </p:nvSpPr>
        <p:spPr>
          <a:xfrm>
            <a:off x="3232936" y="1303021"/>
            <a:ext cx="2560703" cy="29013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anxiety</a:t>
            </a:r>
            <a:endParaRPr lang="tr-TR" dirty="0" smtClean="0">
              <a:solidFill>
                <a:schemeClr val="tx1"/>
              </a:solidFill>
            </a:endParaRPr>
          </a:p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stress</a:t>
            </a:r>
            <a:endParaRPr lang="tr-TR" dirty="0" smtClean="0">
              <a:solidFill>
                <a:schemeClr val="tx1"/>
              </a:solidFill>
            </a:endParaRPr>
          </a:p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avoid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information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1" name="Aşağı Ok 10"/>
          <p:cNvSpPr/>
          <p:nvPr/>
        </p:nvSpPr>
        <p:spPr>
          <a:xfrm>
            <a:off x="6404460" y="1502815"/>
            <a:ext cx="2443280" cy="27486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err="1">
                <a:solidFill>
                  <a:schemeClr val="tx1"/>
                </a:solidFill>
              </a:rPr>
              <a:t>screening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and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preventive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behaviors</a:t>
            </a:r>
            <a:r>
              <a:rPr lang="tr-TR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210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tr-TR" dirty="0" err="1"/>
              <a:t>I</a:t>
            </a:r>
            <a:r>
              <a:rPr lang="tr-TR" dirty="0" err="1" smtClean="0"/>
              <a:t>t</a:t>
            </a:r>
            <a:r>
              <a:rPr lang="tr-TR" dirty="0" smtClean="0"/>
              <a:t> </a:t>
            </a:r>
            <a:r>
              <a:rPr lang="tr-TR" dirty="0"/>
              <a:t>is </a:t>
            </a:r>
            <a:r>
              <a:rPr lang="tr-TR" dirty="0" err="1"/>
              <a:t>therefore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determine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cancer</a:t>
            </a:r>
            <a:r>
              <a:rPr lang="tr-TR" dirty="0"/>
              <a:t> </a:t>
            </a:r>
            <a:r>
              <a:rPr lang="tr-TR" dirty="0" err="1"/>
              <a:t>information</a:t>
            </a:r>
            <a:r>
              <a:rPr lang="tr-TR" dirty="0"/>
              <a:t> </a:t>
            </a:r>
            <a:r>
              <a:rPr lang="tr-TR" dirty="0" err="1"/>
              <a:t>overload</a:t>
            </a:r>
            <a:r>
              <a:rPr lang="tr-TR" dirty="0"/>
              <a:t>. 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err="1" smtClean="0"/>
              <a:t>There</a:t>
            </a:r>
            <a:r>
              <a:rPr lang="tr-TR" dirty="0" smtClean="0"/>
              <a:t> </a:t>
            </a:r>
            <a:r>
              <a:rPr lang="tr-TR" dirty="0"/>
              <a:t>is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scale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can be </a:t>
            </a:r>
            <a:r>
              <a:rPr lang="tr-TR" dirty="0" err="1"/>
              <a:t>used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determine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cancer</a:t>
            </a:r>
            <a:r>
              <a:rPr lang="tr-TR" dirty="0"/>
              <a:t> </a:t>
            </a:r>
            <a:r>
              <a:rPr lang="tr-TR" dirty="0" err="1"/>
              <a:t>information</a:t>
            </a:r>
            <a:r>
              <a:rPr lang="tr-TR" dirty="0"/>
              <a:t> </a:t>
            </a:r>
            <a:r>
              <a:rPr lang="tr-TR" dirty="0" err="1"/>
              <a:t>overload</a:t>
            </a:r>
            <a:r>
              <a:rPr lang="tr-TR" dirty="0"/>
              <a:t>  in </a:t>
            </a:r>
            <a:r>
              <a:rPr lang="tr-TR" dirty="0" err="1"/>
              <a:t>Turkey</a:t>
            </a:r>
            <a:endParaRPr lang="tr-TR" dirty="0"/>
          </a:p>
          <a:p>
            <a:pPr>
              <a:lnSpc>
                <a:spcPct val="150000"/>
              </a:lnSpc>
            </a:pPr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32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  <p:sp>
        <p:nvSpPr>
          <p:cNvPr id="5" name="Dikdörtgen 4"/>
          <p:cNvSpPr/>
          <p:nvPr/>
        </p:nvSpPr>
        <p:spPr>
          <a:xfrm>
            <a:off x="3110671" y="2110085"/>
            <a:ext cx="2922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</a:bodyPr>
          <a:lstStyle/>
          <a:p>
            <a:pPr algn="ctr"/>
            <a:r>
              <a:rPr lang="tr-TR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Methods</a:t>
            </a:r>
            <a:r>
              <a:rPr lang="tr-TR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endParaRPr lang="tr-T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7084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/>
              <a:t>Purpose</a:t>
            </a:r>
            <a:r>
              <a:rPr lang="tr-TR" dirty="0" smtClean="0"/>
              <a:t> 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The </a:t>
            </a:r>
            <a:r>
              <a:rPr lang="en-US" dirty="0"/>
              <a:t>aim of this study was to test the validity and reliability of the Turkish version of the </a:t>
            </a:r>
            <a:r>
              <a:rPr lang="tr-TR" dirty="0" err="1"/>
              <a:t>Cancer</a:t>
            </a:r>
            <a:r>
              <a:rPr lang="tr-TR" dirty="0"/>
              <a:t> Information </a:t>
            </a:r>
            <a:r>
              <a:rPr lang="tr-TR" dirty="0" err="1"/>
              <a:t>Overload</a:t>
            </a:r>
            <a:r>
              <a:rPr lang="tr-TR" dirty="0"/>
              <a:t> </a:t>
            </a:r>
            <a:r>
              <a:rPr lang="tr-TR" dirty="0" err="1"/>
              <a:t>Scale</a:t>
            </a:r>
            <a:endParaRPr lang="tr-TR" dirty="0"/>
          </a:p>
          <a:p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093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/>
              <a:t>Research Design</a:t>
            </a:r>
            <a:r>
              <a:rPr lang="en-US" dirty="0"/>
              <a:t>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</a:t>
            </a:r>
            <a:r>
              <a:rPr lang="en-US" dirty="0"/>
              <a:t>research is a methodological study</a:t>
            </a:r>
            <a:endParaRPr lang="tr-TR" dirty="0"/>
          </a:p>
          <a:p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70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Sample and Setting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/>
              <a:t>sample</a:t>
            </a:r>
            <a:r>
              <a:rPr lang="tr-TR" dirty="0"/>
              <a:t> </a:t>
            </a:r>
            <a:r>
              <a:rPr lang="tr-TR" dirty="0" err="1"/>
              <a:t>consists</a:t>
            </a:r>
            <a:r>
              <a:rPr lang="tr-TR" dirty="0"/>
              <a:t> of 144 </a:t>
            </a:r>
            <a:r>
              <a:rPr lang="tr-TR" dirty="0" err="1"/>
              <a:t>women</a:t>
            </a:r>
            <a:r>
              <a:rPr lang="tr-TR" dirty="0"/>
              <a:t> </a:t>
            </a:r>
            <a:r>
              <a:rPr lang="tr-TR" dirty="0" err="1"/>
              <a:t>aged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18-49 </a:t>
            </a:r>
            <a:r>
              <a:rPr lang="tr-TR" dirty="0" err="1"/>
              <a:t>registered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 </a:t>
            </a:r>
            <a:r>
              <a:rPr lang="tr-TR" dirty="0" err="1"/>
              <a:t>family</a:t>
            </a:r>
            <a:r>
              <a:rPr lang="tr-TR" dirty="0"/>
              <a:t> </a:t>
            </a:r>
            <a:r>
              <a:rPr lang="tr-TR" dirty="0" err="1"/>
              <a:t>health</a:t>
            </a:r>
            <a:r>
              <a:rPr lang="tr-TR" dirty="0"/>
              <a:t> </a:t>
            </a:r>
            <a:r>
              <a:rPr lang="tr-TR" dirty="0" err="1"/>
              <a:t>center</a:t>
            </a:r>
            <a:r>
              <a:rPr lang="tr-TR" dirty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March-July</a:t>
            </a:r>
            <a:r>
              <a:rPr lang="tr-TR" dirty="0"/>
              <a:t> 2015. </a:t>
            </a:r>
            <a:endParaRPr lang="tr-TR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/>
              <a:t>center</a:t>
            </a:r>
            <a:r>
              <a:rPr lang="tr-TR" dirty="0"/>
              <a:t> is </a:t>
            </a:r>
            <a:r>
              <a:rPr lang="tr-TR" dirty="0" err="1"/>
              <a:t>affiliated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Denizli </a:t>
            </a:r>
            <a:r>
              <a:rPr lang="tr-TR" dirty="0" err="1"/>
              <a:t>Provincial</a:t>
            </a:r>
            <a:r>
              <a:rPr lang="tr-TR" dirty="0"/>
              <a:t> </a:t>
            </a:r>
            <a:r>
              <a:rPr lang="tr-TR" dirty="0" err="1"/>
              <a:t>Health</a:t>
            </a:r>
            <a:r>
              <a:rPr lang="tr-TR" dirty="0"/>
              <a:t> Center.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12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/>
              <a:t>The</a:t>
            </a:r>
            <a:r>
              <a:rPr lang="tr-TR" b="1" dirty="0" smtClean="0"/>
              <a:t> </a:t>
            </a:r>
            <a:r>
              <a:rPr lang="tr-TR" b="1" dirty="0" err="1" smtClean="0"/>
              <a:t>Inclusion</a:t>
            </a:r>
            <a:r>
              <a:rPr lang="tr-TR" b="1" dirty="0" smtClean="0"/>
              <a:t> </a:t>
            </a:r>
            <a:r>
              <a:rPr lang="tr-TR" b="1" dirty="0" err="1" smtClean="0"/>
              <a:t>Criteria</a:t>
            </a:r>
            <a:r>
              <a:rPr lang="tr-TR" b="1" dirty="0" smtClean="0"/>
              <a:t>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being</a:t>
            </a:r>
            <a:r>
              <a:rPr lang="tr-TR" dirty="0" smtClean="0"/>
              <a:t> </a:t>
            </a:r>
            <a:r>
              <a:rPr lang="tr-TR" dirty="0" err="1"/>
              <a:t>Between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ages</a:t>
            </a:r>
            <a:r>
              <a:rPr lang="tr-TR" dirty="0"/>
              <a:t> of 18-49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/>
              <a:t>being</a:t>
            </a:r>
            <a:r>
              <a:rPr lang="tr-TR" dirty="0"/>
              <a:t> </a:t>
            </a:r>
            <a:r>
              <a:rPr lang="tr-TR" dirty="0" err="1"/>
              <a:t>female</a:t>
            </a: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not </a:t>
            </a:r>
            <a:r>
              <a:rPr lang="tr-TR" dirty="0" err="1"/>
              <a:t>being</a:t>
            </a:r>
            <a:r>
              <a:rPr lang="tr-TR" dirty="0"/>
              <a:t> </a:t>
            </a:r>
            <a:r>
              <a:rPr lang="tr-TR" dirty="0" err="1"/>
              <a:t>cancer</a:t>
            </a: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/>
              <a:t>having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ability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read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write</a:t>
            </a:r>
            <a:r>
              <a:rPr lang="tr-TR" dirty="0"/>
              <a:t> </a:t>
            </a:r>
            <a:r>
              <a:rPr lang="tr-TR" dirty="0" err="1"/>
              <a:t>Turkish</a:t>
            </a:r>
            <a:endParaRPr lang="tr-TR" dirty="0"/>
          </a:p>
          <a:p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46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892246" y="1068710"/>
            <a:ext cx="3206804" cy="739515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ts val="3000"/>
              </a:lnSpc>
            </a:pPr>
            <a:r>
              <a:rPr lang="tr-TR" sz="2400" dirty="0">
                <a:solidFill>
                  <a:schemeClr val="tx1"/>
                </a:solidFill>
              </a:rPr>
              <a:t/>
            </a:r>
            <a:br>
              <a:rPr lang="tr-TR" sz="2400" dirty="0">
                <a:solidFill>
                  <a:schemeClr val="tx1"/>
                </a:solidFill>
              </a:rPr>
            </a:br>
            <a:r>
              <a:rPr lang="tr-TR" sz="2400" dirty="0" err="1" smtClean="0">
                <a:solidFill>
                  <a:schemeClr val="tx1"/>
                </a:solidFill>
              </a:rPr>
              <a:t>The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sociodemographic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characteristics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dirty="0" err="1">
                <a:solidFill>
                  <a:schemeClr val="tx1"/>
                </a:solidFill>
              </a:rPr>
              <a:t>questionnaire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  <p:sp>
        <p:nvSpPr>
          <p:cNvPr id="7" name="Sol Sağ Yukarı Ok 6"/>
          <p:cNvSpPr/>
          <p:nvPr/>
        </p:nvSpPr>
        <p:spPr>
          <a:xfrm>
            <a:off x="2586835" y="2113634"/>
            <a:ext cx="3664920" cy="2015343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chemeClr val="tx1"/>
                </a:solidFill>
              </a:rPr>
              <a:t>Instruments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6251754" y="3115098"/>
            <a:ext cx="2748691" cy="8309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ts val="3000"/>
              </a:lnSpc>
              <a:spcBef>
                <a:spcPct val="0"/>
              </a:spcBef>
            </a:pPr>
            <a:r>
              <a:rPr lang="tr-TR" sz="2400" spc="-38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Breast</a:t>
            </a:r>
            <a:r>
              <a:rPr lang="tr-TR" sz="2400" spc="-38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tr-TR" sz="2400" spc="-38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Cancer</a:t>
            </a:r>
            <a:r>
              <a:rPr lang="tr-TR" sz="2400" spc="-38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tr-TR" sz="2400" spc="-38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Health</a:t>
            </a:r>
            <a:r>
              <a:rPr lang="tr-TR" sz="2400" spc="-38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tr-TR" sz="2400" spc="-38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Belief</a:t>
            </a:r>
            <a:r>
              <a:rPr lang="tr-TR" sz="2400" spc="-38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Model</a:t>
            </a:r>
          </a:p>
        </p:txBody>
      </p:sp>
      <p:sp>
        <p:nvSpPr>
          <p:cNvPr id="9" name="Dikdörtgen 8"/>
          <p:cNvSpPr/>
          <p:nvPr/>
        </p:nvSpPr>
        <p:spPr>
          <a:xfrm>
            <a:off x="143555" y="3005010"/>
            <a:ext cx="2443280" cy="12464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ts val="3000"/>
              </a:lnSpc>
              <a:spcBef>
                <a:spcPct val="0"/>
              </a:spcBef>
            </a:pPr>
            <a:r>
              <a:rPr lang="tr-TR" sz="2400" spc="-38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Cancer</a:t>
            </a:r>
            <a:r>
              <a:rPr lang="tr-TR" sz="2400" spc="-38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Information </a:t>
            </a:r>
            <a:r>
              <a:rPr lang="tr-TR" sz="2400" spc="-38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Overload</a:t>
            </a:r>
            <a:r>
              <a:rPr lang="tr-TR" sz="2400" spc="-38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tr-TR" sz="2400" spc="-38" dirty="0" err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Scale</a:t>
            </a:r>
            <a:endParaRPr lang="tr-TR" sz="2400" spc="-38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72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/>
              <a:t>The</a:t>
            </a:r>
            <a:r>
              <a:rPr lang="tr-TR" b="1" dirty="0" smtClean="0"/>
              <a:t> </a:t>
            </a:r>
            <a:r>
              <a:rPr lang="tr-TR" b="1" dirty="0" err="1" smtClean="0"/>
              <a:t>Sociodemographic</a:t>
            </a:r>
            <a:r>
              <a:rPr lang="tr-TR" b="1" dirty="0" smtClean="0"/>
              <a:t> </a:t>
            </a:r>
            <a:r>
              <a:rPr lang="tr-TR" b="1" dirty="0" err="1" smtClean="0"/>
              <a:t>Characteristics</a:t>
            </a:r>
            <a:r>
              <a:rPr lang="tr-TR" b="1" dirty="0" smtClean="0"/>
              <a:t> </a:t>
            </a:r>
            <a:r>
              <a:rPr lang="tr-TR" b="1" dirty="0" err="1" smtClean="0"/>
              <a:t>Questionnaire</a:t>
            </a:r>
            <a:r>
              <a:rPr lang="tr-TR" i="1" dirty="0" smtClean="0"/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tr-TR" dirty="0" smtClean="0"/>
              <a:t>Age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err="1" smtClean="0"/>
              <a:t>Educational</a:t>
            </a:r>
            <a:r>
              <a:rPr lang="tr-TR" dirty="0" smtClean="0"/>
              <a:t> </a:t>
            </a:r>
            <a:r>
              <a:rPr lang="tr-TR" dirty="0" err="1" smtClean="0"/>
              <a:t>status</a:t>
            </a:r>
            <a:endParaRPr lang="tr-T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dirty="0" err="1" smtClean="0"/>
              <a:t>Health</a:t>
            </a:r>
            <a:r>
              <a:rPr lang="tr-TR" dirty="0" smtClean="0"/>
              <a:t> </a:t>
            </a:r>
            <a:r>
              <a:rPr lang="tr-TR" dirty="0" err="1" smtClean="0"/>
              <a:t>insurance</a:t>
            </a:r>
            <a:endParaRPr lang="tr-T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dirty="0" err="1"/>
              <a:t>I</a:t>
            </a:r>
            <a:r>
              <a:rPr lang="tr-TR" dirty="0" err="1" smtClean="0"/>
              <a:t>ncome</a:t>
            </a:r>
            <a:r>
              <a:rPr lang="tr-TR" dirty="0" smtClean="0"/>
              <a:t> </a:t>
            </a:r>
            <a:r>
              <a:rPr lang="tr-TR" dirty="0" err="1" smtClean="0"/>
              <a:t>level</a:t>
            </a:r>
            <a:r>
              <a:rPr lang="tr-TR" dirty="0" smtClean="0"/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err="1" smtClean="0"/>
              <a:t>Marital</a:t>
            </a:r>
            <a:r>
              <a:rPr lang="tr-TR" dirty="0" smtClean="0"/>
              <a:t> </a:t>
            </a:r>
            <a:r>
              <a:rPr lang="tr-TR" dirty="0" err="1" smtClean="0"/>
              <a:t>status</a:t>
            </a:r>
            <a:r>
              <a:rPr lang="tr-TR" dirty="0" smtClean="0"/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err="1"/>
              <a:t>F</a:t>
            </a:r>
            <a:r>
              <a:rPr lang="tr-TR" dirty="0" err="1" smtClean="0"/>
              <a:t>amily</a:t>
            </a:r>
            <a:r>
              <a:rPr lang="tr-TR" dirty="0" smtClean="0"/>
              <a:t> </a:t>
            </a:r>
            <a:r>
              <a:rPr lang="tr-TR" dirty="0" err="1"/>
              <a:t>cancer</a:t>
            </a:r>
            <a:r>
              <a:rPr lang="tr-TR" dirty="0"/>
              <a:t> </a:t>
            </a:r>
            <a:r>
              <a:rPr lang="tr-TR" dirty="0" err="1" smtClean="0"/>
              <a:t>history</a:t>
            </a:r>
            <a:endParaRPr lang="tr-TR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tr-TR" dirty="0"/>
              <a:t>S</a:t>
            </a:r>
            <a:r>
              <a:rPr lang="tr-TR" dirty="0" smtClean="0"/>
              <a:t>ource </a:t>
            </a:r>
            <a:r>
              <a:rPr lang="tr-TR" dirty="0"/>
              <a:t>of </a:t>
            </a:r>
            <a:r>
              <a:rPr lang="tr-TR" dirty="0" err="1"/>
              <a:t>information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cancer</a:t>
            </a:r>
            <a:r>
              <a:rPr lang="tr-TR" dirty="0"/>
              <a:t> </a:t>
            </a:r>
          </a:p>
          <a:p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90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8966" y="-225"/>
            <a:ext cx="7917794" cy="739515"/>
          </a:xfrm>
        </p:spPr>
        <p:txBody>
          <a:bodyPr>
            <a:normAutofit/>
          </a:bodyPr>
          <a:lstStyle/>
          <a:p>
            <a:r>
              <a:rPr lang="tr-TR" b="1" dirty="0" err="1"/>
              <a:t>Health</a:t>
            </a:r>
            <a:r>
              <a:rPr lang="tr-TR" b="1" dirty="0"/>
              <a:t> </a:t>
            </a:r>
            <a:r>
              <a:rPr lang="tr-TR" b="1" dirty="0" err="1"/>
              <a:t>Belief</a:t>
            </a:r>
            <a:r>
              <a:rPr lang="tr-TR" b="1" dirty="0"/>
              <a:t> Model </a:t>
            </a:r>
            <a:r>
              <a:rPr lang="tr-TR" b="1" dirty="0" err="1" smtClean="0"/>
              <a:t>scale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48965" y="1233985"/>
            <a:ext cx="7917796" cy="30175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>
                <a:solidFill>
                  <a:schemeClr val="tx1"/>
                </a:solidFill>
              </a:rPr>
              <a:t>This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>
                <a:solidFill>
                  <a:schemeClr val="tx1"/>
                </a:solidFill>
              </a:rPr>
              <a:t>model </a:t>
            </a:r>
            <a:r>
              <a:rPr lang="tr-TR" dirty="0" err="1">
                <a:solidFill>
                  <a:schemeClr val="tx1"/>
                </a:solidFill>
              </a:rPr>
              <a:t>was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developed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by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Champion</a:t>
            </a:r>
            <a:r>
              <a:rPr lang="tr-TR" dirty="0">
                <a:solidFill>
                  <a:schemeClr val="tx1"/>
                </a:solidFill>
              </a:rPr>
              <a:t> in 1984 </a:t>
            </a:r>
            <a:endParaRPr lang="tr-TR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>
                <a:solidFill>
                  <a:schemeClr val="tx1"/>
                </a:solidFill>
              </a:rPr>
              <a:t>and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adapted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to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Turkish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by</a:t>
            </a:r>
            <a:r>
              <a:rPr lang="tr-TR" dirty="0">
                <a:solidFill>
                  <a:schemeClr val="tx1"/>
                </a:solidFill>
              </a:rPr>
              <a:t> Gözüm </a:t>
            </a:r>
            <a:r>
              <a:rPr lang="tr-TR" dirty="0" err="1">
                <a:solidFill>
                  <a:schemeClr val="tx1"/>
                </a:solidFill>
              </a:rPr>
              <a:t>and</a:t>
            </a:r>
            <a:r>
              <a:rPr lang="tr-TR" dirty="0">
                <a:solidFill>
                  <a:schemeClr val="tx1"/>
                </a:solidFill>
              </a:rPr>
              <a:t> Aydın in </a:t>
            </a:r>
            <a:r>
              <a:rPr lang="tr-TR" dirty="0" smtClean="0">
                <a:solidFill>
                  <a:schemeClr val="tx1"/>
                </a:solidFill>
              </a:rPr>
              <a:t>2004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>
                <a:solidFill>
                  <a:schemeClr val="tx1"/>
                </a:solidFill>
              </a:rPr>
              <a:t>The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scale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was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scored</a:t>
            </a:r>
            <a:r>
              <a:rPr lang="tr-TR" dirty="0">
                <a:solidFill>
                  <a:schemeClr val="tx1"/>
                </a:solidFill>
              </a:rPr>
              <a:t> on a </a:t>
            </a:r>
            <a:r>
              <a:rPr lang="tr-TR" dirty="0" smtClean="0">
                <a:solidFill>
                  <a:schemeClr val="tx1"/>
                </a:solidFill>
              </a:rPr>
              <a:t>5-point </a:t>
            </a:r>
            <a:r>
              <a:rPr lang="tr-TR" dirty="0" err="1">
                <a:solidFill>
                  <a:schemeClr val="tx1"/>
                </a:solidFill>
              </a:rPr>
              <a:t>Likert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scale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smtClean="0">
                <a:solidFill>
                  <a:schemeClr val="tx1"/>
                </a:solidFill>
              </a:rPr>
              <a:t>(1‘strongly </a:t>
            </a:r>
            <a:r>
              <a:rPr lang="tr-TR" dirty="0" err="1">
                <a:solidFill>
                  <a:schemeClr val="tx1"/>
                </a:solidFill>
              </a:rPr>
              <a:t>disagree</a:t>
            </a:r>
            <a:r>
              <a:rPr lang="tr-TR" dirty="0">
                <a:solidFill>
                  <a:schemeClr val="tx1"/>
                </a:solidFill>
              </a:rPr>
              <a:t>’ </a:t>
            </a:r>
            <a:r>
              <a:rPr lang="tr-TR" dirty="0" err="1">
                <a:solidFill>
                  <a:schemeClr val="tx1"/>
                </a:solidFill>
              </a:rPr>
              <a:t>and</a:t>
            </a:r>
            <a:r>
              <a:rPr lang="tr-TR" dirty="0">
                <a:solidFill>
                  <a:schemeClr val="tx1"/>
                </a:solidFill>
              </a:rPr>
              <a:t> 5 ‘</a:t>
            </a:r>
            <a:r>
              <a:rPr lang="tr-TR" dirty="0" err="1">
                <a:solidFill>
                  <a:schemeClr val="tx1"/>
                </a:solidFill>
              </a:rPr>
              <a:t>strongly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agree</a:t>
            </a:r>
            <a:r>
              <a:rPr lang="tr-TR" dirty="0" smtClean="0">
                <a:solidFill>
                  <a:schemeClr val="tx1"/>
                </a:solidFill>
              </a:rPr>
              <a:t>’)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>
                <a:solidFill>
                  <a:schemeClr val="tx1"/>
                </a:solidFill>
              </a:rPr>
              <a:t>Higher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scores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indicated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more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positive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health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beliefs</a:t>
            </a:r>
            <a:endParaRPr lang="tr-TR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>
                <a:solidFill>
                  <a:schemeClr val="tx1"/>
                </a:solidFill>
              </a:rPr>
              <a:t>Internal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consistency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ranged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from</a:t>
            </a:r>
            <a:r>
              <a:rPr lang="tr-TR" dirty="0">
                <a:solidFill>
                  <a:schemeClr val="tx1"/>
                </a:solidFill>
              </a:rPr>
              <a:t> 0.69 </a:t>
            </a:r>
            <a:r>
              <a:rPr lang="tr-TR" dirty="0" err="1">
                <a:solidFill>
                  <a:schemeClr val="tx1"/>
                </a:solidFill>
              </a:rPr>
              <a:t>to</a:t>
            </a:r>
            <a:r>
              <a:rPr lang="tr-TR" dirty="0">
                <a:solidFill>
                  <a:schemeClr val="tx1"/>
                </a:solidFill>
              </a:rPr>
              <a:t> 0.83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Cancer</a:t>
            </a:r>
            <a:r>
              <a:rPr lang="tr-TR" dirty="0"/>
              <a:t> Information </a:t>
            </a:r>
            <a:r>
              <a:rPr lang="tr-TR" dirty="0" err="1"/>
              <a:t>Overload</a:t>
            </a:r>
            <a:r>
              <a:rPr lang="tr-TR" dirty="0"/>
              <a:t> </a:t>
            </a:r>
            <a:r>
              <a:rPr lang="tr-TR" dirty="0" err="1" smtClean="0"/>
              <a:t>Scale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/>
              <a:t>CIO is an 8-item </a:t>
            </a:r>
            <a:r>
              <a:rPr lang="tr-TR" dirty="0" err="1"/>
              <a:t>instrument</a:t>
            </a:r>
            <a:r>
              <a:rPr lang="tr-TR" dirty="0"/>
              <a:t> </a:t>
            </a:r>
            <a:r>
              <a:rPr lang="tr-TR" dirty="0" err="1"/>
              <a:t>developed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Jensen</a:t>
            </a:r>
            <a:r>
              <a:rPr lang="tr-TR" dirty="0"/>
              <a:t> et </a:t>
            </a:r>
            <a:r>
              <a:rPr lang="tr-TR" dirty="0" smtClean="0"/>
              <a:t>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/>
              <a:t>scale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scored</a:t>
            </a:r>
            <a:r>
              <a:rPr lang="tr-TR" dirty="0"/>
              <a:t> on a 4-point </a:t>
            </a:r>
            <a:r>
              <a:rPr lang="tr-TR" dirty="0" err="1"/>
              <a:t>Likert</a:t>
            </a:r>
            <a:r>
              <a:rPr lang="tr-TR" dirty="0"/>
              <a:t> </a:t>
            </a:r>
            <a:r>
              <a:rPr lang="tr-TR" dirty="0" err="1"/>
              <a:t>scale</a:t>
            </a:r>
            <a:r>
              <a:rPr lang="tr-TR" dirty="0"/>
              <a:t> </a:t>
            </a:r>
            <a:r>
              <a:rPr lang="tr-TR" dirty="0" smtClean="0"/>
              <a:t>(</a:t>
            </a:r>
            <a:r>
              <a:rPr lang="tr-TR" dirty="0" err="1" smtClean="0"/>
              <a:t>from</a:t>
            </a:r>
            <a:r>
              <a:rPr lang="tr-TR" dirty="0" smtClean="0"/>
              <a:t> </a:t>
            </a:r>
            <a:r>
              <a:rPr lang="tr-TR" dirty="0" err="1" smtClean="0"/>
              <a:t>strongly</a:t>
            </a:r>
            <a:r>
              <a:rPr lang="tr-TR" dirty="0" smtClean="0"/>
              <a:t> </a:t>
            </a:r>
            <a:r>
              <a:rPr lang="tr-TR" dirty="0" err="1"/>
              <a:t>agree</a:t>
            </a:r>
            <a:r>
              <a:rPr lang="tr-TR" dirty="0"/>
              <a:t> </a:t>
            </a:r>
            <a:r>
              <a:rPr lang="tr-TR" dirty="0" smtClean="0"/>
              <a:t>4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strongly</a:t>
            </a:r>
            <a:r>
              <a:rPr lang="tr-TR" dirty="0"/>
              <a:t> </a:t>
            </a:r>
            <a:r>
              <a:rPr lang="tr-TR" dirty="0" err="1"/>
              <a:t>disagree</a:t>
            </a:r>
            <a:r>
              <a:rPr lang="tr-TR" dirty="0"/>
              <a:t> </a:t>
            </a:r>
            <a:r>
              <a:rPr lang="tr-TR" dirty="0" smtClean="0"/>
              <a:t>1)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 Total </a:t>
            </a:r>
            <a:r>
              <a:rPr lang="tr-TR" dirty="0" err="1"/>
              <a:t>possible</a:t>
            </a:r>
            <a:r>
              <a:rPr lang="tr-TR" dirty="0"/>
              <a:t> </a:t>
            </a:r>
            <a:r>
              <a:rPr lang="tr-TR" dirty="0" err="1"/>
              <a:t>score</a:t>
            </a:r>
            <a:r>
              <a:rPr lang="tr-TR" dirty="0"/>
              <a:t> of 8 </a:t>
            </a:r>
            <a:r>
              <a:rPr lang="tr-TR" dirty="0" err="1"/>
              <a:t>to</a:t>
            </a:r>
            <a:r>
              <a:rPr lang="tr-TR" dirty="0"/>
              <a:t> 32. 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/>
              <a:t>scale</a:t>
            </a:r>
            <a:r>
              <a:rPr lang="tr-TR" dirty="0"/>
              <a:t> is </a:t>
            </a:r>
            <a:r>
              <a:rPr lang="tr-TR" dirty="0" err="1"/>
              <a:t>unidimensional</a:t>
            </a:r>
            <a:r>
              <a:rPr lang="tr-TR" dirty="0"/>
              <a:t>. 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/>
              <a:t>internal</a:t>
            </a:r>
            <a:r>
              <a:rPr lang="tr-TR" dirty="0"/>
              <a:t> </a:t>
            </a:r>
            <a:r>
              <a:rPr lang="tr-TR" dirty="0" err="1"/>
              <a:t>consistency</a:t>
            </a:r>
            <a:r>
              <a:rPr lang="tr-TR" dirty="0"/>
              <a:t> </a:t>
            </a:r>
            <a:r>
              <a:rPr lang="tr-TR" dirty="0" err="1"/>
              <a:t>was</a:t>
            </a:r>
            <a:r>
              <a:rPr lang="tr-TR" dirty="0"/>
              <a:t> 0.87’dir.   </a:t>
            </a:r>
          </a:p>
          <a:p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48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Language </a:t>
            </a:r>
            <a:r>
              <a:rPr lang="tr-TR" b="1" dirty="0" err="1"/>
              <a:t>equivalence</a:t>
            </a:r>
            <a:r>
              <a:rPr lang="tr-TR" b="1" dirty="0"/>
              <a:t>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The </a:t>
            </a:r>
            <a:r>
              <a:rPr lang="en-US" dirty="0"/>
              <a:t>scale was translated into Turkish by three people with proficiency in the language 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Turkish form was then translated back into the original </a:t>
            </a:r>
            <a:r>
              <a:rPr lang="en-US" dirty="0" smtClean="0"/>
              <a:t>language</a:t>
            </a:r>
            <a:endParaRPr lang="tr-TR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The </a:t>
            </a:r>
            <a:r>
              <a:rPr lang="en-US" dirty="0"/>
              <a:t>back-translated and original forms of </a:t>
            </a:r>
            <a:r>
              <a:rPr lang="en-US" dirty="0" smtClean="0"/>
              <a:t>the</a:t>
            </a:r>
            <a:r>
              <a:rPr lang="tr-TR" dirty="0" smtClean="0"/>
              <a:t> CIO</a:t>
            </a:r>
            <a:r>
              <a:rPr lang="en-US" dirty="0" smtClean="0"/>
              <a:t> </a:t>
            </a:r>
            <a:r>
              <a:rPr lang="en-US" dirty="0"/>
              <a:t>were compared and found to be highly </a:t>
            </a:r>
            <a:r>
              <a:rPr lang="en-US" dirty="0" smtClean="0"/>
              <a:t>similar</a:t>
            </a:r>
            <a:r>
              <a:rPr lang="tr-TR" dirty="0" smtClean="0"/>
              <a:t> </a:t>
            </a:r>
            <a:r>
              <a:rPr lang="tr-TR" dirty="0" err="1" smtClean="0"/>
              <a:t>regarding</a:t>
            </a:r>
            <a:r>
              <a:rPr lang="tr-TR" dirty="0" smtClean="0"/>
              <a:t> </a:t>
            </a:r>
            <a:r>
              <a:rPr lang="tr-TR" dirty="0" err="1"/>
              <a:t>meaning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grammar</a:t>
            </a:r>
            <a:r>
              <a:rPr lang="tr-TR" dirty="0"/>
              <a:t>.</a:t>
            </a:r>
            <a:endParaRPr lang="en-US" dirty="0"/>
          </a:p>
          <a:p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41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/>
          </p:nvPr>
        </p:nvGraphicFramePr>
        <p:xfrm>
          <a:off x="187780" y="133350"/>
          <a:ext cx="4107996" cy="4914899"/>
        </p:xfrm>
        <a:graphic>
          <a:graphicData uri="http://schemas.openxmlformats.org/drawingml/2006/table">
            <a:tbl>
              <a:tblPr firstRow="1" firstCol="1" bandRow="1">
                <a:tableStyleId>{E8034E78-7F5D-4C2E-B375-FC64B27BC917}</a:tableStyleId>
              </a:tblPr>
              <a:tblGrid>
                <a:gridCol w="2716125">
                  <a:extLst>
                    <a:ext uri="{9D8B030D-6E8A-4147-A177-3AD203B41FA5}">
                      <a16:colId xmlns:a16="http://schemas.microsoft.com/office/drawing/2014/main" val="2749913520"/>
                    </a:ext>
                  </a:extLst>
                </a:gridCol>
                <a:gridCol w="386978">
                  <a:extLst>
                    <a:ext uri="{9D8B030D-6E8A-4147-A177-3AD203B41FA5}">
                      <a16:colId xmlns:a16="http://schemas.microsoft.com/office/drawing/2014/main" val="577749063"/>
                    </a:ext>
                  </a:extLst>
                </a:gridCol>
                <a:gridCol w="330803">
                  <a:extLst>
                    <a:ext uri="{9D8B030D-6E8A-4147-A177-3AD203B41FA5}">
                      <a16:colId xmlns:a16="http://schemas.microsoft.com/office/drawing/2014/main" val="381961434"/>
                    </a:ext>
                  </a:extLst>
                </a:gridCol>
                <a:gridCol w="299596">
                  <a:extLst>
                    <a:ext uri="{9D8B030D-6E8A-4147-A177-3AD203B41FA5}">
                      <a16:colId xmlns:a16="http://schemas.microsoft.com/office/drawing/2014/main" val="11319518"/>
                    </a:ext>
                  </a:extLst>
                </a:gridCol>
                <a:gridCol w="374494">
                  <a:extLst>
                    <a:ext uri="{9D8B030D-6E8A-4147-A177-3AD203B41FA5}">
                      <a16:colId xmlns:a16="http://schemas.microsoft.com/office/drawing/2014/main" val="2806558026"/>
                    </a:ext>
                  </a:extLst>
                </a:gridCol>
              </a:tblGrid>
              <a:tr h="1291027">
                <a:tc>
                  <a:txBody>
                    <a:bodyPr/>
                    <a:lstStyle/>
                    <a:p>
                      <a:pPr marL="449580"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tr-TR" sz="15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71755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Kesinlikle katılmıyorum</a:t>
                      </a:r>
                    </a:p>
                  </a:txBody>
                  <a:tcPr marL="51435" marR="51435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71755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Katılmıyorum</a:t>
                      </a:r>
                    </a:p>
                  </a:txBody>
                  <a:tcPr marL="51435" marR="51435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71755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Katılıyorum</a:t>
                      </a:r>
                    </a:p>
                  </a:txBody>
                  <a:tcPr marL="51435" marR="51435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71755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Kesinlikle katılıyorum</a:t>
                      </a:r>
                    </a:p>
                  </a:txBody>
                  <a:tcPr marL="51435" marR="51435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1456251"/>
                  </a:ext>
                </a:extLst>
              </a:tr>
              <a:tr h="45298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tr-TR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Kanseri önlemeye yönelik pek çok öneri var, hangisini yapacağımı bilemiyorum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994240"/>
                  </a:ext>
                </a:extLst>
              </a:tr>
              <a:tr h="45298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tr-TR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Kanseri önlemek için yapılan önerilerin hepsini uygulamak için yeterli zamanım yok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992109"/>
                  </a:ext>
                </a:extLst>
              </a:tr>
              <a:tr h="45298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tr-TR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Kanser hakkında yeni bir bilgi duymak istemeyecek noktaya geldim.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5605450"/>
                  </a:ext>
                </a:extLst>
              </a:tr>
              <a:tr h="45298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tr-TR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Hiç kimse kanser hakkında verilen önerilerin hepsini yapamaz.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544572"/>
                  </a:ext>
                </a:extLst>
              </a:tr>
              <a:tr h="45298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tr-TR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Kanser hakkındaki bilgilerin hepsi bir süre sonra kulağa aynı gelmeye başlıyor.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153734"/>
                  </a:ext>
                </a:extLst>
              </a:tr>
              <a:tr h="45298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tr-TR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Kanser hakkında duyduğum bilgilerin çoğunu hemen unuttum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864637"/>
                  </a:ext>
                </a:extLst>
              </a:tr>
              <a:tr h="45298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tr-TR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Kanser hakkında duyduğum ya da okuduğum şeylerin çoğu inandırıcı gelmiyor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697353"/>
                  </a:ext>
                </a:extLst>
              </a:tr>
              <a:tr h="45298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tr-TR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Bilmem gereken kanser bilgisi nedeniyle kendimi aşırı yüklenmiş hissediyorum.</a:t>
                      </a: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35483"/>
                  </a:ext>
                </a:extLst>
              </a:tr>
            </a:tbl>
          </a:graphicData>
        </a:graphic>
      </p:graphicFrame>
      <p:graphicFrame>
        <p:nvGraphicFramePr>
          <p:cNvPr id="7" name="İçerik Yer Tutucusu 3"/>
          <p:cNvGraphicFramePr>
            <a:graphicFrameLocks/>
          </p:cNvGraphicFramePr>
          <p:nvPr>
            <p:extLst/>
          </p:nvPr>
        </p:nvGraphicFramePr>
        <p:xfrm>
          <a:off x="4736646" y="133350"/>
          <a:ext cx="4219576" cy="4914902"/>
        </p:xfrm>
        <a:graphic>
          <a:graphicData uri="http://schemas.openxmlformats.org/drawingml/2006/table">
            <a:tbl>
              <a:tblPr firstRow="1" firstCol="1" bandRow="1">
                <a:tableStyleId>{E8034E78-7F5D-4C2E-B375-FC64B27BC917}</a:tableStyleId>
              </a:tblPr>
              <a:tblGrid>
                <a:gridCol w="2789900">
                  <a:extLst>
                    <a:ext uri="{9D8B030D-6E8A-4147-A177-3AD203B41FA5}">
                      <a16:colId xmlns:a16="http://schemas.microsoft.com/office/drawing/2014/main" val="2749913520"/>
                    </a:ext>
                  </a:extLst>
                </a:gridCol>
                <a:gridCol w="397489">
                  <a:extLst>
                    <a:ext uri="{9D8B030D-6E8A-4147-A177-3AD203B41FA5}">
                      <a16:colId xmlns:a16="http://schemas.microsoft.com/office/drawing/2014/main" val="577749063"/>
                    </a:ext>
                  </a:extLst>
                </a:gridCol>
                <a:gridCol w="339788">
                  <a:extLst>
                    <a:ext uri="{9D8B030D-6E8A-4147-A177-3AD203B41FA5}">
                      <a16:colId xmlns:a16="http://schemas.microsoft.com/office/drawing/2014/main" val="381961434"/>
                    </a:ext>
                  </a:extLst>
                </a:gridCol>
                <a:gridCol w="307733">
                  <a:extLst>
                    <a:ext uri="{9D8B030D-6E8A-4147-A177-3AD203B41FA5}">
                      <a16:colId xmlns:a16="http://schemas.microsoft.com/office/drawing/2014/main" val="11319518"/>
                    </a:ext>
                  </a:extLst>
                </a:gridCol>
                <a:gridCol w="384666">
                  <a:extLst>
                    <a:ext uri="{9D8B030D-6E8A-4147-A177-3AD203B41FA5}">
                      <a16:colId xmlns:a16="http://schemas.microsoft.com/office/drawing/2014/main" val="2806558026"/>
                    </a:ext>
                  </a:extLst>
                </a:gridCol>
              </a:tblGrid>
              <a:tr h="1434986">
                <a:tc>
                  <a:txBody>
                    <a:bodyPr/>
                    <a:lstStyle/>
                    <a:p>
                      <a:pPr marL="44958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tr-TR" sz="15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71755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strongly disagree </a:t>
                      </a:r>
                      <a:endParaRPr lang="tr-TR" sz="11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71755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disagree</a:t>
                      </a:r>
                      <a:endParaRPr lang="tr-TR" sz="11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71755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agree</a:t>
                      </a:r>
                      <a:endParaRPr lang="tr-TR" sz="11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71755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strongly agree </a:t>
                      </a:r>
                      <a:endParaRPr lang="tr-TR" sz="11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 marR="71755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tr-TR" sz="11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1456251"/>
                  </a:ext>
                </a:extLst>
              </a:tr>
              <a:tr h="641197">
                <a:tc>
                  <a:txBody>
                    <a:bodyPr/>
                    <a:lstStyle/>
                    <a:p>
                      <a:pPr marL="0" indent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+mj-lt"/>
                        <a:buNone/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There are so many different recommendations about preventing cancer, it's hard to know which ones follow</a:t>
                      </a:r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435" marR="51435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994240"/>
                  </a:ext>
                </a:extLst>
              </a:tr>
              <a:tr h="397515">
                <a:tc>
                  <a:txBody>
                    <a:bodyPr/>
                    <a:lstStyle/>
                    <a:p>
                      <a:pPr marL="0" indent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+mj-lt"/>
                        <a:buNone/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There is not enough time to do all of the things recommended to prevent cancer.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435" marR="51435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992109"/>
                  </a:ext>
                </a:extLst>
              </a:tr>
              <a:tr h="482667">
                <a:tc>
                  <a:txBody>
                    <a:bodyPr/>
                    <a:lstStyle/>
                    <a:p>
                      <a:pPr marL="0" indent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+mj-lt"/>
                        <a:buNone/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It has gotten to the point where I don't even care to hear new information about cancer.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435" marR="51435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5605450"/>
                  </a:ext>
                </a:extLst>
              </a:tr>
              <a:tr h="397515">
                <a:tc>
                  <a:txBody>
                    <a:bodyPr/>
                    <a:lstStyle/>
                    <a:p>
                      <a:pPr marL="0" indent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+mj-lt"/>
                        <a:buNone/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one could actually do all of the cancer recommendations that are given.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435" marR="51435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544572"/>
                  </a:ext>
                </a:extLst>
              </a:tr>
              <a:tr h="397515">
                <a:tc>
                  <a:txBody>
                    <a:bodyPr/>
                    <a:lstStyle/>
                    <a:p>
                      <a:pPr marL="0" indent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+mj-lt"/>
                        <a:buNone/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Information about cancer all starts to sound the same after a while.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435" marR="51435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153734"/>
                  </a:ext>
                </a:extLst>
              </a:tr>
              <a:tr h="368477">
                <a:tc>
                  <a:txBody>
                    <a:bodyPr/>
                    <a:lstStyle/>
                    <a:p>
                      <a:pPr marL="0" indent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+mj-lt"/>
                        <a:buNone/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 forget most cancer information right after I hear it.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435" marR="51435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864637"/>
                  </a:ext>
                </a:extLst>
              </a:tr>
              <a:tr h="397515">
                <a:tc>
                  <a:txBody>
                    <a:bodyPr/>
                    <a:lstStyle/>
                    <a:p>
                      <a:pPr marL="0" indent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+mj-lt"/>
                        <a:buNone/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Most things I hear or read about cancer seem pretty far-fetched.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435" marR="51435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  <a:highlight>
                            <a:srgbClr val="00FFFF"/>
                          </a:highlight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697353"/>
                  </a:ext>
                </a:extLst>
              </a:tr>
              <a:tr h="397515">
                <a:tc>
                  <a:txBody>
                    <a:bodyPr/>
                    <a:lstStyle/>
                    <a:p>
                      <a:pPr marL="0" indent="0" algn="l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+mj-lt"/>
                        <a:buNone/>
                      </a:pPr>
                      <a:r>
                        <a:rPr lang="en-US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 feel overloaded by the amount of cancer information I am supposed to know.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435" marR="51435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tr-TR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35483"/>
                  </a:ext>
                </a:extLst>
              </a:tr>
            </a:tbl>
          </a:graphicData>
        </a:graphic>
      </p:graphicFrame>
      <p:sp>
        <p:nvSpPr>
          <p:cNvPr id="8" name="Oval 7"/>
          <p:cNvSpPr/>
          <p:nvPr/>
        </p:nvSpPr>
        <p:spPr>
          <a:xfrm>
            <a:off x="187779" y="210741"/>
            <a:ext cx="2390775" cy="105727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tr-TR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tr-TR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turkish</a:t>
            </a:r>
            <a:r>
              <a:rPr lang="tr-TR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version</a:t>
            </a:r>
            <a:endParaRPr lang="tr-TR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883604" y="351235"/>
            <a:ext cx="2390775" cy="105727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endParaRPr lang="tr-TR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tr-TR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original</a:t>
            </a:r>
            <a:r>
              <a:rPr lang="tr-TR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version</a:t>
            </a:r>
            <a:endParaRPr lang="tr-TR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tr-TR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41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8966" y="281175"/>
            <a:ext cx="7917794" cy="739515"/>
          </a:xfrm>
        </p:spPr>
        <p:txBody>
          <a:bodyPr/>
          <a:lstStyle/>
          <a:p>
            <a:r>
              <a:rPr lang="tr-TR" b="1" dirty="0" smtClean="0"/>
              <a:t>Content </a:t>
            </a:r>
            <a:r>
              <a:rPr lang="tr-TR" b="1" dirty="0" err="1" smtClean="0"/>
              <a:t>Validity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Content validity index was used to quantify the extent of agreement between the experts.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The CVI contained a 4-point rating scale (1  not relevant, 4  very relevant).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The CVI of the scale was calculated by dividing the number of items rated 3 or 4 by the total number of items.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CVI is 1.0, indicating an acceptable level of content validity.</a:t>
            </a:r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13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/>
              <a:t>Data analysis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chemeClr val="tx1"/>
                </a:solidFill>
              </a:rPr>
              <a:t>statistical analysis was conducted using the Statistical Package Program for Social Sciences </a:t>
            </a:r>
            <a:r>
              <a:rPr lang="en-US" dirty="0" smtClean="0">
                <a:solidFill>
                  <a:schemeClr val="tx1"/>
                </a:solidFill>
              </a:rPr>
              <a:t>and LISREL</a:t>
            </a:r>
            <a:r>
              <a:rPr lang="tr-TR" dirty="0" smtClean="0">
                <a:solidFill>
                  <a:schemeClr val="tx1"/>
                </a:solidFill>
              </a:rPr>
              <a:t>.</a:t>
            </a:r>
            <a:r>
              <a:rPr lang="en-US" b="1" i="1" dirty="0" smtClean="0">
                <a:solidFill>
                  <a:schemeClr val="tx1"/>
                </a:solidFill>
              </a:rPr>
              <a:t> </a:t>
            </a:r>
            <a:endParaRPr lang="tr-TR" b="1" i="1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Descriptive </a:t>
            </a:r>
            <a:r>
              <a:rPr lang="en-US" dirty="0">
                <a:solidFill>
                  <a:schemeClr val="tx1"/>
                </a:solidFill>
              </a:rPr>
              <a:t>data were evaluated with numbers, percentages, mean </a:t>
            </a:r>
            <a:r>
              <a:rPr lang="en-US" dirty="0" smtClean="0">
                <a:solidFill>
                  <a:schemeClr val="tx1"/>
                </a:solidFill>
              </a:rPr>
              <a:t>and </a:t>
            </a:r>
            <a:r>
              <a:rPr lang="en-US" dirty="0">
                <a:solidFill>
                  <a:schemeClr val="tx1"/>
                </a:solidFill>
              </a:rPr>
              <a:t>standard deviation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tr-TR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Pearson’s </a:t>
            </a:r>
            <a:r>
              <a:rPr lang="en-US" dirty="0">
                <a:solidFill>
                  <a:schemeClr val="tx1"/>
                </a:solidFill>
              </a:rPr>
              <a:t>correlation test was used for </a:t>
            </a:r>
            <a:r>
              <a:rPr lang="tr-TR" dirty="0" err="1">
                <a:solidFill>
                  <a:schemeClr val="tx1"/>
                </a:solidFill>
              </a:rPr>
              <a:t>concurrent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validity</a:t>
            </a:r>
            <a:r>
              <a:rPr lang="tr-TR" dirty="0">
                <a:solidFill>
                  <a:schemeClr val="tx1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Construct validity was examined using exploratory factor analysis (EFA), confirmatory factor analysis (CFA). </a:t>
            </a:r>
            <a:endParaRPr lang="tr-TR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chemeClr val="tx1"/>
                </a:solidFill>
              </a:rPr>
              <a:t>reliability of the </a:t>
            </a:r>
            <a:r>
              <a:rPr lang="tr-TR" dirty="0" smtClean="0">
                <a:solidFill>
                  <a:schemeClr val="tx1"/>
                </a:solidFill>
              </a:rPr>
              <a:t>CIO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was evaluated </a:t>
            </a:r>
            <a:r>
              <a:rPr lang="en-US" dirty="0" smtClean="0">
                <a:solidFill>
                  <a:schemeClr val="tx1"/>
                </a:solidFill>
              </a:rPr>
              <a:t>by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Cronbach’s </a:t>
            </a:r>
            <a:r>
              <a:rPr lang="en-US" dirty="0" smtClean="0">
                <a:solidFill>
                  <a:schemeClr val="tx1"/>
                </a:solidFill>
              </a:rPr>
              <a:t>Alpha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and </a:t>
            </a:r>
            <a:r>
              <a:rPr lang="en-US" dirty="0">
                <a:solidFill>
                  <a:schemeClr val="tx1"/>
                </a:solidFill>
              </a:rPr>
              <a:t>item-total </a:t>
            </a:r>
            <a:r>
              <a:rPr lang="en-US" dirty="0" smtClean="0">
                <a:solidFill>
                  <a:schemeClr val="tx1"/>
                </a:solidFill>
              </a:rPr>
              <a:t>correlations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03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err="1"/>
              <a:t>Ethical</a:t>
            </a:r>
            <a:r>
              <a:rPr lang="tr-TR" b="1" dirty="0"/>
              <a:t> </a:t>
            </a:r>
            <a:r>
              <a:rPr lang="tr-TR" b="1" dirty="0" err="1" smtClean="0"/>
              <a:t>Considerations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written permission was obtained from </a:t>
            </a:r>
            <a:r>
              <a:rPr lang="en-US" dirty="0" err="1"/>
              <a:t>Jakop</a:t>
            </a:r>
            <a:r>
              <a:rPr lang="en-US" dirty="0"/>
              <a:t> D. </a:t>
            </a:r>
            <a:r>
              <a:rPr lang="en-US" dirty="0" err="1"/>
              <a:t>jensen</a:t>
            </a:r>
            <a:r>
              <a:rPr lang="en-US" dirty="0"/>
              <a:t> et al., who developed the </a:t>
            </a:r>
            <a:r>
              <a:rPr lang="en-US" dirty="0" smtClean="0"/>
              <a:t>CIO</a:t>
            </a:r>
            <a:endParaRPr lang="tr-TR" dirty="0" smtClean="0"/>
          </a:p>
          <a:p>
            <a:r>
              <a:rPr lang="en-US" dirty="0" smtClean="0"/>
              <a:t> </a:t>
            </a:r>
            <a:r>
              <a:rPr lang="en-US" dirty="0"/>
              <a:t>Ethical approval was obtained from </a:t>
            </a:r>
            <a:r>
              <a:rPr lang="en-US" dirty="0" err="1"/>
              <a:t>Pamukkale</a:t>
            </a:r>
            <a:r>
              <a:rPr lang="en-US" dirty="0"/>
              <a:t> University Ethics Committee</a:t>
            </a:r>
            <a:r>
              <a:rPr lang="en-US" dirty="0" smtClean="0"/>
              <a:t>.</a:t>
            </a:r>
            <a:endParaRPr lang="tr-TR" dirty="0" smtClean="0"/>
          </a:p>
          <a:p>
            <a:r>
              <a:rPr lang="en-US" dirty="0" smtClean="0"/>
              <a:t>The </a:t>
            </a:r>
            <a:r>
              <a:rPr lang="en-US" dirty="0"/>
              <a:t>women participating in the study were given information about the study both verbally and in writing by the researcher. </a:t>
            </a:r>
          </a:p>
          <a:p>
            <a:r>
              <a:rPr lang="en-US" dirty="0"/>
              <a:t>Written informed consent was obtained from all of the participants..</a:t>
            </a:r>
            <a:endParaRPr lang="tr-TR" dirty="0"/>
          </a:p>
          <a:p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88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  <p:sp>
        <p:nvSpPr>
          <p:cNvPr id="5" name="Dikdörtgen 4"/>
          <p:cNvSpPr/>
          <p:nvPr/>
        </p:nvSpPr>
        <p:spPr>
          <a:xfrm>
            <a:off x="3110671" y="2110085"/>
            <a:ext cx="2922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</a:bodyPr>
          <a:lstStyle/>
          <a:p>
            <a:pPr algn="ctr"/>
            <a:r>
              <a:rPr lang="tr-TR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R</a:t>
            </a:r>
            <a:r>
              <a:rPr lang="tr-TR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esults</a:t>
            </a:r>
            <a:r>
              <a:rPr lang="tr-TR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endParaRPr lang="tr-T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6743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18th World Congress on Clinical Nursing and Practice</a:t>
            </a:r>
            <a:endParaRPr lang="en-US" dirty="0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8966" y="-329645"/>
            <a:ext cx="7917794" cy="739515"/>
          </a:xfrm>
        </p:spPr>
        <p:txBody>
          <a:bodyPr>
            <a:normAutofit/>
          </a:bodyPr>
          <a:lstStyle/>
          <a:p>
            <a:pPr lvl="0"/>
            <a:r>
              <a:rPr lang="tr-TR" altLang="tr-TR" sz="2400" b="1" dirty="0" err="1"/>
              <a:t>Table</a:t>
            </a:r>
            <a:r>
              <a:rPr lang="tr-TR" altLang="tr-TR" sz="2400" b="1" dirty="0"/>
              <a:t> 1. </a:t>
            </a:r>
            <a:r>
              <a:rPr lang="tr-TR" altLang="tr-TR" sz="2400" b="1" dirty="0" err="1"/>
              <a:t>Demographic</a:t>
            </a:r>
            <a:r>
              <a:rPr lang="tr-TR" altLang="tr-TR" sz="2400" b="1" dirty="0"/>
              <a:t> </a:t>
            </a:r>
            <a:r>
              <a:rPr lang="tr-TR" altLang="tr-TR" sz="2400" b="1" dirty="0" err="1"/>
              <a:t>Characteristics</a:t>
            </a:r>
            <a:endParaRPr lang="tr-TR" sz="2400" b="1" dirty="0"/>
          </a:p>
        </p:txBody>
      </p:sp>
      <p:graphicFrame>
        <p:nvGraphicFramePr>
          <p:cNvPr id="9" name="İçerik Yer Tutucusu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8591855"/>
              </p:ext>
            </p:extLst>
          </p:nvPr>
        </p:nvGraphicFramePr>
        <p:xfrm>
          <a:off x="907081" y="433875"/>
          <a:ext cx="5955494" cy="52006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2102">
                  <a:extLst>
                    <a:ext uri="{9D8B030D-6E8A-4147-A177-3AD203B41FA5}">
                      <a16:colId xmlns:a16="http://schemas.microsoft.com/office/drawing/2014/main" val="3891282595"/>
                    </a:ext>
                  </a:extLst>
                </a:gridCol>
                <a:gridCol w="2171916">
                  <a:extLst>
                    <a:ext uri="{9D8B030D-6E8A-4147-A177-3AD203B41FA5}">
                      <a16:colId xmlns:a16="http://schemas.microsoft.com/office/drawing/2014/main" val="1580000086"/>
                    </a:ext>
                  </a:extLst>
                </a:gridCol>
                <a:gridCol w="1881476">
                  <a:extLst>
                    <a:ext uri="{9D8B030D-6E8A-4147-A177-3AD203B41FA5}">
                      <a16:colId xmlns:a16="http://schemas.microsoft.com/office/drawing/2014/main" val="3429289169"/>
                    </a:ext>
                  </a:extLst>
                </a:gridCol>
              </a:tblGrid>
              <a:tr h="36227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750" dirty="0" err="1">
                          <a:solidFill>
                            <a:schemeClr val="tx1"/>
                          </a:solidFill>
                          <a:effectLst/>
                        </a:rPr>
                        <a:t>Values</a:t>
                      </a:r>
                      <a:endParaRPr lang="tr-TR" sz="17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tr-TR" sz="175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750" dirty="0">
                          <a:solidFill>
                            <a:schemeClr val="tx1"/>
                          </a:solidFill>
                          <a:effectLst/>
                        </a:rPr>
                        <a:t>N  (%)</a:t>
                      </a:r>
                      <a:endParaRPr lang="tr-TR" sz="17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34965219"/>
                  </a:ext>
                </a:extLst>
              </a:tr>
              <a:tr h="36227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750">
                          <a:solidFill>
                            <a:schemeClr val="tx1"/>
                          </a:solidFill>
                          <a:effectLst/>
                        </a:rPr>
                        <a:t>Age (mean ±SD)</a:t>
                      </a:r>
                      <a:endParaRPr lang="tr-TR" sz="175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tr-TR" sz="175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750" dirty="0">
                          <a:solidFill>
                            <a:srgbClr val="FF0000"/>
                          </a:solidFill>
                          <a:effectLst/>
                        </a:rPr>
                        <a:t>30.93±9.43</a:t>
                      </a:r>
                      <a:endParaRPr lang="tr-TR" sz="175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69007444"/>
                  </a:ext>
                </a:extLst>
              </a:tr>
              <a:tr h="36227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750">
                          <a:solidFill>
                            <a:schemeClr val="tx1"/>
                          </a:solidFill>
                          <a:effectLst/>
                        </a:rPr>
                        <a:t>Educational status</a:t>
                      </a:r>
                      <a:endParaRPr lang="tr-TR" sz="175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50">
                          <a:effectLst/>
                        </a:rPr>
                        <a:t>Primary school</a:t>
                      </a:r>
                      <a:endParaRPr lang="tr-TR" sz="1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750" dirty="0">
                          <a:solidFill>
                            <a:srgbClr val="FF0000"/>
                          </a:solidFill>
                          <a:effectLst/>
                        </a:rPr>
                        <a:t>44 (30.6)</a:t>
                      </a:r>
                      <a:endParaRPr lang="tr-TR" sz="175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12188070"/>
                  </a:ext>
                </a:extLst>
              </a:tr>
              <a:tr h="362279"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5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tr-TR" sz="175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50">
                          <a:effectLst/>
                        </a:rPr>
                        <a:t>Middle school </a:t>
                      </a:r>
                      <a:endParaRPr lang="tr-TR" sz="1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750" dirty="0">
                          <a:effectLst/>
                        </a:rPr>
                        <a:t>31 (21.5)</a:t>
                      </a:r>
                      <a:endParaRPr lang="tr-TR" sz="17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42851552"/>
                  </a:ext>
                </a:extLst>
              </a:tr>
              <a:tr h="362279"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5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tr-TR" sz="175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50">
                          <a:effectLst/>
                        </a:rPr>
                        <a:t>High school </a:t>
                      </a:r>
                      <a:endParaRPr lang="tr-TR" sz="1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750">
                          <a:effectLst/>
                        </a:rPr>
                        <a:t>38 (26.4)</a:t>
                      </a:r>
                      <a:endParaRPr lang="tr-TR" sz="1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1456925"/>
                  </a:ext>
                </a:extLst>
              </a:tr>
              <a:tr h="362279"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5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tr-TR" sz="175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50">
                          <a:effectLst/>
                        </a:rPr>
                        <a:t>University</a:t>
                      </a:r>
                      <a:endParaRPr lang="tr-TR" sz="1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750">
                          <a:effectLst/>
                        </a:rPr>
                        <a:t>31 (21.5)</a:t>
                      </a:r>
                      <a:endParaRPr lang="tr-TR" sz="1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11384649"/>
                  </a:ext>
                </a:extLst>
              </a:tr>
              <a:tr h="36227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750">
                          <a:solidFill>
                            <a:schemeClr val="tx1"/>
                          </a:solidFill>
                          <a:effectLst/>
                        </a:rPr>
                        <a:t>Health insurance</a:t>
                      </a:r>
                      <a:endParaRPr lang="tr-TR" sz="175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50">
                          <a:effectLst/>
                        </a:rPr>
                        <a:t>Yes </a:t>
                      </a:r>
                      <a:endParaRPr lang="tr-TR" sz="1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750" dirty="0">
                          <a:effectLst/>
                        </a:rPr>
                        <a:t>134 </a:t>
                      </a:r>
                      <a:r>
                        <a:rPr lang="tr-TR" sz="1750" dirty="0">
                          <a:solidFill>
                            <a:srgbClr val="FF0000"/>
                          </a:solidFill>
                          <a:effectLst/>
                        </a:rPr>
                        <a:t>(93.1)</a:t>
                      </a:r>
                      <a:endParaRPr lang="tr-TR" sz="175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81302082"/>
                  </a:ext>
                </a:extLst>
              </a:tr>
              <a:tr h="362279"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5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tr-TR" sz="175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50">
                          <a:effectLst/>
                        </a:rPr>
                        <a:t>no </a:t>
                      </a:r>
                      <a:endParaRPr lang="tr-TR" sz="1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750">
                          <a:effectLst/>
                        </a:rPr>
                        <a:t>10 (6.9)</a:t>
                      </a:r>
                      <a:endParaRPr lang="tr-TR" sz="1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32135152"/>
                  </a:ext>
                </a:extLst>
              </a:tr>
              <a:tr h="36227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750" dirty="0" err="1">
                          <a:solidFill>
                            <a:schemeClr val="tx1"/>
                          </a:solidFill>
                          <a:effectLst/>
                        </a:rPr>
                        <a:t>income</a:t>
                      </a:r>
                      <a:r>
                        <a:rPr lang="tr-TR" sz="17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1750" dirty="0" err="1">
                          <a:solidFill>
                            <a:schemeClr val="tx1"/>
                          </a:solidFill>
                          <a:effectLst/>
                        </a:rPr>
                        <a:t>level</a:t>
                      </a:r>
                      <a:endParaRPr lang="tr-TR" sz="17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50">
                          <a:effectLst/>
                        </a:rPr>
                        <a:t>Low</a:t>
                      </a:r>
                      <a:endParaRPr lang="tr-TR" sz="1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750">
                          <a:effectLst/>
                        </a:rPr>
                        <a:t>62 (43.1)</a:t>
                      </a:r>
                      <a:endParaRPr lang="tr-TR" sz="1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06972704"/>
                  </a:ext>
                </a:extLst>
              </a:tr>
              <a:tr h="362279"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5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tr-TR" sz="17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50" dirty="0">
                          <a:effectLst/>
                        </a:rPr>
                        <a:t>Moderate</a:t>
                      </a:r>
                      <a:endParaRPr lang="tr-TR" sz="17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750" dirty="0">
                          <a:effectLst/>
                        </a:rPr>
                        <a:t>75 </a:t>
                      </a:r>
                      <a:r>
                        <a:rPr lang="tr-TR" sz="1750" dirty="0">
                          <a:solidFill>
                            <a:srgbClr val="FF0000"/>
                          </a:solidFill>
                          <a:effectLst/>
                        </a:rPr>
                        <a:t>(52.1)</a:t>
                      </a:r>
                      <a:endParaRPr lang="tr-TR" sz="175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01956655"/>
                  </a:ext>
                </a:extLst>
              </a:tr>
              <a:tr h="362279"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5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tr-TR" sz="17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50" dirty="0">
                          <a:effectLst/>
                        </a:rPr>
                        <a:t>High</a:t>
                      </a:r>
                      <a:endParaRPr lang="tr-TR" sz="17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750">
                          <a:effectLst/>
                        </a:rPr>
                        <a:t>7 (4.9)</a:t>
                      </a:r>
                      <a:endParaRPr lang="tr-TR" sz="1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76282403"/>
                  </a:ext>
                </a:extLst>
              </a:tr>
              <a:tr h="36227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750" dirty="0" err="1">
                          <a:solidFill>
                            <a:schemeClr val="tx1"/>
                          </a:solidFill>
                          <a:effectLst/>
                        </a:rPr>
                        <a:t>Marital</a:t>
                      </a:r>
                      <a:r>
                        <a:rPr lang="tr-TR" sz="17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1750" dirty="0" err="1">
                          <a:solidFill>
                            <a:schemeClr val="tx1"/>
                          </a:solidFill>
                          <a:effectLst/>
                        </a:rPr>
                        <a:t>status</a:t>
                      </a:r>
                      <a:endParaRPr lang="tr-TR" sz="17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50" dirty="0">
                          <a:effectLst/>
                        </a:rPr>
                        <a:t>Married</a:t>
                      </a:r>
                      <a:endParaRPr lang="tr-TR" sz="17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750" dirty="0">
                          <a:effectLst/>
                        </a:rPr>
                        <a:t>94 </a:t>
                      </a:r>
                      <a:r>
                        <a:rPr lang="tr-TR" sz="1750" dirty="0">
                          <a:solidFill>
                            <a:srgbClr val="FF0000"/>
                          </a:solidFill>
                          <a:effectLst/>
                        </a:rPr>
                        <a:t>(65.3)</a:t>
                      </a:r>
                      <a:endParaRPr lang="tr-TR" sz="175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23724066"/>
                  </a:ext>
                </a:extLst>
              </a:tr>
              <a:tr h="362279"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50">
                          <a:effectLst/>
                        </a:rPr>
                        <a:t> </a:t>
                      </a:r>
                      <a:endParaRPr lang="tr-TR" sz="17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750" dirty="0">
                          <a:effectLst/>
                        </a:rPr>
                        <a:t>Single</a:t>
                      </a:r>
                      <a:endParaRPr lang="tr-TR" sz="17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750" dirty="0">
                          <a:effectLst/>
                        </a:rPr>
                        <a:t>50 (34.7)</a:t>
                      </a:r>
                      <a:endParaRPr lang="tr-TR" sz="17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04513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628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18th World Congress on Clinical Nursing and Practice</a:t>
            </a:r>
            <a:endParaRPr lang="en-US" dirty="0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8966" y="-176940"/>
            <a:ext cx="7917794" cy="739515"/>
          </a:xfrm>
        </p:spPr>
        <p:txBody>
          <a:bodyPr>
            <a:normAutofit/>
          </a:bodyPr>
          <a:lstStyle/>
          <a:p>
            <a:r>
              <a:rPr lang="tr-TR" altLang="tr-TR" sz="2400" b="1" dirty="0" err="1"/>
              <a:t>Table</a:t>
            </a:r>
            <a:r>
              <a:rPr lang="tr-TR" altLang="tr-TR" sz="2400" b="1" dirty="0"/>
              <a:t> 1. </a:t>
            </a:r>
            <a:r>
              <a:rPr lang="tr-TR" altLang="tr-TR" sz="2400" b="1" dirty="0" err="1"/>
              <a:t>Demographic</a:t>
            </a:r>
            <a:r>
              <a:rPr lang="tr-TR" altLang="tr-TR" sz="2400" b="1" dirty="0"/>
              <a:t> </a:t>
            </a:r>
            <a:r>
              <a:rPr lang="tr-TR" altLang="tr-TR" sz="2400" b="1" dirty="0" err="1"/>
              <a:t>Characteristics</a:t>
            </a:r>
            <a:endParaRPr lang="tr-TR" sz="2400" b="1" dirty="0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3238439"/>
              </p:ext>
            </p:extLst>
          </p:nvPr>
        </p:nvGraphicFramePr>
        <p:xfrm>
          <a:off x="778751" y="586585"/>
          <a:ext cx="7257885" cy="4526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41146">
                  <a:extLst>
                    <a:ext uri="{9D8B030D-6E8A-4147-A177-3AD203B41FA5}">
                      <a16:colId xmlns:a16="http://schemas.microsoft.com/office/drawing/2014/main" val="942281276"/>
                    </a:ext>
                  </a:extLst>
                </a:gridCol>
                <a:gridCol w="1416739">
                  <a:extLst>
                    <a:ext uri="{9D8B030D-6E8A-4147-A177-3AD203B41FA5}">
                      <a16:colId xmlns:a16="http://schemas.microsoft.com/office/drawing/2014/main" val="3918788036"/>
                    </a:ext>
                  </a:extLst>
                </a:gridCol>
              </a:tblGrid>
              <a:tr h="342129"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Values</a:t>
                      </a: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 (%)</a:t>
                      </a:r>
                      <a:endParaRPr lang="tr-TR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95012909"/>
                  </a:ext>
                </a:extLst>
              </a:tr>
              <a:tr h="342129"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Family cancer history</a:t>
                      </a:r>
                      <a:endParaRPr lang="tr-TR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97837708"/>
                  </a:ext>
                </a:extLst>
              </a:tr>
              <a:tr h="342129"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tr-TR" sz="18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 </a:t>
                      </a:r>
                      <a:r>
                        <a:rPr lang="tr-TR" sz="1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(31.3)</a:t>
                      </a:r>
                      <a:endParaRPr lang="tr-TR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32981192"/>
                  </a:ext>
                </a:extLst>
              </a:tr>
              <a:tr h="342129"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No 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 (68.8)</a:t>
                      </a:r>
                      <a:endParaRPr lang="tr-TR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33385835"/>
                  </a:ext>
                </a:extLst>
              </a:tr>
              <a:tr h="342129"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Information source</a:t>
                      </a:r>
                      <a:endParaRPr lang="tr-TR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tr-TR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59663328"/>
                  </a:ext>
                </a:extLst>
              </a:tr>
              <a:tr h="342129"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No  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(8.3)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09500399"/>
                  </a:ext>
                </a:extLst>
              </a:tr>
              <a:tr h="342129"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tr-TR" sz="18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</a:t>
                      </a:r>
                      <a:r>
                        <a:rPr lang="tr-TR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8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provider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(35.4)</a:t>
                      </a:r>
                      <a:endParaRPr lang="tr-TR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06179100"/>
                  </a:ext>
                </a:extLst>
              </a:tr>
              <a:tr h="342129"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tr-TR" sz="18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Newspaper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(9.7)</a:t>
                      </a:r>
                      <a:endParaRPr lang="tr-TR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60137637"/>
                  </a:ext>
                </a:extLst>
              </a:tr>
              <a:tr h="342129"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tr-TR" sz="1800" b="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Television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</a:t>
                      </a:r>
                      <a:r>
                        <a:rPr lang="tr-TR" sz="1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(41.0)</a:t>
                      </a:r>
                      <a:endParaRPr lang="tr-TR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57036917"/>
                  </a:ext>
                </a:extLst>
              </a:tr>
              <a:tr h="342129"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Internet</a:t>
                      </a:r>
                      <a:endParaRPr lang="tr-TR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(29.2)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39869715"/>
                  </a:ext>
                </a:extLst>
              </a:tr>
              <a:tr h="342129"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tr-TR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Other</a:t>
                      </a:r>
                      <a:r>
                        <a:rPr lang="tr-TR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tr-TR" sz="18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 (9.2)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1193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61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tr-TR" dirty="0">
                <a:solidFill>
                  <a:schemeClr val="tx1"/>
                </a:solidFill>
              </a:rPr>
              <a:t/>
            </a:r>
            <a:br>
              <a:rPr lang="tr-TR" dirty="0">
                <a:solidFill>
                  <a:schemeClr val="tx1"/>
                </a:solidFill>
              </a:rPr>
            </a:br>
            <a:r>
              <a:rPr lang="tr-TR" sz="2700" b="1" dirty="0" err="1"/>
              <a:t>C</a:t>
            </a:r>
            <a:r>
              <a:rPr lang="tr-TR" sz="2700" b="1" dirty="0" err="1" smtClean="0"/>
              <a:t>oncurrent</a:t>
            </a:r>
            <a:r>
              <a:rPr lang="tr-TR" sz="2700" b="1" dirty="0" smtClean="0"/>
              <a:t> </a:t>
            </a:r>
            <a:r>
              <a:rPr lang="tr-TR" sz="2700" b="1" dirty="0" err="1"/>
              <a:t>validity</a:t>
            </a:r>
            <a:r>
              <a:rPr lang="tr-TR" sz="2700" b="1" dirty="0"/>
              <a:t> 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>
                <a:latin typeface="+mn-lt"/>
                <a:cs typeface="+mn-cs"/>
              </a:rPr>
              <a:t>Health-Belief</a:t>
            </a:r>
            <a:r>
              <a:rPr lang="tr-TR" dirty="0">
                <a:latin typeface="+mn-lt"/>
                <a:cs typeface="+mn-cs"/>
              </a:rPr>
              <a:t> Model </a:t>
            </a:r>
            <a:r>
              <a:rPr lang="tr-TR" dirty="0" err="1" smtClean="0">
                <a:latin typeface="+mn-lt"/>
                <a:cs typeface="+mn-cs"/>
              </a:rPr>
              <a:t>Scale</a:t>
            </a:r>
            <a:r>
              <a:rPr lang="tr-TR" dirty="0" smtClean="0">
                <a:latin typeface="+mn-lt"/>
                <a:cs typeface="+mn-cs"/>
              </a:rPr>
              <a:t> &amp; </a:t>
            </a:r>
            <a:r>
              <a:rPr lang="tr-TR" dirty="0" err="1" smtClean="0">
                <a:latin typeface="+mn-lt"/>
                <a:cs typeface="+mn-cs"/>
              </a:rPr>
              <a:t>cancer</a:t>
            </a:r>
            <a:r>
              <a:rPr lang="tr-TR" dirty="0" smtClean="0">
                <a:latin typeface="+mn-lt"/>
                <a:cs typeface="+mn-cs"/>
              </a:rPr>
              <a:t> </a:t>
            </a:r>
            <a:r>
              <a:rPr lang="tr-TR" dirty="0" err="1" smtClean="0">
                <a:latin typeface="+mn-lt"/>
                <a:cs typeface="+mn-cs"/>
              </a:rPr>
              <a:t>information</a:t>
            </a:r>
            <a:r>
              <a:rPr lang="tr-TR" dirty="0" smtClean="0">
                <a:latin typeface="+mn-lt"/>
                <a:cs typeface="+mn-cs"/>
              </a:rPr>
              <a:t> </a:t>
            </a:r>
            <a:r>
              <a:rPr lang="tr-TR" dirty="0" err="1" smtClean="0">
                <a:latin typeface="+mn-lt"/>
                <a:cs typeface="+mn-cs"/>
              </a:rPr>
              <a:t>overload</a:t>
            </a:r>
            <a:r>
              <a:rPr lang="tr-TR" dirty="0" smtClean="0">
                <a:latin typeface="+mn-lt"/>
                <a:cs typeface="+mn-cs"/>
              </a:rPr>
              <a:t> </a:t>
            </a:r>
            <a:r>
              <a:rPr lang="tr-TR" dirty="0" err="1" smtClean="0">
                <a:latin typeface="+mn-lt"/>
                <a:cs typeface="+mn-cs"/>
              </a:rPr>
              <a:t>scale</a:t>
            </a:r>
            <a:endParaRPr lang="tr-TR" dirty="0" smtClean="0">
              <a:latin typeface="+mn-lt"/>
              <a:cs typeface="+mn-cs"/>
            </a:endParaRPr>
          </a:p>
          <a:p>
            <a:endParaRPr lang="tr-TR" dirty="0">
              <a:latin typeface="+mn-lt"/>
              <a:cs typeface="+mn-cs"/>
            </a:endParaRPr>
          </a:p>
          <a:p>
            <a:r>
              <a:rPr lang="en-US" dirty="0" smtClean="0"/>
              <a:t>r </a:t>
            </a:r>
            <a:r>
              <a:rPr lang="en-US" dirty="0"/>
              <a:t>= .</a:t>
            </a:r>
            <a:r>
              <a:rPr lang="en-US" dirty="0" smtClean="0"/>
              <a:t>63</a:t>
            </a:r>
            <a:endParaRPr lang="tr-TR" dirty="0" smtClean="0"/>
          </a:p>
          <a:p>
            <a:r>
              <a:rPr lang="en-US" dirty="0" smtClean="0"/>
              <a:t>p </a:t>
            </a:r>
            <a:r>
              <a:rPr lang="en-US" dirty="0"/>
              <a:t>&lt; .001</a:t>
            </a:r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10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0323339"/>
              </p:ext>
            </p:extLst>
          </p:nvPr>
        </p:nvGraphicFramePr>
        <p:xfrm>
          <a:off x="449263" y="1316038"/>
          <a:ext cx="7916862" cy="3017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84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448966" y="-329645"/>
            <a:ext cx="7917794" cy="739515"/>
          </a:xfrm>
        </p:spPr>
        <p:txBody>
          <a:bodyPr>
            <a:normAutofit/>
          </a:bodyPr>
          <a:lstStyle/>
          <a:p>
            <a:r>
              <a:rPr lang="tr-TR" sz="2400" b="1" dirty="0" err="1"/>
              <a:t>Table</a:t>
            </a:r>
            <a:r>
              <a:rPr lang="tr-TR" sz="2400" b="1" dirty="0"/>
              <a:t> 3. </a:t>
            </a:r>
            <a:r>
              <a:rPr lang="tr-TR" sz="2400" b="1" dirty="0" err="1"/>
              <a:t>Results</a:t>
            </a:r>
            <a:r>
              <a:rPr lang="tr-TR" sz="2400" b="1" dirty="0"/>
              <a:t> of </a:t>
            </a:r>
            <a:r>
              <a:rPr lang="tr-TR" sz="2400" b="1" dirty="0" err="1"/>
              <a:t>exploratory</a:t>
            </a:r>
            <a:r>
              <a:rPr lang="tr-TR" sz="2400" b="1" dirty="0"/>
              <a:t> </a:t>
            </a:r>
            <a:r>
              <a:rPr lang="tr-TR" sz="2400" b="1" dirty="0" err="1"/>
              <a:t>factor</a:t>
            </a:r>
            <a:r>
              <a:rPr lang="tr-TR" sz="2400" b="1" dirty="0"/>
              <a:t> </a:t>
            </a:r>
            <a:r>
              <a:rPr lang="tr-TR" sz="2400" b="1" dirty="0" err="1"/>
              <a:t>analysis</a:t>
            </a:r>
            <a:r>
              <a:rPr lang="tr-TR" sz="2400" b="1" dirty="0"/>
              <a:t> of CIO</a:t>
            </a:r>
          </a:p>
        </p:txBody>
      </p:sp>
      <p:graphicFrame>
        <p:nvGraphicFramePr>
          <p:cNvPr id="9" name="İçerik Yer Tutucusu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9839352"/>
              </p:ext>
            </p:extLst>
          </p:nvPr>
        </p:nvGraphicFramePr>
        <p:xfrm>
          <a:off x="907079" y="433881"/>
          <a:ext cx="7177136" cy="45811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97381">
                  <a:extLst>
                    <a:ext uri="{9D8B030D-6E8A-4147-A177-3AD203B41FA5}">
                      <a16:colId xmlns:a16="http://schemas.microsoft.com/office/drawing/2014/main" val="639864180"/>
                    </a:ext>
                  </a:extLst>
                </a:gridCol>
                <a:gridCol w="1679755">
                  <a:extLst>
                    <a:ext uri="{9D8B030D-6E8A-4147-A177-3AD203B41FA5}">
                      <a16:colId xmlns:a16="http://schemas.microsoft.com/office/drawing/2014/main" val="1416703417"/>
                    </a:ext>
                  </a:extLst>
                </a:gridCol>
              </a:tblGrid>
              <a:tr h="35239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İtems</a:t>
                      </a: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Factor loading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33776505"/>
                  </a:ext>
                </a:extLst>
              </a:tr>
              <a:tr h="3523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0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Item 1.	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0.51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53668850"/>
                  </a:ext>
                </a:extLst>
              </a:tr>
              <a:tr h="3523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0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Item 2.	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59793136"/>
                  </a:ext>
                </a:extLst>
              </a:tr>
              <a:tr h="3523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0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Item 3.	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90913949"/>
                  </a:ext>
                </a:extLst>
              </a:tr>
              <a:tr h="3523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0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Item 4.	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74696811"/>
                  </a:ext>
                </a:extLst>
              </a:tr>
              <a:tr h="3523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0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Item 5.	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40368426"/>
                  </a:ext>
                </a:extLst>
              </a:tr>
              <a:tr h="3523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0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Item 6.	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81047445"/>
                  </a:ext>
                </a:extLst>
              </a:tr>
              <a:tr h="3523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0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Item 7.	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54422598"/>
                  </a:ext>
                </a:extLst>
              </a:tr>
              <a:tr h="3523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0" i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Item</a:t>
                      </a:r>
                      <a:r>
                        <a:rPr lang="tr-TR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23693535"/>
                  </a:ext>
                </a:extLst>
              </a:tr>
              <a:tr h="352396">
                <a:tc>
                  <a:txBody>
                    <a:bodyPr/>
                    <a:lstStyle/>
                    <a:p>
                      <a:pPr marR="4572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  <a:tab pos="731520" algn="l"/>
                          <a:tab pos="1257300" algn="l"/>
                        </a:tabLst>
                      </a:pPr>
                      <a:r>
                        <a:rPr lang="tr-TR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Eigen</a:t>
                      </a: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values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93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3.068</a:t>
                      </a:r>
                      <a:endParaRPr lang="tr-TR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46595885"/>
                  </a:ext>
                </a:extLst>
              </a:tr>
              <a:tr h="352396">
                <a:tc>
                  <a:txBody>
                    <a:bodyPr/>
                    <a:lstStyle/>
                    <a:p>
                      <a:pPr marR="4572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42900" algn="l"/>
                          <a:tab pos="731520" algn="l"/>
                          <a:tab pos="1257300" algn="l"/>
                        </a:tabLst>
                      </a:pPr>
                      <a:r>
                        <a:rPr lang="tr-TR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Variance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93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%38.351</a:t>
                      </a:r>
                      <a:endParaRPr lang="tr-TR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54550395"/>
                  </a:ext>
                </a:extLst>
              </a:tr>
              <a:tr h="352396">
                <a:tc>
                  <a:txBody>
                    <a:bodyPr/>
                    <a:lstStyle/>
                    <a:p>
                      <a:pPr marR="3937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tr-TR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Kaiser-Meyer-Olkin</a:t>
                      </a: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Measure</a:t>
                      </a: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</a:t>
                      </a:r>
                      <a:r>
                        <a:rPr lang="tr-TR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Sampling</a:t>
                      </a: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Adequacy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0.742</a:t>
                      </a:r>
                      <a:endParaRPr lang="tr-TR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4012967"/>
                  </a:ext>
                </a:extLst>
              </a:tr>
              <a:tr h="352396">
                <a:tc>
                  <a:txBody>
                    <a:bodyPr/>
                    <a:lstStyle/>
                    <a:p>
                      <a:pPr marR="3937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Bartlett's</a:t>
                      </a: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Test of </a:t>
                      </a:r>
                      <a:r>
                        <a:rPr lang="tr-TR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Sphericity</a:t>
                      </a: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/p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264.582/0.001</a:t>
                      </a:r>
                      <a:endParaRPr lang="tr-TR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979569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149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18th World Congress on Clinical Nursing and Practice</a:t>
            </a:r>
            <a:endParaRPr lang="en-US" dirty="0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8966" y="128470"/>
            <a:ext cx="7917794" cy="739515"/>
          </a:xfrm>
        </p:spPr>
        <p:txBody>
          <a:bodyPr>
            <a:normAutofit fontScale="90000"/>
          </a:bodyPr>
          <a:lstStyle/>
          <a:p>
            <a:r>
              <a:rPr lang="tr-TR" sz="2700" b="1" dirty="0" err="1"/>
              <a:t>Figure</a:t>
            </a:r>
            <a:r>
              <a:rPr lang="tr-TR" sz="2700" b="1" dirty="0"/>
              <a:t> 1. </a:t>
            </a:r>
            <a:r>
              <a:rPr lang="tr-TR" sz="2700" b="1" dirty="0" err="1"/>
              <a:t>Confirmatory</a:t>
            </a:r>
            <a:r>
              <a:rPr lang="tr-TR" sz="2700" b="1" dirty="0"/>
              <a:t> </a:t>
            </a:r>
            <a:r>
              <a:rPr lang="tr-TR" sz="2700" b="1" dirty="0" err="1"/>
              <a:t>factor</a:t>
            </a:r>
            <a:r>
              <a:rPr lang="tr-TR" sz="2700" b="1" dirty="0"/>
              <a:t> </a:t>
            </a:r>
            <a:r>
              <a:rPr lang="tr-TR" sz="2700" b="1" dirty="0" err="1"/>
              <a:t>analysis</a:t>
            </a:r>
            <a:r>
              <a:rPr lang="tr-TR" sz="2700" b="1" dirty="0"/>
              <a:t> of CIO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4334434"/>
              </p:ext>
            </p:extLst>
          </p:nvPr>
        </p:nvGraphicFramePr>
        <p:xfrm>
          <a:off x="1059785" y="4251505"/>
          <a:ext cx="5500635" cy="8229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36208">
                  <a:extLst>
                    <a:ext uri="{9D8B030D-6E8A-4147-A177-3AD203B41FA5}">
                      <a16:colId xmlns:a16="http://schemas.microsoft.com/office/drawing/2014/main" val="2897092116"/>
                    </a:ext>
                  </a:extLst>
                </a:gridCol>
                <a:gridCol w="858099">
                  <a:extLst>
                    <a:ext uri="{9D8B030D-6E8A-4147-A177-3AD203B41FA5}">
                      <a16:colId xmlns:a16="http://schemas.microsoft.com/office/drawing/2014/main" val="6583669"/>
                    </a:ext>
                  </a:extLst>
                </a:gridCol>
                <a:gridCol w="1012117">
                  <a:extLst>
                    <a:ext uri="{9D8B030D-6E8A-4147-A177-3AD203B41FA5}">
                      <a16:colId xmlns:a16="http://schemas.microsoft.com/office/drawing/2014/main" val="3880124850"/>
                    </a:ext>
                  </a:extLst>
                </a:gridCol>
                <a:gridCol w="546763">
                  <a:extLst>
                    <a:ext uri="{9D8B030D-6E8A-4147-A177-3AD203B41FA5}">
                      <a16:colId xmlns:a16="http://schemas.microsoft.com/office/drawing/2014/main" val="2720742754"/>
                    </a:ext>
                  </a:extLst>
                </a:gridCol>
                <a:gridCol w="1079225">
                  <a:extLst>
                    <a:ext uri="{9D8B030D-6E8A-4147-A177-3AD203B41FA5}">
                      <a16:colId xmlns:a16="http://schemas.microsoft.com/office/drawing/2014/main" val="2957954579"/>
                    </a:ext>
                  </a:extLst>
                </a:gridCol>
                <a:gridCol w="1068223">
                  <a:extLst>
                    <a:ext uri="{9D8B030D-6E8A-4147-A177-3AD203B41FA5}">
                      <a16:colId xmlns:a16="http://schemas.microsoft.com/office/drawing/2014/main" val="27342369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tr-TR" sz="1200" baseline="30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chemeClr val="tx1"/>
                          </a:solidFill>
                          <a:effectLst/>
                        </a:rPr>
                        <a:t>RMSEA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GFI/AGFI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chemeClr val="tx1"/>
                          </a:solidFill>
                          <a:effectLst/>
                        </a:rPr>
                        <a:t>CFI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chemeClr val="tx1"/>
                          </a:solidFill>
                          <a:effectLst/>
                        </a:rPr>
                        <a:t>NFI/NNFI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chemeClr val="tx1"/>
                          </a:solidFill>
                          <a:effectLst/>
                        </a:rPr>
                        <a:t>Factor loading Min/Max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19983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chemeClr val="tx1"/>
                          </a:solidFill>
                          <a:effectLst/>
                        </a:rPr>
                        <a:t>36.78-18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chemeClr val="tx1"/>
                          </a:solidFill>
                          <a:effectLst/>
                        </a:rPr>
                        <a:t>0.085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0.94/0.88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chemeClr val="tx1"/>
                          </a:solidFill>
                          <a:effectLst/>
                        </a:rPr>
                        <a:t>0.95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chemeClr val="tx1"/>
                          </a:solidFill>
                          <a:effectLst/>
                        </a:rPr>
                        <a:t>0.91/0.92</a:t>
                      </a:r>
                      <a:endParaRPr lang="tr-TR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chemeClr val="tx1"/>
                          </a:solidFill>
                          <a:effectLst/>
                        </a:rPr>
                        <a:t>0.34-0.65</a:t>
                      </a:r>
                      <a:endParaRPr lang="tr-T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2889292"/>
                  </a:ext>
                </a:extLst>
              </a:tr>
            </a:tbl>
          </a:graphicData>
        </a:graphic>
      </p:graphicFrame>
      <p:pic>
        <p:nvPicPr>
          <p:cNvPr id="5122" name="Resim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5" r="15601" b="7133"/>
          <a:stretch>
            <a:fillRect/>
          </a:stretch>
        </p:blipFill>
        <p:spPr bwMode="auto">
          <a:xfrm>
            <a:off x="2586835" y="586585"/>
            <a:ext cx="4284000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ikdörtgen 6"/>
          <p:cNvSpPr/>
          <p:nvPr/>
        </p:nvSpPr>
        <p:spPr>
          <a:xfrm>
            <a:off x="7297825" y="2724455"/>
            <a:ext cx="1068935" cy="4581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KBY:CIO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4456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8966" y="-225"/>
            <a:ext cx="7917794" cy="739515"/>
          </a:xfrm>
        </p:spPr>
        <p:txBody>
          <a:bodyPr>
            <a:normAutofit fontScale="90000"/>
          </a:bodyPr>
          <a:lstStyle/>
          <a:p>
            <a:pPr lvl="0"/>
            <a:r>
              <a:rPr lang="tr-TR" altLang="tr-TR" sz="2700" b="1" dirty="0" err="1"/>
              <a:t>Table</a:t>
            </a:r>
            <a:r>
              <a:rPr lang="tr-TR" altLang="tr-TR" sz="2700" b="1" dirty="0"/>
              <a:t> 5. </a:t>
            </a:r>
            <a:r>
              <a:rPr lang="tr-TR" altLang="tr-TR" sz="2400" b="1" dirty="0" err="1" smtClean="0"/>
              <a:t>Realiability</a:t>
            </a:r>
            <a:r>
              <a:rPr lang="tr-TR" altLang="tr-TR" sz="2400" b="1" dirty="0" smtClean="0"/>
              <a:t> of CIO</a:t>
            </a:r>
            <a:r>
              <a:rPr lang="tr-TR" altLang="tr-TR" sz="4400" dirty="0">
                <a:solidFill>
                  <a:schemeClr val="tx1"/>
                </a:solidFill>
                <a:latin typeface="Arial" panose="020B0604020202020204" pitchFamily="34" charset="0"/>
              </a:rPr>
              <a:t/>
            </a:r>
            <a:br>
              <a:rPr lang="tr-TR" altLang="tr-TR" sz="44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endParaRPr lang="tr-TR" dirty="0"/>
          </a:p>
        </p:txBody>
      </p:sp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3477632"/>
              </p:ext>
            </p:extLst>
          </p:nvPr>
        </p:nvGraphicFramePr>
        <p:xfrm>
          <a:off x="450012" y="586585"/>
          <a:ext cx="7915363" cy="39647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3934">
                  <a:extLst>
                    <a:ext uri="{9D8B030D-6E8A-4147-A177-3AD203B41FA5}">
                      <a16:colId xmlns:a16="http://schemas.microsoft.com/office/drawing/2014/main" val="444660391"/>
                    </a:ext>
                  </a:extLst>
                </a:gridCol>
                <a:gridCol w="1198386">
                  <a:extLst>
                    <a:ext uri="{9D8B030D-6E8A-4147-A177-3AD203B41FA5}">
                      <a16:colId xmlns:a16="http://schemas.microsoft.com/office/drawing/2014/main" val="814675519"/>
                    </a:ext>
                  </a:extLst>
                </a:gridCol>
                <a:gridCol w="1711302">
                  <a:extLst>
                    <a:ext uri="{9D8B030D-6E8A-4147-A177-3AD203B41FA5}">
                      <a16:colId xmlns:a16="http://schemas.microsoft.com/office/drawing/2014/main" val="306367557"/>
                    </a:ext>
                  </a:extLst>
                </a:gridCol>
                <a:gridCol w="1562493">
                  <a:extLst>
                    <a:ext uri="{9D8B030D-6E8A-4147-A177-3AD203B41FA5}">
                      <a16:colId xmlns:a16="http://schemas.microsoft.com/office/drawing/2014/main" val="4219986842"/>
                    </a:ext>
                  </a:extLst>
                </a:gridCol>
                <a:gridCol w="1529248">
                  <a:extLst>
                    <a:ext uri="{9D8B030D-6E8A-4147-A177-3AD203B41FA5}">
                      <a16:colId xmlns:a16="http://schemas.microsoft.com/office/drawing/2014/main" val="1987277184"/>
                    </a:ext>
                  </a:extLst>
                </a:gridCol>
              </a:tblGrid>
              <a:tr h="4205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tr-TR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tems</a:t>
                      </a:r>
                      <a:r>
                        <a:rPr lang="tr-TR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tr-TR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Mean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İtem-total correlation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İf item deleted</a:t>
                      </a:r>
                    </a:p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Cronbach Alpfa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01108368"/>
                  </a:ext>
                </a:extLst>
              </a:tr>
              <a:tr h="2102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Item 1.	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0.38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0.76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62779653"/>
                  </a:ext>
                </a:extLst>
              </a:tr>
              <a:tr h="2102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Item 2.	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2.24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0.46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3310120"/>
                  </a:ext>
                </a:extLst>
              </a:tr>
              <a:tr h="2102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Item 3.	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2.06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0.46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0.74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47573239"/>
                  </a:ext>
                </a:extLst>
              </a:tr>
              <a:tr h="2102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Item 4.	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2.57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0.74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2940628"/>
                  </a:ext>
                </a:extLst>
              </a:tr>
              <a:tr h="2102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Item 5.	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0.78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0.74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79155729"/>
                  </a:ext>
                </a:extLst>
              </a:tr>
              <a:tr h="2102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Item</a:t>
                      </a:r>
                      <a:r>
                        <a:rPr lang="tr-T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6.	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0.88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0.47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0.74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29604155"/>
                  </a:ext>
                </a:extLst>
              </a:tr>
              <a:tr h="2102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Item 7.	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2.16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0.88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0.49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0.74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37190221"/>
                  </a:ext>
                </a:extLst>
              </a:tr>
              <a:tr h="2102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Item 8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0.48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0.74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79732115"/>
                  </a:ext>
                </a:extLst>
              </a:tr>
              <a:tr h="210272"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Cronbach’s</a:t>
                      </a:r>
                      <a:r>
                        <a:rPr lang="tr-TR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8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alpha</a:t>
                      </a:r>
                      <a:endParaRPr lang="tr-TR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0.77</a:t>
                      </a:r>
                      <a:r>
                        <a:rPr lang="tr-TR" sz="18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42783188"/>
                  </a:ext>
                </a:extLst>
              </a:tr>
              <a:tr h="494571">
                <a:tc>
                  <a:txBody>
                    <a:bodyPr/>
                    <a:lstStyle/>
                    <a:p>
                      <a:pPr marR="381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Mean</a:t>
                      </a:r>
                      <a:r>
                        <a:rPr lang="tr-T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tr-TR" sz="18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scale</a:t>
                      </a:r>
                      <a:r>
                        <a:rPr lang="tr-T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381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18.69 ±4.12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2384175"/>
                  </a:ext>
                </a:extLst>
              </a:tr>
            </a:tbl>
          </a:graphicData>
        </a:graphic>
      </p:graphicFrame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20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/>
              <a:t>Conclusions</a:t>
            </a:r>
            <a:r>
              <a:rPr lang="tr-TR" sz="2800" dirty="0"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tr-TR" sz="2800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Turkish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version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 of </a:t>
            </a: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the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 CIO </a:t>
            </a: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showed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adequate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reliability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and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validity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for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use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 in</a:t>
            </a:r>
            <a:endParaRPr lang="tr-TR" sz="2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Turkish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women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. </a:t>
            </a: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It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could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easily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 be </a:t>
            </a: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used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to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evaluate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the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information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overload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about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ea typeface="Calibri" panose="020F0502020204030204" pitchFamily="34" charset="0"/>
              </a:rPr>
              <a:t>cancer</a:t>
            </a:r>
            <a:r>
              <a:rPr lang="tr-TR" dirty="0">
                <a:solidFill>
                  <a:srgbClr val="000000"/>
                </a:solidFill>
                <a:ea typeface="Calibri" panose="020F0502020204030204" pitchFamily="34" charset="0"/>
              </a:rPr>
              <a:t>.</a:t>
            </a:r>
            <a:endParaRPr lang="tr-TR" sz="2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18th World Congress on Clinical Nursing and Practice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42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C3811-44D1-4E29-836A-642F437C78E4}" type="slidenum">
              <a:rPr lang="en-US" altLang="tr-TR"/>
              <a:pPr/>
              <a:t>29</a:t>
            </a:fld>
            <a:endParaRPr lang="en-US" altLang="tr-TR"/>
          </a:p>
        </p:txBody>
      </p:sp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00" y="586585"/>
            <a:ext cx="5772150" cy="800100"/>
          </a:xfrm>
        </p:spPr>
        <p:txBody>
          <a:bodyPr/>
          <a:lstStyle/>
          <a:p>
            <a:r>
              <a:rPr lang="en-US" altLang="tr-TR" sz="3000" b="1" dirty="0"/>
              <a:t>Thank you for your attention</a:t>
            </a:r>
            <a:r>
              <a:rPr lang="hr-HR" altLang="tr-TR" sz="3000" b="1" dirty="0"/>
              <a:t>!</a:t>
            </a:r>
            <a:endParaRPr lang="en-US" altLang="tr-TR" sz="3000" b="1" dirty="0"/>
          </a:p>
        </p:txBody>
      </p:sp>
      <p:sp>
        <p:nvSpPr>
          <p:cNvPr id="2" name="Dikdörtgen 1"/>
          <p:cNvSpPr/>
          <p:nvPr/>
        </p:nvSpPr>
        <p:spPr>
          <a:xfrm>
            <a:off x="3351428" y="1655520"/>
            <a:ext cx="2877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altLang="tr-T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DĚKUJI </a:t>
            </a:r>
            <a:r>
              <a:rPr lang="cs-CZ" altLang="tr-TR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rPr>
              <a:t>ZA POZORNOST</a:t>
            </a:r>
            <a:endParaRPr lang="tr-TR" dirty="0">
              <a:solidFill>
                <a:srgbClr val="002060"/>
              </a:solidFill>
            </a:endParaRPr>
          </a:p>
        </p:txBody>
      </p:sp>
      <p:pic>
        <p:nvPicPr>
          <p:cNvPr id="5" name="Picture 2" descr="Bann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61" y="3024393"/>
            <a:ext cx="3123536" cy="21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istanbul ile ilgili gÃ¶rsel sonuc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114" y="2995031"/>
            <a:ext cx="3780208" cy="21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00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eçmişe bakış">
  <a:themeElements>
    <a:clrScheme name="Geçmişe bakış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Geçmişe bakış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1099</TotalTime>
  <Words>1418</Words>
  <Application>Microsoft Office PowerPoint</Application>
  <PresentationFormat>Ekran Gösterisi (16:9)</PresentationFormat>
  <Paragraphs>399</Paragraphs>
  <Slides>29</Slides>
  <Notes>29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Wingdings</vt:lpstr>
      <vt:lpstr>Office Theme</vt:lpstr>
      <vt:lpstr>Geçmişe bakış</vt:lpstr>
      <vt:lpstr>Turkish  Adaptation and Validity-Reliability Study of the Cancer İnformation Overload Scale </vt:lpstr>
      <vt:lpstr>İntroduction</vt:lpstr>
      <vt:lpstr>Cancer Information Overload</vt:lpstr>
      <vt:lpstr>PowerPoint Sunusu</vt:lpstr>
      <vt:lpstr>PowerPoint Sunusu</vt:lpstr>
      <vt:lpstr>PowerPoint Sunusu</vt:lpstr>
      <vt:lpstr>Purpose   </vt:lpstr>
      <vt:lpstr>Research Design  </vt:lpstr>
      <vt:lpstr>Sample and Setting  </vt:lpstr>
      <vt:lpstr>The Inclusion Criteria  </vt:lpstr>
      <vt:lpstr> The sociodemographic characteristics questionnaire </vt:lpstr>
      <vt:lpstr>The Sociodemographic Characteristics Questionnaire </vt:lpstr>
      <vt:lpstr>Health Belief Model scale</vt:lpstr>
      <vt:lpstr>Cancer Information Overload Scale</vt:lpstr>
      <vt:lpstr>Language equivalence  </vt:lpstr>
      <vt:lpstr>PowerPoint Sunusu</vt:lpstr>
      <vt:lpstr>Content Validity</vt:lpstr>
      <vt:lpstr>Data analysis </vt:lpstr>
      <vt:lpstr>Ethical Considerations</vt:lpstr>
      <vt:lpstr>PowerPoint Sunusu</vt:lpstr>
      <vt:lpstr>Table 1. Demographic Characteristics</vt:lpstr>
      <vt:lpstr>Table 1. Demographic Characteristics</vt:lpstr>
      <vt:lpstr> Concurrent validity </vt:lpstr>
      <vt:lpstr>PowerPoint Sunusu</vt:lpstr>
      <vt:lpstr>Table 3. Results of exploratory factor analysis of CIO</vt:lpstr>
      <vt:lpstr>Figure 1. Confirmatory factor analysis of CIO </vt:lpstr>
      <vt:lpstr>Table 5. Realiability of CIO </vt:lpstr>
      <vt:lpstr>Conclusions </vt:lpstr>
      <vt:lpstr>Thank you for your attention!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Hewlett-Packard Company</cp:lastModifiedBy>
  <cp:revision>161</cp:revision>
  <dcterms:created xsi:type="dcterms:W3CDTF">2013-08-21T19:17:07Z</dcterms:created>
  <dcterms:modified xsi:type="dcterms:W3CDTF">2018-09-18T10:59:15Z</dcterms:modified>
</cp:coreProperties>
</file>