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tiff" ContentType="image/tiff"/>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401" r:id="rId2"/>
    <p:sldId id="402" r:id="rId3"/>
    <p:sldId id="400" r:id="rId4"/>
    <p:sldId id="399" r:id="rId5"/>
    <p:sldId id="389" r:id="rId6"/>
    <p:sldId id="290" r:id="rId7"/>
    <p:sldId id="291" r:id="rId8"/>
    <p:sldId id="297" r:id="rId9"/>
    <p:sldId id="296" r:id="rId10"/>
    <p:sldId id="311" r:id="rId11"/>
    <p:sldId id="285" r:id="rId12"/>
    <p:sldId id="283" r:id="rId13"/>
    <p:sldId id="284" r:id="rId14"/>
    <p:sldId id="355" r:id="rId15"/>
    <p:sldId id="379" r:id="rId16"/>
    <p:sldId id="380" r:id="rId17"/>
    <p:sldId id="381" r:id="rId18"/>
    <p:sldId id="351" r:id="rId19"/>
    <p:sldId id="352" r:id="rId20"/>
    <p:sldId id="353" r:id="rId21"/>
    <p:sldId id="354" r:id="rId22"/>
    <p:sldId id="388" r:id="rId23"/>
    <p:sldId id="361" r:id="rId24"/>
    <p:sldId id="391" r:id="rId25"/>
    <p:sldId id="394" r:id="rId26"/>
    <p:sldId id="395" r:id="rId27"/>
    <p:sldId id="396" r:id="rId28"/>
    <p:sldId id="397" r:id="rId29"/>
    <p:sldId id="392" r:id="rId30"/>
    <p:sldId id="393" r:id="rId31"/>
    <p:sldId id="398" r:id="rId32"/>
    <p:sldId id="383" r:id="rId33"/>
    <p:sldId id="390" r:id="rId34"/>
    <p:sldId id="403" r:id="rId35"/>
  </p:sldIdLst>
  <p:sldSz cx="9144000" cy="6858000" type="screen4x3"/>
  <p:notesSz cx="7099300" cy="10234613"/>
  <p:defaultTextStyle>
    <a:defPPr>
      <a:defRPr lang="it-IT"/>
    </a:defPPr>
    <a:lvl1pPr algn="just" rtl="0" fontAlgn="base">
      <a:spcBef>
        <a:spcPct val="50000"/>
      </a:spcBef>
      <a:spcAft>
        <a:spcPct val="0"/>
      </a:spcAft>
      <a:defRPr kern="1200">
        <a:solidFill>
          <a:schemeClr val="tx1"/>
        </a:solidFill>
        <a:latin typeface="Arial" charset="0"/>
        <a:ea typeface="+mn-ea"/>
        <a:cs typeface="Arial" charset="0"/>
      </a:defRPr>
    </a:lvl1pPr>
    <a:lvl2pPr marL="457200" algn="just" rtl="0" fontAlgn="base">
      <a:spcBef>
        <a:spcPct val="50000"/>
      </a:spcBef>
      <a:spcAft>
        <a:spcPct val="0"/>
      </a:spcAft>
      <a:defRPr kern="1200">
        <a:solidFill>
          <a:schemeClr val="tx1"/>
        </a:solidFill>
        <a:latin typeface="Arial" charset="0"/>
        <a:ea typeface="+mn-ea"/>
        <a:cs typeface="Arial" charset="0"/>
      </a:defRPr>
    </a:lvl2pPr>
    <a:lvl3pPr marL="914400" algn="just" rtl="0" fontAlgn="base">
      <a:spcBef>
        <a:spcPct val="50000"/>
      </a:spcBef>
      <a:spcAft>
        <a:spcPct val="0"/>
      </a:spcAft>
      <a:defRPr kern="1200">
        <a:solidFill>
          <a:schemeClr val="tx1"/>
        </a:solidFill>
        <a:latin typeface="Arial" charset="0"/>
        <a:ea typeface="+mn-ea"/>
        <a:cs typeface="Arial" charset="0"/>
      </a:defRPr>
    </a:lvl3pPr>
    <a:lvl4pPr marL="1371600" algn="just" rtl="0" fontAlgn="base">
      <a:spcBef>
        <a:spcPct val="50000"/>
      </a:spcBef>
      <a:spcAft>
        <a:spcPct val="0"/>
      </a:spcAft>
      <a:defRPr kern="1200">
        <a:solidFill>
          <a:schemeClr val="tx1"/>
        </a:solidFill>
        <a:latin typeface="Arial" charset="0"/>
        <a:ea typeface="+mn-ea"/>
        <a:cs typeface="Arial" charset="0"/>
      </a:defRPr>
    </a:lvl4pPr>
    <a:lvl5pPr marL="1828800" algn="just" rtl="0" fontAlgn="base">
      <a:spcBef>
        <a:spcPct val="5000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FC7"/>
    <a:srgbClr val="ECEDDF"/>
    <a:srgbClr val="CCFFCC"/>
    <a:srgbClr val="0033CC"/>
    <a:srgbClr val="99CCFF"/>
    <a:srgbClr val="002368"/>
    <a:srgbClr val="003366"/>
    <a:srgbClr val="001B50"/>
    <a:srgbClr val="CCFFFF"/>
    <a:srgbClr val="66C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7" autoAdjust="0"/>
    <p:restoredTop sz="93957" autoAdjust="0"/>
  </p:normalViewPr>
  <p:slideViewPr>
    <p:cSldViewPr showGuides="1">
      <p:cViewPr varScale="1">
        <p:scale>
          <a:sx n="70" d="100"/>
          <a:sy n="70" d="100"/>
        </p:scale>
        <p:origin x="-1386" y="-96"/>
      </p:cViewPr>
      <p:guideLst>
        <p:guide orient="horz" pos="2523"/>
        <p:guide pos="5692"/>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6.wmf"/><Relationship Id="rId1" Type="http://schemas.openxmlformats.org/officeDocument/2006/relationships/image" Target="../media/image5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image" Target="../media/image6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136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l" defTabSz="990600">
              <a:spcBef>
                <a:spcPct val="0"/>
              </a:spcBef>
              <a:defRPr sz="1300">
                <a:latin typeface="Arial" charset="0"/>
                <a:cs typeface="Arial" charset="0"/>
              </a:defRPr>
            </a:lvl1pPr>
          </a:lstStyle>
          <a:p>
            <a:pPr>
              <a:defRPr/>
            </a:pPr>
            <a:endParaRPr lang="it-IT"/>
          </a:p>
        </p:txBody>
      </p:sp>
      <p:sp>
        <p:nvSpPr>
          <p:cNvPr id="271363"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defTabSz="990600">
              <a:spcBef>
                <a:spcPct val="0"/>
              </a:spcBef>
              <a:defRPr sz="1300">
                <a:latin typeface="Arial" charset="0"/>
                <a:cs typeface="Arial" charset="0"/>
              </a:defRPr>
            </a:lvl1pPr>
          </a:lstStyle>
          <a:p>
            <a:pPr>
              <a:defRPr/>
            </a:pPr>
            <a:endParaRPr lang="it-IT"/>
          </a:p>
        </p:txBody>
      </p:sp>
      <p:sp>
        <p:nvSpPr>
          <p:cNvPr id="271364"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l" defTabSz="990600">
              <a:spcBef>
                <a:spcPct val="0"/>
              </a:spcBef>
              <a:defRPr sz="1300">
                <a:latin typeface="Arial" charset="0"/>
                <a:cs typeface="Arial" charset="0"/>
              </a:defRPr>
            </a:lvl1pPr>
          </a:lstStyle>
          <a:p>
            <a:pPr>
              <a:defRPr/>
            </a:pPr>
            <a:endParaRPr lang="it-IT"/>
          </a:p>
        </p:txBody>
      </p:sp>
      <p:sp>
        <p:nvSpPr>
          <p:cNvPr id="271365"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defTabSz="990600">
              <a:spcBef>
                <a:spcPct val="0"/>
              </a:spcBef>
              <a:defRPr sz="1300">
                <a:latin typeface="Arial" charset="0"/>
                <a:cs typeface="Arial" charset="0"/>
              </a:defRPr>
            </a:lvl1pPr>
          </a:lstStyle>
          <a:p>
            <a:pPr>
              <a:defRPr/>
            </a:pPr>
            <a:fld id="{14C348C7-6703-4F54-8D52-E99843575E2D}" type="slidenum">
              <a:rPr lang="it-IT"/>
              <a:pPr>
                <a:defRPr/>
              </a:pPr>
              <a:t>‹#›</a:t>
            </a:fld>
            <a:endParaRPr lang="it-IT"/>
          </a:p>
        </p:txBody>
      </p:sp>
    </p:spTree>
    <p:extLst>
      <p:ext uri="{BB962C8B-B14F-4D97-AF65-F5344CB8AC3E}">
        <p14:creationId xmlns:p14="http://schemas.microsoft.com/office/powerpoint/2010/main" xmlns="" val="2489955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l" defTabSz="990600">
              <a:spcBef>
                <a:spcPct val="0"/>
              </a:spcBef>
              <a:defRPr sz="1300">
                <a:latin typeface="Arial" charset="0"/>
                <a:cs typeface="Arial" charset="0"/>
              </a:defRPr>
            </a:lvl1pPr>
          </a:lstStyle>
          <a:p>
            <a:pPr>
              <a:defRPr/>
            </a:pPr>
            <a:endParaRPr lang="it-IT"/>
          </a:p>
        </p:txBody>
      </p:sp>
      <p:sp>
        <p:nvSpPr>
          <p:cNvPr id="14339"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defTabSz="990600">
              <a:spcBef>
                <a:spcPct val="0"/>
              </a:spcBef>
              <a:defRPr sz="1300">
                <a:latin typeface="Arial" charset="0"/>
                <a:cs typeface="Arial" charset="0"/>
              </a:defRPr>
            </a:lvl1pPr>
          </a:lstStyle>
          <a:p>
            <a:pPr>
              <a:defRPr/>
            </a:pPr>
            <a:endParaRPr lang="it-IT"/>
          </a:p>
        </p:txBody>
      </p:sp>
      <p:sp>
        <p:nvSpPr>
          <p:cNvPr id="36868"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14341"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14342"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l" defTabSz="990600">
              <a:spcBef>
                <a:spcPct val="0"/>
              </a:spcBef>
              <a:defRPr sz="1300">
                <a:latin typeface="Arial" charset="0"/>
                <a:cs typeface="Arial" charset="0"/>
              </a:defRPr>
            </a:lvl1pPr>
          </a:lstStyle>
          <a:p>
            <a:pPr>
              <a:defRPr/>
            </a:pPr>
            <a:endParaRPr lang="it-IT"/>
          </a:p>
        </p:txBody>
      </p:sp>
      <p:sp>
        <p:nvSpPr>
          <p:cNvPr id="14343"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defTabSz="990600">
              <a:spcBef>
                <a:spcPct val="0"/>
              </a:spcBef>
              <a:defRPr sz="1300">
                <a:latin typeface="Arial" charset="0"/>
                <a:cs typeface="Arial" charset="0"/>
              </a:defRPr>
            </a:lvl1pPr>
          </a:lstStyle>
          <a:p>
            <a:pPr>
              <a:defRPr/>
            </a:pPr>
            <a:fld id="{C4258EA8-EE26-4705-8498-B00227A4B0B3}" type="slidenum">
              <a:rPr lang="it-IT"/>
              <a:pPr>
                <a:defRPr/>
              </a:pPr>
              <a:t>‹#›</a:t>
            </a:fld>
            <a:endParaRPr lang="it-IT"/>
          </a:p>
        </p:txBody>
      </p:sp>
    </p:spTree>
    <p:extLst>
      <p:ext uri="{BB962C8B-B14F-4D97-AF65-F5344CB8AC3E}">
        <p14:creationId xmlns:p14="http://schemas.microsoft.com/office/powerpoint/2010/main" xmlns="" val="25733854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4925" cy="3836988"/>
          </a:xfrm>
        </p:spPr>
      </p:sp>
      <p:sp>
        <p:nvSpPr>
          <p:cNvPr id="3" name="Segnaposto note 2"/>
          <p:cNvSpPr>
            <a:spLocks noGrp="1"/>
          </p:cNvSpPr>
          <p:nvPr>
            <p:ph type="body" idx="1"/>
          </p:nvPr>
        </p:nvSpPr>
        <p:spPr/>
        <p:txBody>
          <a:bodyPr/>
          <a:lstStyle/>
          <a:p>
            <a:endParaRPr lang="en-US" dirty="0"/>
          </a:p>
        </p:txBody>
      </p:sp>
      <p:sp>
        <p:nvSpPr>
          <p:cNvPr id="4" name="Segnaposto numero diapositiva 3"/>
          <p:cNvSpPr>
            <a:spLocks noGrp="1"/>
          </p:cNvSpPr>
          <p:nvPr>
            <p:ph type="sldNum" sz="quarter" idx="10"/>
          </p:nvPr>
        </p:nvSpPr>
        <p:spPr/>
        <p:txBody>
          <a:bodyPr/>
          <a:lstStyle/>
          <a:p>
            <a:fld id="{5A53E2D1-6944-4870-A2F7-589DBB858FB0}" type="slidenum">
              <a:rPr lang="en-US" smtClean="0"/>
              <a:pPr/>
              <a:t>5</a:t>
            </a:fld>
            <a:endParaRPr lang="en-US"/>
          </a:p>
        </p:txBody>
      </p:sp>
    </p:spTree>
    <p:extLst>
      <p:ext uri="{BB962C8B-B14F-4D97-AF65-F5344CB8AC3E}">
        <p14:creationId xmlns:p14="http://schemas.microsoft.com/office/powerpoint/2010/main" xmlns="" val="3808645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algn="l" defTabSz="990600" eaLnBrk="0" hangingPunct="0">
              <a:spcBef>
                <a:spcPct val="30000"/>
              </a:spcBef>
              <a:defRPr sz="1200">
                <a:solidFill>
                  <a:schemeClr val="tx1"/>
                </a:solidFill>
                <a:latin typeface="Arial" charset="0"/>
                <a:cs typeface="Arial" charset="0"/>
              </a:defRPr>
            </a:lvl1pPr>
            <a:lvl2pPr marL="803275" indent="-307975" algn="l" defTabSz="990600" eaLnBrk="0" hangingPunct="0">
              <a:spcBef>
                <a:spcPct val="30000"/>
              </a:spcBef>
              <a:defRPr sz="1200">
                <a:solidFill>
                  <a:schemeClr val="tx1"/>
                </a:solidFill>
                <a:latin typeface="Arial" charset="0"/>
                <a:cs typeface="Arial" charset="0"/>
              </a:defRPr>
            </a:lvl2pPr>
            <a:lvl3pPr marL="1236663" indent="-246063" algn="l" defTabSz="990600" eaLnBrk="0" hangingPunct="0">
              <a:spcBef>
                <a:spcPct val="30000"/>
              </a:spcBef>
              <a:defRPr sz="1200">
                <a:solidFill>
                  <a:schemeClr val="tx1"/>
                </a:solidFill>
                <a:latin typeface="Arial" charset="0"/>
                <a:cs typeface="Arial" charset="0"/>
              </a:defRPr>
            </a:lvl3pPr>
            <a:lvl4pPr marL="1731963" indent="-246063" algn="l" defTabSz="990600" eaLnBrk="0" hangingPunct="0">
              <a:spcBef>
                <a:spcPct val="30000"/>
              </a:spcBef>
              <a:defRPr sz="1200">
                <a:solidFill>
                  <a:schemeClr val="tx1"/>
                </a:solidFill>
                <a:latin typeface="Arial" charset="0"/>
                <a:cs typeface="Arial" charset="0"/>
              </a:defRPr>
            </a:lvl4pPr>
            <a:lvl5pPr marL="2227263" indent="-246063" algn="l" defTabSz="990600" eaLnBrk="0" hangingPunct="0">
              <a:spcBef>
                <a:spcPct val="30000"/>
              </a:spcBef>
              <a:defRPr sz="1200">
                <a:solidFill>
                  <a:schemeClr val="tx1"/>
                </a:solidFill>
                <a:latin typeface="Arial" charset="0"/>
                <a:cs typeface="Arial" charset="0"/>
              </a:defRPr>
            </a:lvl5pPr>
            <a:lvl6pPr marL="2684463" indent="-246063" defTabSz="990600" eaLnBrk="0" fontAlgn="base" hangingPunct="0">
              <a:spcBef>
                <a:spcPct val="30000"/>
              </a:spcBef>
              <a:spcAft>
                <a:spcPct val="0"/>
              </a:spcAft>
              <a:defRPr sz="1200">
                <a:solidFill>
                  <a:schemeClr val="tx1"/>
                </a:solidFill>
                <a:latin typeface="Arial" charset="0"/>
                <a:cs typeface="Arial" charset="0"/>
              </a:defRPr>
            </a:lvl6pPr>
            <a:lvl7pPr marL="3141663" indent="-246063" defTabSz="990600" eaLnBrk="0" fontAlgn="base" hangingPunct="0">
              <a:spcBef>
                <a:spcPct val="30000"/>
              </a:spcBef>
              <a:spcAft>
                <a:spcPct val="0"/>
              </a:spcAft>
              <a:defRPr sz="1200">
                <a:solidFill>
                  <a:schemeClr val="tx1"/>
                </a:solidFill>
                <a:latin typeface="Arial" charset="0"/>
                <a:cs typeface="Arial" charset="0"/>
              </a:defRPr>
            </a:lvl7pPr>
            <a:lvl8pPr marL="3598863" indent="-246063" defTabSz="990600" eaLnBrk="0" fontAlgn="base" hangingPunct="0">
              <a:spcBef>
                <a:spcPct val="30000"/>
              </a:spcBef>
              <a:spcAft>
                <a:spcPct val="0"/>
              </a:spcAft>
              <a:defRPr sz="1200">
                <a:solidFill>
                  <a:schemeClr val="tx1"/>
                </a:solidFill>
                <a:latin typeface="Arial" charset="0"/>
                <a:cs typeface="Arial" charset="0"/>
              </a:defRPr>
            </a:lvl8pPr>
            <a:lvl9pPr marL="4056063" indent="-246063" defTabSz="990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AAC23F0-823A-4FED-8AAC-12169EA475FB}" type="slidenum">
              <a:rPr lang="it-IT" altLang="en-US" sz="1300" smtClean="0"/>
              <a:pPr algn="r" eaLnBrk="1" hangingPunct="1">
                <a:spcBef>
                  <a:spcPct val="0"/>
                </a:spcBef>
              </a:pPr>
              <a:t>8</a:t>
            </a:fld>
            <a:endParaRPr lang="it-IT" altLang="en-US" sz="1300" smtClean="0"/>
          </a:p>
        </p:txBody>
      </p:sp>
      <p:sp>
        <p:nvSpPr>
          <p:cNvPr id="37891" name="Rectangle 2"/>
          <p:cNvSpPr>
            <a:spLocks noGrp="1" noRot="1" noChangeAspect="1" noChangeArrowheads="1" noTextEdit="1"/>
          </p:cNvSpPr>
          <p:nvPr>
            <p:ph type="sldImg"/>
          </p:nvPr>
        </p:nvSpPr>
        <p:spPr>
          <a:xfrm>
            <a:off x="992188" y="768350"/>
            <a:ext cx="5114925" cy="3836988"/>
          </a:xfrm>
          <a:ln/>
        </p:spPr>
      </p:sp>
      <p:sp>
        <p:nvSpPr>
          <p:cNvPr id="37892" name="Rectangle 3"/>
          <p:cNvSpPr>
            <a:spLocks noGrp="1" noChangeArrowheads="1"/>
          </p:cNvSpPr>
          <p:nvPr>
            <p:ph type="body" idx="1"/>
          </p:nvPr>
        </p:nvSpPr>
        <p:spPr>
          <a:noFill/>
        </p:spPr>
        <p:txBody>
          <a:bodyPr/>
          <a:lstStyle/>
          <a:p>
            <a:pPr eaLnBrk="1" hangingPunct="1"/>
            <a:endParaRPr lang="es-E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egnaposto immagine diapositiva 1"/>
          <p:cNvSpPr>
            <a:spLocks noGrp="1" noRot="1" noChangeAspect="1" noTextEdit="1"/>
          </p:cNvSpPr>
          <p:nvPr>
            <p:ph type="sldImg"/>
          </p:nvPr>
        </p:nvSpPr>
        <p:spPr>
          <a:xfrm>
            <a:off x="992188" y="768350"/>
            <a:ext cx="5114925" cy="3836988"/>
          </a:xfrm>
          <a:ln/>
        </p:spPr>
      </p:sp>
      <p:sp>
        <p:nvSpPr>
          <p:cNvPr id="38915" name="Segnaposto note 2"/>
          <p:cNvSpPr>
            <a:spLocks noGrp="1"/>
          </p:cNvSpPr>
          <p:nvPr>
            <p:ph type="body" idx="1"/>
          </p:nvPr>
        </p:nvSpPr>
        <p:spPr>
          <a:noFill/>
        </p:spPr>
        <p:txBody>
          <a:bodyPr/>
          <a:lstStyle/>
          <a:p>
            <a:pPr eaLnBrk="1" hangingPunct="1">
              <a:spcBef>
                <a:spcPct val="0"/>
              </a:spcBef>
            </a:pPr>
            <a:endParaRPr lang="en-US" altLang="en-US" smtClean="0"/>
          </a:p>
        </p:txBody>
      </p:sp>
      <p:sp>
        <p:nvSpPr>
          <p:cNvPr id="38916" name="Segnaposto numero diapositiva 3"/>
          <p:cNvSpPr>
            <a:spLocks noGrp="1"/>
          </p:cNvSpPr>
          <p:nvPr>
            <p:ph type="sldNum" sz="quarter" idx="5"/>
          </p:nvPr>
        </p:nvSpPr>
        <p:spPr>
          <a:noFill/>
        </p:spPr>
        <p:txBody>
          <a:bodyPr/>
          <a:lstStyle>
            <a:lvl1pPr algn="l" defTabSz="990600" eaLnBrk="0" hangingPunct="0">
              <a:spcBef>
                <a:spcPct val="30000"/>
              </a:spcBef>
              <a:defRPr sz="1200">
                <a:solidFill>
                  <a:schemeClr val="tx1"/>
                </a:solidFill>
                <a:latin typeface="Arial" charset="0"/>
                <a:cs typeface="Arial" charset="0"/>
              </a:defRPr>
            </a:lvl1pPr>
            <a:lvl2pPr marL="803275" indent="-307975" algn="l" defTabSz="990600" eaLnBrk="0" hangingPunct="0">
              <a:spcBef>
                <a:spcPct val="30000"/>
              </a:spcBef>
              <a:defRPr sz="1200">
                <a:solidFill>
                  <a:schemeClr val="tx1"/>
                </a:solidFill>
                <a:latin typeface="Arial" charset="0"/>
                <a:cs typeface="Arial" charset="0"/>
              </a:defRPr>
            </a:lvl2pPr>
            <a:lvl3pPr marL="1236663" indent="-246063" algn="l" defTabSz="990600" eaLnBrk="0" hangingPunct="0">
              <a:spcBef>
                <a:spcPct val="30000"/>
              </a:spcBef>
              <a:defRPr sz="1200">
                <a:solidFill>
                  <a:schemeClr val="tx1"/>
                </a:solidFill>
                <a:latin typeface="Arial" charset="0"/>
                <a:cs typeface="Arial" charset="0"/>
              </a:defRPr>
            </a:lvl3pPr>
            <a:lvl4pPr marL="1731963" indent="-246063" algn="l" defTabSz="990600" eaLnBrk="0" hangingPunct="0">
              <a:spcBef>
                <a:spcPct val="30000"/>
              </a:spcBef>
              <a:defRPr sz="1200">
                <a:solidFill>
                  <a:schemeClr val="tx1"/>
                </a:solidFill>
                <a:latin typeface="Arial" charset="0"/>
                <a:cs typeface="Arial" charset="0"/>
              </a:defRPr>
            </a:lvl4pPr>
            <a:lvl5pPr marL="2227263" indent="-246063" algn="l" defTabSz="990600" eaLnBrk="0" hangingPunct="0">
              <a:spcBef>
                <a:spcPct val="30000"/>
              </a:spcBef>
              <a:defRPr sz="1200">
                <a:solidFill>
                  <a:schemeClr val="tx1"/>
                </a:solidFill>
                <a:latin typeface="Arial" charset="0"/>
                <a:cs typeface="Arial" charset="0"/>
              </a:defRPr>
            </a:lvl5pPr>
            <a:lvl6pPr marL="2684463" indent="-246063" defTabSz="990600" eaLnBrk="0" fontAlgn="base" hangingPunct="0">
              <a:spcBef>
                <a:spcPct val="30000"/>
              </a:spcBef>
              <a:spcAft>
                <a:spcPct val="0"/>
              </a:spcAft>
              <a:defRPr sz="1200">
                <a:solidFill>
                  <a:schemeClr val="tx1"/>
                </a:solidFill>
                <a:latin typeface="Arial" charset="0"/>
                <a:cs typeface="Arial" charset="0"/>
              </a:defRPr>
            </a:lvl6pPr>
            <a:lvl7pPr marL="3141663" indent="-246063" defTabSz="990600" eaLnBrk="0" fontAlgn="base" hangingPunct="0">
              <a:spcBef>
                <a:spcPct val="30000"/>
              </a:spcBef>
              <a:spcAft>
                <a:spcPct val="0"/>
              </a:spcAft>
              <a:defRPr sz="1200">
                <a:solidFill>
                  <a:schemeClr val="tx1"/>
                </a:solidFill>
                <a:latin typeface="Arial" charset="0"/>
                <a:cs typeface="Arial" charset="0"/>
              </a:defRPr>
            </a:lvl7pPr>
            <a:lvl8pPr marL="3598863" indent="-246063" defTabSz="990600" eaLnBrk="0" fontAlgn="base" hangingPunct="0">
              <a:spcBef>
                <a:spcPct val="30000"/>
              </a:spcBef>
              <a:spcAft>
                <a:spcPct val="0"/>
              </a:spcAft>
              <a:defRPr sz="1200">
                <a:solidFill>
                  <a:schemeClr val="tx1"/>
                </a:solidFill>
                <a:latin typeface="Arial" charset="0"/>
                <a:cs typeface="Arial" charset="0"/>
              </a:defRPr>
            </a:lvl8pPr>
            <a:lvl9pPr marL="4056063" indent="-246063" defTabSz="990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89BAAC16-E84F-4061-83DF-DEB00BDA2DB2}" type="slidenum">
              <a:rPr lang="it-IT" altLang="en-US" sz="1300" smtClean="0">
                <a:latin typeface="Calibri" pitchFamily="34" charset="0"/>
              </a:rPr>
              <a:pPr algn="r" eaLnBrk="1" hangingPunct="1">
                <a:spcBef>
                  <a:spcPct val="0"/>
                </a:spcBef>
              </a:pPr>
              <a:t>12</a:t>
            </a:fld>
            <a:endParaRPr lang="it-IT" altLang="en-US" sz="1300"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a:defRPr>
                <a:solidFill>
                  <a:schemeClr val="tx1"/>
                </a:solidFill>
                <a:latin typeface="Arial" charset="0"/>
                <a:cs typeface="Arial" charset="0"/>
              </a:defRPr>
            </a:lvl1pPr>
            <a:lvl2pPr marL="804763" indent="-309524">
              <a:defRPr>
                <a:solidFill>
                  <a:schemeClr val="tx1"/>
                </a:solidFill>
                <a:latin typeface="Arial" charset="0"/>
                <a:cs typeface="Arial" charset="0"/>
              </a:defRPr>
            </a:lvl2pPr>
            <a:lvl3pPr marL="1238098" indent="-247620">
              <a:defRPr>
                <a:solidFill>
                  <a:schemeClr val="tx1"/>
                </a:solidFill>
                <a:latin typeface="Arial" charset="0"/>
                <a:cs typeface="Arial" charset="0"/>
              </a:defRPr>
            </a:lvl3pPr>
            <a:lvl4pPr marL="1733337" indent="-247620">
              <a:defRPr>
                <a:solidFill>
                  <a:schemeClr val="tx1"/>
                </a:solidFill>
                <a:latin typeface="Arial" charset="0"/>
                <a:cs typeface="Arial" charset="0"/>
              </a:defRPr>
            </a:lvl4pPr>
            <a:lvl5pPr marL="2228576" indent="-247620">
              <a:defRPr>
                <a:solidFill>
                  <a:schemeClr val="tx1"/>
                </a:solidFill>
                <a:latin typeface="Arial" charset="0"/>
                <a:cs typeface="Arial" charset="0"/>
              </a:defRPr>
            </a:lvl5pPr>
            <a:lvl6pPr marL="2723815" indent="-247620" algn="ctr" eaLnBrk="0" fontAlgn="base" hangingPunct="0">
              <a:spcBef>
                <a:spcPct val="0"/>
              </a:spcBef>
              <a:spcAft>
                <a:spcPct val="0"/>
              </a:spcAft>
              <a:defRPr>
                <a:solidFill>
                  <a:schemeClr val="tx1"/>
                </a:solidFill>
                <a:latin typeface="Arial" charset="0"/>
                <a:cs typeface="Arial" charset="0"/>
              </a:defRPr>
            </a:lvl6pPr>
            <a:lvl7pPr marL="3219054" indent="-247620" algn="ctr" eaLnBrk="0" fontAlgn="base" hangingPunct="0">
              <a:spcBef>
                <a:spcPct val="0"/>
              </a:spcBef>
              <a:spcAft>
                <a:spcPct val="0"/>
              </a:spcAft>
              <a:defRPr>
                <a:solidFill>
                  <a:schemeClr val="tx1"/>
                </a:solidFill>
                <a:latin typeface="Arial" charset="0"/>
                <a:cs typeface="Arial" charset="0"/>
              </a:defRPr>
            </a:lvl7pPr>
            <a:lvl8pPr marL="3714293" indent="-247620" algn="ctr" eaLnBrk="0" fontAlgn="base" hangingPunct="0">
              <a:spcBef>
                <a:spcPct val="0"/>
              </a:spcBef>
              <a:spcAft>
                <a:spcPct val="0"/>
              </a:spcAft>
              <a:defRPr>
                <a:solidFill>
                  <a:schemeClr val="tx1"/>
                </a:solidFill>
                <a:latin typeface="Arial" charset="0"/>
                <a:cs typeface="Arial" charset="0"/>
              </a:defRPr>
            </a:lvl8pPr>
            <a:lvl9pPr marL="4209532" indent="-247620" algn="ctr" eaLnBrk="0" fontAlgn="base" hangingPunct="0">
              <a:spcBef>
                <a:spcPct val="0"/>
              </a:spcBef>
              <a:spcAft>
                <a:spcPct val="0"/>
              </a:spcAft>
              <a:defRPr>
                <a:solidFill>
                  <a:schemeClr val="tx1"/>
                </a:solidFill>
                <a:latin typeface="Arial" charset="0"/>
                <a:cs typeface="Arial" charset="0"/>
              </a:defRPr>
            </a:lvl9pPr>
          </a:lstStyle>
          <a:p>
            <a:fld id="{485E2BD4-CFC2-45D4-BDA9-7109908A28CB}" type="slidenum">
              <a:rPr lang="it-IT" smtClean="0"/>
              <a:pPr/>
              <a:t>25</a:t>
            </a:fld>
            <a:endParaRPr lang="it-IT" smtClean="0"/>
          </a:p>
        </p:txBody>
      </p:sp>
      <p:sp>
        <p:nvSpPr>
          <p:cNvPr id="38915" name="Rectangle 2"/>
          <p:cNvSpPr>
            <a:spLocks noGrp="1" noRot="1" noChangeAspect="1" noChangeArrowheads="1" noTextEdit="1"/>
          </p:cNvSpPr>
          <p:nvPr>
            <p:ph type="sldImg"/>
          </p:nvPr>
        </p:nvSpPr>
        <p:spPr>
          <a:xfrm>
            <a:off x="992188" y="768350"/>
            <a:ext cx="5114925" cy="3836988"/>
          </a:xfrm>
          <a:ln/>
        </p:spPr>
      </p:sp>
      <p:sp>
        <p:nvSpPr>
          <p:cNvPr id="38916" name="Rectangle 3"/>
          <p:cNvSpPr>
            <a:spLocks noGrp="1" noChangeArrowheads="1"/>
          </p:cNvSpPr>
          <p:nvPr>
            <p:ph type="body" idx="1"/>
          </p:nvPr>
        </p:nvSpPr>
        <p:spPr>
          <a:noFill/>
        </p:spPr>
        <p:txBody>
          <a:bodyPr/>
          <a:lstStyle/>
          <a:p>
            <a:pPr eaLnBrk="1" hangingPunct="1"/>
            <a:endParaRPr lang="es-ES" dirty="0" smtClean="0">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en-US"/>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1BB01261-4763-4AEB-9C50-909EDE25F574}" type="slidenum">
              <a:rPr lang="it-IT"/>
              <a:pPr>
                <a:defRPr/>
              </a:pPr>
              <a:t>‹#›</a:t>
            </a:fld>
            <a:endParaRPr lang="it-IT"/>
          </a:p>
        </p:txBody>
      </p:sp>
    </p:spTree>
    <p:extLst>
      <p:ext uri="{BB962C8B-B14F-4D97-AF65-F5344CB8AC3E}">
        <p14:creationId xmlns:p14="http://schemas.microsoft.com/office/powerpoint/2010/main" xmlns="" val="1397604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574AE62B-C709-4C2B-B40D-C6A615A7A3A4}" type="slidenum">
              <a:rPr lang="it-IT"/>
              <a:pPr>
                <a:defRPr/>
              </a:pPr>
              <a:t>‹#›</a:t>
            </a:fld>
            <a:endParaRPr lang="it-IT"/>
          </a:p>
        </p:txBody>
      </p:sp>
    </p:spTree>
    <p:extLst>
      <p:ext uri="{BB962C8B-B14F-4D97-AF65-F5344CB8AC3E}">
        <p14:creationId xmlns:p14="http://schemas.microsoft.com/office/powerpoint/2010/main" xmlns="" val="205743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en-US"/>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D91130F4-423C-465A-A87C-077B1E5E07A2}" type="slidenum">
              <a:rPr lang="it-IT"/>
              <a:pPr>
                <a:defRPr/>
              </a:pPr>
              <a:t>‹#›</a:t>
            </a:fld>
            <a:endParaRPr lang="it-IT"/>
          </a:p>
        </p:txBody>
      </p:sp>
    </p:spTree>
    <p:extLst>
      <p:ext uri="{BB962C8B-B14F-4D97-AF65-F5344CB8AC3E}">
        <p14:creationId xmlns:p14="http://schemas.microsoft.com/office/powerpoint/2010/main" xmlns="" val="639494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contenuto 2"/>
          <p:cNvSpPr>
            <a:spLocks noGrp="1"/>
          </p:cNvSpPr>
          <p:nvPr>
            <p:ph sz="half" idx="1"/>
          </p:nvPr>
        </p:nvSpPr>
        <p:spPr>
          <a:xfrm>
            <a:off x="457200" y="2133600"/>
            <a:ext cx="4038600" cy="3992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4648200" y="2133600"/>
            <a:ext cx="4038600" cy="3992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2076CBD6-B34B-4377-97DD-4FA7FC9A4B0A}" type="slidenum">
              <a:rPr lang="it-IT"/>
              <a:pPr>
                <a:defRPr/>
              </a:pPr>
              <a:t>‹#›</a:t>
            </a:fld>
            <a:endParaRPr lang="it-IT"/>
          </a:p>
        </p:txBody>
      </p:sp>
    </p:spTree>
    <p:extLst>
      <p:ext uri="{BB962C8B-B14F-4D97-AF65-F5344CB8AC3E}">
        <p14:creationId xmlns:p14="http://schemas.microsoft.com/office/powerpoint/2010/main" xmlns="" val="528015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p>
        </p:txBody>
      </p:sp>
      <p:sp>
        <p:nvSpPr>
          <p:cNvPr id="9" name="Rectangle 6"/>
          <p:cNvSpPr>
            <a:spLocks noGrp="1" noChangeArrowheads="1"/>
          </p:cNvSpPr>
          <p:nvPr>
            <p:ph type="sldNum" sz="quarter" idx="12"/>
          </p:nvPr>
        </p:nvSpPr>
        <p:spPr>
          <a:ln/>
        </p:spPr>
        <p:txBody>
          <a:bodyPr/>
          <a:lstStyle>
            <a:lvl1pPr>
              <a:defRPr/>
            </a:lvl1pPr>
          </a:lstStyle>
          <a:p>
            <a:pPr>
              <a:defRPr/>
            </a:pPr>
            <a:fld id="{BDEC97B6-81F1-4E85-AC66-AF0B80C3545E}" type="slidenum">
              <a:rPr lang="it-IT"/>
              <a:pPr>
                <a:defRPr/>
              </a:pPr>
              <a:t>‹#›</a:t>
            </a:fld>
            <a:endParaRPr lang="it-IT"/>
          </a:p>
        </p:txBody>
      </p:sp>
    </p:spTree>
    <p:extLst>
      <p:ext uri="{BB962C8B-B14F-4D97-AF65-F5344CB8AC3E}">
        <p14:creationId xmlns:p14="http://schemas.microsoft.com/office/powerpoint/2010/main" xmlns="" val="2620773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p>
        </p:txBody>
      </p:sp>
      <p:sp>
        <p:nvSpPr>
          <p:cNvPr id="5" name="Rectangle 6"/>
          <p:cNvSpPr>
            <a:spLocks noGrp="1" noChangeArrowheads="1"/>
          </p:cNvSpPr>
          <p:nvPr>
            <p:ph type="sldNum" sz="quarter" idx="12"/>
          </p:nvPr>
        </p:nvSpPr>
        <p:spPr>
          <a:ln/>
        </p:spPr>
        <p:txBody>
          <a:bodyPr/>
          <a:lstStyle>
            <a:lvl1pPr>
              <a:defRPr/>
            </a:lvl1pPr>
          </a:lstStyle>
          <a:p>
            <a:pPr>
              <a:defRPr/>
            </a:pPr>
            <a:fld id="{7DCA07BE-E073-4969-9929-DE104A9F4983}" type="slidenum">
              <a:rPr lang="it-IT"/>
              <a:pPr>
                <a:defRPr/>
              </a:pPr>
              <a:t>‹#›</a:t>
            </a:fld>
            <a:endParaRPr lang="it-IT"/>
          </a:p>
        </p:txBody>
      </p:sp>
    </p:spTree>
    <p:extLst>
      <p:ext uri="{BB962C8B-B14F-4D97-AF65-F5344CB8AC3E}">
        <p14:creationId xmlns:p14="http://schemas.microsoft.com/office/powerpoint/2010/main" xmlns="" val="3377107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p>
        </p:txBody>
      </p:sp>
      <p:sp>
        <p:nvSpPr>
          <p:cNvPr id="4" name="Rectangle 6"/>
          <p:cNvSpPr>
            <a:spLocks noGrp="1" noChangeArrowheads="1"/>
          </p:cNvSpPr>
          <p:nvPr>
            <p:ph type="sldNum" sz="quarter" idx="12"/>
          </p:nvPr>
        </p:nvSpPr>
        <p:spPr>
          <a:ln/>
        </p:spPr>
        <p:txBody>
          <a:bodyPr/>
          <a:lstStyle>
            <a:lvl1pPr>
              <a:defRPr/>
            </a:lvl1pPr>
          </a:lstStyle>
          <a:p>
            <a:pPr>
              <a:defRPr/>
            </a:pPr>
            <a:fld id="{26E27CA4-30AE-4F9A-A70C-F9F150DC9211}" type="slidenum">
              <a:rPr lang="it-IT"/>
              <a:pPr>
                <a:defRPr/>
              </a:pPr>
              <a:t>‹#›</a:t>
            </a:fld>
            <a:endParaRPr lang="it-IT"/>
          </a:p>
        </p:txBody>
      </p:sp>
    </p:spTree>
    <p:extLst>
      <p:ext uri="{BB962C8B-B14F-4D97-AF65-F5344CB8AC3E}">
        <p14:creationId xmlns:p14="http://schemas.microsoft.com/office/powerpoint/2010/main" xmlns="" val="2533287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en-US"/>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BF4C6A97-5951-41D3-80DD-D67001734C3D}" type="slidenum">
              <a:rPr lang="it-IT"/>
              <a:pPr>
                <a:defRPr/>
              </a:pPr>
              <a:t>‹#›</a:t>
            </a:fld>
            <a:endParaRPr lang="it-IT"/>
          </a:p>
        </p:txBody>
      </p:sp>
    </p:spTree>
    <p:extLst>
      <p:ext uri="{BB962C8B-B14F-4D97-AF65-F5344CB8AC3E}">
        <p14:creationId xmlns:p14="http://schemas.microsoft.com/office/powerpoint/2010/main" xmlns="" val="255198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en-US"/>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36B7AD2D-7DCD-40AE-AB52-591A456570D8}" type="slidenum">
              <a:rPr lang="it-IT"/>
              <a:pPr>
                <a:defRPr/>
              </a:pPr>
              <a:t>‹#›</a:t>
            </a:fld>
            <a:endParaRPr lang="it-IT"/>
          </a:p>
        </p:txBody>
      </p:sp>
    </p:spTree>
    <p:extLst>
      <p:ext uri="{BB962C8B-B14F-4D97-AF65-F5344CB8AC3E}">
        <p14:creationId xmlns:p14="http://schemas.microsoft.com/office/powerpoint/2010/main" xmlns="" val="1975418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B9A8872A-D277-4CD0-BA74-C4370C999B91}" type="slidenum">
              <a:rPr lang="it-IT"/>
              <a:pPr>
                <a:defRPr/>
              </a:pPr>
              <a:t>‹#›</a:t>
            </a:fld>
            <a:endParaRPr lang="it-IT"/>
          </a:p>
        </p:txBody>
      </p:sp>
    </p:spTree>
    <p:extLst>
      <p:ext uri="{BB962C8B-B14F-4D97-AF65-F5344CB8AC3E}">
        <p14:creationId xmlns:p14="http://schemas.microsoft.com/office/powerpoint/2010/main" xmlns="" val="841131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692150"/>
            <a:ext cx="2057400" cy="5434013"/>
          </a:xfrm>
        </p:spPr>
        <p:txBody>
          <a:bodyPr vert="eaVer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457200" y="692150"/>
            <a:ext cx="6019800" cy="5434013"/>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3B587765-D554-471C-9856-38D3DEB583F7}" type="slidenum">
              <a:rPr lang="it-IT"/>
              <a:pPr>
                <a:defRPr/>
              </a:pPr>
              <a:t>‹#›</a:t>
            </a:fld>
            <a:endParaRPr lang="it-IT"/>
          </a:p>
        </p:txBody>
      </p:sp>
    </p:spTree>
    <p:extLst>
      <p:ext uri="{BB962C8B-B14F-4D97-AF65-F5344CB8AC3E}">
        <p14:creationId xmlns:p14="http://schemas.microsoft.com/office/powerpoint/2010/main" xmlns="" val="2703364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www.uniba.it/"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2"/>
          <p:cNvSpPr>
            <a:spLocks noChangeArrowheads="1"/>
          </p:cNvSpPr>
          <p:nvPr/>
        </p:nvSpPr>
        <p:spPr bwMode="auto">
          <a:xfrm>
            <a:off x="0" y="0"/>
            <a:ext cx="9144000" cy="549275"/>
          </a:xfrm>
          <a:prstGeom prst="rect">
            <a:avLst/>
          </a:prstGeom>
          <a:solidFill>
            <a:srgbClr val="11113B"/>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just" eaLnBrk="0" fontAlgn="base" hangingPunct="0">
              <a:spcBef>
                <a:spcPct val="50000"/>
              </a:spcBef>
              <a:spcAft>
                <a:spcPct val="0"/>
              </a:spcAft>
              <a:defRPr>
                <a:solidFill>
                  <a:schemeClr val="tx1"/>
                </a:solidFill>
                <a:latin typeface="Arial" charset="0"/>
                <a:cs typeface="Arial" charset="0"/>
              </a:defRPr>
            </a:lvl6pPr>
            <a:lvl7pPr marL="2971800" indent="-228600" algn="just" eaLnBrk="0" fontAlgn="base" hangingPunct="0">
              <a:spcBef>
                <a:spcPct val="50000"/>
              </a:spcBef>
              <a:spcAft>
                <a:spcPct val="0"/>
              </a:spcAft>
              <a:defRPr>
                <a:solidFill>
                  <a:schemeClr val="tx1"/>
                </a:solidFill>
                <a:latin typeface="Arial" charset="0"/>
                <a:cs typeface="Arial" charset="0"/>
              </a:defRPr>
            </a:lvl7pPr>
            <a:lvl8pPr marL="3429000" indent="-228600" algn="just" eaLnBrk="0" fontAlgn="base" hangingPunct="0">
              <a:spcBef>
                <a:spcPct val="50000"/>
              </a:spcBef>
              <a:spcAft>
                <a:spcPct val="0"/>
              </a:spcAft>
              <a:defRPr>
                <a:solidFill>
                  <a:schemeClr val="tx1"/>
                </a:solidFill>
                <a:latin typeface="Arial" charset="0"/>
                <a:cs typeface="Arial" charset="0"/>
              </a:defRPr>
            </a:lvl8pPr>
            <a:lvl9pPr marL="3886200" indent="-228600" algn="just" eaLnBrk="0" fontAlgn="base" hangingPunct="0">
              <a:spcBef>
                <a:spcPct val="50000"/>
              </a:spcBef>
              <a:spcAft>
                <a:spcPct val="0"/>
              </a:spcAft>
              <a:defRPr>
                <a:solidFill>
                  <a:schemeClr val="tx1"/>
                </a:solidFill>
                <a:latin typeface="Arial" charset="0"/>
                <a:cs typeface="Arial" charset="0"/>
              </a:defRPr>
            </a:lvl9pPr>
          </a:lstStyle>
          <a:p>
            <a:pPr eaLnBrk="1" hangingPunct="1">
              <a:defRPr/>
            </a:pPr>
            <a:endParaRPr lang="en-US" altLang="en-US" smtClean="0"/>
          </a:p>
        </p:txBody>
      </p:sp>
      <p:sp>
        <p:nvSpPr>
          <p:cNvPr id="1027" name="Rectangle 2"/>
          <p:cNvSpPr>
            <a:spLocks noGrp="1" noChangeArrowheads="1"/>
          </p:cNvSpPr>
          <p:nvPr>
            <p:ph type="title"/>
          </p:nvPr>
        </p:nvSpPr>
        <p:spPr bwMode="auto">
          <a:xfrm>
            <a:off x="457200" y="692150"/>
            <a:ext cx="8229600" cy="576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altLang="en-US" smtClean="0"/>
              <a:t>Fare clic per modificare lo stile del titolo</a:t>
            </a:r>
          </a:p>
        </p:txBody>
      </p:sp>
      <p:sp>
        <p:nvSpPr>
          <p:cNvPr id="1028" name="Rectangle 3"/>
          <p:cNvSpPr>
            <a:spLocks noGrp="1" noChangeArrowheads="1"/>
          </p:cNvSpPr>
          <p:nvPr>
            <p:ph type="body" idx="1"/>
          </p:nvPr>
        </p:nvSpPr>
        <p:spPr bwMode="auto">
          <a:xfrm>
            <a:off x="457200" y="2133600"/>
            <a:ext cx="8229600" cy="3992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en-US" smtClean="0"/>
              <a:t>Fare clic per modificare gli stili del testo dello schema</a:t>
            </a:r>
          </a:p>
          <a:p>
            <a:pPr lvl="1"/>
            <a:r>
              <a:rPr lang="it-IT" altLang="en-US" smtClean="0"/>
              <a:t>Secondo livello</a:t>
            </a:r>
          </a:p>
          <a:p>
            <a:pPr lvl="2"/>
            <a:r>
              <a:rPr lang="it-IT" altLang="en-US" smtClean="0"/>
              <a:t>Terzo livello</a:t>
            </a:r>
          </a:p>
          <a:p>
            <a:pPr lvl="3"/>
            <a:r>
              <a:rPr lang="it-IT" altLang="en-US" smtClean="0"/>
              <a:t>Quarto livello</a:t>
            </a:r>
          </a:p>
          <a:p>
            <a:pPr lvl="4"/>
            <a:r>
              <a:rPr lang="it-IT" altLang="en-US" smtClean="0"/>
              <a:t>Quinto livello</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spcBef>
                <a:spcPct val="0"/>
              </a:spcBef>
              <a:defRPr sz="1400">
                <a:latin typeface="Arial" charset="0"/>
                <a:cs typeface="Arial" charset="0"/>
              </a:defRPr>
            </a:lvl1pPr>
          </a:lstStyle>
          <a:p>
            <a:pPr>
              <a:defRPr/>
            </a:pPr>
            <a:endParaRPr lang="it-I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defRPr sz="1400">
                <a:latin typeface="Arial" charset="0"/>
                <a:cs typeface="Arial" charset="0"/>
              </a:defRPr>
            </a:lvl1pPr>
          </a:lstStyle>
          <a:p>
            <a:pPr>
              <a:defRPr/>
            </a:pPr>
            <a:endParaRPr lang="it-I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1400">
                <a:latin typeface="Arial" charset="0"/>
                <a:cs typeface="Arial" charset="0"/>
              </a:defRPr>
            </a:lvl1pPr>
          </a:lstStyle>
          <a:p>
            <a:pPr>
              <a:defRPr/>
            </a:pPr>
            <a:fld id="{4760D6AE-FD68-4BAC-BC4D-D8ABC5D22E5E}" type="slidenum">
              <a:rPr lang="it-IT"/>
              <a:pPr>
                <a:defRPr/>
              </a:pPr>
              <a:t>‹#›</a:t>
            </a:fld>
            <a:endParaRPr lang="it-IT"/>
          </a:p>
        </p:txBody>
      </p:sp>
      <p:pic>
        <p:nvPicPr>
          <p:cNvPr id="1032" name="Picture 10" descr="unibalogo">
            <a:hlinkClick r:id="rId13"/>
          </p:cNvPr>
          <p:cNvPicPr>
            <a:picLocks noChangeAspect="1" noChangeArrowheads="1"/>
          </p:cNvPicPr>
          <p:nvPr/>
        </p:nvPicPr>
        <p:blipFill>
          <a:blip r:embed="rId14">
            <a:extLst>
              <a:ext uri="{28A0092B-C50C-407E-A947-70E740481C1C}">
                <a14:useLocalDpi xmlns:a14="http://schemas.microsoft.com/office/drawing/2010/main" xmlns="" val="0"/>
              </a:ext>
            </a:extLst>
          </a:blip>
          <a:srcRect/>
          <a:stretch>
            <a:fillRect/>
          </a:stretch>
        </p:blipFill>
        <p:spPr bwMode="auto">
          <a:xfrm>
            <a:off x="0" y="0"/>
            <a:ext cx="1258888"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3" name="Picture 11" descr="logo"/>
          <p:cNvPicPr>
            <a:picLocks noChangeAspect="1" noChangeArrowheads="1"/>
          </p:cNvPicPr>
          <p:nvPr/>
        </p:nvPicPr>
        <p:blipFill>
          <a:blip r:embed="rId15">
            <a:extLst>
              <a:ext uri="{28A0092B-C50C-407E-A947-70E740481C1C}">
                <a14:useLocalDpi xmlns:a14="http://schemas.microsoft.com/office/drawing/2010/main" xmlns="" val="0"/>
              </a:ext>
            </a:extLst>
          </a:blip>
          <a:srcRect b="30836"/>
          <a:stretch>
            <a:fillRect/>
          </a:stretch>
        </p:blipFill>
        <p:spPr bwMode="auto">
          <a:xfrm>
            <a:off x="6881813" y="290513"/>
            <a:ext cx="1438275" cy="250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4" name="Picture 13" descr="Foto del Dipartimento"/>
          <p:cNvPicPr>
            <a:picLocks noChangeAspect="1" noChangeArrowheads="1"/>
          </p:cNvPicPr>
          <p:nvPr/>
        </p:nvPicPr>
        <p:blipFill>
          <a:blip r:embed="rId16">
            <a:extLst>
              <a:ext uri="{28A0092B-C50C-407E-A947-70E740481C1C}">
                <a14:useLocalDpi xmlns:a14="http://schemas.microsoft.com/office/drawing/2010/main" xmlns="" val="0"/>
              </a:ext>
            </a:extLst>
          </a:blip>
          <a:srcRect/>
          <a:stretch>
            <a:fillRect/>
          </a:stretch>
        </p:blipFill>
        <p:spPr bwMode="auto">
          <a:xfrm>
            <a:off x="8316913" y="0"/>
            <a:ext cx="773112"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cs typeface="Arial" charset="0"/>
        </a:defRPr>
      </a:lvl2pPr>
      <a:lvl3pPr algn="ctr" rtl="0" eaLnBrk="0" fontAlgn="base" hangingPunct="0">
        <a:spcBef>
          <a:spcPct val="0"/>
        </a:spcBef>
        <a:spcAft>
          <a:spcPct val="0"/>
        </a:spcAft>
        <a:defRPr sz="4000">
          <a:solidFill>
            <a:schemeClr val="tx2"/>
          </a:solidFill>
          <a:latin typeface="Arial" charset="0"/>
          <a:cs typeface="Arial" charset="0"/>
        </a:defRPr>
      </a:lvl3pPr>
      <a:lvl4pPr algn="ctr" rtl="0" eaLnBrk="0" fontAlgn="base" hangingPunct="0">
        <a:spcBef>
          <a:spcPct val="0"/>
        </a:spcBef>
        <a:spcAft>
          <a:spcPct val="0"/>
        </a:spcAft>
        <a:defRPr sz="4000">
          <a:solidFill>
            <a:schemeClr val="tx2"/>
          </a:solidFill>
          <a:latin typeface="Arial" charset="0"/>
          <a:cs typeface="Arial" charset="0"/>
        </a:defRPr>
      </a:lvl4pPr>
      <a:lvl5pPr algn="ctr" rtl="0" eaLnBrk="0" fontAlgn="base" hangingPunct="0">
        <a:spcBef>
          <a:spcPct val="0"/>
        </a:spcBef>
        <a:spcAft>
          <a:spcPct val="0"/>
        </a:spcAft>
        <a:defRPr sz="4000">
          <a:solidFill>
            <a:schemeClr val="tx2"/>
          </a:solidFill>
          <a:latin typeface="Arial" charset="0"/>
          <a:cs typeface="Arial" charset="0"/>
        </a:defRPr>
      </a:lvl5pPr>
      <a:lvl6pPr marL="457200" algn="ctr" rtl="0" fontAlgn="base">
        <a:spcBef>
          <a:spcPct val="0"/>
        </a:spcBef>
        <a:spcAft>
          <a:spcPct val="0"/>
        </a:spcAft>
        <a:defRPr sz="4000">
          <a:solidFill>
            <a:schemeClr val="tx2"/>
          </a:solidFill>
          <a:latin typeface="Arial" charset="0"/>
          <a:cs typeface="Arial" charset="0"/>
        </a:defRPr>
      </a:lvl6pPr>
      <a:lvl7pPr marL="914400" algn="ctr" rtl="0" fontAlgn="base">
        <a:spcBef>
          <a:spcPct val="0"/>
        </a:spcBef>
        <a:spcAft>
          <a:spcPct val="0"/>
        </a:spcAft>
        <a:defRPr sz="4000">
          <a:solidFill>
            <a:schemeClr val="tx2"/>
          </a:solidFill>
          <a:latin typeface="Arial" charset="0"/>
          <a:cs typeface="Arial" charset="0"/>
        </a:defRPr>
      </a:lvl7pPr>
      <a:lvl8pPr marL="1371600" algn="ctr" rtl="0" fontAlgn="base">
        <a:spcBef>
          <a:spcPct val="0"/>
        </a:spcBef>
        <a:spcAft>
          <a:spcPct val="0"/>
        </a:spcAft>
        <a:defRPr sz="4000">
          <a:solidFill>
            <a:schemeClr val="tx2"/>
          </a:solidFill>
          <a:latin typeface="Arial" charset="0"/>
          <a:cs typeface="Arial" charset="0"/>
        </a:defRPr>
      </a:lvl8pPr>
      <a:lvl9pPr marL="1828800" algn="ctr" rtl="0" fontAlgn="base">
        <a:spcBef>
          <a:spcPct val="0"/>
        </a:spcBef>
        <a:spcAft>
          <a:spcPct val="0"/>
        </a:spcAft>
        <a:defRPr sz="40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uniba.it/" TargetMode="External"/><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 Id="rId4" Type="http://schemas.openxmlformats.org/officeDocument/2006/relationships/image" Target="../media/image40.jpe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22.xml.rels><?xml version="1.0" encoding="UTF-8" standalone="yes"?>
<Relationships xmlns="http://schemas.openxmlformats.org/package/2006/relationships"><Relationship Id="rId8" Type="http://schemas.openxmlformats.org/officeDocument/2006/relationships/image" Target="../media/image52.tiff"/><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1.xml"/><Relationship Id="rId6" Type="http://schemas.openxmlformats.org/officeDocument/2006/relationships/image" Target="../media/image50.tiff"/><Relationship Id="rId5" Type="http://schemas.openxmlformats.org/officeDocument/2006/relationships/image" Target="../media/image49.tiff"/><Relationship Id="rId4" Type="http://schemas.openxmlformats.org/officeDocument/2006/relationships/image" Target="../media/image48.png"/><Relationship Id="rId9" Type="http://schemas.openxmlformats.org/officeDocument/2006/relationships/image" Target="../media/image53.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27.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54.emf"/><Relationship Id="rId4" Type="http://schemas.openxmlformats.org/officeDocument/2006/relationships/oleObject" Target="../embeddings/oleObject3.bin"/></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30.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63.png"/><Relationship Id="rId1" Type="http://schemas.openxmlformats.org/officeDocument/2006/relationships/slideLayout" Target="../slideLayouts/slideLayout6.xml"/><Relationship Id="rId5" Type="http://schemas.openxmlformats.org/officeDocument/2006/relationships/image" Target="../media/image65.png"/><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8" Type="http://schemas.openxmlformats.org/officeDocument/2006/relationships/image" Target="../media/image71.tiff"/><Relationship Id="rId3" Type="http://schemas.openxmlformats.org/officeDocument/2006/relationships/image" Target="../media/image66.emf"/><Relationship Id="rId7" Type="http://schemas.openxmlformats.org/officeDocument/2006/relationships/image" Target="../media/image70.png"/><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69.png"/><Relationship Id="rId5" Type="http://schemas.openxmlformats.org/officeDocument/2006/relationships/image" Target="../media/image68.emf"/><Relationship Id="rId4" Type="http://schemas.openxmlformats.org/officeDocument/2006/relationships/image" Target="../media/image67.png"/><Relationship Id="rId9" Type="http://schemas.openxmlformats.org/officeDocument/2006/relationships/image" Target="../media/image72.emf"/></Relationships>
</file>

<file path=ppt/slides/_rels/slide32.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4.png"/><Relationship Id="rId7" Type="http://schemas.openxmlformats.org/officeDocument/2006/relationships/image" Target="../media/image77.gif"/><Relationship Id="rId2" Type="http://schemas.openxmlformats.org/officeDocument/2006/relationships/image" Target="../media/image73.png"/><Relationship Id="rId1" Type="http://schemas.openxmlformats.org/officeDocument/2006/relationships/slideLayout" Target="../slideLayouts/slideLayout6.xml"/><Relationship Id="rId6" Type="http://schemas.openxmlformats.org/officeDocument/2006/relationships/hyperlink" Target="http://www.ethz.ch/index_EN" TargetMode="External"/><Relationship Id="rId11" Type="http://schemas.openxmlformats.org/officeDocument/2006/relationships/image" Target="../media/image81.png"/><Relationship Id="rId5" Type="http://schemas.openxmlformats.org/officeDocument/2006/relationships/image" Target="../media/image76.jpeg"/><Relationship Id="rId10" Type="http://schemas.openxmlformats.org/officeDocument/2006/relationships/image" Target="../media/image80.jpeg"/><Relationship Id="rId4" Type="http://schemas.openxmlformats.org/officeDocument/2006/relationships/image" Target="../media/image75.gif"/><Relationship Id="rId9" Type="http://schemas.openxmlformats.org/officeDocument/2006/relationships/image" Target="../media/image79.png"/></Relationships>
</file>

<file path=ppt/slides/_rels/slide33.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www.pharmaceuticalconferen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dirty="0"/>
          </a:p>
        </p:txBody>
      </p:sp>
      <p:sp>
        <p:nvSpPr>
          <p:cNvPr id="3" name="Content Placeholder 2"/>
          <p:cNvSpPr>
            <a:spLocks noGrp="1"/>
          </p:cNvSpPr>
          <p:nvPr>
            <p:ph idx="1"/>
          </p:nvPr>
        </p:nvSpPr>
        <p:spPr>
          <a:xfrm>
            <a:off x="457200" y="2133600"/>
            <a:ext cx="8229600" cy="4495800"/>
          </a:xfrm>
        </p:spPr>
        <p:txBody>
          <a:bodyPr/>
          <a:lstStyle/>
          <a:p>
            <a:r>
              <a:rPr kumimoji="1" lang="en-US" sz="2000" kern="1200" dirty="0" smtClean="0">
                <a:solidFill>
                  <a:prstClr val="black"/>
                </a:solidFill>
                <a:latin typeface="Calibri"/>
              </a:rPr>
              <a:t> OMICS Group International is an amalgamation of </a:t>
            </a:r>
            <a:r>
              <a:rPr kumimoji="1" lang="en-US" sz="2000" kern="1200" dirty="0" smtClean="0">
                <a:solidFill>
                  <a:prstClr val="black"/>
                </a:solidFill>
                <a:latin typeface="Calibri"/>
                <a:hlinkClick r:id="rId2" tooltip="Open Access publications"/>
              </a:rPr>
              <a:t>Open Access publications</a:t>
            </a:r>
            <a:r>
              <a:rPr kumimoji="1" lang="en-US" sz="2000" kern="1200" dirty="0" smtClean="0">
                <a:solidFill>
                  <a:prstClr val="black"/>
                </a:solidFill>
                <a:latin typeface="Calibri"/>
              </a:rPr>
              <a:t> and worldwide international science conferences and events. Established in the year 2007 with the sole aim of making the information on Sciences and technology ‘Open Access’, OMICS Group publishes 400 online open access </a:t>
            </a:r>
            <a:r>
              <a:rPr kumimoji="1" lang="en-US" sz="2000" kern="1200" dirty="0" smtClean="0">
                <a:solidFill>
                  <a:prstClr val="black"/>
                </a:solidFill>
                <a:latin typeface="Calibri"/>
                <a:hlinkClick r:id="rId3" tooltip="scholarly journals"/>
              </a:rPr>
              <a:t>scholarly journals</a:t>
            </a:r>
            <a:r>
              <a:rPr kumimoji="1" lang="en-US" sz="2000" kern="1200" dirty="0" smtClean="0">
                <a:solidFill>
                  <a:prstClr val="black"/>
                </a:solidFill>
                <a:latin typeface="Calibri"/>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kumimoji="1" lang="en-US" sz="2000" kern="1200" dirty="0" smtClean="0">
                <a:solidFill>
                  <a:prstClr val="black"/>
                </a:solidFill>
                <a:latin typeface="Calibri"/>
                <a:hlinkClick r:id="rId4" tooltip="International conferences"/>
              </a:rPr>
              <a:t>International conferences</a:t>
            </a:r>
            <a:r>
              <a:rPr kumimoji="1" lang="en-US" sz="2000" kern="1200" dirty="0" smtClean="0">
                <a:solidFill>
                  <a:prstClr val="black"/>
                </a:solidFill>
                <a:latin typeface="Calibri"/>
              </a:rPr>
              <a:t> annually across the globe, where knowledge transfer takes place through debates, round table discussions, poster presentations, workshops, symposia and exhibitions</a:t>
            </a:r>
            <a:r>
              <a:rPr kumimoji="1" lang="en-US" sz="1800" kern="1200" dirty="0" smtClean="0">
                <a:solidFill>
                  <a:prstClr val="black"/>
                </a:solidFill>
                <a:latin typeface="Calibri"/>
              </a:rPr>
              <a: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endParaRPr lang="en-US" dirty="0"/>
          </a:p>
        </p:txBody>
      </p:sp>
      <p:sp>
        <p:nvSpPr>
          <p:cNvPr id="3" name="Content Placeholder 2"/>
          <p:cNvSpPr>
            <a:spLocks noGrp="1"/>
          </p:cNvSpPr>
          <p:nvPr>
            <p:ph idx="1"/>
          </p:nvPr>
        </p:nvSpPr>
        <p:spPr/>
        <p:txBody>
          <a:bodyPr/>
          <a:lstStyle/>
          <a:p>
            <a:pPr lvl="0" algn="just">
              <a:buNone/>
              <a:defRPr/>
            </a:pPr>
            <a:r>
              <a:rPr kumimoji="1" lang="en-US" sz="2000" kern="1200" dirty="0" smtClean="0">
                <a:solidFill>
                  <a:prstClr val="black"/>
                </a:solidFill>
                <a:latin typeface="Calibri"/>
              </a:rPr>
              <a:t>OMICS Group International is a pioneer and leading science event organizer, which publishes around 400 open access journals and conducts over 300 Medical, Clinical, Engineering, Life Sciences, </a:t>
            </a:r>
            <a:r>
              <a:rPr kumimoji="1" lang="en-US" sz="2000" kern="1200" dirty="0" err="1" smtClean="0">
                <a:solidFill>
                  <a:prstClr val="black"/>
                </a:solidFill>
                <a:latin typeface="Calibri"/>
              </a:rPr>
              <a:t>Phrama</a:t>
            </a:r>
            <a:r>
              <a:rPr kumimoji="1" lang="en-US" sz="2000" kern="1200" dirty="0" smtClean="0">
                <a:solidFill>
                  <a:prstClr val="black"/>
                </a:solidFill>
                <a:latin typeface="Calibri"/>
              </a:rPr>
              <a:t> scientific conferences all over the globe annually with the support of more than 1000 scientific associations and 30,000 editorial board members and 3.5 million followers to its credit.</a:t>
            </a:r>
            <a:br>
              <a:rPr kumimoji="1" lang="en-US" sz="2000" kern="1200" dirty="0" smtClean="0">
                <a:solidFill>
                  <a:prstClr val="black"/>
                </a:solidFill>
                <a:latin typeface="Calibri"/>
              </a:rPr>
            </a:br>
            <a:endParaRPr kumimoji="1" lang="en-US" sz="2000" kern="1200" dirty="0" smtClean="0">
              <a:solidFill>
                <a:prstClr val="black"/>
              </a:solidFill>
              <a:latin typeface="Calibri"/>
            </a:endParaRPr>
          </a:p>
          <a:p>
            <a:pPr lvl="0" algn="just">
              <a:buNone/>
              <a:defRPr/>
            </a:pPr>
            <a:r>
              <a:rPr kumimoji="1" lang="en-US" sz="2000" kern="1200" dirty="0" smtClean="0">
                <a:solidFill>
                  <a:prstClr val="black"/>
                </a:solidFill>
                <a:latin typeface="Calibri"/>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1"/>
          <p:cNvSpPr>
            <a:spLocks noChangeArrowheads="1"/>
          </p:cNvSpPr>
          <p:nvPr/>
        </p:nvSpPr>
        <p:spPr bwMode="auto">
          <a:xfrm>
            <a:off x="0" y="0"/>
            <a:ext cx="9144000" cy="2133600"/>
          </a:xfrm>
          <a:prstGeom prst="rect">
            <a:avLst/>
          </a:prstGeom>
          <a:solidFill>
            <a:srgbClr val="10253C"/>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endParaRPr lang="en-US" altLang="en-US" sz="1800"/>
          </a:p>
        </p:txBody>
      </p:sp>
      <p:sp>
        <p:nvSpPr>
          <p:cNvPr id="2051" name="Rectangle 2"/>
          <p:cNvSpPr>
            <a:spLocks noGrp="1" noChangeArrowheads="1"/>
          </p:cNvSpPr>
          <p:nvPr>
            <p:ph type="ctrTitle"/>
          </p:nvPr>
        </p:nvSpPr>
        <p:spPr>
          <a:xfrm>
            <a:off x="685800" y="2636838"/>
            <a:ext cx="7772400" cy="1470025"/>
          </a:xfrm>
        </p:spPr>
        <p:txBody>
          <a:bodyPr/>
          <a:lstStyle/>
          <a:p>
            <a:pPr eaLnBrk="1" hangingPunct="1"/>
            <a:r>
              <a:rPr lang="it-IT" altLang="en-US" i="1" dirty="0" smtClean="0"/>
              <a:t>In vitro </a:t>
            </a:r>
            <a:r>
              <a:rPr lang="it-IT" altLang="en-US" dirty="0" smtClean="0"/>
              <a:t>and </a:t>
            </a:r>
            <a:r>
              <a:rPr lang="it-IT" altLang="en-US" i="1" dirty="0" smtClean="0"/>
              <a:t>in silico</a:t>
            </a:r>
            <a:r>
              <a:rPr lang="it-IT" altLang="en-US" dirty="0" smtClean="0"/>
              <a:t> </a:t>
            </a:r>
            <a:r>
              <a:rPr lang="it-IT" altLang="en-US" dirty="0" err="1" smtClean="0"/>
              <a:t>minimal</a:t>
            </a:r>
            <a:r>
              <a:rPr lang="it-IT" altLang="en-US" dirty="0" smtClean="0"/>
              <a:t> </a:t>
            </a:r>
            <a:r>
              <a:rPr lang="it-IT" altLang="en-US" dirty="0" err="1" smtClean="0"/>
              <a:t>cell</a:t>
            </a:r>
            <a:r>
              <a:rPr lang="it-IT" altLang="en-US" dirty="0" smtClean="0"/>
              <a:t> </a:t>
            </a:r>
            <a:r>
              <a:rPr lang="it-IT" altLang="en-US" dirty="0" err="1" smtClean="0"/>
              <a:t>models</a:t>
            </a:r>
            <a:endParaRPr lang="it-IT" altLang="en-US" dirty="0" smtClean="0"/>
          </a:p>
        </p:txBody>
      </p:sp>
      <p:pic>
        <p:nvPicPr>
          <p:cNvPr id="2052" name="Picture 6" descr="Foto del Dipartimento"/>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29325" y="0"/>
            <a:ext cx="3132138" cy="2120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3" name="Picture 8" descr="unibalogo">
            <a:hlinkClick r:id="rId3"/>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0"/>
            <a:ext cx="3635375" cy="1509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4" name="Picture 9" descr="logo"/>
          <p:cNvPicPr>
            <a:picLocks noChangeAspect="1" noChangeArrowheads="1"/>
          </p:cNvPicPr>
          <p:nvPr/>
        </p:nvPicPr>
        <p:blipFill>
          <a:blip r:embed="rId5">
            <a:extLst>
              <a:ext uri="{28A0092B-C50C-407E-A947-70E740481C1C}">
                <a14:useLocalDpi xmlns:a14="http://schemas.microsoft.com/office/drawing/2010/main" xmlns="" val="0"/>
              </a:ext>
            </a:extLst>
          </a:blip>
          <a:srcRect b="30836"/>
          <a:stretch>
            <a:fillRect/>
          </a:stretch>
        </p:blipFill>
        <p:spPr bwMode="auto">
          <a:xfrm>
            <a:off x="0" y="1503363"/>
            <a:ext cx="3635375" cy="630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5" name="Rectangle 13"/>
          <p:cNvSpPr>
            <a:spLocks noGrp="1" noChangeArrowheads="1"/>
          </p:cNvSpPr>
          <p:nvPr>
            <p:ph type="subTitle" idx="1"/>
          </p:nvPr>
        </p:nvSpPr>
        <p:spPr>
          <a:xfrm>
            <a:off x="1371600" y="4700736"/>
            <a:ext cx="6400800" cy="1752600"/>
          </a:xfrm>
        </p:spPr>
        <p:txBody>
          <a:bodyPr/>
          <a:lstStyle/>
          <a:p>
            <a:pPr eaLnBrk="1" hangingPunct="1">
              <a:lnSpc>
                <a:spcPct val="90000"/>
              </a:lnSpc>
            </a:pPr>
            <a:r>
              <a:rPr lang="it-IT" altLang="en-US" sz="2400" dirty="0" smtClean="0"/>
              <a:t>Fabio Mavelli</a:t>
            </a:r>
          </a:p>
          <a:p>
            <a:pPr eaLnBrk="1" hangingPunct="1">
              <a:lnSpc>
                <a:spcPct val="90000"/>
              </a:lnSpc>
            </a:pPr>
            <a:r>
              <a:rPr lang="it-IT" altLang="en-US" sz="2400" dirty="0" smtClean="0"/>
              <a:t>fabio.mavelli@uniba.it</a:t>
            </a:r>
          </a:p>
        </p:txBody>
      </p:sp>
      <p:grpSp>
        <p:nvGrpSpPr>
          <p:cNvPr id="3" name="Gruppo 2"/>
          <p:cNvGrpSpPr/>
          <p:nvPr/>
        </p:nvGrpSpPr>
        <p:grpSpPr>
          <a:xfrm>
            <a:off x="0" y="6053946"/>
            <a:ext cx="9144000" cy="730290"/>
            <a:chOff x="0" y="6079912"/>
            <a:chExt cx="9144000" cy="730290"/>
          </a:xfrm>
        </p:grpSpPr>
        <p:sp>
          <p:nvSpPr>
            <p:cNvPr id="2" name="Rettangolo 1"/>
            <p:cNvSpPr/>
            <p:nvPr/>
          </p:nvSpPr>
          <p:spPr bwMode="auto">
            <a:xfrm>
              <a:off x="0" y="6079912"/>
              <a:ext cx="9144000" cy="720000"/>
            </a:xfrm>
            <a:prstGeom prst="rect">
              <a:avLst/>
            </a:prstGeom>
            <a:solidFill>
              <a:srgbClr val="DDDFC7"/>
            </a:solidFill>
            <a:ln w="9525" cap="flat" cmpd="sng" algn="ctr">
              <a:solidFill>
                <a:schemeClr val="accent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100000"/>
                </a:lnSpc>
                <a:spcBef>
                  <a:spcPct val="5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pic>
          <p:nvPicPr>
            <p:cNvPr id="55298" name="Picture 2"/>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7918" y="6119262"/>
              <a:ext cx="3988296" cy="6909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Outline</a:t>
            </a:r>
            <a:endParaRPr lang="en-US" dirty="0"/>
          </a:p>
        </p:txBody>
      </p:sp>
      <p:sp>
        <p:nvSpPr>
          <p:cNvPr id="3" name="CasellaDiTesto 2"/>
          <p:cNvSpPr txBox="1"/>
          <p:nvPr/>
        </p:nvSpPr>
        <p:spPr>
          <a:xfrm>
            <a:off x="467544" y="1844824"/>
            <a:ext cx="8064896" cy="4108817"/>
          </a:xfrm>
          <a:prstGeom prst="rect">
            <a:avLst/>
          </a:prstGeom>
          <a:noFill/>
        </p:spPr>
        <p:txBody>
          <a:bodyPr wrap="square" rtlCol="0">
            <a:spAutoFit/>
          </a:bodyPr>
          <a:lstStyle/>
          <a:p>
            <a:pPr marL="285750" indent="-285750">
              <a:buFont typeface="Arial" panose="020B0604020202020204" pitchFamily="34" charset="0"/>
              <a:buChar char="•"/>
            </a:pPr>
            <a:r>
              <a:rPr lang="en-US" dirty="0" smtClean="0"/>
              <a:t>Introduction</a:t>
            </a:r>
          </a:p>
          <a:p>
            <a:pPr marL="742950" lvl="1" indent="-285750">
              <a:buFont typeface="Arial" panose="020B0604020202020204" pitchFamily="34" charset="0"/>
              <a:buChar char="•"/>
            </a:pPr>
            <a:r>
              <a:rPr lang="en-US" dirty="0" smtClean="0"/>
              <a:t>Notion of minimal cell</a:t>
            </a:r>
          </a:p>
          <a:p>
            <a:pPr marL="742950" lvl="1" indent="-285750">
              <a:buFont typeface="Arial" panose="020B0604020202020204" pitchFamily="34" charset="0"/>
              <a:buChar char="•"/>
            </a:pPr>
            <a:r>
              <a:rPr lang="en-US" dirty="0" smtClean="0"/>
              <a:t>Stochastic vs Deterministic models</a:t>
            </a:r>
          </a:p>
          <a:p>
            <a:pPr marL="285750" indent="-285750">
              <a:buFont typeface="Arial" panose="020B0604020202020204" pitchFamily="34" charset="0"/>
              <a:buChar char="•"/>
            </a:pPr>
            <a:r>
              <a:rPr lang="en-US" dirty="0" smtClean="0"/>
              <a:t>In vitro models</a:t>
            </a:r>
          </a:p>
          <a:p>
            <a:pPr marL="742950" lvl="1" indent="-285750">
              <a:buFont typeface="Arial" panose="020B0604020202020204" pitchFamily="34" charset="0"/>
              <a:buChar char="•"/>
            </a:pPr>
            <a:r>
              <a:rPr lang="en-US" dirty="0" smtClean="0"/>
              <a:t>Polymer-Enzymes Complex for cascade reactions</a:t>
            </a:r>
          </a:p>
          <a:p>
            <a:pPr marL="742950" lvl="1" indent="-285750">
              <a:buFont typeface="Arial" panose="020B0604020202020204" pitchFamily="34" charset="0"/>
              <a:buChar char="•"/>
            </a:pPr>
            <a:r>
              <a:rPr lang="en-US" dirty="0" smtClean="0"/>
              <a:t>Membrane Pore formation</a:t>
            </a:r>
          </a:p>
          <a:p>
            <a:pPr marL="742950" lvl="1" indent="-285750">
              <a:buFont typeface="Arial" panose="020B0604020202020204" pitchFamily="34" charset="0"/>
              <a:buChar char="•"/>
            </a:pPr>
            <a:r>
              <a:rPr lang="en-US" dirty="0" err="1" smtClean="0"/>
              <a:t>Photosyntetic</a:t>
            </a:r>
            <a:r>
              <a:rPr lang="en-US" dirty="0" smtClean="0"/>
              <a:t> Reaction Renter membrane </a:t>
            </a:r>
            <a:r>
              <a:rPr lang="en-US" dirty="0" err="1" smtClean="0"/>
              <a:t>recostitution</a:t>
            </a:r>
            <a:endParaRPr lang="en-US" dirty="0" smtClean="0"/>
          </a:p>
          <a:p>
            <a:pPr marL="285750" indent="-285750">
              <a:buFont typeface="Arial" panose="020B0604020202020204" pitchFamily="34" charset="0"/>
              <a:buChar char="•"/>
            </a:pPr>
            <a:r>
              <a:rPr lang="en-US" dirty="0" smtClean="0"/>
              <a:t>In silico models</a:t>
            </a:r>
          </a:p>
          <a:p>
            <a:pPr marL="742950" lvl="1" indent="-285750">
              <a:buFont typeface="Arial" panose="020B0604020202020204" pitchFamily="34" charset="0"/>
              <a:buChar char="•"/>
            </a:pPr>
            <a:r>
              <a:rPr lang="en-US" dirty="0" smtClean="0"/>
              <a:t>Osmotic Synchronization </a:t>
            </a:r>
          </a:p>
          <a:p>
            <a:pPr marL="285750" indent="-285750">
              <a:buFont typeface="Arial" panose="020B0604020202020204" pitchFamily="34" charset="0"/>
              <a:buChar char="•"/>
            </a:pPr>
            <a:r>
              <a:rPr lang="en-US" dirty="0" smtClean="0"/>
              <a:t>Conclusions</a:t>
            </a:r>
          </a:p>
        </p:txBody>
      </p:sp>
    </p:spTree>
    <p:extLst>
      <p:ext uri="{BB962C8B-B14F-4D97-AF65-F5344CB8AC3E}">
        <p14:creationId xmlns:p14="http://schemas.microsoft.com/office/powerpoint/2010/main" xmlns="" val="36435675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llout con frecce a sinistra/destra 2"/>
          <p:cNvSpPr/>
          <p:nvPr/>
        </p:nvSpPr>
        <p:spPr>
          <a:xfrm rot="16200000">
            <a:off x="2421342" y="486255"/>
            <a:ext cx="4229308" cy="6840760"/>
          </a:xfrm>
          <a:prstGeom prst="leftRightArrowCallout">
            <a:avLst>
              <a:gd name="adj1" fmla="val 12186"/>
              <a:gd name="adj2" fmla="val 16789"/>
              <a:gd name="adj3" fmla="val 16789"/>
              <a:gd name="adj4" fmla="val 48123"/>
            </a:avLst>
          </a:prstGeom>
          <a:solidFill>
            <a:srgbClr val="DFE1D3"/>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p:cNvSpPr txBox="1"/>
          <p:nvPr/>
        </p:nvSpPr>
        <p:spPr>
          <a:xfrm>
            <a:off x="1403648" y="2944107"/>
            <a:ext cx="6192687" cy="461665"/>
          </a:xfrm>
          <a:prstGeom prst="rect">
            <a:avLst/>
          </a:prstGeom>
          <a:noFill/>
        </p:spPr>
        <p:txBody>
          <a:bodyPr wrap="square" rtlCol="0">
            <a:spAutoFit/>
          </a:bodyPr>
          <a:lstStyle/>
          <a:p>
            <a:pPr algn="ctr"/>
            <a:r>
              <a:rPr lang="en-US" sz="2400" b="1" dirty="0" smtClean="0"/>
              <a:t>Transition from no living to living matter</a:t>
            </a:r>
            <a:endParaRPr lang="en-US" sz="2400" b="1" dirty="0"/>
          </a:p>
        </p:txBody>
      </p:sp>
      <p:sp>
        <p:nvSpPr>
          <p:cNvPr id="5" name="CasellaDiTesto 4"/>
          <p:cNvSpPr txBox="1"/>
          <p:nvPr/>
        </p:nvSpPr>
        <p:spPr>
          <a:xfrm>
            <a:off x="2303747" y="1340768"/>
            <a:ext cx="4464496" cy="461665"/>
          </a:xfrm>
          <a:prstGeom prst="rect">
            <a:avLst/>
          </a:prstGeom>
          <a:noFill/>
        </p:spPr>
        <p:txBody>
          <a:bodyPr wrap="square" rtlCol="0">
            <a:spAutoFit/>
          </a:bodyPr>
          <a:lstStyle/>
          <a:p>
            <a:pPr algn="ctr"/>
            <a:r>
              <a:rPr lang="en-US" sz="2400" b="1" dirty="0" smtClean="0"/>
              <a:t>Origin of Life On Earth</a:t>
            </a:r>
            <a:endParaRPr lang="en-US" sz="2400" b="1" dirty="0"/>
          </a:p>
        </p:txBody>
      </p:sp>
      <p:sp>
        <p:nvSpPr>
          <p:cNvPr id="6" name="CasellaDiTesto 5"/>
          <p:cNvSpPr txBox="1"/>
          <p:nvPr/>
        </p:nvSpPr>
        <p:spPr>
          <a:xfrm>
            <a:off x="1835696" y="5949280"/>
            <a:ext cx="5544616" cy="461665"/>
          </a:xfrm>
          <a:prstGeom prst="rect">
            <a:avLst/>
          </a:prstGeom>
          <a:noFill/>
        </p:spPr>
        <p:txBody>
          <a:bodyPr wrap="square" rtlCol="0">
            <a:spAutoFit/>
          </a:bodyPr>
          <a:lstStyle/>
          <a:p>
            <a:pPr algn="ctr"/>
            <a:r>
              <a:rPr lang="en-US" sz="2400" b="1" dirty="0" smtClean="0"/>
              <a:t>Emergence of Life in Test Tube</a:t>
            </a:r>
            <a:endParaRPr lang="en-US" sz="2400" b="1" dirty="0"/>
          </a:p>
        </p:txBody>
      </p:sp>
      <p:pic>
        <p:nvPicPr>
          <p:cNvPr id="1030"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415078" y="3952219"/>
            <a:ext cx="628650" cy="8286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171238" y="3452633"/>
            <a:ext cx="419100" cy="8191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979712" y="3592179"/>
            <a:ext cx="676275" cy="6762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3" name="Picture 9"/>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771800" y="3520171"/>
            <a:ext cx="790575" cy="6667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4" name="Picture 10"/>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2267744" y="4380844"/>
            <a:ext cx="1009650" cy="4000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5" name="Picture 11"/>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rot="6105913">
            <a:off x="3463882" y="4074516"/>
            <a:ext cx="702436" cy="66111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CasellaDiTesto 6"/>
          <p:cNvSpPr txBox="1"/>
          <p:nvPr/>
        </p:nvSpPr>
        <p:spPr>
          <a:xfrm>
            <a:off x="3618019" y="3634570"/>
            <a:ext cx="881973" cy="461665"/>
          </a:xfrm>
          <a:prstGeom prst="rect">
            <a:avLst/>
          </a:prstGeom>
          <a:noFill/>
        </p:spPr>
        <p:txBody>
          <a:bodyPr wrap="none" rtlCol="0">
            <a:spAutoFit/>
          </a:bodyPr>
          <a:lstStyle/>
          <a:p>
            <a:pPr algn="ctr"/>
            <a:r>
              <a:rPr lang="en-US" sz="1200" b="1" i="1" dirty="0"/>
              <a:t>l</a:t>
            </a:r>
            <a:r>
              <a:rPr lang="en-US" sz="1200" b="1" i="1" dirty="0" smtClean="0"/>
              <a:t>ipid </a:t>
            </a:r>
          </a:p>
          <a:p>
            <a:pPr algn="ctr"/>
            <a:r>
              <a:rPr lang="en-US" sz="1200" b="1" i="1" dirty="0" smtClean="0"/>
              <a:t>membrane</a:t>
            </a:r>
            <a:endParaRPr lang="en-US" sz="1200" b="1" i="1" dirty="0"/>
          </a:p>
        </p:txBody>
      </p:sp>
      <p:pic>
        <p:nvPicPr>
          <p:cNvPr id="1036" name="Picture 12"/>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5076056" y="3520171"/>
            <a:ext cx="1080120" cy="86409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cxnSp>
        <p:nvCxnSpPr>
          <p:cNvPr id="10" name="Connettore 2 9"/>
          <p:cNvCxnSpPr/>
          <p:nvPr/>
        </p:nvCxnSpPr>
        <p:spPr>
          <a:xfrm>
            <a:off x="4401696" y="4096235"/>
            <a:ext cx="432048" cy="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037" name="Picture 13"/>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228184" y="3866629"/>
            <a:ext cx="1488837" cy="9305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6" name="Text Box 16"/>
          <p:cNvSpPr txBox="1">
            <a:spLocks noChangeArrowheads="1"/>
          </p:cNvSpPr>
          <p:nvPr/>
        </p:nvSpPr>
        <p:spPr bwMode="auto">
          <a:xfrm>
            <a:off x="107504" y="764704"/>
            <a:ext cx="892899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000" b="1" dirty="0" smtClean="0">
                <a:latin typeface="Arial" charset="0"/>
              </a:rPr>
              <a:t>Is it possible to construct a simplified cell from separated molecules?</a:t>
            </a:r>
            <a:r>
              <a:rPr lang="en-US" altLang="en-US" sz="2000" b="1" baseline="30000" dirty="0" smtClean="0">
                <a:latin typeface="Arial" charset="0"/>
              </a:rPr>
              <a:t>(</a:t>
            </a:r>
            <a:r>
              <a:rPr lang="en-US" altLang="en-US" sz="2000" b="1" dirty="0" smtClean="0">
                <a:latin typeface="Arial" charset="0"/>
              </a:rPr>
              <a:t>*</a:t>
            </a:r>
            <a:r>
              <a:rPr lang="en-US" altLang="en-US" sz="2000" b="1" baseline="30000" dirty="0" smtClean="0">
                <a:latin typeface="Arial" charset="0"/>
              </a:rPr>
              <a:t>)</a:t>
            </a:r>
            <a:endParaRPr lang="en-US" altLang="en-US" sz="2000" b="1" baseline="30000" dirty="0">
              <a:latin typeface="Arial" charset="0"/>
            </a:endParaRPr>
          </a:p>
        </p:txBody>
      </p:sp>
      <p:sp>
        <p:nvSpPr>
          <p:cNvPr id="27" name="Text Box 17"/>
          <p:cNvSpPr txBox="1">
            <a:spLocks noChangeArrowheads="1"/>
          </p:cNvSpPr>
          <p:nvPr/>
        </p:nvSpPr>
        <p:spPr bwMode="auto">
          <a:xfrm>
            <a:off x="40333" y="6557724"/>
            <a:ext cx="3811587"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it-IT" altLang="en-US" sz="1400" baseline="30000" dirty="0" smtClean="0">
                <a:latin typeface="Arial" charset="0"/>
              </a:rPr>
              <a:t>(</a:t>
            </a:r>
            <a:r>
              <a:rPr lang="it-IT" altLang="en-US" sz="1400" dirty="0" smtClean="0">
                <a:latin typeface="Arial" charset="0"/>
              </a:rPr>
              <a:t>*</a:t>
            </a:r>
            <a:r>
              <a:rPr lang="it-IT" altLang="en-US" sz="1400" baseline="30000" dirty="0" smtClean="0">
                <a:latin typeface="Arial" charset="0"/>
              </a:rPr>
              <a:t>) </a:t>
            </a:r>
            <a:r>
              <a:rPr lang="it-IT" altLang="en-US" sz="1400" dirty="0" err="1" smtClean="0">
                <a:latin typeface="Arial" charset="0"/>
              </a:rPr>
              <a:t>Luisi’s</a:t>
            </a:r>
            <a:r>
              <a:rPr lang="it-IT" altLang="en-US" sz="1400" dirty="0" smtClean="0">
                <a:latin typeface="Arial" charset="0"/>
              </a:rPr>
              <a:t> </a:t>
            </a:r>
            <a:r>
              <a:rPr lang="it-IT" altLang="en-US" sz="1400" dirty="0" err="1">
                <a:latin typeface="Arial" charset="0"/>
              </a:rPr>
              <a:t>group</a:t>
            </a:r>
            <a:r>
              <a:rPr lang="it-IT" altLang="en-US" sz="1400" dirty="0">
                <a:latin typeface="Arial" charset="0"/>
              </a:rPr>
              <a:t>, ETH </a:t>
            </a:r>
            <a:r>
              <a:rPr lang="it-IT" altLang="en-US" sz="1400" dirty="0" err="1">
                <a:latin typeface="Arial" charset="0"/>
              </a:rPr>
              <a:t>Zurich</a:t>
            </a:r>
            <a:r>
              <a:rPr lang="it-IT" altLang="en-US" sz="1400" dirty="0">
                <a:latin typeface="Arial" charset="0"/>
              </a:rPr>
              <a:t> and Roma3 </a:t>
            </a:r>
            <a:r>
              <a:rPr lang="it-IT" altLang="en-US" sz="1400" dirty="0" err="1">
                <a:latin typeface="Arial" charset="0"/>
              </a:rPr>
              <a:t>Univ</a:t>
            </a:r>
            <a:r>
              <a:rPr lang="it-IT" altLang="en-US" sz="1400" dirty="0">
                <a:latin typeface="Arial" charset="0"/>
              </a:rPr>
              <a:t>.</a:t>
            </a:r>
          </a:p>
        </p:txBody>
      </p:sp>
    </p:spTree>
    <p:extLst>
      <p:ext uri="{BB962C8B-B14F-4D97-AF65-F5344CB8AC3E}">
        <p14:creationId xmlns:p14="http://schemas.microsoft.com/office/powerpoint/2010/main" xmlns="" val="30793401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olo 1"/>
          <p:cNvSpPr>
            <a:spLocks noGrp="1"/>
          </p:cNvSpPr>
          <p:nvPr>
            <p:ph type="title"/>
          </p:nvPr>
        </p:nvSpPr>
        <p:spPr/>
        <p:txBody>
          <a:bodyPr/>
          <a:lstStyle/>
          <a:p>
            <a:r>
              <a:rPr lang="en-US" altLang="en-US" smtClean="0"/>
              <a:t>The notion of minimal cell</a:t>
            </a:r>
          </a:p>
        </p:txBody>
      </p:sp>
      <p:pic>
        <p:nvPicPr>
          <p:cNvPr id="5123" name="Picture 2"/>
          <p:cNvPicPr>
            <a:picLocks noChangeAspect="1" noChangeArrowheads="1"/>
          </p:cNvPicPr>
          <p:nvPr/>
        </p:nvPicPr>
        <p:blipFill>
          <a:blip r:embed="rId2">
            <a:extLst>
              <a:ext uri="{28A0092B-C50C-407E-A947-70E740481C1C}">
                <a14:useLocalDpi xmlns:a14="http://schemas.microsoft.com/office/drawing/2010/main" xmlns="" val="0"/>
              </a:ext>
            </a:extLst>
          </a:blip>
          <a:srcRect l="10571" r="7230"/>
          <a:stretch>
            <a:fillRect/>
          </a:stretch>
        </p:blipFill>
        <p:spPr bwMode="auto">
          <a:xfrm>
            <a:off x="4959350" y="2432050"/>
            <a:ext cx="3879850" cy="3733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CasellaDiTesto 2"/>
          <p:cNvSpPr txBox="1"/>
          <p:nvPr/>
        </p:nvSpPr>
        <p:spPr>
          <a:xfrm>
            <a:off x="250825" y="1484313"/>
            <a:ext cx="4465638" cy="2308225"/>
          </a:xfrm>
          <a:prstGeom prst="rect">
            <a:avLst/>
          </a:prstGeom>
          <a:noFill/>
        </p:spPr>
        <p:txBody>
          <a:bodyPr>
            <a:spAutoFit/>
          </a:bodyPr>
          <a:lstStyle/>
          <a:p>
            <a:pPr>
              <a:defRPr/>
            </a:pPr>
            <a:r>
              <a:rPr lang="en-US" i="1" dirty="0"/>
              <a:t>“…the one having the minimal and sufficient number of components to be called alive. What does “alive” mean? </a:t>
            </a:r>
          </a:p>
          <a:p>
            <a:pPr>
              <a:defRPr/>
            </a:pPr>
            <a:r>
              <a:rPr lang="en-US" i="1" dirty="0"/>
              <a:t>Living at the cellular level means the concomitance of three properties: </a:t>
            </a:r>
          </a:p>
          <a:p>
            <a:pPr marL="285750" indent="-285750">
              <a:buFont typeface="Arial" pitchFamily="34" charset="0"/>
              <a:buChar char="•"/>
              <a:defRPr/>
            </a:pPr>
            <a:r>
              <a:rPr lang="en-US" i="1" dirty="0"/>
              <a:t>self-maintenance (metabolism),</a:t>
            </a:r>
          </a:p>
          <a:p>
            <a:pPr marL="285750" indent="-285750">
              <a:buFont typeface="Arial" pitchFamily="34" charset="0"/>
              <a:buChar char="•"/>
              <a:defRPr/>
            </a:pPr>
            <a:r>
              <a:rPr lang="en-US" i="1" dirty="0"/>
              <a:t>self-reproduction, </a:t>
            </a:r>
          </a:p>
          <a:p>
            <a:pPr marL="285750" indent="-285750">
              <a:buFont typeface="Arial" pitchFamily="34" charset="0"/>
              <a:buChar char="•"/>
              <a:defRPr/>
            </a:pPr>
            <a:r>
              <a:rPr lang="en-US" i="1" dirty="0"/>
              <a:t>and </a:t>
            </a:r>
            <a:r>
              <a:rPr lang="en-US" i="1" dirty="0" err="1"/>
              <a:t>evolvability</a:t>
            </a:r>
            <a:r>
              <a:rPr lang="en-US" i="1" dirty="0"/>
              <a:t>.</a:t>
            </a:r>
            <a:r>
              <a:rPr lang="en-US" dirty="0"/>
              <a:t>”</a:t>
            </a:r>
          </a:p>
        </p:txBody>
      </p:sp>
      <p:sp>
        <p:nvSpPr>
          <p:cNvPr id="5125" name="CasellaDiTesto 3"/>
          <p:cNvSpPr txBox="1">
            <a:spLocks noChangeArrowheads="1"/>
          </p:cNvSpPr>
          <p:nvPr/>
        </p:nvSpPr>
        <p:spPr bwMode="auto">
          <a:xfrm>
            <a:off x="287338" y="4221163"/>
            <a:ext cx="4284662" cy="203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en-US" altLang="en-US" sz="1800"/>
              <a:t>“</a:t>
            </a:r>
            <a:r>
              <a:rPr lang="en-US" altLang="en-US" sz="1800" i="1"/>
              <a:t>A living system is a system capable of self-production and self-maintenance through a regenerative network of processes which takes place within a boundary of its own making and regenerates itself through cognitive or adaptive interactions with the medium</a:t>
            </a:r>
            <a:r>
              <a:rPr lang="en-US" altLang="en-US" sz="1800"/>
              <a:t>.”</a:t>
            </a:r>
          </a:p>
        </p:txBody>
      </p:sp>
      <p:sp>
        <p:nvSpPr>
          <p:cNvPr id="5126" name="CasellaDiTesto 5"/>
          <p:cNvSpPr txBox="1">
            <a:spLocks noChangeArrowheads="1"/>
          </p:cNvSpPr>
          <p:nvPr/>
        </p:nvSpPr>
        <p:spPr bwMode="auto">
          <a:xfrm>
            <a:off x="395288" y="6453188"/>
            <a:ext cx="3108325" cy="27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en-US" altLang="en-US" sz="1200" b="1"/>
              <a:t>Damiamo and Luisi, </a:t>
            </a:r>
            <a:r>
              <a:rPr lang="en-US" altLang="en-US" sz="1200" b="1" i="1"/>
              <a:t>OLEB </a:t>
            </a:r>
            <a:r>
              <a:rPr lang="en-US" altLang="en-US" sz="1200" b="1"/>
              <a:t>(2010) 40 145</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p:cNvSpPr>
            <a:spLocks noGrp="1"/>
          </p:cNvSpPr>
          <p:nvPr>
            <p:ph type="title"/>
          </p:nvPr>
        </p:nvSpPr>
        <p:spPr/>
        <p:txBody>
          <a:bodyPr/>
          <a:lstStyle/>
          <a:p>
            <a:r>
              <a:rPr lang="en-US" altLang="en-US" smtClean="0"/>
              <a:t>Semi-synthetic approach to MC</a:t>
            </a:r>
          </a:p>
        </p:txBody>
      </p:sp>
      <p:grpSp>
        <p:nvGrpSpPr>
          <p:cNvPr id="6147" name="Gruppo 4"/>
          <p:cNvGrpSpPr>
            <a:grpSpLocks/>
          </p:cNvGrpSpPr>
          <p:nvPr/>
        </p:nvGrpSpPr>
        <p:grpSpPr bwMode="auto">
          <a:xfrm>
            <a:off x="330200" y="1484313"/>
            <a:ext cx="8705850" cy="5318125"/>
            <a:chOff x="329892" y="1484784"/>
            <a:chExt cx="8706604" cy="5317559"/>
          </a:xfrm>
        </p:grpSpPr>
        <p:sp>
          <p:nvSpPr>
            <p:cNvPr id="6148" name="CasellaDiTesto 3"/>
            <p:cNvSpPr txBox="1">
              <a:spLocks noChangeArrowheads="1"/>
            </p:cNvSpPr>
            <p:nvPr/>
          </p:nvSpPr>
          <p:spPr bwMode="auto">
            <a:xfrm>
              <a:off x="411583" y="6525344"/>
              <a:ext cx="498450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en-US" altLang="en-US" sz="1200" b="1"/>
                <a:t>Luisi PL, </a:t>
              </a:r>
              <a:r>
                <a:rPr lang="en-US" altLang="en-US" sz="1200" b="1" i="1"/>
                <a:t>OLEB </a:t>
              </a:r>
              <a:r>
                <a:rPr lang="en-US" altLang="en-US" sz="1200" b="1"/>
                <a:t>(2006) 36 605, Stano P, </a:t>
              </a:r>
              <a:r>
                <a:rPr lang="en-US" altLang="en-US" sz="1200" b="1" i="1"/>
                <a:t>ChemComm (</a:t>
              </a:r>
              <a:r>
                <a:rPr lang="en-US" altLang="en-US" sz="1200" b="1"/>
                <a:t>2010) 46 3639</a:t>
              </a:r>
            </a:p>
          </p:txBody>
        </p:sp>
        <p:pic>
          <p:nvPicPr>
            <p:cNvPr id="6149"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38500" y="1484784"/>
              <a:ext cx="2667000" cy="3400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50"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802758" y="4077072"/>
              <a:ext cx="3233738" cy="2566988"/>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51"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29892" y="4437112"/>
              <a:ext cx="2657932" cy="18574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23850" y="765175"/>
            <a:ext cx="4330700" cy="576263"/>
          </a:xfrm>
        </p:spPr>
        <p:txBody>
          <a:bodyPr/>
          <a:lstStyle/>
          <a:p>
            <a:pPr eaLnBrk="1" hangingPunct="1"/>
            <a:r>
              <a:rPr lang="en-GB" altLang="en-US" smtClean="0"/>
              <a:t>Aim of Modeling</a:t>
            </a:r>
          </a:p>
        </p:txBody>
      </p:sp>
      <p:sp>
        <p:nvSpPr>
          <p:cNvPr id="7171" name="Text Box 3"/>
          <p:cNvSpPr txBox="1">
            <a:spLocks noChangeArrowheads="1"/>
          </p:cNvSpPr>
          <p:nvPr/>
        </p:nvSpPr>
        <p:spPr bwMode="auto">
          <a:xfrm>
            <a:off x="58738" y="3536950"/>
            <a:ext cx="4837112" cy="27717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lgn="ctr">
                <a:solidFill>
                  <a:srgbClr val="75301B"/>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ts val="600"/>
              </a:spcBef>
              <a:buFontTx/>
              <a:buNone/>
            </a:pPr>
            <a:r>
              <a:rPr lang="en-GB" altLang="en-US" sz="1600">
                <a:solidFill>
                  <a:srgbClr val="13264A"/>
                </a:solidFill>
                <a:latin typeface="Verdana" pitchFamily="34" charset="0"/>
              </a:rPr>
              <a:t>Theoretical approaches:</a:t>
            </a:r>
          </a:p>
          <a:p>
            <a:pPr algn="just" eaLnBrk="1" hangingPunct="1">
              <a:spcBef>
                <a:spcPts val="600"/>
              </a:spcBef>
            </a:pPr>
            <a:r>
              <a:rPr lang="en-GB" altLang="en-US" sz="1600" b="1">
                <a:solidFill>
                  <a:srgbClr val="13264A"/>
                </a:solidFill>
                <a:latin typeface="Verdana" pitchFamily="34" charset="0"/>
              </a:rPr>
              <a:t> Deterministic </a:t>
            </a:r>
          </a:p>
          <a:p>
            <a:pPr algn="just" eaLnBrk="1" hangingPunct="1">
              <a:spcBef>
                <a:spcPts val="600"/>
              </a:spcBef>
            </a:pPr>
            <a:r>
              <a:rPr lang="en-GB" altLang="en-US" sz="1600" b="1">
                <a:solidFill>
                  <a:srgbClr val="13264A"/>
                </a:solidFill>
                <a:latin typeface="Verdana" pitchFamily="34" charset="0"/>
              </a:rPr>
              <a:t> Stochastic </a:t>
            </a:r>
          </a:p>
          <a:p>
            <a:pPr algn="just" eaLnBrk="1" hangingPunct="1">
              <a:spcBef>
                <a:spcPts val="600"/>
              </a:spcBef>
              <a:buFontTx/>
              <a:buNone/>
            </a:pPr>
            <a:r>
              <a:rPr lang="en-GB" altLang="en-US" sz="1600">
                <a:solidFill>
                  <a:srgbClr val="13264A"/>
                </a:solidFill>
                <a:latin typeface="Verdana" pitchFamily="34" charset="0"/>
              </a:rPr>
              <a:t>Theoretical models have been developed in order to analyse the feasibility of minimal cell models (</a:t>
            </a:r>
            <a:r>
              <a:rPr lang="en-GB" altLang="en-US" sz="1600" i="1">
                <a:solidFill>
                  <a:srgbClr val="13264A"/>
                </a:solidFill>
                <a:latin typeface="Verdana" pitchFamily="34" charset="0"/>
              </a:rPr>
              <a:t>protocells</a:t>
            </a:r>
            <a:r>
              <a:rPr lang="en-GB" altLang="en-US" sz="1600">
                <a:solidFill>
                  <a:srgbClr val="13264A"/>
                </a:solidFill>
                <a:latin typeface="Verdana" pitchFamily="34" charset="0"/>
              </a:rPr>
              <a:t>) able to exhibit:</a:t>
            </a:r>
          </a:p>
          <a:p>
            <a:pPr algn="just" eaLnBrk="1" hangingPunct="1">
              <a:spcBef>
                <a:spcPts val="600"/>
              </a:spcBef>
            </a:pPr>
            <a:r>
              <a:rPr lang="en-GB" altLang="en-US" sz="1600">
                <a:solidFill>
                  <a:srgbClr val="13264A"/>
                </a:solidFill>
                <a:latin typeface="Verdana" pitchFamily="34" charset="0"/>
              </a:rPr>
              <a:t>Self-maintenance</a:t>
            </a:r>
          </a:p>
          <a:p>
            <a:pPr algn="just" eaLnBrk="1" hangingPunct="1">
              <a:spcBef>
                <a:spcPts val="600"/>
              </a:spcBef>
            </a:pPr>
            <a:r>
              <a:rPr lang="en-GB" altLang="en-US" sz="1600">
                <a:solidFill>
                  <a:srgbClr val="13264A"/>
                </a:solidFill>
                <a:latin typeface="Verdana" pitchFamily="34" charset="0"/>
              </a:rPr>
              <a:t>Self-reproduction</a:t>
            </a:r>
          </a:p>
          <a:p>
            <a:pPr algn="just" eaLnBrk="1" hangingPunct="1">
              <a:spcBef>
                <a:spcPts val="600"/>
              </a:spcBef>
            </a:pPr>
            <a:r>
              <a:rPr lang="en-GB" altLang="en-US" sz="1600">
                <a:solidFill>
                  <a:srgbClr val="13264A"/>
                </a:solidFill>
                <a:latin typeface="Verdana" pitchFamily="34" charset="0"/>
              </a:rPr>
              <a:t>Evolution</a:t>
            </a:r>
          </a:p>
        </p:txBody>
      </p:sp>
      <p:sp>
        <p:nvSpPr>
          <p:cNvPr id="7172" name="Text Box 4"/>
          <p:cNvSpPr txBox="1">
            <a:spLocks noChangeArrowheads="1"/>
          </p:cNvSpPr>
          <p:nvPr/>
        </p:nvSpPr>
        <p:spPr bwMode="auto">
          <a:xfrm>
            <a:off x="214313" y="1700213"/>
            <a:ext cx="4645025" cy="998537"/>
          </a:xfrm>
          <a:prstGeom prst="rect">
            <a:avLst/>
          </a:prstGeom>
          <a:noFill/>
          <a:ln w="28575" algn="ctr">
            <a:solidFill>
              <a:srgbClr val="99CCFF"/>
            </a:solidFill>
            <a:miter lim="800000"/>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82800" rIns="90000" bIns="82800">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en-GB" altLang="en-US" sz="1800">
                <a:solidFill>
                  <a:srgbClr val="13264A"/>
                </a:solidFill>
                <a:latin typeface="Verdana" pitchFamily="34" charset="0"/>
              </a:rPr>
              <a:t>Bridging the gap between </a:t>
            </a:r>
            <a:r>
              <a:rPr lang="en-GB" altLang="en-US" sz="1800" i="1">
                <a:solidFill>
                  <a:srgbClr val="13264A"/>
                </a:solidFill>
                <a:latin typeface="Verdana" pitchFamily="34" charset="0"/>
              </a:rPr>
              <a:t>in silico</a:t>
            </a:r>
            <a:r>
              <a:rPr lang="en-GB" altLang="en-US" sz="1800">
                <a:solidFill>
                  <a:srgbClr val="13264A"/>
                </a:solidFill>
                <a:latin typeface="Verdana" pitchFamily="34" charset="0"/>
              </a:rPr>
              <a:t> and </a:t>
            </a:r>
            <a:r>
              <a:rPr lang="en-GB" altLang="en-US" sz="1800" i="1">
                <a:solidFill>
                  <a:srgbClr val="13264A"/>
                </a:solidFill>
                <a:latin typeface="Verdana" pitchFamily="34" charset="0"/>
              </a:rPr>
              <a:t>in vitro</a:t>
            </a:r>
            <a:r>
              <a:rPr lang="en-GB" altLang="en-US" sz="1800">
                <a:solidFill>
                  <a:srgbClr val="13264A"/>
                </a:solidFill>
                <a:latin typeface="Verdana" pitchFamily="34" charset="0"/>
              </a:rPr>
              <a:t> experiments in the bottom-up approach to the minimal artificial cell</a:t>
            </a:r>
          </a:p>
        </p:txBody>
      </p:sp>
      <p:sp>
        <p:nvSpPr>
          <p:cNvPr id="7173" name="AutoShape 6"/>
          <p:cNvSpPr>
            <a:spLocks noChangeArrowheads="1"/>
          </p:cNvSpPr>
          <p:nvPr/>
        </p:nvSpPr>
        <p:spPr bwMode="auto">
          <a:xfrm>
            <a:off x="2339975" y="2924175"/>
            <a:ext cx="719138" cy="455613"/>
          </a:xfrm>
          <a:prstGeom prst="downArrow">
            <a:avLst>
              <a:gd name="adj1" fmla="val 50111"/>
              <a:gd name="adj2" fmla="val 45000"/>
            </a:avLst>
          </a:prstGeom>
          <a:solidFill>
            <a:srgbClr val="99CCFF"/>
          </a:solidFill>
          <a:ln w="9525" algn="ctr">
            <a:solidFill>
              <a:srgbClr val="13264A"/>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nchor="ct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endParaRPr lang="en-US" altLang="en-US" sz="1800"/>
          </a:p>
        </p:txBody>
      </p:sp>
      <p:sp>
        <p:nvSpPr>
          <p:cNvPr id="80905" name="Text Box 9"/>
          <p:cNvSpPr txBox="1">
            <a:spLocks noChangeArrowheads="1"/>
          </p:cNvSpPr>
          <p:nvPr/>
        </p:nvSpPr>
        <p:spPr bwMode="auto">
          <a:xfrm>
            <a:off x="6086475" y="2538413"/>
            <a:ext cx="1512888" cy="523875"/>
          </a:xfrm>
          <a:prstGeom prst="rect">
            <a:avLst/>
          </a:prstGeom>
          <a:noFill/>
          <a:ln w="9525">
            <a:solidFill>
              <a:srgbClr val="13264A"/>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ctr">
              <a:defRPr/>
            </a:pPr>
            <a:r>
              <a:rPr lang="en-US" sz="1400" dirty="0" smtClean="0">
                <a:effectLst>
                  <a:outerShdw blurRad="38100" dist="38100" dir="2700000" algn="tl">
                    <a:srgbClr val="C0C0C0"/>
                  </a:outerShdw>
                </a:effectLst>
                <a:latin typeface="Verdana" pitchFamily="34" charset="0"/>
              </a:rPr>
              <a:t>Protocell </a:t>
            </a:r>
            <a:r>
              <a:rPr lang="en-US" sz="1400" dirty="0">
                <a:effectLst>
                  <a:outerShdw blurRad="38100" dist="38100" dir="2700000" algn="tl">
                    <a:srgbClr val="C0C0C0"/>
                  </a:outerShdw>
                </a:effectLst>
                <a:latin typeface="Verdana" pitchFamily="34" charset="0"/>
              </a:rPr>
              <a:t>Model</a:t>
            </a:r>
          </a:p>
        </p:txBody>
      </p:sp>
      <p:cxnSp>
        <p:nvCxnSpPr>
          <p:cNvPr id="7175" name="AutoShape 10"/>
          <p:cNvCxnSpPr>
            <a:cxnSpLocks noChangeShapeType="1"/>
            <a:stCxn id="80905" idx="1"/>
            <a:endCxn id="7184" idx="0"/>
          </p:cNvCxnSpPr>
          <p:nvPr/>
        </p:nvCxnSpPr>
        <p:spPr bwMode="auto">
          <a:xfrm rot="10800000" flipV="1">
            <a:off x="5730875" y="2800350"/>
            <a:ext cx="355600" cy="341313"/>
          </a:xfrm>
          <a:prstGeom prst="bentConnector2">
            <a:avLst/>
          </a:prstGeom>
          <a:noFill/>
          <a:ln w="57150">
            <a:solidFill>
              <a:srgbClr val="13264A"/>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176" name="AutoShape 11"/>
          <p:cNvCxnSpPr>
            <a:cxnSpLocks noChangeShapeType="1"/>
            <a:stCxn id="80905" idx="3"/>
            <a:endCxn id="7185" idx="0"/>
          </p:cNvCxnSpPr>
          <p:nvPr/>
        </p:nvCxnSpPr>
        <p:spPr bwMode="auto">
          <a:xfrm>
            <a:off x="7599363" y="2800350"/>
            <a:ext cx="436562" cy="346075"/>
          </a:xfrm>
          <a:prstGeom prst="bentConnector2">
            <a:avLst/>
          </a:prstGeom>
          <a:noFill/>
          <a:ln w="57150">
            <a:solidFill>
              <a:srgbClr val="13264A"/>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7177" name="Text Box 12"/>
          <p:cNvSpPr txBox="1">
            <a:spLocks noChangeArrowheads="1"/>
          </p:cNvSpPr>
          <p:nvPr/>
        </p:nvSpPr>
        <p:spPr bwMode="auto">
          <a:xfrm>
            <a:off x="4926013" y="3851275"/>
            <a:ext cx="1620837" cy="739775"/>
          </a:xfrm>
          <a:prstGeom prst="rect">
            <a:avLst/>
          </a:prstGeom>
          <a:solidFill>
            <a:srgbClr val="99CCFF"/>
          </a:solidFill>
          <a:ln w="9525">
            <a:solidFill>
              <a:srgbClr val="13264A"/>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US" altLang="en-US" sz="1400">
                <a:latin typeface="Verdana" pitchFamily="34" charset="0"/>
              </a:rPr>
              <a:t>Numerical Solutions (MATLAB)</a:t>
            </a:r>
          </a:p>
        </p:txBody>
      </p:sp>
      <p:cxnSp>
        <p:nvCxnSpPr>
          <p:cNvPr id="7178" name="AutoShape 13"/>
          <p:cNvCxnSpPr>
            <a:cxnSpLocks noChangeShapeType="1"/>
            <a:stCxn id="7184" idx="2"/>
            <a:endCxn id="7177" idx="0"/>
          </p:cNvCxnSpPr>
          <p:nvPr/>
        </p:nvCxnSpPr>
        <p:spPr bwMode="auto">
          <a:xfrm>
            <a:off x="5730875" y="3455988"/>
            <a:ext cx="6350" cy="395287"/>
          </a:xfrm>
          <a:prstGeom prst="straightConnector1">
            <a:avLst/>
          </a:prstGeom>
          <a:noFill/>
          <a:ln w="57150">
            <a:solidFill>
              <a:srgbClr val="13264A"/>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7179" name="Text Box 14"/>
          <p:cNvSpPr txBox="1">
            <a:spLocks noChangeArrowheads="1"/>
          </p:cNvSpPr>
          <p:nvPr/>
        </p:nvSpPr>
        <p:spPr bwMode="auto">
          <a:xfrm>
            <a:off x="7070725" y="3886200"/>
            <a:ext cx="1941513" cy="739775"/>
          </a:xfrm>
          <a:prstGeom prst="rect">
            <a:avLst/>
          </a:prstGeom>
          <a:solidFill>
            <a:schemeClr val="accent1"/>
          </a:solidFill>
          <a:ln w="9525">
            <a:solidFill>
              <a:srgbClr val="13264A"/>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US" altLang="en-US" sz="1400">
                <a:solidFill>
                  <a:srgbClr val="13264A"/>
                </a:solidFill>
                <a:latin typeface="Verdana" pitchFamily="34" charset="0"/>
              </a:rPr>
              <a:t>Monte Carlo Simulations (ENVIRONMENT)</a:t>
            </a:r>
          </a:p>
        </p:txBody>
      </p:sp>
      <p:cxnSp>
        <p:nvCxnSpPr>
          <p:cNvPr id="7180" name="AutoShape 15"/>
          <p:cNvCxnSpPr>
            <a:cxnSpLocks noChangeShapeType="1"/>
            <a:stCxn id="7185" idx="2"/>
            <a:endCxn id="7179" idx="0"/>
          </p:cNvCxnSpPr>
          <p:nvPr/>
        </p:nvCxnSpPr>
        <p:spPr bwMode="auto">
          <a:xfrm>
            <a:off x="8035925" y="3460750"/>
            <a:ext cx="6350" cy="425450"/>
          </a:xfrm>
          <a:prstGeom prst="straightConnector1">
            <a:avLst/>
          </a:prstGeom>
          <a:noFill/>
          <a:ln w="57150">
            <a:solidFill>
              <a:srgbClr val="13264A"/>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7181" name="Text Box 16"/>
          <p:cNvSpPr txBox="1">
            <a:spLocks noChangeArrowheads="1"/>
          </p:cNvSpPr>
          <p:nvPr/>
        </p:nvSpPr>
        <p:spPr bwMode="auto">
          <a:xfrm>
            <a:off x="6203950" y="5926138"/>
            <a:ext cx="1444625" cy="739775"/>
          </a:xfrm>
          <a:prstGeom prst="rect">
            <a:avLst/>
          </a:prstGeom>
          <a:noFill/>
          <a:ln w="9525">
            <a:solidFill>
              <a:srgbClr val="13264A"/>
            </a:solidFill>
            <a:miter lim="800000"/>
            <a:headEnd/>
            <a:tailEnd/>
          </a:ln>
          <a:effectLst/>
          <a:extLst>
            <a:ext uri="{909E8E84-426E-40DD-AFC4-6F175D3DCCD1}">
              <a14:hiddenFill xmlns:a14="http://schemas.microsoft.com/office/drawing/2010/main" xmlns="">
                <a:solidFill>
                  <a:schemeClr val="tx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US" altLang="en-US" sz="1400">
                <a:latin typeface="Verdana" pitchFamily="34" charset="0"/>
              </a:rPr>
              <a:t>Time evolution</a:t>
            </a:r>
            <a:br>
              <a:rPr lang="en-US" altLang="en-US" sz="1400">
                <a:latin typeface="Verdana" pitchFamily="34" charset="0"/>
              </a:rPr>
            </a:br>
            <a:r>
              <a:rPr lang="en-US" altLang="en-US" sz="1400">
                <a:latin typeface="Verdana" pitchFamily="34" charset="0"/>
              </a:rPr>
              <a:t>comparison</a:t>
            </a:r>
          </a:p>
        </p:txBody>
      </p:sp>
      <p:cxnSp>
        <p:nvCxnSpPr>
          <p:cNvPr id="7182" name="AutoShape 17"/>
          <p:cNvCxnSpPr>
            <a:cxnSpLocks noChangeShapeType="1"/>
            <a:stCxn id="7208" idx="2"/>
            <a:endCxn id="7181" idx="3"/>
          </p:cNvCxnSpPr>
          <p:nvPr/>
        </p:nvCxnSpPr>
        <p:spPr bwMode="auto">
          <a:xfrm rot="5400000">
            <a:off x="7560469" y="5809456"/>
            <a:ext cx="574675" cy="398463"/>
          </a:xfrm>
          <a:prstGeom prst="bentConnector2">
            <a:avLst/>
          </a:prstGeom>
          <a:noFill/>
          <a:ln w="57150">
            <a:solidFill>
              <a:srgbClr val="13264A"/>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183" name="AutoShape 18"/>
          <p:cNvCxnSpPr>
            <a:cxnSpLocks noChangeShapeType="1"/>
            <a:stCxn id="7206" idx="2"/>
            <a:endCxn id="7181" idx="1"/>
          </p:cNvCxnSpPr>
          <p:nvPr/>
        </p:nvCxnSpPr>
        <p:spPr bwMode="auto">
          <a:xfrm rot="16200000" flipH="1">
            <a:off x="5692775" y="5784850"/>
            <a:ext cx="561975" cy="460375"/>
          </a:xfrm>
          <a:prstGeom prst="bentConnector2">
            <a:avLst/>
          </a:prstGeom>
          <a:noFill/>
          <a:ln w="57150">
            <a:solidFill>
              <a:srgbClr val="13264A"/>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7184" name="Text Box 19"/>
          <p:cNvSpPr txBox="1">
            <a:spLocks noChangeArrowheads="1"/>
          </p:cNvSpPr>
          <p:nvPr/>
        </p:nvSpPr>
        <p:spPr bwMode="auto">
          <a:xfrm>
            <a:off x="4932363" y="3141663"/>
            <a:ext cx="1595437" cy="314325"/>
          </a:xfrm>
          <a:prstGeom prst="rect">
            <a:avLst/>
          </a:prstGeom>
          <a:solidFill>
            <a:srgbClr val="99CCFF"/>
          </a:solidFill>
          <a:ln w="9525">
            <a:solidFill>
              <a:srgbClr val="13264A"/>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US" altLang="en-US" sz="1400">
                <a:latin typeface="Verdana" pitchFamily="34" charset="0"/>
              </a:rPr>
              <a:t>ODE Set</a:t>
            </a:r>
          </a:p>
        </p:txBody>
      </p:sp>
      <p:sp>
        <p:nvSpPr>
          <p:cNvPr id="7185" name="Text Box 20"/>
          <p:cNvSpPr txBox="1">
            <a:spLocks noChangeArrowheads="1"/>
          </p:cNvSpPr>
          <p:nvPr/>
        </p:nvSpPr>
        <p:spPr bwMode="auto">
          <a:xfrm>
            <a:off x="7107238" y="3146425"/>
            <a:ext cx="1857375" cy="314325"/>
          </a:xfrm>
          <a:prstGeom prst="rect">
            <a:avLst/>
          </a:prstGeom>
          <a:solidFill>
            <a:schemeClr val="accent1"/>
          </a:solidFill>
          <a:ln w="9525">
            <a:solidFill>
              <a:srgbClr val="13264A"/>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US" altLang="en-US" sz="1400">
                <a:solidFill>
                  <a:srgbClr val="13264A"/>
                </a:solidFill>
                <a:latin typeface="Verdana" pitchFamily="34" charset="0"/>
              </a:rPr>
              <a:t>Master Equation</a:t>
            </a:r>
          </a:p>
        </p:txBody>
      </p:sp>
      <p:graphicFrame>
        <p:nvGraphicFramePr>
          <p:cNvPr id="4146" name="Group 50"/>
          <p:cNvGraphicFramePr>
            <a:graphicFrameLocks noGrp="1"/>
          </p:cNvGraphicFramePr>
          <p:nvPr/>
        </p:nvGraphicFramePr>
        <p:xfrm>
          <a:off x="5111750" y="765175"/>
          <a:ext cx="3770313" cy="1565280"/>
        </p:xfrm>
        <a:graphic>
          <a:graphicData uri="http://schemas.openxmlformats.org/drawingml/2006/table">
            <a:tbl>
              <a:tblPr/>
              <a:tblGrid>
                <a:gridCol w="1790700"/>
                <a:gridCol w="1979613"/>
              </a:tblGrid>
              <a:tr h="27647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200" b="1" i="0" u="none" strike="noStrike" cap="none" normalizeH="0" baseline="0" dirty="0" smtClean="0">
                          <a:ln>
                            <a:noFill/>
                          </a:ln>
                          <a:solidFill>
                            <a:schemeClr val="accent1"/>
                          </a:solidFill>
                          <a:effectLst/>
                          <a:latin typeface="Arial" charset="0"/>
                          <a:cs typeface="Arial" charset="0"/>
                        </a:rPr>
                        <a:t>Deterministic</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3264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200" b="1" i="0" u="none" strike="noStrike" cap="none" normalizeH="0" baseline="0" smtClean="0">
                          <a:ln>
                            <a:noFill/>
                          </a:ln>
                          <a:solidFill>
                            <a:schemeClr val="accent1"/>
                          </a:solidFill>
                          <a:effectLst/>
                          <a:latin typeface="Arial" charset="0"/>
                          <a:cs typeface="Arial" charset="0"/>
                        </a:rPr>
                        <a:t>Stochastic</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3264A"/>
                    </a:solidFill>
                  </a:tcPr>
                </a:tc>
              </a:tr>
              <a:tr h="2764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smtClean="0">
                          <a:ln>
                            <a:noFill/>
                          </a:ln>
                          <a:solidFill>
                            <a:srgbClr val="13264A"/>
                          </a:solidFill>
                          <a:effectLst/>
                          <a:latin typeface="Arial" charset="0"/>
                          <a:cs typeface="Arial" charset="0"/>
                        </a:rPr>
                        <a:t>Macroscopic</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smtClean="0">
                          <a:ln>
                            <a:noFill/>
                          </a:ln>
                          <a:solidFill>
                            <a:srgbClr val="13264A"/>
                          </a:solidFill>
                          <a:effectLst/>
                          <a:latin typeface="Arial" charset="0"/>
                          <a:cs typeface="Arial" charset="0"/>
                        </a:rPr>
                        <a:t>Microscopic</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5935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dirty="0" smtClean="0">
                          <a:ln>
                            <a:noFill/>
                          </a:ln>
                          <a:solidFill>
                            <a:srgbClr val="13264A"/>
                          </a:solidFill>
                          <a:effectLst/>
                          <a:latin typeface="Arial" charset="0"/>
                          <a:cs typeface="Arial" charset="0"/>
                        </a:rPr>
                        <a:t>Positive real numbers of Molecules</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dirty="0" smtClean="0">
                          <a:ln>
                            <a:noFill/>
                          </a:ln>
                          <a:solidFill>
                            <a:srgbClr val="13264A"/>
                          </a:solidFill>
                          <a:effectLst/>
                          <a:latin typeface="Arial" charset="0"/>
                          <a:cs typeface="Arial" charset="0"/>
                        </a:rPr>
                        <a:t>Integer numbers of Molecules</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2764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smtClean="0">
                          <a:ln>
                            <a:noFill/>
                          </a:ln>
                          <a:solidFill>
                            <a:srgbClr val="13264A"/>
                          </a:solidFill>
                          <a:effectLst/>
                          <a:latin typeface="Arial" charset="0"/>
                          <a:cs typeface="Arial" charset="0"/>
                        </a:rPr>
                        <a:t>Reaction Rates</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smtClean="0">
                          <a:ln>
                            <a:noFill/>
                          </a:ln>
                          <a:solidFill>
                            <a:srgbClr val="13264A"/>
                          </a:solidFill>
                          <a:effectLst/>
                          <a:latin typeface="Arial" charset="0"/>
                          <a:cs typeface="Arial" charset="0"/>
                        </a:rPr>
                        <a:t>Propensity Probabilities</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2764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smtClean="0">
                          <a:ln>
                            <a:noFill/>
                          </a:ln>
                          <a:solidFill>
                            <a:srgbClr val="13264A"/>
                          </a:solidFill>
                          <a:effectLst/>
                          <a:latin typeface="Arial" charset="0"/>
                          <a:cs typeface="Arial" charset="0"/>
                        </a:rPr>
                        <a:t>Average Behaviour</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9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dirty="0" smtClean="0">
                          <a:ln>
                            <a:noFill/>
                          </a:ln>
                          <a:solidFill>
                            <a:srgbClr val="13264A"/>
                          </a:solidFill>
                          <a:effectLst/>
                          <a:latin typeface="Arial" charset="0"/>
                          <a:cs typeface="Arial" charset="0"/>
                        </a:rPr>
                        <a:t>Average + Fluctuations</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7206" name="Text Box 12"/>
          <p:cNvSpPr txBox="1">
            <a:spLocks noChangeArrowheads="1"/>
          </p:cNvSpPr>
          <p:nvPr/>
        </p:nvSpPr>
        <p:spPr bwMode="auto">
          <a:xfrm>
            <a:off x="4932363" y="4994275"/>
            <a:ext cx="1620837" cy="739775"/>
          </a:xfrm>
          <a:prstGeom prst="rect">
            <a:avLst/>
          </a:prstGeom>
          <a:solidFill>
            <a:srgbClr val="99CCFF"/>
          </a:solidFill>
          <a:ln w="9525">
            <a:solidFill>
              <a:srgbClr val="13264A"/>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US" altLang="en-US" sz="1400">
                <a:latin typeface="Verdana" pitchFamily="34" charset="0"/>
              </a:rPr>
              <a:t>Single cell</a:t>
            </a:r>
            <a:br>
              <a:rPr lang="en-US" altLang="en-US" sz="1400">
                <a:latin typeface="Verdana" pitchFamily="34" charset="0"/>
              </a:rPr>
            </a:br>
            <a:r>
              <a:rPr lang="en-US" altLang="en-US" sz="1400">
                <a:latin typeface="Verdana" pitchFamily="34" charset="0"/>
              </a:rPr>
              <a:t>average</a:t>
            </a:r>
            <a:br>
              <a:rPr lang="en-US" altLang="en-US" sz="1400">
                <a:latin typeface="Verdana" pitchFamily="34" charset="0"/>
              </a:rPr>
            </a:br>
            <a:r>
              <a:rPr lang="en-US" altLang="en-US" sz="1400">
                <a:latin typeface="Verdana" pitchFamily="34" charset="0"/>
              </a:rPr>
              <a:t>behavior</a:t>
            </a:r>
          </a:p>
        </p:txBody>
      </p:sp>
      <p:cxnSp>
        <p:nvCxnSpPr>
          <p:cNvPr id="7207" name="AutoShape 13"/>
          <p:cNvCxnSpPr>
            <a:cxnSpLocks noChangeShapeType="1"/>
            <a:stCxn id="7177" idx="2"/>
            <a:endCxn id="7206" idx="0"/>
          </p:cNvCxnSpPr>
          <p:nvPr/>
        </p:nvCxnSpPr>
        <p:spPr bwMode="auto">
          <a:xfrm>
            <a:off x="5737225" y="4591050"/>
            <a:ext cx="6350" cy="403225"/>
          </a:xfrm>
          <a:prstGeom prst="straightConnector1">
            <a:avLst/>
          </a:prstGeom>
          <a:noFill/>
          <a:ln w="57150">
            <a:solidFill>
              <a:srgbClr val="13264A"/>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7208" name="Text Box 12"/>
          <p:cNvSpPr txBox="1">
            <a:spLocks noChangeArrowheads="1"/>
          </p:cNvSpPr>
          <p:nvPr/>
        </p:nvSpPr>
        <p:spPr bwMode="auto">
          <a:xfrm>
            <a:off x="7235825" y="4981575"/>
            <a:ext cx="1620838" cy="739775"/>
          </a:xfrm>
          <a:prstGeom prst="rect">
            <a:avLst/>
          </a:prstGeom>
          <a:solidFill>
            <a:srgbClr val="99CCFF"/>
          </a:solidFill>
          <a:ln w="9525">
            <a:solidFill>
              <a:srgbClr val="13264A"/>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US" altLang="en-US" sz="1400">
                <a:latin typeface="Verdana" pitchFamily="34" charset="0"/>
              </a:rPr>
              <a:t>Protocell</a:t>
            </a:r>
            <a:br>
              <a:rPr lang="en-US" altLang="en-US" sz="1400">
                <a:latin typeface="Verdana" pitchFamily="34" charset="0"/>
              </a:rPr>
            </a:br>
            <a:r>
              <a:rPr lang="en-US" altLang="en-US" sz="1400">
                <a:latin typeface="Verdana" pitchFamily="34" charset="0"/>
              </a:rPr>
              <a:t>Population</a:t>
            </a:r>
            <a:br>
              <a:rPr lang="en-US" altLang="en-US" sz="1400">
                <a:latin typeface="Verdana" pitchFamily="34" charset="0"/>
              </a:rPr>
            </a:br>
            <a:r>
              <a:rPr lang="en-US" altLang="en-US" sz="1400">
                <a:latin typeface="Verdana" pitchFamily="34" charset="0"/>
              </a:rPr>
              <a:t>behavior</a:t>
            </a:r>
          </a:p>
        </p:txBody>
      </p:sp>
      <p:cxnSp>
        <p:nvCxnSpPr>
          <p:cNvPr id="7209" name="AutoShape 13"/>
          <p:cNvCxnSpPr>
            <a:cxnSpLocks noChangeShapeType="1"/>
            <a:stCxn id="7179" idx="2"/>
            <a:endCxn id="7208" idx="0"/>
          </p:cNvCxnSpPr>
          <p:nvPr/>
        </p:nvCxnSpPr>
        <p:spPr bwMode="auto">
          <a:xfrm>
            <a:off x="8042275" y="4625975"/>
            <a:ext cx="4763" cy="355600"/>
          </a:xfrm>
          <a:prstGeom prst="straightConnector1">
            <a:avLst/>
          </a:prstGeom>
          <a:noFill/>
          <a:ln w="57150">
            <a:solidFill>
              <a:srgbClr val="13264A"/>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defRPr/>
            </a:pPr>
            <a:r>
              <a:rPr lang="en-US" dirty="0" smtClean="0"/>
              <a:t>GFP Expression in a w/o emulsion</a:t>
            </a:r>
            <a:endParaRPr lang="en-US" dirty="0"/>
          </a:p>
        </p:txBody>
      </p:sp>
      <p:pic>
        <p:nvPicPr>
          <p:cNvPr id="819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5413" y="1389063"/>
            <a:ext cx="4159250" cy="40560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196" name="Picture 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351338" y="3195638"/>
            <a:ext cx="4684712" cy="3513137"/>
          </a:xfrm>
          <a:prstGeom prst="rect">
            <a:avLst/>
          </a:prstGeom>
          <a:noFill/>
          <a:ln w="9525">
            <a:solidFill>
              <a:srgbClr val="660066"/>
            </a:solidFill>
            <a:miter lim="800000"/>
            <a:headEnd/>
            <a:tailEnd/>
          </a:ln>
          <a:extLst>
            <a:ext uri="{909E8E84-426E-40DD-AFC4-6F175D3DCCD1}">
              <a14:hiddenFill xmlns:a14="http://schemas.microsoft.com/office/drawing/2010/main" xmlns="">
                <a:solidFill>
                  <a:srgbClr val="FFFFFF"/>
                </a:solidFill>
              </a14:hiddenFill>
            </a:ext>
          </a:extLst>
        </p:spPr>
      </p:pic>
      <p:sp>
        <p:nvSpPr>
          <p:cNvPr id="8197" name="CasellaDiTesto 3"/>
          <p:cNvSpPr txBox="1">
            <a:spLocks noChangeArrowheads="1"/>
          </p:cNvSpPr>
          <p:nvPr/>
        </p:nvSpPr>
        <p:spPr bwMode="auto">
          <a:xfrm>
            <a:off x="125413" y="6228601"/>
            <a:ext cx="415925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ts val="0"/>
              </a:spcBef>
              <a:buFontTx/>
              <a:buNone/>
            </a:pPr>
            <a:r>
              <a:rPr lang="en-US" altLang="en-US" sz="1600" dirty="0"/>
              <a:t>Data from </a:t>
            </a:r>
            <a:r>
              <a:rPr lang="en-US" altLang="en-US" sz="1600" dirty="0" err="1"/>
              <a:t>Luisi’s</a:t>
            </a:r>
            <a:r>
              <a:rPr lang="en-US" altLang="en-US" sz="1600" dirty="0"/>
              <a:t> Lab </a:t>
            </a:r>
            <a:r>
              <a:rPr lang="en-US" altLang="en-US" sz="1600" dirty="0" smtClean="0"/>
              <a:t>experiments </a:t>
            </a:r>
            <a:r>
              <a:rPr lang="en-US" altLang="en-US" sz="1600" dirty="0"/>
              <a:t>by </a:t>
            </a:r>
            <a:r>
              <a:rPr lang="en-US" altLang="en-US" sz="1600" dirty="0" err="1" smtClean="0"/>
              <a:t>P.Carrara</a:t>
            </a:r>
            <a:r>
              <a:rPr lang="en-US" altLang="en-US" sz="1600" dirty="0" smtClean="0"/>
              <a:t>, </a:t>
            </a:r>
            <a:r>
              <a:rPr lang="en-US" altLang="en-US" sz="1600" dirty="0" err="1" smtClean="0"/>
              <a:t>M.Caputo</a:t>
            </a:r>
            <a:r>
              <a:rPr lang="en-US" altLang="en-US" sz="1600" dirty="0" smtClean="0"/>
              <a:t> </a:t>
            </a:r>
            <a:r>
              <a:rPr lang="en-US" altLang="en-US" sz="1600" dirty="0"/>
              <a:t>and </a:t>
            </a:r>
            <a:r>
              <a:rPr lang="en-US" altLang="en-US" sz="1600" dirty="0" err="1"/>
              <a:t>P.Stano</a:t>
            </a:r>
            <a:endParaRPr lang="en-US" altLang="en-US" sz="1600" dirty="0"/>
          </a:p>
        </p:txBody>
      </p:sp>
      <p:sp>
        <p:nvSpPr>
          <p:cNvPr id="8198" name="CasellaDiTesto 4"/>
          <p:cNvSpPr txBox="1">
            <a:spLocks noChangeArrowheads="1"/>
          </p:cNvSpPr>
          <p:nvPr/>
        </p:nvSpPr>
        <p:spPr bwMode="auto">
          <a:xfrm>
            <a:off x="125413" y="5508521"/>
            <a:ext cx="415925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50000"/>
              </a:spcBef>
              <a:buFontTx/>
              <a:buNone/>
            </a:pPr>
            <a:r>
              <a:rPr lang="en-US" altLang="en-US" sz="1600" dirty="0"/>
              <a:t>PURESYSTEM encapsulated in a water/oil emulsion</a:t>
            </a:r>
          </a:p>
        </p:txBody>
      </p:sp>
      <p:sp>
        <p:nvSpPr>
          <p:cNvPr id="8199" name="CasellaDiTesto 5"/>
          <p:cNvSpPr txBox="1">
            <a:spLocks noChangeArrowheads="1"/>
          </p:cNvSpPr>
          <p:nvPr/>
        </p:nvSpPr>
        <p:spPr bwMode="auto">
          <a:xfrm>
            <a:off x="6489700" y="6483350"/>
            <a:ext cx="619125" cy="1905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36000" rIns="36000" bIns="0">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it-IT" altLang="en-US" sz="1000"/>
              <a:t>time / sec</a:t>
            </a:r>
          </a:p>
        </p:txBody>
      </p:sp>
      <p:sp>
        <p:nvSpPr>
          <p:cNvPr id="8" name="CasellaDiTesto 7"/>
          <p:cNvSpPr txBox="1"/>
          <p:nvPr/>
        </p:nvSpPr>
        <p:spPr>
          <a:xfrm>
            <a:off x="4350569" y="1412776"/>
            <a:ext cx="4541911" cy="1631216"/>
          </a:xfrm>
          <a:prstGeom prst="rect">
            <a:avLst/>
          </a:prstGeom>
          <a:noFill/>
        </p:spPr>
        <p:txBody>
          <a:bodyPr wrap="square" rtlCol="0">
            <a:spAutoFit/>
          </a:bodyPr>
          <a:lstStyle/>
          <a:p>
            <a:pPr algn="just">
              <a:spcBef>
                <a:spcPts val="600"/>
              </a:spcBef>
            </a:pPr>
            <a:r>
              <a:rPr lang="en-US" dirty="0" smtClean="0"/>
              <a:t>The time behavior of each compartment in the population could be highly affected by random fluctuations:</a:t>
            </a:r>
          </a:p>
          <a:p>
            <a:pPr marL="285750" indent="-285750" algn="just">
              <a:spcBef>
                <a:spcPts val="600"/>
              </a:spcBef>
              <a:buFont typeface="Arial" panose="020B0604020202020204" pitchFamily="34" charset="0"/>
              <a:buChar char="•"/>
            </a:pPr>
            <a:r>
              <a:rPr lang="en-US" dirty="0" smtClean="0"/>
              <a:t>Intrinsic effects</a:t>
            </a:r>
          </a:p>
          <a:p>
            <a:pPr marL="285750" indent="-285750" algn="just">
              <a:spcBef>
                <a:spcPts val="600"/>
              </a:spcBef>
              <a:buFont typeface="Arial" panose="020B0604020202020204" pitchFamily="34" charset="0"/>
              <a:buChar char="•"/>
            </a:pPr>
            <a:r>
              <a:rPr lang="en-US" dirty="0" smtClean="0"/>
              <a:t>Extrinsic effects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e 1"/>
          <p:cNvSpPr/>
          <p:nvPr/>
        </p:nvSpPr>
        <p:spPr bwMode="auto">
          <a:xfrm>
            <a:off x="3563938" y="3284538"/>
            <a:ext cx="2232025" cy="1223962"/>
          </a:xfrm>
          <a:prstGeom prst="ellipse">
            <a:avLst/>
          </a:prstGeom>
          <a:solidFill>
            <a:schemeClr val="accent1"/>
          </a:solidFill>
          <a:ln w="9525" cap="flat" cmpd="sng" algn="ctr">
            <a:solidFill>
              <a:srgbClr val="001B50"/>
            </a:solidFill>
            <a:prstDash val="solid"/>
            <a:round/>
            <a:headEnd type="none" w="med" len="med"/>
            <a:tailEnd type="none" w="med" len="med"/>
          </a:ln>
          <a:effectLst>
            <a:outerShdw blurRad="76200" dir="18900000" sy="23000" kx="-1200000" algn="bl" rotWithShape="0">
              <a:prstClr val="black">
                <a:alpha val="20000"/>
              </a:prstClr>
            </a:outerShdw>
          </a:effectLst>
          <a:extLst/>
        </p:spPr>
        <p:txBody>
          <a:bodyPr wrap="none" anchor="ctr"/>
          <a:lstStyle/>
          <a:p>
            <a:pPr algn="ctr">
              <a:spcBef>
                <a:spcPct val="0"/>
              </a:spcBef>
              <a:defRPr/>
            </a:pPr>
            <a:r>
              <a:rPr lang="it-IT" dirty="0">
                <a:latin typeface="Arial" pitchFamily="34" charset="0"/>
                <a:cs typeface="Arial" pitchFamily="34" charset="0"/>
              </a:rPr>
              <a:t>ENVIRONMENT</a:t>
            </a:r>
          </a:p>
        </p:txBody>
      </p:sp>
      <p:pic>
        <p:nvPicPr>
          <p:cNvPr id="9219"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443663" y="954088"/>
            <a:ext cx="2252662" cy="204311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4" name="Rettangolo 3"/>
          <p:cNvSpPr/>
          <p:nvPr/>
        </p:nvSpPr>
        <p:spPr>
          <a:xfrm>
            <a:off x="6227763" y="2924175"/>
            <a:ext cx="2736850" cy="461963"/>
          </a:xfrm>
          <a:prstGeom prst="rect">
            <a:avLst/>
          </a:prstGeom>
        </p:spPr>
        <p:txBody>
          <a:bodyPr>
            <a:spAutoFit/>
          </a:bodyPr>
          <a:lstStyle/>
          <a:p>
            <a:pPr fontAlgn="auto">
              <a:spcBef>
                <a:spcPts val="0"/>
              </a:spcBef>
              <a:spcAft>
                <a:spcPts val="0"/>
              </a:spcAft>
              <a:defRPr/>
            </a:pPr>
            <a:r>
              <a:rPr lang="en-GB" sz="1200" kern="0" dirty="0">
                <a:latin typeface="Verdana" pitchFamily="34" charset="0"/>
                <a:cs typeface="+mn-cs"/>
              </a:rPr>
              <a:t>Ruiz-</a:t>
            </a:r>
            <a:r>
              <a:rPr lang="en-GB" sz="1200" kern="0" dirty="0" err="1">
                <a:latin typeface="Verdana" pitchFamily="34" charset="0"/>
                <a:cs typeface="+mn-cs"/>
              </a:rPr>
              <a:t>Mirazo</a:t>
            </a:r>
            <a:r>
              <a:rPr lang="en-GB" sz="1200" kern="0" dirty="0">
                <a:latin typeface="Verdana" pitchFamily="34" charset="0"/>
                <a:cs typeface="+mn-cs"/>
              </a:rPr>
              <a:t> K., </a:t>
            </a:r>
            <a:r>
              <a:rPr lang="en-GB" sz="1200" kern="0" dirty="0" err="1">
                <a:latin typeface="Verdana" pitchFamily="34" charset="0"/>
                <a:cs typeface="+mn-cs"/>
              </a:rPr>
              <a:t>Mavelli</a:t>
            </a:r>
            <a:r>
              <a:rPr lang="en-GB" sz="1200" kern="0" dirty="0">
                <a:latin typeface="Verdana" pitchFamily="34" charset="0"/>
                <a:cs typeface="+mn-cs"/>
              </a:rPr>
              <a:t> F., </a:t>
            </a:r>
          </a:p>
          <a:p>
            <a:pPr fontAlgn="auto">
              <a:spcBef>
                <a:spcPts val="0"/>
              </a:spcBef>
              <a:spcAft>
                <a:spcPts val="0"/>
              </a:spcAft>
              <a:defRPr/>
            </a:pPr>
            <a:r>
              <a:rPr lang="en-GB" sz="1200" i="1" kern="0" dirty="0" err="1">
                <a:latin typeface="Verdana" pitchFamily="34" charset="0"/>
                <a:cs typeface="+mn-cs"/>
              </a:rPr>
              <a:t>Biosystems</a:t>
            </a:r>
            <a:r>
              <a:rPr lang="en-GB" sz="1200" kern="0" dirty="0">
                <a:latin typeface="Verdana" pitchFamily="34" charset="0"/>
                <a:cs typeface="+mn-cs"/>
              </a:rPr>
              <a:t> </a:t>
            </a:r>
            <a:r>
              <a:rPr lang="en-GB" sz="1200" i="1" kern="0" dirty="0">
                <a:latin typeface="Verdana" pitchFamily="34" charset="0"/>
                <a:cs typeface="+mn-cs"/>
              </a:rPr>
              <a:t>91</a:t>
            </a:r>
            <a:r>
              <a:rPr lang="en-GB" sz="1200" kern="0" dirty="0">
                <a:latin typeface="Verdana" pitchFamily="34" charset="0"/>
                <a:cs typeface="+mn-cs"/>
              </a:rPr>
              <a:t>, (2008), 374</a:t>
            </a:r>
            <a:endParaRPr lang="it-IT" kern="0" dirty="0"/>
          </a:p>
        </p:txBody>
      </p:sp>
      <p:pic>
        <p:nvPicPr>
          <p:cNvPr id="9221"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17500" y="1106488"/>
            <a:ext cx="2598738" cy="1890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222" name="Rettangolo 5"/>
          <p:cNvSpPr>
            <a:spLocks noChangeArrowheads="1"/>
          </p:cNvSpPr>
          <p:nvPr/>
        </p:nvSpPr>
        <p:spPr bwMode="auto">
          <a:xfrm>
            <a:off x="34925" y="2997200"/>
            <a:ext cx="3078163" cy="479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10000"/>
              </a:spcBef>
              <a:buFontTx/>
              <a:buNone/>
            </a:pPr>
            <a:r>
              <a:rPr lang="fr-FR" altLang="en-US" sz="1200">
                <a:latin typeface="Verdana" pitchFamily="34" charset="0"/>
              </a:rPr>
              <a:t>Mavelli F., Ruiz-Mirazo K., </a:t>
            </a:r>
          </a:p>
          <a:p>
            <a:pPr algn="just" eaLnBrk="1" hangingPunct="1">
              <a:spcBef>
                <a:spcPct val="10000"/>
              </a:spcBef>
              <a:buFontTx/>
              <a:buNone/>
            </a:pPr>
            <a:r>
              <a:rPr lang="en-US" altLang="en-US" sz="1200">
                <a:latin typeface="Verdana" pitchFamily="34" charset="0"/>
              </a:rPr>
              <a:t>Phys</a:t>
            </a:r>
            <a:r>
              <a:rPr lang="fr-FR" altLang="en-US" sz="1200">
                <a:latin typeface="Verdana" pitchFamily="34" charset="0"/>
              </a:rPr>
              <a:t> </a:t>
            </a:r>
            <a:r>
              <a:rPr lang="en-US" altLang="en-US" sz="1200">
                <a:latin typeface="Verdana" pitchFamily="34" charset="0"/>
              </a:rPr>
              <a:t>Biol</a:t>
            </a:r>
            <a:r>
              <a:rPr lang="fr-FR" altLang="en-US" sz="1200">
                <a:latin typeface="Verdana" pitchFamily="34" charset="0"/>
              </a:rPr>
              <a:t> 7, (2010) , 36002</a:t>
            </a:r>
            <a:endParaRPr lang="en-GB" altLang="en-US" sz="1200">
              <a:latin typeface="Verdana" pitchFamily="34" charset="0"/>
            </a:endParaRPr>
          </a:p>
        </p:txBody>
      </p:sp>
      <p:sp>
        <p:nvSpPr>
          <p:cNvPr id="9223" name="CasellaDiTesto 6"/>
          <p:cNvSpPr txBox="1">
            <a:spLocks noChangeArrowheads="1"/>
          </p:cNvSpPr>
          <p:nvPr/>
        </p:nvSpPr>
        <p:spPr bwMode="auto">
          <a:xfrm>
            <a:off x="250825" y="692150"/>
            <a:ext cx="247967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it-IT" altLang="en-US" sz="1400" b="1">
                <a:latin typeface="Verdana" pitchFamily="34" charset="0"/>
              </a:rPr>
              <a:t>Lipid Vesicle Dynamics</a:t>
            </a:r>
          </a:p>
        </p:txBody>
      </p:sp>
      <p:sp>
        <p:nvSpPr>
          <p:cNvPr id="9224" name="CasellaDiTesto 8"/>
          <p:cNvSpPr txBox="1">
            <a:spLocks noChangeArrowheads="1"/>
          </p:cNvSpPr>
          <p:nvPr/>
        </p:nvSpPr>
        <p:spPr bwMode="auto">
          <a:xfrm>
            <a:off x="6453188" y="692150"/>
            <a:ext cx="210502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it-IT" altLang="en-US" sz="1400" b="1">
                <a:latin typeface="Verdana" pitchFamily="34" charset="0"/>
              </a:rPr>
              <a:t>Minimal Petide Cell</a:t>
            </a:r>
          </a:p>
        </p:txBody>
      </p:sp>
      <p:grpSp>
        <p:nvGrpSpPr>
          <p:cNvPr id="9225" name="Gruppo 10"/>
          <p:cNvGrpSpPr>
            <a:grpSpLocks noChangeAspect="1"/>
          </p:cNvGrpSpPr>
          <p:nvPr/>
        </p:nvGrpSpPr>
        <p:grpSpPr bwMode="auto">
          <a:xfrm>
            <a:off x="6748463" y="4475163"/>
            <a:ext cx="1550987" cy="1617662"/>
            <a:chOff x="3495349" y="2262320"/>
            <a:chExt cx="2156771" cy="2246800"/>
          </a:xfrm>
        </p:grpSpPr>
        <p:grpSp>
          <p:nvGrpSpPr>
            <p:cNvPr id="9237" name="Group 2"/>
            <p:cNvGrpSpPr>
              <a:grpSpLocks noChangeAspect="1"/>
            </p:cNvGrpSpPr>
            <p:nvPr/>
          </p:nvGrpSpPr>
          <p:grpSpPr bwMode="auto">
            <a:xfrm>
              <a:off x="3495349" y="2262320"/>
              <a:ext cx="2156771" cy="2246800"/>
              <a:chOff x="2699" y="1038"/>
              <a:chExt cx="1512" cy="1440"/>
            </a:xfrm>
          </p:grpSpPr>
          <p:sp>
            <p:nvSpPr>
              <p:cNvPr id="26" name="Oval 3"/>
              <p:cNvSpPr>
                <a:spLocks noChangeArrowheads="1"/>
              </p:cNvSpPr>
              <p:nvPr/>
            </p:nvSpPr>
            <p:spPr bwMode="auto">
              <a:xfrm>
                <a:off x="2772" y="1110"/>
                <a:ext cx="1367" cy="1296"/>
              </a:xfrm>
              <a:prstGeom prst="ellipse">
                <a:avLst/>
              </a:prstGeom>
              <a:solidFill>
                <a:sysClr val="window" lastClr="FFFFFF"/>
              </a:solidFill>
              <a:ln w="9525">
                <a:solidFill>
                  <a:srgbClr val="000000"/>
                </a:solidFill>
                <a:round/>
                <a:headEnd/>
                <a:tailEnd/>
              </a:ln>
            </p:spPr>
            <p:txBody>
              <a:bodyPr/>
              <a:lstStyle/>
              <a:p>
                <a:pPr fontAlgn="auto">
                  <a:spcBef>
                    <a:spcPts val="0"/>
                  </a:spcBef>
                  <a:spcAft>
                    <a:spcPts val="0"/>
                  </a:spcAft>
                  <a:defRPr/>
                </a:pPr>
                <a:endParaRPr lang="it-IT" kern="0">
                  <a:solidFill>
                    <a:sysClr val="windowText" lastClr="000000"/>
                  </a:solidFill>
                </a:endParaRPr>
              </a:p>
            </p:txBody>
          </p:sp>
          <p:sp>
            <p:nvSpPr>
              <p:cNvPr id="27" name="AutoShape 4"/>
              <p:cNvSpPr>
                <a:spLocks noChangeArrowheads="1"/>
              </p:cNvSpPr>
              <p:nvPr/>
            </p:nvSpPr>
            <p:spPr bwMode="auto">
              <a:xfrm>
                <a:off x="2699" y="1038"/>
                <a:ext cx="1512" cy="1440"/>
              </a:xfrm>
              <a:custGeom>
                <a:avLst/>
                <a:gdLst>
                  <a:gd name="T0" fmla="*/ 756 w 21600"/>
                  <a:gd name="T1" fmla="*/ 0 h 21600"/>
                  <a:gd name="T2" fmla="*/ 221 w 21600"/>
                  <a:gd name="T3" fmla="*/ 211 h 21600"/>
                  <a:gd name="T4" fmla="*/ 0 w 21600"/>
                  <a:gd name="T5" fmla="*/ 720 h 21600"/>
                  <a:gd name="T6" fmla="*/ 221 w 21600"/>
                  <a:gd name="T7" fmla="*/ 1229 h 21600"/>
                  <a:gd name="T8" fmla="*/ 756 w 21600"/>
                  <a:gd name="T9" fmla="*/ 1440 h 21600"/>
                  <a:gd name="T10" fmla="*/ 1291 w 21600"/>
                  <a:gd name="T11" fmla="*/ 1229 h 21600"/>
                  <a:gd name="T12" fmla="*/ 1512 w 21600"/>
                  <a:gd name="T13" fmla="*/ 720 h 21600"/>
                  <a:gd name="T14" fmla="*/ 1291 w 21600"/>
                  <a:gd name="T15" fmla="*/ 211 h 21600"/>
                  <a:gd name="T16" fmla="*/ 0 60000 65536"/>
                  <a:gd name="T17" fmla="*/ 0 60000 65536"/>
                  <a:gd name="T18" fmla="*/ 0 60000 65536"/>
                  <a:gd name="T19" fmla="*/ 0 60000 65536"/>
                  <a:gd name="T20" fmla="*/ 0 60000 65536"/>
                  <a:gd name="T21" fmla="*/ 0 60000 65536"/>
                  <a:gd name="T22" fmla="*/ 0 60000 65536"/>
                  <a:gd name="T23" fmla="*/ 0 60000 65536"/>
                  <a:gd name="T24" fmla="*/ 3157 w 21600"/>
                  <a:gd name="T25" fmla="*/ 3165 h 21600"/>
                  <a:gd name="T26" fmla="*/ 18443 w 21600"/>
                  <a:gd name="T27" fmla="*/ 1843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99" y="10800"/>
                    </a:moveTo>
                    <a:cubicBezTo>
                      <a:pt x="1099" y="16158"/>
                      <a:pt x="5442" y="20501"/>
                      <a:pt x="10800" y="20501"/>
                    </a:cubicBezTo>
                    <a:cubicBezTo>
                      <a:pt x="16158" y="20501"/>
                      <a:pt x="20501" y="16158"/>
                      <a:pt x="20501" y="10800"/>
                    </a:cubicBezTo>
                    <a:cubicBezTo>
                      <a:pt x="20501" y="5442"/>
                      <a:pt x="16158" y="1099"/>
                      <a:pt x="10800" y="1099"/>
                    </a:cubicBezTo>
                    <a:cubicBezTo>
                      <a:pt x="5442" y="1099"/>
                      <a:pt x="1099" y="5442"/>
                      <a:pt x="1099" y="10800"/>
                    </a:cubicBezTo>
                    <a:close/>
                  </a:path>
                </a:pathLst>
              </a:custGeom>
              <a:solidFill>
                <a:sysClr val="window" lastClr="FFFFFF">
                  <a:lumMod val="65000"/>
                </a:sysClr>
              </a:solidFill>
              <a:ln w="12700" cap="rnd">
                <a:solidFill>
                  <a:sysClr val="windowText" lastClr="000000"/>
                </a:solidFill>
                <a:prstDash val="solid"/>
                <a:round/>
                <a:headEnd/>
                <a:tailEnd/>
              </a:ln>
            </p:spPr>
            <p:txBody>
              <a:bodyPr/>
              <a:lstStyle/>
              <a:p>
                <a:pPr fontAlgn="auto">
                  <a:spcBef>
                    <a:spcPts val="0"/>
                  </a:spcBef>
                  <a:spcAft>
                    <a:spcPts val="0"/>
                  </a:spcAft>
                  <a:defRPr/>
                </a:pPr>
                <a:endParaRPr lang="it-IT" kern="0">
                  <a:solidFill>
                    <a:sysClr val="windowText" lastClr="000000"/>
                  </a:solidFill>
                </a:endParaRPr>
              </a:p>
            </p:txBody>
          </p:sp>
        </p:grpSp>
        <p:sp>
          <p:nvSpPr>
            <p:cNvPr id="13" name="Text Box 13"/>
            <p:cNvSpPr txBox="1">
              <a:spLocks noChangeArrowheads="1"/>
            </p:cNvSpPr>
            <p:nvPr/>
          </p:nvSpPr>
          <p:spPr bwMode="auto">
            <a:xfrm>
              <a:off x="4627819" y="2537933"/>
              <a:ext cx="227378" cy="229310"/>
            </a:xfrm>
            <a:prstGeom prst="rect">
              <a:avLst/>
            </a:prstGeom>
            <a:solidFill>
              <a:sysClr val="window" lastClr="FFFFFF"/>
            </a:solidFill>
            <a:ln w="9525">
              <a:solidFill>
                <a:sysClr val="windowText" lastClr="000000"/>
              </a:solidFill>
              <a:miter lim="800000"/>
              <a:headEnd/>
              <a:tailEnd/>
            </a:ln>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fontAlgn="auto">
                <a:spcAft>
                  <a:spcPts val="0"/>
                </a:spcAft>
                <a:defRPr/>
              </a:pPr>
              <a:r>
                <a:rPr lang="it-IT" sz="900" kern="0" dirty="0" smtClean="0">
                  <a:solidFill>
                    <a:sysClr val="windowText" lastClr="000000"/>
                  </a:solidFill>
                  <a:latin typeface="Verdana" pitchFamily="34" charset="0"/>
                </a:rPr>
                <a:t>P</a:t>
              </a:r>
              <a:endParaRPr lang="it-IT" sz="4800" kern="0" dirty="0">
                <a:solidFill>
                  <a:sysClr val="windowText" lastClr="000000"/>
                </a:solidFill>
                <a:latin typeface="Verdana" pitchFamily="34" charset="0"/>
              </a:endParaRPr>
            </a:p>
          </p:txBody>
        </p:sp>
        <p:cxnSp>
          <p:nvCxnSpPr>
            <p:cNvPr id="9239" name="AutoShape 14"/>
            <p:cNvCxnSpPr>
              <a:cxnSpLocks noChangeShapeType="1"/>
              <a:stCxn id="13" idx="2"/>
            </p:cNvCxnSpPr>
            <p:nvPr/>
          </p:nvCxnSpPr>
          <p:spPr bwMode="auto">
            <a:xfrm rot="16200000" flipH="1">
              <a:off x="5033589" y="2474281"/>
              <a:ext cx="44450" cy="628650"/>
            </a:xfrm>
            <a:prstGeom prst="curvedConnector3">
              <a:avLst>
                <a:gd name="adj1" fmla="val 589287"/>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sp>
          <p:nvSpPr>
            <p:cNvPr id="15" name="Text Box 13"/>
            <p:cNvSpPr txBox="1">
              <a:spLocks noChangeArrowheads="1"/>
            </p:cNvSpPr>
            <p:nvPr/>
          </p:nvSpPr>
          <p:spPr bwMode="auto">
            <a:xfrm>
              <a:off x="5252555" y="2590851"/>
              <a:ext cx="229585" cy="229310"/>
            </a:xfrm>
            <a:prstGeom prst="rect">
              <a:avLst/>
            </a:prstGeom>
            <a:solidFill>
              <a:sysClr val="window" lastClr="FFFFFF">
                <a:lumMod val="75000"/>
              </a:sysClr>
            </a:solidFill>
            <a:ln w="9525">
              <a:solidFill>
                <a:sysClr val="window" lastClr="FFFFFF"/>
              </a:solidFill>
              <a:miter lim="800000"/>
              <a:headEnd/>
              <a:tailEnd/>
            </a:ln>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l" fontAlgn="auto">
                <a:spcAft>
                  <a:spcPts val="0"/>
                </a:spcAft>
                <a:defRPr/>
              </a:pPr>
              <a:r>
                <a:rPr lang="it-IT" sz="900" kern="0" dirty="0">
                  <a:solidFill>
                    <a:sysClr val="windowText" lastClr="000000"/>
                  </a:solidFill>
                  <a:latin typeface="Verdana" pitchFamily="34" charset="0"/>
                </a:rPr>
                <a:t>L</a:t>
              </a:r>
              <a:endParaRPr lang="it-IT" sz="4800" kern="0" dirty="0">
                <a:solidFill>
                  <a:sysClr val="windowText" lastClr="000000"/>
                </a:solidFill>
                <a:latin typeface="Verdana" pitchFamily="34" charset="0"/>
              </a:endParaRPr>
            </a:p>
          </p:txBody>
        </p:sp>
        <p:grpSp>
          <p:nvGrpSpPr>
            <p:cNvPr id="9241" name="Gruppo 15"/>
            <p:cNvGrpSpPr>
              <a:grpSpLocks/>
            </p:cNvGrpSpPr>
            <p:nvPr/>
          </p:nvGrpSpPr>
          <p:grpSpPr bwMode="auto">
            <a:xfrm>
              <a:off x="3874441" y="3024697"/>
              <a:ext cx="1380852" cy="1008112"/>
              <a:chOff x="683568" y="5013176"/>
              <a:chExt cx="1380852" cy="1008112"/>
            </a:xfrm>
          </p:grpSpPr>
          <p:sp>
            <p:nvSpPr>
              <p:cNvPr id="17" name="Ovale 16"/>
              <p:cNvSpPr/>
              <p:nvPr/>
            </p:nvSpPr>
            <p:spPr>
              <a:xfrm>
                <a:off x="684174" y="5013697"/>
                <a:ext cx="377489" cy="34176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0" tIns="0" rIns="0" bIns="0" anchor="ctr"/>
              <a:lstStyle/>
              <a:p>
                <a:pPr algn="ctr" fontAlgn="auto">
                  <a:spcBef>
                    <a:spcPts val="0"/>
                  </a:spcBef>
                  <a:spcAft>
                    <a:spcPts val="0"/>
                  </a:spcAft>
                  <a:defRPr/>
                </a:pPr>
                <a:r>
                  <a:rPr lang="it-IT" sz="1200" kern="0" dirty="0">
                    <a:solidFill>
                      <a:sysClr val="windowText" lastClr="000000"/>
                    </a:solidFill>
                    <a:latin typeface="Calibri"/>
                    <a:cs typeface="+mn-cs"/>
                  </a:rPr>
                  <a:t>R</a:t>
                </a:r>
                <a:r>
                  <a:rPr lang="it-IT" sz="1200" kern="0" baseline="-25000" dirty="0">
                    <a:solidFill>
                      <a:sysClr val="windowText" lastClr="000000"/>
                    </a:solidFill>
                    <a:latin typeface="Calibri"/>
                    <a:cs typeface="+mn-cs"/>
                  </a:rPr>
                  <a:t>P</a:t>
                </a:r>
              </a:p>
            </p:txBody>
          </p:sp>
          <p:sp>
            <p:nvSpPr>
              <p:cNvPr id="18" name="Ovale 17"/>
              <p:cNvSpPr/>
              <p:nvPr/>
            </p:nvSpPr>
            <p:spPr>
              <a:xfrm>
                <a:off x="684174" y="5679579"/>
                <a:ext cx="377489" cy="34176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0" tIns="0" rIns="0" bIns="0" anchor="ctr"/>
              <a:lstStyle/>
              <a:p>
                <a:pPr algn="ctr" fontAlgn="auto">
                  <a:spcBef>
                    <a:spcPts val="0"/>
                  </a:spcBef>
                  <a:spcAft>
                    <a:spcPts val="0"/>
                  </a:spcAft>
                  <a:defRPr/>
                </a:pPr>
                <a:r>
                  <a:rPr lang="it-IT" sz="1200" kern="0" baseline="-25000" dirty="0" err="1">
                    <a:solidFill>
                      <a:sysClr val="windowText" lastClr="000000"/>
                    </a:solidFill>
                    <a:latin typeface="Calibri"/>
                    <a:cs typeface="+mn-cs"/>
                  </a:rPr>
                  <a:t>c</a:t>
                </a:r>
                <a:r>
                  <a:rPr lang="it-IT" sz="1200" kern="0" dirty="0" err="1">
                    <a:solidFill>
                      <a:sysClr val="windowText" lastClr="000000"/>
                    </a:solidFill>
                    <a:latin typeface="Calibri"/>
                    <a:cs typeface="+mn-cs"/>
                  </a:rPr>
                  <a:t>R</a:t>
                </a:r>
                <a:r>
                  <a:rPr lang="it-IT" sz="1200" kern="0" baseline="-25000" dirty="0" err="1">
                    <a:solidFill>
                      <a:sysClr val="windowText" lastClr="000000"/>
                    </a:solidFill>
                    <a:latin typeface="Calibri"/>
                    <a:cs typeface="+mn-cs"/>
                  </a:rPr>
                  <a:t>P</a:t>
                </a:r>
                <a:endParaRPr lang="it-IT" sz="1200" kern="0" baseline="-25000" dirty="0">
                  <a:solidFill>
                    <a:sysClr val="windowText" lastClr="000000"/>
                  </a:solidFill>
                  <a:latin typeface="Calibri"/>
                  <a:cs typeface="+mn-cs"/>
                </a:endParaRPr>
              </a:p>
            </p:txBody>
          </p:sp>
          <p:sp>
            <p:nvSpPr>
              <p:cNvPr id="19" name="Ovale 18"/>
              <p:cNvSpPr/>
              <p:nvPr/>
            </p:nvSpPr>
            <p:spPr>
              <a:xfrm>
                <a:off x="1673154" y="5013697"/>
                <a:ext cx="377489" cy="341760"/>
              </a:xfrm>
              <a:prstGeom prst="ellipse">
                <a:avLst/>
              </a:prstGeom>
              <a:solidFill>
                <a:sysClr val="window" lastClr="FFFFFF"/>
              </a:soli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0" tIns="0" rIns="0" bIns="0" anchor="ctr"/>
              <a:lstStyle/>
              <a:p>
                <a:pPr algn="ctr" fontAlgn="auto">
                  <a:spcBef>
                    <a:spcPts val="0"/>
                  </a:spcBef>
                  <a:spcAft>
                    <a:spcPts val="0"/>
                  </a:spcAft>
                  <a:defRPr/>
                </a:pPr>
                <a:r>
                  <a:rPr lang="it-IT" sz="1200" kern="0" dirty="0">
                    <a:solidFill>
                      <a:sysClr val="windowText" lastClr="000000"/>
                    </a:solidFill>
                    <a:latin typeface="Calibri"/>
                    <a:cs typeface="+mn-cs"/>
                  </a:rPr>
                  <a:t>R</a:t>
                </a:r>
                <a:r>
                  <a:rPr lang="it-IT" sz="1200" kern="0" baseline="-25000" dirty="0">
                    <a:solidFill>
                      <a:sysClr val="windowText" lastClr="000000"/>
                    </a:solidFill>
                    <a:latin typeface="Calibri"/>
                    <a:cs typeface="+mn-cs"/>
                  </a:rPr>
                  <a:t>L</a:t>
                </a:r>
              </a:p>
            </p:txBody>
          </p:sp>
          <p:sp>
            <p:nvSpPr>
              <p:cNvPr id="20" name="Ovale 19"/>
              <p:cNvSpPr/>
              <p:nvPr/>
            </p:nvSpPr>
            <p:spPr>
              <a:xfrm>
                <a:off x="1673154" y="5679579"/>
                <a:ext cx="377489" cy="341760"/>
              </a:xfrm>
              <a:prstGeom prst="ellipse">
                <a:avLst/>
              </a:prstGeom>
              <a:solidFill>
                <a:sysClr val="window" lastClr="FFFFFF"/>
              </a:soli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0" tIns="0" rIns="0" bIns="0" anchor="ctr"/>
              <a:lstStyle/>
              <a:p>
                <a:pPr algn="ctr" fontAlgn="auto">
                  <a:spcBef>
                    <a:spcPts val="0"/>
                  </a:spcBef>
                  <a:spcAft>
                    <a:spcPts val="0"/>
                  </a:spcAft>
                  <a:defRPr/>
                </a:pPr>
                <a:r>
                  <a:rPr lang="it-IT" sz="1200" kern="0" baseline="-25000" dirty="0" err="1">
                    <a:solidFill>
                      <a:sysClr val="windowText" lastClr="000000"/>
                    </a:solidFill>
                    <a:latin typeface="Calibri"/>
                    <a:cs typeface="+mn-cs"/>
                  </a:rPr>
                  <a:t>c</a:t>
                </a:r>
                <a:r>
                  <a:rPr lang="it-IT" sz="1200" kern="0" dirty="0" err="1">
                    <a:solidFill>
                      <a:sysClr val="windowText" lastClr="000000"/>
                    </a:solidFill>
                    <a:latin typeface="Calibri"/>
                    <a:cs typeface="+mn-cs"/>
                  </a:rPr>
                  <a:t>R</a:t>
                </a:r>
                <a:r>
                  <a:rPr lang="it-IT" sz="1200" kern="0" baseline="-25000" dirty="0" err="1">
                    <a:solidFill>
                      <a:sysClr val="windowText" lastClr="000000"/>
                    </a:solidFill>
                    <a:latin typeface="Calibri"/>
                    <a:cs typeface="+mn-cs"/>
                  </a:rPr>
                  <a:t>L</a:t>
                </a:r>
                <a:endParaRPr lang="it-IT" sz="1200" kern="0" baseline="-25000" dirty="0">
                  <a:solidFill>
                    <a:sysClr val="windowText" lastClr="000000"/>
                  </a:solidFill>
                  <a:latin typeface="Calibri"/>
                  <a:cs typeface="+mn-cs"/>
                </a:endParaRPr>
              </a:p>
            </p:txBody>
          </p:sp>
          <p:cxnSp>
            <p:nvCxnSpPr>
              <p:cNvPr id="9246" name="Connettore 7 20"/>
              <p:cNvCxnSpPr>
                <a:cxnSpLocks noChangeShapeType="1"/>
                <a:stCxn id="18" idx="2"/>
                <a:endCxn id="17" idx="2"/>
              </p:cNvCxnSpPr>
              <p:nvPr/>
            </p:nvCxnSpPr>
            <p:spPr bwMode="auto">
              <a:xfrm rot="10800000">
                <a:off x="683568" y="5184626"/>
                <a:ext cx="12700" cy="665212"/>
              </a:xfrm>
              <a:prstGeom prst="curvedConnector3">
                <a:avLst>
                  <a:gd name="adj1" fmla="val 1800000"/>
                </a:avLst>
              </a:prstGeom>
              <a:noFill/>
              <a:ln w="9525" algn="ctr">
                <a:solidFill>
                  <a:srgbClr val="000000"/>
                </a:solidFill>
                <a:round/>
                <a:headEnd/>
                <a:tailEnd type="triangle" w="med" len="med"/>
              </a:ln>
              <a:extLst>
                <a:ext uri="{909E8E84-426E-40DD-AFC4-6F175D3DCCD1}">
                  <a14:hiddenFill xmlns:a14="http://schemas.microsoft.com/office/drawing/2010/main" xmlns="">
                    <a:noFill/>
                  </a14:hiddenFill>
                </a:ext>
              </a:extLst>
            </p:spPr>
          </p:cxnSp>
          <p:cxnSp>
            <p:nvCxnSpPr>
              <p:cNvPr id="9247" name="Connettore 7 21"/>
              <p:cNvCxnSpPr>
                <a:cxnSpLocks noChangeShapeType="1"/>
                <a:stCxn id="17" idx="6"/>
                <a:endCxn id="18" idx="6"/>
              </p:cNvCxnSpPr>
              <p:nvPr/>
            </p:nvCxnSpPr>
            <p:spPr bwMode="auto">
              <a:xfrm>
                <a:off x="1061418" y="5184626"/>
                <a:ext cx="12700" cy="665212"/>
              </a:xfrm>
              <a:prstGeom prst="curvedConnector3">
                <a:avLst>
                  <a:gd name="adj1" fmla="val 1800000"/>
                </a:avLst>
              </a:prstGeom>
              <a:noFill/>
              <a:ln w="9525" algn="ctr">
                <a:solidFill>
                  <a:srgbClr val="000000"/>
                </a:solidFill>
                <a:round/>
                <a:headEnd/>
                <a:tailEnd type="triangle" w="med" len="med"/>
              </a:ln>
              <a:extLst>
                <a:ext uri="{909E8E84-426E-40DD-AFC4-6F175D3DCCD1}">
                  <a14:hiddenFill xmlns:a14="http://schemas.microsoft.com/office/drawing/2010/main" xmlns="">
                    <a:noFill/>
                  </a14:hiddenFill>
                </a:ext>
              </a:extLst>
            </p:spPr>
          </p:cxnSp>
          <p:cxnSp>
            <p:nvCxnSpPr>
              <p:cNvPr id="9248" name="Connettore 7 22"/>
              <p:cNvCxnSpPr>
                <a:cxnSpLocks noChangeShapeType="1"/>
                <a:stCxn id="20" idx="2"/>
                <a:endCxn id="19" idx="2"/>
              </p:cNvCxnSpPr>
              <p:nvPr/>
            </p:nvCxnSpPr>
            <p:spPr bwMode="auto">
              <a:xfrm rot="10800000">
                <a:off x="1673870" y="5184626"/>
                <a:ext cx="12700" cy="665212"/>
              </a:xfrm>
              <a:prstGeom prst="curvedConnector3">
                <a:avLst>
                  <a:gd name="adj1" fmla="val 1800000"/>
                </a:avLst>
              </a:prstGeom>
              <a:noFill/>
              <a:ln w="9525" algn="ctr">
                <a:solidFill>
                  <a:srgbClr val="000000"/>
                </a:solidFill>
                <a:round/>
                <a:headEnd/>
                <a:tailEnd type="triangle" w="med" len="med"/>
              </a:ln>
              <a:extLst>
                <a:ext uri="{909E8E84-426E-40DD-AFC4-6F175D3DCCD1}">
                  <a14:hiddenFill xmlns:a14="http://schemas.microsoft.com/office/drawing/2010/main" xmlns="">
                    <a:noFill/>
                  </a14:hiddenFill>
                </a:ext>
              </a:extLst>
            </p:spPr>
          </p:cxnSp>
          <p:cxnSp>
            <p:nvCxnSpPr>
              <p:cNvPr id="9249" name="Connettore 7 23"/>
              <p:cNvCxnSpPr>
                <a:cxnSpLocks noChangeShapeType="1"/>
                <a:stCxn id="19" idx="6"/>
                <a:endCxn id="20" idx="6"/>
              </p:cNvCxnSpPr>
              <p:nvPr/>
            </p:nvCxnSpPr>
            <p:spPr bwMode="auto">
              <a:xfrm>
                <a:off x="2051720" y="5184626"/>
                <a:ext cx="12700" cy="665212"/>
              </a:xfrm>
              <a:prstGeom prst="curvedConnector3">
                <a:avLst>
                  <a:gd name="adj1" fmla="val 1800000"/>
                </a:avLst>
              </a:prstGeom>
              <a:noFill/>
              <a:ln w="9525" algn="ctr">
                <a:solidFill>
                  <a:srgbClr val="000000"/>
                </a:solidFill>
                <a:round/>
                <a:headEnd/>
                <a:tailEnd type="triangle" w="med" len="med"/>
              </a:ln>
              <a:extLst>
                <a:ext uri="{909E8E84-426E-40DD-AFC4-6F175D3DCCD1}">
                  <a14:hiddenFill xmlns:a14="http://schemas.microsoft.com/office/drawing/2010/main" xmlns="">
                    <a:noFill/>
                  </a14:hiddenFill>
                </a:ext>
              </a:extLst>
            </p:spPr>
          </p:cxnSp>
          <p:sp>
            <p:nvSpPr>
              <p:cNvPr id="25" name="Ovale 24"/>
              <p:cNvSpPr/>
              <p:nvPr/>
            </p:nvSpPr>
            <p:spPr>
              <a:xfrm>
                <a:off x="1178664" y="5337818"/>
                <a:ext cx="377489" cy="341762"/>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0" tIns="0" rIns="0" bIns="0" anchor="ctr"/>
              <a:lstStyle/>
              <a:p>
                <a:pPr algn="ctr" fontAlgn="auto">
                  <a:spcBef>
                    <a:spcPts val="0"/>
                  </a:spcBef>
                  <a:spcAft>
                    <a:spcPts val="0"/>
                  </a:spcAft>
                  <a:defRPr/>
                </a:pPr>
                <a:r>
                  <a:rPr lang="it-IT" sz="1200" kern="0" dirty="0">
                    <a:solidFill>
                      <a:sysClr val="windowText" lastClr="000000"/>
                    </a:solidFill>
                    <a:latin typeface="Calibri"/>
                    <a:cs typeface="+mn-cs"/>
                  </a:rPr>
                  <a:t>R</a:t>
                </a:r>
                <a:r>
                  <a:rPr lang="it-IT" sz="1200" kern="0" baseline="-25000" dirty="0">
                    <a:solidFill>
                      <a:sysClr val="windowText" lastClr="000000"/>
                    </a:solidFill>
                    <a:latin typeface="Calibri"/>
                    <a:cs typeface="+mn-cs"/>
                  </a:rPr>
                  <a:t>P</a:t>
                </a:r>
              </a:p>
            </p:txBody>
          </p:sp>
        </p:grpSp>
      </p:grpSp>
      <p:sp>
        <p:nvSpPr>
          <p:cNvPr id="9226" name="CasellaDiTesto 27"/>
          <p:cNvSpPr txBox="1">
            <a:spLocks noChangeArrowheads="1"/>
          </p:cNvSpPr>
          <p:nvPr/>
        </p:nvSpPr>
        <p:spPr bwMode="auto">
          <a:xfrm>
            <a:off x="6732588" y="4076700"/>
            <a:ext cx="1639887"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it-IT" altLang="en-US" sz="1400" b="1">
                <a:latin typeface="Verdana" pitchFamily="34" charset="0"/>
              </a:rPr>
              <a:t>Ribocell Model</a:t>
            </a:r>
          </a:p>
        </p:txBody>
      </p:sp>
      <p:sp>
        <p:nvSpPr>
          <p:cNvPr id="9227" name="Rettangolo 7"/>
          <p:cNvSpPr>
            <a:spLocks noChangeArrowheads="1"/>
          </p:cNvSpPr>
          <p:nvPr/>
        </p:nvSpPr>
        <p:spPr bwMode="auto">
          <a:xfrm>
            <a:off x="3419475" y="4545013"/>
            <a:ext cx="2447925" cy="682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10000"/>
              </a:spcBef>
              <a:buFontTx/>
              <a:buNone/>
            </a:pPr>
            <a:r>
              <a:rPr lang="en-GB" altLang="en-US" sz="1200">
                <a:latin typeface="Verdana" pitchFamily="34" charset="0"/>
              </a:rPr>
              <a:t>Mavelli F., Ruiz-Mirazo K., </a:t>
            </a:r>
          </a:p>
          <a:p>
            <a:pPr algn="just" eaLnBrk="1" hangingPunct="1">
              <a:spcBef>
                <a:spcPct val="10000"/>
              </a:spcBef>
              <a:buFontTx/>
              <a:buNone/>
            </a:pPr>
            <a:r>
              <a:rPr lang="en-GB" altLang="en-US" sz="1200">
                <a:latin typeface="Verdana" pitchFamily="34" charset="0"/>
              </a:rPr>
              <a:t>Phil. Trans. R. Soc. Lon. B </a:t>
            </a:r>
          </a:p>
          <a:p>
            <a:pPr algn="just" eaLnBrk="1" hangingPunct="1">
              <a:spcBef>
                <a:spcPct val="10000"/>
              </a:spcBef>
              <a:buFontTx/>
              <a:buNone/>
            </a:pPr>
            <a:r>
              <a:rPr lang="en-GB" altLang="en-US" sz="1200">
                <a:latin typeface="Verdana" pitchFamily="34" charset="0"/>
              </a:rPr>
              <a:t>362, (2007) , 1789.</a:t>
            </a:r>
          </a:p>
        </p:txBody>
      </p:sp>
      <p:sp>
        <p:nvSpPr>
          <p:cNvPr id="9228" name="Rectangle 4"/>
          <p:cNvSpPr>
            <a:spLocks noChangeArrowheads="1"/>
          </p:cNvSpPr>
          <p:nvPr/>
        </p:nvSpPr>
        <p:spPr bwMode="auto">
          <a:xfrm>
            <a:off x="5867400" y="6237436"/>
            <a:ext cx="324167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en-GB" altLang="en-US" sz="1200" dirty="0">
                <a:latin typeface="Verdana" pitchFamily="34" charset="0"/>
              </a:rPr>
              <a:t>Mavelli F. (2012) BMC </a:t>
            </a:r>
            <a:r>
              <a:rPr lang="en-GB" altLang="en-US" sz="1200" dirty="0" smtClean="0">
                <a:latin typeface="Verdana" pitchFamily="34" charset="0"/>
              </a:rPr>
              <a:t>Bioinformatics 13 , supp4, S10</a:t>
            </a:r>
            <a:endParaRPr lang="it-IT" altLang="en-US" sz="1800" dirty="0">
              <a:latin typeface="Verdana" pitchFamily="34" charset="0"/>
            </a:endParaRPr>
          </a:p>
        </p:txBody>
      </p:sp>
      <p:pic>
        <p:nvPicPr>
          <p:cNvPr id="9229"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721475" y="4471988"/>
            <a:ext cx="1625600" cy="16748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230" name="Rettangolo 32"/>
          <p:cNvSpPr>
            <a:spLocks noChangeArrowheads="1"/>
          </p:cNvSpPr>
          <p:nvPr/>
        </p:nvSpPr>
        <p:spPr bwMode="auto">
          <a:xfrm>
            <a:off x="107950" y="6332538"/>
            <a:ext cx="3078163" cy="481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10000"/>
              </a:spcBef>
              <a:buFontTx/>
              <a:buNone/>
            </a:pPr>
            <a:r>
              <a:rPr lang="fr-FR" altLang="en-US" sz="1200">
                <a:latin typeface="Verdana" pitchFamily="34" charset="0"/>
              </a:rPr>
              <a:t>Mavelli F., Stano P., </a:t>
            </a:r>
          </a:p>
          <a:p>
            <a:pPr algn="just" eaLnBrk="1" hangingPunct="1">
              <a:spcBef>
                <a:spcPct val="10000"/>
              </a:spcBef>
              <a:buFontTx/>
              <a:buNone/>
            </a:pPr>
            <a:r>
              <a:rPr lang="en-US" altLang="en-US" sz="1200">
                <a:latin typeface="Verdana" pitchFamily="34" charset="0"/>
              </a:rPr>
              <a:t>Phys</a:t>
            </a:r>
            <a:r>
              <a:rPr lang="fr-FR" altLang="en-US" sz="1200">
                <a:latin typeface="Verdana" pitchFamily="34" charset="0"/>
              </a:rPr>
              <a:t> </a:t>
            </a:r>
            <a:r>
              <a:rPr lang="en-US" altLang="en-US" sz="1200">
                <a:latin typeface="Verdana" pitchFamily="34" charset="0"/>
              </a:rPr>
              <a:t>Biol</a:t>
            </a:r>
            <a:r>
              <a:rPr lang="fr-FR" altLang="en-US" sz="1200">
                <a:latin typeface="Verdana" pitchFamily="34" charset="0"/>
              </a:rPr>
              <a:t> 7, (2010) , </a:t>
            </a:r>
            <a:r>
              <a:rPr lang="it-IT" altLang="en-US" sz="1200"/>
              <a:t>16010</a:t>
            </a:r>
            <a:endParaRPr lang="en-GB" altLang="en-US" sz="1200">
              <a:latin typeface="Verdana" pitchFamily="34" charset="0"/>
            </a:endParaRPr>
          </a:p>
        </p:txBody>
      </p:sp>
      <p:sp>
        <p:nvSpPr>
          <p:cNvPr id="9231" name="CasellaDiTesto 33"/>
          <p:cNvSpPr txBox="1">
            <a:spLocks noChangeArrowheads="1"/>
          </p:cNvSpPr>
          <p:nvPr/>
        </p:nvSpPr>
        <p:spPr bwMode="auto">
          <a:xfrm>
            <a:off x="458788" y="4129088"/>
            <a:ext cx="220821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it-IT" altLang="en-US" sz="1400" b="1">
                <a:latin typeface="Verdana" pitchFamily="34" charset="0"/>
              </a:rPr>
              <a:t>Autopoietic Vesicles</a:t>
            </a:r>
          </a:p>
        </p:txBody>
      </p:sp>
      <p:sp>
        <p:nvSpPr>
          <p:cNvPr id="9232" name="Freccia a destra 28"/>
          <p:cNvSpPr>
            <a:spLocks noChangeArrowheads="1"/>
          </p:cNvSpPr>
          <p:nvPr/>
        </p:nvSpPr>
        <p:spPr bwMode="auto">
          <a:xfrm rot="-3138237">
            <a:off x="5753100" y="2867025"/>
            <a:ext cx="358775" cy="288925"/>
          </a:xfrm>
          <a:prstGeom prst="rightArrow">
            <a:avLst>
              <a:gd name="adj1" fmla="val 50000"/>
              <a:gd name="adj2" fmla="val 49670"/>
            </a:avLst>
          </a:prstGeom>
          <a:solidFill>
            <a:schemeClr val="accent1"/>
          </a:solidFill>
          <a:ln w="9525" algn="ctr">
            <a:solidFill>
              <a:srgbClr val="001B5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endParaRPr lang="en-US" altLang="en-US" sz="1800"/>
          </a:p>
        </p:txBody>
      </p:sp>
      <p:sp>
        <p:nvSpPr>
          <p:cNvPr id="9233" name="Freccia a destra 46"/>
          <p:cNvSpPr>
            <a:spLocks noChangeArrowheads="1"/>
          </p:cNvSpPr>
          <p:nvPr/>
        </p:nvSpPr>
        <p:spPr bwMode="auto">
          <a:xfrm rot="-8397087">
            <a:off x="3081338" y="3059113"/>
            <a:ext cx="360362" cy="287337"/>
          </a:xfrm>
          <a:prstGeom prst="rightArrow">
            <a:avLst>
              <a:gd name="adj1" fmla="val 50000"/>
              <a:gd name="adj2" fmla="val 50166"/>
            </a:avLst>
          </a:prstGeom>
          <a:solidFill>
            <a:schemeClr val="accent1"/>
          </a:solidFill>
          <a:ln w="9525" algn="ctr">
            <a:solidFill>
              <a:srgbClr val="001B5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endParaRPr lang="en-US" altLang="en-US" sz="1800"/>
          </a:p>
        </p:txBody>
      </p:sp>
      <p:sp>
        <p:nvSpPr>
          <p:cNvPr id="9234" name="Freccia a destra 47"/>
          <p:cNvSpPr>
            <a:spLocks noChangeArrowheads="1"/>
          </p:cNvSpPr>
          <p:nvPr/>
        </p:nvSpPr>
        <p:spPr bwMode="auto">
          <a:xfrm rot="8208699">
            <a:off x="3081338" y="5097463"/>
            <a:ext cx="360362" cy="287337"/>
          </a:xfrm>
          <a:prstGeom prst="rightArrow">
            <a:avLst>
              <a:gd name="adj1" fmla="val 50000"/>
              <a:gd name="adj2" fmla="val 50166"/>
            </a:avLst>
          </a:prstGeom>
          <a:solidFill>
            <a:schemeClr val="accent1"/>
          </a:solidFill>
          <a:ln w="9525" algn="ctr">
            <a:solidFill>
              <a:srgbClr val="001B5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endParaRPr lang="en-US" altLang="en-US" sz="1800"/>
          </a:p>
        </p:txBody>
      </p:sp>
      <p:sp>
        <p:nvSpPr>
          <p:cNvPr id="9235" name="Freccia a destra 48"/>
          <p:cNvSpPr>
            <a:spLocks noChangeArrowheads="1"/>
          </p:cNvSpPr>
          <p:nvPr/>
        </p:nvSpPr>
        <p:spPr bwMode="auto">
          <a:xfrm rot="2781962">
            <a:off x="5963444" y="4953794"/>
            <a:ext cx="360363" cy="288925"/>
          </a:xfrm>
          <a:prstGeom prst="rightArrow">
            <a:avLst>
              <a:gd name="adj1" fmla="val 50000"/>
              <a:gd name="adj2" fmla="val 49890"/>
            </a:avLst>
          </a:prstGeom>
          <a:solidFill>
            <a:schemeClr val="accent1"/>
          </a:solidFill>
          <a:ln w="9525" algn="ctr">
            <a:solidFill>
              <a:srgbClr val="001B5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endParaRPr lang="en-US" altLang="en-US" sz="1800"/>
          </a:p>
        </p:txBody>
      </p:sp>
      <p:pic>
        <p:nvPicPr>
          <p:cNvPr id="9236" name="Picture 6"/>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28613" y="4462463"/>
            <a:ext cx="2514600" cy="18462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p:cNvSpPr>
            <a:spLocks noGrp="1"/>
          </p:cNvSpPr>
          <p:nvPr>
            <p:ph type="ctrTitle"/>
          </p:nvPr>
        </p:nvSpPr>
        <p:spPr>
          <a:xfrm>
            <a:off x="685800" y="2535238"/>
            <a:ext cx="7772400" cy="1470025"/>
          </a:xfrm>
        </p:spPr>
        <p:txBody>
          <a:bodyPr/>
          <a:lstStyle/>
          <a:p>
            <a:r>
              <a:rPr lang="it-IT" altLang="en-US" smtClean="0"/>
              <a:t>In vitro modeling</a:t>
            </a:r>
            <a:endParaRPr lang="en-US" alt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652463" y="468313"/>
            <a:ext cx="8096250" cy="944562"/>
          </a:xfrm>
        </p:spPr>
        <p:txBody>
          <a:bodyPr/>
          <a:lstStyle/>
          <a:p>
            <a:pPr eaLnBrk="1" hangingPunct="1"/>
            <a:r>
              <a:rPr lang="it-IT" altLang="en-US" smtClean="0"/>
              <a:t>Giant lipid vesicles (GVs)</a:t>
            </a:r>
          </a:p>
        </p:txBody>
      </p:sp>
      <p:pic>
        <p:nvPicPr>
          <p:cNvPr id="12291" name="Picture 4" descr="C:\Documents and Settings\Pasquale\Desktop\jyyg.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975" y="4279900"/>
            <a:ext cx="2362200" cy="236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2292" name="Gruppo 11"/>
          <p:cNvGrpSpPr>
            <a:grpSpLocks noChangeAspect="1"/>
          </p:cNvGrpSpPr>
          <p:nvPr/>
        </p:nvGrpSpPr>
        <p:grpSpPr bwMode="auto">
          <a:xfrm>
            <a:off x="2627313" y="4862513"/>
            <a:ext cx="2925762" cy="1374775"/>
            <a:chOff x="4419600" y="4895850"/>
            <a:chExt cx="4572000" cy="2147257"/>
          </a:xfrm>
        </p:grpSpPr>
        <p:pic>
          <p:nvPicPr>
            <p:cNvPr id="12297" name="Picture 3" descr="C:\Documents and Settings\Pasquale\Desktop\Nuova immagine.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419600" y="4895850"/>
              <a:ext cx="4572000" cy="142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298" name="Text Box 5"/>
            <p:cNvSpPr txBox="1">
              <a:spLocks noChangeArrowheads="1"/>
            </p:cNvSpPr>
            <p:nvPr/>
          </p:nvSpPr>
          <p:spPr bwMode="auto">
            <a:xfrm>
              <a:off x="4745446" y="6514090"/>
              <a:ext cx="3950829" cy="5290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it-IT" altLang="en-US" sz="1600" i="1"/>
                <a:t>Giant  vesicles (1-100</a:t>
              </a:r>
              <a:r>
                <a:rPr lang="it-IT" altLang="en-US" sz="1600" i="1">
                  <a:latin typeface="Symbol" pitchFamily="18" charset="2"/>
                </a:rPr>
                <a:t>m</a:t>
              </a:r>
              <a:r>
                <a:rPr lang="it-IT" altLang="en-US" sz="1600" i="1"/>
                <a:t>m)</a:t>
              </a:r>
              <a:endParaRPr lang="en-GB" altLang="en-US" sz="1600" i="1"/>
            </a:p>
          </p:txBody>
        </p:sp>
      </p:grpSp>
      <p:sp>
        <p:nvSpPr>
          <p:cNvPr id="12293" name="Rectangle 16"/>
          <p:cNvSpPr>
            <a:spLocks noChangeArrowheads="1"/>
          </p:cNvSpPr>
          <p:nvPr/>
        </p:nvSpPr>
        <p:spPr bwMode="auto">
          <a:xfrm>
            <a:off x="1052513" y="3457575"/>
            <a:ext cx="720725" cy="2159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endParaRPr lang="en-US" altLang="en-US" sz="1800"/>
          </a:p>
        </p:txBody>
      </p:sp>
      <p:sp>
        <p:nvSpPr>
          <p:cNvPr id="3" name="CasellaDiTesto 2"/>
          <p:cNvSpPr txBox="1"/>
          <p:nvPr/>
        </p:nvSpPr>
        <p:spPr>
          <a:xfrm>
            <a:off x="249238" y="1577975"/>
            <a:ext cx="4333875" cy="1922463"/>
          </a:xfrm>
          <a:prstGeom prst="rect">
            <a:avLst/>
          </a:prstGeom>
          <a:noFill/>
        </p:spPr>
        <p:txBody>
          <a:bodyPr wrap="none">
            <a:spAutoFit/>
          </a:bodyPr>
          <a:lstStyle/>
          <a:p>
            <a:pPr>
              <a:defRPr/>
            </a:pPr>
            <a:r>
              <a:rPr lang="it-IT" sz="1400" b="1" dirty="0" err="1"/>
              <a:t>Features</a:t>
            </a:r>
            <a:r>
              <a:rPr lang="it-IT" sz="1400" b="1" dirty="0"/>
              <a:t>:</a:t>
            </a:r>
            <a:endParaRPr lang="en-US" sz="1400" b="1" dirty="0"/>
          </a:p>
          <a:p>
            <a:pPr marL="285750" indent="-285750">
              <a:buFont typeface="Arial" panose="020B0604020202020204" pitchFamily="34" charset="0"/>
              <a:buChar char="•"/>
              <a:defRPr/>
            </a:pPr>
            <a:r>
              <a:rPr lang="en-US" sz="1400" dirty="0"/>
              <a:t>Cell-like size </a:t>
            </a:r>
          </a:p>
          <a:p>
            <a:pPr marL="285750" indent="-285750">
              <a:buFont typeface="Arial" panose="020B0604020202020204" pitchFamily="34" charset="0"/>
              <a:buChar char="•"/>
              <a:defRPr/>
            </a:pPr>
            <a:r>
              <a:rPr lang="en-US" sz="1400" dirty="0"/>
              <a:t>Large encapsulation volume </a:t>
            </a:r>
          </a:p>
          <a:p>
            <a:pPr marL="285750" indent="-285750">
              <a:buFont typeface="Arial" panose="020B0604020202020204" pitchFamily="34" charset="0"/>
              <a:buChar char="•"/>
              <a:defRPr/>
            </a:pPr>
            <a:r>
              <a:rPr lang="en-US" sz="1400" dirty="0"/>
              <a:t>Single vesicle analysis</a:t>
            </a:r>
          </a:p>
          <a:p>
            <a:pPr marL="285750" indent="-285750">
              <a:buFont typeface="Arial" panose="020B0604020202020204" pitchFamily="34" charset="0"/>
              <a:buChar char="•"/>
              <a:defRPr/>
            </a:pPr>
            <a:r>
              <a:rPr lang="en-US" sz="1400" dirty="0"/>
              <a:t>Direct visualization by microscopy techniques </a:t>
            </a:r>
          </a:p>
          <a:p>
            <a:pPr marL="285750" indent="-285750">
              <a:buFont typeface="Arial" panose="020B0604020202020204" pitchFamily="34" charset="0"/>
              <a:buChar char="•"/>
              <a:defRPr/>
            </a:pPr>
            <a:r>
              <a:rPr lang="en-US" sz="1400" dirty="0"/>
              <a:t>Use of High-throughput analysis (flow cytometry)</a:t>
            </a:r>
          </a:p>
        </p:txBody>
      </p:sp>
      <p:pic>
        <p:nvPicPr>
          <p:cNvPr id="12295" name="Picture 2" descr="http://www.mdpi.com/2077-0375/1/2/109/a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724525" y="4279900"/>
            <a:ext cx="3133725" cy="2533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 name="CasellaDiTesto 19"/>
          <p:cNvSpPr txBox="1"/>
          <p:nvPr/>
        </p:nvSpPr>
        <p:spPr>
          <a:xfrm>
            <a:off x="5292725" y="1577975"/>
            <a:ext cx="3203575" cy="1922463"/>
          </a:xfrm>
          <a:prstGeom prst="rect">
            <a:avLst/>
          </a:prstGeom>
          <a:noFill/>
        </p:spPr>
        <p:txBody>
          <a:bodyPr wrap="none">
            <a:spAutoFit/>
          </a:bodyPr>
          <a:lstStyle/>
          <a:p>
            <a:pPr>
              <a:defRPr/>
            </a:pPr>
            <a:r>
              <a:rPr lang="en-US" sz="1400" b="1" dirty="0"/>
              <a:t>Conventional preparation methods:</a:t>
            </a:r>
          </a:p>
          <a:p>
            <a:pPr marL="342900" indent="-342900">
              <a:buFont typeface="Arial" panose="020B0604020202020204" pitchFamily="34" charset="0"/>
              <a:buChar char="•"/>
              <a:defRPr/>
            </a:pPr>
            <a:r>
              <a:rPr lang="en-US" sz="1400" dirty="0"/>
              <a:t>Natural swelling</a:t>
            </a:r>
          </a:p>
          <a:p>
            <a:pPr marL="342900" indent="-342900">
              <a:buFont typeface="Arial" panose="020B0604020202020204" pitchFamily="34" charset="0"/>
              <a:buChar char="•"/>
              <a:defRPr/>
            </a:pPr>
            <a:r>
              <a:rPr lang="it-IT" sz="1400" dirty="0" err="1"/>
              <a:t>Electroformation</a:t>
            </a:r>
            <a:r>
              <a:rPr lang="it-IT" sz="1400" dirty="0"/>
              <a:t> </a:t>
            </a:r>
          </a:p>
          <a:p>
            <a:pPr>
              <a:defRPr/>
            </a:pPr>
            <a:endParaRPr lang="it-IT" sz="1400" b="1" dirty="0"/>
          </a:p>
          <a:p>
            <a:pPr>
              <a:defRPr/>
            </a:pPr>
            <a:r>
              <a:rPr lang="it-IT" sz="1400" b="1" dirty="0"/>
              <a:t>New Method</a:t>
            </a:r>
          </a:p>
          <a:p>
            <a:pPr marL="285750" indent="-285750">
              <a:buFont typeface="Arial" panose="020B0604020202020204" pitchFamily="34" charset="0"/>
              <a:buChar char="•"/>
              <a:defRPr/>
            </a:pPr>
            <a:r>
              <a:rPr lang="it-IT" sz="1400" dirty="0" err="1"/>
              <a:t>Phase</a:t>
            </a:r>
            <a:r>
              <a:rPr lang="it-IT" sz="1400" dirty="0"/>
              <a:t> Transfer Method</a:t>
            </a:r>
            <a:endParaRPr lang="en-US" sz="1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olo 1"/>
          <p:cNvSpPr>
            <a:spLocks noGrp="1"/>
          </p:cNvSpPr>
          <p:nvPr>
            <p:ph type="title"/>
          </p:nvPr>
        </p:nvSpPr>
        <p:spPr>
          <a:xfrm>
            <a:off x="828675" y="487363"/>
            <a:ext cx="7481888" cy="709612"/>
          </a:xfrm>
        </p:spPr>
        <p:txBody>
          <a:bodyPr/>
          <a:lstStyle/>
          <a:p>
            <a:r>
              <a:rPr lang="it-IT" altLang="en-US" smtClean="0"/>
              <a:t>The “Droplet transfer method”</a:t>
            </a:r>
          </a:p>
        </p:txBody>
      </p:sp>
      <p:sp>
        <p:nvSpPr>
          <p:cNvPr id="13315" name="Text Box 7"/>
          <p:cNvSpPr txBox="1">
            <a:spLocks noChangeArrowheads="1"/>
          </p:cNvSpPr>
          <p:nvPr/>
        </p:nvSpPr>
        <p:spPr bwMode="auto">
          <a:xfrm>
            <a:off x="4603750" y="1268413"/>
            <a:ext cx="3640138"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0"/>
              </a:spcBef>
              <a:buFontTx/>
              <a:buNone/>
            </a:pPr>
            <a:r>
              <a:rPr lang="it-IT" altLang="en-US" sz="1800" b="1">
                <a:solidFill>
                  <a:srgbClr val="000000"/>
                </a:solidFill>
              </a:rPr>
              <a:t>The “droplet transfer” method</a:t>
            </a:r>
          </a:p>
        </p:txBody>
      </p:sp>
      <p:sp>
        <p:nvSpPr>
          <p:cNvPr id="13316" name="Text Box 8"/>
          <p:cNvSpPr txBox="1">
            <a:spLocks noChangeArrowheads="1"/>
          </p:cNvSpPr>
          <p:nvPr/>
        </p:nvSpPr>
        <p:spPr bwMode="auto">
          <a:xfrm>
            <a:off x="4648200" y="1557338"/>
            <a:ext cx="3956050"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0"/>
              </a:spcBef>
              <a:buFontTx/>
              <a:buNone/>
            </a:pPr>
            <a:r>
              <a:rPr lang="it-IT" altLang="en-US" sz="1200">
                <a:solidFill>
                  <a:srgbClr val="000000"/>
                </a:solidFill>
              </a:rPr>
              <a:t>Pautot et al., </a:t>
            </a:r>
            <a:r>
              <a:rPr lang="it-IT" altLang="en-US" sz="1200" i="1">
                <a:solidFill>
                  <a:srgbClr val="000000"/>
                </a:solidFill>
              </a:rPr>
              <a:t>Langmuir</a:t>
            </a:r>
            <a:r>
              <a:rPr lang="it-IT" altLang="en-US" sz="1200">
                <a:solidFill>
                  <a:srgbClr val="000000"/>
                </a:solidFill>
              </a:rPr>
              <a:t> 2003; </a:t>
            </a:r>
            <a:r>
              <a:rPr lang="it-IT" altLang="en-US" sz="1200" i="1">
                <a:solidFill>
                  <a:srgbClr val="000000"/>
                </a:solidFill>
              </a:rPr>
              <a:t>PNAS</a:t>
            </a:r>
            <a:r>
              <a:rPr lang="it-IT" altLang="en-US" sz="1200">
                <a:solidFill>
                  <a:srgbClr val="000000"/>
                </a:solidFill>
              </a:rPr>
              <a:t> 2003</a:t>
            </a:r>
          </a:p>
        </p:txBody>
      </p:sp>
      <p:pic>
        <p:nvPicPr>
          <p:cNvPr id="13317" name="Picture 9" descr="C:\Documents and Settings\Pasquale\Desktop\Presentazione III anno di dottorato.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770438" y="4559300"/>
            <a:ext cx="3473450" cy="2005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18" name="Text Box 10"/>
          <p:cNvSpPr txBox="1">
            <a:spLocks noChangeArrowheads="1"/>
          </p:cNvSpPr>
          <p:nvPr/>
        </p:nvSpPr>
        <p:spPr bwMode="auto">
          <a:xfrm>
            <a:off x="4979988" y="6535738"/>
            <a:ext cx="3036887" cy="27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0"/>
              </a:spcBef>
              <a:buFontTx/>
              <a:buNone/>
            </a:pPr>
            <a:r>
              <a:rPr lang="it-IT" altLang="en-US" sz="1200">
                <a:solidFill>
                  <a:srgbClr val="000000"/>
                </a:solidFill>
              </a:rPr>
              <a:t>Carrara, Altamura, Stano, Luisi, </a:t>
            </a:r>
            <a:r>
              <a:rPr lang="it-IT" altLang="en-US" sz="1200" i="1">
                <a:solidFill>
                  <a:srgbClr val="000000"/>
                </a:solidFill>
              </a:rPr>
              <a:t>submitted</a:t>
            </a:r>
            <a:endParaRPr lang="it-IT" altLang="en-US" sz="1200">
              <a:solidFill>
                <a:srgbClr val="000000"/>
              </a:solidFill>
            </a:endParaRPr>
          </a:p>
        </p:txBody>
      </p:sp>
      <p:grpSp>
        <p:nvGrpSpPr>
          <p:cNvPr id="13319" name="Gruppo 15"/>
          <p:cNvGrpSpPr>
            <a:grpSpLocks/>
          </p:cNvGrpSpPr>
          <p:nvPr/>
        </p:nvGrpSpPr>
        <p:grpSpPr bwMode="auto">
          <a:xfrm>
            <a:off x="255588" y="1530350"/>
            <a:ext cx="4176712" cy="2063750"/>
            <a:chOff x="256204" y="1437548"/>
            <a:chExt cx="4176575" cy="2063460"/>
          </a:xfrm>
        </p:grpSpPr>
        <p:pic>
          <p:nvPicPr>
            <p:cNvPr id="13323" name="Picture 2" descr="Emulsione"/>
            <p:cNvPicPr>
              <a:picLocks noChangeAspect="1" noChangeArrowheads="1"/>
            </p:cNvPicPr>
            <p:nvPr/>
          </p:nvPicPr>
          <p:blipFill>
            <a:blip r:embed="rId3">
              <a:extLst>
                <a:ext uri="{28A0092B-C50C-407E-A947-70E740481C1C}">
                  <a14:useLocalDpi xmlns:a14="http://schemas.microsoft.com/office/drawing/2010/main" xmlns="" val="0"/>
                </a:ext>
              </a:extLst>
            </a:blip>
            <a:srcRect l="3395" r="9279" b="14420"/>
            <a:stretch>
              <a:fillRect/>
            </a:stretch>
          </p:blipFill>
          <p:spPr bwMode="auto">
            <a:xfrm>
              <a:off x="256204" y="1437548"/>
              <a:ext cx="3451700" cy="20634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24" name="CasellaDiTesto 9"/>
            <p:cNvSpPr txBox="1">
              <a:spLocks noChangeArrowheads="1"/>
            </p:cNvSpPr>
            <p:nvPr/>
          </p:nvSpPr>
          <p:spPr bwMode="auto">
            <a:xfrm>
              <a:off x="654217" y="3152001"/>
              <a:ext cx="1109471"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it-IT" altLang="en-US" sz="1200"/>
                <a:t>External buffer</a:t>
              </a:r>
            </a:p>
          </p:txBody>
        </p:sp>
        <p:sp>
          <p:nvSpPr>
            <p:cNvPr id="13325" name="CasellaDiTesto 10"/>
            <p:cNvSpPr txBox="1">
              <a:spLocks noChangeArrowheads="1"/>
            </p:cNvSpPr>
            <p:nvPr/>
          </p:nvSpPr>
          <p:spPr bwMode="auto">
            <a:xfrm>
              <a:off x="2200556" y="1990581"/>
              <a:ext cx="71526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it-IT" altLang="en-US" sz="1200"/>
                <a:t>POPC in </a:t>
              </a:r>
            </a:p>
            <a:p>
              <a:pPr algn="ctr" eaLnBrk="1" hangingPunct="1">
                <a:spcBef>
                  <a:spcPct val="50000"/>
                </a:spcBef>
                <a:buFontTx/>
                <a:buNone/>
              </a:pPr>
              <a:r>
                <a:rPr lang="it-IT" altLang="en-US" sz="1200"/>
                <a:t>Mineral </a:t>
              </a:r>
            </a:p>
            <a:p>
              <a:pPr algn="ctr" eaLnBrk="1" hangingPunct="1">
                <a:spcBef>
                  <a:spcPct val="50000"/>
                </a:spcBef>
                <a:buFontTx/>
                <a:buNone/>
              </a:pPr>
              <a:r>
                <a:rPr lang="it-IT" altLang="en-US" sz="1200"/>
                <a:t>oil</a:t>
              </a:r>
            </a:p>
          </p:txBody>
        </p:sp>
        <p:sp>
          <p:nvSpPr>
            <p:cNvPr id="13326" name="CasellaDiTesto 11"/>
            <p:cNvSpPr txBox="1">
              <a:spLocks noChangeArrowheads="1"/>
            </p:cNvSpPr>
            <p:nvPr/>
          </p:nvSpPr>
          <p:spPr bwMode="auto">
            <a:xfrm>
              <a:off x="3491880" y="1974997"/>
              <a:ext cx="94089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it-IT" altLang="en-US" sz="1200"/>
                <a:t>Water in oil </a:t>
              </a:r>
            </a:p>
            <a:p>
              <a:pPr algn="just" eaLnBrk="1" hangingPunct="1">
                <a:spcBef>
                  <a:spcPct val="50000"/>
                </a:spcBef>
                <a:buFontTx/>
                <a:buNone/>
              </a:pPr>
              <a:r>
                <a:rPr lang="it-IT" altLang="en-US" sz="1200"/>
                <a:t>emulsion</a:t>
              </a:r>
            </a:p>
          </p:txBody>
        </p:sp>
        <p:sp>
          <p:nvSpPr>
            <p:cNvPr id="13327" name="Line 3"/>
            <p:cNvSpPr>
              <a:spLocks noChangeShapeType="1"/>
            </p:cNvSpPr>
            <p:nvPr/>
          </p:nvSpPr>
          <p:spPr bwMode="auto">
            <a:xfrm flipH="1">
              <a:off x="1909425" y="2420888"/>
              <a:ext cx="358319" cy="247673"/>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3328" name="Line 3"/>
            <p:cNvSpPr>
              <a:spLocks noChangeShapeType="1"/>
            </p:cNvSpPr>
            <p:nvPr/>
          </p:nvSpPr>
          <p:spPr bwMode="auto">
            <a:xfrm flipH="1">
              <a:off x="3205569" y="2276872"/>
              <a:ext cx="358319" cy="247673"/>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3329" name="Line 3"/>
            <p:cNvSpPr>
              <a:spLocks noChangeShapeType="1"/>
            </p:cNvSpPr>
            <p:nvPr/>
          </p:nvSpPr>
          <p:spPr bwMode="auto">
            <a:xfrm flipH="1" flipV="1">
              <a:off x="693673" y="2927860"/>
              <a:ext cx="349935" cy="285116"/>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grpSp>
      <p:pic>
        <p:nvPicPr>
          <p:cNvPr id="4" name="Immagine 3"/>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323850" y="1433513"/>
            <a:ext cx="4176713" cy="529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 name="Rettangolo 16"/>
          <p:cNvSpPr/>
          <p:nvPr/>
        </p:nvSpPr>
        <p:spPr>
          <a:xfrm>
            <a:off x="4932363" y="2493963"/>
            <a:ext cx="431800" cy="268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13322" name="Picture 2"/>
          <p:cNvPicPr>
            <a:picLocks noChangeAspect="1" noChangeArrowheads="1"/>
          </p:cNvPicPr>
          <p:nvPr/>
        </p:nvPicPr>
        <p:blipFill>
          <a:blip r:embed="rId5">
            <a:extLst>
              <a:ext uri="{28A0092B-C50C-407E-A947-70E740481C1C}">
                <a14:useLocalDpi xmlns:a14="http://schemas.microsoft.com/office/drawing/2010/main" xmlns="" val="0"/>
              </a:ext>
            </a:extLst>
          </a:blip>
          <a:srcRect l="5548" r="5521" b="38348"/>
          <a:stretch>
            <a:fillRect/>
          </a:stretch>
        </p:blipFill>
        <p:spPr bwMode="auto">
          <a:xfrm>
            <a:off x="4997450" y="1893888"/>
            <a:ext cx="3001963" cy="26146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olo 1"/>
          <p:cNvSpPr>
            <a:spLocks noGrp="1"/>
          </p:cNvSpPr>
          <p:nvPr>
            <p:ph type="ctrTitle"/>
          </p:nvPr>
        </p:nvSpPr>
        <p:spPr>
          <a:xfrm>
            <a:off x="685800" y="548680"/>
            <a:ext cx="7772400" cy="1470025"/>
          </a:xfrm>
        </p:spPr>
        <p:txBody>
          <a:bodyPr/>
          <a:lstStyle/>
          <a:p>
            <a:r>
              <a:rPr lang="en-US" altLang="en-US" dirty="0" smtClean="0"/>
              <a:t>GVs as biochemical reactors</a:t>
            </a:r>
            <a:br>
              <a:rPr lang="en-US" altLang="en-US" dirty="0" smtClean="0"/>
            </a:br>
            <a:endParaRPr lang="en-US" altLang="en-US" dirty="0" smtClean="0"/>
          </a:p>
        </p:txBody>
      </p:sp>
      <p:sp>
        <p:nvSpPr>
          <p:cNvPr id="14339" name="Sottotitolo 2"/>
          <p:cNvSpPr>
            <a:spLocks noGrp="1"/>
          </p:cNvSpPr>
          <p:nvPr>
            <p:ph type="subTitle" idx="1"/>
          </p:nvPr>
        </p:nvSpPr>
        <p:spPr>
          <a:xfrm>
            <a:off x="1371600" y="1196752"/>
            <a:ext cx="6400800" cy="1752600"/>
          </a:xfrm>
        </p:spPr>
        <p:txBody>
          <a:bodyPr/>
          <a:lstStyle/>
          <a:p>
            <a:r>
              <a:rPr lang="en-US" altLang="en-US" dirty="0" smtClean="0"/>
              <a:t>Improving enzyme encapsulation</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4213" y="1838151"/>
            <a:ext cx="7785100" cy="4975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rgbClr val="001B5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87375" y="1243013"/>
            <a:ext cx="7823200" cy="4949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Rettangolo 2"/>
          <p:cNvSpPr/>
          <p:nvPr/>
        </p:nvSpPr>
        <p:spPr>
          <a:xfrm>
            <a:off x="3779838" y="2133600"/>
            <a:ext cx="4630737" cy="4089400"/>
          </a:xfrm>
          <a:prstGeom prst="rect">
            <a:avLst/>
          </a:prstGeom>
          <a:noFill/>
          <a:ln w="254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 name="Titolo 1"/>
          <p:cNvSpPr>
            <a:spLocks noGrp="1"/>
          </p:cNvSpPr>
          <p:nvPr>
            <p:ph type="title"/>
          </p:nvPr>
        </p:nvSpPr>
        <p:spPr>
          <a:xfrm>
            <a:off x="457200" y="560388"/>
            <a:ext cx="8578850" cy="781050"/>
          </a:xfrm>
        </p:spPr>
        <p:txBody>
          <a:bodyPr>
            <a:normAutofit fontScale="90000"/>
          </a:bodyPr>
          <a:lstStyle/>
          <a:p>
            <a:pPr>
              <a:defRPr/>
            </a:pPr>
            <a:r>
              <a:rPr lang="en-GB" i="1" dirty="0" smtClean="0"/>
              <a:t>de</a:t>
            </a:r>
            <a:r>
              <a:rPr lang="en-GB" dirty="0" smtClean="0"/>
              <a:t>-PG1-(BAH)-FL-HRP-SOD </a:t>
            </a:r>
            <a:r>
              <a:rPr lang="en-GB" dirty="0"/>
              <a:t>synthesis</a:t>
            </a:r>
            <a:r>
              <a:rPr lang="en-GB" dirty="0" smtClean="0"/>
              <a:t>:</a:t>
            </a:r>
            <a:endParaRPr lang="it-IT" dirty="0"/>
          </a:p>
        </p:txBody>
      </p:sp>
      <p:sp>
        <p:nvSpPr>
          <p:cNvPr id="16389" name="CasellaDiTesto 3"/>
          <p:cNvSpPr txBox="1">
            <a:spLocks noChangeArrowheads="1"/>
          </p:cNvSpPr>
          <p:nvPr/>
        </p:nvSpPr>
        <p:spPr bwMode="auto">
          <a:xfrm>
            <a:off x="3141663" y="6411913"/>
            <a:ext cx="2671762"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just" eaLnBrk="0" fontAlgn="base" hangingPunct="0">
              <a:spcBef>
                <a:spcPct val="50000"/>
              </a:spcBef>
              <a:spcAft>
                <a:spcPct val="0"/>
              </a:spcAft>
              <a:defRPr>
                <a:solidFill>
                  <a:schemeClr val="tx1"/>
                </a:solidFill>
                <a:latin typeface="Arial" charset="0"/>
                <a:cs typeface="Arial" charset="0"/>
              </a:defRPr>
            </a:lvl6pPr>
            <a:lvl7pPr marL="2971800" indent="-228600" algn="just" eaLnBrk="0" fontAlgn="base" hangingPunct="0">
              <a:spcBef>
                <a:spcPct val="50000"/>
              </a:spcBef>
              <a:spcAft>
                <a:spcPct val="0"/>
              </a:spcAft>
              <a:defRPr>
                <a:solidFill>
                  <a:schemeClr val="tx1"/>
                </a:solidFill>
                <a:latin typeface="Arial" charset="0"/>
                <a:cs typeface="Arial" charset="0"/>
              </a:defRPr>
            </a:lvl7pPr>
            <a:lvl8pPr marL="3429000" indent="-228600" algn="just" eaLnBrk="0" fontAlgn="base" hangingPunct="0">
              <a:spcBef>
                <a:spcPct val="50000"/>
              </a:spcBef>
              <a:spcAft>
                <a:spcPct val="0"/>
              </a:spcAft>
              <a:defRPr>
                <a:solidFill>
                  <a:schemeClr val="tx1"/>
                </a:solidFill>
                <a:latin typeface="Arial" charset="0"/>
                <a:cs typeface="Arial" charset="0"/>
              </a:defRPr>
            </a:lvl8pPr>
            <a:lvl9pPr marL="3886200" indent="-228600" algn="just" eaLnBrk="0" fontAlgn="base" hangingPunct="0">
              <a:spcBef>
                <a:spcPct val="50000"/>
              </a:spcBef>
              <a:spcAft>
                <a:spcPct val="0"/>
              </a:spcAft>
              <a:defRPr>
                <a:solidFill>
                  <a:schemeClr val="tx1"/>
                </a:solidFill>
                <a:latin typeface="Arial" charset="0"/>
                <a:cs typeface="Arial" charset="0"/>
              </a:defRPr>
            </a:lvl9pPr>
          </a:lstStyle>
          <a:p>
            <a:pPr eaLnBrk="1" hangingPunct="1"/>
            <a:r>
              <a:rPr lang="it-IT" altLang="en-US"/>
              <a:t>Grotzky A. et al. </a:t>
            </a:r>
            <a:r>
              <a:rPr lang="it-IT" altLang="en-US" i="1"/>
              <a:t>JACS</a:t>
            </a:r>
            <a:r>
              <a:rPr lang="it-IT" altLang="en-US"/>
              <a:t> 2012</a:t>
            </a:r>
          </a:p>
        </p:txBody>
      </p:sp>
      <p:sp>
        <p:nvSpPr>
          <p:cNvPr id="16390" name="CasellaDiTesto 6"/>
          <p:cNvSpPr txBox="1">
            <a:spLocks noChangeArrowheads="1"/>
          </p:cNvSpPr>
          <p:nvPr/>
        </p:nvSpPr>
        <p:spPr bwMode="auto">
          <a:xfrm>
            <a:off x="636588" y="6021388"/>
            <a:ext cx="185737"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just" eaLnBrk="0" fontAlgn="base" hangingPunct="0">
              <a:spcBef>
                <a:spcPct val="50000"/>
              </a:spcBef>
              <a:spcAft>
                <a:spcPct val="0"/>
              </a:spcAft>
              <a:defRPr>
                <a:solidFill>
                  <a:schemeClr val="tx1"/>
                </a:solidFill>
                <a:latin typeface="Arial" charset="0"/>
                <a:cs typeface="Arial" charset="0"/>
              </a:defRPr>
            </a:lvl6pPr>
            <a:lvl7pPr marL="2971800" indent="-228600" algn="just" eaLnBrk="0" fontAlgn="base" hangingPunct="0">
              <a:spcBef>
                <a:spcPct val="50000"/>
              </a:spcBef>
              <a:spcAft>
                <a:spcPct val="0"/>
              </a:spcAft>
              <a:defRPr>
                <a:solidFill>
                  <a:schemeClr val="tx1"/>
                </a:solidFill>
                <a:latin typeface="Arial" charset="0"/>
                <a:cs typeface="Arial" charset="0"/>
              </a:defRPr>
            </a:lvl7pPr>
            <a:lvl8pPr marL="3429000" indent="-228600" algn="just" eaLnBrk="0" fontAlgn="base" hangingPunct="0">
              <a:spcBef>
                <a:spcPct val="50000"/>
              </a:spcBef>
              <a:spcAft>
                <a:spcPct val="0"/>
              </a:spcAft>
              <a:defRPr>
                <a:solidFill>
                  <a:schemeClr val="tx1"/>
                </a:solidFill>
                <a:latin typeface="Arial" charset="0"/>
                <a:cs typeface="Arial" charset="0"/>
              </a:defRPr>
            </a:lvl8pPr>
            <a:lvl9pPr marL="3886200" indent="-228600" algn="just" eaLnBrk="0" fontAlgn="base" hangingPunct="0">
              <a:spcBef>
                <a:spcPct val="50000"/>
              </a:spcBef>
              <a:spcAft>
                <a:spcPct val="0"/>
              </a:spcAft>
              <a:defRPr>
                <a:solidFill>
                  <a:schemeClr val="tx1"/>
                </a:solidFill>
                <a:latin typeface="Arial" charset="0"/>
                <a:cs typeface="Arial" charset="0"/>
              </a:defRPr>
            </a:lvl9pPr>
          </a:lstStyle>
          <a:p>
            <a:pPr eaLnBrk="1" hangingPunct="1"/>
            <a:endParaRPr lang="en-US" altLang="en-US" sz="1200" b="1">
              <a:solidFill>
                <a:srgbClr val="0000FF"/>
              </a:solidFill>
            </a:endParaRPr>
          </a:p>
        </p:txBody>
      </p:sp>
      <p:sp>
        <p:nvSpPr>
          <p:cNvPr id="16391" name="Rettangolo 7"/>
          <p:cNvSpPr>
            <a:spLocks noChangeArrowheads="1"/>
          </p:cNvSpPr>
          <p:nvPr/>
        </p:nvSpPr>
        <p:spPr bwMode="auto">
          <a:xfrm>
            <a:off x="493713" y="5761038"/>
            <a:ext cx="2278062"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just" eaLnBrk="0" fontAlgn="base" hangingPunct="0">
              <a:spcBef>
                <a:spcPct val="50000"/>
              </a:spcBef>
              <a:spcAft>
                <a:spcPct val="0"/>
              </a:spcAft>
              <a:defRPr>
                <a:solidFill>
                  <a:schemeClr val="tx1"/>
                </a:solidFill>
                <a:latin typeface="Arial" charset="0"/>
                <a:cs typeface="Arial" charset="0"/>
              </a:defRPr>
            </a:lvl6pPr>
            <a:lvl7pPr marL="2971800" indent="-228600" algn="just" eaLnBrk="0" fontAlgn="base" hangingPunct="0">
              <a:spcBef>
                <a:spcPct val="50000"/>
              </a:spcBef>
              <a:spcAft>
                <a:spcPct val="0"/>
              </a:spcAft>
              <a:defRPr>
                <a:solidFill>
                  <a:schemeClr val="tx1"/>
                </a:solidFill>
                <a:latin typeface="Arial" charset="0"/>
                <a:cs typeface="Arial" charset="0"/>
              </a:defRPr>
            </a:lvl7pPr>
            <a:lvl8pPr marL="3429000" indent="-228600" algn="just" eaLnBrk="0" fontAlgn="base" hangingPunct="0">
              <a:spcBef>
                <a:spcPct val="50000"/>
              </a:spcBef>
              <a:spcAft>
                <a:spcPct val="0"/>
              </a:spcAft>
              <a:defRPr>
                <a:solidFill>
                  <a:schemeClr val="tx1"/>
                </a:solidFill>
                <a:latin typeface="Arial" charset="0"/>
                <a:cs typeface="Arial" charset="0"/>
              </a:defRPr>
            </a:lvl8pPr>
            <a:lvl9pPr marL="3886200" indent="-228600" algn="just" eaLnBrk="0" fontAlgn="base" hangingPunct="0">
              <a:spcBef>
                <a:spcPct val="50000"/>
              </a:spcBef>
              <a:spcAft>
                <a:spcPct val="0"/>
              </a:spcAft>
              <a:defRPr>
                <a:solidFill>
                  <a:schemeClr val="tx1"/>
                </a:solidFill>
                <a:latin typeface="Arial" charset="0"/>
                <a:cs typeface="Arial" charset="0"/>
              </a:defRPr>
            </a:lvl9pPr>
          </a:lstStyle>
          <a:p>
            <a:pPr eaLnBrk="1" hangingPunct="1"/>
            <a:r>
              <a:rPr lang="it-IT" altLang="en-US" sz="1200" b="1">
                <a:solidFill>
                  <a:srgbClr val="0000FF"/>
                </a:solidFill>
              </a:rPr>
              <a:t>Polymethacrylate backbone</a:t>
            </a:r>
          </a:p>
          <a:p>
            <a:pPr eaLnBrk="1" hangingPunct="1"/>
            <a:r>
              <a:rPr lang="it-IT" altLang="en-US" sz="1200" b="1">
                <a:solidFill>
                  <a:srgbClr val="0000FF"/>
                </a:solidFill>
              </a:rPr>
              <a:t>(M.W.   ̴ 600 KDa)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76525" y="5949950"/>
            <a:ext cx="3840163" cy="531813"/>
          </a:xfrm>
          <a:solidFill>
            <a:schemeClr val="bg1"/>
          </a:solidFill>
        </p:spPr>
        <p:txBody>
          <a:bodyPr/>
          <a:lstStyle/>
          <a:p>
            <a:pPr>
              <a:defRPr/>
            </a:pPr>
            <a:r>
              <a:rPr lang="it-IT" sz="3200" dirty="0" err="1" smtClean="0">
                <a:solidFill>
                  <a:srgbClr val="C00000"/>
                </a:solidFill>
                <a:latin typeface="+mn-lt"/>
              </a:rPr>
              <a:t>Enzymatic</a:t>
            </a:r>
            <a:r>
              <a:rPr lang="it-IT" sz="3200" dirty="0" smtClean="0">
                <a:solidFill>
                  <a:srgbClr val="C00000"/>
                </a:solidFill>
                <a:latin typeface="+mn-lt"/>
              </a:rPr>
              <a:t> </a:t>
            </a:r>
            <a:r>
              <a:rPr lang="it-IT" sz="3200" dirty="0" err="1" smtClean="0">
                <a:solidFill>
                  <a:srgbClr val="C00000"/>
                </a:solidFill>
                <a:latin typeface="+mn-lt"/>
              </a:rPr>
              <a:t>system</a:t>
            </a:r>
            <a:endParaRPr lang="it-IT" sz="3200" dirty="0">
              <a:solidFill>
                <a:srgbClr val="C00000"/>
              </a:solidFill>
              <a:latin typeface="+mn-lt"/>
            </a:endParaRPr>
          </a:p>
        </p:txBody>
      </p:sp>
      <p:pic>
        <p:nvPicPr>
          <p:cNvPr id="17411" name="Immagine 27"/>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827088" y="1266825"/>
            <a:ext cx="7470775" cy="4613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12" name="Titolo 4"/>
          <p:cNvSpPr txBox="1">
            <a:spLocks/>
          </p:cNvSpPr>
          <p:nvPr/>
        </p:nvSpPr>
        <p:spPr bwMode="auto">
          <a:xfrm>
            <a:off x="446088" y="485775"/>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a:spcBef>
                <a:spcPct val="0"/>
              </a:spcBef>
              <a:buFontTx/>
              <a:buNone/>
            </a:pPr>
            <a:r>
              <a:rPr lang="it-IT" altLang="en-US" sz="4400"/>
              <a:t>Activity assay for individual GVs</a:t>
            </a:r>
            <a:endParaRPr lang="en-US" altLang="en-US" sz="440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olo 1"/>
          <p:cNvSpPr>
            <a:spLocks noGrp="1"/>
          </p:cNvSpPr>
          <p:nvPr>
            <p:ph type="title"/>
          </p:nvPr>
        </p:nvSpPr>
        <p:spPr>
          <a:xfrm>
            <a:off x="457200" y="550863"/>
            <a:ext cx="8229600" cy="646112"/>
          </a:xfrm>
        </p:spPr>
        <p:txBody>
          <a:bodyPr/>
          <a:lstStyle/>
          <a:p>
            <a:r>
              <a:rPr lang="en-GB" altLang="en-US" smtClean="0"/>
              <a:t> </a:t>
            </a:r>
            <a:r>
              <a:rPr lang="en-GB" altLang="en-US" i="1" smtClean="0"/>
              <a:t>de</a:t>
            </a:r>
            <a:r>
              <a:rPr lang="en-GB" altLang="en-US" smtClean="0"/>
              <a:t>-PG1-Fl-HRP entrapment</a:t>
            </a:r>
            <a:endParaRPr lang="it-IT" altLang="en-US" smtClean="0"/>
          </a:p>
        </p:txBody>
      </p:sp>
      <p:pic>
        <p:nvPicPr>
          <p:cNvPr id="18435" name="Picture 2" descr="GVs_PG1-Fl-HRP1uMA"/>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763" y="3033713"/>
            <a:ext cx="3059113" cy="305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36" name="Picture 3" descr="GVs_PG1-Fl-HRP1uMA"/>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022600" y="3033713"/>
            <a:ext cx="3059113" cy="305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37" name="Picture 4" descr="GVs_PG1-Fl-HRP1uMA"/>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81713" y="3033713"/>
            <a:ext cx="3060700" cy="305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438" name="Rettangolo 2"/>
          <p:cNvSpPr>
            <a:spLocks noChangeArrowheads="1"/>
          </p:cNvSpPr>
          <p:nvPr/>
        </p:nvSpPr>
        <p:spPr bwMode="auto">
          <a:xfrm>
            <a:off x="2051050" y="1268413"/>
            <a:ext cx="4537075" cy="1693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just" eaLnBrk="0" fontAlgn="base" hangingPunct="0">
              <a:spcBef>
                <a:spcPct val="50000"/>
              </a:spcBef>
              <a:spcAft>
                <a:spcPct val="0"/>
              </a:spcAft>
              <a:defRPr>
                <a:solidFill>
                  <a:schemeClr val="tx1"/>
                </a:solidFill>
                <a:latin typeface="Arial" charset="0"/>
                <a:cs typeface="Arial" charset="0"/>
              </a:defRPr>
            </a:lvl6pPr>
            <a:lvl7pPr marL="2971800" indent="-228600" algn="just" eaLnBrk="0" fontAlgn="base" hangingPunct="0">
              <a:spcBef>
                <a:spcPct val="50000"/>
              </a:spcBef>
              <a:spcAft>
                <a:spcPct val="0"/>
              </a:spcAft>
              <a:defRPr>
                <a:solidFill>
                  <a:schemeClr val="tx1"/>
                </a:solidFill>
                <a:latin typeface="Arial" charset="0"/>
                <a:cs typeface="Arial" charset="0"/>
              </a:defRPr>
            </a:lvl7pPr>
            <a:lvl8pPr marL="3429000" indent="-228600" algn="just" eaLnBrk="0" fontAlgn="base" hangingPunct="0">
              <a:spcBef>
                <a:spcPct val="50000"/>
              </a:spcBef>
              <a:spcAft>
                <a:spcPct val="0"/>
              </a:spcAft>
              <a:defRPr>
                <a:solidFill>
                  <a:schemeClr val="tx1"/>
                </a:solidFill>
                <a:latin typeface="Arial" charset="0"/>
                <a:cs typeface="Arial" charset="0"/>
              </a:defRPr>
            </a:lvl8pPr>
            <a:lvl9pPr marL="3886200" indent="-228600" algn="just" eaLnBrk="0" fontAlgn="base" hangingPunct="0">
              <a:spcBef>
                <a:spcPct val="50000"/>
              </a:spcBef>
              <a:spcAft>
                <a:spcPct val="0"/>
              </a:spcAft>
              <a:defRPr>
                <a:solidFill>
                  <a:schemeClr val="tx1"/>
                </a:solidFill>
                <a:latin typeface="Arial" charset="0"/>
                <a:cs typeface="Arial" charset="0"/>
              </a:defRPr>
            </a:lvl9pPr>
          </a:lstStyle>
          <a:p>
            <a:pPr eaLnBrk="1" hangingPunct="1">
              <a:buFont typeface="Arial" charset="0"/>
              <a:buChar char="•"/>
            </a:pPr>
            <a:r>
              <a:rPr lang="en-GB" altLang="en-US" sz="2600"/>
              <a:t>[HRP] = 1 µM, </a:t>
            </a:r>
          </a:p>
          <a:p>
            <a:pPr eaLnBrk="1" hangingPunct="1">
              <a:buFont typeface="Arial" charset="0"/>
              <a:buChar char="•"/>
            </a:pPr>
            <a:r>
              <a:rPr lang="en-GB" altLang="en-US" sz="2600"/>
              <a:t>[Amplex Red] = 10 µM, </a:t>
            </a:r>
          </a:p>
          <a:p>
            <a:pPr eaLnBrk="1" hangingPunct="1">
              <a:buFont typeface="Arial" charset="0"/>
              <a:buChar char="•"/>
            </a:pPr>
            <a:r>
              <a:rPr lang="en-GB" altLang="en-US" sz="2600"/>
              <a:t>[H</a:t>
            </a:r>
            <a:r>
              <a:rPr lang="en-GB" altLang="en-US" sz="2600" baseline="-25000"/>
              <a:t>2</a:t>
            </a:r>
            <a:r>
              <a:rPr lang="en-GB" altLang="en-US" sz="2600"/>
              <a:t>O</a:t>
            </a:r>
            <a:r>
              <a:rPr lang="en-GB" altLang="en-US" sz="2600" baseline="-25000"/>
              <a:t>2</a:t>
            </a:r>
            <a:r>
              <a:rPr lang="en-GB" altLang="en-US" sz="2600"/>
              <a:t>] = 10 µM</a:t>
            </a:r>
            <a:endParaRPr lang="it-IT" altLang="en-US" sz="2600"/>
          </a:p>
        </p:txBody>
      </p:sp>
      <p:sp>
        <p:nvSpPr>
          <p:cNvPr id="4" name="Rettangolo 3"/>
          <p:cNvSpPr/>
          <p:nvPr/>
        </p:nvSpPr>
        <p:spPr>
          <a:xfrm>
            <a:off x="3759200" y="6165850"/>
            <a:ext cx="1965325" cy="492125"/>
          </a:xfrm>
          <a:prstGeom prst="rect">
            <a:avLst/>
          </a:prstGeom>
          <a:ln>
            <a:solidFill>
              <a:schemeClr val="tx1"/>
            </a:solidFill>
          </a:ln>
        </p:spPr>
        <p:txBody>
          <a:bodyPr>
            <a:spAutoFit/>
          </a:bodyPr>
          <a:lstStyle/>
          <a:p>
            <a:pPr algn="ctr">
              <a:defRPr/>
            </a:pPr>
            <a:r>
              <a:rPr lang="en-GB" sz="2600" dirty="0">
                <a:effectLst>
                  <a:outerShdw blurRad="38100" dist="38100" dir="2700000" algn="tl">
                    <a:srgbClr val="000000">
                      <a:alpha val="43137"/>
                    </a:srgbClr>
                  </a:outerShdw>
                </a:effectLst>
                <a:latin typeface="Arial" pitchFamily="34" charset="0"/>
                <a:cs typeface="Arial" pitchFamily="34" charset="0"/>
              </a:rPr>
              <a:t>t = 200 s</a:t>
            </a:r>
            <a:endParaRPr lang="it-IT" sz="2600" dirty="0">
              <a:effectLst>
                <a:outerShdw blurRad="38100" dist="38100" dir="2700000" algn="tl">
                  <a:srgbClr val="000000">
                    <a:alpha val="43137"/>
                  </a:srgbClr>
                </a:outerShdw>
              </a:effectLst>
              <a:latin typeface="Arial" pitchFamily="34" charset="0"/>
              <a:cs typeface="Arial" pitchFamily="34" charset="0"/>
            </a:endParaRPr>
          </a:p>
        </p:txBody>
      </p:sp>
      <p:sp>
        <p:nvSpPr>
          <p:cNvPr id="5" name="Ovale 4"/>
          <p:cNvSpPr/>
          <p:nvPr/>
        </p:nvSpPr>
        <p:spPr>
          <a:xfrm>
            <a:off x="5867400" y="4292600"/>
            <a:ext cx="720725" cy="720725"/>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409563" y="1737161"/>
            <a:ext cx="2404999" cy="75636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rgbClr val="001B5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olo 2"/>
          <p:cNvSpPr>
            <a:spLocks noGrp="1"/>
          </p:cNvSpPr>
          <p:nvPr>
            <p:ph type="ctrTitle"/>
          </p:nvPr>
        </p:nvSpPr>
        <p:spPr>
          <a:xfrm>
            <a:off x="684213" y="2130425"/>
            <a:ext cx="7772400" cy="1470025"/>
          </a:xfrm>
        </p:spPr>
        <p:txBody>
          <a:bodyPr/>
          <a:lstStyle/>
          <a:p>
            <a:r>
              <a:rPr lang="it-IT" altLang="en-US" dirty="0" smtClean="0"/>
              <a:t>Membrane </a:t>
            </a:r>
            <a:r>
              <a:rPr lang="en-US" altLang="en-US" dirty="0" smtClean="0"/>
              <a:t>engineering</a:t>
            </a:r>
          </a:p>
        </p:txBody>
      </p:sp>
      <p:sp>
        <p:nvSpPr>
          <p:cNvPr id="2" name="Sottotitolo 1"/>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olo 1"/>
          <p:cNvSpPr>
            <a:spLocks noGrp="1"/>
          </p:cNvSpPr>
          <p:nvPr>
            <p:ph type="title"/>
          </p:nvPr>
        </p:nvSpPr>
        <p:spPr>
          <a:xfrm>
            <a:off x="446088" y="560388"/>
            <a:ext cx="8229600" cy="781050"/>
          </a:xfrm>
        </p:spPr>
        <p:txBody>
          <a:bodyPr/>
          <a:lstStyle/>
          <a:p>
            <a:r>
              <a:rPr lang="it-IT" altLang="en-US" smtClean="0"/>
              <a:t>Pore formation: Amphotericin B</a:t>
            </a:r>
            <a:endParaRPr lang="en-US" altLang="en-US" smtClean="0"/>
          </a:p>
        </p:txBody>
      </p:sp>
      <p:grpSp>
        <p:nvGrpSpPr>
          <p:cNvPr id="20483" name="Gruppo 47"/>
          <p:cNvGrpSpPr>
            <a:grpSpLocks noChangeAspect="1"/>
          </p:cNvGrpSpPr>
          <p:nvPr/>
        </p:nvGrpSpPr>
        <p:grpSpPr bwMode="auto">
          <a:xfrm>
            <a:off x="4254500" y="4206875"/>
            <a:ext cx="4110038" cy="2309813"/>
            <a:chOff x="-9445625" y="5049837"/>
            <a:chExt cx="6848475" cy="3851275"/>
          </a:xfrm>
        </p:grpSpPr>
        <p:pic>
          <p:nvPicPr>
            <p:cNvPr id="20487" name="Picture 487" descr="C:\Users\emiliano\Desktop\ambisome1.gif"/>
            <p:cNvPicPr>
              <a:picLocks noChangeAspect="1" noChangeArrowheads="1"/>
            </p:cNvPicPr>
            <p:nvPr/>
          </p:nvPicPr>
          <p:blipFill>
            <a:blip r:embed="rId2">
              <a:extLst>
                <a:ext uri="{28A0092B-C50C-407E-A947-70E740481C1C}">
                  <a14:useLocalDpi xmlns:a14="http://schemas.microsoft.com/office/drawing/2010/main" xmlns="" val="0"/>
                </a:ext>
              </a:extLst>
            </a:blip>
            <a:srcRect b="13608"/>
            <a:stretch>
              <a:fillRect/>
            </a:stretch>
          </p:blipFill>
          <p:spPr bwMode="auto">
            <a:xfrm>
              <a:off x="-9445625" y="5049837"/>
              <a:ext cx="6848475" cy="3851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43" name="Connettore 2 42"/>
            <p:cNvCxnSpPr/>
            <p:nvPr/>
          </p:nvCxnSpPr>
          <p:spPr>
            <a:xfrm flipH="1">
              <a:off x="-5004300" y="6008023"/>
              <a:ext cx="1259125" cy="854957"/>
            </a:xfrm>
            <a:prstGeom prst="straightConnector1">
              <a:avLst/>
            </a:prstGeom>
            <a:ln w="31750">
              <a:solidFill>
                <a:srgbClr val="D343AD"/>
              </a:solidFill>
              <a:tailEnd type="arrow"/>
            </a:ln>
          </p:spPr>
          <p:style>
            <a:lnRef idx="1">
              <a:schemeClr val="accent1"/>
            </a:lnRef>
            <a:fillRef idx="0">
              <a:schemeClr val="accent1"/>
            </a:fillRef>
            <a:effectRef idx="0">
              <a:schemeClr val="accent1"/>
            </a:effectRef>
            <a:fontRef idx="minor">
              <a:schemeClr val="tx1"/>
            </a:fontRef>
          </p:style>
        </p:cxnSp>
        <p:cxnSp>
          <p:nvCxnSpPr>
            <p:cNvPr id="44" name="Connettore 2 43"/>
            <p:cNvCxnSpPr/>
            <p:nvPr/>
          </p:nvCxnSpPr>
          <p:spPr>
            <a:xfrm flipH="1">
              <a:off x="-4750359" y="6015965"/>
              <a:ext cx="1052797" cy="976714"/>
            </a:xfrm>
            <a:prstGeom prst="straightConnector1">
              <a:avLst/>
            </a:prstGeom>
            <a:ln w="28575">
              <a:solidFill>
                <a:srgbClr val="D343AD"/>
              </a:solidFill>
              <a:tailEnd type="arrow"/>
            </a:ln>
          </p:spPr>
          <p:style>
            <a:lnRef idx="1">
              <a:schemeClr val="accent1"/>
            </a:lnRef>
            <a:fillRef idx="0">
              <a:schemeClr val="accent1"/>
            </a:fillRef>
            <a:effectRef idx="0">
              <a:schemeClr val="accent1"/>
            </a:effectRef>
            <a:fontRef idx="minor">
              <a:schemeClr val="tx1"/>
            </a:fontRef>
          </p:style>
        </p:cxnSp>
        <p:cxnSp>
          <p:nvCxnSpPr>
            <p:cNvPr id="45" name="Connettore 2 44"/>
            <p:cNvCxnSpPr/>
            <p:nvPr/>
          </p:nvCxnSpPr>
          <p:spPr>
            <a:xfrm flipV="1">
              <a:off x="-8276438" y="7622647"/>
              <a:ext cx="1304094" cy="537326"/>
            </a:xfrm>
            <a:prstGeom prst="straightConnector1">
              <a:avLst/>
            </a:prstGeom>
            <a:ln w="34925">
              <a:solidFill>
                <a:srgbClr val="D343AD"/>
              </a:solidFill>
              <a:tailEnd type="arrow"/>
            </a:ln>
          </p:spPr>
          <p:style>
            <a:lnRef idx="1">
              <a:schemeClr val="accent1"/>
            </a:lnRef>
            <a:fillRef idx="0">
              <a:schemeClr val="accent1"/>
            </a:fillRef>
            <a:effectRef idx="0">
              <a:schemeClr val="accent1"/>
            </a:effectRef>
            <a:fontRef idx="minor">
              <a:schemeClr val="tx1"/>
            </a:fontRef>
          </p:style>
        </p:cxnSp>
        <p:sp>
          <p:nvSpPr>
            <p:cNvPr id="20491" name="CasellaDiTesto 291"/>
            <p:cNvSpPr txBox="1">
              <a:spLocks noChangeArrowheads="1"/>
            </p:cNvSpPr>
            <p:nvPr/>
          </p:nvSpPr>
          <p:spPr bwMode="auto">
            <a:xfrm>
              <a:off x="-9205598" y="8160083"/>
              <a:ext cx="1890712" cy="69949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it-IT" altLang="en-US" sz="1200">
                  <a:latin typeface="Times New Roman" pitchFamily="18" charset="0"/>
                </a:rPr>
                <a:t>Amphotericin molecules</a:t>
              </a:r>
              <a:endParaRPr lang="en-US" altLang="en-US" sz="1200">
                <a:latin typeface="Times New Roman" pitchFamily="18" charset="0"/>
              </a:endParaRPr>
            </a:p>
          </p:txBody>
        </p:sp>
        <p:sp>
          <p:nvSpPr>
            <p:cNvPr id="20492" name="CasellaDiTesto 10251"/>
            <p:cNvSpPr txBox="1">
              <a:spLocks noChangeArrowheads="1"/>
            </p:cNvSpPr>
            <p:nvPr/>
          </p:nvSpPr>
          <p:spPr bwMode="auto">
            <a:xfrm>
              <a:off x="-4691063" y="5291137"/>
              <a:ext cx="1890713" cy="76944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it-IT" altLang="en-US" sz="1200">
                  <a:latin typeface="Times New Roman" pitchFamily="18" charset="0"/>
                </a:rPr>
                <a:t>Phospholipid bilayer</a:t>
              </a:r>
              <a:endParaRPr lang="en-US" altLang="en-US" sz="1200">
                <a:latin typeface="Times New Roman" pitchFamily="18" charset="0"/>
              </a:endParaRPr>
            </a:p>
          </p:txBody>
        </p:sp>
      </p:grpSp>
      <p:pic>
        <p:nvPicPr>
          <p:cNvPr id="20484" name="Immagine 37"/>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250825" y="1454150"/>
            <a:ext cx="6692900" cy="2335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485" name="Picture 19" descr="C:\Users\emiliano\Desktop\Lavoro\Immagini articolo\amb5.jpg"/>
          <p:cNvPicPr>
            <a:picLocks noChangeAspect="1" noChangeArrowheads="1"/>
          </p:cNvPicPr>
          <p:nvPr/>
        </p:nvPicPr>
        <p:blipFill>
          <a:blip r:embed="rId4">
            <a:extLst>
              <a:ext uri="{28A0092B-C50C-407E-A947-70E740481C1C}">
                <a14:useLocalDpi xmlns:a14="http://schemas.microsoft.com/office/drawing/2010/main" xmlns="" val="0"/>
              </a:ext>
            </a:extLst>
          </a:blip>
          <a:srcRect l="34140" t="69679" r="45193"/>
          <a:stretch>
            <a:fillRect/>
          </a:stretch>
        </p:blipFill>
        <p:spPr bwMode="auto">
          <a:xfrm>
            <a:off x="539750" y="3116263"/>
            <a:ext cx="2435225" cy="3697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486" name="CasellaDiTesto 2"/>
          <p:cNvSpPr txBox="1">
            <a:spLocks noChangeArrowheads="1"/>
          </p:cNvSpPr>
          <p:nvPr/>
        </p:nvSpPr>
        <p:spPr bwMode="auto">
          <a:xfrm>
            <a:off x="6943725" y="1412875"/>
            <a:ext cx="2092325" cy="2308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en-US" altLang="en-US" sz="1200"/>
              <a:t>Among the variety of antifungal antibiotics Amphotericin B (AmB) is an amphiphilic molecule that forms pores in phospholipid membranes (Khutorsky 1996), allowing the diffusion of glucose, as experimentally demonstrated for nano-sized liposomes (Fujita </a:t>
            </a:r>
            <a:r>
              <a:rPr lang="en-US" altLang="en-US" sz="1200" i="1"/>
              <a:t>et al</a:t>
            </a:r>
            <a:r>
              <a:rPr lang="en-US" altLang="en-US" sz="1200"/>
              <a:t>. 2013).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Immagine 18" descr="tab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76600" y="1287463"/>
            <a:ext cx="5672138" cy="3725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07" name="Immagine 19"/>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50825" y="1500188"/>
            <a:ext cx="2649538" cy="2649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08" name="Immagine 2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50825" y="4149725"/>
            <a:ext cx="2649538" cy="2647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09" name="Titolo 21"/>
          <p:cNvSpPr>
            <a:spLocks noGrp="1"/>
          </p:cNvSpPr>
          <p:nvPr>
            <p:ph type="title"/>
          </p:nvPr>
        </p:nvSpPr>
        <p:spPr>
          <a:xfrm>
            <a:off x="457200" y="404813"/>
            <a:ext cx="8229600" cy="1143000"/>
          </a:xfrm>
        </p:spPr>
        <p:txBody>
          <a:bodyPr/>
          <a:lstStyle/>
          <a:p>
            <a:r>
              <a:rPr lang="it-IT" altLang="en-US" smtClean="0"/>
              <a:t>The assay for the pore formation</a:t>
            </a:r>
            <a:endParaRPr lang="en-US" altLang="en-US" smtClean="0"/>
          </a:p>
        </p:txBody>
      </p:sp>
      <p:sp>
        <p:nvSpPr>
          <p:cNvPr id="21510" name="Rettangolo 23"/>
          <p:cNvSpPr>
            <a:spLocks noChangeArrowheads="1"/>
          </p:cNvSpPr>
          <p:nvPr/>
        </p:nvSpPr>
        <p:spPr bwMode="auto">
          <a:xfrm>
            <a:off x="3406775" y="5972175"/>
            <a:ext cx="45720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en-US" altLang="en-US" sz="1800"/>
              <a:t>GVs encapsulating 10 µM calcein after the addition of AmB 2 μM</a:t>
            </a:r>
          </a:p>
        </p:txBody>
      </p:sp>
      <p:cxnSp>
        <p:nvCxnSpPr>
          <p:cNvPr id="26" name="Connettore 2 25"/>
          <p:cNvCxnSpPr>
            <a:stCxn id="21510" idx="1"/>
          </p:cNvCxnSpPr>
          <p:nvPr/>
        </p:nvCxnSpPr>
        <p:spPr>
          <a:xfrm flipH="1" flipV="1">
            <a:off x="2671763" y="6294438"/>
            <a:ext cx="735012" cy="158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512" name="Rettangolo 26"/>
          <p:cNvSpPr>
            <a:spLocks noChangeArrowheads="1"/>
          </p:cNvSpPr>
          <p:nvPr/>
        </p:nvSpPr>
        <p:spPr bwMode="auto">
          <a:xfrm>
            <a:off x="3348038" y="5026025"/>
            <a:ext cx="5532437"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en-US" altLang="en-US" sz="1800"/>
              <a:t>GV containing calcein and AmB pore formation, followed by internal calcein fluorescence extinction after addition of a Co</a:t>
            </a:r>
            <a:r>
              <a:rPr lang="en-US" altLang="en-US" sz="1800" baseline="30000"/>
              <a:t>2+</a:t>
            </a:r>
            <a:r>
              <a:rPr lang="en-US" altLang="en-US" sz="1800"/>
              <a:t> ions to the vesicle.</a:t>
            </a:r>
          </a:p>
        </p:txBody>
      </p:sp>
      <p:sp>
        <p:nvSpPr>
          <p:cNvPr id="21513" name="CasellaDiTesto 1"/>
          <p:cNvSpPr txBox="1">
            <a:spLocks noChangeArrowheads="1"/>
          </p:cNvSpPr>
          <p:nvPr/>
        </p:nvSpPr>
        <p:spPr bwMode="auto">
          <a:xfrm>
            <a:off x="212725" y="1463675"/>
            <a:ext cx="312738"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just" eaLnBrk="0" fontAlgn="base" hangingPunct="0">
              <a:spcBef>
                <a:spcPct val="50000"/>
              </a:spcBef>
              <a:spcAft>
                <a:spcPct val="0"/>
              </a:spcAft>
              <a:defRPr>
                <a:solidFill>
                  <a:schemeClr val="tx1"/>
                </a:solidFill>
                <a:latin typeface="Arial" charset="0"/>
                <a:cs typeface="Arial" charset="0"/>
              </a:defRPr>
            </a:lvl6pPr>
            <a:lvl7pPr marL="2971800" indent="-228600" algn="just" eaLnBrk="0" fontAlgn="base" hangingPunct="0">
              <a:spcBef>
                <a:spcPct val="50000"/>
              </a:spcBef>
              <a:spcAft>
                <a:spcPct val="0"/>
              </a:spcAft>
              <a:defRPr>
                <a:solidFill>
                  <a:schemeClr val="tx1"/>
                </a:solidFill>
                <a:latin typeface="Arial" charset="0"/>
                <a:cs typeface="Arial" charset="0"/>
              </a:defRPr>
            </a:lvl7pPr>
            <a:lvl8pPr marL="3429000" indent="-228600" algn="just" eaLnBrk="0" fontAlgn="base" hangingPunct="0">
              <a:spcBef>
                <a:spcPct val="50000"/>
              </a:spcBef>
              <a:spcAft>
                <a:spcPct val="0"/>
              </a:spcAft>
              <a:defRPr>
                <a:solidFill>
                  <a:schemeClr val="tx1"/>
                </a:solidFill>
                <a:latin typeface="Arial" charset="0"/>
                <a:cs typeface="Arial" charset="0"/>
              </a:defRPr>
            </a:lvl8pPr>
            <a:lvl9pPr marL="3886200" indent="-228600" algn="just" eaLnBrk="0" fontAlgn="base" hangingPunct="0">
              <a:spcBef>
                <a:spcPct val="50000"/>
              </a:spcBef>
              <a:spcAft>
                <a:spcPct val="0"/>
              </a:spcAft>
              <a:defRPr>
                <a:solidFill>
                  <a:schemeClr val="tx1"/>
                </a:solidFill>
                <a:latin typeface="Arial" charset="0"/>
                <a:cs typeface="Arial" charset="0"/>
              </a:defRPr>
            </a:lvl9pPr>
          </a:lstStyle>
          <a:p>
            <a:pPr eaLnBrk="1" hangingPunct="1"/>
            <a:r>
              <a:rPr lang="it-IT" altLang="en-US">
                <a:solidFill>
                  <a:schemeClr val="bg1"/>
                </a:solidFill>
              </a:rPr>
              <a:t>2</a:t>
            </a:r>
            <a:endParaRPr lang="en-US" altLang="en-US">
              <a:solidFill>
                <a:schemeClr val="bg1"/>
              </a:solidFill>
            </a:endParaRPr>
          </a:p>
        </p:txBody>
      </p:sp>
      <p:sp>
        <p:nvSpPr>
          <p:cNvPr id="21514" name="CasellaDiTesto 10"/>
          <p:cNvSpPr txBox="1">
            <a:spLocks noChangeArrowheads="1"/>
          </p:cNvSpPr>
          <p:nvPr/>
        </p:nvSpPr>
        <p:spPr bwMode="auto">
          <a:xfrm>
            <a:off x="227013" y="4076700"/>
            <a:ext cx="31273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just" eaLnBrk="0" fontAlgn="base" hangingPunct="0">
              <a:spcBef>
                <a:spcPct val="50000"/>
              </a:spcBef>
              <a:spcAft>
                <a:spcPct val="0"/>
              </a:spcAft>
              <a:defRPr>
                <a:solidFill>
                  <a:schemeClr val="tx1"/>
                </a:solidFill>
                <a:latin typeface="Arial" charset="0"/>
                <a:cs typeface="Arial" charset="0"/>
              </a:defRPr>
            </a:lvl6pPr>
            <a:lvl7pPr marL="2971800" indent="-228600" algn="just" eaLnBrk="0" fontAlgn="base" hangingPunct="0">
              <a:spcBef>
                <a:spcPct val="50000"/>
              </a:spcBef>
              <a:spcAft>
                <a:spcPct val="0"/>
              </a:spcAft>
              <a:defRPr>
                <a:solidFill>
                  <a:schemeClr val="tx1"/>
                </a:solidFill>
                <a:latin typeface="Arial" charset="0"/>
                <a:cs typeface="Arial" charset="0"/>
              </a:defRPr>
            </a:lvl7pPr>
            <a:lvl8pPr marL="3429000" indent="-228600" algn="just" eaLnBrk="0" fontAlgn="base" hangingPunct="0">
              <a:spcBef>
                <a:spcPct val="50000"/>
              </a:spcBef>
              <a:spcAft>
                <a:spcPct val="0"/>
              </a:spcAft>
              <a:defRPr>
                <a:solidFill>
                  <a:schemeClr val="tx1"/>
                </a:solidFill>
                <a:latin typeface="Arial" charset="0"/>
                <a:cs typeface="Arial" charset="0"/>
              </a:defRPr>
            </a:lvl8pPr>
            <a:lvl9pPr marL="3886200" indent="-228600" algn="just" eaLnBrk="0" fontAlgn="base" hangingPunct="0">
              <a:spcBef>
                <a:spcPct val="50000"/>
              </a:spcBef>
              <a:spcAft>
                <a:spcPct val="0"/>
              </a:spcAft>
              <a:defRPr>
                <a:solidFill>
                  <a:schemeClr val="tx1"/>
                </a:solidFill>
                <a:latin typeface="Arial" charset="0"/>
                <a:cs typeface="Arial" charset="0"/>
              </a:defRPr>
            </a:lvl9pPr>
          </a:lstStyle>
          <a:p>
            <a:pPr eaLnBrk="1" hangingPunct="1"/>
            <a:r>
              <a:rPr lang="it-IT" altLang="en-US">
                <a:solidFill>
                  <a:schemeClr val="bg1"/>
                </a:solidFill>
              </a:rPr>
              <a:t>2</a:t>
            </a:r>
            <a:endParaRPr lang="en-US" altLang="en-US">
              <a:solidFill>
                <a:schemeClr val="bg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uppo 2"/>
          <p:cNvGrpSpPr>
            <a:grpSpLocks noChangeAspect="1"/>
          </p:cNvGrpSpPr>
          <p:nvPr/>
        </p:nvGrpSpPr>
        <p:grpSpPr bwMode="auto">
          <a:xfrm>
            <a:off x="703263" y="1484313"/>
            <a:ext cx="7829550" cy="3811587"/>
            <a:chOff x="-2024063" y="1779587"/>
            <a:chExt cx="11560175" cy="5627688"/>
          </a:xfrm>
        </p:grpSpPr>
        <p:pic>
          <p:nvPicPr>
            <p:cNvPr id="22534" name="Picture 474"/>
            <p:cNvPicPr>
              <a:picLocks noChangeAspect="1" noChangeArrowheads="1"/>
            </p:cNvPicPr>
            <p:nvPr/>
          </p:nvPicPr>
          <p:blipFill>
            <a:blip r:embed="rId3">
              <a:extLst>
                <a:ext uri="{28A0092B-C50C-407E-A947-70E740481C1C}">
                  <a14:useLocalDpi xmlns:a14="http://schemas.microsoft.com/office/drawing/2010/main" xmlns="" val="0"/>
                </a:ext>
              </a:extLst>
            </a:blip>
            <a:srcRect b="50342"/>
            <a:stretch>
              <a:fillRect/>
            </a:stretch>
          </p:blipFill>
          <p:spPr bwMode="auto">
            <a:xfrm>
              <a:off x="-2024063" y="1795462"/>
              <a:ext cx="11560175" cy="55895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5" name="Connettore 1 4"/>
            <p:cNvCxnSpPr/>
            <p:nvPr/>
          </p:nvCxnSpPr>
          <p:spPr>
            <a:xfrm>
              <a:off x="-2007656" y="1779587"/>
              <a:ext cx="0" cy="5627688"/>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Connettore 1 5"/>
            <p:cNvCxnSpPr>
              <a:stCxn id="22534" idx="3"/>
              <a:endCxn id="22534" idx="1"/>
            </p:cNvCxnSpPr>
            <p:nvPr/>
          </p:nvCxnSpPr>
          <p:spPr>
            <a:xfrm flipH="1">
              <a:off x="-2024063" y="4589915"/>
              <a:ext cx="11560175"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Connettore 1 6"/>
            <p:cNvCxnSpPr/>
            <p:nvPr/>
          </p:nvCxnSpPr>
          <p:spPr>
            <a:xfrm flipH="1">
              <a:off x="-2007656" y="1779587"/>
              <a:ext cx="11543768" cy="16407"/>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Connettore 1 7"/>
            <p:cNvCxnSpPr>
              <a:stCxn id="22534" idx="3"/>
            </p:cNvCxnSpPr>
            <p:nvPr/>
          </p:nvCxnSpPr>
          <p:spPr>
            <a:xfrm flipH="1" flipV="1">
              <a:off x="-2024063" y="4571164"/>
              <a:ext cx="11560175" cy="18751"/>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Connettore 1 8"/>
            <p:cNvCxnSpPr/>
            <p:nvPr/>
          </p:nvCxnSpPr>
          <p:spPr>
            <a:xfrm flipH="1">
              <a:off x="1869174" y="1795994"/>
              <a:ext cx="0" cy="5583155"/>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nettore 1 9"/>
            <p:cNvCxnSpPr/>
            <p:nvPr/>
          </p:nvCxnSpPr>
          <p:spPr>
            <a:xfrm>
              <a:off x="5689751" y="1795994"/>
              <a:ext cx="0" cy="5583155"/>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Connettore 1 10"/>
            <p:cNvCxnSpPr/>
            <p:nvPr/>
          </p:nvCxnSpPr>
          <p:spPr>
            <a:xfrm flipH="1">
              <a:off x="9515016" y="1795994"/>
              <a:ext cx="0" cy="5583155"/>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22542" name="CasellaDiTesto 9668"/>
            <p:cNvSpPr txBox="1">
              <a:spLocks noChangeArrowheads="1"/>
            </p:cNvSpPr>
            <p:nvPr/>
          </p:nvSpPr>
          <p:spPr bwMode="auto">
            <a:xfrm>
              <a:off x="-269558" y="1946275"/>
              <a:ext cx="888390" cy="613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it-IT" altLang="en-US" sz="1200" b="1">
                  <a:solidFill>
                    <a:srgbClr val="FFFFFF"/>
                  </a:solidFill>
                  <a:latin typeface="Times New Roman" pitchFamily="18" charset="0"/>
                </a:rPr>
                <a:t>t=0</a:t>
              </a:r>
              <a:endParaRPr lang="en-US" altLang="en-US" sz="1200" b="1">
                <a:solidFill>
                  <a:srgbClr val="FFFFFF"/>
                </a:solidFill>
                <a:latin typeface="Times New Roman" pitchFamily="18" charset="0"/>
              </a:endParaRPr>
            </a:p>
          </p:txBody>
        </p:sp>
        <p:sp>
          <p:nvSpPr>
            <p:cNvPr id="22543" name="CasellaDiTesto 747"/>
            <p:cNvSpPr txBox="1">
              <a:spLocks noChangeArrowheads="1"/>
            </p:cNvSpPr>
            <p:nvPr/>
          </p:nvSpPr>
          <p:spPr bwMode="auto">
            <a:xfrm>
              <a:off x="-694774" y="4757737"/>
              <a:ext cx="1541720" cy="613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it-IT" altLang="en-US" sz="1200" b="1">
                  <a:solidFill>
                    <a:srgbClr val="FFFFFF"/>
                  </a:solidFill>
                  <a:latin typeface="Times New Roman" pitchFamily="18" charset="0"/>
                </a:rPr>
                <a:t>t=6 min</a:t>
              </a:r>
              <a:endParaRPr lang="en-US" altLang="en-US" sz="1200" b="1">
                <a:solidFill>
                  <a:srgbClr val="FFFFFF"/>
                </a:solidFill>
                <a:latin typeface="Times New Roman" pitchFamily="18" charset="0"/>
              </a:endParaRPr>
            </a:p>
          </p:txBody>
        </p:sp>
        <p:sp>
          <p:nvSpPr>
            <p:cNvPr id="22544" name="CasellaDiTesto 748"/>
            <p:cNvSpPr txBox="1">
              <a:spLocks noChangeArrowheads="1"/>
            </p:cNvSpPr>
            <p:nvPr/>
          </p:nvSpPr>
          <p:spPr bwMode="auto">
            <a:xfrm>
              <a:off x="3133238" y="1946275"/>
              <a:ext cx="1541720" cy="613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it-IT" altLang="en-US" sz="1200" b="1">
                  <a:solidFill>
                    <a:srgbClr val="FFFFFF"/>
                  </a:solidFill>
                  <a:latin typeface="Times New Roman" pitchFamily="18" charset="0"/>
                </a:rPr>
                <a:t>t=2 min</a:t>
              </a:r>
              <a:endParaRPr lang="en-US" altLang="en-US" sz="1200" b="1">
                <a:solidFill>
                  <a:srgbClr val="FFFFFF"/>
                </a:solidFill>
                <a:latin typeface="Times New Roman" pitchFamily="18" charset="0"/>
              </a:endParaRPr>
            </a:p>
          </p:txBody>
        </p:sp>
        <p:sp>
          <p:nvSpPr>
            <p:cNvPr id="22545" name="CasellaDiTesto 749"/>
            <p:cNvSpPr txBox="1">
              <a:spLocks noChangeArrowheads="1"/>
            </p:cNvSpPr>
            <p:nvPr/>
          </p:nvSpPr>
          <p:spPr bwMode="auto">
            <a:xfrm>
              <a:off x="6907964" y="1946275"/>
              <a:ext cx="1541720" cy="613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it-IT" altLang="en-US" sz="1200" b="1">
                  <a:solidFill>
                    <a:srgbClr val="FFFFFF"/>
                  </a:solidFill>
                  <a:latin typeface="Times New Roman" pitchFamily="18" charset="0"/>
                </a:rPr>
                <a:t>t=4 min</a:t>
              </a:r>
              <a:endParaRPr lang="en-US" altLang="en-US" sz="1200" b="1">
                <a:solidFill>
                  <a:srgbClr val="FFFFFF"/>
                </a:solidFill>
                <a:latin typeface="Times New Roman" pitchFamily="18" charset="0"/>
              </a:endParaRPr>
            </a:p>
          </p:txBody>
        </p:sp>
        <p:sp>
          <p:nvSpPr>
            <p:cNvPr id="22546" name="CasellaDiTesto 750"/>
            <p:cNvSpPr txBox="1">
              <a:spLocks noChangeArrowheads="1"/>
            </p:cNvSpPr>
            <p:nvPr/>
          </p:nvSpPr>
          <p:spPr bwMode="auto">
            <a:xfrm>
              <a:off x="3090629" y="4757737"/>
              <a:ext cx="1626937" cy="613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r>
                <a:rPr lang="it-IT" altLang="en-US" sz="1200" b="1">
                  <a:solidFill>
                    <a:srgbClr val="FFFFFF"/>
                  </a:solidFill>
                  <a:latin typeface="Times New Roman" pitchFamily="18" charset="0"/>
                </a:rPr>
                <a:t>t= 8 min</a:t>
              </a:r>
              <a:endParaRPr lang="en-US" altLang="en-US" sz="1200" b="1">
                <a:solidFill>
                  <a:srgbClr val="FFFFFF"/>
                </a:solidFill>
                <a:latin typeface="Times New Roman" pitchFamily="18" charset="0"/>
              </a:endParaRPr>
            </a:p>
          </p:txBody>
        </p:sp>
        <p:cxnSp>
          <p:nvCxnSpPr>
            <p:cNvPr id="17" name="Connettore 1 16"/>
            <p:cNvCxnSpPr/>
            <p:nvPr/>
          </p:nvCxnSpPr>
          <p:spPr>
            <a:xfrm flipH="1" flipV="1">
              <a:off x="-2014687" y="7379148"/>
              <a:ext cx="11550799" cy="7032"/>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Rettangolo 17"/>
          <p:cNvSpPr/>
          <p:nvPr/>
        </p:nvSpPr>
        <p:spPr>
          <a:xfrm>
            <a:off x="9525" y="5516563"/>
            <a:ext cx="9105900" cy="1325562"/>
          </a:xfrm>
          <a:prstGeom prst="rect">
            <a:avLst/>
          </a:prstGeom>
          <a:ln>
            <a:noFill/>
          </a:ln>
        </p:spPr>
        <p:txBody>
          <a:bodyPr lIns="92336" tIns="46168" rIns="92336" bIns="46168">
            <a:spAutoFit/>
          </a:bodyPr>
          <a:lstStyle/>
          <a:p>
            <a:pPr fontAlgn="auto">
              <a:spcBef>
                <a:spcPts val="0"/>
              </a:spcBef>
              <a:spcAft>
                <a:spcPts val="0"/>
              </a:spcAft>
              <a:defRPr/>
            </a:pPr>
            <a:r>
              <a:rPr lang="en-US" sz="1600" kern="0" dirty="0">
                <a:solidFill>
                  <a:prstClr val="black"/>
                </a:solidFill>
                <a:cs typeface="Times New Roman" pitchFamily="18" charset="0"/>
              </a:rPr>
              <a:t>GVs containing </a:t>
            </a:r>
            <a:r>
              <a:rPr lang="en-US" sz="1600" kern="0" dirty="0" err="1">
                <a:solidFill>
                  <a:prstClr val="black"/>
                </a:solidFill>
                <a:cs typeface="Times New Roman" pitchFamily="18" charset="0"/>
              </a:rPr>
              <a:t>Calcein</a:t>
            </a:r>
            <a:r>
              <a:rPr lang="en-US" sz="1600" kern="0" dirty="0">
                <a:solidFill>
                  <a:prstClr val="black"/>
                </a:solidFill>
                <a:cs typeface="Times New Roman" pitchFamily="18" charset="0"/>
              </a:rPr>
              <a:t> 10 </a:t>
            </a:r>
            <a:r>
              <a:rPr lang="en-US" sz="1600" kern="0" dirty="0" err="1">
                <a:solidFill>
                  <a:prstClr val="black"/>
                </a:solidFill>
                <a:cs typeface="Times New Roman" pitchFamily="18" charset="0"/>
              </a:rPr>
              <a:t>μM</a:t>
            </a:r>
            <a:r>
              <a:rPr lang="en-US" sz="1600" kern="0" dirty="0">
                <a:solidFill>
                  <a:prstClr val="black"/>
                </a:solidFill>
                <a:cs typeface="Times New Roman" pitchFamily="18" charset="0"/>
              </a:rPr>
              <a:t>. In the external buffer CoCl</a:t>
            </a:r>
            <a:r>
              <a:rPr lang="en-US" sz="1600" kern="0" baseline="-25000" dirty="0">
                <a:solidFill>
                  <a:prstClr val="black"/>
                </a:solidFill>
                <a:cs typeface="Times New Roman" pitchFamily="18" charset="0"/>
              </a:rPr>
              <a:t>2</a:t>
            </a:r>
            <a:r>
              <a:rPr lang="en-US" sz="1600" kern="0" dirty="0">
                <a:solidFill>
                  <a:prstClr val="black"/>
                </a:solidFill>
                <a:cs typeface="Times New Roman" pitchFamily="18" charset="0"/>
              </a:rPr>
              <a:t> 100 μM is added as quencher. </a:t>
            </a:r>
          </a:p>
          <a:p>
            <a:pPr fontAlgn="auto">
              <a:spcBef>
                <a:spcPts val="0"/>
              </a:spcBef>
              <a:spcAft>
                <a:spcPts val="0"/>
              </a:spcAft>
              <a:defRPr/>
            </a:pPr>
            <a:r>
              <a:rPr lang="en-US" sz="1600" kern="0" dirty="0">
                <a:solidFill>
                  <a:prstClr val="black"/>
                </a:solidFill>
                <a:cs typeface="Times New Roman" pitchFamily="18" charset="0"/>
              </a:rPr>
              <a:t>Time scan recorded after the addition of Amphotericin B 2 μM, that is able to create pores through the membrane with an high dimensional selectivity.</a:t>
            </a:r>
          </a:p>
          <a:p>
            <a:pPr fontAlgn="auto">
              <a:spcBef>
                <a:spcPts val="0"/>
              </a:spcBef>
              <a:spcAft>
                <a:spcPts val="0"/>
              </a:spcAft>
              <a:defRPr/>
            </a:pPr>
            <a:r>
              <a:rPr lang="en-US" sz="1600" kern="0" dirty="0">
                <a:solidFill>
                  <a:prstClr val="black"/>
                </a:solidFill>
                <a:cs typeface="Times New Roman" pitchFamily="18" charset="0"/>
              </a:rPr>
              <a:t>The graph indicates the decrease of calcein green fluorescence during time due to the quenching effect of the Co</a:t>
            </a:r>
            <a:r>
              <a:rPr lang="en-US" sz="1600" kern="0" baseline="30000" dirty="0">
                <a:solidFill>
                  <a:prstClr val="black"/>
                </a:solidFill>
                <a:cs typeface="Times New Roman" pitchFamily="18" charset="0"/>
              </a:rPr>
              <a:t>2+ </a:t>
            </a:r>
            <a:r>
              <a:rPr lang="en-US" sz="1600" kern="0" dirty="0">
                <a:solidFill>
                  <a:prstClr val="black"/>
                </a:solidFill>
                <a:cs typeface="Times New Roman" pitchFamily="18" charset="0"/>
              </a:rPr>
              <a:t>ions.</a:t>
            </a:r>
            <a:endParaRPr lang="en-US" sz="1600" kern="0" baseline="30000" dirty="0">
              <a:solidFill>
                <a:prstClr val="black"/>
              </a:solidFill>
              <a:cs typeface="Times New Roman" pitchFamily="18" charset="0"/>
            </a:endParaRPr>
          </a:p>
        </p:txBody>
      </p:sp>
      <p:graphicFrame>
        <p:nvGraphicFramePr>
          <p:cNvPr id="19" name="Oggetto 18"/>
          <p:cNvGraphicFramePr>
            <a:graphicFrameLocks noChangeAspect="1"/>
          </p:cNvGraphicFramePr>
          <p:nvPr/>
        </p:nvGraphicFramePr>
        <p:xfrm>
          <a:off x="1819275" y="1500188"/>
          <a:ext cx="5507038" cy="3778250"/>
        </p:xfrm>
        <a:graphic>
          <a:graphicData uri="http://schemas.openxmlformats.org/presentationml/2006/ole">
            <p:oleObj spid="_x0000_s22563" name="Worksheet" r:id="rId4" imgW="8429714" imgH="5781707" progId="Excel.Sheet.8">
              <p:embed/>
            </p:oleObj>
          </a:graphicData>
        </a:graphic>
      </p:graphicFrame>
      <p:sp>
        <p:nvSpPr>
          <p:cNvPr id="22533" name="Titolo 21"/>
          <p:cNvSpPr>
            <a:spLocks noGrp="1"/>
          </p:cNvSpPr>
          <p:nvPr>
            <p:ph type="title"/>
          </p:nvPr>
        </p:nvSpPr>
        <p:spPr>
          <a:xfrm>
            <a:off x="457200" y="485775"/>
            <a:ext cx="8229600" cy="1143000"/>
          </a:xfrm>
        </p:spPr>
        <p:txBody>
          <a:bodyPr/>
          <a:lstStyle/>
          <a:p>
            <a:r>
              <a:rPr lang="it-IT" altLang="en-US" smtClean="0"/>
              <a:t>The assay for the pore formation</a:t>
            </a:r>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451739" y="476672"/>
            <a:ext cx="8224717" cy="1111250"/>
          </a:xfrm>
        </p:spPr>
        <p:txBody>
          <a:bodyPr>
            <a:normAutofit fontScale="90000"/>
          </a:bodyPr>
          <a:lstStyle/>
          <a:p>
            <a:pPr>
              <a:defRPr/>
            </a:pPr>
            <a:r>
              <a:rPr lang="en-US" dirty="0" smtClean="0">
                <a:solidFill>
                  <a:schemeClr val="tx1"/>
                </a:solidFill>
              </a:rPr>
              <a:t>Photosynthetic Reaction Center in GVs</a:t>
            </a:r>
            <a:endParaRPr lang="en-US" dirty="0">
              <a:solidFill>
                <a:schemeClr val="tx1"/>
              </a:solidFill>
            </a:endParaRPr>
          </a:p>
        </p:txBody>
      </p:sp>
      <p:pic>
        <p:nvPicPr>
          <p:cNvPr id="24579" name="Picture 385" descr="C:\Users\emiliano\Desktop\Image060_ch00.tif"/>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18320" t="23662" r="17868" b="16593"/>
          <a:stretch/>
        </p:blipFill>
        <p:spPr bwMode="auto">
          <a:xfrm>
            <a:off x="5926085" y="2347467"/>
            <a:ext cx="1468490" cy="13754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80" name="Picture 7" descr="C:\Users\emiliano\Desktop\prova2.t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799248" y="2347467"/>
            <a:ext cx="1943966" cy="188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81" name="Immagine 348"/>
          <p:cNvPicPr>
            <a:picLocks noChangeAspect="1"/>
          </p:cNvPicPr>
          <p:nvPr/>
        </p:nvPicPr>
        <p:blipFill>
          <a:blip r:embed="rId4">
            <a:extLst>
              <a:ext uri="{28A0092B-C50C-407E-A947-70E740481C1C}">
                <a14:useLocalDpi xmlns:a14="http://schemas.microsoft.com/office/drawing/2010/main" xmlns="" val="0"/>
              </a:ext>
            </a:extLst>
          </a:blip>
          <a:srcRect l="6934"/>
          <a:stretch>
            <a:fillRect/>
          </a:stretch>
        </p:blipFill>
        <p:spPr bwMode="auto">
          <a:xfrm rot="-3502905">
            <a:off x="520701" y="2053130"/>
            <a:ext cx="2838450" cy="2085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582"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50000"/>
              </a:spcBef>
              <a:buFontTx/>
              <a:buNone/>
            </a:pPr>
            <a:endParaRPr lang="en-US" altLang="en-US" sz="1800"/>
          </a:p>
        </p:txBody>
      </p:sp>
      <p:cxnSp>
        <p:nvCxnSpPr>
          <p:cNvPr id="13" name="Connettore 1 12"/>
          <p:cNvCxnSpPr>
            <a:endCxn id="24581" idx="3"/>
          </p:cNvCxnSpPr>
          <p:nvPr/>
        </p:nvCxnSpPr>
        <p:spPr>
          <a:xfrm flipH="1" flipV="1">
            <a:off x="2684463" y="1886443"/>
            <a:ext cx="1270000" cy="83185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Connettore 1 14"/>
          <p:cNvCxnSpPr>
            <a:stCxn id="24581" idx="1"/>
          </p:cNvCxnSpPr>
          <p:nvPr/>
        </p:nvCxnSpPr>
        <p:spPr>
          <a:xfrm flipV="1">
            <a:off x="1195388" y="3289793"/>
            <a:ext cx="2759075" cy="1014412"/>
          </a:xfrm>
          <a:prstGeom prst="line">
            <a:avLst/>
          </a:prstGeom>
        </p:spPr>
        <p:style>
          <a:lnRef idx="2">
            <a:schemeClr val="accent1"/>
          </a:lnRef>
          <a:fillRef idx="0">
            <a:schemeClr val="accent1"/>
          </a:fillRef>
          <a:effectRef idx="1">
            <a:schemeClr val="accent1"/>
          </a:effectRef>
          <a:fontRef idx="minor">
            <a:schemeClr val="tx1"/>
          </a:fontRef>
        </p:style>
      </p:cxnSp>
      <p:sp>
        <p:nvSpPr>
          <p:cNvPr id="16" name="CasellaDiTesto 15"/>
          <p:cNvSpPr txBox="1"/>
          <p:nvPr/>
        </p:nvSpPr>
        <p:spPr>
          <a:xfrm>
            <a:off x="34925" y="1480837"/>
            <a:ext cx="1860550" cy="1063625"/>
          </a:xfrm>
          <a:prstGeom prst="rect">
            <a:avLst/>
          </a:prstGeom>
          <a:noFill/>
        </p:spPr>
        <p:txBody>
          <a:bodyPr>
            <a:spAutoFit/>
          </a:bodyPr>
          <a:lstStyle/>
          <a:p>
            <a:pPr algn="l">
              <a:defRPr/>
            </a:pPr>
            <a:r>
              <a:rPr lang="en-US" sz="1400" b="1" kern="0" dirty="0">
                <a:solidFill>
                  <a:prstClr val="black"/>
                </a:solidFill>
                <a:cs typeface="Times New Roman" pitchFamily="18" charset="0"/>
              </a:rPr>
              <a:t>Crystallographic structure of the R. </a:t>
            </a:r>
            <a:r>
              <a:rPr lang="en-US" sz="1400" b="1" kern="0" dirty="0" err="1">
                <a:solidFill>
                  <a:prstClr val="black"/>
                </a:solidFill>
                <a:cs typeface="Times New Roman" pitchFamily="18" charset="0"/>
              </a:rPr>
              <a:t>sphaeroides</a:t>
            </a:r>
            <a:r>
              <a:rPr lang="en-US" sz="1400" b="1" kern="0" dirty="0">
                <a:solidFill>
                  <a:prstClr val="black"/>
                </a:solidFill>
                <a:cs typeface="Times New Roman" pitchFamily="18" charset="0"/>
              </a:rPr>
              <a:t> R26 reaction center (RC).</a:t>
            </a:r>
            <a:endParaRPr lang="en-US" sz="1400" b="1" dirty="0"/>
          </a:p>
        </p:txBody>
      </p:sp>
      <p:sp>
        <p:nvSpPr>
          <p:cNvPr id="20" name="CasellaDiTesto 19"/>
          <p:cNvSpPr txBox="1"/>
          <p:nvPr/>
        </p:nvSpPr>
        <p:spPr>
          <a:xfrm>
            <a:off x="3178175" y="1517349"/>
            <a:ext cx="2857500" cy="738664"/>
          </a:xfrm>
          <a:prstGeom prst="rect">
            <a:avLst/>
          </a:prstGeom>
          <a:noFill/>
        </p:spPr>
        <p:txBody>
          <a:bodyPr>
            <a:spAutoFit/>
          </a:bodyPr>
          <a:lstStyle/>
          <a:p>
            <a:pPr algn="ctr">
              <a:spcBef>
                <a:spcPts val="0"/>
              </a:spcBef>
              <a:defRPr/>
            </a:pPr>
            <a:r>
              <a:rPr lang="it-IT" sz="1400" kern="0" dirty="0" err="1">
                <a:solidFill>
                  <a:prstClr val="black"/>
                </a:solidFill>
                <a:cs typeface="Times New Roman" pitchFamily="18" charset="0"/>
              </a:rPr>
              <a:t>Reconstitution</a:t>
            </a:r>
            <a:r>
              <a:rPr lang="it-IT" sz="1400" kern="0" dirty="0">
                <a:solidFill>
                  <a:prstClr val="black"/>
                </a:solidFill>
                <a:cs typeface="Times New Roman" pitchFamily="18" charset="0"/>
              </a:rPr>
              <a:t> of </a:t>
            </a:r>
            <a:r>
              <a:rPr lang="it-IT" sz="1400" kern="0" dirty="0" smtClean="0">
                <a:solidFill>
                  <a:prstClr val="black"/>
                </a:solidFill>
                <a:cs typeface="Times New Roman" pitchFamily="18" charset="0"/>
              </a:rPr>
              <a:t>the  </a:t>
            </a:r>
            <a:r>
              <a:rPr lang="it-IT" sz="1400" kern="0" dirty="0" err="1">
                <a:solidFill>
                  <a:prstClr val="black"/>
                </a:solidFill>
                <a:cs typeface="Times New Roman" pitchFamily="18" charset="0"/>
              </a:rPr>
              <a:t>photosynthetic</a:t>
            </a:r>
            <a:r>
              <a:rPr lang="it-IT" sz="1400" kern="0" dirty="0">
                <a:solidFill>
                  <a:prstClr val="black"/>
                </a:solidFill>
                <a:cs typeface="Times New Roman" pitchFamily="18" charset="0"/>
              </a:rPr>
              <a:t> RC </a:t>
            </a:r>
            <a:r>
              <a:rPr lang="it-IT" sz="1400" kern="0" dirty="0" err="1">
                <a:solidFill>
                  <a:prstClr val="black"/>
                </a:solidFill>
                <a:cs typeface="Times New Roman" pitchFamily="18" charset="0"/>
              </a:rPr>
              <a:t>within</a:t>
            </a:r>
            <a:r>
              <a:rPr lang="it-IT" sz="1400" kern="0" dirty="0">
                <a:solidFill>
                  <a:prstClr val="black"/>
                </a:solidFill>
                <a:cs typeface="Times New Roman" pitchFamily="18" charset="0"/>
              </a:rPr>
              <a:t> </a:t>
            </a:r>
            <a:endParaRPr lang="it-IT" sz="1400" kern="0" dirty="0" smtClean="0">
              <a:solidFill>
                <a:prstClr val="black"/>
              </a:solidFill>
              <a:cs typeface="Times New Roman" pitchFamily="18" charset="0"/>
            </a:endParaRPr>
          </a:p>
          <a:p>
            <a:pPr algn="ctr">
              <a:spcBef>
                <a:spcPts val="0"/>
              </a:spcBef>
              <a:defRPr/>
            </a:pPr>
            <a:r>
              <a:rPr lang="it-IT" sz="1400" kern="0" dirty="0" smtClean="0">
                <a:solidFill>
                  <a:prstClr val="black"/>
                </a:solidFill>
                <a:cs typeface="Times New Roman" pitchFamily="18" charset="0"/>
              </a:rPr>
              <a:t>the </a:t>
            </a:r>
            <a:r>
              <a:rPr lang="it-IT" sz="1400" kern="0" dirty="0">
                <a:solidFill>
                  <a:prstClr val="black"/>
                </a:solidFill>
                <a:cs typeface="Times New Roman" pitchFamily="18" charset="0"/>
              </a:rPr>
              <a:t>GV membrane</a:t>
            </a:r>
            <a:endParaRPr lang="en-US" sz="1400" dirty="0"/>
          </a:p>
        </p:txBody>
      </p:sp>
      <p:sp>
        <p:nvSpPr>
          <p:cNvPr id="2048" name="CasellaDiTesto 2047"/>
          <p:cNvSpPr txBox="1"/>
          <p:nvPr/>
        </p:nvSpPr>
        <p:spPr>
          <a:xfrm>
            <a:off x="6066631" y="1538684"/>
            <a:ext cx="2753841" cy="738188"/>
          </a:xfrm>
          <a:prstGeom prst="rect">
            <a:avLst/>
          </a:prstGeom>
          <a:noFill/>
        </p:spPr>
        <p:txBody>
          <a:bodyPr wrap="square">
            <a:spAutoFit/>
          </a:bodyPr>
          <a:lstStyle/>
          <a:p>
            <a:pPr>
              <a:defRPr/>
            </a:pPr>
            <a:r>
              <a:rPr lang="en-GB" sz="1400" kern="0" dirty="0">
                <a:solidFill>
                  <a:prstClr val="black"/>
                </a:solidFill>
                <a:cs typeface="Times New Roman" pitchFamily="18" charset="0"/>
              </a:rPr>
              <a:t>Confocal microscope images of GV made by POPC with RC reconstituted in membrane.</a:t>
            </a:r>
            <a:endParaRPr lang="en-US" sz="1400" dirty="0"/>
          </a:p>
        </p:txBody>
      </p:sp>
      <p:sp>
        <p:nvSpPr>
          <p:cNvPr id="24588" name="Rettangolo 39"/>
          <p:cNvSpPr>
            <a:spLocks noChangeArrowheads="1"/>
          </p:cNvSpPr>
          <p:nvPr/>
        </p:nvSpPr>
        <p:spPr bwMode="auto">
          <a:xfrm>
            <a:off x="7394575" y="1271588"/>
            <a:ext cx="17192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Arial" charset="0"/>
                <a:cs typeface="Arial" charset="0"/>
              </a:defRPr>
            </a:lvl1pPr>
            <a:lvl2pPr marL="742950" indent="-285750" algn="l" eaLnBrk="0" hangingPunct="0">
              <a:spcBef>
                <a:spcPct val="20000"/>
              </a:spcBef>
              <a:buChar char="–"/>
              <a:defRPr sz="28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50000"/>
              </a:spcBef>
              <a:buFontTx/>
              <a:buNone/>
            </a:pPr>
            <a:r>
              <a:rPr lang="en-US" altLang="en-US" sz="1600" b="1" i="1">
                <a:solidFill>
                  <a:schemeClr val="bg1"/>
                </a:solidFill>
              </a:rPr>
              <a:t>in preparation</a:t>
            </a:r>
          </a:p>
        </p:txBody>
      </p:sp>
      <p:grpSp>
        <p:nvGrpSpPr>
          <p:cNvPr id="14" name="Gruppo 13"/>
          <p:cNvGrpSpPr>
            <a:grpSpLocks noChangeAspect="1"/>
          </p:cNvGrpSpPr>
          <p:nvPr/>
        </p:nvGrpSpPr>
        <p:grpSpPr>
          <a:xfrm>
            <a:off x="251520" y="5070896"/>
            <a:ext cx="1639043" cy="1601019"/>
            <a:chOff x="1775849" y="1362058"/>
            <a:chExt cx="1821158" cy="1778910"/>
          </a:xfrm>
        </p:grpSpPr>
        <p:pic>
          <p:nvPicPr>
            <p:cNvPr id="17" name="Picture 6" descr="I:\2014_01_28\Experiment_001\t=5_ch00.t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8102" r="7382" b="1429"/>
            <a:stretch/>
          </p:blipFill>
          <p:spPr bwMode="auto">
            <a:xfrm>
              <a:off x="1775849" y="1362058"/>
              <a:ext cx="1821158" cy="1778910"/>
            </a:xfrm>
            <a:prstGeom prst="rect">
              <a:avLst/>
            </a:prstGeom>
            <a:noFill/>
            <a:extLst>
              <a:ext uri="{909E8E84-426E-40DD-AFC4-6F175D3DCCD1}">
                <a14:hiddenFill xmlns:a14="http://schemas.microsoft.com/office/drawing/2010/main" xmlns="">
                  <a:solidFill>
                    <a:srgbClr val="FFFFFF"/>
                  </a:solidFill>
                </a14:hiddenFill>
              </a:ext>
            </a:extLst>
          </p:spPr>
        </p:pic>
        <p:sp>
          <p:nvSpPr>
            <p:cNvPr id="18" name="Ovale 17"/>
            <p:cNvSpPr/>
            <p:nvPr/>
          </p:nvSpPr>
          <p:spPr>
            <a:xfrm>
              <a:off x="1865429" y="2808089"/>
              <a:ext cx="254610" cy="253792"/>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e 18"/>
            <p:cNvSpPr/>
            <p:nvPr/>
          </p:nvSpPr>
          <p:spPr>
            <a:xfrm>
              <a:off x="2525821" y="1397817"/>
              <a:ext cx="254610" cy="253792"/>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21" name="Ovale 20"/>
            <p:cNvSpPr/>
            <p:nvPr/>
          </p:nvSpPr>
          <p:spPr>
            <a:xfrm>
              <a:off x="2733446" y="2273435"/>
              <a:ext cx="254610" cy="2537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22" name="CasellaDiTesto 21"/>
            <p:cNvSpPr txBox="1"/>
            <p:nvPr/>
          </p:nvSpPr>
          <p:spPr>
            <a:xfrm>
              <a:off x="1784954" y="1372437"/>
              <a:ext cx="426720" cy="307777"/>
            </a:xfrm>
            <a:prstGeom prst="rect">
              <a:avLst/>
            </a:prstGeom>
            <a:noFill/>
          </p:spPr>
          <p:txBody>
            <a:bodyPr wrap="none" rtlCol="0">
              <a:spAutoFit/>
            </a:bodyPr>
            <a:lstStyle/>
            <a:p>
              <a:r>
                <a:rPr lang="en-US" sz="1400" dirty="0" smtClean="0">
                  <a:solidFill>
                    <a:schemeClr val="bg1"/>
                  </a:solidFill>
                  <a:cs typeface="Times New Roman" panose="02020603050405020304" pitchFamily="18" charset="0"/>
                </a:rPr>
                <a:t>t=5</a:t>
              </a:r>
              <a:endParaRPr lang="en-US" sz="1400" dirty="0">
                <a:solidFill>
                  <a:schemeClr val="bg1"/>
                </a:solidFill>
                <a:cs typeface="Times New Roman" panose="02020603050405020304" pitchFamily="18" charset="0"/>
              </a:endParaRPr>
            </a:p>
          </p:txBody>
        </p:sp>
      </p:grpSp>
      <p:grpSp>
        <p:nvGrpSpPr>
          <p:cNvPr id="23" name="Gruppo 22"/>
          <p:cNvGrpSpPr>
            <a:grpSpLocks noChangeAspect="1"/>
          </p:cNvGrpSpPr>
          <p:nvPr/>
        </p:nvGrpSpPr>
        <p:grpSpPr>
          <a:xfrm>
            <a:off x="3779912" y="5070896"/>
            <a:ext cx="1652477" cy="1601019"/>
            <a:chOff x="7314844" y="1362058"/>
            <a:chExt cx="1884718" cy="1778910"/>
          </a:xfrm>
        </p:grpSpPr>
        <p:pic>
          <p:nvPicPr>
            <p:cNvPr id="24" name="Picture 4" descr="I:\2014_01_28\Experiment_001\t=20._ch00.tif"/>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t="7934" r="6771" b="4071"/>
            <a:stretch/>
          </p:blipFill>
          <p:spPr bwMode="auto">
            <a:xfrm>
              <a:off x="7314844" y="1362058"/>
              <a:ext cx="1884718" cy="1778910"/>
            </a:xfrm>
            <a:prstGeom prst="rect">
              <a:avLst/>
            </a:prstGeom>
            <a:noFill/>
            <a:extLst>
              <a:ext uri="{909E8E84-426E-40DD-AFC4-6F175D3DCCD1}">
                <a14:hiddenFill xmlns:a14="http://schemas.microsoft.com/office/drawing/2010/main" xmlns="">
                  <a:solidFill>
                    <a:srgbClr val="FFFFFF"/>
                  </a:solidFill>
                </a14:hiddenFill>
              </a:ext>
            </a:extLst>
          </p:spPr>
        </p:pic>
        <p:sp>
          <p:nvSpPr>
            <p:cNvPr id="25" name="Ovale 24"/>
            <p:cNvSpPr/>
            <p:nvPr/>
          </p:nvSpPr>
          <p:spPr>
            <a:xfrm>
              <a:off x="7407709" y="2844338"/>
              <a:ext cx="254610" cy="253792"/>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e 25"/>
            <p:cNvSpPr/>
            <p:nvPr/>
          </p:nvSpPr>
          <p:spPr>
            <a:xfrm>
              <a:off x="8056035" y="1390217"/>
              <a:ext cx="254610" cy="253792"/>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27" name="Ovale 26"/>
            <p:cNvSpPr/>
            <p:nvPr/>
          </p:nvSpPr>
          <p:spPr>
            <a:xfrm>
              <a:off x="8310645" y="2291326"/>
              <a:ext cx="254610" cy="2537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cxnSp>
          <p:nvCxnSpPr>
            <p:cNvPr id="28" name="Connettore 1 27"/>
            <p:cNvCxnSpPr/>
            <p:nvPr/>
          </p:nvCxnSpPr>
          <p:spPr>
            <a:xfrm>
              <a:off x="8870367" y="3033596"/>
              <a:ext cx="205630" cy="0"/>
            </a:xfrm>
            <a:prstGeom prst="line">
              <a:avLst/>
            </a:prstGeom>
            <a:ln w="31750">
              <a:solidFill>
                <a:srgbClr val="FFFF00"/>
              </a:solidFill>
            </a:ln>
          </p:spPr>
          <p:style>
            <a:lnRef idx="1">
              <a:schemeClr val="accent1"/>
            </a:lnRef>
            <a:fillRef idx="0">
              <a:schemeClr val="accent1"/>
            </a:fillRef>
            <a:effectRef idx="0">
              <a:schemeClr val="accent1"/>
            </a:effectRef>
            <a:fontRef idx="minor">
              <a:schemeClr val="tx1"/>
            </a:fontRef>
          </p:style>
        </p:cxnSp>
        <p:sp>
          <p:nvSpPr>
            <p:cNvPr id="29" name="CasellaDiTesto 28"/>
            <p:cNvSpPr txBox="1"/>
            <p:nvPr/>
          </p:nvSpPr>
          <p:spPr>
            <a:xfrm>
              <a:off x="7326522" y="1365647"/>
              <a:ext cx="518091" cy="307777"/>
            </a:xfrm>
            <a:prstGeom prst="rect">
              <a:avLst/>
            </a:prstGeom>
            <a:noFill/>
          </p:spPr>
          <p:txBody>
            <a:bodyPr wrap="none" rtlCol="0">
              <a:spAutoFit/>
            </a:bodyPr>
            <a:lstStyle/>
            <a:p>
              <a:r>
                <a:rPr lang="en-US" sz="1400" dirty="0" smtClean="0">
                  <a:solidFill>
                    <a:schemeClr val="bg1"/>
                  </a:solidFill>
                  <a:cs typeface="Times New Roman" panose="02020603050405020304" pitchFamily="18" charset="0"/>
                </a:rPr>
                <a:t>t=20</a:t>
              </a:r>
              <a:endParaRPr lang="en-US" sz="1400" dirty="0">
                <a:solidFill>
                  <a:schemeClr val="bg1"/>
                </a:solidFill>
                <a:cs typeface="Times New Roman" panose="02020603050405020304" pitchFamily="18" charset="0"/>
              </a:endParaRPr>
            </a:p>
          </p:txBody>
        </p:sp>
      </p:grpSp>
      <p:pic>
        <p:nvPicPr>
          <p:cNvPr id="86018" name="Picture 2"/>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5580112" y="4926013"/>
            <a:ext cx="3393319" cy="19450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30" name="Gruppo 29"/>
          <p:cNvGrpSpPr>
            <a:grpSpLocks noChangeAspect="1"/>
          </p:cNvGrpSpPr>
          <p:nvPr/>
        </p:nvGrpSpPr>
        <p:grpSpPr>
          <a:xfrm>
            <a:off x="2026035" y="5080237"/>
            <a:ext cx="1646947" cy="1602869"/>
            <a:chOff x="3615615" y="1360002"/>
            <a:chExt cx="1829941" cy="1780966"/>
          </a:xfrm>
        </p:grpSpPr>
        <p:sp>
          <p:nvSpPr>
            <p:cNvPr id="31" name="CasellaDiTesto 30"/>
            <p:cNvSpPr txBox="1"/>
            <p:nvPr/>
          </p:nvSpPr>
          <p:spPr>
            <a:xfrm>
              <a:off x="4239256" y="2492896"/>
              <a:ext cx="457890" cy="295345"/>
            </a:xfrm>
            <a:prstGeom prst="rect">
              <a:avLst/>
            </a:prstGeom>
            <a:noFill/>
          </p:spPr>
          <p:txBody>
            <a:bodyPr wrap="square" rtlCol="0">
              <a:spAutoFit/>
            </a:bodyPr>
            <a:lstStyle/>
            <a:p>
              <a:r>
                <a:rPr lang="it-IT" sz="1400" b="1" dirty="0" smtClean="0">
                  <a:solidFill>
                    <a:schemeClr val="bg1"/>
                  </a:solidFill>
                </a:rPr>
                <a:t>t=0</a:t>
              </a:r>
              <a:endParaRPr lang="en-US" sz="1400" b="1" dirty="0">
                <a:solidFill>
                  <a:schemeClr val="bg1"/>
                </a:solidFill>
              </a:endParaRPr>
            </a:p>
          </p:txBody>
        </p:sp>
        <p:pic>
          <p:nvPicPr>
            <p:cNvPr id="32" name="Picture 2" descr="I:\2014_01_28\Experiment_001\t=10_ch00.tif"/>
            <p:cNvPicPr>
              <a:picLocks noChangeAspect="1" noChangeArrowheads="1"/>
            </p:cNvPicPr>
            <p:nvPr/>
          </p:nvPicPr>
          <p:blipFill rotWithShape="1">
            <a:blip r:embed="rId8" cstate="print">
              <a:extLst>
                <a:ext uri="{28A0092B-C50C-407E-A947-70E740481C1C}">
                  <a14:useLocalDpi xmlns:a14="http://schemas.microsoft.com/office/drawing/2010/main" xmlns="" val="0"/>
                </a:ext>
              </a:extLst>
            </a:blip>
            <a:srcRect t="7891" r="6936" b="1640"/>
            <a:stretch/>
          </p:blipFill>
          <p:spPr bwMode="auto">
            <a:xfrm>
              <a:off x="3615615" y="1362058"/>
              <a:ext cx="1829941" cy="1778910"/>
            </a:xfrm>
            <a:prstGeom prst="rect">
              <a:avLst/>
            </a:prstGeom>
            <a:noFill/>
            <a:extLst>
              <a:ext uri="{909E8E84-426E-40DD-AFC4-6F175D3DCCD1}">
                <a14:hiddenFill xmlns:a14="http://schemas.microsoft.com/office/drawing/2010/main" xmlns="">
                  <a:solidFill>
                    <a:srgbClr val="FFFFFF"/>
                  </a:solidFill>
                </a14:hiddenFill>
              </a:ext>
            </a:extLst>
          </p:spPr>
        </p:pic>
        <p:sp>
          <p:nvSpPr>
            <p:cNvPr id="33" name="Ovale 32"/>
            <p:cNvSpPr/>
            <p:nvPr/>
          </p:nvSpPr>
          <p:spPr>
            <a:xfrm>
              <a:off x="3703916" y="2808089"/>
              <a:ext cx="254610" cy="253792"/>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e 33"/>
            <p:cNvSpPr/>
            <p:nvPr/>
          </p:nvSpPr>
          <p:spPr>
            <a:xfrm>
              <a:off x="4360007" y="1397817"/>
              <a:ext cx="254610" cy="253792"/>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35" name="Ovale 34"/>
            <p:cNvSpPr/>
            <p:nvPr/>
          </p:nvSpPr>
          <p:spPr>
            <a:xfrm>
              <a:off x="4592051" y="2276126"/>
              <a:ext cx="254610" cy="2537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36" name="CasellaDiTesto 35"/>
            <p:cNvSpPr txBox="1"/>
            <p:nvPr/>
          </p:nvSpPr>
          <p:spPr>
            <a:xfrm>
              <a:off x="3623566" y="1360002"/>
              <a:ext cx="518091" cy="307777"/>
            </a:xfrm>
            <a:prstGeom prst="rect">
              <a:avLst/>
            </a:prstGeom>
            <a:noFill/>
          </p:spPr>
          <p:txBody>
            <a:bodyPr wrap="none" rtlCol="0">
              <a:spAutoFit/>
            </a:bodyPr>
            <a:lstStyle/>
            <a:p>
              <a:r>
                <a:rPr lang="en-US" sz="1400" dirty="0" smtClean="0">
                  <a:solidFill>
                    <a:schemeClr val="bg1"/>
                  </a:solidFill>
                  <a:cs typeface="Times New Roman" panose="02020603050405020304" pitchFamily="18" charset="0"/>
                </a:rPr>
                <a:t>t=10</a:t>
              </a:r>
              <a:endParaRPr lang="en-US" sz="1400" dirty="0">
                <a:solidFill>
                  <a:schemeClr val="bg1"/>
                </a:solidFill>
                <a:cs typeface="Times New Roman" panose="02020603050405020304" pitchFamily="18" charset="0"/>
              </a:endParaRPr>
            </a:p>
          </p:txBody>
        </p:sp>
      </p:grpSp>
      <p:pic>
        <p:nvPicPr>
          <p:cNvPr id="38" name="Picture 5" descr="C:\Users\emiliano\Desktop\Image003_ch02.tif"/>
          <p:cNvPicPr>
            <a:picLocks noChangeAspect="1" noChangeArrowheads="1"/>
          </p:cNvPicPr>
          <p:nvPr/>
        </p:nvPicPr>
        <p:blipFill rotWithShape="1">
          <a:blip r:embed="rId9" cstate="print">
            <a:extLst>
              <a:ext uri="{28A0092B-C50C-407E-A947-70E740481C1C}">
                <a14:useLocalDpi xmlns:a14="http://schemas.microsoft.com/office/drawing/2010/main" xmlns="" val="0"/>
              </a:ext>
            </a:extLst>
          </a:blip>
          <a:srcRect l="31214" t="30926" r="37282" b="38147"/>
          <a:stretch/>
        </p:blipFill>
        <p:spPr bwMode="auto">
          <a:xfrm>
            <a:off x="7524328" y="2317526"/>
            <a:ext cx="1440160" cy="1413794"/>
          </a:xfrm>
          <a:prstGeom prst="rect">
            <a:avLst/>
          </a:prstGeom>
          <a:noFill/>
          <a:extLst>
            <a:ext uri="{909E8E84-426E-40DD-AFC4-6F175D3DCCD1}">
              <a14:hiddenFill xmlns:a14="http://schemas.microsoft.com/office/drawing/2010/main" xmlns="">
                <a:solidFill>
                  <a:srgbClr val="FFFFFF"/>
                </a:solidFill>
              </a14:hiddenFill>
            </a:ext>
          </a:extLst>
        </p:spPr>
      </p:pic>
      <p:sp>
        <p:nvSpPr>
          <p:cNvPr id="4" name="CasellaDiTesto 3"/>
          <p:cNvSpPr txBox="1"/>
          <p:nvPr/>
        </p:nvSpPr>
        <p:spPr>
          <a:xfrm>
            <a:off x="107504" y="4509120"/>
            <a:ext cx="8712968" cy="523220"/>
          </a:xfrm>
          <a:prstGeom prst="rect">
            <a:avLst/>
          </a:prstGeom>
          <a:noFill/>
        </p:spPr>
        <p:txBody>
          <a:bodyPr wrap="square" rtlCol="0">
            <a:spAutoFit/>
          </a:bodyPr>
          <a:lstStyle/>
          <a:p>
            <a:pPr algn="just"/>
            <a:r>
              <a:rPr lang="en-US" sz="1400" dirty="0" smtClean="0">
                <a:solidFill>
                  <a:schemeClr val="tx1"/>
                </a:solidFill>
              </a:rPr>
              <a:t>pH increase of the vesicle internal solution due to the activity of RCs monitored by the fluoresce of an entrapped dye (pyranine) </a:t>
            </a:r>
            <a:endParaRPr lang="en-US" sz="1400" dirty="0">
              <a:solidFill>
                <a:schemeClr val="tx1"/>
              </a:solidFill>
            </a:endParaRPr>
          </a:p>
        </p:txBody>
      </p:sp>
      <p:sp>
        <p:nvSpPr>
          <p:cNvPr id="3" name="CasellaDiTesto 2"/>
          <p:cNvSpPr txBox="1"/>
          <p:nvPr/>
        </p:nvSpPr>
        <p:spPr>
          <a:xfrm>
            <a:off x="6545617" y="3861048"/>
            <a:ext cx="2202847" cy="307777"/>
          </a:xfrm>
          <a:prstGeom prst="rect">
            <a:avLst/>
          </a:prstGeom>
          <a:noFill/>
        </p:spPr>
        <p:txBody>
          <a:bodyPr wrap="none" rtlCol="0">
            <a:spAutoFit/>
          </a:bodyPr>
          <a:lstStyle/>
          <a:p>
            <a:r>
              <a:rPr lang="en-US" sz="1400" i="1" dirty="0" smtClean="0"/>
              <a:t>Manuscript in preparation</a:t>
            </a:r>
            <a:endParaRPr lang="en-US" sz="1400" i="1" dirty="0"/>
          </a:p>
        </p:txBody>
      </p:sp>
    </p:spTree>
    <p:extLst>
      <p:ext uri="{BB962C8B-B14F-4D97-AF65-F5344CB8AC3E}">
        <p14:creationId xmlns:p14="http://schemas.microsoft.com/office/powerpoint/2010/main" xmlns="" val="36997434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olo 1"/>
          <p:cNvSpPr>
            <a:spLocks noGrp="1"/>
          </p:cNvSpPr>
          <p:nvPr>
            <p:ph type="ctrTitle"/>
          </p:nvPr>
        </p:nvSpPr>
        <p:spPr/>
        <p:txBody>
          <a:bodyPr/>
          <a:lstStyle/>
          <a:p>
            <a:r>
              <a:rPr lang="en-US" altLang="en-US" smtClean="0">
                <a:solidFill>
                  <a:schemeClr val="tx1"/>
                </a:solidFill>
              </a:rPr>
              <a:t>In silico modeling</a:t>
            </a:r>
            <a:endParaRPr lang="en-US" altLang="en-US" smtClean="0"/>
          </a:p>
        </p:txBody>
      </p:sp>
      <p:sp>
        <p:nvSpPr>
          <p:cNvPr id="28675" name="Sottotitolo 2"/>
          <p:cNvSpPr>
            <a:spLocks noGrp="1"/>
          </p:cNvSpPr>
          <p:nvPr>
            <p:ph type="subTitle" idx="1"/>
          </p:nvPr>
        </p:nvSpPr>
        <p:spPr/>
        <p:txBody>
          <a:bodyPr/>
          <a:lstStyle/>
          <a:p>
            <a:endParaRPr lang="en-US" altLang="en-US"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err="1" smtClean="0"/>
              <a:t>Protocells</a:t>
            </a:r>
            <a:r>
              <a:rPr lang="en-US" dirty="0" smtClean="0"/>
              <a:t> stationary reproduction</a:t>
            </a:r>
            <a:endParaRPr lang="en-US" dirty="0"/>
          </a:p>
        </p:txBody>
      </p:sp>
      <p:grpSp>
        <p:nvGrpSpPr>
          <p:cNvPr id="3" name="Gruppo 2"/>
          <p:cNvGrpSpPr>
            <a:grpSpLocks noChangeAspect="1"/>
          </p:cNvGrpSpPr>
          <p:nvPr/>
        </p:nvGrpSpPr>
        <p:grpSpPr>
          <a:xfrm>
            <a:off x="6092444" y="1830422"/>
            <a:ext cx="2584012" cy="1814602"/>
            <a:chOff x="2771800" y="1988840"/>
            <a:chExt cx="3691446" cy="2592288"/>
          </a:xfrm>
          <a:noFill/>
        </p:grpSpPr>
        <p:sp>
          <p:nvSpPr>
            <p:cNvPr id="4" name="Ovale 3"/>
            <p:cNvSpPr/>
            <p:nvPr/>
          </p:nvSpPr>
          <p:spPr>
            <a:xfrm>
              <a:off x="3275856" y="1988840"/>
              <a:ext cx="2592288" cy="2592288"/>
            </a:xfrm>
            <a:prstGeom prst="ellipse">
              <a:avLst/>
            </a:prstGeom>
            <a:gradFill flip="none" rotWithShape="1">
              <a:gsLst>
                <a:gs pos="0">
                  <a:sysClr val="window" lastClr="FFFFFF">
                    <a:lumMod val="85000"/>
                    <a:shade val="30000"/>
                    <a:satMod val="115000"/>
                  </a:sysClr>
                </a:gs>
                <a:gs pos="50000">
                  <a:sysClr val="window" lastClr="FFFFFF">
                    <a:lumMod val="85000"/>
                    <a:shade val="67500"/>
                    <a:satMod val="115000"/>
                  </a:sysClr>
                </a:gs>
                <a:gs pos="100000">
                  <a:sysClr val="window" lastClr="FFFFFF">
                    <a:lumMod val="85000"/>
                    <a:shade val="100000"/>
                    <a:satMod val="115000"/>
                  </a:sysClr>
                </a:gs>
              </a:gsLst>
              <a:path path="circle">
                <a:fillToRect l="100000" t="100000"/>
              </a:path>
              <a:tileRect r="-100000" b="-100000"/>
            </a:gradFill>
            <a:ln w="95250" cap="flat" cmpd="sng" algn="ctr">
              <a:solidFill>
                <a:sysClr val="windowText" lastClr="000000"/>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Calibri"/>
                <a:ea typeface="+mn-ea"/>
                <a:cs typeface="+mn-cs"/>
              </a:endParaRPr>
            </a:p>
          </p:txBody>
        </p:sp>
        <p:grpSp>
          <p:nvGrpSpPr>
            <p:cNvPr id="5" name="Gruppo 4"/>
            <p:cNvGrpSpPr/>
            <p:nvPr/>
          </p:nvGrpSpPr>
          <p:grpSpPr>
            <a:xfrm>
              <a:off x="2771800" y="2022575"/>
              <a:ext cx="2486454" cy="1766464"/>
              <a:chOff x="2771800" y="2022575"/>
              <a:chExt cx="2486454" cy="1766464"/>
            </a:xfrm>
            <a:grpFill/>
          </p:grpSpPr>
          <p:sp>
            <p:nvSpPr>
              <p:cNvPr id="16" name="Freccia circolare a sinistra 15"/>
              <p:cNvSpPr/>
              <p:nvPr/>
            </p:nvSpPr>
            <p:spPr>
              <a:xfrm rot="16538200">
                <a:off x="3246845" y="2150828"/>
                <a:ext cx="476957" cy="1194649"/>
              </a:xfrm>
              <a:prstGeom prst="curvedLeftArrow">
                <a:avLst>
                  <a:gd name="adj1" fmla="val 25000"/>
                  <a:gd name="adj2" fmla="val 48089"/>
                  <a:gd name="adj3" fmla="val 25000"/>
                </a:avLst>
              </a:prstGeom>
              <a:grpFill/>
              <a:ln w="9525"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7" name="CasellaDiTesto 16"/>
              <p:cNvSpPr txBox="1"/>
              <p:nvPr/>
            </p:nvSpPr>
            <p:spPr>
              <a:xfrm>
                <a:off x="2771800" y="3033369"/>
                <a:ext cx="191325" cy="349702"/>
              </a:xfrm>
              <a:prstGeom prst="rect">
                <a:avLst/>
              </a:prstGeom>
              <a:grpFill/>
            </p:spPr>
            <p:txBody>
              <a:bodyPr wrap="non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P</a:t>
                </a:r>
              </a:p>
            </p:txBody>
          </p:sp>
          <p:sp>
            <p:nvSpPr>
              <p:cNvPr id="18" name="CasellaDiTesto 17"/>
              <p:cNvSpPr txBox="1"/>
              <p:nvPr/>
            </p:nvSpPr>
            <p:spPr>
              <a:xfrm>
                <a:off x="3862577" y="3117232"/>
                <a:ext cx="191325" cy="349702"/>
              </a:xfrm>
              <a:prstGeom prst="rect">
                <a:avLst/>
              </a:prstGeom>
              <a:grpFill/>
            </p:spPr>
            <p:txBody>
              <a:bodyPr wrap="non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P</a:t>
                </a:r>
              </a:p>
            </p:txBody>
          </p:sp>
          <p:sp>
            <p:nvSpPr>
              <p:cNvPr id="19" name="Arco 18"/>
              <p:cNvSpPr/>
              <p:nvPr/>
            </p:nvSpPr>
            <p:spPr>
              <a:xfrm rot="5400000">
                <a:off x="3530789" y="2109437"/>
                <a:ext cx="1269510" cy="1095785"/>
              </a:xfrm>
              <a:prstGeom prst="arc">
                <a:avLst/>
              </a:prstGeom>
              <a:grpFill/>
              <a:ln w="9525" cap="flat" cmpd="sng" algn="ctr">
                <a:solidFill>
                  <a:sysClr val="windowText" lastClr="000000"/>
                </a:solidFill>
                <a:prstDash val="solid"/>
                <a:headEnd type="triangl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0" name="Ovale 19"/>
              <p:cNvSpPr/>
              <p:nvPr/>
            </p:nvSpPr>
            <p:spPr>
              <a:xfrm>
                <a:off x="4452930" y="2973782"/>
                <a:ext cx="805324" cy="792088"/>
              </a:xfrm>
              <a:prstGeom prst="ellipse">
                <a:avLst/>
              </a:prstGeom>
              <a:grpFill/>
              <a:ln w="9525"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1" name="Triangolo isoscele 20"/>
              <p:cNvSpPr/>
              <p:nvPr/>
            </p:nvSpPr>
            <p:spPr>
              <a:xfrm rot="5400000">
                <a:off x="4829718" y="2937778"/>
                <a:ext cx="57073" cy="72008"/>
              </a:xfrm>
              <a:prstGeom prst="triangle">
                <a:avLst/>
              </a:prstGeom>
              <a:grpFill/>
              <a:ln w="9525"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2" name="Triangolo isoscele 21"/>
              <p:cNvSpPr/>
              <p:nvPr/>
            </p:nvSpPr>
            <p:spPr>
              <a:xfrm rot="-5400000">
                <a:off x="4825763" y="3724499"/>
                <a:ext cx="57073" cy="72008"/>
              </a:xfrm>
              <a:prstGeom prst="triangle">
                <a:avLst/>
              </a:prstGeom>
              <a:grpFill/>
              <a:ln w="9525"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grpSp>
          <p:nvGrpSpPr>
            <p:cNvPr id="6" name="Gruppo 5"/>
            <p:cNvGrpSpPr/>
            <p:nvPr/>
          </p:nvGrpSpPr>
          <p:grpSpPr>
            <a:xfrm>
              <a:off x="4754120" y="2263395"/>
              <a:ext cx="1709126" cy="373517"/>
              <a:chOff x="4617537" y="2132856"/>
              <a:chExt cx="1709126" cy="373517"/>
            </a:xfrm>
            <a:grpFill/>
          </p:grpSpPr>
          <p:sp>
            <p:nvSpPr>
              <p:cNvPr id="7" name="CasellaDiTesto 6"/>
              <p:cNvSpPr txBox="1"/>
              <p:nvPr/>
            </p:nvSpPr>
            <p:spPr>
              <a:xfrm>
                <a:off x="5352658" y="2146622"/>
                <a:ext cx="170487" cy="349702"/>
              </a:xfrm>
              <a:prstGeom prst="rect">
                <a:avLst/>
              </a:prstGeom>
              <a:grpFill/>
            </p:spPr>
            <p:txBody>
              <a:bodyPr wrap="non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 lastClr="FFFFFF">
                        <a:lumMod val="95000"/>
                      </a:sysClr>
                    </a:solidFill>
                    <a:effectLst/>
                    <a:uLnTx/>
                    <a:uFillTx/>
                  </a:rPr>
                  <a:t>L</a:t>
                </a:r>
                <a:endParaRPr kumimoji="0" lang="en-US" sz="1800" b="0" i="0" u="none" strike="noStrike" kern="0" cap="none" spc="0" normalizeH="0" baseline="0" noProof="0" dirty="0">
                  <a:ln>
                    <a:noFill/>
                  </a:ln>
                  <a:solidFill>
                    <a:sysClr val="window" lastClr="FFFFFF">
                      <a:lumMod val="95000"/>
                    </a:sysClr>
                  </a:solidFill>
                  <a:effectLst/>
                  <a:uLnTx/>
                  <a:uFillTx/>
                </a:endParaRPr>
              </a:p>
            </p:txBody>
          </p:sp>
          <p:sp>
            <p:nvSpPr>
              <p:cNvPr id="8" name="CasellaDiTesto 7"/>
              <p:cNvSpPr txBox="1"/>
              <p:nvPr/>
            </p:nvSpPr>
            <p:spPr>
              <a:xfrm>
                <a:off x="4617537" y="2132856"/>
                <a:ext cx="170487" cy="349702"/>
              </a:xfrm>
              <a:prstGeom prst="rect">
                <a:avLst/>
              </a:prstGeom>
              <a:grpFill/>
            </p:spPr>
            <p:txBody>
              <a:bodyPr wrap="non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L</a:t>
                </a:r>
                <a:endParaRPr kumimoji="0" lang="en-US" sz="1800" b="0" i="0" u="none" strike="noStrike" kern="0" cap="none" spc="0" normalizeH="0" baseline="0" noProof="0" dirty="0">
                  <a:ln>
                    <a:noFill/>
                  </a:ln>
                  <a:solidFill>
                    <a:sysClr val="windowText" lastClr="000000"/>
                  </a:solidFill>
                  <a:effectLst/>
                  <a:uLnTx/>
                  <a:uFillTx/>
                </a:endParaRPr>
              </a:p>
            </p:txBody>
          </p:sp>
          <p:sp>
            <p:nvSpPr>
              <p:cNvPr id="9" name="CasellaDiTesto 8"/>
              <p:cNvSpPr txBox="1"/>
              <p:nvPr/>
            </p:nvSpPr>
            <p:spPr>
              <a:xfrm>
                <a:off x="6156176" y="2156671"/>
                <a:ext cx="170487" cy="349702"/>
              </a:xfrm>
              <a:prstGeom prst="rect">
                <a:avLst/>
              </a:prstGeom>
              <a:grpFill/>
            </p:spPr>
            <p:txBody>
              <a:bodyPr wrap="non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L</a:t>
                </a: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0" name="Gruppo 9"/>
              <p:cNvGrpSpPr/>
              <p:nvPr/>
            </p:nvGrpSpPr>
            <p:grpSpPr>
              <a:xfrm>
                <a:off x="4855832" y="2276872"/>
                <a:ext cx="372150" cy="67245"/>
                <a:chOff x="4874884" y="2281635"/>
                <a:chExt cx="372150" cy="67245"/>
              </a:xfrm>
              <a:grpFill/>
            </p:grpSpPr>
            <p:cxnSp>
              <p:nvCxnSpPr>
                <p:cNvPr id="14" name="Connettore 2 13"/>
                <p:cNvCxnSpPr/>
                <p:nvPr/>
              </p:nvCxnSpPr>
              <p:spPr>
                <a:xfrm>
                  <a:off x="4874884" y="2281635"/>
                  <a:ext cx="367950" cy="0"/>
                </a:xfrm>
                <a:prstGeom prst="straightConnector1">
                  <a:avLst/>
                </a:prstGeom>
                <a:grpFill/>
                <a:ln w="9525" cap="flat" cmpd="sng" algn="ctr">
                  <a:solidFill>
                    <a:sysClr val="windowText" lastClr="000000"/>
                  </a:solidFill>
                  <a:prstDash val="solid"/>
                  <a:headEnd type="none" w="med" len="med"/>
                  <a:tailEnd type="triangle" w="med" len="med"/>
                </a:ln>
                <a:effectLst/>
              </p:spPr>
            </p:cxnSp>
            <p:cxnSp>
              <p:nvCxnSpPr>
                <p:cNvPr id="15" name="Connettore 2 14"/>
                <p:cNvCxnSpPr/>
                <p:nvPr/>
              </p:nvCxnSpPr>
              <p:spPr>
                <a:xfrm>
                  <a:off x="4879084" y="2348880"/>
                  <a:ext cx="367950" cy="0"/>
                </a:xfrm>
                <a:prstGeom prst="straightConnector1">
                  <a:avLst/>
                </a:prstGeom>
                <a:grpFill/>
                <a:ln w="9525" cap="flat" cmpd="sng" algn="ctr">
                  <a:solidFill>
                    <a:sysClr val="windowText" lastClr="000000"/>
                  </a:solidFill>
                  <a:prstDash val="solid"/>
                  <a:headEnd type="triangle" w="med" len="med"/>
                  <a:tailEnd type="none" w="med" len="med"/>
                </a:ln>
                <a:effectLst/>
              </p:spPr>
            </p:cxnSp>
          </p:grpSp>
          <p:grpSp>
            <p:nvGrpSpPr>
              <p:cNvPr id="11" name="Gruppo 10"/>
              <p:cNvGrpSpPr/>
              <p:nvPr/>
            </p:nvGrpSpPr>
            <p:grpSpPr>
              <a:xfrm>
                <a:off x="5671172" y="2291161"/>
                <a:ext cx="372150" cy="67245"/>
                <a:chOff x="4874884" y="2281635"/>
                <a:chExt cx="372150" cy="67245"/>
              </a:xfrm>
              <a:grpFill/>
            </p:grpSpPr>
            <p:cxnSp>
              <p:nvCxnSpPr>
                <p:cNvPr id="12" name="Connettore 2 11"/>
                <p:cNvCxnSpPr/>
                <p:nvPr/>
              </p:nvCxnSpPr>
              <p:spPr>
                <a:xfrm>
                  <a:off x="4874884" y="2281635"/>
                  <a:ext cx="367950" cy="0"/>
                </a:xfrm>
                <a:prstGeom prst="straightConnector1">
                  <a:avLst/>
                </a:prstGeom>
                <a:grpFill/>
                <a:ln w="9525" cap="flat" cmpd="sng" algn="ctr">
                  <a:solidFill>
                    <a:sysClr val="windowText" lastClr="000000"/>
                  </a:solidFill>
                  <a:prstDash val="solid"/>
                  <a:headEnd type="none" w="med" len="med"/>
                  <a:tailEnd type="triangle" w="med" len="med"/>
                </a:ln>
                <a:effectLst/>
              </p:spPr>
            </p:cxnSp>
            <p:cxnSp>
              <p:nvCxnSpPr>
                <p:cNvPr id="13" name="Connettore 2 12"/>
                <p:cNvCxnSpPr/>
                <p:nvPr/>
              </p:nvCxnSpPr>
              <p:spPr>
                <a:xfrm>
                  <a:off x="4879084" y="2348880"/>
                  <a:ext cx="367950" cy="0"/>
                </a:xfrm>
                <a:prstGeom prst="straightConnector1">
                  <a:avLst/>
                </a:prstGeom>
                <a:grpFill/>
                <a:ln w="9525" cap="flat" cmpd="sng" algn="ctr">
                  <a:solidFill>
                    <a:sysClr val="windowText" lastClr="000000"/>
                  </a:solidFill>
                  <a:prstDash val="solid"/>
                  <a:headEnd type="triangle" w="med" len="med"/>
                  <a:tailEnd type="none" w="med" len="med"/>
                </a:ln>
                <a:effectLst/>
              </p:spPr>
            </p:cxnSp>
          </p:grpSp>
        </p:grpSp>
      </p:grpSp>
      <p:sp>
        <p:nvSpPr>
          <p:cNvPr id="23" name="CasellaDiTesto 22"/>
          <p:cNvSpPr txBox="1"/>
          <p:nvPr/>
        </p:nvSpPr>
        <p:spPr>
          <a:xfrm>
            <a:off x="395536" y="1844824"/>
            <a:ext cx="5400600" cy="1631216"/>
          </a:xfrm>
          <a:prstGeom prst="rect">
            <a:avLst/>
          </a:prstGeom>
          <a:noFill/>
        </p:spPr>
        <p:txBody>
          <a:bodyPr wrap="square" rtlCol="0">
            <a:spAutoFit/>
          </a:bodyPr>
          <a:lstStyle/>
          <a:p>
            <a:pPr algn="just"/>
            <a:r>
              <a:rPr lang="en-US" sz="2000" dirty="0" smtClean="0">
                <a:latin typeface="Times New Roman"/>
                <a:ea typeface="Times New Roman"/>
              </a:rPr>
              <a:t>We </a:t>
            </a:r>
            <a:r>
              <a:rPr lang="en-US" sz="2000" dirty="0">
                <a:latin typeface="Times New Roman"/>
                <a:ea typeface="Times New Roman"/>
              </a:rPr>
              <a:t>would like to determine the conditions that drive minimal self-producing vesicles to regular growth/division cycles, making possible that subsequent generations </a:t>
            </a:r>
            <a:r>
              <a:rPr lang="en-US" sz="2000" dirty="0" smtClean="0">
                <a:latin typeface="Times New Roman"/>
                <a:ea typeface="Times New Roman"/>
              </a:rPr>
              <a:t>inherit size </a:t>
            </a:r>
            <a:r>
              <a:rPr lang="en-US" sz="2000" dirty="0">
                <a:latin typeface="Times New Roman"/>
                <a:ea typeface="Times New Roman"/>
              </a:rPr>
              <a:t>and internal chemical composition. </a:t>
            </a:r>
            <a:endParaRPr lang="en-US" sz="2000" dirty="0"/>
          </a:p>
        </p:txBody>
      </p:sp>
      <p:pic>
        <p:nvPicPr>
          <p:cNvPr id="24" name="Immagine 23"/>
          <p:cNvPicPr/>
          <p:nvPr/>
        </p:nvPicPr>
        <p:blipFill rotWithShape="1">
          <a:blip r:embed="rId2">
            <a:extLst>
              <a:ext uri="{28A0092B-C50C-407E-A947-70E740481C1C}">
                <a14:useLocalDpi xmlns:a14="http://schemas.microsoft.com/office/drawing/2010/main" xmlns="" val="0"/>
              </a:ext>
            </a:extLst>
          </a:blip>
          <a:srcRect b="47838"/>
          <a:stretch/>
        </p:blipFill>
        <p:spPr bwMode="auto">
          <a:xfrm>
            <a:off x="1403648" y="3861048"/>
            <a:ext cx="5886126" cy="2664296"/>
          </a:xfrm>
          <a:prstGeom prst="rect">
            <a:avLst/>
          </a:prstGeom>
          <a:noFill/>
          <a:ln>
            <a:noFill/>
          </a:ln>
        </p:spPr>
      </p:pic>
    </p:spTree>
    <p:extLst>
      <p:ext uri="{BB962C8B-B14F-4D97-AF65-F5344CB8AC3E}">
        <p14:creationId xmlns:p14="http://schemas.microsoft.com/office/powerpoint/2010/main" xmlns="" val="7551534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GB" dirty="0" smtClean="0"/>
              <a:t>In </a:t>
            </a:r>
            <a:r>
              <a:rPr lang="en-GB" dirty="0" err="1" smtClean="0"/>
              <a:t>silico</a:t>
            </a:r>
            <a:r>
              <a:rPr lang="en-GB" dirty="0" smtClean="0"/>
              <a:t> Vesicles</a:t>
            </a:r>
            <a:endParaRPr lang="en-GB" baseline="30000" dirty="0" smtClean="0"/>
          </a:p>
        </p:txBody>
      </p:sp>
      <p:sp>
        <p:nvSpPr>
          <p:cNvPr id="7171" name="Text Box 3"/>
          <p:cNvSpPr txBox="1">
            <a:spLocks noChangeArrowheads="1"/>
          </p:cNvSpPr>
          <p:nvPr/>
        </p:nvSpPr>
        <p:spPr bwMode="auto">
          <a:xfrm>
            <a:off x="107504" y="1471854"/>
            <a:ext cx="3505200" cy="4765458"/>
          </a:xfrm>
          <a:prstGeom prst="rect">
            <a:avLst/>
          </a:prstGeom>
          <a:noFill/>
          <a:ln>
            <a:noFill/>
          </a:ln>
          <a:effectLst/>
          <a:extLst>
            <a:ext uri="{909E8E84-426E-40DD-AFC4-6F175D3DCCD1}">
              <a14:hiddenFill xmlns:a14="http://schemas.microsoft.com/office/drawing/2010/main" xmlns="">
                <a:solidFill>
                  <a:srgbClr val="FFFF99"/>
                </a:solidFill>
              </a14:hiddenFill>
            </a:ext>
            <a:ext uri="{91240B29-F687-4F45-9708-019B960494DF}">
              <a14:hiddenLine xmlns:a14="http://schemas.microsoft.com/office/drawing/2010/main" xmlns="" w="9525">
                <a:solidFill>
                  <a:srgbClr val="0033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86411" tIns="43205" rIns="86411" bIns="43205">
            <a:spAutoFit/>
          </a:bodyPr>
          <a:lstStyle>
            <a:lvl1pPr defTabSz="863600">
              <a:defRPr>
                <a:solidFill>
                  <a:schemeClr val="tx1"/>
                </a:solidFill>
                <a:latin typeface="Arial" charset="0"/>
                <a:cs typeface="Arial" charset="0"/>
              </a:defRPr>
            </a:lvl1pPr>
            <a:lvl2pPr marL="742950" indent="-285750" defTabSz="863600">
              <a:defRPr>
                <a:solidFill>
                  <a:schemeClr val="tx1"/>
                </a:solidFill>
                <a:latin typeface="Arial" charset="0"/>
                <a:cs typeface="Arial" charset="0"/>
              </a:defRPr>
            </a:lvl2pPr>
            <a:lvl3pPr marL="1143000" indent="-228600" defTabSz="863600">
              <a:defRPr>
                <a:solidFill>
                  <a:schemeClr val="tx1"/>
                </a:solidFill>
                <a:latin typeface="Arial" charset="0"/>
                <a:cs typeface="Arial" charset="0"/>
              </a:defRPr>
            </a:lvl3pPr>
            <a:lvl4pPr marL="1600200" indent="-228600" defTabSz="863600">
              <a:defRPr>
                <a:solidFill>
                  <a:schemeClr val="tx1"/>
                </a:solidFill>
                <a:latin typeface="Arial" charset="0"/>
                <a:cs typeface="Arial" charset="0"/>
              </a:defRPr>
            </a:lvl4pPr>
            <a:lvl5pPr marL="2057400" indent="-228600" defTabSz="863600">
              <a:defRPr>
                <a:solidFill>
                  <a:schemeClr val="tx1"/>
                </a:solidFill>
                <a:latin typeface="Arial" charset="0"/>
                <a:cs typeface="Arial" charset="0"/>
              </a:defRPr>
            </a:lvl5pPr>
            <a:lvl6pPr marL="2514600" indent="-228600" algn="ctr" defTabSz="863600" eaLnBrk="0" fontAlgn="base" hangingPunct="0">
              <a:spcBef>
                <a:spcPct val="0"/>
              </a:spcBef>
              <a:spcAft>
                <a:spcPct val="0"/>
              </a:spcAft>
              <a:defRPr>
                <a:solidFill>
                  <a:schemeClr val="tx1"/>
                </a:solidFill>
                <a:latin typeface="Arial" charset="0"/>
                <a:cs typeface="Arial" charset="0"/>
              </a:defRPr>
            </a:lvl6pPr>
            <a:lvl7pPr marL="2971800" indent="-228600" algn="ctr" defTabSz="863600" eaLnBrk="0" fontAlgn="base" hangingPunct="0">
              <a:spcBef>
                <a:spcPct val="0"/>
              </a:spcBef>
              <a:spcAft>
                <a:spcPct val="0"/>
              </a:spcAft>
              <a:defRPr>
                <a:solidFill>
                  <a:schemeClr val="tx1"/>
                </a:solidFill>
                <a:latin typeface="Arial" charset="0"/>
                <a:cs typeface="Arial" charset="0"/>
              </a:defRPr>
            </a:lvl7pPr>
            <a:lvl8pPr marL="3429000" indent="-228600" algn="ctr" defTabSz="863600" eaLnBrk="0" fontAlgn="base" hangingPunct="0">
              <a:spcBef>
                <a:spcPct val="0"/>
              </a:spcBef>
              <a:spcAft>
                <a:spcPct val="0"/>
              </a:spcAft>
              <a:defRPr>
                <a:solidFill>
                  <a:schemeClr val="tx1"/>
                </a:solidFill>
                <a:latin typeface="Arial" charset="0"/>
                <a:cs typeface="Arial" charset="0"/>
              </a:defRPr>
            </a:lvl8pPr>
            <a:lvl9pPr marL="3886200" indent="-228600" algn="ctr" defTabSz="863600" eaLnBrk="0" fontAlgn="base" hangingPunct="0">
              <a:spcBef>
                <a:spcPct val="0"/>
              </a:spcBef>
              <a:spcAft>
                <a:spcPct val="0"/>
              </a:spcAft>
              <a:defRPr>
                <a:solidFill>
                  <a:schemeClr val="tx1"/>
                </a:solidFill>
                <a:latin typeface="Arial" charset="0"/>
                <a:cs typeface="Arial" charset="0"/>
              </a:defRPr>
            </a:lvl9pPr>
          </a:lstStyle>
          <a:p>
            <a:pPr algn="just"/>
            <a:r>
              <a:rPr lang="en-GB" sz="1600" dirty="0">
                <a:solidFill>
                  <a:srgbClr val="13264A"/>
                </a:solidFill>
                <a:latin typeface="Verdana" pitchFamily="34" charset="0"/>
                <a:cs typeface="Times New Roman" pitchFamily="18" charset="0"/>
              </a:rPr>
              <a:t>Vesicles are described as </a:t>
            </a:r>
            <a:r>
              <a:rPr lang="en-GB" sz="1600" dirty="0" smtClean="0">
                <a:solidFill>
                  <a:srgbClr val="13264A"/>
                </a:solidFill>
                <a:latin typeface="Verdana" pitchFamily="34" charset="0"/>
                <a:cs typeface="Times New Roman" pitchFamily="18" charset="0"/>
              </a:rPr>
              <a:t>compartmentalized reacting systems (CSTR) made </a:t>
            </a:r>
            <a:r>
              <a:rPr lang="en-GB" sz="1600" dirty="0">
                <a:solidFill>
                  <a:srgbClr val="13264A"/>
                </a:solidFill>
                <a:latin typeface="Verdana" pitchFamily="34" charset="0"/>
                <a:cs typeface="Times New Roman" pitchFamily="18" charset="0"/>
              </a:rPr>
              <a:t>of two different homogeneous domains:</a:t>
            </a:r>
          </a:p>
          <a:p>
            <a:pPr algn="just">
              <a:buFontTx/>
              <a:buChar char="•"/>
            </a:pPr>
            <a:r>
              <a:rPr lang="en-GB" sz="1600" dirty="0">
                <a:solidFill>
                  <a:srgbClr val="13264A"/>
                </a:solidFill>
                <a:latin typeface="Verdana" pitchFamily="34" charset="0"/>
                <a:cs typeface="Times New Roman" pitchFamily="18" charset="0"/>
              </a:rPr>
              <a:t>  the membrane</a:t>
            </a:r>
          </a:p>
          <a:p>
            <a:pPr algn="just">
              <a:buFontTx/>
              <a:buChar char="•"/>
            </a:pPr>
            <a:r>
              <a:rPr lang="en-GB" sz="1600" dirty="0">
                <a:solidFill>
                  <a:srgbClr val="13264A"/>
                </a:solidFill>
                <a:latin typeface="Verdana" pitchFamily="34" charset="0"/>
                <a:cs typeface="Times New Roman" pitchFamily="18" charset="0"/>
              </a:rPr>
              <a:t>  the water core </a:t>
            </a:r>
            <a:endParaRPr lang="en-GB" sz="1600" dirty="0" smtClean="0">
              <a:solidFill>
                <a:srgbClr val="13264A"/>
              </a:solidFill>
              <a:latin typeface="Verdana" pitchFamily="34" charset="0"/>
              <a:cs typeface="Times New Roman" pitchFamily="18" charset="0"/>
            </a:endParaRPr>
          </a:p>
          <a:p>
            <a:pPr algn="just"/>
            <a:r>
              <a:rPr lang="en-GB" sz="1600" dirty="0" smtClean="0">
                <a:solidFill>
                  <a:srgbClr val="13264A"/>
                </a:solidFill>
                <a:latin typeface="Verdana" pitchFamily="34" charset="0"/>
                <a:cs typeface="Times New Roman" pitchFamily="18" charset="0"/>
              </a:rPr>
              <a:t>Lipids </a:t>
            </a:r>
            <a:r>
              <a:rPr lang="en-GB" sz="1600" dirty="0">
                <a:solidFill>
                  <a:srgbClr val="13264A"/>
                </a:solidFill>
                <a:latin typeface="Verdana" pitchFamily="34" charset="0"/>
                <a:cs typeface="Times New Roman" pitchFamily="18" charset="0"/>
              </a:rPr>
              <a:t>and molecules can be exchanged between the membrane and water core, between the membrane and the external environment. </a:t>
            </a:r>
          </a:p>
          <a:p>
            <a:pPr algn="just"/>
            <a:r>
              <a:rPr lang="en-GB" sz="1600" dirty="0" smtClean="0">
                <a:solidFill>
                  <a:srgbClr val="13264A"/>
                </a:solidFill>
                <a:latin typeface="Verdana" pitchFamily="34" charset="0"/>
                <a:cs typeface="Times New Roman" pitchFamily="18" charset="0"/>
              </a:rPr>
              <a:t>Transport </a:t>
            </a:r>
            <a:r>
              <a:rPr lang="en-GB" sz="1600" dirty="0">
                <a:solidFill>
                  <a:srgbClr val="13264A"/>
                </a:solidFill>
                <a:latin typeface="Verdana" pitchFamily="34" charset="0"/>
                <a:cs typeface="Times New Roman" pitchFamily="18" charset="0"/>
              </a:rPr>
              <a:t>processes can also occur, exchanging molecules directly from the external environment to the internal water pool.  </a:t>
            </a:r>
            <a:endParaRPr lang="it-IT" sz="1600" dirty="0">
              <a:solidFill>
                <a:srgbClr val="13264A"/>
              </a:solidFill>
              <a:latin typeface="Verdana" pitchFamily="34" charset="0"/>
              <a:cs typeface="Times New Roman" pitchFamily="18" charset="0"/>
            </a:endParaRPr>
          </a:p>
        </p:txBody>
      </p:sp>
      <p:grpSp>
        <p:nvGrpSpPr>
          <p:cNvPr id="2" name="Gruppo 1"/>
          <p:cNvGrpSpPr/>
          <p:nvPr/>
        </p:nvGrpSpPr>
        <p:grpSpPr>
          <a:xfrm>
            <a:off x="3756471" y="2298824"/>
            <a:ext cx="5280025" cy="3794472"/>
            <a:chOff x="3756471" y="2082800"/>
            <a:chExt cx="5280025" cy="3794472"/>
          </a:xfrm>
        </p:grpSpPr>
        <p:sp>
          <p:nvSpPr>
            <p:cNvPr id="7178" name="Text Box 6"/>
            <p:cNvSpPr txBox="1">
              <a:spLocks noChangeArrowheads="1"/>
            </p:cNvSpPr>
            <p:nvPr/>
          </p:nvSpPr>
          <p:spPr bwMode="auto">
            <a:xfrm>
              <a:off x="3756471" y="2478088"/>
              <a:ext cx="1725612" cy="669925"/>
            </a:xfrm>
            <a:prstGeom prst="rect">
              <a:avLst/>
            </a:prstGeom>
            <a:noFill/>
            <a:ln w="28575">
              <a:solidFill>
                <a:srgbClr val="99CCFF"/>
              </a:solidFill>
              <a:miter lim="800000"/>
              <a:headEnd/>
              <a:tailEnd/>
            </a:ln>
            <a:effectLst/>
            <a:extLst>
              <a:ext uri="{909E8E84-426E-40DD-AFC4-6F175D3DCCD1}">
                <a14:hiddenFill xmlns:a14="http://schemas.microsoft.com/office/drawing/2010/main" xmlns="">
                  <a:solidFill>
                    <a:srgbClr val="FFFF99"/>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defTabSz="806450">
                <a:defRPr>
                  <a:solidFill>
                    <a:schemeClr val="tx1"/>
                  </a:solidFill>
                  <a:latin typeface="Arial" charset="0"/>
                  <a:cs typeface="Arial" charset="0"/>
                </a:defRPr>
              </a:lvl1pPr>
              <a:lvl2pPr marL="742950" indent="-285750" defTabSz="806450">
                <a:defRPr>
                  <a:solidFill>
                    <a:schemeClr val="tx1"/>
                  </a:solidFill>
                  <a:latin typeface="Arial" charset="0"/>
                  <a:cs typeface="Arial" charset="0"/>
                </a:defRPr>
              </a:lvl2pPr>
              <a:lvl3pPr marL="1143000" indent="-228600" defTabSz="806450">
                <a:defRPr>
                  <a:solidFill>
                    <a:schemeClr val="tx1"/>
                  </a:solidFill>
                  <a:latin typeface="Arial" charset="0"/>
                  <a:cs typeface="Arial" charset="0"/>
                </a:defRPr>
              </a:lvl3pPr>
              <a:lvl4pPr marL="1600200" indent="-228600" defTabSz="806450">
                <a:defRPr>
                  <a:solidFill>
                    <a:schemeClr val="tx1"/>
                  </a:solidFill>
                  <a:latin typeface="Arial" charset="0"/>
                  <a:cs typeface="Arial" charset="0"/>
                </a:defRPr>
              </a:lvl4pPr>
              <a:lvl5pPr marL="2057400" indent="-228600" defTabSz="806450">
                <a:defRPr>
                  <a:solidFill>
                    <a:schemeClr val="tx1"/>
                  </a:solidFill>
                  <a:latin typeface="Arial" charset="0"/>
                  <a:cs typeface="Arial" charset="0"/>
                </a:defRPr>
              </a:lvl5pPr>
              <a:lvl6pPr marL="2514600" indent="-228600" algn="ctr" defTabSz="806450" eaLnBrk="0" fontAlgn="base" hangingPunct="0">
                <a:spcBef>
                  <a:spcPct val="0"/>
                </a:spcBef>
                <a:spcAft>
                  <a:spcPct val="0"/>
                </a:spcAft>
                <a:defRPr>
                  <a:solidFill>
                    <a:schemeClr val="tx1"/>
                  </a:solidFill>
                  <a:latin typeface="Arial" charset="0"/>
                  <a:cs typeface="Arial" charset="0"/>
                </a:defRPr>
              </a:lvl6pPr>
              <a:lvl7pPr marL="2971800" indent="-228600" algn="ctr" defTabSz="806450" eaLnBrk="0" fontAlgn="base" hangingPunct="0">
                <a:spcBef>
                  <a:spcPct val="0"/>
                </a:spcBef>
                <a:spcAft>
                  <a:spcPct val="0"/>
                </a:spcAft>
                <a:defRPr>
                  <a:solidFill>
                    <a:schemeClr val="tx1"/>
                  </a:solidFill>
                  <a:latin typeface="Arial" charset="0"/>
                  <a:cs typeface="Arial" charset="0"/>
                </a:defRPr>
              </a:lvl7pPr>
              <a:lvl8pPr marL="3429000" indent="-228600" algn="ctr" defTabSz="806450" eaLnBrk="0" fontAlgn="base" hangingPunct="0">
                <a:spcBef>
                  <a:spcPct val="0"/>
                </a:spcBef>
                <a:spcAft>
                  <a:spcPct val="0"/>
                </a:spcAft>
                <a:defRPr>
                  <a:solidFill>
                    <a:schemeClr val="tx1"/>
                  </a:solidFill>
                  <a:latin typeface="Arial" charset="0"/>
                  <a:cs typeface="Arial" charset="0"/>
                </a:defRPr>
              </a:lvl8pPr>
              <a:lvl9pPr marL="3886200" indent="-228600" algn="ctr" defTabSz="80645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GB" sz="1800" b="1">
                  <a:solidFill>
                    <a:srgbClr val="003399"/>
                  </a:solidFill>
                </a:rPr>
                <a:t>Lipid Exchange</a:t>
              </a:r>
            </a:p>
          </p:txBody>
        </p:sp>
        <p:sp>
          <p:nvSpPr>
            <p:cNvPr id="7179" name="Text Box 7"/>
            <p:cNvSpPr txBox="1">
              <a:spLocks noChangeArrowheads="1"/>
            </p:cNvSpPr>
            <p:nvPr/>
          </p:nvSpPr>
          <p:spPr bwMode="auto">
            <a:xfrm>
              <a:off x="6979096" y="2082800"/>
              <a:ext cx="1355725" cy="395288"/>
            </a:xfrm>
            <a:prstGeom prst="rect">
              <a:avLst/>
            </a:prstGeom>
            <a:solidFill>
              <a:srgbClr val="99CCFF"/>
            </a:solidFill>
            <a:ln w="28575">
              <a:solidFill>
                <a:srgbClr val="13264A"/>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806450">
                <a:defRPr>
                  <a:solidFill>
                    <a:schemeClr val="tx1"/>
                  </a:solidFill>
                  <a:latin typeface="Arial" charset="0"/>
                  <a:cs typeface="Arial" charset="0"/>
                </a:defRPr>
              </a:lvl1pPr>
              <a:lvl2pPr marL="742950" indent="-285750" defTabSz="806450">
                <a:defRPr>
                  <a:solidFill>
                    <a:schemeClr val="tx1"/>
                  </a:solidFill>
                  <a:latin typeface="Arial" charset="0"/>
                  <a:cs typeface="Arial" charset="0"/>
                </a:defRPr>
              </a:lvl2pPr>
              <a:lvl3pPr marL="1143000" indent="-228600" defTabSz="806450">
                <a:defRPr>
                  <a:solidFill>
                    <a:schemeClr val="tx1"/>
                  </a:solidFill>
                  <a:latin typeface="Arial" charset="0"/>
                  <a:cs typeface="Arial" charset="0"/>
                </a:defRPr>
              </a:lvl3pPr>
              <a:lvl4pPr marL="1600200" indent="-228600" defTabSz="806450">
                <a:defRPr>
                  <a:solidFill>
                    <a:schemeClr val="tx1"/>
                  </a:solidFill>
                  <a:latin typeface="Arial" charset="0"/>
                  <a:cs typeface="Arial" charset="0"/>
                </a:defRPr>
              </a:lvl4pPr>
              <a:lvl5pPr marL="2057400" indent="-228600" defTabSz="806450">
                <a:defRPr>
                  <a:solidFill>
                    <a:schemeClr val="tx1"/>
                  </a:solidFill>
                  <a:latin typeface="Arial" charset="0"/>
                  <a:cs typeface="Arial" charset="0"/>
                </a:defRPr>
              </a:lvl5pPr>
              <a:lvl6pPr marL="2514600" indent="-228600" algn="ctr" defTabSz="806450" eaLnBrk="0" fontAlgn="base" hangingPunct="0">
                <a:spcBef>
                  <a:spcPct val="0"/>
                </a:spcBef>
                <a:spcAft>
                  <a:spcPct val="0"/>
                </a:spcAft>
                <a:defRPr>
                  <a:solidFill>
                    <a:schemeClr val="tx1"/>
                  </a:solidFill>
                  <a:latin typeface="Arial" charset="0"/>
                  <a:cs typeface="Arial" charset="0"/>
                </a:defRPr>
              </a:lvl6pPr>
              <a:lvl7pPr marL="2971800" indent="-228600" algn="ctr" defTabSz="806450" eaLnBrk="0" fontAlgn="base" hangingPunct="0">
                <a:spcBef>
                  <a:spcPct val="0"/>
                </a:spcBef>
                <a:spcAft>
                  <a:spcPct val="0"/>
                </a:spcAft>
                <a:defRPr>
                  <a:solidFill>
                    <a:schemeClr val="tx1"/>
                  </a:solidFill>
                  <a:latin typeface="Arial" charset="0"/>
                  <a:cs typeface="Arial" charset="0"/>
                </a:defRPr>
              </a:lvl7pPr>
              <a:lvl8pPr marL="3429000" indent="-228600" algn="ctr" defTabSz="806450" eaLnBrk="0" fontAlgn="base" hangingPunct="0">
                <a:spcBef>
                  <a:spcPct val="0"/>
                </a:spcBef>
                <a:spcAft>
                  <a:spcPct val="0"/>
                </a:spcAft>
                <a:defRPr>
                  <a:solidFill>
                    <a:schemeClr val="tx1"/>
                  </a:solidFill>
                  <a:latin typeface="Arial" charset="0"/>
                  <a:cs typeface="Arial" charset="0"/>
                </a:defRPr>
              </a:lvl8pPr>
              <a:lvl9pPr marL="3886200" indent="-228600" algn="ctr" defTabSz="806450" eaLnBrk="0" fontAlgn="base" hangingPunct="0">
                <a:spcBef>
                  <a:spcPct val="0"/>
                </a:spcBef>
                <a:spcAft>
                  <a:spcPct val="0"/>
                </a:spcAft>
                <a:defRPr>
                  <a:solidFill>
                    <a:schemeClr val="tx1"/>
                  </a:solidFill>
                  <a:latin typeface="Arial" charset="0"/>
                  <a:cs typeface="Arial" charset="0"/>
                </a:defRPr>
              </a:lvl9pPr>
            </a:lstStyle>
            <a:p>
              <a:r>
                <a:rPr lang="en-GB" sz="1800" b="1">
                  <a:solidFill>
                    <a:srgbClr val="003399"/>
                  </a:solidFill>
                </a:rPr>
                <a:t>Membrane</a:t>
              </a:r>
            </a:p>
          </p:txBody>
        </p:sp>
        <p:sp>
          <p:nvSpPr>
            <p:cNvPr id="7180" name="Text Box 8"/>
            <p:cNvSpPr txBox="1">
              <a:spLocks noChangeArrowheads="1"/>
            </p:cNvSpPr>
            <p:nvPr/>
          </p:nvSpPr>
          <p:spPr bwMode="auto">
            <a:xfrm>
              <a:off x="7469633" y="2730500"/>
              <a:ext cx="1431925" cy="395288"/>
            </a:xfrm>
            <a:prstGeom prst="rect">
              <a:avLst/>
            </a:prstGeom>
            <a:solidFill>
              <a:schemeClr val="bg1"/>
            </a:solidFill>
            <a:ln w="28575">
              <a:solidFill>
                <a:srgbClr val="13264A"/>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806450">
                <a:defRPr>
                  <a:solidFill>
                    <a:schemeClr val="tx1"/>
                  </a:solidFill>
                  <a:latin typeface="Arial" charset="0"/>
                  <a:cs typeface="Arial" charset="0"/>
                </a:defRPr>
              </a:lvl1pPr>
              <a:lvl2pPr marL="742950" indent="-285750" defTabSz="806450">
                <a:defRPr>
                  <a:solidFill>
                    <a:schemeClr val="tx1"/>
                  </a:solidFill>
                  <a:latin typeface="Arial" charset="0"/>
                  <a:cs typeface="Arial" charset="0"/>
                </a:defRPr>
              </a:lvl2pPr>
              <a:lvl3pPr marL="1143000" indent="-228600" defTabSz="806450">
                <a:defRPr>
                  <a:solidFill>
                    <a:schemeClr val="tx1"/>
                  </a:solidFill>
                  <a:latin typeface="Arial" charset="0"/>
                  <a:cs typeface="Arial" charset="0"/>
                </a:defRPr>
              </a:lvl3pPr>
              <a:lvl4pPr marL="1600200" indent="-228600" defTabSz="806450">
                <a:defRPr>
                  <a:solidFill>
                    <a:schemeClr val="tx1"/>
                  </a:solidFill>
                  <a:latin typeface="Arial" charset="0"/>
                  <a:cs typeface="Arial" charset="0"/>
                </a:defRPr>
              </a:lvl4pPr>
              <a:lvl5pPr marL="2057400" indent="-228600" defTabSz="806450">
                <a:defRPr>
                  <a:solidFill>
                    <a:schemeClr val="tx1"/>
                  </a:solidFill>
                  <a:latin typeface="Arial" charset="0"/>
                  <a:cs typeface="Arial" charset="0"/>
                </a:defRPr>
              </a:lvl5pPr>
              <a:lvl6pPr marL="2514600" indent="-228600" algn="ctr" defTabSz="806450" eaLnBrk="0" fontAlgn="base" hangingPunct="0">
                <a:spcBef>
                  <a:spcPct val="0"/>
                </a:spcBef>
                <a:spcAft>
                  <a:spcPct val="0"/>
                </a:spcAft>
                <a:defRPr>
                  <a:solidFill>
                    <a:schemeClr val="tx1"/>
                  </a:solidFill>
                  <a:latin typeface="Arial" charset="0"/>
                  <a:cs typeface="Arial" charset="0"/>
                </a:defRPr>
              </a:lvl6pPr>
              <a:lvl7pPr marL="2971800" indent="-228600" algn="ctr" defTabSz="806450" eaLnBrk="0" fontAlgn="base" hangingPunct="0">
                <a:spcBef>
                  <a:spcPct val="0"/>
                </a:spcBef>
                <a:spcAft>
                  <a:spcPct val="0"/>
                </a:spcAft>
                <a:defRPr>
                  <a:solidFill>
                    <a:schemeClr val="tx1"/>
                  </a:solidFill>
                  <a:latin typeface="Arial" charset="0"/>
                  <a:cs typeface="Arial" charset="0"/>
                </a:defRPr>
              </a:lvl7pPr>
              <a:lvl8pPr marL="3429000" indent="-228600" algn="ctr" defTabSz="806450" eaLnBrk="0" fontAlgn="base" hangingPunct="0">
                <a:spcBef>
                  <a:spcPct val="0"/>
                </a:spcBef>
                <a:spcAft>
                  <a:spcPct val="0"/>
                </a:spcAft>
                <a:defRPr>
                  <a:solidFill>
                    <a:schemeClr val="tx1"/>
                  </a:solidFill>
                  <a:latin typeface="Arial" charset="0"/>
                  <a:cs typeface="Arial" charset="0"/>
                </a:defRPr>
              </a:lvl8pPr>
              <a:lvl9pPr marL="3886200" indent="-228600" algn="ctr" defTabSz="806450" eaLnBrk="0" fontAlgn="base" hangingPunct="0">
                <a:spcBef>
                  <a:spcPct val="0"/>
                </a:spcBef>
                <a:spcAft>
                  <a:spcPct val="0"/>
                </a:spcAft>
                <a:defRPr>
                  <a:solidFill>
                    <a:schemeClr val="tx1"/>
                  </a:solidFill>
                  <a:latin typeface="Arial" charset="0"/>
                  <a:cs typeface="Arial" charset="0"/>
                </a:defRPr>
              </a:lvl9pPr>
            </a:lstStyle>
            <a:p>
              <a:r>
                <a:rPr lang="en-GB" sz="1800" b="1">
                  <a:solidFill>
                    <a:srgbClr val="003399"/>
                  </a:solidFill>
                </a:rPr>
                <a:t>Water Core</a:t>
              </a:r>
            </a:p>
          </p:txBody>
        </p:sp>
        <p:cxnSp>
          <p:nvCxnSpPr>
            <p:cNvPr id="7181" name="AutoShape 9"/>
            <p:cNvCxnSpPr>
              <a:cxnSpLocks noChangeShapeType="1"/>
              <a:stCxn id="7179" idx="1"/>
              <a:endCxn id="7221" idx="0"/>
            </p:cNvCxnSpPr>
            <p:nvPr/>
          </p:nvCxnSpPr>
          <p:spPr bwMode="auto">
            <a:xfrm flipH="1">
              <a:off x="6455221" y="2281238"/>
              <a:ext cx="509587" cy="590550"/>
            </a:xfrm>
            <a:prstGeom prst="straightConnector1">
              <a:avLst/>
            </a:prstGeom>
            <a:noFill/>
            <a:ln w="9525">
              <a:solidFill>
                <a:srgbClr val="003366"/>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7182" name="Text Box 10"/>
            <p:cNvSpPr txBox="1">
              <a:spLocks noChangeArrowheads="1"/>
            </p:cNvSpPr>
            <p:nvPr/>
          </p:nvSpPr>
          <p:spPr bwMode="auto">
            <a:xfrm>
              <a:off x="3829496" y="4494213"/>
              <a:ext cx="1508125" cy="669925"/>
            </a:xfrm>
            <a:prstGeom prst="rect">
              <a:avLst/>
            </a:prstGeom>
            <a:noFill/>
            <a:ln w="28575">
              <a:solidFill>
                <a:srgbClr val="99CCFF"/>
              </a:solidFill>
              <a:miter lim="800000"/>
              <a:headEnd/>
              <a:tailEnd/>
            </a:ln>
            <a:effectLst/>
            <a:extLst>
              <a:ext uri="{909E8E84-426E-40DD-AFC4-6F175D3DCCD1}">
                <a14:hiddenFill xmlns:a14="http://schemas.microsoft.com/office/drawing/2010/main" xmlns="">
                  <a:solidFill>
                    <a:srgbClr val="FFFF99"/>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defTabSz="806450">
                <a:defRPr>
                  <a:solidFill>
                    <a:schemeClr val="tx1"/>
                  </a:solidFill>
                  <a:latin typeface="Arial" charset="0"/>
                  <a:cs typeface="Arial" charset="0"/>
                </a:defRPr>
              </a:lvl1pPr>
              <a:lvl2pPr marL="742950" indent="-285750" defTabSz="806450">
                <a:defRPr>
                  <a:solidFill>
                    <a:schemeClr val="tx1"/>
                  </a:solidFill>
                  <a:latin typeface="Arial" charset="0"/>
                  <a:cs typeface="Arial" charset="0"/>
                </a:defRPr>
              </a:lvl2pPr>
              <a:lvl3pPr marL="1143000" indent="-228600" defTabSz="806450">
                <a:defRPr>
                  <a:solidFill>
                    <a:schemeClr val="tx1"/>
                  </a:solidFill>
                  <a:latin typeface="Arial" charset="0"/>
                  <a:cs typeface="Arial" charset="0"/>
                </a:defRPr>
              </a:lvl3pPr>
              <a:lvl4pPr marL="1600200" indent="-228600" defTabSz="806450">
                <a:defRPr>
                  <a:solidFill>
                    <a:schemeClr val="tx1"/>
                  </a:solidFill>
                  <a:latin typeface="Arial" charset="0"/>
                  <a:cs typeface="Arial" charset="0"/>
                </a:defRPr>
              </a:lvl4pPr>
              <a:lvl5pPr marL="2057400" indent="-228600" defTabSz="806450">
                <a:defRPr>
                  <a:solidFill>
                    <a:schemeClr val="tx1"/>
                  </a:solidFill>
                  <a:latin typeface="Arial" charset="0"/>
                  <a:cs typeface="Arial" charset="0"/>
                </a:defRPr>
              </a:lvl5pPr>
              <a:lvl6pPr marL="2514600" indent="-228600" algn="ctr" defTabSz="806450" eaLnBrk="0" fontAlgn="base" hangingPunct="0">
                <a:spcBef>
                  <a:spcPct val="0"/>
                </a:spcBef>
                <a:spcAft>
                  <a:spcPct val="0"/>
                </a:spcAft>
                <a:defRPr>
                  <a:solidFill>
                    <a:schemeClr val="tx1"/>
                  </a:solidFill>
                  <a:latin typeface="Arial" charset="0"/>
                  <a:cs typeface="Arial" charset="0"/>
                </a:defRPr>
              </a:lvl6pPr>
              <a:lvl7pPr marL="2971800" indent="-228600" algn="ctr" defTabSz="806450" eaLnBrk="0" fontAlgn="base" hangingPunct="0">
                <a:spcBef>
                  <a:spcPct val="0"/>
                </a:spcBef>
                <a:spcAft>
                  <a:spcPct val="0"/>
                </a:spcAft>
                <a:defRPr>
                  <a:solidFill>
                    <a:schemeClr val="tx1"/>
                  </a:solidFill>
                  <a:latin typeface="Arial" charset="0"/>
                  <a:cs typeface="Arial" charset="0"/>
                </a:defRPr>
              </a:lvl7pPr>
              <a:lvl8pPr marL="3429000" indent="-228600" algn="ctr" defTabSz="806450" eaLnBrk="0" fontAlgn="base" hangingPunct="0">
                <a:spcBef>
                  <a:spcPct val="0"/>
                </a:spcBef>
                <a:spcAft>
                  <a:spcPct val="0"/>
                </a:spcAft>
                <a:defRPr>
                  <a:solidFill>
                    <a:schemeClr val="tx1"/>
                  </a:solidFill>
                  <a:latin typeface="Arial" charset="0"/>
                  <a:cs typeface="Arial" charset="0"/>
                </a:defRPr>
              </a:lvl8pPr>
              <a:lvl9pPr marL="3886200" indent="-228600" algn="ctr" defTabSz="80645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GB" sz="1800" b="1">
                  <a:solidFill>
                    <a:srgbClr val="003399"/>
                  </a:solidFill>
                </a:rPr>
                <a:t>Transport Process</a:t>
              </a:r>
            </a:p>
          </p:txBody>
        </p:sp>
        <p:grpSp>
          <p:nvGrpSpPr>
            <p:cNvPr id="7183" name="Group 11"/>
            <p:cNvGrpSpPr>
              <a:grpSpLocks/>
            </p:cNvGrpSpPr>
            <p:nvPr/>
          </p:nvGrpSpPr>
          <p:grpSpPr bwMode="auto">
            <a:xfrm>
              <a:off x="4662934" y="2871788"/>
              <a:ext cx="2878138" cy="2181225"/>
              <a:chOff x="4653" y="3423"/>
              <a:chExt cx="1813" cy="1374"/>
            </a:xfrm>
          </p:grpSpPr>
          <p:grpSp>
            <p:nvGrpSpPr>
              <p:cNvPr id="7185" name="Group 12"/>
              <p:cNvGrpSpPr>
                <a:grpSpLocks/>
              </p:cNvGrpSpPr>
              <p:nvPr/>
            </p:nvGrpSpPr>
            <p:grpSpPr bwMode="auto">
              <a:xfrm>
                <a:off x="5122" y="3423"/>
                <a:ext cx="1319" cy="1249"/>
                <a:chOff x="5171" y="3584"/>
                <a:chExt cx="1319" cy="1249"/>
              </a:xfrm>
            </p:grpSpPr>
            <p:grpSp>
              <p:nvGrpSpPr>
                <p:cNvPr id="7216" name="Group 13"/>
                <p:cNvGrpSpPr>
                  <a:grpSpLocks noChangeAspect="1"/>
                </p:cNvGrpSpPr>
                <p:nvPr/>
              </p:nvGrpSpPr>
              <p:grpSpPr bwMode="auto">
                <a:xfrm>
                  <a:off x="5171" y="3584"/>
                  <a:ext cx="1319" cy="1249"/>
                  <a:chOff x="1137" y="1232"/>
                  <a:chExt cx="933" cy="930"/>
                </a:xfrm>
              </p:grpSpPr>
              <p:sp>
                <p:nvSpPr>
                  <p:cNvPr id="7220" name="Oval 14"/>
                  <p:cNvSpPr>
                    <a:spLocks noChangeAspect="1" noChangeArrowheads="1"/>
                  </p:cNvSpPr>
                  <p:nvPr/>
                </p:nvSpPr>
                <p:spPr bwMode="auto">
                  <a:xfrm>
                    <a:off x="1137" y="1232"/>
                    <a:ext cx="933" cy="930"/>
                  </a:xfrm>
                  <a:prstGeom prst="ellipse">
                    <a:avLst/>
                  </a:prstGeom>
                  <a:solidFill>
                    <a:srgbClr val="CCFFFF"/>
                  </a:solidFill>
                  <a:ln w="0">
                    <a:solidFill>
                      <a:srgbClr val="000000"/>
                    </a:solidFill>
                    <a:round/>
                    <a:headEnd/>
                    <a:tailEnd/>
                  </a:ln>
                </p:spPr>
                <p:txBody>
                  <a:bodyPr/>
                  <a:lstStyle/>
                  <a:p>
                    <a:pPr eaLnBrk="1" hangingPunct="1"/>
                    <a:endParaRPr lang="it-IT" sz="1800">
                      <a:solidFill>
                        <a:schemeClr val="tx1"/>
                      </a:solidFill>
                    </a:endParaRPr>
                  </a:p>
                </p:txBody>
              </p:sp>
              <p:sp>
                <p:nvSpPr>
                  <p:cNvPr id="7221" name="Oval 15"/>
                  <p:cNvSpPr>
                    <a:spLocks noChangeAspect="1" noChangeArrowheads="1"/>
                  </p:cNvSpPr>
                  <p:nvPr/>
                </p:nvSpPr>
                <p:spPr bwMode="auto">
                  <a:xfrm>
                    <a:off x="1137" y="1232"/>
                    <a:ext cx="933" cy="930"/>
                  </a:xfrm>
                  <a:prstGeom prst="ellipse">
                    <a:avLst/>
                  </a:prstGeom>
                  <a:solidFill>
                    <a:srgbClr val="99CCFF"/>
                  </a:solidFill>
                  <a:ln w="7938" cap="rnd">
                    <a:solidFill>
                      <a:srgbClr val="000000"/>
                    </a:solidFill>
                    <a:round/>
                    <a:headEnd/>
                    <a:tailEnd/>
                  </a:ln>
                </p:spPr>
                <p:txBody>
                  <a:bodyPr/>
                  <a:lstStyle/>
                  <a:p>
                    <a:pPr eaLnBrk="1" hangingPunct="1"/>
                    <a:endParaRPr lang="it-IT" sz="1800">
                      <a:solidFill>
                        <a:schemeClr val="tx1"/>
                      </a:solidFill>
                    </a:endParaRPr>
                  </a:p>
                </p:txBody>
              </p:sp>
            </p:grpSp>
            <p:grpSp>
              <p:nvGrpSpPr>
                <p:cNvPr id="7217" name="Group 16"/>
                <p:cNvGrpSpPr>
                  <a:grpSpLocks noChangeAspect="1"/>
                </p:cNvGrpSpPr>
                <p:nvPr/>
              </p:nvGrpSpPr>
              <p:grpSpPr bwMode="auto">
                <a:xfrm>
                  <a:off x="5280" y="3674"/>
                  <a:ext cx="1104" cy="1070"/>
                  <a:chOff x="1214" y="1299"/>
                  <a:chExt cx="781" cy="797"/>
                </a:xfrm>
              </p:grpSpPr>
              <p:sp>
                <p:nvSpPr>
                  <p:cNvPr id="7218" name="Oval 17"/>
                  <p:cNvSpPr>
                    <a:spLocks noChangeAspect="1" noChangeArrowheads="1"/>
                  </p:cNvSpPr>
                  <p:nvPr/>
                </p:nvSpPr>
                <p:spPr bwMode="auto">
                  <a:xfrm>
                    <a:off x="1214" y="1299"/>
                    <a:ext cx="781" cy="797"/>
                  </a:xfrm>
                  <a:prstGeom prst="ellipse">
                    <a:avLst/>
                  </a:prstGeom>
                  <a:solidFill>
                    <a:schemeClr val="bg1"/>
                  </a:solidFill>
                  <a:ln w="0">
                    <a:solidFill>
                      <a:schemeClr val="tx1"/>
                    </a:solidFill>
                    <a:round/>
                    <a:headEnd/>
                    <a:tailEnd/>
                  </a:ln>
                </p:spPr>
                <p:txBody>
                  <a:bodyPr/>
                  <a:lstStyle/>
                  <a:p>
                    <a:pPr eaLnBrk="1" hangingPunct="1"/>
                    <a:endParaRPr lang="it-IT" sz="1800">
                      <a:solidFill>
                        <a:schemeClr val="tx1"/>
                      </a:solidFill>
                    </a:endParaRPr>
                  </a:p>
                </p:txBody>
              </p:sp>
              <p:sp>
                <p:nvSpPr>
                  <p:cNvPr id="7219" name="Oval 18"/>
                  <p:cNvSpPr>
                    <a:spLocks noChangeAspect="1" noChangeArrowheads="1"/>
                  </p:cNvSpPr>
                  <p:nvPr/>
                </p:nvSpPr>
                <p:spPr bwMode="auto">
                  <a:xfrm>
                    <a:off x="1214" y="1299"/>
                    <a:ext cx="781" cy="797"/>
                  </a:xfrm>
                  <a:prstGeom prst="ellipse">
                    <a:avLst/>
                  </a:prstGeom>
                  <a:solidFill>
                    <a:schemeClr val="bg1"/>
                  </a:solidFill>
                  <a:ln w="7938" cap="rnd">
                    <a:solidFill>
                      <a:schemeClr val="tx1"/>
                    </a:solidFill>
                    <a:round/>
                    <a:headEnd/>
                    <a:tailEnd/>
                  </a:ln>
                </p:spPr>
                <p:txBody>
                  <a:bodyPr/>
                  <a:lstStyle/>
                  <a:p>
                    <a:pPr eaLnBrk="1" hangingPunct="1"/>
                    <a:endParaRPr lang="it-IT" sz="1800">
                      <a:solidFill>
                        <a:schemeClr val="tx1"/>
                      </a:solidFill>
                    </a:endParaRPr>
                  </a:p>
                </p:txBody>
              </p:sp>
            </p:grpSp>
          </p:grpSp>
          <p:grpSp>
            <p:nvGrpSpPr>
              <p:cNvPr id="7186" name="Group 19"/>
              <p:cNvGrpSpPr>
                <a:grpSpLocks/>
              </p:cNvGrpSpPr>
              <p:nvPr/>
            </p:nvGrpSpPr>
            <p:grpSpPr bwMode="auto">
              <a:xfrm>
                <a:off x="4824" y="3991"/>
                <a:ext cx="197" cy="100"/>
                <a:chOff x="848" y="1652"/>
                <a:chExt cx="197" cy="100"/>
              </a:xfrm>
            </p:grpSpPr>
            <p:sp>
              <p:nvSpPr>
                <p:cNvPr id="7214" name="Freeform 20"/>
                <p:cNvSpPr>
                  <a:spLocks noEditPoints="1"/>
                </p:cNvSpPr>
                <p:nvPr/>
              </p:nvSpPr>
              <p:spPr bwMode="auto">
                <a:xfrm>
                  <a:off x="848" y="1652"/>
                  <a:ext cx="194" cy="37"/>
                </a:xfrm>
                <a:custGeom>
                  <a:avLst/>
                  <a:gdLst>
                    <a:gd name="T0" fmla="*/ 3 w 4150"/>
                    <a:gd name="T1" fmla="*/ 15 h 800"/>
                    <a:gd name="T2" fmla="*/ 163 w 4150"/>
                    <a:gd name="T3" fmla="*/ 15 h 800"/>
                    <a:gd name="T4" fmla="*/ 166 w 4150"/>
                    <a:gd name="T5" fmla="*/ 19 h 800"/>
                    <a:gd name="T6" fmla="*/ 163 w 4150"/>
                    <a:gd name="T7" fmla="*/ 22 h 800"/>
                    <a:gd name="T8" fmla="*/ 3 w 4150"/>
                    <a:gd name="T9" fmla="*/ 22 h 800"/>
                    <a:gd name="T10" fmla="*/ 0 w 4150"/>
                    <a:gd name="T11" fmla="*/ 19 h 800"/>
                    <a:gd name="T12" fmla="*/ 3 w 4150"/>
                    <a:gd name="T13" fmla="*/ 15 h 800"/>
                    <a:gd name="T14" fmla="*/ 157 w 4150"/>
                    <a:gd name="T15" fmla="*/ 0 h 800"/>
                    <a:gd name="T16" fmla="*/ 194 w 4150"/>
                    <a:gd name="T17" fmla="*/ 19 h 800"/>
                    <a:gd name="T18" fmla="*/ 157 w 4150"/>
                    <a:gd name="T19" fmla="*/ 37 h 800"/>
                    <a:gd name="T20" fmla="*/ 157 w 4150"/>
                    <a:gd name="T21" fmla="*/ 0 h 8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50" h="800">
                      <a:moveTo>
                        <a:pt x="67" y="333"/>
                      </a:moveTo>
                      <a:lnTo>
                        <a:pt x="3483" y="333"/>
                      </a:lnTo>
                      <a:cubicBezTo>
                        <a:pt x="3520" y="333"/>
                        <a:pt x="3550" y="363"/>
                        <a:pt x="3550" y="400"/>
                      </a:cubicBezTo>
                      <a:cubicBezTo>
                        <a:pt x="3550" y="437"/>
                        <a:pt x="3520" y="466"/>
                        <a:pt x="3483" y="466"/>
                      </a:cubicBezTo>
                      <a:lnTo>
                        <a:pt x="67" y="466"/>
                      </a:lnTo>
                      <a:cubicBezTo>
                        <a:pt x="30" y="466"/>
                        <a:pt x="0" y="437"/>
                        <a:pt x="0" y="400"/>
                      </a:cubicBezTo>
                      <a:cubicBezTo>
                        <a:pt x="0" y="363"/>
                        <a:pt x="30" y="333"/>
                        <a:pt x="67" y="333"/>
                      </a:cubicBezTo>
                      <a:close/>
                      <a:moveTo>
                        <a:pt x="3350" y="0"/>
                      </a:moveTo>
                      <a:lnTo>
                        <a:pt x="4150" y="400"/>
                      </a:lnTo>
                      <a:lnTo>
                        <a:pt x="3350" y="800"/>
                      </a:lnTo>
                      <a:lnTo>
                        <a:pt x="3350" y="0"/>
                      </a:lnTo>
                      <a:close/>
                    </a:path>
                  </a:pathLst>
                </a:custGeom>
                <a:solidFill>
                  <a:srgbClr val="000000"/>
                </a:solidFill>
                <a:ln w="1588" cap="flat">
                  <a:solidFill>
                    <a:srgbClr val="000000"/>
                  </a:solidFill>
                  <a:prstDash val="solid"/>
                  <a:bevel/>
                  <a:headEnd/>
                  <a:tailEnd/>
                </a:ln>
              </p:spPr>
              <p:txBody>
                <a:bodyPr/>
                <a:lstStyle/>
                <a:p>
                  <a:endParaRPr lang="it-IT"/>
                </a:p>
              </p:txBody>
            </p:sp>
            <p:sp>
              <p:nvSpPr>
                <p:cNvPr id="7215" name="Freeform 21"/>
                <p:cNvSpPr>
                  <a:spLocks noEditPoints="1"/>
                </p:cNvSpPr>
                <p:nvPr/>
              </p:nvSpPr>
              <p:spPr bwMode="auto">
                <a:xfrm>
                  <a:off x="851" y="1715"/>
                  <a:ext cx="194" cy="37"/>
                </a:xfrm>
                <a:custGeom>
                  <a:avLst/>
                  <a:gdLst>
                    <a:gd name="T0" fmla="*/ 31 w 4150"/>
                    <a:gd name="T1" fmla="*/ 15 h 800"/>
                    <a:gd name="T2" fmla="*/ 191 w 4150"/>
                    <a:gd name="T3" fmla="*/ 15 h 800"/>
                    <a:gd name="T4" fmla="*/ 194 w 4150"/>
                    <a:gd name="T5" fmla="*/ 19 h 800"/>
                    <a:gd name="T6" fmla="*/ 191 w 4150"/>
                    <a:gd name="T7" fmla="*/ 22 h 800"/>
                    <a:gd name="T8" fmla="*/ 31 w 4150"/>
                    <a:gd name="T9" fmla="*/ 22 h 800"/>
                    <a:gd name="T10" fmla="*/ 28 w 4150"/>
                    <a:gd name="T11" fmla="*/ 19 h 800"/>
                    <a:gd name="T12" fmla="*/ 31 w 4150"/>
                    <a:gd name="T13" fmla="*/ 15 h 800"/>
                    <a:gd name="T14" fmla="*/ 37 w 4150"/>
                    <a:gd name="T15" fmla="*/ 37 h 800"/>
                    <a:gd name="T16" fmla="*/ 0 w 4150"/>
                    <a:gd name="T17" fmla="*/ 19 h 800"/>
                    <a:gd name="T18" fmla="*/ 37 w 4150"/>
                    <a:gd name="T19" fmla="*/ 0 h 800"/>
                    <a:gd name="T20" fmla="*/ 37 w 4150"/>
                    <a:gd name="T21" fmla="*/ 37 h 8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50" h="800">
                      <a:moveTo>
                        <a:pt x="666" y="334"/>
                      </a:moveTo>
                      <a:lnTo>
                        <a:pt x="4083" y="334"/>
                      </a:lnTo>
                      <a:cubicBezTo>
                        <a:pt x="4120" y="334"/>
                        <a:pt x="4150" y="364"/>
                        <a:pt x="4150" y="400"/>
                      </a:cubicBezTo>
                      <a:cubicBezTo>
                        <a:pt x="4150" y="437"/>
                        <a:pt x="4120" y="467"/>
                        <a:pt x="4083" y="467"/>
                      </a:cubicBezTo>
                      <a:lnTo>
                        <a:pt x="666" y="467"/>
                      </a:lnTo>
                      <a:cubicBezTo>
                        <a:pt x="630" y="467"/>
                        <a:pt x="600" y="437"/>
                        <a:pt x="600" y="400"/>
                      </a:cubicBezTo>
                      <a:cubicBezTo>
                        <a:pt x="600" y="364"/>
                        <a:pt x="630" y="334"/>
                        <a:pt x="666" y="334"/>
                      </a:cubicBezTo>
                      <a:close/>
                      <a:moveTo>
                        <a:pt x="800" y="800"/>
                      </a:moveTo>
                      <a:lnTo>
                        <a:pt x="0" y="400"/>
                      </a:lnTo>
                      <a:lnTo>
                        <a:pt x="800" y="0"/>
                      </a:lnTo>
                      <a:lnTo>
                        <a:pt x="800" y="800"/>
                      </a:lnTo>
                      <a:close/>
                    </a:path>
                  </a:pathLst>
                </a:custGeom>
                <a:solidFill>
                  <a:srgbClr val="000000"/>
                </a:solidFill>
                <a:ln w="1588" cap="flat">
                  <a:solidFill>
                    <a:srgbClr val="000000"/>
                  </a:solidFill>
                  <a:prstDash val="solid"/>
                  <a:bevel/>
                  <a:headEnd/>
                  <a:tailEnd/>
                </a:ln>
              </p:spPr>
              <p:txBody>
                <a:bodyPr/>
                <a:lstStyle/>
                <a:p>
                  <a:endParaRPr lang="it-IT"/>
                </a:p>
              </p:txBody>
            </p:sp>
          </p:grpSp>
          <p:sp>
            <p:nvSpPr>
              <p:cNvPr id="7187" name="Rectangle 22"/>
              <p:cNvSpPr>
                <a:spLocks noChangeArrowheads="1"/>
              </p:cNvSpPr>
              <p:nvPr/>
            </p:nvSpPr>
            <p:spPr bwMode="auto">
              <a:xfrm>
                <a:off x="5564" y="3999"/>
                <a:ext cx="62"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eaLnBrk="1" hangingPunct="1"/>
                <a:r>
                  <a:rPr lang="it-IT" sz="1400">
                    <a:solidFill>
                      <a:srgbClr val="000000"/>
                    </a:solidFill>
                  </a:rPr>
                  <a:t>L</a:t>
                </a:r>
                <a:endParaRPr lang="it-IT" sz="1800">
                  <a:solidFill>
                    <a:schemeClr val="tx1"/>
                  </a:solidFill>
                </a:endParaRPr>
              </a:p>
            </p:txBody>
          </p:sp>
          <p:grpSp>
            <p:nvGrpSpPr>
              <p:cNvPr id="7188" name="Group 23"/>
              <p:cNvGrpSpPr>
                <a:grpSpLocks/>
              </p:cNvGrpSpPr>
              <p:nvPr/>
            </p:nvGrpSpPr>
            <p:grpSpPr bwMode="auto">
              <a:xfrm>
                <a:off x="5271" y="3998"/>
                <a:ext cx="197" cy="101"/>
                <a:chOff x="1295" y="1659"/>
                <a:chExt cx="197" cy="101"/>
              </a:xfrm>
            </p:grpSpPr>
            <p:sp>
              <p:nvSpPr>
                <p:cNvPr id="7212" name="Freeform 24"/>
                <p:cNvSpPr>
                  <a:spLocks noEditPoints="1"/>
                </p:cNvSpPr>
                <p:nvPr/>
              </p:nvSpPr>
              <p:spPr bwMode="auto">
                <a:xfrm>
                  <a:off x="1298" y="1659"/>
                  <a:ext cx="194" cy="38"/>
                </a:xfrm>
                <a:custGeom>
                  <a:avLst/>
                  <a:gdLst>
                    <a:gd name="T0" fmla="*/ 31 w 4150"/>
                    <a:gd name="T1" fmla="*/ 16 h 800"/>
                    <a:gd name="T2" fmla="*/ 191 w 4150"/>
                    <a:gd name="T3" fmla="*/ 16 h 800"/>
                    <a:gd name="T4" fmla="*/ 194 w 4150"/>
                    <a:gd name="T5" fmla="*/ 19 h 800"/>
                    <a:gd name="T6" fmla="*/ 191 w 4150"/>
                    <a:gd name="T7" fmla="*/ 22 h 800"/>
                    <a:gd name="T8" fmla="*/ 31 w 4150"/>
                    <a:gd name="T9" fmla="*/ 22 h 800"/>
                    <a:gd name="T10" fmla="*/ 28 w 4150"/>
                    <a:gd name="T11" fmla="*/ 19 h 800"/>
                    <a:gd name="T12" fmla="*/ 31 w 4150"/>
                    <a:gd name="T13" fmla="*/ 16 h 800"/>
                    <a:gd name="T14" fmla="*/ 37 w 4150"/>
                    <a:gd name="T15" fmla="*/ 38 h 800"/>
                    <a:gd name="T16" fmla="*/ 0 w 4150"/>
                    <a:gd name="T17" fmla="*/ 19 h 800"/>
                    <a:gd name="T18" fmla="*/ 37 w 4150"/>
                    <a:gd name="T19" fmla="*/ 0 h 800"/>
                    <a:gd name="T20" fmla="*/ 37 w 4150"/>
                    <a:gd name="T21" fmla="*/ 38 h 8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50" h="800">
                      <a:moveTo>
                        <a:pt x="667" y="334"/>
                      </a:moveTo>
                      <a:lnTo>
                        <a:pt x="4084" y="334"/>
                      </a:lnTo>
                      <a:cubicBezTo>
                        <a:pt x="4121" y="334"/>
                        <a:pt x="4150" y="364"/>
                        <a:pt x="4150" y="400"/>
                      </a:cubicBezTo>
                      <a:cubicBezTo>
                        <a:pt x="4150" y="437"/>
                        <a:pt x="4121" y="467"/>
                        <a:pt x="4084" y="467"/>
                      </a:cubicBezTo>
                      <a:lnTo>
                        <a:pt x="667" y="467"/>
                      </a:lnTo>
                      <a:cubicBezTo>
                        <a:pt x="630" y="467"/>
                        <a:pt x="600" y="437"/>
                        <a:pt x="600" y="400"/>
                      </a:cubicBezTo>
                      <a:cubicBezTo>
                        <a:pt x="600" y="364"/>
                        <a:pt x="630" y="334"/>
                        <a:pt x="667" y="334"/>
                      </a:cubicBezTo>
                      <a:close/>
                      <a:moveTo>
                        <a:pt x="800" y="800"/>
                      </a:moveTo>
                      <a:lnTo>
                        <a:pt x="0" y="400"/>
                      </a:lnTo>
                      <a:lnTo>
                        <a:pt x="800" y="0"/>
                      </a:lnTo>
                      <a:lnTo>
                        <a:pt x="800" y="800"/>
                      </a:lnTo>
                      <a:close/>
                    </a:path>
                  </a:pathLst>
                </a:custGeom>
                <a:solidFill>
                  <a:srgbClr val="000000"/>
                </a:solidFill>
                <a:ln w="1588" cap="flat">
                  <a:solidFill>
                    <a:srgbClr val="000000"/>
                  </a:solidFill>
                  <a:prstDash val="solid"/>
                  <a:bevel/>
                  <a:headEnd/>
                  <a:tailEnd/>
                </a:ln>
              </p:spPr>
              <p:txBody>
                <a:bodyPr/>
                <a:lstStyle/>
                <a:p>
                  <a:endParaRPr lang="it-IT"/>
                </a:p>
              </p:txBody>
            </p:sp>
            <p:sp>
              <p:nvSpPr>
                <p:cNvPr id="7213" name="Freeform 25"/>
                <p:cNvSpPr>
                  <a:spLocks noEditPoints="1"/>
                </p:cNvSpPr>
                <p:nvPr/>
              </p:nvSpPr>
              <p:spPr bwMode="auto">
                <a:xfrm>
                  <a:off x="1295" y="1723"/>
                  <a:ext cx="193" cy="37"/>
                </a:xfrm>
                <a:custGeom>
                  <a:avLst/>
                  <a:gdLst>
                    <a:gd name="T0" fmla="*/ 3 w 4150"/>
                    <a:gd name="T1" fmla="*/ 15 h 800"/>
                    <a:gd name="T2" fmla="*/ 162 w 4150"/>
                    <a:gd name="T3" fmla="*/ 15 h 800"/>
                    <a:gd name="T4" fmla="*/ 165 w 4150"/>
                    <a:gd name="T5" fmla="*/ 19 h 800"/>
                    <a:gd name="T6" fmla="*/ 162 w 4150"/>
                    <a:gd name="T7" fmla="*/ 22 h 800"/>
                    <a:gd name="T8" fmla="*/ 3 w 4150"/>
                    <a:gd name="T9" fmla="*/ 22 h 800"/>
                    <a:gd name="T10" fmla="*/ 0 w 4150"/>
                    <a:gd name="T11" fmla="*/ 19 h 800"/>
                    <a:gd name="T12" fmla="*/ 3 w 4150"/>
                    <a:gd name="T13" fmla="*/ 15 h 800"/>
                    <a:gd name="T14" fmla="*/ 156 w 4150"/>
                    <a:gd name="T15" fmla="*/ 0 h 800"/>
                    <a:gd name="T16" fmla="*/ 193 w 4150"/>
                    <a:gd name="T17" fmla="*/ 19 h 800"/>
                    <a:gd name="T18" fmla="*/ 156 w 4150"/>
                    <a:gd name="T19" fmla="*/ 37 h 800"/>
                    <a:gd name="T20" fmla="*/ 156 w 4150"/>
                    <a:gd name="T21" fmla="*/ 0 h 8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50" h="800">
                      <a:moveTo>
                        <a:pt x="66" y="333"/>
                      </a:moveTo>
                      <a:lnTo>
                        <a:pt x="3483" y="333"/>
                      </a:lnTo>
                      <a:cubicBezTo>
                        <a:pt x="3520" y="333"/>
                        <a:pt x="3550" y="363"/>
                        <a:pt x="3550" y="400"/>
                      </a:cubicBezTo>
                      <a:cubicBezTo>
                        <a:pt x="3550" y="437"/>
                        <a:pt x="3520" y="467"/>
                        <a:pt x="3483" y="467"/>
                      </a:cubicBezTo>
                      <a:lnTo>
                        <a:pt x="66" y="467"/>
                      </a:lnTo>
                      <a:cubicBezTo>
                        <a:pt x="30" y="467"/>
                        <a:pt x="0" y="437"/>
                        <a:pt x="0" y="400"/>
                      </a:cubicBezTo>
                      <a:cubicBezTo>
                        <a:pt x="0" y="363"/>
                        <a:pt x="30" y="333"/>
                        <a:pt x="66" y="333"/>
                      </a:cubicBezTo>
                      <a:close/>
                      <a:moveTo>
                        <a:pt x="3350" y="0"/>
                      </a:moveTo>
                      <a:lnTo>
                        <a:pt x="4150" y="400"/>
                      </a:lnTo>
                      <a:lnTo>
                        <a:pt x="3350" y="800"/>
                      </a:lnTo>
                      <a:lnTo>
                        <a:pt x="3350" y="0"/>
                      </a:lnTo>
                      <a:close/>
                    </a:path>
                  </a:pathLst>
                </a:custGeom>
                <a:solidFill>
                  <a:srgbClr val="000000"/>
                </a:solidFill>
                <a:ln w="1588" cap="flat">
                  <a:solidFill>
                    <a:srgbClr val="000000"/>
                  </a:solidFill>
                  <a:prstDash val="solid"/>
                  <a:bevel/>
                  <a:headEnd/>
                  <a:tailEnd/>
                </a:ln>
              </p:spPr>
              <p:txBody>
                <a:bodyPr/>
                <a:lstStyle/>
                <a:p>
                  <a:endParaRPr lang="it-IT"/>
                </a:p>
              </p:txBody>
            </p:sp>
          </p:grpSp>
          <p:sp>
            <p:nvSpPr>
              <p:cNvPr id="7189" name="Rectangle 26"/>
              <p:cNvSpPr>
                <a:spLocks noChangeArrowheads="1"/>
              </p:cNvSpPr>
              <p:nvPr/>
            </p:nvSpPr>
            <p:spPr bwMode="auto">
              <a:xfrm>
                <a:off x="5119" y="3985"/>
                <a:ext cx="62"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eaLnBrk="1" hangingPunct="1"/>
                <a:r>
                  <a:rPr lang="it-IT" sz="1400">
                    <a:solidFill>
                      <a:srgbClr val="000000"/>
                    </a:solidFill>
                  </a:rPr>
                  <a:t>L</a:t>
                </a:r>
                <a:endParaRPr lang="it-IT" sz="1800">
                  <a:solidFill>
                    <a:schemeClr val="tx1"/>
                  </a:solidFill>
                </a:endParaRPr>
              </a:p>
            </p:txBody>
          </p:sp>
          <p:sp>
            <p:nvSpPr>
              <p:cNvPr id="7190" name="Rectangle 27"/>
              <p:cNvSpPr>
                <a:spLocks noChangeArrowheads="1"/>
              </p:cNvSpPr>
              <p:nvPr/>
            </p:nvSpPr>
            <p:spPr bwMode="auto">
              <a:xfrm>
                <a:off x="5181" y="4042"/>
                <a:ext cx="41" cy="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eaLnBrk="1" hangingPunct="1"/>
                <a:r>
                  <a:rPr lang="it-IT" sz="900">
                    <a:solidFill>
                      <a:srgbClr val="000000"/>
                    </a:solidFill>
                    <a:latin typeface="Symbol" pitchFamily="18" charset="2"/>
                  </a:rPr>
                  <a:t>m</a:t>
                </a:r>
                <a:endParaRPr lang="it-IT" sz="1800">
                  <a:solidFill>
                    <a:schemeClr val="tx1"/>
                  </a:solidFill>
                </a:endParaRPr>
              </a:p>
            </p:txBody>
          </p:sp>
          <p:sp>
            <p:nvSpPr>
              <p:cNvPr id="7191" name="Rectangle 28"/>
              <p:cNvSpPr>
                <a:spLocks noChangeArrowheads="1"/>
              </p:cNvSpPr>
              <p:nvPr/>
            </p:nvSpPr>
            <p:spPr bwMode="auto">
              <a:xfrm>
                <a:off x="4653" y="3993"/>
                <a:ext cx="110"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eaLnBrk="1" hangingPunct="1"/>
                <a:r>
                  <a:rPr lang="it-IT" sz="1400">
                    <a:solidFill>
                      <a:srgbClr val="000000"/>
                    </a:solidFill>
                  </a:rPr>
                  <a:t>L</a:t>
                </a:r>
                <a:r>
                  <a:rPr lang="it-IT" sz="1400" baseline="-25000">
                    <a:solidFill>
                      <a:srgbClr val="000000"/>
                    </a:solidFill>
                  </a:rPr>
                  <a:t>E</a:t>
                </a:r>
                <a:endParaRPr lang="it-IT" sz="1800" baseline="-25000">
                  <a:solidFill>
                    <a:schemeClr val="tx1"/>
                  </a:solidFill>
                </a:endParaRPr>
              </a:p>
            </p:txBody>
          </p:sp>
          <p:sp>
            <p:nvSpPr>
              <p:cNvPr id="7192" name="Freeform 29"/>
              <p:cNvSpPr>
                <a:spLocks noEditPoints="1"/>
              </p:cNvSpPr>
              <p:nvPr/>
            </p:nvSpPr>
            <p:spPr bwMode="auto">
              <a:xfrm>
                <a:off x="4824" y="3991"/>
                <a:ext cx="194" cy="37"/>
              </a:xfrm>
              <a:custGeom>
                <a:avLst/>
                <a:gdLst>
                  <a:gd name="T0" fmla="*/ 3 w 4150"/>
                  <a:gd name="T1" fmla="*/ 15 h 800"/>
                  <a:gd name="T2" fmla="*/ 163 w 4150"/>
                  <a:gd name="T3" fmla="*/ 15 h 800"/>
                  <a:gd name="T4" fmla="*/ 166 w 4150"/>
                  <a:gd name="T5" fmla="*/ 19 h 800"/>
                  <a:gd name="T6" fmla="*/ 163 w 4150"/>
                  <a:gd name="T7" fmla="*/ 22 h 800"/>
                  <a:gd name="T8" fmla="*/ 3 w 4150"/>
                  <a:gd name="T9" fmla="*/ 22 h 800"/>
                  <a:gd name="T10" fmla="*/ 0 w 4150"/>
                  <a:gd name="T11" fmla="*/ 19 h 800"/>
                  <a:gd name="T12" fmla="*/ 3 w 4150"/>
                  <a:gd name="T13" fmla="*/ 15 h 800"/>
                  <a:gd name="T14" fmla="*/ 157 w 4150"/>
                  <a:gd name="T15" fmla="*/ 0 h 800"/>
                  <a:gd name="T16" fmla="*/ 194 w 4150"/>
                  <a:gd name="T17" fmla="*/ 19 h 800"/>
                  <a:gd name="T18" fmla="*/ 157 w 4150"/>
                  <a:gd name="T19" fmla="*/ 37 h 800"/>
                  <a:gd name="T20" fmla="*/ 157 w 4150"/>
                  <a:gd name="T21" fmla="*/ 0 h 8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50" h="800">
                    <a:moveTo>
                      <a:pt x="67" y="333"/>
                    </a:moveTo>
                    <a:lnTo>
                      <a:pt x="3483" y="333"/>
                    </a:lnTo>
                    <a:cubicBezTo>
                      <a:pt x="3520" y="333"/>
                      <a:pt x="3550" y="363"/>
                      <a:pt x="3550" y="400"/>
                    </a:cubicBezTo>
                    <a:cubicBezTo>
                      <a:pt x="3550" y="437"/>
                      <a:pt x="3520" y="466"/>
                      <a:pt x="3483" y="466"/>
                    </a:cubicBezTo>
                    <a:lnTo>
                      <a:pt x="67" y="466"/>
                    </a:lnTo>
                    <a:cubicBezTo>
                      <a:pt x="30" y="466"/>
                      <a:pt x="0" y="437"/>
                      <a:pt x="0" y="400"/>
                    </a:cubicBezTo>
                    <a:cubicBezTo>
                      <a:pt x="0" y="363"/>
                      <a:pt x="30" y="333"/>
                      <a:pt x="67" y="333"/>
                    </a:cubicBezTo>
                    <a:close/>
                    <a:moveTo>
                      <a:pt x="3350" y="0"/>
                    </a:moveTo>
                    <a:lnTo>
                      <a:pt x="4150" y="400"/>
                    </a:lnTo>
                    <a:lnTo>
                      <a:pt x="3350" y="800"/>
                    </a:lnTo>
                    <a:lnTo>
                      <a:pt x="3350" y="0"/>
                    </a:lnTo>
                    <a:close/>
                  </a:path>
                </a:pathLst>
              </a:custGeom>
              <a:solidFill>
                <a:srgbClr val="000000"/>
              </a:solidFill>
              <a:ln w="1588" cap="flat">
                <a:solidFill>
                  <a:srgbClr val="000000"/>
                </a:solidFill>
                <a:prstDash val="solid"/>
                <a:bevel/>
                <a:headEnd/>
                <a:tailEnd/>
              </a:ln>
            </p:spPr>
            <p:txBody>
              <a:bodyPr/>
              <a:lstStyle/>
              <a:p>
                <a:endParaRPr lang="it-IT"/>
              </a:p>
            </p:txBody>
          </p:sp>
          <p:sp>
            <p:nvSpPr>
              <p:cNvPr id="7193" name="Freeform 30"/>
              <p:cNvSpPr>
                <a:spLocks noEditPoints="1"/>
              </p:cNvSpPr>
              <p:nvPr/>
            </p:nvSpPr>
            <p:spPr bwMode="auto">
              <a:xfrm>
                <a:off x="4827" y="4054"/>
                <a:ext cx="194" cy="37"/>
              </a:xfrm>
              <a:custGeom>
                <a:avLst/>
                <a:gdLst>
                  <a:gd name="T0" fmla="*/ 31 w 4150"/>
                  <a:gd name="T1" fmla="*/ 15 h 800"/>
                  <a:gd name="T2" fmla="*/ 191 w 4150"/>
                  <a:gd name="T3" fmla="*/ 15 h 800"/>
                  <a:gd name="T4" fmla="*/ 194 w 4150"/>
                  <a:gd name="T5" fmla="*/ 19 h 800"/>
                  <a:gd name="T6" fmla="*/ 191 w 4150"/>
                  <a:gd name="T7" fmla="*/ 22 h 800"/>
                  <a:gd name="T8" fmla="*/ 31 w 4150"/>
                  <a:gd name="T9" fmla="*/ 22 h 800"/>
                  <a:gd name="T10" fmla="*/ 28 w 4150"/>
                  <a:gd name="T11" fmla="*/ 19 h 800"/>
                  <a:gd name="T12" fmla="*/ 31 w 4150"/>
                  <a:gd name="T13" fmla="*/ 15 h 800"/>
                  <a:gd name="T14" fmla="*/ 37 w 4150"/>
                  <a:gd name="T15" fmla="*/ 37 h 800"/>
                  <a:gd name="T16" fmla="*/ 0 w 4150"/>
                  <a:gd name="T17" fmla="*/ 19 h 800"/>
                  <a:gd name="T18" fmla="*/ 37 w 4150"/>
                  <a:gd name="T19" fmla="*/ 0 h 800"/>
                  <a:gd name="T20" fmla="*/ 37 w 4150"/>
                  <a:gd name="T21" fmla="*/ 37 h 8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50" h="800">
                    <a:moveTo>
                      <a:pt x="666" y="334"/>
                    </a:moveTo>
                    <a:lnTo>
                      <a:pt x="4083" y="334"/>
                    </a:lnTo>
                    <a:cubicBezTo>
                      <a:pt x="4120" y="334"/>
                      <a:pt x="4150" y="364"/>
                      <a:pt x="4150" y="400"/>
                    </a:cubicBezTo>
                    <a:cubicBezTo>
                      <a:pt x="4150" y="437"/>
                      <a:pt x="4120" y="467"/>
                      <a:pt x="4083" y="467"/>
                    </a:cubicBezTo>
                    <a:lnTo>
                      <a:pt x="666" y="467"/>
                    </a:lnTo>
                    <a:cubicBezTo>
                      <a:pt x="630" y="467"/>
                      <a:pt x="600" y="437"/>
                      <a:pt x="600" y="400"/>
                    </a:cubicBezTo>
                    <a:cubicBezTo>
                      <a:pt x="600" y="364"/>
                      <a:pt x="630" y="334"/>
                      <a:pt x="666" y="334"/>
                    </a:cubicBezTo>
                    <a:close/>
                    <a:moveTo>
                      <a:pt x="800" y="800"/>
                    </a:moveTo>
                    <a:lnTo>
                      <a:pt x="0" y="400"/>
                    </a:lnTo>
                    <a:lnTo>
                      <a:pt x="800" y="0"/>
                    </a:lnTo>
                    <a:lnTo>
                      <a:pt x="800" y="800"/>
                    </a:lnTo>
                    <a:close/>
                  </a:path>
                </a:pathLst>
              </a:custGeom>
              <a:solidFill>
                <a:srgbClr val="000000"/>
              </a:solidFill>
              <a:ln w="1588" cap="flat">
                <a:solidFill>
                  <a:srgbClr val="000000"/>
                </a:solidFill>
                <a:prstDash val="solid"/>
                <a:bevel/>
                <a:headEnd/>
                <a:tailEnd/>
              </a:ln>
            </p:spPr>
            <p:txBody>
              <a:bodyPr/>
              <a:lstStyle/>
              <a:p>
                <a:endParaRPr lang="it-IT"/>
              </a:p>
            </p:txBody>
          </p:sp>
          <p:sp>
            <p:nvSpPr>
              <p:cNvPr id="7194" name="Freeform 31"/>
              <p:cNvSpPr>
                <a:spLocks noEditPoints="1"/>
              </p:cNvSpPr>
              <p:nvPr/>
            </p:nvSpPr>
            <p:spPr bwMode="auto">
              <a:xfrm>
                <a:off x="4824" y="3991"/>
                <a:ext cx="194" cy="37"/>
              </a:xfrm>
              <a:custGeom>
                <a:avLst/>
                <a:gdLst>
                  <a:gd name="T0" fmla="*/ 3 w 4150"/>
                  <a:gd name="T1" fmla="*/ 15 h 800"/>
                  <a:gd name="T2" fmla="*/ 163 w 4150"/>
                  <a:gd name="T3" fmla="*/ 15 h 800"/>
                  <a:gd name="T4" fmla="*/ 166 w 4150"/>
                  <a:gd name="T5" fmla="*/ 19 h 800"/>
                  <a:gd name="T6" fmla="*/ 163 w 4150"/>
                  <a:gd name="T7" fmla="*/ 22 h 800"/>
                  <a:gd name="T8" fmla="*/ 3 w 4150"/>
                  <a:gd name="T9" fmla="*/ 22 h 800"/>
                  <a:gd name="T10" fmla="*/ 0 w 4150"/>
                  <a:gd name="T11" fmla="*/ 19 h 800"/>
                  <a:gd name="T12" fmla="*/ 3 w 4150"/>
                  <a:gd name="T13" fmla="*/ 15 h 800"/>
                  <a:gd name="T14" fmla="*/ 157 w 4150"/>
                  <a:gd name="T15" fmla="*/ 0 h 800"/>
                  <a:gd name="T16" fmla="*/ 194 w 4150"/>
                  <a:gd name="T17" fmla="*/ 19 h 800"/>
                  <a:gd name="T18" fmla="*/ 157 w 4150"/>
                  <a:gd name="T19" fmla="*/ 37 h 800"/>
                  <a:gd name="T20" fmla="*/ 157 w 4150"/>
                  <a:gd name="T21" fmla="*/ 0 h 8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50" h="800">
                    <a:moveTo>
                      <a:pt x="67" y="333"/>
                    </a:moveTo>
                    <a:lnTo>
                      <a:pt x="3483" y="333"/>
                    </a:lnTo>
                    <a:cubicBezTo>
                      <a:pt x="3520" y="333"/>
                      <a:pt x="3550" y="363"/>
                      <a:pt x="3550" y="400"/>
                    </a:cubicBezTo>
                    <a:cubicBezTo>
                      <a:pt x="3550" y="437"/>
                      <a:pt x="3520" y="466"/>
                      <a:pt x="3483" y="466"/>
                    </a:cubicBezTo>
                    <a:lnTo>
                      <a:pt x="67" y="466"/>
                    </a:lnTo>
                    <a:cubicBezTo>
                      <a:pt x="30" y="466"/>
                      <a:pt x="0" y="437"/>
                      <a:pt x="0" y="400"/>
                    </a:cubicBezTo>
                    <a:cubicBezTo>
                      <a:pt x="0" y="363"/>
                      <a:pt x="30" y="333"/>
                      <a:pt x="67" y="333"/>
                    </a:cubicBezTo>
                    <a:close/>
                    <a:moveTo>
                      <a:pt x="3350" y="0"/>
                    </a:moveTo>
                    <a:lnTo>
                      <a:pt x="4150" y="400"/>
                    </a:lnTo>
                    <a:lnTo>
                      <a:pt x="3350" y="800"/>
                    </a:lnTo>
                    <a:lnTo>
                      <a:pt x="3350" y="0"/>
                    </a:lnTo>
                    <a:close/>
                  </a:path>
                </a:pathLst>
              </a:custGeom>
              <a:solidFill>
                <a:srgbClr val="000000"/>
              </a:solidFill>
              <a:ln w="1588" cap="flat">
                <a:solidFill>
                  <a:srgbClr val="000000"/>
                </a:solidFill>
                <a:prstDash val="solid"/>
                <a:bevel/>
                <a:headEnd/>
                <a:tailEnd/>
              </a:ln>
            </p:spPr>
            <p:txBody>
              <a:bodyPr/>
              <a:lstStyle/>
              <a:p>
                <a:endParaRPr lang="it-IT"/>
              </a:p>
            </p:txBody>
          </p:sp>
          <p:sp>
            <p:nvSpPr>
              <p:cNvPr id="7195" name="Freeform 32"/>
              <p:cNvSpPr>
                <a:spLocks noEditPoints="1"/>
              </p:cNvSpPr>
              <p:nvPr/>
            </p:nvSpPr>
            <p:spPr bwMode="auto">
              <a:xfrm>
                <a:off x="4827" y="4054"/>
                <a:ext cx="194" cy="37"/>
              </a:xfrm>
              <a:custGeom>
                <a:avLst/>
                <a:gdLst>
                  <a:gd name="T0" fmla="*/ 31 w 4150"/>
                  <a:gd name="T1" fmla="*/ 15 h 800"/>
                  <a:gd name="T2" fmla="*/ 191 w 4150"/>
                  <a:gd name="T3" fmla="*/ 15 h 800"/>
                  <a:gd name="T4" fmla="*/ 194 w 4150"/>
                  <a:gd name="T5" fmla="*/ 19 h 800"/>
                  <a:gd name="T6" fmla="*/ 191 w 4150"/>
                  <a:gd name="T7" fmla="*/ 22 h 800"/>
                  <a:gd name="T8" fmla="*/ 31 w 4150"/>
                  <a:gd name="T9" fmla="*/ 22 h 800"/>
                  <a:gd name="T10" fmla="*/ 28 w 4150"/>
                  <a:gd name="T11" fmla="*/ 19 h 800"/>
                  <a:gd name="T12" fmla="*/ 31 w 4150"/>
                  <a:gd name="T13" fmla="*/ 15 h 800"/>
                  <a:gd name="T14" fmla="*/ 37 w 4150"/>
                  <a:gd name="T15" fmla="*/ 37 h 800"/>
                  <a:gd name="T16" fmla="*/ 0 w 4150"/>
                  <a:gd name="T17" fmla="*/ 19 h 800"/>
                  <a:gd name="T18" fmla="*/ 37 w 4150"/>
                  <a:gd name="T19" fmla="*/ 0 h 800"/>
                  <a:gd name="T20" fmla="*/ 37 w 4150"/>
                  <a:gd name="T21" fmla="*/ 37 h 8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50" h="800">
                    <a:moveTo>
                      <a:pt x="666" y="334"/>
                    </a:moveTo>
                    <a:lnTo>
                      <a:pt x="4083" y="334"/>
                    </a:lnTo>
                    <a:cubicBezTo>
                      <a:pt x="4120" y="334"/>
                      <a:pt x="4150" y="364"/>
                      <a:pt x="4150" y="400"/>
                    </a:cubicBezTo>
                    <a:cubicBezTo>
                      <a:pt x="4150" y="437"/>
                      <a:pt x="4120" y="467"/>
                      <a:pt x="4083" y="467"/>
                    </a:cubicBezTo>
                    <a:lnTo>
                      <a:pt x="666" y="467"/>
                    </a:lnTo>
                    <a:cubicBezTo>
                      <a:pt x="630" y="467"/>
                      <a:pt x="600" y="437"/>
                      <a:pt x="600" y="400"/>
                    </a:cubicBezTo>
                    <a:cubicBezTo>
                      <a:pt x="600" y="364"/>
                      <a:pt x="630" y="334"/>
                      <a:pt x="666" y="334"/>
                    </a:cubicBezTo>
                    <a:close/>
                    <a:moveTo>
                      <a:pt x="800" y="800"/>
                    </a:moveTo>
                    <a:lnTo>
                      <a:pt x="0" y="400"/>
                    </a:lnTo>
                    <a:lnTo>
                      <a:pt x="800" y="0"/>
                    </a:lnTo>
                    <a:lnTo>
                      <a:pt x="800" y="800"/>
                    </a:lnTo>
                    <a:close/>
                  </a:path>
                </a:pathLst>
              </a:custGeom>
              <a:solidFill>
                <a:srgbClr val="000000"/>
              </a:solidFill>
              <a:ln w="1588" cap="flat">
                <a:solidFill>
                  <a:srgbClr val="000000"/>
                </a:solidFill>
                <a:prstDash val="solid"/>
                <a:bevel/>
                <a:headEnd/>
                <a:tailEnd/>
              </a:ln>
            </p:spPr>
            <p:txBody>
              <a:bodyPr/>
              <a:lstStyle/>
              <a:p>
                <a:endParaRPr lang="it-IT"/>
              </a:p>
            </p:txBody>
          </p:sp>
          <p:sp>
            <p:nvSpPr>
              <p:cNvPr id="7196" name="Rectangle 33"/>
              <p:cNvSpPr>
                <a:spLocks noChangeArrowheads="1"/>
              </p:cNvSpPr>
              <p:nvPr/>
            </p:nvSpPr>
            <p:spPr bwMode="auto">
              <a:xfrm>
                <a:off x="5564" y="3999"/>
                <a:ext cx="114"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eaLnBrk="1" hangingPunct="1"/>
                <a:r>
                  <a:rPr lang="it-IT" sz="1400">
                    <a:solidFill>
                      <a:srgbClr val="000000"/>
                    </a:solidFill>
                  </a:rPr>
                  <a:t>L</a:t>
                </a:r>
                <a:r>
                  <a:rPr lang="it-IT" sz="1400" baseline="-25000">
                    <a:solidFill>
                      <a:srgbClr val="000000"/>
                    </a:solidFill>
                  </a:rPr>
                  <a:t>C</a:t>
                </a:r>
                <a:endParaRPr lang="it-IT" sz="1800" baseline="-25000">
                  <a:solidFill>
                    <a:schemeClr val="tx1"/>
                  </a:solidFill>
                </a:endParaRPr>
              </a:p>
            </p:txBody>
          </p:sp>
          <p:sp>
            <p:nvSpPr>
              <p:cNvPr id="7197" name="Freeform 34"/>
              <p:cNvSpPr>
                <a:spLocks noEditPoints="1"/>
              </p:cNvSpPr>
              <p:nvPr/>
            </p:nvSpPr>
            <p:spPr bwMode="auto">
              <a:xfrm>
                <a:off x="5274" y="3998"/>
                <a:ext cx="194" cy="38"/>
              </a:xfrm>
              <a:custGeom>
                <a:avLst/>
                <a:gdLst>
                  <a:gd name="T0" fmla="*/ 31 w 4150"/>
                  <a:gd name="T1" fmla="*/ 16 h 800"/>
                  <a:gd name="T2" fmla="*/ 191 w 4150"/>
                  <a:gd name="T3" fmla="*/ 16 h 800"/>
                  <a:gd name="T4" fmla="*/ 194 w 4150"/>
                  <a:gd name="T5" fmla="*/ 19 h 800"/>
                  <a:gd name="T6" fmla="*/ 191 w 4150"/>
                  <a:gd name="T7" fmla="*/ 22 h 800"/>
                  <a:gd name="T8" fmla="*/ 31 w 4150"/>
                  <a:gd name="T9" fmla="*/ 22 h 800"/>
                  <a:gd name="T10" fmla="*/ 28 w 4150"/>
                  <a:gd name="T11" fmla="*/ 19 h 800"/>
                  <a:gd name="T12" fmla="*/ 31 w 4150"/>
                  <a:gd name="T13" fmla="*/ 16 h 800"/>
                  <a:gd name="T14" fmla="*/ 37 w 4150"/>
                  <a:gd name="T15" fmla="*/ 38 h 800"/>
                  <a:gd name="T16" fmla="*/ 0 w 4150"/>
                  <a:gd name="T17" fmla="*/ 19 h 800"/>
                  <a:gd name="T18" fmla="*/ 37 w 4150"/>
                  <a:gd name="T19" fmla="*/ 0 h 800"/>
                  <a:gd name="T20" fmla="*/ 37 w 4150"/>
                  <a:gd name="T21" fmla="*/ 38 h 8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50" h="800">
                    <a:moveTo>
                      <a:pt x="667" y="334"/>
                    </a:moveTo>
                    <a:lnTo>
                      <a:pt x="4084" y="334"/>
                    </a:lnTo>
                    <a:cubicBezTo>
                      <a:pt x="4121" y="334"/>
                      <a:pt x="4150" y="364"/>
                      <a:pt x="4150" y="400"/>
                    </a:cubicBezTo>
                    <a:cubicBezTo>
                      <a:pt x="4150" y="437"/>
                      <a:pt x="4121" y="467"/>
                      <a:pt x="4084" y="467"/>
                    </a:cubicBezTo>
                    <a:lnTo>
                      <a:pt x="667" y="467"/>
                    </a:lnTo>
                    <a:cubicBezTo>
                      <a:pt x="630" y="467"/>
                      <a:pt x="600" y="437"/>
                      <a:pt x="600" y="400"/>
                    </a:cubicBezTo>
                    <a:cubicBezTo>
                      <a:pt x="600" y="364"/>
                      <a:pt x="630" y="334"/>
                      <a:pt x="667" y="334"/>
                    </a:cubicBezTo>
                    <a:close/>
                    <a:moveTo>
                      <a:pt x="800" y="800"/>
                    </a:moveTo>
                    <a:lnTo>
                      <a:pt x="0" y="400"/>
                    </a:lnTo>
                    <a:lnTo>
                      <a:pt x="800" y="0"/>
                    </a:lnTo>
                    <a:lnTo>
                      <a:pt x="800" y="800"/>
                    </a:lnTo>
                    <a:close/>
                  </a:path>
                </a:pathLst>
              </a:custGeom>
              <a:solidFill>
                <a:srgbClr val="000000"/>
              </a:solidFill>
              <a:ln w="1588" cap="flat">
                <a:solidFill>
                  <a:srgbClr val="000000"/>
                </a:solidFill>
                <a:prstDash val="solid"/>
                <a:bevel/>
                <a:headEnd/>
                <a:tailEnd/>
              </a:ln>
            </p:spPr>
            <p:txBody>
              <a:bodyPr/>
              <a:lstStyle/>
              <a:p>
                <a:endParaRPr lang="it-IT"/>
              </a:p>
            </p:txBody>
          </p:sp>
          <p:sp>
            <p:nvSpPr>
              <p:cNvPr id="7198" name="Freeform 35"/>
              <p:cNvSpPr>
                <a:spLocks noEditPoints="1"/>
              </p:cNvSpPr>
              <p:nvPr/>
            </p:nvSpPr>
            <p:spPr bwMode="auto">
              <a:xfrm>
                <a:off x="5271" y="4062"/>
                <a:ext cx="193" cy="37"/>
              </a:xfrm>
              <a:custGeom>
                <a:avLst/>
                <a:gdLst>
                  <a:gd name="T0" fmla="*/ 3 w 4150"/>
                  <a:gd name="T1" fmla="*/ 15 h 800"/>
                  <a:gd name="T2" fmla="*/ 162 w 4150"/>
                  <a:gd name="T3" fmla="*/ 15 h 800"/>
                  <a:gd name="T4" fmla="*/ 165 w 4150"/>
                  <a:gd name="T5" fmla="*/ 19 h 800"/>
                  <a:gd name="T6" fmla="*/ 162 w 4150"/>
                  <a:gd name="T7" fmla="*/ 22 h 800"/>
                  <a:gd name="T8" fmla="*/ 3 w 4150"/>
                  <a:gd name="T9" fmla="*/ 22 h 800"/>
                  <a:gd name="T10" fmla="*/ 0 w 4150"/>
                  <a:gd name="T11" fmla="*/ 19 h 800"/>
                  <a:gd name="T12" fmla="*/ 3 w 4150"/>
                  <a:gd name="T13" fmla="*/ 15 h 800"/>
                  <a:gd name="T14" fmla="*/ 156 w 4150"/>
                  <a:gd name="T15" fmla="*/ 0 h 800"/>
                  <a:gd name="T16" fmla="*/ 193 w 4150"/>
                  <a:gd name="T17" fmla="*/ 19 h 800"/>
                  <a:gd name="T18" fmla="*/ 156 w 4150"/>
                  <a:gd name="T19" fmla="*/ 37 h 800"/>
                  <a:gd name="T20" fmla="*/ 156 w 4150"/>
                  <a:gd name="T21" fmla="*/ 0 h 8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50" h="800">
                    <a:moveTo>
                      <a:pt x="66" y="333"/>
                    </a:moveTo>
                    <a:lnTo>
                      <a:pt x="3483" y="333"/>
                    </a:lnTo>
                    <a:cubicBezTo>
                      <a:pt x="3520" y="333"/>
                      <a:pt x="3550" y="363"/>
                      <a:pt x="3550" y="400"/>
                    </a:cubicBezTo>
                    <a:cubicBezTo>
                      <a:pt x="3550" y="437"/>
                      <a:pt x="3520" y="467"/>
                      <a:pt x="3483" y="467"/>
                    </a:cubicBezTo>
                    <a:lnTo>
                      <a:pt x="66" y="467"/>
                    </a:lnTo>
                    <a:cubicBezTo>
                      <a:pt x="30" y="467"/>
                      <a:pt x="0" y="437"/>
                      <a:pt x="0" y="400"/>
                    </a:cubicBezTo>
                    <a:cubicBezTo>
                      <a:pt x="0" y="363"/>
                      <a:pt x="30" y="333"/>
                      <a:pt x="66" y="333"/>
                    </a:cubicBezTo>
                    <a:close/>
                    <a:moveTo>
                      <a:pt x="3350" y="0"/>
                    </a:moveTo>
                    <a:lnTo>
                      <a:pt x="4150" y="400"/>
                    </a:lnTo>
                    <a:lnTo>
                      <a:pt x="3350" y="800"/>
                    </a:lnTo>
                    <a:lnTo>
                      <a:pt x="3350" y="0"/>
                    </a:lnTo>
                    <a:close/>
                  </a:path>
                </a:pathLst>
              </a:custGeom>
              <a:solidFill>
                <a:srgbClr val="000000"/>
              </a:solidFill>
              <a:ln w="1588" cap="flat">
                <a:solidFill>
                  <a:srgbClr val="000000"/>
                </a:solidFill>
                <a:prstDash val="solid"/>
                <a:bevel/>
                <a:headEnd/>
                <a:tailEnd/>
              </a:ln>
            </p:spPr>
            <p:txBody>
              <a:bodyPr/>
              <a:lstStyle/>
              <a:p>
                <a:endParaRPr lang="it-IT"/>
              </a:p>
            </p:txBody>
          </p:sp>
          <p:sp>
            <p:nvSpPr>
              <p:cNvPr id="7199" name="Freeform 36"/>
              <p:cNvSpPr>
                <a:spLocks noEditPoints="1"/>
              </p:cNvSpPr>
              <p:nvPr/>
            </p:nvSpPr>
            <p:spPr bwMode="auto">
              <a:xfrm>
                <a:off x="5274" y="3998"/>
                <a:ext cx="194" cy="38"/>
              </a:xfrm>
              <a:custGeom>
                <a:avLst/>
                <a:gdLst>
                  <a:gd name="T0" fmla="*/ 31 w 4150"/>
                  <a:gd name="T1" fmla="*/ 16 h 800"/>
                  <a:gd name="T2" fmla="*/ 191 w 4150"/>
                  <a:gd name="T3" fmla="*/ 16 h 800"/>
                  <a:gd name="T4" fmla="*/ 194 w 4150"/>
                  <a:gd name="T5" fmla="*/ 19 h 800"/>
                  <a:gd name="T6" fmla="*/ 191 w 4150"/>
                  <a:gd name="T7" fmla="*/ 22 h 800"/>
                  <a:gd name="T8" fmla="*/ 31 w 4150"/>
                  <a:gd name="T9" fmla="*/ 22 h 800"/>
                  <a:gd name="T10" fmla="*/ 28 w 4150"/>
                  <a:gd name="T11" fmla="*/ 19 h 800"/>
                  <a:gd name="T12" fmla="*/ 31 w 4150"/>
                  <a:gd name="T13" fmla="*/ 16 h 800"/>
                  <a:gd name="T14" fmla="*/ 37 w 4150"/>
                  <a:gd name="T15" fmla="*/ 38 h 800"/>
                  <a:gd name="T16" fmla="*/ 0 w 4150"/>
                  <a:gd name="T17" fmla="*/ 19 h 800"/>
                  <a:gd name="T18" fmla="*/ 37 w 4150"/>
                  <a:gd name="T19" fmla="*/ 0 h 800"/>
                  <a:gd name="T20" fmla="*/ 37 w 4150"/>
                  <a:gd name="T21" fmla="*/ 38 h 8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50" h="800">
                    <a:moveTo>
                      <a:pt x="667" y="334"/>
                    </a:moveTo>
                    <a:lnTo>
                      <a:pt x="4084" y="334"/>
                    </a:lnTo>
                    <a:cubicBezTo>
                      <a:pt x="4121" y="334"/>
                      <a:pt x="4150" y="364"/>
                      <a:pt x="4150" y="400"/>
                    </a:cubicBezTo>
                    <a:cubicBezTo>
                      <a:pt x="4150" y="437"/>
                      <a:pt x="4121" y="467"/>
                      <a:pt x="4084" y="467"/>
                    </a:cubicBezTo>
                    <a:lnTo>
                      <a:pt x="667" y="467"/>
                    </a:lnTo>
                    <a:cubicBezTo>
                      <a:pt x="630" y="467"/>
                      <a:pt x="600" y="437"/>
                      <a:pt x="600" y="400"/>
                    </a:cubicBezTo>
                    <a:cubicBezTo>
                      <a:pt x="600" y="364"/>
                      <a:pt x="630" y="334"/>
                      <a:pt x="667" y="334"/>
                    </a:cubicBezTo>
                    <a:close/>
                    <a:moveTo>
                      <a:pt x="800" y="800"/>
                    </a:moveTo>
                    <a:lnTo>
                      <a:pt x="0" y="400"/>
                    </a:lnTo>
                    <a:lnTo>
                      <a:pt x="800" y="0"/>
                    </a:lnTo>
                    <a:lnTo>
                      <a:pt x="800" y="800"/>
                    </a:lnTo>
                    <a:close/>
                  </a:path>
                </a:pathLst>
              </a:custGeom>
              <a:noFill/>
              <a:ln w="1588" cap="flat">
                <a:solidFill>
                  <a:srgbClr val="000000"/>
                </a:solidFill>
                <a:prstDash val="solid"/>
                <a:bevel/>
                <a:headEnd/>
                <a:tailEnd/>
              </a:ln>
              <a:extLst>
                <a:ext uri="{909E8E84-426E-40DD-AFC4-6F175D3DCCD1}">
                  <a14:hiddenFill xmlns:a14="http://schemas.microsoft.com/office/drawing/2010/main" xmlns="">
                    <a:solidFill>
                      <a:srgbClr val="000000"/>
                    </a:solidFill>
                  </a14:hiddenFill>
                </a:ext>
              </a:extLst>
            </p:spPr>
            <p:txBody>
              <a:bodyPr/>
              <a:lstStyle/>
              <a:p>
                <a:endParaRPr lang="it-IT"/>
              </a:p>
            </p:txBody>
          </p:sp>
          <p:sp>
            <p:nvSpPr>
              <p:cNvPr id="7200" name="Freeform 37"/>
              <p:cNvSpPr>
                <a:spLocks noEditPoints="1"/>
              </p:cNvSpPr>
              <p:nvPr/>
            </p:nvSpPr>
            <p:spPr bwMode="auto">
              <a:xfrm>
                <a:off x="5271" y="4062"/>
                <a:ext cx="193" cy="37"/>
              </a:xfrm>
              <a:custGeom>
                <a:avLst/>
                <a:gdLst>
                  <a:gd name="T0" fmla="*/ 3 w 4150"/>
                  <a:gd name="T1" fmla="*/ 15 h 800"/>
                  <a:gd name="T2" fmla="*/ 162 w 4150"/>
                  <a:gd name="T3" fmla="*/ 15 h 800"/>
                  <a:gd name="T4" fmla="*/ 165 w 4150"/>
                  <a:gd name="T5" fmla="*/ 19 h 800"/>
                  <a:gd name="T6" fmla="*/ 162 w 4150"/>
                  <a:gd name="T7" fmla="*/ 22 h 800"/>
                  <a:gd name="T8" fmla="*/ 3 w 4150"/>
                  <a:gd name="T9" fmla="*/ 22 h 800"/>
                  <a:gd name="T10" fmla="*/ 0 w 4150"/>
                  <a:gd name="T11" fmla="*/ 19 h 800"/>
                  <a:gd name="T12" fmla="*/ 3 w 4150"/>
                  <a:gd name="T13" fmla="*/ 15 h 800"/>
                  <a:gd name="T14" fmla="*/ 156 w 4150"/>
                  <a:gd name="T15" fmla="*/ 0 h 800"/>
                  <a:gd name="T16" fmla="*/ 193 w 4150"/>
                  <a:gd name="T17" fmla="*/ 19 h 800"/>
                  <a:gd name="T18" fmla="*/ 156 w 4150"/>
                  <a:gd name="T19" fmla="*/ 37 h 800"/>
                  <a:gd name="T20" fmla="*/ 156 w 4150"/>
                  <a:gd name="T21" fmla="*/ 0 h 8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50" h="800">
                    <a:moveTo>
                      <a:pt x="66" y="333"/>
                    </a:moveTo>
                    <a:lnTo>
                      <a:pt x="3483" y="333"/>
                    </a:lnTo>
                    <a:cubicBezTo>
                      <a:pt x="3520" y="333"/>
                      <a:pt x="3550" y="363"/>
                      <a:pt x="3550" y="400"/>
                    </a:cubicBezTo>
                    <a:cubicBezTo>
                      <a:pt x="3550" y="437"/>
                      <a:pt x="3520" y="467"/>
                      <a:pt x="3483" y="467"/>
                    </a:cubicBezTo>
                    <a:lnTo>
                      <a:pt x="66" y="467"/>
                    </a:lnTo>
                    <a:cubicBezTo>
                      <a:pt x="30" y="467"/>
                      <a:pt x="0" y="437"/>
                      <a:pt x="0" y="400"/>
                    </a:cubicBezTo>
                    <a:cubicBezTo>
                      <a:pt x="0" y="363"/>
                      <a:pt x="30" y="333"/>
                      <a:pt x="66" y="333"/>
                    </a:cubicBezTo>
                    <a:close/>
                    <a:moveTo>
                      <a:pt x="3350" y="0"/>
                    </a:moveTo>
                    <a:lnTo>
                      <a:pt x="4150" y="400"/>
                    </a:lnTo>
                    <a:lnTo>
                      <a:pt x="3350" y="800"/>
                    </a:lnTo>
                    <a:lnTo>
                      <a:pt x="3350" y="0"/>
                    </a:lnTo>
                    <a:close/>
                  </a:path>
                </a:pathLst>
              </a:custGeom>
              <a:solidFill>
                <a:srgbClr val="000000"/>
              </a:solidFill>
              <a:ln w="1588" cap="flat">
                <a:solidFill>
                  <a:srgbClr val="000000"/>
                </a:solidFill>
                <a:prstDash val="solid"/>
                <a:bevel/>
                <a:headEnd/>
                <a:tailEnd/>
              </a:ln>
            </p:spPr>
            <p:txBody>
              <a:bodyPr/>
              <a:lstStyle/>
              <a:p>
                <a:endParaRPr lang="it-IT"/>
              </a:p>
            </p:txBody>
          </p:sp>
          <p:sp>
            <p:nvSpPr>
              <p:cNvPr id="7201" name="Rectangle 38"/>
              <p:cNvSpPr>
                <a:spLocks noChangeArrowheads="1"/>
              </p:cNvSpPr>
              <p:nvPr/>
            </p:nvSpPr>
            <p:spPr bwMode="auto">
              <a:xfrm>
                <a:off x="5119" y="3985"/>
                <a:ext cx="62"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eaLnBrk="1" hangingPunct="1"/>
                <a:r>
                  <a:rPr lang="it-IT" sz="1400">
                    <a:solidFill>
                      <a:srgbClr val="000000"/>
                    </a:solidFill>
                  </a:rPr>
                  <a:t>L</a:t>
                </a:r>
                <a:endParaRPr lang="it-IT" sz="1800">
                  <a:solidFill>
                    <a:schemeClr val="tx1"/>
                  </a:solidFill>
                </a:endParaRPr>
              </a:p>
            </p:txBody>
          </p:sp>
          <p:sp>
            <p:nvSpPr>
              <p:cNvPr id="7202" name="Rectangle 39"/>
              <p:cNvSpPr>
                <a:spLocks noChangeArrowheads="1"/>
              </p:cNvSpPr>
              <p:nvPr/>
            </p:nvSpPr>
            <p:spPr bwMode="auto">
              <a:xfrm>
                <a:off x="5181" y="4042"/>
                <a:ext cx="41" cy="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eaLnBrk="1" hangingPunct="1"/>
                <a:r>
                  <a:rPr lang="it-IT" sz="900">
                    <a:solidFill>
                      <a:srgbClr val="000000"/>
                    </a:solidFill>
                    <a:latin typeface="Symbol" pitchFamily="18" charset="2"/>
                  </a:rPr>
                  <a:t>m</a:t>
                </a:r>
                <a:endParaRPr lang="it-IT" sz="1800">
                  <a:solidFill>
                    <a:schemeClr val="tx1"/>
                  </a:solidFill>
                </a:endParaRPr>
              </a:p>
            </p:txBody>
          </p:sp>
          <p:sp>
            <p:nvSpPr>
              <p:cNvPr id="7203" name="Rectangle 40"/>
              <p:cNvSpPr>
                <a:spLocks noChangeArrowheads="1"/>
              </p:cNvSpPr>
              <p:nvPr/>
            </p:nvSpPr>
            <p:spPr bwMode="auto">
              <a:xfrm>
                <a:off x="4854" y="3856"/>
                <a:ext cx="87" cy="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eaLnBrk="1" hangingPunct="1"/>
                <a:r>
                  <a:rPr lang="it-IT" sz="1100" i="1">
                    <a:solidFill>
                      <a:srgbClr val="000000"/>
                    </a:solidFill>
                  </a:rPr>
                  <a:t>k</a:t>
                </a:r>
                <a:r>
                  <a:rPr lang="it-IT" sz="1100" baseline="-25000">
                    <a:solidFill>
                      <a:srgbClr val="000000"/>
                    </a:solidFill>
                  </a:rPr>
                  <a:t>in</a:t>
                </a:r>
                <a:endParaRPr lang="it-IT" sz="1800" baseline="-25000">
                  <a:solidFill>
                    <a:schemeClr val="tx1"/>
                  </a:solidFill>
                  <a:latin typeface="Symbol" pitchFamily="18" charset="2"/>
                </a:endParaRPr>
              </a:p>
            </p:txBody>
          </p:sp>
          <p:cxnSp>
            <p:nvCxnSpPr>
              <p:cNvPr id="7204" name="AutoShape 41"/>
              <p:cNvCxnSpPr>
                <a:cxnSpLocks noChangeShapeType="1"/>
                <a:stCxn id="7180" idx="1"/>
                <a:endCxn id="7219" idx="7"/>
              </p:cNvCxnSpPr>
              <p:nvPr/>
            </p:nvCxnSpPr>
            <p:spPr bwMode="auto">
              <a:xfrm flipH="1">
                <a:off x="6173" y="3458"/>
                <a:ext cx="293" cy="211"/>
              </a:xfrm>
              <a:prstGeom prst="straightConnector1">
                <a:avLst/>
              </a:prstGeom>
              <a:noFill/>
              <a:ln w="9525">
                <a:solidFill>
                  <a:srgbClr val="003366"/>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7205" name="Text Box 42"/>
              <p:cNvSpPr txBox="1">
                <a:spLocks noChangeArrowheads="1"/>
              </p:cNvSpPr>
              <p:nvPr/>
            </p:nvSpPr>
            <p:spPr bwMode="auto">
              <a:xfrm>
                <a:off x="5114" y="4605"/>
                <a:ext cx="239" cy="192"/>
              </a:xfrm>
              <a:prstGeom prst="rect">
                <a:avLst/>
              </a:prstGeom>
              <a:noFill/>
              <a:ln>
                <a:noFill/>
              </a:ln>
              <a:effectLst/>
              <a:extLst>
                <a:ext uri="{909E8E84-426E-40DD-AFC4-6F175D3DCCD1}">
                  <a14:hiddenFill xmlns:a14="http://schemas.microsoft.com/office/drawing/2010/main" xmlns="">
                    <a:solidFill>
                      <a:srgbClr val="FFFF99"/>
                    </a:solidFill>
                  </a14:hiddenFill>
                </a:ext>
                <a:ext uri="{91240B29-F687-4F45-9708-019B960494DF}">
                  <a14:hiddenLine xmlns:a14="http://schemas.microsoft.com/office/drawing/2010/main" xmlns="" w="9525">
                    <a:solidFill>
                      <a:srgbClr val="0033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806450">
                  <a:defRPr>
                    <a:solidFill>
                      <a:schemeClr val="tx1"/>
                    </a:solidFill>
                    <a:latin typeface="Arial" charset="0"/>
                    <a:cs typeface="Arial" charset="0"/>
                  </a:defRPr>
                </a:lvl1pPr>
                <a:lvl2pPr marL="742950" indent="-285750" defTabSz="806450">
                  <a:defRPr>
                    <a:solidFill>
                      <a:schemeClr val="tx1"/>
                    </a:solidFill>
                    <a:latin typeface="Arial" charset="0"/>
                    <a:cs typeface="Arial" charset="0"/>
                  </a:defRPr>
                </a:lvl2pPr>
                <a:lvl3pPr marL="1143000" indent="-228600" defTabSz="806450">
                  <a:defRPr>
                    <a:solidFill>
                      <a:schemeClr val="tx1"/>
                    </a:solidFill>
                    <a:latin typeface="Arial" charset="0"/>
                    <a:cs typeface="Arial" charset="0"/>
                  </a:defRPr>
                </a:lvl3pPr>
                <a:lvl4pPr marL="1600200" indent="-228600" defTabSz="806450">
                  <a:defRPr>
                    <a:solidFill>
                      <a:schemeClr val="tx1"/>
                    </a:solidFill>
                    <a:latin typeface="Arial" charset="0"/>
                    <a:cs typeface="Arial" charset="0"/>
                  </a:defRPr>
                </a:lvl4pPr>
                <a:lvl5pPr marL="2057400" indent="-228600" defTabSz="806450">
                  <a:defRPr>
                    <a:solidFill>
                      <a:schemeClr val="tx1"/>
                    </a:solidFill>
                    <a:latin typeface="Arial" charset="0"/>
                    <a:cs typeface="Arial" charset="0"/>
                  </a:defRPr>
                </a:lvl5pPr>
                <a:lvl6pPr marL="2514600" indent="-228600" algn="ctr" defTabSz="806450" eaLnBrk="0" fontAlgn="base" hangingPunct="0">
                  <a:spcBef>
                    <a:spcPct val="0"/>
                  </a:spcBef>
                  <a:spcAft>
                    <a:spcPct val="0"/>
                  </a:spcAft>
                  <a:defRPr>
                    <a:solidFill>
                      <a:schemeClr val="tx1"/>
                    </a:solidFill>
                    <a:latin typeface="Arial" charset="0"/>
                    <a:cs typeface="Arial" charset="0"/>
                  </a:defRPr>
                </a:lvl6pPr>
                <a:lvl7pPr marL="2971800" indent="-228600" algn="ctr" defTabSz="806450" eaLnBrk="0" fontAlgn="base" hangingPunct="0">
                  <a:spcBef>
                    <a:spcPct val="0"/>
                  </a:spcBef>
                  <a:spcAft>
                    <a:spcPct val="0"/>
                  </a:spcAft>
                  <a:defRPr>
                    <a:solidFill>
                      <a:schemeClr val="tx1"/>
                    </a:solidFill>
                    <a:latin typeface="Arial" charset="0"/>
                    <a:cs typeface="Arial" charset="0"/>
                  </a:defRPr>
                </a:lvl7pPr>
                <a:lvl8pPr marL="3429000" indent="-228600" algn="ctr" defTabSz="806450" eaLnBrk="0" fontAlgn="base" hangingPunct="0">
                  <a:spcBef>
                    <a:spcPct val="0"/>
                  </a:spcBef>
                  <a:spcAft>
                    <a:spcPct val="0"/>
                  </a:spcAft>
                  <a:defRPr>
                    <a:solidFill>
                      <a:schemeClr val="tx1"/>
                    </a:solidFill>
                    <a:latin typeface="Arial" charset="0"/>
                    <a:cs typeface="Arial" charset="0"/>
                  </a:defRPr>
                </a:lvl8pPr>
                <a:lvl9pPr marL="3886200" indent="-228600" algn="ctr" defTabSz="806450" eaLnBrk="0" fontAlgn="base" hangingPunct="0">
                  <a:spcBef>
                    <a:spcPct val="0"/>
                  </a:spcBef>
                  <a:spcAft>
                    <a:spcPct val="0"/>
                  </a:spcAft>
                  <a:defRPr>
                    <a:solidFill>
                      <a:schemeClr val="tx1"/>
                    </a:solidFill>
                    <a:latin typeface="Arial" charset="0"/>
                    <a:cs typeface="Arial" charset="0"/>
                  </a:defRPr>
                </a:lvl9pPr>
              </a:lstStyle>
              <a:p>
                <a:r>
                  <a:rPr lang="en-GB" sz="1400"/>
                  <a:t>X</a:t>
                </a:r>
                <a:r>
                  <a:rPr lang="en-GB" sz="1400" baseline="-25000"/>
                  <a:t>E</a:t>
                </a:r>
              </a:p>
            </p:txBody>
          </p:sp>
          <p:sp>
            <p:nvSpPr>
              <p:cNvPr id="7206" name="Line 43"/>
              <p:cNvSpPr>
                <a:spLocks noChangeShapeType="1"/>
              </p:cNvSpPr>
              <p:nvPr/>
            </p:nvSpPr>
            <p:spPr bwMode="auto">
              <a:xfrm flipV="1">
                <a:off x="5307" y="4400"/>
                <a:ext cx="227" cy="226"/>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it-IT"/>
              </a:p>
            </p:txBody>
          </p:sp>
          <p:sp>
            <p:nvSpPr>
              <p:cNvPr id="7207" name="Rectangle 44"/>
              <p:cNvSpPr>
                <a:spLocks noChangeArrowheads="1"/>
              </p:cNvSpPr>
              <p:nvPr/>
            </p:nvSpPr>
            <p:spPr bwMode="auto">
              <a:xfrm>
                <a:off x="4899" y="4128"/>
                <a:ext cx="122" cy="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eaLnBrk="1" hangingPunct="1"/>
                <a:r>
                  <a:rPr lang="it-IT" sz="1100" i="1">
                    <a:solidFill>
                      <a:srgbClr val="000000"/>
                    </a:solidFill>
                  </a:rPr>
                  <a:t>k</a:t>
                </a:r>
                <a:r>
                  <a:rPr lang="it-IT" sz="1100" baseline="-25000">
                    <a:solidFill>
                      <a:srgbClr val="000000"/>
                    </a:solidFill>
                  </a:rPr>
                  <a:t>out</a:t>
                </a:r>
                <a:endParaRPr lang="it-IT" sz="1800" baseline="-25000">
                  <a:solidFill>
                    <a:schemeClr val="tx1"/>
                  </a:solidFill>
                  <a:latin typeface="Symbol" pitchFamily="18" charset="2"/>
                </a:endParaRPr>
              </a:p>
            </p:txBody>
          </p:sp>
          <p:sp>
            <p:nvSpPr>
              <p:cNvPr id="7208" name="Rectangle 45"/>
              <p:cNvSpPr>
                <a:spLocks noChangeArrowheads="1"/>
              </p:cNvSpPr>
              <p:nvPr/>
            </p:nvSpPr>
            <p:spPr bwMode="auto">
              <a:xfrm>
                <a:off x="5307" y="4128"/>
                <a:ext cx="122" cy="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eaLnBrk="1" hangingPunct="1"/>
                <a:r>
                  <a:rPr lang="it-IT" sz="1100" i="1">
                    <a:solidFill>
                      <a:srgbClr val="000000"/>
                    </a:solidFill>
                  </a:rPr>
                  <a:t>k</a:t>
                </a:r>
                <a:r>
                  <a:rPr lang="it-IT" sz="1100" baseline="-25000">
                    <a:solidFill>
                      <a:srgbClr val="000000"/>
                    </a:solidFill>
                  </a:rPr>
                  <a:t>out</a:t>
                </a:r>
                <a:endParaRPr lang="it-IT" sz="1800" baseline="-25000">
                  <a:solidFill>
                    <a:schemeClr val="tx1"/>
                  </a:solidFill>
                  <a:latin typeface="Symbol" pitchFamily="18" charset="2"/>
                </a:endParaRPr>
              </a:p>
            </p:txBody>
          </p:sp>
          <p:sp>
            <p:nvSpPr>
              <p:cNvPr id="7209" name="Rectangle 46"/>
              <p:cNvSpPr>
                <a:spLocks noChangeArrowheads="1"/>
              </p:cNvSpPr>
              <p:nvPr/>
            </p:nvSpPr>
            <p:spPr bwMode="auto">
              <a:xfrm>
                <a:off x="5307" y="3856"/>
                <a:ext cx="87" cy="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eaLnBrk="1" hangingPunct="1"/>
                <a:r>
                  <a:rPr lang="it-IT" sz="1100" i="1">
                    <a:solidFill>
                      <a:srgbClr val="000000"/>
                    </a:solidFill>
                  </a:rPr>
                  <a:t>k</a:t>
                </a:r>
                <a:r>
                  <a:rPr lang="it-IT" sz="1100" baseline="-25000">
                    <a:solidFill>
                      <a:srgbClr val="000000"/>
                    </a:solidFill>
                  </a:rPr>
                  <a:t>in</a:t>
                </a:r>
                <a:endParaRPr lang="it-IT" sz="1800" baseline="-25000">
                  <a:solidFill>
                    <a:schemeClr val="tx1"/>
                  </a:solidFill>
                  <a:latin typeface="Symbol" pitchFamily="18" charset="2"/>
                </a:endParaRPr>
              </a:p>
            </p:txBody>
          </p:sp>
          <p:sp>
            <p:nvSpPr>
              <p:cNvPr id="7210" name="Rectangle 47"/>
              <p:cNvSpPr>
                <a:spLocks noChangeArrowheads="1"/>
              </p:cNvSpPr>
              <p:nvPr/>
            </p:nvSpPr>
            <p:spPr bwMode="auto">
              <a:xfrm>
                <a:off x="5398" y="4627"/>
                <a:ext cx="101" cy="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eaLnBrk="1" hangingPunct="1"/>
                <a:r>
                  <a:rPr lang="it-IT" sz="1100">
                    <a:solidFill>
                      <a:srgbClr val="000000"/>
                    </a:solidFill>
                  </a:rPr>
                  <a:t>D</a:t>
                </a:r>
                <a:r>
                  <a:rPr lang="it-IT" sz="1100" baseline="-25000">
                    <a:solidFill>
                      <a:srgbClr val="000000"/>
                    </a:solidFill>
                  </a:rPr>
                  <a:t>X</a:t>
                </a:r>
                <a:endParaRPr lang="it-IT" sz="1800" baseline="-25000">
                  <a:solidFill>
                    <a:schemeClr val="tx1"/>
                  </a:solidFill>
                  <a:latin typeface="Symbol" pitchFamily="18" charset="2"/>
                </a:endParaRPr>
              </a:p>
            </p:txBody>
          </p:sp>
          <p:sp>
            <p:nvSpPr>
              <p:cNvPr id="7211" name="Text Box 48"/>
              <p:cNvSpPr txBox="1">
                <a:spLocks noChangeArrowheads="1"/>
              </p:cNvSpPr>
              <p:nvPr/>
            </p:nvSpPr>
            <p:spPr bwMode="auto">
              <a:xfrm>
                <a:off x="5498" y="4219"/>
                <a:ext cx="243" cy="192"/>
              </a:xfrm>
              <a:prstGeom prst="rect">
                <a:avLst/>
              </a:prstGeom>
              <a:noFill/>
              <a:ln>
                <a:noFill/>
              </a:ln>
              <a:effectLst/>
              <a:extLst>
                <a:ext uri="{909E8E84-426E-40DD-AFC4-6F175D3DCCD1}">
                  <a14:hiddenFill xmlns:a14="http://schemas.microsoft.com/office/drawing/2010/main" xmlns="">
                    <a:solidFill>
                      <a:srgbClr val="FFFF99"/>
                    </a:solidFill>
                  </a14:hiddenFill>
                </a:ext>
                <a:ext uri="{91240B29-F687-4F45-9708-019B960494DF}">
                  <a14:hiddenLine xmlns:a14="http://schemas.microsoft.com/office/drawing/2010/main" xmlns="" w="9525">
                    <a:solidFill>
                      <a:srgbClr val="0033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defTabSz="806450">
                  <a:defRPr>
                    <a:solidFill>
                      <a:schemeClr val="tx1"/>
                    </a:solidFill>
                    <a:latin typeface="Arial" charset="0"/>
                    <a:cs typeface="Arial" charset="0"/>
                  </a:defRPr>
                </a:lvl1pPr>
                <a:lvl2pPr marL="742950" indent="-285750" defTabSz="806450">
                  <a:defRPr>
                    <a:solidFill>
                      <a:schemeClr val="tx1"/>
                    </a:solidFill>
                    <a:latin typeface="Arial" charset="0"/>
                    <a:cs typeface="Arial" charset="0"/>
                  </a:defRPr>
                </a:lvl2pPr>
                <a:lvl3pPr marL="1143000" indent="-228600" defTabSz="806450">
                  <a:defRPr>
                    <a:solidFill>
                      <a:schemeClr val="tx1"/>
                    </a:solidFill>
                    <a:latin typeface="Arial" charset="0"/>
                    <a:cs typeface="Arial" charset="0"/>
                  </a:defRPr>
                </a:lvl3pPr>
                <a:lvl4pPr marL="1600200" indent="-228600" defTabSz="806450">
                  <a:defRPr>
                    <a:solidFill>
                      <a:schemeClr val="tx1"/>
                    </a:solidFill>
                    <a:latin typeface="Arial" charset="0"/>
                    <a:cs typeface="Arial" charset="0"/>
                  </a:defRPr>
                </a:lvl4pPr>
                <a:lvl5pPr marL="2057400" indent="-228600" defTabSz="806450">
                  <a:defRPr>
                    <a:solidFill>
                      <a:schemeClr val="tx1"/>
                    </a:solidFill>
                    <a:latin typeface="Arial" charset="0"/>
                    <a:cs typeface="Arial" charset="0"/>
                  </a:defRPr>
                </a:lvl5pPr>
                <a:lvl6pPr marL="2514600" indent="-228600" algn="ctr" defTabSz="806450" eaLnBrk="0" fontAlgn="base" hangingPunct="0">
                  <a:spcBef>
                    <a:spcPct val="0"/>
                  </a:spcBef>
                  <a:spcAft>
                    <a:spcPct val="0"/>
                  </a:spcAft>
                  <a:defRPr>
                    <a:solidFill>
                      <a:schemeClr val="tx1"/>
                    </a:solidFill>
                    <a:latin typeface="Arial" charset="0"/>
                    <a:cs typeface="Arial" charset="0"/>
                  </a:defRPr>
                </a:lvl6pPr>
                <a:lvl7pPr marL="2971800" indent="-228600" algn="ctr" defTabSz="806450" eaLnBrk="0" fontAlgn="base" hangingPunct="0">
                  <a:spcBef>
                    <a:spcPct val="0"/>
                  </a:spcBef>
                  <a:spcAft>
                    <a:spcPct val="0"/>
                  </a:spcAft>
                  <a:defRPr>
                    <a:solidFill>
                      <a:schemeClr val="tx1"/>
                    </a:solidFill>
                    <a:latin typeface="Arial" charset="0"/>
                    <a:cs typeface="Arial" charset="0"/>
                  </a:defRPr>
                </a:lvl7pPr>
                <a:lvl8pPr marL="3429000" indent="-228600" algn="ctr" defTabSz="806450" eaLnBrk="0" fontAlgn="base" hangingPunct="0">
                  <a:spcBef>
                    <a:spcPct val="0"/>
                  </a:spcBef>
                  <a:spcAft>
                    <a:spcPct val="0"/>
                  </a:spcAft>
                  <a:defRPr>
                    <a:solidFill>
                      <a:schemeClr val="tx1"/>
                    </a:solidFill>
                    <a:latin typeface="Arial" charset="0"/>
                    <a:cs typeface="Arial" charset="0"/>
                  </a:defRPr>
                </a:lvl8pPr>
                <a:lvl9pPr marL="3886200" indent="-228600" algn="ctr" defTabSz="806450" eaLnBrk="0" fontAlgn="base" hangingPunct="0">
                  <a:spcBef>
                    <a:spcPct val="0"/>
                  </a:spcBef>
                  <a:spcAft>
                    <a:spcPct val="0"/>
                  </a:spcAft>
                  <a:defRPr>
                    <a:solidFill>
                      <a:schemeClr val="tx1"/>
                    </a:solidFill>
                    <a:latin typeface="Arial" charset="0"/>
                    <a:cs typeface="Arial" charset="0"/>
                  </a:defRPr>
                </a:lvl9pPr>
              </a:lstStyle>
              <a:p>
                <a:r>
                  <a:rPr lang="en-GB" sz="1400"/>
                  <a:t>X</a:t>
                </a:r>
                <a:r>
                  <a:rPr lang="en-GB" sz="1400" baseline="-25000"/>
                  <a:t>C</a:t>
                </a:r>
              </a:p>
            </p:txBody>
          </p:sp>
        </p:grpSp>
        <p:sp>
          <p:nvSpPr>
            <p:cNvPr id="7184" name="Text Box 49"/>
            <p:cNvSpPr txBox="1">
              <a:spLocks noChangeArrowheads="1"/>
            </p:cNvSpPr>
            <p:nvPr/>
          </p:nvSpPr>
          <p:spPr bwMode="auto">
            <a:xfrm>
              <a:off x="5940027" y="5481984"/>
              <a:ext cx="2919412" cy="395288"/>
            </a:xfrm>
            <a:prstGeom prst="rect">
              <a:avLst/>
            </a:prstGeom>
            <a:solidFill>
              <a:schemeClr val="bg1"/>
            </a:solidFill>
            <a:ln w="28575">
              <a:solidFill>
                <a:srgbClr val="13264A"/>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defTabSz="806450">
                <a:defRPr>
                  <a:solidFill>
                    <a:schemeClr val="tx1"/>
                  </a:solidFill>
                  <a:latin typeface="Arial" charset="0"/>
                  <a:cs typeface="Arial" charset="0"/>
                </a:defRPr>
              </a:lvl1pPr>
              <a:lvl2pPr marL="742950" indent="-285750" defTabSz="806450">
                <a:defRPr>
                  <a:solidFill>
                    <a:schemeClr val="tx1"/>
                  </a:solidFill>
                  <a:latin typeface="Arial" charset="0"/>
                  <a:cs typeface="Arial" charset="0"/>
                </a:defRPr>
              </a:lvl2pPr>
              <a:lvl3pPr marL="1143000" indent="-228600" defTabSz="806450">
                <a:defRPr>
                  <a:solidFill>
                    <a:schemeClr val="tx1"/>
                  </a:solidFill>
                  <a:latin typeface="Arial" charset="0"/>
                  <a:cs typeface="Arial" charset="0"/>
                </a:defRPr>
              </a:lvl3pPr>
              <a:lvl4pPr marL="1600200" indent="-228600" defTabSz="806450">
                <a:defRPr>
                  <a:solidFill>
                    <a:schemeClr val="tx1"/>
                  </a:solidFill>
                  <a:latin typeface="Arial" charset="0"/>
                  <a:cs typeface="Arial" charset="0"/>
                </a:defRPr>
              </a:lvl4pPr>
              <a:lvl5pPr marL="2057400" indent="-228600" defTabSz="806450">
                <a:defRPr>
                  <a:solidFill>
                    <a:schemeClr val="tx1"/>
                  </a:solidFill>
                  <a:latin typeface="Arial" charset="0"/>
                  <a:cs typeface="Arial" charset="0"/>
                </a:defRPr>
              </a:lvl5pPr>
              <a:lvl6pPr marL="2514600" indent="-228600" algn="ctr" defTabSz="806450" eaLnBrk="0" fontAlgn="base" hangingPunct="0">
                <a:spcBef>
                  <a:spcPct val="0"/>
                </a:spcBef>
                <a:spcAft>
                  <a:spcPct val="0"/>
                </a:spcAft>
                <a:defRPr>
                  <a:solidFill>
                    <a:schemeClr val="tx1"/>
                  </a:solidFill>
                  <a:latin typeface="Arial" charset="0"/>
                  <a:cs typeface="Arial" charset="0"/>
                </a:defRPr>
              </a:lvl6pPr>
              <a:lvl7pPr marL="2971800" indent="-228600" algn="ctr" defTabSz="806450" eaLnBrk="0" fontAlgn="base" hangingPunct="0">
                <a:spcBef>
                  <a:spcPct val="0"/>
                </a:spcBef>
                <a:spcAft>
                  <a:spcPct val="0"/>
                </a:spcAft>
                <a:defRPr>
                  <a:solidFill>
                    <a:schemeClr val="tx1"/>
                  </a:solidFill>
                  <a:latin typeface="Arial" charset="0"/>
                  <a:cs typeface="Arial" charset="0"/>
                </a:defRPr>
              </a:lvl7pPr>
              <a:lvl8pPr marL="3429000" indent="-228600" algn="ctr" defTabSz="806450" eaLnBrk="0" fontAlgn="base" hangingPunct="0">
                <a:spcBef>
                  <a:spcPct val="0"/>
                </a:spcBef>
                <a:spcAft>
                  <a:spcPct val="0"/>
                </a:spcAft>
                <a:defRPr>
                  <a:solidFill>
                    <a:schemeClr val="tx1"/>
                  </a:solidFill>
                  <a:latin typeface="Arial" charset="0"/>
                  <a:cs typeface="Arial" charset="0"/>
                </a:defRPr>
              </a:lvl8pPr>
              <a:lvl9pPr marL="3886200" indent="-228600" algn="ctr" defTabSz="806450" eaLnBrk="0" fontAlgn="base" hangingPunct="0">
                <a:spcBef>
                  <a:spcPct val="0"/>
                </a:spcBef>
                <a:spcAft>
                  <a:spcPct val="0"/>
                </a:spcAft>
                <a:defRPr>
                  <a:solidFill>
                    <a:schemeClr val="tx1"/>
                  </a:solidFill>
                  <a:latin typeface="Arial" charset="0"/>
                  <a:cs typeface="Arial" charset="0"/>
                </a:defRPr>
              </a:lvl9pPr>
            </a:lstStyle>
            <a:p>
              <a:r>
                <a:rPr lang="en-GB" sz="1800" b="1">
                  <a:solidFill>
                    <a:srgbClr val="003399"/>
                  </a:solidFill>
                </a:rPr>
                <a:t>External Environment</a:t>
              </a:r>
            </a:p>
          </p:txBody>
        </p:sp>
        <p:sp>
          <p:nvSpPr>
            <p:cNvPr id="7173" name="Text Box 8"/>
            <p:cNvSpPr txBox="1">
              <a:spLocks noChangeArrowheads="1"/>
            </p:cNvSpPr>
            <p:nvPr/>
          </p:nvSpPr>
          <p:spPr bwMode="auto">
            <a:xfrm>
              <a:off x="7718871" y="4581525"/>
              <a:ext cx="1317625" cy="395288"/>
            </a:xfrm>
            <a:prstGeom prst="rect">
              <a:avLst/>
            </a:prstGeom>
            <a:noFill/>
            <a:ln w="28575">
              <a:solidFill>
                <a:srgbClr val="99CCFF"/>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defTabSz="806450">
                <a:defRPr>
                  <a:solidFill>
                    <a:schemeClr val="tx1"/>
                  </a:solidFill>
                  <a:latin typeface="Arial" charset="0"/>
                  <a:cs typeface="Arial" charset="0"/>
                </a:defRPr>
              </a:lvl1pPr>
              <a:lvl2pPr marL="742950" indent="-285750" defTabSz="806450">
                <a:defRPr>
                  <a:solidFill>
                    <a:schemeClr val="tx1"/>
                  </a:solidFill>
                  <a:latin typeface="Arial" charset="0"/>
                  <a:cs typeface="Arial" charset="0"/>
                </a:defRPr>
              </a:lvl2pPr>
              <a:lvl3pPr marL="1143000" indent="-228600" defTabSz="806450">
                <a:defRPr>
                  <a:solidFill>
                    <a:schemeClr val="tx1"/>
                  </a:solidFill>
                  <a:latin typeface="Arial" charset="0"/>
                  <a:cs typeface="Arial" charset="0"/>
                </a:defRPr>
              </a:lvl3pPr>
              <a:lvl4pPr marL="1600200" indent="-228600" defTabSz="806450">
                <a:defRPr>
                  <a:solidFill>
                    <a:schemeClr val="tx1"/>
                  </a:solidFill>
                  <a:latin typeface="Arial" charset="0"/>
                  <a:cs typeface="Arial" charset="0"/>
                </a:defRPr>
              </a:lvl4pPr>
              <a:lvl5pPr marL="2057400" indent="-228600" defTabSz="806450">
                <a:defRPr>
                  <a:solidFill>
                    <a:schemeClr val="tx1"/>
                  </a:solidFill>
                  <a:latin typeface="Arial" charset="0"/>
                  <a:cs typeface="Arial" charset="0"/>
                </a:defRPr>
              </a:lvl5pPr>
              <a:lvl6pPr marL="2514600" indent="-228600" algn="ctr" defTabSz="806450" eaLnBrk="0" fontAlgn="base" hangingPunct="0">
                <a:spcBef>
                  <a:spcPct val="0"/>
                </a:spcBef>
                <a:spcAft>
                  <a:spcPct val="0"/>
                </a:spcAft>
                <a:defRPr>
                  <a:solidFill>
                    <a:schemeClr val="tx1"/>
                  </a:solidFill>
                  <a:latin typeface="Arial" charset="0"/>
                  <a:cs typeface="Arial" charset="0"/>
                </a:defRPr>
              </a:lvl6pPr>
              <a:lvl7pPr marL="2971800" indent="-228600" algn="ctr" defTabSz="806450" eaLnBrk="0" fontAlgn="base" hangingPunct="0">
                <a:spcBef>
                  <a:spcPct val="0"/>
                </a:spcBef>
                <a:spcAft>
                  <a:spcPct val="0"/>
                </a:spcAft>
                <a:defRPr>
                  <a:solidFill>
                    <a:schemeClr val="tx1"/>
                  </a:solidFill>
                  <a:latin typeface="Arial" charset="0"/>
                  <a:cs typeface="Arial" charset="0"/>
                </a:defRPr>
              </a:lvl7pPr>
              <a:lvl8pPr marL="3429000" indent="-228600" algn="ctr" defTabSz="806450" eaLnBrk="0" fontAlgn="base" hangingPunct="0">
                <a:spcBef>
                  <a:spcPct val="0"/>
                </a:spcBef>
                <a:spcAft>
                  <a:spcPct val="0"/>
                </a:spcAft>
                <a:defRPr>
                  <a:solidFill>
                    <a:schemeClr val="tx1"/>
                  </a:solidFill>
                  <a:latin typeface="Arial" charset="0"/>
                  <a:cs typeface="Arial" charset="0"/>
                </a:defRPr>
              </a:lvl8pPr>
              <a:lvl9pPr marL="3886200" indent="-228600" algn="ctr" defTabSz="806450" eaLnBrk="0" fontAlgn="base" hangingPunct="0">
                <a:spcBef>
                  <a:spcPct val="0"/>
                </a:spcBef>
                <a:spcAft>
                  <a:spcPct val="0"/>
                </a:spcAft>
                <a:defRPr>
                  <a:solidFill>
                    <a:schemeClr val="tx1"/>
                  </a:solidFill>
                  <a:latin typeface="Arial" charset="0"/>
                  <a:cs typeface="Arial" charset="0"/>
                </a:defRPr>
              </a:lvl9pPr>
            </a:lstStyle>
            <a:p>
              <a:r>
                <a:rPr lang="en-GB" sz="1800" b="1">
                  <a:solidFill>
                    <a:srgbClr val="003399"/>
                  </a:solidFill>
                </a:rPr>
                <a:t>Water flux</a:t>
              </a:r>
            </a:p>
          </p:txBody>
        </p:sp>
        <p:sp>
          <p:nvSpPr>
            <p:cNvPr id="7174" name="AutoShape 51"/>
            <p:cNvSpPr>
              <a:spLocks noChangeArrowheads="1"/>
            </p:cNvSpPr>
            <p:nvPr/>
          </p:nvSpPr>
          <p:spPr bwMode="auto">
            <a:xfrm rot="-3031122">
              <a:off x="7060852" y="3820319"/>
              <a:ext cx="485775" cy="928687"/>
            </a:xfrm>
            <a:prstGeom prst="upDownArrow">
              <a:avLst>
                <a:gd name="adj1" fmla="val 50000"/>
                <a:gd name="adj2" fmla="val 38235"/>
              </a:avLst>
            </a:prstGeom>
            <a:solidFill>
              <a:srgbClr val="00CC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nchor="ctr">
              <a:spAutoFit/>
            </a:bodyPr>
            <a:lstStyle/>
            <a:p>
              <a:pPr eaLnBrk="1" hangingPunct="1"/>
              <a:endParaRPr lang="it-IT" sz="1800">
                <a:solidFill>
                  <a:schemeClr val="tx1"/>
                </a:solidFill>
              </a:endParaRPr>
            </a:p>
          </p:txBody>
        </p:sp>
      </p:grpSp>
      <p:sp>
        <p:nvSpPr>
          <p:cNvPr id="7175" name="Text Box 50"/>
          <p:cNvSpPr txBox="1">
            <a:spLocks noChangeArrowheads="1"/>
          </p:cNvSpPr>
          <p:nvPr/>
        </p:nvSpPr>
        <p:spPr bwMode="auto">
          <a:xfrm>
            <a:off x="142875" y="6300788"/>
            <a:ext cx="8885238" cy="482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lIns="90000" tIns="46800" rIns="90000" bIns="46800">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just">
              <a:spcBef>
                <a:spcPct val="10000"/>
              </a:spcBef>
            </a:pPr>
            <a:r>
              <a:rPr lang="en-GB" sz="1200" b="1" baseline="30000" dirty="0">
                <a:solidFill>
                  <a:srgbClr val="13264A"/>
                </a:solidFill>
                <a:latin typeface="Verdana" pitchFamily="34" charset="0"/>
              </a:rPr>
              <a:t> </a:t>
            </a:r>
            <a:r>
              <a:rPr lang="en-GB" sz="1200" b="1" dirty="0" smtClean="0">
                <a:solidFill>
                  <a:srgbClr val="13264A"/>
                </a:solidFill>
                <a:latin typeface="Verdana" pitchFamily="34" charset="0"/>
              </a:rPr>
              <a:t>    </a:t>
            </a:r>
            <a:r>
              <a:rPr lang="en-GB" sz="1200" b="1" dirty="0" err="1" smtClean="0">
                <a:solidFill>
                  <a:srgbClr val="13264A"/>
                </a:solidFill>
                <a:latin typeface="Verdana" pitchFamily="34" charset="0"/>
              </a:rPr>
              <a:t>Mavelli</a:t>
            </a:r>
            <a:r>
              <a:rPr lang="en-GB" sz="1200" b="1" dirty="0" smtClean="0">
                <a:solidFill>
                  <a:srgbClr val="13264A"/>
                </a:solidFill>
                <a:latin typeface="Verdana" pitchFamily="34" charset="0"/>
              </a:rPr>
              <a:t> </a:t>
            </a:r>
            <a:r>
              <a:rPr lang="en-GB" sz="1200" b="1" dirty="0">
                <a:solidFill>
                  <a:srgbClr val="13264A"/>
                </a:solidFill>
                <a:latin typeface="Verdana" pitchFamily="34" charset="0"/>
              </a:rPr>
              <a:t>F, Ruiz-</a:t>
            </a:r>
            <a:r>
              <a:rPr lang="en-GB" sz="1200" b="1" dirty="0" err="1">
                <a:solidFill>
                  <a:srgbClr val="13264A"/>
                </a:solidFill>
                <a:latin typeface="Verdana" pitchFamily="34" charset="0"/>
              </a:rPr>
              <a:t>Mirazo</a:t>
            </a:r>
            <a:r>
              <a:rPr lang="en-GB" sz="1200" b="1" dirty="0">
                <a:solidFill>
                  <a:srgbClr val="13264A"/>
                </a:solidFill>
                <a:latin typeface="Verdana" pitchFamily="34" charset="0"/>
              </a:rPr>
              <a:t> K, (2007) Phil. Trans. Royal Soc. London B 362, 1789.</a:t>
            </a:r>
          </a:p>
          <a:p>
            <a:pPr algn="just">
              <a:spcBef>
                <a:spcPct val="10000"/>
              </a:spcBef>
            </a:pPr>
            <a:r>
              <a:rPr lang="fr-FR" sz="1200" b="1" dirty="0">
                <a:solidFill>
                  <a:srgbClr val="13264A"/>
                </a:solidFill>
                <a:latin typeface="Verdana" pitchFamily="34" charset="0"/>
              </a:rPr>
              <a:t>     Mavelli F, Ruiz-</a:t>
            </a:r>
            <a:r>
              <a:rPr lang="fr-FR" sz="1200" b="1" dirty="0" err="1">
                <a:solidFill>
                  <a:srgbClr val="13264A"/>
                </a:solidFill>
                <a:latin typeface="Verdana" pitchFamily="34" charset="0"/>
              </a:rPr>
              <a:t>Mirazo</a:t>
            </a:r>
            <a:r>
              <a:rPr lang="fr-FR" sz="1200" b="1" dirty="0">
                <a:solidFill>
                  <a:srgbClr val="13264A"/>
                </a:solidFill>
                <a:latin typeface="Verdana" pitchFamily="34" charset="0"/>
              </a:rPr>
              <a:t> K, (2010) </a:t>
            </a:r>
            <a:r>
              <a:rPr lang="en-US" sz="1200" b="1" dirty="0" err="1" smtClean="0">
                <a:solidFill>
                  <a:srgbClr val="13264A"/>
                </a:solidFill>
                <a:latin typeface="Verdana" pitchFamily="34" charset="0"/>
              </a:rPr>
              <a:t>Phys</a:t>
            </a:r>
            <a:r>
              <a:rPr lang="fr-FR" sz="1200" b="1" dirty="0" smtClean="0">
                <a:solidFill>
                  <a:srgbClr val="13264A"/>
                </a:solidFill>
                <a:latin typeface="Verdana" pitchFamily="34" charset="0"/>
              </a:rPr>
              <a:t> </a:t>
            </a:r>
            <a:r>
              <a:rPr lang="en-US" sz="1200" b="1" dirty="0" err="1" smtClean="0">
                <a:solidFill>
                  <a:srgbClr val="13264A"/>
                </a:solidFill>
                <a:latin typeface="Verdana" pitchFamily="34" charset="0"/>
              </a:rPr>
              <a:t>Biol</a:t>
            </a:r>
            <a:r>
              <a:rPr lang="fr-FR" sz="1200" b="1" dirty="0" smtClean="0">
                <a:solidFill>
                  <a:srgbClr val="13264A"/>
                </a:solidFill>
                <a:latin typeface="Verdana" pitchFamily="34" charset="0"/>
              </a:rPr>
              <a:t> </a:t>
            </a:r>
            <a:r>
              <a:rPr lang="fr-FR" sz="1200" b="1" dirty="0">
                <a:solidFill>
                  <a:srgbClr val="13264A"/>
                </a:solidFill>
                <a:latin typeface="Verdana" pitchFamily="34" charset="0"/>
              </a:rPr>
              <a:t>7, </a:t>
            </a:r>
            <a:r>
              <a:rPr lang="fr-FR" sz="1200" b="1" dirty="0" smtClean="0">
                <a:solidFill>
                  <a:srgbClr val="13264A"/>
                </a:solidFill>
                <a:latin typeface="Verdana" pitchFamily="34" charset="0"/>
              </a:rPr>
              <a:t>036002</a:t>
            </a:r>
            <a:endParaRPr lang="en-GB" sz="1200" b="1" dirty="0">
              <a:solidFill>
                <a:srgbClr val="13264A"/>
              </a:solidFill>
              <a:latin typeface="Verdana" pitchFamily="34" charset="0"/>
            </a:endParaRPr>
          </a:p>
        </p:txBody>
      </p:sp>
      <p:sp>
        <p:nvSpPr>
          <p:cNvPr id="7176" name="Line 53"/>
          <p:cNvSpPr>
            <a:spLocks noChangeShapeType="1"/>
          </p:cNvSpPr>
          <p:nvPr/>
        </p:nvSpPr>
        <p:spPr bwMode="auto">
          <a:xfrm>
            <a:off x="63500" y="6254750"/>
            <a:ext cx="8920163" cy="0"/>
          </a:xfrm>
          <a:prstGeom prst="line">
            <a:avLst/>
          </a:prstGeom>
          <a:noFill/>
          <a:ln w="28575">
            <a:solidFill>
              <a:srgbClr val="99CC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it-IT"/>
          </a:p>
        </p:txBody>
      </p:sp>
    </p:spTree>
    <p:extLst>
      <p:ext uri="{BB962C8B-B14F-4D97-AF65-F5344CB8AC3E}">
        <p14:creationId xmlns:p14="http://schemas.microsoft.com/office/powerpoint/2010/main" xmlns="" val="2468899969"/>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3"/>
          <p:cNvSpPr txBox="1">
            <a:spLocks noChangeArrowheads="1"/>
          </p:cNvSpPr>
          <p:nvPr/>
        </p:nvSpPr>
        <p:spPr bwMode="auto">
          <a:xfrm>
            <a:off x="1115616" y="2997200"/>
            <a:ext cx="6049962" cy="915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Ins="0">
            <a:spAutoFit/>
          </a:bodyPr>
          <a:lstStyle/>
          <a:p>
            <a:pPr eaLnBrk="1" hangingPunct="1">
              <a:spcBef>
                <a:spcPct val="100000"/>
              </a:spcBef>
            </a:pPr>
            <a:r>
              <a:rPr lang="en-GB" sz="1800" b="1" dirty="0">
                <a:solidFill>
                  <a:schemeClr val="tx1"/>
                </a:solidFill>
              </a:rPr>
              <a:t>Vesicle</a:t>
            </a:r>
          </a:p>
          <a:p>
            <a:pPr eaLnBrk="1" hangingPunct="1">
              <a:spcBef>
                <a:spcPct val="100000"/>
              </a:spcBef>
            </a:pPr>
            <a:r>
              <a:rPr lang="en-GB" sz="1800" dirty="0">
                <a:solidFill>
                  <a:schemeClr val="tx1"/>
                </a:solidFill>
              </a:rPr>
              <a:t>swollen                     spherical              </a:t>
            </a:r>
            <a:r>
              <a:rPr lang="en-GB" sz="1800" dirty="0" smtClean="0">
                <a:solidFill>
                  <a:schemeClr val="tx1"/>
                </a:solidFill>
              </a:rPr>
              <a:t> </a:t>
            </a:r>
            <a:r>
              <a:rPr lang="en-GB" sz="1800" dirty="0">
                <a:solidFill>
                  <a:schemeClr val="tx1"/>
                </a:solidFill>
              </a:rPr>
              <a:t>deflated</a:t>
            </a:r>
          </a:p>
        </p:txBody>
      </p:sp>
      <p:graphicFrame>
        <p:nvGraphicFramePr>
          <p:cNvPr id="64516" name="Object 8"/>
          <p:cNvGraphicFramePr>
            <a:graphicFrameLocks noChangeAspect="1"/>
          </p:cNvGraphicFramePr>
          <p:nvPr>
            <p:extLst>
              <p:ext uri="{D42A27DB-BD31-4B8C-83A1-F6EECF244321}">
                <p14:modId xmlns:p14="http://schemas.microsoft.com/office/powerpoint/2010/main" xmlns="" val="4215082923"/>
              </p:ext>
            </p:extLst>
          </p:nvPr>
        </p:nvGraphicFramePr>
        <p:xfrm>
          <a:off x="1763688" y="3900488"/>
          <a:ext cx="4654550" cy="696912"/>
        </p:xfrm>
        <a:graphic>
          <a:graphicData uri="http://schemas.openxmlformats.org/presentationml/2006/ole">
            <p:oleObj spid="_x0000_s56340" name="Equation" r:id="rId3" imgW="1625400" imgH="241200" progId="">
              <p:embed/>
            </p:oleObj>
          </a:graphicData>
        </a:graphic>
      </p:graphicFrame>
      <p:sp>
        <p:nvSpPr>
          <p:cNvPr id="64521" name="Line 20"/>
          <p:cNvSpPr>
            <a:spLocks noChangeShapeType="1"/>
          </p:cNvSpPr>
          <p:nvPr/>
        </p:nvSpPr>
        <p:spPr bwMode="auto">
          <a:xfrm flipV="1">
            <a:off x="7380288" y="5305425"/>
            <a:ext cx="433387"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lIns="90000" tIns="46800" rIns="90000" bIns="46800">
            <a:spAutoFit/>
          </a:bodyPr>
          <a:lstStyle/>
          <a:p>
            <a:endParaRPr lang="it-IT"/>
          </a:p>
        </p:txBody>
      </p:sp>
      <p:grpSp>
        <p:nvGrpSpPr>
          <p:cNvPr id="64522" name="Group 10"/>
          <p:cNvGrpSpPr>
            <a:grpSpLocks/>
          </p:cNvGrpSpPr>
          <p:nvPr/>
        </p:nvGrpSpPr>
        <p:grpSpPr bwMode="auto">
          <a:xfrm>
            <a:off x="5938838" y="4653136"/>
            <a:ext cx="1112837" cy="1054100"/>
            <a:chOff x="3606" y="1525"/>
            <a:chExt cx="701" cy="664"/>
          </a:xfrm>
        </p:grpSpPr>
        <p:sp>
          <p:nvSpPr>
            <p:cNvPr id="64523" name="Freeform 15"/>
            <p:cNvSpPr>
              <a:spLocks/>
            </p:cNvSpPr>
            <p:nvPr/>
          </p:nvSpPr>
          <p:spPr bwMode="auto">
            <a:xfrm>
              <a:off x="3606" y="1706"/>
              <a:ext cx="701" cy="483"/>
            </a:xfrm>
            <a:custGeom>
              <a:avLst/>
              <a:gdLst>
                <a:gd name="T0" fmla="*/ 821571219 w 701"/>
                <a:gd name="T1" fmla="*/ 181451372 h 483"/>
                <a:gd name="T2" fmla="*/ 1290320527 w 701"/>
                <a:gd name="T3" fmla="*/ 0 h 483"/>
                <a:gd name="T4" fmla="*/ 1713707217 w 701"/>
                <a:gd name="T5" fmla="*/ 332660857 h 483"/>
                <a:gd name="T6" fmla="*/ 1529736189 w 701"/>
                <a:gd name="T7" fmla="*/ 882055437 h 483"/>
                <a:gd name="T8" fmla="*/ 957659869 w 701"/>
                <a:gd name="T9" fmla="*/ 892136066 h 483"/>
                <a:gd name="T10" fmla="*/ 262096376 w 701"/>
                <a:gd name="T11" fmla="*/ 937498896 h 483"/>
                <a:gd name="T12" fmla="*/ 252015750 w 701"/>
                <a:gd name="T13" fmla="*/ 226814252 h 483"/>
                <a:gd name="T14" fmla="*/ 821571219 w 701"/>
                <a:gd name="T15" fmla="*/ 181451372 h 483"/>
                <a:gd name="T16" fmla="*/ 0 60000 65536"/>
                <a:gd name="T17" fmla="*/ 0 60000 65536"/>
                <a:gd name="T18" fmla="*/ 0 60000 65536"/>
                <a:gd name="T19" fmla="*/ 0 60000 65536"/>
                <a:gd name="T20" fmla="*/ 0 60000 65536"/>
                <a:gd name="T21" fmla="*/ 0 60000 65536"/>
                <a:gd name="T22" fmla="*/ 0 60000 65536"/>
                <a:gd name="T23" fmla="*/ 0 60000 65536"/>
                <a:gd name="T24" fmla="*/ 0 w 701"/>
                <a:gd name="T25" fmla="*/ 0 h 483"/>
                <a:gd name="T26" fmla="*/ 701 w 701"/>
                <a:gd name="T27" fmla="*/ 483 h 48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1" h="483">
                  <a:moveTo>
                    <a:pt x="326" y="72"/>
                  </a:moveTo>
                  <a:cubicBezTo>
                    <a:pt x="389" y="57"/>
                    <a:pt x="422" y="0"/>
                    <a:pt x="512" y="0"/>
                  </a:cubicBezTo>
                  <a:cubicBezTo>
                    <a:pt x="602" y="0"/>
                    <a:pt x="664" y="74"/>
                    <a:pt x="680" y="132"/>
                  </a:cubicBezTo>
                  <a:cubicBezTo>
                    <a:pt x="701" y="191"/>
                    <a:pt x="657" y="313"/>
                    <a:pt x="607" y="350"/>
                  </a:cubicBezTo>
                  <a:cubicBezTo>
                    <a:pt x="557" y="387"/>
                    <a:pt x="464" y="350"/>
                    <a:pt x="380" y="354"/>
                  </a:cubicBezTo>
                  <a:cubicBezTo>
                    <a:pt x="296" y="355"/>
                    <a:pt x="208" y="483"/>
                    <a:pt x="104" y="372"/>
                  </a:cubicBezTo>
                  <a:cubicBezTo>
                    <a:pt x="0" y="261"/>
                    <a:pt x="30" y="162"/>
                    <a:pt x="100" y="90"/>
                  </a:cubicBezTo>
                  <a:cubicBezTo>
                    <a:pt x="170" y="18"/>
                    <a:pt x="263" y="87"/>
                    <a:pt x="326" y="72"/>
                  </a:cubicBezTo>
                  <a:close/>
                </a:path>
              </a:pathLst>
            </a:custGeom>
            <a:gradFill rotWithShape="1">
              <a:gsLst>
                <a:gs pos="0">
                  <a:srgbClr val="66CCFF"/>
                </a:gs>
                <a:gs pos="100000">
                  <a:srgbClr val="2F5E76"/>
                </a:gs>
              </a:gsLst>
              <a:lin ang="2700000" scaled="1"/>
            </a:gradFill>
            <a:ln w="38100" cap="flat" cmpd="sng">
              <a:solidFill>
                <a:schemeClr val="accent2"/>
              </a:solidFill>
              <a:prstDash val="solid"/>
              <a:round/>
              <a:headEnd/>
              <a:tailEnd/>
            </a:ln>
          </p:spPr>
          <p:txBody>
            <a:bodyPr lIns="90000" tIns="46800" rIns="90000" bIns="46800">
              <a:spAutoFit/>
            </a:bodyPr>
            <a:lstStyle/>
            <a:p>
              <a:endParaRPr lang="it-IT"/>
            </a:p>
          </p:txBody>
        </p:sp>
        <p:sp>
          <p:nvSpPr>
            <p:cNvPr id="64524" name="Text Box 16"/>
            <p:cNvSpPr txBox="1">
              <a:spLocks noChangeArrowheads="1"/>
            </p:cNvSpPr>
            <p:nvPr/>
          </p:nvSpPr>
          <p:spPr bwMode="auto">
            <a:xfrm>
              <a:off x="3839" y="1822"/>
              <a:ext cx="276"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lIns="90000" tIns="46800" rIns="90000" bIns="46800">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just">
                <a:spcBef>
                  <a:spcPct val="50000"/>
                </a:spcBef>
              </a:pPr>
              <a:r>
                <a:rPr lang="en-GB" sz="1600" b="1" dirty="0">
                  <a:latin typeface="Verdana" pitchFamily="34" charset="0"/>
                </a:rPr>
                <a:t>V</a:t>
              </a:r>
              <a:r>
                <a:rPr lang="en-GB" sz="1600" b="1" baseline="-25000" dirty="0">
                  <a:latin typeface="Verdana" pitchFamily="34" charset="0"/>
                </a:rPr>
                <a:t>C</a:t>
              </a:r>
            </a:p>
          </p:txBody>
        </p:sp>
        <p:sp>
          <p:nvSpPr>
            <p:cNvPr id="64525" name="Text Box 22"/>
            <p:cNvSpPr txBox="1">
              <a:spLocks noChangeArrowheads="1"/>
            </p:cNvSpPr>
            <p:nvPr/>
          </p:nvSpPr>
          <p:spPr bwMode="auto">
            <a:xfrm>
              <a:off x="3688" y="1525"/>
              <a:ext cx="256"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lIns="90000" tIns="46800" rIns="90000" bIns="46800">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just">
                <a:spcBef>
                  <a:spcPct val="50000"/>
                </a:spcBef>
              </a:pPr>
              <a:r>
                <a:rPr lang="en-GB" sz="1600" b="1">
                  <a:solidFill>
                    <a:srgbClr val="3399FF"/>
                  </a:solidFill>
                  <a:latin typeface="Verdana" pitchFamily="34" charset="0"/>
                </a:rPr>
                <a:t>S</a:t>
              </a:r>
              <a:r>
                <a:rPr lang="en-GB" sz="1600" b="1" baseline="-25000">
                  <a:solidFill>
                    <a:srgbClr val="3399FF"/>
                  </a:solidFill>
                  <a:latin typeface="Symbol" pitchFamily="18" charset="2"/>
                </a:rPr>
                <a:t>m</a:t>
              </a:r>
            </a:p>
          </p:txBody>
        </p:sp>
      </p:grpSp>
      <p:sp>
        <p:nvSpPr>
          <p:cNvPr id="64528" name="Oval 16"/>
          <p:cNvSpPr>
            <a:spLocks noChangeArrowheads="1"/>
          </p:cNvSpPr>
          <p:nvPr/>
        </p:nvSpPr>
        <p:spPr bwMode="auto">
          <a:xfrm>
            <a:off x="3914775" y="4903788"/>
            <a:ext cx="792163" cy="792162"/>
          </a:xfrm>
          <a:prstGeom prst="ellipse">
            <a:avLst/>
          </a:prstGeom>
          <a:gradFill rotWithShape="1">
            <a:gsLst>
              <a:gs pos="0">
                <a:srgbClr val="66CCFF"/>
              </a:gs>
              <a:gs pos="100000">
                <a:srgbClr val="171747"/>
              </a:gs>
            </a:gsLst>
            <a:lin ang="2700000" scaled="1"/>
          </a:gradFill>
          <a:ln w="38100">
            <a:solidFill>
              <a:schemeClr val="tx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it-IT"/>
          </a:p>
        </p:txBody>
      </p:sp>
      <p:grpSp>
        <p:nvGrpSpPr>
          <p:cNvPr id="64529" name="Group 17"/>
          <p:cNvGrpSpPr>
            <a:grpSpLocks/>
          </p:cNvGrpSpPr>
          <p:nvPr/>
        </p:nvGrpSpPr>
        <p:grpSpPr bwMode="auto">
          <a:xfrm>
            <a:off x="1692275" y="4792663"/>
            <a:ext cx="1019175" cy="1019175"/>
            <a:chOff x="945" y="1591"/>
            <a:chExt cx="642" cy="642"/>
          </a:xfrm>
        </p:grpSpPr>
        <p:sp>
          <p:nvSpPr>
            <p:cNvPr id="64530" name="Oval 18"/>
            <p:cNvSpPr>
              <a:spLocks noChangeAspect="1" noChangeArrowheads="1"/>
            </p:cNvSpPr>
            <p:nvPr/>
          </p:nvSpPr>
          <p:spPr bwMode="auto">
            <a:xfrm>
              <a:off x="945" y="1591"/>
              <a:ext cx="642" cy="642"/>
            </a:xfrm>
            <a:prstGeom prst="ellipse">
              <a:avLst/>
            </a:prstGeom>
            <a:gradFill rotWithShape="1">
              <a:gsLst>
                <a:gs pos="0">
                  <a:srgbClr val="66CCFF"/>
                </a:gs>
                <a:gs pos="100000">
                  <a:srgbClr val="171747"/>
                </a:gs>
              </a:gsLst>
              <a:lin ang="2700000" scaled="1"/>
            </a:gradFill>
            <a:ln w="38100">
              <a:solidFill>
                <a:schemeClr val="tx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it-IT"/>
            </a:p>
          </p:txBody>
        </p:sp>
        <p:sp>
          <p:nvSpPr>
            <p:cNvPr id="64531" name="Oval 19"/>
            <p:cNvSpPr>
              <a:spLocks noChangeArrowheads="1"/>
            </p:cNvSpPr>
            <p:nvPr/>
          </p:nvSpPr>
          <p:spPr bwMode="auto">
            <a:xfrm>
              <a:off x="1020" y="1661"/>
              <a:ext cx="499" cy="499"/>
            </a:xfrm>
            <a:prstGeom prst="ellipse">
              <a:avLst/>
            </a:prstGeom>
            <a:gradFill rotWithShape="1">
              <a:gsLst>
                <a:gs pos="0">
                  <a:srgbClr val="66CCFF"/>
                </a:gs>
                <a:gs pos="100000">
                  <a:srgbClr val="171747"/>
                </a:gs>
              </a:gsLst>
              <a:lin ang="2700000" scaled="1"/>
            </a:gradFill>
            <a:ln w="38100">
              <a:solidFill>
                <a:schemeClr val="tx2"/>
              </a:solidFill>
              <a:prstDash val="dash"/>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it-IT"/>
            </a:p>
          </p:txBody>
        </p:sp>
      </p:grpSp>
      <p:sp>
        <p:nvSpPr>
          <p:cNvPr id="64534" name="Line 20"/>
          <p:cNvSpPr>
            <a:spLocks noChangeShapeType="1"/>
          </p:cNvSpPr>
          <p:nvPr/>
        </p:nvSpPr>
        <p:spPr bwMode="auto">
          <a:xfrm flipV="1">
            <a:off x="898525" y="5305425"/>
            <a:ext cx="433388" cy="0"/>
          </a:xfrm>
          <a:prstGeom prst="line">
            <a:avLst/>
          </a:prstGeom>
          <a:noFill/>
          <a:ln w="38100">
            <a:solidFill>
              <a:schemeClr val="tx1"/>
            </a:solidFill>
            <a:round/>
            <a:headEnd type="triangle" w="med" len="med"/>
            <a:tailEnd/>
          </a:ln>
          <a:extLst>
            <a:ext uri="{909E8E84-426E-40DD-AFC4-6F175D3DCCD1}">
              <a14:hiddenFill xmlns:a14="http://schemas.microsoft.com/office/drawing/2010/main" xmlns="">
                <a:noFill/>
              </a14:hiddenFill>
            </a:ext>
          </a:extLst>
        </p:spPr>
        <p:txBody>
          <a:bodyPr lIns="90000" tIns="46800" rIns="90000" bIns="46800">
            <a:spAutoFit/>
          </a:bodyPr>
          <a:lstStyle/>
          <a:p>
            <a:endParaRPr lang="it-IT"/>
          </a:p>
        </p:txBody>
      </p:sp>
      <p:sp>
        <p:nvSpPr>
          <p:cNvPr id="64535" name="Freeform 23"/>
          <p:cNvSpPr>
            <a:spLocks/>
          </p:cNvSpPr>
          <p:nvPr/>
        </p:nvSpPr>
        <p:spPr bwMode="auto">
          <a:xfrm>
            <a:off x="287338" y="4800600"/>
            <a:ext cx="468312" cy="1008063"/>
          </a:xfrm>
          <a:custGeom>
            <a:avLst/>
            <a:gdLst>
              <a:gd name="T0" fmla="*/ 23 w 295"/>
              <a:gd name="T1" fmla="*/ 635 h 635"/>
              <a:gd name="T2" fmla="*/ 23 w 295"/>
              <a:gd name="T3" fmla="*/ 453 h 635"/>
              <a:gd name="T4" fmla="*/ 159 w 295"/>
              <a:gd name="T5" fmla="*/ 363 h 635"/>
              <a:gd name="T6" fmla="*/ 204 w 295"/>
              <a:gd name="T7" fmla="*/ 136 h 635"/>
              <a:gd name="T8" fmla="*/ 295 w 295"/>
              <a:gd name="T9" fmla="*/ 0 h 635"/>
            </a:gdLst>
            <a:ahLst/>
            <a:cxnLst>
              <a:cxn ang="0">
                <a:pos x="T0" y="T1"/>
              </a:cxn>
              <a:cxn ang="0">
                <a:pos x="T2" y="T3"/>
              </a:cxn>
              <a:cxn ang="0">
                <a:pos x="T4" y="T5"/>
              </a:cxn>
              <a:cxn ang="0">
                <a:pos x="T6" y="T7"/>
              </a:cxn>
              <a:cxn ang="0">
                <a:pos x="T8" y="T9"/>
              </a:cxn>
            </a:cxnLst>
            <a:rect l="0" t="0" r="r" b="b"/>
            <a:pathLst>
              <a:path w="295" h="635">
                <a:moveTo>
                  <a:pt x="23" y="635"/>
                </a:moveTo>
                <a:cubicBezTo>
                  <a:pt x="11" y="566"/>
                  <a:pt x="0" y="498"/>
                  <a:pt x="23" y="453"/>
                </a:cubicBezTo>
                <a:cubicBezTo>
                  <a:pt x="46" y="408"/>
                  <a:pt x="129" y="416"/>
                  <a:pt x="159" y="363"/>
                </a:cubicBezTo>
                <a:cubicBezTo>
                  <a:pt x="189" y="310"/>
                  <a:pt x="181" y="196"/>
                  <a:pt x="204" y="136"/>
                </a:cubicBezTo>
                <a:cubicBezTo>
                  <a:pt x="227" y="76"/>
                  <a:pt x="261" y="38"/>
                  <a:pt x="295" y="0"/>
                </a:cubicBezTo>
              </a:path>
            </a:pathLst>
          </a:custGeom>
          <a:noFill/>
          <a:ln w="38100"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it-IT"/>
          </a:p>
        </p:txBody>
      </p:sp>
      <p:sp>
        <p:nvSpPr>
          <p:cNvPr id="64536" name="Line 20"/>
          <p:cNvSpPr>
            <a:spLocks noChangeShapeType="1"/>
          </p:cNvSpPr>
          <p:nvPr/>
        </p:nvSpPr>
        <p:spPr bwMode="auto">
          <a:xfrm flipV="1">
            <a:off x="3059113" y="5305425"/>
            <a:ext cx="576262"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lIns="90000" tIns="46800" rIns="90000" bIns="46800">
            <a:spAutoFit/>
          </a:bodyPr>
          <a:lstStyle/>
          <a:p>
            <a:endParaRPr lang="it-IT"/>
          </a:p>
        </p:txBody>
      </p:sp>
      <p:sp>
        <p:nvSpPr>
          <p:cNvPr id="64537" name="Line 20"/>
          <p:cNvSpPr>
            <a:spLocks noChangeShapeType="1"/>
          </p:cNvSpPr>
          <p:nvPr/>
        </p:nvSpPr>
        <p:spPr bwMode="auto">
          <a:xfrm flipV="1">
            <a:off x="5003800" y="5305425"/>
            <a:ext cx="576263"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lIns="90000" tIns="46800" rIns="90000" bIns="46800">
            <a:spAutoFit/>
          </a:bodyPr>
          <a:lstStyle/>
          <a:p>
            <a:endParaRPr lang="it-IT"/>
          </a:p>
        </p:txBody>
      </p:sp>
      <p:sp>
        <p:nvSpPr>
          <p:cNvPr id="64538" name="AutoShape 26"/>
          <p:cNvSpPr>
            <a:spLocks/>
          </p:cNvSpPr>
          <p:nvPr/>
        </p:nvSpPr>
        <p:spPr bwMode="auto">
          <a:xfrm rot="5400000">
            <a:off x="4137025" y="708025"/>
            <a:ext cx="231775" cy="5616575"/>
          </a:xfrm>
          <a:prstGeom prst="leftBrace">
            <a:avLst>
              <a:gd name="adj1" fmla="val 201941"/>
              <a:gd name="adj2" fmla="val 50000"/>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it-IT"/>
          </a:p>
        </p:txBody>
      </p:sp>
      <p:grpSp>
        <p:nvGrpSpPr>
          <p:cNvPr id="64539" name="Group 27"/>
          <p:cNvGrpSpPr>
            <a:grpSpLocks/>
          </p:cNvGrpSpPr>
          <p:nvPr/>
        </p:nvGrpSpPr>
        <p:grpSpPr bwMode="auto">
          <a:xfrm>
            <a:off x="157163" y="1768475"/>
            <a:ext cx="8820150" cy="1084263"/>
            <a:chOff x="99" y="2179"/>
            <a:chExt cx="5556" cy="683"/>
          </a:xfrm>
        </p:grpSpPr>
        <p:sp>
          <p:nvSpPr>
            <p:cNvPr id="64540" name="Rectangle 28"/>
            <p:cNvSpPr>
              <a:spLocks noChangeArrowheads="1"/>
            </p:cNvSpPr>
            <p:nvPr/>
          </p:nvSpPr>
          <p:spPr bwMode="auto">
            <a:xfrm>
              <a:off x="99" y="2182"/>
              <a:ext cx="5556" cy="680"/>
            </a:xfrm>
            <a:prstGeom prst="rect">
              <a:avLst/>
            </a:prstGeom>
            <a:solidFill>
              <a:schemeClr val="accent1"/>
            </a:solidFill>
            <a:ln w="38100" algn="ctr">
              <a:solidFill>
                <a:srgbClr val="13264A"/>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nchor="ctr">
              <a:spAutoFit/>
            </a:bodyPr>
            <a:lstStyle/>
            <a:p>
              <a:endParaRPr lang="it-IT"/>
            </a:p>
          </p:txBody>
        </p:sp>
        <p:graphicFrame>
          <p:nvGraphicFramePr>
            <p:cNvPr id="64541" name="Object 4"/>
            <p:cNvGraphicFramePr>
              <a:graphicFrameLocks noChangeAspect="1"/>
            </p:cNvGraphicFramePr>
            <p:nvPr/>
          </p:nvGraphicFramePr>
          <p:xfrm>
            <a:off x="307" y="2430"/>
            <a:ext cx="1237" cy="320"/>
          </p:xfrm>
          <a:graphic>
            <a:graphicData uri="http://schemas.openxmlformats.org/presentationml/2006/ole">
              <p:oleObj spid="_x0000_s56341" name="Equation" r:id="rId4" imgW="1143000" imgH="292100" progId="">
                <p:embed/>
              </p:oleObj>
            </a:graphicData>
          </a:graphic>
        </p:graphicFrame>
        <p:sp>
          <p:nvSpPr>
            <p:cNvPr id="64542" name="Text Box 5"/>
            <p:cNvSpPr txBox="1">
              <a:spLocks noChangeArrowheads="1"/>
            </p:cNvSpPr>
            <p:nvPr/>
          </p:nvSpPr>
          <p:spPr bwMode="auto">
            <a:xfrm>
              <a:off x="1587" y="2391"/>
              <a:ext cx="4037" cy="40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lgn="ctr">
                  <a:solidFill>
                    <a:srgbClr val="75301B"/>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just">
                <a:spcBef>
                  <a:spcPct val="50000"/>
                </a:spcBef>
              </a:pPr>
              <a:r>
                <a:rPr lang="en-GB" sz="1800">
                  <a:solidFill>
                    <a:srgbClr val="13264A"/>
                  </a:solidFill>
                  <a:latin typeface="Verdana" pitchFamily="34" charset="0"/>
                </a:rPr>
                <a:t>ratio of the actual membrane surface </a:t>
              </a:r>
              <a:r>
                <a:rPr lang="en-GB" sz="1800" i="1">
                  <a:solidFill>
                    <a:srgbClr val="13264A"/>
                  </a:solidFill>
                  <a:latin typeface="Verdana" pitchFamily="34" charset="0"/>
                </a:rPr>
                <a:t>S</a:t>
              </a:r>
              <a:r>
                <a:rPr lang="en-GB" sz="1800" baseline="-25000">
                  <a:solidFill>
                    <a:srgbClr val="13264A"/>
                  </a:solidFill>
                  <a:latin typeface="Symbol" pitchFamily="18" charset="2"/>
                </a:rPr>
                <a:t>m</a:t>
              </a:r>
              <a:r>
                <a:rPr lang="en-GB" sz="1800">
                  <a:solidFill>
                    <a:srgbClr val="13264A"/>
                  </a:solidFill>
                  <a:latin typeface="Verdana" pitchFamily="34" charset="0"/>
                </a:rPr>
                <a:t> and the area of a sphere with the actual volume </a:t>
              </a:r>
              <a:r>
                <a:rPr lang="en-GB" sz="1800" i="1">
                  <a:solidFill>
                    <a:srgbClr val="13264A"/>
                  </a:solidFill>
                  <a:latin typeface="Verdana" pitchFamily="34" charset="0"/>
                </a:rPr>
                <a:t>V</a:t>
              </a:r>
              <a:r>
                <a:rPr lang="en-GB" sz="1800" baseline="-25000">
                  <a:solidFill>
                    <a:srgbClr val="13264A"/>
                  </a:solidFill>
                  <a:latin typeface="Verdana" pitchFamily="34" charset="0"/>
                </a:rPr>
                <a:t>c</a:t>
              </a:r>
              <a:r>
                <a:rPr lang="en-GB" sz="1800">
                  <a:solidFill>
                    <a:srgbClr val="13264A"/>
                  </a:solidFill>
                  <a:latin typeface="Verdana" pitchFamily="34" charset="0"/>
                </a:rPr>
                <a:t> of the core</a:t>
              </a:r>
            </a:p>
          </p:txBody>
        </p:sp>
        <p:sp>
          <p:nvSpPr>
            <p:cNvPr id="64543" name="Text Box 7"/>
            <p:cNvSpPr txBox="1">
              <a:spLocks noChangeArrowheads="1"/>
            </p:cNvSpPr>
            <p:nvPr/>
          </p:nvSpPr>
          <p:spPr bwMode="auto">
            <a:xfrm>
              <a:off x="136" y="2179"/>
              <a:ext cx="1473" cy="23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lgn="ctr">
                  <a:solidFill>
                    <a:srgbClr val="75301B"/>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just">
                <a:spcBef>
                  <a:spcPct val="50000"/>
                </a:spcBef>
              </a:pPr>
              <a:r>
                <a:rPr lang="en-GB" sz="1800" b="1">
                  <a:solidFill>
                    <a:srgbClr val="13264A"/>
                  </a:solidFill>
                  <a:latin typeface="Verdana" pitchFamily="34" charset="0"/>
                </a:rPr>
                <a:t>Reduced Surface</a:t>
              </a:r>
            </a:p>
          </p:txBody>
        </p:sp>
      </p:grpSp>
      <p:grpSp>
        <p:nvGrpSpPr>
          <p:cNvPr id="64548" name="Group 36"/>
          <p:cNvGrpSpPr>
            <a:grpSpLocks/>
          </p:cNvGrpSpPr>
          <p:nvPr/>
        </p:nvGrpSpPr>
        <p:grpSpPr bwMode="auto">
          <a:xfrm>
            <a:off x="7956550" y="5084763"/>
            <a:ext cx="1079500" cy="884237"/>
            <a:chOff x="4967" y="3417"/>
            <a:chExt cx="680" cy="557"/>
          </a:xfrm>
        </p:grpSpPr>
        <p:sp>
          <p:nvSpPr>
            <p:cNvPr id="64545" name="Text Box 23"/>
            <p:cNvSpPr txBox="1">
              <a:spLocks noChangeArrowheads="1"/>
            </p:cNvSpPr>
            <p:nvPr/>
          </p:nvSpPr>
          <p:spPr bwMode="auto">
            <a:xfrm>
              <a:off x="5190" y="3417"/>
              <a:ext cx="457"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lIns="90000" tIns="46800" rIns="90000" bIns="46800">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just">
                <a:spcBef>
                  <a:spcPct val="50000"/>
                </a:spcBef>
              </a:pPr>
              <a:r>
                <a:rPr lang="en-GB" sz="1600" b="1">
                  <a:solidFill>
                    <a:srgbClr val="3399FF"/>
                  </a:solidFill>
                  <a:latin typeface="Verdana" pitchFamily="34" charset="0"/>
                </a:rPr>
                <a:t>S</a:t>
              </a:r>
              <a:r>
                <a:rPr lang="en-GB" sz="1600" b="1" baseline="-25000">
                  <a:solidFill>
                    <a:srgbClr val="3399FF"/>
                  </a:solidFill>
                  <a:latin typeface="Symbol" pitchFamily="18" charset="2"/>
                </a:rPr>
                <a:t>m </a:t>
              </a:r>
              <a:r>
                <a:rPr lang="en-GB" sz="1600" b="1">
                  <a:solidFill>
                    <a:srgbClr val="3399FF"/>
                  </a:solidFill>
                  <a:latin typeface="Verdana" pitchFamily="34" charset="0"/>
                </a:rPr>
                <a:t>/2</a:t>
              </a:r>
            </a:p>
          </p:txBody>
        </p:sp>
        <p:sp>
          <p:nvSpPr>
            <p:cNvPr id="64546" name="Oval 14"/>
            <p:cNvSpPr>
              <a:spLocks noChangeArrowheads="1"/>
            </p:cNvSpPr>
            <p:nvPr/>
          </p:nvSpPr>
          <p:spPr bwMode="auto">
            <a:xfrm>
              <a:off x="4994" y="3620"/>
              <a:ext cx="342" cy="354"/>
            </a:xfrm>
            <a:prstGeom prst="ellipse">
              <a:avLst/>
            </a:prstGeom>
            <a:gradFill rotWithShape="1">
              <a:gsLst>
                <a:gs pos="0">
                  <a:srgbClr val="66CCFF"/>
                </a:gs>
                <a:gs pos="100000">
                  <a:srgbClr val="2F5E76"/>
                </a:gs>
              </a:gsLst>
              <a:lin ang="2700000" scaled="1"/>
            </a:gradFill>
            <a:ln w="38100" algn="ctr">
              <a:solidFill>
                <a:schemeClr val="accent2"/>
              </a:solidFill>
              <a:round/>
              <a:headEnd/>
              <a:tailEnd/>
            </a:ln>
          </p:spPr>
          <p:txBody>
            <a:bodyPr lIns="90000" tIns="46800" rIns="90000" bIns="46800" anchor="ctr">
              <a:spAutoFit/>
            </a:bodyPr>
            <a:lstStyle/>
            <a:p>
              <a:pPr algn="just">
                <a:spcBef>
                  <a:spcPct val="50000"/>
                </a:spcBef>
              </a:pPr>
              <a:endParaRPr lang="en-GB" sz="2000">
                <a:solidFill>
                  <a:srgbClr val="FFCC00"/>
                </a:solidFill>
                <a:latin typeface="Verdana" pitchFamily="34" charset="0"/>
              </a:endParaRPr>
            </a:p>
          </p:txBody>
        </p:sp>
        <p:sp>
          <p:nvSpPr>
            <p:cNvPr id="64547" name="Text Box 17"/>
            <p:cNvSpPr txBox="1">
              <a:spLocks noChangeArrowheads="1"/>
            </p:cNvSpPr>
            <p:nvPr/>
          </p:nvSpPr>
          <p:spPr bwMode="auto">
            <a:xfrm>
              <a:off x="4967" y="3702"/>
              <a:ext cx="409"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lIns="90000" tIns="46800" rIns="90000" bIns="46800">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just">
                <a:spcBef>
                  <a:spcPct val="50000"/>
                </a:spcBef>
              </a:pPr>
              <a:r>
                <a:rPr lang="en-GB" sz="1400" b="1">
                  <a:latin typeface="Verdana" pitchFamily="34" charset="0"/>
                </a:rPr>
                <a:t>V</a:t>
              </a:r>
              <a:r>
                <a:rPr lang="en-GB" sz="1400" b="1" baseline="-25000">
                  <a:latin typeface="Verdana" pitchFamily="34" charset="0"/>
                </a:rPr>
                <a:t>C</a:t>
              </a:r>
              <a:r>
                <a:rPr lang="en-GB" sz="1400" b="1">
                  <a:latin typeface="Verdana" pitchFamily="34" charset="0"/>
                </a:rPr>
                <a:t>/2</a:t>
              </a:r>
              <a:endParaRPr lang="en-GB" sz="1400" b="1" baseline="-25000">
                <a:latin typeface="Verdana" pitchFamily="34" charset="0"/>
              </a:endParaRPr>
            </a:p>
          </p:txBody>
        </p:sp>
      </p:grpSp>
      <p:grpSp>
        <p:nvGrpSpPr>
          <p:cNvPr id="64549" name="Group 37"/>
          <p:cNvGrpSpPr>
            <a:grpSpLocks/>
          </p:cNvGrpSpPr>
          <p:nvPr/>
        </p:nvGrpSpPr>
        <p:grpSpPr bwMode="auto">
          <a:xfrm>
            <a:off x="7667625" y="4273550"/>
            <a:ext cx="1079500" cy="884238"/>
            <a:chOff x="4967" y="3417"/>
            <a:chExt cx="680" cy="557"/>
          </a:xfrm>
        </p:grpSpPr>
        <p:sp>
          <p:nvSpPr>
            <p:cNvPr id="64550" name="Text Box 23"/>
            <p:cNvSpPr txBox="1">
              <a:spLocks noChangeArrowheads="1"/>
            </p:cNvSpPr>
            <p:nvPr/>
          </p:nvSpPr>
          <p:spPr bwMode="auto">
            <a:xfrm>
              <a:off x="5190" y="3417"/>
              <a:ext cx="457"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lIns="90000" tIns="46800" rIns="90000" bIns="46800">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just">
                <a:spcBef>
                  <a:spcPct val="50000"/>
                </a:spcBef>
              </a:pPr>
              <a:r>
                <a:rPr lang="en-GB" sz="1600" b="1">
                  <a:solidFill>
                    <a:srgbClr val="3399FF"/>
                  </a:solidFill>
                  <a:latin typeface="Verdana" pitchFamily="34" charset="0"/>
                </a:rPr>
                <a:t>S</a:t>
              </a:r>
              <a:r>
                <a:rPr lang="en-GB" sz="1600" b="1" baseline="-25000">
                  <a:solidFill>
                    <a:srgbClr val="3399FF"/>
                  </a:solidFill>
                  <a:latin typeface="Symbol" pitchFamily="18" charset="2"/>
                </a:rPr>
                <a:t>m </a:t>
              </a:r>
              <a:r>
                <a:rPr lang="en-GB" sz="1600" b="1">
                  <a:solidFill>
                    <a:srgbClr val="3399FF"/>
                  </a:solidFill>
                  <a:latin typeface="Verdana" pitchFamily="34" charset="0"/>
                </a:rPr>
                <a:t>/2</a:t>
              </a:r>
            </a:p>
          </p:txBody>
        </p:sp>
        <p:sp>
          <p:nvSpPr>
            <p:cNvPr id="64551" name="Oval 14"/>
            <p:cNvSpPr>
              <a:spLocks noChangeArrowheads="1"/>
            </p:cNvSpPr>
            <p:nvPr/>
          </p:nvSpPr>
          <p:spPr bwMode="auto">
            <a:xfrm>
              <a:off x="4994" y="3620"/>
              <a:ext cx="342" cy="354"/>
            </a:xfrm>
            <a:prstGeom prst="ellipse">
              <a:avLst/>
            </a:prstGeom>
            <a:gradFill rotWithShape="1">
              <a:gsLst>
                <a:gs pos="0">
                  <a:srgbClr val="66CCFF"/>
                </a:gs>
                <a:gs pos="100000">
                  <a:srgbClr val="2F5E76"/>
                </a:gs>
              </a:gsLst>
              <a:lin ang="2700000" scaled="1"/>
            </a:gradFill>
            <a:ln w="38100" algn="ctr">
              <a:solidFill>
                <a:schemeClr val="accent2"/>
              </a:solidFill>
              <a:round/>
              <a:headEnd/>
              <a:tailEnd/>
            </a:ln>
          </p:spPr>
          <p:txBody>
            <a:bodyPr lIns="90000" tIns="46800" rIns="90000" bIns="46800" anchor="ctr">
              <a:spAutoFit/>
            </a:bodyPr>
            <a:lstStyle/>
            <a:p>
              <a:pPr algn="just">
                <a:spcBef>
                  <a:spcPct val="50000"/>
                </a:spcBef>
              </a:pPr>
              <a:endParaRPr lang="en-GB" sz="2000">
                <a:solidFill>
                  <a:srgbClr val="FFCC00"/>
                </a:solidFill>
                <a:latin typeface="Verdana" pitchFamily="34" charset="0"/>
              </a:endParaRPr>
            </a:p>
          </p:txBody>
        </p:sp>
        <p:sp>
          <p:nvSpPr>
            <p:cNvPr id="64552" name="Text Box 17"/>
            <p:cNvSpPr txBox="1">
              <a:spLocks noChangeArrowheads="1"/>
            </p:cNvSpPr>
            <p:nvPr/>
          </p:nvSpPr>
          <p:spPr bwMode="auto">
            <a:xfrm>
              <a:off x="4967" y="3702"/>
              <a:ext cx="409"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lIns="90000" tIns="46800" rIns="90000" bIns="46800">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just">
                <a:spcBef>
                  <a:spcPct val="50000"/>
                </a:spcBef>
              </a:pPr>
              <a:r>
                <a:rPr lang="en-GB" sz="1400" b="1">
                  <a:latin typeface="Verdana" pitchFamily="34" charset="0"/>
                </a:rPr>
                <a:t>V</a:t>
              </a:r>
              <a:r>
                <a:rPr lang="en-GB" sz="1400" b="1" baseline="-25000">
                  <a:latin typeface="Verdana" pitchFamily="34" charset="0"/>
                </a:rPr>
                <a:t>C</a:t>
              </a:r>
              <a:r>
                <a:rPr lang="en-GB" sz="1400" b="1">
                  <a:latin typeface="Verdana" pitchFamily="34" charset="0"/>
                </a:rPr>
                <a:t>/2</a:t>
              </a:r>
              <a:endParaRPr lang="en-GB" sz="1400" b="1" baseline="-25000">
                <a:latin typeface="Verdana" pitchFamily="34" charset="0"/>
              </a:endParaRPr>
            </a:p>
          </p:txBody>
        </p:sp>
      </p:grpSp>
      <p:sp>
        <p:nvSpPr>
          <p:cNvPr id="64553" name="Text Box 9"/>
          <p:cNvSpPr txBox="1">
            <a:spLocks noChangeArrowheads="1"/>
          </p:cNvSpPr>
          <p:nvPr/>
        </p:nvSpPr>
        <p:spPr bwMode="auto">
          <a:xfrm>
            <a:off x="7019925" y="5924550"/>
            <a:ext cx="1247775" cy="457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lgn="ctr">
                <a:solidFill>
                  <a:srgbClr val="75301B"/>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just">
              <a:spcBef>
                <a:spcPct val="50000"/>
              </a:spcBef>
            </a:pPr>
            <a:r>
              <a:rPr lang="en-GB" sz="2400" b="1">
                <a:solidFill>
                  <a:srgbClr val="33CC33"/>
                </a:solidFill>
                <a:latin typeface="Times New Roman" pitchFamily="18" charset="0"/>
              </a:rPr>
              <a:t>Division</a:t>
            </a:r>
          </a:p>
        </p:txBody>
      </p:sp>
      <p:sp>
        <p:nvSpPr>
          <p:cNvPr id="64554" name="Text Box 10"/>
          <p:cNvSpPr txBox="1">
            <a:spLocks noChangeArrowheads="1"/>
          </p:cNvSpPr>
          <p:nvPr/>
        </p:nvSpPr>
        <p:spPr bwMode="auto">
          <a:xfrm>
            <a:off x="455613" y="5702300"/>
            <a:ext cx="1339850" cy="822325"/>
          </a:xfrm>
          <a:prstGeom prst="rect">
            <a:avLst/>
          </a:prstGeom>
          <a:solidFill>
            <a:schemeClr val="bg1"/>
          </a:solidFill>
          <a:ln>
            <a:noFill/>
          </a:ln>
          <a:effectLst/>
          <a:extLst>
            <a:ext uri="{91240B29-F687-4F45-9708-019B960494DF}">
              <a14:hiddenLine xmlns:a14="http://schemas.microsoft.com/office/drawing/2010/main" xmlns="" w="9525" algn="ctr">
                <a:solidFill>
                  <a:srgbClr val="75301B"/>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GB" sz="2400" b="1">
                <a:solidFill>
                  <a:srgbClr val="FF3300"/>
                </a:solidFill>
                <a:latin typeface="Times New Roman" pitchFamily="18" charset="0"/>
              </a:rPr>
              <a:t>Osmotic </a:t>
            </a:r>
            <a:br>
              <a:rPr lang="en-GB" sz="2400" b="1">
                <a:solidFill>
                  <a:srgbClr val="FF3300"/>
                </a:solidFill>
                <a:latin typeface="Times New Roman" pitchFamily="18" charset="0"/>
              </a:rPr>
            </a:br>
            <a:r>
              <a:rPr lang="en-GB" sz="2400" b="1">
                <a:solidFill>
                  <a:srgbClr val="FF3300"/>
                </a:solidFill>
                <a:latin typeface="Times New Roman" pitchFamily="18" charset="0"/>
              </a:rPr>
              <a:t>Crisis</a:t>
            </a:r>
          </a:p>
        </p:txBody>
      </p:sp>
      <p:sp>
        <p:nvSpPr>
          <p:cNvPr id="64555" name="Rectangle 43"/>
          <p:cNvSpPr>
            <a:spLocks noGrp="1" noChangeArrowheads="1"/>
          </p:cNvSpPr>
          <p:nvPr>
            <p:ph type="title"/>
          </p:nvPr>
        </p:nvSpPr>
        <p:spPr/>
        <p:txBody>
          <a:bodyPr/>
          <a:lstStyle/>
          <a:p>
            <a:r>
              <a:rPr lang="en-GB" sz="3600" dirty="0" smtClean="0"/>
              <a:t>Stability of closed membrane</a:t>
            </a:r>
          </a:p>
        </p:txBody>
      </p:sp>
    </p:spTree>
    <p:extLst>
      <p:ext uri="{BB962C8B-B14F-4D97-AF65-F5344CB8AC3E}">
        <p14:creationId xmlns:p14="http://schemas.microsoft.com/office/powerpoint/2010/main" xmlns="" val="33037976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Vesicle division</a:t>
            </a:r>
            <a:endParaRPr lang="en-US" dirty="0"/>
          </a:p>
        </p:txBody>
      </p:sp>
      <p:pic>
        <p:nvPicPr>
          <p:cNvPr id="7065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483768" y="1844824"/>
            <a:ext cx="4263841" cy="46428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CasellaDiTesto 2"/>
          <p:cNvSpPr txBox="1"/>
          <p:nvPr/>
        </p:nvSpPr>
        <p:spPr>
          <a:xfrm>
            <a:off x="444970" y="2360960"/>
            <a:ext cx="1773339" cy="523220"/>
          </a:xfrm>
          <a:prstGeom prst="rect">
            <a:avLst/>
          </a:prstGeom>
          <a:noFill/>
        </p:spPr>
        <p:txBody>
          <a:bodyPr wrap="square" rtlCol="0">
            <a:spAutoFit/>
          </a:bodyPr>
          <a:lstStyle/>
          <a:p>
            <a:r>
              <a:rPr lang="en-US" sz="1400" dirty="0" smtClean="0"/>
              <a:t>Small </a:t>
            </a:r>
            <a:r>
              <a:rPr lang="en-US" sz="1400" dirty="0" err="1" smtClean="0"/>
              <a:t>unilammellar</a:t>
            </a:r>
            <a:r>
              <a:rPr lang="en-US" sz="1400" dirty="0" smtClean="0"/>
              <a:t> vesicles</a:t>
            </a:r>
            <a:endParaRPr lang="en-US" sz="1400" dirty="0"/>
          </a:p>
        </p:txBody>
      </p:sp>
      <p:sp>
        <p:nvSpPr>
          <p:cNvPr id="5" name="CasellaDiTesto 4"/>
          <p:cNvSpPr txBox="1"/>
          <p:nvPr/>
        </p:nvSpPr>
        <p:spPr>
          <a:xfrm>
            <a:off x="494405" y="3789040"/>
            <a:ext cx="1773339" cy="523220"/>
          </a:xfrm>
          <a:prstGeom prst="rect">
            <a:avLst/>
          </a:prstGeom>
          <a:noFill/>
        </p:spPr>
        <p:txBody>
          <a:bodyPr wrap="square" rtlCol="0">
            <a:spAutoFit/>
          </a:bodyPr>
          <a:lstStyle/>
          <a:p>
            <a:r>
              <a:rPr lang="en-US" sz="1400" dirty="0" smtClean="0"/>
              <a:t>Giant </a:t>
            </a:r>
            <a:r>
              <a:rPr lang="en-US" sz="1400" dirty="0" err="1" smtClean="0"/>
              <a:t>uni-lammellar</a:t>
            </a:r>
            <a:r>
              <a:rPr lang="en-US" sz="1400" dirty="0" smtClean="0"/>
              <a:t> vesicles</a:t>
            </a:r>
            <a:endParaRPr lang="en-US" sz="1400" dirty="0"/>
          </a:p>
        </p:txBody>
      </p:sp>
      <p:sp>
        <p:nvSpPr>
          <p:cNvPr id="6" name="CasellaDiTesto 5"/>
          <p:cNvSpPr txBox="1"/>
          <p:nvPr/>
        </p:nvSpPr>
        <p:spPr>
          <a:xfrm>
            <a:off x="7020272" y="3769876"/>
            <a:ext cx="1944216" cy="523220"/>
          </a:xfrm>
          <a:prstGeom prst="rect">
            <a:avLst/>
          </a:prstGeom>
          <a:noFill/>
        </p:spPr>
        <p:txBody>
          <a:bodyPr wrap="square" rtlCol="0">
            <a:spAutoFit/>
          </a:bodyPr>
          <a:lstStyle/>
          <a:p>
            <a:r>
              <a:rPr lang="en-US" sz="1400" dirty="0" smtClean="0"/>
              <a:t>Giant multi-</a:t>
            </a:r>
            <a:r>
              <a:rPr lang="en-US" sz="1400" dirty="0" err="1" smtClean="0"/>
              <a:t>lammellar</a:t>
            </a:r>
            <a:r>
              <a:rPr lang="en-US" sz="1400" dirty="0" smtClean="0"/>
              <a:t> vesicles</a:t>
            </a:r>
            <a:endParaRPr lang="en-US" sz="1400" dirty="0"/>
          </a:p>
        </p:txBody>
      </p:sp>
      <p:sp>
        <p:nvSpPr>
          <p:cNvPr id="7" name="CasellaDiTesto 6"/>
          <p:cNvSpPr txBox="1"/>
          <p:nvPr/>
        </p:nvSpPr>
        <p:spPr>
          <a:xfrm>
            <a:off x="3347864" y="6464369"/>
            <a:ext cx="2811411" cy="276999"/>
          </a:xfrm>
          <a:prstGeom prst="rect">
            <a:avLst/>
          </a:prstGeom>
          <a:noFill/>
        </p:spPr>
        <p:txBody>
          <a:bodyPr wrap="none" rtlCol="0">
            <a:spAutoFit/>
          </a:bodyPr>
          <a:lstStyle/>
          <a:p>
            <a:r>
              <a:rPr lang="en-US" sz="1200" b="1" dirty="0" smtClean="0"/>
              <a:t>Stano P, </a:t>
            </a:r>
            <a:r>
              <a:rPr lang="en-US" sz="1200" b="1" i="1" dirty="0" err="1" smtClean="0"/>
              <a:t>ChemComm</a:t>
            </a:r>
            <a:r>
              <a:rPr lang="en-US" sz="1200" b="1" i="1" dirty="0" smtClean="0"/>
              <a:t> (</a:t>
            </a:r>
            <a:r>
              <a:rPr lang="en-US" sz="1200" b="1" dirty="0" smtClean="0"/>
              <a:t>2010) 46 3639</a:t>
            </a:r>
            <a:endParaRPr lang="en-US" sz="1200" b="1" dirty="0"/>
          </a:p>
        </p:txBody>
      </p:sp>
    </p:spTree>
    <p:extLst>
      <p:ext uri="{BB962C8B-B14F-4D97-AF65-F5344CB8AC3E}">
        <p14:creationId xmlns:p14="http://schemas.microsoft.com/office/powerpoint/2010/main" xmlns="" val="24199567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Growth control coefficient</a:t>
            </a:r>
            <a:endParaRPr lang="en-US" dirty="0"/>
          </a:p>
        </p:txBody>
      </p:sp>
      <p:pic>
        <p:nvPicPr>
          <p:cNvPr id="3" name="Immagine 2"/>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34835" y="1563444"/>
            <a:ext cx="4929653" cy="2801660"/>
          </a:xfrm>
          <a:prstGeom prst="rect">
            <a:avLst/>
          </a:prstGeom>
          <a:noFill/>
          <a:ln>
            <a:noFill/>
          </a:ln>
        </p:spPr>
      </p:pic>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ggetto 4"/>
          <p:cNvGraphicFramePr>
            <a:graphicFrameLocks noChangeAspect="1"/>
          </p:cNvGraphicFramePr>
          <p:nvPr>
            <p:extLst>
              <p:ext uri="{D42A27DB-BD31-4B8C-83A1-F6EECF244321}">
                <p14:modId xmlns:p14="http://schemas.microsoft.com/office/powerpoint/2010/main" xmlns="" val="3355111269"/>
              </p:ext>
            </p:extLst>
          </p:nvPr>
        </p:nvGraphicFramePr>
        <p:xfrm>
          <a:off x="296393" y="1628800"/>
          <a:ext cx="3771551" cy="955923"/>
        </p:xfrm>
        <a:graphic>
          <a:graphicData uri="http://schemas.openxmlformats.org/presentationml/2006/ole">
            <p:oleObj spid="_x0000_s57355" r:id="rId4" imgW="2120900" imgH="508000" progId="">
              <p:embed/>
            </p:oleObj>
          </a:graphicData>
        </a:graphic>
      </p:graphicFrame>
      <p:sp>
        <p:nvSpPr>
          <p:cNvPr id="6" name="CasellaDiTesto 5"/>
          <p:cNvSpPr txBox="1"/>
          <p:nvPr/>
        </p:nvSpPr>
        <p:spPr>
          <a:xfrm>
            <a:off x="179512" y="2876743"/>
            <a:ext cx="3672408" cy="1323439"/>
          </a:xfrm>
          <a:prstGeom prst="rect">
            <a:avLst/>
          </a:prstGeom>
          <a:noFill/>
        </p:spPr>
        <p:txBody>
          <a:bodyPr wrap="square" rtlCol="0">
            <a:spAutoFit/>
          </a:bodyPr>
          <a:lstStyle/>
          <a:p>
            <a:pPr algn="just"/>
            <a:r>
              <a:rPr lang="it-IT" sz="1600" i="1" dirty="0">
                <a:sym typeface="Symbol"/>
              </a:rPr>
              <a:t></a:t>
            </a:r>
            <a:r>
              <a:rPr lang="en-GB" sz="1600" dirty="0" smtClean="0"/>
              <a:t> is a dimensionless </a:t>
            </a:r>
            <a:r>
              <a:rPr lang="en-GB" sz="1600" dirty="0"/>
              <a:t>observable is defined </a:t>
            </a:r>
            <a:r>
              <a:rPr lang="en-US" sz="1600" dirty="0"/>
              <a:t>as the ratio between the relative velocities of variation of </a:t>
            </a:r>
            <a:r>
              <a:rPr lang="en-US" sz="1600" dirty="0" smtClean="0"/>
              <a:t>core volume </a:t>
            </a:r>
            <a:r>
              <a:rPr lang="en-US" sz="1600" dirty="0"/>
              <a:t>and </a:t>
            </a:r>
            <a:r>
              <a:rPr lang="en-US" sz="1600" dirty="0" smtClean="0"/>
              <a:t>membrane surface of a vesicle</a:t>
            </a:r>
            <a:endParaRPr lang="en-US" sz="1600" dirty="0"/>
          </a:p>
        </p:txBody>
      </p:sp>
      <p:sp>
        <p:nvSpPr>
          <p:cNvPr id="7" name="Ovale 6"/>
          <p:cNvSpPr/>
          <p:nvPr/>
        </p:nvSpPr>
        <p:spPr>
          <a:xfrm>
            <a:off x="3347864" y="5229200"/>
            <a:ext cx="792088" cy="792088"/>
          </a:xfrm>
          <a:prstGeom prst="ellipse">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13500000" scaled="1"/>
            <a:tileRect/>
          </a:gra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e 7"/>
          <p:cNvSpPr/>
          <p:nvPr/>
        </p:nvSpPr>
        <p:spPr>
          <a:xfrm>
            <a:off x="6372200" y="5517232"/>
            <a:ext cx="792088" cy="792088"/>
          </a:xfrm>
          <a:prstGeom prst="ellipse">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13500000" scaled="1"/>
            <a:tileRect/>
          </a:gra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e 8"/>
          <p:cNvSpPr/>
          <p:nvPr/>
        </p:nvSpPr>
        <p:spPr>
          <a:xfrm>
            <a:off x="7596336" y="5013176"/>
            <a:ext cx="792088" cy="792088"/>
          </a:xfrm>
          <a:prstGeom prst="ellipse">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13500000" scaled="1"/>
            <a:tileRect/>
          </a:gra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Connettore 2 10"/>
          <p:cNvCxnSpPr/>
          <p:nvPr/>
        </p:nvCxnSpPr>
        <p:spPr bwMode="auto">
          <a:xfrm>
            <a:off x="5004048" y="5921660"/>
            <a:ext cx="576064" cy="0"/>
          </a:xfrm>
          <a:prstGeom prst="straightConnector1">
            <a:avLst/>
          </a:prstGeom>
          <a:solidFill>
            <a:schemeClr val="accent1"/>
          </a:solidFill>
          <a:ln w="5715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2" name="CasellaDiTesto 11"/>
          <p:cNvSpPr txBox="1"/>
          <p:nvPr/>
        </p:nvSpPr>
        <p:spPr>
          <a:xfrm>
            <a:off x="4932040" y="5301208"/>
            <a:ext cx="742512" cy="523220"/>
          </a:xfrm>
          <a:prstGeom prst="rect">
            <a:avLst/>
          </a:prstGeom>
          <a:noFill/>
        </p:spPr>
        <p:txBody>
          <a:bodyPr wrap="none" rtlCol="0">
            <a:spAutoFit/>
          </a:bodyPr>
          <a:lstStyle/>
          <a:p>
            <a:r>
              <a:rPr lang="en-US" sz="2800" dirty="0" smtClean="0">
                <a:sym typeface="Symbol"/>
              </a:rPr>
              <a:t>=1</a:t>
            </a:r>
            <a:endParaRPr lang="en-US" sz="2800" dirty="0"/>
          </a:p>
        </p:txBody>
      </p:sp>
      <p:cxnSp>
        <p:nvCxnSpPr>
          <p:cNvPr id="14" name="Connettore 1 13"/>
          <p:cNvCxnSpPr/>
          <p:nvPr/>
        </p:nvCxnSpPr>
        <p:spPr bwMode="auto">
          <a:xfrm>
            <a:off x="683568" y="4437112"/>
            <a:ext cx="7848872" cy="0"/>
          </a:xfrm>
          <a:prstGeom prst="line">
            <a:avLst/>
          </a:prstGeom>
          <a:solidFill>
            <a:schemeClr val="accent1"/>
          </a:solidFill>
          <a:ln w="9525" cap="flat" cmpd="sng" algn="ctr">
            <a:solidFill>
              <a:srgbClr val="001B5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8" name="CasellaDiTesto 17"/>
          <p:cNvSpPr txBox="1"/>
          <p:nvPr/>
        </p:nvSpPr>
        <p:spPr>
          <a:xfrm>
            <a:off x="1259632" y="4437112"/>
            <a:ext cx="6840760" cy="523220"/>
          </a:xfrm>
          <a:prstGeom prst="rect">
            <a:avLst/>
          </a:prstGeom>
          <a:noFill/>
        </p:spPr>
        <p:txBody>
          <a:bodyPr wrap="square" rtlCol="0">
            <a:spAutoFit/>
          </a:bodyPr>
          <a:lstStyle/>
          <a:p>
            <a:r>
              <a:rPr lang="en-US" sz="2800" dirty="0" err="1"/>
              <a:t>Protocells</a:t>
            </a:r>
            <a:r>
              <a:rPr lang="en-US" sz="2800" dirty="0"/>
              <a:t> stationary reproduction</a:t>
            </a:r>
          </a:p>
        </p:txBody>
      </p:sp>
      <p:sp>
        <p:nvSpPr>
          <p:cNvPr id="15" name="Text Box 50"/>
          <p:cNvSpPr txBox="1">
            <a:spLocks noChangeArrowheads="1"/>
          </p:cNvSpPr>
          <p:nvPr/>
        </p:nvSpPr>
        <p:spPr bwMode="auto">
          <a:xfrm>
            <a:off x="2771800" y="6453336"/>
            <a:ext cx="5472608" cy="2791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lIns="90000" tIns="46800" rIns="90000" bIns="46800">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just">
              <a:spcBef>
                <a:spcPct val="10000"/>
              </a:spcBef>
            </a:pPr>
            <a:r>
              <a:rPr lang="fr-FR" sz="1200" b="1" dirty="0" smtClean="0">
                <a:solidFill>
                  <a:srgbClr val="13264A"/>
                </a:solidFill>
                <a:latin typeface="Verdana" pitchFamily="34" charset="0"/>
              </a:rPr>
              <a:t>Mavelli </a:t>
            </a:r>
            <a:r>
              <a:rPr lang="fr-FR" sz="1200" b="1" dirty="0">
                <a:solidFill>
                  <a:srgbClr val="13264A"/>
                </a:solidFill>
                <a:latin typeface="Verdana" pitchFamily="34" charset="0"/>
              </a:rPr>
              <a:t>F, Ruiz-</a:t>
            </a:r>
            <a:r>
              <a:rPr lang="fr-FR" sz="1200" b="1" dirty="0" err="1">
                <a:solidFill>
                  <a:srgbClr val="13264A"/>
                </a:solidFill>
                <a:latin typeface="Verdana" pitchFamily="34" charset="0"/>
              </a:rPr>
              <a:t>Mirazo</a:t>
            </a:r>
            <a:r>
              <a:rPr lang="fr-FR" sz="1200" b="1" dirty="0">
                <a:solidFill>
                  <a:srgbClr val="13264A"/>
                </a:solidFill>
                <a:latin typeface="Verdana" pitchFamily="34" charset="0"/>
              </a:rPr>
              <a:t> K , (2013) </a:t>
            </a:r>
            <a:r>
              <a:rPr lang="fr-FR" sz="1200" b="1" dirty="0" err="1">
                <a:solidFill>
                  <a:srgbClr val="13264A"/>
                </a:solidFill>
                <a:latin typeface="Verdana" pitchFamily="34" charset="0"/>
              </a:rPr>
              <a:t>Integr</a:t>
            </a:r>
            <a:r>
              <a:rPr lang="fr-FR" sz="1200" b="1" dirty="0">
                <a:solidFill>
                  <a:srgbClr val="13264A"/>
                </a:solidFill>
                <a:latin typeface="Verdana" pitchFamily="34" charset="0"/>
              </a:rPr>
              <a:t>. </a:t>
            </a:r>
            <a:r>
              <a:rPr lang="fr-FR" sz="1200" b="1" dirty="0" err="1">
                <a:solidFill>
                  <a:srgbClr val="13264A"/>
                </a:solidFill>
                <a:latin typeface="Verdana" pitchFamily="34" charset="0"/>
              </a:rPr>
              <a:t>Biol</a:t>
            </a:r>
            <a:r>
              <a:rPr lang="fr-FR" sz="1200" b="1" dirty="0">
                <a:solidFill>
                  <a:srgbClr val="13264A"/>
                </a:solidFill>
                <a:latin typeface="Verdana" pitchFamily="34" charset="0"/>
              </a:rPr>
              <a:t>., 5, 324-341</a:t>
            </a:r>
            <a:endParaRPr lang="en-GB" sz="1200" b="1" dirty="0">
              <a:solidFill>
                <a:srgbClr val="13264A"/>
              </a:solidFill>
              <a:latin typeface="Verdana" pitchFamily="34" charset="0"/>
            </a:endParaRPr>
          </a:p>
        </p:txBody>
      </p:sp>
      <p:pic>
        <p:nvPicPr>
          <p:cNvPr id="19" name="Immagine 18"/>
          <p:cNvPicPr/>
          <p:nvPr/>
        </p:nvPicPr>
        <p:blipFill rotWithShape="1">
          <a:blip r:embed="rId5">
            <a:extLst>
              <a:ext uri="{28A0092B-C50C-407E-A947-70E740481C1C}">
                <a14:useLocalDpi xmlns:a14="http://schemas.microsoft.com/office/drawing/2010/main" xmlns="" val="0"/>
              </a:ext>
            </a:extLst>
          </a:blip>
          <a:srcRect l="50648" r="5739" b="47838"/>
          <a:stretch/>
        </p:blipFill>
        <p:spPr bwMode="auto">
          <a:xfrm>
            <a:off x="107504" y="4581128"/>
            <a:ext cx="2449288" cy="2316651"/>
          </a:xfrm>
          <a:prstGeom prst="rect">
            <a:avLst/>
          </a:prstGeom>
          <a:noFill/>
          <a:ln>
            <a:noFill/>
          </a:ln>
        </p:spPr>
      </p:pic>
    </p:spTree>
    <p:extLst>
      <p:ext uri="{BB962C8B-B14F-4D97-AF65-F5344CB8AC3E}">
        <p14:creationId xmlns:p14="http://schemas.microsoft.com/office/powerpoint/2010/main" xmlns="" val="18972252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Osmotic synchronization</a:t>
            </a:r>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 name="Oggetto 3"/>
          <p:cNvGraphicFramePr>
            <a:graphicFrameLocks noChangeAspect="1"/>
          </p:cNvGraphicFramePr>
          <p:nvPr>
            <p:extLst>
              <p:ext uri="{D42A27DB-BD31-4B8C-83A1-F6EECF244321}">
                <p14:modId xmlns:p14="http://schemas.microsoft.com/office/powerpoint/2010/main" xmlns="" val="3586216536"/>
              </p:ext>
            </p:extLst>
          </p:nvPr>
        </p:nvGraphicFramePr>
        <p:xfrm>
          <a:off x="1354257" y="2755776"/>
          <a:ext cx="6674127" cy="817240"/>
        </p:xfrm>
        <a:graphic>
          <a:graphicData uri="http://schemas.openxmlformats.org/presentationml/2006/ole">
            <p:oleObj spid="_x0000_s55328" r:id="rId3" imgW="3733800" imgH="457200" progId="">
              <p:embed/>
            </p:oleObj>
          </a:graphicData>
        </a:graphic>
      </p:graphicFrame>
      <p:sp>
        <p:nvSpPr>
          <p:cNvPr id="5"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8"/>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10"/>
          <p:cNvSpPr>
            <a:spLocks noChangeArrowheads="1"/>
          </p:cNvSpPr>
          <p:nvPr/>
        </p:nvSpPr>
        <p:spPr bwMode="auto">
          <a:xfrm>
            <a:off x="304800" y="3048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 name="Oggetto 9"/>
          <p:cNvGraphicFramePr>
            <a:graphicFrameLocks noChangeAspect="1"/>
          </p:cNvGraphicFramePr>
          <p:nvPr>
            <p:extLst>
              <p:ext uri="{D42A27DB-BD31-4B8C-83A1-F6EECF244321}">
                <p14:modId xmlns:p14="http://schemas.microsoft.com/office/powerpoint/2010/main" xmlns="" val="4271985733"/>
              </p:ext>
            </p:extLst>
          </p:nvPr>
        </p:nvGraphicFramePr>
        <p:xfrm>
          <a:off x="726410" y="4149077"/>
          <a:ext cx="1590367" cy="786043"/>
        </p:xfrm>
        <a:graphic>
          <a:graphicData uri="http://schemas.openxmlformats.org/presentationml/2006/ole">
            <p:oleObj spid="_x0000_s55329" r:id="rId4" imgW="1104421" imgH="545863" progId="">
              <p:embed/>
            </p:oleObj>
          </a:graphicData>
        </a:graphic>
      </p:graphicFrame>
      <p:sp>
        <p:nvSpPr>
          <p:cNvPr id="11"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 name="Oggetto 11"/>
          <p:cNvGraphicFramePr>
            <a:graphicFrameLocks noChangeAspect="1"/>
          </p:cNvGraphicFramePr>
          <p:nvPr>
            <p:extLst>
              <p:ext uri="{D42A27DB-BD31-4B8C-83A1-F6EECF244321}">
                <p14:modId xmlns:p14="http://schemas.microsoft.com/office/powerpoint/2010/main" xmlns="" val="1603704914"/>
              </p:ext>
            </p:extLst>
          </p:nvPr>
        </p:nvGraphicFramePr>
        <p:xfrm>
          <a:off x="341779" y="5327487"/>
          <a:ext cx="2743201" cy="621793"/>
        </p:xfrm>
        <a:graphic>
          <a:graphicData uri="http://schemas.openxmlformats.org/presentationml/2006/ole">
            <p:oleObj spid="_x0000_s55330" r:id="rId5" imgW="1905000" imgH="431800" progId="">
              <p:embed/>
            </p:oleObj>
          </a:graphicData>
        </a:graphic>
      </p:graphicFrame>
      <p:sp>
        <p:nvSpPr>
          <p:cNvPr id="13" name="CasellaDiTesto 12"/>
          <p:cNvSpPr txBox="1"/>
          <p:nvPr/>
        </p:nvSpPr>
        <p:spPr>
          <a:xfrm>
            <a:off x="3131840" y="4077072"/>
            <a:ext cx="5616624" cy="738664"/>
          </a:xfrm>
          <a:prstGeom prst="rect">
            <a:avLst/>
          </a:prstGeom>
          <a:noFill/>
        </p:spPr>
        <p:txBody>
          <a:bodyPr wrap="square" rtlCol="0">
            <a:spAutoFit/>
          </a:bodyPr>
          <a:lstStyle/>
          <a:p>
            <a:pPr lvl="0" algn="just"/>
            <a:r>
              <a:rPr lang="en-US" sz="1400" dirty="0" smtClean="0">
                <a:latin typeface="Verdana" pitchFamily="34" charset="0"/>
                <a:ea typeface="Verdana" pitchFamily="34" charset="0"/>
                <a:cs typeface="Verdana" pitchFamily="34" charset="0"/>
              </a:rPr>
              <a:t>different </a:t>
            </a:r>
            <a:r>
              <a:rPr lang="en-US" sz="1400" dirty="0">
                <a:latin typeface="Verdana" pitchFamily="34" charset="0"/>
                <a:ea typeface="Verdana" pitchFamily="34" charset="0"/>
                <a:cs typeface="Verdana" pitchFamily="34" charset="0"/>
              </a:rPr>
              <a:t>metabolic steps occurring inside the </a:t>
            </a:r>
            <a:r>
              <a:rPr lang="en-US" sz="1400" dirty="0" err="1">
                <a:latin typeface="Verdana" pitchFamily="34" charset="0"/>
                <a:ea typeface="Verdana" pitchFamily="34" charset="0"/>
                <a:cs typeface="Verdana" pitchFamily="34" charset="0"/>
              </a:rPr>
              <a:t>protocell</a:t>
            </a:r>
            <a:r>
              <a:rPr lang="en-US" sz="1400" dirty="0">
                <a:latin typeface="Verdana" pitchFamily="34" charset="0"/>
                <a:ea typeface="Verdana" pitchFamily="34" charset="0"/>
                <a:cs typeface="Verdana" pitchFamily="34" charset="0"/>
              </a:rPr>
              <a:t>, each at a particular rate </a:t>
            </a:r>
            <a:r>
              <a:rPr lang="en-US" sz="1400" i="1" dirty="0">
                <a:latin typeface="Verdana" pitchFamily="34" charset="0"/>
                <a:ea typeface="Verdana" pitchFamily="34" charset="0"/>
                <a:cs typeface="Verdana" pitchFamily="34" charset="0"/>
              </a:rPr>
              <a:t>r</a:t>
            </a:r>
            <a:r>
              <a:rPr lang="it-IT" sz="1400" baseline="-25000" dirty="0">
                <a:latin typeface="Verdana" pitchFamily="34" charset="0"/>
                <a:ea typeface="Verdana" pitchFamily="34" charset="0"/>
                <a:cs typeface="Verdana" pitchFamily="34" charset="0"/>
                <a:sym typeface="Symbol"/>
              </a:rPr>
              <a:t></a:t>
            </a:r>
            <a:r>
              <a:rPr lang="en-GB" sz="1400" dirty="0">
                <a:latin typeface="Verdana" pitchFamily="34" charset="0"/>
                <a:ea typeface="Verdana" pitchFamily="34" charset="0"/>
                <a:cs typeface="Verdana" pitchFamily="34" charset="0"/>
              </a:rPr>
              <a:t>,</a:t>
            </a:r>
            <a:r>
              <a:rPr lang="en-US" sz="1400" dirty="0">
                <a:latin typeface="Verdana" pitchFamily="34" charset="0"/>
                <a:ea typeface="Verdana" pitchFamily="34" charset="0"/>
                <a:cs typeface="Verdana" pitchFamily="34" charset="0"/>
              </a:rPr>
              <a:t> with </a:t>
            </a:r>
            <a:r>
              <a:rPr lang="en-GB" sz="1400" dirty="0">
                <a:latin typeface="Verdana" pitchFamily="34" charset="0"/>
                <a:ea typeface="Verdana" pitchFamily="34" charset="0"/>
                <a:cs typeface="Verdana" pitchFamily="34" charset="0"/>
              </a:rPr>
              <a:t>a </a:t>
            </a:r>
            <a:r>
              <a:rPr lang="en-US" sz="1400" dirty="0">
                <a:latin typeface="Verdana" pitchFamily="34" charset="0"/>
                <a:ea typeface="Verdana" pitchFamily="34" charset="0"/>
                <a:cs typeface="Verdana" pitchFamily="34" charset="0"/>
              </a:rPr>
              <a:t>net number of molecules produced or </a:t>
            </a:r>
            <a:r>
              <a:rPr lang="en-US" sz="1400" dirty="0" smtClean="0">
                <a:latin typeface="Verdana" pitchFamily="34" charset="0"/>
                <a:ea typeface="Verdana" pitchFamily="34" charset="0"/>
                <a:cs typeface="Verdana" pitchFamily="34" charset="0"/>
              </a:rPr>
              <a:t>consumed </a:t>
            </a:r>
            <a:r>
              <a:rPr lang="en-US" sz="1400" dirty="0" smtClean="0">
                <a:latin typeface="Verdana" pitchFamily="34" charset="0"/>
                <a:ea typeface="Verdana" pitchFamily="34" charset="0"/>
                <a:cs typeface="Verdana" pitchFamily="34" charset="0"/>
                <a:sym typeface="Symbol"/>
              </a:rPr>
              <a:t></a:t>
            </a:r>
            <a:r>
              <a:rPr lang="en-US" sz="1400" i="1" dirty="0" smtClean="0">
                <a:latin typeface="Verdana" pitchFamily="34" charset="0"/>
                <a:ea typeface="Verdana" pitchFamily="34" charset="0"/>
                <a:cs typeface="Verdana" pitchFamily="34" charset="0"/>
                <a:sym typeface="Symbol"/>
              </a:rPr>
              <a:t>m</a:t>
            </a:r>
            <a:r>
              <a:rPr lang="en-US" sz="1400" baseline="-25000" dirty="0" smtClean="0">
                <a:latin typeface="Verdana" pitchFamily="34" charset="0"/>
                <a:ea typeface="Verdana" pitchFamily="34" charset="0"/>
                <a:cs typeface="Verdana" pitchFamily="34" charset="0"/>
                <a:sym typeface="Symbol"/>
              </a:rPr>
              <a:t></a:t>
            </a:r>
            <a:endParaRPr lang="it-IT" sz="1400" baseline="-25000" dirty="0">
              <a:latin typeface="Verdana" pitchFamily="34" charset="0"/>
              <a:ea typeface="Verdana" pitchFamily="34" charset="0"/>
              <a:cs typeface="Verdana" pitchFamily="34" charset="0"/>
            </a:endParaRPr>
          </a:p>
        </p:txBody>
      </p:sp>
      <p:sp>
        <p:nvSpPr>
          <p:cNvPr id="14" name="CasellaDiTesto 13"/>
          <p:cNvSpPr txBox="1"/>
          <p:nvPr/>
        </p:nvSpPr>
        <p:spPr>
          <a:xfrm>
            <a:off x="3131840" y="5322430"/>
            <a:ext cx="5616624" cy="523220"/>
          </a:xfrm>
          <a:prstGeom prst="rect">
            <a:avLst/>
          </a:prstGeom>
          <a:noFill/>
        </p:spPr>
        <p:txBody>
          <a:bodyPr wrap="square" rtlCol="0">
            <a:spAutoFit/>
          </a:bodyPr>
          <a:lstStyle/>
          <a:p>
            <a:pPr lvl="0" algn="just"/>
            <a:r>
              <a:rPr lang="en-US" sz="1400" dirty="0">
                <a:latin typeface="Verdana" pitchFamily="34" charset="0"/>
                <a:ea typeface="Verdana" pitchFamily="34" charset="0"/>
                <a:cs typeface="Verdana" pitchFamily="34" charset="0"/>
              </a:rPr>
              <a:t>net fluxes of molecules that can come in or escape across the membrane through passive transport</a:t>
            </a:r>
            <a:endParaRPr lang="it-IT" sz="1400" dirty="0">
              <a:latin typeface="Verdana" pitchFamily="34" charset="0"/>
              <a:ea typeface="Verdana" pitchFamily="34" charset="0"/>
              <a:cs typeface="Verdana" pitchFamily="34" charset="0"/>
            </a:endParaRPr>
          </a:p>
        </p:txBody>
      </p:sp>
      <p:sp>
        <p:nvSpPr>
          <p:cNvPr id="15" name="CasellaDiTesto 14"/>
          <p:cNvSpPr txBox="1"/>
          <p:nvPr/>
        </p:nvSpPr>
        <p:spPr>
          <a:xfrm>
            <a:off x="1309999" y="6309320"/>
            <a:ext cx="359394" cy="338554"/>
          </a:xfrm>
          <a:prstGeom prst="rect">
            <a:avLst/>
          </a:prstGeom>
          <a:noFill/>
        </p:spPr>
        <p:txBody>
          <a:bodyPr wrap="none" rtlCol="0">
            <a:spAutoFit/>
          </a:bodyPr>
          <a:lstStyle/>
          <a:p>
            <a:r>
              <a:rPr lang="en-US" sz="1600" i="1" dirty="0" err="1" smtClean="0">
                <a:latin typeface="Times New Roman" pitchFamily="18" charset="0"/>
                <a:cs typeface="Times New Roman" pitchFamily="18" charset="0"/>
              </a:rPr>
              <a:t>v</a:t>
            </a:r>
            <a:r>
              <a:rPr lang="en-US" sz="1600" baseline="-25000" dirty="0" err="1" smtClean="0">
                <a:latin typeface="Times New Roman" pitchFamily="18" charset="0"/>
                <a:cs typeface="Times New Roman" pitchFamily="18" charset="0"/>
              </a:rPr>
              <a:t>L</a:t>
            </a:r>
            <a:endParaRPr lang="en-US" sz="1600" baseline="-25000" dirty="0">
              <a:latin typeface="Times New Roman" pitchFamily="18" charset="0"/>
              <a:cs typeface="Times New Roman" pitchFamily="18" charset="0"/>
            </a:endParaRPr>
          </a:p>
        </p:txBody>
      </p:sp>
      <p:sp>
        <p:nvSpPr>
          <p:cNvPr id="16" name="Rettangolo 15"/>
          <p:cNvSpPr/>
          <p:nvPr/>
        </p:nvSpPr>
        <p:spPr>
          <a:xfrm>
            <a:off x="3131840" y="6309320"/>
            <a:ext cx="4572000" cy="307777"/>
          </a:xfrm>
          <a:prstGeom prst="rect">
            <a:avLst/>
          </a:prstGeom>
        </p:spPr>
        <p:txBody>
          <a:bodyPr>
            <a:spAutoFit/>
          </a:bodyPr>
          <a:lstStyle/>
          <a:p>
            <a:pPr algn="l"/>
            <a:r>
              <a:rPr lang="en-US" sz="1400" dirty="0">
                <a:latin typeface="Verdana" pitchFamily="34" charset="0"/>
                <a:ea typeface="Verdana" pitchFamily="34" charset="0"/>
                <a:cs typeface="Verdana" pitchFamily="34" charset="0"/>
              </a:rPr>
              <a:t>metabolic lipid production rate</a:t>
            </a:r>
          </a:p>
        </p:txBody>
      </p:sp>
      <p:sp>
        <p:nvSpPr>
          <p:cNvPr id="17" name="CasellaDiTesto 16"/>
          <p:cNvSpPr txBox="1"/>
          <p:nvPr/>
        </p:nvSpPr>
        <p:spPr>
          <a:xfrm>
            <a:off x="4001928" y="1465620"/>
            <a:ext cx="941283" cy="523220"/>
          </a:xfrm>
          <a:prstGeom prst="rect">
            <a:avLst/>
          </a:prstGeom>
          <a:noFill/>
        </p:spPr>
        <p:txBody>
          <a:bodyPr wrap="none" rtlCol="0">
            <a:spAutoFit/>
          </a:bodyPr>
          <a:lstStyle/>
          <a:p>
            <a:r>
              <a:rPr lang="en-US" sz="2800" dirty="0" smtClean="0">
                <a:sym typeface="Symbol"/>
              </a:rPr>
              <a:t> = 1</a:t>
            </a:r>
            <a:endParaRPr lang="en-US" sz="2800" dirty="0"/>
          </a:p>
        </p:txBody>
      </p:sp>
      <p:sp>
        <p:nvSpPr>
          <p:cNvPr id="18" name="Freccia bidirezionale verticale 17"/>
          <p:cNvSpPr/>
          <p:nvPr/>
        </p:nvSpPr>
        <p:spPr bwMode="auto">
          <a:xfrm>
            <a:off x="4320169" y="2060848"/>
            <a:ext cx="251831" cy="576064"/>
          </a:xfrm>
          <a:prstGeom prst="upDownArrow">
            <a:avLst/>
          </a:prstGeom>
          <a:solidFill>
            <a:schemeClr val="accent1"/>
          </a:solidFill>
          <a:ln w="9525" cap="flat" cmpd="sng" algn="ctr">
            <a:solidFill>
              <a:srgbClr val="001B5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35573724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Case Study</a:t>
            </a:r>
            <a:endParaRPr lang="en-US" dirty="0"/>
          </a:p>
        </p:txBody>
      </p:sp>
      <p:pic>
        <p:nvPicPr>
          <p:cNvPr id="6963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56176" y="1124744"/>
            <a:ext cx="2735513" cy="19545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Immagine 3"/>
          <p:cNvPicPr/>
          <p:nvPr/>
        </p:nvPicPr>
        <p:blipFill>
          <a:blip r:embed="rId3">
            <a:extLst>
              <a:ext uri="{28A0092B-C50C-407E-A947-70E740481C1C}">
                <a14:useLocalDpi xmlns:a14="http://schemas.microsoft.com/office/drawing/2010/main" xmlns="" val="0"/>
              </a:ext>
            </a:extLst>
          </a:blip>
          <a:srcRect/>
          <a:stretch>
            <a:fillRect/>
          </a:stretch>
        </p:blipFill>
        <p:spPr bwMode="auto">
          <a:xfrm>
            <a:off x="1904365" y="2861771"/>
            <a:ext cx="5335270" cy="3951605"/>
          </a:xfrm>
          <a:prstGeom prst="rect">
            <a:avLst/>
          </a:prstGeom>
          <a:noFill/>
          <a:ln>
            <a:noFill/>
          </a:ln>
        </p:spPr>
      </p:pic>
      <p:sp>
        <p:nvSpPr>
          <p:cNvPr id="3" name="Rettangolo 2"/>
          <p:cNvSpPr/>
          <p:nvPr/>
        </p:nvSpPr>
        <p:spPr bwMode="auto">
          <a:xfrm>
            <a:off x="4540357" y="2924943"/>
            <a:ext cx="2335899" cy="1912629"/>
          </a:xfrm>
          <a:prstGeom prst="rect">
            <a:avLst/>
          </a:prstGeom>
          <a:solidFill>
            <a:schemeClr val="bg1"/>
          </a:solidFill>
          <a:ln w="9525"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ttangolo 5"/>
          <p:cNvSpPr/>
          <p:nvPr/>
        </p:nvSpPr>
        <p:spPr bwMode="auto">
          <a:xfrm>
            <a:off x="2123728" y="4869160"/>
            <a:ext cx="2335899" cy="1912629"/>
          </a:xfrm>
          <a:prstGeom prst="rect">
            <a:avLst/>
          </a:prstGeom>
          <a:solidFill>
            <a:schemeClr val="bg1"/>
          </a:solidFill>
          <a:ln w="9525"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mc:AlternateContent xmlns:mc="http://schemas.openxmlformats.org/markup-compatibility/2006">
        <mc:Choice xmlns:a14="http://schemas.microsoft.com/office/drawing/2010/main" xmlns="" Requires="a14">
          <p:sp>
            <p:nvSpPr>
              <p:cNvPr id="5" name="Rettangolo 4"/>
              <p:cNvSpPr/>
              <p:nvPr/>
            </p:nvSpPr>
            <p:spPr>
              <a:xfrm>
                <a:off x="5498519" y="3763084"/>
                <a:ext cx="2097817" cy="8900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it-IT" sz="2400" i="1">
                              <a:latin typeface="Cambria Math"/>
                            </a:rPr>
                          </m:ctrlPr>
                        </m:sSubPr>
                        <m:e>
                          <m:r>
                            <a:rPr lang="en-US" sz="2400" i="1">
                              <a:latin typeface="Cambria Math"/>
                            </a:rPr>
                            <m:t>𝑅</m:t>
                          </m:r>
                        </m:e>
                        <m:sub>
                          <m:r>
                            <a:rPr lang="en-US" sz="2400" i="1">
                              <a:latin typeface="Cambria Math"/>
                            </a:rPr>
                            <m:t>∞</m:t>
                          </m:r>
                        </m:sub>
                      </m:sSub>
                      <m:r>
                        <a:rPr lang="en-US" sz="2400" i="1">
                          <a:latin typeface="Cambria Math"/>
                        </a:rPr>
                        <m:t>=</m:t>
                      </m:r>
                      <m:f>
                        <m:fPr>
                          <m:ctrlPr>
                            <a:rPr lang="it-IT" sz="2400" i="1">
                              <a:latin typeface="Cambria Math"/>
                            </a:rPr>
                          </m:ctrlPr>
                        </m:fPr>
                        <m:num>
                          <m:r>
                            <a:rPr lang="en-US" sz="2400" i="1">
                              <a:latin typeface="Cambria Math"/>
                            </a:rPr>
                            <m:t>6</m:t>
                          </m:r>
                          <m:r>
                            <a:rPr lang="en-US" sz="2400" i="1">
                              <a:latin typeface="Cambria Math"/>
                            </a:rPr>
                            <m:t>𝑛</m:t>
                          </m:r>
                        </m:num>
                        <m:den>
                          <m:sSub>
                            <m:sSubPr>
                              <m:ctrlPr>
                                <a:rPr lang="it-IT" sz="2400" i="1">
                                  <a:latin typeface="Cambria Math"/>
                                </a:rPr>
                              </m:ctrlPr>
                            </m:sSubPr>
                            <m:e>
                              <m:r>
                                <a:rPr lang="en-US" sz="2400" i="1">
                                  <a:latin typeface="Cambria Math"/>
                                </a:rPr>
                                <m:t>𝛼</m:t>
                              </m:r>
                            </m:e>
                            <m:sub>
                              <m:r>
                                <a:rPr lang="en-US" sz="2400" i="1">
                                  <a:latin typeface="Cambria Math"/>
                                </a:rPr>
                                <m:t>𝐿</m:t>
                              </m:r>
                            </m:sub>
                          </m:sSub>
                          <m:sSub>
                            <m:sSubPr>
                              <m:ctrlPr>
                                <a:rPr lang="it-IT" sz="2400" i="1">
                                  <a:latin typeface="Cambria Math"/>
                                </a:rPr>
                              </m:ctrlPr>
                            </m:sSubPr>
                            <m:e>
                              <m:r>
                                <a:rPr lang="en-US" sz="2400" i="1">
                                  <a:latin typeface="Cambria Math"/>
                                </a:rPr>
                                <m:t>𝑁</m:t>
                              </m:r>
                            </m:e>
                            <m:sub>
                              <m:r>
                                <a:rPr lang="en-US" sz="2400" i="1">
                                  <a:latin typeface="Cambria Math"/>
                                </a:rPr>
                                <m:t>𝐴</m:t>
                              </m:r>
                            </m:sub>
                          </m:sSub>
                          <m:sSup>
                            <m:sSupPr>
                              <m:ctrlPr>
                                <a:rPr lang="it-IT" sz="2400" i="1">
                                  <a:latin typeface="Cambria Math"/>
                                </a:rPr>
                              </m:ctrlPr>
                            </m:sSupPr>
                            <m:e>
                              <m:r>
                                <a:rPr lang="en-US" sz="2400" i="1">
                                  <a:latin typeface="Cambria Math"/>
                                </a:rPr>
                                <m:t>𝐶</m:t>
                              </m:r>
                            </m:e>
                            <m:sup>
                              <m:r>
                                <a:rPr lang="en-US" sz="2400" i="1">
                                  <a:latin typeface="Cambria Math"/>
                                </a:rPr>
                                <m:t>𝑇</m:t>
                              </m:r>
                            </m:sup>
                          </m:sSup>
                        </m:den>
                      </m:f>
                    </m:oMath>
                  </m:oMathPara>
                </a14:m>
                <a:endParaRPr lang="en-US" sz="2400" dirty="0"/>
              </a:p>
            </p:txBody>
          </p:sp>
        </mc:Choice>
        <mc:Fallback>
          <p:sp>
            <p:nvSpPr>
              <p:cNvPr id="5" name="Rettangolo 4"/>
              <p:cNvSpPr>
                <a:spLocks noRot="1" noChangeAspect="1" noMove="1" noResize="1" noEditPoints="1" noAdjustHandles="1" noChangeArrowheads="1" noChangeShapeType="1" noTextEdit="1"/>
              </p:cNvSpPr>
              <p:nvPr/>
            </p:nvSpPr>
            <p:spPr>
              <a:xfrm>
                <a:off x="5498519" y="3763084"/>
                <a:ext cx="2097817" cy="890052"/>
              </a:xfrm>
              <a:prstGeom prst="rect">
                <a:avLst/>
              </a:prstGeom>
              <a:blipFill rotWithShape="1">
                <a:blip r:embed="rId4"/>
                <a:stretch>
                  <a:fillRect/>
                </a:stretch>
              </a:blipFill>
            </p:spPr>
            <p:txBody>
              <a:bodyPr/>
              <a:lstStyle/>
              <a:p>
                <a:r>
                  <a:rPr lang="en-US">
                    <a:noFill/>
                  </a:rPr>
                  <a:t> </a:t>
                </a:r>
              </a:p>
            </p:txBody>
          </p:sp>
        </mc:Fallback>
      </mc:AlternateContent>
      <p:cxnSp>
        <p:nvCxnSpPr>
          <p:cNvPr id="8" name="Connettore 2 7"/>
          <p:cNvCxnSpPr>
            <a:stCxn id="5" idx="1"/>
          </p:cNvCxnSpPr>
          <p:nvPr/>
        </p:nvCxnSpPr>
        <p:spPr bwMode="auto">
          <a:xfrm flipH="1">
            <a:off x="4530772" y="4208110"/>
            <a:ext cx="967747" cy="0"/>
          </a:xfrm>
          <a:prstGeom prst="straightConnector1">
            <a:avLst/>
          </a:prstGeom>
          <a:solidFill>
            <a:schemeClr val="accent1"/>
          </a:solidFill>
          <a:ln w="9525" cap="flat" cmpd="sng" algn="ctr">
            <a:solidFill>
              <a:srgbClr val="001B50"/>
            </a:solidFill>
            <a:prstDash val="solid"/>
            <a:round/>
            <a:headEnd type="none" w="med" len="med"/>
            <a:tailEnd type="arrow"/>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mc:AlternateContent xmlns:mc="http://schemas.openxmlformats.org/markup-compatibility/2006">
        <mc:Choice xmlns:a14="http://schemas.microsoft.com/office/drawing/2010/main" xmlns="" Requires="a14">
          <p:sp>
            <p:nvSpPr>
              <p:cNvPr id="9" name="Rettangolo 8"/>
              <p:cNvSpPr/>
              <p:nvPr/>
            </p:nvSpPr>
            <p:spPr>
              <a:xfrm>
                <a:off x="251520" y="5622659"/>
                <a:ext cx="3779912" cy="83067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it-IT" sz="2000" i="1">
                              <a:latin typeface="Cambria Math"/>
                            </a:rPr>
                          </m:ctrlPr>
                        </m:sSubPr>
                        <m:e>
                          <m:r>
                            <a:rPr lang="en-US" sz="2000" i="1">
                              <a:latin typeface="Cambria Math"/>
                            </a:rPr>
                            <m:t>∆</m:t>
                          </m:r>
                          <m:r>
                            <a:rPr lang="en-US" sz="2000" i="1">
                              <a:latin typeface="Cambria Math"/>
                            </a:rPr>
                            <m:t>𝑡</m:t>
                          </m:r>
                        </m:e>
                        <m:sub>
                          <m:r>
                            <a:rPr lang="en-US" sz="2000" i="1">
                              <a:latin typeface="Cambria Math"/>
                            </a:rPr>
                            <m:t>∞</m:t>
                          </m:r>
                        </m:sub>
                      </m:sSub>
                      <m:r>
                        <a:rPr lang="en-US" sz="2000" i="1">
                          <a:latin typeface="Cambria Math"/>
                        </a:rPr>
                        <m:t>=</m:t>
                      </m:r>
                      <m:f>
                        <m:fPr>
                          <m:ctrlPr>
                            <a:rPr lang="it-IT" sz="2000" i="1">
                              <a:latin typeface="Cambria Math"/>
                            </a:rPr>
                          </m:ctrlPr>
                        </m:fPr>
                        <m:num>
                          <m:r>
                            <a:rPr lang="en-US" sz="2000" i="1">
                              <a:latin typeface="Cambria Math"/>
                            </a:rPr>
                            <m:t>2</m:t>
                          </m:r>
                        </m:num>
                        <m:den>
                          <m:sSub>
                            <m:sSubPr>
                              <m:ctrlPr>
                                <a:rPr lang="it-IT" sz="2000" i="1">
                                  <a:latin typeface="Cambria Math"/>
                                </a:rPr>
                              </m:ctrlPr>
                            </m:sSubPr>
                            <m:e>
                              <m:r>
                                <a:rPr lang="en-US" sz="2000" i="1">
                                  <a:latin typeface="Cambria Math"/>
                                </a:rPr>
                                <m:t>𝛼</m:t>
                              </m:r>
                            </m:e>
                            <m:sub>
                              <m:r>
                                <a:rPr lang="en-US" sz="2000" i="1">
                                  <a:latin typeface="Cambria Math"/>
                                </a:rPr>
                                <m:t>𝐿</m:t>
                              </m:r>
                            </m:sub>
                          </m:sSub>
                          <m:sSub>
                            <m:sSubPr>
                              <m:ctrlPr>
                                <a:rPr lang="it-IT" sz="2000" i="1">
                                  <a:latin typeface="Cambria Math"/>
                                </a:rPr>
                              </m:ctrlPr>
                            </m:sSubPr>
                            <m:e>
                              <m:d>
                                <m:dPr>
                                  <m:begChr m:val="["/>
                                  <m:endChr m:val="]"/>
                                  <m:ctrlPr>
                                    <a:rPr lang="it-IT" sz="2000" i="1">
                                      <a:latin typeface="Cambria Math"/>
                                    </a:rPr>
                                  </m:ctrlPr>
                                </m:dPr>
                                <m:e>
                                  <m:r>
                                    <a:rPr lang="it-IT" sz="2000" i="1">
                                      <a:latin typeface="Cambria Math"/>
                                    </a:rPr>
                                    <m:t>𝑃</m:t>
                                  </m:r>
                                </m:e>
                              </m:d>
                            </m:e>
                            <m:sub>
                              <m:r>
                                <a:rPr lang="it-IT" sz="2000" i="1">
                                  <a:latin typeface="Cambria Math"/>
                                </a:rPr>
                                <m:t>𝐸𝑥𝑡</m:t>
                              </m:r>
                            </m:sub>
                          </m:sSub>
                        </m:den>
                      </m:f>
                      <m:d>
                        <m:dPr>
                          <m:ctrlPr>
                            <a:rPr lang="it-IT" sz="2000" i="1">
                              <a:latin typeface="Cambria Math"/>
                            </a:rPr>
                          </m:ctrlPr>
                        </m:dPr>
                        <m:e>
                          <m:f>
                            <m:fPr>
                              <m:ctrlPr>
                                <a:rPr lang="it-IT" sz="2000" i="1">
                                  <a:latin typeface="Cambria Math"/>
                                </a:rPr>
                              </m:ctrlPr>
                            </m:fPr>
                            <m:num>
                              <m:r>
                                <a:rPr lang="en-US" sz="2000" i="1">
                                  <a:latin typeface="Cambria Math"/>
                                </a:rPr>
                                <m:t>𝑙𝑛</m:t>
                              </m:r>
                              <m:r>
                                <a:rPr lang="en-US" sz="2000" i="1">
                                  <a:latin typeface="Cambria Math"/>
                                </a:rPr>
                                <m:t>2</m:t>
                              </m:r>
                            </m:num>
                            <m:den>
                              <m:sSub>
                                <m:sSubPr>
                                  <m:ctrlPr>
                                    <a:rPr lang="it-IT" sz="2000" i="1">
                                      <a:latin typeface="Cambria Math"/>
                                    </a:rPr>
                                  </m:ctrlPr>
                                </m:sSubPr>
                                <m:e>
                                  <m:r>
                                    <a:rPr lang="it-IT" sz="2000" i="1">
                                      <a:latin typeface="Cambria Math"/>
                                    </a:rPr>
                                    <m:t>𝑁</m:t>
                                  </m:r>
                                </m:e>
                                <m:sub>
                                  <m:r>
                                    <a:rPr lang="it-IT" sz="2000" i="1">
                                      <a:latin typeface="Cambria Math"/>
                                    </a:rPr>
                                    <m:t>𝐴</m:t>
                                  </m:r>
                                </m:sub>
                              </m:sSub>
                              <m:sSub>
                                <m:sSubPr>
                                  <m:ctrlPr>
                                    <a:rPr lang="it-IT" sz="2000" i="1">
                                      <a:latin typeface="Cambria Math"/>
                                    </a:rPr>
                                  </m:ctrlPr>
                                </m:sSubPr>
                                <m:e>
                                  <m:r>
                                    <a:rPr lang="it-IT" sz="2000" i="1">
                                      <a:latin typeface="Cambria Math"/>
                                      <a:sym typeface="Symbol"/>
                                    </a:rPr>
                                    <m:t></m:t>
                                  </m:r>
                                </m:e>
                                <m:sub>
                                  <m:r>
                                    <a:rPr lang="it-IT" sz="2000" i="1">
                                      <a:latin typeface="Cambria Math"/>
                                    </a:rPr>
                                    <m:t>𝑃</m:t>
                                  </m:r>
                                </m:sub>
                              </m:sSub>
                            </m:den>
                          </m:f>
                          <m:r>
                            <a:rPr lang="en-US" sz="2000" i="1">
                              <a:latin typeface="Cambria Math"/>
                            </a:rPr>
                            <m:t>+</m:t>
                          </m:r>
                          <m:f>
                            <m:fPr>
                              <m:ctrlPr>
                                <a:rPr lang="it-IT" sz="2000" i="1">
                                  <a:latin typeface="Cambria Math"/>
                                </a:rPr>
                              </m:ctrlPr>
                            </m:fPr>
                            <m:num>
                              <m:r>
                                <a:rPr lang="en-US" sz="2000" i="1">
                                  <a:latin typeface="Cambria Math"/>
                                </a:rPr>
                                <m:t>4</m:t>
                              </m:r>
                              <m:r>
                                <a:rPr lang="en-US" sz="2000" i="1">
                                  <a:latin typeface="Cambria Math"/>
                                </a:rPr>
                                <m:t>𝜋</m:t>
                              </m:r>
                              <m:sSubSup>
                                <m:sSubSupPr>
                                  <m:ctrlPr>
                                    <a:rPr lang="it-IT" sz="2000" i="1">
                                      <a:latin typeface="Cambria Math"/>
                                    </a:rPr>
                                  </m:ctrlPr>
                                </m:sSubSupPr>
                                <m:e>
                                  <m:r>
                                    <a:rPr lang="en-US" sz="2000" i="1">
                                      <a:latin typeface="Cambria Math"/>
                                    </a:rPr>
                                    <m:t>𝑅</m:t>
                                  </m:r>
                                </m:e>
                                <m:sub>
                                  <m:r>
                                    <a:rPr lang="en-US" sz="2000" i="1">
                                      <a:latin typeface="Cambria Math"/>
                                    </a:rPr>
                                    <m:t>∞</m:t>
                                  </m:r>
                                </m:sub>
                                <m:sup>
                                  <m:r>
                                    <a:rPr lang="en-US" sz="2000" i="1">
                                      <a:latin typeface="Cambria Math"/>
                                    </a:rPr>
                                    <m:t>2</m:t>
                                  </m:r>
                                </m:sup>
                              </m:sSubSup>
                            </m:num>
                            <m:den>
                              <m:r>
                                <a:rPr lang="en-US" sz="2000" i="1">
                                  <a:latin typeface="Cambria Math"/>
                                </a:rPr>
                                <m:t>𝑘</m:t>
                              </m:r>
                            </m:den>
                          </m:f>
                        </m:e>
                      </m:d>
                    </m:oMath>
                  </m:oMathPara>
                </a14:m>
                <a:endParaRPr lang="en-US" sz="2000" dirty="0"/>
              </a:p>
            </p:txBody>
          </p:sp>
        </mc:Choice>
        <mc:Fallback>
          <p:sp>
            <p:nvSpPr>
              <p:cNvPr id="9" name="Rettangolo 8"/>
              <p:cNvSpPr>
                <a:spLocks noRot="1" noChangeAspect="1" noMove="1" noResize="1" noEditPoints="1" noAdjustHandles="1" noChangeArrowheads="1" noChangeShapeType="1" noTextEdit="1"/>
              </p:cNvSpPr>
              <p:nvPr/>
            </p:nvSpPr>
            <p:spPr>
              <a:xfrm>
                <a:off x="251520" y="5622659"/>
                <a:ext cx="3779912" cy="830677"/>
              </a:xfrm>
              <a:prstGeom prst="rect">
                <a:avLst/>
              </a:prstGeom>
              <a:blipFill rotWithShape="1">
                <a:blip r:embed="rId5"/>
                <a:stretch>
                  <a:fillRect/>
                </a:stretch>
              </a:blipFill>
            </p:spPr>
            <p:txBody>
              <a:bodyPr/>
              <a:lstStyle/>
              <a:p>
                <a:r>
                  <a:rPr lang="en-US">
                    <a:noFill/>
                  </a:rPr>
                  <a:t> </a:t>
                </a:r>
              </a:p>
            </p:txBody>
          </p:sp>
        </mc:Fallback>
      </mc:AlternateContent>
      <p:cxnSp>
        <p:nvCxnSpPr>
          <p:cNvPr id="11" name="Connettore 2 10"/>
          <p:cNvCxnSpPr>
            <a:stCxn id="9" idx="3"/>
          </p:cNvCxnSpPr>
          <p:nvPr/>
        </p:nvCxnSpPr>
        <p:spPr bwMode="auto">
          <a:xfrm flipV="1">
            <a:off x="4031432" y="6037997"/>
            <a:ext cx="684584" cy="1"/>
          </a:xfrm>
          <a:prstGeom prst="straightConnector1">
            <a:avLst/>
          </a:prstGeom>
          <a:solidFill>
            <a:schemeClr val="accent1"/>
          </a:solidFill>
          <a:ln w="9525" cap="flat" cmpd="sng" algn="ctr">
            <a:solidFill>
              <a:srgbClr val="001B50"/>
            </a:solidFill>
            <a:prstDash val="solid"/>
            <a:round/>
            <a:headEnd type="none" w="med" len="med"/>
            <a:tailEnd type="arrow"/>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3" name="CasellaDiTesto 12"/>
          <p:cNvSpPr txBox="1"/>
          <p:nvPr/>
        </p:nvSpPr>
        <p:spPr>
          <a:xfrm>
            <a:off x="6948660" y="5293657"/>
            <a:ext cx="2015828" cy="1015663"/>
          </a:xfrm>
          <a:prstGeom prst="rect">
            <a:avLst/>
          </a:prstGeom>
          <a:noFill/>
        </p:spPr>
        <p:txBody>
          <a:bodyPr wrap="square" rtlCol="0">
            <a:spAutoFit/>
          </a:bodyPr>
          <a:lstStyle/>
          <a:p>
            <a:pPr marL="171450" indent="-171450" algn="l">
              <a:buFont typeface="Arial" pitchFamily="34" charset="0"/>
              <a:buChar char="•"/>
            </a:pPr>
            <a:r>
              <a:rPr lang="en-US" sz="1200" b="1" dirty="0" smtClean="0"/>
              <a:t>Stochastic simulation outcomes (in </a:t>
            </a:r>
            <a:r>
              <a:rPr lang="en-US" sz="1200" b="1" dirty="0"/>
              <a:t>grey) </a:t>
            </a:r>
          </a:p>
          <a:p>
            <a:pPr marL="171450" indent="-171450" algn="l">
              <a:buFont typeface="Arial" pitchFamily="34" charset="0"/>
              <a:buChar char="•"/>
            </a:pPr>
            <a:r>
              <a:rPr lang="en-US" sz="1200" b="1" dirty="0" smtClean="0"/>
              <a:t>the </a:t>
            </a:r>
            <a:r>
              <a:rPr lang="en-US" sz="1200" b="1" dirty="0"/>
              <a:t>deterministic curve by numerical integration (in black). </a:t>
            </a:r>
            <a:endParaRPr lang="en-US" sz="1200" b="1" dirty="0" smtClean="0"/>
          </a:p>
        </p:txBody>
      </p:sp>
      <p:sp>
        <p:nvSpPr>
          <p:cNvPr id="14" name="CasellaDiTesto 13"/>
          <p:cNvSpPr txBox="1"/>
          <p:nvPr/>
        </p:nvSpPr>
        <p:spPr>
          <a:xfrm>
            <a:off x="395536" y="1457489"/>
            <a:ext cx="5400600" cy="1323439"/>
          </a:xfrm>
          <a:prstGeom prst="rect">
            <a:avLst/>
          </a:prstGeom>
          <a:noFill/>
        </p:spPr>
        <p:txBody>
          <a:bodyPr wrap="square" rtlCol="0">
            <a:spAutoFit/>
          </a:bodyPr>
          <a:lstStyle/>
          <a:p>
            <a:pPr algn="just"/>
            <a:r>
              <a:rPr lang="en-US" sz="1600" b="1" i="1" dirty="0"/>
              <a:t>S</a:t>
            </a:r>
            <a:r>
              <a:rPr lang="en-US" sz="1600" b="1" i="1" dirty="0" smtClean="0"/>
              <a:t>elf-producing </a:t>
            </a:r>
            <a:r>
              <a:rPr lang="en-US" sz="1600" b="1" i="1" dirty="0"/>
              <a:t>enzymatic </a:t>
            </a:r>
            <a:r>
              <a:rPr lang="en-US" sz="1600" b="1" i="1" dirty="0" smtClean="0"/>
              <a:t>vesicle</a:t>
            </a:r>
            <a:r>
              <a:rPr lang="en-US" sz="1600" dirty="0" smtClean="0"/>
              <a:t>: </a:t>
            </a:r>
            <a:r>
              <a:rPr lang="en-US" sz="1600" dirty="0"/>
              <a:t>a hypothetical model where the production of lipid L takes place through the chemical transformation of a precursor molecule P, assumed to occur only in the presence of an additional compound E, </a:t>
            </a:r>
          </a:p>
        </p:txBody>
      </p:sp>
    </p:spTree>
    <p:extLst>
      <p:ext uri="{BB962C8B-B14F-4D97-AF65-F5344CB8AC3E}">
        <p14:creationId xmlns:p14="http://schemas.microsoft.com/office/powerpoint/2010/main" xmlns="" val="7374900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7"/>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912571" y="2399164"/>
            <a:ext cx="2507127" cy="1880133"/>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pic>
      <p:pic>
        <p:nvPicPr>
          <p:cNvPr id="1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373714" y="5039190"/>
            <a:ext cx="2918366" cy="14318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8195"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7504" y="1921849"/>
            <a:ext cx="2210053" cy="21552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11"/>
          <p:cNvPicPr>
            <a:picLocks noChangeAspect="1" noChangeArrowheads="1"/>
          </p:cNvPicPr>
          <p:nvPr/>
        </p:nvPicPr>
        <p:blipFill rotWithShape="1">
          <a:blip r:embed="rId5">
            <a:extLst>
              <a:ext uri="{28A0092B-C50C-407E-A947-70E740481C1C}">
                <a14:useLocalDpi xmlns:a14="http://schemas.microsoft.com/office/drawing/2010/main" xmlns="" val="0"/>
              </a:ext>
            </a:extLst>
          </a:blip>
          <a:srcRect t="6041"/>
          <a:stretch/>
        </p:blipFill>
        <p:spPr bwMode="auto">
          <a:xfrm>
            <a:off x="2245615" y="1586413"/>
            <a:ext cx="2614417" cy="1842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itolo 4"/>
          <p:cNvSpPr>
            <a:spLocks noGrp="1"/>
          </p:cNvSpPr>
          <p:nvPr>
            <p:ph type="title"/>
          </p:nvPr>
        </p:nvSpPr>
        <p:spPr>
          <a:xfrm>
            <a:off x="457200" y="341784"/>
            <a:ext cx="8229600" cy="1143000"/>
          </a:xfrm>
        </p:spPr>
        <p:txBody>
          <a:bodyPr/>
          <a:lstStyle/>
          <a:p>
            <a:r>
              <a:rPr lang="en-US" dirty="0" smtClean="0"/>
              <a:t>Theoretical modelling</a:t>
            </a:r>
            <a:endParaRPr lang="en-US" dirty="0"/>
          </a:p>
        </p:txBody>
      </p:sp>
      <p:pic>
        <p:nvPicPr>
          <p:cNvPr id="11" name="Picture 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07504" y="4279297"/>
            <a:ext cx="2542183" cy="15979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rgbClr val="001B50"/>
                </a:solidFill>
                <a:miter lim="800000"/>
                <a:headEnd/>
                <a:tailEnd/>
              </a14:hiddenLine>
            </a:ext>
          </a:extLst>
        </p:spPr>
      </p:pic>
      <p:sp>
        <p:nvSpPr>
          <p:cNvPr id="14" name="Rettangolo 13"/>
          <p:cNvSpPr/>
          <p:nvPr/>
        </p:nvSpPr>
        <p:spPr>
          <a:xfrm>
            <a:off x="2571290" y="4581128"/>
            <a:ext cx="1853391" cy="307777"/>
          </a:xfrm>
          <a:prstGeom prst="rect">
            <a:avLst/>
          </a:prstGeom>
        </p:spPr>
        <p:txBody>
          <a:bodyPr wrap="none">
            <a:spAutoFit/>
          </a:bodyPr>
          <a:lstStyle/>
          <a:p>
            <a:pPr algn="ctr"/>
            <a:r>
              <a:rPr lang="en-US" sz="1400" b="1" dirty="0" smtClean="0"/>
              <a:t>the </a:t>
            </a:r>
            <a:r>
              <a:rPr lang="en-US" sz="1400" b="1" dirty="0"/>
              <a:t>C</a:t>
            </a:r>
            <a:r>
              <a:rPr lang="en-US" sz="1400" b="1" dirty="0" smtClean="0"/>
              <a:t>rowding effect</a:t>
            </a:r>
            <a:endParaRPr lang="en-US" sz="1400" b="1" dirty="0"/>
          </a:p>
        </p:txBody>
      </p:sp>
      <p:pic>
        <p:nvPicPr>
          <p:cNvPr id="15" name="Picture 3"/>
          <p:cNvPicPr>
            <a:picLocks noChangeAspect="1" noChangeArrowheads="1"/>
          </p:cNvPicPr>
          <p:nvPr/>
        </p:nvPicPr>
        <p:blipFill rotWithShape="1">
          <a:blip r:embed="rId7">
            <a:extLst>
              <a:ext uri="{28A0092B-C50C-407E-A947-70E740481C1C}">
                <a14:useLocalDpi xmlns:a14="http://schemas.microsoft.com/office/drawing/2010/main" xmlns="" val="0"/>
              </a:ext>
            </a:extLst>
          </a:blip>
          <a:srcRect b="4189"/>
          <a:stretch/>
        </p:blipFill>
        <p:spPr bwMode="auto">
          <a:xfrm>
            <a:off x="6463670" y="4368492"/>
            <a:ext cx="2618546" cy="230086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rgbClr val="001B50"/>
                </a:solidFill>
                <a:miter lim="800000"/>
                <a:headEnd/>
                <a:tailEnd/>
              </a14:hiddenLine>
            </a:ext>
          </a:extLst>
        </p:spPr>
      </p:pic>
      <p:sp>
        <p:nvSpPr>
          <p:cNvPr id="16" name="Rettangolo 15"/>
          <p:cNvSpPr/>
          <p:nvPr/>
        </p:nvSpPr>
        <p:spPr>
          <a:xfrm>
            <a:off x="999107" y="1196752"/>
            <a:ext cx="3105274" cy="307777"/>
          </a:xfrm>
          <a:prstGeom prst="rect">
            <a:avLst/>
          </a:prstGeom>
        </p:spPr>
        <p:txBody>
          <a:bodyPr wrap="none">
            <a:spAutoFit/>
          </a:bodyPr>
          <a:lstStyle/>
          <a:p>
            <a:r>
              <a:rPr lang="en-US" sz="1400" b="1" dirty="0" smtClean="0"/>
              <a:t>GFP Expression in a w/o emulsion</a:t>
            </a:r>
            <a:endParaRPr lang="en-US" sz="1400" b="1" dirty="0"/>
          </a:p>
        </p:txBody>
      </p:sp>
      <p:sp>
        <p:nvSpPr>
          <p:cNvPr id="17" name="Rettangolo 16"/>
          <p:cNvSpPr/>
          <p:nvPr/>
        </p:nvSpPr>
        <p:spPr>
          <a:xfrm>
            <a:off x="5292080" y="4697849"/>
            <a:ext cx="1512168" cy="1169551"/>
          </a:xfrm>
          <a:prstGeom prst="rect">
            <a:avLst/>
          </a:prstGeom>
        </p:spPr>
        <p:txBody>
          <a:bodyPr wrap="square">
            <a:spAutoFit/>
          </a:bodyPr>
          <a:lstStyle/>
          <a:p>
            <a:pPr algn="l"/>
            <a:r>
              <a:rPr lang="en-US" sz="1400" b="1" dirty="0" smtClean="0"/>
              <a:t>Chemical communication</a:t>
            </a:r>
            <a:br>
              <a:rPr lang="en-US" sz="1400" b="1" dirty="0" smtClean="0"/>
            </a:br>
            <a:r>
              <a:rPr lang="en-US" sz="1400" b="1" dirty="0" smtClean="0"/>
              <a:t>between artificial cells and bacteria</a:t>
            </a:r>
            <a:endParaRPr lang="en-US" sz="1400" b="1" dirty="0"/>
          </a:p>
        </p:txBody>
      </p:sp>
      <p:pic>
        <p:nvPicPr>
          <p:cNvPr id="20" name="Immagine 19" descr="ribocell szostak.tif"/>
          <p:cNvPicPr>
            <a:picLocks noChangeAspect="1"/>
          </p:cNvPicPr>
          <p:nvPr/>
        </p:nvPicPr>
        <p:blipFill>
          <a:blip r:embed="rId8" cstate="print"/>
          <a:stretch>
            <a:fillRect/>
          </a:stretch>
        </p:blipFill>
        <p:spPr>
          <a:xfrm rot="15953605">
            <a:off x="5431848" y="1466180"/>
            <a:ext cx="1557846" cy="1152716"/>
          </a:xfrm>
          <a:prstGeom prst="rect">
            <a:avLst/>
          </a:prstGeom>
        </p:spPr>
      </p:pic>
      <p:pic>
        <p:nvPicPr>
          <p:cNvPr id="19" name="Picture 2"/>
          <p:cNvPicPr>
            <a:picLocks noChangeAspect="1" noChangeArrowheads="1"/>
          </p:cNvPicPr>
          <p:nvPr/>
        </p:nvPicPr>
        <p:blipFill rotWithShape="1">
          <a:blip r:embed="rId9">
            <a:extLst>
              <a:ext uri="{28A0092B-C50C-407E-A947-70E740481C1C}">
                <a14:useLocalDpi xmlns:a14="http://schemas.microsoft.com/office/drawing/2010/main" xmlns="" val="0"/>
              </a:ext>
            </a:extLst>
          </a:blip>
          <a:srcRect l="5307" r="51140"/>
          <a:stretch/>
        </p:blipFill>
        <p:spPr bwMode="auto">
          <a:xfrm>
            <a:off x="6588224" y="1640930"/>
            <a:ext cx="2448272" cy="2508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2" name="Rettangolo 21"/>
          <p:cNvSpPr/>
          <p:nvPr/>
        </p:nvSpPr>
        <p:spPr>
          <a:xfrm>
            <a:off x="7021073" y="1224340"/>
            <a:ext cx="1774845" cy="307777"/>
          </a:xfrm>
          <a:prstGeom prst="rect">
            <a:avLst/>
          </a:prstGeom>
        </p:spPr>
        <p:txBody>
          <a:bodyPr wrap="none">
            <a:spAutoFit/>
          </a:bodyPr>
          <a:lstStyle/>
          <a:p>
            <a:pPr algn="ctr"/>
            <a:r>
              <a:rPr lang="en-US" sz="1400" b="1" dirty="0" smtClean="0"/>
              <a:t>the Ribocell model</a:t>
            </a:r>
            <a:endParaRPr lang="en-US" sz="1400" b="1" dirty="0"/>
          </a:p>
        </p:txBody>
      </p:sp>
    </p:spTree>
    <p:extLst>
      <p:ext uri="{BB962C8B-B14F-4D97-AF65-F5344CB8AC3E}">
        <p14:creationId xmlns:p14="http://schemas.microsoft.com/office/powerpoint/2010/main" xmlns="" val="5819029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GB" smtClean="0"/>
              <a:t>Acknowledgments </a:t>
            </a:r>
          </a:p>
        </p:txBody>
      </p:sp>
      <p:sp>
        <p:nvSpPr>
          <p:cNvPr id="21507" name="Text Box 3"/>
          <p:cNvSpPr txBox="1">
            <a:spLocks noChangeArrowheads="1"/>
          </p:cNvSpPr>
          <p:nvPr/>
        </p:nvSpPr>
        <p:spPr bwMode="auto">
          <a:xfrm>
            <a:off x="2220300" y="1482310"/>
            <a:ext cx="4140200" cy="2248950"/>
          </a:xfrm>
          <a:prstGeom prst="rect">
            <a:avLst/>
          </a:prstGeom>
          <a:noFill/>
          <a:ln>
            <a:noFill/>
          </a:ln>
          <a:effectLst/>
          <a:extLst>
            <a:ext uri="{909E8E84-426E-40DD-AFC4-6F175D3DCCD1}">
              <a14:hiddenFill xmlns:a14="http://schemas.microsoft.com/office/drawing/2010/main" xmlns="">
                <a:gradFill rotWithShape="0">
                  <a:gsLst>
                    <a:gs pos="0">
                      <a:srgbClr val="FFF1B7"/>
                    </a:gs>
                    <a:gs pos="100000">
                      <a:srgbClr val="FFEA93"/>
                    </a:gs>
                  </a:gsLst>
                  <a:lin ang="5400000" scaled="1"/>
                </a:gradFill>
              </a14:hiddenFill>
            </a:ext>
            <a:ext uri="{91240B29-F687-4F45-9708-019B960494DF}">
              <a14:hiddenLine xmlns:a14="http://schemas.microsoft.com/office/drawing/2010/main" xmlns="" w="38100" algn="ctr">
                <a:solidFill>
                  <a:schemeClr val="tx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lvl1pPr marL="263525" indent="-263525">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just">
              <a:spcBef>
                <a:spcPts val="600"/>
              </a:spcBef>
              <a:buFontTx/>
              <a:buChar char="•"/>
            </a:pPr>
            <a:r>
              <a:rPr lang="it-IT" sz="2400" dirty="0" smtClean="0">
                <a:solidFill>
                  <a:srgbClr val="13264A"/>
                </a:solidFill>
                <a:latin typeface="Verdana" pitchFamily="34" charset="0"/>
              </a:rPr>
              <a:t>Pasquale Stano</a:t>
            </a:r>
          </a:p>
          <a:p>
            <a:pPr algn="just">
              <a:spcBef>
                <a:spcPts val="600"/>
              </a:spcBef>
              <a:buFontTx/>
              <a:buChar char="•"/>
            </a:pPr>
            <a:r>
              <a:rPr lang="it-IT" sz="2400" dirty="0" smtClean="0">
                <a:solidFill>
                  <a:srgbClr val="13264A"/>
                </a:solidFill>
                <a:latin typeface="Verdana" pitchFamily="34" charset="0"/>
              </a:rPr>
              <a:t>Emiliano Altamura</a:t>
            </a:r>
          </a:p>
          <a:p>
            <a:pPr algn="just">
              <a:spcBef>
                <a:spcPts val="600"/>
              </a:spcBef>
              <a:buFontTx/>
              <a:buChar char="•"/>
            </a:pPr>
            <a:r>
              <a:rPr lang="it-IT" sz="2400" dirty="0" err="1" smtClean="0">
                <a:solidFill>
                  <a:srgbClr val="13264A"/>
                </a:solidFill>
                <a:latin typeface="Verdana" pitchFamily="34" charset="0"/>
              </a:rPr>
              <a:t>Kepa</a:t>
            </a:r>
            <a:r>
              <a:rPr lang="it-IT" sz="2400" dirty="0" smtClean="0">
                <a:solidFill>
                  <a:srgbClr val="13264A"/>
                </a:solidFill>
                <a:latin typeface="Verdana" pitchFamily="34" charset="0"/>
              </a:rPr>
              <a:t> </a:t>
            </a:r>
            <a:r>
              <a:rPr lang="it-IT" sz="2400" dirty="0" err="1">
                <a:solidFill>
                  <a:srgbClr val="13264A"/>
                </a:solidFill>
                <a:latin typeface="Verdana" pitchFamily="34" charset="0"/>
              </a:rPr>
              <a:t>Ruiz-Mirazo</a:t>
            </a:r>
            <a:endParaRPr lang="it-IT" sz="2400" dirty="0">
              <a:solidFill>
                <a:srgbClr val="13264A"/>
              </a:solidFill>
              <a:latin typeface="Verdana" pitchFamily="34" charset="0"/>
            </a:endParaRPr>
          </a:p>
          <a:p>
            <a:pPr algn="just">
              <a:spcBef>
                <a:spcPts val="600"/>
              </a:spcBef>
              <a:buFontTx/>
              <a:buChar char="•"/>
            </a:pPr>
            <a:r>
              <a:rPr lang="it-IT" sz="2400" dirty="0">
                <a:solidFill>
                  <a:srgbClr val="13264A"/>
                </a:solidFill>
                <a:latin typeface="Verdana" pitchFamily="34" charset="0"/>
              </a:rPr>
              <a:t>Peter </a:t>
            </a:r>
            <a:r>
              <a:rPr lang="it-IT" sz="2400" dirty="0" err="1">
                <a:solidFill>
                  <a:srgbClr val="13264A"/>
                </a:solidFill>
                <a:latin typeface="Verdana" pitchFamily="34" charset="0"/>
              </a:rPr>
              <a:t>Walde</a:t>
            </a:r>
            <a:endParaRPr lang="it-IT" sz="2400" dirty="0">
              <a:solidFill>
                <a:srgbClr val="13264A"/>
              </a:solidFill>
              <a:latin typeface="Verdana" pitchFamily="34" charset="0"/>
            </a:endParaRPr>
          </a:p>
          <a:p>
            <a:pPr algn="just">
              <a:spcBef>
                <a:spcPts val="600"/>
              </a:spcBef>
              <a:buFontTx/>
              <a:buChar char="•"/>
            </a:pPr>
            <a:r>
              <a:rPr lang="it-IT" sz="2400" dirty="0" smtClean="0">
                <a:solidFill>
                  <a:srgbClr val="13264A"/>
                </a:solidFill>
                <a:latin typeface="Verdana" pitchFamily="34" charset="0"/>
              </a:rPr>
              <a:t>Pier </a:t>
            </a:r>
            <a:r>
              <a:rPr lang="it-IT" sz="2400" dirty="0">
                <a:solidFill>
                  <a:srgbClr val="13264A"/>
                </a:solidFill>
                <a:latin typeface="Verdana" pitchFamily="34" charset="0"/>
              </a:rPr>
              <a:t>Luigi </a:t>
            </a:r>
            <a:r>
              <a:rPr lang="it-IT" sz="2400" dirty="0" smtClean="0">
                <a:solidFill>
                  <a:srgbClr val="13264A"/>
                </a:solidFill>
                <a:latin typeface="Verdana" pitchFamily="34" charset="0"/>
              </a:rPr>
              <a:t>Luisi</a:t>
            </a:r>
            <a:endParaRPr lang="it-IT" sz="2400" dirty="0">
              <a:solidFill>
                <a:srgbClr val="13264A"/>
              </a:solidFill>
              <a:latin typeface="Verdana" pitchFamily="34" charset="0"/>
            </a:endParaRPr>
          </a:p>
        </p:txBody>
      </p:sp>
      <p:sp>
        <p:nvSpPr>
          <p:cNvPr id="21508" name="Text Box 4"/>
          <p:cNvSpPr txBox="1">
            <a:spLocks noChangeArrowheads="1"/>
          </p:cNvSpPr>
          <p:nvPr/>
        </p:nvSpPr>
        <p:spPr bwMode="auto">
          <a:xfrm>
            <a:off x="815884" y="4159673"/>
            <a:ext cx="3132088" cy="1202510"/>
          </a:xfrm>
          <a:prstGeom prst="rect">
            <a:avLst/>
          </a:prstGeom>
          <a:noFill/>
          <a:ln>
            <a:noFill/>
          </a:ln>
          <a:effectLst/>
          <a:extLst>
            <a:ext uri="{909E8E84-426E-40DD-AFC4-6F175D3DCCD1}">
              <a14:hiddenFill xmlns:a14="http://schemas.microsoft.com/office/drawing/2010/main" xmlns="">
                <a:gradFill rotWithShape="0">
                  <a:gsLst>
                    <a:gs pos="0">
                      <a:srgbClr val="FFF1B7"/>
                    </a:gs>
                    <a:gs pos="100000">
                      <a:srgbClr val="FFEA93"/>
                    </a:gs>
                  </a:gsLst>
                  <a:lin ang="5400000" scaled="1"/>
                </a:gradFill>
              </a14:hiddenFill>
            </a:ext>
            <a:ext uri="{91240B29-F687-4F45-9708-019B960494DF}">
              <a14:hiddenLine xmlns:a14="http://schemas.microsoft.com/office/drawing/2010/main" xmlns="" w="38100" algn="ctr">
                <a:solidFill>
                  <a:schemeClr val="tx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spAutoFit/>
          </a:bodyPr>
          <a:lstStyle>
            <a:lvl1pPr marL="263525" indent="-263525">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indent="0" algn="just"/>
            <a:r>
              <a:rPr lang="it-IT" dirty="0" smtClean="0">
                <a:solidFill>
                  <a:srgbClr val="13264A"/>
                </a:solidFill>
                <a:latin typeface="Verdana" pitchFamily="34" charset="0"/>
              </a:rPr>
              <a:t>Marco </a:t>
            </a:r>
            <a:r>
              <a:rPr lang="it-IT" dirty="0" err="1" smtClean="0">
                <a:solidFill>
                  <a:srgbClr val="13264A"/>
                </a:solidFill>
                <a:latin typeface="Verdana" pitchFamily="34" charset="0"/>
              </a:rPr>
              <a:t>Lerario</a:t>
            </a:r>
            <a:endParaRPr lang="it-IT" dirty="0" smtClean="0">
              <a:solidFill>
                <a:srgbClr val="13264A"/>
              </a:solidFill>
              <a:latin typeface="Verdana" pitchFamily="34" charset="0"/>
            </a:endParaRPr>
          </a:p>
          <a:p>
            <a:pPr marL="0" indent="0" algn="just"/>
            <a:r>
              <a:rPr lang="it-IT" dirty="0" smtClean="0">
                <a:solidFill>
                  <a:srgbClr val="13264A"/>
                </a:solidFill>
                <a:latin typeface="Verdana" pitchFamily="34" charset="0"/>
              </a:rPr>
              <a:t>Pierluigi della Gatta</a:t>
            </a:r>
            <a:endParaRPr lang="it-IT" dirty="0">
              <a:solidFill>
                <a:srgbClr val="13264A"/>
              </a:solidFill>
              <a:latin typeface="Verdana" pitchFamily="34" charset="0"/>
            </a:endParaRPr>
          </a:p>
          <a:p>
            <a:pPr marL="0" indent="0" algn="just"/>
            <a:r>
              <a:rPr lang="it-IT" dirty="0" smtClean="0">
                <a:solidFill>
                  <a:srgbClr val="13264A"/>
                </a:solidFill>
                <a:latin typeface="Verdana" pitchFamily="34" charset="0"/>
              </a:rPr>
              <a:t>Angelo </a:t>
            </a:r>
            <a:r>
              <a:rPr lang="it-IT" dirty="0" err="1">
                <a:solidFill>
                  <a:srgbClr val="13264A"/>
                </a:solidFill>
                <a:latin typeface="Verdana" pitchFamily="34" charset="0"/>
              </a:rPr>
              <a:t>L</a:t>
            </a:r>
            <a:r>
              <a:rPr lang="it-IT" dirty="0" err="1" smtClean="0">
                <a:solidFill>
                  <a:srgbClr val="13264A"/>
                </a:solidFill>
                <a:latin typeface="Verdana" pitchFamily="34" charset="0"/>
              </a:rPr>
              <a:t>anzillotto</a:t>
            </a:r>
            <a:endParaRPr lang="it-IT" dirty="0" smtClean="0">
              <a:solidFill>
                <a:srgbClr val="13264A"/>
              </a:solidFill>
              <a:latin typeface="Verdana" pitchFamily="34" charset="0"/>
            </a:endParaRPr>
          </a:p>
        </p:txBody>
      </p:sp>
      <p:sp>
        <p:nvSpPr>
          <p:cNvPr id="21509" name="Text Box 5"/>
          <p:cNvSpPr txBox="1">
            <a:spLocks noChangeArrowheads="1"/>
          </p:cNvSpPr>
          <p:nvPr/>
        </p:nvSpPr>
        <p:spPr bwMode="auto">
          <a:xfrm>
            <a:off x="6360625" y="2179156"/>
            <a:ext cx="1511300" cy="3968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lgn="ctr">
                <a:solidFill>
                  <a:srgbClr val="75301B"/>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just">
              <a:spcBef>
                <a:spcPct val="50000"/>
              </a:spcBef>
            </a:pPr>
            <a:r>
              <a:rPr lang="en-GB" sz="2000" dirty="0" smtClean="0">
                <a:solidFill>
                  <a:srgbClr val="13264A"/>
                </a:solidFill>
                <a:latin typeface="Verdana" pitchFamily="34" charset="0"/>
              </a:rPr>
              <a:t>colleagues</a:t>
            </a:r>
            <a:endParaRPr lang="en-GB" sz="2000" dirty="0">
              <a:solidFill>
                <a:srgbClr val="13264A"/>
              </a:solidFill>
              <a:latin typeface="Verdana" pitchFamily="34" charset="0"/>
            </a:endParaRPr>
          </a:p>
        </p:txBody>
      </p:sp>
      <p:sp>
        <p:nvSpPr>
          <p:cNvPr id="21510" name="Text Box 6"/>
          <p:cNvSpPr txBox="1">
            <a:spLocks noChangeArrowheads="1"/>
          </p:cNvSpPr>
          <p:nvPr/>
        </p:nvSpPr>
        <p:spPr bwMode="auto">
          <a:xfrm>
            <a:off x="6423616" y="4425985"/>
            <a:ext cx="1274763" cy="3968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lgn="ctr">
                <a:solidFill>
                  <a:srgbClr val="75301B"/>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algn="just">
              <a:spcBef>
                <a:spcPct val="50000"/>
              </a:spcBef>
            </a:pPr>
            <a:r>
              <a:rPr lang="en-GB" sz="2000" dirty="0">
                <a:solidFill>
                  <a:srgbClr val="13264A"/>
                </a:solidFill>
                <a:latin typeface="Verdana" pitchFamily="34" charset="0"/>
              </a:rPr>
              <a:t>students</a:t>
            </a:r>
          </a:p>
        </p:txBody>
      </p:sp>
      <p:sp>
        <p:nvSpPr>
          <p:cNvPr id="21515" name="AutoShape 11"/>
          <p:cNvSpPr>
            <a:spLocks/>
          </p:cNvSpPr>
          <p:nvPr/>
        </p:nvSpPr>
        <p:spPr bwMode="auto">
          <a:xfrm>
            <a:off x="5856073" y="1482310"/>
            <a:ext cx="281577" cy="1802674"/>
          </a:xfrm>
          <a:prstGeom prst="rightBrace">
            <a:avLst>
              <a:gd name="adj1" fmla="val 45650"/>
              <a:gd name="adj2" fmla="val 50000"/>
            </a:avLst>
          </a:prstGeom>
          <a:noFill/>
          <a:ln w="28575">
            <a:solidFill>
              <a:srgbClr val="002A7E"/>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p>
            <a:endParaRPr lang="it-IT"/>
          </a:p>
        </p:txBody>
      </p:sp>
      <p:sp>
        <p:nvSpPr>
          <p:cNvPr id="9" name="AutoShape 11"/>
          <p:cNvSpPr>
            <a:spLocks/>
          </p:cNvSpPr>
          <p:nvPr/>
        </p:nvSpPr>
        <p:spPr bwMode="auto">
          <a:xfrm>
            <a:off x="5856072" y="4005064"/>
            <a:ext cx="289297" cy="1224136"/>
          </a:xfrm>
          <a:prstGeom prst="rightBrace">
            <a:avLst>
              <a:gd name="adj1" fmla="val 45650"/>
              <a:gd name="adj2" fmla="val 50000"/>
            </a:avLst>
          </a:prstGeom>
          <a:noFill/>
          <a:ln w="28575">
            <a:solidFill>
              <a:srgbClr val="002A7E"/>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nchor="ctr">
            <a:spAutoFit/>
          </a:bodyPr>
          <a:lstStyle/>
          <a:p>
            <a:endParaRPr lang="it-IT"/>
          </a:p>
        </p:txBody>
      </p:sp>
      <p:pic>
        <p:nvPicPr>
          <p:cNvPr id="13" name="Picture 15" descr="C:\Documents and Settings\Administrator\Desktop\prin.gif"/>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06332" y="6031533"/>
            <a:ext cx="1725708" cy="7818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1149"/>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79512" y="5949280"/>
            <a:ext cx="769481" cy="83551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76802" name="Picture 2" descr="http://www.systemschemistry.com/images/header_r1_c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141913" y="5851865"/>
            <a:ext cx="4000500" cy="990600"/>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Text Box 4"/>
          <p:cNvSpPr txBox="1">
            <a:spLocks noChangeArrowheads="1"/>
          </p:cNvSpPr>
          <p:nvPr/>
        </p:nvSpPr>
        <p:spPr bwMode="auto">
          <a:xfrm>
            <a:off x="3480180" y="4077072"/>
            <a:ext cx="2368545" cy="1202510"/>
          </a:xfrm>
          <a:prstGeom prst="rect">
            <a:avLst/>
          </a:prstGeom>
          <a:noFill/>
          <a:ln>
            <a:noFill/>
          </a:ln>
          <a:effectLst/>
          <a:extLst>
            <a:ext uri="{909E8E84-426E-40DD-AFC4-6F175D3DCCD1}">
              <a14:hiddenFill xmlns:a14="http://schemas.microsoft.com/office/drawing/2010/main" xmlns="">
                <a:gradFill rotWithShape="0">
                  <a:gsLst>
                    <a:gs pos="0">
                      <a:srgbClr val="FFF1B7"/>
                    </a:gs>
                    <a:gs pos="100000">
                      <a:srgbClr val="FFEA93"/>
                    </a:gs>
                  </a:gsLst>
                  <a:lin ang="5400000" scaled="1"/>
                </a:gradFill>
              </a14:hiddenFill>
            </a:ext>
            <a:ext uri="{91240B29-F687-4F45-9708-019B960494DF}">
              <a14:hiddenLine xmlns:a14="http://schemas.microsoft.com/office/drawing/2010/main" xmlns="" w="38100" algn="ctr">
                <a:solidFill>
                  <a:schemeClr val="tx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000" tIns="46800" rIns="90000" bIns="46800">
            <a:spAutoFit/>
          </a:bodyPr>
          <a:lstStyle>
            <a:lvl1pPr marL="263525" indent="-263525">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indent="0" algn="just"/>
            <a:r>
              <a:rPr lang="it-IT" dirty="0" smtClean="0">
                <a:solidFill>
                  <a:srgbClr val="13264A"/>
                </a:solidFill>
                <a:latin typeface="Verdana" pitchFamily="34" charset="0"/>
              </a:rPr>
              <a:t>Gaetano Regina</a:t>
            </a:r>
          </a:p>
          <a:p>
            <a:pPr marL="0" indent="0" algn="just"/>
            <a:r>
              <a:rPr lang="it-IT" dirty="0" smtClean="0">
                <a:solidFill>
                  <a:srgbClr val="13264A"/>
                </a:solidFill>
                <a:latin typeface="Verdana" pitchFamily="34" charset="0"/>
              </a:rPr>
              <a:t>Carmen Bonasia</a:t>
            </a:r>
          </a:p>
          <a:p>
            <a:pPr marL="0" indent="0" algn="just"/>
            <a:r>
              <a:rPr lang="it-IT" dirty="0" smtClean="0">
                <a:solidFill>
                  <a:srgbClr val="13264A"/>
                </a:solidFill>
                <a:latin typeface="Verdana" pitchFamily="34" charset="0"/>
              </a:rPr>
              <a:t>Marika De Palo</a:t>
            </a:r>
          </a:p>
        </p:txBody>
      </p:sp>
      <p:pic>
        <p:nvPicPr>
          <p:cNvPr id="16" name="Immagine 133" descr="logo_UNIBA_B_CMYK"/>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028384" y="4154391"/>
            <a:ext cx="849596" cy="709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46" name="Picture 2" descr="http://www.ethz.ch/index_EN">
            <a:hlinkClick r:id="rId6" tooltip="ETH Zurich - Startpage"/>
          </p:cNvPr>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155575" y="-479425"/>
            <a:ext cx="2095500" cy="1000125"/>
          </a:xfrm>
          <a:prstGeom prst="rect">
            <a:avLst/>
          </a:prstGeom>
          <a:noFill/>
          <a:extLst>
            <a:ext uri="{909E8E84-426E-40DD-AFC4-6F175D3DCCD1}">
              <a14:hiddenFill xmlns:a14="http://schemas.microsoft.com/office/drawing/2010/main" xmlns="">
                <a:solidFill>
                  <a:srgbClr val="FFFFFF"/>
                </a:solidFill>
              </a14:hiddenFill>
            </a:ext>
          </a:extLst>
        </p:spPr>
      </p:pic>
      <p:pic>
        <p:nvPicPr>
          <p:cNvPr id="6148" name="Picture 4" descr="http://www.ethz.ch/index_EN">
            <a:hlinkClick r:id="rId6" tooltip="ETH Zurich - Startpage"/>
          </p:cNvPr>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307975" y="-327025"/>
            <a:ext cx="2095500" cy="10001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utoShape 6" descr="data:image/jpeg;base64,/9j/4AAQSkZJRgABAQAAAQABAAD/2wCEAAkGBxQSEhUUExQWFBUVFhkYFxgXGRcbFxkhHBkeGh8gHx8cHygiGBslGxgbIjItJSkrLy4uGiAzODMsNyguLisBCgoKBQUFDgUFDisZExkrKysrKysrKysrKysrKysrKysrKysrKysrKysrKysrKysrKysrKysrKysrKysrKysrK//AABEIAHIBugMBIgACEQEDEQH/xAAcAAEAAgIDAQAAAAAAAAAAAAAABQYDBwEECAL/xABFEAACAQMDAgMEBgcFBgcBAAABAgMABBEFEiEGMRMiQQcUUWEXMlRxgZEIFSNCoaLSUoKSk9EYJGJysbIzNVN0o8HxJf/EABQBAQAAAAAAAAAAAAAAAAAAAAD/xAAUEQEAAAAAAAAAAAAAAAAAAAAA/9oADAMBAAIRAxEAPwDeNee/a17Qr2DUpYbW4eKOJUXC7cFtoYnkHnzY/CvQbNgZPYV4v6j1H3m7uJ//AFZncfczEj+GKCc+k3Vftsn5J/TT6TdV+2yfkn9NVSGIuyqoyzEAD4knAH51uUfo/wA322P/AC2/qoKL9Juq/bZPyT+mn0m6r9tk/JP6avX+z9N9tj/ym/qp/s/TfbY/8pv6qCi/Sbqv22T8k/pp9Juq/bZPyT+mr1/s/TfbY/8AKb+qtX9XaH7jdy2viCUxEAuBgElQx4JPbOPwoJb6TdV+2yfkn9NPpN1X7bJ+Sf01Ua2x097Eprq2huPekj8aNZApjYkBhkc7ueMUFV+k3Vftsn5J/TT6TdV+2yfkn9NWXqn2NPY2k1095GyxLnb4bAsSQoGd3GSQPxrVlBetG6/1a4uIYRey5lkSPgJ+8wX+z869UAV5Y9iWm+Pq8B7iEPKf7q4H87LXqDUbxYYpJX4WJGdvuVSx/gKDzx7SPaRfJqVzHbXLRxRP4aqoXGUAVu4/thqrkXtJ1ZiFW8lJJAAwnJPA/dqqXly0sjyOcs7M7H4ljk/xNWL2Yab7xqtnH6CUSH7owZD+ezH40HrSxjZY0V2LMqKGY92IABJ+ZPNZ6UoFKUoFKUoFKUoFKUoFKUoFKUoFKUoFKUoFKUoFKUoFKUoFKUoFKUoFKUoFKUoFKUoFKUoFKUoFKUoK77RNT92027lzgiFlU/8AE/kX+ZhXj6vR36ROpeHp8cIPM8wz/wAqAsf5tlecaDLbTtG6uh2ujBlI7gg5B/AirN9JOqfbZfzX/Spb2Tez+PVjOZnkjSEIAU25LNnjzA9gv8RWxfoCs/tNx/8AH/TQak+knVPts35r/pW7PYVql1d2s891NJNmYRpvxgBVBJHHqXx/dqO+gKz+03H/AMf9NbE6Q6cj061S2iZmVCx3NjcSzFucAD1x+AoJh2ABJ4A5NeLNf1E3NzPOc/tpXk57jcxIH4A4r1f7SdT920u7lzg+CyKR3DSfs1I/vODXkGgz2Nq0siRr9aR1RfvYgD+Jr2tZ2wijSNeFRVUfcowP4CvKvsf0z3jV7UEZWNjK3y8NSyn/ABhR+NesKDVf6RGp+Hp0cIPM8ygj4qgLH+bZXnCtufpH6lvvYIB2hhLf3pG5H+GNT+NajoOxZX0sJLRSPExGCUZlJHwyCOOK7U3UF26lWuZ2VgQytLIQQe4IJ5FbP9nnshhv7GO6mmmjaQvhU2Y2qxUdwTyVJ/Kq/wC1noa30o26QyySNKHZt+3yhdoGNoHck/lQa+rbf6OOmb72ec9oYdv3NI3H8qOPxrUlejv0ddM8PT5JiBmeY4PxVAFH8xeg2rSlKBSlKBSlKBSlKBSlKBSlKBSlKBSlKBSlKBSlKBSlKBSlKBSlKBSlKBSlKBSlKBSlKBSlKBSlKBSlKDzv+kdqW+9ggHaGHd+Mjc/yov51qSvS/Vvsfiv7uW6kupFaQr5Qq4UKoUAZ+S1D/QBb/a5v8CUGirPUpogRFLJGDyQjsoP34PNdj9f3X2mf/Nk/1rdv0AW/2ub/AAJT6ALf7XN/gSg0kNfu/tM/+bJ/rXsLQLIwW0ETEs0cSKzE5LEKAST6knJrWem+wq3imjk95lfw5FfaUTDbWBwfkcYrbdBqj9IvU/DsIoQcGaYEj4rGpJ/mKV5zr1Z7QvZ2mrPE0k7xCJWCqqqfrEEnJ+4flVS+gC3+1zf4EoIb9GzTd1xdXBB/ZxrEp9PO24/iPDH+L51v2qx0B0ZHpUDwxyNLvkMhZgAfqquOPQbc/iaszUHkb2oal7xqt3J6CUxj7owI/wAjsz+NVcCvQUvsFt2JZrucliSTtTknk1n0z2F20M0UvvMr+HIj7SqYbawbBx6HGKDY3TOme62lvB/6UKIfmQoBP4nJrzv7fdR8XVWQHiCKOP8AEgyH/v8A4V6brVfUHsWiu7ma4e7lDTOXICLgZ7AfIDA/Cg84V7B9neme7abaRYwRCrMPgz+dv5mNa/T2A2wIJu5SM8janPyrcKjAwOwoOaUpQKUpQKUpQKUpQKUpQKUpQKUpQKUpQKUpQKUpQKUpQKUpQKUpQKUpQKUpQKUpQKUpQKUpQKUpQKUpQKUrgsB3oOaUrBBeRuzqjozRnDhWBKH4MB9U/fQZ6UpQKUpQKVwzAdyBzjn50Vgc4IOOD8qDmlKUClcZ9PWuaBSlYLq8jiCmR0jDMFXewXcx7KM92ODxQZ6UpQKUpQKUpQKUrBa3kcm7w3R9rFG2sG2sO6nHZh8DQZ6UpQKVxn09a5oFKVglvI1dEZ0V5M7FLAM+OTtB5bHrigz0pSgUpSgUpSgUpWOedUUu7BFUZZmICgD1JPAFBkpXxDKrqGUhlYAqykEEHkEEcEEV90ClKxzzKil3YKqglmYgKAO5JPAFBkpXxDMrqGRgysAVZSCCD2II4Ir7oFKVhtLuOVd0bpIoJGUYMMjuMj1FBmpSlApSvkuAQCRk9vnQfVK4VgeQQfu+XFc0ClcK2e3Nc0ClYbO7jlQPE6SIc4ZGDKcHBwRweazUGk76axbWNSXUbl4kUweCBNKg5i8+Ah/5fzq09Y+5paaZ+ze4ha7tltyJXUjcrFXLEEuMDseTnuKj45Liz1bUpjp9xcx3Bg8No0UjyR4P1iPU44+BqU69tZry20147eRSt/bSvGR54lAfO4DtjIzQS/UfVpguEtLa3a6unQyeGHVERAcbnds7QT24P/TNa9mt+yz6zNcoICs6vKu4OE2oxPmAG4ADPauzrC3FjrDXq2s11BcWyxHwAGkjdWyMgkYUgd8+vyrB0Tp1wv63kvrcRC5beUdgIypjbK7+xCg7WYccE0H3f+0m4jthe/q1vc2xskadFfDHCsyBTtUk/E9xU7rHVzw+7RLbGS8uU3+7+IoWMBQXLy4ICqTjIByRxWpdEus6fCuoLqjWSFWZEgi912h8rmXPiPEOPy49KuvXeiCe8tNRFqdRtTb+G8UYDPtJMiSIpI3fXoLNofWPjx3YkhMNxZA+NDvDD6hdSrgYKsAecfhVc+lWQ2qXo0+T3PKrLMZUBUltp2LjMgVvKT5eePnUn09YwG1vDa6bLYl4iu2RFR5TsbGFDN2Jxz8agNR0C5PSy2qwP7wFjzEF8+RcBjx93NBY/aNqFufdbd7Zry4llEttCrlPNECd7NnCoAxznPc8cEjB0Pq0S3V5BLZtY3b/AO8zKZPFSUE43ow4xk8gAcn78YusbG5gvrLUYYHuUhieGaKPHigMDhlB7nLHP3AeuRk6bs57rU5NTmt5LaNbYW8MUuBK437yzKCdnOQBQd3pXrCe/ZZIbPFk7OonaZA/lyM+EBkAsNv1s85o3WM8t1Nb2dn7wts6pPI0yRYJ5wqkEvgZ+HIqp6FpT/rGCTTrK806HezXgn/ZwOMdlj3MGJ5A24A44+HPXWmNNdO2n2N7BqHiIBdr+ztnAIyWbfhxt/4cnHrjBC0634H66sA8TNOYZzHIJCFQBTkFMYYkE+o7+uBj6i6xmnupobOz8eO3lEU8rTJHhs+bahBL7Rn4ZxxXzq+nTNrOnzBGaOOCdZJAPKpZcDPwyaqnWelPNds2nWV7bX/jKDdDEdq6g8sx3ESKRz9XJ9c9iF16m6uNvcR2ltbtd3UiGTw1ZUVEBxud2+qCc44Pb5jNU9qmpSe4afPdQm3ddShaSIMJSoQS9iuA2VAI+/Fd/qCG6stXF/HayXcE1sIJBCAZY2Vt2QpPKnA9fU/AZ566inv7SwdLWZGGoQyPE4HiIi+IpZgCQBjB/vCgktK60ma9jtLqya1M8bSQMZEcsF5IZVH7Nsc4ya+dS62l8eeKztDdC14ncyrEA2M7EyD4jgdxxg8U6g02V9a06ZY2aKKO4EjgeVSyYXJ9MmqhN00lre3pu9Klv4ridp4ZoEWRl3ksyMCw2gE/9aDaPTetx3ttFcxZ2SrkA9wQcEHHqGBH4VrbrrpOCG6sAjTgXV2UlHjzcgjJA83l5+FbG6Xt0jtY1jtzapgkQnGUyxJzgkAknPf1qB6806WW60to42dYrsPIVGQi7cZPwFBin1JNMePT7KF7meQNNskmICJkAs8j7iASMAAHkenr3tG62jkt7madDbPZlluYyQ+wgZ8rL9cH0+NVnr3p0/rOO9ksW1C1a38GSOMBpI2D7lcISN+c447ebPpnsnp2O60u9hs7F7BpgAqTKqNIUwwJAY7QTleTQTfTHU93eOjnT2htZVLJM8yF8YypMYGRu++qJ0h1LPaLqnu9m114d/czTNvWNEXtgEgmR/IxwB2+8VdOi+oriQQ20+n3MDpGFklYKIAUXGVbOW3EcADjPc96jOk9Hnjs9YR4nVprq8eIEcuroApX4gntQS+r9dxw6ZFqIjZo5PC8pOGUOcHOAclee3fFYLHrqU3lvb3FjJbx3Yc28jSIzNsXd50A/ZkjHGSRuHzxAaroVw3TtrbiBzMhg3R7fMNsmTkfIVYurtOlk1LSZEjZo4XuDIwHlTdGoGfhk0HGlvbjW73bEyzi2iaSUyEqykDACYwpAUc59Pmc/XS3WM9+yyQWf+5M7qJ2mQP5c+bwsZwWAHfPOa40vTpV1u9nMbCJ7aFVfHlYr3APqRVU0nS5DqNvLp1le6fH4ha88fEdu645Cx72DMeQNuACQceoC2ar1pL71La2Nm15JAFMx8RYo0LDIXcwO5seg/8Ao4r/AF/qTRaloszQuZNtx+xQhn3vGihAe31mwT2wCazW0l1peoXzGynu4LyRZo3twGZTjBVgSMDJ7/L1zxIa9ZTz6no9wIHVI1nabIB8IvEuFYjjO7j7xQSXSvVklzcT2tzam1uIFRyviLKrK/YhgBzUPN7SXKSXMNm0tjE5Vp/FQOwU7WdIiMugPqWGflg13tP0yX9dXkrRsIZLWJFkx5SR3APxFUTp/puKyjNte6LNdzI7hLiGNXjlUsSpZi42d8YPYAZ+FBuu2nWRFdDlXUMp+IIyD+RrWHT/AFja2d/qqXdyI83K+GG3ngLzjAOBk1syyiCRoqrsVUUBP7IAwB+Haqj0XpLpeao8sRVZblWjZl4cbSMrnuM0EV0fr0V5rl29vN4sPukeMbtuQwBwDjB/Cu1ce0SVlmntbB7mzgZg8/iohbZ9do0IJkUfHIrs6bpMi63dymNlhktI0V8YUkEZAPxFVfQZL/T7CXSxp880o8ZIJk2e7uJCxDMxbCY3E4PyBxQXXVOuoIrS3uY1ec3ZVbeJMB3ZvTnhcdifSozqPUbqbSdQN3ae6MsD7QJklDgoTnKgYweKhtU6PubO10l4I/eZNNZmliQ8v4uGcpnvhgQOM89qsGsajNqGmXyrZ3MDmF0jSZQHkJU/VUE+vFBBdOddy21ppweyk90dLe2FyXUHfsCbhFjd4e5TgkjIGccjNo6g6ueK7Sytbb3m5aIzMDIsSKmduSxBycjsBVf6h0Wd9H0uFYXMkT2RkQDzJsQB8j0we9ZPafZRSyADT7ya6EX7C5tRtCMS2FaQMNoB55VgA3HegsWv9V+520Mk0LG4nKRpbRsGYyMPqBuAQD+9/rUTr2o3U2laj73ae6FbaTYPGWXeDG2eVA2kdvxqK1zRdRW10u4ZDdXVi4eeMMN7hhg4PZnAAGecnJ59ZvU9Tm1DTr5BZXMDG3dI1mVVeRmRhhVBJ4OPvzQV7prrqW2stP3WT+6MsFv7yXUNu2hdwixkx7gcEkZAz8M3m/6j8K/trLw8+8RyPv3Y2+GM4xjnP31Tte0S4bRdNhWFzLE9mZEA8y7F82R6Y9a7/XEc8OpWN7HbTXMUSTRyLAA0i7xgHaSMj+HB5HGQsOmdSeNf3Vn4e33ZYm37s7vEXPbHGPvNU72b6zFZaPcXMxxHFc3BOO584AA+ZJAH313uhbW6Op6hc3Nu0C3CQGMHBwFBABI4LgYJAzgnGeKhLPo+5n0G6tPDaOdriSREfy7sSK4HPA3AYB7ZoLPp/W83j28V3Zm2W7JEDiZJPNjcFkAA8NiMY78nHocW3UbNZonifcFkUq20lWwRjgjkGtcdK2No00A/UU9tMpDNK0aiGNlGcq+/L+YcYHrWwdcu5IreWSGMzSIjFIx3dscD86DUmudJQyajDp9lJchkxLeSm4lYRx+iYJ4dsg/LKntnF5v57ebWLe2kgLS21s1zFNvYbdzCIrtH1s4ByT6VUehdRubGKQy6XfTXVxIZLibag3sScAc5CqDwPiSeM4qa6iE9rrEV8tpPcwvZm3IgUM6N4m/kEjA7c5+PwoJLoe6gia9s7aDwY7KQfvs28yAuT5uV7Y7mvjovrV9UXctm8duY33ys4xvBA8NRgM/lOSwwAQRXR9nlhdrPqkt1AYWuJI3Re4xsbyhhw5UEKSOMg1I+yfTZbfSIIpo2jkXxdyMMMMyuRkfMEGgi+i+pLOz0NbtYnht1MmIy5lcsZSuASBklvuA9fU1YendavLhm94sDaxmMsjmZHYnIwrIACjYOfwxVCsukrt+nIrdYit1DMZhFJ5S22Zmxz8VORV96b6lmu2KSWFza4jJZpgoTdkDapzl+5OcD6vzoNbez3rOay0aNo7J54Ldn8eXxFjC7pSfIpBMmAwz2GTjPfG5dNvUnijmjyUlRZEyMHa6hhx6cGtZaNoNyvTElq0Li4KSgRY85JmJHHzHNX/pC3aOwtI3Uq6W0Ksp7qVjUEH5gjFBL0qn3vXP+8S29paT3jQYEzRlFjRj+7udhubjkCrVZTF40dkMZZVYo2NykjO044yO1Bmrqatp6XMEsEmdkqNG2Dg4YYOPnzXbqN6i1CS3t5JYYGuZEA2xIcM+SB3wewOex7UFSi6AuTALOXUnezChPDWGNJWQdkMuSduBjgZxV6tLZYkSONQqIoVVHZQowAPkAKWshZFZlKFlBKnGVJGSDjjI7VloFKVX+suqV09ImaKSYzTLCiR7dxZgSO5HfGPxoLBSoPpzXZbkuJLOe12gEGbZhs57bSe2P41OUClKrvRHUTX0UsjoqGO4lhAUk5CEDPPqc0FipSlApSq51/wBRNp9m9yiLIysi7WJAO5wvcffQWOlcKeKheneo0vHukVGQ2s7QNux5ivqMHt99BN0pSgUqK6o1xLG1lupFZ0iAJVMbjlgoxkgd2H4Vxq2rSR2ZuIbd7h9iusKkBm3Y4zj0BzwCeOAaCWpVf1nqhbWG1kmikDXU0MIjG0mN5QThjnGFwQcZ5qwUClKh7TqFJL2azCMHgjSRmONp39gOc/nigmKUpQKUoaBSqZ0Z1Pd6g3jrBDHYl5FRi7GdthKhtu3aAWHbPHPfvXa6r6uexLE2VxNEkfiPLHs2KOcg5YHIAz+NBaaVWelOq3vSD7lcQRtF4iSy7NjA7cAbWJyQ2fuBqzUClKrknUbDVVsNi7GtTPvyd2Q+3GO2PWgsdKUoFKUoFKrfRfUjXwutyKnu93LbjBJ3BMeY57E5qyUClKUClK+XbAJxnA7fGg+qVr3VPaY9tGZZ9MvYo1xlmEYAycD974mrzpt14sUchRo/ERX2N9ZdwBwfmM4NB2aUpQKVEdP6pNP43jWz23hzNGm5gfFUdnHAwD+I+ZqXoFKrfRfUjX3ve5FT3e7ltxgk7gmPMc9ic1ZKBSlKDWuudN3unTXV/ps0ZSUtPcWswO1iAWZkYHIJ5OOO/c8Cup1Frhkj0fWEDRr4yxzpk7Qk3kYntkKQ2CR++Ksmr+z6O5lkeW7vfClOXt1nIgPy2gcKfhmpjV+mbe4szZMm2AqqBU4KhCCu3vjBUUGsNM12SLVBqMsh90vJbq2ALeRFgAEbDnGWMTfzV9Mko6bvbuRnEt5Ibj6xygaZQoB9F2jI/wCar5qfQNpPYRWDhxDDtKFSA4K55zjGTubPHqakdV6ahnsjYtuWAxpGNhAYKm3aASCP3R6UFN67026mi09kilurSNM3VvFKY5JMxrtOQQX2nJwDkn78j5uB75oYXRhIih8GJnZZsB90ke9mJVju/tduPlVt1rpj3hYlW6urYRIU/YSBN4IA83lOSNvBGCMn418RdHRRWa2ltJPbKrb/ABInxKTnJJZgd2T3yPlwBQRHswu7M+8Q29vNaTRMvvEM7OzAkcMCzNlTg9sfHHIJ6ntmDlNOEZUSfrKDYWBKhsNtJA5IzjNWnpnpaGy8RkaSWWYgyzTNvlkIGBk8DAycAAVl6g6eivPA8UuPd50nTaQMsmcZyDleflQVXqvUtSstMvZ55YHkVIxCYEdSm9xGzHcTkgOCPuNVzQOnr6Oaymt7N4MPH7zM18JhcRt9cuhIBbB3DHb4HjG29RsY54nhlUPHIpV1PqDwfuqt6L0Ils8ZS8vWiiIMcDTZiXHYYCgso+BOO1BX7exXVtU1CO7aQwWXhRxQLI8aZdWLO2wglsrwc9j8hUBomqtZdPX8tqcFbuVI2BJ2h5EjDA+pCtkH44rYGsdAwT3LXIluIHlULOIJSizADAD4GewxwRXa0rou1gtJrNVLW8zOzIx7b8ZAIwVAwMeox3oKD0/09fRXFnLBZyQAMvvMrXyze8RsPMzoeN3O4Y/LtjutovvuvXscssggjit5DEjlQ7bBtzj90eY49TjParNonQq2zxlLy9aOI/s4XmzEoAwBgKCygdgTgcVL2fT8Ud3PdqX8W4VEcEjYAgwMDGQfxoNe9cQWdxNeGO3vLq4hQ+JLHKyQ27LHwAWkVMgAMQFbuc88V1epbx5ulYJJGLuwt8sxyxxKBkk9zgd6uV37O7eSaaTxbhUuDumgSXbBI39plAyc9yM4PqMcV2rjoi3fT008tL4KbcHcvieV945247/Kgsidh91a16KP/n3/ALy4/wCw1ssCoTTel4YPe9hf/fJHklyQcFxg7eOBz65oNO3Oi7enU1Fppmu08Non8VwIl8cIFVQcdiSSRnJ71efaPYXMxs5RDLdWiKzXNvBIY5HJUbW4IMgHwB/61Pz9E276aNNLSeAAozuXxPK4kHO3H1h8Kz6/0z7z4eLu7txGpQi3kCBwcfW8p5G3gjBGTQa96ygsbrp0z2qyLHACIld5dyFpkDq4LneQe24sB6VM9SaRHZ6Bc+7703wpISZJGO47BkFmJUcdhxVpXo61Fg2nhCLdlKkZO4kndu3Hu27nP/1xXVtuh4lsZbF7i5milwC0sgZ0ACgKhK4VRtHGPU0FK9peixSW+kzMGMklxZQMQ8gBQo7HgHAbJ+sBu+dS3tFsEtLSwhgLog1GADLuxwzOSCzEsRk+pq09Q9JQXlrHbSGRViKNG6NtkRkG1WBxjOCfT1rBf9FQz2S2c0txKFbeszyZnDBiwbeR3G4gcduKCJ6iuP8A+9piBj/4NyWUH/gOCR+Bx9xqC0PpG1/Xt4m2TbDFbyp+2myGJ3Ek7ssM+hyPlVt0roGCG5iujLcTXEQceJNJvZ967cNkdlHYDAGT8ayar0TFNeLerNcQSgIH8GTYsoQ5CuMcjjBGeRQUPWvHv9Uvo2tHvY7Xwo44hd+7LFuQkvj99mOcH0x92L97OrW7isUjvs+MjMo3OsjbM+TLLwxA4/CvjW+h4Z7g3Uc1xaTsoV5LaTYZABgBwQQ2BgdvQfAVN6NpotoViEksu3J3zOXkOSWOWPfk0FG1a1Go6zJZ3Dv7tbWyyCFHZBKzkeZihBIUHH3/AI56vSOmq1xq2lu8stnC0DRhpH3R7x4hQOCGChlHGf3T3yc2vqboqG8lSfxJ7a4Rdomt32SFc52k4II7/nXe6a6agsYmjhDHexeR3YtJIx7szHuaCkewfRYVsIroBvGfxUY73K48U9kLbQfKOQM/nVs9o/8A5Xe/+2l/7TXd6W6fisLZbaEuY0LEbyC3mYseQB6muzrWmpdQSwSEhJUZGKkBsMMHGQeaDWnVOqzQaDpqQFla5FpbllYIwVoskK54QnbjPoCa7HSOg3tvfxPHZNZ2rI63CG8FwrHblHAJyH3AA4+P35ud70nbTWK2Mql4EREXJw48MAKdwx5hgffz6HFYNB6S92kEhvL242gqqTzbkAPHYKNx+ZyaCm9H6JHrDXl1evLIy3ckMUayyIsKoFxgIRhvNznPYHuTWXqXSBddQxRM7pGbAmQRsULqJT5Ny8qpbbnBGQMetT157OLdp5Jop7u18Zt0qW8xjjkPqSAO557H1NTjdPRG9W9y/irCYAMjZtLbu2M7s/Ogp/s4i8CfVrVGcwW8y+ErMW2b0YkAnnHA/L41RrHQxJ04b+SadriMMYGErgRBJ9uFAODnDEkgnzd+BW6NM6cigmupkLlrtlaTJGAVBUbeOOD65rowdEW6acdNDSeAQwzuXxPM/iHnbj6x+FBW+rryS5m0mxaV44rxWkuGQlXk2Rhwm4dgSTn7xXzpFiNO1xLS1Z/dri0aR4Wd3EbKxAcbySM4x39T8sWvqDo63vIYYpDIpt8GGWNtssZAAyGHrwPT0HwFcdM9Hw2TvMHlnuJAFee4cySlQc7QeAq5A4A9B8BgNf6Jq0lppmuTxcSJf3O0/wBksUXd+G7P4Vi6o6fTT9Nh1G3nnN4pgcymaRvHMhXcGUsQVO4nAHYc5rZOmdJW8MVzFhpI7uWSWVZCCCZBhgMAYXjj1+dQ+mezK1heMtLczxwsHhgmlLQREdiq4Hb0zmggevr6L9Z28epNKtg1qzIqGXa0wcZ3iLzEKuPTAyPia49nnTKSjUWVZ1tpyYbVpWlD+GRyVVznaG2lWI3ccnOaw9eyQ/rqP3q4m09EtCIriIlTKWflS+CqhRnjHrye1d3ojqAwtezS3c0+mReH4NzcKdxY+VwpCguu4gZxjtj1JCt2mrzXdpZaQzstz740FyQx3CK2O9jnvypXB9ShreKKAABwBwK1x0Bp8dzqV9qsaFYpdsVuxBHiYC+JIAewYqoB/wCb51sSePcrLkjcCMjgjIxx8DQa6kX9danj62n6a/P9me4Hp8GVAf8A9D13er5WGtaOoJAb3vIBODiIYyPWsdn7J7aFdkV3fxoOdqXBVee/AUCpjW+iIbmO2VpbhJLQAQzpJiccAHLEHcWCjPFBE6Tcbuo7xAxIWziyueASynt6HBH51Fey7RxPPdXU0kjm3v7lIE3nw0zwzY/eJD457BRird070Tb2U7XETStJJH4btI+8v5txdiRkuT657cYrvdOdPRWQmERciad523kHzPjOMAYXig1zoutS2+na5OjEyRX1yIyeduSqgjPou7OPlVo6H6Nt4kt7vfLNctEHeZ5pG3mROfKWK48xxx8Oal9M6Rt4Y7qLDSR3ksksyuQQTIMMBgDC8cevzrodOdBx2UqPHc3jJHu8OB5i0C5BX6mOQAeM9jzQa/6e6Yju4tZkmeQiK8u/CRXZFRwN3iYUje31R5sgBfnWx/ZndvLpdo8jF3MQyzHJOCQMn1OAK7OldKw28d1GhfF3LLLJkgkNKMNt44GO2c13en9ISzt47eIsUiXapYgtjJPJAHx+FBIUpSgUpSgUpSgUpSgUpSgUpSgUpSgUpSgUpSgUpSgUpSgUpSgUpSgUpSgUpSgUpSgUpSgUpSgUpSgUpSgUpSgUpSgxzQK4wyqw+DAH/rXJiXG3A29sYGPypSg+lGOBwBXNKUClKUClKUClKUClKUClKUH/2Q=="/>
          <p:cNvSpPr>
            <a:spLocks noChangeAspect="1" noChangeArrowheads="1"/>
          </p:cNvSpPr>
          <p:nvPr/>
        </p:nvSpPr>
        <p:spPr bwMode="auto">
          <a:xfrm>
            <a:off x="63500" y="-155575"/>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51" name="Picture 7"/>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179512" y="3081525"/>
            <a:ext cx="1905605" cy="49149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154" name="Picture 10"/>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489718" y="1344399"/>
            <a:ext cx="1285191" cy="70204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157" name="Picture 13" descr="https://encrypted-tbn3.gstatic.com/images?q=tbn:ANd9GcQ-3_7SNJvc-l3Zi2DksworaLnu6_DonEqprSLrQbQ4aunxeaf30Q"/>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7384231" y="908720"/>
            <a:ext cx="1292225" cy="952166"/>
          </a:xfrm>
          <a:prstGeom prst="rect">
            <a:avLst/>
          </a:prstGeom>
          <a:noFill/>
          <a:extLst>
            <a:ext uri="{909E8E84-426E-40DD-AFC4-6F175D3DCCD1}">
              <a14:hiddenFill xmlns:a14="http://schemas.microsoft.com/office/drawing/2010/main" xmlns="">
                <a:solidFill>
                  <a:srgbClr val="FFFFFF"/>
                </a:solidFill>
              </a14:hiddenFill>
            </a:ext>
          </a:extLst>
        </p:spPr>
      </p:pic>
      <p:pic>
        <p:nvPicPr>
          <p:cNvPr id="6159" name="Picture 15" descr="http://www.cobra-project.eu/images/cobra2.png"/>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1291048" y="5553992"/>
            <a:ext cx="3810002" cy="79057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51759396"/>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13792"/>
            <a:ext cx="8229600" cy="1143000"/>
          </a:xfrm>
        </p:spPr>
        <p:txBody>
          <a:bodyPr/>
          <a:lstStyle/>
          <a:p>
            <a:r>
              <a:rPr lang="en-US" dirty="0" smtClean="0"/>
              <a:t>Conclusions</a:t>
            </a:r>
            <a:endParaRPr lang="en-US" dirty="0"/>
          </a:p>
        </p:txBody>
      </p:sp>
      <p:sp>
        <p:nvSpPr>
          <p:cNvPr id="3" name="CasellaDiTesto 2"/>
          <p:cNvSpPr txBox="1"/>
          <p:nvPr/>
        </p:nvSpPr>
        <p:spPr>
          <a:xfrm>
            <a:off x="499796" y="1556792"/>
            <a:ext cx="8136904" cy="1785104"/>
          </a:xfrm>
          <a:prstGeom prst="rect">
            <a:avLst/>
          </a:prstGeom>
          <a:noFill/>
        </p:spPr>
        <p:txBody>
          <a:bodyPr wrap="square" rtlCol="0">
            <a:spAutoFit/>
          </a:bodyPr>
          <a:lstStyle/>
          <a:p>
            <a:r>
              <a:rPr lang="en-US" sz="2000" i="1" dirty="0" smtClean="0"/>
              <a:t>In vitro</a:t>
            </a:r>
            <a:r>
              <a:rPr lang="en-US" sz="2000" dirty="0" smtClean="0"/>
              <a:t> and </a:t>
            </a:r>
            <a:r>
              <a:rPr lang="en-US" sz="2000" i="1" dirty="0" smtClean="0"/>
              <a:t>in silico</a:t>
            </a:r>
            <a:r>
              <a:rPr lang="en-US" sz="2000" dirty="0" smtClean="0"/>
              <a:t> minimal artificial cell models (protocells) have been present.</a:t>
            </a:r>
          </a:p>
          <a:p>
            <a:pPr algn="just"/>
            <a:r>
              <a:rPr lang="en-US" sz="2000" dirty="0"/>
              <a:t>B</a:t>
            </a:r>
            <a:r>
              <a:rPr lang="en-US" sz="2000" dirty="0" smtClean="0"/>
              <a:t>y the integration between numerical model and protocells implemented in the test tube it will be possible to design and synthetize a real minimal artificial cell in a no </a:t>
            </a:r>
            <a:r>
              <a:rPr lang="en-US" sz="2000" dirty="0"/>
              <a:t>t</a:t>
            </a:r>
            <a:r>
              <a:rPr lang="en-US" sz="2000" dirty="0" smtClean="0"/>
              <a:t>oo far future.</a:t>
            </a:r>
            <a:endParaRPr lang="en-US" sz="2000" dirty="0"/>
          </a:p>
        </p:txBody>
      </p:sp>
      <p:grpSp>
        <p:nvGrpSpPr>
          <p:cNvPr id="7" name="Gruppo 6"/>
          <p:cNvGrpSpPr/>
          <p:nvPr/>
        </p:nvGrpSpPr>
        <p:grpSpPr>
          <a:xfrm>
            <a:off x="457200" y="3717032"/>
            <a:ext cx="8229600" cy="2629273"/>
            <a:chOff x="457200" y="3717032"/>
            <a:chExt cx="8229600" cy="2629273"/>
          </a:xfrm>
        </p:grpSpPr>
        <p:sp>
          <p:nvSpPr>
            <p:cNvPr id="4" name="Titolo 1"/>
            <p:cNvSpPr txBox="1">
              <a:spLocks/>
            </p:cNvSpPr>
            <p:nvPr/>
          </p:nvSpPr>
          <p:spPr>
            <a:xfrm>
              <a:off x="457200" y="3717032"/>
              <a:ext cx="8229600" cy="5762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2400" b="1" dirty="0" err="1" smtClean="0"/>
                <a:t>Thank</a:t>
              </a:r>
              <a:r>
                <a:rPr lang="it-IT" sz="2400" b="1" dirty="0" smtClean="0"/>
                <a:t> </a:t>
              </a:r>
              <a:r>
                <a:rPr lang="it-IT" sz="2400" b="1" dirty="0" err="1" smtClean="0"/>
                <a:t>you</a:t>
              </a:r>
              <a:r>
                <a:rPr lang="it-IT" sz="2400" b="1" dirty="0" smtClean="0"/>
                <a:t> for </a:t>
              </a:r>
              <a:r>
                <a:rPr lang="it-IT" sz="2400" b="1" dirty="0" err="1" smtClean="0"/>
                <a:t>your</a:t>
              </a:r>
              <a:r>
                <a:rPr lang="it-IT" sz="2400" b="1" dirty="0" smtClean="0"/>
                <a:t> </a:t>
              </a:r>
              <a:r>
                <a:rPr lang="it-IT" sz="2400" b="1" dirty="0" err="1" smtClean="0"/>
                <a:t>attention</a:t>
              </a:r>
              <a:endParaRPr lang="it-IT" sz="2400" b="1" dirty="0"/>
            </a:p>
          </p:txBody>
        </p:sp>
        <p:sp>
          <p:nvSpPr>
            <p:cNvPr id="5" name="CasellaDiTesto 4"/>
            <p:cNvSpPr txBox="1"/>
            <p:nvPr/>
          </p:nvSpPr>
          <p:spPr>
            <a:xfrm>
              <a:off x="2771800" y="4653335"/>
              <a:ext cx="5760640" cy="1354217"/>
            </a:xfrm>
            <a:prstGeom prst="rect">
              <a:avLst/>
            </a:prstGeom>
            <a:noFill/>
          </p:spPr>
          <p:txBody>
            <a:bodyPr wrap="square" rtlCol="0">
              <a:spAutoFit/>
            </a:bodyPr>
            <a:lstStyle/>
            <a:p>
              <a:pPr algn="ctr">
                <a:spcBef>
                  <a:spcPts val="1200"/>
                </a:spcBef>
              </a:pPr>
              <a:r>
                <a:rPr lang="en-US" sz="2400" i="1" dirty="0" smtClean="0"/>
                <a:t>“All models are wrong, </a:t>
              </a:r>
            </a:p>
            <a:p>
              <a:pPr algn="ctr">
                <a:spcBef>
                  <a:spcPts val="1200"/>
                </a:spcBef>
              </a:pPr>
              <a:r>
                <a:rPr lang="en-US" sz="2400" i="1" dirty="0" smtClean="0"/>
                <a:t>but some are useful”</a:t>
              </a:r>
              <a:endParaRPr lang="en-US" sz="2400" dirty="0" smtClean="0"/>
            </a:p>
            <a:p>
              <a:pPr algn="r"/>
              <a:r>
                <a:rPr lang="en-US" sz="2400" dirty="0" smtClean="0"/>
                <a:t> George Box</a:t>
              </a:r>
              <a:endParaRPr lang="en-US" sz="2400" dirty="0"/>
            </a:p>
          </p:txBody>
        </p:sp>
        <p:pic>
          <p:nvPicPr>
            <p:cNvPr id="6" name="Picture 8" descr="https://encrypted-tbn1.gstatic.com/images?q=tbn:ANd9GcT41tUg5q3yx5fpIp1AjVdaDkBwoDQGRGxkFQV0gxqqTOwRMkIm"/>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33289" y="4365104"/>
              <a:ext cx="2314575" cy="1981201"/>
            </a:xfrm>
            <a:prstGeom prst="rect">
              <a:avLst/>
            </a:prstGeom>
            <a:noFill/>
            <a:extLst>
              <a:ext uri="{909E8E84-426E-40DD-AFC4-6F175D3DCCD1}">
                <a14:hiddenFill xmlns:a14="http://schemas.microsoft.com/office/drawing/2010/main" xmlns="">
                  <a:solidFill>
                    <a:srgbClr val="FFFFFF"/>
                  </a:solidFill>
                </a14:hiddenFill>
              </a:ext>
            </a:extLst>
          </p:spPr>
        </p:pic>
      </p:grpSp>
    </p:spTree>
    <p:extLst>
      <p:ext uri="{BB962C8B-B14F-4D97-AF65-F5344CB8AC3E}">
        <p14:creationId xmlns:p14="http://schemas.microsoft.com/office/powerpoint/2010/main" xmlns="" val="2814597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solidFill>
                  <a:srgbClr val="FF6600"/>
                </a:solidFill>
                <a:latin typeface="Baskerville Old Face" pitchFamily="18" charset="0"/>
                <a:ea typeface="ＭＳ Ｐゴシック" pitchFamily="50" charset="-128"/>
              </a:rPr>
              <a:t>Let Us Meet Again</a:t>
            </a:r>
            <a:endParaRPr lang="en-US" dirty="0"/>
          </a:p>
        </p:txBody>
      </p:sp>
      <p:sp>
        <p:nvSpPr>
          <p:cNvPr id="4" name="Content Placeholder 3"/>
          <p:cNvSpPr>
            <a:spLocks noGrp="1"/>
          </p:cNvSpPr>
          <p:nvPr>
            <p:ph idx="1"/>
          </p:nvPr>
        </p:nvSpPr>
        <p:spPr>
          <a:xfrm>
            <a:off x="457200" y="2133600"/>
            <a:ext cx="8229600" cy="4724400"/>
          </a:xfrm>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rPr>
              <a:t>Please 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dirty="0" smtClean="0">
                <a:effectLst>
                  <a:outerShdw blurRad="38100" dist="38100" dir="2700000" algn="tl">
                    <a:srgbClr val="000000">
                      <a:alpha val="43137"/>
                    </a:srgbClr>
                  </a:outerShdw>
                </a:effectLst>
                <a:latin typeface="Georgia" pitchFamily="18" charset="0"/>
                <a:hlinkClick r:id="rId2"/>
              </a:rPr>
              <a:t>www.omicsgroup.com</a:t>
            </a: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dirty="0" smtClean="0">
                <a:effectLst>
                  <a:outerShdw blurRad="38100" dist="38100" dir="2700000" algn="tl">
                    <a:srgbClr val="000000">
                      <a:alpha val="43137"/>
                    </a:srgbClr>
                  </a:outerShdw>
                </a:effectLst>
                <a:latin typeface="Georgia" pitchFamily="18" charset="0"/>
                <a:hlinkClick r:id="rId3"/>
              </a:rPr>
              <a:t>www.conferenceseries.com</a:t>
            </a: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dirty="0" smtClean="0">
                <a:effectLst>
                  <a:outerShdw blurRad="38100" dist="38100" dir="2700000" algn="tl">
                    <a:srgbClr val="000000">
                      <a:alpha val="43137"/>
                    </a:srgbClr>
                  </a:outerShdw>
                </a:effectLst>
                <a:latin typeface="Georgia" pitchFamily="18" charset="0"/>
                <a:hlinkClick r:id="rId4"/>
              </a:rPr>
              <a:t>www.pharmaceuticalconferences.com</a:t>
            </a:r>
            <a:endParaRPr lang="en-US" dirty="0" smtClean="0">
              <a:effectLst>
                <a:outerShdw blurRad="38100" dist="38100" dir="2700000" algn="tl">
                  <a:srgbClr val="000000">
                    <a:alpha val="43137"/>
                  </a:srgbClr>
                </a:outerShdw>
              </a:effectLst>
              <a:latin typeface="Georgia" pitchFamily="18" charset="0"/>
            </a:endParaRPr>
          </a:p>
          <a:p>
            <a:endParaRPr lang="en-US" dirty="0"/>
          </a:p>
        </p:txBody>
      </p:sp>
    </p:spTree>
  </p:cSld>
  <p:clrMapOvr>
    <a:masterClrMapping/>
  </p:clrMapOvr>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rgbClr val="001B50"/>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just" defTabSz="914400" rtl="0" eaLnBrk="1" fontAlgn="base" latinLnBrk="0" hangingPunct="1">
          <a:lnSpc>
            <a:spcPct val="100000"/>
          </a:lnSpc>
          <a:spcBef>
            <a:spcPct val="50000"/>
          </a:spcBef>
          <a:spcAft>
            <a:spcPct val="0"/>
          </a:spcAft>
          <a:buClrTx/>
          <a:buSzTx/>
          <a:buFontTx/>
          <a:buNone/>
          <a:tabLst/>
          <a:defRPr kumimoji="0" lang="it-IT"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rgbClr val="001B50"/>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just" defTabSz="914400" rtl="0" eaLnBrk="1" fontAlgn="base" latinLnBrk="0" hangingPunct="1">
          <a:lnSpc>
            <a:spcPct val="100000"/>
          </a:lnSpc>
          <a:spcBef>
            <a:spcPct val="50000"/>
          </a:spcBef>
          <a:spcAft>
            <a:spcPct val="0"/>
          </a:spcAft>
          <a:buClrTx/>
          <a:buSzTx/>
          <a:buFontTx/>
          <a:buNone/>
          <a:tabLst/>
          <a:defRPr kumimoji="0" lang="it-IT"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8035</TotalTime>
  <Words>1425</Words>
  <Application>Microsoft Office PowerPoint</Application>
  <PresentationFormat>On-screen Show (4:3)</PresentationFormat>
  <Paragraphs>268</Paragraphs>
  <Slides>34</Slides>
  <Notes>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34</vt:i4>
      </vt:variant>
    </vt:vector>
  </HeadingPairs>
  <TitlesOfParts>
    <vt:vector size="37" baseType="lpstr">
      <vt:lpstr>Struttura predefinita</vt:lpstr>
      <vt:lpstr>Microsoft Office Excel 97-2003 Worksheet</vt:lpstr>
      <vt:lpstr>Equation</vt:lpstr>
      <vt:lpstr>About OMICS Group</vt:lpstr>
      <vt:lpstr>About OMICS Group Conferences</vt:lpstr>
      <vt:lpstr>In vitro and in silico minimal cell models</vt:lpstr>
      <vt:lpstr>Outline</vt:lpstr>
      <vt:lpstr>Slide 5</vt:lpstr>
      <vt:lpstr>The notion of minimal cell</vt:lpstr>
      <vt:lpstr>Semi-synthetic approach to MC</vt:lpstr>
      <vt:lpstr>Aim of Modeling</vt:lpstr>
      <vt:lpstr>GFP Expression in a w/o emulsion</vt:lpstr>
      <vt:lpstr>Slide 10</vt:lpstr>
      <vt:lpstr>In vitro modeling</vt:lpstr>
      <vt:lpstr>Giant lipid vesicles (GVs)</vt:lpstr>
      <vt:lpstr>The “Droplet transfer method”</vt:lpstr>
      <vt:lpstr>GVs as biochemical reactors </vt:lpstr>
      <vt:lpstr>de-PG1-(BAH)-FL-HRP-SOD synthesis:</vt:lpstr>
      <vt:lpstr>Enzymatic system</vt:lpstr>
      <vt:lpstr> de-PG1-Fl-HRP entrapment</vt:lpstr>
      <vt:lpstr>Membrane engineering</vt:lpstr>
      <vt:lpstr>Pore formation: Amphotericin B</vt:lpstr>
      <vt:lpstr>The assay for the pore formation</vt:lpstr>
      <vt:lpstr>The assay for the pore formation</vt:lpstr>
      <vt:lpstr>Photosynthetic Reaction Center in GVs</vt:lpstr>
      <vt:lpstr>In silico modeling</vt:lpstr>
      <vt:lpstr>Protocells stationary reproduction</vt:lpstr>
      <vt:lpstr>In silico Vesicles</vt:lpstr>
      <vt:lpstr>Stability of closed membrane</vt:lpstr>
      <vt:lpstr>Vesicle division</vt:lpstr>
      <vt:lpstr>Growth control coefficient</vt:lpstr>
      <vt:lpstr>Osmotic synchronization</vt:lpstr>
      <vt:lpstr>Case Study</vt:lpstr>
      <vt:lpstr>Theoretical modelling</vt:lpstr>
      <vt:lpstr>Acknowledgments </vt:lpstr>
      <vt:lpstr>Conclusions</vt:lpstr>
      <vt:lpstr>Let Us Meet Again</vt:lpstr>
    </vt:vector>
  </TitlesOfParts>
  <Company>Dipartimento di Chimca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Fabio Mavelli</dc:title>
  <dc:creator>Fabio Mavelli</dc:creator>
  <cp:lastModifiedBy>Rachana</cp:lastModifiedBy>
  <cp:revision>134</cp:revision>
  <dcterms:created xsi:type="dcterms:W3CDTF">2010-06-19T09:14:29Z</dcterms:created>
  <dcterms:modified xsi:type="dcterms:W3CDTF">2014-09-23T16:59:08Z</dcterms:modified>
</cp:coreProperties>
</file>