
<file path=[Content_Types].xml><?xml version="1.0" encoding="utf-8"?>
<Types xmlns="http://schemas.openxmlformats.org/package/2006/content-types">
  <Override PartName="/ppt/diagrams/layout2.xml" ContentType="application/vnd.openxmlformats-officedocument.drawingml.diagramLayout+xml"/>
  <Override PartName="/ppt/slideLayouts/slideLayout10.xml" ContentType="application/vnd.openxmlformats-officedocument.presentationml.slideLayout+xml"/>
  <Override PartName="/ppt/slides/slide14.xml" ContentType="application/vnd.openxmlformats-officedocument.presentationml.slide+xml"/>
  <Default Extension="bin" ContentType="application/vnd.openxmlformats-officedocument.presentationml.printerSettings"/>
  <Override PartName="/ppt/diagrams/data5.xml" ContentType="application/vnd.openxmlformats-officedocument.drawingml.diagramData+xml"/>
  <Default Extension="rels" ContentType="application/vnd.openxmlformats-package.relationships+xml"/>
  <Override PartName="/ppt/diagrams/quickStyle5.xml" ContentType="application/vnd.openxmlformats-officedocument.drawingml.diagramStyle+xml"/>
  <Override PartName="/ppt/diagrams/colors1.xml" ContentType="application/vnd.openxmlformats-officedocument.drawingml.diagramColors+xml"/>
  <Default Extension="xml" ContentType="application/xml"/>
  <Override PartName="/ppt/tableStyles.xml" ContentType="application/vnd.openxmlformats-officedocument.presentationml.tableStyles+xml"/>
  <Override PartName="/ppt/notesSlides/notesSlide1.xml" ContentType="application/vnd.openxmlformats-officedocument.presentationml.notesSlide+xml"/>
  <Override PartName="/ppt/slideLayouts/slideLayout16.xml" ContentType="application/vnd.openxmlformats-officedocument.presentationml.slideLayout+xml"/>
  <Override PartName="/ppt/slides/slide28.xml" ContentType="application/vnd.openxmlformats-officedocument.presentationml.slide+xml"/>
  <Override PartName="/ppt/slides/slide21.xml" ContentType="application/vnd.openxmlformats-officedocument.presentationml.slide+xml"/>
  <Override PartName="/ppt/slides/slide5.xml" ContentType="application/vnd.openxmlformats-officedocument.presentationml.slide+xml"/>
  <Override PartName="/ppt/slideLayouts/slideLayout5.xml" ContentType="application/vnd.openxmlformats-officedocument.presentationml.slideLayout+xml"/>
  <Override PartName="/ppt/slides/slide30.xml" ContentType="application/vnd.openxmlformats-officedocument.presentationml.slide+xml"/>
  <Override PartName="/ppt/diagrams/data4.xml" ContentType="application/vnd.openxmlformats-officedocument.drawingml.diagramData+xml"/>
  <Override PartName="/ppt/diagrams/layout1.xml" ContentType="application/vnd.openxmlformats-officedocument.drawingml.diagramLayout+xml"/>
  <Override PartName="/ppt/slides/slide13.xml" ContentType="application/vnd.openxmlformats-officedocument.presentationml.slide+xml"/>
  <Override PartName="/ppt/slideMasters/slideMaster1.xml" ContentType="application/vnd.openxmlformats-officedocument.presentationml.slideMaster+xml"/>
  <Override PartName="/docProps/core.xml" ContentType="application/vnd.openxmlformats-package.core-properties+xml"/>
  <Override PartName="/ppt/diagrams/quickStyle4.xml" ContentType="application/vnd.openxmlformats-officedocument.drawingml.diagramStyle+xml"/>
  <Override PartName="/ppt/handoutMasters/handoutMaster1.xml" ContentType="application/vnd.openxmlformats-officedocument.presentationml.handoutMaster+xml"/>
  <Override PartName="/ppt/slideLayouts/slideLayout15.xml" ContentType="application/vnd.openxmlformats-officedocument.presentationml.slideLayout+xml"/>
  <Override PartName="/ppt/slides/slide27.xml" ContentType="application/vnd.openxmlformats-officedocument.presentationml.slide+xml"/>
  <Default Extension="vml" ContentType="application/vnd.openxmlformats-officedocument.vmlDrawing"/>
  <Override PartName="/ppt/slides/slide20.xml" ContentType="application/vnd.openxmlformats-officedocument.presentationml.slide+xml"/>
  <Default Extension="emf" ContentType="image/x-emf"/>
  <Override PartName="/ppt/slides/slide4.xml" ContentType="application/vnd.openxmlformats-officedocument.presentationml.slide+xml"/>
  <Override PartName="/ppt/slides/slide19.xml" ContentType="application/vnd.openxmlformats-officedocument.presentationml.slide+xml"/>
  <Override PartName="/ppt/diagrams/data3.xml" ContentType="application/vnd.openxmlformats-officedocument.drawingml.diagramData+xml"/>
  <Default Extension="png" ContentType="image/png"/>
  <Override PartName="/ppt/slideLayouts/slideLayout4.xml" ContentType="application/vnd.openxmlformats-officedocument.presentationml.slideLayout+xml"/>
  <Override PartName="/ppt/slides/slide12.xml" ContentType="application/vnd.openxmlformats-officedocument.presentationml.slide+xml"/>
  <Override PartName="/ppt/diagrams/quickStyle3.xml" ContentType="application/vnd.openxmlformats-officedocument.drawingml.diagramStyle+xml"/>
  <Override PartName="/ppt/presProps.xml" ContentType="application/vnd.openxmlformats-officedocument.presentationml.presProps+xml"/>
  <Default Extension="pict" ContentType="image/pict"/>
  <Override PartName="/ppt/slides/slide26.xml" ContentType="application/vnd.openxmlformats-officedocument.presentationml.slide+xml"/>
  <Override PartName="/ppt/slideLayouts/slideLayout14.xml" ContentType="application/vnd.openxmlformats-officedocument.presentationml.slideLayout+xml"/>
  <Override PartName="/ppt/diagrams/drawing5.xml" ContentType="application/vnd.ms-office.drawingml.diagramDrawing+xml"/>
  <Override PartName="/ppt/slides/slide35.xml" ContentType="application/vnd.openxmlformats-officedocument.presentationml.slide+xml"/>
  <Override PartName="/ppt/slides/slide3.xml" ContentType="application/vnd.openxmlformats-officedocument.presentationml.slide+xml"/>
  <Override PartName="/ppt/slides/slide18.xml" ContentType="application/vnd.openxmlformats-officedocument.presentationml.slide+xml"/>
  <Override PartName="/ppt/diagrams/data2.xml" ContentType="application/vnd.openxmlformats-officedocument.drawingml.diagramData+xml"/>
  <Override PartName="/ppt/slideLayouts/slideLayout3.xml" ContentType="application/vnd.openxmlformats-officedocument.presentationml.slideLayout+xml"/>
  <Override PartName="/ppt/slides/slide11.xml" ContentType="application/vnd.openxmlformats-officedocument.presentationml.slide+xml"/>
  <Override PartName="/ppt/diagrams/colors5.xml" ContentType="application/vnd.openxmlformats-officedocument.drawingml.diagramColors+xml"/>
  <Override PartName="/ppt/diagrams/quickStyle2.xml" ContentType="application/vnd.openxmlformats-officedocument.drawingml.diagramStyle+xml"/>
  <Override PartName="/ppt/slideLayouts/slideLayout13.xml" ContentType="application/vnd.openxmlformats-officedocument.presentationml.slideLayout+xml"/>
  <Override PartName="/ppt/slides/slide25.xml" ContentType="application/vnd.openxmlformats-officedocument.presentationml.slide+xml"/>
  <Override PartName="/ppt/charts/chart2.xml" ContentType="application/vnd.openxmlformats-officedocument.drawingml.chart+xml"/>
  <Override PartName="/ppt/slides/slide9.xml" ContentType="application/vnd.openxmlformats-officedocument.presentationml.slide+xml"/>
  <Override PartName="/ppt/diagrams/drawing4.xml" ContentType="application/vnd.ms-office.drawingml.diagramDrawing+xml"/>
  <Override PartName="/ppt/slideLayouts/slideLayout9.xml" ContentType="application/vnd.openxmlformats-officedocument.presentationml.slideLayout+xml"/>
  <Override PartName="/ppt/slides/slide34.xml" ContentType="application/vnd.openxmlformats-officedocument.presentationml.slide+xml"/>
  <Override PartName="/ppt/slides/slide2.xml" ContentType="application/vnd.openxmlformats-officedocument.presentationml.slide+xml"/>
  <Override PartName="/ppt/diagrams/layout5.xml" ContentType="application/vnd.openxmlformats-officedocument.drawingml.diagramLayout+xml"/>
  <Override PartName="/ppt/slideLayouts/slideLayout2.xml" ContentType="application/vnd.openxmlformats-officedocument.presentationml.slideLayout+xml"/>
  <Override PartName="/ppt/slides/slide17.xml" ContentType="application/vnd.openxmlformats-officedocument.presentationml.slide+xml"/>
  <Override PartName="/ppt/diagrams/data1.xml" ContentType="application/vnd.openxmlformats-officedocument.drawingml.diagramData+xml"/>
  <Override PartName="/ppt/slides/slide10.xml" ContentType="application/vnd.openxmlformats-officedocument.presentationml.slide+xml"/>
  <Override PartName="/ppt/diagrams/colors4.xml" ContentType="application/vnd.openxmlformats-officedocument.drawingml.diagramColors+xml"/>
  <Override PartName="/docProps/app.xml" ContentType="application/vnd.openxmlformats-officedocument.extended-properties+xml"/>
  <Override PartName="/ppt/diagrams/quickStyle1.xml" ContentType="application/vnd.openxmlformats-officedocument.drawingml.diagramStyle+xml"/>
  <Override PartName="/ppt/slideLayouts/slideLayout19.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slides/slide24.xml" ContentType="application/vnd.openxmlformats-officedocument.presentationml.slide+xml"/>
  <Override PartName="/ppt/charts/chart1.xml" ContentType="application/vnd.openxmlformats-officedocument.drawingml.chart+xml"/>
  <Override PartName="/ppt/slides/slide8.xml" ContentType="application/vnd.openxmlformats-officedocument.presentationml.slide+xml"/>
  <Override PartName="/ppt/diagrams/drawing3.xml" ContentType="application/vnd.ms-office.drawingml.diagramDrawing+xml"/>
  <Override PartName="/ppt/slideLayouts/slideLayout8.xml" ContentType="application/vnd.openxmlformats-officedocument.presentationml.slideLayout+xml"/>
  <Override PartName="/ppt/slides/slide33.xml" ContentType="application/vnd.openxmlformats-officedocument.presentationml.slide+xml"/>
  <Override PartName="/ppt/slides/slide1.xml" ContentType="application/vnd.openxmlformats-officedocument.presentationml.slide+xml"/>
  <Override PartName="/ppt/diagrams/layout4.xml" ContentType="application/vnd.openxmlformats-officedocument.drawingml.diagramLayout+xml"/>
  <Override PartName="/ppt/slideLayouts/slideLayout1.xml" ContentType="application/vnd.openxmlformats-officedocument.presentationml.slideLayout+xml"/>
  <Override PartName="/ppt/slides/slide16.xml" ContentType="application/vnd.openxmlformats-officedocument.presentationml.slide+xml"/>
  <Default Extension="jpeg" ContentType="image/jpeg"/>
  <Override PartName="/ppt/viewProps.xml" ContentType="application/vnd.openxmlformats-officedocument.presentationml.viewProps+xml"/>
  <Override PartName="/ppt/drawings/drawing2.xml" ContentType="application/vnd.openxmlformats-officedocument.drawingml.chartshapes+xml"/>
  <Override PartName="/ppt/diagrams/colors3.xml" ContentType="application/vnd.openxmlformats-officedocument.drawingml.diagramColors+xml"/>
  <Override PartName="/ppt/slideLayouts/slideLayout18.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s/slide23.xml" ContentType="application/vnd.openxmlformats-officedocument.presentationml.slide+xml"/>
  <Override PartName="/ppt/diagrams/drawing2.xml" ContentType="application/vnd.ms-office.drawingml.diagramDrawing+xml"/>
  <Override PartName="/ppt/slides/slide7.xml" ContentType="application/vnd.openxmlformats-officedocument.presentationml.slide+xml"/>
  <Override PartName="/ppt/slideLayouts/slideLayout7.xml" ContentType="application/vnd.openxmlformats-officedocument.presentationml.slideLayout+xml"/>
  <Override PartName="/ppt/slideLayouts/slideLayout20.xml" ContentType="application/vnd.openxmlformats-officedocument.presentationml.slideLayout+xml"/>
  <Override PartName="/ppt/slides/slide32.xml" ContentType="application/vnd.openxmlformats-officedocument.presentationml.slide+xml"/>
  <Override PartName="/ppt/diagrams/layout3.xml" ContentType="application/vnd.openxmlformats-officedocument.drawingml.diagramLayout+xml"/>
  <Override PartName="/ppt/notesMasters/notesMaster1.xml" ContentType="application/vnd.openxmlformats-officedocument.presentationml.notesMaster+xml"/>
  <Override PartName="/ppt/slides/slide15.xml" ContentType="application/vnd.openxmlformats-officedocument.presentationml.slide+xml"/>
  <Override PartName="/ppt/drawings/drawing1.xml" ContentType="application/vnd.openxmlformats-officedocument.drawingml.chartshapes+xml"/>
  <Override PartName="/ppt/diagrams/colors2.xml" ContentType="application/vnd.openxmlformats-officedocument.drawingml.diagramColors+xml"/>
  <Override PartName="/ppt/slideLayouts/slideLayout17.xml" ContentType="application/vnd.openxmlformats-officedocument.presentationml.slideLayout+xml"/>
  <Override PartName="/ppt/slides/slide29.xml" ContentType="application/vnd.openxmlformats-officedocument.presentationml.slide+xml"/>
  <Override PartName="/ppt/theme/theme1.xml" ContentType="application/vnd.openxmlformats-officedocument.theme+xml"/>
  <Override PartName="/ppt/slides/slide22.xml" ContentType="application/vnd.openxmlformats-officedocument.presentationml.slide+xml"/>
  <Default Extension="gif" ContentType="image/gif"/>
  <Override PartName="/ppt/presentation.xml" ContentType="application/vnd.openxmlformats-officedocument.presentationml.presentation.main+xml"/>
  <Override PartName="/ppt/slides/slide6.xml" ContentType="application/vnd.openxmlformats-officedocument.presentationml.slide+xml"/>
  <Override PartName="/ppt/diagrams/drawing1.xml" ContentType="application/vnd.ms-office.drawingml.diagramDrawing+xml"/>
  <Override PartName="/ppt/slideLayouts/slideLayout6.xml" ContentType="application/vnd.openxmlformats-officedocument.presentationml.slideLayout+xml"/>
  <Override PartName="/ppt/slides/slide31.xml" ContentType="application/vnd.openxmlformats-officedocument.presentationml.slide+xml"/>
  <Default Extension="pdf" ContentType="application/pdf"/>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aveSubsetFonts="1" autoCompressPictures="0">
  <p:sldMasterIdLst>
    <p:sldMasterId id="2147483764" r:id="rId1"/>
  </p:sldMasterIdLst>
  <p:notesMasterIdLst>
    <p:notesMasterId r:id="rId37"/>
  </p:notesMasterIdLst>
  <p:handoutMasterIdLst>
    <p:handoutMasterId r:id="rId38"/>
  </p:handoutMasterIdLst>
  <p:sldIdLst>
    <p:sldId id="256" r:id="rId2"/>
    <p:sldId id="257" r:id="rId3"/>
    <p:sldId id="258" r:id="rId4"/>
    <p:sldId id="259" r:id="rId5"/>
    <p:sldId id="260" r:id="rId6"/>
    <p:sldId id="261" r:id="rId7"/>
    <p:sldId id="262" r:id="rId8"/>
    <p:sldId id="263" r:id="rId9"/>
    <p:sldId id="264" r:id="rId10"/>
    <p:sldId id="266" r:id="rId11"/>
    <p:sldId id="267" r:id="rId12"/>
    <p:sldId id="268" r:id="rId13"/>
    <p:sldId id="270" r:id="rId14"/>
    <p:sldId id="271" r:id="rId15"/>
    <p:sldId id="272" r:id="rId16"/>
    <p:sldId id="273" r:id="rId17"/>
    <p:sldId id="274" r:id="rId18"/>
    <p:sldId id="275" r:id="rId19"/>
    <p:sldId id="279" r:id="rId20"/>
    <p:sldId id="280" r:id="rId21"/>
    <p:sldId id="282" r:id="rId22"/>
    <p:sldId id="283" r:id="rId23"/>
    <p:sldId id="284" r:id="rId24"/>
    <p:sldId id="287" r:id="rId25"/>
    <p:sldId id="285" r:id="rId26"/>
    <p:sldId id="296" r:id="rId27"/>
    <p:sldId id="286" r:id="rId28"/>
    <p:sldId id="288" r:id="rId29"/>
    <p:sldId id="289" r:id="rId30"/>
    <p:sldId id="298" r:id="rId31"/>
    <p:sldId id="299" r:id="rId32"/>
    <p:sldId id="292" r:id="rId33"/>
    <p:sldId id="293" r:id="rId34"/>
    <p:sldId id="294" r:id="rId35"/>
    <p:sldId id="297" r:id="rId3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lrMru>
    <a:srgbClr val="ECB124"/>
    <a:srgbClr val="671548"/>
  </p:clrMru>
</p:presentationPr>
</file>

<file path=ppt/tableStyles.xml><?xml version="1.0" encoding="utf-8"?>
<a:tblStyleLst xmlns:a="http://schemas.openxmlformats.org/drawingml/2006/main" def="{5C22544A-7EE6-4342-B048-85BDC9FD1C3A}">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lastView="sldThumbnailView">
  <p:normalViewPr>
    <p:restoredLeft sz="13400" autoAdjust="0"/>
    <p:restoredTop sz="85900" autoAdjust="0"/>
  </p:normalViewPr>
  <p:slideViewPr>
    <p:cSldViewPr snapToGrid="0" snapToObjects="1">
      <p:cViewPr varScale="1">
        <p:scale>
          <a:sx n="89" d="100"/>
          <a:sy n="89" d="100"/>
        </p:scale>
        <p:origin x="-73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notesMaster" Target="notesMasters/notesMaster1.xml"/><Relationship Id="rId38" Type="http://schemas.openxmlformats.org/officeDocument/2006/relationships/handoutMaster" Target="handoutMasters/handoutMaster1.xml"/><Relationship Id="rId39" Type="http://schemas.openxmlformats.org/officeDocument/2006/relationships/printerSettings" Target="printerSettings/printerSettings1.bin"/><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ayca:Desktop:sentetik%20renk:cuprac:cuprac.xlsx" TargetMode="External"/><Relationship Id="rId2"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1" Type="http://schemas.openxmlformats.org/officeDocument/2006/relationships/oleObject" Target="Macintosh%20HD:Users:ayca:Desktop:sentetik%20renk:cuprac:cuprac.xlsx" TargetMode="External"/><Relationship Id="rId2"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2"/>
  <c:chart>
    <c:plotArea>
      <c:layout>
        <c:manualLayout>
          <c:layoutTarget val="inner"/>
          <c:xMode val="edge"/>
          <c:yMode val="edge"/>
          <c:x val="0.169912406349275"/>
          <c:y val="0.0473250969170784"/>
          <c:w val="0.782706036745407"/>
          <c:h val="0.656130431612715"/>
        </c:manualLayout>
      </c:layout>
      <c:scatterChart>
        <c:scatterStyle val="lineMarker"/>
        <c:ser>
          <c:idx val="0"/>
          <c:order val="0"/>
          <c:spPr>
            <a:ln w="28575">
              <a:noFill/>
            </a:ln>
          </c:spPr>
          <c:marker>
            <c:spPr>
              <a:solidFill>
                <a:schemeClr val="tx1"/>
              </a:solidFill>
              <a:ln>
                <a:noFill/>
              </a:ln>
            </c:spPr>
          </c:marker>
          <c:trendline>
            <c:trendlineType val="linear"/>
            <c:dispRSqr val="1"/>
            <c:dispEq val="1"/>
            <c:trendlineLbl>
              <c:layout>
                <c:manualLayout>
                  <c:x val="0.0297110673665792"/>
                  <c:y val="0.180968941382327"/>
                </c:manualLayout>
              </c:layout>
              <c:tx>
                <c:rich>
                  <a:bodyPr/>
                  <a:lstStyle/>
                  <a:p>
                    <a:pPr>
                      <a:defRPr lang="tr-TR"/>
                    </a:pPr>
                    <a:r>
                      <a:rPr lang="en-US" baseline="0"/>
                      <a:t>y =1.34 </a:t>
                    </a:r>
                    <a:r>
                      <a:rPr lang="tr-TR" sz="1000" b="0" i="0" u="none" strike="noStrike" baseline="0">
                        <a:sym typeface="Symbol"/>
                      </a:rPr>
                      <a:t></a:t>
                    </a:r>
                    <a:r>
                      <a:rPr lang="tr-TR" sz="1000" b="0" i="0" u="none" strike="noStrike" baseline="0"/>
                      <a:t> 10</a:t>
                    </a:r>
                    <a:r>
                      <a:rPr lang="tr-TR" sz="1000" b="0" i="0" u="none" strike="noStrike" baseline="30000"/>
                      <a:t>4</a:t>
                    </a:r>
                    <a:r>
                      <a:rPr lang="en-US" sz="1000" b="0" i="0" u="none" strike="noStrike" baseline="0"/>
                      <a:t> C </a:t>
                    </a:r>
                    <a:r>
                      <a:rPr lang="en-US" baseline="0"/>
                      <a:t>-  0.06
R² = 1.00</a:t>
                    </a:r>
                    <a:endParaRPr lang="en-US"/>
                  </a:p>
                </c:rich>
              </c:tx>
              <c:numFmt formatCode="General" sourceLinked="0"/>
            </c:trendlineLbl>
          </c:trendline>
          <c:xVal>
            <c:numRef>
              <c:f>tartrazin!$A$35:$A$39</c:f>
              <c:numCache>
                <c:formatCode>General</c:formatCode>
                <c:ptCount val="5"/>
                <c:pt idx="0">
                  <c:v>14.48</c:v>
                </c:pt>
                <c:pt idx="1">
                  <c:v>17.31</c:v>
                </c:pt>
                <c:pt idx="2">
                  <c:v>19.32</c:v>
                </c:pt>
                <c:pt idx="3">
                  <c:v>21.49</c:v>
                </c:pt>
                <c:pt idx="4">
                  <c:v>22.69</c:v>
                </c:pt>
              </c:numCache>
            </c:numRef>
          </c:xVal>
          <c:yVal>
            <c:numRef>
              <c:f>tartrazin!$B$35:$B$39</c:f>
              <c:numCache>
                <c:formatCode>General</c:formatCode>
                <c:ptCount val="5"/>
                <c:pt idx="0">
                  <c:v>0.134</c:v>
                </c:pt>
                <c:pt idx="1">
                  <c:v>0.172</c:v>
                </c:pt>
                <c:pt idx="2">
                  <c:v>0.199</c:v>
                </c:pt>
                <c:pt idx="3">
                  <c:v>0.228</c:v>
                </c:pt>
                <c:pt idx="4">
                  <c:v>0.244</c:v>
                </c:pt>
              </c:numCache>
            </c:numRef>
          </c:yVal>
        </c:ser>
        <c:ser>
          <c:idx val="1"/>
          <c:order val="1"/>
          <c:spPr>
            <a:ln w="28575">
              <a:noFill/>
            </a:ln>
          </c:spPr>
          <c:marker>
            <c:spPr>
              <a:solidFill>
                <a:schemeClr val="tx1"/>
              </a:solidFill>
              <a:ln>
                <a:noFill/>
              </a:ln>
            </c:spPr>
          </c:marker>
          <c:trendline>
            <c:trendlineType val="linear"/>
            <c:dispRSqr val="1"/>
            <c:dispEq val="1"/>
            <c:trendlineLbl>
              <c:layout>
                <c:manualLayout>
                  <c:x val="-0.214845800524934"/>
                  <c:y val="-0.040521289005541"/>
                </c:manualLayout>
              </c:layout>
              <c:tx>
                <c:rich>
                  <a:bodyPr/>
                  <a:lstStyle/>
                  <a:p>
                    <a:pPr>
                      <a:defRPr lang="tr-TR"/>
                    </a:pPr>
                    <a:r>
                      <a:rPr lang="en-US" baseline="0"/>
                      <a:t>y = 1.37 </a:t>
                    </a:r>
                    <a:r>
                      <a:rPr lang="tr-TR" sz="1000" b="0" i="0" u="none" strike="noStrike" baseline="0">
                        <a:sym typeface="Symbol"/>
                      </a:rPr>
                      <a:t></a:t>
                    </a:r>
                    <a:r>
                      <a:rPr lang="tr-TR" sz="1000" b="0" i="0" u="none" strike="noStrike" baseline="0"/>
                      <a:t> 10</a:t>
                    </a:r>
                    <a:r>
                      <a:rPr lang="tr-TR" sz="1000" b="0" i="0" u="none" strike="noStrike" baseline="30000"/>
                      <a:t>4</a:t>
                    </a:r>
                    <a:r>
                      <a:rPr lang="en-US" baseline="0"/>
                      <a:t> C + 0.13
R² = 0.98</a:t>
                    </a:r>
                    <a:endParaRPr lang="en-US"/>
                  </a:p>
                </c:rich>
              </c:tx>
              <c:numFmt formatCode="General" sourceLinked="0"/>
            </c:trendlineLbl>
          </c:trendline>
          <c:xVal>
            <c:numRef>
              <c:f>tartrazin!$A$35:$A$39</c:f>
              <c:numCache>
                <c:formatCode>General</c:formatCode>
                <c:ptCount val="5"/>
                <c:pt idx="0">
                  <c:v>14.48</c:v>
                </c:pt>
                <c:pt idx="1">
                  <c:v>17.31</c:v>
                </c:pt>
                <c:pt idx="2">
                  <c:v>19.32</c:v>
                </c:pt>
                <c:pt idx="3">
                  <c:v>21.49</c:v>
                </c:pt>
                <c:pt idx="4">
                  <c:v>22.69</c:v>
                </c:pt>
              </c:numCache>
            </c:numRef>
          </c:xVal>
          <c:yVal>
            <c:numRef>
              <c:f>tartrazin!$C$35:$C$39</c:f>
              <c:numCache>
                <c:formatCode>General</c:formatCode>
                <c:ptCount val="5"/>
                <c:pt idx="0">
                  <c:v>0.324</c:v>
                </c:pt>
                <c:pt idx="1">
                  <c:v>0.354</c:v>
                </c:pt>
                <c:pt idx="2">
                  <c:v>0.4</c:v>
                </c:pt>
                <c:pt idx="3">
                  <c:v>0.423</c:v>
                </c:pt>
                <c:pt idx="4">
                  <c:v>0.429</c:v>
                </c:pt>
              </c:numCache>
            </c:numRef>
          </c:yVal>
        </c:ser>
        <c:axId val="526750152"/>
        <c:axId val="526752984"/>
      </c:scatterChart>
      <c:valAx>
        <c:axId val="526750152"/>
        <c:scaling>
          <c:orientation val="minMax"/>
          <c:min val="8.0"/>
        </c:scaling>
        <c:axPos val="b"/>
        <c:numFmt formatCode="0.00" sourceLinked="0"/>
        <c:tickLblPos val="nextTo"/>
        <c:txPr>
          <a:bodyPr/>
          <a:lstStyle/>
          <a:p>
            <a:pPr>
              <a:defRPr lang="tr-TR"/>
            </a:pPr>
            <a:endParaRPr lang="en-US"/>
          </a:p>
        </c:txPr>
        <c:crossAx val="526752984"/>
        <c:crosses val="autoZero"/>
        <c:crossBetween val="midCat"/>
      </c:valAx>
      <c:valAx>
        <c:axId val="526752984"/>
        <c:scaling>
          <c:orientation val="minMax"/>
        </c:scaling>
        <c:axPos val="l"/>
        <c:numFmt formatCode="0.00" sourceLinked="0"/>
        <c:tickLblPos val="nextTo"/>
        <c:txPr>
          <a:bodyPr/>
          <a:lstStyle/>
          <a:p>
            <a:pPr>
              <a:defRPr lang="tr-TR"/>
            </a:pPr>
            <a:endParaRPr lang="en-US"/>
          </a:p>
        </c:txPr>
        <c:crossAx val="526750152"/>
        <c:crosses val="autoZero"/>
        <c:crossBetween val="midCat"/>
      </c:valAx>
    </c:plotArea>
    <c:plotVisOnly val="1"/>
    <c:dispBlanksAs val="gap"/>
  </c:chart>
  <c:spPr>
    <a:ln w="25400">
      <a:solidFill>
        <a:srgbClr val="660066"/>
      </a:solidFill>
    </a:ln>
  </c:sp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en-US"/>
  <c:style val="2"/>
  <c:chart>
    <c:plotArea>
      <c:layout>
        <c:manualLayout>
          <c:layoutTarget val="inner"/>
          <c:xMode val="edge"/>
          <c:yMode val="edge"/>
          <c:x val="0.128631463512927"/>
          <c:y val="0.0509259486931176"/>
          <c:w val="0.810338714427429"/>
          <c:h val="0.675437345493956"/>
        </c:manualLayout>
      </c:layout>
      <c:scatterChart>
        <c:scatterStyle val="lineMarker"/>
        <c:ser>
          <c:idx val="0"/>
          <c:order val="0"/>
          <c:spPr>
            <a:ln w="28575">
              <a:noFill/>
            </a:ln>
          </c:spPr>
          <c:marker>
            <c:spPr>
              <a:solidFill>
                <a:schemeClr val="tx1"/>
              </a:solidFill>
              <a:ln>
                <a:noFill/>
              </a:ln>
            </c:spPr>
          </c:marker>
          <c:trendline>
            <c:trendlineType val="linear"/>
            <c:dispRSqr val="1"/>
            <c:dispEq val="1"/>
            <c:trendlineLbl>
              <c:layout>
                <c:manualLayout>
                  <c:x val="0.0364440069991251"/>
                  <c:y val="0.313198089822106"/>
                </c:manualLayout>
              </c:layout>
              <c:tx>
                <c:rich>
                  <a:bodyPr/>
                  <a:lstStyle/>
                  <a:p>
                    <a:pPr>
                      <a:defRPr lang="tr-TR"/>
                    </a:pPr>
                    <a:r>
                      <a:rPr lang="en-US" baseline="0"/>
                      <a:t>y = 0.22 </a:t>
                    </a:r>
                    <a:r>
                      <a:rPr lang="tr-TR" sz="1000" b="0" i="0" u="none" strike="noStrike" baseline="0">
                        <a:sym typeface="Symbol"/>
                      </a:rPr>
                      <a:t> </a:t>
                    </a:r>
                    <a:r>
                      <a:rPr lang="tr-TR" sz="1000" b="0" i="0" u="none" strike="noStrike" baseline="0"/>
                      <a:t>10</a:t>
                    </a:r>
                    <a:r>
                      <a:rPr lang="tr-TR" sz="1000" b="0" i="0" u="none" strike="noStrike" baseline="30000"/>
                      <a:t>6</a:t>
                    </a:r>
                    <a:r>
                      <a:rPr lang="tr-TR" sz="1000" b="0" i="0" u="none" strike="noStrike" baseline="0"/>
                      <a:t> </a:t>
                    </a:r>
                    <a:r>
                      <a:rPr lang="en-US" b="0" i="0" baseline="0"/>
                      <a:t> C </a:t>
                    </a:r>
                    <a:r>
                      <a:rPr lang="en-US" baseline="0"/>
                      <a:t>- 0.02
R² = 0.99</a:t>
                    </a:r>
                    <a:endParaRPr lang="en-US"/>
                  </a:p>
                </c:rich>
              </c:tx>
              <c:numFmt formatCode="General" sourceLinked="0"/>
            </c:trendlineLbl>
          </c:trendline>
          <c:xVal>
            <c:numRef>
              <c:f>ponceau4r!$A$35:$A$39</c:f>
              <c:numCache>
                <c:formatCode>General</c:formatCode>
                <c:ptCount val="5"/>
                <c:pt idx="0">
                  <c:v>9.15</c:v>
                </c:pt>
                <c:pt idx="1">
                  <c:v>12.75</c:v>
                </c:pt>
                <c:pt idx="2">
                  <c:v>13.67</c:v>
                </c:pt>
                <c:pt idx="3">
                  <c:v>14.32</c:v>
                </c:pt>
                <c:pt idx="4">
                  <c:v>15.24</c:v>
                </c:pt>
              </c:numCache>
            </c:numRef>
          </c:xVal>
          <c:yVal>
            <c:numRef>
              <c:f>ponceau4r!$B$35:$B$39</c:f>
              <c:numCache>
                <c:formatCode>General</c:formatCode>
                <c:ptCount val="5"/>
                <c:pt idx="0">
                  <c:v>0.175</c:v>
                </c:pt>
                <c:pt idx="1">
                  <c:v>0.257</c:v>
                </c:pt>
                <c:pt idx="2">
                  <c:v>0.279</c:v>
                </c:pt>
                <c:pt idx="3">
                  <c:v>0.295</c:v>
                </c:pt>
                <c:pt idx="4">
                  <c:v>0.304</c:v>
                </c:pt>
              </c:numCache>
            </c:numRef>
          </c:yVal>
        </c:ser>
        <c:ser>
          <c:idx val="1"/>
          <c:order val="1"/>
          <c:spPr>
            <a:ln w="28575">
              <a:noFill/>
            </a:ln>
          </c:spPr>
          <c:marker>
            <c:spPr>
              <a:solidFill>
                <a:schemeClr val="tx1"/>
              </a:solidFill>
              <a:ln>
                <a:noFill/>
              </a:ln>
            </c:spPr>
          </c:marker>
          <c:trendline>
            <c:trendlineType val="linear"/>
            <c:dispRSqr val="1"/>
            <c:dispEq val="1"/>
            <c:trendlineLbl>
              <c:layout>
                <c:manualLayout>
                  <c:x val="-0.217011284022568"/>
                  <c:y val="-0.0317090378115419"/>
                </c:manualLayout>
              </c:layout>
              <c:tx>
                <c:rich>
                  <a:bodyPr/>
                  <a:lstStyle/>
                  <a:p>
                    <a:pPr>
                      <a:defRPr lang="tr-TR"/>
                    </a:pPr>
                    <a:r>
                      <a:rPr lang="en-US" baseline="0"/>
                      <a:t>y = 2.00 </a:t>
                    </a:r>
                    <a:r>
                      <a:rPr lang="tr-TR" sz="1000" b="0" i="0" u="none" strike="noStrike" baseline="0">
                        <a:sym typeface="Symbol"/>
                      </a:rPr>
                      <a:t> </a:t>
                    </a:r>
                    <a:r>
                      <a:rPr lang="tr-TR" sz="1000" b="0" i="0" u="none" strike="noStrike" baseline="0"/>
                      <a:t>10</a:t>
                    </a:r>
                    <a:r>
                      <a:rPr lang="tr-TR" sz="1000" b="0" i="0" u="none" strike="noStrike" baseline="30000"/>
                      <a:t>4</a:t>
                    </a:r>
                    <a:r>
                      <a:rPr lang="en-US" b="0" i="0" baseline="0"/>
                      <a:t> C </a:t>
                    </a:r>
                    <a:r>
                      <a:rPr lang="en-US" baseline="0"/>
                      <a:t>+ 0.10
R² = 0.99</a:t>
                    </a:r>
                    <a:endParaRPr lang="en-US"/>
                  </a:p>
                </c:rich>
              </c:tx>
              <c:numFmt formatCode="General" sourceLinked="0"/>
            </c:trendlineLbl>
          </c:trendline>
          <c:xVal>
            <c:numRef>
              <c:f>ponceau4r!$A$35:$A$39</c:f>
              <c:numCache>
                <c:formatCode>General</c:formatCode>
                <c:ptCount val="5"/>
                <c:pt idx="0">
                  <c:v>9.15</c:v>
                </c:pt>
                <c:pt idx="1">
                  <c:v>12.75</c:v>
                </c:pt>
                <c:pt idx="2">
                  <c:v>13.67</c:v>
                </c:pt>
                <c:pt idx="3">
                  <c:v>14.32</c:v>
                </c:pt>
                <c:pt idx="4">
                  <c:v>15.24</c:v>
                </c:pt>
              </c:numCache>
            </c:numRef>
          </c:xVal>
          <c:yVal>
            <c:numRef>
              <c:f>ponceau4r!$C$35:$C$39</c:f>
              <c:numCache>
                <c:formatCode>General</c:formatCode>
                <c:ptCount val="5"/>
                <c:pt idx="0">
                  <c:v>0.287</c:v>
                </c:pt>
                <c:pt idx="1">
                  <c:v>0.352</c:v>
                </c:pt>
                <c:pt idx="2">
                  <c:v>0.379</c:v>
                </c:pt>
                <c:pt idx="3">
                  <c:v>0.389</c:v>
                </c:pt>
                <c:pt idx="4">
                  <c:v>0.408</c:v>
                </c:pt>
              </c:numCache>
            </c:numRef>
          </c:yVal>
        </c:ser>
        <c:axId val="526830312"/>
        <c:axId val="526833112"/>
      </c:scatterChart>
      <c:valAx>
        <c:axId val="526830312"/>
        <c:scaling>
          <c:orientation val="minMax"/>
          <c:min val="8.0"/>
        </c:scaling>
        <c:axPos val="b"/>
        <c:numFmt formatCode="0.00" sourceLinked="0"/>
        <c:tickLblPos val="nextTo"/>
        <c:txPr>
          <a:bodyPr/>
          <a:lstStyle/>
          <a:p>
            <a:pPr>
              <a:defRPr lang="tr-TR"/>
            </a:pPr>
            <a:endParaRPr lang="en-US"/>
          </a:p>
        </c:txPr>
        <c:crossAx val="526833112"/>
        <c:crosses val="autoZero"/>
        <c:crossBetween val="midCat"/>
      </c:valAx>
      <c:valAx>
        <c:axId val="526833112"/>
        <c:scaling>
          <c:orientation val="minMax"/>
        </c:scaling>
        <c:axPos val="l"/>
        <c:numFmt formatCode="0.00" sourceLinked="0"/>
        <c:tickLblPos val="nextTo"/>
        <c:txPr>
          <a:bodyPr/>
          <a:lstStyle/>
          <a:p>
            <a:pPr>
              <a:defRPr lang="tr-TR"/>
            </a:pPr>
            <a:endParaRPr lang="en-US"/>
          </a:p>
        </c:txPr>
        <c:crossAx val="526830312"/>
        <c:crosses val="autoZero"/>
        <c:crossBetween val="midCat"/>
      </c:valAx>
    </c:plotArea>
    <c:plotVisOnly val="1"/>
    <c:dispBlanksAs val="gap"/>
  </c:chart>
  <c:spPr>
    <a:ln w="25400">
      <a:solidFill>
        <a:srgbClr val="660066"/>
      </a:solidFill>
    </a:ln>
  </c:spPr>
  <c:externalData r:id="rId1"/>
  <c:userShapes r:id="rId2"/>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9D059E0-F288-734F-8085-3B7DF9AB8194}" type="doc">
      <dgm:prSet loTypeId="urn:microsoft.com/office/officeart/2005/8/layout/arrow1" loCatId="relationship" qsTypeId="urn:microsoft.com/office/officeart/2005/8/quickstyle/simple4" qsCatId="simple" csTypeId="urn:microsoft.com/office/officeart/2005/8/colors/accent1_2" csCatId="accent1" phldr="1"/>
      <dgm:spPr/>
      <dgm:t>
        <a:bodyPr/>
        <a:lstStyle/>
        <a:p>
          <a:endParaRPr lang="en-US"/>
        </a:p>
      </dgm:t>
    </dgm:pt>
    <dgm:pt modelId="{CB215839-E93D-0142-AAB3-CA8ABA74B27F}">
      <dgm:prSet phldrT="[Text]"/>
      <dgm:spPr/>
      <dgm:t>
        <a:bodyPr/>
        <a:lstStyle/>
        <a:p>
          <a:r>
            <a:rPr lang="en-US" dirty="0" smtClean="0"/>
            <a:t>Synthetic Food Colorants</a:t>
          </a:r>
          <a:endParaRPr lang="en-US" dirty="0"/>
        </a:p>
      </dgm:t>
    </dgm:pt>
    <dgm:pt modelId="{99A48821-4E70-C24F-ABA6-DD3573F0EB3C}" type="parTrans" cxnId="{8C14C303-5D83-E64C-8C1E-FA58CB897E8B}">
      <dgm:prSet/>
      <dgm:spPr/>
      <dgm:t>
        <a:bodyPr/>
        <a:lstStyle/>
        <a:p>
          <a:endParaRPr lang="en-US"/>
        </a:p>
      </dgm:t>
    </dgm:pt>
    <dgm:pt modelId="{419C237B-A861-834C-AE95-329A21A0EC79}" type="sibTrans" cxnId="{8C14C303-5D83-E64C-8C1E-FA58CB897E8B}">
      <dgm:prSet/>
      <dgm:spPr/>
      <dgm:t>
        <a:bodyPr/>
        <a:lstStyle/>
        <a:p>
          <a:endParaRPr lang="en-US"/>
        </a:p>
      </dgm:t>
    </dgm:pt>
    <dgm:pt modelId="{DC5D26C2-99FB-F342-8074-F7707EEAEC6D}">
      <dgm:prSet phldrT="[Text]"/>
      <dgm:spPr/>
      <dgm:t>
        <a:bodyPr/>
        <a:lstStyle/>
        <a:p>
          <a:r>
            <a:rPr lang="en-US" dirty="0" smtClean="0"/>
            <a:t>Natural Food Colorants</a:t>
          </a:r>
          <a:endParaRPr lang="en-US" dirty="0"/>
        </a:p>
      </dgm:t>
    </dgm:pt>
    <dgm:pt modelId="{5DB9E560-ECF2-7E46-BA5E-A76BF9B703B7}" type="parTrans" cxnId="{4FFD9BC1-1135-0147-B642-5610468CFF78}">
      <dgm:prSet/>
      <dgm:spPr/>
      <dgm:t>
        <a:bodyPr/>
        <a:lstStyle/>
        <a:p>
          <a:endParaRPr lang="en-US"/>
        </a:p>
      </dgm:t>
    </dgm:pt>
    <dgm:pt modelId="{7332F106-CA61-1D4F-9A5B-2F7134C9FE1E}" type="sibTrans" cxnId="{4FFD9BC1-1135-0147-B642-5610468CFF78}">
      <dgm:prSet/>
      <dgm:spPr/>
      <dgm:t>
        <a:bodyPr/>
        <a:lstStyle/>
        <a:p>
          <a:endParaRPr lang="en-US"/>
        </a:p>
      </dgm:t>
    </dgm:pt>
    <dgm:pt modelId="{B4957CF1-E73F-454C-8DA0-136CD46E0EAA}" type="pres">
      <dgm:prSet presAssocID="{E9D059E0-F288-734F-8085-3B7DF9AB8194}" presName="cycle" presStyleCnt="0">
        <dgm:presLayoutVars>
          <dgm:dir/>
          <dgm:resizeHandles val="exact"/>
        </dgm:presLayoutVars>
      </dgm:prSet>
      <dgm:spPr/>
      <dgm:t>
        <a:bodyPr/>
        <a:lstStyle/>
        <a:p>
          <a:endParaRPr lang="en-US"/>
        </a:p>
      </dgm:t>
    </dgm:pt>
    <dgm:pt modelId="{948BFA90-B5EB-274F-A48F-067801836F8A}" type="pres">
      <dgm:prSet presAssocID="{CB215839-E93D-0142-AAB3-CA8ABA74B27F}" presName="arrow" presStyleLbl="node1" presStyleIdx="0" presStyleCnt="2" custScaleY="100200" custRadScaleRad="45953" custRadScaleInc="11959">
        <dgm:presLayoutVars>
          <dgm:bulletEnabled val="1"/>
        </dgm:presLayoutVars>
      </dgm:prSet>
      <dgm:spPr/>
      <dgm:t>
        <a:bodyPr/>
        <a:lstStyle/>
        <a:p>
          <a:endParaRPr lang="en-US"/>
        </a:p>
      </dgm:t>
    </dgm:pt>
    <dgm:pt modelId="{BEA25896-78D4-1F4C-96B0-5CB2EA962D97}" type="pres">
      <dgm:prSet presAssocID="{DC5D26C2-99FB-F342-8074-F7707EEAEC6D}" presName="arrow" presStyleLbl="node1" presStyleIdx="1" presStyleCnt="2" custScaleY="100309" custRadScaleRad="47954" custRadScaleInc="-59">
        <dgm:presLayoutVars>
          <dgm:bulletEnabled val="1"/>
        </dgm:presLayoutVars>
      </dgm:prSet>
      <dgm:spPr/>
      <dgm:t>
        <a:bodyPr/>
        <a:lstStyle/>
        <a:p>
          <a:endParaRPr lang="en-US"/>
        </a:p>
      </dgm:t>
    </dgm:pt>
  </dgm:ptLst>
  <dgm:cxnLst>
    <dgm:cxn modelId="{750F105A-3AA8-3449-8DEC-426F9CDDAA46}" type="presOf" srcId="{CB215839-E93D-0142-AAB3-CA8ABA74B27F}" destId="{948BFA90-B5EB-274F-A48F-067801836F8A}" srcOrd="0" destOrd="0" presId="urn:microsoft.com/office/officeart/2005/8/layout/arrow1"/>
    <dgm:cxn modelId="{BCA97EE8-33EC-DA41-B230-B8DDC7A0DC52}" type="presOf" srcId="{E9D059E0-F288-734F-8085-3B7DF9AB8194}" destId="{B4957CF1-E73F-454C-8DA0-136CD46E0EAA}" srcOrd="0" destOrd="0" presId="urn:microsoft.com/office/officeart/2005/8/layout/arrow1"/>
    <dgm:cxn modelId="{8C14C303-5D83-E64C-8C1E-FA58CB897E8B}" srcId="{E9D059E0-F288-734F-8085-3B7DF9AB8194}" destId="{CB215839-E93D-0142-AAB3-CA8ABA74B27F}" srcOrd="0" destOrd="0" parTransId="{99A48821-4E70-C24F-ABA6-DD3573F0EB3C}" sibTransId="{419C237B-A861-834C-AE95-329A21A0EC79}"/>
    <dgm:cxn modelId="{4FFD9BC1-1135-0147-B642-5610468CFF78}" srcId="{E9D059E0-F288-734F-8085-3B7DF9AB8194}" destId="{DC5D26C2-99FB-F342-8074-F7707EEAEC6D}" srcOrd="1" destOrd="0" parTransId="{5DB9E560-ECF2-7E46-BA5E-A76BF9B703B7}" sibTransId="{7332F106-CA61-1D4F-9A5B-2F7134C9FE1E}"/>
    <dgm:cxn modelId="{0964E784-723C-DD44-AB84-FBBDB1649713}" type="presOf" srcId="{DC5D26C2-99FB-F342-8074-F7707EEAEC6D}" destId="{BEA25896-78D4-1F4C-96B0-5CB2EA962D97}" srcOrd="0" destOrd="0" presId="urn:microsoft.com/office/officeart/2005/8/layout/arrow1"/>
    <dgm:cxn modelId="{42A2FB2F-90A8-3A44-91DE-C3D6D0603059}" type="presParOf" srcId="{B4957CF1-E73F-454C-8DA0-136CD46E0EAA}" destId="{948BFA90-B5EB-274F-A48F-067801836F8A}" srcOrd="0" destOrd="0" presId="urn:microsoft.com/office/officeart/2005/8/layout/arrow1"/>
    <dgm:cxn modelId="{3219FDB5-CE95-A443-90E6-E182268DBF2D}" type="presParOf" srcId="{B4957CF1-E73F-454C-8DA0-136CD46E0EAA}" destId="{BEA25896-78D4-1F4C-96B0-5CB2EA962D97}" srcOrd="1" destOrd="0" presId="urn:microsoft.com/office/officeart/2005/8/layout/arrow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3AB0E7B-2850-524F-A299-FC1DC40BDFAC}" type="doc">
      <dgm:prSet loTypeId="urn:microsoft.com/office/officeart/2005/8/layout/radial3" loCatId="relationship" qsTypeId="urn:microsoft.com/office/officeart/2005/8/quickstyle/simple4" qsCatId="simple" csTypeId="urn:microsoft.com/office/officeart/2005/8/colors/accent1_2" csCatId="accent1" phldr="1"/>
      <dgm:spPr/>
      <dgm:t>
        <a:bodyPr/>
        <a:lstStyle/>
        <a:p>
          <a:endParaRPr lang="en-US"/>
        </a:p>
      </dgm:t>
    </dgm:pt>
    <dgm:pt modelId="{21072250-7695-F243-A9B8-B43A97863E86}">
      <dgm:prSet phldrT="[Text]"/>
      <dgm:spPr/>
      <dgm:t>
        <a:bodyPr/>
        <a:lstStyle/>
        <a:p>
          <a:r>
            <a:rPr lang="en-US" dirty="0" smtClean="0"/>
            <a:t>Synthetic Food Colorants</a:t>
          </a:r>
          <a:endParaRPr lang="en-US" dirty="0"/>
        </a:p>
      </dgm:t>
    </dgm:pt>
    <dgm:pt modelId="{206A293E-F4B3-7C46-861C-44A672293F4A}" type="parTrans" cxnId="{190FEFC9-817E-4E4B-93FD-231FDF9438DB}">
      <dgm:prSet/>
      <dgm:spPr/>
      <dgm:t>
        <a:bodyPr/>
        <a:lstStyle/>
        <a:p>
          <a:endParaRPr lang="en-US"/>
        </a:p>
      </dgm:t>
    </dgm:pt>
    <dgm:pt modelId="{F2FAB062-20D1-8A45-AC79-F48F77D050E0}" type="sibTrans" cxnId="{190FEFC9-817E-4E4B-93FD-231FDF9438DB}">
      <dgm:prSet/>
      <dgm:spPr/>
      <dgm:t>
        <a:bodyPr/>
        <a:lstStyle/>
        <a:p>
          <a:endParaRPr lang="en-US"/>
        </a:p>
      </dgm:t>
    </dgm:pt>
    <dgm:pt modelId="{E9DBAC4E-7DE3-7345-920F-A7BE6B7D8B87}">
      <dgm:prSet phldrT="[Text]" custT="1"/>
      <dgm:spPr>
        <a:solidFill>
          <a:schemeClr val="accent6">
            <a:lumMod val="60000"/>
            <a:lumOff val="40000"/>
          </a:schemeClr>
        </a:solidFill>
      </dgm:spPr>
      <dgm:t>
        <a:bodyPr/>
        <a:lstStyle/>
        <a:p>
          <a:r>
            <a:rPr lang="en-US" sz="1600" smtClean="0"/>
            <a:t>Molecular Spectroscopy</a:t>
          </a:r>
          <a:endParaRPr lang="en-US" sz="1600" dirty="0"/>
        </a:p>
      </dgm:t>
    </dgm:pt>
    <dgm:pt modelId="{3894C8B7-2BF6-C24E-A956-039CD8F2512E}" type="parTrans" cxnId="{CFFEBEE3-2F85-1642-8458-223D4876D5E2}">
      <dgm:prSet/>
      <dgm:spPr/>
      <dgm:t>
        <a:bodyPr/>
        <a:lstStyle/>
        <a:p>
          <a:endParaRPr lang="en-US"/>
        </a:p>
      </dgm:t>
    </dgm:pt>
    <dgm:pt modelId="{C5CF4615-3EC5-2D49-AEF0-78A1DEFB0F02}" type="sibTrans" cxnId="{CFFEBEE3-2F85-1642-8458-223D4876D5E2}">
      <dgm:prSet/>
      <dgm:spPr/>
      <dgm:t>
        <a:bodyPr/>
        <a:lstStyle/>
        <a:p>
          <a:endParaRPr lang="en-US"/>
        </a:p>
      </dgm:t>
    </dgm:pt>
    <dgm:pt modelId="{649249DD-D027-CF4C-B712-A28AC40AAD36}">
      <dgm:prSet phldrT="[Text]" custT="1"/>
      <dgm:spPr>
        <a:solidFill>
          <a:schemeClr val="accent6">
            <a:lumMod val="60000"/>
            <a:lumOff val="40000"/>
          </a:schemeClr>
        </a:solidFill>
      </dgm:spPr>
      <dgm:t>
        <a:bodyPr/>
        <a:lstStyle/>
        <a:p>
          <a:r>
            <a:rPr lang="en-US" sz="1800" dirty="0" err="1" smtClean="0"/>
            <a:t>Voltammetry</a:t>
          </a:r>
          <a:endParaRPr lang="en-US" sz="1800" dirty="0"/>
        </a:p>
      </dgm:t>
    </dgm:pt>
    <dgm:pt modelId="{C91FC11B-A6C6-214A-9868-9280C16E0BFE}" type="parTrans" cxnId="{0DBE4950-0A11-0A47-B35D-9EA857A3A6B8}">
      <dgm:prSet/>
      <dgm:spPr/>
      <dgm:t>
        <a:bodyPr/>
        <a:lstStyle/>
        <a:p>
          <a:endParaRPr lang="en-US"/>
        </a:p>
      </dgm:t>
    </dgm:pt>
    <dgm:pt modelId="{660591BB-E836-3D44-9B20-6F4099122B2E}" type="sibTrans" cxnId="{0DBE4950-0A11-0A47-B35D-9EA857A3A6B8}">
      <dgm:prSet/>
      <dgm:spPr/>
      <dgm:t>
        <a:bodyPr/>
        <a:lstStyle/>
        <a:p>
          <a:endParaRPr lang="en-US"/>
        </a:p>
      </dgm:t>
    </dgm:pt>
    <dgm:pt modelId="{7B16D337-DB41-604C-BDEA-61E2DE4C98BA}">
      <dgm:prSet phldrT="[Text]" custT="1"/>
      <dgm:spPr>
        <a:solidFill>
          <a:schemeClr val="accent6">
            <a:lumMod val="60000"/>
            <a:lumOff val="40000"/>
          </a:schemeClr>
        </a:solidFill>
      </dgm:spPr>
      <dgm:t>
        <a:bodyPr/>
        <a:lstStyle/>
        <a:p>
          <a:r>
            <a:rPr lang="en-US" sz="1800" dirty="0" smtClean="0"/>
            <a:t>Capillary Electrophoresis</a:t>
          </a:r>
          <a:endParaRPr lang="en-US" sz="1800" dirty="0"/>
        </a:p>
      </dgm:t>
    </dgm:pt>
    <dgm:pt modelId="{5638A064-8891-6C4E-A11C-774E6FAF8239}" type="parTrans" cxnId="{3B7C20BB-2911-1745-B55E-8F262339D170}">
      <dgm:prSet/>
      <dgm:spPr/>
      <dgm:t>
        <a:bodyPr/>
        <a:lstStyle/>
        <a:p>
          <a:endParaRPr lang="en-US"/>
        </a:p>
      </dgm:t>
    </dgm:pt>
    <dgm:pt modelId="{BE205EDA-ADA1-9846-92FB-CFD43B66B81C}" type="sibTrans" cxnId="{3B7C20BB-2911-1745-B55E-8F262339D170}">
      <dgm:prSet/>
      <dgm:spPr/>
      <dgm:t>
        <a:bodyPr/>
        <a:lstStyle/>
        <a:p>
          <a:endParaRPr lang="en-US"/>
        </a:p>
      </dgm:t>
    </dgm:pt>
    <dgm:pt modelId="{B96AF4BA-998E-A84B-AADE-F00DCBD7D8E7}">
      <dgm:prSet phldrT="[Text]" custT="1"/>
      <dgm:spPr>
        <a:solidFill>
          <a:schemeClr val="accent6">
            <a:lumMod val="60000"/>
            <a:lumOff val="40000"/>
          </a:schemeClr>
        </a:solidFill>
      </dgm:spPr>
      <dgm:t>
        <a:bodyPr/>
        <a:lstStyle/>
        <a:p>
          <a:pPr>
            <a:lnSpc>
              <a:spcPct val="100000"/>
            </a:lnSpc>
            <a:spcAft>
              <a:spcPts val="0"/>
            </a:spcAft>
          </a:pPr>
          <a:r>
            <a:rPr lang="en-US" sz="1800" dirty="0" err="1" smtClean="0"/>
            <a:t>Spectrophotometry</a:t>
          </a:r>
          <a:endParaRPr lang="en-US" sz="1800" dirty="0" smtClean="0"/>
        </a:p>
        <a:p>
          <a:pPr>
            <a:lnSpc>
              <a:spcPct val="100000"/>
            </a:lnSpc>
            <a:spcAft>
              <a:spcPts val="0"/>
            </a:spcAft>
          </a:pPr>
          <a:r>
            <a:rPr lang="en-US" sz="1800" dirty="0" smtClean="0"/>
            <a:t> </a:t>
          </a:r>
          <a:r>
            <a:rPr lang="en-US" sz="1800" smtClean="0"/>
            <a:t>in</a:t>
          </a:r>
        </a:p>
        <a:p>
          <a:pPr>
            <a:lnSpc>
              <a:spcPct val="100000"/>
            </a:lnSpc>
            <a:spcAft>
              <a:spcPts val="0"/>
            </a:spcAft>
          </a:pPr>
          <a:r>
            <a:rPr lang="en-US" sz="1800" smtClean="0"/>
            <a:t> combination</a:t>
          </a:r>
          <a:endParaRPr lang="en-US" sz="1800" dirty="0" smtClean="0"/>
        </a:p>
        <a:p>
          <a:pPr>
            <a:lnSpc>
              <a:spcPct val="100000"/>
            </a:lnSpc>
            <a:spcAft>
              <a:spcPts val="0"/>
            </a:spcAft>
          </a:pPr>
          <a:r>
            <a:rPr lang="en-US" sz="1800" dirty="0" smtClean="0"/>
            <a:t> with </a:t>
          </a:r>
        </a:p>
        <a:p>
          <a:pPr>
            <a:lnSpc>
              <a:spcPct val="100000"/>
            </a:lnSpc>
            <a:spcAft>
              <a:spcPts val="0"/>
            </a:spcAft>
          </a:pPr>
          <a:r>
            <a:rPr lang="en-US" sz="1800" dirty="0" err="1" smtClean="0"/>
            <a:t>chemometrics</a:t>
          </a:r>
          <a:endParaRPr lang="en-US" sz="1800" dirty="0"/>
        </a:p>
      </dgm:t>
    </dgm:pt>
    <dgm:pt modelId="{E8AB9E5C-68DC-7242-88F6-6668C577D6A0}" type="parTrans" cxnId="{4B056AC5-EE33-C543-8FC5-019CB0AB772A}">
      <dgm:prSet/>
      <dgm:spPr/>
      <dgm:t>
        <a:bodyPr/>
        <a:lstStyle/>
        <a:p>
          <a:endParaRPr lang="en-US"/>
        </a:p>
      </dgm:t>
    </dgm:pt>
    <dgm:pt modelId="{633C718D-B2B7-AE44-B290-DAB6D136A2CB}" type="sibTrans" cxnId="{4B056AC5-EE33-C543-8FC5-019CB0AB772A}">
      <dgm:prSet/>
      <dgm:spPr/>
      <dgm:t>
        <a:bodyPr/>
        <a:lstStyle/>
        <a:p>
          <a:endParaRPr lang="en-US"/>
        </a:p>
      </dgm:t>
    </dgm:pt>
    <dgm:pt modelId="{8FAADDC5-CC5E-DC4A-AF3F-FEA489130300}">
      <dgm:prSet phldrT="[Text]" custT="1"/>
      <dgm:spPr>
        <a:solidFill>
          <a:schemeClr val="accent6">
            <a:lumMod val="60000"/>
            <a:lumOff val="40000"/>
          </a:schemeClr>
        </a:solidFill>
      </dgm:spPr>
      <dgm:t>
        <a:bodyPr/>
        <a:lstStyle/>
        <a:p>
          <a:r>
            <a:rPr lang="en-US" sz="1800" dirty="0" smtClean="0"/>
            <a:t>HPLC</a:t>
          </a:r>
          <a:endParaRPr lang="en-US" sz="1800" dirty="0"/>
        </a:p>
      </dgm:t>
    </dgm:pt>
    <dgm:pt modelId="{17699C34-1725-0847-9CAF-83EC751B3C2C}" type="parTrans" cxnId="{6A31B89E-83B0-F949-8021-4ABF9A7046E1}">
      <dgm:prSet/>
      <dgm:spPr/>
      <dgm:t>
        <a:bodyPr/>
        <a:lstStyle/>
        <a:p>
          <a:endParaRPr lang="en-US"/>
        </a:p>
      </dgm:t>
    </dgm:pt>
    <dgm:pt modelId="{6E88C424-2877-B849-A658-81CF5B3B4FCA}" type="sibTrans" cxnId="{6A31B89E-83B0-F949-8021-4ABF9A7046E1}">
      <dgm:prSet/>
      <dgm:spPr/>
      <dgm:t>
        <a:bodyPr/>
        <a:lstStyle/>
        <a:p>
          <a:endParaRPr lang="en-US"/>
        </a:p>
      </dgm:t>
    </dgm:pt>
    <dgm:pt modelId="{F35D4E85-06B9-E649-880E-0A0D4E180428}" type="pres">
      <dgm:prSet presAssocID="{F3AB0E7B-2850-524F-A299-FC1DC40BDFAC}" presName="composite" presStyleCnt="0">
        <dgm:presLayoutVars>
          <dgm:chMax val="1"/>
          <dgm:dir/>
          <dgm:resizeHandles val="exact"/>
        </dgm:presLayoutVars>
      </dgm:prSet>
      <dgm:spPr/>
      <dgm:t>
        <a:bodyPr/>
        <a:lstStyle/>
        <a:p>
          <a:endParaRPr lang="en-US"/>
        </a:p>
      </dgm:t>
    </dgm:pt>
    <dgm:pt modelId="{1E14BA3C-A173-CD49-A2C7-C2F285BB59C6}" type="pres">
      <dgm:prSet presAssocID="{F3AB0E7B-2850-524F-A299-FC1DC40BDFAC}" presName="radial" presStyleCnt="0">
        <dgm:presLayoutVars>
          <dgm:animLvl val="ctr"/>
        </dgm:presLayoutVars>
      </dgm:prSet>
      <dgm:spPr/>
    </dgm:pt>
    <dgm:pt modelId="{6311D806-2108-FE40-95FB-19767826BA2F}" type="pres">
      <dgm:prSet presAssocID="{21072250-7695-F243-A9B8-B43A97863E86}" presName="centerShape" presStyleLbl="vennNode1" presStyleIdx="0" presStyleCnt="6" custScaleX="71951" custScaleY="51406" custLinFactNeighborX="3628" custLinFactNeighborY="-3736"/>
      <dgm:spPr/>
      <dgm:t>
        <a:bodyPr/>
        <a:lstStyle/>
        <a:p>
          <a:endParaRPr lang="en-US"/>
        </a:p>
      </dgm:t>
    </dgm:pt>
    <dgm:pt modelId="{983C504C-C0B3-5444-8143-560351052C85}" type="pres">
      <dgm:prSet presAssocID="{E9DBAC4E-7DE3-7345-920F-A7BE6B7D8B87}" presName="node" presStyleLbl="vennNode1" presStyleIdx="1" presStyleCnt="6" custScaleX="124613" custScaleY="113935" custRadScaleRad="92691" custRadScaleInc="6237">
        <dgm:presLayoutVars>
          <dgm:bulletEnabled val="1"/>
        </dgm:presLayoutVars>
      </dgm:prSet>
      <dgm:spPr/>
      <dgm:t>
        <a:bodyPr/>
        <a:lstStyle/>
        <a:p>
          <a:endParaRPr lang="en-US"/>
        </a:p>
      </dgm:t>
    </dgm:pt>
    <dgm:pt modelId="{32E8B823-D35E-FA4A-A7B1-4814B2BB768D}" type="pres">
      <dgm:prSet presAssocID="{649249DD-D027-CF4C-B712-A28AC40AAD36}" presName="node" presStyleLbl="vennNode1" presStyleIdx="2" presStyleCnt="6" custScaleX="142101" custScaleY="136569" custRadScaleRad="127108" custRadScaleInc="5602">
        <dgm:presLayoutVars>
          <dgm:bulletEnabled val="1"/>
        </dgm:presLayoutVars>
      </dgm:prSet>
      <dgm:spPr/>
      <dgm:t>
        <a:bodyPr/>
        <a:lstStyle/>
        <a:p>
          <a:endParaRPr lang="en-US"/>
        </a:p>
      </dgm:t>
    </dgm:pt>
    <dgm:pt modelId="{75E02488-1FE9-A645-BD5E-DC80B3F2BE7E}" type="pres">
      <dgm:prSet presAssocID="{7B16D337-DB41-604C-BDEA-61E2DE4C98BA}" presName="node" presStyleLbl="vennNode1" presStyleIdx="3" presStyleCnt="6" custScaleX="180845" custScaleY="139125" custRadScaleRad="112390" custRadScaleInc="-19627">
        <dgm:presLayoutVars>
          <dgm:bulletEnabled val="1"/>
        </dgm:presLayoutVars>
      </dgm:prSet>
      <dgm:spPr/>
      <dgm:t>
        <a:bodyPr/>
        <a:lstStyle/>
        <a:p>
          <a:endParaRPr lang="en-US"/>
        </a:p>
      </dgm:t>
    </dgm:pt>
    <dgm:pt modelId="{E5D7FE6F-CA48-994C-9976-2BC306FD5852}" type="pres">
      <dgm:prSet presAssocID="{B96AF4BA-998E-A84B-AADE-F00DCBD7D8E7}" presName="node" presStyleLbl="vennNode1" presStyleIdx="4" presStyleCnt="6" custScaleX="198863" custScaleY="181326" custRadScaleRad="111441" custRadScaleInc="23568">
        <dgm:presLayoutVars>
          <dgm:bulletEnabled val="1"/>
        </dgm:presLayoutVars>
      </dgm:prSet>
      <dgm:spPr/>
      <dgm:t>
        <a:bodyPr/>
        <a:lstStyle/>
        <a:p>
          <a:endParaRPr lang="en-US"/>
        </a:p>
      </dgm:t>
    </dgm:pt>
    <dgm:pt modelId="{71038961-7EF8-EC47-BA1F-B0267B84BA7F}" type="pres">
      <dgm:prSet presAssocID="{8FAADDC5-CC5E-DC4A-AF3F-FEA489130300}" presName="node" presStyleLbl="vennNode1" presStyleIdx="5" presStyleCnt="6" custRadScaleRad="104890" custRadScaleInc="22255">
        <dgm:presLayoutVars>
          <dgm:bulletEnabled val="1"/>
        </dgm:presLayoutVars>
      </dgm:prSet>
      <dgm:spPr/>
      <dgm:t>
        <a:bodyPr/>
        <a:lstStyle/>
        <a:p>
          <a:endParaRPr lang="en-US"/>
        </a:p>
      </dgm:t>
    </dgm:pt>
  </dgm:ptLst>
  <dgm:cxnLst>
    <dgm:cxn modelId="{C4028E98-113D-3346-8581-58ADB9056B57}" type="presOf" srcId="{E9DBAC4E-7DE3-7345-920F-A7BE6B7D8B87}" destId="{983C504C-C0B3-5444-8143-560351052C85}" srcOrd="0" destOrd="0" presId="urn:microsoft.com/office/officeart/2005/8/layout/radial3"/>
    <dgm:cxn modelId="{CFFEBEE3-2F85-1642-8458-223D4876D5E2}" srcId="{21072250-7695-F243-A9B8-B43A97863E86}" destId="{E9DBAC4E-7DE3-7345-920F-A7BE6B7D8B87}" srcOrd="0" destOrd="0" parTransId="{3894C8B7-2BF6-C24E-A956-039CD8F2512E}" sibTransId="{C5CF4615-3EC5-2D49-AEF0-78A1DEFB0F02}"/>
    <dgm:cxn modelId="{CA83646B-12EF-8647-9896-157716E68723}" type="presOf" srcId="{B96AF4BA-998E-A84B-AADE-F00DCBD7D8E7}" destId="{E5D7FE6F-CA48-994C-9976-2BC306FD5852}" srcOrd="0" destOrd="0" presId="urn:microsoft.com/office/officeart/2005/8/layout/radial3"/>
    <dgm:cxn modelId="{3B7C20BB-2911-1745-B55E-8F262339D170}" srcId="{21072250-7695-F243-A9B8-B43A97863E86}" destId="{7B16D337-DB41-604C-BDEA-61E2DE4C98BA}" srcOrd="2" destOrd="0" parTransId="{5638A064-8891-6C4E-A11C-774E6FAF8239}" sibTransId="{BE205EDA-ADA1-9846-92FB-CFD43B66B81C}"/>
    <dgm:cxn modelId="{190FEFC9-817E-4E4B-93FD-231FDF9438DB}" srcId="{F3AB0E7B-2850-524F-A299-FC1DC40BDFAC}" destId="{21072250-7695-F243-A9B8-B43A97863E86}" srcOrd="0" destOrd="0" parTransId="{206A293E-F4B3-7C46-861C-44A672293F4A}" sibTransId="{F2FAB062-20D1-8A45-AC79-F48F77D050E0}"/>
    <dgm:cxn modelId="{2223518F-0AF6-CA44-9C98-65F37DDDFED8}" type="presOf" srcId="{8FAADDC5-CC5E-DC4A-AF3F-FEA489130300}" destId="{71038961-7EF8-EC47-BA1F-B0267B84BA7F}" srcOrd="0" destOrd="0" presId="urn:microsoft.com/office/officeart/2005/8/layout/radial3"/>
    <dgm:cxn modelId="{4B056AC5-EE33-C543-8FC5-019CB0AB772A}" srcId="{21072250-7695-F243-A9B8-B43A97863E86}" destId="{B96AF4BA-998E-A84B-AADE-F00DCBD7D8E7}" srcOrd="3" destOrd="0" parTransId="{E8AB9E5C-68DC-7242-88F6-6668C577D6A0}" sibTransId="{633C718D-B2B7-AE44-B290-DAB6D136A2CB}"/>
    <dgm:cxn modelId="{6A31B89E-83B0-F949-8021-4ABF9A7046E1}" srcId="{21072250-7695-F243-A9B8-B43A97863E86}" destId="{8FAADDC5-CC5E-DC4A-AF3F-FEA489130300}" srcOrd="4" destOrd="0" parTransId="{17699C34-1725-0847-9CAF-83EC751B3C2C}" sibTransId="{6E88C424-2877-B849-A658-81CF5B3B4FCA}"/>
    <dgm:cxn modelId="{B2F1018F-D9E1-AF45-86BD-9BA2C33094AA}" type="presOf" srcId="{21072250-7695-F243-A9B8-B43A97863E86}" destId="{6311D806-2108-FE40-95FB-19767826BA2F}" srcOrd="0" destOrd="0" presId="urn:microsoft.com/office/officeart/2005/8/layout/radial3"/>
    <dgm:cxn modelId="{0DBE4950-0A11-0A47-B35D-9EA857A3A6B8}" srcId="{21072250-7695-F243-A9B8-B43A97863E86}" destId="{649249DD-D027-CF4C-B712-A28AC40AAD36}" srcOrd="1" destOrd="0" parTransId="{C91FC11B-A6C6-214A-9868-9280C16E0BFE}" sibTransId="{660591BB-E836-3D44-9B20-6F4099122B2E}"/>
    <dgm:cxn modelId="{E839D1C9-9644-C040-844F-5D80333B493D}" type="presOf" srcId="{F3AB0E7B-2850-524F-A299-FC1DC40BDFAC}" destId="{F35D4E85-06B9-E649-880E-0A0D4E180428}" srcOrd="0" destOrd="0" presId="urn:microsoft.com/office/officeart/2005/8/layout/radial3"/>
    <dgm:cxn modelId="{93D10624-13BD-BB4E-9EB0-432C204E4BD1}" type="presOf" srcId="{649249DD-D027-CF4C-B712-A28AC40AAD36}" destId="{32E8B823-D35E-FA4A-A7B1-4814B2BB768D}" srcOrd="0" destOrd="0" presId="urn:microsoft.com/office/officeart/2005/8/layout/radial3"/>
    <dgm:cxn modelId="{0C36E417-DFF1-5244-BE6C-DDC6098C1E94}" type="presOf" srcId="{7B16D337-DB41-604C-BDEA-61E2DE4C98BA}" destId="{75E02488-1FE9-A645-BD5E-DC80B3F2BE7E}" srcOrd="0" destOrd="0" presId="urn:microsoft.com/office/officeart/2005/8/layout/radial3"/>
    <dgm:cxn modelId="{195CC2DE-F2EC-5343-AF6E-B726290C2ECC}" type="presParOf" srcId="{F35D4E85-06B9-E649-880E-0A0D4E180428}" destId="{1E14BA3C-A173-CD49-A2C7-C2F285BB59C6}" srcOrd="0" destOrd="0" presId="urn:microsoft.com/office/officeart/2005/8/layout/radial3"/>
    <dgm:cxn modelId="{860B62E5-ECFF-6F47-9384-EBA0A4B7CA7F}" type="presParOf" srcId="{1E14BA3C-A173-CD49-A2C7-C2F285BB59C6}" destId="{6311D806-2108-FE40-95FB-19767826BA2F}" srcOrd="0" destOrd="0" presId="urn:microsoft.com/office/officeart/2005/8/layout/radial3"/>
    <dgm:cxn modelId="{0D8857F4-52C7-AE4A-90CF-46A46A64B5FB}" type="presParOf" srcId="{1E14BA3C-A173-CD49-A2C7-C2F285BB59C6}" destId="{983C504C-C0B3-5444-8143-560351052C85}" srcOrd="1" destOrd="0" presId="urn:microsoft.com/office/officeart/2005/8/layout/radial3"/>
    <dgm:cxn modelId="{FFEB31C7-1A0B-7446-8677-88D910C1A1A0}" type="presParOf" srcId="{1E14BA3C-A173-CD49-A2C7-C2F285BB59C6}" destId="{32E8B823-D35E-FA4A-A7B1-4814B2BB768D}" srcOrd="2" destOrd="0" presId="urn:microsoft.com/office/officeart/2005/8/layout/radial3"/>
    <dgm:cxn modelId="{E77502FB-2564-214E-ABB7-03021693327C}" type="presParOf" srcId="{1E14BA3C-A173-CD49-A2C7-C2F285BB59C6}" destId="{75E02488-1FE9-A645-BD5E-DC80B3F2BE7E}" srcOrd="3" destOrd="0" presId="urn:microsoft.com/office/officeart/2005/8/layout/radial3"/>
    <dgm:cxn modelId="{825C06DC-1373-744E-9C55-90F688CC06B5}" type="presParOf" srcId="{1E14BA3C-A173-CD49-A2C7-C2F285BB59C6}" destId="{E5D7FE6F-CA48-994C-9976-2BC306FD5852}" srcOrd="4" destOrd="0" presId="urn:microsoft.com/office/officeart/2005/8/layout/radial3"/>
    <dgm:cxn modelId="{4C6AB691-EA39-144A-8757-95DF346DFF0E}" type="presParOf" srcId="{1E14BA3C-A173-CD49-A2C7-C2F285BB59C6}" destId="{71038961-7EF8-EC47-BA1F-B0267B84BA7F}" srcOrd="5" destOrd="0" presId="urn:microsoft.com/office/officeart/2005/8/layout/radial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FF79C009-828C-0047-A7A5-D74937ED7D5B}" type="doc">
      <dgm:prSet loTypeId="urn:microsoft.com/office/officeart/2005/8/layout/vList6" loCatId="process" qsTypeId="urn:microsoft.com/office/officeart/2005/8/quickstyle/simple4" qsCatId="simple" csTypeId="urn:microsoft.com/office/officeart/2005/8/colors/accent1_2" csCatId="accent1" phldr="1"/>
      <dgm:spPr/>
      <dgm:t>
        <a:bodyPr/>
        <a:lstStyle/>
        <a:p>
          <a:endParaRPr lang="en-US"/>
        </a:p>
      </dgm:t>
    </dgm:pt>
    <dgm:pt modelId="{9636BDC3-5674-7447-9F81-D0C9242D60F0}">
      <dgm:prSet phldrT="[Text]"/>
      <dgm:spPr/>
      <dgm:t>
        <a:bodyPr/>
        <a:lstStyle/>
        <a:p>
          <a:r>
            <a:rPr lang="en-US" dirty="0" err="1" smtClean="0"/>
            <a:t>Tartrazine</a:t>
          </a:r>
          <a:r>
            <a:rPr lang="en-US" dirty="0" smtClean="0"/>
            <a:t>, sunset yellow, indigo carmine, erythrosine, ponceau4R</a:t>
          </a:r>
          <a:endParaRPr lang="en-US" dirty="0"/>
        </a:p>
      </dgm:t>
    </dgm:pt>
    <dgm:pt modelId="{9F7807B1-359B-DD40-9E32-D84AB4C325C6}" type="parTrans" cxnId="{E03C83EC-C702-E24B-B544-66E060ABFD2B}">
      <dgm:prSet/>
      <dgm:spPr/>
      <dgm:t>
        <a:bodyPr/>
        <a:lstStyle/>
        <a:p>
          <a:endParaRPr lang="en-US"/>
        </a:p>
      </dgm:t>
    </dgm:pt>
    <dgm:pt modelId="{55405F46-76D0-CF43-A62F-F7AA3F2E8645}" type="sibTrans" cxnId="{E03C83EC-C702-E24B-B544-66E060ABFD2B}">
      <dgm:prSet/>
      <dgm:spPr/>
      <dgm:t>
        <a:bodyPr/>
        <a:lstStyle/>
        <a:p>
          <a:endParaRPr lang="en-US"/>
        </a:p>
      </dgm:t>
    </dgm:pt>
    <dgm:pt modelId="{3C6D9E28-0C68-A04F-A428-C54F64C3B4F0}">
      <dgm:prSet phldrT="[Text]"/>
      <dgm:spPr/>
      <dgm:t>
        <a:bodyPr/>
        <a:lstStyle/>
        <a:p>
          <a:r>
            <a:rPr lang="en-US" dirty="0" smtClean="0"/>
            <a:t>Weighed as 100 mg and diluted to 100 </a:t>
          </a:r>
          <a:r>
            <a:rPr lang="en-US" dirty="0" err="1" smtClean="0"/>
            <a:t>mL</a:t>
          </a:r>
          <a:endParaRPr lang="en-US" dirty="0"/>
        </a:p>
      </dgm:t>
    </dgm:pt>
    <dgm:pt modelId="{43C64CC7-E26F-474C-AE8C-0BA339F843F3}" type="parTrans" cxnId="{05FEEBAD-4585-D84F-AB5C-6DF035483C1E}">
      <dgm:prSet/>
      <dgm:spPr/>
      <dgm:t>
        <a:bodyPr/>
        <a:lstStyle/>
        <a:p>
          <a:endParaRPr lang="en-US"/>
        </a:p>
      </dgm:t>
    </dgm:pt>
    <dgm:pt modelId="{E420C55E-73EE-AA46-985D-A6E4BF720424}" type="sibTrans" cxnId="{05FEEBAD-4585-D84F-AB5C-6DF035483C1E}">
      <dgm:prSet/>
      <dgm:spPr/>
      <dgm:t>
        <a:bodyPr/>
        <a:lstStyle/>
        <a:p>
          <a:endParaRPr lang="en-US"/>
        </a:p>
      </dgm:t>
    </dgm:pt>
    <dgm:pt modelId="{AB056245-1C2E-2A4C-BE78-9249E38A5AC5}">
      <dgm:prSet phldrT="[Text]"/>
      <dgm:spPr/>
      <dgm:t>
        <a:bodyPr/>
        <a:lstStyle/>
        <a:p>
          <a:r>
            <a:rPr lang="en-US" dirty="0" smtClean="0"/>
            <a:t>Kept in ultrasonic bath for 30 min to achieve complete homogenization</a:t>
          </a:r>
          <a:endParaRPr lang="en-US" dirty="0"/>
        </a:p>
      </dgm:t>
    </dgm:pt>
    <dgm:pt modelId="{A208B1C7-28FE-474F-BAD0-E4B60CC700DC}" type="parTrans" cxnId="{43B85B8A-D2E5-0A40-9B27-96201A231A8F}">
      <dgm:prSet/>
      <dgm:spPr/>
      <dgm:t>
        <a:bodyPr/>
        <a:lstStyle/>
        <a:p>
          <a:endParaRPr lang="en-US"/>
        </a:p>
      </dgm:t>
    </dgm:pt>
    <dgm:pt modelId="{FE835244-2CA0-BB4D-8373-E81E06ACEAB7}" type="sibTrans" cxnId="{43B85B8A-D2E5-0A40-9B27-96201A231A8F}">
      <dgm:prSet/>
      <dgm:spPr/>
      <dgm:t>
        <a:bodyPr/>
        <a:lstStyle/>
        <a:p>
          <a:endParaRPr lang="en-US"/>
        </a:p>
      </dgm:t>
    </dgm:pt>
    <dgm:pt modelId="{C51607C6-A78B-1C4C-A9F1-3B2C6A22255C}">
      <dgm:prSet phldrT="[Text]"/>
      <dgm:spPr/>
      <dgm:t>
        <a:bodyPr/>
        <a:lstStyle/>
        <a:p>
          <a:r>
            <a:rPr lang="en-US" dirty="0" smtClean="0"/>
            <a:t>Powder beverage samples (orange, lemon, rosehip) were purchased from local market</a:t>
          </a:r>
          <a:endParaRPr lang="en-US" dirty="0"/>
        </a:p>
      </dgm:t>
    </dgm:pt>
    <dgm:pt modelId="{8341C264-54AB-1C4B-9D1D-A42D94E8CBAF}" type="parTrans" cxnId="{91F043F3-07FA-2546-8A07-05C633B978AB}">
      <dgm:prSet/>
      <dgm:spPr/>
      <dgm:t>
        <a:bodyPr/>
        <a:lstStyle/>
        <a:p>
          <a:endParaRPr lang="en-US"/>
        </a:p>
      </dgm:t>
    </dgm:pt>
    <dgm:pt modelId="{2839530D-2C1E-A048-98F3-D79A38D49C21}" type="sibTrans" cxnId="{91F043F3-07FA-2546-8A07-05C633B978AB}">
      <dgm:prSet/>
      <dgm:spPr/>
      <dgm:t>
        <a:bodyPr/>
        <a:lstStyle/>
        <a:p>
          <a:endParaRPr lang="en-US"/>
        </a:p>
      </dgm:t>
    </dgm:pt>
    <dgm:pt modelId="{374BC738-0E20-8241-A26C-CA91DB9D2DA9}">
      <dgm:prSet phldrT="[Text]"/>
      <dgm:spPr/>
      <dgm:t>
        <a:bodyPr/>
        <a:lstStyle/>
        <a:p>
          <a:r>
            <a:rPr lang="en-US" dirty="0" smtClean="0"/>
            <a:t>Weighed as 100 mg and diluted to 50 </a:t>
          </a:r>
          <a:r>
            <a:rPr lang="en-US" dirty="0" err="1" smtClean="0"/>
            <a:t>mL</a:t>
          </a:r>
          <a:endParaRPr lang="en-US" dirty="0"/>
        </a:p>
      </dgm:t>
    </dgm:pt>
    <dgm:pt modelId="{B0F00035-C7DC-D040-95C3-2247E9A07874}" type="parTrans" cxnId="{39B5DC5F-F349-704D-B2FC-48F7B0DB1A32}">
      <dgm:prSet/>
      <dgm:spPr/>
      <dgm:t>
        <a:bodyPr/>
        <a:lstStyle/>
        <a:p>
          <a:endParaRPr lang="en-US"/>
        </a:p>
      </dgm:t>
    </dgm:pt>
    <dgm:pt modelId="{F355426E-09CE-6D4A-9F94-43785110149A}" type="sibTrans" cxnId="{39B5DC5F-F349-704D-B2FC-48F7B0DB1A32}">
      <dgm:prSet/>
      <dgm:spPr/>
      <dgm:t>
        <a:bodyPr/>
        <a:lstStyle/>
        <a:p>
          <a:endParaRPr lang="en-US"/>
        </a:p>
      </dgm:t>
    </dgm:pt>
    <dgm:pt modelId="{9A5AFE81-95A9-564F-8796-06BF3DA5DE78}">
      <dgm:prSet phldrT="[Text]"/>
      <dgm:spPr/>
      <dgm:t>
        <a:bodyPr/>
        <a:lstStyle/>
        <a:p>
          <a:r>
            <a:rPr lang="en-US" dirty="0" smtClean="0"/>
            <a:t>Kept in ultrasonic bath for 30 min to achieve complete homogenization</a:t>
          </a:r>
          <a:endParaRPr lang="en-US" dirty="0"/>
        </a:p>
      </dgm:t>
    </dgm:pt>
    <dgm:pt modelId="{A670BB7F-0BF0-7B47-B6B8-C140875D6AB9}" type="parTrans" cxnId="{EA22582B-F045-C340-A423-D21746818888}">
      <dgm:prSet/>
      <dgm:spPr/>
      <dgm:t>
        <a:bodyPr/>
        <a:lstStyle/>
        <a:p>
          <a:endParaRPr lang="en-US"/>
        </a:p>
      </dgm:t>
    </dgm:pt>
    <dgm:pt modelId="{E290524F-BFF0-AC47-960E-55A47DFE78DD}" type="sibTrans" cxnId="{EA22582B-F045-C340-A423-D21746818888}">
      <dgm:prSet/>
      <dgm:spPr/>
      <dgm:t>
        <a:bodyPr/>
        <a:lstStyle/>
        <a:p>
          <a:endParaRPr lang="en-US"/>
        </a:p>
      </dgm:t>
    </dgm:pt>
    <dgm:pt modelId="{13F25851-4209-464F-B35A-E9D3F8FC1D8E}" type="pres">
      <dgm:prSet presAssocID="{FF79C009-828C-0047-A7A5-D74937ED7D5B}" presName="Name0" presStyleCnt="0">
        <dgm:presLayoutVars>
          <dgm:dir/>
          <dgm:animLvl val="lvl"/>
          <dgm:resizeHandles/>
        </dgm:presLayoutVars>
      </dgm:prSet>
      <dgm:spPr/>
      <dgm:t>
        <a:bodyPr/>
        <a:lstStyle/>
        <a:p>
          <a:endParaRPr lang="en-US"/>
        </a:p>
      </dgm:t>
    </dgm:pt>
    <dgm:pt modelId="{E7C25E92-8618-1444-9EDD-DD0B300406B9}" type="pres">
      <dgm:prSet presAssocID="{9636BDC3-5674-7447-9F81-D0C9242D60F0}" presName="linNode" presStyleCnt="0"/>
      <dgm:spPr/>
    </dgm:pt>
    <dgm:pt modelId="{9C334C8F-D766-884F-9511-014C09D16C90}" type="pres">
      <dgm:prSet presAssocID="{9636BDC3-5674-7447-9F81-D0C9242D60F0}" presName="parentShp" presStyleLbl="node1" presStyleIdx="0" presStyleCnt="2">
        <dgm:presLayoutVars>
          <dgm:bulletEnabled val="1"/>
        </dgm:presLayoutVars>
      </dgm:prSet>
      <dgm:spPr/>
      <dgm:t>
        <a:bodyPr/>
        <a:lstStyle/>
        <a:p>
          <a:endParaRPr lang="en-US"/>
        </a:p>
      </dgm:t>
    </dgm:pt>
    <dgm:pt modelId="{A4253023-FBBA-4B4C-B810-03C2186D7E6A}" type="pres">
      <dgm:prSet presAssocID="{9636BDC3-5674-7447-9F81-D0C9242D60F0}" presName="childShp" presStyleLbl="bgAccFollowNode1" presStyleIdx="0" presStyleCnt="2">
        <dgm:presLayoutVars>
          <dgm:bulletEnabled val="1"/>
        </dgm:presLayoutVars>
      </dgm:prSet>
      <dgm:spPr/>
      <dgm:t>
        <a:bodyPr/>
        <a:lstStyle/>
        <a:p>
          <a:endParaRPr lang="en-US"/>
        </a:p>
      </dgm:t>
    </dgm:pt>
    <dgm:pt modelId="{35F17509-52E6-564D-AB65-2ACCC2214D73}" type="pres">
      <dgm:prSet presAssocID="{55405F46-76D0-CF43-A62F-F7AA3F2E8645}" presName="spacing" presStyleCnt="0"/>
      <dgm:spPr/>
    </dgm:pt>
    <dgm:pt modelId="{ACBA8D5D-84FC-CC4C-9F3E-D66C60EB2231}" type="pres">
      <dgm:prSet presAssocID="{C51607C6-A78B-1C4C-A9F1-3B2C6A22255C}" presName="linNode" presStyleCnt="0"/>
      <dgm:spPr/>
    </dgm:pt>
    <dgm:pt modelId="{1714BB61-2AFE-0145-8579-52106B9691E8}" type="pres">
      <dgm:prSet presAssocID="{C51607C6-A78B-1C4C-A9F1-3B2C6A22255C}" presName="parentShp" presStyleLbl="node1" presStyleIdx="1" presStyleCnt="2">
        <dgm:presLayoutVars>
          <dgm:bulletEnabled val="1"/>
        </dgm:presLayoutVars>
      </dgm:prSet>
      <dgm:spPr/>
      <dgm:t>
        <a:bodyPr/>
        <a:lstStyle/>
        <a:p>
          <a:endParaRPr lang="en-US"/>
        </a:p>
      </dgm:t>
    </dgm:pt>
    <dgm:pt modelId="{4312446D-138A-5F49-B4BD-66AEF8E4A3D2}" type="pres">
      <dgm:prSet presAssocID="{C51607C6-A78B-1C4C-A9F1-3B2C6A22255C}" presName="childShp" presStyleLbl="bgAccFollowNode1" presStyleIdx="1" presStyleCnt="2">
        <dgm:presLayoutVars>
          <dgm:bulletEnabled val="1"/>
        </dgm:presLayoutVars>
      </dgm:prSet>
      <dgm:spPr/>
      <dgm:t>
        <a:bodyPr/>
        <a:lstStyle/>
        <a:p>
          <a:endParaRPr lang="en-US"/>
        </a:p>
      </dgm:t>
    </dgm:pt>
  </dgm:ptLst>
  <dgm:cxnLst>
    <dgm:cxn modelId="{49771F41-404E-FC4F-9FCF-57B099166D57}" type="presOf" srcId="{3C6D9E28-0C68-A04F-A428-C54F64C3B4F0}" destId="{A4253023-FBBA-4B4C-B810-03C2186D7E6A}" srcOrd="0" destOrd="0" presId="urn:microsoft.com/office/officeart/2005/8/layout/vList6"/>
    <dgm:cxn modelId="{66C40AEF-A382-5846-B4D1-864EAA1B5D34}" type="presOf" srcId="{9A5AFE81-95A9-564F-8796-06BF3DA5DE78}" destId="{4312446D-138A-5F49-B4BD-66AEF8E4A3D2}" srcOrd="0" destOrd="1" presId="urn:microsoft.com/office/officeart/2005/8/layout/vList6"/>
    <dgm:cxn modelId="{E594EC84-1536-314B-95A7-67BCC2233D53}" type="presOf" srcId="{374BC738-0E20-8241-A26C-CA91DB9D2DA9}" destId="{4312446D-138A-5F49-B4BD-66AEF8E4A3D2}" srcOrd="0" destOrd="0" presId="urn:microsoft.com/office/officeart/2005/8/layout/vList6"/>
    <dgm:cxn modelId="{EA22582B-F045-C340-A423-D21746818888}" srcId="{C51607C6-A78B-1C4C-A9F1-3B2C6A22255C}" destId="{9A5AFE81-95A9-564F-8796-06BF3DA5DE78}" srcOrd="1" destOrd="0" parTransId="{A670BB7F-0BF0-7B47-B6B8-C140875D6AB9}" sibTransId="{E290524F-BFF0-AC47-960E-55A47DFE78DD}"/>
    <dgm:cxn modelId="{05FEEBAD-4585-D84F-AB5C-6DF035483C1E}" srcId="{9636BDC3-5674-7447-9F81-D0C9242D60F0}" destId="{3C6D9E28-0C68-A04F-A428-C54F64C3B4F0}" srcOrd="0" destOrd="0" parTransId="{43C64CC7-E26F-474C-AE8C-0BA339F843F3}" sibTransId="{E420C55E-73EE-AA46-985D-A6E4BF720424}"/>
    <dgm:cxn modelId="{91F043F3-07FA-2546-8A07-05C633B978AB}" srcId="{FF79C009-828C-0047-A7A5-D74937ED7D5B}" destId="{C51607C6-A78B-1C4C-A9F1-3B2C6A22255C}" srcOrd="1" destOrd="0" parTransId="{8341C264-54AB-1C4B-9D1D-A42D94E8CBAF}" sibTransId="{2839530D-2C1E-A048-98F3-D79A38D49C21}"/>
    <dgm:cxn modelId="{43B85B8A-D2E5-0A40-9B27-96201A231A8F}" srcId="{9636BDC3-5674-7447-9F81-D0C9242D60F0}" destId="{AB056245-1C2E-2A4C-BE78-9249E38A5AC5}" srcOrd="1" destOrd="0" parTransId="{A208B1C7-28FE-474F-BAD0-E4B60CC700DC}" sibTransId="{FE835244-2CA0-BB4D-8373-E81E06ACEAB7}"/>
    <dgm:cxn modelId="{39B5DC5F-F349-704D-B2FC-48F7B0DB1A32}" srcId="{C51607C6-A78B-1C4C-A9F1-3B2C6A22255C}" destId="{374BC738-0E20-8241-A26C-CA91DB9D2DA9}" srcOrd="0" destOrd="0" parTransId="{B0F00035-C7DC-D040-95C3-2247E9A07874}" sibTransId="{F355426E-09CE-6D4A-9F94-43785110149A}"/>
    <dgm:cxn modelId="{208F1DA9-F104-C344-B7D3-08E4C0902EB8}" type="presOf" srcId="{FF79C009-828C-0047-A7A5-D74937ED7D5B}" destId="{13F25851-4209-464F-B35A-E9D3F8FC1D8E}" srcOrd="0" destOrd="0" presId="urn:microsoft.com/office/officeart/2005/8/layout/vList6"/>
    <dgm:cxn modelId="{AFB80119-AFD1-A849-9357-52D02282370A}" type="presOf" srcId="{C51607C6-A78B-1C4C-A9F1-3B2C6A22255C}" destId="{1714BB61-2AFE-0145-8579-52106B9691E8}" srcOrd="0" destOrd="0" presId="urn:microsoft.com/office/officeart/2005/8/layout/vList6"/>
    <dgm:cxn modelId="{E03C83EC-C702-E24B-B544-66E060ABFD2B}" srcId="{FF79C009-828C-0047-A7A5-D74937ED7D5B}" destId="{9636BDC3-5674-7447-9F81-D0C9242D60F0}" srcOrd="0" destOrd="0" parTransId="{9F7807B1-359B-DD40-9E32-D84AB4C325C6}" sibTransId="{55405F46-76D0-CF43-A62F-F7AA3F2E8645}"/>
    <dgm:cxn modelId="{17C09DD3-376D-684E-8232-5CDCB27B053C}" type="presOf" srcId="{9636BDC3-5674-7447-9F81-D0C9242D60F0}" destId="{9C334C8F-D766-884F-9511-014C09D16C90}" srcOrd="0" destOrd="0" presId="urn:microsoft.com/office/officeart/2005/8/layout/vList6"/>
    <dgm:cxn modelId="{26DE9E3E-3432-5047-9B98-353195B3BD5B}" type="presOf" srcId="{AB056245-1C2E-2A4C-BE78-9249E38A5AC5}" destId="{A4253023-FBBA-4B4C-B810-03C2186D7E6A}" srcOrd="0" destOrd="1" presId="urn:microsoft.com/office/officeart/2005/8/layout/vList6"/>
    <dgm:cxn modelId="{2D39EE39-F8F0-4540-8D76-84E84E92CC26}" type="presParOf" srcId="{13F25851-4209-464F-B35A-E9D3F8FC1D8E}" destId="{E7C25E92-8618-1444-9EDD-DD0B300406B9}" srcOrd="0" destOrd="0" presId="urn:microsoft.com/office/officeart/2005/8/layout/vList6"/>
    <dgm:cxn modelId="{E45185D3-A2C0-644D-A053-CB489C53CE04}" type="presParOf" srcId="{E7C25E92-8618-1444-9EDD-DD0B300406B9}" destId="{9C334C8F-D766-884F-9511-014C09D16C90}" srcOrd="0" destOrd="0" presId="urn:microsoft.com/office/officeart/2005/8/layout/vList6"/>
    <dgm:cxn modelId="{C1A89112-C6CF-CE4E-814B-84B0FF78A0ED}" type="presParOf" srcId="{E7C25E92-8618-1444-9EDD-DD0B300406B9}" destId="{A4253023-FBBA-4B4C-B810-03C2186D7E6A}" srcOrd="1" destOrd="0" presId="urn:microsoft.com/office/officeart/2005/8/layout/vList6"/>
    <dgm:cxn modelId="{9E6C2119-5E11-8B4C-86B6-1712A8149009}" type="presParOf" srcId="{13F25851-4209-464F-B35A-E9D3F8FC1D8E}" destId="{35F17509-52E6-564D-AB65-2ACCC2214D73}" srcOrd="1" destOrd="0" presId="urn:microsoft.com/office/officeart/2005/8/layout/vList6"/>
    <dgm:cxn modelId="{A6B800EB-98D1-C44B-B898-E3E78480ADFA}" type="presParOf" srcId="{13F25851-4209-464F-B35A-E9D3F8FC1D8E}" destId="{ACBA8D5D-84FC-CC4C-9F3E-D66C60EB2231}" srcOrd="2" destOrd="0" presId="urn:microsoft.com/office/officeart/2005/8/layout/vList6"/>
    <dgm:cxn modelId="{438FA63F-B133-284E-8BBF-D5BBCCE4FE81}" type="presParOf" srcId="{ACBA8D5D-84FC-CC4C-9F3E-D66C60EB2231}" destId="{1714BB61-2AFE-0145-8579-52106B9691E8}" srcOrd="0" destOrd="0" presId="urn:microsoft.com/office/officeart/2005/8/layout/vList6"/>
    <dgm:cxn modelId="{A637ECAB-EB31-8D49-A377-F0364AA73E72}" type="presParOf" srcId="{ACBA8D5D-84FC-CC4C-9F3E-D66C60EB2231}" destId="{4312446D-138A-5F49-B4BD-66AEF8E4A3D2}" srcOrd="1" destOrd="0" presId="urn:microsoft.com/office/officeart/2005/8/layout/vList6"/>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BC3A8B9D-046D-C445-B12E-31087CD6E972}" type="doc">
      <dgm:prSet loTypeId="urn:microsoft.com/office/officeart/2005/8/layout/hierarchy3" loCatId="hierarchy" qsTypeId="urn:microsoft.com/office/officeart/2005/8/quickstyle/simple4" qsCatId="simple" csTypeId="urn:microsoft.com/office/officeart/2005/8/colors/accent1_2" csCatId="accent1" phldr="1"/>
      <dgm:spPr/>
      <dgm:t>
        <a:bodyPr/>
        <a:lstStyle/>
        <a:p>
          <a:endParaRPr lang="en-US"/>
        </a:p>
      </dgm:t>
    </dgm:pt>
    <dgm:pt modelId="{9DBCB6EE-84A8-514E-9C58-2E6503721C05}">
      <dgm:prSet phldrT="[Text]"/>
      <dgm:spPr/>
      <dgm:t>
        <a:bodyPr/>
        <a:lstStyle/>
        <a:p>
          <a:r>
            <a:rPr lang="en-US" dirty="0" smtClean="0"/>
            <a:t>CUPRAC</a:t>
          </a:r>
          <a:endParaRPr lang="en-US" dirty="0"/>
        </a:p>
      </dgm:t>
    </dgm:pt>
    <dgm:pt modelId="{0A619397-B338-1349-BAE5-AF1FE68EDFDA}" type="parTrans" cxnId="{A8EA1BC6-D32E-5249-9E91-4AB3BABCBD6C}">
      <dgm:prSet/>
      <dgm:spPr/>
      <dgm:t>
        <a:bodyPr/>
        <a:lstStyle/>
        <a:p>
          <a:endParaRPr lang="en-US"/>
        </a:p>
      </dgm:t>
    </dgm:pt>
    <dgm:pt modelId="{33F8B557-A030-1542-99BA-E8E7CA50AE25}" type="sibTrans" cxnId="{A8EA1BC6-D32E-5249-9E91-4AB3BABCBD6C}">
      <dgm:prSet/>
      <dgm:spPr/>
      <dgm:t>
        <a:bodyPr/>
        <a:lstStyle/>
        <a:p>
          <a:endParaRPr lang="en-US"/>
        </a:p>
      </dgm:t>
    </dgm:pt>
    <dgm:pt modelId="{F1100E20-EACB-1D45-A78D-84E5D8D9F2C3}">
      <dgm:prSet phldrT="[Text]" custT="1"/>
      <dgm:spPr/>
      <dgm:t>
        <a:bodyPr/>
        <a:lstStyle/>
        <a:p>
          <a:r>
            <a:rPr lang="en-US" sz="1400" dirty="0" smtClean="0"/>
            <a:t>1 </a:t>
          </a:r>
          <a:r>
            <a:rPr lang="en-US" sz="1400" dirty="0" err="1" smtClean="0"/>
            <a:t>mL</a:t>
          </a:r>
          <a:r>
            <a:rPr lang="en-US" sz="1400" dirty="0" smtClean="0"/>
            <a:t> </a:t>
          </a:r>
          <a:r>
            <a:rPr lang="en-US" sz="1400" dirty="0" err="1" smtClean="0"/>
            <a:t>Cu(II</a:t>
          </a:r>
          <a:r>
            <a:rPr lang="en-US" sz="1400" dirty="0" smtClean="0"/>
            <a:t>) + 1 </a:t>
          </a:r>
          <a:r>
            <a:rPr lang="en-US" sz="1400" dirty="0" err="1" smtClean="0"/>
            <a:t>mL</a:t>
          </a:r>
          <a:r>
            <a:rPr lang="en-US" sz="1400" dirty="0" smtClean="0"/>
            <a:t> </a:t>
          </a:r>
          <a:r>
            <a:rPr lang="en-US" sz="1400" dirty="0" err="1" smtClean="0"/>
            <a:t>Nc</a:t>
          </a:r>
          <a:r>
            <a:rPr lang="en-US" sz="1400" dirty="0" smtClean="0"/>
            <a:t> + 1 </a:t>
          </a:r>
          <a:r>
            <a:rPr lang="en-US" sz="1400" dirty="0" err="1" smtClean="0"/>
            <a:t>mL</a:t>
          </a:r>
          <a:r>
            <a:rPr lang="en-US" sz="1400" dirty="0" smtClean="0"/>
            <a:t> buffer solution (ammonium acetate solution)</a:t>
          </a:r>
        </a:p>
        <a:p>
          <a:r>
            <a:rPr lang="en-US" sz="1400" dirty="0" smtClean="0"/>
            <a:t>+ </a:t>
          </a:r>
        </a:p>
        <a:p>
          <a:r>
            <a:rPr lang="en-US" sz="1400" dirty="0" smtClean="0"/>
            <a:t> </a:t>
          </a:r>
          <a:r>
            <a:rPr lang="en-US" sz="1400" dirty="0" err="1" smtClean="0"/>
            <a:t>x</a:t>
          </a:r>
          <a:r>
            <a:rPr lang="en-US" sz="1400" dirty="0" smtClean="0"/>
            <a:t> </a:t>
          </a:r>
          <a:r>
            <a:rPr lang="en-US" sz="1400" dirty="0" err="1" smtClean="0"/>
            <a:t>mL</a:t>
          </a:r>
          <a:r>
            <a:rPr lang="en-US" sz="1400" dirty="0" smtClean="0"/>
            <a:t> colorant solution </a:t>
          </a:r>
        </a:p>
        <a:p>
          <a:r>
            <a:rPr lang="en-US" sz="1400" dirty="0" smtClean="0"/>
            <a:t>+</a:t>
          </a:r>
        </a:p>
        <a:p>
          <a:r>
            <a:rPr lang="en-US" sz="1400" dirty="0" smtClean="0"/>
            <a:t>(1.1 - </a:t>
          </a:r>
          <a:r>
            <a:rPr lang="en-US" sz="1400" dirty="0" err="1" smtClean="0"/>
            <a:t>x</a:t>
          </a:r>
          <a:r>
            <a:rPr lang="en-US" sz="1400" dirty="0" smtClean="0"/>
            <a:t>) </a:t>
          </a:r>
          <a:r>
            <a:rPr lang="en-US" sz="1400" dirty="0" err="1" smtClean="0"/>
            <a:t>mL</a:t>
          </a:r>
          <a:r>
            <a:rPr lang="en-US" sz="1400" dirty="0" smtClean="0"/>
            <a:t> H</a:t>
          </a:r>
          <a:r>
            <a:rPr lang="en-US" sz="1400" baseline="-25000" dirty="0" smtClean="0"/>
            <a:t>2</a:t>
          </a:r>
          <a:r>
            <a:rPr lang="en-US" sz="1400" dirty="0" smtClean="0"/>
            <a:t>O; total volume of 4.1 </a:t>
          </a:r>
          <a:r>
            <a:rPr lang="en-US" sz="1400" dirty="0" err="1" smtClean="0"/>
            <a:t>mL</a:t>
          </a:r>
          <a:r>
            <a:rPr lang="en-US" sz="1400" dirty="0" smtClean="0"/>
            <a:t>, </a:t>
          </a:r>
          <a:endParaRPr lang="en-US" sz="1400" dirty="0"/>
        </a:p>
      </dgm:t>
    </dgm:pt>
    <dgm:pt modelId="{2D2865BD-5556-F04A-8058-E3FB985CED4E}" type="parTrans" cxnId="{4DF30D24-76B6-CA4C-96E2-F99EFD4E4D51}">
      <dgm:prSet/>
      <dgm:spPr/>
      <dgm:t>
        <a:bodyPr/>
        <a:lstStyle/>
        <a:p>
          <a:endParaRPr lang="en-US"/>
        </a:p>
      </dgm:t>
    </dgm:pt>
    <dgm:pt modelId="{F4B5A24D-6EAB-844F-BD3F-2CF1E0EFB14E}" type="sibTrans" cxnId="{4DF30D24-76B6-CA4C-96E2-F99EFD4E4D51}">
      <dgm:prSet/>
      <dgm:spPr/>
      <dgm:t>
        <a:bodyPr/>
        <a:lstStyle/>
        <a:p>
          <a:endParaRPr lang="en-US"/>
        </a:p>
      </dgm:t>
    </dgm:pt>
    <dgm:pt modelId="{1A6EE248-5318-5847-BEDF-AB5597700B27}">
      <dgm:prSet phldrT="[Text]" custT="1"/>
      <dgm:spPr/>
      <dgm:t>
        <a:bodyPr/>
        <a:lstStyle/>
        <a:p>
          <a:pPr algn="just"/>
          <a:endParaRPr lang="en-US" sz="1400" dirty="0" smtClean="0"/>
        </a:p>
        <a:p>
          <a:pPr algn="just"/>
          <a:r>
            <a:rPr lang="en-US" sz="1400" dirty="0" smtClean="0"/>
            <a:t>Let the mixture stand for 30 min at room temperature and</a:t>
          </a:r>
        </a:p>
        <a:p>
          <a:pPr algn="just"/>
          <a:r>
            <a:rPr lang="en-US" sz="1400" dirty="0" smtClean="0"/>
            <a:t>measure the absorbance at 450 nm</a:t>
          </a:r>
        </a:p>
        <a:p>
          <a:pPr algn="just"/>
          <a:r>
            <a:rPr lang="en-US" sz="1400" dirty="0" smtClean="0"/>
            <a:t>(</a:t>
          </a:r>
          <a:r>
            <a:rPr lang="en-US" sz="1400" dirty="0" err="1" smtClean="0"/>
            <a:t>Apak</a:t>
          </a:r>
          <a:r>
            <a:rPr lang="en-US" sz="1400" dirty="0" smtClean="0"/>
            <a:t> et al.2004,2005)</a:t>
          </a:r>
        </a:p>
        <a:p>
          <a:pPr algn="just"/>
          <a:endParaRPr lang="en-US" sz="1400" dirty="0" smtClean="0"/>
        </a:p>
      </dgm:t>
    </dgm:pt>
    <dgm:pt modelId="{97DA8DAA-A1DE-8345-BD1B-DD3532D1B6FE}" type="parTrans" cxnId="{A035F8B3-85ED-9743-8AEA-CE224EAB02A4}">
      <dgm:prSet/>
      <dgm:spPr/>
      <dgm:t>
        <a:bodyPr/>
        <a:lstStyle/>
        <a:p>
          <a:endParaRPr lang="en-US"/>
        </a:p>
      </dgm:t>
    </dgm:pt>
    <dgm:pt modelId="{597958CE-2CED-EA4C-BC04-B9D7B339A28E}" type="sibTrans" cxnId="{A035F8B3-85ED-9743-8AEA-CE224EAB02A4}">
      <dgm:prSet/>
      <dgm:spPr/>
      <dgm:t>
        <a:bodyPr/>
        <a:lstStyle/>
        <a:p>
          <a:endParaRPr lang="en-US"/>
        </a:p>
      </dgm:t>
    </dgm:pt>
    <dgm:pt modelId="{D827530F-7E91-C843-BA61-ABCEE3E49945}" type="pres">
      <dgm:prSet presAssocID="{BC3A8B9D-046D-C445-B12E-31087CD6E972}" presName="diagram" presStyleCnt="0">
        <dgm:presLayoutVars>
          <dgm:chPref val="1"/>
          <dgm:dir/>
          <dgm:animOne val="branch"/>
          <dgm:animLvl val="lvl"/>
          <dgm:resizeHandles/>
        </dgm:presLayoutVars>
      </dgm:prSet>
      <dgm:spPr/>
      <dgm:t>
        <a:bodyPr/>
        <a:lstStyle/>
        <a:p>
          <a:endParaRPr lang="en-US"/>
        </a:p>
      </dgm:t>
    </dgm:pt>
    <dgm:pt modelId="{F5C461ED-8898-994E-A165-3EA339E4E589}" type="pres">
      <dgm:prSet presAssocID="{9DBCB6EE-84A8-514E-9C58-2E6503721C05}" presName="root" presStyleCnt="0"/>
      <dgm:spPr/>
    </dgm:pt>
    <dgm:pt modelId="{CC05B093-2F52-194B-83FE-443168066456}" type="pres">
      <dgm:prSet presAssocID="{9DBCB6EE-84A8-514E-9C58-2E6503721C05}" presName="rootComposite" presStyleCnt="0"/>
      <dgm:spPr/>
    </dgm:pt>
    <dgm:pt modelId="{747E4273-A50A-7A44-A587-B3BEA1C15D34}" type="pres">
      <dgm:prSet presAssocID="{9DBCB6EE-84A8-514E-9C58-2E6503721C05}" presName="rootText" presStyleLbl="node1" presStyleIdx="0" presStyleCnt="1" custScaleY="33280"/>
      <dgm:spPr/>
      <dgm:t>
        <a:bodyPr/>
        <a:lstStyle/>
        <a:p>
          <a:endParaRPr lang="en-US"/>
        </a:p>
      </dgm:t>
    </dgm:pt>
    <dgm:pt modelId="{BB338225-543C-AF40-8C44-E95FB30482A1}" type="pres">
      <dgm:prSet presAssocID="{9DBCB6EE-84A8-514E-9C58-2E6503721C05}" presName="rootConnector" presStyleLbl="node1" presStyleIdx="0" presStyleCnt="1"/>
      <dgm:spPr/>
      <dgm:t>
        <a:bodyPr/>
        <a:lstStyle/>
        <a:p>
          <a:endParaRPr lang="en-US"/>
        </a:p>
      </dgm:t>
    </dgm:pt>
    <dgm:pt modelId="{3D810AE8-7383-C046-8D45-B8D37D77CECE}" type="pres">
      <dgm:prSet presAssocID="{9DBCB6EE-84A8-514E-9C58-2E6503721C05}" presName="childShape" presStyleCnt="0"/>
      <dgm:spPr/>
    </dgm:pt>
    <dgm:pt modelId="{D8F91136-2C5F-E543-AD9C-2A941813EA05}" type="pres">
      <dgm:prSet presAssocID="{2D2865BD-5556-F04A-8058-E3FB985CED4E}" presName="Name13" presStyleLbl="parChTrans1D2" presStyleIdx="0" presStyleCnt="2"/>
      <dgm:spPr/>
      <dgm:t>
        <a:bodyPr/>
        <a:lstStyle/>
        <a:p>
          <a:endParaRPr lang="en-US"/>
        </a:p>
      </dgm:t>
    </dgm:pt>
    <dgm:pt modelId="{B8D637BF-A170-A348-825F-DD69154586C1}" type="pres">
      <dgm:prSet presAssocID="{F1100E20-EACB-1D45-A78D-84E5D8D9F2C3}" presName="childText" presStyleLbl="bgAcc1" presStyleIdx="0" presStyleCnt="2" custScaleX="179428" custScaleY="277562">
        <dgm:presLayoutVars>
          <dgm:bulletEnabled val="1"/>
        </dgm:presLayoutVars>
      </dgm:prSet>
      <dgm:spPr/>
      <dgm:t>
        <a:bodyPr/>
        <a:lstStyle/>
        <a:p>
          <a:endParaRPr lang="en-US"/>
        </a:p>
      </dgm:t>
    </dgm:pt>
    <dgm:pt modelId="{67D55C19-4880-FD48-A9CB-51A13AAC3025}" type="pres">
      <dgm:prSet presAssocID="{97DA8DAA-A1DE-8345-BD1B-DD3532D1B6FE}" presName="Name13" presStyleLbl="parChTrans1D2" presStyleIdx="1" presStyleCnt="2"/>
      <dgm:spPr/>
      <dgm:t>
        <a:bodyPr/>
        <a:lstStyle/>
        <a:p>
          <a:endParaRPr lang="en-US"/>
        </a:p>
      </dgm:t>
    </dgm:pt>
    <dgm:pt modelId="{C2E470AC-3FF2-8241-9F25-5E5A0260EC6C}" type="pres">
      <dgm:prSet presAssocID="{1A6EE248-5318-5847-BEDF-AB5597700B27}" presName="childText" presStyleLbl="bgAcc1" presStyleIdx="1" presStyleCnt="2" custScaleX="179551" custScaleY="141579" custLinFactNeighborX="1698" custLinFactNeighborY="-19019">
        <dgm:presLayoutVars>
          <dgm:bulletEnabled val="1"/>
        </dgm:presLayoutVars>
      </dgm:prSet>
      <dgm:spPr/>
      <dgm:t>
        <a:bodyPr/>
        <a:lstStyle/>
        <a:p>
          <a:endParaRPr lang="en-US"/>
        </a:p>
      </dgm:t>
    </dgm:pt>
  </dgm:ptLst>
  <dgm:cxnLst>
    <dgm:cxn modelId="{81C2778F-94A0-334E-B731-0114133F6560}" type="presOf" srcId="{2D2865BD-5556-F04A-8058-E3FB985CED4E}" destId="{D8F91136-2C5F-E543-AD9C-2A941813EA05}" srcOrd="0" destOrd="0" presId="urn:microsoft.com/office/officeart/2005/8/layout/hierarchy3"/>
    <dgm:cxn modelId="{5B2BF916-36E0-EC4E-A112-835C651D3E1B}" type="presOf" srcId="{BC3A8B9D-046D-C445-B12E-31087CD6E972}" destId="{D827530F-7E91-C843-BA61-ABCEE3E49945}" srcOrd="0" destOrd="0" presId="urn:microsoft.com/office/officeart/2005/8/layout/hierarchy3"/>
    <dgm:cxn modelId="{83AB72C8-127D-C94E-9F0E-B70BB7D15CDA}" type="presOf" srcId="{97DA8DAA-A1DE-8345-BD1B-DD3532D1B6FE}" destId="{67D55C19-4880-FD48-A9CB-51A13AAC3025}" srcOrd="0" destOrd="0" presId="urn:microsoft.com/office/officeart/2005/8/layout/hierarchy3"/>
    <dgm:cxn modelId="{DADD5C5C-D93A-6345-B13D-C811245829C2}" type="presOf" srcId="{9DBCB6EE-84A8-514E-9C58-2E6503721C05}" destId="{BB338225-543C-AF40-8C44-E95FB30482A1}" srcOrd="1" destOrd="0" presId="urn:microsoft.com/office/officeart/2005/8/layout/hierarchy3"/>
    <dgm:cxn modelId="{389452A4-7ACF-6C4C-9E51-10DAA2F8219B}" type="presOf" srcId="{F1100E20-EACB-1D45-A78D-84E5D8D9F2C3}" destId="{B8D637BF-A170-A348-825F-DD69154586C1}" srcOrd="0" destOrd="0" presId="urn:microsoft.com/office/officeart/2005/8/layout/hierarchy3"/>
    <dgm:cxn modelId="{36817E33-CBBB-D343-8C53-09AE80A5A236}" type="presOf" srcId="{1A6EE248-5318-5847-BEDF-AB5597700B27}" destId="{C2E470AC-3FF2-8241-9F25-5E5A0260EC6C}" srcOrd="0" destOrd="0" presId="urn:microsoft.com/office/officeart/2005/8/layout/hierarchy3"/>
    <dgm:cxn modelId="{7883EA2F-7B34-184F-9C92-BAB16FD1E7D6}" type="presOf" srcId="{9DBCB6EE-84A8-514E-9C58-2E6503721C05}" destId="{747E4273-A50A-7A44-A587-B3BEA1C15D34}" srcOrd="0" destOrd="0" presId="urn:microsoft.com/office/officeart/2005/8/layout/hierarchy3"/>
    <dgm:cxn modelId="{A035F8B3-85ED-9743-8AEA-CE224EAB02A4}" srcId="{9DBCB6EE-84A8-514E-9C58-2E6503721C05}" destId="{1A6EE248-5318-5847-BEDF-AB5597700B27}" srcOrd="1" destOrd="0" parTransId="{97DA8DAA-A1DE-8345-BD1B-DD3532D1B6FE}" sibTransId="{597958CE-2CED-EA4C-BC04-B9D7B339A28E}"/>
    <dgm:cxn modelId="{4DF30D24-76B6-CA4C-96E2-F99EFD4E4D51}" srcId="{9DBCB6EE-84A8-514E-9C58-2E6503721C05}" destId="{F1100E20-EACB-1D45-A78D-84E5D8D9F2C3}" srcOrd="0" destOrd="0" parTransId="{2D2865BD-5556-F04A-8058-E3FB985CED4E}" sibTransId="{F4B5A24D-6EAB-844F-BD3F-2CF1E0EFB14E}"/>
    <dgm:cxn modelId="{A8EA1BC6-D32E-5249-9E91-4AB3BABCBD6C}" srcId="{BC3A8B9D-046D-C445-B12E-31087CD6E972}" destId="{9DBCB6EE-84A8-514E-9C58-2E6503721C05}" srcOrd="0" destOrd="0" parTransId="{0A619397-B338-1349-BAE5-AF1FE68EDFDA}" sibTransId="{33F8B557-A030-1542-99BA-E8E7CA50AE25}"/>
    <dgm:cxn modelId="{B45465ED-3B42-F349-8ED6-214ED598E237}" type="presParOf" srcId="{D827530F-7E91-C843-BA61-ABCEE3E49945}" destId="{F5C461ED-8898-994E-A165-3EA339E4E589}" srcOrd="0" destOrd="0" presId="urn:microsoft.com/office/officeart/2005/8/layout/hierarchy3"/>
    <dgm:cxn modelId="{D3676E13-BC02-6B44-AF5D-4D12D7C47C62}" type="presParOf" srcId="{F5C461ED-8898-994E-A165-3EA339E4E589}" destId="{CC05B093-2F52-194B-83FE-443168066456}" srcOrd="0" destOrd="0" presId="urn:microsoft.com/office/officeart/2005/8/layout/hierarchy3"/>
    <dgm:cxn modelId="{38A3FE01-EE36-C44A-AB09-74CA076C74B7}" type="presParOf" srcId="{CC05B093-2F52-194B-83FE-443168066456}" destId="{747E4273-A50A-7A44-A587-B3BEA1C15D34}" srcOrd="0" destOrd="0" presId="urn:microsoft.com/office/officeart/2005/8/layout/hierarchy3"/>
    <dgm:cxn modelId="{92E6504D-A057-8342-9EB0-523E8B80EE51}" type="presParOf" srcId="{CC05B093-2F52-194B-83FE-443168066456}" destId="{BB338225-543C-AF40-8C44-E95FB30482A1}" srcOrd="1" destOrd="0" presId="urn:microsoft.com/office/officeart/2005/8/layout/hierarchy3"/>
    <dgm:cxn modelId="{99061858-C66C-9C4E-BDC3-69861AEDF14F}" type="presParOf" srcId="{F5C461ED-8898-994E-A165-3EA339E4E589}" destId="{3D810AE8-7383-C046-8D45-B8D37D77CECE}" srcOrd="1" destOrd="0" presId="urn:microsoft.com/office/officeart/2005/8/layout/hierarchy3"/>
    <dgm:cxn modelId="{35A254A7-C5D9-7A48-8829-EA4EBE4EF294}" type="presParOf" srcId="{3D810AE8-7383-C046-8D45-B8D37D77CECE}" destId="{D8F91136-2C5F-E543-AD9C-2A941813EA05}" srcOrd="0" destOrd="0" presId="urn:microsoft.com/office/officeart/2005/8/layout/hierarchy3"/>
    <dgm:cxn modelId="{43BDC11D-9F59-984E-808F-E9F741E6EDC4}" type="presParOf" srcId="{3D810AE8-7383-C046-8D45-B8D37D77CECE}" destId="{B8D637BF-A170-A348-825F-DD69154586C1}" srcOrd="1" destOrd="0" presId="urn:microsoft.com/office/officeart/2005/8/layout/hierarchy3"/>
    <dgm:cxn modelId="{91D6AAB7-3E57-0D4B-9158-846A6A205D35}" type="presParOf" srcId="{3D810AE8-7383-C046-8D45-B8D37D77CECE}" destId="{67D55C19-4880-FD48-A9CB-51A13AAC3025}" srcOrd="2" destOrd="0" presId="urn:microsoft.com/office/officeart/2005/8/layout/hierarchy3"/>
    <dgm:cxn modelId="{F67FD662-E4CC-774E-B037-572135132562}" type="presParOf" srcId="{3D810AE8-7383-C046-8D45-B8D37D77CECE}" destId="{C2E470AC-3FF2-8241-9F25-5E5A0260EC6C}" srcOrd="3" destOrd="0" presId="urn:microsoft.com/office/officeart/2005/8/layout/hierarchy3"/>
  </dgm:cxnLst>
  <dgm:bg>
    <a:solidFill>
      <a:schemeClr val="accent6">
        <a:lumMod val="60000"/>
        <a:lumOff val="40000"/>
      </a:schemeClr>
    </a:solidFill>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6D39CA1-9903-684A-AA16-7A600E9ABA1E}" type="doc">
      <dgm:prSet loTypeId="urn:microsoft.com/office/officeart/2005/8/layout/process5" loCatId="process" qsTypeId="urn:microsoft.com/office/officeart/2005/8/quickstyle/simple4" qsCatId="simple" csTypeId="urn:microsoft.com/office/officeart/2005/8/colors/accent1_2" csCatId="accent1" phldr="1"/>
      <dgm:spPr/>
      <dgm:t>
        <a:bodyPr/>
        <a:lstStyle/>
        <a:p>
          <a:endParaRPr lang="en-US"/>
        </a:p>
      </dgm:t>
    </dgm:pt>
    <dgm:pt modelId="{EA73E7B2-1AA5-E34A-BCCD-8C044D6A6CE9}">
      <dgm:prSet phldrT="[Text]"/>
      <dgm:spPr>
        <a:solidFill>
          <a:schemeClr val="accent6">
            <a:lumMod val="40000"/>
            <a:lumOff val="60000"/>
          </a:schemeClr>
        </a:solidFill>
        <a:ln w="12700" cmpd="sng">
          <a:solidFill>
            <a:srgbClr val="000090"/>
          </a:solidFill>
        </a:ln>
      </dgm:spPr>
      <dgm:t>
        <a:bodyPr/>
        <a:lstStyle/>
        <a:p>
          <a:r>
            <a:rPr lang="en-US" dirty="0" smtClean="0">
              <a:solidFill>
                <a:srgbClr val="000090"/>
              </a:solidFill>
            </a:rPr>
            <a:t>Synthetic food colorants</a:t>
          </a:r>
          <a:endParaRPr lang="en-US" dirty="0">
            <a:solidFill>
              <a:srgbClr val="000090"/>
            </a:solidFill>
          </a:endParaRPr>
        </a:p>
      </dgm:t>
    </dgm:pt>
    <dgm:pt modelId="{32AEB269-5CB4-1F48-95BF-C2A52B8AC57B}" type="parTrans" cxnId="{5F397A14-F668-AD42-A979-B5D38B351841}">
      <dgm:prSet/>
      <dgm:spPr/>
      <dgm:t>
        <a:bodyPr/>
        <a:lstStyle/>
        <a:p>
          <a:endParaRPr lang="en-US"/>
        </a:p>
      </dgm:t>
    </dgm:pt>
    <dgm:pt modelId="{DF8D270C-EA98-934C-8CBA-D2F948BE921B}" type="sibTrans" cxnId="{5F397A14-F668-AD42-A979-B5D38B351841}">
      <dgm:prSet/>
      <dgm:spPr>
        <a:solidFill>
          <a:srgbClr val="000090"/>
        </a:solidFill>
      </dgm:spPr>
      <dgm:t>
        <a:bodyPr/>
        <a:lstStyle/>
        <a:p>
          <a:endParaRPr lang="en-US"/>
        </a:p>
      </dgm:t>
    </dgm:pt>
    <dgm:pt modelId="{DED5AA33-4A16-8E41-8F6B-B99A89D24025}">
      <dgm:prSet phldrT="[Text]"/>
      <dgm:spPr>
        <a:solidFill>
          <a:schemeClr val="accent6">
            <a:lumMod val="40000"/>
            <a:lumOff val="60000"/>
          </a:schemeClr>
        </a:solidFill>
        <a:ln w="12700">
          <a:solidFill>
            <a:srgbClr val="000090"/>
          </a:solidFill>
        </a:ln>
      </dgm:spPr>
      <dgm:t>
        <a:bodyPr/>
        <a:lstStyle/>
        <a:p>
          <a:r>
            <a:rPr lang="en-US" dirty="0" smtClean="0">
              <a:solidFill>
                <a:srgbClr val="000090"/>
              </a:solidFill>
            </a:rPr>
            <a:t>HPLC Column</a:t>
          </a:r>
        </a:p>
        <a:p>
          <a:r>
            <a:rPr lang="en-US" dirty="0" smtClean="0">
              <a:solidFill>
                <a:srgbClr val="000090"/>
              </a:solidFill>
            </a:rPr>
            <a:t>(separated by optimized gradient elution program)  </a:t>
          </a:r>
          <a:endParaRPr lang="en-US" dirty="0">
            <a:solidFill>
              <a:srgbClr val="000090"/>
            </a:solidFill>
          </a:endParaRPr>
        </a:p>
      </dgm:t>
    </dgm:pt>
    <dgm:pt modelId="{94EDD9FB-BB94-AD4B-AA3F-59DAEC1C2F41}" type="parTrans" cxnId="{0872B44A-12CE-4F43-AEAE-57C3D1F43AD3}">
      <dgm:prSet/>
      <dgm:spPr/>
      <dgm:t>
        <a:bodyPr/>
        <a:lstStyle/>
        <a:p>
          <a:endParaRPr lang="en-US"/>
        </a:p>
      </dgm:t>
    </dgm:pt>
    <dgm:pt modelId="{6EE4A689-B5D0-9E48-95A5-48CA56E7AFF7}" type="sibTrans" cxnId="{0872B44A-12CE-4F43-AEAE-57C3D1F43AD3}">
      <dgm:prSet/>
      <dgm:spPr>
        <a:solidFill>
          <a:srgbClr val="000090"/>
        </a:solidFill>
      </dgm:spPr>
      <dgm:t>
        <a:bodyPr/>
        <a:lstStyle/>
        <a:p>
          <a:endParaRPr lang="en-US"/>
        </a:p>
      </dgm:t>
    </dgm:pt>
    <dgm:pt modelId="{AC2F2199-8973-AC43-AB0E-434363A65571}">
      <dgm:prSet phldrT="[Text]"/>
      <dgm:spPr>
        <a:solidFill>
          <a:schemeClr val="accent6">
            <a:lumMod val="40000"/>
            <a:lumOff val="60000"/>
          </a:schemeClr>
        </a:solidFill>
        <a:ln w="12700">
          <a:solidFill>
            <a:srgbClr val="000090"/>
          </a:solidFill>
        </a:ln>
      </dgm:spPr>
      <dgm:t>
        <a:bodyPr/>
        <a:lstStyle/>
        <a:p>
          <a:r>
            <a:rPr lang="en-US" dirty="0" smtClean="0">
              <a:solidFill>
                <a:srgbClr val="000090"/>
              </a:solidFill>
            </a:rPr>
            <a:t>UV-Vis PDA Detector</a:t>
          </a:r>
          <a:endParaRPr lang="en-US" dirty="0">
            <a:solidFill>
              <a:srgbClr val="000090"/>
            </a:solidFill>
          </a:endParaRPr>
        </a:p>
      </dgm:t>
    </dgm:pt>
    <dgm:pt modelId="{523EEB88-3BBF-4E4E-A11D-5F53D6E3BFE0}" type="parTrans" cxnId="{91046589-2C7C-6645-9946-BF07DBA77187}">
      <dgm:prSet/>
      <dgm:spPr/>
      <dgm:t>
        <a:bodyPr/>
        <a:lstStyle/>
        <a:p>
          <a:endParaRPr lang="en-US"/>
        </a:p>
      </dgm:t>
    </dgm:pt>
    <dgm:pt modelId="{B48D9639-5009-0F43-8E06-5ACCCCA903FB}" type="sibTrans" cxnId="{91046589-2C7C-6645-9946-BF07DBA77187}">
      <dgm:prSet/>
      <dgm:spPr>
        <a:solidFill>
          <a:srgbClr val="000090"/>
        </a:solidFill>
      </dgm:spPr>
      <dgm:t>
        <a:bodyPr/>
        <a:lstStyle/>
        <a:p>
          <a:endParaRPr lang="en-US"/>
        </a:p>
      </dgm:t>
    </dgm:pt>
    <dgm:pt modelId="{DD89F72E-705E-6C4F-9EE6-E303EBFDB6CA}">
      <dgm:prSet phldrT="[Text]"/>
      <dgm:spPr>
        <a:solidFill>
          <a:schemeClr val="accent6">
            <a:lumMod val="40000"/>
            <a:lumOff val="60000"/>
          </a:schemeClr>
        </a:solidFill>
        <a:ln w="12700">
          <a:solidFill>
            <a:srgbClr val="000090"/>
          </a:solidFill>
        </a:ln>
      </dgm:spPr>
      <dgm:t>
        <a:bodyPr/>
        <a:lstStyle/>
        <a:p>
          <a:r>
            <a:rPr lang="en-US" dirty="0" smtClean="0">
              <a:solidFill>
                <a:srgbClr val="000090"/>
              </a:solidFill>
            </a:rPr>
            <a:t>Reaction Coil</a:t>
          </a:r>
        </a:p>
        <a:p>
          <a:r>
            <a:rPr lang="en-US" dirty="0" smtClean="0">
              <a:solidFill>
                <a:srgbClr val="000090"/>
              </a:solidFill>
            </a:rPr>
            <a:t>Colorants mix with</a:t>
          </a:r>
        </a:p>
        <a:p>
          <a:r>
            <a:rPr lang="tr-TR" dirty="0" smtClean="0">
              <a:solidFill>
                <a:srgbClr val="000090"/>
              </a:solidFill>
            </a:rPr>
            <a:t>CUPRAC reagent</a:t>
          </a:r>
          <a:r>
            <a:rPr lang="en-US" dirty="0" smtClean="0">
              <a:solidFill>
                <a:srgbClr val="000090"/>
              </a:solidFill>
            </a:rPr>
            <a:t> </a:t>
          </a:r>
          <a:endParaRPr lang="en-US" dirty="0">
            <a:solidFill>
              <a:srgbClr val="000090"/>
            </a:solidFill>
          </a:endParaRPr>
        </a:p>
      </dgm:t>
    </dgm:pt>
    <dgm:pt modelId="{035189DB-54CE-B64B-B591-E1D842812ED6}" type="parTrans" cxnId="{E7879E55-A823-774C-AB62-F6E7F5B2A962}">
      <dgm:prSet/>
      <dgm:spPr/>
      <dgm:t>
        <a:bodyPr/>
        <a:lstStyle/>
        <a:p>
          <a:endParaRPr lang="en-US"/>
        </a:p>
      </dgm:t>
    </dgm:pt>
    <dgm:pt modelId="{18A82A34-E089-9A49-9208-EF0C4DB2569B}" type="sibTrans" cxnId="{E7879E55-A823-774C-AB62-F6E7F5B2A962}">
      <dgm:prSet/>
      <dgm:spPr>
        <a:solidFill>
          <a:srgbClr val="000090"/>
        </a:solidFill>
      </dgm:spPr>
      <dgm:t>
        <a:bodyPr/>
        <a:lstStyle/>
        <a:p>
          <a:endParaRPr lang="en-US"/>
        </a:p>
      </dgm:t>
    </dgm:pt>
    <dgm:pt modelId="{674EFC4A-808E-2448-94E4-41AB39A1D473}">
      <dgm:prSet phldrT="[Text]"/>
      <dgm:spPr>
        <a:solidFill>
          <a:schemeClr val="accent6">
            <a:lumMod val="40000"/>
            <a:lumOff val="60000"/>
          </a:schemeClr>
        </a:solidFill>
        <a:ln w="12700">
          <a:solidFill>
            <a:srgbClr val="000090"/>
          </a:solidFill>
        </a:ln>
      </dgm:spPr>
      <dgm:t>
        <a:bodyPr/>
        <a:lstStyle/>
        <a:p>
          <a:r>
            <a:rPr lang="en-US" dirty="0" smtClean="0">
              <a:solidFill>
                <a:srgbClr val="000090"/>
              </a:solidFill>
            </a:rPr>
            <a:t>UV Detector</a:t>
          </a:r>
        </a:p>
        <a:p>
          <a:r>
            <a:rPr lang="en-US" dirty="0" smtClean="0">
              <a:solidFill>
                <a:srgbClr val="000090"/>
              </a:solidFill>
            </a:rPr>
            <a:t>(detecting the chromatogram of </a:t>
          </a:r>
          <a:r>
            <a:rPr lang="en-US" dirty="0" err="1" smtClean="0">
              <a:solidFill>
                <a:srgbClr val="000090"/>
              </a:solidFill>
            </a:rPr>
            <a:t>Cu(I)-Nc</a:t>
          </a:r>
          <a:r>
            <a:rPr lang="en-US" dirty="0" smtClean="0">
              <a:solidFill>
                <a:srgbClr val="000090"/>
              </a:solidFill>
            </a:rPr>
            <a:t> at </a:t>
          </a:r>
          <a:r>
            <a:rPr lang="en-US" dirty="0" err="1" smtClean="0">
              <a:solidFill>
                <a:srgbClr val="000090"/>
              </a:solidFill>
            </a:rPr>
            <a:t>λmax</a:t>
          </a:r>
          <a:r>
            <a:rPr lang="en-US" dirty="0" smtClean="0">
              <a:solidFill>
                <a:srgbClr val="000090"/>
              </a:solidFill>
            </a:rPr>
            <a:t>=450nm)</a:t>
          </a:r>
          <a:endParaRPr lang="en-US" dirty="0">
            <a:solidFill>
              <a:srgbClr val="000090"/>
            </a:solidFill>
          </a:endParaRPr>
        </a:p>
      </dgm:t>
    </dgm:pt>
    <dgm:pt modelId="{0A1A42AC-2C8C-CD4C-8721-FEB25EEF8BC0}" type="parTrans" cxnId="{CCF49C3A-6FC0-9C47-B8EA-A2282DBBB985}">
      <dgm:prSet/>
      <dgm:spPr/>
      <dgm:t>
        <a:bodyPr/>
        <a:lstStyle/>
        <a:p>
          <a:endParaRPr lang="en-US"/>
        </a:p>
      </dgm:t>
    </dgm:pt>
    <dgm:pt modelId="{EB09BEE6-1D51-174B-89B7-B0BFD4EA20FC}" type="sibTrans" cxnId="{CCF49C3A-6FC0-9C47-B8EA-A2282DBBB985}">
      <dgm:prSet/>
      <dgm:spPr>
        <a:solidFill>
          <a:srgbClr val="000090"/>
        </a:solidFill>
      </dgm:spPr>
      <dgm:t>
        <a:bodyPr/>
        <a:lstStyle/>
        <a:p>
          <a:endParaRPr lang="en-US" dirty="0"/>
        </a:p>
      </dgm:t>
    </dgm:pt>
    <dgm:pt modelId="{7F264203-5CFD-D944-907C-3595C54175C9}">
      <dgm:prSet phldrT="[Text]"/>
      <dgm:spPr>
        <a:solidFill>
          <a:schemeClr val="accent6">
            <a:lumMod val="40000"/>
            <a:lumOff val="60000"/>
          </a:schemeClr>
        </a:solidFill>
        <a:ln w="12700">
          <a:solidFill>
            <a:srgbClr val="000090"/>
          </a:solidFill>
        </a:ln>
      </dgm:spPr>
      <dgm:t>
        <a:bodyPr/>
        <a:lstStyle/>
        <a:p>
          <a:r>
            <a:rPr lang="en-US" dirty="0" smtClean="0">
              <a:solidFill>
                <a:srgbClr val="000090"/>
              </a:solidFill>
            </a:rPr>
            <a:t>CUPRAC reagent</a:t>
          </a:r>
        </a:p>
        <a:p>
          <a:r>
            <a:rPr lang="tr-TR" dirty="0" smtClean="0">
              <a:solidFill>
                <a:srgbClr val="000090"/>
              </a:solidFill>
            </a:rPr>
            <a:t>[3,33 </a:t>
          </a:r>
          <a:r>
            <a:rPr lang="tr-TR" dirty="0" smtClean="0">
              <a:solidFill>
                <a:srgbClr val="000090"/>
              </a:solidFill>
              <a:sym typeface="Wingdings 2"/>
            </a:rPr>
            <a:t></a:t>
          </a:r>
          <a:r>
            <a:rPr lang="tr-TR" dirty="0" smtClean="0">
              <a:solidFill>
                <a:srgbClr val="000090"/>
              </a:solidFill>
            </a:rPr>
            <a:t>10</a:t>
          </a:r>
          <a:r>
            <a:rPr lang="tr-TR" baseline="30000" dirty="0" smtClean="0">
              <a:solidFill>
                <a:srgbClr val="000090"/>
              </a:solidFill>
            </a:rPr>
            <a:t>-3 </a:t>
          </a:r>
          <a:r>
            <a:rPr lang="tr-TR" dirty="0" smtClean="0">
              <a:solidFill>
                <a:srgbClr val="000090"/>
              </a:solidFill>
            </a:rPr>
            <a:t>M Cu(II) / 2,5 </a:t>
          </a:r>
          <a:r>
            <a:rPr lang="tr-TR" dirty="0" smtClean="0">
              <a:solidFill>
                <a:srgbClr val="000090"/>
              </a:solidFill>
              <a:sym typeface="Wingdings 2"/>
            </a:rPr>
            <a:t></a:t>
          </a:r>
          <a:r>
            <a:rPr lang="tr-TR" dirty="0" smtClean="0">
              <a:solidFill>
                <a:srgbClr val="000090"/>
              </a:solidFill>
            </a:rPr>
            <a:t>10</a:t>
          </a:r>
          <a:r>
            <a:rPr lang="tr-TR" baseline="30000" dirty="0" smtClean="0">
              <a:solidFill>
                <a:srgbClr val="000090"/>
              </a:solidFill>
            </a:rPr>
            <a:t>-3 </a:t>
          </a:r>
        </a:p>
        <a:p>
          <a:r>
            <a:rPr lang="tr-TR" dirty="0" smtClean="0">
              <a:solidFill>
                <a:srgbClr val="000090"/>
              </a:solidFill>
            </a:rPr>
            <a:t>M Nc / 0,333 M NH</a:t>
          </a:r>
          <a:r>
            <a:rPr lang="tr-TR" baseline="-25000" dirty="0" smtClean="0">
              <a:solidFill>
                <a:srgbClr val="000090"/>
              </a:solidFill>
            </a:rPr>
            <a:t>4</a:t>
          </a:r>
          <a:r>
            <a:rPr lang="tr-TR" dirty="0" smtClean="0">
              <a:solidFill>
                <a:srgbClr val="000090"/>
              </a:solidFill>
            </a:rPr>
            <a:t>Ac (1:1:1, v/v/v)] </a:t>
          </a:r>
          <a:r>
            <a:rPr lang="en-US" dirty="0" smtClean="0">
              <a:solidFill>
                <a:srgbClr val="000090"/>
              </a:solidFill>
            </a:rPr>
            <a:t> </a:t>
          </a:r>
          <a:endParaRPr lang="en-US" dirty="0">
            <a:solidFill>
              <a:srgbClr val="000090"/>
            </a:solidFill>
          </a:endParaRPr>
        </a:p>
      </dgm:t>
    </dgm:pt>
    <dgm:pt modelId="{8F5449C1-3AE5-0240-AAB0-B8922399124E}" type="parTrans" cxnId="{F266FF0F-D510-F14A-97CF-4807733702F1}">
      <dgm:prSet/>
      <dgm:spPr/>
      <dgm:t>
        <a:bodyPr/>
        <a:lstStyle/>
        <a:p>
          <a:endParaRPr lang="en-US"/>
        </a:p>
      </dgm:t>
    </dgm:pt>
    <dgm:pt modelId="{46103E9A-F1EC-8148-B81D-414655A30907}" type="sibTrans" cxnId="{F266FF0F-D510-F14A-97CF-4807733702F1}">
      <dgm:prSet custScaleX="150908" custLinFactNeighborX="-9274" custLinFactNeighborY="1"/>
      <dgm:spPr/>
      <dgm:t>
        <a:bodyPr/>
        <a:lstStyle/>
        <a:p>
          <a:endParaRPr lang="en-US"/>
        </a:p>
      </dgm:t>
    </dgm:pt>
    <dgm:pt modelId="{5F32B0C5-B62B-EA4E-838A-72B53D9F0F45}" type="pres">
      <dgm:prSet presAssocID="{C6D39CA1-9903-684A-AA16-7A600E9ABA1E}" presName="diagram" presStyleCnt="0">
        <dgm:presLayoutVars>
          <dgm:dir/>
          <dgm:resizeHandles val="exact"/>
        </dgm:presLayoutVars>
      </dgm:prSet>
      <dgm:spPr/>
      <dgm:t>
        <a:bodyPr/>
        <a:lstStyle/>
        <a:p>
          <a:endParaRPr lang="en-US"/>
        </a:p>
      </dgm:t>
    </dgm:pt>
    <dgm:pt modelId="{A36639C4-8C5E-8C43-9418-4F979A154384}" type="pres">
      <dgm:prSet presAssocID="{EA73E7B2-1AA5-E34A-BCCD-8C044D6A6CE9}" presName="node" presStyleLbl="node1" presStyleIdx="0" presStyleCnt="6">
        <dgm:presLayoutVars>
          <dgm:bulletEnabled val="1"/>
        </dgm:presLayoutVars>
      </dgm:prSet>
      <dgm:spPr/>
      <dgm:t>
        <a:bodyPr/>
        <a:lstStyle/>
        <a:p>
          <a:endParaRPr lang="en-US"/>
        </a:p>
      </dgm:t>
    </dgm:pt>
    <dgm:pt modelId="{CF4C5818-8E53-7B4E-96EE-62277517CC34}" type="pres">
      <dgm:prSet presAssocID="{DF8D270C-EA98-934C-8CBA-D2F948BE921B}" presName="sibTrans" presStyleLbl="sibTrans2D1" presStyleIdx="0" presStyleCnt="5" custScaleX="150086"/>
      <dgm:spPr/>
      <dgm:t>
        <a:bodyPr/>
        <a:lstStyle/>
        <a:p>
          <a:endParaRPr lang="en-US"/>
        </a:p>
      </dgm:t>
    </dgm:pt>
    <dgm:pt modelId="{DC51164A-564C-FE4A-98DC-BC95D7C12CFC}" type="pres">
      <dgm:prSet presAssocID="{DF8D270C-EA98-934C-8CBA-D2F948BE921B}" presName="connectorText" presStyleLbl="sibTrans2D1" presStyleIdx="0" presStyleCnt="5"/>
      <dgm:spPr/>
      <dgm:t>
        <a:bodyPr/>
        <a:lstStyle/>
        <a:p>
          <a:endParaRPr lang="en-US"/>
        </a:p>
      </dgm:t>
    </dgm:pt>
    <dgm:pt modelId="{C4597283-E89C-8941-A9FB-499CD50FDDF5}" type="pres">
      <dgm:prSet presAssocID="{DED5AA33-4A16-8E41-8F6B-B99A89D24025}" presName="node" presStyleLbl="node1" presStyleIdx="1" presStyleCnt="6">
        <dgm:presLayoutVars>
          <dgm:bulletEnabled val="1"/>
        </dgm:presLayoutVars>
      </dgm:prSet>
      <dgm:spPr/>
      <dgm:t>
        <a:bodyPr/>
        <a:lstStyle/>
        <a:p>
          <a:endParaRPr lang="en-US"/>
        </a:p>
      </dgm:t>
    </dgm:pt>
    <dgm:pt modelId="{056BD3EC-8663-114B-A8FC-E8547681C22D}" type="pres">
      <dgm:prSet presAssocID="{6EE4A689-B5D0-9E48-95A5-48CA56E7AFF7}" presName="sibTrans" presStyleLbl="sibTrans2D1" presStyleIdx="1" presStyleCnt="5"/>
      <dgm:spPr/>
      <dgm:t>
        <a:bodyPr/>
        <a:lstStyle/>
        <a:p>
          <a:endParaRPr lang="en-US"/>
        </a:p>
      </dgm:t>
    </dgm:pt>
    <dgm:pt modelId="{7FCAA860-0BB1-6D4E-A5C1-3FFD25292A6A}" type="pres">
      <dgm:prSet presAssocID="{6EE4A689-B5D0-9E48-95A5-48CA56E7AFF7}" presName="connectorText" presStyleLbl="sibTrans2D1" presStyleIdx="1" presStyleCnt="5"/>
      <dgm:spPr/>
      <dgm:t>
        <a:bodyPr/>
        <a:lstStyle/>
        <a:p>
          <a:endParaRPr lang="en-US"/>
        </a:p>
      </dgm:t>
    </dgm:pt>
    <dgm:pt modelId="{799FCD86-4C7F-294D-A999-2273BA5CCE72}" type="pres">
      <dgm:prSet presAssocID="{AC2F2199-8973-AC43-AB0E-434363A65571}" presName="node" presStyleLbl="node1" presStyleIdx="2" presStyleCnt="6">
        <dgm:presLayoutVars>
          <dgm:bulletEnabled val="1"/>
        </dgm:presLayoutVars>
      </dgm:prSet>
      <dgm:spPr/>
      <dgm:t>
        <a:bodyPr/>
        <a:lstStyle/>
        <a:p>
          <a:endParaRPr lang="en-US"/>
        </a:p>
      </dgm:t>
    </dgm:pt>
    <dgm:pt modelId="{E13A3A94-D422-074F-A9B5-AC8418D6550E}" type="pres">
      <dgm:prSet presAssocID="{B48D9639-5009-0F43-8E06-5ACCCCA903FB}" presName="sibTrans" presStyleLbl="sibTrans2D1" presStyleIdx="2" presStyleCnt="5" custAng="20723025" custScaleX="142721" custScaleY="82513" custLinFactNeighborX="8043" custLinFactNeighborY="21155"/>
      <dgm:spPr/>
      <dgm:t>
        <a:bodyPr/>
        <a:lstStyle/>
        <a:p>
          <a:endParaRPr lang="en-US"/>
        </a:p>
      </dgm:t>
    </dgm:pt>
    <dgm:pt modelId="{DD8DC02D-A7AB-214B-985A-0FAA6A27A0A4}" type="pres">
      <dgm:prSet presAssocID="{B48D9639-5009-0F43-8E06-5ACCCCA903FB}" presName="connectorText" presStyleLbl="sibTrans2D1" presStyleIdx="2" presStyleCnt="5"/>
      <dgm:spPr/>
      <dgm:t>
        <a:bodyPr/>
        <a:lstStyle/>
        <a:p>
          <a:endParaRPr lang="en-US"/>
        </a:p>
      </dgm:t>
    </dgm:pt>
    <dgm:pt modelId="{88814678-0DFD-A546-94C1-C0024C10798E}" type="pres">
      <dgm:prSet presAssocID="{DD89F72E-705E-6C4F-9EE6-E303EBFDB6CA}" presName="node" presStyleLbl="node1" presStyleIdx="3" presStyleCnt="6" custScaleX="96003" custScaleY="74940" custLinFactX="-41999" custLinFactNeighborX="-100000" custLinFactNeighborY="1586">
        <dgm:presLayoutVars>
          <dgm:bulletEnabled val="1"/>
        </dgm:presLayoutVars>
      </dgm:prSet>
      <dgm:spPr/>
      <dgm:t>
        <a:bodyPr/>
        <a:lstStyle/>
        <a:p>
          <a:endParaRPr lang="en-US"/>
        </a:p>
      </dgm:t>
    </dgm:pt>
    <dgm:pt modelId="{7E72E8FA-2ABE-974E-9873-B94B77C601A8}" type="pres">
      <dgm:prSet presAssocID="{18A82A34-E089-9A49-9208-EF0C4DB2569B}" presName="sibTrans" presStyleLbl="sibTrans2D1" presStyleIdx="3" presStyleCnt="5" custScaleX="150908" custLinFactNeighborX="-9274" custLinFactNeighborY="1"/>
      <dgm:spPr/>
      <dgm:t>
        <a:bodyPr/>
        <a:lstStyle/>
        <a:p>
          <a:endParaRPr lang="en-US"/>
        </a:p>
      </dgm:t>
    </dgm:pt>
    <dgm:pt modelId="{6B7D72D8-60C1-9D44-979A-0B65E1475912}" type="pres">
      <dgm:prSet presAssocID="{18A82A34-E089-9A49-9208-EF0C4DB2569B}" presName="connectorText" presStyleLbl="sibTrans2D1" presStyleIdx="3" presStyleCnt="5"/>
      <dgm:spPr/>
      <dgm:t>
        <a:bodyPr/>
        <a:lstStyle/>
        <a:p>
          <a:endParaRPr lang="en-US"/>
        </a:p>
      </dgm:t>
    </dgm:pt>
    <dgm:pt modelId="{258C05ED-3974-6349-AF62-C80B5139DC70}" type="pres">
      <dgm:prSet presAssocID="{674EFC4A-808E-2448-94E4-41AB39A1D473}" presName="node" presStyleLbl="node1" presStyleIdx="4" presStyleCnt="6" custLinFactX="-68688" custLinFactNeighborX="-100000" custLinFactNeighborY="915">
        <dgm:presLayoutVars>
          <dgm:bulletEnabled val="1"/>
        </dgm:presLayoutVars>
      </dgm:prSet>
      <dgm:spPr/>
      <dgm:t>
        <a:bodyPr/>
        <a:lstStyle/>
        <a:p>
          <a:endParaRPr lang="en-US"/>
        </a:p>
      </dgm:t>
    </dgm:pt>
    <dgm:pt modelId="{4223A15A-488C-0F45-8481-E279C94ABA6E}" type="pres">
      <dgm:prSet presAssocID="{EB09BEE6-1D51-174B-89B7-B0BFD4EA20FC}" presName="sibTrans" presStyleLbl="sibTrans2D1" presStyleIdx="4" presStyleCnt="5" custAng="10842685" custScaleX="52965" custLinFactNeighborX="67674" custLinFactNeighborY="14990"/>
      <dgm:spPr/>
      <dgm:t>
        <a:bodyPr/>
        <a:lstStyle/>
        <a:p>
          <a:endParaRPr lang="en-US"/>
        </a:p>
      </dgm:t>
    </dgm:pt>
    <dgm:pt modelId="{D5F21E12-D6EB-9B4B-BEBC-E053DA0D521D}" type="pres">
      <dgm:prSet presAssocID="{EB09BEE6-1D51-174B-89B7-B0BFD4EA20FC}" presName="connectorText" presStyleLbl="sibTrans2D1" presStyleIdx="4" presStyleCnt="5"/>
      <dgm:spPr/>
      <dgm:t>
        <a:bodyPr/>
        <a:lstStyle/>
        <a:p>
          <a:endParaRPr lang="en-US"/>
        </a:p>
      </dgm:t>
    </dgm:pt>
    <dgm:pt modelId="{AF214822-2B0C-B649-AADA-B92F46CDA2FD}" type="pres">
      <dgm:prSet presAssocID="{7F264203-5CFD-D944-907C-3595C54175C9}" presName="node" presStyleLbl="node1" presStyleIdx="5" presStyleCnt="6" custScaleX="86926" custLinFactX="100000" custLinFactNeighborX="176338" custLinFactNeighborY="-4855">
        <dgm:presLayoutVars>
          <dgm:bulletEnabled val="1"/>
        </dgm:presLayoutVars>
      </dgm:prSet>
      <dgm:spPr/>
      <dgm:t>
        <a:bodyPr/>
        <a:lstStyle/>
        <a:p>
          <a:endParaRPr lang="en-US"/>
        </a:p>
      </dgm:t>
    </dgm:pt>
  </dgm:ptLst>
  <dgm:cxnLst>
    <dgm:cxn modelId="{D6BAA0E3-D772-EB4D-99FF-DFF59963F1E9}" type="presOf" srcId="{B48D9639-5009-0F43-8E06-5ACCCCA903FB}" destId="{DD8DC02D-A7AB-214B-985A-0FAA6A27A0A4}" srcOrd="1" destOrd="0" presId="urn:microsoft.com/office/officeart/2005/8/layout/process5"/>
    <dgm:cxn modelId="{CCF49C3A-6FC0-9C47-B8EA-A2282DBBB985}" srcId="{C6D39CA1-9903-684A-AA16-7A600E9ABA1E}" destId="{674EFC4A-808E-2448-94E4-41AB39A1D473}" srcOrd="4" destOrd="0" parTransId="{0A1A42AC-2C8C-CD4C-8721-FEB25EEF8BC0}" sibTransId="{EB09BEE6-1D51-174B-89B7-B0BFD4EA20FC}"/>
    <dgm:cxn modelId="{BF099F39-3597-8145-A720-95749CF292D3}" type="presOf" srcId="{6EE4A689-B5D0-9E48-95A5-48CA56E7AFF7}" destId="{7FCAA860-0BB1-6D4E-A5C1-3FFD25292A6A}" srcOrd="1" destOrd="0" presId="urn:microsoft.com/office/officeart/2005/8/layout/process5"/>
    <dgm:cxn modelId="{F0E7859C-9B66-9749-B830-D3ED40A4891C}" type="presOf" srcId="{18A82A34-E089-9A49-9208-EF0C4DB2569B}" destId="{7E72E8FA-2ABE-974E-9873-B94B77C601A8}" srcOrd="0" destOrd="0" presId="urn:microsoft.com/office/officeart/2005/8/layout/process5"/>
    <dgm:cxn modelId="{262FD0D2-3D34-A14F-A784-48649378F6DE}" type="presOf" srcId="{DED5AA33-4A16-8E41-8F6B-B99A89D24025}" destId="{C4597283-E89C-8941-A9FB-499CD50FDDF5}" srcOrd="0" destOrd="0" presId="urn:microsoft.com/office/officeart/2005/8/layout/process5"/>
    <dgm:cxn modelId="{90ED22D0-846F-9745-9635-68B269790B1F}" type="presOf" srcId="{DF8D270C-EA98-934C-8CBA-D2F948BE921B}" destId="{DC51164A-564C-FE4A-98DC-BC95D7C12CFC}" srcOrd="1" destOrd="0" presId="urn:microsoft.com/office/officeart/2005/8/layout/process5"/>
    <dgm:cxn modelId="{E7879E55-A823-774C-AB62-F6E7F5B2A962}" srcId="{C6D39CA1-9903-684A-AA16-7A600E9ABA1E}" destId="{DD89F72E-705E-6C4F-9EE6-E303EBFDB6CA}" srcOrd="3" destOrd="0" parTransId="{035189DB-54CE-B64B-B591-E1D842812ED6}" sibTransId="{18A82A34-E089-9A49-9208-EF0C4DB2569B}"/>
    <dgm:cxn modelId="{395FD121-1648-7D4A-B565-922ABFE78192}" type="presOf" srcId="{EB09BEE6-1D51-174B-89B7-B0BFD4EA20FC}" destId="{D5F21E12-D6EB-9B4B-BEBC-E053DA0D521D}" srcOrd="1" destOrd="0" presId="urn:microsoft.com/office/officeart/2005/8/layout/process5"/>
    <dgm:cxn modelId="{C2A5B66E-11DE-4147-8B0A-3275E9FEAB6E}" type="presOf" srcId="{EA73E7B2-1AA5-E34A-BCCD-8C044D6A6CE9}" destId="{A36639C4-8C5E-8C43-9418-4F979A154384}" srcOrd="0" destOrd="0" presId="urn:microsoft.com/office/officeart/2005/8/layout/process5"/>
    <dgm:cxn modelId="{EDF6045D-DC4D-884F-B905-C20B424FF010}" type="presOf" srcId="{B48D9639-5009-0F43-8E06-5ACCCCA903FB}" destId="{E13A3A94-D422-074F-A9B5-AC8418D6550E}" srcOrd="0" destOrd="0" presId="urn:microsoft.com/office/officeart/2005/8/layout/process5"/>
    <dgm:cxn modelId="{A6D1527E-0EAB-9545-A97C-209CBB415F78}" type="presOf" srcId="{DF8D270C-EA98-934C-8CBA-D2F948BE921B}" destId="{CF4C5818-8E53-7B4E-96EE-62277517CC34}" srcOrd="0" destOrd="0" presId="urn:microsoft.com/office/officeart/2005/8/layout/process5"/>
    <dgm:cxn modelId="{B4DD6BF0-5EBE-4F48-86D0-3C11DE504B89}" type="presOf" srcId="{DD89F72E-705E-6C4F-9EE6-E303EBFDB6CA}" destId="{88814678-0DFD-A546-94C1-C0024C10798E}" srcOrd="0" destOrd="0" presId="urn:microsoft.com/office/officeart/2005/8/layout/process5"/>
    <dgm:cxn modelId="{FDE5813F-443E-F445-A1BD-50A9C9BC5017}" type="presOf" srcId="{7F264203-5CFD-D944-907C-3595C54175C9}" destId="{AF214822-2B0C-B649-AADA-B92F46CDA2FD}" srcOrd="0" destOrd="0" presId="urn:microsoft.com/office/officeart/2005/8/layout/process5"/>
    <dgm:cxn modelId="{5F397A14-F668-AD42-A979-B5D38B351841}" srcId="{C6D39CA1-9903-684A-AA16-7A600E9ABA1E}" destId="{EA73E7B2-1AA5-E34A-BCCD-8C044D6A6CE9}" srcOrd="0" destOrd="0" parTransId="{32AEB269-5CB4-1F48-95BF-C2A52B8AC57B}" sibTransId="{DF8D270C-EA98-934C-8CBA-D2F948BE921B}"/>
    <dgm:cxn modelId="{5BE4AB2E-0ADE-BD43-A215-268FEEA87AAD}" type="presOf" srcId="{C6D39CA1-9903-684A-AA16-7A600E9ABA1E}" destId="{5F32B0C5-B62B-EA4E-838A-72B53D9F0F45}" srcOrd="0" destOrd="0" presId="urn:microsoft.com/office/officeart/2005/8/layout/process5"/>
    <dgm:cxn modelId="{1E9584E0-3F97-CF4D-AA76-8D4C47B0A65D}" type="presOf" srcId="{AC2F2199-8973-AC43-AB0E-434363A65571}" destId="{799FCD86-4C7F-294D-A999-2273BA5CCE72}" srcOrd="0" destOrd="0" presId="urn:microsoft.com/office/officeart/2005/8/layout/process5"/>
    <dgm:cxn modelId="{7BC480C6-DCA6-7743-902F-0B32AF28740A}" type="presOf" srcId="{EB09BEE6-1D51-174B-89B7-B0BFD4EA20FC}" destId="{4223A15A-488C-0F45-8481-E279C94ABA6E}" srcOrd="0" destOrd="0" presId="urn:microsoft.com/office/officeart/2005/8/layout/process5"/>
    <dgm:cxn modelId="{2B99066E-4AB4-C14F-A753-99D674C185E1}" type="presOf" srcId="{6EE4A689-B5D0-9E48-95A5-48CA56E7AFF7}" destId="{056BD3EC-8663-114B-A8FC-E8547681C22D}" srcOrd="0" destOrd="0" presId="urn:microsoft.com/office/officeart/2005/8/layout/process5"/>
    <dgm:cxn modelId="{91046589-2C7C-6645-9946-BF07DBA77187}" srcId="{C6D39CA1-9903-684A-AA16-7A600E9ABA1E}" destId="{AC2F2199-8973-AC43-AB0E-434363A65571}" srcOrd="2" destOrd="0" parTransId="{523EEB88-3BBF-4E4E-A11D-5F53D6E3BFE0}" sibTransId="{B48D9639-5009-0F43-8E06-5ACCCCA903FB}"/>
    <dgm:cxn modelId="{C1489473-B500-6747-9427-7E878855186B}" type="presOf" srcId="{18A82A34-E089-9A49-9208-EF0C4DB2569B}" destId="{6B7D72D8-60C1-9D44-979A-0B65E1475912}" srcOrd="1" destOrd="0" presId="urn:microsoft.com/office/officeart/2005/8/layout/process5"/>
    <dgm:cxn modelId="{BFDB535E-849E-E849-9A3D-CE63706D915F}" type="presOf" srcId="{674EFC4A-808E-2448-94E4-41AB39A1D473}" destId="{258C05ED-3974-6349-AF62-C80B5139DC70}" srcOrd="0" destOrd="0" presId="urn:microsoft.com/office/officeart/2005/8/layout/process5"/>
    <dgm:cxn modelId="{F266FF0F-D510-F14A-97CF-4807733702F1}" srcId="{C6D39CA1-9903-684A-AA16-7A600E9ABA1E}" destId="{7F264203-5CFD-D944-907C-3595C54175C9}" srcOrd="5" destOrd="0" parTransId="{8F5449C1-3AE5-0240-AAB0-B8922399124E}" sibTransId="{46103E9A-F1EC-8148-B81D-414655A30907}"/>
    <dgm:cxn modelId="{0872B44A-12CE-4F43-AEAE-57C3D1F43AD3}" srcId="{C6D39CA1-9903-684A-AA16-7A600E9ABA1E}" destId="{DED5AA33-4A16-8E41-8F6B-B99A89D24025}" srcOrd="1" destOrd="0" parTransId="{94EDD9FB-BB94-AD4B-AA3F-59DAEC1C2F41}" sibTransId="{6EE4A689-B5D0-9E48-95A5-48CA56E7AFF7}"/>
    <dgm:cxn modelId="{767D26D8-73F0-724E-95FD-C0B650A388FC}" type="presParOf" srcId="{5F32B0C5-B62B-EA4E-838A-72B53D9F0F45}" destId="{A36639C4-8C5E-8C43-9418-4F979A154384}" srcOrd="0" destOrd="0" presId="urn:microsoft.com/office/officeart/2005/8/layout/process5"/>
    <dgm:cxn modelId="{B449B0EE-B1DD-0348-A9A7-4BD2D1DDE1BE}" type="presParOf" srcId="{5F32B0C5-B62B-EA4E-838A-72B53D9F0F45}" destId="{CF4C5818-8E53-7B4E-96EE-62277517CC34}" srcOrd="1" destOrd="0" presId="urn:microsoft.com/office/officeart/2005/8/layout/process5"/>
    <dgm:cxn modelId="{692C20E6-F5C0-3743-A793-23B76D49D47D}" type="presParOf" srcId="{CF4C5818-8E53-7B4E-96EE-62277517CC34}" destId="{DC51164A-564C-FE4A-98DC-BC95D7C12CFC}" srcOrd="0" destOrd="0" presId="urn:microsoft.com/office/officeart/2005/8/layout/process5"/>
    <dgm:cxn modelId="{466F5E7E-A3CB-F148-89F6-59AE23566D90}" type="presParOf" srcId="{5F32B0C5-B62B-EA4E-838A-72B53D9F0F45}" destId="{C4597283-E89C-8941-A9FB-499CD50FDDF5}" srcOrd="2" destOrd="0" presId="urn:microsoft.com/office/officeart/2005/8/layout/process5"/>
    <dgm:cxn modelId="{29501523-4771-E948-83C3-1C59A7F67DE3}" type="presParOf" srcId="{5F32B0C5-B62B-EA4E-838A-72B53D9F0F45}" destId="{056BD3EC-8663-114B-A8FC-E8547681C22D}" srcOrd="3" destOrd="0" presId="urn:microsoft.com/office/officeart/2005/8/layout/process5"/>
    <dgm:cxn modelId="{190A488E-ACB3-CA41-A86F-AB3256FDEAAA}" type="presParOf" srcId="{056BD3EC-8663-114B-A8FC-E8547681C22D}" destId="{7FCAA860-0BB1-6D4E-A5C1-3FFD25292A6A}" srcOrd="0" destOrd="0" presId="urn:microsoft.com/office/officeart/2005/8/layout/process5"/>
    <dgm:cxn modelId="{F9DC9825-347D-C84E-A477-4D946504A434}" type="presParOf" srcId="{5F32B0C5-B62B-EA4E-838A-72B53D9F0F45}" destId="{799FCD86-4C7F-294D-A999-2273BA5CCE72}" srcOrd="4" destOrd="0" presId="urn:microsoft.com/office/officeart/2005/8/layout/process5"/>
    <dgm:cxn modelId="{093B8C62-A145-ED48-9CC6-D30A8BCC1A8A}" type="presParOf" srcId="{5F32B0C5-B62B-EA4E-838A-72B53D9F0F45}" destId="{E13A3A94-D422-074F-A9B5-AC8418D6550E}" srcOrd="5" destOrd="0" presId="urn:microsoft.com/office/officeart/2005/8/layout/process5"/>
    <dgm:cxn modelId="{93709124-89DD-3F44-8221-55A30997733A}" type="presParOf" srcId="{E13A3A94-D422-074F-A9B5-AC8418D6550E}" destId="{DD8DC02D-A7AB-214B-985A-0FAA6A27A0A4}" srcOrd="0" destOrd="0" presId="urn:microsoft.com/office/officeart/2005/8/layout/process5"/>
    <dgm:cxn modelId="{47F4115A-518A-B049-B7DA-974A911439FB}" type="presParOf" srcId="{5F32B0C5-B62B-EA4E-838A-72B53D9F0F45}" destId="{88814678-0DFD-A546-94C1-C0024C10798E}" srcOrd="6" destOrd="0" presId="urn:microsoft.com/office/officeart/2005/8/layout/process5"/>
    <dgm:cxn modelId="{238F8695-F4CB-6440-95D1-4AB7167AE335}" type="presParOf" srcId="{5F32B0C5-B62B-EA4E-838A-72B53D9F0F45}" destId="{7E72E8FA-2ABE-974E-9873-B94B77C601A8}" srcOrd="7" destOrd="0" presId="urn:microsoft.com/office/officeart/2005/8/layout/process5"/>
    <dgm:cxn modelId="{6D80083F-48DA-C642-A6DA-11D44269D7FE}" type="presParOf" srcId="{7E72E8FA-2ABE-974E-9873-B94B77C601A8}" destId="{6B7D72D8-60C1-9D44-979A-0B65E1475912}" srcOrd="0" destOrd="0" presId="urn:microsoft.com/office/officeart/2005/8/layout/process5"/>
    <dgm:cxn modelId="{3E10CA74-02C5-1D41-8100-11746EA451DC}" type="presParOf" srcId="{5F32B0C5-B62B-EA4E-838A-72B53D9F0F45}" destId="{258C05ED-3974-6349-AF62-C80B5139DC70}" srcOrd="8" destOrd="0" presId="urn:microsoft.com/office/officeart/2005/8/layout/process5"/>
    <dgm:cxn modelId="{876997EF-79E2-2D41-94A4-4A776519969D}" type="presParOf" srcId="{5F32B0C5-B62B-EA4E-838A-72B53D9F0F45}" destId="{4223A15A-488C-0F45-8481-E279C94ABA6E}" srcOrd="9" destOrd="0" presId="urn:microsoft.com/office/officeart/2005/8/layout/process5"/>
    <dgm:cxn modelId="{44629DBF-EDD2-5946-A16A-20D4E32BF7EF}" type="presParOf" srcId="{4223A15A-488C-0F45-8481-E279C94ABA6E}" destId="{D5F21E12-D6EB-9B4B-BEBC-E053DA0D521D}" srcOrd="0" destOrd="0" presId="urn:microsoft.com/office/officeart/2005/8/layout/process5"/>
    <dgm:cxn modelId="{5E82635C-8E72-F042-82F3-2BD479DC6C02}" type="presParOf" srcId="{5F32B0C5-B62B-EA4E-838A-72B53D9F0F45}" destId="{AF214822-2B0C-B649-AADA-B92F46CDA2FD}" srcOrd="10" destOrd="0" presId="urn:microsoft.com/office/officeart/2005/8/layout/process5"/>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948BFA90-B5EB-274F-A48F-067801836F8A}">
      <dsp:nvSpPr>
        <dsp:cNvPr id="0" name=""/>
        <dsp:cNvSpPr/>
      </dsp:nvSpPr>
      <dsp:spPr>
        <a:xfrm rot="16200000">
          <a:off x="1634976" y="-1644"/>
          <a:ext cx="1644324" cy="1647613"/>
        </a:xfrm>
        <a:prstGeom prst="upArrow">
          <a:avLst>
            <a:gd name="adj1" fmla="val 50000"/>
            <a:gd name="adj2" fmla="val 35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Synthetic Food Colorants</a:t>
          </a:r>
          <a:endParaRPr lang="en-US" sz="1400" kern="1200" dirty="0"/>
        </a:p>
      </dsp:txBody>
      <dsp:txXfrm rot="16200000">
        <a:off x="1634976" y="-1644"/>
        <a:ext cx="1644324" cy="1647613"/>
      </dsp:txXfrm>
    </dsp:sp>
    <dsp:sp modelId="{BEA25896-78D4-1F4C-96B0-5CB2EA962D97}">
      <dsp:nvSpPr>
        <dsp:cNvPr id="0" name=""/>
        <dsp:cNvSpPr/>
      </dsp:nvSpPr>
      <dsp:spPr>
        <a:xfrm rot="5400000">
          <a:off x="4221977" y="-2532"/>
          <a:ext cx="1644324" cy="1649405"/>
        </a:xfrm>
        <a:prstGeom prst="upArrow">
          <a:avLst>
            <a:gd name="adj1" fmla="val 50000"/>
            <a:gd name="adj2" fmla="val 35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smtClean="0"/>
            <a:t>Natural Food Colorants</a:t>
          </a:r>
          <a:endParaRPr lang="en-US" sz="1400" kern="1200" dirty="0"/>
        </a:p>
      </dsp:txBody>
      <dsp:txXfrm rot="5400000">
        <a:off x="4221977" y="-2532"/>
        <a:ext cx="1644324" cy="1649405"/>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311D806-2108-FE40-95FB-19767826BA2F}">
      <dsp:nvSpPr>
        <dsp:cNvPr id="0" name=""/>
        <dsp:cNvSpPr/>
      </dsp:nvSpPr>
      <dsp:spPr>
        <a:xfrm>
          <a:off x="2661957" y="1680110"/>
          <a:ext cx="2232364" cy="1594931"/>
        </a:xfrm>
        <a:prstGeom prst="ellipse">
          <a:avLst/>
        </a:prstGeom>
        <a:gradFill rotWithShape="0">
          <a:gsLst>
            <a:gs pos="0">
              <a:schemeClr val="accent1">
                <a:alpha val="50000"/>
                <a:hueOff val="0"/>
                <a:satOff val="0"/>
                <a:lumOff val="0"/>
                <a:alphaOff val="0"/>
                <a:shade val="40000"/>
                <a:alpha val="100000"/>
                <a:satMod val="150000"/>
                <a:lumMod val="100000"/>
              </a:schemeClr>
            </a:gs>
            <a:gs pos="100000">
              <a:schemeClr val="accent1">
                <a:alpha val="50000"/>
                <a:hueOff val="0"/>
                <a:satOff val="0"/>
                <a:lumOff val="0"/>
                <a:alphaOff val="0"/>
                <a:tint val="70000"/>
                <a:shade val="100000"/>
                <a:alpha val="100000"/>
                <a:satMod val="200000"/>
                <a:lumMod val="100000"/>
              </a:schemeClr>
            </a:gs>
          </a:gsLst>
          <a:lin ang="5400000" scaled="1"/>
        </a:gra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31750" tIns="31750" rIns="31750" bIns="31750" numCol="1" spcCol="1270" anchor="ctr" anchorCtr="0">
          <a:noAutofit/>
        </a:bodyPr>
        <a:lstStyle/>
        <a:p>
          <a:pPr lvl="0" algn="ctr" defTabSz="1111250">
            <a:lnSpc>
              <a:spcPct val="90000"/>
            </a:lnSpc>
            <a:spcBef>
              <a:spcPct val="0"/>
            </a:spcBef>
            <a:spcAft>
              <a:spcPct val="35000"/>
            </a:spcAft>
          </a:pPr>
          <a:r>
            <a:rPr lang="en-US" sz="2500" kern="1200" dirty="0" smtClean="0"/>
            <a:t>Synthetic Food Colorants</a:t>
          </a:r>
          <a:endParaRPr lang="en-US" sz="2500" kern="1200" dirty="0"/>
        </a:p>
      </dsp:txBody>
      <dsp:txXfrm>
        <a:off x="2661957" y="1680110"/>
        <a:ext cx="2232364" cy="1594931"/>
      </dsp:txXfrm>
    </dsp:sp>
    <dsp:sp modelId="{983C504C-C0B3-5444-8143-560351052C85}">
      <dsp:nvSpPr>
        <dsp:cNvPr id="0" name=""/>
        <dsp:cNvSpPr/>
      </dsp:nvSpPr>
      <dsp:spPr>
        <a:xfrm>
          <a:off x="2811600" y="-120458"/>
          <a:ext cx="1933132" cy="1767483"/>
        </a:xfrm>
        <a:prstGeom prst="ellipse">
          <a:avLst/>
        </a:prstGeom>
        <a:solidFill>
          <a:schemeClr val="accent6">
            <a:lumMod val="60000"/>
            <a:lumOff val="4000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0320" tIns="20320" rIns="20320" bIns="20320" numCol="1" spcCol="1270" anchor="ctr" anchorCtr="0">
          <a:noAutofit/>
        </a:bodyPr>
        <a:lstStyle/>
        <a:p>
          <a:pPr lvl="0" algn="ctr" defTabSz="711200">
            <a:lnSpc>
              <a:spcPct val="90000"/>
            </a:lnSpc>
            <a:spcBef>
              <a:spcPct val="0"/>
            </a:spcBef>
            <a:spcAft>
              <a:spcPct val="35000"/>
            </a:spcAft>
          </a:pPr>
          <a:r>
            <a:rPr lang="en-US" sz="1600" kern="1200" smtClean="0"/>
            <a:t>Molecular Spectroscopy</a:t>
          </a:r>
          <a:endParaRPr lang="en-US" sz="1600" kern="1200" dirty="0"/>
        </a:p>
      </dsp:txBody>
      <dsp:txXfrm>
        <a:off x="2811600" y="-120458"/>
        <a:ext cx="1933132" cy="1767483"/>
      </dsp:txXfrm>
    </dsp:sp>
    <dsp:sp modelId="{32E8B823-D35E-FA4A-A7B1-4814B2BB768D}">
      <dsp:nvSpPr>
        <dsp:cNvPr id="0" name=""/>
        <dsp:cNvSpPr/>
      </dsp:nvSpPr>
      <dsp:spPr>
        <a:xfrm>
          <a:off x="5019141" y="949884"/>
          <a:ext cx="2204425" cy="2118607"/>
        </a:xfrm>
        <a:prstGeom prst="ellipse">
          <a:avLst/>
        </a:prstGeom>
        <a:solidFill>
          <a:schemeClr val="accent6">
            <a:lumMod val="60000"/>
            <a:lumOff val="4000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err="1" smtClean="0"/>
            <a:t>Voltammetry</a:t>
          </a:r>
          <a:endParaRPr lang="en-US" sz="1800" kern="1200" dirty="0"/>
        </a:p>
      </dsp:txBody>
      <dsp:txXfrm>
        <a:off x="5019141" y="949884"/>
        <a:ext cx="2204425" cy="2118607"/>
      </dsp:txXfrm>
    </dsp:sp>
    <dsp:sp modelId="{75E02488-1FE9-A645-BD5E-DC80B3F2BE7E}">
      <dsp:nvSpPr>
        <dsp:cNvPr id="0" name=""/>
        <dsp:cNvSpPr/>
      </dsp:nvSpPr>
      <dsp:spPr>
        <a:xfrm>
          <a:off x="3970027" y="3003400"/>
          <a:ext cx="2805464" cy="2158258"/>
        </a:xfrm>
        <a:prstGeom prst="ellipse">
          <a:avLst/>
        </a:prstGeom>
        <a:solidFill>
          <a:schemeClr val="accent6">
            <a:lumMod val="60000"/>
            <a:lumOff val="4000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Capillary Electrophoresis</a:t>
          </a:r>
          <a:endParaRPr lang="en-US" sz="1800" kern="1200" dirty="0"/>
        </a:p>
      </dsp:txBody>
      <dsp:txXfrm>
        <a:off x="3970027" y="3003400"/>
        <a:ext cx="2805464" cy="2158258"/>
      </dsp:txXfrm>
    </dsp:sp>
    <dsp:sp modelId="{E5D7FE6F-CA48-994C-9976-2BC306FD5852}">
      <dsp:nvSpPr>
        <dsp:cNvPr id="0" name=""/>
        <dsp:cNvSpPr/>
      </dsp:nvSpPr>
      <dsp:spPr>
        <a:xfrm>
          <a:off x="293564" y="2576558"/>
          <a:ext cx="3084979" cy="2812926"/>
        </a:xfrm>
        <a:prstGeom prst="ellipse">
          <a:avLst/>
        </a:prstGeom>
        <a:solidFill>
          <a:schemeClr val="accent6">
            <a:lumMod val="60000"/>
            <a:lumOff val="4000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100000"/>
            </a:lnSpc>
            <a:spcBef>
              <a:spcPct val="0"/>
            </a:spcBef>
            <a:spcAft>
              <a:spcPts val="0"/>
            </a:spcAft>
          </a:pPr>
          <a:r>
            <a:rPr lang="en-US" sz="1800" kern="1200" dirty="0" err="1" smtClean="0"/>
            <a:t>Spectrophotometry</a:t>
          </a:r>
          <a:endParaRPr lang="en-US" sz="1800" kern="1200" dirty="0" smtClean="0"/>
        </a:p>
        <a:p>
          <a:pPr lvl="0" algn="ctr" defTabSz="800100">
            <a:lnSpc>
              <a:spcPct val="100000"/>
            </a:lnSpc>
            <a:spcBef>
              <a:spcPct val="0"/>
            </a:spcBef>
            <a:spcAft>
              <a:spcPts val="0"/>
            </a:spcAft>
          </a:pPr>
          <a:r>
            <a:rPr lang="en-US" sz="1800" kern="1200" dirty="0" smtClean="0"/>
            <a:t> </a:t>
          </a:r>
          <a:r>
            <a:rPr lang="en-US" sz="1800" kern="1200" smtClean="0"/>
            <a:t>in</a:t>
          </a:r>
        </a:p>
        <a:p>
          <a:pPr lvl="0" algn="ctr" defTabSz="800100">
            <a:lnSpc>
              <a:spcPct val="100000"/>
            </a:lnSpc>
            <a:spcBef>
              <a:spcPct val="0"/>
            </a:spcBef>
            <a:spcAft>
              <a:spcPts val="0"/>
            </a:spcAft>
          </a:pPr>
          <a:r>
            <a:rPr lang="en-US" sz="1800" kern="1200" smtClean="0"/>
            <a:t> combination</a:t>
          </a:r>
          <a:endParaRPr lang="en-US" sz="1800" kern="1200" dirty="0" smtClean="0"/>
        </a:p>
        <a:p>
          <a:pPr lvl="0" algn="ctr" defTabSz="800100">
            <a:lnSpc>
              <a:spcPct val="100000"/>
            </a:lnSpc>
            <a:spcBef>
              <a:spcPct val="0"/>
            </a:spcBef>
            <a:spcAft>
              <a:spcPts val="0"/>
            </a:spcAft>
          </a:pPr>
          <a:r>
            <a:rPr lang="en-US" sz="1800" kern="1200" dirty="0" smtClean="0"/>
            <a:t> with </a:t>
          </a:r>
        </a:p>
        <a:p>
          <a:pPr lvl="0" algn="ctr" defTabSz="800100">
            <a:lnSpc>
              <a:spcPct val="100000"/>
            </a:lnSpc>
            <a:spcBef>
              <a:spcPct val="0"/>
            </a:spcBef>
            <a:spcAft>
              <a:spcPts val="0"/>
            </a:spcAft>
          </a:pPr>
          <a:r>
            <a:rPr lang="en-US" sz="1800" kern="1200" dirty="0" err="1" smtClean="0"/>
            <a:t>chemometrics</a:t>
          </a:r>
          <a:endParaRPr lang="en-US" sz="1800" kern="1200" dirty="0"/>
        </a:p>
      </dsp:txBody>
      <dsp:txXfrm>
        <a:off x="293564" y="2576558"/>
        <a:ext cx="3084979" cy="2812926"/>
      </dsp:txXfrm>
    </dsp:sp>
    <dsp:sp modelId="{71038961-7EF8-EC47-BA1F-B0267B84BA7F}">
      <dsp:nvSpPr>
        <dsp:cNvPr id="0" name=""/>
        <dsp:cNvSpPr/>
      </dsp:nvSpPr>
      <dsp:spPr>
        <a:xfrm>
          <a:off x="1101388" y="668161"/>
          <a:ext cx="1551308" cy="1551308"/>
        </a:xfrm>
        <a:prstGeom prst="ellipse">
          <a:avLst/>
        </a:prstGeom>
        <a:solidFill>
          <a:schemeClr val="accent6">
            <a:lumMod val="60000"/>
            <a:lumOff val="40000"/>
          </a:schemeClr>
        </a:solidFill>
        <a:ln>
          <a:noFill/>
        </a:ln>
        <a:effectLst/>
      </dsp:spPr>
      <dsp:style>
        <a:lnRef idx="0">
          <a:scrgbClr r="0" g="0" b="0"/>
        </a:lnRef>
        <a:fillRef idx="3">
          <a:scrgbClr r="0" g="0" b="0"/>
        </a:fillRef>
        <a:effectRef idx="0">
          <a:scrgbClr r="0" g="0" b="0"/>
        </a:effectRef>
        <a:fontRef idx="minor">
          <a:schemeClr val="tx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en-US" sz="1800" kern="1200" dirty="0" smtClean="0"/>
            <a:t>HPLC</a:t>
          </a:r>
          <a:endParaRPr lang="en-US" sz="1800" kern="1200" dirty="0"/>
        </a:p>
      </dsp:txBody>
      <dsp:txXfrm>
        <a:off x="1101388" y="668161"/>
        <a:ext cx="1551308" cy="1551308"/>
      </dsp:txXfrm>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4253023-FBBA-4B4C-B810-03C2186D7E6A}">
      <dsp:nvSpPr>
        <dsp:cNvPr id="0" name=""/>
        <dsp:cNvSpPr/>
      </dsp:nvSpPr>
      <dsp:spPr>
        <a:xfrm>
          <a:off x="2324310" y="473"/>
          <a:ext cx="3486465" cy="184624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Weighed as 100 mg and diluted to 100 </a:t>
          </a:r>
          <a:r>
            <a:rPr lang="en-US" sz="1700" kern="1200" dirty="0" err="1" smtClean="0"/>
            <a:t>mL</a:t>
          </a:r>
          <a:endParaRPr lang="en-US" sz="1700" kern="1200" dirty="0"/>
        </a:p>
        <a:p>
          <a:pPr marL="171450" lvl="1" indent="-171450" algn="l" defTabSz="755650">
            <a:lnSpc>
              <a:spcPct val="90000"/>
            </a:lnSpc>
            <a:spcBef>
              <a:spcPct val="0"/>
            </a:spcBef>
            <a:spcAft>
              <a:spcPct val="15000"/>
            </a:spcAft>
            <a:buChar char="••"/>
          </a:pPr>
          <a:r>
            <a:rPr lang="en-US" sz="1700" kern="1200" dirty="0" smtClean="0"/>
            <a:t>Kept in ultrasonic bath for 30 min to achieve complete homogenization</a:t>
          </a:r>
          <a:endParaRPr lang="en-US" sz="1700" kern="1200" dirty="0"/>
        </a:p>
      </dsp:txBody>
      <dsp:txXfrm>
        <a:off x="2324310" y="473"/>
        <a:ext cx="3486465" cy="1846244"/>
      </dsp:txXfrm>
    </dsp:sp>
    <dsp:sp modelId="{9C334C8F-D766-884F-9511-014C09D16C90}">
      <dsp:nvSpPr>
        <dsp:cNvPr id="0" name=""/>
        <dsp:cNvSpPr/>
      </dsp:nvSpPr>
      <dsp:spPr>
        <a:xfrm>
          <a:off x="0" y="473"/>
          <a:ext cx="2324310" cy="1846244"/>
        </a:xfrm>
        <a:prstGeom prst="round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US" sz="1900" kern="1200" dirty="0" err="1" smtClean="0"/>
            <a:t>Tartrazine</a:t>
          </a:r>
          <a:r>
            <a:rPr lang="en-US" sz="1900" kern="1200" dirty="0" smtClean="0"/>
            <a:t>, sunset yellow, indigo carmine, erythrosine, ponceau4R</a:t>
          </a:r>
          <a:endParaRPr lang="en-US" sz="1900" kern="1200" dirty="0"/>
        </a:p>
      </dsp:txBody>
      <dsp:txXfrm>
        <a:off x="0" y="473"/>
        <a:ext cx="2324310" cy="1846244"/>
      </dsp:txXfrm>
    </dsp:sp>
    <dsp:sp modelId="{4312446D-138A-5F49-B4BD-66AEF8E4A3D2}">
      <dsp:nvSpPr>
        <dsp:cNvPr id="0" name=""/>
        <dsp:cNvSpPr/>
      </dsp:nvSpPr>
      <dsp:spPr>
        <a:xfrm>
          <a:off x="2324310" y="2031342"/>
          <a:ext cx="3486465" cy="1846244"/>
        </a:xfrm>
        <a:prstGeom prst="rightArrow">
          <a:avLst>
            <a:gd name="adj1" fmla="val 75000"/>
            <a:gd name="adj2" fmla="val 50000"/>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0795" tIns="10795" rIns="10795" bIns="10795" numCol="1" spcCol="1270" anchor="t" anchorCtr="0">
          <a:noAutofit/>
        </a:bodyPr>
        <a:lstStyle/>
        <a:p>
          <a:pPr marL="171450" lvl="1" indent="-171450" algn="l" defTabSz="755650">
            <a:lnSpc>
              <a:spcPct val="90000"/>
            </a:lnSpc>
            <a:spcBef>
              <a:spcPct val="0"/>
            </a:spcBef>
            <a:spcAft>
              <a:spcPct val="15000"/>
            </a:spcAft>
            <a:buChar char="••"/>
          </a:pPr>
          <a:r>
            <a:rPr lang="en-US" sz="1700" kern="1200" dirty="0" smtClean="0"/>
            <a:t>Weighed as 100 mg and diluted to 50 </a:t>
          </a:r>
          <a:r>
            <a:rPr lang="en-US" sz="1700" kern="1200" dirty="0" err="1" smtClean="0"/>
            <a:t>mL</a:t>
          </a:r>
          <a:endParaRPr lang="en-US" sz="1700" kern="1200" dirty="0"/>
        </a:p>
        <a:p>
          <a:pPr marL="171450" lvl="1" indent="-171450" algn="l" defTabSz="755650">
            <a:lnSpc>
              <a:spcPct val="90000"/>
            </a:lnSpc>
            <a:spcBef>
              <a:spcPct val="0"/>
            </a:spcBef>
            <a:spcAft>
              <a:spcPct val="15000"/>
            </a:spcAft>
            <a:buChar char="••"/>
          </a:pPr>
          <a:r>
            <a:rPr lang="en-US" sz="1700" kern="1200" dirty="0" smtClean="0"/>
            <a:t>Kept in ultrasonic bath for 30 min to achieve complete homogenization</a:t>
          </a:r>
          <a:endParaRPr lang="en-US" sz="1700" kern="1200" dirty="0"/>
        </a:p>
      </dsp:txBody>
      <dsp:txXfrm>
        <a:off x="2324310" y="2031342"/>
        <a:ext cx="3486465" cy="1846244"/>
      </dsp:txXfrm>
    </dsp:sp>
    <dsp:sp modelId="{1714BB61-2AFE-0145-8579-52106B9691E8}">
      <dsp:nvSpPr>
        <dsp:cNvPr id="0" name=""/>
        <dsp:cNvSpPr/>
      </dsp:nvSpPr>
      <dsp:spPr>
        <a:xfrm>
          <a:off x="0" y="2031342"/>
          <a:ext cx="2324310" cy="1846244"/>
        </a:xfrm>
        <a:prstGeom prst="roundRect">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lvl="0" algn="ctr" defTabSz="844550">
            <a:lnSpc>
              <a:spcPct val="90000"/>
            </a:lnSpc>
            <a:spcBef>
              <a:spcPct val="0"/>
            </a:spcBef>
            <a:spcAft>
              <a:spcPct val="35000"/>
            </a:spcAft>
          </a:pPr>
          <a:r>
            <a:rPr lang="en-US" sz="1900" kern="1200" dirty="0" smtClean="0"/>
            <a:t>Powder beverage samples (orange, lemon, rosehip) were purchased from local market</a:t>
          </a:r>
          <a:endParaRPr lang="en-US" sz="1900" kern="1200" dirty="0"/>
        </a:p>
      </dsp:txBody>
      <dsp:txXfrm>
        <a:off x="0" y="2031342"/>
        <a:ext cx="2324310" cy="184624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47E4273-A50A-7A44-A587-B3BEA1C15D34}">
      <dsp:nvSpPr>
        <dsp:cNvPr id="0" name=""/>
        <dsp:cNvSpPr/>
      </dsp:nvSpPr>
      <dsp:spPr>
        <a:xfrm>
          <a:off x="368437" y="1925"/>
          <a:ext cx="1922368" cy="319882"/>
        </a:xfrm>
        <a:prstGeom prst="roundRect">
          <a:avLst>
            <a:gd name="adj" fmla="val 10000"/>
          </a:avLst>
        </a:prstGeom>
        <a:gradFill rotWithShape="0">
          <a:gsLst>
            <a:gs pos="0">
              <a:schemeClr val="accent1">
                <a:hueOff val="0"/>
                <a:satOff val="0"/>
                <a:lumOff val="0"/>
                <a:alphaOff val="0"/>
                <a:shade val="40000"/>
                <a:alpha val="100000"/>
                <a:satMod val="150000"/>
                <a:lumMod val="100000"/>
              </a:schemeClr>
            </a:gs>
            <a:gs pos="100000">
              <a:schemeClr val="accent1">
                <a:hueOff val="0"/>
                <a:satOff val="0"/>
                <a:lumOff val="0"/>
                <a:alphaOff val="0"/>
                <a:tint val="70000"/>
                <a:shade val="100000"/>
                <a:alpha val="100000"/>
                <a:satMod val="200000"/>
                <a:lumMod val="100000"/>
              </a:schemeClr>
            </a:gs>
          </a:gsLst>
          <a:lin ang="5400000" scaled="1"/>
        </a:gra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n-US" sz="1800" kern="1200" dirty="0" smtClean="0"/>
            <a:t>CUPRAC</a:t>
          </a:r>
          <a:endParaRPr lang="en-US" sz="1800" kern="1200" dirty="0"/>
        </a:p>
      </dsp:txBody>
      <dsp:txXfrm>
        <a:off x="368437" y="1925"/>
        <a:ext cx="1922368" cy="319882"/>
      </dsp:txXfrm>
    </dsp:sp>
    <dsp:sp modelId="{D8F91136-2C5F-E543-AD9C-2A941813EA05}">
      <dsp:nvSpPr>
        <dsp:cNvPr id="0" name=""/>
        <dsp:cNvSpPr/>
      </dsp:nvSpPr>
      <dsp:spPr>
        <a:xfrm>
          <a:off x="560673" y="321807"/>
          <a:ext cx="192236" cy="1574236"/>
        </a:xfrm>
        <a:custGeom>
          <a:avLst/>
          <a:gdLst/>
          <a:ahLst/>
          <a:cxnLst/>
          <a:rect l="0" t="0" r="0" b="0"/>
          <a:pathLst>
            <a:path>
              <a:moveTo>
                <a:pt x="0" y="0"/>
              </a:moveTo>
              <a:lnTo>
                <a:pt x="0" y="1574236"/>
              </a:lnTo>
              <a:lnTo>
                <a:pt x="192236" y="1574236"/>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8D637BF-A170-A348-825F-DD69154586C1}">
      <dsp:nvSpPr>
        <dsp:cNvPr id="0" name=""/>
        <dsp:cNvSpPr/>
      </dsp:nvSpPr>
      <dsp:spPr>
        <a:xfrm>
          <a:off x="752910" y="562103"/>
          <a:ext cx="2759413" cy="2667881"/>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ctr" defTabSz="622300">
            <a:lnSpc>
              <a:spcPct val="90000"/>
            </a:lnSpc>
            <a:spcBef>
              <a:spcPct val="0"/>
            </a:spcBef>
            <a:spcAft>
              <a:spcPct val="35000"/>
            </a:spcAft>
          </a:pPr>
          <a:r>
            <a:rPr lang="en-US" sz="1400" kern="1200" dirty="0" smtClean="0"/>
            <a:t>1 </a:t>
          </a:r>
          <a:r>
            <a:rPr lang="en-US" sz="1400" kern="1200" dirty="0" err="1" smtClean="0"/>
            <a:t>mL</a:t>
          </a:r>
          <a:r>
            <a:rPr lang="en-US" sz="1400" kern="1200" dirty="0" smtClean="0"/>
            <a:t> </a:t>
          </a:r>
          <a:r>
            <a:rPr lang="en-US" sz="1400" kern="1200" dirty="0" err="1" smtClean="0"/>
            <a:t>Cu(II</a:t>
          </a:r>
          <a:r>
            <a:rPr lang="en-US" sz="1400" kern="1200" dirty="0" smtClean="0"/>
            <a:t>) + 1 </a:t>
          </a:r>
          <a:r>
            <a:rPr lang="en-US" sz="1400" kern="1200" dirty="0" err="1" smtClean="0"/>
            <a:t>mL</a:t>
          </a:r>
          <a:r>
            <a:rPr lang="en-US" sz="1400" kern="1200" dirty="0" smtClean="0"/>
            <a:t> </a:t>
          </a:r>
          <a:r>
            <a:rPr lang="en-US" sz="1400" kern="1200" dirty="0" err="1" smtClean="0"/>
            <a:t>Nc</a:t>
          </a:r>
          <a:r>
            <a:rPr lang="en-US" sz="1400" kern="1200" dirty="0" smtClean="0"/>
            <a:t> + 1 </a:t>
          </a:r>
          <a:r>
            <a:rPr lang="en-US" sz="1400" kern="1200" dirty="0" err="1" smtClean="0"/>
            <a:t>mL</a:t>
          </a:r>
          <a:r>
            <a:rPr lang="en-US" sz="1400" kern="1200" dirty="0" smtClean="0"/>
            <a:t> buffer solution (ammonium acetate solution)</a:t>
          </a:r>
        </a:p>
        <a:p>
          <a:pPr lvl="0" algn="ctr" defTabSz="622300">
            <a:lnSpc>
              <a:spcPct val="90000"/>
            </a:lnSpc>
            <a:spcBef>
              <a:spcPct val="0"/>
            </a:spcBef>
            <a:spcAft>
              <a:spcPct val="35000"/>
            </a:spcAft>
          </a:pPr>
          <a:r>
            <a:rPr lang="en-US" sz="1400" kern="1200" dirty="0" smtClean="0"/>
            <a:t>+ </a:t>
          </a:r>
        </a:p>
        <a:p>
          <a:pPr lvl="0" algn="ctr" defTabSz="622300">
            <a:lnSpc>
              <a:spcPct val="90000"/>
            </a:lnSpc>
            <a:spcBef>
              <a:spcPct val="0"/>
            </a:spcBef>
            <a:spcAft>
              <a:spcPct val="35000"/>
            </a:spcAft>
          </a:pPr>
          <a:r>
            <a:rPr lang="en-US" sz="1400" kern="1200" dirty="0" smtClean="0"/>
            <a:t> </a:t>
          </a:r>
          <a:r>
            <a:rPr lang="en-US" sz="1400" kern="1200" dirty="0" err="1" smtClean="0"/>
            <a:t>x</a:t>
          </a:r>
          <a:r>
            <a:rPr lang="en-US" sz="1400" kern="1200" dirty="0" smtClean="0"/>
            <a:t> </a:t>
          </a:r>
          <a:r>
            <a:rPr lang="en-US" sz="1400" kern="1200" dirty="0" err="1" smtClean="0"/>
            <a:t>mL</a:t>
          </a:r>
          <a:r>
            <a:rPr lang="en-US" sz="1400" kern="1200" dirty="0" smtClean="0"/>
            <a:t> colorant solution </a:t>
          </a:r>
        </a:p>
        <a:p>
          <a:pPr lvl="0" algn="ctr" defTabSz="622300">
            <a:lnSpc>
              <a:spcPct val="90000"/>
            </a:lnSpc>
            <a:spcBef>
              <a:spcPct val="0"/>
            </a:spcBef>
            <a:spcAft>
              <a:spcPct val="35000"/>
            </a:spcAft>
          </a:pPr>
          <a:r>
            <a:rPr lang="en-US" sz="1400" kern="1200" dirty="0" smtClean="0"/>
            <a:t>+</a:t>
          </a:r>
        </a:p>
        <a:p>
          <a:pPr lvl="0" algn="ctr" defTabSz="622300">
            <a:lnSpc>
              <a:spcPct val="90000"/>
            </a:lnSpc>
            <a:spcBef>
              <a:spcPct val="0"/>
            </a:spcBef>
            <a:spcAft>
              <a:spcPct val="35000"/>
            </a:spcAft>
          </a:pPr>
          <a:r>
            <a:rPr lang="en-US" sz="1400" kern="1200" dirty="0" smtClean="0"/>
            <a:t>(1.1 - </a:t>
          </a:r>
          <a:r>
            <a:rPr lang="en-US" sz="1400" kern="1200" dirty="0" err="1" smtClean="0"/>
            <a:t>x</a:t>
          </a:r>
          <a:r>
            <a:rPr lang="en-US" sz="1400" kern="1200" dirty="0" smtClean="0"/>
            <a:t>) </a:t>
          </a:r>
          <a:r>
            <a:rPr lang="en-US" sz="1400" kern="1200" dirty="0" err="1" smtClean="0"/>
            <a:t>mL</a:t>
          </a:r>
          <a:r>
            <a:rPr lang="en-US" sz="1400" kern="1200" dirty="0" smtClean="0"/>
            <a:t> H</a:t>
          </a:r>
          <a:r>
            <a:rPr lang="en-US" sz="1400" kern="1200" baseline="-25000" dirty="0" smtClean="0"/>
            <a:t>2</a:t>
          </a:r>
          <a:r>
            <a:rPr lang="en-US" sz="1400" kern="1200" dirty="0" smtClean="0"/>
            <a:t>O; total volume of 4.1 </a:t>
          </a:r>
          <a:r>
            <a:rPr lang="en-US" sz="1400" kern="1200" dirty="0" err="1" smtClean="0"/>
            <a:t>mL</a:t>
          </a:r>
          <a:r>
            <a:rPr lang="en-US" sz="1400" kern="1200" dirty="0" smtClean="0"/>
            <a:t>, </a:t>
          </a:r>
          <a:endParaRPr lang="en-US" sz="1400" kern="1200" dirty="0"/>
        </a:p>
      </dsp:txBody>
      <dsp:txXfrm>
        <a:off x="752910" y="562103"/>
        <a:ext cx="2759413" cy="2667881"/>
      </dsp:txXfrm>
    </dsp:sp>
    <dsp:sp modelId="{67D55C19-4880-FD48-A9CB-51A13AAC3025}">
      <dsp:nvSpPr>
        <dsp:cNvPr id="0" name=""/>
        <dsp:cNvSpPr/>
      </dsp:nvSpPr>
      <dsp:spPr>
        <a:xfrm>
          <a:off x="560673" y="321807"/>
          <a:ext cx="218350" cy="3646083"/>
        </a:xfrm>
        <a:custGeom>
          <a:avLst/>
          <a:gdLst/>
          <a:ahLst/>
          <a:cxnLst/>
          <a:rect l="0" t="0" r="0" b="0"/>
          <a:pathLst>
            <a:path>
              <a:moveTo>
                <a:pt x="0" y="0"/>
              </a:moveTo>
              <a:lnTo>
                <a:pt x="0" y="3646083"/>
              </a:lnTo>
              <a:lnTo>
                <a:pt x="218350" y="3646083"/>
              </a:lnTo>
            </a:path>
          </a:pathLst>
        </a:custGeom>
        <a:noFill/>
        <a:ln w="12700" cap="flat" cmpd="sng" algn="ctr">
          <a:solidFill>
            <a:schemeClr val="accent1">
              <a:shade val="6000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C2E470AC-3FF2-8241-9F25-5E5A0260EC6C}">
      <dsp:nvSpPr>
        <dsp:cNvPr id="0" name=""/>
        <dsp:cNvSpPr/>
      </dsp:nvSpPr>
      <dsp:spPr>
        <a:xfrm>
          <a:off x="779024" y="3287473"/>
          <a:ext cx="2761305" cy="1360834"/>
        </a:xfrm>
        <a:prstGeom prst="roundRect">
          <a:avLst>
            <a:gd name="adj" fmla="val 10000"/>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26670" tIns="17780" rIns="26670" bIns="17780" numCol="1" spcCol="1270" anchor="ctr" anchorCtr="0">
          <a:noAutofit/>
        </a:bodyPr>
        <a:lstStyle/>
        <a:p>
          <a:pPr lvl="0" algn="just" defTabSz="622300">
            <a:lnSpc>
              <a:spcPct val="90000"/>
            </a:lnSpc>
            <a:spcBef>
              <a:spcPct val="0"/>
            </a:spcBef>
            <a:spcAft>
              <a:spcPct val="35000"/>
            </a:spcAft>
          </a:pPr>
          <a:endParaRPr lang="en-US" sz="1400" kern="1200" dirty="0" smtClean="0"/>
        </a:p>
        <a:p>
          <a:pPr lvl="0" algn="just" defTabSz="622300">
            <a:lnSpc>
              <a:spcPct val="90000"/>
            </a:lnSpc>
            <a:spcBef>
              <a:spcPct val="0"/>
            </a:spcBef>
            <a:spcAft>
              <a:spcPct val="35000"/>
            </a:spcAft>
          </a:pPr>
          <a:r>
            <a:rPr lang="en-US" sz="1400" kern="1200" dirty="0" smtClean="0"/>
            <a:t>Let the mixture stand for 30 min at room temperature and</a:t>
          </a:r>
        </a:p>
        <a:p>
          <a:pPr lvl="0" algn="just" defTabSz="622300">
            <a:lnSpc>
              <a:spcPct val="90000"/>
            </a:lnSpc>
            <a:spcBef>
              <a:spcPct val="0"/>
            </a:spcBef>
            <a:spcAft>
              <a:spcPct val="35000"/>
            </a:spcAft>
          </a:pPr>
          <a:r>
            <a:rPr lang="en-US" sz="1400" kern="1200" dirty="0" smtClean="0"/>
            <a:t>measure the absorbance at 450 nm</a:t>
          </a:r>
        </a:p>
        <a:p>
          <a:pPr lvl="0" algn="just" defTabSz="622300">
            <a:lnSpc>
              <a:spcPct val="90000"/>
            </a:lnSpc>
            <a:spcBef>
              <a:spcPct val="0"/>
            </a:spcBef>
            <a:spcAft>
              <a:spcPct val="35000"/>
            </a:spcAft>
          </a:pPr>
          <a:r>
            <a:rPr lang="en-US" sz="1400" kern="1200" dirty="0" smtClean="0"/>
            <a:t>(</a:t>
          </a:r>
          <a:r>
            <a:rPr lang="en-US" sz="1400" kern="1200" dirty="0" err="1" smtClean="0"/>
            <a:t>Apak</a:t>
          </a:r>
          <a:r>
            <a:rPr lang="en-US" sz="1400" kern="1200" dirty="0" smtClean="0"/>
            <a:t> et al.2004,2005)</a:t>
          </a:r>
        </a:p>
        <a:p>
          <a:pPr lvl="0" algn="just" defTabSz="622300">
            <a:lnSpc>
              <a:spcPct val="90000"/>
            </a:lnSpc>
            <a:spcBef>
              <a:spcPct val="0"/>
            </a:spcBef>
            <a:spcAft>
              <a:spcPct val="35000"/>
            </a:spcAft>
          </a:pPr>
          <a:endParaRPr lang="en-US" sz="1400" kern="1200" dirty="0" smtClean="0"/>
        </a:p>
      </dsp:txBody>
      <dsp:txXfrm>
        <a:off x="779024" y="3287473"/>
        <a:ext cx="2761305" cy="1360834"/>
      </dsp:txXfrm>
    </dsp:sp>
  </dsp:spTree>
</dsp:drawing>
</file>

<file path=ppt/diagrams/drawing5.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A36639C4-8C5E-8C43-9418-4F979A154384}">
      <dsp:nvSpPr>
        <dsp:cNvPr id="0" name=""/>
        <dsp:cNvSpPr/>
      </dsp:nvSpPr>
      <dsp:spPr>
        <a:xfrm>
          <a:off x="6995" y="248888"/>
          <a:ext cx="2090834" cy="1254500"/>
        </a:xfrm>
        <a:prstGeom prst="roundRect">
          <a:avLst>
            <a:gd name="adj" fmla="val 10000"/>
          </a:avLst>
        </a:prstGeom>
        <a:solidFill>
          <a:schemeClr val="accent6">
            <a:lumMod val="40000"/>
            <a:lumOff val="60000"/>
          </a:schemeClr>
        </a:solidFill>
        <a:ln w="12700" cmpd="sng">
          <a:solidFill>
            <a:srgbClr val="000090"/>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rgbClr val="000090"/>
              </a:solidFill>
            </a:rPr>
            <a:t>Synthetic food colorants</a:t>
          </a:r>
          <a:endParaRPr lang="en-US" sz="1300" kern="1200" dirty="0">
            <a:solidFill>
              <a:srgbClr val="000090"/>
            </a:solidFill>
          </a:endParaRPr>
        </a:p>
      </dsp:txBody>
      <dsp:txXfrm>
        <a:off x="6995" y="248888"/>
        <a:ext cx="2090834" cy="1254500"/>
      </dsp:txXfrm>
    </dsp:sp>
    <dsp:sp modelId="{CF4C5818-8E53-7B4E-96EE-62277517CC34}">
      <dsp:nvSpPr>
        <dsp:cNvPr id="0" name=""/>
        <dsp:cNvSpPr/>
      </dsp:nvSpPr>
      <dsp:spPr>
        <a:xfrm>
          <a:off x="2170818" y="616874"/>
          <a:ext cx="665266" cy="518526"/>
        </a:xfrm>
        <a:prstGeom prst="rightArrow">
          <a:avLst>
            <a:gd name="adj1" fmla="val 60000"/>
            <a:gd name="adj2" fmla="val 50000"/>
          </a:avLst>
        </a:prstGeom>
        <a:solidFill>
          <a:srgbClr val="000090"/>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2170818" y="616874"/>
        <a:ext cx="665266" cy="518526"/>
      </dsp:txXfrm>
    </dsp:sp>
    <dsp:sp modelId="{C4597283-E89C-8941-A9FB-499CD50FDDF5}">
      <dsp:nvSpPr>
        <dsp:cNvPr id="0" name=""/>
        <dsp:cNvSpPr/>
      </dsp:nvSpPr>
      <dsp:spPr>
        <a:xfrm>
          <a:off x="2934163" y="248888"/>
          <a:ext cx="2090834" cy="1254500"/>
        </a:xfrm>
        <a:prstGeom prst="roundRect">
          <a:avLst>
            <a:gd name="adj" fmla="val 10000"/>
          </a:avLst>
        </a:prstGeom>
        <a:solidFill>
          <a:schemeClr val="accent6">
            <a:lumMod val="40000"/>
            <a:lumOff val="60000"/>
          </a:schemeClr>
        </a:solidFill>
        <a:ln w="12700">
          <a:solidFill>
            <a:srgbClr val="000090"/>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rgbClr val="000090"/>
              </a:solidFill>
            </a:rPr>
            <a:t>HPLC Column</a:t>
          </a:r>
        </a:p>
        <a:p>
          <a:pPr lvl="0" algn="ctr" defTabSz="577850">
            <a:lnSpc>
              <a:spcPct val="90000"/>
            </a:lnSpc>
            <a:spcBef>
              <a:spcPct val="0"/>
            </a:spcBef>
            <a:spcAft>
              <a:spcPct val="35000"/>
            </a:spcAft>
          </a:pPr>
          <a:r>
            <a:rPr lang="en-US" sz="1300" kern="1200" dirty="0" smtClean="0">
              <a:solidFill>
                <a:srgbClr val="000090"/>
              </a:solidFill>
            </a:rPr>
            <a:t>(separated by optimized gradient elution program)  </a:t>
          </a:r>
          <a:endParaRPr lang="en-US" sz="1300" kern="1200" dirty="0">
            <a:solidFill>
              <a:srgbClr val="000090"/>
            </a:solidFill>
          </a:endParaRPr>
        </a:p>
      </dsp:txBody>
      <dsp:txXfrm>
        <a:off x="2934163" y="248888"/>
        <a:ext cx="2090834" cy="1254500"/>
      </dsp:txXfrm>
    </dsp:sp>
    <dsp:sp modelId="{056BD3EC-8663-114B-A8FC-E8547681C22D}">
      <dsp:nvSpPr>
        <dsp:cNvPr id="0" name=""/>
        <dsp:cNvSpPr/>
      </dsp:nvSpPr>
      <dsp:spPr>
        <a:xfrm>
          <a:off x="5208991" y="616874"/>
          <a:ext cx="443256" cy="518526"/>
        </a:xfrm>
        <a:prstGeom prst="rightArrow">
          <a:avLst>
            <a:gd name="adj1" fmla="val 60000"/>
            <a:gd name="adj2" fmla="val 50000"/>
          </a:avLst>
        </a:prstGeom>
        <a:solidFill>
          <a:srgbClr val="000090"/>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a:off x="5208991" y="616874"/>
        <a:ext cx="443256" cy="518526"/>
      </dsp:txXfrm>
    </dsp:sp>
    <dsp:sp modelId="{799FCD86-4C7F-294D-A999-2273BA5CCE72}">
      <dsp:nvSpPr>
        <dsp:cNvPr id="0" name=""/>
        <dsp:cNvSpPr/>
      </dsp:nvSpPr>
      <dsp:spPr>
        <a:xfrm>
          <a:off x="5861331" y="248888"/>
          <a:ext cx="2090834" cy="1254500"/>
        </a:xfrm>
        <a:prstGeom prst="roundRect">
          <a:avLst>
            <a:gd name="adj" fmla="val 10000"/>
          </a:avLst>
        </a:prstGeom>
        <a:solidFill>
          <a:schemeClr val="accent6">
            <a:lumMod val="40000"/>
            <a:lumOff val="60000"/>
          </a:schemeClr>
        </a:solidFill>
        <a:ln w="12700">
          <a:solidFill>
            <a:srgbClr val="000090"/>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rgbClr val="000090"/>
              </a:solidFill>
            </a:rPr>
            <a:t>UV-Vis PDA Detector</a:t>
          </a:r>
          <a:endParaRPr lang="en-US" sz="1300" kern="1200" dirty="0">
            <a:solidFill>
              <a:srgbClr val="000090"/>
            </a:solidFill>
          </a:endParaRPr>
        </a:p>
      </dsp:txBody>
      <dsp:txXfrm>
        <a:off x="5861331" y="248888"/>
        <a:ext cx="2090834" cy="1254500"/>
      </dsp:txXfrm>
    </dsp:sp>
    <dsp:sp modelId="{E13A3A94-D422-074F-A9B5-AC8418D6550E}">
      <dsp:nvSpPr>
        <dsp:cNvPr id="0" name=""/>
        <dsp:cNvSpPr/>
      </dsp:nvSpPr>
      <dsp:spPr>
        <a:xfrm rot="7775347">
          <a:off x="4773783" y="1890665"/>
          <a:ext cx="1310644" cy="427852"/>
        </a:xfrm>
        <a:prstGeom prst="rightArrow">
          <a:avLst>
            <a:gd name="adj1" fmla="val 60000"/>
            <a:gd name="adj2" fmla="val 50000"/>
          </a:avLst>
        </a:prstGeom>
        <a:solidFill>
          <a:srgbClr val="000090"/>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7775347">
        <a:off x="4773783" y="1890665"/>
        <a:ext cx="1310644" cy="427852"/>
      </dsp:txXfrm>
    </dsp:sp>
    <dsp:sp modelId="{88814678-0DFD-A546-94C1-C0024C10798E}">
      <dsp:nvSpPr>
        <dsp:cNvPr id="0" name=""/>
        <dsp:cNvSpPr/>
      </dsp:nvSpPr>
      <dsp:spPr>
        <a:xfrm>
          <a:off x="2975938" y="2516807"/>
          <a:ext cx="2007263" cy="940122"/>
        </a:xfrm>
        <a:prstGeom prst="roundRect">
          <a:avLst>
            <a:gd name="adj" fmla="val 10000"/>
          </a:avLst>
        </a:prstGeom>
        <a:solidFill>
          <a:schemeClr val="accent6">
            <a:lumMod val="40000"/>
            <a:lumOff val="60000"/>
          </a:schemeClr>
        </a:solidFill>
        <a:ln w="12700">
          <a:solidFill>
            <a:srgbClr val="000090"/>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rgbClr val="000090"/>
              </a:solidFill>
            </a:rPr>
            <a:t>Reaction Coil</a:t>
          </a:r>
        </a:p>
        <a:p>
          <a:pPr lvl="0" algn="ctr" defTabSz="577850">
            <a:lnSpc>
              <a:spcPct val="90000"/>
            </a:lnSpc>
            <a:spcBef>
              <a:spcPct val="0"/>
            </a:spcBef>
            <a:spcAft>
              <a:spcPct val="35000"/>
            </a:spcAft>
          </a:pPr>
          <a:r>
            <a:rPr lang="en-US" sz="1300" kern="1200" dirty="0" smtClean="0">
              <a:solidFill>
                <a:srgbClr val="000090"/>
              </a:solidFill>
            </a:rPr>
            <a:t>Colorants mix with</a:t>
          </a:r>
        </a:p>
        <a:p>
          <a:pPr lvl="0" algn="ctr" defTabSz="577850">
            <a:lnSpc>
              <a:spcPct val="90000"/>
            </a:lnSpc>
            <a:spcBef>
              <a:spcPct val="0"/>
            </a:spcBef>
            <a:spcAft>
              <a:spcPct val="35000"/>
            </a:spcAft>
          </a:pPr>
          <a:r>
            <a:rPr lang="tr-TR" sz="1300" kern="1200" dirty="0" smtClean="0">
              <a:solidFill>
                <a:srgbClr val="000090"/>
              </a:solidFill>
            </a:rPr>
            <a:t>CUPRAC reagent</a:t>
          </a:r>
          <a:r>
            <a:rPr lang="en-US" sz="1300" kern="1200" dirty="0" smtClean="0">
              <a:solidFill>
                <a:srgbClr val="000090"/>
              </a:solidFill>
            </a:rPr>
            <a:t> </a:t>
          </a:r>
          <a:endParaRPr lang="en-US" sz="1300" kern="1200" dirty="0">
            <a:solidFill>
              <a:srgbClr val="000090"/>
            </a:solidFill>
          </a:endParaRPr>
        </a:p>
      </dsp:txBody>
      <dsp:txXfrm>
        <a:off x="2975938" y="2516807"/>
        <a:ext cx="2007263" cy="940122"/>
      </dsp:txXfrm>
    </dsp:sp>
    <dsp:sp modelId="{7E72E8FA-2ABE-974E-9873-B94B77C601A8}">
      <dsp:nvSpPr>
        <dsp:cNvPr id="0" name=""/>
        <dsp:cNvSpPr/>
      </dsp:nvSpPr>
      <dsp:spPr>
        <a:xfrm rot="10809862">
          <a:off x="2149197" y="2723499"/>
          <a:ext cx="707920" cy="518526"/>
        </a:xfrm>
        <a:prstGeom prst="rightArrow">
          <a:avLst>
            <a:gd name="adj1" fmla="val 60000"/>
            <a:gd name="adj2" fmla="val 50000"/>
          </a:avLst>
        </a:prstGeom>
        <a:solidFill>
          <a:srgbClr val="000090"/>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a:p>
      </dsp:txBody>
      <dsp:txXfrm rot="10809862">
        <a:off x="2149197" y="2723499"/>
        <a:ext cx="707920" cy="518526"/>
      </dsp:txXfrm>
    </dsp:sp>
    <dsp:sp modelId="{258C05ED-3974-6349-AF62-C80B5139DC70}">
      <dsp:nvSpPr>
        <dsp:cNvPr id="0" name=""/>
        <dsp:cNvSpPr/>
      </dsp:nvSpPr>
      <dsp:spPr>
        <a:xfrm>
          <a:off x="0" y="2351201"/>
          <a:ext cx="2090834" cy="1254500"/>
        </a:xfrm>
        <a:prstGeom prst="roundRect">
          <a:avLst>
            <a:gd name="adj" fmla="val 10000"/>
          </a:avLst>
        </a:prstGeom>
        <a:solidFill>
          <a:schemeClr val="accent6">
            <a:lumMod val="40000"/>
            <a:lumOff val="60000"/>
          </a:schemeClr>
        </a:solidFill>
        <a:ln w="12700">
          <a:solidFill>
            <a:srgbClr val="000090"/>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rgbClr val="000090"/>
              </a:solidFill>
            </a:rPr>
            <a:t>UV Detector</a:t>
          </a:r>
        </a:p>
        <a:p>
          <a:pPr lvl="0" algn="ctr" defTabSz="577850">
            <a:lnSpc>
              <a:spcPct val="90000"/>
            </a:lnSpc>
            <a:spcBef>
              <a:spcPct val="0"/>
            </a:spcBef>
            <a:spcAft>
              <a:spcPct val="35000"/>
            </a:spcAft>
          </a:pPr>
          <a:r>
            <a:rPr lang="en-US" sz="1300" kern="1200" dirty="0" smtClean="0">
              <a:solidFill>
                <a:srgbClr val="000090"/>
              </a:solidFill>
            </a:rPr>
            <a:t>(detecting the chromatogram of </a:t>
          </a:r>
          <a:r>
            <a:rPr lang="en-US" sz="1300" kern="1200" dirty="0" err="1" smtClean="0">
              <a:solidFill>
                <a:srgbClr val="000090"/>
              </a:solidFill>
            </a:rPr>
            <a:t>Cu(I)-Nc</a:t>
          </a:r>
          <a:r>
            <a:rPr lang="en-US" sz="1300" kern="1200" dirty="0" smtClean="0">
              <a:solidFill>
                <a:srgbClr val="000090"/>
              </a:solidFill>
            </a:rPr>
            <a:t> at </a:t>
          </a:r>
          <a:r>
            <a:rPr lang="en-US" sz="1300" kern="1200" dirty="0" err="1" smtClean="0">
              <a:solidFill>
                <a:srgbClr val="000090"/>
              </a:solidFill>
            </a:rPr>
            <a:t>λmax</a:t>
          </a:r>
          <a:r>
            <a:rPr lang="en-US" sz="1300" kern="1200" dirty="0" smtClean="0">
              <a:solidFill>
                <a:srgbClr val="000090"/>
              </a:solidFill>
            </a:rPr>
            <a:t>=450nm)</a:t>
          </a:r>
          <a:endParaRPr lang="en-US" sz="1300" kern="1200" dirty="0">
            <a:solidFill>
              <a:srgbClr val="000090"/>
            </a:solidFill>
          </a:endParaRPr>
        </a:p>
      </dsp:txBody>
      <dsp:txXfrm>
        <a:off x="0" y="2351201"/>
        <a:ext cx="2090834" cy="1254500"/>
      </dsp:txXfrm>
    </dsp:sp>
    <dsp:sp modelId="{4223A15A-488C-0F45-8481-E279C94ABA6E}">
      <dsp:nvSpPr>
        <dsp:cNvPr id="0" name=""/>
        <dsp:cNvSpPr/>
      </dsp:nvSpPr>
      <dsp:spPr>
        <a:xfrm rot="10801248">
          <a:off x="4939920" y="2760631"/>
          <a:ext cx="1137214" cy="518526"/>
        </a:xfrm>
        <a:prstGeom prst="rightArrow">
          <a:avLst>
            <a:gd name="adj1" fmla="val 60000"/>
            <a:gd name="adj2" fmla="val 50000"/>
          </a:avLst>
        </a:prstGeom>
        <a:solidFill>
          <a:srgbClr val="000090"/>
        </a:solidFill>
        <a:ln>
          <a:no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US" sz="1000" kern="1200" dirty="0"/>
        </a:p>
      </dsp:txBody>
      <dsp:txXfrm rot="10801248">
        <a:off x="4939920" y="2760631"/>
        <a:ext cx="1137214" cy="518526"/>
      </dsp:txXfrm>
    </dsp:sp>
    <dsp:sp modelId="{AF214822-2B0C-B649-AADA-B92F46CDA2FD}">
      <dsp:nvSpPr>
        <dsp:cNvPr id="0" name=""/>
        <dsp:cNvSpPr/>
      </dsp:nvSpPr>
      <dsp:spPr>
        <a:xfrm>
          <a:off x="6141682" y="2278816"/>
          <a:ext cx="1817478" cy="1254500"/>
        </a:xfrm>
        <a:prstGeom prst="roundRect">
          <a:avLst>
            <a:gd name="adj" fmla="val 10000"/>
          </a:avLst>
        </a:prstGeom>
        <a:solidFill>
          <a:schemeClr val="accent6">
            <a:lumMod val="40000"/>
            <a:lumOff val="60000"/>
          </a:schemeClr>
        </a:solidFill>
        <a:ln w="12700">
          <a:solidFill>
            <a:srgbClr val="000090"/>
          </a:solidFill>
        </a:ln>
        <a:effectLst>
          <a:innerShdw blurRad="50800" dist="25400" dir="13500000">
            <a:srgbClr val="FFFFFF">
              <a:alpha val="75000"/>
            </a:srgbClr>
          </a:innerShdw>
          <a:outerShdw blurRad="63500" dist="25400" dir="5400000" rotWithShape="0">
            <a:srgbClr val="808080">
              <a:alpha val="7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49530" tIns="49530" rIns="49530" bIns="49530" numCol="1" spcCol="1270" anchor="ctr" anchorCtr="0">
          <a:noAutofit/>
        </a:bodyPr>
        <a:lstStyle/>
        <a:p>
          <a:pPr lvl="0" algn="ctr" defTabSz="577850">
            <a:lnSpc>
              <a:spcPct val="90000"/>
            </a:lnSpc>
            <a:spcBef>
              <a:spcPct val="0"/>
            </a:spcBef>
            <a:spcAft>
              <a:spcPct val="35000"/>
            </a:spcAft>
          </a:pPr>
          <a:r>
            <a:rPr lang="en-US" sz="1300" kern="1200" dirty="0" smtClean="0">
              <a:solidFill>
                <a:srgbClr val="000090"/>
              </a:solidFill>
            </a:rPr>
            <a:t>CUPRAC reagent</a:t>
          </a:r>
        </a:p>
        <a:p>
          <a:pPr lvl="0" algn="ctr" defTabSz="577850">
            <a:lnSpc>
              <a:spcPct val="90000"/>
            </a:lnSpc>
            <a:spcBef>
              <a:spcPct val="0"/>
            </a:spcBef>
            <a:spcAft>
              <a:spcPct val="35000"/>
            </a:spcAft>
          </a:pPr>
          <a:r>
            <a:rPr lang="tr-TR" sz="1300" kern="1200" dirty="0" smtClean="0">
              <a:solidFill>
                <a:srgbClr val="000090"/>
              </a:solidFill>
            </a:rPr>
            <a:t>[3,33 </a:t>
          </a:r>
          <a:r>
            <a:rPr lang="tr-TR" sz="1300" kern="1200" dirty="0" smtClean="0">
              <a:solidFill>
                <a:srgbClr val="000090"/>
              </a:solidFill>
              <a:sym typeface="Wingdings 2"/>
            </a:rPr>
            <a:t></a:t>
          </a:r>
          <a:r>
            <a:rPr lang="tr-TR" sz="1300" kern="1200" dirty="0" smtClean="0">
              <a:solidFill>
                <a:srgbClr val="000090"/>
              </a:solidFill>
            </a:rPr>
            <a:t>10</a:t>
          </a:r>
          <a:r>
            <a:rPr lang="tr-TR" sz="1300" kern="1200" baseline="30000" dirty="0" smtClean="0">
              <a:solidFill>
                <a:srgbClr val="000090"/>
              </a:solidFill>
            </a:rPr>
            <a:t>-3 </a:t>
          </a:r>
          <a:r>
            <a:rPr lang="tr-TR" sz="1300" kern="1200" dirty="0" smtClean="0">
              <a:solidFill>
                <a:srgbClr val="000090"/>
              </a:solidFill>
            </a:rPr>
            <a:t>M Cu(II) / 2,5 </a:t>
          </a:r>
          <a:r>
            <a:rPr lang="tr-TR" sz="1300" kern="1200" dirty="0" smtClean="0">
              <a:solidFill>
                <a:srgbClr val="000090"/>
              </a:solidFill>
              <a:sym typeface="Wingdings 2"/>
            </a:rPr>
            <a:t></a:t>
          </a:r>
          <a:r>
            <a:rPr lang="tr-TR" sz="1300" kern="1200" dirty="0" smtClean="0">
              <a:solidFill>
                <a:srgbClr val="000090"/>
              </a:solidFill>
            </a:rPr>
            <a:t>10</a:t>
          </a:r>
          <a:r>
            <a:rPr lang="tr-TR" sz="1300" kern="1200" baseline="30000" dirty="0" smtClean="0">
              <a:solidFill>
                <a:srgbClr val="000090"/>
              </a:solidFill>
            </a:rPr>
            <a:t>-3 </a:t>
          </a:r>
        </a:p>
        <a:p>
          <a:pPr lvl="0" algn="ctr" defTabSz="577850">
            <a:lnSpc>
              <a:spcPct val="90000"/>
            </a:lnSpc>
            <a:spcBef>
              <a:spcPct val="0"/>
            </a:spcBef>
            <a:spcAft>
              <a:spcPct val="35000"/>
            </a:spcAft>
          </a:pPr>
          <a:r>
            <a:rPr lang="tr-TR" sz="1300" kern="1200" dirty="0" smtClean="0">
              <a:solidFill>
                <a:srgbClr val="000090"/>
              </a:solidFill>
            </a:rPr>
            <a:t>M Nc / 0,333 M NH</a:t>
          </a:r>
          <a:r>
            <a:rPr lang="tr-TR" sz="1300" kern="1200" baseline="-25000" dirty="0" smtClean="0">
              <a:solidFill>
                <a:srgbClr val="000090"/>
              </a:solidFill>
            </a:rPr>
            <a:t>4</a:t>
          </a:r>
          <a:r>
            <a:rPr lang="tr-TR" sz="1300" kern="1200" dirty="0" smtClean="0">
              <a:solidFill>
                <a:srgbClr val="000090"/>
              </a:solidFill>
            </a:rPr>
            <a:t>Ac (1:1:1, v/v/v)] </a:t>
          </a:r>
          <a:r>
            <a:rPr lang="en-US" sz="1300" kern="1200" dirty="0" smtClean="0">
              <a:solidFill>
                <a:srgbClr val="000090"/>
              </a:solidFill>
            </a:rPr>
            <a:t> </a:t>
          </a:r>
          <a:endParaRPr lang="en-US" sz="1300" kern="1200" dirty="0">
            <a:solidFill>
              <a:srgbClr val="000090"/>
            </a:solidFill>
          </a:endParaRPr>
        </a:p>
      </dsp:txBody>
      <dsp:txXfrm>
        <a:off x="6141682" y="2278816"/>
        <a:ext cx="1817478" cy="1254500"/>
      </dsp:txXfrm>
    </dsp:sp>
  </dsp:spTree>
</dsp:drawing>
</file>

<file path=ppt/diagrams/layout1.xml><?xml version="1.0" encoding="utf-8"?>
<dgm:layoutDef xmlns:dgm="http://schemas.openxmlformats.org/drawingml/2006/diagram" xmlns:a="http://schemas.openxmlformats.org/drawingml/2006/main" uniqueId="urn:microsoft.com/office/officeart/2005/8/layout/arrow1">
  <dgm:title val=""/>
  <dgm:desc val=""/>
  <dgm:catLst>
    <dgm:cat type="relationship" pri="7000"/>
    <dgm:cat type="process" pri="32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ycle">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equ" val="2">
        <dgm:constrLst>
          <dgm:constr type="primFontSz" for="ch" ptType="node" op="equ" val="65"/>
          <dgm:constr type="w" for="ch" ptType="node" refType="w"/>
          <dgm:constr type="h" for="ch" ptType="node" refType="w" refFor="ch" refPtType="node"/>
          <dgm:constr type="sibSp" refType="w" refFor="ch" refPtType="node" fact="0.1"/>
          <dgm:constr type="diam" refType="w" refFor="ch" refPtType="node" fact="1.1"/>
        </dgm:constrLst>
      </dgm:if>
      <dgm:if name="Name11" axis="ch" ptType="node" func="cnt" op="equ" val="5">
        <dgm:constrLst>
          <dgm:constr type="primFontSz" for="ch" ptType="node" op="equ" val="65"/>
          <dgm:constr type="w" for="ch" ptType="node" refType="w"/>
          <dgm:constr type="h" for="ch" ptType="node" refType="w" refFor="ch" refPtType="node"/>
          <dgm:constr type="sibSp" refType="w" refFor="ch" refPtType="node" fact="-0.24"/>
        </dgm:constrLst>
      </dgm:if>
      <dgm:if name="Name12" axis="ch" ptType="node" func="cnt" op="equ" val="6">
        <dgm:constrLst>
          <dgm:constr type="primFontSz" for="ch" ptType="node" op="equ" val="65"/>
          <dgm:constr type="w" for="ch" ptType="node" refType="w"/>
          <dgm:constr type="h" for="ch" ptType="node" refType="w" refFor="ch" refPtType="node"/>
          <dgm:constr type="sibSp" refType="w" refFor="ch" refPtType="node" fact="-0.2"/>
        </dgm:constrLst>
      </dgm:if>
      <dgm:if name="Name13" axis="ch" ptType="node" func="cnt" op="equ" val="8">
        <dgm:constrLst>
          <dgm:constr type="primFontSz" for="ch" ptType="node" op="equ" val="65"/>
          <dgm:constr type="w" for="ch" ptType="node" refType="w"/>
          <dgm:constr type="h" for="ch" ptType="node" refType="w" refFor="ch" refPtType="node"/>
          <dgm:constr type="sibSp" refType="w" refFor="ch" refPtType="node" fact="-0.15"/>
        </dgm:constrLst>
      </dgm:if>
      <dgm:if name="Name14" axis="ch" ptType="node" func="cnt" op="equ" val="10">
        <dgm:constrLst>
          <dgm:constr type="primFontSz" for="ch" ptType="node" op="lte" val="65"/>
          <dgm:constr type="w" for="ch" ptType="node" refType="w"/>
          <dgm:constr type="h" for="ch" ptType="node" refType="w" refFor="ch" refPtType="node"/>
          <dgm:constr type="sibSp" refType="w" refFor="ch" refPtType="node" fact="-0.24"/>
        </dgm:constrLst>
      </dgm:if>
      <dgm:else name="Name15">
        <dgm:constrLst>
          <dgm:constr type="primFontSz" for="ch" ptType="node" op="equ" val="65"/>
          <dgm:constr type="w" for="ch" ptType="node" refType="w"/>
          <dgm:constr type="h" for="ch" ptType="node" refType="w" refFor="ch" refPtType="node"/>
          <dgm:constr type="sibSp" refType="w" refFor="ch" refPtType="node" fact="-0.35"/>
        </dgm:constrLst>
      </dgm:else>
    </dgm:choose>
    <dgm:ruleLst/>
    <dgm:forEach name="Name16" axis="ch" ptType="node">
      <dgm:layoutNode name="arrow">
        <dgm:varLst>
          <dgm:bulletEnabled val="1"/>
        </dgm:varLst>
        <dgm:alg type="tx"/>
        <dgm:shape xmlns:r="http://schemas.openxmlformats.org/officeDocument/2006/relationships" type="upArrow" r:blip="">
          <dgm:adjLst>
            <dgm:adj idx="2" val="0.35"/>
          </dgm:adjLst>
        </dgm:shape>
        <dgm:presOf axis="desOrSelf" ptType="node"/>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radial3">
  <dgm:title val=""/>
  <dgm:desc val=""/>
  <dgm:catLst>
    <dgm:cat type="relationship" pri="31000"/>
    <dgm:cat type="cycle" pri="1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omposite">
    <dgm:varLst>
      <dgm:chMax val="1"/>
      <dgm:dir/>
      <dgm:resizeHandles val="exact"/>
    </dgm:varLst>
    <dgm:alg type="composite">
      <dgm:param type="ar" val="1"/>
    </dgm:alg>
    <dgm:shape xmlns:r="http://schemas.openxmlformats.org/officeDocument/2006/relationships" r:blip="">
      <dgm:adjLst/>
    </dgm:shape>
    <dgm:presOf/>
    <dgm:constrLst/>
    <dgm:ruleLst/>
    <dgm:layoutNode name="radial">
      <dgm:varLst>
        <dgm:animLvl val="ctr"/>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h" for="ch" forName="centerShape" refType="h"/>
        <dgm:constr type="w" for="ch" forName="node" refType="w" fact="0.5"/>
        <dgm:constr type="h" for="ch" forName="node" refType="h" fact="0.5"/>
        <dgm:constr type="sp" refType="w" refFor="ch" refForName="node" fact="-0.2"/>
        <dgm:constr type="sibSp" refType="w" refFor="ch" refForName="node" fact="-0.2"/>
        <dgm:constr type="primFontSz" for="ch" forName="centerShape" val="65"/>
        <dgm:constr type="primFontSz" for="des" forName="node" val="65"/>
        <dgm:constr type="primFontSz" for="ch" forName="node" refType="primFontSz" refFor="ch" refForName="centerShape" op="lte"/>
      </dgm:constrLst>
      <dgm:ruleLst/>
      <dgm:forEach name="Name6" axis="ch" ptType="node" cnt="1">
        <dgm:layoutNode name="centerShape" styleLbl="vennNode1">
          <dgm:alg type="tx"/>
          <dgm:shape xmlns:r="http://schemas.openxmlformats.org/officeDocument/2006/relationships" type="ellipse"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7" axis="ch" ptType="node">
          <dgm:layoutNode name="node" styleLbl="vennNode1">
            <dgm:varLst>
              <dgm:bulletEnabled val="1"/>
            </dgm:varLst>
            <dgm:alg type="tx">
              <dgm:param type="txAnchorVertCh" val="mid"/>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vList6">
  <dgm:title val=""/>
  <dgm:desc val=""/>
  <dgm:catLst>
    <dgm:cat type="process" pri="22000"/>
    <dgm:cat type="list" pri="1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dgm:varLst>
    <dgm:alg type="lin">
      <dgm:param type="linDir" val="fromT"/>
    </dgm:alg>
    <dgm:shape xmlns:r="http://schemas.openxmlformats.org/officeDocument/2006/relationships" r:blip="">
      <dgm:adjLst/>
    </dgm:shape>
    <dgm:presOf/>
    <dgm:constrLst>
      <dgm:constr type="w" for="ch" forName="linNode" refType="w"/>
      <dgm:constr type="h" for="ch" forName="linNode" refType="h"/>
      <dgm:constr type="h" for="ch" forName="spacing" refType="h" refFor="ch" refForName="linNode" fact="0.1"/>
      <dgm:constr type="primFontSz" for="des" forName="parentShp" op="equ" val="65"/>
      <dgm:constr type="primFontSz" for="des" forName="childShp" op="equ" val="65"/>
    </dgm:constrLst>
    <dgm:ruleLst/>
    <dgm:forEach name="Name1" axis="ch" ptType="node">
      <dgm:layoutNode name="linNode">
        <dgm:choose name="Name2">
          <dgm:if name="Name3" func="var" arg="dir" op="equ" val="norm">
            <dgm:alg type="lin">
              <dgm:param type="linDir" val="fromL"/>
            </dgm:alg>
          </dgm:if>
          <dgm:else name="Name4">
            <dgm:alg type="lin">
              <dgm:param type="linDir" val="fromR"/>
            </dgm:alg>
          </dgm:else>
        </dgm:choose>
        <dgm:shape xmlns:r="http://schemas.openxmlformats.org/officeDocument/2006/relationships" r:blip="">
          <dgm:adjLst/>
        </dgm:shape>
        <dgm:presOf/>
        <dgm:choose name="Name5">
          <dgm:if name="Name6" func="var" arg="dir" op="equ" val="norm">
            <dgm:constrLst>
              <dgm:constr type="w" for="ch" forName="parentShp" refType="w" fact="0.4"/>
              <dgm:constr type="h" for="ch" forName="parentShp" refType="h"/>
              <dgm:constr type="w" for="ch" forName="childShp" refType="w" fact="0.6"/>
              <dgm:constr type="h" for="ch" forName="childShp" refType="h" refFor="ch" refForName="parentShp"/>
            </dgm:constrLst>
          </dgm:if>
          <dgm:else name="Name7">
            <dgm:constrLst>
              <dgm:constr type="w" for="ch" forName="parentShp" refType="w" fact="0.4"/>
              <dgm:constr type="h" for="ch" forName="parentShp" refType="h"/>
              <dgm:constr type="w" for="ch" forName="childShp" refType="w" fact="0.6"/>
              <dgm:constr type="h" for="ch" forName="childShp" refType="h" refFor="ch" refForName="parentShp"/>
            </dgm:constrLst>
          </dgm:else>
        </dgm:choose>
        <dgm:ruleLst/>
        <dgm:layoutNode name="parentShp" styleLbl="node1">
          <dgm:varLst>
            <dgm:bulletEnabled val="1"/>
          </dgm:varLst>
          <dgm:alg type="tx"/>
          <dgm:shape xmlns:r="http://schemas.openxmlformats.org/officeDocument/2006/relationships" type="roundRect" r:blip="">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layoutNode name="childShp" styleLbl="bgAccFollowNode1">
          <dgm:varLst>
            <dgm:bulletEnabled val="1"/>
          </dgm:varLst>
          <dgm:alg type="tx">
            <dgm:param type="stBulletLvl" val="1"/>
          </dgm:alg>
          <dgm:choose name="Name8">
            <dgm:if name="Name9" func="var" arg="dir" op="equ" val="norm">
              <dgm:shape xmlns:r="http://schemas.openxmlformats.org/officeDocument/2006/relationships" type="rightArrow" r:blip="" zOrderOff="-2">
                <dgm:adjLst>
                  <dgm:adj idx="1" val="0.75"/>
                </dgm:adjLst>
              </dgm:shape>
            </dgm:if>
            <dgm:else name="Name10">
              <dgm:shape xmlns:r="http://schemas.openxmlformats.org/officeDocument/2006/relationships" rot="180" type="rightArrow" r:blip="" zOrderOff="-2">
                <dgm:adjLst>
                  <dgm:adj idx="1" val="0.75"/>
                </dgm:adjLst>
              </dgm:shape>
            </dgm:else>
          </dgm:choose>
          <dgm:presOf axis="des" ptType="node"/>
          <dgm:constrLst>
            <dgm:constr type="secFontSz" refType="primFontSz"/>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dgm:forEach name="Name11" axis="followSib" ptType="sibTrans" cnt="1">
        <dgm:layoutNode name="spacing">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rocess5">
  <dgm:title val=""/>
  <dgm:desc val=""/>
  <dgm:catLst>
    <dgm:cat type="process" pri="17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self" func="var" arg="dir" op="equ" val="norm">
        <dgm:alg type="snake">
          <dgm:param type="grDir" val="tL"/>
          <dgm:param type="flowDir" val="row"/>
          <dgm:param type="contDir" val="revDir"/>
          <dgm:param type="bkpt" val="endCnv"/>
        </dgm:alg>
      </dgm:if>
      <dgm:else name="Name2">
        <dgm:alg type="snake">
          <dgm:param type="grDir" val="tR"/>
          <dgm:param type="flowDir" val="row"/>
          <dgm:param type="contDir" val="rev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4"/>
      <dgm:constr type="sp" refType="w" refFor="ch" refForName="sibTrans"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3.pict"/></Relationships>
</file>

<file path=ppt/drawings/drawing1.xml><?xml version="1.0" encoding="utf-8"?>
<c:userShapes xmlns:c="http://schemas.openxmlformats.org/drawingml/2006/chart">
  <cdr:relSizeAnchor xmlns:cdr="http://schemas.openxmlformats.org/drawingml/2006/chartDrawing">
    <cdr:from>
      <cdr:x>0.01222</cdr:x>
      <cdr:y>0.04491</cdr:y>
    </cdr:from>
    <cdr:to>
      <cdr:x>0.21222</cdr:x>
      <cdr:y>0.37824</cdr:y>
    </cdr:to>
    <cdr:sp macro="" textlink="">
      <cdr:nvSpPr>
        <cdr:cNvPr id="2" name="TextBox 1"/>
        <cdr:cNvSpPr txBox="1"/>
      </cdr:nvSpPr>
      <cdr:spPr>
        <a:xfrm xmlns:a="http://schemas.openxmlformats.org/drawingml/2006/main">
          <a:off x="55880" y="12319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200" b="1" i="0">
              <a:latin typeface="Times New Roman"/>
            </a:rPr>
            <a:t>A</a:t>
          </a:r>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0.17717</cdr:x>
      <cdr:y>0.3459</cdr:y>
    </cdr:to>
    <cdr:sp macro="" textlink="">
      <cdr:nvSpPr>
        <cdr:cNvPr id="2" name="TextBox 1"/>
        <cdr:cNvSpPr txBox="1"/>
      </cdr:nvSpPr>
      <cdr:spPr>
        <a:xfrm xmlns:a="http://schemas.openxmlformats.org/drawingml/2006/main">
          <a:off x="-20320" y="-236855"/>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200" b="1" i="0">
              <a:latin typeface="Times New Roman"/>
            </a:rPr>
            <a:t>A</a:t>
          </a:r>
        </a:p>
      </cdr:txBody>
    </cdr:sp>
  </cdr:relSizeAnchor>
  <cdr:relSizeAnchor xmlns:cdr="http://schemas.openxmlformats.org/drawingml/2006/chartDrawing">
    <cdr:from>
      <cdr:x>0.70276</cdr:x>
      <cdr:y>0.6541</cdr:y>
    </cdr:from>
    <cdr:to>
      <cdr:x>0.87992</cdr:x>
      <cdr:y>1</cdr:y>
    </cdr:to>
    <cdr:sp macro="" textlink="">
      <cdr:nvSpPr>
        <cdr:cNvPr id="4" name="TextBox 3"/>
        <cdr:cNvSpPr txBox="1"/>
      </cdr:nvSpPr>
      <cdr:spPr>
        <a:xfrm xmlns:a="http://schemas.openxmlformats.org/drawingml/2006/main">
          <a:off x="3627120" y="2265680"/>
          <a:ext cx="914400" cy="914400"/>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endParaRPr lang="en-US" sz="1100"/>
        </a:p>
      </cdr:txBody>
    </cdr:sp>
  </cdr:relSizeAnchor>
  <cdr:relSizeAnchor xmlns:cdr="http://schemas.openxmlformats.org/drawingml/2006/chartDrawing">
    <cdr:from>
      <cdr:x>0.74705</cdr:x>
      <cdr:y>0.85707</cdr:y>
    </cdr:from>
    <cdr:to>
      <cdr:x>0.92421</cdr:x>
      <cdr:y>1</cdr:y>
    </cdr:to>
    <cdr:sp macro="" textlink="">
      <cdr:nvSpPr>
        <cdr:cNvPr id="8" name="TextBox 7"/>
        <cdr:cNvSpPr txBox="1"/>
      </cdr:nvSpPr>
      <cdr:spPr>
        <a:xfrm xmlns:a="http://schemas.openxmlformats.org/drawingml/2006/main">
          <a:off x="3855720" y="2265680"/>
          <a:ext cx="914400" cy="377824"/>
        </a:xfrm>
        <a:prstGeom xmlns:a="http://schemas.openxmlformats.org/drawingml/2006/main" prst="rect">
          <a:avLst/>
        </a:prstGeom>
      </cdr:spPr>
      <cdr:txBody>
        <a:bodyPr xmlns:a="http://schemas.openxmlformats.org/drawingml/2006/main" wrap="none" rtlCol="0"/>
        <a:lstStyle xmlns:a="http://schemas.openxmlformats.org/drawingml/2006/main"/>
        <a:p xmlns:a="http://schemas.openxmlformats.org/drawingml/2006/main">
          <a:r>
            <a:rPr lang="en-US" sz="1000">
              <a:latin typeface="Times New Roman"/>
            </a:rPr>
            <a:t>C</a:t>
          </a:r>
          <a:r>
            <a:rPr lang="en-US" sz="1000" baseline="-25000">
              <a:latin typeface="Times New Roman"/>
            </a:rPr>
            <a:t>ponceau 4R</a:t>
          </a:r>
          <a:r>
            <a:rPr lang="en-US" sz="1000">
              <a:latin typeface="Times New Roman"/>
              <a:ea typeface="+mn-ea"/>
              <a:cs typeface="+mn-cs"/>
              <a:sym typeface="Symbol"/>
            </a:rPr>
            <a:t></a:t>
          </a:r>
          <a:r>
            <a:rPr lang="en-US" sz="1000">
              <a:latin typeface="Times New Roman"/>
              <a:ea typeface="+mn-ea"/>
              <a:cs typeface="+mn-cs"/>
            </a:rPr>
            <a:t>10</a:t>
          </a:r>
          <a:r>
            <a:rPr lang="en-US" sz="1000" baseline="30000">
              <a:latin typeface="Times New Roman"/>
              <a:ea typeface="+mn-ea"/>
              <a:cs typeface="+mn-cs"/>
            </a:rPr>
            <a:t>6</a:t>
          </a:r>
          <a:r>
            <a:rPr lang="en-US" sz="1000">
              <a:latin typeface="Times New Roman"/>
              <a:ea typeface="+mn-ea"/>
              <a:cs typeface="+mn-cs"/>
            </a:rPr>
            <a:t> (M)</a:t>
          </a:r>
          <a:r>
            <a:rPr lang="en-US" sz="1000">
              <a:latin typeface="Times New Roman"/>
            </a:rPr>
            <a:t> </a:t>
          </a:r>
          <a:r>
            <a:rPr lang="en-US" sz="1000" baseline="0">
              <a:latin typeface="Times New Roman"/>
            </a:rPr>
            <a:t> </a:t>
          </a:r>
          <a:endParaRPr lang="en-US" sz="1000">
            <a:latin typeface="Times New Roman"/>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5DE285B-AF2C-5E4E-AD83-B73ACFC14E17}" type="datetimeFigureOut">
              <a:rPr lang="en-US" smtClean="0"/>
              <a:pPr/>
              <a:t>8/14/15</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497686C1-9057-5148-8583-B8DB53EE56F3}" type="slidenum">
              <a:rPr lang="en-US" smtClean="0"/>
              <a:pPr/>
              <a:t>‹#›</a:t>
            </a:fld>
            <a:endParaRPr 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072F7D0-3E4B-9244-ABC2-B1367FCB11D9}" type="datetimeFigureOut">
              <a:rPr lang="en-US" smtClean="0"/>
              <a:pPr/>
              <a:t>8/14/15</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308A347-0997-E44F-84C3-0490CC9B8FD3}" type="slidenum">
              <a:rPr lang="en-US" smtClean="0"/>
              <a:pPr/>
              <a:t>‹#›</a:t>
            </a:fld>
            <a:endParaRPr lang="en-US"/>
          </a:p>
        </p:txBody>
      </p:sp>
    </p:spTree>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308A347-0997-E44F-84C3-0490CC9B8FD3}" type="slidenum">
              <a:rPr lang="en-US" smtClean="0"/>
              <a:pPr/>
              <a:t>24</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tr-TR"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r>
              <a:rPr lang="tr-TR" smtClean="0"/>
              <a:t>18/08/15</a:t>
            </a:r>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sz="1800" kern="1200">
              <a:solidFill>
                <a:schemeClr val="lt1"/>
              </a:solidFill>
              <a:latin typeface="+mn-lt"/>
              <a:ea typeface="+mn-ea"/>
              <a:cs typeface="+mn-cs"/>
            </a:endParaRP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1" name="Rectangle 10"/>
          <p:cNvSpPr/>
          <p:nvPr/>
        </p:nvSpPr>
        <p:spPr>
          <a:xfrm>
            <a:off x="4624388" y="228600"/>
            <a:ext cx="2057400" cy="2039112"/>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6802438" y="2377440"/>
            <a:ext cx="2057400" cy="20391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p:spTree>
      <p:nvGrpSpPr>
        <p:cNvPr id="1" name=""/>
        <p:cNvGrpSpPr/>
        <p:nvPr/>
      </p:nvGrpSpPr>
      <p:grpSpPr>
        <a:xfrm>
          <a:off x="0" y="0"/>
          <a:ext cx="0" cy="0"/>
          <a:chOff x="0" y="0"/>
          <a:chExt cx="0" cy="0"/>
        </a:xfrm>
      </p:grpSpPr>
      <p:sp>
        <p:nvSpPr>
          <p:cNvPr id="7" name="Rectangle 6"/>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4" name="Date Placeholder 3"/>
          <p:cNvSpPr>
            <a:spLocks noGrp="1"/>
          </p:cNvSpPr>
          <p:nvPr>
            <p:ph type="dt" sz="half" idx="10"/>
          </p:nvPr>
        </p:nvSpPr>
        <p:spPr/>
        <p:txBody>
          <a:bodyPr/>
          <a:lstStyle/>
          <a:p>
            <a:r>
              <a:rPr lang="tr-TR" smtClean="0"/>
              <a:t>18/08/15</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BDE9DA-48F0-8441-8A25-D9E099A1E8D6}"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Rectangle 9"/>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Content, Al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8474" y="134471"/>
            <a:ext cx="7556313" cy="995082"/>
          </a:xfrm>
        </p:spPr>
        <p:txBody>
          <a:bodyPr anchor="b" anchorCtr="0"/>
          <a:lstStyle/>
          <a:p>
            <a:r>
              <a:rPr lang="tr-TR" smtClean="0"/>
              <a:t>Click to edit Master title style</a:t>
            </a:r>
            <a:endParaRP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4" name="Date Placeholder 3"/>
          <p:cNvSpPr>
            <a:spLocks noGrp="1"/>
          </p:cNvSpPr>
          <p:nvPr>
            <p:ph type="dt" sz="half" idx="10"/>
          </p:nvPr>
        </p:nvSpPr>
        <p:spPr/>
        <p:txBody>
          <a:bodyPr/>
          <a:lstStyle/>
          <a:p>
            <a:r>
              <a:rPr lang="tr-TR" smtClean="0"/>
              <a:t>18/08/15</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BDE9DA-48F0-8441-8A25-D9E099A1E8D6}" type="slidenum">
              <a:rPr lang="en-US" smtClean="0"/>
              <a:pPr/>
              <a:t>‹#›</a:t>
            </a:fld>
            <a:endParaRPr lang="en-US"/>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10" name="Text Placeholder 3"/>
          <p:cNvSpPr>
            <a:spLocks noGrp="1"/>
          </p:cNvSpPr>
          <p:nvPr>
            <p:ph type="body" sz="half" idx="2"/>
          </p:nvPr>
        </p:nvSpPr>
        <p:spPr>
          <a:xfrm>
            <a:off x="498518" y="1129553"/>
            <a:ext cx="7558960" cy="774700"/>
          </a:xfrm>
        </p:spPr>
        <p:txBody>
          <a:bodyPr vert="horz" lIns="91440" tIns="45720" rIns="91440" bIns="45720" rtlCol="0" anchor="t" anchorCtr="0">
            <a:noAutofit/>
          </a:bodyPr>
          <a:lstStyle>
            <a:lvl1pPr marL="0" indent="0">
              <a:buNone/>
              <a:defRPr kumimoji="0" sz="2400" b="0" i="0" u="none" strike="noStrike" kern="1200" cap="none" spc="0" normalizeH="0" baseline="0">
                <a:ln>
                  <a:noFill/>
                </a:ln>
                <a:solidFill>
                  <a:schemeClr val="accent3"/>
                </a:solidFill>
                <a:effectLst/>
                <a:uLnTx/>
                <a:uFillTx/>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ct val="0"/>
              </a:spcBef>
              <a:spcAft>
                <a:spcPts val="0"/>
              </a:spcAft>
              <a:buClrTx/>
              <a:buSzTx/>
              <a:buFontTx/>
              <a:buNone/>
              <a:tabLst/>
              <a:defRPr/>
            </a:pPr>
            <a:r>
              <a:rPr lang="tr-TR"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Slide with 2 Pictures">
    <p:spTree>
      <p:nvGrpSpPr>
        <p:cNvPr id="1" name=""/>
        <p:cNvGrpSpPr/>
        <p:nvPr/>
      </p:nvGrpSpPr>
      <p:grpSpPr>
        <a:xfrm>
          <a:off x="0" y="0"/>
          <a:ext cx="0" cy="0"/>
          <a:chOff x="0" y="0"/>
          <a:chExt cx="0" cy="0"/>
        </a:xfrm>
      </p:grpSpPr>
      <p:sp>
        <p:nvSpPr>
          <p:cNvPr id="2" name="Title 1"/>
          <p:cNvSpPr>
            <a:spLocks noGrp="1"/>
          </p:cNvSpPr>
          <p:nvPr>
            <p:ph type="ctrTitle"/>
          </p:nvPr>
        </p:nvSpPr>
        <p:spPr>
          <a:xfrm>
            <a:off x="4800600" y="4624668"/>
            <a:ext cx="4038600" cy="933450"/>
          </a:xfrm>
        </p:spPr>
        <p:txBody>
          <a:bodyPr>
            <a:normAutofit/>
          </a:bodyPr>
          <a:lstStyle>
            <a:lvl1pPr>
              <a:defRPr sz="2800"/>
            </a:lvl1pPr>
          </a:lstStyle>
          <a:p>
            <a:r>
              <a:rPr lang="tr-TR" smtClean="0"/>
              <a:t>Click to edit Master title style</a:t>
            </a:r>
            <a:endParaRPr/>
          </a:p>
        </p:txBody>
      </p:sp>
      <p:sp>
        <p:nvSpPr>
          <p:cNvPr id="3" name="Subtitle 2"/>
          <p:cNvSpPr>
            <a:spLocks noGrp="1"/>
          </p:cNvSpPr>
          <p:nvPr>
            <p:ph type="subTitle" idx="1"/>
          </p:nvPr>
        </p:nvSpPr>
        <p:spPr>
          <a:xfrm>
            <a:off x="4800600" y="5562599"/>
            <a:ext cx="4038600" cy="748553"/>
          </a:xfrm>
        </p:spPr>
        <p:txBody>
          <a:bodyPr>
            <a:normAutofit/>
          </a:bodyPr>
          <a:lstStyle>
            <a:lvl1pPr marL="0" indent="0" algn="l">
              <a:spcBef>
                <a:spcPts val="300"/>
              </a:spcBef>
              <a:buNone/>
              <a:defRPr sz="1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Click to edit Master subtitle style</a:t>
            </a:r>
            <a:endParaRPr/>
          </a:p>
        </p:txBody>
      </p:sp>
      <p:sp>
        <p:nvSpPr>
          <p:cNvPr id="4" name="Date Placeholder 3"/>
          <p:cNvSpPr>
            <a:spLocks noGrp="1"/>
          </p:cNvSpPr>
          <p:nvPr>
            <p:ph type="dt" sz="half" idx="10"/>
          </p:nvPr>
        </p:nvSpPr>
        <p:spPr>
          <a:xfrm>
            <a:off x="4800600" y="6425640"/>
            <a:ext cx="1232647" cy="365125"/>
          </a:xfrm>
        </p:spPr>
        <p:txBody>
          <a:bodyPr/>
          <a:lstStyle>
            <a:lvl1pPr algn="l">
              <a:defRPr/>
            </a:lvl1pPr>
          </a:lstStyle>
          <a:p>
            <a:r>
              <a:rPr lang="tr-TR" smtClean="0"/>
              <a:t>18/08/15</a:t>
            </a:r>
            <a:endParaRPr lang="en-US"/>
          </a:p>
        </p:txBody>
      </p:sp>
      <p:sp>
        <p:nvSpPr>
          <p:cNvPr id="5" name="Footer Placeholder 4"/>
          <p:cNvSpPr>
            <a:spLocks noGrp="1"/>
          </p:cNvSpPr>
          <p:nvPr>
            <p:ph type="ftr" sz="quarter" idx="11"/>
          </p:nvPr>
        </p:nvSpPr>
        <p:spPr>
          <a:xfrm>
            <a:off x="6311153" y="6425640"/>
            <a:ext cx="2617694" cy="365125"/>
          </a:xfrm>
        </p:spPr>
        <p:txBody>
          <a:bodyPr/>
          <a:lstStyle>
            <a:lvl1pPr algn="r">
              <a:defRPr/>
            </a:lvl1pPr>
          </a:lstStyle>
          <a:p>
            <a:endParaRPr lang="en-US"/>
          </a:p>
        </p:txBody>
      </p:sp>
      <p:sp>
        <p:nvSpPr>
          <p:cNvPr id="7" name="Rectangle 6"/>
          <p:cNvSpPr/>
          <p:nvPr/>
        </p:nvSpPr>
        <p:spPr>
          <a:xfrm>
            <a:off x="282575" y="228600"/>
            <a:ext cx="4235450" cy="418795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Rectangle 7"/>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Rectangle 9"/>
          <p:cNvSpPr/>
          <p:nvPr/>
        </p:nvSpPr>
        <p:spPr>
          <a:xfrm>
            <a:off x="4624388" y="237744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3" name="Picture Placeholder 12"/>
          <p:cNvSpPr>
            <a:spLocks noGrp="1"/>
          </p:cNvSpPr>
          <p:nvPr>
            <p:ph type="pic" sz="quarter" idx="12"/>
          </p:nvPr>
        </p:nvSpPr>
        <p:spPr>
          <a:xfrm>
            <a:off x="4624388" y="228600"/>
            <a:ext cx="2057400" cy="2039112"/>
          </a:xfrm>
        </p:spPr>
        <p:txBody>
          <a:bodyPr/>
          <a:lstStyle>
            <a:lvl1pPr>
              <a:buNone/>
              <a:defRPr/>
            </a:lvl1pPr>
          </a:lstStyle>
          <a:p>
            <a:r>
              <a:rPr lang="tr-TR" smtClean="0"/>
              <a:t>Click icon to add picture</a:t>
            </a:r>
            <a:endParaRPr/>
          </a:p>
        </p:txBody>
      </p:sp>
      <p:sp>
        <p:nvSpPr>
          <p:cNvPr id="14" name="Picture Placeholder 12"/>
          <p:cNvSpPr>
            <a:spLocks noGrp="1"/>
          </p:cNvSpPr>
          <p:nvPr>
            <p:ph type="pic" sz="quarter" idx="13"/>
          </p:nvPr>
        </p:nvSpPr>
        <p:spPr>
          <a:xfrm>
            <a:off x="6802438" y="2377440"/>
            <a:ext cx="2057400" cy="2039112"/>
          </a:xfrm>
        </p:spPr>
        <p:txBody>
          <a:bodyPr/>
          <a:lstStyle>
            <a:lvl1pPr>
              <a:buNone/>
              <a:defRPr/>
            </a:lvl1pPr>
          </a:lstStyle>
          <a:p>
            <a:r>
              <a:rPr lang="tr-TR" smtClean="0"/>
              <a:t>Click icon to add picture</a:t>
            </a:r>
            <a:endParaRPr/>
          </a:p>
        </p:txBody>
      </p:sp>
      <p:sp>
        <p:nvSpPr>
          <p:cNvPr id="16" name="Text Placeholder 3"/>
          <p:cNvSpPr>
            <a:spLocks noGrp="1"/>
          </p:cNvSpPr>
          <p:nvPr>
            <p:ph type="body" sz="half" idx="2"/>
          </p:nvPr>
        </p:nvSpPr>
        <p:spPr>
          <a:xfrm>
            <a:off x="857250" y="1779494"/>
            <a:ext cx="3086100" cy="2040905"/>
          </a:xfrm>
        </p:spPr>
        <p:txBody>
          <a:bodyPr lIns="45720" tIns="45720" rIns="45720" anchor="t">
            <a:noAutofit/>
          </a:bodyPr>
          <a:lstStyle>
            <a:lvl1pPr marL="0" indent="0" algn="ctr">
              <a:buNone/>
              <a:defRPr sz="4600">
                <a:solidFill>
                  <a:schemeClr val="bg1"/>
                </a:solidFill>
              </a:defRPr>
            </a:lvl1pPr>
            <a:lvl2pPr>
              <a:defRPr sz="1200"/>
            </a:lvl2pPr>
            <a:lvl3pPr>
              <a:defRPr sz="1000"/>
            </a:lvl3pPr>
            <a:lvl4pPr>
              <a:defRPr sz="900"/>
            </a:lvl4pPr>
            <a:lvl5pPr>
              <a:defRPr sz="900"/>
            </a:lvl5pPr>
          </a:lstStyle>
          <a:p>
            <a:pPr lvl="0" eaLnBrk="1" latinLnBrk="0" hangingPunct="1"/>
            <a:r>
              <a:rPr kumimoji="0" lang="tr-TR" smtClean="0"/>
              <a:t>Click to edit Master text styles</a:t>
            </a:r>
          </a:p>
        </p:txBody>
      </p:sp>
      <p:sp>
        <p:nvSpPr>
          <p:cNvPr id="15" name="TextBox 14"/>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secHead" preserve="1">
  <p:cSld name="Section Header">
    <p:spTree>
      <p:nvGrpSpPr>
        <p:cNvPr id="1" name=""/>
        <p:cNvGrpSpPr/>
        <p:nvPr/>
      </p:nvGrpSpPr>
      <p:grpSpPr>
        <a:xfrm>
          <a:off x="0" y="0"/>
          <a:ext cx="0" cy="0"/>
          <a:chOff x="0" y="0"/>
          <a:chExt cx="0" cy="0"/>
        </a:xfrm>
      </p:grpSpPr>
      <p:sp>
        <p:nvSpPr>
          <p:cNvPr id="7" name="Rectangle 6"/>
          <p:cNvSpPr/>
          <p:nvPr/>
        </p:nvSpPr>
        <p:spPr>
          <a:xfrm>
            <a:off x="658907" y="228600"/>
            <a:ext cx="820093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2286000" y="3124200"/>
            <a:ext cx="5638800" cy="1362075"/>
          </a:xfrm>
        </p:spPr>
        <p:txBody>
          <a:bodyPr anchor="b" anchorCtr="0">
            <a:normAutofit/>
          </a:bodyPr>
          <a:lstStyle>
            <a:lvl1pPr algn="l">
              <a:defRPr sz="3200" b="0" cap="none" baseline="0">
                <a:solidFill>
                  <a:schemeClr val="bg1"/>
                </a:solidFill>
              </a:defRPr>
            </a:lvl1pPr>
          </a:lstStyle>
          <a:p>
            <a:r>
              <a:rPr lang="tr-TR" smtClean="0"/>
              <a:t>Click to edit Master title style</a:t>
            </a:r>
            <a:endParaRPr/>
          </a:p>
        </p:txBody>
      </p:sp>
      <p:sp>
        <p:nvSpPr>
          <p:cNvPr id="3" name="Text Placeholder 2"/>
          <p:cNvSpPr>
            <a:spLocks noGrp="1"/>
          </p:cNvSpPr>
          <p:nvPr>
            <p:ph type="body" idx="1"/>
          </p:nvPr>
        </p:nvSpPr>
        <p:spPr>
          <a:xfrm>
            <a:off x="2286000" y="4495800"/>
            <a:ext cx="5638800" cy="1500187"/>
          </a:xfrm>
        </p:spPr>
        <p:txBody>
          <a:bodyPr anchor="t" anchorCtr="0">
            <a:normAutofit/>
          </a:bodyPr>
          <a:lstStyle>
            <a:lvl1pPr marL="0" indent="0">
              <a:spcBef>
                <a:spcPts val="300"/>
              </a:spcBef>
              <a:buNone/>
              <a:defRPr sz="1400" cap="none" baseline="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a:xfrm>
            <a:off x="658906" y="6248774"/>
            <a:ext cx="1474694" cy="365125"/>
          </a:xfrm>
        </p:spPr>
        <p:txBody>
          <a:bodyPr/>
          <a:lstStyle>
            <a:lvl1pPr algn="l">
              <a:defRPr>
                <a:solidFill>
                  <a:schemeClr val="bg1"/>
                </a:solidFill>
              </a:defRPr>
            </a:lvl1pPr>
          </a:lstStyle>
          <a:p>
            <a:r>
              <a:rPr lang="tr-TR" smtClean="0"/>
              <a:t>18/08/15</a:t>
            </a:r>
            <a:endParaRPr lang="en-US"/>
          </a:p>
        </p:txBody>
      </p:sp>
      <p:sp>
        <p:nvSpPr>
          <p:cNvPr id="5" name="Footer Placeholder 4"/>
          <p:cNvSpPr>
            <a:spLocks noGrp="1"/>
          </p:cNvSpPr>
          <p:nvPr>
            <p:ph type="ftr" sz="quarter" idx="11"/>
          </p:nvPr>
        </p:nvSpPr>
        <p:spPr>
          <a:xfrm>
            <a:off x="2286000" y="6248774"/>
            <a:ext cx="5638800" cy="365125"/>
          </a:xfrm>
        </p:spPr>
        <p:txBody>
          <a:bodyPr/>
          <a:lstStyle>
            <a:lvl1pPr>
              <a:defRPr>
                <a:solidFill>
                  <a:schemeClr val="bg1"/>
                </a:solidFill>
              </a:defRPr>
            </a:lvl1pPr>
          </a:lstStyle>
          <a:p>
            <a:endParaRPr lang="en-US"/>
          </a:p>
        </p:txBody>
      </p:sp>
      <p:sp>
        <p:nvSpPr>
          <p:cNvPr id="6" name="Slide Number Placeholder 5"/>
          <p:cNvSpPr>
            <a:spLocks noGrp="1"/>
          </p:cNvSpPr>
          <p:nvPr>
            <p:ph type="sldNum" sz="quarter" idx="12"/>
          </p:nvPr>
        </p:nvSpPr>
        <p:spPr>
          <a:xfrm>
            <a:off x="8305800" y="6248774"/>
            <a:ext cx="554038" cy="365125"/>
          </a:xfrm>
        </p:spPr>
        <p:txBody>
          <a:bodyPr/>
          <a:lstStyle/>
          <a:p>
            <a:fld id="{64BDE9DA-48F0-8441-8A25-D9E099A1E8D6}" type="slidenum">
              <a:rPr lang="en-US" smtClean="0"/>
              <a:pPr/>
              <a:t>‹#›</a:t>
            </a:fld>
            <a:endParaRPr lang="en-US"/>
          </a:p>
        </p:txBody>
      </p:sp>
      <p:sp>
        <p:nvSpPr>
          <p:cNvPr id="8" name="TextBox 7"/>
          <p:cNvSpPr txBox="1"/>
          <p:nvPr/>
        </p:nvSpPr>
        <p:spPr>
          <a:xfrm>
            <a:off x="2003612" y="3110754"/>
            <a:ext cx="260909" cy="615553"/>
          </a:xfrm>
          <a:prstGeom prst="rect">
            <a:avLst/>
          </a:prstGeom>
          <a:noFill/>
        </p:spPr>
        <p:txBody>
          <a:bodyPr wrap="square" lIns="0" tIns="0" rIns="0" bIns="0" rtlCol="0">
            <a:spAutoFit/>
          </a:bodyPr>
          <a:lstStyle/>
          <a:p>
            <a:r>
              <a:rPr sz="4000" b="1">
                <a:solidFill>
                  <a:schemeClr val="accent1">
                    <a:lumMod val="60000"/>
                    <a:lumOff val="40000"/>
                  </a:schemeClr>
                </a:solidFill>
              </a:rPr>
              <a:t>+</a:t>
            </a:r>
          </a:p>
        </p:txBody>
      </p:sp>
      <p:sp>
        <p:nvSpPr>
          <p:cNvPr id="9" name="Rectangle 8"/>
          <p:cNvSpPr/>
          <p:nvPr/>
        </p:nvSpPr>
        <p:spPr>
          <a:xfrm>
            <a:off x="285750" y="228600"/>
            <a:ext cx="212725" cy="6345238"/>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wo Content">
    <p:spTree>
      <p:nvGrpSpPr>
        <p:cNvPr id="1" name=""/>
        <p:cNvGrpSpPr/>
        <p:nvPr/>
      </p:nvGrpSpPr>
      <p:grpSpPr>
        <a:xfrm>
          <a:off x="0" y="0"/>
          <a:ext cx="0" cy="0"/>
          <a:chOff x="0" y="0"/>
          <a:chExt cx="0" cy="0"/>
        </a:xfrm>
      </p:grpSpPr>
      <p:sp>
        <p:nvSpPr>
          <p:cNvPr id="11" name="Rectangle 10"/>
          <p:cNvSpPr/>
          <p:nvPr/>
        </p:nvSpPr>
        <p:spPr>
          <a:xfrm>
            <a:off x="8210550" y="282574"/>
            <a:ext cx="642097"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Rectangle 11"/>
          <p:cNvSpPr/>
          <p:nvPr/>
        </p:nvSpPr>
        <p:spPr>
          <a:xfrm>
            <a:off x="8068235" y="282574"/>
            <a:ext cx="91440" cy="16002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sz="half" idx="1"/>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4" name="Content Placeholder 3"/>
          <p:cNvSpPr>
            <a:spLocks noGrp="1"/>
          </p:cNvSpPr>
          <p:nvPr>
            <p:ph sz="half" idx="2"/>
          </p:nvPr>
        </p:nvSpPr>
        <p:spPr>
          <a:xfrm>
            <a:off x="439987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5" name="Date Placeholder 4"/>
          <p:cNvSpPr>
            <a:spLocks noGrp="1"/>
          </p:cNvSpPr>
          <p:nvPr>
            <p:ph type="dt" sz="half" idx="10"/>
          </p:nvPr>
        </p:nvSpPr>
        <p:spPr/>
        <p:txBody>
          <a:bodyPr/>
          <a:lstStyle/>
          <a:p>
            <a:r>
              <a:rPr lang="tr-TR" smtClean="0"/>
              <a:t>18/08/15</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BDE9DA-48F0-8441-8A25-D9E099A1E8D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Comparison">
    <p:spTree>
      <p:nvGrpSpPr>
        <p:cNvPr id="1" name=""/>
        <p:cNvGrpSpPr/>
        <p:nvPr/>
      </p:nvGrpSpPr>
      <p:grpSpPr>
        <a:xfrm>
          <a:off x="0" y="0"/>
          <a:ext cx="0" cy="0"/>
          <a:chOff x="0" y="0"/>
          <a:chExt cx="0" cy="0"/>
        </a:xfrm>
      </p:grpSpPr>
      <p:sp>
        <p:nvSpPr>
          <p:cNvPr id="10" name="Rectangle 9"/>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TextBox 11"/>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lvl1pPr>
              <a:defRPr/>
            </a:lvl1pPr>
          </a:lstStyle>
          <a:p>
            <a:r>
              <a:rPr lang="tr-TR" smtClean="0"/>
              <a:t>Click to edit Master title style</a:t>
            </a:r>
            <a:endParaRPr/>
          </a:p>
        </p:txBody>
      </p:sp>
      <p:sp>
        <p:nvSpPr>
          <p:cNvPr id="4" name="Content Placeholder 3"/>
          <p:cNvSpPr>
            <a:spLocks noGrp="1"/>
          </p:cNvSpPr>
          <p:nvPr>
            <p:ph sz="half" idx="2"/>
          </p:nvPr>
        </p:nvSpPr>
        <p:spPr>
          <a:xfrm>
            <a:off x="497541"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6" name="Content Placeholder 5"/>
          <p:cNvSpPr>
            <a:spLocks noGrp="1"/>
          </p:cNvSpPr>
          <p:nvPr>
            <p:ph sz="quarter" idx="4"/>
          </p:nvPr>
        </p:nvSpPr>
        <p:spPr>
          <a:xfrm>
            <a:off x="4399878" y="2447365"/>
            <a:ext cx="3657600" cy="3678797"/>
          </a:xfrm>
        </p:spPr>
        <p:txBody>
          <a:bodyPr>
            <a:normAutofit/>
          </a:bodyPr>
          <a:lstStyle>
            <a:lvl1pPr>
              <a:defRPr sz="1800"/>
            </a:lvl1pPr>
            <a:lvl2pPr>
              <a:defRPr sz="1800"/>
            </a:lvl2pPr>
            <a:lvl3pPr>
              <a:defRPr sz="1800"/>
            </a:lvl3pPr>
            <a:lvl4pPr>
              <a:defRPr sz="1800"/>
            </a:lvl4pPr>
            <a:lvl5pPr>
              <a:defRPr sz="1800"/>
            </a:lvl5pPr>
            <a:lvl6pPr>
              <a:defRPr sz="1600"/>
            </a:lvl6pPr>
            <a:lvl7pPr>
              <a:defRPr sz="1600"/>
            </a:lvl7pPr>
            <a:lvl8pPr>
              <a:defRPr sz="1600"/>
            </a:lvl8pPr>
            <a:lvl9pPr>
              <a:defRP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7" name="Date Placeholder 6"/>
          <p:cNvSpPr>
            <a:spLocks noGrp="1"/>
          </p:cNvSpPr>
          <p:nvPr>
            <p:ph type="dt" sz="half" idx="10"/>
          </p:nvPr>
        </p:nvSpPr>
        <p:spPr/>
        <p:txBody>
          <a:bodyPr/>
          <a:lstStyle/>
          <a:p>
            <a:r>
              <a:rPr lang="tr-TR" smtClean="0"/>
              <a:t>18/08/15</a:t>
            </a:r>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4BDE9DA-48F0-8441-8A25-D9E099A1E8D6}" type="slidenum">
              <a:rPr lang="en-US" smtClean="0"/>
              <a:pPr/>
              <a:t>‹#›</a:t>
            </a:fld>
            <a:endParaRPr lang="en-US"/>
          </a:p>
        </p:txBody>
      </p:sp>
      <p:sp>
        <p:nvSpPr>
          <p:cNvPr id="3" name="Text Placeholder 2"/>
          <p:cNvSpPr>
            <a:spLocks noGrp="1"/>
          </p:cNvSpPr>
          <p:nvPr>
            <p:ph type="body" idx="1"/>
          </p:nvPr>
        </p:nvSpPr>
        <p:spPr>
          <a:xfrm>
            <a:off x="497541" y="2070847"/>
            <a:ext cx="3657600" cy="322729"/>
          </a:xfrm>
          <a:prstGeom prst="rect">
            <a:avLst/>
          </a:prstGeom>
          <a:solidFill>
            <a:schemeClr val="accent3"/>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
        <p:nvSpPr>
          <p:cNvPr id="5" name="Text Placeholder 4"/>
          <p:cNvSpPr>
            <a:spLocks noGrp="1"/>
          </p:cNvSpPr>
          <p:nvPr>
            <p:ph type="body" sz="quarter" idx="3"/>
          </p:nvPr>
        </p:nvSpPr>
        <p:spPr>
          <a:xfrm>
            <a:off x="4399878" y="2070847"/>
            <a:ext cx="3657600" cy="322729"/>
          </a:xfrm>
          <a:prstGeom prst="rect">
            <a:avLst/>
          </a:prstGeom>
          <a:solidFill>
            <a:schemeClr val="accent3">
              <a:lumMod val="60000"/>
              <a:lumOff val="40000"/>
            </a:schemeClr>
          </a:solidFill>
        </p:spPr>
        <p:txBody>
          <a:bodyPr tIns="0" bIns="0" anchor="ctr" anchorCtr="0">
            <a:noAutofit/>
          </a:bodyPr>
          <a:lstStyle>
            <a:lvl1pPr marL="0" indent="0" algn="ctr">
              <a:spcBef>
                <a:spcPts val="0"/>
              </a:spcBef>
              <a:buNone/>
              <a:defRPr sz="18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Click to edit Master text styles</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Content, Top and Bottom">
    <p:spTree>
      <p:nvGrpSpPr>
        <p:cNvPr id="1" name=""/>
        <p:cNvGrpSpPr/>
        <p:nvPr/>
      </p:nvGrpSpPr>
      <p:grpSpPr>
        <a:xfrm>
          <a:off x="0" y="0"/>
          <a:ext cx="0" cy="0"/>
          <a:chOff x="0" y="0"/>
          <a:chExt cx="0" cy="0"/>
        </a:xfrm>
      </p:grpSpPr>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sz="half" idx="1"/>
          </p:nvPr>
        </p:nvSpPr>
        <p:spPr>
          <a:xfrm>
            <a:off x="498517" y="1985963"/>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5" name="Date Placeholder 4"/>
          <p:cNvSpPr>
            <a:spLocks noGrp="1"/>
          </p:cNvSpPr>
          <p:nvPr>
            <p:ph type="dt" sz="half" idx="10"/>
          </p:nvPr>
        </p:nvSpPr>
        <p:spPr/>
        <p:txBody>
          <a:bodyPr/>
          <a:lstStyle/>
          <a:p>
            <a:r>
              <a:rPr lang="tr-TR" smtClean="0"/>
              <a:t>18/08/15</a:t>
            </a:r>
            <a:endParaRPr lang="en-US"/>
          </a:p>
        </p:txBody>
      </p:sp>
      <p:sp>
        <p:nvSpPr>
          <p:cNvPr id="6" name="Footer Placeholder 5"/>
          <p:cNvSpPr>
            <a:spLocks noGrp="1"/>
          </p:cNvSpPr>
          <p:nvPr>
            <p:ph type="ftr" sz="quarter" idx="11"/>
          </p:nvPr>
        </p:nvSpPr>
        <p:spPr/>
        <p:txBody>
          <a:bodyPr/>
          <a:lstStyle/>
          <a:p>
            <a:endParaRPr lang="en-US"/>
          </a:p>
        </p:txBody>
      </p:sp>
      <p:sp>
        <p:nvSpPr>
          <p:cNvPr id="13" name="Content Placeholder 2"/>
          <p:cNvSpPr>
            <a:spLocks noGrp="1"/>
          </p:cNvSpPr>
          <p:nvPr>
            <p:ph sz="half" idx="14"/>
          </p:nvPr>
        </p:nvSpPr>
        <p:spPr>
          <a:xfrm>
            <a:off x="498517" y="4164965"/>
            <a:ext cx="7569157"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14" name="Rectangle 13"/>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5" name="Slide Number Placeholder 6"/>
          <p:cNvSpPr>
            <a:spLocks noGrp="1"/>
          </p:cNvSpPr>
          <p:nvPr>
            <p:ph type="sldNum" sz="quarter" idx="12"/>
          </p:nvPr>
        </p:nvSpPr>
        <p:spPr>
          <a:xfrm>
            <a:off x="8305800" y="242234"/>
            <a:ext cx="554038" cy="365125"/>
          </a:xfrm>
        </p:spPr>
        <p:txBody>
          <a:bodyPr/>
          <a:lstStyle/>
          <a:p>
            <a:fld id="{64BDE9DA-48F0-8441-8A25-D9E099A1E8D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tr-TR" smtClean="0"/>
              <a:t>Click to edit Master title style</a:t>
            </a:r>
            <a:endParaRPr/>
          </a:p>
        </p:txBody>
      </p:sp>
      <p:sp>
        <p:nvSpPr>
          <p:cNvPr id="3"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5" name="Date Placeholder 4"/>
          <p:cNvSpPr>
            <a:spLocks noGrp="1"/>
          </p:cNvSpPr>
          <p:nvPr>
            <p:ph type="dt" sz="half" idx="10"/>
          </p:nvPr>
        </p:nvSpPr>
        <p:spPr/>
        <p:txBody>
          <a:bodyPr/>
          <a:lstStyle/>
          <a:p>
            <a:r>
              <a:rPr lang="tr-TR" smtClean="0"/>
              <a:t>18/08/15</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BDE9DA-48F0-8441-8A25-D9E099A1E8D6}" type="slidenum">
              <a:rPr lang="en-US" smtClean="0"/>
              <a:pPr/>
              <a:t>‹#›</a:t>
            </a:fld>
            <a:endParaRPr lang="en-US"/>
          </a:p>
        </p:txBody>
      </p:sp>
      <p:sp>
        <p:nvSpPr>
          <p:cNvPr id="11" name="Content Placeholder 2"/>
          <p:cNvSpPr>
            <a:spLocks noGrp="1"/>
          </p:cNvSpPr>
          <p:nvPr>
            <p:ph sz="half" idx="15"/>
          </p:nvPr>
        </p:nvSpPr>
        <p:spPr>
          <a:xfrm>
            <a:off x="498518" y="1985963"/>
            <a:ext cx="3657600" cy="414020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13"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4 Content">
    <p:spTree>
      <p:nvGrpSpPr>
        <p:cNvPr id="1" name=""/>
        <p:cNvGrpSpPr/>
        <p:nvPr/>
      </p:nvGrpSpPr>
      <p:grpSpPr>
        <a:xfrm>
          <a:off x="0" y="0"/>
          <a:ext cx="0" cy="0"/>
          <a:chOff x="0" y="0"/>
          <a:chExt cx="0" cy="0"/>
        </a:xfrm>
      </p:grpSpPr>
      <p:sp>
        <p:nvSpPr>
          <p:cNvPr id="8" name="Rectangle 7"/>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tr-TR" smtClean="0"/>
              <a:t>Click to edit Master title style</a:t>
            </a:r>
            <a:endParaRPr/>
          </a:p>
        </p:txBody>
      </p:sp>
      <p:sp>
        <p:nvSpPr>
          <p:cNvPr id="5" name="Date Placeholder 4"/>
          <p:cNvSpPr>
            <a:spLocks noGrp="1"/>
          </p:cNvSpPr>
          <p:nvPr>
            <p:ph type="dt" sz="half" idx="10"/>
          </p:nvPr>
        </p:nvSpPr>
        <p:spPr/>
        <p:txBody>
          <a:bodyPr/>
          <a:lstStyle/>
          <a:p>
            <a:r>
              <a:rPr lang="tr-TR" smtClean="0"/>
              <a:t>18/08/15</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BDE9DA-48F0-8441-8A25-D9E099A1E8D6}" type="slidenum">
              <a:rPr lang="en-US" smtClean="0"/>
              <a:pPr/>
              <a:t>‹#›</a:t>
            </a:fld>
            <a:endParaRPr lang="en-US"/>
          </a:p>
        </p:txBody>
      </p:sp>
      <p:sp>
        <p:nvSpPr>
          <p:cNvPr id="12" name="Content Placeholder 2"/>
          <p:cNvSpPr>
            <a:spLocks noGrp="1"/>
          </p:cNvSpPr>
          <p:nvPr>
            <p:ph sz="half" idx="17"/>
          </p:nvPr>
        </p:nvSpPr>
        <p:spPr>
          <a:xfrm>
            <a:off x="502920" y="1985963"/>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14" name="Content Placeholder 2"/>
          <p:cNvSpPr>
            <a:spLocks noGrp="1"/>
          </p:cNvSpPr>
          <p:nvPr>
            <p:ph sz="half" idx="18"/>
          </p:nvPr>
        </p:nvSpPr>
        <p:spPr>
          <a:xfrm>
            <a:off x="502920" y="4164965"/>
            <a:ext cx="3657413"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15" name="Content Placeholder 2"/>
          <p:cNvSpPr>
            <a:spLocks noGrp="1"/>
          </p:cNvSpPr>
          <p:nvPr>
            <p:ph sz="half" idx="1"/>
          </p:nvPr>
        </p:nvSpPr>
        <p:spPr>
          <a:xfrm>
            <a:off x="4410075" y="1985963"/>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16" name="Content Placeholder 2"/>
          <p:cNvSpPr>
            <a:spLocks noGrp="1"/>
          </p:cNvSpPr>
          <p:nvPr>
            <p:ph sz="half" idx="16"/>
          </p:nvPr>
        </p:nvSpPr>
        <p:spPr>
          <a:xfrm>
            <a:off x="4410075" y="4169664"/>
            <a:ext cx="3657600" cy="1965960"/>
          </a:xfrm>
        </p:spPr>
        <p:txBody>
          <a:bodyPr>
            <a:normAutofit/>
          </a:bodyPr>
          <a:lstStyle>
            <a:lvl1pPr>
              <a:defRPr sz="1800"/>
            </a:lvl1pPr>
            <a:lvl2pPr>
              <a:defRPr sz="1800"/>
            </a:lvl2pPr>
            <a:lvl3pPr>
              <a:defRPr sz="1800"/>
            </a:lvl3pPr>
            <a:lvl4pPr>
              <a:defRPr sz="1800"/>
            </a:lvl4pPr>
            <a:lvl5pPr>
              <a:defRPr sz="1800"/>
            </a:lvl5pPr>
            <a:lvl6pPr>
              <a:defRPr sz="1800"/>
            </a:lvl6pPr>
            <a:lvl7pPr>
              <a:defRPr sz="1800"/>
            </a:lvl7pPr>
            <a:lvl8pPr>
              <a:defRPr sz="1800"/>
            </a:lvl8pPr>
            <a:lvl9pPr>
              <a:defRP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Only">
    <p:spTree>
      <p:nvGrpSpPr>
        <p:cNvPr id="1" name=""/>
        <p:cNvGrpSpPr/>
        <p:nvPr/>
      </p:nvGrpSpPr>
      <p:grpSpPr>
        <a:xfrm>
          <a:off x="0" y="0"/>
          <a:ext cx="0" cy="0"/>
          <a:chOff x="0" y="0"/>
          <a:chExt cx="0" cy="0"/>
        </a:xfrm>
      </p:grpSpPr>
      <p:sp>
        <p:nvSpPr>
          <p:cNvPr id="6" name="Rectangle 5"/>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8" name="TextBox 7"/>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tr-TR" smtClean="0"/>
              <a:t>Click to edit Master title style</a:t>
            </a:r>
            <a:endParaRPr/>
          </a:p>
        </p:txBody>
      </p:sp>
      <p:sp>
        <p:nvSpPr>
          <p:cNvPr id="3" name="Date Placeholder 2"/>
          <p:cNvSpPr>
            <a:spLocks noGrp="1"/>
          </p:cNvSpPr>
          <p:nvPr>
            <p:ph type="dt" sz="half" idx="10"/>
          </p:nvPr>
        </p:nvSpPr>
        <p:spPr/>
        <p:txBody>
          <a:bodyPr/>
          <a:lstStyle/>
          <a:p>
            <a:r>
              <a:rPr lang="tr-TR" smtClean="0"/>
              <a:t>18/08/15</a:t>
            </a:r>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4BDE9DA-48F0-8441-8A25-D9E099A1E8D6}"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Blank">
    <p:spTree>
      <p:nvGrpSpPr>
        <p:cNvPr id="1" name=""/>
        <p:cNvGrpSpPr/>
        <p:nvPr/>
      </p:nvGrpSpPr>
      <p:grpSpPr>
        <a:xfrm>
          <a:off x="0" y="0"/>
          <a:ext cx="0" cy="0"/>
          <a:chOff x="0" y="0"/>
          <a:chExt cx="0" cy="0"/>
        </a:xfrm>
      </p:grpSpPr>
      <p:sp>
        <p:nvSpPr>
          <p:cNvPr id="5" name="Rectangle 4"/>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Date Placeholder 1"/>
          <p:cNvSpPr>
            <a:spLocks noGrp="1"/>
          </p:cNvSpPr>
          <p:nvPr>
            <p:ph type="dt" sz="half" idx="10"/>
          </p:nvPr>
        </p:nvSpPr>
        <p:spPr/>
        <p:txBody>
          <a:bodyPr/>
          <a:lstStyle/>
          <a:p>
            <a:r>
              <a:rPr lang="tr-TR" smtClean="0"/>
              <a:t>18/08/15</a:t>
            </a:r>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4BDE9DA-48F0-8441-8A25-D9E099A1E8D6}" type="slidenum">
              <a:rPr lang="en-US" smtClean="0"/>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objTx" preserve="1">
  <p:cSld name="Content with Caption">
    <p:spTree>
      <p:nvGrpSpPr>
        <p:cNvPr id="1" name=""/>
        <p:cNvGrpSpPr/>
        <p:nvPr/>
      </p:nvGrpSpPr>
      <p:grpSpPr>
        <a:xfrm>
          <a:off x="0" y="0"/>
          <a:ext cx="0" cy="0"/>
          <a:chOff x="0" y="0"/>
          <a:chExt cx="0" cy="0"/>
        </a:xfrm>
      </p:grpSpPr>
      <p:sp>
        <p:nvSpPr>
          <p:cNvPr id="8" name="Rectangle 7"/>
          <p:cNvSpPr/>
          <p:nvPr/>
        </p:nvSpPr>
        <p:spPr>
          <a:xfrm>
            <a:off x="282575" y="228600"/>
            <a:ext cx="3451225"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5" y="2571750"/>
            <a:ext cx="3255264" cy="1162050"/>
          </a:xfrm>
        </p:spPr>
        <p:txBody>
          <a:bodyPr anchor="b">
            <a:normAutofit/>
          </a:bodyPr>
          <a:lstStyle>
            <a:lvl1pPr algn="l">
              <a:defRPr sz="2600" b="0">
                <a:solidFill>
                  <a:schemeClr val="bg1"/>
                </a:solidFill>
              </a:defRPr>
            </a:lvl1pPr>
          </a:lstStyle>
          <a:p>
            <a:r>
              <a:rPr lang="tr-TR" smtClean="0"/>
              <a:t>Click to edit Master title style</a:t>
            </a:r>
            <a:endParaRPr/>
          </a:p>
        </p:txBody>
      </p:sp>
      <p:sp>
        <p:nvSpPr>
          <p:cNvPr id="3" name="Content Placeholder 2"/>
          <p:cNvSpPr>
            <a:spLocks noGrp="1"/>
          </p:cNvSpPr>
          <p:nvPr>
            <p:ph idx="1"/>
          </p:nvPr>
        </p:nvSpPr>
        <p:spPr>
          <a:xfrm>
            <a:off x="4168775" y="273050"/>
            <a:ext cx="4597399" cy="5853113"/>
          </a:xfrm>
        </p:spPr>
        <p:txBody>
          <a:bodyPr>
            <a:normAutofit/>
          </a:bodyPr>
          <a:lstStyle>
            <a:lvl1pPr>
              <a:defRPr sz="1800"/>
            </a:lvl1pPr>
            <a:lvl2pPr>
              <a:defRPr sz="1800"/>
            </a:lvl2pPr>
            <a:lvl3pPr>
              <a:defRPr sz="1800"/>
            </a:lvl3pPr>
            <a:lvl4pPr>
              <a:defRPr sz="1800"/>
            </a:lvl4pPr>
            <a:lvl5pPr>
              <a:defRPr sz="1800"/>
            </a:lvl5pPr>
            <a:lvl6pPr>
              <a:defRPr sz="2000"/>
            </a:lvl6pPr>
            <a:lvl7pPr>
              <a:defRPr sz="2000"/>
            </a:lvl7pPr>
            <a:lvl8pPr>
              <a:defRPr sz="2000"/>
            </a:lvl8pPr>
            <a:lvl9pPr>
              <a:defRP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4" name="Text Placeholder 3"/>
          <p:cNvSpPr>
            <a:spLocks noGrp="1"/>
          </p:cNvSpPr>
          <p:nvPr>
            <p:ph type="body" sz="half" idx="2"/>
          </p:nvPr>
        </p:nvSpPr>
        <p:spPr>
          <a:xfrm>
            <a:off x="381093" y="3733800"/>
            <a:ext cx="325526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r>
              <a:rPr lang="tr-TR" smtClean="0"/>
              <a:t>18/08/15</a:t>
            </a:r>
            <a:endParaRPr lang="en-US"/>
          </a:p>
        </p:txBody>
      </p:sp>
      <p:sp>
        <p:nvSpPr>
          <p:cNvPr id="6" name="Footer Placeholder 5"/>
          <p:cNvSpPr>
            <a:spLocks noGrp="1"/>
          </p:cNvSpPr>
          <p:nvPr>
            <p:ph type="ftr" sz="quarter" idx="11"/>
          </p:nvPr>
        </p:nvSpPr>
        <p:spPr>
          <a:xfrm>
            <a:off x="3859305" y="6423585"/>
            <a:ext cx="3316941" cy="365125"/>
          </a:xfrm>
        </p:spPr>
        <p:txBody>
          <a:bodyPr/>
          <a:lstStyle/>
          <a:p>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169404" y="3124200"/>
            <a:ext cx="3898272" cy="871538"/>
          </a:xfrm>
        </p:spPr>
        <p:txBody>
          <a:bodyPr anchor="b">
            <a:normAutofit/>
          </a:bodyPr>
          <a:lstStyle>
            <a:lvl1pPr algn="l">
              <a:defRPr sz="2600" b="0"/>
            </a:lvl1pPr>
          </a:lstStyle>
          <a:p>
            <a:r>
              <a:rPr lang="tr-TR" smtClean="0"/>
              <a:t>Click to edit Master title style</a:t>
            </a:r>
            <a:endParaRPr/>
          </a:p>
        </p:txBody>
      </p:sp>
      <p:sp>
        <p:nvSpPr>
          <p:cNvPr id="3" name="Picture Placeholder 2"/>
          <p:cNvSpPr>
            <a:spLocks noGrp="1"/>
          </p:cNvSpPr>
          <p:nvPr>
            <p:ph type="pic" idx="1"/>
          </p:nvPr>
        </p:nvSpPr>
        <p:spPr>
          <a:xfrm>
            <a:off x="277906" y="228600"/>
            <a:ext cx="3460658" cy="634523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Click icon to add picture</a:t>
            </a:r>
            <a:endParaRPr/>
          </a:p>
        </p:txBody>
      </p:sp>
      <p:sp>
        <p:nvSpPr>
          <p:cNvPr id="4" name="Text Placeholder 3"/>
          <p:cNvSpPr>
            <a:spLocks noGrp="1"/>
          </p:cNvSpPr>
          <p:nvPr>
            <p:ph type="body" sz="half" idx="2"/>
          </p:nvPr>
        </p:nvSpPr>
        <p:spPr>
          <a:xfrm>
            <a:off x="4169404" y="3995737"/>
            <a:ext cx="3898272"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r>
              <a:rPr lang="tr-TR" smtClean="0"/>
              <a:t>18/08/15</a:t>
            </a:r>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64BDE9DA-48F0-8441-8A25-D9E099A1E8D6}" type="slidenum">
              <a:rPr lang="en-US" smtClean="0"/>
              <a:pPr/>
              <a:t>‹#›</a:t>
            </a:fld>
            <a:endParaRPr lang="en-US"/>
          </a:p>
        </p:txBody>
      </p:sp>
      <p:sp>
        <p:nvSpPr>
          <p:cNvPr id="10" name="TextBox 9"/>
          <p:cNvSpPr txBox="1"/>
          <p:nvPr/>
        </p:nvSpPr>
        <p:spPr>
          <a:xfrm>
            <a:off x="3990110"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type="picTx" preserve="1">
  <p:cSld name="Picture above Caption">
    <p:spTree>
      <p:nvGrpSpPr>
        <p:cNvPr id="1" name=""/>
        <p:cNvGrpSpPr/>
        <p:nvPr/>
      </p:nvGrpSpPr>
      <p:grpSpPr>
        <a:xfrm>
          <a:off x="0" y="0"/>
          <a:ext cx="0" cy="0"/>
          <a:chOff x="0" y="0"/>
          <a:chExt cx="0" cy="0"/>
        </a:xfrm>
      </p:grpSpPr>
      <p:sp>
        <p:nvSpPr>
          <p:cNvPr id="2" name="Title 1"/>
          <p:cNvSpPr>
            <a:spLocks noGrp="1"/>
          </p:cNvSpPr>
          <p:nvPr>
            <p:ph type="title"/>
          </p:nvPr>
        </p:nvSpPr>
        <p:spPr>
          <a:xfrm>
            <a:off x="506505" y="4424082"/>
            <a:ext cx="6191157" cy="833718"/>
          </a:xfrm>
        </p:spPr>
        <p:txBody>
          <a:bodyPr anchor="b">
            <a:normAutofit/>
          </a:bodyPr>
          <a:lstStyle>
            <a:lvl1pPr algn="l">
              <a:defRPr sz="2600" b="0"/>
            </a:lvl1pPr>
          </a:lstStyle>
          <a:p>
            <a:r>
              <a:rPr lang="tr-TR" smtClean="0"/>
              <a:t>Click to edit Master title style</a:t>
            </a:r>
            <a:endParaRPr/>
          </a:p>
        </p:txBody>
      </p:sp>
      <p:sp>
        <p:nvSpPr>
          <p:cNvPr id="3" name="Picture Placeholder 2"/>
          <p:cNvSpPr>
            <a:spLocks noGrp="1"/>
          </p:cNvSpPr>
          <p:nvPr>
            <p:ph type="pic" idx="1"/>
          </p:nvPr>
        </p:nvSpPr>
        <p:spPr>
          <a:xfrm>
            <a:off x="277905" y="228600"/>
            <a:ext cx="637838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Click icon to add picture</a:t>
            </a:r>
            <a:endParaRPr/>
          </a:p>
        </p:txBody>
      </p:sp>
      <p:sp>
        <p:nvSpPr>
          <p:cNvPr id="4" name="Text Placeholder 3"/>
          <p:cNvSpPr>
            <a:spLocks noGrp="1"/>
          </p:cNvSpPr>
          <p:nvPr>
            <p:ph type="body" sz="half" idx="2"/>
          </p:nvPr>
        </p:nvSpPr>
        <p:spPr>
          <a:xfrm>
            <a:off x="506505" y="5257799"/>
            <a:ext cx="6191157" cy="885825"/>
          </a:xfrm>
        </p:spPr>
        <p:txBody>
          <a:bodyPr/>
          <a:lstStyle>
            <a:lvl1pPr marL="0" indent="0">
              <a:spcBef>
                <a:spcPts val="300"/>
              </a:spcBef>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r>
              <a:rPr lang="tr-TR" smtClean="0"/>
              <a:t>18/08/15</a:t>
            </a:r>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4BDE9DA-48F0-8441-8A25-D9E099A1E8D6}" type="slidenum">
              <a:rPr lang="en-US" smtClean="0"/>
              <a:pPr/>
              <a:t>‹#›</a:t>
            </a:fld>
            <a:endParaRPr lang="en-US"/>
          </a:p>
        </p:txBody>
      </p:sp>
      <p:sp>
        <p:nvSpPr>
          <p:cNvPr id="8" name="Rectangle 7"/>
          <p:cNvSpPr/>
          <p:nvPr/>
        </p:nvSpPr>
        <p:spPr>
          <a:xfrm>
            <a:off x="6802438" y="228600"/>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Rectangle 8"/>
          <p:cNvSpPr/>
          <p:nvPr/>
        </p:nvSpPr>
        <p:spPr>
          <a:xfrm>
            <a:off x="6802438" y="2377440"/>
            <a:ext cx="2057400" cy="20391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0" name="TextBox 9"/>
          <p:cNvSpPr txBox="1"/>
          <p:nvPr/>
        </p:nvSpPr>
        <p:spPr>
          <a:xfrm>
            <a:off x="327212" y="4632792"/>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2 Pictures with Caption">
    <p:spTree>
      <p:nvGrpSpPr>
        <p:cNvPr id="1" name=""/>
        <p:cNvGrpSpPr/>
        <p:nvPr/>
      </p:nvGrpSpPr>
      <p:grpSpPr>
        <a:xfrm>
          <a:off x="0" y="0"/>
          <a:ext cx="0" cy="0"/>
          <a:chOff x="0" y="0"/>
          <a:chExt cx="0" cy="0"/>
        </a:xfrm>
      </p:grpSpPr>
      <p:sp>
        <p:nvSpPr>
          <p:cNvPr id="8" name="Rectangle 7"/>
          <p:cNvSpPr/>
          <p:nvPr/>
        </p:nvSpPr>
        <p:spPr>
          <a:xfrm>
            <a:off x="282574" y="228600"/>
            <a:ext cx="6387167"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6181611" cy="1162050"/>
          </a:xfrm>
        </p:spPr>
        <p:txBody>
          <a:bodyPr anchor="b">
            <a:normAutofit/>
          </a:bodyPr>
          <a:lstStyle>
            <a:lvl1pPr algn="l">
              <a:defRPr sz="2600" b="0">
                <a:solidFill>
                  <a:schemeClr val="bg1"/>
                </a:solidFill>
              </a:defRPr>
            </a:lvl1pPr>
          </a:lstStyle>
          <a:p>
            <a:r>
              <a:rPr lang="tr-TR" smtClean="0"/>
              <a:t>Click to edit Master title style</a:t>
            </a:r>
            <a:endParaRPr/>
          </a:p>
        </p:txBody>
      </p:sp>
      <p:sp>
        <p:nvSpPr>
          <p:cNvPr id="4" name="Text Placeholder 3"/>
          <p:cNvSpPr>
            <a:spLocks noGrp="1"/>
          </p:cNvSpPr>
          <p:nvPr>
            <p:ph type="body" sz="half" idx="2"/>
          </p:nvPr>
        </p:nvSpPr>
        <p:spPr>
          <a:xfrm>
            <a:off x="381094" y="3733800"/>
            <a:ext cx="6179566"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a:xfrm>
            <a:off x="5212262" y="6235607"/>
            <a:ext cx="1348398" cy="365125"/>
          </a:xfrm>
        </p:spPr>
        <p:txBody>
          <a:bodyPr/>
          <a:lstStyle>
            <a:lvl1pPr>
              <a:defRPr>
                <a:solidFill>
                  <a:schemeClr val="bg1"/>
                </a:solidFill>
              </a:defRPr>
            </a:lvl1pPr>
          </a:lstStyle>
          <a:p>
            <a:r>
              <a:rPr lang="tr-TR" smtClean="0"/>
              <a:t>18/08/15</a:t>
            </a:r>
            <a:endParaRPr lang="en-US"/>
          </a:p>
        </p:txBody>
      </p:sp>
      <p:sp>
        <p:nvSpPr>
          <p:cNvPr id="6" name="Footer Placeholder 5"/>
          <p:cNvSpPr>
            <a:spLocks noGrp="1"/>
          </p:cNvSpPr>
          <p:nvPr>
            <p:ph type="ftr" sz="quarter" idx="11"/>
          </p:nvPr>
        </p:nvSpPr>
        <p:spPr>
          <a:xfrm>
            <a:off x="381095" y="6235607"/>
            <a:ext cx="46481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64BDE9DA-48F0-8441-8A25-D9E099A1E8D6}"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6802438" y="2374940"/>
            <a:ext cx="2057400" cy="2039112"/>
          </a:xfrm>
        </p:spPr>
        <p:txBody>
          <a:bodyPr/>
          <a:lstStyle>
            <a:lvl1pPr>
              <a:buNone/>
              <a:defRPr/>
            </a:lvl1pPr>
          </a:lstStyle>
          <a:p>
            <a:r>
              <a:rPr lang="tr-TR" smtClean="0"/>
              <a:t>Click icon to add picture</a:t>
            </a:r>
            <a:endParaRPr/>
          </a:p>
        </p:txBody>
      </p:sp>
      <p:sp>
        <p:nvSpPr>
          <p:cNvPr id="13" name="Picture Placeholder 12"/>
          <p:cNvSpPr>
            <a:spLocks noGrp="1"/>
          </p:cNvSpPr>
          <p:nvPr>
            <p:ph type="pic" sz="quarter" idx="14"/>
          </p:nvPr>
        </p:nvSpPr>
        <p:spPr>
          <a:xfrm>
            <a:off x="6802438" y="4535424"/>
            <a:ext cx="2057400" cy="2039112"/>
          </a:xfrm>
        </p:spPr>
        <p:txBody>
          <a:bodyPr/>
          <a:lstStyle>
            <a:lvl1pPr>
              <a:buNone/>
              <a:defRPr/>
            </a:lvl1pPr>
          </a:lstStyle>
          <a:p>
            <a:r>
              <a:rPr lang="tr-TR" smtClean="0"/>
              <a:t>Click icon to add picture</a:t>
            </a:r>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p:spTree>
      <p:nvGrpSpPr>
        <p:cNvPr id="1" name=""/>
        <p:cNvGrpSpPr/>
        <p:nvPr/>
      </p:nvGrpSpPr>
      <p:grpSpPr>
        <a:xfrm>
          <a:off x="0" y="0"/>
          <a:ext cx="0" cy="0"/>
          <a:chOff x="0" y="0"/>
          <a:chExt cx="0" cy="0"/>
        </a:xfrm>
      </p:grpSpPr>
      <p:sp>
        <p:nvSpPr>
          <p:cNvPr id="8" name="Rectangle 7"/>
          <p:cNvSpPr/>
          <p:nvPr/>
        </p:nvSpPr>
        <p:spPr>
          <a:xfrm>
            <a:off x="282575" y="228600"/>
            <a:ext cx="4235450" cy="634523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380554" y="2571750"/>
            <a:ext cx="4016633" cy="1162050"/>
          </a:xfrm>
        </p:spPr>
        <p:txBody>
          <a:bodyPr anchor="b">
            <a:normAutofit/>
          </a:bodyPr>
          <a:lstStyle>
            <a:lvl1pPr algn="l">
              <a:defRPr sz="2600" b="0">
                <a:solidFill>
                  <a:schemeClr val="bg1"/>
                </a:solidFill>
              </a:defRPr>
            </a:lvl1pPr>
          </a:lstStyle>
          <a:p>
            <a:r>
              <a:rPr lang="tr-TR" smtClean="0"/>
              <a:t>Click to edit Master title style</a:t>
            </a:r>
            <a:endParaRPr/>
          </a:p>
        </p:txBody>
      </p:sp>
      <p:sp>
        <p:nvSpPr>
          <p:cNvPr id="4" name="Text Placeholder 3"/>
          <p:cNvSpPr>
            <a:spLocks noGrp="1"/>
          </p:cNvSpPr>
          <p:nvPr>
            <p:ph type="body" sz="half" idx="2"/>
          </p:nvPr>
        </p:nvSpPr>
        <p:spPr>
          <a:xfrm>
            <a:off x="381094" y="3733800"/>
            <a:ext cx="4015304" cy="2392363"/>
          </a:xfr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a:xfrm>
            <a:off x="3048000" y="6235607"/>
            <a:ext cx="1348398" cy="365125"/>
          </a:xfrm>
        </p:spPr>
        <p:txBody>
          <a:bodyPr/>
          <a:lstStyle>
            <a:lvl1pPr>
              <a:defRPr>
                <a:solidFill>
                  <a:schemeClr val="bg1"/>
                </a:solidFill>
              </a:defRPr>
            </a:lvl1pPr>
          </a:lstStyle>
          <a:p>
            <a:r>
              <a:rPr lang="tr-TR" smtClean="0"/>
              <a:t>18/08/15</a:t>
            </a:r>
            <a:endParaRPr lang="en-US"/>
          </a:p>
        </p:txBody>
      </p:sp>
      <p:sp>
        <p:nvSpPr>
          <p:cNvPr id="6" name="Footer Placeholder 5"/>
          <p:cNvSpPr>
            <a:spLocks noGrp="1"/>
          </p:cNvSpPr>
          <p:nvPr>
            <p:ph type="ftr" sz="quarter" idx="11"/>
          </p:nvPr>
        </p:nvSpPr>
        <p:spPr>
          <a:xfrm>
            <a:off x="381095" y="6235607"/>
            <a:ext cx="2590705" cy="365125"/>
          </a:xfrm>
        </p:spPr>
        <p:txBody>
          <a:bodyPr/>
          <a:lstStyle>
            <a:lvl1pPr>
              <a:defRPr>
                <a:solidFill>
                  <a:schemeClr val="bg1"/>
                </a:solidFill>
              </a:defRPr>
            </a:lvl1pPr>
          </a:lstStyle>
          <a:p>
            <a:endParaRPr lang="en-US"/>
          </a:p>
        </p:txBody>
      </p:sp>
      <p:sp>
        <p:nvSpPr>
          <p:cNvPr id="7" name="Slide Number Placeholder 6"/>
          <p:cNvSpPr>
            <a:spLocks noGrp="1"/>
          </p:cNvSpPr>
          <p:nvPr>
            <p:ph type="sldNum" sz="quarter" idx="12"/>
          </p:nvPr>
        </p:nvSpPr>
        <p:spPr/>
        <p:txBody>
          <a:bodyPr/>
          <a:lstStyle/>
          <a:p>
            <a:fld id="{64BDE9DA-48F0-8441-8A25-D9E099A1E8D6}" type="slidenum">
              <a:rPr lang="en-US" smtClean="0"/>
              <a:pPr/>
              <a:t>‹#›</a:t>
            </a:fld>
            <a:endParaRPr lang="en-US"/>
          </a:p>
        </p:txBody>
      </p:sp>
      <p:sp>
        <p:nvSpPr>
          <p:cNvPr id="9" name="TextBox 8"/>
          <p:cNvSpPr txBox="1"/>
          <p:nvPr/>
        </p:nvSpPr>
        <p:spPr>
          <a:xfrm>
            <a:off x="424891" y="174812"/>
            <a:ext cx="413309" cy="830997"/>
          </a:xfrm>
          <a:prstGeom prst="rect">
            <a:avLst/>
          </a:prstGeom>
          <a:noFill/>
        </p:spPr>
        <p:txBody>
          <a:bodyPr wrap="square" lIns="0" tIns="0" rIns="0" bIns="0" rtlCol="0">
            <a:spAutoFit/>
          </a:bodyPr>
          <a:lstStyle/>
          <a:p>
            <a:r>
              <a:rPr sz="5400" b="1">
                <a:solidFill>
                  <a:schemeClr val="accent1">
                    <a:lumMod val="60000"/>
                    <a:lumOff val="40000"/>
                  </a:schemeClr>
                </a:solidFill>
              </a:rPr>
              <a:t>+</a:t>
            </a:r>
          </a:p>
        </p:txBody>
      </p:sp>
      <p:sp>
        <p:nvSpPr>
          <p:cNvPr id="10" name="Rectangle 9"/>
          <p:cNvSpPr/>
          <p:nvPr/>
        </p:nvSpPr>
        <p:spPr>
          <a:xfrm>
            <a:off x="6802438" y="228600"/>
            <a:ext cx="2057400" cy="203911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1" name="Rectangle 10"/>
          <p:cNvSpPr/>
          <p:nvPr/>
        </p:nvSpPr>
        <p:spPr>
          <a:xfrm>
            <a:off x="4624388" y="4534726"/>
            <a:ext cx="2057400" cy="203911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12" name="Picture Placeholder 12"/>
          <p:cNvSpPr>
            <a:spLocks noGrp="1"/>
          </p:cNvSpPr>
          <p:nvPr>
            <p:ph type="pic" sz="quarter" idx="13"/>
          </p:nvPr>
        </p:nvSpPr>
        <p:spPr>
          <a:xfrm>
            <a:off x="4624388" y="228600"/>
            <a:ext cx="2057400" cy="2039112"/>
          </a:xfrm>
        </p:spPr>
        <p:txBody>
          <a:bodyPr/>
          <a:lstStyle>
            <a:lvl1pPr>
              <a:buNone/>
              <a:defRPr/>
            </a:lvl1pPr>
          </a:lstStyle>
          <a:p>
            <a:r>
              <a:rPr lang="tr-TR" smtClean="0"/>
              <a:t>Click icon to add picture</a:t>
            </a:r>
            <a:endParaRPr/>
          </a:p>
        </p:txBody>
      </p:sp>
      <p:sp>
        <p:nvSpPr>
          <p:cNvPr id="13" name="Picture Placeholder 12"/>
          <p:cNvSpPr>
            <a:spLocks noGrp="1"/>
          </p:cNvSpPr>
          <p:nvPr>
            <p:ph type="pic" sz="quarter" idx="14"/>
          </p:nvPr>
        </p:nvSpPr>
        <p:spPr>
          <a:xfrm>
            <a:off x="4624388" y="2381663"/>
            <a:ext cx="2057400" cy="2039112"/>
          </a:xfrm>
        </p:spPr>
        <p:txBody>
          <a:bodyPr/>
          <a:lstStyle>
            <a:lvl1pPr>
              <a:buNone/>
              <a:defRPr/>
            </a:lvl1pPr>
          </a:lstStyle>
          <a:p>
            <a:r>
              <a:rPr lang="tr-TR" smtClean="0"/>
              <a:t>Click icon to add picture</a:t>
            </a:r>
            <a:endParaRPr/>
          </a:p>
        </p:txBody>
      </p:sp>
      <p:sp>
        <p:nvSpPr>
          <p:cNvPr id="14" name="Picture Placeholder 12"/>
          <p:cNvSpPr>
            <a:spLocks noGrp="1"/>
          </p:cNvSpPr>
          <p:nvPr>
            <p:ph type="pic" sz="quarter" idx="15"/>
          </p:nvPr>
        </p:nvSpPr>
        <p:spPr>
          <a:xfrm>
            <a:off x="6803136" y="2381662"/>
            <a:ext cx="2057400" cy="4187952"/>
          </a:xfrm>
        </p:spPr>
        <p:txBody>
          <a:bodyPr/>
          <a:lstStyle>
            <a:lvl1pPr>
              <a:buNone/>
              <a:defRPr/>
            </a:lvl1pPr>
          </a:lstStyle>
          <a:p>
            <a:r>
              <a:rPr lang="tr-TR" smtClean="0"/>
              <a:t>Click icon to add picture</a:t>
            </a:r>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3 Pictures with Caption, Alt.">
    <p:spTree>
      <p:nvGrpSpPr>
        <p:cNvPr id="1" name=""/>
        <p:cNvGrpSpPr/>
        <p:nvPr/>
      </p:nvGrpSpPr>
      <p:grpSpPr>
        <a:xfrm>
          <a:off x="0" y="0"/>
          <a:ext cx="0" cy="0"/>
          <a:chOff x="0" y="0"/>
          <a:chExt cx="0" cy="0"/>
        </a:xfrm>
      </p:grpSpPr>
      <p:sp>
        <p:nvSpPr>
          <p:cNvPr id="11" name="Rectangle 10"/>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Title 1"/>
          <p:cNvSpPr>
            <a:spLocks noGrp="1"/>
          </p:cNvSpPr>
          <p:nvPr>
            <p:ph type="title"/>
          </p:nvPr>
        </p:nvSpPr>
        <p:spPr>
          <a:xfrm>
            <a:off x="4953000" y="3124200"/>
            <a:ext cx="3108960" cy="871538"/>
          </a:xfrm>
        </p:spPr>
        <p:txBody>
          <a:bodyPr anchor="b">
            <a:normAutofit/>
          </a:bodyPr>
          <a:lstStyle>
            <a:lvl1pPr algn="l">
              <a:defRPr sz="2600" b="0"/>
            </a:lvl1pPr>
          </a:lstStyle>
          <a:p>
            <a:r>
              <a:rPr lang="tr-TR" smtClean="0"/>
              <a:t>Click to edit Master title style</a:t>
            </a:r>
            <a:endParaRPr/>
          </a:p>
        </p:txBody>
      </p:sp>
      <p:sp>
        <p:nvSpPr>
          <p:cNvPr id="3" name="Picture Placeholder 2"/>
          <p:cNvSpPr>
            <a:spLocks noGrp="1"/>
          </p:cNvSpPr>
          <p:nvPr>
            <p:ph type="pic" idx="1"/>
          </p:nvPr>
        </p:nvSpPr>
        <p:spPr>
          <a:xfrm>
            <a:off x="277905" y="2365248"/>
            <a:ext cx="4240119" cy="4187952"/>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tr-TR" smtClean="0"/>
              <a:t>Click icon to add picture</a:t>
            </a:r>
            <a:endParaRPr/>
          </a:p>
        </p:txBody>
      </p:sp>
      <p:sp>
        <p:nvSpPr>
          <p:cNvPr id="4" name="Text Placeholder 3"/>
          <p:cNvSpPr>
            <a:spLocks noGrp="1"/>
          </p:cNvSpPr>
          <p:nvPr>
            <p:ph type="body" sz="half" idx="2"/>
          </p:nvPr>
        </p:nvSpPr>
        <p:spPr>
          <a:xfrm>
            <a:off x="4953000" y="3995737"/>
            <a:ext cx="3108960" cy="214788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Click to edit Master text styles</a:t>
            </a:r>
          </a:p>
        </p:txBody>
      </p:sp>
      <p:sp>
        <p:nvSpPr>
          <p:cNvPr id="5" name="Date Placeholder 4"/>
          <p:cNvSpPr>
            <a:spLocks noGrp="1"/>
          </p:cNvSpPr>
          <p:nvPr>
            <p:ph type="dt" sz="half" idx="10"/>
          </p:nvPr>
        </p:nvSpPr>
        <p:spPr>
          <a:xfrm>
            <a:off x="7391399" y="6423585"/>
            <a:ext cx="1537447" cy="365125"/>
          </a:xfrm>
        </p:spPr>
        <p:txBody>
          <a:bodyPr/>
          <a:lstStyle/>
          <a:p>
            <a:r>
              <a:rPr lang="tr-TR" smtClean="0"/>
              <a:t>18/08/15</a:t>
            </a:r>
            <a:endParaRPr lang="en-US"/>
          </a:p>
        </p:txBody>
      </p:sp>
      <p:sp>
        <p:nvSpPr>
          <p:cNvPr id="6" name="Footer Placeholder 5"/>
          <p:cNvSpPr>
            <a:spLocks noGrp="1"/>
          </p:cNvSpPr>
          <p:nvPr>
            <p:ph type="ftr" sz="quarter" idx="11"/>
          </p:nvPr>
        </p:nvSpPr>
        <p:spPr>
          <a:xfrm>
            <a:off x="4191000" y="6423585"/>
            <a:ext cx="3005138" cy="365125"/>
          </a:xfrm>
        </p:spPr>
        <p:txBody>
          <a:bodyPr/>
          <a:lstStyle/>
          <a:p>
            <a:endParaRPr lang="en-US"/>
          </a:p>
        </p:txBody>
      </p:sp>
      <p:sp>
        <p:nvSpPr>
          <p:cNvPr id="7" name="Slide Number Placeholder 6"/>
          <p:cNvSpPr>
            <a:spLocks noGrp="1"/>
          </p:cNvSpPr>
          <p:nvPr>
            <p:ph type="sldNum" sz="quarter" idx="12"/>
          </p:nvPr>
        </p:nvSpPr>
        <p:spPr/>
        <p:txBody>
          <a:bodyPr/>
          <a:lstStyle/>
          <a:p>
            <a:fld id="{64BDE9DA-48F0-8441-8A25-D9E099A1E8D6}" type="slidenum">
              <a:rPr lang="en-US" smtClean="0"/>
              <a:pPr/>
              <a:t>‹#›</a:t>
            </a:fld>
            <a:endParaRPr lang="en-US"/>
          </a:p>
        </p:txBody>
      </p:sp>
      <p:sp>
        <p:nvSpPr>
          <p:cNvPr id="10" name="TextBox 9"/>
          <p:cNvSpPr txBox="1"/>
          <p:nvPr/>
        </p:nvSpPr>
        <p:spPr>
          <a:xfrm>
            <a:off x="4750361" y="3370730"/>
            <a:ext cx="220568" cy="369332"/>
          </a:xfrm>
          <a:prstGeom prst="rect">
            <a:avLst/>
          </a:prstGeom>
          <a:noFill/>
        </p:spPr>
        <p:txBody>
          <a:bodyPr wrap="square" lIns="0" tIns="0" rIns="0" bIns="0" rtlCol="0">
            <a:spAutoFit/>
          </a:bodyPr>
          <a:lstStyle/>
          <a:p>
            <a:r>
              <a:rPr sz="2400" b="1" baseline="0">
                <a:solidFill>
                  <a:schemeClr val="accent1">
                    <a:lumMod val="60000"/>
                    <a:lumOff val="40000"/>
                  </a:schemeClr>
                </a:solidFill>
              </a:rPr>
              <a:t>+ </a:t>
            </a:r>
          </a:p>
        </p:txBody>
      </p:sp>
      <p:sp>
        <p:nvSpPr>
          <p:cNvPr id="14" name="Picture Placeholder 12"/>
          <p:cNvSpPr>
            <a:spLocks noGrp="1"/>
          </p:cNvSpPr>
          <p:nvPr>
            <p:ph type="pic" sz="quarter" idx="13"/>
          </p:nvPr>
        </p:nvSpPr>
        <p:spPr>
          <a:xfrm>
            <a:off x="277905" y="228600"/>
            <a:ext cx="2057400" cy="2039112"/>
          </a:xfrm>
        </p:spPr>
        <p:txBody>
          <a:bodyPr/>
          <a:lstStyle>
            <a:lvl1pPr>
              <a:buNone/>
              <a:defRPr/>
            </a:lvl1pPr>
          </a:lstStyle>
          <a:p>
            <a:r>
              <a:rPr lang="tr-TR" smtClean="0"/>
              <a:t>Click icon to add picture</a:t>
            </a:r>
            <a:endParaRPr/>
          </a:p>
        </p:txBody>
      </p:sp>
      <p:sp>
        <p:nvSpPr>
          <p:cNvPr id="15" name="Picture Placeholder 12"/>
          <p:cNvSpPr>
            <a:spLocks noGrp="1"/>
          </p:cNvSpPr>
          <p:nvPr>
            <p:ph type="pic" sz="quarter" idx="14"/>
          </p:nvPr>
        </p:nvSpPr>
        <p:spPr>
          <a:xfrm>
            <a:off x="2460625" y="228600"/>
            <a:ext cx="2057400" cy="2039112"/>
          </a:xfrm>
        </p:spPr>
        <p:txBody>
          <a:bodyPr/>
          <a:lstStyle>
            <a:lvl1pPr>
              <a:buNone/>
              <a:defRPr/>
            </a:lvl1pPr>
          </a:lstStyle>
          <a:p>
            <a:r>
              <a:rPr lang="tr-TR" smtClean="0"/>
              <a:t>Click icon to add picture</a:t>
            </a:r>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Title and Vertical Text">
    <p:spTree>
      <p:nvGrpSpPr>
        <p:cNvPr id="1" name=""/>
        <p:cNvGrpSpPr/>
        <p:nvPr/>
      </p:nvGrpSpPr>
      <p:grpSpPr>
        <a:xfrm>
          <a:off x="0" y="0"/>
          <a:ext cx="0" cy="0"/>
          <a:chOff x="0" y="0"/>
          <a:chExt cx="0" cy="0"/>
        </a:xfrm>
      </p:grpSpPr>
      <p:sp>
        <p:nvSpPr>
          <p:cNvPr id="7" name="Rectangle 6"/>
          <p:cNvSpPr/>
          <p:nvPr/>
        </p:nvSpPr>
        <p:spPr>
          <a:xfrm>
            <a:off x="8166847" y="282574"/>
            <a:ext cx="685800" cy="1600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9" name="TextBox 8"/>
          <p:cNvSpPr txBox="1"/>
          <p:nvPr/>
        </p:nvSpPr>
        <p:spPr>
          <a:xfrm>
            <a:off x="223185" y="228600"/>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
        <p:nvSpPr>
          <p:cNvPr id="2" name="Title 1"/>
          <p:cNvSpPr>
            <a:spLocks noGrp="1"/>
          </p:cNvSpPr>
          <p:nvPr>
            <p:ph type="title"/>
          </p:nvPr>
        </p:nvSpPr>
        <p:spPr/>
        <p:txBody>
          <a:bodyPr/>
          <a:lstStyle/>
          <a:p>
            <a:r>
              <a:rPr lang="tr-TR"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4" name="Date Placeholder 3"/>
          <p:cNvSpPr>
            <a:spLocks noGrp="1"/>
          </p:cNvSpPr>
          <p:nvPr>
            <p:ph type="dt" sz="half" idx="10"/>
          </p:nvPr>
        </p:nvSpPr>
        <p:spPr/>
        <p:txBody>
          <a:bodyPr/>
          <a:lstStyle/>
          <a:p>
            <a:r>
              <a:rPr lang="tr-TR" smtClean="0"/>
              <a:t>18/08/15</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BDE9DA-48F0-8441-8A25-D9E099A1E8D6}" type="slidenum">
              <a:rPr lang="en-US" smtClean="0"/>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reserve="1">
  <p:cSld name="Vertical Title and Text">
    <p:spTree>
      <p:nvGrpSpPr>
        <p:cNvPr id="1" name=""/>
        <p:cNvGrpSpPr/>
        <p:nvPr/>
      </p:nvGrpSpPr>
      <p:grpSpPr>
        <a:xfrm>
          <a:off x="0" y="0"/>
          <a:ext cx="0" cy="0"/>
          <a:chOff x="0" y="0"/>
          <a:chExt cx="0" cy="0"/>
        </a:xfrm>
      </p:grpSpPr>
      <p:sp>
        <p:nvSpPr>
          <p:cNvPr id="10" name="Rectangle 9"/>
          <p:cNvSpPr/>
          <p:nvPr/>
        </p:nvSpPr>
        <p:spPr>
          <a:xfrm>
            <a:off x="8166847" y="282573"/>
            <a:ext cx="685800" cy="302217"/>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sp>
        <p:nvSpPr>
          <p:cNvPr id="2" name="Vertical Title 1"/>
          <p:cNvSpPr>
            <a:spLocks noGrp="1"/>
          </p:cNvSpPr>
          <p:nvPr>
            <p:ph type="title" orient="vert"/>
          </p:nvPr>
        </p:nvSpPr>
        <p:spPr>
          <a:xfrm>
            <a:off x="7995772" y="954742"/>
            <a:ext cx="681318" cy="5171422"/>
          </a:xfrm>
        </p:spPr>
        <p:txBody>
          <a:bodyPr vert="eaVert" anchor="t" anchorCtr="0"/>
          <a:lstStyle/>
          <a:p>
            <a:r>
              <a:rPr lang="tr-TR" smtClean="0"/>
              <a:t>Click to edit Master title style</a:t>
            </a:r>
            <a:endParaRPr/>
          </a:p>
        </p:txBody>
      </p:sp>
      <p:sp>
        <p:nvSpPr>
          <p:cNvPr id="3" name="Vertical Text Placeholder 2"/>
          <p:cNvSpPr>
            <a:spLocks noGrp="1"/>
          </p:cNvSpPr>
          <p:nvPr>
            <p:ph type="body" orient="vert" idx="1"/>
          </p:nvPr>
        </p:nvSpPr>
        <p:spPr>
          <a:xfrm>
            <a:off x="457200" y="958756"/>
            <a:ext cx="6858000" cy="5184869"/>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4" name="Date Placeholder 3"/>
          <p:cNvSpPr>
            <a:spLocks noGrp="1"/>
          </p:cNvSpPr>
          <p:nvPr>
            <p:ph type="dt" sz="half" idx="10"/>
          </p:nvPr>
        </p:nvSpPr>
        <p:spPr/>
        <p:txBody>
          <a:bodyPr/>
          <a:lstStyle/>
          <a:p>
            <a:r>
              <a:rPr lang="tr-TR" smtClean="0"/>
              <a:t>18/08/15</a:t>
            </a:r>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4BDE9DA-48F0-8441-8A25-D9E099A1E8D6}" type="slidenum">
              <a:rPr lang="en-US" smtClean="0"/>
              <a:pPr/>
              <a:t>‹#›</a:t>
            </a:fld>
            <a:endParaRPr lang="en-US"/>
          </a:p>
        </p:txBody>
      </p:sp>
      <p:sp>
        <p:nvSpPr>
          <p:cNvPr id="9" name="TextBox 8"/>
          <p:cNvSpPr txBox="1"/>
          <p:nvPr/>
        </p:nvSpPr>
        <p:spPr>
          <a:xfrm rot="16200000">
            <a:off x="8593111" y="561668"/>
            <a:ext cx="260909" cy="553998"/>
          </a:xfrm>
          <a:prstGeom prst="rect">
            <a:avLst/>
          </a:prstGeom>
          <a:noFill/>
        </p:spPr>
        <p:txBody>
          <a:bodyPr wrap="square" lIns="0" tIns="0" rIns="0" bIns="0" rtlCol="0">
            <a:spAutoFit/>
          </a:bodyPr>
          <a:lstStyle/>
          <a:p>
            <a:r>
              <a:rPr sz="3600" b="1">
                <a:solidFill>
                  <a:schemeClr val="accent1">
                    <a:lumMod val="60000"/>
                    <a:lumOff val="40000"/>
                  </a:schemeClr>
                </a:solidFill>
              </a:rPr>
              <a:t>+</a:t>
            </a: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20" Type="http://schemas.openxmlformats.org/officeDocument/2006/relationships/slideLayout" Target="../slideLayouts/slideLayout20.xml"/><Relationship Id="rId21" Type="http://schemas.openxmlformats.org/officeDocument/2006/relationships/theme" Target="../theme/theme1.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slideLayout" Target="../slideLayouts/slideLayout15.xml"/><Relationship Id="rId16" Type="http://schemas.openxmlformats.org/officeDocument/2006/relationships/slideLayout" Target="../slideLayouts/slideLayout16.xml"/><Relationship Id="rId17" Type="http://schemas.openxmlformats.org/officeDocument/2006/relationships/slideLayout" Target="../slideLayouts/slideLayout17.xml"/><Relationship Id="rId18" Type="http://schemas.openxmlformats.org/officeDocument/2006/relationships/slideLayout" Target="../slideLayouts/slideLayout18.xml"/><Relationship Id="rId19" Type="http://schemas.openxmlformats.org/officeDocument/2006/relationships/slideLayout" Target="../slideLayouts/slideLayout19.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8474" y="484094"/>
            <a:ext cx="7556313" cy="1116106"/>
          </a:xfrm>
          <a:prstGeom prst="rect">
            <a:avLst/>
          </a:prstGeom>
        </p:spPr>
        <p:txBody>
          <a:bodyPr vert="horz" lIns="91440" tIns="45720" rIns="91440" bIns="45720" rtlCol="0" anchor="t" anchorCtr="0">
            <a:noAutofit/>
          </a:bodyPr>
          <a:lstStyle/>
          <a:p>
            <a:r>
              <a:rPr lang="tr-TR" smtClean="0"/>
              <a:t>Click to edit Master title style</a:t>
            </a:r>
            <a:endParaRPr/>
          </a:p>
        </p:txBody>
      </p:sp>
      <p:sp>
        <p:nvSpPr>
          <p:cNvPr id="3" name="Text Placeholder 2"/>
          <p:cNvSpPr>
            <a:spLocks noGrp="1"/>
          </p:cNvSpPr>
          <p:nvPr>
            <p:ph type="body" idx="1"/>
          </p:nvPr>
        </p:nvSpPr>
        <p:spPr>
          <a:xfrm>
            <a:off x="498474" y="1981200"/>
            <a:ext cx="7556313" cy="4144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a:p>
        </p:txBody>
      </p:sp>
      <p:sp>
        <p:nvSpPr>
          <p:cNvPr id="4" name="Date Placeholder 3"/>
          <p:cNvSpPr>
            <a:spLocks noGrp="1"/>
          </p:cNvSpPr>
          <p:nvPr>
            <p:ph type="dt" sz="half" idx="2"/>
          </p:nvPr>
        </p:nvSpPr>
        <p:spPr>
          <a:xfrm>
            <a:off x="6795247" y="6423585"/>
            <a:ext cx="2133600" cy="365125"/>
          </a:xfrm>
          <a:prstGeom prst="rect">
            <a:avLst/>
          </a:prstGeom>
        </p:spPr>
        <p:txBody>
          <a:bodyPr vert="horz" lIns="91440" tIns="45720" rIns="91440" bIns="45720" rtlCol="0" anchor="ctr"/>
          <a:lstStyle>
            <a:lvl1pPr algn="r">
              <a:defRPr sz="1100">
                <a:solidFill>
                  <a:schemeClr val="tx1">
                    <a:lumMod val="65000"/>
                    <a:lumOff val="35000"/>
                  </a:schemeClr>
                </a:solidFill>
              </a:defRPr>
            </a:lvl1pPr>
          </a:lstStyle>
          <a:p>
            <a:r>
              <a:rPr lang="tr-TR" smtClean="0"/>
              <a:t>18/08/15</a:t>
            </a:r>
            <a:endParaRPr lang="en-US"/>
          </a:p>
        </p:txBody>
      </p:sp>
      <p:sp>
        <p:nvSpPr>
          <p:cNvPr id="5" name="Footer Placeholder 4"/>
          <p:cNvSpPr>
            <a:spLocks noGrp="1"/>
          </p:cNvSpPr>
          <p:nvPr>
            <p:ph type="ftr" sz="quarter" idx="3"/>
          </p:nvPr>
        </p:nvSpPr>
        <p:spPr>
          <a:xfrm>
            <a:off x="201706" y="6423585"/>
            <a:ext cx="6122894" cy="365125"/>
          </a:xfrm>
          <a:prstGeom prst="rect">
            <a:avLst/>
          </a:prstGeom>
        </p:spPr>
        <p:txBody>
          <a:bodyPr vert="horz" lIns="91440" tIns="45720" rIns="91440" bIns="45720" rtlCol="0" anchor="ctr"/>
          <a:lstStyle>
            <a:lvl1pPr algn="l">
              <a:defRPr sz="1100">
                <a:solidFill>
                  <a:schemeClr val="tx1">
                    <a:lumMod val="65000"/>
                    <a:lumOff val="35000"/>
                  </a:schemeClr>
                </a:solidFill>
              </a:defRPr>
            </a:lvl1pPr>
          </a:lstStyle>
          <a:p>
            <a:endParaRPr lang="en-US"/>
          </a:p>
        </p:txBody>
      </p:sp>
      <p:sp>
        <p:nvSpPr>
          <p:cNvPr id="6" name="Slide Number Placeholder 5"/>
          <p:cNvSpPr>
            <a:spLocks noGrp="1"/>
          </p:cNvSpPr>
          <p:nvPr>
            <p:ph type="sldNum" sz="quarter" idx="4"/>
          </p:nvPr>
        </p:nvSpPr>
        <p:spPr>
          <a:xfrm>
            <a:off x="8305800" y="242234"/>
            <a:ext cx="554038" cy="365125"/>
          </a:xfrm>
          <a:prstGeom prst="rect">
            <a:avLst/>
          </a:prstGeom>
        </p:spPr>
        <p:txBody>
          <a:bodyPr vert="horz" lIns="91440" tIns="45720" rIns="91440" bIns="45720" rtlCol="0" anchor="ctr"/>
          <a:lstStyle>
            <a:lvl1pPr algn="r">
              <a:defRPr sz="1400">
                <a:solidFill>
                  <a:schemeClr val="bg1"/>
                </a:solidFill>
              </a:defRPr>
            </a:lvl1pPr>
          </a:lstStyle>
          <a:p>
            <a:fld id="{64BDE9DA-48F0-8441-8A25-D9E099A1E8D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65" r:id="rId1"/>
    <p:sldLayoutId id="2147483766" r:id="rId2"/>
    <p:sldLayoutId id="2147483767" r:id="rId3"/>
    <p:sldLayoutId id="2147483768" r:id="rId4"/>
    <p:sldLayoutId id="2147483769" r:id="rId5"/>
    <p:sldLayoutId id="2147483770" r:id="rId6"/>
    <p:sldLayoutId id="2147483771" r:id="rId7"/>
    <p:sldLayoutId id="2147483772" r:id="rId8"/>
    <p:sldLayoutId id="2147483773" r:id="rId9"/>
    <p:sldLayoutId id="2147483774" r:id="rId10"/>
    <p:sldLayoutId id="2147483775" r:id="rId11"/>
    <p:sldLayoutId id="2147483776" r:id="rId12"/>
    <p:sldLayoutId id="2147483777" r:id="rId13"/>
    <p:sldLayoutId id="2147483778" r:id="rId14"/>
    <p:sldLayoutId id="2147483779" r:id="rId15"/>
    <p:sldLayoutId id="2147483780" r:id="rId16"/>
    <p:sldLayoutId id="2147483781" r:id="rId17"/>
    <p:sldLayoutId id="2147483782" r:id="rId18"/>
    <p:sldLayoutId id="2147483783" r:id="rId19"/>
    <p:sldLayoutId id="2147483784" r:id="rId20"/>
  </p:sldLayoutIdLst>
  <p:hf sldNum="0" hdr="0" ftr="0"/>
  <p:txStyles>
    <p:titleStyle>
      <a:lvl1pPr algn="l" defTabSz="914400" rtl="0" eaLnBrk="1" latinLnBrk="0" hangingPunct="1">
        <a:spcBef>
          <a:spcPct val="0"/>
        </a:spcBef>
        <a:buNone/>
        <a:defRPr sz="3600" b="0" kern="1200">
          <a:solidFill>
            <a:schemeClr val="accent1"/>
          </a:solidFill>
          <a:latin typeface="+mj-lt"/>
          <a:ea typeface="+mj-ea"/>
          <a:cs typeface="+mj-cs"/>
        </a:defRPr>
      </a:lvl1pPr>
    </p:titleStyle>
    <p:bodyStyle>
      <a:lvl1pPr marL="228600" indent="-228600" algn="l" defTabSz="914400" rtl="0" eaLnBrk="1" latinLnBrk="0" hangingPunct="1">
        <a:spcBef>
          <a:spcPts val="2000"/>
        </a:spcBef>
        <a:buClr>
          <a:schemeClr val="accent1"/>
        </a:buClr>
        <a:buSzPct val="75000"/>
        <a:buFont typeface="Wingdings" pitchFamily="2" charset="2"/>
        <a:buChar char="n"/>
        <a:defRPr sz="2000" kern="1200">
          <a:solidFill>
            <a:schemeClr val="tx1">
              <a:lumMod val="65000"/>
              <a:lumOff val="35000"/>
            </a:schemeClr>
          </a:solidFill>
          <a:latin typeface="+mn-lt"/>
          <a:ea typeface="+mn-ea"/>
          <a:cs typeface="+mn-cs"/>
        </a:defRPr>
      </a:lvl1pPr>
      <a:lvl2pPr marL="4572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2pPr>
      <a:lvl3pPr marL="6858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3pPr>
      <a:lvl4pPr marL="914400" indent="-228600" algn="l" defTabSz="914400" rtl="0" eaLnBrk="1" latinLnBrk="0" hangingPunct="1">
        <a:spcBef>
          <a:spcPts val="600"/>
        </a:spcBef>
        <a:buClr>
          <a:schemeClr val="accent1">
            <a:lumMod val="60000"/>
            <a:lumOff val="40000"/>
          </a:schemeClr>
        </a:buClr>
        <a:buSzPct val="75000"/>
        <a:buFont typeface="Wingdings" pitchFamily="2" charset="2"/>
        <a:buChar char="n"/>
        <a:defRPr sz="1800" kern="1200">
          <a:solidFill>
            <a:schemeClr val="tx1">
              <a:lumMod val="65000"/>
              <a:lumOff val="35000"/>
            </a:schemeClr>
          </a:solidFill>
          <a:latin typeface="+mn-lt"/>
          <a:ea typeface="+mn-ea"/>
          <a:cs typeface="+mn-cs"/>
        </a:defRPr>
      </a:lvl4pPr>
      <a:lvl5pPr marL="1143000" indent="-228600" algn="l" defTabSz="914400" rtl="0" eaLnBrk="1" latinLnBrk="0" hangingPunct="1">
        <a:spcBef>
          <a:spcPts val="600"/>
        </a:spcBef>
        <a:buClr>
          <a:schemeClr val="accent1"/>
        </a:buClr>
        <a:buSzPct val="75000"/>
        <a:buFont typeface="Wingdings" pitchFamily="2" charset="2"/>
        <a:buChar char="n"/>
        <a:defRPr sz="1800"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df"/><Relationship Id="rId3"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4" Type="http://schemas.openxmlformats.org/officeDocument/2006/relationships/diagramQuickStyle" Target="../diagrams/quickStyle1.xml"/><Relationship Id="rId5" Type="http://schemas.openxmlformats.org/officeDocument/2006/relationships/diagramColors" Target="../diagrams/colors1.xml"/><Relationship Id="rId6" Type="http://schemas.microsoft.com/office/2007/relationships/diagramDrawing" Target="../diagrams/drawing1.xml"/><Relationship Id="rId7" Type="http://schemas.openxmlformats.org/officeDocument/2006/relationships/image" Target="../media/image5.jpeg"/><Relationship Id="rId8"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diagramData" Target="../diagrams/data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7.gif"/></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0.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4" Type="http://schemas.openxmlformats.org/officeDocument/2006/relationships/diagramQuickStyle" Target="../diagrams/quickStyle2.xml"/><Relationship Id="rId5" Type="http://schemas.openxmlformats.org/officeDocument/2006/relationships/diagramColors" Target="../diagrams/colors2.xml"/><Relationship Id="rId6"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diagramData" Target="../diagrams/data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gif"/></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3.xml"/><Relationship Id="rId4" Type="http://schemas.openxmlformats.org/officeDocument/2006/relationships/diagramQuickStyle" Target="../diagrams/quickStyle3.xml"/><Relationship Id="rId5" Type="http://schemas.openxmlformats.org/officeDocument/2006/relationships/diagramColors" Target="../diagrams/colors3.xml"/><Relationship Id="rId6" Type="http://schemas.microsoft.com/office/2007/relationships/diagramDrawing" Target="../diagrams/drawing3.xml"/><Relationship Id="rId1" Type="http://schemas.openxmlformats.org/officeDocument/2006/relationships/slideLayout" Target="../slideLayouts/slideLayout2.xml"/><Relationship Id="rId2" Type="http://schemas.openxmlformats.org/officeDocument/2006/relationships/diagramData" Target="../diagrams/data3.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4.xml"/><Relationship Id="rId4" Type="http://schemas.openxmlformats.org/officeDocument/2006/relationships/diagramQuickStyle" Target="../diagrams/quickStyle4.xml"/><Relationship Id="rId5" Type="http://schemas.openxmlformats.org/officeDocument/2006/relationships/diagramColors" Target="../diagrams/colors4.xml"/><Relationship Id="rId6" Type="http://schemas.microsoft.com/office/2007/relationships/diagramDrawing" Target="../diagrams/drawing4.xml"/><Relationship Id="rId1" Type="http://schemas.openxmlformats.org/officeDocument/2006/relationships/slideLayout" Target="../slideLayouts/slideLayout2.xml"/><Relationship Id="rId2" Type="http://schemas.openxmlformats.org/officeDocument/2006/relationships/diagramData" Target="../diagrams/data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5.xml"/><Relationship Id="rId4" Type="http://schemas.openxmlformats.org/officeDocument/2006/relationships/diagramQuickStyle" Target="../diagrams/quickStyle5.xml"/><Relationship Id="rId5" Type="http://schemas.openxmlformats.org/officeDocument/2006/relationships/diagramColors" Target="../diagrams/colors5.xml"/><Relationship Id="rId6" Type="http://schemas.microsoft.com/office/2007/relationships/diagramDrawing" Target="../diagrams/drawing5.xml"/><Relationship Id="rId1" Type="http://schemas.openxmlformats.org/officeDocument/2006/relationships/slideLayout" Target="../slideLayouts/slideLayout2.xml"/><Relationship Id="rId2" Type="http://schemas.openxmlformats.org/officeDocument/2006/relationships/diagramData" Target="../diagrams/data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chart" Target="../charts/chart1.xml"/><Relationship Id="rId3" Type="http://schemas.openxmlformats.org/officeDocument/2006/relationships/chart" Target="../charts/char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vmlDrawing" Target="../drawings/vmlDrawing1.vml"/><Relationship Id="rId2" Type="http://schemas.openxmlformats.org/officeDocument/2006/relationships/slideLayout" Target="../slideLayouts/slideLayout2.xml"/><Relationship Id="rId3" Type="http://schemas.openxmlformats.org/officeDocument/2006/relationships/oleObject" Target="Macintosh%20HD:Users:ayca:Desktop:doktora%20tezim:doktoratez230714.docx!OLE_LINK1"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emf"/><Relationship Id="rId4" Type="http://schemas.openxmlformats.org/officeDocument/2006/relationships/image" Target="../media/image15.emf"/><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7.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8.jpe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ctrTitle"/>
          </p:nvPr>
        </p:nvSpPr>
        <p:spPr>
          <a:xfrm>
            <a:off x="940172" y="4624668"/>
            <a:ext cx="7899028" cy="933450"/>
          </a:xfrm>
        </p:spPr>
        <p:txBody>
          <a:bodyPr>
            <a:normAutofit fontScale="90000"/>
          </a:bodyPr>
          <a:lstStyle/>
          <a:p>
            <a:r>
              <a:rPr lang="en-US" dirty="0" smtClean="0"/>
              <a:t>Development of Novel Methods for The Determination of Synthetic Colorants</a:t>
            </a:r>
            <a:endParaRPr lang="en-US" dirty="0"/>
          </a:p>
        </p:txBody>
      </p:sp>
      <p:sp>
        <p:nvSpPr>
          <p:cNvPr id="3" name="Subtitle 2"/>
          <p:cNvSpPr>
            <a:spLocks noGrp="1"/>
          </p:cNvSpPr>
          <p:nvPr>
            <p:ph type="subTitle" idx="1"/>
          </p:nvPr>
        </p:nvSpPr>
        <p:spPr/>
        <p:txBody>
          <a:bodyPr>
            <a:normAutofit/>
          </a:bodyPr>
          <a:lstStyle/>
          <a:p>
            <a:r>
              <a:rPr lang="en-US" sz="1600" dirty="0" smtClean="0">
                <a:solidFill>
                  <a:srgbClr val="660066"/>
                </a:solidFill>
              </a:rPr>
              <a:t>F. </a:t>
            </a:r>
            <a:r>
              <a:rPr lang="en-US" sz="1600" dirty="0" err="1" smtClean="0">
                <a:solidFill>
                  <a:srgbClr val="660066"/>
                </a:solidFill>
              </a:rPr>
              <a:t>Ayça</a:t>
            </a:r>
            <a:r>
              <a:rPr lang="en-US" sz="1600" dirty="0" smtClean="0">
                <a:solidFill>
                  <a:srgbClr val="660066"/>
                </a:solidFill>
              </a:rPr>
              <a:t> </a:t>
            </a:r>
            <a:r>
              <a:rPr lang="en-US" sz="1600" dirty="0" err="1" smtClean="0">
                <a:solidFill>
                  <a:srgbClr val="660066"/>
                </a:solidFill>
              </a:rPr>
              <a:t>Özdemir</a:t>
            </a:r>
            <a:r>
              <a:rPr lang="en-US" sz="1600" dirty="0" smtClean="0">
                <a:solidFill>
                  <a:srgbClr val="660066"/>
                </a:solidFill>
              </a:rPr>
              <a:t> </a:t>
            </a:r>
            <a:r>
              <a:rPr lang="en-US" sz="1600" dirty="0" err="1" smtClean="0">
                <a:solidFill>
                  <a:srgbClr val="660066"/>
                </a:solidFill>
              </a:rPr>
              <a:t>Olgun</a:t>
            </a:r>
            <a:endParaRPr lang="en-US" sz="1600" dirty="0" smtClean="0">
              <a:solidFill>
                <a:srgbClr val="660066"/>
              </a:solidFill>
            </a:endParaRPr>
          </a:p>
          <a:p>
            <a:r>
              <a:rPr lang="en-US" sz="1600" dirty="0" smtClean="0">
                <a:solidFill>
                  <a:srgbClr val="660066"/>
                </a:solidFill>
              </a:rPr>
              <a:t>Istanbul Technical University</a:t>
            </a:r>
          </a:p>
        </p:txBody>
      </p:sp>
      <p:sp>
        <p:nvSpPr>
          <p:cNvPr id="4" name="Date Placeholder 3"/>
          <p:cNvSpPr>
            <a:spLocks noGrp="1"/>
          </p:cNvSpPr>
          <p:nvPr>
            <p:ph type="dt" sz="half" idx="10"/>
          </p:nvPr>
        </p:nvSpPr>
        <p:spPr/>
        <p:txBody>
          <a:bodyPr/>
          <a:lstStyle/>
          <a:p>
            <a:r>
              <a:rPr lang="tr-TR" smtClean="0"/>
              <a:t>18/08/15</a:t>
            </a:r>
            <a:endParaRPr lang="en-US"/>
          </a:p>
        </p:txBody>
      </p:sp>
      <p:pic>
        <p:nvPicPr>
          <p:cNvPr id="5" name="Picture 4" descr="images.jpg"/>
          <p:cNvPicPr>
            <a:picLocks noChangeAspect="1"/>
          </p:cNvPicPr>
          <p:nvPr/>
        </p:nvPicPr>
        <p:blipFill>
          <a:blip r:embed="rId2"/>
          <a:stretch>
            <a:fillRect/>
          </a:stretch>
        </p:blipFill>
        <p:spPr>
          <a:xfrm>
            <a:off x="4994773" y="428442"/>
            <a:ext cx="1213015" cy="1698002"/>
          </a:xfrm>
          <a:prstGeom prst="rect">
            <a:avLst/>
          </a:prstGeom>
        </p:spPr>
      </p:pic>
      <p:sp>
        <p:nvSpPr>
          <p:cNvPr id="6" name="Rectangle 5"/>
          <p:cNvSpPr/>
          <p:nvPr/>
        </p:nvSpPr>
        <p:spPr>
          <a:xfrm>
            <a:off x="422773" y="1277443"/>
            <a:ext cx="3858460" cy="1384995"/>
          </a:xfrm>
          <a:prstGeom prst="rect">
            <a:avLst/>
          </a:prstGeom>
        </p:spPr>
        <p:txBody>
          <a:bodyPr wrap="square">
            <a:spAutoFit/>
          </a:bodyPr>
          <a:lstStyle/>
          <a:p>
            <a:pPr algn="ctr"/>
            <a:r>
              <a:rPr lang="en-US" sz="1600" dirty="0" smtClean="0">
                <a:solidFill>
                  <a:schemeClr val="bg1"/>
                </a:solidFill>
                <a:latin typeface="Helvetica"/>
              </a:rPr>
              <a:t>International Conference on</a:t>
            </a:r>
          </a:p>
          <a:p>
            <a:pPr algn="ctr"/>
            <a:r>
              <a:rPr lang="en-US" sz="1600" dirty="0" smtClean="0">
                <a:solidFill>
                  <a:schemeClr val="bg1"/>
                </a:solidFill>
                <a:latin typeface="Helvetica"/>
              </a:rPr>
              <a:t> </a:t>
            </a:r>
            <a:r>
              <a:rPr lang="en-US" dirty="0" smtClean="0">
                <a:solidFill>
                  <a:schemeClr val="bg1"/>
                </a:solidFill>
                <a:latin typeface="HelveticaNeue"/>
              </a:rPr>
              <a:t>Food Safety and Regulatory Measures </a:t>
            </a:r>
          </a:p>
          <a:p>
            <a:pPr algn="ctr"/>
            <a:r>
              <a:rPr lang="en-US" sz="1600" dirty="0" smtClean="0">
                <a:solidFill>
                  <a:schemeClr val="bg1"/>
                </a:solidFill>
                <a:latin typeface="Helvetica"/>
              </a:rPr>
              <a:t>August 17-19, 2015</a:t>
            </a:r>
          </a:p>
          <a:p>
            <a:pPr algn="ctr"/>
            <a:r>
              <a:rPr lang="en-US" sz="1600" dirty="0" smtClean="0">
                <a:solidFill>
                  <a:schemeClr val="bg1"/>
                </a:solidFill>
                <a:latin typeface="Helvetica"/>
              </a:rPr>
              <a:t>Birmingham, UK</a:t>
            </a:r>
            <a:endParaRPr lang="en-US" dirty="0">
              <a:solidFill>
                <a:schemeClr val="bg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bg2">
            <a:lumMod val="40000"/>
            <a:lumOff val="6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a:t>
            </a:r>
            <a:endParaRPr lang="en-US" dirty="0"/>
          </a:p>
        </p:txBody>
      </p:sp>
      <p:sp>
        <p:nvSpPr>
          <p:cNvPr id="3" name="Content Placeholder 2"/>
          <p:cNvSpPr>
            <a:spLocks noGrp="1"/>
          </p:cNvSpPr>
          <p:nvPr>
            <p:ph idx="1"/>
          </p:nvPr>
        </p:nvSpPr>
        <p:spPr>
          <a:xfrm>
            <a:off x="498474" y="1600200"/>
            <a:ext cx="7556313" cy="4525963"/>
          </a:xfrm>
        </p:spPr>
        <p:txBody>
          <a:bodyPr>
            <a:normAutofit fontScale="85000" lnSpcReduction="20000"/>
          </a:bodyPr>
          <a:lstStyle/>
          <a:p>
            <a:r>
              <a:rPr lang="en-US" dirty="0" smtClean="0"/>
              <a:t>A Brief Look at Colorants</a:t>
            </a:r>
          </a:p>
          <a:p>
            <a:pPr>
              <a:buFont typeface="Wingdings" charset="2"/>
              <a:buChar char="Ø"/>
            </a:pPr>
            <a:r>
              <a:rPr lang="en-US" dirty="0" smtClean="0"/>
              <a:t>What are Food Colorants</a:t>
            </a:r>
          </a:p>
          <a:p>
            <a:pPr>
              <a:buFont typeface="Wingdings" charset="2"/>
              <a:buChar char="Ø"/>
            </a:pPr>
            <a:r>
              <a:rPr lang="en-US" dirty="0" smtClean="0"/>
              <a:t>Classification</a:t>
            </a:r>
          </a:p>
          <a:p>
            <a:pPr>
              <a:buFont typeface="Wingdings" charset="2"/>
              <a:buChar char="Ø"/>
            </a:pPr>
            <a:r>
              <a:rPr lang="en-US" dirty="0" smtClean="0"/>
              <a:t>Why do we use?</a:t>
            </a:r>
          </a:p>
          <a:p>
            <a:pPr>
              <a:buFont typeface="Wingdings" charset="2"/>
              <a:buChar char="Ø"/>
            </a:pPr>
            <a:r>
              <a:rPr lang="en-US" dirty="0" smtClean="0"/>
              <a:t>Legislations and Limitations</a:t>
            </a:r>
          </a:p>
          <a:p>
            <a:r>
              <a:rPr lang="en-US" dirty="0" smtClean="0"/>
              <a:t>Objectives</a:t>
            </a:r>
          </a:p>
          <a:p>
            <a:r>
              <a:rPr lang="en-US" dirty="0" smtClean="0"/>
              <a:t>Methodology</a:t>
            </a:r>
          </a:p>
          <a:p>
            <a:r>
              <a:rPr lang="en-US" dirty="0" smtClean="0"/>
              <a:t>Experimental Studies</a:t>
            </a:r>
          </a:p>
          <a:p>
            <a:r>
              <a:rPr lang="en-US" dirty="0" smtClean="0"/>
              <a:t>Results</a:t>
            </a:r>
          </a:p>
          <a:p>
            <a:r>
              <a:rPr lang="en-US" dirty="0" smtClean="0"/>
              <a:t>Conclusion</a:t>
            </a:r>
          </a:p>
          <a:p>
            <a:endParaRPr lang="en-US" dirty="0"/>
          </a:p>
        </p:txBody>
      </p:sp>
      <p:pic>
        <p:nvPicPr>
          <p:cNvPr id="6" name="Picture 5" descr="j0241639.pict"/>
          <p:cNvPicPr>
            <a:picLocks noChangeAspect="1"/>
          </p:cNvPicPr>
          <p:nvPr/>
        </p:nvPicPr>
        <mc:AlternateContent>
          <mc:Choice xmlns:ma="http://schemas.microsoft.com/office/mac/drawingml/2008/main" Requires="ma">
            <p:blipFill>
              <a:blip r:embed="rId2"/>
              <a:stretch>
                <a:fillRect/>
              </a:stretch>
            </p:blipFill>
          </mc:Choice>
          <mc:Fallback>
            <p:blipFill>
              <a:blip r:embed="rId3"/>
              <a:stretch>
                <a:fillRect/>
              </a:stretch>
            </p:blipFill>
          </mc:Fallback>
        </mc:AlternateContent>
        <p:spPr>
          <a:xfrm>
            <a:off x="5237413" y="2235454"/>
            <a:ext cx="2817374" cy="2693985"/>
          </a:xfrm>
          <a:prstGeom prst="rect">
            <a:avLst/>
          </a:prstGeom>
        </p:spPr>
      </p:pic>
      <p:sp>
        <p:nvSpPr>
          <p:cNvPr id="5" name="Date Placeholder 4"/>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Look at Food Colorants</a:t>
            </a:r>
            <a:endParaRPr lang="en-US" dirty="0"/>
          </a:p>
        </p:txBody>
      </p:sp>
      <p:sp>
        <p:nvSpPr>
          <p:cNvPr id="3" name="Content Placeholder 2"/>
          <p:cNvSpPr>
            <a:spLocks noGrp="1"/>
          </p:cNvSpPr>
          <p:nvPr>
            <p:ph idx="1"/>
          </p:nvPr>
        </p:nvSpPr>
        <p:spPr>
          <a:xfrm>
            <a:off x="498474" y="1600200"/>
            <a:ext cx="7556313" cy="4525963"/>
          </a:xfrm>
        </p:spPr>
        <p:txBody>
          <a:bodyPr>
            <a:normAutofit/>
          </a:bodyPr>
          <a:lstStyle/>
          <a:p>
            <a:endParaRPr lang="en-US" dirty="0" smtClean="0">
              <a:solidFill>
                <a:srgbClr val="660066"/>
              </a:solidFill>
            </a:endParaRPr>
          </a:p>
          <a:p>
            <a:pPr>
              <a:buNone/>
            </a:pPr>
            <a:r>
              <a:rPr lang="en-US" dirty="0" smtClean="0">
                <a:solidFill>
                  <a:srgbClr val="660066"/>
                </a:solidFill>
              </a:rPr>
              <a:t>What are food colorants??</a:t>
            </a:r>
          </a:p>
          <a:p>
            <a:pPr>
              <a:buNone/>
            </a:pPr>
            <a:endParaRPr lang="en-US" dirty="0" smtClean="0">
              <a:solidFill>
                <a:srgbClr val="660066"/>
              </a:solidFill>
            </a:endParaRPr>
          </a:p>
          <a:p>
            <a:pPr>
              <a:buNone/>
            </a:pPr>
            <a:endParaRPr lang="en-US" dirty="0" smtClean="0">
              <a:solidFill>
                <a:srgbClr val="660066"/>
              </a:solidFill>
            </a:endParaRPr>
          </a:p>
          <a:p>
            <a:r>
              <a:rPr lang="en-US" dirty="0" smtClean="0">
                <a:solidFill>
                  <a:srgbClr val="660066"/>
                </a:solidFill>
              </a:rPr>
              <a:t>Food colorants</a:t>
            </a:r>
            <a:r>
              <a:rPr lang="en-US" dirty="0" smtClean="0"/>
              <a:t> are an important class of food additives attracting the attention of consumers, and give the first impression about the taste and quality of a food product.</a:t>
            </a:r>
          </a:p>
          <a:p>
            <a:r>
              <a:rPr lang="en-US" dirty="0" smtClean="0"/>
              <a:t>Color in one form or another has been added to our foods for centuries. It is known that Egyptians colored candy and wine dating back to 400 BC.</a:t>
            </a:r>
          </a:p>
          <a:p>
            <a:endParaRPr lang="en-US" dirty="0"/>
          </a:p>
        </p:txBody>
      </p:sp>
      <p:pic>
        <p:nvPicPr>
          <p:cNvPr id="4" name="Picture 3" descr="grape-harvesting-egypt.jpg"/>
          <p:cNvPicPr>
            <a:picLocks noChangeAspect="1"/>
          </p:cNvPicPr>
          <p:nvPr/>
        </p:nvPicPr>
        <p:blipFill>
          <a:blip r:embed="rId2"/>
          <a:stretch>
            <a:fillRect/>
          </a:stretch>
        </p:blipFill>
        <p:spPr>
          <a:xfrm>
            <a:off x="4152900" y="1366999"/>
            <a:ext cx="3413616" cy="2090840"/>
          </a:xfrm>
          <a:prstGeom prst="rect">
            <a:avLst/>
          </a:prstGeom>
        </p:spPr>
      </p:pic>
      <p:sp>
        <p:nvSpPr>
          <p:cNvPr id="5" name="Date Placeholder 4"/>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704440" y="484094"/>
            <a:ext cx="7556313" cy="1116106"/>
          </a:xfrm>
        </p:spPr>
        <p:txBody>
          <a:bodyPr/>
          <a:lstStyle/>
          <a:p>
            <a:r>
              <a:rPr lang="en-US" dirty="0" smtClean="0"/>
              <a:t>A Brief Look at Food Colorants</a:t>
            </a:r>
            <a:endParaRPr lang="en-US" dirty="0"/>
          </a:p>
        </p:txBody>
      </p:sp>
      <p:graphicFrame>
        <p:nvGraphicFramePr>
          <p:cNvPr id="4" name="Content Placeholder 3"/>
          <p:cNvGraphicFramePr>
            <a:graphicFrameLocks noGrp="1"/>
          </p:cNvGraphicFramePr>
          <p:nvPr>
            <p:ph idx="1"/>
          </p:nvPr>
        </p:nvGraphicFramePr>
        <p:xfrm>
          <a:off x="907964" y="1204171"/>
          <a:ext cx="7352789" cy="1649412"/>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
        <p:nvSpPr>
          <p:cNvPr id="5" name="TextBox 4"/>
          <p:cNvSpPr txBox="1"/>
          <p:nvPr/>
        </p:nvSpPr>
        <p:spPr>
          <a:xfrm>
            <a:off x="223130" y="2853583"/>
            <a:ext cx="4885980" cy="4224234"/>
          </a:xfrm>
          <a:prstGeom prst="rect">
            <a:avLst/>
          </a:prstGeom>
          <a:noFill/>
        </p:spPr>
        <p:txBody>
          <a:bodyPr wrap="square" rtlCol="0">
            <a:spAutoFit/>
          </a:bodyPr>
          <a:lstStyle/>
          <a:p>
            <a:pPr algn="just">
              <a:lnSpc>
                <a:spcPct val="150000"/>
              </a:lnSpc>
              <a:buFont typeface="Wingdings" charset="2"/>
              <a:buChar char="ü"/>
            </a:pPr>
            <a:r>
              <a:rPr lang="en-US" dirty="0" smtClean="0"/>
              <a:t>Any artificially synthesized substance, pigment or dye for coloring foods</a:t>
            </a:r>
          </a:p>
          <a:p>
            <a:pPr algn="just">
              <a:lnSpc>
                <a:spcPct val="150000"/>
              </a:lnSpc>
              <a:buFont typeface="Wingdings" charset="2"/>
              <a:buChar char="ü"/>
            </a:pPr>
            <a:r>
              <a:rPr lang="en-US" dirty="0" smtClean="0"/>
              <a:t>High Stability to light, oxygen and pH</a:t>
            </a:r>
          </a:p>
          <a:p>
            <a:pPr algn="just">
              <a:lnSpc>
                <a:spcPct val="150000"/>
              </a:lnSpc>
              <a:buFont typeface="Wingdings" charset="2"/>
              <a:buChar char="ü"/>
            </a:pPr>
            <a:r>
              <a:rPr lang="en-US" dirty="0" smtClean="0"/>
              <a:t>Color uniformity</a:t>
            </a:r>
          </a:p>
          <a:p>
            <a:pPr algn="just">
              <a:lnSpc>
                <a:spcPct val="150000"/>
              </a:lnSpc>
              <a:buFont typeface="Wingdings" charset="2"/>
              <a:buChar char="ü"/>
            </a:pPr>
            <a:r>
              <a:rPr lang="en-US" dirty="0" smtClean="0"/>
              <a:t>Low microbiological contamination</a:t>
            </a:r>
          </a:p>
          <a:p>
            <a:pPr algn="just">
              <a:lnSpc>
                <a:spcPct val="150000"/>
              </a:lnSpc>
              <a:buFont typeface="Wingdings" charset="2"/>
              <a:buChar char="ü"/>
            </a:pPr>
            <a:r>
              <a:rPr lang="en-US" dirty="0" smtClean="0"/>
              <a:t>Relatively lower production costs</a:t>
            </a:r>
          </a:p>
          <a:p>
            <a:pPr algn="just">
              <a:lnSpc>
                <a:spcPct val="150000"/>
              </a:lnSpc>
            </a:pPr>
            <a:r>
              <a:rPr lang="en-US" dirty="0" smtClean="0"/>
              <a:t>   (</a:t>
            </a:r>
            <a:r>
              <a:rPr lang="en-US" dirty="0" err="1" smtClean="0"/>
              <a:t>Alves</a:t>
            </a:r>
            <a:r>
              <a:rPr lang="en-US" dirty="0" smtClean="0"/>
              <a:t> et al. 2008)</a:t>
            </a:r>
          </a:p>
          <a:p>
            <a:pPr algn="just">
              <a:lnSpc>
                <a:spcPct val="150000"/>
              </a:lnSpc>
            </a:pPr>
            <a:r>
              <a:rPr lang="en-US" dirty="0" smtClean="0"/>
              <a:t>✖ Some life-threatening risks (</a:t>
            </a:r>
            <a:r>
              <a:rPr lang="en-US" dirty="0" err="1" smtClean="0"/>
              <a:t>Kapadia</a:t>
            </a:r>
            <a:r>
              <a:rPr lang="en-US" dirty="0" smtClean="0"/>
              <a:t> et al. 1998; </a:t>
            </a:r>
            <a:r>
              <a:rPr lang="en-US" dirty="0" err="1" smtClean="0"/>
              <a:t>Eigenmann</a:t>
            </a:r>
            <a:r>
              <a:rPr lang="en-US" dirty="0" smtClean="0"/>
              <a:t> and </a:t>
            </a:r>
            <a:r>
              <a:rPr lang="en-US" dirty="0" err="1" smtClean="0"/>
              <a:t>Haenggeli</a:t>
            </a:r>
            <a:r>
              <a:rPr lang="en-US" dirty="0" smtClean="0"/>
              <a:t> 2007)</a:t>
            </a:r>
          </a:p>
          <a:p>
            <a:endParaRPr lang="en-US" dirty="0" smtClean="0"/>
          </a:p>
        </p:txBody>
      </p:sp>
      <p:sp>
        <p:nvSpPr>
          <p:cNvPr id="6" name="TextBox 5"/>
          <p:cNvSpPr txBox="1"/>
          <p:nvPr/>
        </p:nvSpPr>
        <p:spPr>
          <a:xfrm>
            <a:off x="5109109" y="2863784"/>
            <a:ext cx="3877985" cy="2146742"/>
          </a:xfrm>
          <a:prstGeom prst="rect">
            <a:avLst/>
          </a:prstGeom>
          <a:noFill/>
        </p:spPr>
        <p:txBody>
          <a:bodyPr wrap="none" rtlCol="0">
            <a:spAutoFit/>
          </a:bodyPr>
          <a:lstStyle/>
          <a:p>
            <a:pPr>
              <a:lnSpc>
                <a:spcPct val="150000"/>
              </a:lnSpc>
              <a:buFont typeface="Wingdings" charset="2"/>
              <a:buChar char="ü"/>
            </a:pPr>
            <a:r>
              <a:rPr lang="en-US" dirty="0" smtClean="0"/>
              <a:t> manufactured by extracting from </a:t>
            </a:r>
          </a:p>
          <a:p>
            <a:pPr>
              <a:lnSpc>
                <a:spcPct val="150000"/>
              </a:lnSpc>
            </a:pPr>
            <a:r>
              <a:rPr lang="en-US" dirty="0" smtClean="0"/>
              <a:t>    natural substances</a:t>
            </a:r>
          </a:p>
          <a:p>
            <a:pPr>
              <a:lnSpc>
                <a:spcPct val="150000"/>
              </a:lnSpc>
              <a:buFont typeface="Wingdings" charset="2"/>
              <a:buChar char="ü"/>
            </a:pPr>
            <a:r>
              <a:rPr lang="en-US" dirty="0" smtClean="0"/>
              <a:t> no limitation for the quantity</a:t>
            </a:r>
          </a:p>
          <a:p>
            <a:pPr>
              <a:lnSpc>
                <a:spcPct val="150000"/>
              </a:lnSpc>
              <a:buFont typeface="Lucida Grande"/>
              <a:buChar char="✖"/>
            </a:pPr>
            <a:r>
              <a:rPr lang="en-US" dirty="0" smtClean="0"/>
              <a:t> low stability</a:t>
            </a:r>
          </a:p>
          <a:p>
            <a:pPr>
              <a:lnSpc>
                <a:spcPct val="150000"/>
              </a:lnSpc>
              <a:buFont typeface="Lucida Grande"/>
              <a:buChar char="✖"/>
            </a:pPr>
            <a:r>
              <a:rPr lang="en-US" dirty="0" smtClean="0"/>
              <a:t> high cost</a:t>
            </a:r>
            <a:endParaRPr lang="en-US" dirty="0"/>
          </a:p>
        </p:txBody>
      </p:sp>
      <p:pic>
        <p:nvPicPr>
          <p:cNvPr id="7" name="Picture 6" descr="cosmetics-colors.jpg"/>
          <p:cNvPicPr>
            <a:picLocks noChangeAspect="1"/>
          </p:cNvPicPr>
          <p:nvPr/>
        </p:nvPicPr>
        <p:blipFill>
          <a:blip r:embed="rId7"/>
          <a:stretch>
            <a:fillRect/>
          </a:stretch>
        </p:blipFill>
        <p:spPr>
          <a:xfrm>
            <a:off x="223130" y="1296294"/>
            <a:ext cx="2197748" cy="1465165"/>
          </a:xfrm>
          <a:prstGeom prst="rect">
            <a:avLst/>
          </a:prstGeom>
        </p:spPr>
      </p:pic>
      <p:pic>
        <p:nvPicPr>
          <p:cNvPr id="8" name="Picture 7" descr="organic-food-items-for-natural-food-coloring.jpg"/>
          <p:cNvPicPr>
            <a:picLocks noChangeAspect="1"/>
          </p:cNvPicPr>
          <p:nvPr/>
        </p:nvPicPr>
        <p:blipFill>
          <a:blip r:embed="rId8"/>
          <a:stretch>
            <a:fillRect/>
          </a:stretch>
        </p:blipFill>
        <p:spPr>
          <a:xfrm>
            <a:off x="6541851" y="5010526"/>
            <a:ext cx="1993522" cy="1436242"/>
          </a:xfrm>
          <a:prstGeom prst="rect">
            <a:avLst/>
          </a:prstGeom>
        </p:spPr>
      </p:pic>
      <p:sp>
        <p:nvSpPr>
          <p:cNvPr id="9" name="Date Placeholder 8"/>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8474" y="484094"/>
            <a:ext cx="7556313" cy="819050"/>
          </a:xfrm>
        </p:spPr>
        <p:txBody>
          <a:bodyPr/>
          <a:lstStyle/>
          <a:p>
            <a:r>
              <a:rPr lang="en-US" dirty="0" smtClean="0"/>
              <a:t>A Brief Look at Food Colorants</a:t>
            </a:r>
            <a:endParaRPr lang="en-US" dirty="0"/>
          </a:p>
        </p:txBody>
      </p:sp>
      <p:sp>
        <p:nvSpPr>
          <p:cNvPr id="3" name="Content Placeholder 2"/>
          <p:cNvSpPr>
            <a:spLocks noGrp="1"/>
          </p:cNvSpPr>
          <p:nvPr>
            <p:ph idx="1"/>
          </p:nvPr>
        </p:nvSpPr>
        <p:spPr>
          <a:xfrm>
            <a:off x="498474" y="1550576"/>
            <a:ext cx="7556313" cy="4575587"/>
          </a:xfrm>
        </p:spPr>
        <p:txBody>
          <a:bodyPr/>
          <a:lstStyle/>
          <a:p>
            <a:pPr>
              <a:buNone/>
            </a:pPr>
            <a:r>
              <a:rPr lang="en-US" dirty="0" smtClean="0"/>
              <a:t>Why do we use??</a:t>
            </a:r>
          </a:p>
          <a:p>
            <a:pPr>
              <a:buNone/>
            </a:pPr>
            <a:r>
              <a:rPr lang="en-US" dirty="0" smtClean="0"/>
              <a:t>☛ to intensify the actual color of foods</a:t>
            </a:r>
          </a:p>
          <a:p>
            <a:pPr>
              <a:buNone/>
            </a:pPr>
            <a:r>
              <a:rPr lang="en-US" dirty="0" smtClean="0"/>
              <a:t>☛ to obtain color stability in mass production</a:t>
            </a:r>
          </a:p>
          <a:p>
            <a:pPr>
              <a:buNone/>
            </a:pPr>
            <a:r>
              <a:rPr lang="en-US" dirty="0" smtClean="0"/>
              <a:t>☛ to regain the lost color of a food after some food process</a:t>
            </a:r>
          </a:p>
          <a:p>
            <a:pPr>
              <a:buNone/>
            </a:pPr>
            <a:r>
              <a:rPr lang="en-US" dirty="0" smtClean="0"/>
              <a:t>☛ coloring some types of food such as confectionary which are actually colorless</a:t>
            </a:r>
          </a:p>
          <a:p>
            <a:pPr>
              <a:buNone/>
            </a:pPr>
            <a:endParaRPr lang="en-US" dirty="0" smtClean="0"/>
          </a:p>
          <a:p>
            <a:pPr>
              <a:buFont typeface="Wingdings" charset="2"/>
              <a:buChar char="²"/>
            </a:pPr>
            <a:endParaRPr lang="en-US" dirty="0"/>
          </a:p>
        </p:txBody>
      </p:sp>
      <p:sp>
        <p:nvSpPr>
          <p:cNvPr id="4" name="Date Placeholder 3"/>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Brief Look at Food Colorants</a:t>
            </a:r>
            <a:endParaRPr lang="en-US" dirty="0"/>
          </a:p>
        </p:txBody>
      </p:sp>
      <p:sp>
        <p:nvSpPr>
          <p:cNvPr id="3" name="Content Placeholder 2"/>
          <p:cNvSpPr>
            <a:spLocks noGrp="1"/>
          </p:cNvSpPr>
          <p:nvPr>
            <p:ph idx="1"/>
          </p:nvPr>
        </p:nvSpPr>
        <p:spPr>
          <a:xfrm>
            <a:off x="498474" y="1402118"/>
            <a:ext cx="7556313" cy="4724046"/>
          </a:xfrm>
        </p:spPr>
        <p:txBody>
          <a:bodyPr/>
          <a:lstStyle/>
          <a:p>
            <a:pPr>
              <a:buNone/>
            </a:pPr>
            <a:r>
              <a:rPr lang="en-US" sz="2800" dirty="0" smtClean="0">
                <a:solidFill>
                  <a:schemeClr val="accent5">
                    <a:lumMod val="75000"/>
                  </a:schemeClr>
                </a:solidFill>
              </a:rPr>
              <a:t>Legislations</a:t>
            </a:r>
          </a:p>
          <a:p>
            <a:pPr>
              <a:buFont typeface="Wingdings" charset="2"/>
              <a:buChar char=""/>
            </a:pPr>
            <a:r>
              <a:rPr lang="en-US" dirty="0" smtClean="0">
                <a:solidFill>
                  <a:schemeClr val="tx2">
                    <a:lumMod val="75000"/>
                    <a:lumOff val="25000"/>
                  </a:schemeClr>
                </a:solidFill>
              </a:rPr>
              <a:t>EU COMISSION </a:t>
            </a:r>
          </a:p>
          <a:p>
            <a:pPr>
              <a:buNone/>
            </a:pPr>
            <a:r>
              <a:rPr lang="en-US" dirty="0" smtClean="0"/>
              <a:t>(30 June 1994 on colors for use in foodstuffs)</a:t>
            </a:r>
          </a:p>
          <a:p>
            <a:pPr>
              <a:buFont typeface="Wingdings" charset="2"/>
              <a:buChar char=""/>
            </a:pPr>
            <a:r>
              <a:rPr lang="en-US" dirty="0" smtClean="0">
                <a:solidFill>
                  <a:schemeClr val="tx2">
                    <a:lumMod val="75000"/>
                    <a:lumOff val="25000"/>
                  </a:schemeClr>
                </a:solidFill>
              </a:rPr>
              <a:t>World Health Organization </a:t>
            </a:r>
          </a:p>
          <a:p>
            <a:pPr>
              <a:buNone/>
            </a:pPr>
            <a:endParaRPr lang="en-US" dirty="0" smtClean="0"/>
          </a:p>
          <a:p>
            <a:pPr>
              <a:buNone/>
            </a:pPr>
            <a:endParaRPr lang="en-US" dirty="0" smtClean="0"/>
          </a:p>
          <a:p>
            <a:pPr>
              <a:buFont typeface="Wingdings" charset="2"/>
              <a:buChar char=""/>
            </a:pPr>
            <a:r>
              <a:rPr lang="en-US" dirty="0" smtClean="0">
                <a:solidFill>
                  <a:schemeClr val="tx2">
                    <a:lumMod val="75000"/>
                    <a:lumOff val="25000"/>
                  </a:schemeClr>
                </a:solidFill>
              </a:rPr>
              <a:t>US Food and Drug Administration</a:t>
            </a:r>
            <a:r>
              <a:rPr lang="en-US" dirty="0" smtClean="0"/>
              <a:t> </a:t>
            </a:r>
          </a:p>
          <a:p>
            <a:pPr>
              <a:buFont typeface="Wingdings" charset="2"/>
              <a:buChar char=""/>
            </a:pPr>
            <a:endParaRPr lang="en-US" dirty="0" smtClean="0"/>
          </a:p>
        </p:txBody>
      </p:sp>
      <p:pic>
        <p:nvPicPr>
          <p:cNvPr id="4" name="Picture 3" descr="logo_en.gif"/>
          <p:cNvPicPr>
            <a:picLocks noChangeAspect="1"/>
          </p:cNvPicPr>
          <p:nvPr/>
        </p:nvPicPr>
        <p:blipFill>
          <a:blip r:embed="rId2"/>
          <a:stretch>
            <a:fillRect/>
          </a:stretch>
        </p:blipFill>
        <p:spPr>
          <a:xfrm>
            <a:off x="3366598" y="1402118"/>
            <a:ext cx="1592173" cy="1101562"/>
          </a:xfrm>
          <a:prstGeom prst="rect">
            <a:avLst/>
          </a:prstGeom>
        </p:spPr>
      </p:pic>
      <p:pic>
        <p:nvPicPr>
          <p:cNvPr id="5" name="Picture 4" descr="images.png"/>
          <p:cNvPicPr>
            <a:picLocks noChangeAspect="1"/>
          </p:cNvPicPr>
          <p:nvPr/>
        </p:nvPicPr>
        <p:blipFill>
          <a:blip r:embed="rId3"/>
          <a:stretch>
            <a:fillRect/>
          </a:stretch>
        </p:blipFill>
        <p:spPr>
          <a:xfrm>
            <a:off x="4253921" y="3010224"/>
            <a:ext cx="1409700" cy="1409700"/>
          </a:xfrm>
          <a:prstGeom prst="rect">
            <a:avLst/>
          </a:prstGeom>
        </p:spPr>
      </p:pic>
      <p:pic>
        <p:nvPicPr>
          <p:cNvPr id="6" name="Picture 5" descr="fda.png"/>
          <p:cNvPicPr>
            <a:picLocks noChangeAspect="1"/>
          </p:cNvPicPr>
          <p:nvPr/>
        </p:nvPicPr>
        <p:blipFill>
          <a:blip r:embed="rId4"/>
          <a:stretch>
            <a:fillRect/>
          </a:stretch>
        </p:blipFill>
        <p:spPr>
          <a:xfrm>
            <a:off x="4711121" y="4694011"/>
            <a:ext cx="1905000" cy="825500"/>
          </a:xfrm>
          <a:prstGeom prst="rect">
            <a:avLst/>
          </a:prstGeom>
        </p:spPr>
      </p:pic>
      <p:sp>
        <p:nvSpPr>
          <p:cNvPr id="7" name="Date Placeholder 6"/>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5" y="0"/>
            <a:ext cx="7556313" cy="1116106"/>
          </a:xfrm>
        </p:spPr>
        <p:txBody>
          <a:bodyPr/>
          <a:lstStyle/>
          <a:p>
            <a:r>
              <a:rPr lang="en-US" dirty="0" smtClean="0"/>
              <a:t>A Brief Look at Food Colorants</a:t>
            </a:r>
            <a:br>
              <a:rPr lang="en-US" dirty="0" smtClean="0"/>
            </a:br>
            <a:r>
              <a:rPr lang="en-US" dirty="0" smtClean="0">
                <a:solidFill>
                  <a:schemeClr val="accent5">
                    <a:lumMod val="75000"/>
                  </a:schemeClr>
                </a:solidFill>
              </a:rPr>
              <a:t>Legislations</a:t>
            </a:r>
            <a:br>
              <a:rPr lang="en-US" dirty="0" smtClean="0">
                <a:solidFill>
                  <a:schemeClr val="accent5">
                    <a:lumMod val="75000"/>
                  </a:schemeClr>
                </a:solidFill>
              </a:rPr>
            </a:b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498475" y="1400302"/>
          <a:ext cx="6740526" cy="4654804"/>
        </p:xfrm>
        <a:graphic>
          <a:graphicData uri="http://schemas.openxmlformats.org/drawingml/2006/table">
            <a:tbl>
              <a:tblPr firstRow="1" bandRow="1">
                <a:tableStyleId>{5FD0F851-EC5A-4D38-B0AD-8093EC10F338}</a:tableStyleId>
              </a:tblPr>
              <a:tblGrid>
                <a:gridCol w="1159661"/>
                <a:gridCol w="2233291"/>
                <a:gridCol w="1159661"/>
                <a:gridCol w="2187913"/>
              </a:tblGrid>
              <a:tr h="370840">
                <a:tc>
                  <a:txBody>
                    <a:bodyPr/>
                    <a:lstStyle/>
                    <a:p>
                      <a:pPr algn="ctr">
                        <a:lnSpc>
                          <a:spcPct val="115000"/>
                        </a:lnSpc>
                        <a:spcAft>
                          <a:spcPts val="0"/>
                        </a:spcAft>
                      </a:pPr>
                      <a:r>
                        <a:rPr lang="tr-TR" sz="1800" dirty="0"/>
                        <a:t>E</a:t>
                      </a:r>
                      <a:r>
                        <a:rPr lang="tr-TR" sz="1800" dirty="0" smtClean="0"/>
                        <a:t> Number</a:t>
                      </a:r>
                      <a:endParaRPr lang="tr-TR" sz="1800" b="0" i="0" dirty="0" smtClean="0">
                        <a:solidFill>
                          <a:schemeClr val="accent6">
                            <a:lumMod val="50000"/>
                          </a:schemeClr>
                        </a:solidFill>
                        <a:latin typeface="Times New Roman"/>
                        <a:ea typeface="Times New Roman"/>
                        <a:cs typeface="Times New Roman"/>
                      </a:endParaRPr>
                    </a:p>
                  </a:txBody>
                  <a:tcPr marL="27708" marR="27708" marT="0" marB="0" anchor="b"/>
                </a:tc>
                <a:tc>
                  <a:txBody>
                    <a:bodyPr/>
                    <a:lstStyle/>
                    <a:p>
                      <a:pPr algn="ctr">
                        <a:lnSpc>
                          <a:spcPct val="115000"/>
                        </a:lnSpc>
                        <a:spcAft>
                          <a:spcPts val="0"/>
                        </a:spcAft>
                      </a:pPr>
                      <a:r>
                        <a:rPr lang="tr-TR" sz="1800" dirty="0" smtClean="0"/>
                        <a:t>Name of Colorant</a:t>
                      </a:r>
                      <a:endParaRPr lang="tr-TR" sz="1800" b="0" i="0" dirty="0" smtClean="0">
                        <a:solidFill>
                          <a:schemeClr val="accent6">
                            <a:lumMod val="50000"/>
                          </a:schemeClr>
                        </a:solidFill>
                        <a:latin typeface="Times New Roman"/>
                        <a:ea typeface="Times New Roman"/>
                        <a:cs typeface="Times New Roman"/>
                      </a:endParaRPr>
                    </a:p>
                  </a:txBody>
                  <a:tcPr marL="27708" marR="27708" marT="0" marB="0" anchor="b"/>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800" dirty="0" smtClean="0"/>
                        <a:t>E Number</a:t>
                      </a:r>
                      <a:endParaRPr lang="tr-TR" sz="1800" b="0" i="0" dirty="0" smtClean="0">
                        <a:solidFill>
                          <a:schemeClr val="accent6">
                            <a:lumMod val="50000"/>
                          </a:schemeClr>
                        </a:solidFill>
                        <a:latin typeface="Calibri"/>
                        <a:ea typeface="Calibri"/>
                        <a:cs typeface="Times New Roman"/>
                      </a:endParaRPr>
                    </a:p>
                  </a:txBody>
                  <a:tcPr marL="27708" marR="27708" marT="0" marB="0" anchor="b"/>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tr-TR" sz="1800" dirty="0" smtClean="0"/>
                        <a:t>Name of Colorant</a:t>
                      </a:r>
                      <a:endParaRPr lang="tr-TR" sz="1800" b="0" i="0" dirty="0" smtClean="0">
                        <a:solidFill>
                          <a:schemeClr val="accent6">
                            <a:lumMod val="50000"/>
                          </a:schemeClr>
                        </a:solidFill>
                        <a:latin typeface="Calibri"/>
                        <a:ea typeface="Calibri"/>
                        <a:cs typeface="Times New Roman"/>
                      </a:endParaRPr>
                    </a:p>
                  </a:txBody>
                  <a:tcPr marL="27708" marR="27708" marT="0" marB="0" anchor="b"/>
                </a:tc>
              </a:tr>
              <a:tr h="370840">
                <a:tc>
                  <a:txBody>
                    <a:bodyPr/>
                    <a:lstStyle/>
                    <a:p>
                      <a:pPr algn="ctr">
                        <a:lnSpc>
                          <a:spcPct val="115000"/>
                        </a:lnSpc>
                        <a:spcAft>
                          <a:spcPts val="0"/>
                        </a:spcAft>
                      </a:pPr>
                      <a:r>
                        <a:rPr lang="tr-TR" sz="1800" dirty="0"/>
                        <a:t>E 100</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Curcumin</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E 155</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Brown HT</a:t>
                      </a:r>
                      <a:endParaRPr lang="tr-TR" sz="1800" b="0" i="0" dirty="0">
                        <a:solidFill>
                          <a:schemeClr val="accent6">
                            <a:lumMod val="50000"/>
                          </a:schemeClr>
                        </a:solidFill>
                        <a:latin typeface="Calibri"/>
                        <a:ea typeface="Calibri"/>
                        <a:cs typeface="Times New Roman"/>
                      </a:endParaRPr>
                    </a:p>
                  </a:txBody>
                  <a:tcPr marL="27708" marR="27708" marT="0" marB="0" anchor="b"/>
                </a:tc>
              </a:tr>
              <a:tr h="370840">
                <a:tc>
                  <a:txBody>
                    <a:bodyPr/>
                    <a:lstStyle/>
                    <a:p>
                      <a:pPr algn="ctr">
                        <a:lnSpc>
                          <a:spcPct val="115000"/>
                        </a:lnSpc>
                        <a:spcAft>
                          <a:spcPts val="0"/>
                        </a:spcAft>
                      </a:pPr>
                      <a:r>
                        <a:rPr lang="tr-TR" sz="1800" dirty="0"/>
                        <a:t>E 101</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Riboflavine</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E 160</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Carotenoids</a:t>
                      </a:r>
                      <a:endParaRPr lang="tr-TR" sz="1800" b="0" i="0" dirty="0">
                        <a:solidFill>
                          <a:schemeClr val="accent6">
                            <a:lumMod val="50000"/>
                          </a:schemeClr>
                        </a:solidFill>
                        <a:latin typeface="Calibri"/>
                        <a:ea typeface="Calibri"/>
                        <a:cs typeface="Times New Roman"/>
                      </a:endParaRPr>
                    </a:p>
                  </a:txBody>
                  <a:tcPr marL="27708" marR="27708" marT="0" marB="0" anchor="b"/>
                </a:tc>
              </a:tr>
              <a:tr h="370840">
                <a:tc>
                  <a:txBody>
                    <a:bodyPr/>
                    <a:lstStyle/>
                    <a:p>
                      <a:pPr algn="ctr">
                        <a:lnSpc>
                          <a:spcPct val="115000"/>
                        </a:lnSpc>
                        <a:spcAft>
                          <a:spcPts val="0"/>
                        </a:spcAft>
                      </a:pPr>
                      <a:r>
                        <a:rPr lang="tr-TR" sz="1800" dirty="0"/>
                        <a:t>E 102</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Tartrazine</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E 163</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Anthocyanines</a:t>
                      </a:r>
                      <a:endParaRPr lang="tr-TR" sz="1800" b="0" i="0" dirty="0">
                        <a:solidFill>
                          <a:schemeClr val="accent6">
                            <a:lumMod val="50000"/>
                          </a:schemeClr>
                        </a:solidFill>
                        <a:latin typeface="Calibri"/>
                        <a:ea typeface="Calibri"/>
                        <a:cs typeface="Times New Roman"/>
                      </a:endParaRPr>
                    </a:p>
                  </a:txBody>
                  <a:tcPr marL="27708" marR="27708" marT="0" marB="0" anchor="b"/>
                </a:tc>
              </a:tr>
              <a:tr h="370840">
                <a:tc>
                  <a:txBody>
                    <a:bodyPr/>
                    <a:lstStyle/>
                    <a:p>
                      <a:pPr algn="ctr">
                        <a:lnSpc>
                          <a:spcPct val="115000"/>
                        </a:lnSpc>
                        <a:spcAft>
                          <a:spcPts val="0"/>
                        </a:spcAft>
                      </a:pPr>
                      <a:r>
                        <a:rPr lang="tr-TR" sz="1800" dirty="0" smtClean="0"/>
                        <a:t>E 132</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Indigo Carmine</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E 124</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err="1" smtClean="0"/>
                        <a:t>Ponceau</a:t>
                      </a:r>
                      <a:r>
                        <a:rPr lang="tr-TR" sz="1800" dirty="0" smtClean="0"/>
                        <a:t>  4R</a:t>
                      </a:r>
                      <a:endParaRPr lang="tr-TR" sz="1800" b="0" i="0" dirty="0">
                        <a:solidFill>
                          <a:schemeClr val="accent6">
                            <a:lumMod val="50000"/>
                          </a:schemeClr>
                        </a:solidFill>
                        <a:latin typeface="Calibri"/>
                        <a:ea typeface="Calibri"/>
                        <a:cs typeface="Times New Roman"/>
                      </a:endParaRPr>
                    </a:p>
                  </a:txBody>
                  <a:tcPr marL="27708" marR="27708" marT="0" marB="0" anchor="b"/>
                </a:tc>
              </a:tr>
              <a:tr h="370840">
                <a:tc>
                  <a:txBody>
                    <a:bodyPr/>
                    <a:lstStyle/>
                    <a:p>
                      <a:pPr algn="ctr">
                        <a:lnSpc>
                          <a:spcPct val="115000"/>
                        </a:lnSpc>
                        <a:spcAft>
                          <a:spcPts val="0"/>
                        </a:spcAft>
                      </a:pPr>
                      <a:r>
                        <a:rPr lang="tr-TR" sz="1800" dirty="0"/>
                        <a:t>E 133</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Brilliant </a:t>
                      </a:r>
                      <a:r>
                        <a:rPr lang="tr-TR" sz="1800" dirty="0"/>
                        <a:t>Blue</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E 170</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Calcium Carbonate</a:t>
                      </a:r>
                      <a:endParaRPr lang="tr-TR" sz="1800" b="0" i="0" dirty="0">
                        <a:solidFill>
                          <a:schemeClr val="accent6">
                            <a:lumMod val="50000"/>
                          </a:schemeClr>
                        </a:solidFill>
                        <a:latin typeface="Calibri"/>
                        <a:ea typeface="Calibri"/>
                        <a:cs typeface="Times New Roman"/>
                      </a:endParaRPr>
                    </a:p>
                  </a:txBody>
                  <a:tcPr marL="27708" marR="27708" marT="0" marB="0" anchor="b"/>
                </a:tc>
              </a:tr>
              <a:tr h="370840">
                <a:tc>
                  <a:txBody>
                    <a:bodyPr/>
                    <a:lstStyle/>
                    <a:p>
                      <a:pPr algn="ctr">
                        <a:lnSpc>
                          <a:spcPct val="115000"/>
                        </a:lnSpc>
                        <a:spcAft>
                          <a:spcPts val="0"/>
                        </a:spcAft>
                      </a:pPr>
                      <a:r>
                        <a:rPr lang="tr-TR" sz="1800" dirty="0"/>
                        <a:t>E 141</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Chlorophylls</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E 171</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Titaniumdioxide</a:t>
                      </a:r>
                      <a:endParaRPr lang="tr-TR" sz="1800" b="0" i="0" dirty="0">
                        <a:solidFill>
                          <a:schemeClr val="accent6">
                            <a:lumMod val="50000"/>
                          </a:schemeClr>
                        </a:solidFill>
                        <a:latin typeface="Calibri"/>
                        <a:ea typeface="Calibri"/>
                        <a:cs typeface="Times New Roman"/>
                      </a:endParaRPr>
                    </a:p>
                  </a:txBody>
                  <a:tcPr marL="27708" marR="27708" marT="0" marB="0" anchor="b"/>
                </a:tc>
              </a:tr>
              <a:tr h="370840">
                <a:tc>
                  <a:txBody>
                    <a:bodyPr/>
                    <a:lstStyle/>
                    <a:p>
                      <a:pPr algn="ctr">
                        <a:lnSpc>
                          <a:spcPct val="115000"/>
                        </a:lnSpc>
                        <a:spcAft>
                          <a:spcPts val="0"/>
                        </a:spcAft>
                      </a:pPr>
                      <a:r>
                        <a:rPr lang="tr-TR" sz="1800" dirty="0"/>
                        <a:t>E 142</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Green </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E 173</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Alluminum</a:t>
                      </a:r>
                      <a:endParaRPr lang="tr-TR" sz="1800" b="0" i="0" dirty="0">
                        <a:solidFill>
                          <a:schemeClr val="accent6">
                            <a:lumMod val="50000"/>
                          </a:schemeClr>
                        </a:solidFill>
                        <a:latin typeface="Calibri"/>
                        <a:ea typeface="Calibri"/>
                        <a:cs typeface="Times New Roman"/>
                      </a:endParaRPr>
                    </a:p>
                  </a:txBody>
                  <a:tcPr marL="27708" marR="27708" marT="0" marB="0" anchor="b"/>
                </a:tc>
              </a:tr>
              <a:tr h="370840">
                <a:tc>
                  <a:txBody>
                    <a:bodyPr/>
                    <a:lstStyle/>
                    <a:p>
                      <a:pPr algn="ctr">
                        <a:lnSpc>
                          <a:spcPct val="115000"/>
                        </a:lnSpc>
                        <a:spcAft>
                          <a:spcPts val="0"/>
                        </a:spcAft>
                      </a:pPr>
                      <a:r>
                        <a:rPr lang="tr-TR" sz="1800" dirty="0"/>
                        <a:t>E 150</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Amonnium Caramel</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E 174</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Silver</a:t>
                      </a:r>
                      <a:endParaRPr lang="tr-TR" sz="1800" b="0" i="0" dirty="0">
                        <a:solidFill>
                          <a:schemeClr val="accent6">
                            <a:lumMod val="50000"/>
                          </a:schemeClr>
                        </a:solidFill>
                        <a:latin typeface="Calibri"/>
                        <a:ea typeface="Calibri"/>
                        <a:cs typeface="Times New Roman"/>
                      </a:endParaRPr>
                    </a:p>
                  </a:txBody>
                  <a:tcPr marL="27708" marR="27708" marT="0" marB="0" anchor="b"/>
                </a:tc>
              </a:tr>
              <a:tr h="370840">
                <a:tc>
                  <a:txBody>
                    <a:bodyPr/>
                    <a:lstStyle/>
                    <a:p>
                      <a:pPr algn="ctr">
                        <a:lnSpc>
                          <a:spcPct val="115000"/>
                        </a:lnSpc>
                        <a:spcAft>
                          <a:spcPts val="0"/>
                        </a:spcAft>
                      </a:pPr>
                      <a:r>
                        <a:rPr lang="tr-TR" sz="1800" dirty="0"/>
                        <a:t>E 151</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Brilliant </a:t>
                      </a:r>
                      <a:r>
                        <a:rPr lang="tr-TR" sz="1800" dirty="0"/>
                        <a:t>Black</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E 175</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Gold</a:t>
                      </a:r>
                      <a:endParaRPr lang="tr-TR" sz="1800" b="0" i="0" dirty="0">
                        <a:solidFill>
                          <a:schemeClr val="accent6">
                            <a:lumMod val="50000"/>
                          </a:schemeClr>
                        </a:solidFill>
                        <a:latin typeface="Calibri"/>
                        <a:ea typeface="Calibri"/>
                        <a:cs typeface="Times New Roman"/>
                      </a:endParaRPr>
                    </a:p>
                  </a:txBody>
                  <a:tcPr marL="27708" marR="27708" marT="0" marB="0" anchor="b"/>
                </a:tc>
              </a:tr>
              <a:tr h="370840">
                <a:tc>
                  <a:txBody>
                    <a:bodyPr/>
                    <a:lstStyle/>
                    <a:p>
                      <a:pPr algn="ctr">
                        <a:lnSpc>
                          <a:spcPct val="115000"/>
                        </a:lnSpc>
                        <a:spcAft>
                          <a:spcPts val="0"/>
                        </a:spcAft>
                      </a:pPr>
                      <a:r>
                        <a:rPr lang="tr-TR" sz="1800" dirty="0"/>
                        <a:t>E 153</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smtClean="0"/>
                        <a:t>Carbon</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E 180</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Litolrubin </a:t>
                      </a:r>
                      <a:r>
                        <a:rPr lang="tr-TR" sz="1800" dirty="0" smtClean="0"/>
                        <a:t>BK</a:t>
                      </a:r>
                      <a:endParaRPr lang="tr-TR" sz="1800" b="0" i="0" dirty="0">
                        <a:solidFill>
                          <a:schemeClr val="accent6">
                            <a:lumMod val="50000"/>
                          </a:schemeClr>
                        </a:solidFill>
                        <a:latin typeface="Calibri"/>
                        <a:ea typeface="Calibri"/>
                        <a:cs typeface="Times New Roman"/>
                      </a:endParaRPr>
                    </a:p>
                  </a:txBody>
                  <a:tcPr marL="27708" marR="27708" marT="0" marB="0" anchor="b"/>
                </a:tc>
              </a:tr>
              <a:tr h="276528">
                <a:tc>
                  <a:txBody>
                    <a:bodyPr/>
                    <a:lstStyle/>
                    <a:p>
                      <a:pPr algn="ctr">
                        <a:lnSpc>
                          <a:spcPct val="115000"/>
                        </a:lnSpc>
                        <a:spcAft>
                          <a:spcPts val="0"/>
                        </a:spcAft>
                      </a:pPr>
                      <a:r>
                        <a:rPr lang="tr-TR" sz="1800" dirty="0"/>
                        <a:t>E 154</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lnSpc>
                          <a:spcPct val="115000"/>
                        </a:lnSpc>
                        <a:spcAft>
                          <a:spcPts val="0"/>
                        </a:spcAft>
                      </a:pPr>
                      <a:r>
                        <a:rPr lang="tr-TR" sz="1800" dirty="0"/>
                        <a:t>Brown FK</a:t>
                      </a:r>
                      <a:endParaRPr lang="tr-TR" sz="1800" b="0" i="0" dirty="0">
                        <a:solidFill>
                          <a:schemeClr val="accent6">
                            <a:lumMod val="50000"/>
                          </a:schemeClr>
                        </a:solidFill>
                        <a:latin typeface="Calibri"/>
                        <a:ea typeface="Calibri"/>
                        <a:cs typeface="Times New Roman"/>
                      </a:endParaRPr>
                    </a:p>
                  </a:txBody>
                  <a:tcPr marL="27708" marR="27708" marT="0" marB="0" anchor="b"/>
                </a:tc>
                <a:tc>
                  <a:txBody>
                    <a:bodyPr/>
                    <a:lstStyle/>
                    <a:p>
                      <a:pPr algn="ctr"/>
                      <a:r>
                        <a:rPr lang="tr-TR" sz="1800" dirty="0" smtClean="0"/>
                        <a:t>E 110</a:t>
                      </a:r>
                      <a:endParaRPr lang="tr-TR" sz="1800" b="0" i="0" dirty="0">
                        <a:solidFill>
                          <a:schemeClr val="accent6">
                            <a:lumMod val="50000"/>
                          </a:schemeClr>
                        </a:solidFill>
                      </a:endParaRPr>
                    </a:p>
                  </a:txBody>
                  <a:tcPr marL="27708" marR="27708" marT="0" marB="0" anchor="b"/>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tr-TR" sz="1800" dirty="0" smtClean="0"/>
                        <a:t>Sunset Yellow</a:t>
                      </a:r>
                      <a:endParaRPr lang="tr-TR" sz="1800" b="0" i="0" dirty="0" smtClean="0">
                        <a:solidFill>
                          <a:schemeClr val="accent6">
                            <a:lumMod val="50000"/>
                          </a:schemeClr>
                        </a:solidFill>
                        <a:latin typeface="Calibri"/>
                        <a:ea typeface="Calibri"/>
                        <a:cs typeface="Times New Roman"/>
                      </a:endParaRPr>
                    </a:p>
                  </a:txBody>
                  <a:tcPr marL="27708" marR="27708" marT="0" marB="0" anchor="b"/>
                </a:tc>
              </a:tr>
            </a:tbl>
          </a:graphicData>
        </a:graphic>
      </p:graphicFrame>
      <p:pic>
        <p:nvPicPr>
          <p:cNvPr id="5" name="Picture 4" descr="yenilogo-EN.png"/>
          <p:cNvPicPr>
            <a:picLocks noChangeAspect="1"/>
          </p:cNvPicPr>
          <p:nvPr/>
        </p:nvPicPr>
        <p:blipFill>
          <a:blip r:embed="rId2"/>
          <a:stretch>
            <a:fillRect/>
          </a:stretch>
        </p:blipFill>
        <p:spPr>
          <a:xfrm>
            <a:off x="7239000" y="2082800"/>
            <a:ext cx="1905000" cy="1905000"/>
          </a:xfrm>
          <a:prstGeom prst="rect">
            <a:avLst/>
          </a:prstGeom>
        </p:spPr>
      </p:pic>
      <p:sp>
        <p:nvSpPr>
          <p:cNvPr id="6" name="Date Placeholder 5"/>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bg>
      <p:bgPr>
        <a:solidFill>
          <a:schemeClr val="accent3">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a:xfrm>
            <a:off x="498474" y="1286648"/>
            <a:ext cx="7556313" cy="4839515"/>
          </a:xfrm>
        </p:spPr>
        <p:txBody>
          <a:bodyPr>
            <a:normAutofit/>
          </a:bodyPr>
          <a:lstStyle/>
          <a:p>
            <a:r>
              <a:rPr lang="en-US" dirty="0" smtClean="0"/>
              <a:t>Developing and investigating novel methods for the determination of synthetic food colorants</a:t>
            </a:r>
          </a:p>
          <a:p>
            <a:r>
              <a:rPr lang="en-US" dirty="0" smtClean="0"/>
              <a:t>Analyzing synthetic colorant content of food products</a:t>
            </a:r>
          </a:p>
          <a:p>
            <a:r>
              <a:rPr lang="en-US" dirty="0" smtClean="0"/>
              <a:t>Providing food control by informing consumers about the limitations of these substances</a:t>
            </a:r>
          </a:p>
          <a:p>
            <a:r>
              <a:rPr lang="en-US" dirty="0" smtClean="0"/>
              <a:t>Aiming the issues above, adapting in-vitro antioxidant assay CUPRAC for the determination of synthetic food colorants</a:t>
            </a:r>
          </a:p>
          <a:p>
            <a:r>
              <a:rPr lang="en-US" dirty="0" smtClean="0"/>
              <a:t>Correlation of proposed method results with HPLC findings</a:t>
            </a:r>
          </a:p>
          <a:p>
            <a:r>
              <a:rPr lang="en-US" dirty="0" smtClean="0"/>
              <a:t>Combination of in-vitro antioxidant assays with HPLC technique - application of online HPLC-CUPRAC technique</a:t>
            </a:r>
          </a:p>
          <a:p>
            <a:endParaRPr lang="en-US" dirty="0" smtClean="0"/>
          </a:p>
          <a:p>
            <a:endParaRPr lang="en-US" dirty="0" smtClean="0"/>
          </a:p>
        </p:txBody>
      </p:sp>
      <p:sp>
        <p:nvSpPr>
          <p:cNvPr id="4" name="Date Placeholder 3"/>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58073"/>
            <a:ext cx="7556313" cy="1113107"/>
          </a:xfrm>
        </p:spPr>
        <p:txBody>
          <a:bodyPr/>
          <a:lstStyle/>
          <a:p>
            <a:r>
              <a:rPr lang="en-US" dirty="0" smtClean="0"/>
              <a:t>Methodology</a:t>
            </a:r>
            <a:br>
              <a:rPr lang="en-US" dirty="0" smtClean="0"/>
            </a:br>
            <a:r>
              <a:rPr lang="en-US" sz="2800" dirty="0" smtClean="0"/>
              <a:t>In Literature </a:t>
            </a:r>
            <a:endParaRPr lang="en-US" sz="2800" dirty="0"/>
          </a:p>
        </p:txBody>
      </p:sp>
      <p:graphicFrame>
        <p:nvGraphicFramePr>
          <p:cNvPr id="4" name="Content Placeholder 3"/>
          <p:cNvGraphicFramePr>
            <a:graphicFrameLocks noGrp="1"/>
          </p:cNvGraphicFramePr>
          <p:nvPr>
            <p:ph idx="1"/>
          </p:nvPr>
        </p:nvGraphicFramePr>
        <p:xfrm>
          <a:off x="498474" y="1171180"/>
          <a:ext cx="7556313" cy="5394025"/>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8325950" cy="1116106"/>
          </a:xfrm>
        </p:spPr>
        <p:txBody>
          <a:bodyPr/>
          <a:lstStyle/>
          <a:p>
            <a:r>
              <a:rPr lang="en-US" dirty="0" smtClean="0">
                <a:solidFill>
                  <a:srgbClr val="663366"/>
                </a:solidFill>
              </a:rPr>
              <a:t>Methodology</a:t>
            </a:r>
            <a:br>
              <a:rPr lang="en-US" dirty="0" smtClean="0">
                <a:solidFill>
                  <a:srgbClr val="663366"/>
                </a:solidFill>
              </a:rPr>
            </a:br>
            <a:r>
              <a:rPr lang="en-US" sz="2400" dirty="0" err="1" smtClean="0">
                <a:solidFill>
                  <a:srgbClr val="663366"/>
                </a:solidFill>
              </a:rPr>
              <a:t>CUPRAC(Cupric</a:t>
            </a:r>
            <a:r>
              <a:rPr lang="en-US" sz="2400" dirty="0" smtClean="0">
                <a:solidFill>
                  <a:srgbClr val="663366"/>
                </a:solidFill>
              </a:rPr>
              <a:t> ion Reducing Antioxidant Capacity)</a:t>
            </a:r>
            <a:endParaRPr lang="en-US" sz="2400" dirty="0"/>
          </a:p>
        </p:txBody>
      </p:sp>
      <p:sp>
        <p:nvSpPr>
          <p:cNvPr id="3" name="Content Placeholder 2"/>
          <p:cNvSpPr>
            <a:spLocks noGrp="1"/>
          </p:cNvSpPr>
          <p:nvPr>
            <p:ph idx="1"/>
          </p:nvPr>
        </p:nvSpPr>
        <p:spPr>
          <a:xfrm>
            <a:off x="498474" y="1116106"/>
            <a:ext cx="7556313" cy="4525963"/>
          </a:xfrm>
        </p:spPr>
        <p:txBody>
          <a:bodyPr>
            <a:normAutofit fontScale="85000" lnSpcReduction="10000"/>
          </a:bodyPr>
          <a:lstStyle/>
          <a:p>
            <a:pPr algn="just">
              <a:lnSpc>
                <a:spcPct val="150000"/>
              </a:lnSpc>
            </a:pPr>
            <a:r>
              <a:rPr lang="en-US" dirty="0" smtClean="0"/>
              <a:t>The CUPRAC method is a simple and versatile antioxidant capacity assay useful for a wide variety of </a:t>
            </a:r>
            <a:r>
              <a:rPr lang="en-US" dirty="0" err="1" smtClean="0"/>
              <a:t>polyphenols</a:t>
            </a:r>
            <a:r>
              <a:rPr lang="en-US" dirty="0" smtClean="0"/>
              <a:t>, including </a:t>
            </a:r>
            <a:r>
              <a:rPr lang="en-US" dirty="0" err="1" smtClean="0"/>
              <a:t>phenolic</a:t>
            </a:r>
            <a:r>
              <a:rPr lang="en-US" dirty="0" smtClean="0"/>
              <a:t> acids, </a:t>
            </a:r>
            <a:r>
              <a:rPr lang="en-US" dirty="0" err="1" smtClean="0"/>
              <a:t>hydroxycinnamic</a:t>
            </a:r>
            <a:r>
              <a:rPr lang="en-US" dirty="0" smtClean="0"/>
              <a:t> acids, </a:t>
            </a:r>
            <a:r>
              <a:rPr lang="en-US" dirty="0" err="1" smtClean="0"/>
              <a:t>flavonoids</a:t>
            </a:r>
            <a:r>
              <a:rPr lang="en-US" dirty="0" smtClean="0"/>
              <a:t>, </a:t>
            </a:r>
            <a:r>
              <a:rPr lang="en-US" dirty="0" err="1" smtClean="0"/>
              <a:t>carotenoids,anthocyanins</a:t>
            </a:r>
            <a:r>
              <a:rPr lang="en-US" dirty="0" smtClean="0"/>
              <a:t>, as well as for </a:t>
            </a:r>
            <a:r>
              <a:rPr lang="en-US" dirty="0" err="1" smtClean="0"/>
              <a:t>thiols</a:t>
            </a:r>
            <a:r>
              <a:rPr lang="en-US" dirty="0" smtClean="0"/>
              <a:t>, synthetic antioxidants, and vitamins C and E. </a:t>
            </a:r>
          </a:p>
          <a:p>
            <a:pPr algn="just">
              <a:lnSpc>
                <a:spcPct val="150000"/>
              </a:lnSpc>
            </a:pPr>
            <a:r>
              <a:rPr lang="en-US" dirty="0" smtClean="0"/>
              <a:t>The </a:t>
            </a:r>
            <a:r>
              <a:rPr lang="en-US" dirty="0" err="1" smtClean="0"/>
              <a:t>chromogenic</a:t>
            </a:r>
            <a:r>
              <a:rPr lang="en-US" dirty="0" smtClean="0"/>
              <a:t> oxidizing reagent </a:t>
            </a:r>
            <a:r>
              <a:rPr lang="en-US" dirty="0" err="1" smtClean="0"/>
              <a:t>bis(neocuproine)copper(II</a:t>
            </a:r>
            <a:r>
              <a:rPr lang="en-US" dirty="0" smtClean="0"/>
              <a:t>) </a:t>
            </a:r>
            <a:r>
              <a:rPr lang="en-US" dirty="0" err="1" smtClean="0"/>
              <a:t>cation</a:t>
            </a:r>
            <a:r>
              <a:rPr lang="en-US" dirty="0" smtClean="0"/>
              <a:t> (</a:t>
            </a:r>
            <a:r>
              <a:rPr lang="en-US" dirty="0" err="1" smtClean="0"/>
              <a:t>Cu(II)-Nc</a:t>
            </a:r>
            <a:r>
              <a:rPr lang="en-US" dirty="0" smtClean="0"/>
              <a:t>) is used as an outer-sphere </a:t>
            </a:r>
            <a:r>
              <a:rPr lang="en-US" dirty="0" err="1" smtClean="0"/>
              <a:t>electrontransfer</a:t>
            </a:r>
            <a:r>
              <a:rPr lang="en-US" dirty="0" smtClean="0"/>
              <a:t> agent and by reduction of this reagent with antioxidants, </a:t>
            </a:r>
            <a:r>
              <a:rPr lang="en-US" dirty="0" err="1" smtClean="0"/>
              <a:t>bis(neocuproine</a:t>
            </a:r>
            <a:r>
              <a:rPr lang="en-US" dirty="0" smtClean="0"/>
              <a:t>) </a:t>
            </a:r>
            <a:r>
              <a:rPr lang="en-US" dirty="0" err="1" smtClean="0"/>
              <a:t>copper(I</a:t>
            </a:r>
            <a:r>
              <a:rPr lang="en-US" dirty="0" smtClean="0"/>
              <a:t>) </a:t>
            </a:r>
            <a:r>
              <a:rPr lang="en-US" dirty="0" err="1" smtClean="0"/>
              <a:t>cation</a:t>
            </a:r>
            <a:r>
              <a:rPr lang="en-US" dirty="0" smtClean="0"/>
              <a:t> (</a:t>
            </a:r>
            <a:r>
              <a:rPr lang="en-US" dirty="0" err="1" smtClean="0"/>
              <a:t>Cu(I)-Nc</a:t>
            </a:r>
            <a:r>
              <a:rPr lang="en-US" dirty="0" smtClean="0"/>
              <a:t>) is formed.</a:t>
            </a:r>
          </a:p>
          <a:p>
            <a:pPr algn="just">
              <a:lnSpc>
                <a:spcPct val="150000"/>
              </a:lnSpc>
              <a:buNone/>
            </a:pPr>
            <a:r>
              <a:rPr lang="en-US" dirty="0" smtClean="0"/>
              <a:t> </a:t>
            </a:r>
            <a:r>
              <a:rPr lang="en-US" i="1" dirty="0" smtClean="0"/>
              <a:t>n</a:t>
            </a:r>
            <a:r>
              <a:rPr lang="en-US" dirty="0" smtClean="0"/>
              <a:t>Cu(Nc)</a:t>
            </a:r>
            <a:r>
              <a:rPr lang="en-US" baseline="-25000" dirty="0" smtClean="0"/>
              <a:t>2</a:t>
            </a:r>
            <a:r>
              <a:rPr lang="en-US" baseline="30000" dirty="0" smtClean="0"/>
              <a:t>2+ </a:t>
            </a:r>
            <a:r>
              <a:rPr lang="en-US" dirty="0" smtClean="0"/>
              <a:t>+ </a:t>
            </a:r>
            <a:r>
              <a:rPr lang="en-US" i="1" dirty="0" err="1" smtClean="0"/>
              <a:t>n</a:t>
            </a:r>
            <a:r>
              <a:rPr lang="en-US" dirty="0" smtClean="0"/>
              <a:t>-electron </a:t>
            </a:r>
            <a:r>
              <a:rPr lang="en-US" dirty="0" err="1" smtClean="0"/>
              <a:t>reductant</a:t>
            </a:r>
            <a:r>
              <a:rPr lang="en-US" dirty="0" smtClean="0"/>
              <a:t> (AO) </a:t>
            </a:r>
            <a:r>
              <a:rPr lang="en-US" i="1" dirty="0" smtClean="0"/>
              <a:t>n</a:t>
            </a:r>
            <a:r>
              <a:rPr lang="en-US" dirty="0" smtClean="0"/>
              <a:t>Cu(Nc)</a:t>
            </a:r>
            <a:r>
              <a:rPr lang="en-US" baseline="-25000" dirty="0" smtClean="0"/>
              <a:t>2</a:t>
            </a:r>
            <a:r>
              <a:rPr lang="en-US" baseline="30000" dirty="0" smtClean="0"/>
              <a:t>+ </a:t>
            </a:r>
            <a:r>
              <a:rPr lang="en-US" i="1" dirty="0" err="1" smtClean="0"/>
              <a:t>n</a:t>
            </a:r>
            <a:r>
              <a:rPr lang="en-US" dirty="0" smtClean="0"/>
              <a:t>-electron oxidized product </a:t>
            </a:r>
            <a:r>
              <a:rPr lang="en-US" baseline="30000" dirty="0" smtClean="0"/>
              <a:t> </a:t>
            </a:r>
            <a:r>
              <a:rPr lang="en-US" dirty="0" smtClean="0"/>
              <a:t>+ </a:t>
            </a:r>
            <a:r>
              <a:rPr lang="en-US" i="1" dirty="0" err="1" smtClean="0"/>
              <a:t>n</a:t>
            </a:r>
            <a:r>
              <a:rPr lang="en-US" i="1" dirty="0" smtClean="0"/>
              <a:t> </a:t>
            </a:r>
            <a:r>
              <a:rPr lang="en-US" dirty="0" smtClean="0"/>
              <a:t>H</a:t>
            </a:r>
            <a:r>
              <a:rPr lang="en-US" baseline="30000" dirty="0" smtClean="0"/>
              <a:t>+</a:t>
            </a:r>
            <a:endParaRPr lang="en-US" dirty="0" smtClean="0"/>
          </a:p>
        </p:txBody>
      </p:sp>
      <p:sp>
        <p:nvSpPr>
          <p:cNvPr id="4" name="TextBox 3"/>
          <p:cNvSpPr txBox="1"/>
          <p:nvPr/>
        </p:nvSpPr>
        <p:spPr>
          <a:xfrm>
            <a:off x="755195" y="5661841"/>
            <a:ext cx="7556313" cy="461665"/>
          </a:xfrm>
          <a:prstGeom prst="rect">
            <a:avLst/>
          </a:prstGeom>
          <a:noFill/>
        </p:spPr>
        <p:txBody>
          <a:bodyPr wrap="square" rtlCol="0">
            <a:spAutoFit/>
          </a:bodyPr>
          <a:lstStyle/>
          <a:p>
            <a:r>
              <a:rPr lang="en-US" sz="1200" dirty="0" smtClean="0">
                <a:latin typeface="Times New Roman"/>
              </a:rPr>
              <a:t>R. </a:t>
            </a:r>
            <a:r>
              <a:rPr lang="en-US" sz="1200" dirty="0" err="1" smtClean="0">
                <a:latin typeface="Times New Roman"/>
              </a:rPr>
              <a:t>Apak</a:t>
            </a:r>
            <a:r>
              <a:rPr lang="en-US" sz="1200" dirty="0" smtClean="0">
                <a:latin typeface="Times New Roman"/>
              </a:rPr>
              <a:t>, K. </a:t>
            </a:r>
            <a:r>
              <a:rPr lang="en-US" sz="1200" dirty="0" err="1" smtClean="0">
                <a:latin typeface="Times New Roman"/>
              </a:rPr>
              <a:t>Guclu</a:t>
            </a:r>
            <a:r>
              <a:rPr lang="en-US" sz="1200" dirty="0" smtClean="0">
                <a:latin typeface="Times New Roman"/>
              </a:rPr>
              <a:t>, M. </a:t>
            </a:r>
            <a:r>
              <a:rPr lang="en-US" sz="1200" dirty="0" err="1" smtClean="0">
                <a:latin typeface="Times New Roman"/>
              </a:rPr>
              <a:t>OzyUrek</a:t>
            </a:r>
            <a:r>
              <a:rPr lang="en-US" sz="1200" dirty="0" smtClean="0">
                <a:latin typeface="Times New Roman"/>
              </a:rPr>
              <a:t>, S. E. </a:t>
            </a:r>
            <a:r>
              <a:rPr lang="en-US" sz="1200" dirty="0" err="1" smtClean="0">
                <a:latin typeface="Times New Roman"/>
              </a:rPr>
              <a:t>Karademir</a:t>
            </a:r>
            <a:r>
              <a:rPr lang="en-US" sz="1200" dirty="0" smtClean="0">
                <a:latin typeface="Times New Roman"/>
              </a:rPr>
              <a:t> and M. </a:t>
            </a:r>
            <a:r>
              <a:rPr lang="en-US" sz="1200" dirty="0" err="1" smtClean="0">
                <a:latin typeface="Times New Roman"/>
              </a:rPr>
              <a:t>Altun</a:t>
            </a:r>
            <a:r>
              <a:rPr lang="en-US" sz="1200" dirty="0" smtClean="0">
                <a:latin typeface="Times New Roman"/>
              </a:rPr>
              <a:t>, Free Radical Res., 2005, 39, 949–961.</a:t>
            </a:r>
          </a:p>
          <a:p>
            <a:r>
              <a:rPr lang="en-US" sz="1200" dirty="0" smtClean="0">
                <a:latin typeface="Times New Roman"/>
              </a:rPr>
              <a:t>R. </a:t>
            </a:r>
            <a:r>
              <a:rPr lang="en-US" sz="1200" dirty="0" err="1" smtClean="0">
                <a:latin typeface="Times New Roman"/>
              </a:rPr>
              <a:t>Apak</a:t>
            </a:r>
            <a:r>
              <a:rPr lang="en-US" sz="1200" dirty="0" smtClean="0">
                <a:latin typeface="Times New Roman"/>
              </a:rPr>
              <a:t>, K. </a:t>
            </a:r>
            <a:r>
              <a:rPr lang="en-US" sz="1200" dirty="0" err="1" smtClean="0">
                <a:latin typeface="Times New Roman"/>
              </a:rPr>
              <a:t>Guclu</a:t>
            </a:r>
            <a:r>
              <a:rPr lang="en-US" sz="1200" dirty="0" smtClean="0">
                <a:latin typeface="Times New Roman"/>
              </a:rPr>
              <a:t>, M. </a:t>
            </a:r>
            <a:r>
              <a:rPr lang="en-US" sz="1200" dirty="0" err="1" smtClean="0">
                <a:latin typeface="Times New Roman"/>
              </a:rPr>
              <a:t>Ozyurek</a:t>
            </a:r>
            <a:r>
              <a:rPr lang="en-US" sz="1200" dirty="0" smtClean="0">
                <a:latin typeface="Times New Roman"/>
              </a:rPr>
              <a:t>, S. E. </a:t>
            </a:r>
            <a:r>
              <a:rPr lang="en-US" sz="1200" dirty="0" err="1" smtClean="0">
                <a:latin typeface="Times New Roman"/>
              </a:rPr>
              <a:t>Karademir</a:t>
            </a:r>
            <a:r>
              <a:rPr lang="en-US" sz="1200" dirty="0" smtClean="0">
                <a:latin typeface="Times New Roman"/>
              </a:rPr>
              <a:t> and E. </a:t>
            </a:r>
            <a:r>
              <a:rPr lang="en-US" sz="1200" dirty="0" err="1" smtClean="0">
                <a:latin typeface="Times New Roman"/>
              </a:rPr>
              <a:t>Ercag</a:t>
            </a:r>
            <a:r>
              <a:rPr lang="en-US" sz="1200" dirty="0" smtClean="0">
                <a:latin typeface="Times New Roman"/>
              </a:rPr>
              <a:t>, Int. J. Food Sci. </a:t>
            </a:r>
            <a:r>
              <a:rPr lang="en-US" sz="1200" dirty="0" err="1" smtClean="0">
                <a:latin typeface="Times New Roman"/>
              </a:rPr>
              <a:t>Nutr</a:t>
            </a:r>
            <a:r>
              <a:rPr lang="en-US" sz="1200" dirty="0" smtClean="0">
                <a:latin typeface="Times New Roman"/>
              </a:rPr>
              <a:t>., 2006, 57, 292–304.</a:t>
            </a:r>
            <a:endParaRPr lang="en-US" sz="1200" dirty="0">
              <a:latin typeface="Times New Roman"/>
            </a:endParaRPr>
          </a:p>
        </p:txBody>
      </p:sp>
      <p:sp>
        <p:nvSpPr>
          <p:cNvPr id="5" name="Date Placeholder 4"/>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5" y="162119"/>
            <a:ext cx="3338830" cy="1891395"/>
          </a:xfrm>
        </p:spPr>
        <p:txBody>
          <a:bodyPr/>
          <a:lstStyle/>
          <a:p>
            <a:r>
              <a:rPr lang="en-US" dirty="0" smtClean="0"/>
              <a:t>Methodology</a:t>
            </a:r>
            <a:br>
              <a:rPr lang="en-US" dirty="0" smtClean="0"/>
            </a:br>
            <a:r>
              <a:rPr lang="en-US" dirty="0" smtClean="0"/>
              <a:t/>
            </a:r>
            <a:br>
              <a:rPr lang="en-US" dirty="0" smtClean="0"/>
            </a:br>
            <a:r>
              <a:rPr lang="en-US" sz="2800" dirty="0" smtClean="0"/>
              <a:t>HPLC-PDA Technique</a:t>
            </a:r>
            <a:r>
              <a:rPr lang="en-US" dirty="0" smtClean="0"/>
              <a:t/>
            </a:r>
            <a:br>
              <a:rPr lang="en-US" dirty="0" smtClean="0"/>
            </a:br>
            <a:endParaRPr lang="en-US" dirty="0"/>
          </a:p>
        </p:txBody>
      </p:sp>
      <p:sp>
        <p:nvSpPr>
          <p:cNvPr id="4" name="Content Placeholder 3"/>
          <p:cNvSpPr>
            <a:spLocks noGrp="1"/>
          </p:cNvSpPr>
          <p:nvPr>
            <p:ph idx="1"/>
          </p:nvPr>
        </p:nvSpPr>
        <p:spPr>
          <a:xfrm>
            <a:off x="255264" y="2580405"/>
            <a:ext cx="8351648" cy="4107031"/>
          </a:xfrm>
        </p:spPr>
        <p:txBody>
          <a:bodyPr>
            <a:normAutofit fontScale="85000" lnSpcReduction="10000"/>
          </a:bodyPr>
          <a:lstStyle/>
          <a:p>
            <a:pPr algn="just"/>
            <a:r>
              <a:rPr lang="en-US" dirty="0" smtClean="0"/>
              <a:t>Most preferred methods for the determination of synthetic food colorants are still chromatographic techniques coupled with ultraviolet (UV) or diode array detectors (</a:t>
            </a:r>
            <a:r>
              <a:rPr lang="en-US" dirty="0" err="1" smtClean="0"/>
              <a:t>Serdar</a:t>
            </a:r>
            <a:r>
              <a:rPr lang="en-US" dirty="0" smtClean="0"/>
              <a:t> and </a:t>
            </a:r>
            <a:r>
              <a:rPr lang="en-US" dirty="0" err="1" smtClean="0"/>
              <a:t>Knezevic</a:t>
            </a:r>
            <a:r>
              <a:rPr lang="en-US" dirty="0" smtClean="0"/>
              <a:t> 2009; </a:t>
            </a:r>
            <a:r>
              <a:rPr lang="en-US" dirty="0" err="1" smtClean="0"/>
              <a:t>Culzoni</a:t>
            </a:r>
            <a:r>
              <a:rPr lang="en-US" dirty="0" smtClean="0"/>
              <a:t> et al. 2009; </a:t>
            </a:r>
            <a:r>
              <a:rPr lang="en-US" dirty="0" err="1" smtClean="0"/>
              <a:t>Kirschbaum</a:t>
            </a:r>
            <a:r>
              <a:rPr lang="en-US" dirty="0" smtClean="0"/>
              <a:t> et al. 2006) </a:t>
            </a:r>
          </a:p>
          <a:p>
            <a:pPr algn="just"/>
            <a:r>
              <a:rPr lang="en-US" dirty="0" smtClean="0">
                <a:solidFill>
                  <a:schemeClr val="accent5">
                    <a:lumMod val="75000"/>
                  </a:schemeClr>
                </a:solidFill>
              </a:rPr>
              <a:t>There are two main problems with the use of single-wavelength UV detectors. </a:t>
            </a:r>
          </a:p>
          <a:p>
            <a:pPr algn="just">
              <a:buFont typeface="Wingdings" charset="2"/>
              <a:buChar char=""/>
            </a:pPr>
            <a:r>
              <a:rPr lang="en-US" dirty="0" smtClean="0"/>
              <a:t>Various UV–visible (UV–Vis) spectra with different maximum absorbance wavelengths </a:t>
            </a:r>
            <a:r>
              <a:rPr lang="en-US" dirty="0" err="1" smtClean="0">
                <a:latin typeface="Wingdings"/>
                <a:ea typeface="Wingdings"/>
                <a:cs typeface="Wingdings"/>
              </a:rPr>
              <a:t></a:t>
            </a:r>
            <a:r>
              <a:rPr lang="en-US" dirty="0" err="1" smtClean="0">
                <a:latin typeface="Rockwell"/>
                <a:ea typeface="Wingdings"/>
                <a:cs typeface="Wingdings"/>
              </a:rPr>
              <a:t>long</a:t>
            </a:r>
            <a:r>
              <a:rPr lang="en-US" dirty="0" smtClean="0">
                <a:latin typeface="Rockwell"/>
                <a:ea typeface="Wingdings"/>
                <a:cs typeface="Wingdings"/>
              </a:rPr>
              <a:t> </a:t>
            </a:r>
            <a:r>
              <a:rPr lang="en-US" dirty="0" err="1" smtClean="0">
                <a:latin typeface="Rockwell"/>
                <a:ea typeface="Wingdings"/>
                <a:cs typeface="Wingdings"/>
              </a:rPr>
              <a:t>seperation</a:t>
            </a:r>
            <a:r>
              <a:rPr lang="en-US" dirty="0" smtClean="0">
                <a:latin typeface="Rockwell"/>
                <a:ea typeface="Wingdings"/>
                <a:cs typeface="Wingdings"/>
              </a:rPr>
              <a:t> time</a:t>
            </a:r>
          </a:p>
          <a:p>
            <a:pPr algn="just">
              <a:buFont typeface="Wingdings" charset="2"/>
              <a:buChar char=""/>
            </a:pPr>
            <a:r>
              <a:rPr lang="en-US" dirty="0" smtClean="0"/>
              <a:t>Possible overlap of colorant peaks or the presence of other organic compounds such as flavors in the sample.</a:t>
            </a:r>
          </a:p>
          <a:p>
            <a:pPr algn="just">
              <a:buNone/>
            </a:pPr>
            <a:r>
              <a:rPr lang="en-US" dirty="0" err="1" smtClean="0">
                <a:sym typeface="Wingdings"/>
              </a:rPr>
              <a:t></a:t>
            </a:r>
            <a:r>
              <a:rPr lang="en-US" dirty="0" smtClean="0">
                <a:sym typeface="Wingdings"/>
              </a:rPr>
              <a:t> </a:t>
            </a:r>
            <a:r>
              <a:rPr lang="en-US" dirty="0" smtClean="0"/>
              <a:t>Both problems can be solved in the case of </a:t>
            </a:r>
            <a:r>
              <a:rPr lang="en-US" dirty="0" err="1" smtClean="0"/>
              <a:t>DADs</a:t>
            </a:r>
            <a:r>
              <a:rPr lang="en-US" dirty="0" smtClean="0"/>
              <a:t>. All dyes can be detected near to their maximum wavelength with the aid of </a:t>
            </a:r>
            <a:r>
              <a:rPr lang="en-US" dirty="0" err="1" smtClean="0"/>
              <a:t>multisignal</a:t>
            </a:r>
            <a:r>
              <a:rPr lang="en-US" dirty="0" smtClean="0"/>
              <a:t> detection capability, and peak identity can be easily confirmed.</a:t>
            </a:r>
            <a:endParaRPr lang="en-US" dirty="0" smtClean="0">
              <a:sym typeface="Wingdings"/>
            </a:endParaRPr>
          </a:p>
          <a:p>
            <a:pPr algn="just">
              <a:buNone/>
            </a:pPr>
            <a:endParaRPr lang="en-US" dirty="0"/>
          </a:p>
        </p:txBody>
      </p:sp>
      <p:pic>
        <p:nvPicPr>
          <p:cNvPr id="6" name="Picture 5"/>
          <p:cNvPicPr>
            <a:picLocks noChangeAspect="1"/>
          </p:cNvPicPr>
          <p:nvPr/>
        </p:nvPicPr>
        <p:blipFill>
          <a:blip r:embed="rId2"/>
          <a:stretch>
            <a:fillRect/>
          </a:stretch>
        </p:blipFill>
        <p:spPr>
          <a:xfrm>
            <a:off x="3445467" y="301030"/>
            <a:ext cx="4445329" cy="2279375"/>
          </a:xfrm>
          <a:prstGeom prst="rect">
            <a:avLst/>
          </a:prstGeom>
        </p:spPr>
      </p:pic>
      <p:sp>
        <p:nvSpPr>
          <p:cNvPr id="5" name="Date Placeholder 4"/>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89140"/>
            <a:ext cx="7405833" cy="1116106"/>
          </a:xfrm>
        </p:spPr>
        <p:txBody>
          <a:bodyPr/>
          <a:lstStyle/>
          <a:p>
            <a:r>
              <a:rPr lang="en-US" dirty="0" smtClean="0"/>
              <a:t>Methodology</a:t>
            </a:r>
            <a:br>
              <a:rPr lang="en-US" dirty="0" smtClean="0"/>
            </a:br>
            <a:r>
              <a:rPr lang="en-US" sz="2800" dirty="0" smtClean="0"/>
              <a:t>On-Line HPLC </a:t>
            </a:r>
            <a:r>
              <a:rPr lang="en-US" sz="2800" dirty="0" err="1" smtClean="0"/>
              <a:t>Derivatization</a:t>
            </a:r>
            <a:r>
              <a:rPr lang="en-US" sz="2800" dirty="0" smtClean="0"/>
              <a:t> Techniques</a:t>
            </a:r>
            <a:endParaRPr lang="en-US" sz="2800" dirty="0"/>
          </a:p>
        </p:txBody>
      </p:sp>
      <p:sp>
        <p:nvSpPr>
          <p:cNvPr id="7" name="Content Placeholder 6"/>
          <p:cNvSpPr>
            <a:spLocks noGrp="1"/>
          </p:cNvSpPr>
          <p:nvPr>
            <p:ph idx="1"/>
          </p:nvPr>
        </p:nvSpPr>
        <p:spPr>
          <a:xfrm>
            <a:off x="255266" y="1486097"/>
            <a:ext cx="7824694" cy="5133790"/>
          </a:xfrm>
        </p:spPr>
        <p:txBody>
          <a:bodyPr>
            <a:normAutofit/>
          </a:bodyPr>
          <a:lstStyle/>
          <a:p>
            <a:pPr algn="just"/>
            <a:r>
              <a:rPr lang="en-US" dirty="0" smtClean="0"/>
              <a:t>Post-column </a:t>
            </a:r>
            <a:r>
              <a:rPr lang="en-US" dirty="0" err="1" smtClean="0"/>
              <a:t>derivatization</a:t>
            </a:r>
            <a:r>
              <a:rPr lang="en-US" dirty="0" smtClean="0"/>
              <a:t> involves the modification of the chromatographic system to allow the reaction to take place prior to entering the detector by inserting a post column reactor between the column and the detector.</a:t>
            </a:r>
          </a:p>
          <a:p>
            <a:pPr algn="just"/>
            <a:endParaRPr lang="en-US" dirty="0" smtClean="0"/>
          </a:p>
          <a:p>
            <a:pPr algn="just"/>
            <a:endParaRPr lang="en-US" dirty="0" smtClean="0"/>
          </a:p>
          <a:p>
            <a:pPr algn="just">
              <a:buNone/>
            </a:pPr>
            <a:endParaRPr lang="en-US" dirty="0" smtClean="0"/>
          </a:p>
        </p:txBody>
      </p:sp>
      <p:pic>
        <p:nvPicPr>
          <p:cNvPr id="8" name="Picture 7" descr="image037.gif"/>
          <p:cNvPicPr>
            <a:picLocks noChangeAspect="1"/>
          </p:cNvPicPr>
          <p:nvPr/>
        </p:nvPicPr>
        <p:blipFill>
          <a:blip r:embed="rId2"/>
          <a:stretch>
            <a:fillRect/>
          </a:stretch>
        </p:blipFill>
        <p:spPr>
          <a:xfrm>
            <a:off x="498474" y="3039742"/>
            <a:ext cx="3419901" cy="3092083"/>
          </a:xfrm>
          <a:prstGeom prst="rect">
            <a:avLst/>
          </a:prstGeom>
        </p:spPr>
      </p:pic>
      <p:sp>
        <p:nvSpPr>
          <p:cNvPr id="9" name="Rectangle 8"/>
          <p:cNvSpPr/>
          <p:nvPr/>
        </p:nvSpPr>
        <p:spPr>
          <a:xfrm>
            <a:off x="3918375" y="2649569"/>
            <a:ext cx="4769607" cy="4247317"/>
          </a:xfrm>
          <a:prstGeom prst="rect">
            <a:avLst/>
          </a:prstGeom>
        </p:spPr>
        <p:txBody>
          <a:bodyPr wrap="square">
            <a:spAutoFit/>
          </a:bodyPr>
          <a:lstStyle/>
          <a:p>
            <a:pPr algn="just"/>
            <a:endParaRPr lang="en-US" dirty="0" smtClean="0"/>
          </a:p>
          <a:p>
            <a:pPr algn="just"/>
            <a:r>
              <a:rPr lang="en-US" dirty="0" smtClean="0"/>
              <a:t>The post-column reactor is required to fulfill the following functions:</a:t>
            </a:r>
          </a:p>
          <a:p>
            <a:pPr algn="just"/>
            <a:endParaRPr lang="en-US" dirty="0" smtClean="0"/>
          </a:p>
          <a:p>
            <a:pPr algn="just">
              <a:buNone/>
            </a:pPr>
            <a:r>
              <a:rPr lang="en-US" dirty="0" smtClean="0"/>
              <a:t>1)Provide a source of reagent and a means of mixing it efficiently with the column </a:t>
            </a:r>
            <a:r>
              <a:rPr lang="en-US" dirty="0" err="1" smtClean="0"/>
              <a:t>eluent</a:t>
            </a:r>
            <a:r>
              <a:rPr lang="en-US" dirty="0" smtClean="0"/>
              <a:t>.</a:t>
            </a:r>
          </a:p>
          <a:p>
            <a:pPr algn="just">
              <a:buNone/>
            </a:pPr>
            <a:endParaRPr lang="en-US" dirty="0" smtClean="0"/>
          </a:p>
          <a:p>
            <a:pPr algn="just">
              <a:buNone/>
            </a:pPr>
            <a:r>
              <a:rPr lang="en-US" dirty="0" smtClean="0"/>
              <a:t>2)Ensure the reaction is complete before the </a:t>
            </a:r>
            <a:r>
              <a:rPr lang="en-US" dirty="0" err="1" smtClean="0"/>
              <a:t>derivatized</a:t>
            </a:r>
            <a:r>
              <a:rPr lang="en-US" dirty="0" smtClean="0"/>
              <a:t> product enters the detector.</a:t>
            </a:r>
          </a:p>
          <a:p>
            <a:pPr algn="just">
              <a:buNone/>
            </a:pPr>
            <a:endParaRPr lang="en-US" dirty="0" smtClean="0"/>
          </a:p>
          <a:p>
            <a:pPr algn="just">
              <a:buNone/>
            </a:pPr>
            <a:r>
              <a:rPr lang="en-US" dirty="0" smtClean="0"/>
              <a:t>3)Minimize the dispersion that takes place in the reactor so that the integrity of the separation achieved by the column is maintained.</a:t>
            </a:r>
            <a:endParaRPr lang="en-US" dirty="0"/>
          </a:p>
        </p:txBody>
      </p:sp>
      <p:sp>
        <p:nvSpPr>
          <p:cNvPr id="6" name="Date Placeholder 5"/>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692759" y="230937"/>
            <a:ext cx="7230074" cy="728271"/>
          </a:xfrm>
        </p:spPr>
        <p:txBody>
          <a:bodyPr/>
          <a:lstStyle/>
          <a:p>
            <a:r>
              <a:rPr lang="en-US" dirty="0" smtClean="0"/>
              <a:t>Experimental Studies</a:t>
            </a:r>
            <a:br>
              <a:rPr lang="en-US" dirty="0" smtClean="0"/>
            </a:br>
            <a:endParaRPr lang="en-US" sz="2800" dirty="0"/>
          </a:p>
        </p:txBody>
      </p:sp>
      <p:graphicFrame>
        <p:nvGraphicFramePr>
          <p:cNvPr id="4" name="Content Placeholder 3"/>
          <p:cNvGraphicFramePr>
            <a:graphicFrameLocks noGrp="1"/>
          </p:cNvGraphicFramePr>
          <p:nvPr>
            <p:ph idx="1"/>
          </p:nvPr>
        </p:nvGraphicFramePr>
        <p:xfrm>
          <a:off x="234566" y="1600200"/>
          <a:ext cx="7556313" cy="4747880"/>
        </p:xfrm>
        <a:graphic>
          <a:graphicData uri="http://schemas.openxmlformats.org/drawingml/2006/table">
            <a:tbl>
              <a:tblPr firstRow="1" bandRow="1">
                <a:tableStyleId>{74C1A8A3-306A-4EB7-A6B1-4F7E0EB9C5D6}</a:tableStyleId>
              </a:tblPr>
              <a:tblGrid>
                <a:gridCol w="2452042"/>
                <a:gridCol w="990797"/>
                <a:gridCol w="1773435"/>
                <a:gridCol w="2340039"/>
              </a:tblGrid>
              <a:tr h="632117">
                <a:tc>
                  <a:txBody>
                    <a:bodyPr/>
                    <a:lstStyle/>
                    <a:p>
                      <a:pPr algn="ctr">
                        <a:lnSpc>
                          <a:spcPct val="150000"/>
                        </a:lnSpc>
                        <a:spcAft>
                          <a:spcPts val="0"/>
                        </a:spcAft>
                      </a:pPr>
                      <a:r>
                        <a:rPr lang="tr-TR" sz="2000" dirty="0" smtClean="0">
                          <a:latin typeface="Times New Roman"/>
                          <a:ea typeface="Times New Roman"/>
                          <a:cs typeface="Times New Roman"/>
                        </a:rPr>
                        <a:t>Color Index (</a:t>
                      </a:r>
                      <a:r>
                        <a:rPr lang="tr-TR" sz="2000" dirty="0">
                          <a:latin typeface="Times New Roman"/>
                          <a:ea typeface="Times New Roman"/>
                          <a:cs typeface="Times New Roman"/>
                        </a:rPr>
                        <a:t>CI)</a:t>
                      </a:r>
                      <a:r>
                        <a:rPr lang="tr-TR" sz="2000" dirty="0" smtClean="0">
                          <a:latin typeface="Times New Roman"/>
                          <a:ea typeface="Times New Roman"/>
                          <a:cs typeface="Times New Roman"/>
                        </a:rPr>
                        <a:t> Numbers </a:t>
                      </a:r>
                      <a:endParaRPr lang="en-US" sz="2000"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tr-TR" sz="2000" dirty="0" smtClean="0">
                          <a:latin typeface="Times New Roman"/>
                          <a:ea typeface="Times New Roman"/>
                          <a:cs typeface="Times New Roman"/>
                        </a:rPr>
                        <a:t>E Codes</a:t>
                      </a:r>
                      <a:endParaRPr lang="en-US" sz="2000"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tr-TR" sz="2000" dirty="0" smtClean="0">
                          <a:latin typeface="Times New Roman"/>
                          <a:ea typeface="Times New Roman"/>
                          <a:cs typeface="Times New Roman"/>
                        </a:rPr>
                        <a:t>Name of Colorants</a:t>
                      </a:r>
                      <a:endParaRPr lang="en-US" sz="2000" dirty="0">
                        <a:latin typeface="Times New Roman"/>
                        <a:ea typeface="Times New Roman"/>
                        <a:cs typeface="Times New Roman"/>
                      </a:endParaRPr>
                    </a:p>
                  </a:txBody>
                  <a:tcPr marL="68580" marR="68580" marT="0" marB="0"/>
                </a:tc>
                <a:tc>
                  <a:txBody>
                    <a:bodyPr/>
                    <a:lstStyle/>
                    <a:p>
                      <a:pPr algn="ctr">
                        <a:lnSpc>
                          <a:spcPct val="150000"/>
                        </a:lnSpc>
                        <a:spcAft>
                          <a:spcPts val="0"/>
                        </a:spcAft>
                      </a:pPr>
                      <a:r>
                        <a:rPr lang="tr-TR" sz="2000" dirty="0" smtClean="0">
                          <a:latin typeface="Times New Roman"/>
                          <a:ea typeface="Times New Roman"/>
                          <a:cs typeface="Times New Roman"/>
                        </a:rPr>
                        <a:t>Molecular Formula</a:t>
                      </a:r>
                      <a:endParaRPr lang="en-US" sz="2000" dirty="0">
                        <a:latin typeface="Times New Roman"/>
                        <a:ea typeface="Times New Roman"/>
                        <a:cs typeface="Times New Roman"/>
                      </a:endParaRPr>
                    </a:p>
                  </a:txBody>
                  <a:tcPr marL="68580" marR="68580" marT="0" marB="0"/>
                </a:tc>
              </a:tr>
              <a:tr h="568906">
                <a:tc>
                  <a:txBody>
                    <a:bodyPr/>
                    <a:lstStyle/>
                    <a:p>
                      <a:pPr algn="ctr">
                        <a:lnSpc>
                          <a:spcPct val="100000"/>
                        </a:lnSpc>
                        <a:spcAft>
                          <a:spcPts val="0"/>
                        </a:spcAft>
                      </a:pPr>
                      <a:r>
                        <a:rPr lang="tr-TR" sz="1800" dirty="0">
                          <a:solidFill>
                            <a:srgbClr val="ECB124"/>
                          </a:solidFill>
                          <a:latin typeface="Times New Roman"/>
                          <a:ea typeface="Times New Roman"/>
                          <a:cs typeface="Times New Roman"/>
                        </a:rPr>
                        <a:t>19140</a:t>
                      </a:r>
                      <a:endParaRPr lang="en-US" sz="1800" dirty="0">
                        <a:solidFill>
                          <a:srgbClr val="ECB124"/>
                        </a:solidFill>
                        <a:latin typeface="Times New Roman"/>
                        <a:ea typeface="Times New Roman"/>
                        <a:cs typeface="Times New Roman"/>
                      </a:endParaRPr>
                    </a:p>
                  </a:txBody>
                  <a:tcPr marL="68580" marR="68580" marT="0" marB="0"/>
                </a:tc>
                <a:tc>
                  <a:txBody>
                    <a:bodyPr/>
                    <a:lstStyle/>
                    <a:p>
                      <a:pPr algn="ctr">
                        <a:lnSpc>
                          <a:spcPct val="100000"/>
                        </a:lnSpc>
                        <a:spcAft>
                          <a:spcPts val="0"/>
                        </a:spcAft>
                      </a:pPr>
                      <a:r>
                        <a:rPr lang="tr-TR" sz="1800" dirty="0">
                          <a:solidFill>
                            <a:srgbClr val="ECB124"/>
                          </a:solidFill>
                          <a:latin typeface="Times New Roman"/>
                          <a:ea typeface="Times New Roman"/>
                          <a:cs typeface="Times New Roman"/>
                        </a:rPr>
                        <a:t>E 102</a:t>
                      </a:r>
                      <a:endParaRPr lang="en-US" sz="1800" dirty="0">
                        <a:solidFill>
                          <a:srgbClr val="ECB124"/>
                        </a:solidFill>
                        <a:latin typeface="Times New Roman"/>
                        <a:ea typeface="Times New Roman"/>
                        <a:cs typeface="Times New Roman"/>
                      </a:endParaRPr>
                    </a:p>
                  </a:txBody>
                  <a:tcPr marL="68580" marR="68580" marT="0" marB="0"/>
                </a:tc>
                <a:tc>
                  <a:txBody>
                    <a:bodyPr/>
                    <a:lstStyle/>
                    <a:p>
                      <a:pPr algn="ctr">
                        <a:lnSpc>
                          <a:spcPct val="100000"/>
                        </a:lnSpc>
                        <a:spcAft>
                          <a:spcPts val="0"/>
                        </a:spcAft>
                      </a:pPr>
                      <a:r>
                        <a:rPr lang="tr-TR" sz="1800" dirty="0" smtClean="0">
                          <a:solidFill>
                            <a:srgbClr val="ECB124"/>
                          </a:solidFill>
                          <a:latin typeface="Times New Roman"/>
                          <a:ea typeface="Times New Roman"/>
                          <a:cs typeface="Times New Roman"/>
                        </a:rPr>
                        <a:t>Tartrazine</a:t>
                      </a:r>
                      <a:endParaRPr lang="en-US" sz="1800" dirty="0">
                        <a:solidFill>
                          <a:srgbClr val="ECB124"/>
                        </a:solidFill>
                        <a:latin typeface="Times New Roman"/>
                        <a:ea typeface="Times New Roman"/>
                        <a:cs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smtClean="0">
                          <a:solidFill>
                            <a:srgbClr val="ECB124"/>
                          </a:solidFill>
                          <a:latin typeface="+mn-lt"/>
                          <a:ea typeface="+mn-ea"/>
                          <a:cs typeface="+mn-cs"/>
                        </a:rPr>
                        <a:t>C</a:t>
                      </a:r>
                      <a:r>
                        <a:rPr lang="en-US" sz="1800" kern="1200" baseline="-25000" dirty="0" smtClean="0">
                          <a:solidFill>
                            <a:srgbClr val="ECB124"/>
                          </a:solidFill>
                          <a:latin typeface="+mn-lt"/>
                          <a:ea typeface="+mn-ea"/>
                          <a:cs typeface="+mn-cs"/>
                        </a:rPr>
                        <a:t>16</a:t>
                      </a:r>
                      <a:r>
                        <a:rPr lang="en-US" sz="1800" kern="1200" baseline="0" dirty="0" smtClean="0">
                          <a:solidFill>
                            <a:srgbClr val="ECB124"/>
                          </a:solidFill>
                          <a:latin typeface="+mn-lt"/>
                          <a:ea typeface="+mn-ea"/>
                          <a:cs typeface="+mn-cs"/>
                        </a:rPr>
                        <a:t>H</a:t>
                      </a:r>
                      <a:r>
                        <a:rPr lang="en-US" sz="1800" kern="1200" baseline="-25000" dirty="0" smtClean="0">
                          <a:solidFill>
                            <a:srgbClr val="ECB124"/>
                          </a:solidFill>
                          <a:latin typeface="+mn-lt"/>
                          <a:ea typeface="+mn-ea"/>
                          <a:cs typeface="+mn-cs"/>
                        </a:rPr>
                        <a:t>9</a:t>
                      </a:r>
                      <a:r>
                        <a:rPr lang="en-US" sz="1800" kern="1200" baseline="0" dirty="0" smtClean="0">
                          <a:solidFill>
                            <a:srgbClr val="ECB124"/>
                          </a:solidFill>
                          <a:latin typeface="+mn-lt"/>
                          <a:ea typeface="+mn-ea"/>
                          <a:cs typeface="+mn-cs"/>
                        </a:rPr>
                        <a:t>N</a:t>
                      </a:r>
                      <a:r>
                        <a:rPr lang="en-US" sz="1800" kern="1200" baseline="-25000" dirty="0" smtClean="0">
                          <a:solidFill>
                            <a:srgbClr val="ECB124"/>
                          </a:solidFill>
                          <a:latin typeface="+mn-lt"/>
                          <a:ea typeface="+mn-ea"/>
                          <a:cs typeface="+mn-cs"/>
                        </a:rPr>
                        <a:t>4</a:t>
                      </a:r>
                      <a:r>
                        <a:rPr lang="en-US" sz="1800" kern="1200" baseline="0" dirty="0" smtClean="0">
                          <a:solidFill>
                            <a:srgbClr val="ECB124"/>
                          </a:solidFill>
                          <a:latin typeface="+mn-lt"/>
                          <a:ea typeface="+mn-ea"/>
                          <a:cs typeface="+mn-cs"/>
                        </a:rPr>
                        <a:t>Na</a:t>
                      </a:r>
                      <a:r>
                        <a:rPr lang="en-US" sz="1800" kern="1200" baseline="-25000" dirty="0" smtClean="0">
                          <a:solidFill>
                            <a:srgbClr val="ECB124"/>
                          </a:solidFill>
                          <a:latin typeface="+mn-lt"/>
                          <a:ea typeface="+mn-ea"/>
                          <a:cs typeface="+mn-cs"/>
                        </a:rPr>
                        <a:t>3</a:t>
                      </a:r>
                      <a:r>
                        <a:rPr lang="en-US" sz="1800" kern="1200" baseline="0" dirty="0" smtClean="0">
                          <a:solidFill>
                            <a:srgbClr val="ECB124"/>
                          </a:solidFill>
                          <a:latin typeface="+mn-lt"/>
                          <a:ea typeface="+mn-ea"/>
                          <a:cs typeface="+mn-cs"/>
                        </a:rPr>
                        <a:t>O</a:t>
                      </a:r>
                      <a:r>
                        <a:rPr lang="en-US" sz="1800" kern="1200" baseline="-25000" dirty="0" smtClean="0">
                          <a:solidFill>
                            <a:srgbClr val="ECB124"/>
                          </a:solidFill>
                          <a:latin typeface="+mn-lt"/>
                          <a:ea typeface="+mn-ea"/>
                          <a:cs typeface="+mn-cs"/>
                        </a:rPr>
                        <a:t>9</a:t>
                      </a:r>
                      <a:r>
                        <a:rPr lang="en-US" sz="1800" kern="1200" baseline="0" dirty="0" smtClean="0">
                          <a:solidFill>
                            <a:srgbClr val="ECB124"/>
                          </a:solidFill>
                          <a:latin typeface="+mn-lt"/>
                          <a:ea typeface="+mn-ea"/>
                          <a:cs typeface="+mn-cs"/>
                        </a:rPr>
                        <a:t>S</a:t>
                      </a:r>
                      <a:r>
                        <a:rPr lang="en-US" sz="1800" kern="1200" baseline="-25000" dirty="0" smtClean="0">
                          <a:solidFill>
                            <a:srgbClr val="ECB124"/>
                          </a:solidFill>
                          <a:latin typeface="+mn-lt"/>
                          <a:ea typeface="+mn-ea"/>
                          <a:cs typeface="+mn-cs"/>
                        </a:rPr>
                        <a:t>2	</a:t>
                      </a:r>
                    </a:p>
                    <a:p>
                      <a:pPr algn="ctr">
                        <a:lnSpc>
                          <a:spcPct val="100000"/>
                        </a:lnSpc>
                        <a:spcAft>
                          <a:spcPts val="0"/>
                        </a:spcAft>
                      </a:pPr>
                      <a:endParaRPr lang="tr-TR" sz="1800" cap="small" dirty="0">
                        <a:solidFill>
                          <a:srgbClr val="ECB124"/>
                        </a:solidFill>
                        <a:latin typeface="Times New Roman"/>
                        <a:ea typeface="Times New Roman"/>
                        <a:cs typeface="Times New Roman"/>
                      </a:endParaRPr>
                    </a:p>
                  </a:txBody>
                  <a:tcPr marL="68580" marR="68580" marT="0" marB="0"/>
                </a:tc>
              </a:tr>
              <a:tr h="1042993">
                <a:tc>
                  <a:txBody>
                    <a:bodyPr/>
                    <a:lstStyle/>
                    <a:p>
                      <a:pPr algn="ctr">
                        <a:lnSpc>
                          <a:spcPct val="100000"/>
                        </a:lnSpc>
                        <a:spcAft>
                          <a:spcPts val="0"/>
                        </a:spcAft>
                      </a:pPr>
                      <a:r>
                        <a:rPr lang="tr-TR" sz="1800" dirty="0">
                          <a:solidFill>
                            <a:schemeClr val="accent5">
                              <a:lumMod val="75000"/>
                            </a:schemeClr>
                          </a:solidFill>
                          <a:latin typeface="Times New Roman"/>
                          <a:ea typeface="Times New Roman"/>
                          <a:cs typeface="Times New Roman"/>
                        </a:rPr>
                        <a:t>15985</a:t>
                      </a:r>
                      <a:endParaRPr lang="en-US" sz="1800" dirty="0">
                        <a:solidFill>
                          <a:schemeClr val="accent5">
                            <a:lumMod val="75000"/>
                          </a:schemeClr>
                        </a:solidFill>
                        <a:latin typeface="Times New Roman"/>
                        <a:ea typeface="Times New Roman"/>
                        <a:cs typeface="Times New Roman"/>
                      </a:endParaRPr>
                    </a:p>
                  </a:txBody>
                  <a:tcPr marL="68580" marR="68580" marT="0" marB="0"/>
                </a:tc>
                <a:tc>
                  <a:txBody>
                    <a:bodyPr/>
                    <a:lstStyle/>
                    <a:p>
                      <a:pPr algn="ctr">
                        <a:lnSpc>
                          <a:spcPct val="100000"/>
                        </a:lnSpc>
                        <a:spcAft>
                          <a:spcPts val="0"/>
                        </a:spcAft>
                      </a:pPr>
                      <a:r>
                        <a:rPr lang="tr-TR" sz="1800" dirty="0">
                          <a:solidFill>
                            <a:schemeClr val="accent5">
                              <a:lumMod val="75000"/>
                            </a:schemeClr>
                          </a:solidFill>
                          <a:latin typeface="Times New Roman"/>
                          <a:ea typeface="Times New Roman"/>
                          <a:cs typeface="Times New Roman"/>
                        </a:rPr>
                        <a:t>E 110</a:t>
                      </a:r>
                      <a:endParaRPr lang="en-US" sz="1800" dirty="0">
                        <a:solidFill>
                          <a:schemeClr val="accent5">
                            <a:lumMod val="75000"/>
                          </a:schemeClr>
                        </a:solidFill>
                        <a:latin typeface="Times New Roman"/>
                        <a:ea typeface="Times New Roman"/>
                        <a:cs typeface="Times New Roman"/>
                      </a:endParaRPr>
                    </a:p>
                  </a:txBody>
                  <a:tcPr marL="68580" marR="68580" marT="0" marB="0"/>
                </a:tc>
                <a:tc>
                  <a:txBody>
                    <a:bodyPr/>
                    <a:lstStyle/>
                    <a:p>
                      <a:pPr algn="ctr">
                        <a:lnSpc>
                          <a:spcPct val="100000"/>
                        </a:lnSpc>
                        <a:spcAft>
                          <a:spcPts val="0"/>
                        </a:spcAft>
                      </a:pPr>
                      <a:r>
                        <a:rPr lang="tr-TR" sz="1800" dirty="0">
                          <a:solidFill>
                            <a:schemeClr val="accent5">
                              <a:lumMod val="75000"/>
                            </a:schemeClr>
                          </a:solidFill>
                          <a:latin typeface="Times New Roman"/>
                          <a:ea typeface="Times New Roman"/>
                          <a:cs typeface="Times New Roman"/>
                        </a:rPr>
                        <a:t>Sunset Yellow</a:t>
                      </a:r>
                      <a:r>
                        <a:rPr lang="tr-TR" sz="1800" dirty="0" smtClean="0">
                          <a:solidFill>
                            <a:schemeClr val="accent5">
                              <a:lumMod val="75000"/>
                            </a:schemeClr>
                          </a:solidFill>
                          <a:latin typeface="Times New Roman"/>
                          <a:ea typeface="Times New Roman"/>
                          <a:cs typeface="Times New Roman"/>
                        </a:rPr>
                        <a:t> </a:t>
                      </a:r>
                      <a:endParaRPr lang="en-US" sz="1800" dirty="0">
                        <a:solidFill>
                          <a:schemeClr val="accent5">
                            <a:lumMod val="75000"/>
                          </a:schemeClr>
                        </a:solidFill>
                        <a:latin typeface="Times New Roman"/>
                        <a:ea typeface="Times New Roman"/>
                        <a:cs typeface="Times New Roman"/>
                      </a:endParaRPr>
                    </a:p>
                  </a:txBody>
                  <a:tcPr marL="68580" marR="68580" marT="0" marB="0"/>
                </a:tc>
                <a:tc>
                  <a:txBody>
                    <a:bodyPr/>
                    <a:lstStyle/>
                    <a:p>
                      <a:pPr marL="0" marR="0" indent="457200" algn="ctr" defTabSz="914400" rtl="0" eaLnBrk="1" fontAlgn="auto" latinLnBrk="0" hangingPunct="1">
                        <a:lnSpc>
                          <a:spcPct val="100000"/>
                        </a:lnSpc>
                        <a:spcBef>
                          <a:spcPts val="0"/>
                        </a:spcBef>
                        <a:spcAft>
                          <a:spcPts val="0"/>
                        </a:spcAft>
                        <a:buClrTx/>
                        <a:buSzTx/>
                        <a:buFontTx/>
                        <a:buNone/>
                        <a:tabLst/>
                        <a:defRPr/>
                      </a:pPr>
                      <a:r>
                        <a:rPr lang="en-US" sz="1800" kern="1200" dirty="0" smtClean="0">
                          <a:solidFill>
                            <a:schemeClr val="accent5">
                              <a:lumMod val="75000"/>
                            </a:schemeClr>
                          </a:solidFill>
                          <a:latin typeface="+mn-lt"/>
                          <a:ea typeface="+mn-ea"/>
                          <a:cs typeface="+mn-cs"/>
                        </a:rPr>
                        <a:t>C</a:t>
                      </a:r>
                      <a:r>
                        <a:rPr lang="en-US" sz="1800" kern="1200" baseline="-25000" dirty="0" smtClean="0">
                          <a:solidFill>
                            <a:schemeClr val="accent5">
                              <a:lumMod val="75000"/>
                            </a:schemeClr>
                          </a:solidFill>
                          <a:latin typeface="+mn-lt"/>
                          <a:ea typeface="+mn-ea"/>
                          <a:cs typeface="+mn-cs"/>
                        </a:rPr>
                        <a:t>16</a:t>
                      </a:r>
                      <a:r>
                        <a:rPr lang="en-US" sz="1800" kern="1200" baseline="0" dirty="0" smtClean="0">
                          <a:solidFill>
                            <a:schemeClr val="accent5">
                              <a:lumMod val="75000"/>
                            </a:schemeClr>
                          </a:solidFill>
                          <a:latin typeface="+mn-lt"/>
                          <a:ea typeface="+mn-ea"/>
                          <a:cs typeface="+mn-cs"/>
                        </a:rPr>
                        <a:t>H</a:t>
                      </a:r>
                      <a:r>
                        <a:rPr lang="en-US" sz="1800" kern="1200" baseline="-25000" dirty="0" smtClean="0">
                          <a:solidFill>
                            <a:schemeClr val="accent5">
                              <a:lumMod val="75000"/>
                            </a:schemeClr>
                          </a:solidFill>
                          <a:latin typeface="+mn-lt"/>
                          <a:ea typeface="+mn-ea"/>
                          <a:cs typeface="+mn-cs"/>
                        </a:rPr>
                        <a:t>10</a:t>
                      </a:r>
                      <a:r>
                        <a:rPr lang="en-US" sz="1800" kern="1200" baseline="0" dirty="0" smtClean="0">
                          <a:solidFill>
                            <a:schemeClr val="accent5">
                              <a:lumMod val="75000"/>
                            </a:schemeClr>
                          </a:solidFill>
                          <a:latin typeface="+mn-lt"/>
                          <a:ea typeface="+mn-ea"/>
                          <a:cs typeface="+mn-cs"/>
                        </a:rPr>
                        <a:t>N</a:t>
                      </a:r>
                      <a:r>
                        <a:rPr lang="en-US" sz="1800" kern="1200" baseline="-25000" dirty="0" smtClean="0">
                          <a:solidFill>
                            <a:schemeClr val="accent5">
                              <a:lumMod val="75000"/>
                            </a:schemeClr>
                          </a:solidFill>
                          <a:latin typeface="+mn-lt"/>
                          <a:ea typeface="+mn-ea"/>
                          <a:cs typeface="+mn-cs"/>
                        </a:rPr>
                        <a:t>2</a:t>
                      </a:r>
                      <a:r>
                        <a:rPr lang="en-US" sz="1800" kern="1200" baseline="0" dirty="0" smtClean="0">
                          <a:solidFill>
                            <a:schemeClr val="accent5">
                              <a:lumMod val="75000"/>
                            </a:schemeClr>
                          </a:solidFill>
                          <a:latin typeface="+mn-lt"/>
                          <a:ea typeface="+mn-ea"/>
                          <a:cs typeface="+mn-cs"/>
                        </a:rPr>
                        <a:t>Na</a:t>
                      </a:r>
                      <a:r>
                        <a:rPr lang="en-US" sz="1800" kern="1200" baseline="-25000" dirty="0" smtClean="0">
                          <a:solidFill>
                            <a:schemeClr val="accent5">
                              <a:lumMod val="75000"/>
                            </a:schemeClr>
                          </a:solidFill>
                          <a:latin typeface="+mn-lt"/>
                          <a:ea typeface="+mn-ea"/>
                          <a:cs typeface="+mn-cs"/>
                        </a:rPr>
                        <a:t>2</a:t>
                      </a:r>
                      <a:r>
                        <a:rPr lang="en-US" sz="1800" kern="1200" baseline="0" dirty="0" smtClean="0">
                          <a:solidFill>
                            <a:schemeClr val="accent5">
                              <a:lumMod val="75000"/>
                            </a:schemeClr>
                          </a:solidFill>
                          <a:latin typeface="+mn-lt"/>
                          <a:ea typeface="+mn-ea"/>
                          <a:cs typeface="+mn-cs"/>
                        </a:rPr>
                        <a:t>O</a:t>
                      </a:r>
                      <a:r>
                        <a:rPr lang="en-US" sz="1800" kern="1200" baseline="-25000" dirty="0" smtClean="0">
                          <a:solidFill>
                            <a:schemeClr val="accent5">
                              <a:lumMod val="75000"/>
                            </a:schemeClr>
                          </a:solidFill>
                          <a:latin typeface="+mn-lt"/>
                          <a:ea typeface="+mn-ea"/>
                          <a:cs typeface="+mn-cs"/>
                        </a:rPr>
                        <a:t>7</a:t>
                      </a:r>
                      <a:r>
                        <a:rPr lang="en-US" sz="1800" kern="1200" baseline="0" dirty="0" smtClean="0">
                          <a:solidFill>
                            <a:schemeClr val="accent5">
                              <a:lumMod val="75000"/>
                            </a:schemeClr>
                          </a:solidFill>
                          <a:latin typeface="+mn-lt"/>
                          <a:ea typeface="+mn-ea"/>
                          <a:cs typeface="+mn-cs"/>
                        </a:rPr>
                        <a:t>S</a:t>
                      </a:r>
                      <a:r>
                        <a:rPr lang="en-US" sz="1800" kern="1200" baseline="-25000" dirty="0" smtClean="0">
                          <a:solidFill>
                            <a:schemeClr val="accent5">
                              <a:lumMod val="75000"/>
                            </a:schemeClr>
                          </a:solidFill>
                          <a:latin typeface="+mn-lt"/>
                          <a:ea typeface="+mn-ea"/>
                          <a:cs typeface="+mn-cs"/>
                        </a:rPr>
                        <a:t>2	</a:t>
                      </a:r>
                    </a:p>
                    <a:p>
                      <a:pPr marL="0" marR="0" indent="457200" algn="ctr" defTabSz="914400" rtl="0" eaLnBrk="1" fontAlgn="auto" latinLnBrk="0" hangingPunct="1">
                        <a:lnSpc>
                          <a:spcPct val="100000"/>
                        </a:lnSpc>
                        <a:spcBef>
                          <a:spcPts val="0"/>
                        </a:spcBef>
                        <a:spcAft>
                          <a:spcPts val="0"/>
                        </a:spcAft>
                        <a:buClrTx/>
                        <a:buSzTx/>
                        <a:buFontTx/>
                        <a:buNone/>
                        <a:tabLst/>
                        <a:defRPr/>
                      </a:pPr>
                      <a:endParaRPr lang="en-US" sz="1800" kern="1200" baseline="-25000" dirty="0" smtClean="0">
                        <a:solidFill>
                          <a:schemeClr val="accent5">
                            <a:lumMod val="75000"/>
                          </a:schemeClr>
                        </a:solidFill>
                        <a:latin typeface="+mn-lt"/>
                        <a:ea typeface="+mn-ea"/>
                        <a:cs typeface="+mn-cs"/>
                      </a:endParaRPr>
                    </a:p>
                    <a:p>
                      <a:pPr indent="457200" algn="ctr">
                        <a:lnSpc>
                          <a:spcPct val="100000"/>
                        </a:lnSpc>
                        <a:spcAft>
                          <a:spcPts val="0"/>
                        </a:spcAft>
                      </a:pPr>
                      <a:endParaRPr lang="tr-TR" sz="1800" cap="small" dirty="0">
                        <a:solidFill>
                          <a:schemeClr val="accent5">
                            <a:lumMod val="75000"/>
                          </a:schemeClr>
                        </a:solidFill>
                        <a:latin typeface="Times New Roman"/>
                        <a:ea typeface="Times New Roman"/>
                        <a:cs typeface="Times New Roman"/>
                      </a:endParaRPr>
                    </a:p>
                  </a:txBody>
                  <a:tcPr marL="68580" marR="68580" marT="0" marB="0"/>
                </a:tc>
              </a:tr>
              <a:tr h="568906">
                <a:tc>
                  <a:txBody>
                    <a:bodyPr/>
                    <a:lstStyle/>
                    <a:p>
                      <a:pPr algn="ctr">
                        <a:lnSpc>
                          <a:spcPct val="100000"/>
                        </a:lnSpc>
                        <a:spcAft>
                          <a:spcPts val="0"/>
                        </a:spcAft>
                      </a:pPr>
                      <a:r>
                        <a:rPr lang="tr-TR" sz="1800" dirty="0">
                          <a:solidFill>
                            <a:srgbClr val="000090"/>
                          </a:solidFill>
                          <a:latin typeface="Times New Roman"/>
                          <a:ea typeface="Times New Roman"/>
                          <a:cs typeface="Times New Roman"/>
                        </a:rPr>
                        <a:t>73015</a:t>
                      </a:r>
                      <a:endParaRPr lang="en-US" sz="1800" dirty="0">
                        <a:solidFill>
                          <a:srgbClr val="000090"/>
                        </a:solidFill>
                        <a:latin typeface="Times New Roman"/>
                        <a:ea typeface="Times New Roman"/>
                        <a:cs typeface="Times New Roman"/>
                      </a:endParaRPr>
                    </a:p>
                  </a:txBody>
                  <a:tcPr marL="68580" marR="68580" marT="0" marB="0"/>
                </a:tc>
                <a:tc>
                  <a:txBody>
                    <a:bodyPr/>
                    <a:lstStyle/>
                    <a:p>
                      <a:pPr algn="ctr">
                        <a:lnSpc>
                          <a:spcPct val="100000"/>
                        </a:lnSpc>
                        <a:spcAft>
                          <a:spcPts val="0"/>
                        </a:spcAft>
                      </a:pPr>
                      <a:r>
                        <a:rPr lang="tr-TR" sz="1800" dirty="0">
                          <a:solidFill>
                            <a:srgbClr val="000090"/>
                          </a:solidFill>
                          <a:latin typeface="Times New Roman"/>
                          <a:ea typeface="Times New Roman"/>
                          <a:cs typeface="Times New Roman"/>
                        </a:rPr>
                        <a:t>E 132</a:t>
                      </a:r>
                      <a:endParaRPr lang="en-US" sz="1800" dirty="0">
                        <a:solidFill>
                          <a:srgbClr val="000090"/>
                        </a:solidFill>
                        <a:latin typeface="Times New Roman"/>
                        <a:ea typeface="Times New Roman"/>
                        <a:cs typeface="Times New Roman"/>
                      </a:endParaRPr>
                    </a:p>
                  </a:txBody>
                  <a:tcPr marL="68580" marR="68580" marT="0" marB="0"/>
                </a:tc>
                <a:tc>
                  <a:txBody>
                    <a:bodyPr/>
                    <a:lstStyle/>
                    <a:p>
                      <a:pPr algn="ctr">
                        <a:lnSpc>
                          <a:spcPct val="100000"/>
                        </a:lnSpc>
                        <a:spcAft>
                          <a:spcPts val="0"/>
                        </a:spcAft>
                      </a:pPr>
                      <a:r>
                        <a:rPr lang="tr-TR" sz="1800" dirty="0">
                          <a:solidFill>
                            <a:srgbClr val="000090"/>
                          </a:solidFill>
                          <a:latin typeface="Times New Roman"/>
                          <a:ea typeface="Times New Roman"/>
                          <a:cs typeface="Times New Roman"/>
                        </a:rPr>
                        <a:t>Indigo Carmine</a:t>
                      </a:r>
                      <a:endParaRPr lang="en-US" sz="1800" dirty="0">
                        <a:solidFill>
                          <a:srgbClr val="000090"/>
                        </a:solidFill>
                        <a:latin typeface="Times New Roman"/>
                        <a:ea typeface="Times New Roman"/>
                        <a:cs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smtClean="0">
                          <a:solidFill>
                            <a:srgbClr val="000090"/>
                          </a:solidFill>
                          <a:latin typeface="+mn-lt"/>
                          <a:ea typeface="+mn-ea"/>
                          <a:cs typeface="+mn-cs"/>
                        </a:rPr>
                        <a:t>C</a:t>
                      </a:r>
                      <a:r>
                        <a:rPr lang="en-US" sz="1800" kern="1200" baseline="-25000" dirty="0" smtClean="0">
                          <a:solidFill>
                            <a:srgbClr val="000090"/>
                          </a:solidFill>
                          <a:latin typeface="+mn-lt"/>
                          <a:ea typeface="+mn-ea"/>
                          <a:cs typeface="+mn-cs"/>
                        </a:rPr>
                        <a:t>16</a:t>
                      </a:r>
                      <a:r>
                        <a:rPr lang="en-US" sz="1800" kern="1200" baseline="0" dirty="0" smtClean="0">
                          <a:solidFill>
                            <a:srgbClr val="000090"/>
                          </a:solidFill>
                          <a:latin typeface="+mn-lt"/>
                          <a:ea typeface="+mn-ea"/>
                          <a:cs typeface="+mn-cs"/>
                        </a:rPr>
                        <a:t>H</a:t>
                      </a:r>
                      <a:r>
                        <a:rPr lang="en-US" sz="1800" kern="1200" baseline="-25000" dirty="0" smtClean="0">
                          <a:solidFill>
                            <a:srgbClr val="000090"/>
                          </a:solidFill>
                          <a:latin typeface="+mn-lt"/>
                          <a:ea typeface="+mn-ea"/>
                          <a:cs typeface="+mn-cs"/>
                        </a:rPr>
                        <a:t>8</a:t>
                      </a:r>
                      <a:r>
                        <a:rPr lang="en-US" sz="1800" kern="1200" baseline="0" dirty="0" smtClean="0">
                          <a:solidFill>
                            <a:srgbClr val="000090"/>
                          </a:solidFill>
                          <a:latin typeface="+mn-lt"/>
                          <a:ea typeface="+mn-ea"/>
                          <a:cs typeface="+mn-cs"/>
                        </a:rPr>
                        <a:t>N</a:t>
                      </a:r>
                      <a:r>
                        <a:rPr lang="en-US" sz="1800" kern="1200" baseline="-25000" dirty="0" smtClean="0">
                          <a:solidFill>
                            <a:srgbClr val="000090"/>
                          </a:solidFill>
                          <a:latin typeface="+mn-lt"/>
                          <a:ea typeface="+mn-ea"/>
                          <a:cs typeface="+mn-cs"/>
                        </a:rPr>
                        <a:t>2</a:t>
                      </a:r>
                      <a:r>
                        <a:rPr lang="en-US" sz="1800" kern="1200" baseline="0" dirty="0" smtClean="0">
                          <a:solidFill>
                            <a:srgbClr val="000090"/>
                          </a:solidFill>
                          <a:latin typeface="+mn-lt"/>
                          <a:ea typeface="+mn-ea"/>
                          <a:cs typeface="+mn-cs"/>
                        </a:rPr>
                        <a:t>Na</a:t>
                      </a:r>
                      <a:r>
                        <a:rPr lang="en-US" sz="1800" kern="1200" baseline="-25000" dirty="0" smtClean="0">
                          <a:solidFill>
                            <a:srgbClr val="000090"/>
                          </a:solidFill>
                          <a:latin typeface="+mn-lt"/>
                          <a:ea typeface="+mn-ea"/>
                          <a:cs typeface="+mn-cs"/>
                        </a:rPr>
                        <a:t>2</a:t>
                      </a:r>
                      <a:r>
                        <a:rPr lang="en-US" sz="1800" kern="1200" baseline="0" dirty="0" smtClean="0">
                          <a:solidFill>
                            <a:srgbClr val="000090"/>
                          </a:solidFill>
                          <a:latin typeface="+mn-lt"/>
                          <a:ea typeface="+mn-ea"/>
                          <a:cs typeface="+mn-cs"/>
                        </a:rPr>
                        <a:t>O</a:t>
                      </a:r>
                      <a:r>
                        <a:rPr lang="en-US" sz="1800" kern="1200" baseline="-25000" dirty="0" smtClean="0">
                          <a:solidFill>
                            <a:srgbClr val="000090"/>
                          </a:solidFill>
                          <a:latin typeface="+mn-lt"/>
                          <a:ea typeface="+mn-ea"/>
                          <a:cs typeface="+mn-cs"/>
                        </a:rPr>
                        <a:t>8</a:t>
                      </a:r>
                      <a:r>
                        <a:rPr lang="en-US" sz="1800" kern="1200" baseline="0" dirty="0" smtClean="0">
                          <a:solidFill>
                            <a:srgbClr val="000090"/>
                          </a:solidFill>
                          <a:latin typeface="+mn-lt"/>
                          <a:ea typeface="+mn-ea"/>
                          <a:cs typeface="+mn-cs"/>
                        </a:rPr>
                        <a:t>S</a:t>
                      </a:r>
                      <a:r>
                        <a:rPr lang="en-US" sz="1800" kern="1200" baseline="-25000" dirty="0" smtClean="0">
                          <a:solidFill>
                            <a:srgbClr val="000090"/>
                          </a:solidFill>
                          <a:latin typeface="+mn-lt"/>
                          <a:ea typeface="+mn-ea"/>
                          <a:cs typeface="+mn-cs"/>
                        </a:rPr>
                        <a:t>2	</a:t>
                      </a:r>
                    </a:p>
                    <a:p>
                      <a:pPr algn="ctr">
                        <a:lnSpc>
                          <a:spcPct val="100000"/>
                        </a:lnSpc>
                        <a:spcAft>
                          <a:spcPts val="0"/>
                        </a:spcAft>
                      </a:pPr>
                      <a:endParaRPr lang="tr-TR" sz="1800" cap="small" dirty="0">
                        <a:solidFill>
                          <a:srgbClr val="000090"/>
                        </a:solidFill>
                        <a:latin typeface="Times New Roman"/>
                        <a:ea typeface="Times New Roman"/>
                        <a:cs typeface="Times New Roman"/>
                      </a:endParaRPr>
                    </a:p>
                  </a:txBody>
                  <a:tcPr marL="68580" marR="68580" marT="0" marB="0"/>
                </a:tc>
              </a:tr>
              <a:tr h="568906">
                <a:tc>
                  <a:txBody>
                    <a:bodyPr/>
                    <a:lstStyle/>
                    <a:p>
                      <a:pPr algn="ctr">
                        <a:lnSpc>
                          <a:spcPct val="100000"/>
                        </a:lnSpc>
                        <a:spcAft>
                          <a:spcPts val="0"/>
                        </a:spcAft>
                      </a:pPr>
                      <a:r>
                        <a:rPr lang="tr-TR" sz="1800" dirty="0">
                          <a:solidFill>
                            <a:srgbClr val="800000"/>
                          </a:solidFill>
                          <a:latin typeface="Times New Roman"/>
                          <a:ea typeface="Times New Roman"/>
                          <a:cs typeface="Times New Roman"/>
                        </a:rPr>
                        <a:t>45430</a:t>
                      </a:r>
                      <a:endParaRPr lang="en-US" sz="1800" dirty="0">
                        <a:solidFill>
                          <a:srgbClr val="800000"/>
                        </a:solidFill>
                        <a:latin typeface="Times New Roman"/>
                        <a:ea typeface="Times New Roman"/>
                        <a:cs typeface="Times New Roman"/>
                      </a:endParaRPr>
                    </a:p>
                  </a:txBody>
                  <a:tcPr marL="68580" marR="68580" marT="0" marB="0"/>
                </a:tc>
                <a:tc>
                  <a:txBody>
                    <a:bodyPr/>
                    <a:lstStyle/>
                    <a:p>
                      <a:pPr algn="ctr">
                        <a:lnSpc>
                          <a:spcPct val="100000"/>
                        </a:lnSpc>
                        <a:spcAft>
                          <a:spcPts val="0"/>
                        </a:spcAft>
                      </a:pPr>
                      <a:r>
                        <a:rPr lang="tr-TR" sz="1800" dirty="0">
                          <a:solidFill>
                            <a:srgbClr val="800000"/>
                          </a:solidFill>
                          <a:latin typeface="Times New Roman"/>
                          <a:ea typeface="Times New Roman"/>
                          <a:cs typeface="Times New Roman"/>
                        </a:rPr>
                        <a:t>E 127</a:t>
                      </a:r>
                      <a:endParaRPr lang="en-US" sz="1800" dirty="0">
                        <a:solidFill>
                          <a:srgbClr val="800000"/>
                        </a:solidFill>
                        <a:latin typeface="Times New Roman"/>
                        <a:ea typeface="Times New Roman"/>
                        <a:cs typeface="Times New Roman"/>
                      </a:endParaRPr>
                    </a:p>
                  </a:txBody>
                  <a:tcPr marL="68580" marR="68580" marT="0" marB="0"/>
                </a:tc>
                <a:tc>
                  <a:txBody>
                    <a:bodyPr/>
                    <a:lstStyle/>
                    <a:p>
                      <a:pPr algn="ctr">
                        <a:lnSpc>
                          <a:spcPct val="100000"/>
                        </a:lnSpc>
                        <a:spcAft>
                          <a:spcPts val="0"/>
                        </a:spcAft>
                      </a:pPr>
                      <a:r>
                        <a:rPr lang="tr-TR" sz="1800" dirty="0" smtClean="0">
                          <a:solidFill>
                            <a:srgbClr val="800000"/>
                          </a:solidFill>
                          <a:latin typeface="Times New Roman"/>
                          <a:ea typeface="Times New Roman"/>
                          <a:cs typeface="Times New Roman"/>
                        </a:rPr>
                        <a:t>Erytrsosine</a:t>
                      </a:r>
                      <a:endParaRPr lang="en-US" sz="1800" dirty="0">
                        <a:solidFill>
                          <a:srgbClr val="800000"/>
                        </a:solidFill>
                        <a:latin typeface="Times New Roman"/>
                        <a:ea typeface="Times New Roman"/>
                        <a:cs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smtClean="0">
                          <a:solidFill>
                            <a:srgbClr val="800000"/>
                          </a:solidFill>
                          <a:latin typeface="+mn-lt"/>
                          <a:ea typeface="+mn-ea"/>
                          <a:cs typeface="+mn-cs"/>
                        </a:rPr>
                        <a:t>C</a:t>
                      </a:r>
                      <a:r>
                        <a:rPr lang="en-US" sz="1800" kern="1200" baseline="-25000" dirty="0" smtClean="0">
                          <a:solidFill>
                            <a:srgbClr val="800000"/>
                          </a:solidFill>
                          <a:latin typeface="+mn-lt"/>
                          <a:ea typeface="+mn-ea"/>
                          <a:cs typeface="+mn-cs"/>
                        </a:rPr>
                        <a:t>20</a:t>
                      </a:r>
                      <a:r>
                        <a:rPr lang="en-US" sz="1800" kern="1200" baseline="0" dirty="0" smtClean="0">
                          <a:solidFill>
                            <a:srgbClr val="800000"/>
                          </a:solidFill>
                          <a:latin typeface="+mn-lt"/>
                          <a:ea typeface="+mn-ea"/>
                          <a:cs typeface="+mn-cs"/>
                        </a:rPr>
                        <a:t>H</a:t>
                      </a:r>
                      <a:r>
                        <a:rPr lang="en-US" sz="1800" kern="1200" baseline="-25000" dirty="0" smtClean="0">
                          <a:solidFill>
                            <a:srgbClr val="800000"/>
                          </a:solidFill>
                          <a:latin typeface="+mn-lt"/>
                          <a:ea typeface="+mn-ea"/>
                          <a:cs typeface="+mn-cs"/>
                        </a:rPr>
                        <a:t>6</a:t>
                      </a:r>
                      <a:r>
                        <a:rPr lang="en-US" sz="1800" kern="1200" baseline="0" dirty="0" smtClean="0">
                          <a:solidFill>
                            <a:srgbClr val="800000"/>
                          </a:solidFill>
                          <a:latin typeface="+mn-lt"/>
                          <a:ea typeface="+mn-ea"/>
                          <a:cs typeface="+mn-cs"/>
                        </a:rPr>
                        <a:t>I</a:t>
                      </a:r>
                      <a:r>
                        <a:rPr lang="en-US" sz="1800" kern="1200" baseline="-25000" dirty="0" smtClean="0">
                          <a:solidFill>
                            <a:srgbClr val="800000"/>
                          </a:solidFill>
                          <a:latin typeface="+mn-lt"/>
                          <a:ea typeface="+mn-ea"/>
                          <a:cs typeface="+mn-cs"/>
                        </a:rPr>
                        <a:t>4</a:t>
                      </a:r>
                      <a:r>
                        <a:rPr lang="en-US" sz="1800" kern="1200" baseline="0" dirty="0" smtClean="0">
                          <a:solidFill>
                            <a:srgbClr val="800000"/>
                          </a:solidFill>
                          <a:latin typeface="+mn-lt"/>
                          <a:ea typeface="+mn-ea"/>
                          <a:cs typeface="+mn-cs"/>
                        </a:rPr>
                        <a:t>Na</a:t>
                      </a:r>
                      <a:r>
                        <a:rPr lang="en-US" sz="1800" kern="1200" baseline="-25000" dirty="0" smtClean="0">
                          <a:solidFill>
                            <a:srgbClr val="800000"/>
                          </a:solidFill>
                          <a:latin typeface="+mn-lt"/>
                          <a:ea typeface="+mn-ea"/>
                          <a:cs typeface="+mn-cs"/>
                        </a:rPr>
                        <a:t>2</a:t>
                      </a:r>
                      <a:r>
                        <a:rPr lang="en-US" sz="1800" kern="1200" baseline="0" dirty="0" smtClean="0">
                          <a:solidFill>
                            <a:srgbClr val="800000"/>
                          </a:solidFill>
                          <a:latin typeface="+mn-lt"/>
                          <a:ea typeface="+mn-ea"/>
                          <a:cs typeface="+mn-cs"/>
                        </a:rPr>
                        <a:t>O</a:t>
                      </a:r>
                      <a:r>
                        <a:rPr lang="en-US" sz="1800" kern="1200" baseline="-25000" dirty="0" smtClean="0">
                          <a:solidFill>
                            <a:srgbClr val="800000"/>
                          </a:solidFill>
                          <a:latin typeface="+mn-lt"/>
                          <a:ea typeface="+mn-ea"/>
                          <a:cs typeface="+mn-cs"/>
                        </a:rPr>
                        <a:t>5	</a:t>
                      </a:r>
                    </a:p>
                    <a:p>
                      <a:pPr algn="ctr">
                        <a:lnSpc>
                          <a:spcPct val="100000"/>
                        </a:lnSpc>
                        <a:spcAft>
                          <a:spcPts val="0"/>
                        </a:spcAft>
                      </a:pPr>
                      <a:endParaRPr lang="tr-TR" sz="1800" cap="small" dirty="0">
                        <a:solidFill>
                          <a:srgbClr val="800000"/>
                        </a:solidFill>
                        <a:latin typeface="Times New Roman"/>
                        <a:ea typeface="Times New Roman"/>
                        <a:cs typeface="Times New Roman"/>
                      </a:endParaRPr>
                    </a:p>
                  </a:txBody>
                  <a:tcPr marL="68580" marR="68580" marT="0" marB="0"/>
                </a:tc>
              </a:tr>
              <a:tr h="758541">
                <a:tc>
                  <a:txBody>
                    <a:bodyPr/>
                    <a:lstStyle/>
                    <a:p>
                      <a:pPr algn="ctr">
                        <a:lnSpc>
                          <a:spcPct val="100000"/>
                        </a:lnSpc>
                        <a:spcAft>
                          <a:spcPts val="0"/>
                        </a:spcAft>
                      </a:pPr>
                      <a:r>
                        <a:rPr lang="tr-TR" sz="1800" dirty="0">
                          <a:solidFill>
                            <a:srgbClr val="671548"/>
                          </a:solidFill>
                          <a:latin typeface="Times New Roman"/>
                          <a:ea typeface="Times New Roman"/>
                          <a:cs typeface="Times New Roman"/>
                        </a:rPr>
                        <a:t>16255</a:t>
                      </a:r>
                      <a:endParaRPr lang="en-US" sz="1800" dirty="0">
                        <a:solidFill>
                          <a:srgbClr val="671548"/>
                        </a:solidFill>
                        <a:latin typeface="Times New Roman"/>
                        <a:ea typeface="Times New Roman"/>
                        <a:cs typeface="Times New Roman"/>
                      </a:endParaRPr>
                    </a:p>
                  </a:txBody>
                  <a:tcPr marL="68580" marR="68580" marT="0" marB="0"/>
                </a:tc>
                <a:tc>
                  <a:txBody>
                    <a:bodyPr/>
                    <a:lstStyle/>
                    <a:p>
                      <a:pPr algn="ctr">
                        <a:lnSpc>
                          <a:spcPct val="100000"/>
                        </a:lnSpc>
                        <a:spcAft>
                          <a:spcPts val="0"/>
                        </a:spcAft>
                      </a:pPr>
                      <a:r>
                        <a:rPr lang="tr-TR" sz="1800" dirty="0">
                          <a:solidFill>
                            <a:srgbClr val="671548"/>
                          </a:solidFill>
                          <a:latin typeface="Times New Roman"/>
                          <a:ea typeface="Times New Roman"/>
                          <a:cs typeface="Times New Roman"/>
                        </a:rPr>
                        <a:t>E 124</a:t>
                      </a:r>
                      <a:endParaRPr lang="en-US" sz="1800" dirty="0">
                        <a:solidFill>
                          <a:srgbClr val="671548"/>
                        </a:solidFill>
                        <a:latin typeface="Times New Roman"/>
                        <a:ea typeface="Times New Roman"/>
                        <a:cs typeface="Times New Roman"/>
                      </a:endParaRPr>
                    </a:p>
                  </a:txBody>
                  <a:tcPr marL="68580" marR="68580" marT="0" marB="0"/>
                </a:tc>
                <a:tc>
                  <a:txBody>
                    <a:bodyPr/>
                    <a:lstStyle/>
                    <a:p>
                      <a:pPr algn="ctr">
                        <a:lnSpc>
                          <a:spcPct val="100000"/>
                        </a:lnSpc>
                        <a:spcAft>
                          <a:spcPts val="0"/>
                        </a:spcAft>
                      </a:pPr>
                      <a:r>
                        <a:rPr lang="tr-TR" sz="1800" dirty="0">
                          <a:solidFill>
                            <a:srgbClr val="671548"/>
                          </a:solidFill>
                          <a:latin typeface="Times New Roman"/>
                          <a:ea typeface="Times New Roman"/>
                          <a:cs typeface="Times New Roman"/>
                        </a:rPr>
                        <a:t>Ponceau 4R</a:t>
                      </a:r>
                      <a:endParaRPr lang="en-US" sz="1800" dirty="0">
                        <a:solidFill>
                          <a:srgbClr val="671548"/>
                        </a:solidFill>
                        <a:latin typeface="Times New Roman"/>
                        <a:ea typeface="Times New Roman"/>
                        <a:cs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800" kern="1200" dirty="0" smtClean="0">
                          <a:solidFill>
                            <a:srgbClr val="671548"/>
                          </a:solidFill>
                          <a:latin typeface="+mn-lt"/>
                          <a:ea typeface="+mn-ea"/>
                          <a:cs typeface="+mn-cs"/>
                        </a:rPr>
                        <a:t>C</a:t>
                      </a:r>
                      <a:r>
                        <a:rPr lang="en-US" sz="1800" kern="1200" baseline="-25000" dirty="0" smtClean="0">
                          <a:solidFill>
                            <a:srgbClr val="671548"/>
                          </a:solidFill>
                          <a:latin typeface="+mn-lt"/>
                          <a:ea typeface="+mn-ea"/>
                          <a:cs typeface="+mn-cs"/>
                        </a:rPr>
                        <a:t>20</a:t>
                      </a:r>
                      <a:r>
                        <a:rPr lang="en-US" sz="1800" kern="1200" baseline="0" dirty="0" smtClean="0">
                          <a:solidFill>
                            <a:srgbClr val="671548"/>
                          </a:solidFill>
                          <a:latin typeface="+mn-lt"/>
                          <a:ea typeface="+mn-ea"/>
                          <a:cs typeface="+mn-cs"/>
                        </a:rPr>
                        <a:t>H</a:t>
                      </a:r>
                      <a:r>
                        <a:rPr lang="en-US" sz="1800" kern="1200" baseline="-25000" dirty="0" smtClean="0">
                          <a:solidFill>
                            <a:srgbClr val="671548"/>
                          </a:solidFill>
                          <a:latin typeface="+mn-lt"/>
                          <a:ea typeface="+mn-ea"/>
                          <a:cs typeface="+mn-cs"/>
                        </a:rPr>
                        <a:t>11</a:t>
                      </a:r>
                      <a:r>
                        <a:rPr lang="en-US" sz="1800" kern="1200" baseline="0" dirty="0" smtClean="0">
                          <a:solidFill>
                            <a:srgbClr val="671548"/>
                          </a:solidFill>
                          <a:latin typeface="+mn-lt"/>
                          <a:ea typeface="+mn-ea"/>
                          <a:cs typeface="+mn-cs"/>
                        </a:rPr>
                        <a:t>N</a:t>
                      </a:r>
                      <a:r>
                        <a:rPr lang="en-US" sz="1800" kern="1200" baseline="-25000" dirty="0" smtClean="0">
                          <a:solidFill>
                            <a:srgbClr val="671548"/>
                          </a:solidFill>
                          <a:latin typeface="+mn-lt"/>
                          <a:ea typeface="+mn-ea"/>
                          <a:cs typeface="+mn-cs"/>
                        </a:rPr>
                        <a:t>2</a:t>
                      </a:r>
                      <a:r>
                        <a:rPr lang="en-US" sz="1800" kern="1200" baseline="0" dirty="0" smtClean="0">
                          <a:solidFill>
                            <a:srgbClr val="671548"/>
                          </a:solidFill>
                          <a:latin typeface="+mn-lt"/>
                          <a:ea typeface="+mn-ea"/>
                          <a:cs typeface="+mn-cs"/>
                        </a:rPr>
                        <a:t>Na</a:t>
                      </a:r>
                      <a:r>
                        <a:rPr lang="en-US" sz="1800" kern="1200" baseline="-25000" dirty="0" smtClean="0">
                          <a:solidFill>
                            <a:srgbClr val="671548"/>
                          </a:solidFill>
                          <a:latin typeface="+mn-lt"/>
                          <a:ea typeface="+mn-ea"/>
                          <a:cs typeface="+mn-cs"/>
                        </a:rPr>
                        <a:t>3</a:t>
                      </a:r>
                      <a:r>
                        <a:rPr lang="en-US" sz="1800" kern="1200" baseline="0" dirty="0" smtClean="0">
                          <a:solidFill>
                            <a:srgbClr val="671548"/>
                          </a:solidFill>
                          <a:latin typeface="+mn-lt"/>
                          <a:ea typeface="+mn-ea"/>
                          <a:cs typeface="+mn-cs"/>
                        </a:rPr>
                        <a:t>O</a:t>
                      </a:r>
                      <a:r>
                        <a:rPr lang="en-US" sz="1800" kern="1200" baseline="-25000" dirty="0" smtClean="0">
                          <a:solidFill>
                            <a:srgbClr val="671548"/>
                          </a:solidFill>
                          <a:latin typeface="+mn-lt"/>
                          <a:ea typeface="+mn-ea"/>
                          <a:cs typeface="+mn-cs"/>
                        </a:rPr>
                        <a:t>10</a:t>
                      </a:r>
                      <a:r>
                        <a:rPr lang="en-US" sz="1800" kern="1200" baseline="0" dirty="0" smtClean="0">
                          <a:solidFill>
                            <a:srgbClr val="671548"/>
                          </a:solidFill>
                          <a:latin typeface="+mn-lt"/>
                          <a:ea typeface="+mn-ea"/>
                          <a:cs typeface="+mn-cs"/>
                        </a:rPr>
                        <a:t>S</a:t>
                      </a:r>
                      <a:r>
                        <a:rPr lang="en-US" sz="1800" kern="1200" baseline="-25000" dirty="0" smtClean="0">
                          <a:solidFill>
                            <a:srgbClr val="671548"/>
                          </a:solidFill>
                          <a:latin typeface="+mn-lt"/>
                          <a:ea typeface="+mn-ea"/>
                          <a:cs typeface="+mn-cs"/>
                        </a:rPr>
                        <a:t>3	</a:t>
                      </a:r>
                    </a:p>
                    <a:p>
                      <a:pPr algn="ctr">
                        <a:lnSpc>
                          <a:spcPct val="100000"/>
                        </a:lnSpc>
                        <a:spcAft>
                          <a:spcPts val="0"/>
                        </a:spcAft>
                      </a:pPr>
                      <a:endParaRPr lang="tr-TR" sz="1800" cap="small" dirty="0">
                        <a:solidFill>
                          <a:srgbClr val="671548"/>
                        </a:solidFill>
                        <a:latin typeface="Times New Roman"/>
                        <a:ea typeface="Times New Roman"/>
                        <a:cs typeface="Times New Roman"/>
                      </a:endParaRPr>
                    </a:p>
                  </a:txBody>
                  <a:tcPr marL="68580" marR="68580" marT="0" marB="0"/>
                </a:tc>
              </a:tr>
            </a:tbl>
          </a:graphicData>
        </a:graphic>
      </p:graphicFrame>
      <p:sp>
        <p:nvSpPr>
          <p:cNvPr id="5" name="TextBox 4"/>
          <p:cNvSpPr txBox="1"/>
          <p:nvPr/>
        </p:nvSpPr>
        <p:spPr>
          <a:xfrm>
            <a:off x="234566" y="959208"/>
            <a:ext cx="7638141" cy="646331"/>
          </a:xfrm>
          <a:prstGeom prst="rect">
            <a:avLst/>
          </a:prstGeom>
          <a:noFill/>
        </p:spPr>
        <p:txBody>
          <a:bodyPr wrap="none" rtlCol="0">
            <a:spAutoFit/>
          </a:bodyPr>
          <a:lstStyle/>
          <a:p>
            <a:r>
              <a:rPr lang="en-US" dirty="0" smtClean="0"/>
              <a:t>Color index numbers, European codes, names and molecular formulas</a:t>
            </a:r>
          </a:p>
          <a:p>
            <a:r>
              <a:rPr lang="en-US" dirty="0" smtClean="0"/>
              <a:t>of analyzed synthetic colorants</a:t>
            </a:r>
            <a:endParaRPr lang="en-US" dirty="0"/>
          </a:p>
        </p:txBody>
      </p:sp>
      <p:sp>
        <p:nvSpPr>
          <p:cNvPr id="6" name="Date Placeholder 5"/>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56689"/>
            <a:ext cx="7919276" cy="1343511"/>
          </a:xfrm>
        </p:spPr>
        <p:txBody>
          <a:bodyPr/>
          <a:lstStyle/>
          <a:p>
            <a:r>
              <a:rPr lang="en-US" dirty="0" smtClean="0"/>
              <a:t>Experimental Studies</a:t>
            </a:r>
            <a:br>
              <a:rPr lang="en-US" dirty="0" smtClean="0"/>
            </a:br>
            <a:r>
              <a:rPr lang="en-US" sz="2800" dirty="0" smtClean="0"/>
              <a:t>Preparation of Standard and Sample Solutions</a:t>
            </a:r>
            <a:endParaRPr lang="en-US" sz="2800" dirty="0"/>
          </a:p>
        </p:txBody>
      </p:sp>
      <p:graphicFrame>
        <p:nvGraphicFramePr>
          <p:cNvPr id="6" name="Content Placeholder 5"/>
          <p:cNvGraphicFramePr>
            <a:graphicFrameLocks noGrp="1"/>
          </p:cNvGraphicFramePr>
          <p:nvPr>
            <p:ph idx="1"/>
          </p:nvPr>
        </p:nvGraphicFramePr>
        <p:xfrm>
          <a:off x="498475" y="2248103"/>
          <a:ext cx="5810775" cy="3878060"/>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6309250" y="2709843"/>
            <a:ext cx="2834750" cy="3139321"/>
          </a:xfrm>
          <a:prstGeom prst="rect">
            <a:avLst/>
          </a:prstGeom>
          <a:solidFill>
            <a:schemeClr val="bg2"/>
          </a:solidFill>
          <a:ln w="57150" cmpd="sng">
            <a:solidFill>
              <a:schemeClr val="accent1">
                <a:lumMod val="75000"/>
              </a:schemeClr>
            </a:solidFill>
          </a:ln>
        </p:spPr>
        <p:txBody>
          <a:bodyPr wrap="square" rtlCol="0">
            <a:spAutoFit/>
          </a:bodyPr>
          <a:lstStyle/>
          <a:p>
            <a:pPr algn="just"/>
            <a:r>
              <a:rPr lang="en-US" dirty="0" smtClean="0"/>
              <a:t>The colorant </a:t>
            </a:r>
            <a:r>
              <a:rPr lang="en-US" dirty="0" err="1" smtClean="0"/>
              <a:t>standart</a:t>
            </a:r>
            <a:r>
              <a:rPr lang="en-US" dirty="0" smtClean="0"/>
              <a:t> and sample solutions were injected to the chromatographic</a:t>
            </a:r>
          </a:p>
          <a:p>
            <a:pPr algn="just"/>
            <a:r>
              <a:rPr lang="en-US" dirty="0" smtClean="0"/>
              <a:t>system after filtering through 0.45μm disposable syringe</a:t>
            </a:r>
          </a:p>
          <a:p>
            <a:pPr algn="just"/>
            <a:r>
              <a:rPr lang="en-US" dirty="0" smtClean="0"/>
              <a:t>filters. </a:t>
            </a:r>
          </a:p>
          <a:p>
            <a:pPr algn="just"/>
            <a:r>
              <a:rPr lang="en-US" dirty="0" err="1" smtClean="0"/>
              <a:t>Spectrophotometric</a:t>
            </a:r>
            <a:r>
              <a:rPr lang="en-US" dirty="0" smtClean="0"/>
              <a:t> CUPRAC procedure was applied.</a:t>
            </a:r>
            <a:endParaRPr lang="en-US" dirty="0"/>
          </a:p>
        </p:txBody>
      </p:sp>
      <p:sp>
        <p:nvSpPr>
          <p:cNvPr id="5" name="Date Placeholder 4"/>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30937"/>
            <a:ext cx="7556313" cy="1369126"/>
          </a:xfrm>
        </p:spPr>
        <p:txBody>
          <a:bodyPr/>
          <a:lstStyle/>
          <a:p>
            <a:r>
              <a:rPr lang="en-US" dirty="0" smtClean="0"/>
              <a:t>Experimental Studies</a:t>
            </a:r>
            <a:br>
              <a:rPr lang="en-US" dirty="0" smtClean="0"/>
            </a:br>
            <a:r>
              <a:rPr lang="en-US" sz="2000" dirty="0" err="1" smtClean="0"/>
              <a:t>Spectrophotometric</a:t>
            </a:r>
            <a:r>
              <a:rPr lang="en-US" sz="2000" dirty="0" smtClean="0"/>
              <a:t> Assays of Total Antioxidant Capacity Applied to the Determination of Total Colorant Content</a:t>
            </a:r>
            <a:endParaRPr lang="en-US" sz="2000" dirty="0"/>
          </a:p>
        </p:txBody>
      </p:sp>
      <p:graphicFrame>
        <p:nvGraphicFramePr>
          <p:cNvPr id="4" name="Content Placeholder 3"/>
          <p:cNvGraphicFramePr>
            <a:graphicFrameLocks noGrp="1"/>
          </p:cNvGraphicFramePr>
          <p:nvPr>
            <p:ph idx="1"/>
          </p:nvPr>
        </p:nvGraphicFramePr>
        <p:xfrm>
          <a:off x="498475" y="1600200"/>
          <a:ext cx="3882653" cy="4833041"/>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
        <p:nvSpPr>
          <p:cNvPr id="5" name="Date Placeholder 4"/>
          <p:cNvSpPr>
            <a:spLocks noGrp="1"/>
          </p:cNvSpPr>
          <p:nvPr>
            <p:ph type="dt" sz="half" idx="10"/>
          </p:nvPr>
        </p:nvSpPr>
        <p:spPr/>
        <p:txBody>
          <a:bodyPr/>
          <a:lstStyle/>
          <a:p>
            <a:r>
              <a:rPr lang="tr-TR" smtClean="0"/>
              <a:t>18/08/15</a:t>
            </a:r>
            <a:endParaRPr lang="en-US"/>
          </a:p>
        </p:txBody>
      </p:sp>
      <p:sp>
        <p:nvSpPr>
          <p:cNvPr id="6" name="TextBox 5"/>
          <p:cNvSpPr txBox="1"/>
          <p:nvPr/>
        </p:nvSpPr>
        <p:spPr>
          <a:xfrm>
            <a:off x="4381128" y="3042257"/>
            <a:ext cx="4547719" cy="1200329"/>
          </a:xfrm>
          <a:prstGeom prst="rect">
            <a:avLst/>
          </a:prstGeom>
          <a:solidFill>
            <a:srgbClr val="FFFF00"/>
          </a:solidFill>
          <a:ln w="25400">
            <a:solidFill>
              <a:srgbClr val="660066"/>
            </a:solidFill>
          </a:ln>
        </p:spPr>
        <p:txBody>
          <a:bodyPr wrap="square" rtlCol="0">
            <a:spAutoFit/>
          </a:bodyPr>
          <a:lstStyle/>
          <a:p>
            <a:pPr algn="ctr"/>
            <a:r>
              <a:rPr lang="tr-TR" dirty="0" smtClean="0">
                <a:solidFill>
                  <a:schemeClr val="tx1">
                    <a:lumMod val="65000"/>
                    <a:lumOff val="35000"/>
                  </a:schemeClr>
                </a:solidFill>
              </a:rPr>
              <a:t>TCC (g/ 100 g)= </a:t>
            </a:r>
          </a:p>
          <a:p>
            <a:r>
              <a:rPr lang="tr-TR" dirty="0" smtClean="0">
                <a:solidFill>
                  <a:schemeClr val="tx1">
                    <a:lumMod val="65000"/>
                    <a:lumOff val="35000"/>
                  </a:schemeClr>
                </a:solidFill>
              </a:rPr>
              <a:t>( Absorbance value / </a:t>
            </a:r>
            <a:r>
              <a:rPr lang="tr-TR" dirty="0" smtClean="0">
                <a:solidFill>
                  <a:schemeClr val="tx1">
                    <a:lumMod val="65000"/>
                    <a:lumOff val="35000"/>
                  </a:schemeClr>
                </a:solidFill>
                <a:sym typeface="Symbol"/>
              </a:rPr>
              <a:t></a:t>
            </a:r>
            <a:r>
              <a:rPr lang="tr-TR" baseline="-25000" dirty="0" smtClean="0">
                <a:solidFill>
                  <a:schemeClr val="tx1">
                    <a:lumMod val="65000"/>
                    <a:lumOff val="35000"/>
                  </a:schemeClr>
                </a:solidFill>
              </a:rPr>
              <a:t>ponceau 4R</a:t>
            </a:r>
            <a:r>
              <a:rPr lang="tr-TR" dirty="0" smtClean="0">
                <a:solidFill>
                  <a:schemeClr val="tx1">
                    <a:lumMod val="65000"/>
                    <a:lumOff val="35000"/>
                  </a:schemeClr>
                </a:solidFill>
              </a:rPr>
              <a:t> ) </a:t>
            </a:r>
            <a:r>
              <a:rPr lang="tr-TR" dirty="0" smtClean="0">
                <a:solidFill>
                  <a:schemeClr val="tx1">
                    <a:lumMod val="65000"/>
                    <a:lumOff val="35000"/>
                  </a:schemeClr>
                </a:solidFill>
                <a:sym typeface="Symbol"/>
              </a:rPr>
              <a:t></a:t>
            </a:r>
            <a:r>
              <a:rPr lang="tr-TR" dirty="0" smtClean="0">
                <a:solidFill>
                  <a:schemeClr val="tx1">
                    <a:lumMod val="65000"/>
                    <a:lumOff val="35000"/>
                  </a:schemeClr>
                </a:solidFill>
              </a:rPr>
              <a:t> (total volume/ sample volume) </a:t>
            </a:r>
            <a:r>
              <a:rPr lang="tr-TR" dirty="0" smtClean="0">
                <a:solidFill>
                  <a:schemeClr val="tx1">
                    <a:lumMod val="65000"/>
                    <a:lumOff val="35000"/>
                  </a:schemeClr>
                </a:solidFill>
                <a:sym typeface="Symbol"/>
              </a:rPr>
              <a:t></a:t>
            </a:r>
            <a:r>
              <a:rPr lang="tr-TR" dirty="0" smtClean="0">
                <a:solidFill>
                  <a:schemeClr val="tx1">
                    <a:lumMod val="65000"/>
                    <a:lumOff val="35000"/>
                  </a:schemeClr>
                </a:solidFill>
              </a:rPr>
              <a:t> </a:t>
            </a:r>
            <a:r>
              <a:rPr lang="en-US" dirty="0" smtClean="0">
                <a:solidFill>
                  <a:schemeClr val="tx1">
                    <a:lumMod val="65000"/>
                    <a:lumOff val="35000"/>
                  </a:schemeClr>
                </a:solidFill>
              </a:rPr>
              <a:t>Mw</a:t>
            </a:r>
            <a:r>
              <a:rPr lang="tr-TR" dirty="0" smtClean="0">
                <a:solidFill>
                  <a:schemeClr val="tx1">
                    <a:lumMod val="65000"/>
                    <a:lumOff val="35000"/>
                  </a:schemeClr>
                </a:solidFill>
              </a:rPr>
              <a:t> </a:t>
            </a:r>
            <a:r>
              <a:rPr lang="tr-TR" baseline="-25000" dirty="0" smtClean="0">
                <a:solidFill>
                  <a:schemeClr val="tx1">
                    <a:lumMod val="65000"/>
                    <a:lumOff val="35000"/>
                  </a:schemeClr>
                </a:solidFill>
              </a:rPr>
              <a:t>ponceau 4R</a:t>
            </a:r>
            <a:r>
              <a:rPr lang="tr-TR" dirty="0" smtClean="0">
                <a:solidFill>
                  <a:schemeClr val="tx1">
                    <a:lumMod val="65000"/>
                    <a:lumOff val="35000"/>
                  </a:schemeClr>
                </a:solidFill>
              </a:rPr>
              <a:t> (g/mol) / amount of sample(g) </a:t>
            </a:r>
            <a:r>
              <a:rPr lang="tr-TR" dirty="0" smtClean="0">
                <a:solidFill>
                  <a:schemeClr val="tx1">
                    <a:lumMod val="65000"/>
                    <a:lumOff val="35000"/>
                  </a:schemeClr>
                </a:solidFill>
                <a:sym typeface="Symbol"/>
              </a:rPr>
              <a:t></a:t>
            </a:r>
            <a:r>
              <a:rPr lang="tr-TR" dirty="0" smtClean="0">
                <a:solidFill>
                  <a:schemeClr val="tx1">
                    <a:lumMod val="65000"/>
                    <a:lumOff val="35000"/>
                  </a:schemeClr>
                </a:solidFill>
              </a:rPr>
              <a:t> 100 </a:t>
            </a:r>
            <a:endParaRPr lang="en-US" dirty="0">
              <a:solidFill>
                <a:schemeClr val="tx1">
                  <a:lumMod val="65000"/>
                  <a:lumOff val="35000"/>
                </a:schemeClr>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97946"/>
            <a:ext cx="7556313" cy="1116106"/>
          </a:xfrm>
        </p:spPr>
        <p:txBody>
          <a:bodyPr/>
          <a:lstStyle/>
          <a:p>
            <a:r>
              <a:rPr lang="en-US" dirty="0" smtClean="0"/>
              <a:t>Experimental Studies</a:t>
            </a:r>
            <a:br>
              <a:rPr lang="en-US" dirty="0" smtClean="0"/>
            </a:br>
            <a:r>
              <a:rPr lang="en-US" sz="2800" dirty="0" err="1" smtClean="0"/>
              <a:t>Chromatografic</a:t>
            </a:r>
            <a:r>
              <a:rPr lang="en-US" sz="2800" dirty="0" smtClean="0"/>
              <a:t> Methods</a:t>
            </a:r>
            <a:endParaRPr lang="en-US" sz="2800" dirty="0"/>
          </a:p>
        </p:txBody>
      </p:sp>
      <p:sp>
        <p:nvSpPr>
          <p:cNvPr id="3" name="Content Placeholder 2"/>
          <p:cNvSpPr>
            <a:spLocks noGrp="1"/>
          </p:cNvSpPr>
          <p:nvPr>
            <p:ph idx="1"/>
          </p:nvPr>
        </p:nvSpPr>
        <p:spPr>
          <a:xfrm>
            <a:off x="247414" y="1314052"/>
            <a:ext cx="8511033" cy="2061799"/>
          </a:xfrm>
        </p:spPr>
        <p:txBody>
          <a:bodyPr>
            <a:normAutofit lnSpcReduction="10000"/>
          </a:bodyPr>
          <a:lstStyle/>
          <a:p>
            <a:pPr>
              <a:buNone/>
            </a:pPr>
            <a:r>
              <a:rPr lang="en-US" dirty="0" smtClean="0"/>
              <a:t>  Chromatographic Separation  </a:t>
            </a:r>
          </a:p>
          <a:p>
            <a:pPr>
              <a:buNone/>
            </a:pPr>
            <a:r>
              <a:rPr lang="en-US" dirty="0" smtClean="0"/>
              <a:t>   </a:t>
            </a:r>
            <a:r>
              <a:rPr lang="en-US" dirty="0" smtClean="0">
                <a:latin typeface="Zapf Dingbats"/>
                <a:ea typeface="Zapf Dingbats"/>
                <a:cs typeface="Zapf Dingbats"/>
              </a:rPr>
              <a:t>✔</a:t>
            </a:r>
            <a:r>
              <a:rPr lang="en-US" dirty="0" smtClean="0"/>
              <a:t> In order to achieve full resolution of all colorants, a variety of gradient elution programs were tested, using different mobile phases and changing retention times. But in all optimization experiments, the flow rate and injection volume were kept constant as 1 ml min</a:t>
            </a:r>
            <a:r>
              <a:rPr lang="en-US" baseline="30000" dirty="0" smtClean="0"/>
              <a:t>−1 </a:t>
            </a:r>
            <a:r>
              <a:rPr lang="en-US" dirty="0" smtClean="0"/>
              <a:t>and 20 μL, respectively.</a:t>
            </a:r>
          </a:p>
        </p:txBody>
      </p:sp>
      <p:graphicFrame>
        <p:nvGraphicFramePr>
          <p:cNvPr id="4" name="Table 3"/>
          <p:cNvGraphicFramePr>
            <a:graphicFrameLocks noGrp="1"/>
          </p:cNvGraphicFramePr>
          <p:nvPr/>
        </p:nvGraphicFramePr>
        <p:xfrm>
          <a:off x="498474" y="3375851"/>
          <a:ext cx="2464056" cy="2966720"/>
        </p:xfrm>
        <a:graphic>
          <a:graphicData uri="http://schemas.openxmlformats.org/drawingml/2006/table">
            <a:tbl>
              <a:tblPr firstRow="1" bandRow="1">
                <a:tableStyleId>{08FB837D-C827-4EFA-A057-4D05807E0F7C}</a:tableStyleId>
              </a:tblPr>
              <a:tblGrid>
                <a:gridCol w="926276"/>
                <a:gridCol w="768890"/>
                <a:gridCol w="768890"/>
              </a:tblGrid>
              <a:tr h="370840">
                <a:tc>
                  <a:txBody>
                    <a:bodyPr/>
                    <a:lstStyle/>
                    <a:p>
                      <a:pPr algn="ctr"/>
                      <a:r>
                        <a:rPr lang="en-US" dirty="0" smtClean="0"/>
                        <a:t>t (min)</a:t>
                      </a:r>
                      <a:endParaRPr lang="en-US" dirty="0"/>
                    </a:p>
                  </a:txBody>
                  <a:tcPr/>
                </a:tc>
                <a:tc>
                  <a:txBody>
                    <a:bodyPr/>
                    <a:lstStyle/>
                    <a:p>
                      <a:pPr algn="ctr"/>
                      <a:r>
                        <a:rPr lang="en-US" dirty="0" smtClean="0"/>
                        <a:t>A (%)</a:t>
                      </a:r>
                      <a:endParaRPr lang="en-US" dirty="0"/>
                    </a:p>
                  </a:txBody>
                  <a:tcPr/>
                </a:tc>
                <a:tc>
                  <a:txBody>
                    <a:bodyPr/>
                    <a:lstStyle/>
                    <a:p>
                      <a:pPr algn="ctr"/>
                      <a:r>
                        <a:rPr lang="en-US" dirty="0" smtClean="0"/>
                        <a:t>B (%)</a:t>
                      </a:r>
                      <a:endParaRPr lang="en-US" dirty="0"/>
                    </a:p>
                  </a:txBody>
                  <a:tcPr/>
                </a:tc>
              </a:tr>
              <a:tr h="370840">
                <a:tc>
                  <a:txBody>
                    <a:bodyPr/>
                    <a:lstStyle/>
                    <a:p>
                      <a:pPr algn="ctr"/>
                      <a:r>
                        <a:rPr lang="en-US" dirty="0" smtClean="0"/>
                        <a:t>0</a:t>
                      </a:r>
                      <a:endParaRPr lang="en-US" dirty="0"/>
                    </a:p>
                  </a:txBody>
                  <a:tcPr/>
                </a:tc>
                <a:tc>
                  <a:txBody>
                    <a:bodyPr/>
                    <a:lstStyle/>
                    <a:p>
                      <a:pPr algn="ctr"/>
                      <a:r>
                        <a:rPr lang="en-US" dirty="0" smtClean="0"/>
                        <a:t>100</a:t>
                      </a:r>
                      <a:endParaRPr lang="en-US" dirty="0"/>
                    </a:p>
                  </a:txBody>
                  <a:tcPr/>
                </a:tc>
                <a:tc>
                  <a:txBody>
                    <a:bodyPr/>
                    <a:lstStyle/>
                    <a:p>
                      <a:pPr algn="ctr"/>
                      <a:r>
                        <a:rPr lang="en-US" dirty="0" smtClean="0"/>
                        <a:t>0</a:t>
                      </a:r>
                      <a:endParaRPr lang="en-US" dirty="0"/>
                    </a:p>
                  </a:txBody>
                  <a:tcPr/>
                </a:tc>
              </a:tr>
              <a:tr h="370840">
                <a:tc>
                  <a:txBody>
                    <a:bodyPr/>
                    <a:lstStyle/>
                    <a:p>
                      <a:pPr algn="ctr"/>
                      <a:r>
                        <a:rPr lang="en-US" dirty="0" smtClean="0"/>
                        <a:t>2</a:t>
                      </a:r>
                      <a:endParaRPr lang="en-US" dirty="0"/>
                    </a:p>
                  </a:txBody>
                  <a:tcPr/>
                </a:tc>
                <a:tc>
                  <a:txBody>
                    <a:bodyPr/>
                    <a:lstStyle/>
                    <a:p>
                      <a:pPr algn="ctr"/>
                      <a:r>
                        <a:rPr lang="en-US" dirty="0" smtClean="0"/>
                        <a:t>100</a:t>
                      </a:r>
                      <a:endParaRPr lang="en-US" dirty="0"/>
                    </a:p>
                  </a:txBody>
                  <a:tcPr/>
                </a:tc>
                <a:tc>
                  <a:txBody>
                    <a:bodyPr/>
                    <a:lstStyle/>
                    <a:p>
                      <a:pPr algn="ctr"/>
                      <a:r>
                        <a:rPr lang="en-US" dirty="0" smtClean="0"/>
                        <a:t>0</a:t>
                      </a:r>
                      <a:endParaRPr lang="en-US" dirty="0"/>
                    </a:p>
                  </a:txBody>
                  <a:tcPr/>
                </a:tc>
              </a:tr>
              <a:tr h="370840">
                <a:tc>
                  <a:txBody>
                    <a:bodyPr/>
                    <a:lstStyle/>
                    <a:p>
                      <a:pPr algn="ctr"/>
                      <a:r>
                        <a:rPr lang="en-US" dirty="0" smtClean="0"/>
                        <a:t>20</a:t>
                      </a:r>
                      <a:endParaRPr lang="en-US" dirty="0"/>
                    </a:p>
                  </a:txBody>
                  <a:tcPr/>
                </a:tc>
                <a:tc>
                  <a:txBody>
                    <a:bodyPr/>
                    <a:lstStyle/>
                    <a:p>
                      <a:pPr algn="ctr"/>
                      <a:r>
                        <a:rPr lang="en-US" dirty="0" smtClean="0"/>
                        <a:t>45</a:t>
                      </a:r>
                      <a:endParaRPr lang="en-US" dirty="0"/>
                    </a:p>
                  </a:txBody>
                  <a:tcPr/>
                </a:tc>
                <a:tc>
                  <a:txBody>
                    <a:bodyPr/>
                    <a:lstStyle/>
                    <a:p>
                      <a:pPr algn="ctr"/>
                      <a:r>
                        <a:rPr lang="en-US" dirty="0" smtClean="0"/>
                        <a:t>55</a:t>
                      </a:r>
                      <a:endParaRPr lang="en-US" dirty="0"/>
                    </a:p>
                  </a:txBody>
                  <a:tcPr/>
                </a:tc>
              </a:tr>
              <a:tr h="370840">
                <a:tc>
                  <a:txBody>
                    <a:bodyPr/>
                    <a:lstStyle/>
                    <a:p>
                      <a:pPr algn="ctr"/>
                      <a:r>
                        <a:rPr lang="en-US" dirty="0" smtClean="0"/>
                        <a:t>30</a:t>
                      </a:r>
                      <a:endParaRPr lang="en-US" dirty="0"/>
                    </a:p>
                  </a:txBody>
                  <a:tcPr/>
                </a:tc>
                <a:tc>
                  <a:txBody>
                    <a:bodyPr/>
                    <a:lstStyle/>
                    <a:p>
                      <a:pPr algn="ctr"/>
                      <a:r>
                        <a:rPr lang="en-US" dirty="0" smtClean="0"/>
                        <a:t>0</a:t>
                      </a:r>
                      <a:endParaRPr lang="en-US" dirty="0"/>
                    </a:p>
                  </a:txBody>
                  <a:tcPr/>
                </a:tc>
                <a:tc>
                  <a:txBody>
                    <a:bodyPr/>
                    <a:lstStyle/>
                    <a:p>
                      <a:pPr algn="ctr"/>
                      <a:r>
                        <a:rPr lang="en-US" dirty="0" smtClean="0"/>
                        <a:t>100</a:t>
                      </a:r>
                      <a:endParaRPr lang="en-US" dirty="0"/>
                    </a:p>
                  </a:txBody>
                  <a:tcPr/>
                </a:tc>
              </a:tr>
              <a:tr h="370840">
                <a:tc>
                  <a:txBody>
                    <a:bodyPr/>
                    <a:lstStyle/>
                    <a:p>
                      <a:pPr algn="ctr"/>
                      <a:r>
                        <a:rPr lang="en-US" dirty="0" smtClean="0"/>
                        <a:t>32</a:t>
                      </a:r>
                      <a:endParaRPr lang="en-US" dirty="0"/>
                    </a:p>
                  </a:txBody>
                  <a:tcPr/>
                </a:tc>
                <a:tc>
                  <a:txBody>
                    <a:bodyPr/>
                    <a:lstStyle/>
                    <a:p>
                      <a:pPr algn="ctr"/>
                      <a:r>
                        <a:rPr lang="en-US" dirty="0" smtClean="0"/>
                        <a:t>0</a:t>
                      </a:r>
                      <a:endParaRPr lang="en-US" dirty="0"/>
                    </a:p>
                  </a:txBody>
                  <a:tcPr/>
                </a:tc>
                <a:tc>
                  <a:txBody>
                    <a:bodyPr/>
                    <a:lstStyle/>
                    <a:p>
                      <a:pPr algn="ctr"/>
                      <a:r>
                        <a:rPr lang="en-US" dirty="0" smtClean="0"/>
                        <a:t>100</a:t>
                      </a:r>
                      <a:endParaRPr lang="en-US" dirty="0"/>
                    </a:p>
                  </a:txBody>
                  <a:tcPr/>
                </a:tc>
              </a:tr>
              <a:tr h="370840">
                <a:tc>
                  <a:txBody>
                    <a:bodyPr/>
                    <a:lstStyle/>
                    <a:p>
                      <a:pPr algn="ctr"/>
                      <a:r>
                        <a:rPr lang="en-US" dirty="0" smtClean="0"/>
                        <a:t>33</a:t>
                      </a:r>
                      <a:endParaRPr lang="en-US" dirty="0"/>
                    </a:p>
                  </a:txBody>
                  <a:tcPr/>
                </a:tc>
                <a:tc>
                  <a:txBody>
                    <a:bodyPr/>
                    <a:lstStyle/>
                    <a:p>
                      <a:pPr algn="ctr"/>
                      <a:r>
                        <a:rPr lang="en-US" dirty="0" smtClean="0"/>
                        <a:t>100</a:t>
                      </a:r>
                      <a:endParaRPr lang="en-US" dirty="0"/>
                    </a:p>
                  </a:txBody>
                  <a:tcPr/>
                </a:tc>
                <a:tc>
                  <a:txBody>
                    <a:bodyPr/>
                    <a:lstStyle/>
                    <a:p>
                      <a:pPr algn="ctr"/>
                      <a:r>
                        <a:rPr lang="en-US" dirty="0" smtClean="0"/>
                        <a:t>0</a:t>
                      </a:r>
                      <a:endParaRPr lang="en-US" dirty="0"/>
                    </a:p>
                  </a:txBody>
                  <a:tcPr/>
                </a:tc>
              </a:tr>
              <a:tr h="370840">
                <a:tc>
                  <a:txBody>
                    <a:bodyPr/>
                    <a:lstStyle/>
                    <a:p>
                      <a:pPr algn="ctr"/>
                      <a:r>
                        <a:rPr lang="en-US" dirty="0" smtClean="0"/>
                        <a:t>35</a:t>
                      </a:r>
                      <a:endParaRPr lang="en-US" dirty="0"/>
                    </a:p>
                  </a:txBody>
                  <a:tcPr/>
                </a:tc>
                <a:tc>
                  <a:txBody>
                    <a:bodyPr/>
                    <a:lstStyle/>
                    <a:p>
                      <a:pPr algn="ctr"/>
                      <a:r>
                        <a:rPr lang="en-US" dirty="0" smtClean="0"/>
                        <a:t>100</a:t>
                      </a:r>
                      <a:endParaRPr lang="en-US" dirty="0"/>
                    </a:p>
                  </a:txBody>
                  <a:tcPr/>
                </a:tc>
                <a:tc>
                  <a:txBody>
                    <a:bodyPr/>
                    <a:lstStyle/>
                    <a:p>
                      <a:pPr algn="ctr"/>
                      <a:r>
                        <a:rPr lang="en-US" dirty="0" smtClean="0"/>
                        <a:t>0</a:t>
                      </a:r>
                      <a:endParaRPr lang="en-US" dirty="0"/>
                    </a:p>
                  </a:txBody>
                  <a:tcPr/>
                </a:tc>
              </a:tr>
            </a:tbl>
          </a:graphicData>
        </a:graphic>
      </p:graphicFrame>
      <p:sp>
        <p:nvSpPr>
          <p:cNvPr id="5" name="TextBox 4"/>
          <p:cNvSpPr txBox="1"/>
          <p:nvPr/>
        </p:nvSpPr>
        <p:spPr>
          <a:xfrm>
            <a:off x="2962530" y="3579521"/>
            <a:ext cx="6181470" cy="830997"/>
          </a:xfrm>
          <a:prstGeom prst="rect">
            <a:avLst/>
          </a:prstGeom>
          <a:noFill/>
        </p:spPr>
        <p:txBody>
          <a:bodyPr wrap="square" rtlCol="0">
            <a:spAutoFit/>
          </a:bodyPr>
          <a:lstStyle/>
          <a:p>
            <a:r>
              <a:rPr lang="en-US" sz="1600" dirty="0" smtClean="0"/>
              <a:t>Table 2. Optimized gradient elution program for the  separation of colorants by HPLC-PDA </a:t>
            </a:r>
          </a:p>
          <a:p>
            <a:r>
              <a:rPr lang="en-US" sz="1600" dirty="0" smtClean="0"/>
              <a:t>(A: 0.13 M ammonium acetate solution, B: HPLC grade methanol)</a:t>
            </a:r>
            <a:endParaRPr lang="en-US" sz="1600" dirty="0"/>
          </a:p>
        </p:txBody>
      </p:sp>
      <p:sp>
        <p:nvSpPr>
          <p:cNvPr id="6" name="Date Placeholder 5"/>
          <p:cNvSpPr>
            <a:spLocks noGrp="1"/>
          </p:cNvSpPr>
          <p:nvPr>
            <p:ph type="dt" sz="half" idx="10"/>
          </p:nvPr>
        </p:nvSpPr>
        <p:spPr/>
        <p:txBody>
          <a:bodyPr/>
          <a:lstStyle/>
          <a:p>
            <a:r>
              <a:rPr lang="tr-TR" smtClean="0"/>
              <a:t>18/08/15</a:t>
            </a:r>
            <a:endParaRPr lang="en-US"/>
          </a:p>
        </p:txBody>
      </p:sp>
      <p:sp>
        <p:nvSpPr>
          <p:cNvPr id="8" name="TextBox 7"/>
          <p:cNvSpPr txBox="1"/>
          <p:nvPr/>
        </p:nvSpPr>
        <p:spPr>
          <a:xfrm>
            <a:off x="2382529" y="6419378"/>
            <a:ext cx="4818822" cy="369332"/>
          </a:xfrm>
          <a:prstGeom prst="rect">
            <a:avLst/>
          </a:prstGeom>
          <a:noFill/>
        </p:spPr>
        <p:txBody>
          <a:bodyPr wrap="none" rtlCol="0">
            <a:spAutoFit/>
          </a:bodyPr>
          <a:lstStyle/>
          <a:p>
            <a:r>
              <a:rPr lang="en-US" sz="1200" dirty="0" smtClean="0">
                <a:latin typeface="Times New Roman"/>
              </a:rPr>
              <a:t>F. A. </a:t>
            </a:r>
            <a:r>
              <a:rPr lang="en-US" sz="1200" dirty="0" err="1" smtClean="0">
                <a:latin typeface="Times New Roman"/>
              </a:rPr>
              <a:t>Olgun</a:t>
            </a:r>
            <a:r>
              <a:rPr lang="en-US" sz="1200" dirty="0" smtClean="0">
                <a:latin typeface="Times New Roman"/>
              </a:rPr>
              <a:t>, B. </a:t>
            </a:r>
            <a:r>
              <a:rPr lang="en-US" sz="1200" dirty="0" err="1" smtClean="0">
                <a:latin typeface="Times New Roman"/>
              </a:rPr>
              <a:t>Demirata</a:t>
            </a:r>
            <a:r>
              <a:rPr lang="en-US" sz="1200" dirty="0" smtClean="0">
                <a:latin typeface="Times New Roman"/>
              </a:rPr>
              <a:t>, R. </a:t>
            </a:r>
            <a:r>
              <a:rPr lang="en-US" sz="1200" dirty="0" err="1" smtClean="0">
                <a:latin typeface="Times New Roman"/>
              </a:rPr>
              <a:t>Apak,Food</a:t>
            </a:r>
            <a:r>
              <a:rPr lang="en-US" sz="1200" dirty="0" smtClean="0">
                <a:latin typeface="Times New Roman"/>
              </a:rPr>
              <a:t> Anal. Methods,2012,5: 1335-1341</a:t>
            </a:r>
            <a:r>
              <a:rPr lang="en-US" dirty="0" smtClean="0"/>
              <a:t>   </a:t>
            </a:r>
            <a:endParaRPr lang="en-US" dirty="0"/>
          </a:p>
        </p:txBody>
      </p:sp>
      <p:sp>
        <p:nvSpPr>
          <p:cNvPr id="10" name="Content Placeholder 2"/>
          <p:cNvSpPr txBox="1">
            <a:spLocks/>
          </p:cNvSpPr>
          <p:nvPr/>
        </p:nvSpPr>
        <p:spPr>
          <a:xfrm>
            <a:off x="2962530" y="4410519"/>
            <a:ext cx="6181470" cy="783820"/>
          </a:xfrm>
          <a:prstGeom prst="rect">
            <a:avLst/>
          </a:prstGeom>
          <a:ln w="25400">
            <a:solidFill>
              <a:srgbClr val="660066"/>
            </a:solidFill>
          </a:ln>
        </p:spPr>
        <p:txBody>
          <a:bodyPr vert="horz" lIns="91440" tIns="45720" rIns="91440" bIns="45720" rtlCol="0">
            <a:normAutofit/>
          </a:bodyPr>
          <a:lstStyle/>
          <a:p>
            <a:pPr marL="228600" marR="0" lvl="0" indent="-228600" algn="l" defTabSz="914400" rtl="0" eaLnBrk="1" fontAlgn="auto" latinLnBrk="0" hangingPunct="1">
              <a:lnSpc>
                <a:spcPct val="100000"/>
              </a:lnSpc>
              <a:spcBef>
                <a:spcPts val="2000"/>
              </a:spcBef>
              <a:spcAft>
                <a:spcPts val="0"/>
              </a:spcAft>
              <a:buClr>
                <a:schemeClr val="accent1"/>
              </a:buClr>
              <a:buSzPct val="75000"/>
              <a:buFont typeface="Wingdings" pitchFamily="2" charset="2"/>
              <a:buNone/>
              <a:tabLst/>
              <a:defRPr/>
            </a:pP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TCC </a:t>
            </a:r>
            <a:r>
              <a:rPr kumimoji="0" lang="tr-TR" sz="1500" b="0" i="0" u="none" strike="noStrike" kern="1200" cap="none" spc="0" normalizeH="0" baseline="-25000" noProof="0" dirty="0" smtClean="0">
                <a:ln>
                  <a:noFill/>
                </a:ln>
                <a:solidFill>
                  <a:schemeClr val="tx1">
                    <a:lumMod val="65000"/>
                    <a:lumOff val="35000"/>
                  </a:schemeClr>
                </a:solidFill>
                <a:effectLst/>
                <a:uLnTx/>
                <a:uFillTx/>
                <a:latin typeface="+mn-lt"/>
                <a:ea typeface="+mn-ea"/>
                <a:cs typeface="+mn-cs"/>
              </a:rPr>
              <a:t>HPLC</a:t>
            </a: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 </a:t>
            </a: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sym typeface="Symbol"/>
              </a:rPr>
              <a:t></a:t>
            </a: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C</a:t>
            </a:r>
            <a:r>
              <a:rPr kumimoji="0" lang="tr-TR" sz="1500" b="0" i="0" u="none" strike="noStrike" kern="1200" cap="none" spc="0" normalizeH="0" baseline="-25000" noProof="0" dirty="0" smtClean="0">
                <a:ln>
                  <a:noFill/>
                </a:ln>
                <a:solidFill>
                  <a:schemeClr val="tx1">
                    <a:lumMod val="65000"/>
                    <a:lumOff val="35000"/>
                  </a:schemeClr>
                </a:solidFill>
                <a:effectLst/>
                <a:uLnTx/>
                <a:uFillTx/>
                <a:latin typeface="+mn-lt"/>
                <a:ea typeface="+mn-ea"/>
                <a:cs typeface="+mn-cs"/>
              </a:rPr>
              <a:t>i</a:t>
            </a: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PECC </a:t>
            </a:r>
            <a:r>
              <a:rPr kumimoji="0" lang="tr-TR" sz="1500" b="0" i="0" u="none" strike="noStrike" kern="1200" cap="none" spc="0" normalizeH="0" baseline="-25000" noProof="0" dirty="0" smtClean="0">
                <a:ln>
                  <a:noFill/>
                </a:ln>
                <a:solidFill>
                  <a:schemeClr val="tx1">
                    <a:lumMod val="65000"/>
                    <a:lumOff val="35000"/>
                  </a:schemeClr>
                </a:solidFill>
                <a:effectLst/>
                <a:uLnTx/>
                <a:uFillTx/>
                <a:latin typeface="+mn-lt"/>
                <a:ea typeface="+mn-ea"/>
                <a:cs typeface="+mn-cs"/>
              </a:rPr>
              <a:t>i</a:t>
            </a: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sym typeface="Symbol"/>
              </a:rPr>
              <a:t></a:t>
            </a: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[Total sample</a:t>
            </a:r>
            <a:r>
              <a:rPr kumimoji="0" lang="tr-TR" sz="1500" b="0" i="0" u="none" strike="noStrike" kern="1200" cap="none" spc="0" normalizeH="0" noProof="0" dirty="0" smtClean="0">
                <a:ln>
                  <a:noFill/>
                </a:ln>
                <a:solidFill>
                  <a:schemeClr val="tx1">
                    <a:lumMod val="65000"/>
                    <a:lumOff val="35000"/>
                  </a:schemeClr>
                </a:solidFill>
                <a:effectLst/>
                <a:uLnTx/>
                <a:uFillTx/>
                <a:latin typeface="+mn-lt"/>
                <a:ea typeface="+mn-ea"/>
                <a:cs typeface="+mn-cs"/>
              </a:rPr>
              <a:t> amount</a:t>
            </a: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(L) /sample amount     (g)] </a:t>
            </a: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sym typeface="Symbol"/>
              </a:rPr>
              <a:t></a:t>
            </a:r>
            <a:r>
              <a:rPr kumimoji="0" lang="tr-TR" sz="15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100</a:t>
            </a:r>
            <a:r>
              <a:rPr kumimoji="0" lang="tr-TR" sz="2000" b="0" i="0" u="none" strike="noStrike" kern="1200" cap="none" spc="0" normalizeH="0" baseline="0" noProof="0" dirty="0" smtClean="0">
                <a:ln>
                  <a:noFill/>
                </a:ln>
                <a:solidFill>
                  <a:schemeClr val="tx1">
                    <a:lumMod val="65000"/>
                    <a:lumOff val="35000"/>
                  </a:schemeClr>
                </a:solidFill>
                <a:effectLst/>
                <a:uLnTx/>
                <a:uFillTx/>
                <a:latin typeface="+mn-lt"/>
                <a:ea typeface="+mn-ea"/>
                <a:cs typeface="+mn-cs"/>
              </a:rPr>
              <a:t> </a:t>
            </a:r>
            <a:endParaRPr kumimoji="0" lang="en-US" sz="2000" b="0" i="0" u="none" strike="noStrike" kern="1200" cap="none" spc="0" normalizeH="0" baseline="0" noProof="0" dirty="0">
              <a:ln>
                <a:noFill/>
              </a:ln>
              <a:solidFill>
                <a:schemeClr val="tx1">
                  <a:lumMod val="65000"/>
                  <a:lumOff val="35000"/>
                </a:schemeClr>
              </a:solidFill>
              <a:effectLst/>
              <a:uLnTx/>
              <a:uFillTx/>
              <a:latin typeface="+mn-lt"/>
              <a:ea typeface="+mn-ea"/>
              <a:cs typeface="+mn-cs"/>
            </a:endParaRP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14441"/>
            <a:ext cx="7556313" cy="1116106"/>
          </a:xfrm>
        </p:spPr>
        <p:txBody>
          <a:bodyPr/>
          <a:lstStyle/>
          <a:p>
            <a:r>
              <a:rPr lang="en-US" dirty="0" smtClean="0"/>
              <a:t>Experimental Studies</a:t>
            </a:r>
            <a:br>
              <a:rPr lang="en-US" dirty="0" smtClean="0"/>
            </a:br>
            <a:r>
              <a:rPr lang="en-US" sz="2800" dirty="0" err="1" smtClean="0"/>
              <a:t>Chromatografic</a:t>
            </a:r>
            <a:r>
              <a:rPr lang="en-US" sz="2800" dirty="0" smtClean="0"/>
              <a:t> Methods</a:t>
            </a:r>
            <a:endParaRPr lang="en-US" sz="2800" dirty="0"/>
          </a:p>
        </p:txBody>
      </p:sp>
      <p:sp>
        <p:nvSpPr>
          <p:cNvPr id="3" name="Content Placeholder 2"/>
          <p:cNvSpPr>
            <a:spLocks noGrp="1"/>
          </p:cNvSpPr>
          <p:nvPr>
            <p:ph idx="1"/>
          </p:nvPr>
        </p:nvSpPr>
        <p:spPr>
          <a:xfrm>
            <a:off x="498474" y="1550576"/>
            <a:ext cx="8375433" cy="4575587"/>
          </a:xfrm>
        </p:spPr>
        <p:txBody>
          <a:bodyPr>
            <a:normAutofit/>
          </a:bodyPr>
          <a:lstStyle/>
          <a:p>
            <a:pPr>
              <a:buNone/>
            </a:pPr>
            <a:r>
              <a:rPr lang="en-US" sz="1800" dirty="0" smtClean="0">
                <a:solidFill>
                  <a:schemeClr val="accent5">
                    <a:lumMod val="75000"/>
                  </a:schemeClr>
                </a:solidFill>
              </a:rPr>
              <a:t>Chromatographic Conditions</a:t>
            </a:r>
          </a:p>
          <a:p>
            <a:pPr algn="just">
              <a:lnSpc>
                <a:spcPct val="150000"/>
              </a:lnSpc>
              <a:spcBef>
                <a:spcPts val="0"/>
              </a:spcBef>
              <a:buFont typeface="Wingdings" charset="2"/>
              <a:buChar char="u"/>
            </a:pPr>
            <a:r>
              <a:rPr lang="en-US" sz="1800" dirty="0" smtClean="0"/>
              <a:t>Reversed phase C18 column system</a:t>
            </a:r>
          </a:p>
          <a:p>
            <a:pPr algn="just">
              <a:lnSpc>
                <a:spcPct val="150000"/>
              </a:lnSpc>
              <a:spcBef>
                <a:spcPts val="0"/>
              </a:spcBef>
              <a:buFont typeface="Wingdings" charset="2"/>
              <a:buChar char="u"/>
            </a:pPr>
            <a:r>
              <a:rPr lang="en-US" sz="1800" dirty="0" smtClean="0"/>
              <a:t>Gradient elution program </a:t>
            </a:r>
          </a:p>
          <a:p>
            <a:pPr algn="just">
              <a:lnSpc>
                <a:spcPct val="150000"/>
              </a:lnSpc>
              <a:spcBef>
                <a:spcPts val="0"/>
              </a:spcBef>
              <a:buNone/>
            </a:pPr>
            <a:r>
              <a:rPr lang="en-US" sz="1800" dirty="0" smtClean="0"/>
              <a:t>(with mobile phase A: 0.13M ammonium acetate solution, B: methanol)</a:t>
            </a:r>
          </a:p>
          <a:p>
            <a:pPr algn="just">
              <a:lnSpc>
                <a:spcPct val="150000"/>
              </a:lnSpc>
              <a:spcBef>
                <a:spcPts val="0"/>
              </a:spcBef>
              <a:buFont typeface="Wingdings" charset="2"/>
              <a:buChar char="u"/>
            </a:pPr>
            <a:r>
              <a:rPr lang="en-US" sz="1800" dirty="0" smtClean="0">
                <a:solidFill>
                  <a:schemeClr val="accent3">
                    <a:lumMod val="50000"/>
                  </a:schemeClr>
                </a:solidFill>
              </a:rPr>
              <a:t>Flow rate: 1mLmin</a:t>
            </a:r>
            <a:r>
              <a:rPr lang="en-US" sz="1800" baseline="30000" dirty="0" smtClean="0">
                <a:solidFill>
                  <a:schemeClr val="accent3">
                    <a:lumMod val="50000"/>
                  </a:schemeClr>
                </a:solidFill>
              </a:rPr>
              <a:t>-1</a:t>
            </a:r>
          </a:p>
          <a:p>
            <a:pPr algn="just">
              <a:lnSpc>
                <a:spcPct val="150000"/>
              </a:lnSpc>
              <a:spcBef>
                <a:spcPts val="0"/>
              </a:spcBef>
              <a:buFont typeface="Wingdings" charset="2"/>
              <a:buChar char="u"/>
            </a:pPr>
            <a:r>
              <a:rPr lang="en-US" sz="1800" dirty="0" smtClean="0">
                <a:solidFill>
                  <a:schemeClr val="accent3">
                    <a:lumMod val="50000"/>
                  </a:schemeClr>
                </a:solidFill>
              </a:rPr>
              <a:t>Injection volume: 20μL </a:t>
            </a:r>
          </a:p>
          <a:p>
            <a:pPr algn="just">
              <a:lnSpc>
                <a:spcPct val="150000"/>
              </a:lnSpc>
              <a:spcBef>
                <a:spcPts val="0"/>
              </a:spcBef>
              <a:buFont typeface="Wingdings" charset="2"/>
              <a:buChar char="u"/>
            </a:pPr>
            <a:r>
              <a:rPr lang="en-US" sz="1800" dirty="0" smtClean="0">
                <a:solidFill>
                  <a:schemeClr val="accent3">
                    <a:lumMod val="50000"/>
                  </a:schemeClr>
                </a:solidFill>
              </a:rPr>
              <a:t>Detection: PDA detector monitoring each colorant at its own</a:t>
            </a:r>
          </a:p>
          <a:p>
            <a:pPr algn="just">
              <a:lnSpc>
                <a:spcPct val="150000"/>
              </a:lnSpc>
              <a:spcBef>
                <a:spcPts val="0"/>
              </a:spcBef>
              <a:buNone/>
            </a:pPr>
            <a:r>
              <a:rPr lang="en-US" sz="1800" dirty="0" smtClean="0">
                <a:solidFill>
                  <a:schemeClr val="accent3">
                    <a:lumMod val="50000"/>
                  </a:schemeClr>
                </a:solidFill>
              </a:rPr>
              <a:t> appropriate wavelength </a:t>
            </a:r>
          </a:p>
          <a:p>
            <a:pPr algn="just">
              <a:lnSpc>
                <a:spcPct val="150000"/>
              </a:lnSpc>
              <a:spcBef>
                <a:spcPts val="0"/>
              </a:spcBef>
              <a:buNone/>
            </a:pPr>
            <a:r>
              <a:rPr lang="en-US" sz="1800" dirty="0" smtClean="0">
                <a:solidFill>
                  <a:schemeClr val="accent3">
                    <a:lumMod val="50000"/>
                  </a:schemeClr>
                </a:solidFill>
              </a:rPr>
              <a:t>(</a:t>
            </a:r>
            <a:r>
              <a:rPr lang="en-US" sz="1800" dirty="0" err="1" smtClean="0">
                <a:solidFill>
                  <a:schemeClr val="accent3">
                    <a:lumMod val="50000"/>
                  </a:schemeClr>
                </a:solidFill>
              </a:rPr>
              <a:t>λ</a:t>
            </a:r>
            <a:r>
              <a:rPr lang="en-US" sz="1800" baseline="-25000" dirty="0" err="1" smtClean="0">
                <a:solidFill>
                  <a:schemeClr val="accent3">
                    <a:lumMod val="50000"/>
                  </a:schemeClr>
                </a:solidFill>
              </a:rPr>
              <a:t>max</a:t>
            </a:r>
            <a:r>
              <a:rPr lang="en-US" sz="1800" dirty="0" smtClean="0">
                <a:solidFill>
                  <a:schemeClr val="accent3">
                    <a:lumMod val="50000"/>
                  </a:schemeClr>
                </a:solidFill>
              </a:rPr>
              <a:t> was chosen as 485 nm for mutual evaluation of colorants)</a:t>
            </a:r>
          </a:p>
        </p:txBody>
      </p:sp>
      <p:sp>
        <p:nvSpPr>
          <p:cNvPr id="4" name="Date Placeholder 3"/>
          <p:cNvSpPr>
            <a:spLocks noGrp="1"/>
          </p:cNvSpPr>
          <p:nvPr>
            <p:ph type="dt" sz="half" idx="10"/>
          </p:nvPr>
        </p:nvSpPr>
        <p:spPr/>
        <p:txBody>
          <a:bodyPr/>
          <a:lstStyle/>
          <a:p>
            <a:r>
              <a:rPr lang="tr-TR" smtClean="0"/>
              <a:t>18/08/15</a:t>
            </a:r>
            <a:endParaRPr lang="en-US"/>
          </a:p>
        </p:txBody>
      </p:sp>
      <p:sp>
        <p:nvSpPr>
          <p:cNvPr id="8" name="TextBox 7"/>
          <p:cNvSpPr txBox="1"/>
          <p:nvPr/>
        </p:nvSpPr>
        <p:spPr>
          <a:xfrm>
            <a:off x="2382529" y="6419378"/>
            <a:ext cx="4818822" cy="369332"/>
          </a:xfrm>
          <a:prstGeom prst="rect">
            <a:avLst/>
          </a:prstGeom>
          <a:noFill/>
        </p:spPr>
        <p:txBody>
          <a:bodyPr wrap="none" rtlCol="0">
            <a:spAutoFit/>
          </a:bodyPr>
          <a:lstStyle/>
          <a:p>
            <a:r>
              <a:rPr lang="en-US" sz="1200" dirty="0" smtClean="0">
                <a:latin typeface="Times New Roman"/>
              </a:rPr>
              <a:t>F. A. </a:t>
            </a:r>
            <a:r>
              <a:rPr lang="en-US" sz="1200" dirty="0" err="1" smtClean="0">
                <a:latin typeface="Times New Roman"/>
              </a:rPr>
              <a:t>Olgun</a:t>
            </a:r>
            <a:r>
              <a:rPr lang="en-US" sz="1200" dirty="0" smtClean="0">
                <a:latin typeface="Times New Roman"/>
              </a:rPr>
              <a:t>, B. </a:t>
            </a:r>
            <a:r>
              <a:rPr lang="en-US" sz="1200" dirty="0" err="1" smtClean="0">
                <a:latin typeface="Times New Roman"/>
              </a:rPr>
              <a:t>Demirata</a:t>
            </a:r>
            <a:r>
              <a:rPr lang="en-US" sz="1200" dirty="0" smtClean="0">
                <a:latin typeface="Times New Roman"/>
              </a:rPr>
              <a:t>, R. </a:t>
            </a:r>
            <a:r>
              <a:rPr lang="en-US" sz="1200" dirty="0" err="1" smtClean="0">
                <a:latin typeface="Times New Roman"/>
              </a:rPr>
              <a:t>Apak,Food</a:t>
            </a:r>
            <a:r>
              <a:rPr lang="en-US" sz="1200" dirty="0" smtClean="0">
                <a:latin typeface="Times New Roman"/>
              </a:rPr>
              <a:t> Anal. Methods,2012,5: 1335-1341</a:t>
            </a:r>
            <a:r>
              <a:rPr lang="en-US" dirty="0" smtClean="0"/>
              <a:t>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567331" y="216160"/>
            <a:ext cx="7556313" cy="1116106"/>
          </a:xfrm>
        </p:spPr>
        <p:txBody>
          <a:bodyPr/>
          <a:lstStyle/>
          <a:p>
            <a:r>
              <a:rPr lang="en-US" dirty="0" smtClean="0"/>
              <a:t>Experimental Studies</a:t>
            </a:r>
            <a:br>
              <a:rPr lang="en-US" dirty="0" smtClean="0"/>
            </a:br>
            <a:r>
              <a:rPr lang="en-US" sz="2800" dirty="0" smtClean="0"/>
              <a:t>On-line HPLC CUPRAC Assay</a:t>
            </a:r>
            <a:endParaRPr lang="en-US" sz="2800" dirty="0"/>
          </a:p>
        </p:txBody>
      </p:sp>
      <p:graphicFrame>
        <p:nvGraphicFramePr>
          <p:cNvPr id="6" name="Diagram 5"/>
          <p:cNvGraphicFramePr/>
          <p:nvPr/>
        </p:nvGraphicFramePr>
        <p:xfrm>
          <a:off x="258742" y="1320159"/>
          <a:ext cx="7959161" cy="3843111"/>
        </p:xfrm>
        <a:graphic>
          <a:graphicData uri="http://schemas.openxmlformats.org/drawingml/2006/diagram">
            <a:relIds xmlns:dgm="http://schemas.openxmlformats.org/drawingml/2006/diagram" xmlns:r="http://schemas.openxmlformats.org/officeDocument/2006/relationships" r:dm="rId2" r:lo="rId3" r:qs="rId4" r:cs="rId5"/>
          </a:graphicData>
        </a:graphic>
      </p:graphicFrame>
      <p:sp>
        <p:nvSpPr>
          <p:cNvPr id="7" name="TextBox 6"/>
          <p:cNvSpPr txBox="1"/>
          <p:nvPr/>
        </p:nvSpPr>
        <p:spPr>
          <a:xfrm>
            <a:off x="283500" y="5055548"/>
            <a:ext cx="8576338" cy="830997"/>
          </a:xfrm>
          <a:prstGeom prst="rect">
            <a:avLst/>
          </a:prstGeom>
          <a:noFill/>
        </p:spPr>
        <p:txBody>
          <a:bodyPr wrap="square" rtlCol="0">
            <a:spAutoFit/>
          </a:bodyPr>
          <a:lstStyle/>
          <a:p>
            <a:pPr algn="just"/>
            <a:r>
              <a:rPr lang="en-US" sz="1600" dirty="0" smtClean="0"/>
              <a:t>On-line HPLC-CUPRAC method assayed by </a:t>
            </a:r>
            <a:r>
              <a:rPr lang="en-US" sz="1600" dirty="0" err="1" smtClean="0"/>
              <a:t>Celik</a:t>
            </a:r>
            <a:r>
              <a:rPr lang="en-US" sz="1600" dirty="0" smtClean="0"/>
              <a:t> et. al. (2010) was applied directly to synthetic food colorants separating with the related gradient elution program. Colorants were let to react with CUPRAC reagent in a time period of 1 minute.</a:t>
            </a:r>
            <a:endParaRPr lang="en-US" sz="1600" dirty="0"/>
          </a:p>
        </p:txBody>
      </p:sp>
      <p:sp>
        <p:nvSpPr>
          <p:cNvPr id="5" name="TextBox 4"/>
          <p:cNvSpPr txBox="1"/>
          <p:nvPr/>
        </p:nvSpPr>
        <p:spPr>
          <a:xfrm>
            <a:off x="4161583" y="2933937"/>
            <a:ext cx="1810559" cy="307777"/>
          </a:xfrm>
          <a:prstGeom prst="rect">
            <a:avLst/>
          </a:prstGeom>
          <a:noFill/>
        </p:spPr>
        <p:txBody>
          <a:bodyPr wrap="square" rtlCol="0">
            <a:spAutoFit/>
          </a:bodyPr>
          <a:lstStyle/>
          <a:p>
            <a:r>
              <a:rPr lang="en-US" sz="1400" dirty="0" smtClean="0"/>
              <a:t>flow rate: 1 mLmin</a:t>
            </a:r>
            <a:r>
              <a:rPr lang="en-US" sz="1400" baseline="30000" dirty="0" smtClean="0"/>
              <a:t>-1</a:t>
            </a:r>
            <a:endParaRPr lang="en-US" sz="1400" baseline="30000" dirty="0"/>
          </a:p>
        </p:txBody>
      </p:sp>
      <p:sp>
        <p:nvSpPr>
          <p:cNvPr id="8" name="TextBox 7"/>
          <p:cNvSpPr txBox="1"/>
          <p:nvPr/>
        </p:nvSpPr>
        <p:spPr>
          <a:xfrm>
            <a:off x="5219262" y="4637399"/>
            <a:ext cx="2225650" cy="307777"/>
          </a:xfrm>
          <a:prstGeom prst="rect">
            <a:avLst/>
          </a:prstGeom>
          <a:noFill/>
        </p:spPr>
        <p:txBody>
          <a:bodyPr wrap="square" rtlCol="0">
            <a:spAutoFit/>
          </a:bodyPr>
          <a:lstStyle/>
          <a:p>
            <a:r>
              <a:rPr lang="en-US" sz="1400" dirty="0" smtClean="0"/>
              <a:t>flow rate: 0.5 mLmin</a:t>
            </a:r>
            <a:r>
              <a:rPr lang="en-US" sz="1400" baseline="30000" dirty="0" smtClean="0"/>
              <a:t>-1</a:t>
            </a:r>
            <a:endParaRPr lang="en-US" sz="1400" baseline="30000" dirty="0"/>
          </a:p>
        </p:txBody>
      </p:sp>
      <p:sp>
        <p:nvSpPr>
          <p:cNvPr id="9" name="Rectangle 8"/>
          <p:cNvSpPr/>
          <p:nvPr/>
        </p:nvSpPr>
        <p:spPr>
          <a:xfrm>
            <a:off x="1433200" y="6511711"/>
            <a:ext cx="6227421" cy="276999"/>
          </a:xfrm>
          <a:prstGeom prst="rect">
            <a:avLst/>
          </a:prstGeom>
        </p:spPr>
        <p:txBody>
          <a:bodyPr wrap="square">
            <a:spAutoFit/>
          </a:bodyPr>
          <a:lstStyle/>
          <a:p>
            <a:r>
              <a:rPr lang="en-US" sz="1200" dirty="0" smtClean="0">
                <a:latin typeface="Times New Roman"/>
              </a:rPr>
              <a:t>          S. E. </a:t>
            </a:r>
            <a:r>
              <a:rPr lang="en-US" sz="1200" dirty="0" err="1" smtClean="0">
                <a:latin typeface="Times New Roman"/>
              </a:rPr>
              <a:t>Celik</a:t>
            </a:r>
            <a:r>
              <a:rPr lang="en-US" sz="1200" dirty="0" smtClean="0">
                <a:latin typeface="Times New Roman"/>
              </a:rPr>
              <a:t>, M. </a:t>
            </a:r>
            <a:r>
              <a:rPr lang="en-US" sz="1200" dirty="0" err="1" smtClean="0">
                <a:latin typeface="Times New Roman"/>
              </a:rPr>
              <a:t>Ozyurek</a:t>
            </a:r>
            <a:r>
              <a:rPr lang="en-US" sz="1200" dirty="0" smtClean="0">
                <a:latin typeface="Times New Roman"/>
              </a:rPr>
              <a:t>, K. </a:t>
            </a:r>
            <a:r>
              <a:rPr lang="en-US" sz="1200" dirty="0" err="1" smtClean="0">
                <a:latin typeface="Times New Roman"/>
              </a:rPr>
              <a:t>Guclu</a:t>
            </a:r>
            <a:r>
              <a:rPr lang="en-US" sz="1200" dirty="0" smtClean="0">
                <a:latin typeface="Times New Roman"/>
              </a:rPr>
              <a:t> and R. </a:t>
            </a:r>
            <a:r>
              <a:rPr lang="en-US" sz="1200" dirty="0" err="1" smtClean="0">
                <a:latin typeface="Times New Roman"/>
              </a:rPr>
              <a:t>Apak</a:t>
            </a:r>
            <a:r>
              <a:rPr lang="en-US" sz="1200" dirty="0" smtClean="0">
                <a:latin typeface="Times New Roman"/>
              </a:rPr>
              <a:t>, Anal. </a:t>
            </a:r>
            <a:r>
              <a:rPr lang="en-US" sz="1200" dirty="0" err="1" smtClean="0">
                <a:latin typeface="Times New Roman"/>
              </a:rPr>
              <a:t>Chim</a:t>
            </a:r>
            <a:r>
              <a:rPr lang="en-US" sz="1200" dirty="0" smtClean="0">
                <a:latin typeface="Times New Roman"/>
              </a:rPr>
              <a:t>. </a:t>
            </a:r>
            <a:r>
              <a:rPr lang="en-US" sz="1200" dirty="0" err="1" smtClean="0">
                <a:latin typeface="Times New Roman"/>
              </a:rPr>
              <a:t>Acta</a:t>
            </a:r>
            <a:r>
              <a:rPr lang="en-US" sz="1200" dirty="0" smtClean="0">
                <a:latin typeface="Times New Roman"/>
              </a:rPr>
              <a:t>, 2010, 674, 79–88.</a:t>
            </a:r>
            <a:endParaRPr lang="en-US" sz="1200" dirty="0">
              <a:latin typeface="Times New Roman"/>
            </a:endParaRPr>
          </a:p>
        </p:txBody>
      </p:sp>
      <p:sp>
        <p:nvSpPr>
          <p:cNvPr id="10" name="Date Placeholder 9"/>
          <p:cNvSpPr>
            <a:spLocks noGrp="1"/>
          </p:cNvSpPr>
          <p:nvPr>
            <p:ph type="dt" sz="half" idx="10"/>
          </p:nvPr>
        </p:nvSpPr>
        <p:spPr/>
        <p:txBody>
          <a:bodyPr/>
          <a:lstStyle/>
          <a:p>
            <a:r>
              <a:rPr lang="tr-TR" smtClean="0"/>
              <a:t>18/08/15</a:t>
            </a:r>
            <a:endParaRPr lang="en-US"/>
          </a:p>
        </p:txBody>
      </p:sp>
      <p:sp>
        <p:nvSpPr>
          <p:cNvPr id="11" name="Rectangle 10"/>
          <p:cNvSpPr/>
          <p:nvPr/>
        </p:nvSpPr>
        <p:spPr>
          <a:xfrm>
            <a:off x="498474" y="5987525"/>
            <a:ext cx="8441409" cy="369332"/>
          </a:xfrm>
          <a:prstGeom prst="rect">
            <a:avLst/>
          </a:prstGeom>
          <a:ln w="25400">
            <a:solidFill>
              <a:srgbClr val="000090"/>
            </a:solidFill>
          </a:ln>
        </p:spPr>
        <p:txBody>
          <a:bodyPr wrap="square">
            <a:spAutoFit/>
          </a:bodyPr>
          <a:lstStyle/>
          <a:p>
            <a:r>
              <a:rPr lang="tr-TR" dirty="0" smtClean="0"/>
              <a:t>TCC </a:t>
            </a:r>
            <a:r>
              <a:rPr lang="tr-TR" baseline="-25000" dirty="0" smtClean="0"/>
              <a:t>HPLC-CUPRAC</a:t>
            </a:r>
            <a:r>
              <a:rPr lang="tr-TR" dirty="0" smtClean="0"/>
              <a:t> =  (</a:t>
            </a:r>
            <a:r>
              <a:rPr lang="tr-TR" dirty="0" smtClean="0">
                <a:sym typeface="Symbol"/>
              </a:rPr>
              <a:t></a:t>
            </a:r>
            <a:r>
              <a:rPr lang="tr-TR" dirty="0" smtClean="0"/>
              <a:t>yi / slope) </a:t>
            </a:r>
            <a:r>
              <a:rPr lang="tr-TR" dirty="0" smtClean="0">
                <a:sym typeface="Symbol"/>
              </a:rPr>
              <a:t></a:t>
            </a:r>
            <a:r>
              <a:rPr lang="tr-TR" dirty="0" smtClean="0"/>
              <a:t> Total volume (L) / sample amount (g)</a:t>
            </a:r>
            <a:r>
              <a:rPr lang="en-US" dirty="0" smtClean="0"/>
              <a:t>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14441"/>
            <a:ext cx="7556313" cy="1116106"/>
          </a:xfrm>
        </p:spPr>
        <p:txBody>
          <a:bodyPr/>
          <a:lstStyle/>
          <a:p>
            <a:r>
              <a:rPr lang="en-US" sz="2400" dirty="0" smtClean="0"/>
              <a:t>Results</a:t>
            </a:r>
            <a:r>
              <a:rPr lang="en-US" dirty="0" smtClean="0"/>
              <a:t/>
            </a:r>
            <a:br>
              <a:rPr lang="en-US" dirty="0" smtClean="0"/>
            </a:br>
            <a:r>
              <a:rPr lang="en-US" sz="2000" dirty="0" smtClean="0"/>
              <a:t>CUPRAC Assay of Total Antioxidant Capacity Applied to the Determination of Synthetic Food Colorants </a:t>
            </a:r>
            <a:r>
              <a:rPr lang="en-US" sz="2400" dirty="0" smtClean="0"/>
              <a:t/>
            </a:r>
            <a:br>
              <a:rPr lang="en-US" sz="2400" dirty="0" smtClean="0"/>
            </a:br>
            <a:endParaRPr lang="en-US" sz="2400" dirty="0"/>
          </a:p>
        </p:txBody>
      </p:sp>
      <p:sp>
        <p:nvSpPr>
          <p:cNvPr id="4" name="TextBox 3"/>
          <p:cNvSpPr txBox="1"/>
          <p:nvPr/>
        </p:nvSpPr>
        <p:spPr>
          <a:xfrm>
            <a:off x="158819" y="1358621"/>
            <a:ext cx="7074022" cy="646331"/>
          </a:xfrm>
          <a:prstGeom prst="rect">
            <a:avLst/>
          </a:prstGeom>
          <a:noFill/>
        </p:spPr>
        <p:txBody>
          <a:bodyPr wrap="none" rtlCol="0">
            <a:spAutoFit/>
          </a:bodyPr>
          <a:lstStyle/>
          <a:p>
            <a:r>
              <a:rPr lang="en-US" dirty="0" smtClean="0">
                <a:solidFill>
                  <a:schemeClr val="accent6">
                    <a:lumMod val="50000"/>
                  </a:schemeClr>
                </a:solidFill>
              </a:rPr>
              <a:t>The indirect molar </a:t>
            </a:r>
            <a:r>
              <a:rPr lang="en-US" dirty="0" err="1" smtClean="0">
                <a:solidFill>
                  <a:schemeClr val="accent6">
                    <a:lumMod val="50000"/>
                  </a:schemeClr>
                </a:solidFill>
              </a:rPr>
              <a:t>absorptivities</a:t>
            </a:r>
            <a:r>
              <a:rPr lang="en-US" dirty="0" smtClean="0">
                <a:solidFill>
                  <a:schemeClr val="accent6">
                    <a:lumMod val="50000"/>
                  </a:schemeClr>
                </a:solidFill>
              </a:rPr>
              <a:t> and linear concentration ranges</a:t>
            </a:r>
          </a:p>
          <a:p>
            <a:r>
              <a:rPr lang="en-US" dirty="0" smtClean="0">
                <a:solidFill>
                  <a:schemeClr val="accent6">
                    <a:lumMod val="50000"/>
                  </a:schemeClr>
                </a:solidFill>
              </a:rPr>
              <a:t>of the tested colorants with respect to the CUPRAC method (N=5)</a:t>
            </a:r>
            <a:endParaRPr lang="en-US" dirty="0">
              <a:solidFill>
                <a:schemeClr val="accent6">
                  <a:lumMod val="50000"/>
                </a:schemeClr>
              </a:solidFill>
            </a:endParaRPr>
          </a:p>
        </p:txBody>
      </p:sp>
      <p:sp>
        <p:nvSpPr>
          <p:cNvPr id="6" name="Date Placeholder 5"/>
          <p:cNvSpPr>
            <a:spLocks noGrp="1"/>
          </p:cNvSpPr>
          <p:nvPr>
            <p:ph type="dt" sz="half" idx="10"/>
          </p:nvPr>
        </p:nvSpPr>
        <p:spPr/>
        <p:txBody>
          <a:bodyPr/>
          <a:lstStyle/>
          <a:p>
            <a:r>
              <a:rPr lang="tr-TR" smtClean="0"/>
              <a:t>18/08/15</a:t>
            </a:r>
            <a:endParaRPr lang="en-US"/>
          </a:p>
        </p:txBody>
      </p:sp>
      <p:graphicFrame>
        <p:nvGraphicFramePr>
          <p:cNvPr id="10" name="Content Placeholder 9"/>
          <p:cNvGraphicFramePr>
            <a:graphicFrameLocks noGrp="1"/>
          </p:cNvGraphicFramePr>
          <p:nvPr>
            <p:ph idx="1"/>
          </p:nvPr>
        </p:nvGraphicFramePr>
        <p:xfrm>
          <a:off x="158821" y="1981201"/>
          <a:ext cx="8770027" cy="4509160"/>
        </p:xfrm>
        <a:graphic>
          <a:graphicData uri="http://schemas.openxmlformats.org/drawingml/2006/table">
            <a:tbl>
              <a:tblPr firstRow="1" bandRow="1">
                <a:tableStyleId>{10A1B5D5-9B99-4C35-A422-299274C87663}</a:tableStyleId>
              </a:tblPr>
              <a:tblGrid>
                <a:gridCol w="1252861"/>
                <a:gridCol w="939755"/>
                <a:gridCol w="1321610"/>
                <a:gridCol w="2505911"/>
                <a:gridCol w="892516"/>
                <a:gridCol w="961172"/>
                <a:gridCol w="896202"/>
              </a:tblGrid>
              <a:tr h="481863">
                <a:tc>
                  <a:txBody>
                    <a:bodyPr/>
                    <a:lstStyle/>
                    <a:p>
                      <a:pPr algn="ctr">
                        <a:spcBef>
                          <a:spcPts val="10"/>
                        </a:spcBef>
                        <a:spcAft>
                          <a:spcPts val="10"/>
                        </a:spcAft>
                      </a:pPr>
                      <a:r>
                        <a:rPr lang="en-US" sz="1200" b="1" i="0" cap="small" dirty="0">
                          <a:solidFill>
                            <a:srgbClr val="FFFFFF"/>
                          </a:solidFill>
                          <a:latin typeface="Times New Roman"/>
                          <a:ea typeface="Cambria"/>
                          <a:cs typeface="Times New Roman"/>
                        </a:rPr>
                        <a:t>Name of colorants</a:t>
                      </a:r>
                      <a:endParaRPr lang="en-US" sz="1200" b="1" i="0" cap="small" dirty="0">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dirty="0" err="1">
                          <a:solidFill>
                            <a:srgbClr val="FFFFFF"/>
                          </a:solidFill>
                          <a:latin typeface="Times New Roman"/>
                          <a:ea typeface="Cambria"/>
                          <a:cs typeface="Times New Roman"/>
                          <a:sym typeface="Symbol"/>
                        </a:rPr>
                        <a:t></a:t>
                      </a:r>
                      <a:r>
                        <a:rPr lang="en-US" sz="1200" b="1" i="0" cap="small" dirty="0">
                          <a:solidFill>
                            <a:srgbClr val="FFFFFF"/>
                          </a:solidFill>
                          <a:latin typeface="Times New Roman"/>
                          <a:ea typeface="Cambria"/>
                          <a:cs typeface="Times New Roman"/>
                        </a:rPr>
                        <a:t> </a:t>
                      </a:r>
                      <a:endParaRPr lang="en-US" sz="1200" b="1" i="0" cap="small" dirty="0">
                        <a:latin typeface="Times New Roman"/>
                        <a:ea typeface="Cambria"/>
                        <a:cs typeface="Times New Roman"/>
                      </a:endParaRPr>
                    </a:p>
                    <a:p>
                      <a:pPr algn="ctr">
                        <a:spcBef>
                          <a:spcPts val="10"/>
                        </a:spcBef>
                        <a:spcAft>
                          <a:spcPts val="10"/>
                        </a:spcAft>
                      </a:pPr>
                      <a:r>
                        <a:rPr lang="en-US" sz="1200" b="1" i="0" cap="small" dirty="0">
                          <a:solidFill>
                            <a:srgbClr val="FFFFFF"/>
                          </a:solidFill>
                          <a:latin typeface="Times New Roman"/>
                          <a:ea typeface="Cambria"/>
                          <a:cs typeface="Times New Roman"/>
                        </a:rPr>
                        <a:t>(Lmol</a:t>
                      </a:r>
                      <a:r>
                        <a:rPr lang="en-US" sz="1200" b="1" i="0" cap="small" baseline="30000" dirty="0">
                          <a:solidFill>
                            <a:srgbClr val="FFFFFF"/>
                          </a:solidFill>
                          <a:latin typeface="Times New Roman"/>
                          <a:ea typeface="Cambria"/>
                          <a:cs typeface="Times New Roman"/>
                        </a:rPr>
                        <a:t>-1</a:t>
                      </a:r>
                      <a:r>
                        <a:rPr lang="en-US" sz="1200" b="1" i="0" cap="small" dirty="0">
                          <a:solidFill>
                            <a:srgbClr val="FFFFFF"/>
                          </a:solidFill>
                          <a:latin typeface="Times New Roman"/>
                          <a:ea typeface="Cambria"/>
                          <a:cs typeface="Times New Roman"/>
                        </a:rPr>
                        <a:t>cm</a:t>
                      </a:r>
                      <a:r>
                        <a:rPr lang="en-US" sz="1200" b="1" i="0" cap="small" baseline="30000" dirty="0">
                          <a:solidFill>
                            <a:srgbClr val="FFFFFF"/>
                          </a:solidFill>
                          <a:latin typeface="Times New Roman"/>
                          <a:ea typeface="Cambria"/>
                          <a:cs typeface="Times New Roman"/>
                        </a:rPr>
                        <a:t>-1</a:t>
                      </a:r>
                      <a:r>
                        <a:rPr lang="en-US" sz="1200" b="1" i="0" cap="small" dirty="0">
                          <a:solidFill>
                            <a:srgbClr val="FFFFFF"/>
                          </a:solidFill>
                          <a:latin typeface="Times New Roman"/>
                          <a:ea typeface="Cambria"/>
                          <a:cs typeface="Times New Roman"/>
                        </a:rPr>
                        <a:t>)</a:t>
                      </a:r>
                      <a:endParaRPr lang="en-US" sz="1200" b="1" i="0" cap="small" dirty="0">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dirty="0" err="1">
                          <a:solidFill>
                            <a:srgbClr val="FFFFFF"/>
                          </a:solidFill>
                          <a:latin typeface="Times New Roman"/>
                          <a:ea typeface="Cambria"/>
                          <a:cs typeface="Times New Roman"/>
                        </a:rPr>
                        <a:t>Workıng</a:t>
                      </a:r>
                      <a:r>
                        <a:rPr lang="en-US" sz="1200" b="1" i="0" cap="small" dirty="0">
                          <a:solidFill>
                            <a:srgbClr val="FFFFFF"/>
                          </a:solidFill>
                          <a:latin typeface="Times New Roman"/>
                          <a:ea typeface="Cambria"/>
                          <a:cs typeface="Times New Roman"/>
                        </a:rPr>
                        <a:t> </a:t>
                      </a:r>
                      <a:r>
                        <a:rPr lang="en-US" sz="1200" b="1" i="0" cap="small" dirty="0" smtClean="0">
                          <a:solidFill>
                            <a:srgbClr val="FFFFFF"/>
                          </a:solidFill>
                          <a:latin typeface="Times New Roman"/>
                          <a:ea typeface="Cambria"/>
                          <a:cs typeface="Times New Roman"/>
                        </a:rPr>
                        <a:t>ranges</a:t>
                      </a:r>
                    </a:p>
                    <a:p>
                      <a:pPr algn="ctr">
                        <a:spcBef>
                          <a:spcPts val="10"/>
                        </a:spcBef>
                        <a:spcAft>
                          <a:spcPts val="10"/>
                        </a:spcAft>
                      </a:pPr>
                      <a:r>
                        <a:rPr lang="en-US" sz="1200" b="1" i="0" cap="small" dirty="0" smtClean="0">
                          <a:solidFill>
                            <a:srgbClr val="FFFFFF"/>
                          </a:solidFill>
                          <a:latin typeface="Times New Roman"/>
                          <a:ea typeface="Cambria"/>
                          <a:cs typeface="Times New Roman"/>
                        </a:rPr>
                        <a:t> </a:t>
                      </a:r>
                      <a:r>
                        <a:rPr lang="en-US" sz="1200" b="1" i="0" cap="small" dirty="0">
                          <a:solidFill>
                            <a:srgbClr val="FFFFFF"/>
                          </a:solidFill>
                          <a:latin typeface="Times New Roman"/>
                          <a:ea typeface="Cambria"/>
                          <a:cs typeface="Times New Roman"/>
                        </a:rPr>
                        <a:t>(</a:t>
                      </a:r>
                      <a:r>
                        <a:rPr lang="en-US" sz="1200" b="1" i="0" cap="small" dirty="0">
                          <a:solidFill>
                            <a:srgbClr val="FFFFFF"/>
                          </a:solidFill>
                          <a:latin typeface="Times New Roman"/>
                          <a:ea typeface="Cambria"/>
                          <a:cs typeface="Times New Roman"/>
                          <a:sym typeface="Symbol"/>
                        </a:rPr>
                        <a:t></a:t>
                      </a:r>
                      <a:r>
                        <a:rPr lang="en-US" sz="1200" b="1" i="0" cap="small" dirty="0">
                          <a:solidFill>
                            <a:srgbClr val="FFFFFF"/>
                          </a:solidFill>
                          <a:latin typeface="Times New Roman"/>
                          <a:ea typeface="Cambria"/>
                          <a:cs typeface="Times New Roman"/>
                        </a:rPr>
                        <a:t>10</a:t>
                      </a:r>
                      <a:r>
                        <a:rPr lang="en-US" sz="1200" b="1" i="0" cap="small" baseline="30000" dirty="0">
                          <a:solidFill>
                            <a:srgbClr val="FFFFFF"/>
                          </a:solidFill>
                          <a:latin typeface="Times New Roman"/>
                          <a:ea typeface="Cambria"/>
                          <a:cs typeface="Times New Roman"/>
                        </a:rPr>
                        <a:t>-5 </a:t>
                      </a:r>
                      <a:r>
                        <a:rPr lang="en-US" sz="1200" b="1" i="0" cap="small" dirty="0">
                          <a:solidFill>
                            <a:srgbClr val="FFFFFF"/>
                          </a:solidFill>
                          <a:latin typeface="Times New Roman"/>
                          <a:ea typeface="Cambria"/>
                          <a:cs typeface="Times New Roman"/>
                        </a:rPr>
                        <a:t>M)</a:t>
                      </a:r>
                      <a:endParaRPr lang="en-US" sz="1200" b="1" i="0" cap="small" dirty="0">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solidFill>
                            <a:srgbClr val="FFFFFF"/>
                          </a:solidFill>
                          <a:latin typeface="Times New Roman"/>
                          <a:ea typeface="Cambria"/>
                          <a:cs typeface="Times New Roman"/>
                        </a:rPr>
                        <a:t>Calibratıon equations</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solidFill>
                            <a:srgbClr val="FFFFFF"/>
                          </a:solidFill>
                          <a:latin typeface="Times New Roman"/>
                          <a:ea typeface="Cambria"/>
                          <a:cs typeface="Times New Roman"/>
                        </a:rPr>
                        <a:t>LOD</a:t>
                      </a:r>
                      <a:endParaRPr lang="en-US" sz="1200" b="1" i="0" cap="small">
                        <a:latin typeface="Times New Roman"/>
                        <a:ea typeface="Cambria"/>
                        <a:cs typeface="Times New Roman"/>
                      </a:endParaRPr>
                    </a:p>
                    <a:p>
                      <a:pPr algn="ctr">
                        <a:spcBef>
                          <a:spcPts val="10"/>
                        </a:spcBef>
                        <a:spcAft>
                          <a:spcPts val="10"/>
                        </a:spcAft>
                      </a:pPr>
                      <a:r>
                        <a:rPr lang="en-US" sz="1200" b="1" i="0" cap="small">
                          <a:solidFill>
                            <a:srgbClr val="FFFFFF"/>
                          </a:solidFill>
                          <a:latin typeface="Times New Roman"/>
                          <a:ea typeface="Cambria"/>
                          <a:cs typeface="Times New Roman"/>
                        </a:rPr>
                        <a:t>(M)</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solidFill>
                            <a:srgbClr val="FFFFFF"/>
                          </a:solidFill>
                          <a:latin typeface="Times New Roman"/>
                          <a:ea typeface="Cambria"/>
                          <a:cs typeface="Times New Roman"/>
                        </a:rPr>
                        <a:t>LOQ</a:t>
                      </a:r>
                      <a:endParaRPr lang="en-US" sz="1200" b="1" i="0" cap="small">
                        <a:latin typeface="Times New Roman"/>
                        <a:ea typeface="Cambria"/>
                        <a:cs typeface="Times New Roman"/>
                      </a:endParaRPr>
                    </a:p>
                    <a:p>
                      <a:pPr algn="ctr">
                        <a:spcBef>
                          <a:spcPts val="10"/>
                        </a:spcBef>
                        <a:spcAft>
                          <a:spcPts val="10"/>
                        </a:spcAft>
                      </a:pPr>
                      <a:r>
                        <a:rPr lang="en-US" sz="1200" b="1" i="0" cap="small">
                          <a:solidFill>
                            <a:srgbClr val="FFFFFF"/>
                          </a:solidFill>
                          <a:latin typeface="Times New Roman"/>
                          <a:ea typeface="Cambria"/>
                          <a:cs typeface="Times New Roman"/>
                        </a:rPr>
                        <a:t>(M)</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solidFill>
                            <a:srgbClr val="FFFFFF"/>
                          </a:solidFill>
                          <a:latin typeface="Times New Roman"/>
                          <a:ea typeface="Cambria"/>
                          <a:cs typeface="Times New Roman"/>
                        </a:rPr>
                        <a:t>PECC</a:t>
                      </a:r>
                      <a:endParaRPr lang="en-US" sz="1200" b="1" i="0" cap="small">
                        <a:latin typeface="Times New Roman"/>
                        <a:ea typeface="Cambria"/>
                        <a:cs typeface="Times New Roman"/>
                      </a:endParaRPr>
                    </a:p>
                  </a:txBody>
                  <a:tcPr marL="68580" marR="68580" marT="0" marB="0" anchor="ctr"/>
                </a:tc>
              </a:tr>
              <a:tr h="792104">
                <a:tc>
                  <a:txBody>
                    <a:bodyPr/>
                    <a:lstStyle/>
                    <a:p>
                      <a:pPr algn="ctr">
                        <a:spcBef>
                          <a:spcPts val="10"/>
                        </a:spcBef>
                        <a:spcAft>
                          <a:spcPts val="10"/>
                        </a:spcAft>
                      </a:pPr>
                      <a:r>
                        <a:rPr lang="en-US" sz="1200" b="1" i="0" cap="small">
                          <a:latin typeface="Times New Roman"/>
                          <a:ea typeface="Cambria"/>
                          <a:cs typeface="Times New Roman"/>
                        </a:rPr>
                        <a:t>Ponceau 4R</a:t>
                      </a:r>
                    </a:p>
                    <a:p>
                      <a:pPr algn="ctr">
                        <a:spcBef>
                          <a:spcPts val="10"/>
                        </a:spcBef>
                        <a:spcAft>
                          <a:spcPts val="10"/>
                        </a:spcAft>
                      </a:pPr>
                      <a:r>
                        <a:rPr lang="en-US" sz="1200" b="1" i="0" cap="small">
                          <a:latin typeface="Times New Roman"/>
                          <a:ea typeface="Cambria"/>
                          <a:cs typeface="Times New Roman"/>
                        </a:rPr>
                        <a:t>(E124)</a:t>
                      </a: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2.24 </a:t>
                      </a:r>
                      <a:r>
                        <a:rPr lang="en-US" sz="1200" b="1" i="0" cap="small" dirty="0" err="1">
                          <a:latin typeface="Cambria"/>
                          <a:ea typeface="Cambria"/>
                          <a:cs typeface="Times New Roman"/>
                          <a:sym typeface="Symbol"/>
                        </a:rPr>
                        <a:t></a:t>
                      </a:r>
                      <a:r>
                        <a:rPr lang="en-US" sz="1200" b="1" i="0" cap="small" dirty="0">
                          <a:latin typeface="Times New Roman"/>
                          <a:ea typeface="Cambria"/>
                          <a:cs typeface="Times New Roman"/>
                        </a:rPr>
                        <a:t> 10</a:t>
                      </a:r>
                      <a:r>
                        <a:rPr lang="en-US" sz="1200" b="1" i="0" cap="small" baseline="30000" dirty="0">
                          <a:latin typeface="Times New Roman"/>
                          <a:ea typeface="Cambria"/>
                          <a:cs typeface="Times New Roman"/>
                        </a:rPr>
                        <a:t>4</a:t>
                      </a:r>
                      <a:endParaRPr lang="en-US" sz="1200" b="1" i="0" cap="small" dirty="0">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0.48 – 3.90</a:t>
                      </a: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     A= (2.24 ± 0.36) × 10</a:t>
                      </a:r>
                      <a:r>
                        <a:rPr lang="en-US" sz="1200" b="1" i="0" cap="small" baseline="30000" dirty="0">
                          <a:latin typeface="Times New Roman"/>
                          <a:ea typeface="Cambria"/>
                          <a:cs typeface="Times New Roman"/>
                        </a:rPr>
                        <a:t>4</a:t>
                      </a:r>
                      <a:r>
                        <a:rPr lang="en-US" sz="1200" b="1" i="0" cap="small" dirty="0">
                          <a:latin typeface="Times New Roman"/>
                          <a:ea typeface="Cambria"/>
                          <a:cs typeface="Times New Roman"/>
                        </a:rPr>
                        <a:t> × </a:t>
                      </a:r>
                      <a:r>
                        <a:rPr lang="en-US" sz="1200" b="1" i="0" cap="small" dirty="0" err="1">
                          <a:latin typeface="Times New Roman"/>
                          <a:ea typeface="Cambria"/>
                          <a:cs typeface="Times New Roman"/>
                        </a:rPr>
                        <a:t>C</a:t>
                      </a:r>
                      <a:r>
                        <a:rPr lang="en-US" sz="1200" b="1" i="0" cap="small" baseline="-25000" dirty="0" err="1">
                          <a:latin typeface="Times New Roman"/>
                          <a:ea typeface="Cambria"/>
                          <a:cs typeface="Times New Roman"/>
                        </a:rPr>
                        <a:t>Ponceau</a:t>
                      </a:r>
                      <a:r>
                        <a:rPr lang="en-US" sz="1200" b="1" i="0" cap="small" baseline="-25000" dirty="0">
                          <a:latin typeface="Times New Roman"/>
                          <a:ea typeface="Cambria"/>
                          <a:cs typeface="Times New Roman"/>
                        </a:rPr>
                        <a:t> 4R</a:t>
                      </a:r>
                      <a:r>
                        <a:rPr lang="en-US" sz="1200" b="1" i="0" cap="small" dirty="0">
                          <a:latin typeface="Times New Roman"/>
                          <a:ea typeface="Cambria"/>
                          <a:cs typeface="Times New Roman"/>
                        </a:rPr>
                        <a:t> – (0.0227 ± 0.0073),</a:t>
                      </a:r>
                    </a:p>
                    <a:p>
                      <a:pPr algn="ctr">
                        <a:spcBef>
                          <a:spcPts val="10"/>
                        </a:spcBef>
                        <a:spcAft>
                          <a:spcPts val="10"/>
                        </a:spcAft>
                      </a:pPr>
                      <a:r>
                        <a:rPr lang="en-US" sz="1200" b="1" i="0" cap="small" dirty="0" err="1">
                          <a:latin typeface="Times New Roman"/>
                          <a:ea typeface="Cambria"/>
                          <a:cs typeface="Times New Roman"/>
                        </a:rPr>
                        <a:t>r</a:t>
                      </a:r>
                      <a:r>
                        <a:rPr lang="en-US" sz="1200" b="1" i="0" cap="small" dirty="0">
                          <a:latin typeface="Times New Roman"/>
                          <a:ea typeface="Cambria"/>
                          <a:cs typeface="Times New Roman"/>
                        </a:rPr>
                        <a:t> = 0.9990</a:t>
                      </a: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0.11 </a:t>
                      </a:r>
                      <a:r>
                        <a:rPr lang="en-US" sz="1200" b="1" i="0" cap="small">
                          <a:latin typeface="Cambria"/>
                          <a:ea typeface="Cambria"/>
                          <a:cs typeface="Times New Roman"/>
                          <a:sym typeface="Symbol"/>
                        </a:rPr>
                        <a:t></a:t>
                      </a:r>
                      <a:r>
                        <a:rPr lang="en-US" sz="1200" b="1" i="0" cap="small">
                          <a:latin typeface="Times New Roman"/>
                          <a:ea typeface="Cambria"/>
                          <a:cs typeface="Times New Roman"/>
                        </a:rPr>
                        <a:t> 10</a:t>
                      </a:r>
                      <a:r>
                        <a:rPr lang="en-US" sz="1200" b="1" i="0" cap="small" baseline="30000">
                          <a:latin typeface="Times New Roman"/>
                          <a:ea typeface="Cambria"/>
                          <a:cs typeface="Times New Roman"/>
                        </a:rPr>
                        <a:t>-6</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0.36 </a:t>
                      </a:r>
                      <a:r>
                        <a:rPr lang="en-US" sz="1200" b="1" i="0" cap="small">
                          <a:latin typeface="Cambria"/>
                          <a:ea typeface="Cambria"/>
                          <a:cs typeface="Times New Roman"/>
                          <a:sym typeface="Symbol"/>
                        </a:rPr>
                        <a:t></a:t>
                      </a:r>
                      <a:r>
                        <a:rPr lang="en-US" sz="1200" b="1" i="0" cap="small">
                          <a:latin typeface="Times New Roman"/>
                          <a:ea typeface="Cambria"/>
                          <a:cs typeface="Times New Roman"/>
                        </a:rPr>
                        <a:t> 10</a:t>
                      </a:r>
                      <a:r>
                        <a:rPr lang="en-US" sz="1200" b="1" i="0" cap="small" baseline="30000">
                          <a:latin typeface="Times New Roman"/>
                          <a:ea typeface="Cambria"/>
                          <a:cs typeface="Times New Roman"/>
                        </a:rPr>
                        <a:t>-6</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1.00</a:t>
                      </a:r>
                    </a:p>
                  </a:txBody>
                  <a:tcPr marL="68580" marR="68580" marT="0" marB="0" anchor="ctr"/>
                </a:tc>
              </a:tr>
              <a:tr h="792104">
                <a:tc>
                  <a:txBody>
                    <a:bodyPr/>
                    <a:lstStyle/>
                    <a:p>
                      <a:pPr algn="ctr">
                        <a:spcBef>
                          <a:spcPts val="10"/>
                        </a:spcBef>
                        <a:spcAft>
                          <a:spcPts val="10"/>
                        </a:spcAft>
                      </a:pPr>
                      <a:r>
                        <a:rPr lang="en-US" sz="1200" b="1" i="0" cap="small">
                          <a:latin typeface="Times New Roman"/>
                          <a:ea typeface="Cambria"/>
                          <a:cs typeface="Times New Roman"/>
                        </a:rPr>
                        <a:t>Tartrazine</a:t>
                      </a:r>
                    </a:p>
                    <a:p>
                      <a:pPr algn="ctr">
                        <a:spcBef>
                          <a:spcPts val="10"/>
                        </a:spcBef>
                        <a:spcAft>
                          <a:spcPts val="10"/>
                        </a:spcAft>
                      </a:pPr>
                      <a:r>
                        <a:rPr lang="en-US" sz="1200" b="1" i="0" cap="small">
                          <a:latin typeface="Times New Roman"/>
                          <a:ea typeface="Cambria"/>
                          <a:cs typeface="Times New Roman"/>
                        </a:rPr>
                        <a:t>(E102)</a:t>
                      </a: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1.34 </a:t>
                      </a:r>
                      <a:r>
                        <a:rPr lang="en-US" sz="1200" b="1" i="0" cap="small" dirty="0" err="1">
                          <a:latin typeface="Cambria"/>
                          <a:ea typeface="Cambria"/>
                          <a:cs typeface="Times New Roman"/>
                          <a:sym typeface="Symbol"/>
                        </a:rPr>
                        <a:t></a:t>
                      </a:r>
                      <a:r>
                        <a:rPr lang="en-US" sz="1200" b="1" i="0" cap="small" dirty="0">
                          <a:latin typeface="Times New Roman"/>
                          <a:ea typeface="Cambria"/>
                          <a:cs typeface="Times New Roman"/>
                        </a:rPr>
                        <a:t> 10</a:t>
                      </a:r>
                      <a:r>
                        <a:rPr lang="en-US" sz="1200" b="1" i="0" cap="small" baseline="30000" dirty="0">
                          <a:latin typeface="Times New Roman"/>
                          <a:ea typeface="Cambria"/>
                          <a:cs typeface="Times New Roman"/>
                        </a:rPr>
                        <a:t>4</a:t>
                      </a:r>
                      <a:endParaRPr lang="en-US" sz="1200" b="1" i="0" cap="small" dirty="0">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0.58 – 4.64</a:t>
                      </a: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A= (1.34 ± 0.12) × 10</a:t>
                      </a:r>
                      <a:r>
                        <a:rPr lang="en-US" sz="1200" b="1" i="0" cap="small" baseline="30000" dirty="0">
                          <a:latin typeface="Times New Roman"/>
                          <a:ea typeface="Cambria"/>
                          <a:cs typeface="Times New Roman"/>
                        </a:rPr>
                        <a:t>4</a:t>
                      </a:r>
                      <a:r>
                        <a:rPr lang="en-US" sz="1200" b="1" i="0" cap="small" dirty="0">
                          <a:latin typeface="Times New Roman"/>
                          <a:ea typeface="Cambria"/>
                          <a:cs typeface="Times New Roman"/>
                        </a:rPr>
                        <a:t>  × </a:t>
                      </a:r>
                      <a:r>
                        <a:rPr lang="en-US" sz="1200" b="1" i="0" cap="small" dirty="0" err="1">
                          <a:latin typeface="Times New Roman"/>
                          <a:ea typeface="Cambria"/>
                          <a:cs typeface="Times New Roman"/>
                        </a:rPr>
                        <a:t>C</a:t>
                      </a:r>
                      <a:r>
                        <a:rPr lang="en-US" sz="1200" b="1" i="0" cap="small" baseline="-25000" dirty="0" err="1">
                          <a:latin typeface="Times New Roman"/>
                          <a:ea typeface="Cambria"/>
                          <a:cs typeface="Times New Roman"/>
                        </a:rPr>
                        <a:t>Tartrazine</a:t>
                      </a:r>
                      <a:r>
                        <a:rPr lang="en-US" sz="1200" b="1" i="0" cap="small" dirty="0">
                          <a:latin typeface="Times New Roman"/>
                          <a:ea typeface="Cambria"/>
                          <a:cs typeface="Times New Roman"/>
                        </a:rPr>
                        <a:t>– (0.0060 ± 0.0003),</a:t>
                      </a:r>
                    </a:p>
                    <a:p>
                      <a:pPr algn="ctr">
                        <a:spcBef>
                          <a:spcPts val="10"/>
                        </a:spcBef>
                        <a:spcAft>
                          <a:spcPts val="10"/>
                        </a:spcAft>
                      </a:pPr>
                      <a:r>
                        <a:rPr lang="en-US" sz="1200" b="1" i="0" cap="small" dirty="0" err="1">
                          <a:latin typeface="Times New Roman"/>
                          <a:ea typeface="Cambria"/>
                          <a:cs typeface="Times New Roman"/>
                        </a:rPr>
                        <a:t>r</a:t>
                      </a:r>
                      <a:r>
                        <a:rPr lang="en-US" sz="1200" b="1" i="0" cap="small" dirty="0">
                          <a:latin typeface="Times New Roman"/>
                          <a:ea typeface="Cambria"/>
                          <a:cs typeface="Times New Roman"/>
                        </a:rPr>
                        <a:t> = 0.9945</a:t>
                      </a: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1.48 </a:t>
                      </a:r>
                      <a:r>
                        <a:rPr lang="en-US" sz="1200" b="1" i="0" cap="small">
                          <a:latin typeface="Cambria"/>
                          <a:ea typeface="Cambria"/>
                          <a:cs typeface="Times New Roman"/>
                          <a:sym typeface="Symbol"/>
                        </a:rPr>
                        <a:t></a:t>
                      </a:r>
                      <a:r>
                        <a:rPr lang="en-US" sz="1200" b="1" i="0" cap="small">
                          <a:latin typeface="Times New Roman"/>
                          <a:ea typeface="Cambria"/>
                          <a:cs typeface="Times New Roman"/>
                        </a:rPr>
                        <a:t> 10</a:t>
                      </a:r>
                      <a:r>
                        <a:rPr lang="en-US" sz="1200" b="1" i="0" cap="small" baseline="30000">
                          <a:latin typeface="Times New Roman"/>
                          <a:ea typeface="Cambria"/>
                          <a:cs typeface="Times New Roman"/>
                        </a:rPr>
                        <a:t>-6</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4.93 </a:t>
                      </a:r>
                      <a:r>
                        <a:rPr lang="en-US" sz="1200" b="1" i="0" cap="small">
                          <a:latin typeface="Cambria"/>
                          <a:ea typeface="Cambria"/>
                          <a:cs typeface="Times New Roman"/>
                          <a:sym typeface="Symbol"/>
                        </a:rPr>
                        <a:t></a:t>
                      </a:r>
                      <a:r>
                        <a:rPr lang="en-US" sz="1200" b="1" i="0" cap="small">
                          <a:latin typeface="Times New Roman"/>
                          <a:ea typeface="Cambria"/>
                          <a:cs typeface="Times New Roman"/>
                        </a:rPr>
                        <a:t> 10</a:t>
                      </a:r>
                      <a:r>
                        <a:rPr lang="en-US" sz="1200" b="1" i="0" cap="small" baseline="30000">
                          <a:latin typeface="Times New Roman"/>
                          <a:ea typeface="Cambria"/>
                          <a:cs typeface="Times New Roman"/>
                        </a:rPr>
                        <a:t>-6</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0.60</a:t>
                      </a:r>
                    </a:p>
                  </a:txBody>
                  <a:tcPr marL="68580" marR="68580" marT="0" marB="0" anchor="ctr"/>
                </a:tc>
              </a:tr>
              <a:tr h="792104">
                <a:tc>
                  <a:txBody>
                    <a:bodyPr/>
                    <a:lstStyle/>
                    <a:p>
                      <a:pPr algn="ctr">
                        <a:spcBef>
                          <a:spcPts val="10"/>
                        </a:spcBef>
                        <a:spcAft>
                          <a:spcPts val="10"/>
                        </a:spcAft>
                      </a:pPr>
                      <a:r>
                        <a:rPr lang="en-US" sz="1200" b="1" i="0" cap="small">
                          <a:latin typeface="Times New Roman"/>
                          <a:ea typeface="Cambria"/>
                          <a:cs typeface="Times New Roman"/>
                        </a:rPr>
                        <a:t>Erythrosine</a:t>
                      </a:r>
                    </a:p>
                    <a:p>
                      <a:pPr algn="ctr">
                        <a:spcBef>
                          <a:spcPts val="10"/>
                        </a:spcBef>
                        <a:spcAft>
                          <a:spcPts val="10"/>
                        </a:spcAft>
                      </a:pPr>
                      <a:r>
                        <a:rPr lang="en-US" sz="1200" b="1" i="0" cap="small">
                          <a:latin typeface="Times New Roman"/>
                          <a:ea typeface="Cambria"/>
                          <a:cs typeface="Times New Roman"/>
                        </a:rPr>
                        <a:t>(E127)</a:t>
                      </a: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5.20 </a:t>
                      </a:r>
                      <a:r>
                        <a:rPr lang="en-US" sz="1200" b="1" i="0" cap="small">
                          <a:latin typeface="Cambria"/>
                          <a:ea typeface="Cambria"/>
                          <a:cs typeface="Times New Roman"/>
                          <a:sym typeface="Symbol"/>
                        </a:rPr>
                        <a:t></a:t>
                      </a:r>
                      <a:r>
                        <a:rPr lang="en-US" sz="1200" b="1" i="0" cap="small">
                          <a:latin typeface="Times New Roman"/>
                          <a:ea typeface="Cambria"/>
                          <a:cs typeface="Times New Roman"/>
                        </a:rPr>
                        <a:t> 10</a:t>
                      </a:r>
                      <a:r>
                        <a:rPr lang="en-US" sz="1200" b="1" i="0" cap="small" baseline="30000">
                          <a:latin typeface="Times New Roman"/>
                          <a:ea typeface="Cambria"/>
                          <a:cs typeface="Times New Roman"/>
                        </a:rPr>
                        <a:t>3</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0.10 – 0.38</a:t>
                      </a: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A= (5.20 ± 0.31) × 10</a:t>
                      </a:r>
                      <a:r>
                        <a:rPr lang="en-US" sz="1200" b="1" i="0" cap="small" baseline="30000" dirty="0">
                          <a:latin typeface="Times New Roman"/>
                          <a:ea typeface="Cambria"/>
                          <a:cs typeface="Times New Roman"/>
                        </a:rPr>
                        <a:t>3</a:t>
                      </a:r>
                      <a:r>
                        <a:rPr lang="en-US" sz="1200" b="1" i="0" cap="small" dirty="0">
                          <a:latin typeface="Times New Roman"/>
                          <a:ea typeface="Cambria"/>
                          <a:cs typeface="Times New Roman"/>
                        </a:rPr>
                        <a:t>  × </a:t>
                      </a:r>
                      <a:r>
                        <a:rPr lang="en-US" sz="1200" b="1" i="0" cap="small" dirty="0" err="1">
                          <a:latin typeface="Times New Roman"/>
                          <a:ea typeface="Cambria"/>
                          <a:cs typeface="Times New Roman"/>
                        </a:rPr>
                        <a:t>C</a:t>
                      </a:r>
                      <a:r>
                        <a:rPr lang="en-US" sz="1200" b="1" i="0" cap="small" baseline="-25000" dirty="0" err="1">
                          <a:latin typeface="Times New Roman"/>
                          <a:ea typeface="Cambria"/>
                          <a:cs typeface="Times New Roman"/>
                        </a:rPr>
                        <a:t>erythrosıne</a:t>
                      </a:r>
                      <a:r>
                        <a:rPr lang="en-US" sz="1200" b="1" i="0" cap="small" dirty="0">
                          <a:latin typeface="Times New Roman"/>
                          <a:ea typeface="Cambria"/>
                          <a:cs typeface="Times New Roman"/>
                        </a:rPr>
                        <a:t> + (0.0087 ± 0.0020),</a:t>
                      </a:r>
                    </a:p>
                    <a:p>
                      <a:pPr algn="ctr">
                        <a:spcBef>
                          <a:spcPts val="10"/>
                        </a:spcBef>
                        <a:spcAft>
                          <a:spcPts val="10"/>
                        </a:spcAft>
                      </a:pPr>
                      <a:r>
                        <a:rPr lang="en-US" sz="1200" b="1" i="0" cap="small" dirty="0" err="1">
                          <a:latin typeface="Times New Roman"/>
                          <a:ea typeface="Cambria"/>
                          <a:cs typeface="Times New Roman"/>
                        </a:rPr>
                        <a:t>r</a:t>
                      </a:r>
                      <a:r>
                        <a:rPr lang="en-US" sz="1200" b="1" i="0" cap="small" dirty="0">
                          <a:latin typeface="Times New Roman"/>
                          <a:ea typeface="Cambria"/>
                          <a:cs typeface="Times New Roman"/>
                        </a:rPr>
                        <a:t> = 0.9996</a:t>
                      </a: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0.21 </a:t>
                      </a:r>
                      <a:r>
                        <a:rPr lang="en-US" sz="1200" b="1" i="0" cap="small">
                          <a:latin typeface="Cambria"/>
                          <a:ea typeface="Cambria"/>
                          <a:cs typeface="Times New Roman"/>
                          <a:sym typeface="Symbol"/>
                        </a:rPr>
                        <a:t></a:t>
                      </a:r>
                      <a:r>
                        <a:rPr lang="en-US" sz="1200" b="1" i="0" cap="small">
                          <a:latin typeface="Times New Roman"/>
                          <a:ea typeface="Cambria"/>
                          <a:cs typeface="Times New Roman"/>
                        </a:rPr>
                        <a:t> 10</a:t>
                      </a:r>
                      <a:r>
                        <a:rPr lang="en-US" sz="1200" b="1" i="0" cap="small" baseline="30000">
                          <a:latin typeface="Times New Roman"/>
                          <a:ea typeface="Cambria"/>
                          <a:cs typeface="Times New Roman"/>
                        </a:rPr>
                        <a:t>-6</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0.70 </a:t>
                      </a:r>
                      <a:r>
                        <a:rPr lang="en-US" sz="1200" b="1" i="0" cap="small">
                          <a:latin typeface="Cambria"/>
                          <a:ea typeface="Cambria"/>
                          <a:cs typeface="Times New Roman"/>
                          <a:sym typeface="Symbol"/>
                        </a:rPr>
                        <a:t></a:t>
                      </a:r>
                      <a:r>
                        <a:rPr lang="en-US" sz="1200" b="1" i="0" cap="small">
                          <a:latin typeface="Times New Roman"/>
                          <a:ea typeface="Cambria"/>
                          <a:cs typeface="Times New Roman"/>
                        </a:rPr>
                        <a:t> 10</a:t>
                      </a:r>
                      <a:r>
                        <a:rPr lang="en-US" sz="1200" b="1" i="0" cap="small" baseline="30000">
                          <a:latin typeface="Times New Roman"/>
                          <a:ea typeface="Cambria"/>
                          <a:cs typeface="Times New Roman"/>
                        </a:rPr>
                        <a:t>-6</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2.32</a:t>
                      </a:r>
                    </a:p>
                  </a:txBody>
                  <a:tcPr marL="68580" marR="68580" marT="0" marB="0" anchor="ctr"/>
                </a:tc>
              </a:tr>
              <a:tr h="792104">
                <a:tc>
                  <a:txBody>
                    <a:bodyPr/>
                    <a:lstStyle/>
                    <a:p>
                      <a:pPr algn="ctr">
                        <a:spcBef>
                          <a:spcPts val="10"/>
                        </a:spcBef>
                        <a:spcAft>
                          <a:spcPts val="10"/>
                        </a:spcAft>
                      </a:pPr>
                      <a:r>
                        <a:rPr lang="en-US" sz="1200" b="1" i="0" cap="small">
                          <a:latin typeface="Times New Roman"/>
                          <a:ea typeface="Cambria"/>
                          <a:cs typeface="Times New Roman"/>
                        </a:rPr>
                        <a:t>Sunset Yellow</a:t>
                      </a:r>
                    </a:p>
                    <a:p>
                      <a:pPr algn="ctr">
                        <a:spcBef>
                          <a:spcPts val="10"/>
                        </a:spcBef>
                        <a:spcAft>
                          <a:spcPts val="10"/>
                        </a:spcAft>
                      </a:pPr>
                      <a:r>
                        <a:rPr lang="en-US" sz="1200" b="1" i="0" cap="small">
                          <a:latin typeface="Times New Roman"/>
                          <a:ea typeface="Cambria"/>
                          <a:cs typeface="Times New Roman"/>
                        </a:rPr>
                        <a:t>(E110) </a:t>
                      </a: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1.49 </a:t>
                      </a:r>
                      <a:r>
                        <a:rPr lang="en-US" sz="1200" b="1" i="0" cap="small" dirty="0" err="1">
                          <a:latin typeface="Cambria"/>
                          <a:ea typeface="Cambria"/>
                          <a:cs typeface="Times New Roman"/>
                          <a:sym typeface="Symbol"/>
                        </a:rPr>
                        <a:t></a:t>
                      </a:r>
                      <a:r>
                        <a:rPr lang="en-US" sz="1200" b="1" i="0" cap="small" dirty="0">
                          <a:latin typeface="Times New Roman"/>
                          <a:ea typeface="Cambria"/>
                          <a:cs typeface="Times New Roman"/>
                        </a:rPr>
                        <a:t> 10</a:t>
                      </a:r>
                      <a:r>
                        <a:rPr lang="en-US" sz="1200" b="1" i="0" cap="small" baseline="30000" dirty="0">
                          <a:latin typeface="Times New Roman"/>
                          <a:ea typeface="Cambria"/>
                          <a:cs typeface="Times New Roman"/>
                        </a:rPr>
                        <a:t>4</a:t>
                      </a:r>
                      <a:endParaRPr lang="en-US" sz="1200" b="1" i="0" cap="small" dirty="0">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0.56 – 4.74</a:t>
                      </a: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A= (1.49 ± 0.06) × 10</a:t>
                      </a:r>
                      <a:r>
                        <a:rPr lang="en-US" sz="1200" b="1" i="0" cap="small" baseline="30000" dirty="0">
                          <a:latin typeface="Times New Roman"/>
                          <a:ea typeface="Cambria"/>
                          <a:cs typeface="Times New Roman"/>
                        </a:rPr>
                        <a:t>4</a:t>
                      </a:r>
                      <a:r>
                        <a:rPr lang="en-US" sz="1200" b="1" i="0" cap="small" dirty="0">
                          <a:latin typeface="Times New Roman"/>
                          <a:ea typeface="Cambria"/>
                          <a:cs typeface="Times New Roman"/>
                        </a:rPr>
                        <a:t>  × </a:t>
                      </a:r>
                      <a:r>
                        <a:rPr lang="en-US" sz="1200" b="1" i="0" cap="small" dirty="0" err="1">
                          <a:latin typeface="Times New Roman"/>
                          <a:ea typeface="Cambria"/>
                          <a:cs typeface="Times New Roman"/>
                        </a:rPr>
                        <a:t>C</a:t>
                      </a:r>
                      <a:r>
                        <a:rPr lang="en-US" sz="1200" b="1" i="0" cap="small" baseline="-25000" dirty="0" err="1">
                          <a:latin typeface="Times New Roman"/>
                          <a:ea typeface="Cambria"/>
                          <a:cs typeface="Times New Roman"/>
                        </a:rPr>
                        <a:t>Sunsetyellow</a:t>
                      </a:r>
                      <a:r>
                        <a:rPr lang="en-US" sz="1200" b="1" i="0" cap="small" dirty="0">
                          <a:latin typeface="Times New Roman"/>
                          <a:ea typeface="Cambria"/>
                          <a:cs typeface="Times New Roman"/>
                        </a:rPr>
                        <a:t> + (0.0151 ± 0.0041),</a:t>
                      </a:r>
                    </a:p>
                    <a:p>
                      <a:pPr algn="ctr">
                        <a:spcBef>
                          <a:spcPts val="10"/>
                        </a:spcBef>
                        <a:spcAft>
                          <a:spcPts val="10"/>
                        </a:spcAft>
                      </a:pPr>
                      <a:r>
                        <a:rPr lang="en-US" sz="1200" b="1" i="0" cap="small" dirty="0" err="1">
                          <a:latin typeface="Times New Roman"/>
                          <a:ea typeface="Cambria"/>
                          <a:cs typeface="Times New Roman"/>
                        </a:rPr>
                        <a:t>r</a:t>
                      </a:r>
                      <a:r>
                        <a:rPr lang="en-US" sz="1200" b="1" i="0" cap="small" dirty="0">
                          <a:latin typeface="Times New Roman"/>
                          <a:ea typeface="Cambria"/>
                          <a:cs typeface="Times New Roman"/>
                        </a:rPr>
                        <a:t> = 0.9996</a:t>
                      </a: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1.80 </a:t>
                      </a:r>
                      <a:r>
                        <a:rPr lang="en-US" sz="1200" b="1" i="0" cap="small">
                          <a:latin typeface="Cambria"/>
                          <a:ea typeface="Cambria"/>
                          <a:cs typeface="Times New Roman"/>
                          <a:sym typeface="Symbol"/>
                        </a:rPr>
                        <a:t></a:t>
                      </a:r>
                      <a:r>
                        <a:rPr lang="en-US" sz="1200" b="1" i="0" cap="small">
                          <a:latin typeface="Times New Roman"/>
                          <a:ea typeface="Cambria"/>
                          <a:cs typeface="Times New Roman"/>
                        </a:rPr>
                        <a:t> 10</a:t>
                      </a:r>
                      <a:r>
                        <a:rPr lang="en-US" sz="1200" b="1" i="0" cap="small" baseline="30000">
                          <a:latin typeface="Times New Roman"/>
                          <a:ea typeface="Cambria"/>
                          <a:cs typeface="Times New Roman"/>
                        </a:rPr>
                        <a:t>-6</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6.00 </a:t>
                      </a:r>
                      <a:r>
                        <a:rPr lang="en-US" sz="1200" b="1" i="0" cap="small">
                          <a:latin typeface="Cambria"/>
                          <a:ea typeface="Cambria"/>
                          <a:cs typeface="Times New Roman"/>
                          <a:sym typeface="Symbol"/>
                        </a:rPr>
                        <a:t></a:t>
                      </a:r>
                      <a:r>
                        <a:rPr lang="en-US" sz="1200" b="1" i="0" cap="small">
                          <a:latin typeface="Times New Roman"/>
                          <a:ea typeface="Cambria"/>
                          <a:cs typeface="Times New Roman"/>
                        </a:rPr>
                        <a:t> 10</a:t>
                      </a:r>
                      <a:r>
                        <a:rPr lang="en-US" sz="1200" b="1" i="0" cap="small" baseline="30000">
                          <a:latin typeface="Times New Roman"/>
                          <a:ea typeface="Cambria"/>
                          <a:cs typeface="Times New Roman"/>
                        </a:rPr>
                        <a:t>-6</a:t>
                      </a:r>
                      <a:endParaRPr lang="en-US" sz="1200" b="1" i="0" cap="small">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0.67</a:t>
                      </a:r>
                    </a:p>
                  </a:txBody>
                  <a:tcPr marL="68580" marR="68580" marT="0" marB="0" anchor="ctr"/>
                </a:tc>
              </a:tr>
              <a:tr h="792104">
                <a:tc>
                  <a:txBody>
                    <a:bodyPr/>
                    <a:lstStyle/>
                    <a:p>
                      <a:pPr algn="ctr">
                        <a:spcBef>
                          <a:spcPts val="10"/>
                        </a:spcBef>
                        <a:spcAft>
                          <a:spcPts val="10"/>
                        </a:spcAft>
                      </a:pPr>
                      <a:r>
                        <a:rPr lang="en-US" sz="1200" b="1" i="0" cap="small">
                          <a:latin typeface="Times New Roman"/>
                          <a:ea typeface="Cambria"/>
                          <a:cs typeface="Times New Roman"/>
                        </a:rPr>
                        <a:t>Indigo carmine</a:t>
                      </a:r>
                    </a:p>
                    <a:p>
                      <a:pPr algn="ctr">
                        <a:spcBef>
                          <a:spcPts val="10"/>
                        </a:spcBef>
                        <a:spcAft>
                          <a:spcPts val="10"/>
                        </a:spcAft>
                      </a:pPr>
                      <a:r>
                        <a:rPr lang="en-US" sz="1200" b="1" i="0" cap="small">
                          <a:latin typeface="Times New Roman"/>
                          <a:ea typeface="Cambria"/>
                          <a:cs typeface="Times New Roman"/>
                        </a:rPr>
                        <a:t>(E132)</a:t>
                      </a: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1.03 </a:t>
                      </a:r>
                      <a:r>
                        <a:rPr lang="en-US" sz="1200" b="1" i="0" cap="small" dirty="0" err="1">
                          <a:latin typeface="Cambria"/>
                          <a:ea typeface="Cambria"/>
                          <a:cs typeface="Times New Roman"/>
                          <a:sym typeface="Symbol"/>
                        </a:rPr>
                        <a:t></a:t>
                      </a:r>
                      <a:r>
                        <a:rPr lang="en-US" sz="1200" b="1" i="0" cap="small" dirty="0">
                          <a:latin typeface="Times New Roman"/>
                          <a:ea typeface="Cambria"/>
                          <a:cs typeface="Times New Roman"/>
                        </a:rPr>
                        <a:t> 10</a:t>
                      </a:r>
                      <a:r>
                        <a:rPr lang="en-US" sz="1200" b="1" i="0" cap="small" baseline="30000" dirty="0">
                          <a:latin typeface="Times New Roman"/>
                          <a:ea typeface="Cambria"/>
                          <a:cs typeface="Times New Roman"/>
                        </a:rPr>
                        <a:t>4</a:t>
                      </a:r>
                      <a:endParaRPr lang="en-US" sz="1200" b="1" i="0" cap="small" dirty="0">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0.11 – 0.91</a:t>
                      </a:r>
                    </a:p>
                  </a:txBody>
                  <a:tcPr marL="68580" marR="68580" marT="0" marB="0" anchor="ctr"/>
                </a:tc>
                <a:tc>
                  <a:txBody>
                    <a:bodyPr/>
                    <a:lstStyle/>
                    <a:p>
                      <a:pPr algn="ctr">
                        <a:spcBef>
                          <a:spcPts val="10"/>
                        </a:spcBef>
                        <a:spcAft>
                          <a:spcPts val="10"/>
                        </a:spcAft>
                      </a:pPr>
                      <a:r>
                        <a:rPr lang="en-US" sz="1200" b="1" i="0" cap="small">
                          <a:latin typeface="Times New Roman"/>
                          <a:ea typeface="Cambria"/>
                          <a:cs typeface="Times New Roman"/>
                        </a:rPr>
                        <a:t>A= (1.03 ± 0.11) × 10</a:t>
                      </a:r>
                      <a:r>
                        <a:rPr lang="en-US" sz="1200" b="1" i="0" cap="small" baseline="30000">
                          <a:latin typeface="Times New Roman"/>
                          <a:ea typeface="Cambria"/>
                          <a:cs typeface="Times New Roman"/>
                        </a:rPr>
                        <a:t>4</a:t>
                      </a:r>
                      <a:r>
                        <a:rPr lang="en-US" sz="1200" b="1" i="0" cap="small">
                          <a:latin typeface="Times New Roman"/>
                          <a:ea typeface="Cambria"/>
                          <a:cs typeface="Times New Roman"/>
                        </a:rPr>
                        <a:t>  × C</a:t>
                      </a:r>
                      <a:r>
                        <a:rPr lang="en-US" sz="1200" b="1" i="0" cap="small" baseline="-25000">
                          <a:latin typeface="Times New Roman"/>
                          <a:ea typeface="Cambria"/>
                          <a:cs typeface="Times New Roman"/>
                        </a:rPr>
                        <a:t>ındigocarmıneo</a:t>
                      </a:r>
                      <a:endParaRPr lang="en-US" sz="1200" b="1" i="0" cap="small">
                        <a:latin typeface="Times New Roman"/>
                        <a:ea typeface="Cambria"/>
                        <a:cs typeface="Times New Roman"/>
                      </a:endParaRPr>
                    </a:p>
                    <a:p>
                      <a:pPr algn="ctr">
                        <a:spcBef>
                          <a:spcPts val="10"/>
                        </a:spcBef>
                        <a:spcAft>
                          <a:spcPts val="10"/>
                        </a:spcAft>
                      </a:pPr>
                      <a:r>
                        <a:rPr lang="en-US" sz="1200" b="1" i="0" cap="small">
                          <a:latin typeface="Times New Roman"/>
                          <a:ea typeface="Cambria"/>
                          <a:cs typeface="Times New Roman"/>
                        </a:rPr>
                        <a:t> + (0.0829 ± 0.0588),</a:t>
                      </a:r>
                    </a:p>
                    <a:p>
                      <a:pPr algn="ctr">
                        <a:spcBef>
                          <a:spcPts val="10"/>
                        </a:spcBef>
                        <a:spcAft>
                          <a:spcPts val="10"/>
                        </a:spcAft>
                      </a:pPr>
                      <a:r>
                        <a:rPr lang="en-US" sz="1200" b="1" i="0" cap="small">
                          <a:latin typeface="Times New Roman"/>
                          <a:ea typeface="Cambria"/>
                          <a:cs typeface="Times New Roman"/>
                        </a:rPr>
                        <a:t>r = 0.9912</a:t>
                      </a: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1.91 </a:t>
                      </a:r>
                      <a:r>
                        <a:rPr lang="en-US" sz="1200" b="1" i="0" cap="small" dirty="0" err="1">
                          <a:latin typeface="Cambria"/>
                          <a:ea typeface="Cambria"/>
                          <a:cs typeface="Times New Roman"/>
                          <a:sym typeface="Symbol"/>
                        </a:rPr>
                        <a:t></a:t>
                      </a:r>
                      <a:r>
                        <a:rPr lang="en-US" sz="1200" b="1" i="0" cap="small" dirty="0">
                          <a:latin typeface="Times New Roman"/>
                          <a:ea typeface="Cambria"/>
                          <a:cs typeface="Times New Roman"/>
                        </a:rPr>
                        <a:t> 10</a:t>
                      </a:r>
                      <a:r>
                        <a:rPr lang="en-US" sz="1200" b="1" i="0" cap="small" baseline="30000" dirty="0">
                          <a:latin typeface="Times New Roman"/>
                          <a:ea typeface="Cambria"/>
                          <a:cs typeface="Times New Roman"/>
                        </a:rPr>
                        <a:t>-6</a:t>
                      </a:r>
                      <a:endParaRPr lang="en-US" sz="1200" b="1" i="0" cap="small" dirty="0">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6.38 </a:t>
                      </a:r>
                      <a:r>
                        <a:rPr lang="en-US" sz="1200" b="1" i="0" cap="small" dirty="0" err="1">
                          <a:latin typeface="Cambria"/>
                          <a:ea typeface="Cambria"/>
                          <a:cs typeface="Times New Roman"/>
                          <a:sym typeface="Symbol"/>
                        </a:rPr>
                        <a:t></a:t>
                      </a:r>
                      <a:r>
                        <a:rPr lang="en-US" sz="1200" b="1" i="0" cap="small" dirty="0">
                          <a:latin typeface="Times New Roman"/>
                          <a:ea typeface="Cambria"/>
                          <a:cs typeface="Times New Roman"/>
                        </a:rPr>
                        <a:t> 10</a:t>
                      </a:r>
                      <a:r>
                        <a:rPr lang="en-US" sz="1200" b="1" i="0" cap="small" baseline="30000" dirty="0">
                          <a:latin typeface="Times New Roman"/>
                          <a:ea typeface="Cambria"/>
                          <a:cs typeface="Times New Roman"/>
                        </a:rPr>
                        <a:t>-6</a:t>
                      </a:r>
                      <a:endParaRPr lang="en-US" sz="1200" b="1" i="0" cap="small" dirty="0">
                        <a:latin typeface="Times New Roman"/>
                        <a:ea typeface="Cambria"/>
                        <a:cs typeface="Times New Roman"/>
                      </a:endParaRPr>
                    </a:p>
                  </a:txBody>
                  <a:tcPr marL="68580" marR="68580" marT="0" marB="0" anchor="ctr"/>
                </a:tc>
                <a:tc>
                  <a:txBody>
                    <a:bodyPr/>
                    <a:lstStyle/>
                    <a:p>
                      <a:pPr algn="ctr">
                        <a:spcBef>
                          <a:spcPts val="10"/>
                        </a:spcBef>
                        <a:spcAft>
                          <a:spcPts val="10"/>
                        </a:spcAft>
                      </a:pPr>
                      <a:r>
                        <a:rPr lang="en-US" sz="1200" b="1" i="0" cap="small" dirty="0">
                          <a:latin typeface="Times New Roman"/>
                          <a:ea typeface="Cambria"/>
                          <a:cs typeface="Times New Roman"/>
                        </a:rPr>
                        <a:t>0.46</a:t>
                      </a:r>
                    </a:p>
                  </a:txBody>
                  <a:tcPr marL="68580" marR="68580" marT="0" marB="0" anchor="ct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02650"/>
            <a:ext cx="7556313" cy="1116106"/>
          </a:xfrm>
        </p:spPr>
        <p:txBody>
          <a:bodyPr/>
          <a:lstStyle/>
          <a:p>
            <a:r>
              <a:rPr lang="en-US" dirty="0" smtClean="0"/>
              <a:t>Results</a:t>
            </a:r>
            <a:br>
              <a:rPr lang="en-US" dirty="0" smtClean="0"/>
            </a:br>
            <a:r>
              <a:rPr lang="en-US" sz="2200" dirty="0" smtClean="0"/>
              <a:t>CUPRAC Assay of Total Antioxidant Capacity Applied to the Determination of Synthetic Food Colorants </a:t>
            </a:r>
            <a:endParaRPr lang="en-US" sz="2200" dirty="0"/>
          </a:p>
        </p:txBody>
      </p:sp>
      <p:sp>
        <p:nvSpPr>
          <p:cNvPr id="7" name="Rectangle 6"/>
          <p:cNvSpPr/>
          <p:nvPr/>
        </p:nvSpPr>
        <p:spPr>
          <a:xfrm>
            <a:off x="3069987" y="3613666"/>
            <a:ext cx="1414213" cy="369332"/>
          </a:xfrm>
          <a:prstGeom prst="rect">
            <a:avLst/>
          </a:prstGeom>
        </p:spPr>
        <p:txBody>
          <a:bodyPr wrap="none">
            <a:spAutoFit/>
          </a:bodyPr>
          <a:lstStyle/>
          <a:p>
            <a:r>
              <a:rPr lang="tr-TR" dirty="0" smtClean="0"/>
              <a:t> </a:t>
            </a:r>
            <a:r>
              <a:rPr lang="tr-TR" sz="1000" dirty="0" smtClean="0"/>
              <a:t>C</a:t>
            </a:r>
            <a:r>
              <a:rPr lang="tr-TR" sz="1000" baseline="-25000" dirty="0" smtClean="0"/>
              <a:t>tartrazin</a:t>
            </a:r>
            <a:r>
              <a:rPr lang="tr-TR" sz="1000" dirty="0" smtClean="0">
                <a:sym typeface="Symbol"/>
              </a:rPr>
              <a:t></a:t>
            </a:r>
            <a:r>
              <a:rPr lang="tr-TR" sz="1000" dirty="0" smtClean="0"/>
              <a:t>10</a:t>
            </a:r>
            <a:r>
              <a:rPr lang="tr-TR" sz="1000" baseline="30000" dirty="0" smtClean="0"/>
              <a:t>6</a:t>
            </a:r>
            <a:r>
              <a:rPr lang="tr-TR" sz="1000" dirty="0" smtClean="0"/>
              <a:t> (molL</a:t>
            </a:r>
            <a:r>
              <a:rPr lang="tr-TR" sz="1000" baseline="30000" dirty="0" smtClean="0"/>
              <a:t>-1</a:t>
            </a:r>
            <a:r>
              <a:rPr lang="tr-TR" sz="1000" dirty="0" smtClean="0"/>
              <a:t>) </a:t>
            </a:r>
            <a:endParaRPr lang="en-US" sz="1000" dirty="0"/>
          </a:p>
        </p:txBody>
      </p:sp>
      <p:sp>
        <p:nvSpPr>
          <p:cNvPr id="10" name="Rectangle 9"/>
          <p:cNvSpPr/>
          <p:nvPr/>
        </p:nvSpPr>
        <p:spPr>
          <a:xfrm>
            <a:off x="4893746" y="1966685"/>
            <a:ext cx="3969888" cy="2031325"/>
          </a:xfrm>
          <a:prstGeom prst="rect">
            <a:avLst/>
          </a:prstGeom>
        </p:spPr>
        <p:txBody>
          <a:bodyPr wrap="square">
            <a:spAutoFit/>
          </a:bodyPr>
          <a:lstStyle/>
          <a:p>
            <a:pPr algn="just"/>
            <a:r>
              <a:rPr lang="tr-TR" dirty="0" smtClean="0"/>
              <a:t>The interaction of orange powder beverage with tartrazine (</a:t>
            </a:r>
            <a:r>
              <a:rPr lang="tr-TR" dirty="0" smtClean="0">
                <a:sym typeface="Wingdings"/>
              </a:rPr>
              <a:t></a:t>
            </a:r>
            <a:r>
              <a:rPr lang="tr-TR" dirty="0" smtClean="0"/>
              <a:t>:1mL 10</a:t>
            </a:r>
            <a:r>
              <a:rPr lang="tr-TR" baseline="30000" dirty="0" smtClean="0"/>
              <a:t>-2</a:t>
            </a:r>
            <a:r>
              <a:rPr lang="tr-TR" dirty="0" smtClean="0"/>
              <a:t>M CuCl</a:t>
            </a:r>
            <a:r>
              <a:rPr lang="tr-TR" baseline="-25000" dirty="0" smtClean="0"/>
              <a:t>2</a:t>
            </a:r>
            <a:r>
              <a:rPr lang="tr-TR" dirty="0" smtClean="0"/>
              <a:t> + 1mL 7.5</a:t>
            </a:r>
            <a:r>
              <a:rPr lang="tr-TR" dirty="0" smtClean="0">
                <a:sym typeface="Symbol"/>
              </a:rPr>
              <a:t></a:t>
            </a:r>
            <a:r>
              <a:rPr lang="tr-TR" dirty="0" smtClean="0"/>
              <a:t>10</a:t>
            </a:r>
            <a:r>
              <a:rPr lang="tr-TR" baseline="30000" dirty="0" smtClean="0"/>
              <a:t>-3</a:t>
            </a:r>
            <a:r>
              <a:rPr lang="tr-TR" dirty="0" smtClean="0"/>
              <a:t>M Nc +1mL 1M NH</a:t>
            </a:r>
            <a:r>
              <a:rPr lang="tr-TR" baseline="-25000" dirty="0" smtClean="0"/>
              <a:t>4</a:t>
            </a:r>
            <a:r>
              <a:rPr lang="tr-TR" dirty="0" smtClean="0"/>
              <a:t>Ac+ tartrazine; </a:t>
            </a:r>
            <a:r>
              <a:rPr lang="tr-TR" dirty="0" smtClean="0">
                <a:sym typeface="Wingdings"/>
              </a:rPr>
              <a:t></a:t>
            </a:r>
            <a:r>
              <a:rPr lang="tr-TR" dirty="0" smtClean="0"/>
              <a:t>: 1mL 10</a:t>
            </a:r>
            <a:r>
              <a:rPr lang="tr-TR" baseline="30000" dirty="0" smtClean="0"/>
              <a:t>-2</a:t>
            </a:r>
            <a:r>
              <a:rPr lang="tr-TR" dirty="0" smtClean="0"/>
              <a:t>M CuCl</a:t>
            </a:r>
            <a:r>
              <a:rPr lang="tr-TR" baseline="-25000" dirty="0" smtClean="0"/>
              <a:t>2</a:t>
            </a:r>
            <a:r>
              <a:rPr lang="tr-TR" dirty="0" smtClean="0"/>
              <a:t> + 1mL 7.5</a:t>
            </a:r>
            <a:r>
              <a:rPr lang="tr-TR" dirty="0" smtClean="0">
                <a:sym typeface="Symbol"/>
              </a:rPr>
              <a:t></a:t>
            </a:r>
            <a:r>
              <a:rPr lang="tr-TR" dirty="0" smtClean="0"/>
              <a:t>10</a:t>
            </a:r>
            <a:r>
              <a:rPr lang="tr-TR" baseline="30000" dirty="0" smtClean="0"/>
              <a:t>-3</a:t>
            </a:r>
            <a:r>
              <a:rPr lang="tr-TR" dirty="0" smtClean="0"/>
              <a:t>M Nc +1mL 1M NH</a:t>
            </a:r>
            <a:r>
              <a:rPr lang="tr-TR" baseline="-25000" dirty="0" smtClean="0"/>
              <a:t>4</a:t>
            </a:r>
            <a:r>
              <a:rPr lang="tr-TR" dirty="0" smtClean="0"/>
              <a:t>Ac+ tartrazine + orange powder beverage)</a:t>
            </a:r>
            <a:endParaRPr lang="en-US" dirty="0"/>
          </a:p>
        </p:txBody>
      </p:sp>
      <p:sp>
        <p:nvSpPr>
          <p:cNvPr id="11" name="Rectangle 10"/>
          <p:cNvSpPr/>
          <p:nvPr/>
        </p:nvSpPr>
        <p:spPr>
          <a:xfrm>
            <a:off x="4893746" y="4424570"/>
            <a:ext cx="3969888" cy="2031325"/>
          </a:xfrm>
          <a:prstGeom prst="rect">
            <a:avLst/>
          </a:prstGeom>
        </p:spPr>
        <p:txBody>
          <a:bodyPr wrap="square">
            <a:spAutoFit/>
          </a:bodyPr>
          <a:lstStyle/>
          <a:p>
            <a:pPr algn="just"/>
            <a:r>
              <a:rPr lang="tr-TR" dirty="0" smtClean="0"/>
              <a:t>The interaction of rosehip powder beverage with ponceau 4R  (</a:t>
            </a:r>
            <a:r>
              <a:rPr lang="tr-TR" dirty="0" smtClean="0">
                <a:sym typeface="Wingdings"/>
              </a:rPr>
              <a:t></a:t>
            </a:r>
            <a:r>
              <a:rPr lang="tr-TR" dirty="0" smtClean="0"/>
              <a:t>:1mL 10</a:t>
            </a:r>
            <a:r>
              <a:rPr lang="tr-TR" baseline="30000" dirty="0" smtClean="0"/>
              <a:t>-2</a:t>
            </a:r>
            <a:r>
              <a:rPr lang="tr-TR" dirty="0" smtClean="0"/>
              <a:t>M CuCl</a:t>
            </a:r>
            <a:r>
              <a:rPr lang="tr-TR" baseline="-25000" dirty="0" smtClean="0"/>
              <a:t>2</a:t>
            </a:r>
            <a:r>
              <a:rPr lang="tr-TR" dirty="0" smtClean="0"/>
              <a:t> + 1mL 7.5</a:t>
            </a:r>
            <a:r>
              <a:rPr lang="tr-TR" dirty="0" smtClean="0">
                <a:sym typeface="Symbol"/>
              </a:rPr>
              <a:t></a:t>
            </a:r>
            <a:r>
              <a:rPr lang="tr-TR" dirty="0" smtClean="0"/>
              <a:t>10</a:t>
            </a:r>
            <a:r>
              <a:rPr lang="tr-TR" baseline="30000" dirty="0" smtClean="0"/>
              <a:t>-3</a:t>
            </a:r>
            <a:r>
              <a:rPr lang="tr-TR" dirty="0" smtClean="0"/>
              <a:t>M Nc +1mL 1M NH</a:t>
            </a:r>
            <a:r>
              <a:rPr lang="tr-TR" baseline="-25000" dirty="0" smtClean="0"/>
              <a:t>4</a:t>
            </a:r>
            <a:r>
              <a:rPr lang="tr-TR" dirty="0" smtClean="0"/>
              <a:t>Ac+ ponceau 4R; </a:t>
            </a:r>
            <a:r>
              <a:rPr lang="tr-TR" dirty="0" smtClean="0">
                <a:sym typeface="Wingdings"/>
              </a:rPr>
              <a:t></a:t>
            </a:r>
            <a:r>
              <a:rPr lang="tr-TR" dirty="0" smtClean="0"/>
              <a:t>: 1mL 10</a:t>
            </a:r>
            <a:r>
              <a:rPr lang="tr-TR" baseline="30000" dirty="0" smtClean="0"/>
              <a:t>-2</a:t>
            </a:r>
            <a:r>
              <a:rPr lang="tr-TR" dirty="0" smtClean="0"/>
              <a:t>M CuCl</a:t>
            </a:r>
            <a:r>
              <a:rPr lang="tr-TR" baseline="-25000" dirty="0" smtClean="0"/>
              <a:t>2</a:t>
            </a:r>
            <a:r>
              <a:rPr lang="tr-TR" dirty="0" smtClean="0"/>
              <a:t> + 1mL 7.5</a:t>
            </a:r>
            <a:r>
              <a:rPr lang="tr-TR" dirty="0" smtClean="0">
                <a:sym typeface="Symbol"/>
              </a:rPr>
              <a:t></a:t>
            </a:r>
            <a:r>
              <a:rPr lang="tr-TR" dirty="0" smtClean="0"/>
              <a:t>10</a:t>
            </a:r>
            <a:r>
              <a:rPr lang="tr-TR" baseline="30000" dirty="0" smtClean="0"/>
              <a:t>-3</a:t>
            </a:r>
            <a:r>
              <a:rPr lang="tr-TR" dirty="0" smtClean="0"/>
              <a:t>M Nc +1mL 1M NH</a:t>
            </a:r>
            <a:r>
              <a:rPr lang="tr-TR" baseline="-25000" dirty="0" smtClean="0"/>
              <a:t>4</a:t>
            </a:r>
            <a:r>
              <a:rPr lang="tr-TR" dirty="0" smtClean="0"/>
              <a:t>Ac+ ponceau 4R + rosehip powder beverage)</a:t>
            </a:r>
            <a:r>
              <a:rPr lang="en-US" dirty="0" smtClean="0"/>
              <a:t> </a:t>
            </a:r>
            <a:endParaRPr lang="en-US" dirty="0"/>
          </a:p>
        </p:txBody>
      </p:sp>
      <p:sp>
        <p:nvSpPr>
          <p:cNvPr id="12" name="Date Placeholder 11"/>
          <p:cNvSpPr>
            <a:spLocks noGrp="1"/>
          </p:cNvSpPr>
          <p:nvPr>
            <p:ph type="dt" sz="half" idx="10"/>
          </p:nvPr>
        </p:nvSpPr>
        <p:spPr/>
        <p:txBody>
          <a:bodyPr/>
          <a:lstStyle/>
          <a:p>
            <a:r>
              <a:rPr lang="tr-TR" smtClean="0"/>
              <a:t>18/08/15</a:t>
            </a:r>
            <a:endParaRPr lang="en-US"/>
          </a:p>
        </p:txBody>
      </p:sp>
      <p:graphicFrame>
        <p:nvGraphicFramePr>
          <p:cNvPr id="14" name="C 1"/>
          <p:cNvGraphicFramePr/>
          <p:nvPr/>
        </p:nvGraphicFramePr>
        <p:xfrm>
          <a:off x="89860" y="1681371"/>
          <a:ext cx="4639214" cy="230162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C 1"/>
          <p:cNvGraphicFramePr/>
          <p:nvPr/>
        </p:nvGraphicFramePr>
        <p:xfrm>
          <a:off x="89860" y="4145205"/>
          <a:ext cx="4639214" cy="264350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14441"/>
            <a:ext cx="7556313" cy="1116106"/>
          </a:xfrm>
        </p:spPr>
        <p:txBody>
          <a:bodyPr/>
          <a:lstStyle/>
          <a:p>
            <a:r>
              <a:rPr lang="en-US" dirty="0" smtClean="0">
                <a:solidFill>
                  <a:srgbClr val="663366"/>
                </a:solidFill>
              </a:rPr>
              <a:t>Results</a:t>
            </a:r>
            <a:br>
              <a:rPr lang="en-US" dirty="0" smtClean="0">
                <a:solidFill>
                  <a:srgbClr val="663366"/>
                </a:solidFill>
              </a:rPr>
            </a:br>
            <a:r>
              <a:rPr lang="en-US" sz="2200" dirty="0" smtClean="0">
                <a:solidFill>
                  <a:srgbClr val="663366"/>
                </a:solidFill>
              </a:rPr>
              <a:t>CUPRAC Assay of Total Antioxidant Capacity Applied to the Determination of Synthetic Food Colorants </a:t>
            </a:r>
            <a:br>
              <a:rPr lang="en-US" sz="2200" dirty="0" smtClean="0">
                <a:solidFill>
                  <a:srgbClr val="663366"/>
                </a:solidFill>
              </a:rPr>
            </a:br>
            <a:r>
              <a:rPr lang="en-US" sz="1800" dirty="0" smtClean="0">
                <a:solidFill>
                  <a:srgbClr val="663366"/>
                </a:solidFill>
              </a:rPr>
              <a:t>Relative Standard Deviation % and Recovery % of Synthetic Food Colorants added to powder beverage samples </a:t>
            </a:r>
            <a:endParaRPr lang="en-US" sz="1800" dirty="0"/>
          </a:p>
        </p:txBody>
      </p:sp>
      <p:sp>
        <p:nvSpPr>
          <p:cNvPr id="5" name="Date Placeholder 4"/>
          <p:cNvSpPr>
            <a:spLocks noGrp="1"/>
          </p:cNvSpPr>
          <p:nvPr>
            <p:ph type="dt" sz="half" idx="10"/>
          </p:nvPr>
        </p:nvSpPr>
        <p:spPr/>
        <p:txBody>
          <a:bodyPr/>
          <a:lstStyle/>
          <a:p>
            <a:r>
              <a:rPr lang="tr-TR" smtClean="0"/>
              <a:t>18/08/15</a:t>
            </a:r>
            <a:endParaRPr lang="en-US"/>
          </a:p>
        </p:txBody>
      </p:sp>
      <p:graphicFrame>
        <p:nvGraphicFramePr>
          <p:cNvPr id="7" name="Content Placeholder 6"/>
          <p:cNvGraphicFramePr>
            <a:graphicFrameLocks noGrp="1"/>
          </p:cNvGraphicFramePr>
          <p:nvPr>
            <p:ph idx="1"/>
          </p:nvPr>
        </p:nvGraphicFramePr>
        <p:xfrm>
          <a:off x="51491" y="2268623"/>
          <a:ext cx="9028145" cy="4520087"/>
        </p:xfrm>
        <a:graphic>
          <a:graphicData uri="http://schemas.openxmlformats.org/drawingml/2006/table">
            <a:tbl>
              <a:tblPr firstRow="1" bandRow="1">
                <a:tableStyleId>{5C22544A-7EE6-4342-B048-85BDC9FD1C3A}</a:tableStyleId>
              </a:tblPr>
              <a:tblGrid>
                <a:gridCol w="1430535"/>
                <a:gridCol w="1482027"/>
                <a:gridCol w="1567183"/>
                <a:gridCol w="1785032"/>
                <a:gridCol w="1630559"/>
                <a:gridCol w="1132809"/>
              </a:tblGrid>
              <a:tr h="1293899">
                <a:tc>
                  <a:txBody>
                    <a:bodyPr/>
                    <a:lstStyle/>
                    <a:p>
                      <a:pPr algn="ctr">
                        <a:spcAft>
                          <a:spcPts val="0"/>
                        </a:spcAft>
                      </a:pPr>
                      <a:r>
                        <a:rPr lang="en-US" sz="1800" b="1" cap="none" dirty="0">
                          <a:solidFill>
                            <a:srgbClr val="FFFFFF"/>
                          </a:solidFill>
                          <a:latin typeface="Times New Roman"/>
                          <a:ea typeface="Times New Roman"/>
                          <a:cs typeface="Times New Roman"/>
                        </a:rPr>
                        <a:t>Colorant addition to powder beverages</a:t>
                      </a:r>
                      <a:endParaRPr lang="en-US" sz="1800" cap="none" dirty="0">
                        <a:latin typeface="Times New Roman"/>
                        <a:ea typeface="Cambria"/>
                        <a:cs typeface="Times New Roman"/>
                      </a:endParaRPr>
                    </a:p>
                  </a:txBody>
                  <a:tcPr marL="68580" marR="68580" marT="0" marB="0"/>
                </a:tc>
                <a:tc>
                  <a:txBody>
                    <a:bodyPr/>
                    <a:lstStyle/>
                    <a:p>
                      <a:pPr algn="ctr">
                        <a:spcAft>
                          <a:spcPts val="0"/>
                        </a:spcAft>
                      </a:pPr>
                      <a:r>
                        <a:rPr lang="en-US" sz="1800" b="1" cap="none" dirty="0">
                          <a:solidFill>
                            <a:srgbClr val="FFFFFF"/>
                          </a:solidFill>
                          <a:latin typeface="Times New Roman"/>
                          <a:ea typeface="Times New Roman"/>
                          <a:cs typeface="Times New Roman"/>
                        </a:rPr>
                        <a:t>TCC (calculated with PECC coefficients)</a:t>
                      </a:r>
                      <a:endParaRPr lang="en-US" sz="1800" cap="none" dirty="0">
                        <a:latin typeface="Times New Roman"/>
                        <a:ea typeface="Cambria"/>
                        <a:cs typeface="Times New Roman"/>
                      </a:endParaRPr>
                    </a:p>
                    <a:p>
                      <a:pPr algn="ctr">
                        <a:spcAft>
                          <a:spcPts val="0"/>
                        </a:spcAft>
                      </a:pPr>
                      <a:r>
                        <a:rPr lang="en-US" sz="1800" b="1" cap="none" dirty="0">
                          <a:solidFill>
                            <a:srgbClr val="FFFFFF"/>
                          </a:solidFill>
                          <a:latin typeface="Times New Roman"/>
                          <a:ea typeface="Times New Roman"/>
                          <a:cs typeface="Times New Roman"/>
                        </a:rPr>
                        <a:t>(M)</a:t>
                      </a:r>
                      <a:endParaRPr lang="en-US" sz="1800" cap="none" dirty="0">
                        <a:latin typeface="Times New Roman"/>
                        <a:ea typeface="Cambria"/>
                        <a:cs typeface="Times New Roman"/>
                      </a:endParaRPr>
                    </a:p>
                  </a:txBody>
                  <a:tcPr marL="68580" marR="68580" marT="0" marB="0"/>
                </a:tc>
                <a:tc>
                  <a:txBody>
                    <a:bodyPr/>
                    <a:lstStyle/>
                    <a:p>
                      <a:pPr algn="ctr">
                        <a:spcAft>
                          <a:spcPts val="0"/>
                        </a:spcAft>
                      </a:pPr>
                      <a:r>
                        <a:rPr lang="en-US" sz="1800" b="1" cap="none" dirty="0" smtClean="0">
                          <a:solidFill>
                            <a:srgbClr val="FFFFFF"/>
                          </a:solidFill>
                          <a:latin typeface="Times New Roman"/>
                          <a:ea typeface="Times New Roman"/>
                          <a:cs typeface="Times New Roman"/>
                        </a:rPr>
                        <a:t>Concentration </a:t>
                      </a:r>
                      <a:r>
                        <a:rPr lang="en-US" sz="1800" b="1" cap="none" dirty="0">
                          <a:solidFill>
                            <a:srgbClr val="FFFFFF"/>
                          </a:solidFill>
                          <a:latin typeface="Times New Roman"/>
                          <a:ea typeface="Times New Roman"/>
                          <a:cs typeface="Times New Roman"/>
                        </a:rPr>
                        <a:t>added</a:t>
                      </a:r>
                      <a:endParaRPr lang="en-US" sz="1800" cap="none" dirty="0">
                        <a:latin typeface="Times New Roman"/>
                        <a:ea typeface="Cambria"/>
                        <a:cs typeface="Times New Roman"/>
                      </a:endParaRPr>
                    </a:p>
                    <a:p>
                      <a:pPr algn="ctr">
                        <a:spcAft>
                          <a:spcPts val="0"/>
                        </a:spcAft>
                      </a:pPr>
                      <a:r>
                        <a:rPr lang="en-US" sz="1800" b="1" cap="none" dirty="0">
                          <a:solidFill>
                            <a:srgbClr val="FFFFFF"/>
                          </a:solidFill>
                          <a:latin typeface="Times New Roman"/>
                          <a:ea typeface="Times New Roman"/>
                          <a:cs typeface="Times New Roman"/>
                        </a:rPr>
                        <a:t>(M)</a:t>
                      </a:r>
                      <a:endParaRPr lang="en-US" sz="1800" cap="none" dirty="0">
                        <a:latin typeface="Times New Roman"/>
                        <a:ea typeface="Cambria"/>
                        <a:cs typeface="Times New Roman"/>
                      </a:endParaRPr>
                    </a:p>
                  </a:txBody>
                  <a:tcPr marL="68580" marR="68580" marT="0" marB="0"/>
                </a:tc>
                <a:tc>
                  <a:txBody>
                    <a:bodyPr/>
                    <a:lstStyle/>
                    <a:p>
                      <a:pPr algn="ctr">
                        <a:spcAft>
                          <a:spcPts val="0"/>
                        </a:spcAft>
                      </a:pPr>
                      <a:r>
                        <a:rPr lang="en-US" sz="1800" b="1" cap="none" dirty="0" smtClean="0">
                          <a:solidFill>
                            <a:srgbClr val="FFFFFF"/>
                          </a:solidFill>
                          <a:latin typeface="Times New Roman"/>
                          <a:ea typeface="Times New Roman"/>
                          <a:cs typeface="Times New Roman"/>
                        </a:rPr>
                        <a:t>Concentration</a:t>
                      </a:r>
                    </a:p>
                    <a:p>
                      <a:pPr algn="ctr">
                        <a:spcAft>
                          <a:spcPts val="0"/>
                        </a:spcAft>
                      </a:pPr>
                      <a:r>
                        <a:rPr lang="en-US" sz="1800" b="1" cap="none" dirty="0" smtClean="0">
                          <a:solidFill>
                            <a:srgbClr val="FFFFFF"/>
                          </a:solidFill>
                          <a:latin typeface="Times New Roman"/>
                          <a:ea typeface="Times New Roman"/>
                          <a:cs typeface="Times New Roman"/>
                        </a:rPr>
                        <a:t> </a:t>
                      </a:r>
                      <a:r>
                        <a:rPr lang="en-US" sz="1800" b="1" cap="none" dirty="0">
                          <a:solidFill>
                            <a:srgbClr val="FFFFFF"/>
                          </a:solidFill>
                          <a:latin typeface="Times New Roman"/>
                          <a:ea typeface="Times New Roman"/>
                          <a:cs typeface="Times New Roman"/>
                        </a:rPr>
                        <a:t>expected</a:t>
                      </a:r>
                      <a:endParaRPr lang="en-US" sz="1800" cap="none" dirty="0">
                        <a:latin typeface="Times New Roman"/>
                        <a:ea typeface="Cambria"/>
                        <a:cs typeface="Times New Roman"/>
                      </a:endParaRPr>
                    </a:p>
                    <a:p>
                      <a:pPr algn="ctr">
                        <a:spcAft>
                          <a:spcPts val="0"/>
                        </a:spcAft>
                      </a:pPr>
                      <a:r>
                        <a:rPr lang="en-US" sz="1800" b="1" cap="none" dirty="0">
                          <a:solidFill>
                            <a:srgbClr val="FFFFFF"/>
                          </a:solidFill>
                          <a:latin typeface="Times New Roman"/>
                          <a:ea typeface="Times New Roman"/>
                          <a:cs typeface="Times New Roman"/>
                        </a:rPr>
                        <a:t>(M)</a:t>
                      </a:r>
                      <a:endParaRPr lang="en-US" sz="1800" cap="none" dirty="0">
                        <a:latin typeface="Times New Roman"/>
                        <a:ea typeface="Cambria"/>
                        <a:cs typeface="Times New Roman"/>
                      </a:endParaRPr>
                    </a:p>
                  </a:txBody>
                  <a:tcPr marL="68580" marR="68580" marT="0" marB="0"/>
                </a:tc>
                <a:tc>
                  <a:txBody>
                    <a:bodyPr/>
                    <a:lstStyle/>
                    <a:p>
                      <a:pPr algn="ctr">
                        <a:spcAft>
                          <a:spcPts val="0"/>
                        </a:spcAft>
                      </a:pPr>
                      <a:r>
                        <a:rPr lang="en-US" sz="1800" b="1" cap="none">
                          <a:solidFill>
                            <a:srgbClr val="FFFFFF"/>
                          </a:solidFill>
                          <a:latin typeface="Times New Roman"/>
                          <a:ea typeface="Times New Roman"/>
                          <a:cs typeface="Times New Roman"/>
                        </a:rPr>
                        <a:t>Concentration found</a:t>
                      </a:r>
                      <a:endParaRPr lang="en-US" sz="1800" cap="none">
                        <a:latin typeface="Times New Roman"/>
                        <a:ea typeface="Cambria"/>
                        <a:cs typeface="Times New Roman"/>
                      </a:endParaRPr>
                    </a:p>
                    <a:p>
                      <a:pPr algn="ctr">
                        <a:spcAft>
                          <a:spcPts val="0"/>
                        </a:spcAft>
                      </a:pPr>
                      <a:r>
                        <a:rPr lang="en-US" sz="1800" b="1" cap="none">
                          <a:solidFill>
                            <a:srgbClr val="FFFFFF"/>
                          </a:solidFill>
                          <a:latin typeface="Times New Roman"/>
                          <a:ea typeface="Times New Roman"/>
                          <a:cs typeface="Times New Roman"/>
                        </a:rPr>
                        <a:t>(M)</a:t>
                      </a:r>
                      <a:endParaRPr lang="en-US" sz="1800" cap="none">
                        <a:latin typeface="Times New Roman"/>
                        <a:ea typeface="Cambria"/>
                        <a:cs typeface="Times New Roman"/>
                      </a:endParaRPr>
                    </a:p>
                  </a:txBody>
                  <a:tcPr marL="68580" marR="68580" marT="0" marB="0"/>
                </a:tc>
                <a:tc>
                  <a:txBody>
                    <a:bodyPr/>
                    <a:lstStyle/>
                    <a:p>
                      <a:pPr algn="ctr">
                        <a:spcAft>
                          <a:spcPts val="0"/>
                        </a:spcAft>
                      </a:pPr>
                      <a:r>
                        <a:rPr lang="en-US" sz="1800" b="1" cap="none" dirty="0">
                          <a:solidFill>
                            <a:srgbClr val="FFFFFF"/>
                          </a:solidFill>
                          <a:latin typeface="Times New Roman"/>
                          <a:ea typeface="Times New Roman"/>
                          <a:cs typeface="Times New Roman"/>
                        </a:rPr>
                        <a:t>Recovery</a:t>
                      </a:r>
                      <a:endParaRPr lang="en-US" sz="1800" cap="none" dirty="0">
                        <a:latin typeface="Times New Roman"/>
                        <a:ea typeface="Cambria"/>
                        <a:cs typeface="Times New Roman"/>
                      </a:endParaRPr>
                    </a:p>
                    <a:p>
                      <a:pPr algn="ctr">
                        <a:spcAft>
                          <a:spcPts val="0"/>
                        </a:spcAft>
                      </a:pPr>
                      <a:r>
                        <a:rPr lang="en-US" sz="1800" b="1" cap="none" dirty="0">
                          <a:solidFill>
                            <a:srgbClr val="FFFFFF"/>
                          </a:solidFill>
                          <a:latin typeface="Times New Roman"/>
                          <a:ea typeface="Times New Roman"/>
                          <a:cs typeface="Times New Roman"/>
                        </a:rPr>
                        <a:t>(%)</a:t>
                      </a:r>
                      <a:endParaRPr lang="en-US" sz="1800" cap="none" dirty="0">
                        <a:latin typeface="Times New Roman"/>
                        <a:ea typeface="Cambria"/>
                        <a:cs typeface="Times New Roman"/>
                      </a:endParaRPr>
                    </a:p>
                  </a:txBody>
                  <a:tcPr marL="68580" marR="68580" marT="0" marB="0"/>
                </a:tc>
              </a:tr>
              <a:tr h="787122">
                <a:tc rowSpan="2">
                  <a:txBody>
                    <a:bodyPr/>
                    <a:lstStyle/>
                    <a:p>
                      <a:pPr algn="ctr">
                        <a:spcAft>
                          <a:spcPts val="0"/>
                        </a:spcAft>
                      </a:pPr>
                      <a:r>
                        <a:rPr lang="en-GB" sz="1800" cap="none" dirty="0" err="1">
                          <a:latin typeface="Times New Roman"/>
                          <a:ea typeface="Times New Roman"/>
                          <a:cs typeface="Times New Roman"/>
                        </a:rPr>
                        <a:t>Tartrazine</a:t>
                      </a:r>
                      <a:r>
                        <a:rPr lang="en-GB" sz="1800" cap="none" dirty="0">
                          <a:latin typeface="Times New Roman"/>
                          <a:ea typeface="Times New Roman"/>
                          <a:cs typeface="Times New Roman"/>
                        </a:rPr>
                        <a:t> addition to orange powder beverage</a:t>
                      </a:r>
                      <a:endParaRPr lang="en-US" sz="1800" cap="none" dirty="0">
                        <a:latin typeface="Times New Roman"/>
                        <a:ea typeface="Cambria"/>
                        <a:cs typeface="Times New Roman"/>
                      </a:endParaRPr>
                    </a:p>
                  </a:txBody>
                  <a:tcPr marL="68580" marR="68580" marT="0" marB="0"/>
                </a:tc>
                <a:tc rowSpan="2">
                  <a:txBody>
                    <a:bodyPr/>
                    <a:lstStyle/>
                    <a:p>
                      <a:pPr algn="ctr">
                        <a:spcAft>
                          <a:spcPts val="0"/>
                        </a:spcAft>
                      </a:pPr>
                      <a:r>
                        <a:rPr lang="en-US" sz="1800" cap="small" dirty="0">
                          <a:latin typeface="Times New Roman"/>
                          <a:ea typeface="Times New Roman"/>
                          <a:cs typeface="Times New Roman"/>
                        </a:rPr>
                        <a:t>6.82 </a:t>
                      </a:r>
                      <a:r>
                        <a:rPr lang="en-US" sz="1800" cap="small" dirty="0" err="1">
                          <a:latin typeface="Times New Roman"/>
                          <a:ea typeface="Times New Roman"/>
                          <a:cs typeface="Times New Roman"/>
                          <a:sym typeface="Symbol"/>
                        </a:rPr>
                        <a:t></a:t>
                      </a:r>
                      <a:r>
                        <a:rPr lang="en-US" sz="1800" cap="small" dirty="0">
                          <a:latin typeface="Times New Roman"/>
                          <a:ea typeface="Times New Roman"/>
                          <a:cs typeface="Times New Roman"/>
                        </a:rPr>
                        <a:t> </a:t>
                      </a:r>
                      <a:r>
                        <a:rPr lang="en-GB" sz="1800" cap="small" dirty="0">
                          <a:latin typeface="Times New Roman"/>
                          <a:ea typeface="Times New Roman"/>
                          <a:cs typeface="Times New Roman"/>
                        </a:rPr>
                        <a:t>10</a:t>
                      </a:r>
                      <a:r>
                        <a:rPr lang="en-GB" sz="1800" cap="small" baseline="30000" dirty="0">
                          <a:latin typeface="Times New Roman"/>
                          <a:ea typeface="Times New Roman"/>
                          <a:cs typeface="Times New Roman"/>
                        </a:rPr>
                        <a:t>-6</a:t>
                      </a:r>
                      <a:endParaRPr lang="en-US" sz="1800" cap="small" dirty="0">
                        <a:latin typeface="Times New Roman"/>
                        <a:ea typeface="Cambria"/>
                        <a:cs typeface="Times New Roman"/>
                      </a:endParaRPr>
                    </a:p>
                  </a:txBody>
                  <a:tcPr marL="68580" marR="68580" marT="0" marB="0"/>
                </a:tc>
                <a:tc>
                  <a:txBody>
                    <a:bodyPr/>
                    <a:lstStyle/>
                    <a:p>
                      <a:pPr algn="ctr">
                        <a:spcAft>
                          <a:spcPts val="0"/>
                        </a:spcAft>
                      </a:pPr>
                      <a:r>
                        <a:rPr lang="en-US" sz="1800" cap="small">
                          <a:latin typeface="Times New Roman"/>
                          <a:ea typeface="Times New Roman"/>
                          <a:cs typeface="Times New Roman"/>
                        </a:rPr>
                        <a:t>17.31 </a:t>
                      </a:r>
                      <a:r>
                        <a:rPr lang="en-US" sz="1800" cap="small">
                          <a:latin typeface="Times New Roman"/>
                          <a:ea typeface="Times New Roman"/>
                          <a:cs typeface="Times New Roman"/>
                          <a:sym typeface="Symbol"/>
                        </a:rPr>
                        <a:t></a:t>
                      </a:r>
                      <a:r>
                        <a:rPr lang="en-US" sz="1800" cap="small">
                          <a:latin typeface="Times New Roman"/>
                          <a:ea typeface="Times New Roman"/>
                          <a:cs typeface="Times New Roman"/>
                        </a:rPr>
                        <a:t> </a:t>
                      </a:r>
                      <a:r>
                        <a:rPr lang="en-GB" sz="1800" cap="small">
                          <a:latin typeface="Times New Roman"/>
                          <a:ea typeface="Times New Roman"/>
                          <a:cs typeface="Times New Roman"/>
                        </a:rPr>
                        <a:t>10</a:t>
                      </a:r>
                      <a:r>
                        <a:rPr lang="en-GB" sz="1800" cap="small" baseline="30000">
                          <a:latin typeface="Times New Roman"/>
                          <a:ea typeface="Times New Roman"/>
                          <a:cs typeface="Times New Roman"/>
                        </a:rPr>
                        <a:t>-6</a:t>
                      </a:r>
                      <a:endParaRPr lang="en-US" sz="1800" cap="small">
                        <a:latin typeface="Times New Roman"/>
                        <a:ea typeface="Cambria"/>
                        <a:cs typeface="Times New Roman"/>
                      </a:endParaRPr>
                    </a:p>
                  </a:txBody>
                  <a:tcPr marL="68580" marR="68580" marT="0" marB="0"/>
                </a:tc>
                <a:tc>
                  <a:txBody>
                    <a:bodyPr/>
                    <a:lstStyle/>
                    <a:p>
                      <a:pPr algn="ctr">
                        <a:spcAft>
                          <a:spcPts val="0"/>
                        </a:spcAft>
                      </a:pPr>
                      <a:r>
                        <a:rPr lang="en-US" sz="1800" cap="small">
                          <a:latin typeface="Times New Roman"/>
                          <a:ea typeface="Times New Roman"/>
                          <a:cs typeface="Times New Roman"/>
                        </a:rPr>
                        <a:t>24.13 </a:t>
                      </a:r>
                      <a:r>
                        <a:rPr lang="en-US" sz="1800" cap="small">
                          <a:latin typeface="Times New Roman"/>
                          <a:ea typeface="Times New Roman"/>
                          <a:cs typeface="Times New Roman"/>
                          <a:sym typeface="Symbol"/>
                        </a:rPr>
                        <a:t></a:t>
                      </a:r>
                      <a:r>
                        <a:rPr lang="en-US" sz="1800" cap="small">
                          <a:latin typeface="Times New Roman"/>
                          <a:ea typeface="Times New Roman"/>
                          <a:cs typeface="Times New Roman"/>
                        </a:rPr>
                        <a:t> </a:t>
                      </a:r>
                      <a:r>
                        <a:rPr lang="en-GB" sz="1800" cap="small">
                          <a:latin typeface="Times New Roman"/>
                          <a:ea typeface="Times New Roman"/>
                          <a:cs typeface="Times New Roman"/>
                        </a:rPr>
                        <a:t>10</a:t>
                      </a:r>
                      <a:r>
                        <a:rPr lang="en-GB" sz="1800" cap="small" baseline="30000">
                          <a:latin typeface="Times New Roman"/>
                          <a:ea typeface="Times New Roman"/>
                          <a:cs typeface="Times New Roman"/>
                        </a:rPr>
                        <a:t>-6</a:t>
                      </a:r>
                      <a:endParaRPr lang="en-US" sz="1800" cap="small">
                        <a:latin typeface="Times New Roman"/>
                        <a:ea typeface="Cambria"/>
                        <a:cs typeface="Times New Roman"/>
                      </a:endParaRPr>
                    </a:p>
                  </a:txBody>
                  <a:tcPr marL="68580" marR="68580" marT="0" marB="0"/>
                </a:tc>
                <a:tc>
                  <a:txBody>
                    <a:bodyPr/>
                    <a:lstStyle/>
                    <a:p>
                      <a:pPr algn="ctr">
                        <a:spcAft>
                          <a:spcPts val="0"/>
                        </a:spcAft>
                      </a:pPr>
                      <a:r>
                        <a:rPr lang="en-US" sz="1800" cap="small">
                          <a:latin typeface="Times New Roman"/>
                          <a:ea typeface="Times New Roman"/>
                          <a:cs typeface="Times New Roman"/>
                        </a:rPr>
                        <a:t>26.86 </a:t>
                      </a:r>
                      <a:r>
                        <a:rPr lang="en-US" sz="1800" cap="small">
                          <a:latin typeface="Times New Roman"/>
                          <a:ea typeface="Times New Roman"/>
                          <a:cs typeface="Times New Roman"/>
                          <a:sym typeface="Symbol"/>
                        </a:rPr>
                        <a:t></a:t>
                      </a:r>
                      <a:r>
                        <a:rPr lang="en-US" sz="1800" cap="small">
                          <a:latin typeface="Times New Roman"/>
                          <a:ea typeface="Times New Roman"/>
                          <a:cs typeface="Times New Roman"/>
                        </a:rPr>
                        <a:t> </a:t>
                      </a:r>
                      <a:r>
                        <a:rPr lang="en-GB" sz="1800" cap="small">
                          <a:latin typeface="Times New Roman"/>
                          <a:ea typeface="Times New Roman"/>
                          <a:cs typeface="Times New Roman"/>
                        </a:rPr>
                        <a:t>10</a:t>
                      </a:r>
                      <a:r>
                        <a:rPr lang="en-GB" sz="1800" cap="small" baseline="30000">
                          <a:latin typeface="Times New Roman"/>
                          <a:ea typeface="Times New Roman"/>
                          <a:cs typeface="Times New Roman"/>
                        </a:rPr>
                        <a:t>-6</a:t>
                      </a:r>
                      <a:endParaRPr lang="en-US" sz="1800" cap="small">
                        <a:latin typeface="Times New Roman"/>
                        <a:ea typeface="Cambria"/>
                        <a:cs typeface="Times New Roman"/>
                      </a:endParaRPr>
                    </a:p>
                  </a:txBody>
                  <a:tcPr marL="68580" marR="68580" marT="0" marB="0"/>
                </a:tc>
                <a:tc>
                  <a:txBody>
                    <a:bodyPr/>
                    <a:lstStyle/>
                    <a:p>
                      <a:pPr algn="ctr">
                        <a:spcAft>
                          <a:spcPts val="0"/>
                        </a:spcAft>
                      </a:pPr>
                      <a:r>
                        <a:rPr lang="en-US" sz="1800" cap="small" dirty="0">
                          <a:latin typeface="Times New Roman"/>
                          <a:ea typeface="Times New Roman"/>
                          <a:cs typeface="Times New Roman"/>
                        </a:rPr>
                        <a:t>111.0</a:t>
                      </a:r>
                      <a:endParaRPr lang="en-US" sz="1800" cap="small" dirty="0">
                        <a:latin typeface="Times New Roman"/>
                        <a:ea typeface="Cambria"/>
                        <a:cs typeface="Times New Roman"/>
                      </a:endParaRPr>
                    </a:p>
                  </a:txBody>
                  <a:tcPr marL="68580" marR="68580" marT="0" marB="0"/>
                </a:tc>
              </a:tr>
              <a:tr h="787122">
                <a:tc vMerge="1">
                  <a:txBody>
                    <a:bodyPr/>
                    <a:lstStyle/>
                    <a:p>
                      <a:endParaRPr lang="en-US"/>
                    </a:p>
                  </a:txBody>
                  <a:tcPr/>
                </a:tc>
                <a:tc vMerge="1">
                  <a:txBody>
                    <a:bodyPr/>
                    <a:lstStyle/>
                    <a:p>
                      <a:endParaRPr lang="en-US"/>
                    </a:p>
                  </a:txBody>
                  <a:tcPr/>
                </a:tc>
                <a:tc>
                  <a:txBody>
                    <a:bodyPr/>
                    <a:lstStyle/>
                    <a:p>
                      <a:pPr algn="ctr">
                        <a:spcAft>
                          <a:spcPts val="0"/>
                        </a:spcAft>
                      </a:pPr>
                      <a:r>
                        <a:rPr lang="en-US" sz="1800" cap="small">
                          <a:latin typeface="Times New Roman"/>
                          <a:ea typeface="Times New Roman"/>
                          <a:cs typeface="Times New Roman"/>
                        </a:rPr>
                        <a:t>21.49 </a:t>
                      </a:r>
                      <a:r>
                        <a:rPr lang="en-US" sz="1800" cap="small">
                          <a:latin typeface="Times New Roman"/>
                          <a:ea typeface="Times New Roman"/>
                          <a:cs typeface="Times New Roman"/>
                          <a:sym typeface="Symbol"/>
                        </a:rPr>
                        <a:t></a:t>
                      </a:r>
                      <a:r>
                        <a:rPr lang="en-US" sz="1800" cap="small">
                          <a:latin typeface="Times New Roman"/>
                          <a:ea typeface="Times New Roman"/>
                          <a:cs typeface="Times New Roman"/>
                        </a:rPr>
                        <a:t> </a:t>
                      </a:r>
                      <a:r>
                        <a:rPr lang="en-GB" sz="1800" cap="small">
                          <a:latin typeface="Times New Roman"/>
                          <a:ea typeface="Times New Roman"/>
                          <a:cs typeface="Times New Roman"/>
                        </a:rPr>
                        <a:t>10</a:t>
                      </a:r>
                      <a:r>
                        <a:rPr lang="en-GB" sz="1800" cap="small" baseline="30000">
                          <a:latin typeface="Times New Roman"/>
                          <a:ea typeface="Times New Roman"/>
                          <a:cs typeface="Times New Roman"/>
                        </a:rPr>
                        <a:t>-6</a:t>
                      </a:r>
                      <a:endParaRPr lang="en-US" sz="1800" cap="small">
                        <a:latin typeface="Times New Roman"/>
                        <a:ea typeface="Cambria"/>
                        <a:cs typeface="Times New Roman"/>
                      </a:endParaRPr>
                    </a:p>
                  </a:txBody>
                  <a:tcPr marL="68580" marR="68580" marT="0" marB="0"/>
                </a:tc>
                <a:tc>
                  <a:txBody>
                    <a:bodyPr/>
                    <a:lstStyle/>
                    <a:p>
                      <a:pPr algn="ctr">
                        <a:spcAft>
                          <a:spcPts val="0"/>
                        </a:spcAft>
                      </a:pPr>
                      <a:r>
                        <a:rPr lang="en-US" sz="1800" cap="small">
                          <a:latin typeface="Times New Roman"/>
                          <a:ea typeface="Times New Roman"/>
                          <a:cs typeface="Times New Roman"/>
                        </a:rPr>
                        <a:t>28.31 </a:t>
                      </a:r>
                      <a:r>
                        <a:rPr lang="en-US" sz="1800" cap="small">
                          <a:latin typeface="Times New Roman"/>
                          <a:ea typeface="Times New Roman"/>
                          <a:cs typeface="Times New Roman"/>
                          <a:sym typeface="Symbol"/>
                        </a:rPr>
                        <a:t></a:t>
                      </a:r>
                      <a:r>
                        <a:rPr lang="en-US" sz="1800" cap="small">
                          <a:latin typeface="Times New Roman"/>
                          <a:ea typeface="Times New Roman"/>
                          <a:cs typeface="Times New Roman"/>
                        </a:rPr>
                        <a:t> </a:t>
                      </a:r>
                      <a:r>
                        <a:rPr lang="en-GB" sz="1800" cap="small">
                          <a:latin typeface="Times New Roman"/>
                          <a:ea typeface="Times New Roman"/>
                          <a:cs typeface="Times New Roman"/>
                        </a:rPr>
                        <a:t>10</a:t>
                      </a:r>
                      <a:r>
                        <a:rPr lang="en-GB" sz="1800" cap="small" baseline="30000">
                          <a:latin typeface="Times New Roman"/>
                          <a:ea typeface="Times New Roman"/>
                          <a:cs typeface="Times New Roman"/>
                        </a:rPr>
                        <a:t>-6</a:t>
                      </a:r>
                      <a:endParaRPr lang="en-US" sz="1800" cap="small">
                        <a:latin typeface="Times New Roman"/>
                        <a:ea typeface="Cambria"/>
                        <a:cs typeface="Times New Roman"/>
                      </a:endParaRPr>
                    </a:p>
                  </a:txBody>
                  <a:tcPr marL="68580" marR="68580" marT="0" marB="0"/>
                </a:tc>
                <a:tc>
                  <a:txBody>
                    <a:bodyPr/>
                    <a:lstStyle/>
                    <a:p>
                      <a:pPr algn="ctr">
                        <a:spcAft>
                          <a:spcPts val="0"/>
                        </a:spcAft>
                      </a:pPr>
                      <a:r>
                        <a:rPr lang="en-US" sz="1800" cap="small">
                          <a:latin typeface="Times New Roman"/>
                          <a:ea typeface="Times New Roman"/>
                          <a:cs typeface="Times New Roman"/>
                        </a:rPr>
                        <a:t>32.01 </a:t>
                      </a:r>
                      <a:r>
                        <a:rPr lang="en-US" sz="1800" cap="small">
                          <a:latin typeface="Times New Roman"/>
                          <a:ea typeface="Times New Roman"/>
                          <a:cs typeface="Times New Roman"/>
                          <a:sym typeface="Symbol"/>
                        </a:rPr>
                        <a:t></a:t>
                      </a:r>
                      <a:r>
                        <a:rPr lang="en-US" sz="1800" cap="small">
                          <a:latin typeface="Times New Roman"/>
                          <a:ea typeface="Times New Roman"/>
                          <a:cs typeface="Times New Roman"/>
                        </a:rPr>
                        <a:t> </a:t>
                      </a:r>
                      <a:r>
                        <a:rPr lang="en-GB" sz="1800" cap="small">
                          <a:latin typeface="Times New Roman"/>
                          <a:ea typeface="Times New Roman"/>
                          <a:cs typeface="Times New Roman"/>
                        </a:rPr>
                        <a:t>10</a:t>
                      </a:r>
                      <a:r>
                        <a:rPr lang="en-GB" sz="1800" cap="small" baseline="30000">
                          <a:latin typeface="Times New Roman"/>
                          <a:ea typeface="Times New Roman"/>
                          <a:cs typeface="Times New Roman"/>
                        </a:rPr>
                        <a:t>-6</a:t>
                      </a:r>
                      <a:endParaRPr lang="en-US" sz="1800" cap="small">
                        <a:latin typeface="Times New Roman"/>
                        <a:ea typeface="Cambria"/>
                        <a:cs typeface="Times New Roman"/>
                      </a:endParaRPr>
                    </a:p>
                  </a:txBody>
                  <a:tcPr marL="68580" marR="68580" marT="0" marB="0"/>
                </a:tc>
                <a:tc>
                  <a:txBody>
                    <a:bodyPr/>
                    <a:lstStyle/>
                    <a:p>
                      <a:pPr algn="ctr">
                        <a:spcAft>
                          <a:spcPts val="0"/>
                        </a:spcAft>
                      </a:pPr>
                      <a:r>
                        <a:rPr lang="en-US" sz="1800" cap="small">
                          <a:latin typeface="Times New Roman"/>
                          <a:ea typeface="Times New Roman"/>
                          <a:cs typeface="Times New Roman"/>
                        </a:rPr>
                        <a:t>113.0</a:t>
                      </a:r>
                      <a:endParaRPr lang="en-US" sz="1800" cap="small">
                        <a:latin typeface="Times New Roman"/>
                        <a:ea typeface="Cambria"/>
                        <a:cs typeface="Times New Roman"/>
                      </a:endParaRPr>
                    </a:p>
                  </a:txBody>
                  <a:tcPr marL="68580" marR="68580" marT="0" marB="0"/>
                </a:tc>
              </a:tr>
              <a:tr h="787122">
                <a:tc rowSpan="2">
                  <a:txBody>
                    <a:bodyPr/>
                    <a:lstStyle/>
                    <a:p>
                      <a:pPr algn="ctr">
                        <a:spcAft>
                          <a:spcPts val="0"/>
                        </a:spcAft>
                      </a:pPr>
                      <a:r>
                        <a:rPr lang="en-GB" sz="1800" cap="none" dirty="0" err="1">
                          <a:latin typeface="Times New Roman"/>
                          <a:ea typeface="Times New Roman"/>
                          <a:cs typeface="Times New Roman"/>
                        </a:rPr>
                        <a:t>Ponceau</a:t>
                      </a:r>
                      <a:r>
                        <a:rPr lang="en-GB" sz="1800" cap="none" dirty="0">
                          <a:latin typeface="Times New Roman"/>
                          <a:ea typeface="Times New Roman"/>
                          <a:cs typeface="Times New Roman"/>
                        </a:rPr>
                        <a:t> 4R addition to rosehip powder beverage</a:t>
                      </a:r>
                      <a:endParaRPr lang="en-US" sz="1800" cap="none" dirty="0">
                        <a:latin typeface="Times New Roman"/>
                        <a:ea typeface="Cambria"/>
                        <a:cs typeface="Times New Roman"/>
                      </a:endParaRPr>
                    </a:p>
                  </a:txBody>
                  <a:tcPr marL="68580" marR="68580" marT="0" marB="0"/>
                </a:tc>
                <a:tc rowSpan="2">
                  <a:txBody>
                    <a:bodyPr/>
                    <a:lstStyle/>
                    <a:p>
                      <a:pPr algn="ctr">
                        <a:spcAft>
                          <a:spcPts val="0"/>
                        </a:spcAft>
                      </a:pPr>
                      <a:r>
                        <a:rPr lang="en-GB" sz="1800" cap="small" baseline="30000">
                          <a:latin typeface="Times New Roman"/>
                          <a:ea typeface="Times New Roman"/>
                          <a:cs typeface="Times New Roman"/>
                        </a:rPr>
                        <a:t> </a:t>
                      </a:r>
                      <a:r>
                        <a:rPr lang="en-US" sz="1800" cap="small">
                          <a:latin typeface="Times New Roman"/>
                          <a:ea typeface="Times New Roman"/>
                          <a:cs typeface="Times New Roman"/>
                        </a:rPr>
                        <a:t> 4.58 </a:t>
                      </a:r>
                      <a:r>
                        <a:rPr lang="en-US" sz="1800" cap="small">
                          <a:latin typeface="Times New Roman"/>
                          <a:ea typeface="Times New Roman"/>
                          <a:cs typeface="Times New Roman"/>
                          <a:sym typeface="Symbol"/>
                        </a:rPr>
                        <a:t></a:t>
                      </a:r>
                      <a:r>
                        <a:rPr lang="en-US" sz="1800" cap="small">
                          <a:latin typeface="Times New Roman"/>
                          <a:ea typeface="Times New Roman"/>
                          <a:cs typeface="Times New Roman"/>
                        </a:rPr>
                        <a:t> </a:t>
                      </a:r>
                      <a:r>
                        <a:rPr lang="en-GB" sz="1800" cap="small">
                          <a:latin typeface="Times New Roman"/>
                          <a:ea typeface="Times New Roman"/>
                          <a:cs typeface="Times New Roman"/>
                        </a:rPr>
                        <a:t>10</a:t>
                      </a:r>
                      <a:r>
                        <a:rPr lang="en-GB" sz="1800" cap="small" baseline="30000">
                          <a:latin typeface="Times New Roman"/>
                          <a:ea typeface="Times New Roman"/>
                          <a:cs typeface="Times New Roman"/>
                        </a:rPr>
                        <a:t>-6</a:t>
                      </a:r>
                      <a:endParaRPr lang="en-US" sz="1800" cap="small">
                        <a:latin typeface="Times New Roman"/>
                        <a:ea typeface="Cambria"/>
                        <a:cs typeface="Times New Roman"/>
                      </a:endParaRPr>
                    </a:p>
                  </a:txBody>
                  <a:tcPr marL="68580" marR="68580" marT="0" marB="0"/>
                </a:tc>
                <a:tc>
                  <a:txBody>
                    <a:bodyPr/>
                    <a:lstStyle/>
                    <a:p>
                      <a:pPr algn="ctr">
                        <a:spcAft>
                          <a:spcPts val="0"/>
                        </a:spcAft>
                      </a:pPr>
                      <a:r>
                        <a:rPr lang="en-US" sz="1800" cap="small" dirty="0">
                          <a:latin typeface="Times New Roman"/>
                          <a:ea typeface="Times New Roman"/>
                          <a:cs typeface="Times New Roman"/>
                        </a:rPr>
                        <a:t>12.76 </a:t>
                      </a:r>
                      <a:r>
                        <a:rPr lang="en-US" sz="1800" cap="small" dirty="0" err="1">
                          <a:latin typeface="Times New Roman"/>
                          <a:ea typeface="Times New Roman"/>
                          <a:cs typeface="Times New Roman"/>
                          <a:sym typeface="Symbol"/>
                        </a:rPr>
                        <a:t></a:t>
                      </a:r>
                      <a:r>
                        <a:rPr lang="en-US" sz="1800" cap="small" dirty="0">
                          <a:latin typeface="Times New Roman"/>
                          <a:ea typeface="Times New Roman"/>
                          <a:cs typeface="Times New Roman"/>
                        </a:rPr>
                        <a:t> </a:t>
                      </a:r>
                      <a:r>
                        <a:rPr lang="en-GB" sz="1800" cap="small" dirty="0">
                          <a:latin typeface="Times New Roman"/>
                          <a:ea typeface="Times New Roman"/>
                          <a:cs typeface="Times New Roman"/>
                        </a:rPr>
                        <a:t>10</a:t>
                      </a:r>
                      <a:r>
                        <a:rPr lang="en-GB" sz="1800" cap="small" baseline="30000" dirty="0">
                          <a:latin typeface="Times New Roman"/>
                          <a:ea typeface="Times New Roman"/>
                          <a:cs typeface="Times New Roman"/>
                        </a:rPr>
                        <a:t>-6</a:t>
                      </a:r>
                      <a:endParaRPr lang="en-US" sz="1800" cap="small" dirty="0">
                        <a:latin typeface="Times New Roman"/>
                        <a:ea typeface="Cambria"/>
                        <a:cs typeface="Times New Roman"/>
                      </a:endParaRPr>
                    </a:p>
                  </a:txBody>
                  <a:tcPr marL="68580" marR="68580" marT="0" marB="0"/>
                </a:tc>
                <a:tc>
                  <a:txBody>
                    <a:bodyPr/>
                    <a:lstStyle/>
                    <a:p>
                      <a:pPr algn="ctr">
                        <a:spcAft>
                          <a:spcPts val="0"/>
                        </a:spcAft>
                      </a:pPr>
                      <a:r>
                        <a:rPr lang="en-US" sz="1800" cap="small" dirty="0">
                          <a:latin typeface="Times New Roman"/>
                          <a:ea typeface="Times New Roman"/>
                          <a:cs typeface="Times New Roman"/>
                        </a:rPr>
                        <a:t>18.23 </a:t>
                      </a:r>
                      <a:r>
                        <a:rPr lang="en-US" sz="1800" cap="small" dirty="0" err="1">
                          <a:latin typeface="Times New Roman"/>
                          <a:ea typeface="Times New Roman"/>
                          <a:cs typeface="Times New Roman"/>
                          <a:sym typeface="Symbol"/>
                        </a:rPr>
                        <a:t></a:t>
                      </a:r>
                      <a:r>
                        <a:rPr lang="en-US" sz="1800" cap="small" dirty="0">
                          <a:latin typeface="Times New Roman"/>
                          <a:ea typeface="Times New Roman"/>
                          <a:cs typeface="Times New Roman"/>
                        </a:rPr>
                        <a:t> </a:t>
                      </a:r>
                      <a:r>
                        <a:rPr lang="en-GB" sz="1800" cap="small" dirty="0">
                          <a:latin typeface="Times New Roman"/>
                          <a:ea typeface="Times New Roman"/>
                          <a:cs typeface="Times New Roman"/>
                        </a:rPr>
                        <a:t>10</a:t>
                      </a:r>
                      <a:r>
                        <a:rPr lang="en-GB" sz="1800" cap="small" baseline="30000" dirty="0">
                          <a:latin typeface="Times New Roman"/>
                          <a:ea typeface="Times New Roman"/>
                          <a:cs typeface="Times New Roman"/>
                        </a:rPr>
                        <a:t>-6</a:t>
                      </a:r>
                      <a:endParaRPr lang="en-US" sz="1800" cap="small" dirty="0">
                        <a:latin typeface="Times New Roman"/>
                        <a:ea typeface="Cambria"/>
                        <a:cs typeface="Times New Roman"/>
                      </a:endParaRPr>
                    </a:p>
                  </a:txBody>
                  <a:tcPr marL="68580" marR="68580" marT="0" marB="0"/>
                </a:tc>
                <a:tc>
                  <a:txBody>
                    <a:bodyPr/>
                    <a:lstStyle/>
                    <a:p>
                      <a:pPr algn="ctr">
                        <a:spcAft>
                          <a:spcPts val="0"/>
                        </a:spcAft>
                      </a:pPr>
                      <a:r>
                        <a:rPr lang="en-US" sz="1800" cap="small">
                          <a:latin typeface="Times New Roman"/>
                          <a:ea typeface="Times New Roman"/>
                          <a:cs typeface="Times New Roman"/>
                        </a:rPr>
                        <a:t>16.72 </a:t>
                      </a:r>
                      <a:r>
                        <a:rPr lang="en-US" sz="1800" cap="small">
                          <a:latin typeface="Times New Roman"/>
                          <a:ea typeface="Times New Roman"/>
                          <a:cs typeface="Times New Roman"/>
                          <a:sym typeface="Symbol"/>
                        </a:rPr>
                        <a:t></a:t>
                      </a:r>
                      <a:r>
                        <a:rPr lang="en-US" sz="1800" cap="small">
                          <a:latin typeface="Times New Roman"/>
                          <a:ea typeface="Times New Roman"/>
                          <a:cs typeface="Times New Roman"/>
                        </a:rPr>
                        <a:t> </a:t>
                      </a:r>
                      <a:r>
                        <a:rPr lang="en-GB" sz="1800" cap="small">
                          <a:latin typeface="Times New Roman"/>
                          <a:ea typeface="Times New Roman"/>
                          <a:cs typeface="Times New Roman"/>
                        </a:rPr>
                        <a:t>10</a:t>
                      </a:r>
                      <a:r>
                        <a:rPr lang="en-GB" sz="1800" cap="small" baseline="30000">
                          <a:latin typeface="Times New Roman"/>
                          <a:ea typeface="Times New Roman"/>
                          <a:cs typeface="Times New Roman"/>
                        </a:rPr>
                        <a:t>-6</a:t>
                      </a:r>
                      <a:endParaRPr lang="en-US" sz="1800" cap="small">
                        <a:latin typeface="Times New Roman"/>
                        <a:ea typeface="Cambria"/>
                        <a:cs typeface="Times New Roman"/>
                      </a:endParaRPr>
                    </a:p>
                  </a:txBody>
                  <a:tcPr marL="68580" marR="68580" marT="0" marB="0"/>
                </a:tc>
                <a:tc>
                  <a:txBody>
                    <a:bodyPr/>
                    <a:lstStyle/>
                    <a:p>
                      <a:pPr algn="ctr">
                        <a:spcAft>
                          <a:spcPts val="0"/>
                        </a:spcAft>
                      </a:pPr>
                      <a:r>
                        <a:rPr lang="en-US" sz="1800" cap="small">
                          <a:latin typeface="Times New Roman"/>
                          <a:ea typeface="Times New Roman"/>
                          <a:cs typeface="Times New Roman"/>
                        </a:rPr>
                        <a:t>91.7</a:t>
                      </a:r>
                      <a:endParaRPr lang="en-US" sz="1800" cap="small">
                        <a:latin typeface="Times New Roman"/>
                        <a:ea typeface="Cambria"/>
                        <a:cs typeface="Times New Roman"/>
                      </a:endParaRPr>
                    </a:p>
                  </a:txBody>
                  <a:tcPr marL="68580" marR="68580" marT="0" marB="0"/>
                </a:tc>
              </a:tr>
              <a:tr h="787122">
                <a:tc vMerge="1">
                  <a:txBody>
                    <a:bodyPr/>
                    <a:lstStyle/>
                    <a:p>
                      <a:endParaRPr lang="en-US"/>
                    </a:p>
                  </a:txBody>
                  <a:tcPr/>
                </a:tc>
                <a:tc vMerge="1">
                  <a:txBody>
                    <a:bodyPr/>
                    <a:lstStyle/>
                    <a:p>
                      <a:endParaRPr lang="en-US"/>
                    </a:p>
                  </a:txBody>
                  <a:tcPr/>
                </a:tc>
                <a:tc>
                  <a:txBody>
                    <a:bodyPr/>
                    <a:lstStyle/>
                    <a:p>
                      <a:pPr algn="ctr">
                        <a:spcAft>
                          <a:spcPts val="0"/>
                        </a:spcAft>
                      </a:pPr>
                      <a:r>
                        <a:rPr lang="en-US" sz="1800" cap="small" dirty="0">
                          <a:latin typeface="Times New Roman"/>
                          <a:ea typeface="Times New Roman"/>
                          <a:cs typeface="Times New Roman"/>
                        </a:rPr>
                        <a:t>14.32 </a:t>
                      </a:r>
                      <a:r>
                        <a:rPr lang="en-US" sz="1800" cap="small" dirty="0" err="1">
                          <a:latin typeface="Times New Roman"/>
                          <a:ea typeface="Times New Roman"/>
                          <a:cs typeface="Times New Roman"/>
                          <a:sym typeface="Symbol"/>
                        </a:rPr>
                        <a:t></a:t>
                      </a:r>
                      <a:r>
                        <a:rPr lang="en-US" sz="1800" cap="small" dirty="0">
                          <a:latin typeface="Times New Roman"/>
                          <a:ea typeface="Times New Roman"/>
                          <a:cs typeface="Times New Roman"/>
                        </a:rPr>
                        <a:t> </a:t>
                      </a:r>
                      <a:r>
                        <a:rPr lang="en-GB" sz="1800" cap="small" dirty="0">
                          <a:latin typeface="Times New Roman"/>
                          <a:ea typeface="Times New Roman"/>
                          <a:cs typeface="Times New Roman"/>
                        </a:rPr>
                        <a:t>10</a:t>
                      </a:r>
                      <a:r>
                        <a:rPr lang="en-GB" sz="1800" cap="small" baseline="30000" dirty="0">
                          <a:latin typeface="Times New Roman"/>
                          <a:ea typeface="Times New Roman"/>
                          <a:cs typeface="Times New Roman"/>
                        </a:rPr>
                        <a:t>-6</a:t>
                      </a:r>
                      <a:endParaRPr lang="en-US" sz="1800" cap="small" dirty="0">
                        <a:latin typeface="Times New Roman"/>
                        <a:ea typeface="Cambria"/>
                        <a:cs typeface="Times New Roman"/>
                      </a:endParaRPr>
                    </a:p>
                  </a:txBody>
                  <a:tcPr marL="68580" marR="68580" marT="0" marB="0"/>
                </a:tc>
                <a:tc>
                  <a:txBody>
                    <a:bodyPr/>
                    <a:lstStyle/>
                    <a:p>
                      <a:pPr algn="ctr">
                        <a:spcAft>
                          <a:spcPts val="0"/>
                        </a:spcAft>
                      </a:pPr>
                      <a:r>
                        <a:rPr lang="en-US" sz="1800" cap="small">
                          <a:latin typeface="Times New Roman"/>
                          <a:ea typeface="Times New Roman"/>
                          <a:cs typeface="Times New Roman"/>
                        </a:rPr>
                        <a:t>19.79 </a:t>
                      </a:r>
                      <a:r>
                        <a:rPr lang="en-US" sz="1800" cap="small">
                          <a:latin typeface="Times New Roman"/>
                          <a:ea typeface="Times New Roman"/>
                          <a:cs typeface="Times New Roman"/>
                          <a:sym typeface="Symbol"/>
                        </a:rPr>
                        <a:t></a:t>
                      </a:r>
                      <a:r>
                        <a:rPr lang="en-US" sz="1800" cap="small">
                          <a:latin typeface="Times New Roman"/>
                          <a:ea typeface="Times New Roman"/>
                          <a:cs typeface="Times New Roman"/>
                        </a:rPr>
                        <a:t> </a:t>
                      </a:r>
                      <a:r>
                        <a:rPr lang="en-GB" sz="1800" cap="small">
                          <a:latin typeface="Times New Roman"/>
                          <a:ea typeface="Times New Roman"/>
                          <a:cs typeface="Times New Roman"/>
                        </a:rPr>
                        <a:t>10</a:t>
                      </a:r>
                      <a:r>
                        <a:rPr lang="en-GB" sz="1800" cap="small" baseline="30000">
                          <a:latin typeface="Times New Roman"/>
                          <a:ea typeface="Times New Roman"/>
                          <a:cs typeface="Times New Roman"/>
                        </a:rPr>
                        <a:t>-6</a:t>
                      </a:r>
                      <a:endParaRPr lang="en-US" sz="1800" cap="small">
                        <a:latin typeface="Times New Roman"/>
                        <a:ea typeface="Cambria"/>
                        <a:cs typeface="Times New Roman"/>
                      </a:endParaRPr>
                    </a:p>
                  </a:txBody>
                  <a:tcPr marL="68580" marR="68580" marT="0" marB="0"/>
                </a:tc>
                <a:tc>
                  <a:txBody>
                    <a:bodyPr/>
                    <a:lstStyle/>
                    <a:p>
                      <a:pPr algn="ctr">
                        <a:spcAft>
                          <a:spcPts val="0"/>
                        </a:spcAft>
                      </a:pPr>
                      <a:r>
                        <a:rPr lang="en-US" sz="1800" cap="small" dirty="0">
                          <a:latin typeface="Times New Roman"/>
                          <a:ea typeface="Times New Roman"/>
                          <a:cs typeface="Times New Roman"/>
                        </a:rPr>
                        <a:t>18.38 </a:t>
                      </a:r>
                      <a:r>
                        <a:rPr lang="en-US" sz="1800" cap="small" dirty="0" err="1">
                          <a:latin typeface="Times New Roman"/>
                          <a:ea typeface="Times New Roman"/>
                          <a:cs typeface="Times New Roman"/>
                          <a:sym typeface="Symbol"/>
                        </a:rPr>
                        <a:t></a:t>
                      </a:r>
                      <a:r>
                        <a:rPr lang="en-US" sz="1800" cap="small" dirty="0">
                          <a:latin typeface="Times New Roman"/>
                          <a:ea typeface="Times New Roman"/>
                          <a:cs typeface="Times New Roman"/>
                        </a:rPr>
                        <a:t> </a:t>
                      </a:r>
                      <a:r>
                        <a:rPr lang="en-GB" sz="1800" cap="small" dirty="0">
                          <a:latin typeface="Times New Roman"/>
                          <a:ea typeface="Times New Roman"/>
                          <a:cs typeface="Times New Roman"/>
                        </a:rPr>
                        <a:t>10</a:t>
                      </a:r>
                      <a:r>
                        <a:rPr lang="en-GB" sz="1800" cap="small" baseline="30000" dirty="0">
                          <a:latin typeface="Times New Roman"/>
                          <a:ea typeface="Times New Roman"/>
                          <a:cs typeface="Times New Roman"/>
                        </a:rPr>
                        <a:t>-6</a:t>
                      </a:r>
                      <a:endParaRPr lang="en-US" sz="1800" cap="small" dirty="0">
                        <a:latin typeface="Times New Roman"/>
                        <a:ea typeface="Cambria"/>
                        <a:cs typeface="Times New Roman"/>
                      </a:endParaRPr>
                    </a:p>
                  </a:txBody>
                  <a:tcPr marL="68580" marR="68580" marT="0" marB="0"/>
                </a:tc>
                <a:tc>
                  <a:txBody>
                    <a:bodyPr/>
                    <a:lstStyle/>
                    <a:p>
                      <a:pPr algn="ctr">
                        <a:spcAft>
                          <a:spcPts val="0"/>
                        </a:spcAft>
                      </a:pPr>
                      <a:r>
                        <a:rPr lang="en-US" sz="1800" cap="small" dirty="0">
                          <a:latin typeface="Times New Roman"/>
                          <a:ea typeface="Times New Roman"/>
                          <a:cs typeface="Times New Roman"/>
                        </a:rPr>
                        <a:t>92.9</a:t>
                      </a:r>
                      <a:endParaRPr lang="en-US" sz="1800" cap="small" dirty="0">
                        <a:latin typeface="Times New Roman"/>
                        <a:ea typeface="Cambria"/>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7556313" cy="2098518"/>
          </a:xfrm>
        </p:spPr>
        <p:txBody>
          <a:bodyPr/>
          <a:lstStyle/>
          <a:p>
            <a:r>
              <a:rPr lang="en-US" dirty="0" smtClean="0">
                <a:solidFill>
                  <a:srgbClr val="663366"/>
                </a:solidFill>
              </a:rPr>
              <a:t>Results</a:t>
            </a:r>
            <a:br>
              <a:rPr lang="en-US" dirty="0" smtClean="0">
                <a:solidFill>
                  <a:srgbClr val="663366"/>
                </a:solidFill>
              </a:rPr>
            </a:br>
            <a:r>
              <a:rPr lang="en-US" sz="2400" dirty="0" smtClean="0">
                <a:solidFill>
                  <a:srgbClr val="663366"/>
                </a:solidFill>
              </a:rPr>
              <a:t>Determination of Synthetic Food Colorants by HPLC-PDA </a:t>
            </a:r>
            <a:r>
              <a:rPr lang="en-US" sz="2800" dirty="0" smtClean="0">
                <a:solidFill>
                  <a:srgbClr val="663366"/>
                </a:solidFill>
              </a:rPr>
              <a:t/>
            </a:r>
            <a:br>
              <a:rPr lang="en-US" sz="2800" dirty="0" smtClean="0">
                <a:solidFill>
                  <a:srgbClr val="663366"/>
                </a:solidFill>
              </a:rPr>
            </a:br>
            <a:r>
              <a:rPr lang="en-US" sz="2800" dirty="0" smtClean="0">
                <a:solidFill>
                  <a:srgbClr val="663366"/>
                </a:solidFill>
              </a:rPr>
              <a:t/>
            </a:r>
            <a:br>
              <a:rPr lang="en-US" sz="2800" dirty="0" smtClean="0">
                <a:solidFill>
                  <a:srgbClr val="663366"/>
                </a:solidFill>
              </a:rPr>
            </a:br>
            <a:r>
              <a:rPr lang="en-US" sz="1600" dirty="0" smtClean="0">
                <a:solidFill>
                  <a:srgbClr val="663366"/>
                </a:solidFill>
              </a:rPr>
              <a:t>The chromatogram of standard colorant mixture solution (Colorant mixture consists of </a:t>
            </a:r>
            <a:r>
              <a:rPr lang="en-US" sz="1600" dirty="0" smtClean="0"/>
              <a:t>1: E102, 2: E132, 3: E110, 4: E124, 5: E127, respectively. Flow rate: 1mLmin-1; </a:t>
            </a:r>
            <a:r>
              <a:rPr lang="en-US" sz="1600" dirty="0" err="1" smtClean="0"/>
              <a:t>λ</a:t>
            </a:r>
            <a:r>
              <a:rPr lang="en-US" sz="1600" baseline="-25000" dirty="0" err="1" smtClean="0"/>
              <a:t>max</a:t>
            </a:r>
            <a:r>
              <a:rPr lang="en-US" sz="1600" dirty="0" smtClean="0"/>
              <a:t>: 485nm)</a:t>
            </a:r>
            <a:endParaRPr lang="en-US" sz="1600" dirty="0"/>
          </a:p>
        </p:txBody>
      </p:sp>
      <p:graphicFrame>
        <p:nvGraphicFramePr>
          <p:cNvPr id="45059" name="Object 3"/>
          <p:cNvGraphicFramePr>
            <a:graphicFrameLocks noChangeAspect="1"/>
          </p:cNvGraphicFramePr>
          <p:nvPr/>
        </p:nvGraphicFramePr>
        <p:xfrm>
          <a:off x="576054" y="2656991"/>
          <a:ext cx="8077200" cy="3977137"/>
        </p:xfrm>
        <a:graphic>
          <a:graphicData uri="http://schemas.openxmlformats.org/presentationml/2006/ole">
            <p:oleObj spid="_x0000_s45059" name="Document" r:id="rId3" imgW="8077200" imgH="4508500" progId="Word.Document.12">
              <p:link updateAutomatic="1"/>
            </p:oleObj>
          </a:graphicData>
        </a:graphic>
      </p:graphicFrame>
      <p:sp>
        <p:nvSpPr>
          <p:cNvPr id="6" name="TextBox 5"/>
          <p:cNvSpPr txBox="1"/>
          <p:nvPr/>
        </p:nvSpPr>
        <p:spPr>
          <a:xfrm>
            <a:off x="808218" y="2656991"/>
            <a:ext cx="496312" cy="369332"/>
          </a:xfrm>
          <a:prstGeom prst="rect">
            <a:avLst/>
          </a:prstGeom>
          <a:solidFill>
            <a:schemeClr val="bg1"/>
          </a:solidFill>
        </p:spPr>
        <p:txBody>
          <a:bodyPr wrap="none" rtlCol="0">
            <a:spAutoFit/>
          </a:bodyPr>
          <a:lstStyle/>
          <a:p>
            <a:r>
              <a:rPr lang="en-US" dirty="0" smtClean="0"/>
              <a:t>AU</a:t>
            </a:r>
            <a:endParaRPr lang="en-US" dirty="0"/>
          </a:p>
        </p:txBody>
      </p:sp>
      <p:sp>
        <p:nvSpPr>
          <p:cNvPr id="7" name="TextBox 6"/>
          <p:cNvSpPr txBox="1"/>
          <p:nvPr/>
        </p:nvSpPr>
        <p:spPr>
          <a:xfrm>
            <a:off x="4215326" y="5993954"/>
            <a:ext cx="919843" cy="369332"/>
          </a:xfrm>
          <a:prstGeom prst="rect">
            <a:avLst/>
          </a:prstGeom>
          <a:solidFill>
            <a:schemeClr val="bg1"/>
          </a:solidFill>
        </p:spPr>
        <p:txBody>
          <a:bodyPr wrap="none" rtlCol="0">
            <a:spAutoFit/>
          </a:bodyPr>
          <a:lstStyle/>
          <a:p>
            <a:r>
              <a:rPr lang="en-US" dirty="0" err="1" smtClean="0"/>
              <a:t>t</a:t>
            </a:r>
            <a:r>
              <a:rPr lang="en-US" baseline="-25000" dirty="0" err="1" smtClean="0"/>
              <a:t>R</a:t>
            </a:r>
            <a:r>
              <a:rPr lang="en-US" dirty="0" err="1" smtClean="0"/>
              <a:t>(min</a:t>
            </a:r>
            <a:r>
              <a:rPr lang="en-US" dirty="0" smtClean="0"/>
              <a:t>)</a:t>
            </a:r>
            <a:endParaRPr lang="en-US" dirty="0"/>
          </a:p>
        </p:txBody>
      </p:sp>
      <p:sp>
        <p:nvSpPr>
          <p:cNvPr id="8" name="TextBox 7"/>
          <p:cNvSpPr txBox="1"/>
          <p:nvPr/>
        </p:nvSpPr>
        <p:spPr>
          <a:xfrm>
            <a:off x="3067141" y="3886488"/>
            <a:ext cx="704264" cy="369332"/>
          </a:xfrm>
          <a:prstGeom prst="rect">
            <a:avLst/>
          </a:prstGeom>
          <a:noFill/>
        </p:spPr>
        <p:txBody>
          <a:bodyPr wrap="none" rtlCol="0">
            <a:spAutoFit/>
          </a:bodyPr>
          <a:lstStyle/>
          <a:p>
            <a:r>
              <a:rPr lang="en-US" dirty="0" smtClean="0">
                <a:solidFill>
                  <a:srgbClr val="660066"/>
                </a:solidFill>
              </a:rPr>
              <a:t>E102</a:t>
            </a:r>
            <a:endParaRPr lang="en-US" dirty="0">
              <a:solidFill>
                <a:srgbClr val="660066"/>
              </a:solidFill>
            </a:endParaRPr>
          </a:p>
        </p:txBody>
      </p:sp>
      <p:sp>
        <p:nvSpPr>
          <p:cNvPr id="9" name="TextBox 8"/>
          <p:cNvSpPr txBox="1"/>
          <p:nvPr/>
        </p:nvSpPr>
        <p:spPr>
          <a:xfrm>
            <a:off x="3594925" y="4359159"/>
            <a:ext cx="704264" cy="369332"/>
          </a:xfrm>
          <a:prstGeom prst="rect">
            <a:avLst/>
          </a:prstGeom>
          <a:noFill/>
        </p:spPr>
        <p:txBody>
          <a:bodyPr wrap="none" rtlCol="0">
            <a:spAutoFit/>
          </a:bodyPr>
          <a:lstStyle/>
          <a:p>
            <a:r>
              <a:rPr lang="en-US" dirty="0" smtClean="0">
                <a:solidFill>
                  <a:srgbClr val="660066"/>
                </a:solidFill>
              </a:rPr>
              <a:t>E132</a:t>
            </a:r>
            <a:endParaRPr lang="en-US" dirty="0">
              <a:solidFill>
                <a:srgbClr val="660066"/>
              </a:solidFill>
            </a:endParaRPr>
          </a:p>
        </p:txBody>
      </p:sp>
      <p:sp>
        <p:nvSpPr>
          <p:cNvPr id="10" name="TextBox 9"/>
          <p:cNvSpPr txBox="1"/>
          <p:nvPr/>
        </p:nvSpPr>
        <p:spPr>
          <a:xfrm>
            <a:off x="3947057" y="3517156"/>
            <a:ext cx="704264" cy="369332"/>
          </a:xfrm>
          <a:prstGeom prst="rect">
            <a:avLst/>
          </a:prstGeom>
          <a:noFill/>
        </p:spPr>
        <p:txBody>
          <a:bodyPr wrap="none" rtlCol="0">
            <a:spAutoFit/>
          </a:bodyPr>
          <a:lstStyle/>
          <a:p>
            <a:r>
              <a:rPr lang="en-US" dirty="0" smtClean="0">
                <a:solidFill>
                  <a:srgbClr val="660066"/>
                </a:solidFill>
              </a:rPr>
              <a:t>E110</a:t>
            </a:r>
            <a:endParaRPr lang="en-US" dirty="0">
              <a:solidFill>
                <a:srgbClr val="660066"/>
              </a:solidFill>
            </a:endParaRPr>
          </a:p>
        </p:txBody>
      </p:sp>
      <p:sp>
        <p:nvSpPr>
          <p:cNvPr id="11" name="TextBox 10"/>
          <p:cNvSpPr txBox="1"/>
          <p:nvPr/>
        </p:nvSpPr>
        <p:spPr>
          <a:xfrm>
            <a:off x="4783037" y="3210989"/>
            <a:ext cx="704264" cy="369332"/>
          </a:xfrm>
          <a:prstGeom prst="rect">
            <a:avLst/>
          </a:prstGeom>
          <a:noFill/>
        </p:spPr>
        <p:txBody>
          <a:bodyPr wrap="none" rtlCol="0">
            <a:spAutoFit/>
          </a:bodyPr>
          <a:lstStyle/>
          <a:p>
            <a:r>
              <a:rPr lang="en-US" dirty="0" smtClean="0">
                <a:solidFill>
                  <a:srgbClr val="660066"/>
                </a:solidFill>
              </a:rPr>
              <a:t>E124</a:t>
            </a:r>
            <a:endParaRPr lang="en-US" dirty="0">
              <a:solidFill>
                <a:srgbClr val="660066"/>
              </a:solidFill>
            </a:endParaRPr>
          </a:p>
        </p:txBody>
      </p:sp>
      <p:sp>
        <p:nvSpPr>
          <p:cNvPr id="12" name="TextBox 11"/>
          <p:cNvSpPr txBox="1"/>
          <p:nvPr/>
        </p:nvSpPr>
        <p:spPr>
          <a:xfrm>
            <a:off x="6376663" y="3886488"/>
            <a:ext cx="704264" cy="369332"/>
          </a:xfrm>
          <a:prstGeom prst="rect">
            <a:avLst/>
          </a:prstGeom>
          <a:noFill/>
        </p:spPr>
        <p:txBody>
          <a:bodyPr wrap="none" rtlCol="0">
            <a:spAutoFit/>
          </a:bodyPr>
          <a:lstStyle/>
          <a:p>
            <a:r>
              <a:rPr lang="en-US" dirty="0" smtClean="0">
                <a:solidFill>
                  <a:srgbClr val="660066"/>
                </a:solidFill>
              </a:rPr>
              <a:t>E127</a:t>
            </a:r>
            <a:endParaRPr lang="en-US" dirty="0">
              <a:solidFill>
                <a:srgbClr val="660066"/>
              </a:solidFill>
            </a:endParaRPr>
          </a:p>
        </p:txBody>
      </p:sp>
      <p:sp>
        <p:nvSpPr>
          <p:cNvPr id="13" name="Date Placeholder 12"/>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80586" y="-1"/>
            <a:ext cx="7586388" cy="1784754"/>
          </a:xfrm>
        </p:spPr>
        <p:txBody>
          <a:bodyPr/>
          <a:lstStyle/>
          <a:p>
            <a:pPr algn="just"/>
            <a:r>
              <a:rPr lang="en-US" sz="2700" dirty="0" smtClean="0">
                <a:solidFill>
                  <a:srgbClr val="663366"/>
                </a:solidFill>
              </a:rPr>
              <a:t>Results</a:t>
            </a:r>
            <a:r>
              <a:rPr lang="en-US" sz="2500" dirty="0" smtClean="0">
                <a:solidFill>
                  <a:srgbClr val="663366"/>
                </a:solidFill>
              </a:rPr>
              <a:t/>
            </a:r>
            <a:br>
              <a:rPr lang="en-US" sz="2500" dirty="0" smtClean="0">
                <a:solidFill>
                  <a:srgbClr val="663366"/>
                </a:solidFill>
              </a:rPr>
            </a:br>
            <a:r>
              <a:rPr lang="en-US" sz="2500" dirty="0" smtClean="0">
                <a:solidFill>
                  <a:srgbClr val="663366"/>
                </a:solidFill>
              </a:rPr>
              <a:t>Determination of Synthetic Food Colorants by HPLC-PDA </a:t>
            </a:r>
            <a:r>
              <a:rPr lang="en-US" sz="2800" dirty="0" smtClean="0">
                <a:solidFill>
                  <a:srgbClr val="663366"/>
                </a:solidFill>
              </a:rPr>
              <a:t/>
            </a:r>
            <a:br>
              <a:rPr lang="en-US" sz="2800" dirty="0" smtClean="0">
                <a:solidFill>
                  <a:srgbClr val="663366"/>
                </a:solidFill>
              </a:rPr>
            </a:br>
            <a:r>
              <a:rPr lang="en-US" sz="1800" dirty="0" smtClean="0">
                <a:solidFill>
                  <a:srgbClr val="663366"/>
                </a:solidFill>
              </a:rPr>
              <a:t>Retention times (</a:t>
            </a:r>
            <a:r>
              <a:rPr lang="tr-TR" sz="1800" dirty="0" smtClean="0">
                <a:latin typeface="Times New Roman"/>
                <a:ea typeface="Times New Roman"/>
                <a:cs typeface="Times New Roman"/>
              </a:rPr>
              <a:t>t</a:t>
            </a:r>
            <a:r>
              <a:rPr lang="tr-TR" sz="1800" baseline="-25000" dirty="0" smtClean="0">
                <a:latin typeface="Times New Roman"/>
                <a:ea typeface="Times New Roman"/>
                <a:cs typeface="Times New Roman"/>
              </a:rPr>
              <a:t>R</a:t>
            </a:r>
            <a:r>
              <a:rPr lang="tr-TR" sz="1800" dirty="0" smtClean="0">
                <a:latin typeface="Times New Roman"/>
                <a:ea typeface="Times New Roman"/>
                <a:cs typeface="Times New Roman"/>
              </a:rPr>
              <a:t>(min))</a:t>
            </a:r>
            <a:r>
              <a:rPr lang="en-US" sz="1800" dirty="0" smtClean="0">
                <a:solidFill>
                  <a:srgbClr val="663366"/>
                </a:solidFill>
              </a:rPr>
              <a:t>, linear ranges, calibration equations, regression coefficients, LOD and LOQ values of the tested colorants with respect to HPLC-PDA technique </a:t>
            </a:r>
            <a:endParaRPr lang="en-US" sz="1800" dirty="0"/>
          </a:p>
        </p:txBody>
      </p:sp>
      <p:sp>
        <p:nvSpPr>
          <p:cNvPr id="5" name="Date Placeholder 4"/>
          <p:cNvSpPr>
            <a:spLocks noGrp="1"/>
          </p:cNvSpPr>
          <p:nvPr>
            <p:ph type="dt" sz="half" idx="10"/>
          </p:nvPr>
        </p:nvSpPr>
        <p:spPr/>
        <p:txBody>
          <a:bodyPr/>
          <a:lstStyle/>
          <a:p>
            <a:r>
              <a:rPr lang="tr-TR" smtClean="0"/>
              <a:t>18/08/15</a:t>
            </a:r>
            <a:endParaRPr lang="en-US"/>
          </a:p>
        </p:txBody>
      </p:sp>
      <p:graphicFrame>
        <p:nvGraphicFramePr>
          <p:cNvPr id="6" name="Table 5"/>
          <p:cNvGraphicFramePr>
            <a:graphicFrameLocks noGrp="1"/>
          </p:cNvGraphicFramePr>
          <p:nvPr/>
        </p:nvGraphicFramePr>
        <p:xfrm>
          <a:off x="226815" y="2054230"/>
          <a:ext cx="8702032" cy="4724400"/>
        </p:xfrm>
        <a:graphic>
          <a:graphicData uri="http://schemas.openxmlformats.org/drawingml/2006/table">
            <a:tbl>
              <a:tblPr firstRow="1" bandRow="1">
                <a:tableStyleId>{F2DE63D5-997A-4646-A377-4702673A728D}</a:tableStyleId>
              </a:tblPr>
              <a:tblGrid>
                <a:gridCol w="1132760"/>
                <a:gridCol w="614928"/>
                <a:gridCol w="1246037"/>
                <a:gridCol w="1229855"/>
                <a:gridCol w="1602047"/>
                <a:gridCol w="721125"/>
                <a:gridCol w="1077640"/>
                <a:gridCol w="1077640"/>
              </a:tblGrid>
              <a:tr h="862202">
                <a:tc>
                  <a:txBody>
                    <a:bodyPr/>
                    <a:lstStyle/>
                    <a:p>
                      <a:pPr algn="ctr">
                        <a:spcAft>
                          <a:spcPts val="0"/>
                        </a:spcAft>
                      </a:pPr>
                      <a:r>
                        <a:rPr lang="en-US" sz="1500" cap="none" dirty="0">
                          <a:latin typeface="Times New Roman"/>
                          <a:ea typeface="Cambria"/>
                          <a:cs typeface="Times New Roman"/>
                        </a:rPr>
                        <a:t>Name of colorants</a:t>
                      </a:r>
                    </a:p>
                  </a:txBody>
                  <a:tcPr marL="68580" marR="68580" marT="0" marB="0"/>
                </a:tc>
                <a:tc>
                  <a:txBody>
                    <a:bodyPr/>
                    <a:lstStyle/>
                    <a:p>
                      <a:pPr algn="ctr">
                        <a:spcAft>
                          <a:spcPts val="0"/>
                        </a:spcAft>
                      </a:pPr>
                      <a:r>
                        <a:rPr lang="en-US" sz="1500" cap="none" dirty="0" err="1">
                          <a:latin typeface="Times New Roman"/>
                          <a:ea typeface="Cambria"/>
                          <a:cs typeface="Times New Roman"/>
                          <a:sym typeface="Symbol"/>
                        </a:rPr>
                        <a:t></a:t>
                      </a:r>
                      <a:r>
                        <a:rPr lang="en-US" sz="1500" cap="none" baseline="-25000" dirty="0" err="1" smtClean="0">
                          <a:latin typeface="Times New Roman"/>
                          <a:ea typeface="Cambria"/>
                          <a:cs typeface="Times New Roman"/>
                        </a:rPr>
                        <a:t>max</a:t>
                      </a:r>
                      <a:endParaRPr lang="en-US" sz="1500" cap="none" baseline="-25000" dirty="0" smtClean="0">
                        <a:latin typeface="Times New Roman"/>
                        <a:ea typeface="Cambria"/>
                        <a:cs typeface="Times New Roman"/>
                      </a:endParaRPr>
                    </a:p>
                    <a:p>
                      <a:pPr algn="ctr">
                        <a:spcAft>
                          <a:spcPts val="0"/>
                        </a:spcAft>
                      </a:pPr>
                      <a:r>
                        <a:rPr lang="en-US" sz="1500" cap="none" baseline="-25000" dirty="0" smtClean="0">
                          <a:latin typeface="Times New Roman"/>
                          <a:ea typeface="Cambria"/>
                          <a:cs typeface="Times New Roman"/>
                        </a:rPr>
                        <a:t> </a:t>
                      </a:r>
                      <a:r>
                        <a:rPr lang="en-US" sz="1500" cap="none" dirty="0">
                          <a:latin typeface="Times New Roman"/>
                          <a:ea typeface="Cambria"/>
                          <a:cs typeface="Times New Roman"/>
                        </a:rPr>
                        <a:t>(nm)</a:t>
                      </a:r>
                    </a:p>
                  </a:txBody>
                  <a:tcPr marL="68580" marR="68580" marT="0" marB="0"/>
                </a:tc>
                <a:tc>
                  <a:txBody>
                    <a:bodyPr/>
                    <a:lstStyle/>
                    <a:p>
                      <a:pPr algn="ctr">
                        <a:spcAft>
                          <a:spcPts val="0"/>
                        </a:spcAft>
                      </a:pPr>
                      <a:r>
                        <a:rPr lang="en-US" sz="1500" cap="none" dirty="0" err="1">
                          <a:latin typeface="Times New Roman"/>
                          <a:ea typeface="Cambria"/>
                          <a:cs typeface="Times New Roman"/>
                        </a:rPr>
                        <a:t>t</a:t>
                      </a:r>
                      <a:r>
                        <a:rPr lang="en-US" sz="1500" cap="none" baseline="-25000" dirty="0" err="1">
                          <a:latin typeface="Times New Roman"/>
                          <a:ea typeface="Cambria"/>
                          <a:cs typeface="Times New Roman"/>
                        </a:rPr>
                        <a:t>R</a:t>
                      </a:r>
                      <a:r>
                        <a:rPr lang="en-US" sz="1500" cap="none" dirty="0" err="1">
                          <a:latin typeface="Times New Roman"/>
                          <a:ea typeface="Cambria"/>
                          <a:cs typeface="Times New Roman"/>
                        </a:rPr>
                        <a:t>(min</a:t>
                      </a:r>
                      <a:r>
                        <a:rPr lang="en-US" sz="1500" cap="none" dirty="0">
                          <a:latin typeface="Times New Roman"/>
                          <a:ea typeface="Cambria"/>
                          <a:cs typeface="Times New Roman"/>
                        </a:rPr>
                        <a:t>)</a:t>
                      </a:r>
                    </a:p>
                  </a:txBody>
                  <a:tcPr marL="68580" marR="68580" marT="0" marB="0"/>
                </a:tc>
                <a:tc>
                  <a:txBody>
                    <a:bodyPr/>
                    <a:lstStyle/>
                    <a:p>
                      <a:pPr algn="ctr">
                        <a:spcAft>
                          <a:spcPts val="0"/>
                        </a:spcAft>
                      </a:pPr>
                      <a:r>
                        <a:rPr lang="en-US" sz="1500" cap="none" dirty="0">
                          <a:latin typeface="Times New Roman"/>
                          <a:ea typeface="Cambria"/>
                          <a:cs typeface="Times New Roman"/>
                        </a:rPr>
                        <a:t>Working  ranges </a:t>
                      </a:r>
                    </a:p>
                    <a:p>
                      <a:pPr algn="ctr">
                        <a:spcAft>
                          <a:spcPts val="0"/>
                        </a:spcAft>
                      </a:pPr>
                      <a:r>
                        <a:rPr lang="en-US" sz="1500" cap="none" dirty="0">
                          <a:latin typeface="Times New Roman"/>
                          <a:ea typeface="Cambria"/>
                          <a:cs typeface="Times New Roman"/>
                        </a:rPr>
                        <a:t>(M)</a:t>
                      </a:r>
                    </a:p>
                  </a:txBody>
                  <a:tcPr marL="68580" marR="68580" marT="0" marB="0"/>
                </a:tc>
                <a:tc>
                  <a:txBody>
                    <a:bodyPr/>
                    <a:lstStyle/>
                    <a:p>
                      <a:pPr algn="ctr">
                        <a:spcAft>
                          <a:spcPts val="0"/>
                        </a:spcAft>
                      </a:pPr>
                      <a:r>
                        <a:rPr lang="en-US" sz="1500" cap="none" dirty="0">
                          <a:latin typeface="Times New Roman"/>
                          <a:ea typeface="Cambria"/>
                          <a:cs typeface="Times New Roman"/>
                        </a:rPr>
                        <a:t>Calibration Equation</a:t>
                      </a:r>
                    </a:p>
                    <a:p>
                      <a:pPr algn="ctr">
                        <a:spcAft>
                          <a:spcPts val="0"/>
                        </a:spcAft>
                      </a:pPr>
                      <a:r>
                        <a:rPr lang="en-US" sz="1500" cap="none" dirty="0">
                          <a:latin typeface="Times New Roman"/>
                          <a:ea typeface="Cambria"/>
                          <a:cs typeface="Times New Roman"/>
                        </a:rPr>
                        <a:t>A= </a:t>
                      </a:r>
                      <a:r>
                        <a:rPr lang="en-US" sz="1500" cap="none" dirty="0" err="1">
                          <a:latin typeface="Times New Roman"/>
                          <a:ea typeface="Cambria"/>
                          <a:cs typeface="Times New Roman"/>
                        </a:rPr>
                        <a:t>mC+n</a:t>
                      </a:r>
                      <a:endParaRPr lang="en-US" sz="1500" cap="none" dirty="0">
                        <a:latin typeface="Times New Roman"/>
                        <a:ea typeface="Cambria"/>
                        <a:cs typeface="Times New Roman"/>
                      </a:endParaRPr>
                    </a:p>
                    <a:p>
                      <a:pPr algn="ctr">
                        <a:spcAft>
                          <a:spcPts val="0"/>
                        </a:spcAft>
                      </a:pPr>
                      <a:r>
                        <a:rPr lang="en-US" sz="1500" cap="none" dirty="0">
                          <a:latin typeface="Times New Roman"/>
                          <a:ea typeface="Cambria"/>
                          <a:cs typeface="Times New Roman"/>
                        </a:rPr>
                        <a:t>(A: Peak Area)</a:t>
                      </a:r>
                    </a:p>
                  </a:txBody>
                  <a:tcPr marL="68580" marR="68580" marT="0" marB="0"/>
                </a:tc>
                <a:tc>
                  <a:txBody>
                    <a:bodyPr/>
                    <a:lstStyle/>
                    <a:p>
                      <a:pPr algn="ctr">
                        <a:spcAft>
                          <a:spcPts val="0"/>
                        </a:spcAft>
                      </a:pPr>
                      <a:r>
                        <a:rPr lang="en-US" sz="1500" cap="none" dirty="0">
                          <a:latin typeface="Times New Roman"/>
                          <a:ea typeface="Cambria"/>
                          <a:cs typeface="Times New Roman"/>
                        </a:rPr>
                        <a:t>R</a:t>
                      </a:r>
                      <a:r>
                        <a:rPr lang="en-US" sz="1500" cap="none" baseline="30000" dirty="0">
                          <a:latin typeface="Times New Roman"/>
                          <a:ea typeface="Cambria"/>
                          <a:cs typeface="Times New Roman"/>
                        </a:rPr>
                        <a:t>2</a:t>
                      </a:r>
                      <a:endParaRPr lang="en-US" sz="1500" cap="none" dirty="0">
                        <a:latin typeface="Times New Roman"/>
                        <a:ea typeface="Cambria"/>
                        <a:cs typeface="Times New Roman"/>
                      </a:endParaRPr>
                    </a:p>
                  </a:txBody>
                  <a:tcPr marL="68580" marR="68580" marT="0" marB="0"/>
                </a:tc>
                <a:tc>
                  <a:txBody>
                    <a:bodyPr/>
                    <a:lstStyle/>
                    <a:p>
                      <a:pPr algn="ctr">
                        <a:spcAft>
                          <a:spcPts val="0"/>
                        </a:spcAft>
                      </a:pPr>
                      <a:r>
                        <a:rPr lang="en-US" sz="1500" cap="none" dirty="0">
                          <a:latin typeface="Times New Roman"/>
                          <a:ea typeface="Cambria"/>
                          <a:cs typeface="Times New Roman"/>
                        </a:rPr>
                        <a:t>LOD</a:t>
                      </a:r>
                    </a:p>
                    <a:p>
                      <a:pPr algn="ctr">
                        <a:spcAft>
                          <a:spcPts val="0"/>
                        </a:spcAft>
                      </a:pPr>
                      <a:r>
                        <a:rPr lang="en-US" sz="1500" cap="none" dirty="0">
                          <a:latin typeface="Times New Roman"/>
                          <a:ea typeface="Cambria"/>
                          <a:cs typeface="Times New Roman"/>
                        </a:rPr>
                        <a:t>(M)</a:t>
                      </a:r>
                    </a:p>
                  </a:txBody>
                  <a:tcPr marL="68580" marR="68580" marT="0" marB="0"/>
                </a:tc>
                <a:tc>
                  <a:txBody>
                    <a:bodyPr/>
                    <a:lstStyle/>
                    <a:p>
                      <a:pPr algn="ctr">
                        <a:spcAft>
                          <a:spcPts val="0"/>
                        </a:spcAft>
                      </a:pPr>
                      <a:r>
                        <a:rPr lang="en-US" sz="1500" cap="none" dirty="0">
                          <a:latin typeface="Times New Roman"/>
                          <a:ea typeface="Cambria"/>
                          <a:cs typeface="Times New Roman"/>
                        </a:rPr>
                        <a:t>LOQ</a:t>
                      </a:r>
                    </a:p>
                    <a:p>
                      <a:pPr algn="ctr">
                        <a:spcAft>
                          <a:spcPts val="0"/>
                        </a:spcAft>
                      </a:pPr>
                      <a:r>
                        <a:rPr lang="en-US" sz="1500" cap="none" dirty="0">
                          <a:latin typeface="Times New Roman"/>
                          <a:ea typeface="Cambria"/>
                          <a:cs typeface="Times New Roman"/>
                        </a:rPr>
                        <a:t>(M)</a:t>
                      </a:r>
                    </a:p>
                  </a:txBody>
                  <a:tcPr marL="68580" marR="68580" marT="0" marB="0"/>
                </a:tc>
              </a:tr>
              <a:tr h="646651">
                <a:tc>
                  <a:txBody>
                    <a:bodyPr/>
                    <a:lstStyle/>
                    <a:p>
                      <a:pPr algn="ctr">
                        <a:spcAft>
                          <a:spcPts val="0"/>
                        </a:spcAft>
                      </a:pPr>
                      <a:r>
                        <a:rPr lang="en-US" sz="1500" cap="none" dirty="0" err="1">
                          <a:latin typeface="Times New Roman"/>
                          <a:ea typeface="Cambria"/>
                          <a:cs typeface="Times New Roman"/>
                        </a:rPr>
                        <a:t>Ponceau</a:t>
                      </a:r>
                      <a:r>
                        <a:rPr lang="en-US" sz="1500" cap="none" dirty="0">
                          <a:latin typeface="Times New Roman"/>
                          <a:ea typeface="Cambria"/>
                          <a:cs typeface="Times New Roman"/>
                        </a:rPr>
                        <a:t> 4R</a:t>
                      </a:r>
                    </a:p>
                    <a:p>
                      <a:pPr algn="ctr">
                        <a:spcAft>
                          <a:spcPts val="0"/>
                        </a:spcAft>
                      </a:pPr>
                      <a:r>
                        <a:rPr lang="en-US" sz="1500" cap="none" dirty="0">
                          <a:latin typeface="Times New Roman"/>
                          <a:ea typeface="Cambria"/>
                          <a:cs typeface="Times New Roman"/>
                        </a:rPr>
                        <a:t>(E124)</a:t>
                      </a:r>
                    </a:p>
                  </a:txBody>
                  <a:tcPr marL="68580" marR="68580" marT="0" marB="0"/>
                </a:tc>
                <a:tc>
                  <a:txBody>
                    <a:bodyPr/>
                    <a:lstStyle/>
                    <a:p>
                      <a:pPr algn="ctr">
                        <a:spcAft>
                          <a:spcPts val="0"/>
                        </a:spcAft>
                      </a:pPr>
                      <a:r>
                        <a:rPr lang="en-US" sz="1500" cap="small" dirty="0">
                          <a:latin typeface="Times New Roman"/>
                          <a:ea typeface="Cambria"/>
                          <a:cs typeface="Times New Roman"/>
                        </a:rPr>
                        <a:t>508</a:t>
                      </a:r>
                    </a:p>
                  </a:txBody>
                  <a:tcPr marL="68580" marR="68580" marT="0" marB="0"/>
                </a:tc>
                <a:tc>
                  <a:txBody>
                    <a:bodyPr/>
                    <a:lstStyle/>
                    <a:p>
                      <a:pPr algn="ctr">
                        <a:spcAft>
                          <a:spcPts val="0"/>
                        </a:spcAft>
                      </a:pPr>
                      <a:r>
                        <a:rPr lang="en-US" sz="1500" cap="small" dirty="0">
                          <a:latin typeface="Times New Roman"/>
                          <a:ea typeface="Cambria"/>
                          <a:cs typeface="Times New Roman"/>
                        </a:rPr>
                        <a:t>17.43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0.05</a:t>
                      </a:r>
                    </a:p>
                  </a:txBody>
                  <a:tcPr marL="68580" marR="68580" marT="0" marB="0"/>
                </a:tc>
                <a:tc>
                  <a:txBody>
                    <a:bodyPr/>
                    <a:lstStyle/>
                    <a:p>
                      <a:pPr algn="ctr">
                        <a:spcAft>
                          <a:spcPts val="0"/>
                        </a:spcAft>
                      </a:pPr>
                      <a:r>
                        <a:rPr lang="en-US" sz="1500" cap="small" dirty="0">
                          <a:latin typeface="Times New Roman"/>
                          <a:ea typeface="Cambria"/>
                          <a:cs typeface="Times New Roman"/>
                        </a:rPr>
                        <a:t>8.27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-6 </a:t>
                      </a:r>
                      <a:r>
                        <a:rPr lang="en-US" sz="1500" cap="small" dirty="0">
                          <a:latin typeface="Times New Roman"/>
                          <a:ea typeface="Cambria"/>
                          <a:cs typeface="Times New Roman"/>
                        </a:rPr>
                        <a:t>– 8.27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-5</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A= (8.0 ± 0.69) × 10</a:t>
                      </a:r>
                      <a:r>
                        <a:rPr lang="en-US" sz="1500" cap="small" baseline="30000" dirty="0">
                          <a:latin typeface="Times New Roman"/>
                          <a:ea typeface="Cambria"/>
                          <a:cs typeface="Times New Roman"/>
                        </a:rPr>
                        <a:t>10</a:t>
                      </a:r>
                      <a:r>
                        <a:rPr lang="en-US" sz="1500" cap="small" dirty="0">
                          <a:latin typeface="Times New Roman"/>
                          <a:ea typeface="Cambria"/>
                          <a:cs typeface="Times New Roman"/>
                        </a:rPr>
                        <a:t> C + (1.07 ± 2.50) × 10</a:t>
                      </a:r>
                      <a:r>
                        <a:rPr lang="en-US" sz="1500" cap="small" baseline="30000" dirty="0">
                          <a:latin typeface="Times New Roman"/>
                          <a:ea typeface="Cambria"/>
                          <a:cs typeface="Times New Roman"/>
                        </a:rPr>
                        <a:t>5</a:t>
                      </a:r>
                      <a:r>
                        <a:rPr lang="en-US" sz="1500" cap="small" dirty="0" smtClean="0">
                          <a:latin typeface="Times New Roman"/>
                          <a:ea typeface="Cambria"/>
                          <a:cs typeface="Times New Roman"/>
                        </a:rPr>
                        <a:t> </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0.9935</a:t>
                      </a:r>
                    </a:p>
                  </a:txBody>
                  <a:tcPr marL="68580" marR="68580" marT="0" marB="0"/>
                </a:tc>
                <a:tc>
                  <a:txBody>
                    <a:bodyPr/>
                    <a:lstStyle/>
                    <a:p>
                      <a:pPr algn="ctr">
                        <a:spcAft>
                          <a:spcPts val="0"/>
                        </a:spcAft>
                      </a:pPr>
                      <a:r>
                        <a:rPr lang="en-US" sz="1500" cap="small" dirty="0">
                          <a:latin typeface="Times New Roman"/>
                          <a:ea typeface="Cambria"/>
                          <a:cs typeface="Times New Roman"/>
                        </a:rPr>
                        <a:t>7.56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-6</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25.21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-6</a:t>
                      </a:r>
                      <a:endParaRPr lang="en-US" sz="1500" cap="small" dirty="0">
                        <a:latin typeface="Times New Roman"/>
                        <a:ea typeface="Cambria"/>
                        <a:cs typeface="Times New Roman"/>
                      </a:endParaRPr>
                    </a:p>
                  </a:txBody>
                  <a:tcPr marL="68580" marR="68580" marT="0" marB="0"/>
                </a:tc>
              </a:tr>
              <a:tr h="790352">
                <a:tc>
                  <a:txBody>
                    <a:bodyPr/>
                    <a:lstStyle/>
                    <a:p>
                      <a:pPr algn="ctr">
                        <a:spcAft>
                          <a:spcPts val="0"/>
                        </a:spcAft>
                      </a:pPr>
                      <a:r>
                        <a:rPr lang="en-US" sz="1500" cap="none" dirty="0" err="1">
                          <a:latin typeface="Times New Roman"/>
                          <a:ea typeface="Cambria"/>
                          <a:cs typeface="Times New Roman"/>
                        </a:rPr>
                        <a:t>Tartrazine</a:t>
                      </a:r>
                      <a:endParaRPr lang="en-US" sz="1500" cap="none" dirty="0">
                        <a:latin typeface="Times New Roman"/>
                        <a:ea typeface="Cambria"/>
                        <a:cs typeface="Times New Roman"/>
                      </a:endParaRPr>
                    </a:p>
                    <a:p>
                      <a:pPr algn="ctr">
                        <a:spcAft>
                          <a:spcPts val="0"/>
                        </a:spcAft>
                      </a:pPr>
                      <a:r>
                        <a:rPr lang="en-US" sz="1500" cap="none" dirty="0">
                          <a:latin typeface="Times New Roman"/>
                          <a:ea typeface="Cambria"/>
                          <a:cs typeface="Times New Roman"/>
                        </a:rPr>
                        <a:t>(E102)</a:t>
                      </a:r>
                    </a:p>
                  </a:txBody>
                  <a:tcPr marL="68580" marR="68580" marT="0" marB="0"/>
                </a:tc>
                <a:tc>
                  <a:txBody>
                    <a:bodyPr/>
                    <a:lstStyle/>
                    <a:p>
                      <a:pPr algn="ctr">
                        <a:spcAft>
                          <a:spcPts val="0"/>
                        </a:spcAft>
                      </a:pPr>
                      <a:r>
                        <a:rPr lang="en-US" sz="1500" cap="small" dirty="0">
                          <a:latin typeface="Times New Roman"/>
                          <a:ea typeface="Cambria"/>
                          <a:cs typeface="Times New Roman"/>
                        </a:rPr>
                        <a:t>427</a:t>
                      </a:r>
                    </a:p>
                  </a:txBody>
                  <a:tcPr marL="68580" marR="68580" marT="0" marB="0"/>
                </a:tc>
                <a:tc>
                  <a:txBody>
                    <a:bodyPr/>
                    <a:lstStyle/>
                    <a:p>
                      <a:pPr algn="ctr">
                        <a:spcAft>
                          <a:spcPts val="0"/>
                        </a:spcAft>
                      </a:pPr>
                      <a:r>
                        <a:rPr lang="en-US" sz="1500" cap="small" dirty="0">
                          <a:latin typeface="Times New Roman"/>
                          <a:ea typeface="Cambria"/>
                          <a:cs typeface="Times New Roman"/>
                        </a:rPr>
                        <a:t>14.58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0.03</a:t>
                      </a:r>
                    </a:p>
                  </a:txBody>
                  <a:tcPr marL="68580" marR="68580" marT="0" marB="0"/>
                </a:tc>
                <a:tc>
                  <a:txBody>
                    <a:bodyPr/>
                    <a:lstStyle/>
                    <a:p>
                      <a:pPr algn="ctr">
                        <a:spcAft>
                          <a:spcPts val="0"/>
                        </a:spcAft>
                      </a:pPr>
                      <a:r>
                        <a:rPr lang="en-US" sz="1500" cap="small" dirty="0">
                          <a:latin typeface="Times New Roman"/>
                          <a:ea typeface="Cambria"/>
                          <a:cs typeface="Times New Roman"/>
                        </a:rPr>
                        <a:t>9.20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-6</a:t>
                      </a:r>
                      <a:r>
                        <a:rPr lang="en-US" sz="1500" cap="small" dirty="0">
                          <a:latin typeface="Times New Roman"/>
                          <a:ea typeface="Cambria"/>
                          <a:cs typeface="Times New Roman"/>
                        </a:rPr>
                        <a:t>- 9.20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-5</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A= (2.06 ± 0.16) × 10</a:t>
                      </a:r>
                      <a:r>
                        <a:rPr lang="en-US" sz="1500" cap="small" baseline="30000" dirty="0">
                          <a:latin typeface="Times New Roman"/>
                          <a:ea typeface="Cambria"/>
                          <a:cs typeface="Times New Roman"/>
                        </a:rPr>
                        <a:t>11</a:t>
                      </a:r>
                      <a:r>
                        <a:rPr lang="en-US" sz="1500" cap="small" dirty="0">
                          <a:latin typeface="Times New Roman"/>
                          <a:ea typeface="Cambria"/>
                          <a:cs typeface="Times New Roman"/>
                        </a:rPr>
                        <a:t> C + (1.11 ± 128.5) × </a:t>
                      </a:r>
                      <a:r>
                        <a:rPr lang="en-US" sz="1500" cap="small" dirty="0" smtClean="0">
                          <a:latin typeface="Times New Roman"/>
                          <a:ea typeface="Cambria"/>
                          <a:cs typeface="Times New Roman"/>
                        </a:rPr>
                        <a:t>10</a:t>
                      </a:r>
                      <a:r>
                        <a:rPr lang="en-US" sz="1500" cap="small" baseline="30000" dirty="0" smtClean="0">
                          <a:latin typeface="Times New Roman"/>
                          <a:ea typeface="Cambria"/>
                          <a:cs typeface="Times New Roman"/>
                        </a:rPr>
                        <a:t>5	</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0.9997</a:t>
                      </a:r>
                    </a:p>
                  </a:txBody>
                  <a:tcPr marL="68580" marR="68580" marT="0" marB="0"/>
                </a:tc>
                <a:tc>
                  <a:txBody>
                    <a:bodyPr/>
                    <a:lstStyle/>
                    <a:p>
                      <a:pPr algn="ctr">
                        <a:spcAft>
                          <a:spcPts val="0"/>
                        </a:spcAft>
                      </a:pPr>
                      <a:r>
                        <a:rPr lang="en-US" sz="1500" cap="small" dirty="0">
                          <a:latin typeface="Times New Roman"/>
                          <a:ea typeface="Cambria"/>
                          <a:cs typeface="Times New Roman"/>
                        </a:rPr>
                        <a:t>2.02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-6</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6.74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-6</a:t>
                      </a:r>
                      <a:endParaRPr lang="en-US" sz="1500" cap="small" dirty="0">
                        <a:latin typeface="Times New Roman"/>
                        <a:ea typeface="Cambria"/>
                        <a:cs typeface="Times New Roman"/>
                      </a:endParaRPr>
                    </a:p>
                  </a:txBody>
                  <a:tcPr marL="68580" marR="68580" marT="0" marB="0"/>
                </a:tc>
              </a:tr>
              <a:tr h="646651">
                <a:tc>
                  <a:txBody>
                    <a:bodyPr/>
                    <a:lstStyle/>
                    <a:p>
                      <a:pPr algn="ctr">
                        <a:spcAft>
                          <a:spcPts val="0"/>
                        </a:spcAft>
                      </a:pPr>
                      <a:r>
                        <a:rPr lang="en-US" sz="1500" cap="none" dirty="0">
                          <a:latin typeface="Times New Roman"/>
                          <a:ea typeface="Cambria"/>
                          <a:cs typeface="Times New Roman"/>
                        </a:rPr>
                        <a:t>Erythrosine</a:t>
                      </a:r>
                    </a:p>
                    <a:p>
                      <a:pPr algn="ctr">
                        <a:spcAft>
                          <a:spcPts val="0"/>
                        </a:spcAft>
                      </a:pPr>
                      <a:r>
                        <a:rPr lang="en-US" sz="1500" cap="none" dirty="0">
                          <a:latin typeface="Times New Roman"/>
                          <a:ea typeface="Cambria"/>
                          <a:cs typeface="Times New Roman"/>
                        </a:rPr>
                        <a:t>(E127)</a:t>
                      </a:r>
                    </a:p>
                  </a:txBody>
                  <a:tcPr marL="68580" marR="68580" marT="0" marB="0"/>
                </a:tc>
                <a:tc>
                  <a:txBody>
                    <a:bodyPr/>
                    <a:lstStyle/>
                    <a:p>
                      <a:pPr algn="ctr">
                        <a:spcAft>
                          <a:spcPts val="0"/>
                        </a:spcAft>
                      </a:pPr>
                      <a:r>
                        <a:rPr lang="en-US" sz="1500" cap="small">
                          <a:latin typeface="Times New Roman"/>
                          <a:ea typeface="Cambria"/>
                          <a:cs typeface="Times New Roman"/>
                        </a:rPr>
                        <a:t>528</a:t>
                      </a:r>
                    </a:p>
                  </a:txBody>
                  <a:tcPr marL="68580" marR="68580" marT="0" marB="0"/>
                </a:tc>
                <a:tc>
                  <a:txBody>
                    <a:bodyPr/>
                    <a:lstStyle/>
                    <a:p>
                      <a:pPr algn="ctr">
                        <a:spcAft>
                          <a:spcPts val="0"/>
                        </a:spcAft>
                      </a:pPr>
                      <a:r>
                        <a:rPr lang="en-US" sz="1500" cap="small">
                          <a:latin typeface="Times New Roman"/>
                          <a:ea typeface="Cambria"/>
                          <a:cs typeface="Times New Roman"/>
                        </a:rPr>
                        <a:t>27.39 </a:t>
                      </a:r>
                      <a:r>
                        <a:rPr lang="en-US" sz="1500" cap="small">
                          <a:latin typeface="Times New Roman"/>
                          <a:ea typeface="Cambria"/>
                          <a:cs typeface="Times New Roman"/>
                          <a:sym typeface="Symbol"/>
                        </a:rPr>
                        <a:t></a:t>
                      </a:r>
                      <a:r>
                        <a:rPr lang="en-US" sz="1500" cap="small">
                          <a:latin typeface="Times New Roman"/>
                          <a:ea typeface="Cambria"/>
                          <a:cs typeface="Times New Roman"/>
                        </a:rPr>
                        <a:t> 0.03</a:t>
                      </a:r>
                    </a:p>
                  </a:txBody>
                  <a:tcPr marL="68580" marR="68580" marT="0" marB="0"/>
                </a:tc>
                <a:tc>
                  <a:txBody>
                    <a:bodyPr/>
                    <a:lstStyle/>
                    <a:p>
                      <a:pPr algn="ctr">
                        <a:spcAft>
                          <a:spcPts val="0"/>
                        </a:spcAft>
                      </a:pPr>
                      <a:r>
                        <a:rPr lang="en-US" sz="1500" cap="small">
                          <a:latin typeface="Times New Roman"/>
                          <a:ea typeface="Cambria"/>
                          <a:cs typeface="Times New Roman"/>
                        </a:rPr>
                        <a:t>5.68 </a:t>
                      </a:r>
                      <a:r>
                        <a:rPr lang="en-US" sz="1500" cap="small">
                          <a:latin typeface="Times New Roman"/>
                          <a:ea typeface="Cambria"/>
                          <a:cs typeface="Times New Roman"/>
                          <a:sym typeface="Symbol"/>
                        </a:rPr>
                        <a:t></a:t>
                      </a:r>
                      <a:r>
                        <a:rPr lang="en-US" sz="1500" cap="small">
                          <a:latin typeface="Times New Roman"/>
                          <a:ea typeface="Cambria"/>
                          <a:cs typeface="Times New Roman"/>
                        </a:rPr>
                        <a:t> 10</a:t>
                      </a:r>
                      <a:r>
                        <a:rPr lang="en-US" sz="1500" cap="small" baseline="30000">
                          <a:latin typeface="Times New Roman"/>
                          <a:ea typeface="Cambria"/>
                          <a:cs typeface="Times New Roman"/>
                        </a:rPr>
                        <a:t>-6 </a:t>
                      </a:r>
                      <a:r>
                        <a:rPr lang="en-US" sz="1500" cap="small">
                          <a:latin typeface="Times New Roman"/>
                          <a:ea typeface="Cambria"/>
                          <a:cs typeface="Times New Roman"/>
                        </a:rPr>
                        <a:t>– 5.68 </a:t>
                      </a:r>
                      <a:r>
                        <a:rPr lang="en-US" sz="1500" cap="small">
                          <a:latin typeface="Times New Roman"/>
                          <a:ea typeface="Cambria"/>
                          <a:cs typeface="Times New Roman"/>
                          <a:sym typeface="Symbol"/>
                        </a:rPr>
                        <a:t></a:t>
                      </a:r>
                      <a:r>
                        <a:rPr lang="en-US" sz="1500" cap="small">
                          <a:latin typeface="Times New Roman"/>
                          <a:ea typeface="Cambria"/>
                          <a:cs typeface="Times New Roman"/>
                        </a:rPr>
                        <a:t> 10</a:t>
                      </a:r>
                      <a:r>
                        <a:rPr lang="en-US" sz="1500" cap="small" baseline="30000">
                          <a:latin typeface="Times New Roman"/>
                          <a:ea typeface="Cambria"/>
                          <a:cs typeface="Times New Roman"/>
                        </a:rPr>
                        <a:t>-5</a:t>
                      </a:r>
                      <a:endParaRPr lang="en-US" sz="1500" cap="small">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A= (3.39 ± 0.05) × 10</a:t>
                      </a:r>
                      <a:r>
                        <a:rPr lang="en-US" sz="1500" cap="small" baseline="30000" dirty="0">
                          <a:latin typeface="Times New Roman"/>
                          <a:ea typeface="Cambria"/>
                          <a:cs typeface="Times New Roman"/>
                        </a:rPr>
                        <a:t>11</a:t>
                      </a:r>
                      <a:r>
                        <a:rPr lang="en-US" sz="1500" cap="small" dirty="0">
                          <a:latin typeface="Times New Roman"/>
                          <a:ea typeface="Cambria"/>
                          <a:cs typeface="Times New Roman"/>
                        </a:rPr>
                        <a:t> C - (1.06 ± 1.17) ×</a:t>
                      </a:r>
                      <a:r>
                        <a:rPr lang="en-US" sz="1500" cap="small" dirty="0" smtClean="0">
                          <a:latin typeface="Times New Roman"/>
                          <a:ea typeface="Cambria"/>
                          <a:cs typeface="Times New Roman"/>
                        </a:rPr>
                        <a:t>10</a:t>
                      </a:r>
                      <a:r>
                        <a:rPr lang="en-US" sz="1500" cap="small" baseline="30000" dirty="0" smtClean="0">
                          <a:latin typeface="Times New Roman"/>
                          <a:ea typeface="Cambria"/>
                          <a:cs typeface="Times New Roman"/>
                        </a:rPr>
                        <a:t>5</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0.9998</a:t>
                      </a:r>
                    </a:p>
                  </a:txBody>
                  <a:tcPr marL="68580" marR="68580" marT="0" marB="0"/>
                </a:tc>
                <a:tc>
                  <a:txBody>
                    <a:bodyPr/>
                    <a:lstStyle/>
                    <a:p>
                      <a:pPr algn="ctr">
                        <a:spcAft>
                          <a:spcPts val="0"/>
                        </a:spcAft>
                      </a:pPr>
                      <a:r>
                        <a:rPr lang="en-US" sz="1500" cap="small">
                          <a:latin typeface="Times New Roman"/>
                          <a:ea typeface="Cambria"/>
                          <a:cs typeface="Times New Roman"/>
                        </a:rPr>
                        <a:t>8.64 </a:t>
                      </a:r>
                      <a:r>
                        <a:rPr lang="en-US" sz="1500" cap="small">
                          <a:latin typeface="Times New Roman"/>
                          <a:ea typeface="Cambria"/>
                          <a:cs typeface="Times New Roman"/>
                          <a:sym typeface="Symbol"/>
                        </a:rPr>
                        <a:t></a:t>
                      </a:r>
                      <a:r>
                        <a:rPr lang="en-US" sz="1500" cap="small">
                          <a:latin typeface="Times New Roman"/>
                          <a:ea typeface="Cambria"/>
                          <a:cs typeface="Times New Roman"/>
                        </a:rPr>
                        <a:t> 10</a:t>
                      </a:r>
                      <a:r>
                        <a:rPr lang="en-US" sz="1500" cap="small" baseline="30000">
                          <a:latin typeface="Times New Roman"/>
                          <a:ea typeface="Cambria"/>
                          <a:cs typeface="Times New Roman"/>
                        </a:rPr>
                        <a:t>-7</a:t>
                      </a:r>
                      <a:endParaRPr lang="en-US" sz="1500" cap="small">
                        <a:latin typeface="Times New Roman"/>
                        <a:ea typeface="Cambria"/>
                        <a:cs typeface="Times New Roman"/>
                      </a:endParaRPr>
                    </a:p>
                  </a:txBody>
                  <a:tcPr marL="68580" marR="68580" marT="0" marB="0"/>
                </a:tc>
                <a:tc>
                  <a:txBody>
                    <a:bodyPr/>
                    <a:lstStyle/>
                    <a:p>
                      <a:pPr algn="ctr">
                        <a:spcAft>
                          <a:spcPts val="0"/>
                        </a:spcAft>
                      </a:pPr>
                      <a:r>
                        <a:rPr lang="en-US" sz="1500" cap="small">
                          <a:latin typeface="Times New Roman"/>
                          <a:ea typeface="Cambria"/>
                          <a:cs typeface="Times New Roman"/>
                        </a:rPr>
                        <a:t>28.89 </a:t>
                      </a:r>
                      <a:r>
                        <a:rPr lang="en-US" sz="1500" cap="small">
                          <a:latin typeface="Times New Roman"/>
                          <a:ea typeface="Cambria"/>
                          <a:cs typeface="Times New Roman"/>
                          <a:sym typeface="Symbol"/>
                        </a:rPr>
                        <a:t></a:t>
                      </a:r>
                      <a:r>
                        <a:rPr lang="en-US" sz="1500" cap="small">
                          <a:latin typeface="Times New Roman"/>
                          <a:ea typeface="Cambria"/>
                          <a:cs typeface="Times New Roman"/>
                        </a:rPr>
                        <a:t> 10</a:t>
                      </a:r>
                      <a:r>
                        <a:rPr lang="en-US" sz="1500" cap="small" baseline="30000">
                          <a:latin typeface="Times New Roman"/>
                          <a:ea typeface="Cambria"/>
                          <a:cs typeface="Times New Roman"/>
                        </a:rPr>
                        <a:t>-7</a:t>
                      </a:r>
                      <a:endParaRPr lang="en-US" sz="1500" cap="small">
                        <a:latin typeface="Times New Roman"/>
                        <a:ea typeface="Cambria"/>
                        <a:cs typeface="Times New Roman"/>
                      </a:endParaRPr>
                    </a:p>
                  </a:txBody>
                  <a:tcPr marL="68580" marR="68580" marT="0" marB="0"/>
                </a:tc>
              </a:tr>
              <a:tr h="646651">
                <a:tc>
                  <a:txBody>
                    <a:bodyPr/>
                    <a:lstStyle/>
                    <a:p>
                      <a:pPr algn="ctr">
                        <a:spcAft>
                          <a:spcPts val="0"/>
                        </a:spcAft>
                      </a:pPr>
                      <a:r>
                        <a:rPr lang="en-US" sz="1500" cap="none" dirty="0">
                          <a:latin typeface="Times New Roman"/>
                          <a:ea typeface="Cambria"/>
                          <a:cs typeface="Times New Roman"/>
                        </a:rPr>
                        <a:t>Sunset Yellow</a:t>
                      </a:r>
                    </a:p>
                    <a:p>
                      <a:pPr algn="ctr">
                        <a:spcAft>
                          <a:spcPts val="0"/>
                        </a:spcAft>
                      </a:pPr>
                      <a:r>
                        <a:rPr lang="en-US" sz="1500" cap="none" dirty="0">
                          <a:latin typeface="Times New Roman"/>
                          <a:ea typeface="Cambria"/>
                          <a:cs typeface="Times New Roman"/>
                        </a:rPr>
                        <a:t>(E110)</a:t>
                      </a:r>
                    </a:p>
                  </a:txBody>
                  <a:tcPr marL="68580" marR="68580" marT="0" marB="0"/>
                </a:tc>
                <a:tc>
                  <a:txBody>
                    <a:bodyPr/>
                    <a:lstStyle/>
                    <a:p>
                      <a:pPr algn="ctr">
                        <a:spcAft>
                          <a:spcPts val="0"/>
                        </a:spcAft>
                      </a:pPr>
                      <a:r>
                        <a:rPr lang="en-US" sz="1500" cap="small">
                          <a:latin typeface="Times New Roman"/>
                          <a:ea typeface="Cambria"/>
                          <a:cs typeface="Times New Roman"/>
                        </a:rPr>
                        <a:t>482</a:t>
                      </a:r>
                    </a:p>
                  </a:txBody>
                  <a:tcPr marL="68580" marR="68580" marT="0" marB="0"/>
                </a:tc>
                <a:tc>
                  <a:txBody>
                    <a:bodyPr/>
                    <a:lstStyle/>
                    <a:p>
                      <a:pPr algn="ctr">
                        <a:spcAft>
                          <a:spcPts val="0"/>
                        </a:spcAft>
                      </a:pPr>
                      <a:r>
                        <a:rPr lang="en-US" sz="1500" cap="small">
                          <a:latin typeface="Times New Roman"/>
                          <a:ea typeface="Cambria"/>
                          <a:cs typeface="Times New Roman"/>
                        </a:rPr>
                        <a:t>16.41 </a:t>
                      </a:r>
                      <a:r>
                        <a:rPr lang="en-US" sz="1500" cap="small">
                          <a:latin typeface="Times New Roman"/>
                          <a:ea typeface="Cambria"/>
                          <a:cs typeface="Times New Roman"/>
                          <a:sym typeface="Symbol"/>
                        </a:rPr>
                        <a:t></a:t>
                      </a:r>
                      <a:r>
                        <a:rPr lang="en-US" sz="1500" cap="small">
                          <a:latin typeface="Times New Roman"/>
                          <a:ea typeface="Cambria"/>
                          <a:cs typeface="Times New Roman"/>
                        </a:rPr>
                        <a:t> 0.04</a:t>
                      </a:r>
                    </a:p>
                  </a:txBody>
                  <a:tcPr marL="68580" marR="68580" marT="0" marB="0"/>
                </a:tc>
                <a:tc>
                  <a:txBody>
                    <a:bodyPr/>
                    <a:lstStyle/>
                    <a:p>
                      <a:pPr algn="ctr">
                        <a:spcAft>
                          <a:spcPts val="0"/>
                        </a:spcAft>
                      </a:pPr>
                      <a:r>
                        <a:rPr lang="en-US" sz="1500" cap="small">
                          <a:latin typeface="Times New Roman"/>
                          <a:ea typeface="Cambria"/>
                          <a:cs typeface="Times New Roman"/>
                        </a:rPr>
                        <a:t>1.11 </a:t>
                      </a:r>
                      <a:r>
                        <a:rPr lang="en-US" sz="1500" cap="small">
                          <a:latin typeface="Times New Roman"/>
                          <a:ea typeface="Cambria"/>
                          <a:cs typeface="Times New Roman"/>
                          <a:sym typeface="Symbol"/>
                        </a:rPr>
                        <a:t></a:t>
                      </a:r>
                      <a:r>
                        <a:rPr lang="en-US" sz="1500" cap="small">
                          <a:latin typeface="Times New Roman"/>
                          <a:ea typeface="Cambria"/>
                          <a:cs typeface="Times New Roman"/>
                        </a:rPr>
                        <a:t> 10</a:t>
                      </a:r>
                      <a:r>
                        <a:rPr lang="en-US" sz="1500" cap="small" baseline="30000">
                          <a:latin typeface="Times New Roman"/>
                          <a:ea typeface="Cambria"/>
                          <a:cs typeface="Times New Roman"/>
                        </a:rPr>
                        <a:t>-5</a:t>
                      </a:r>
                      <a:r>
                        <a:rPr lang="en-US" sz="1500" cap="small">
                          <a:latin typeface="Times New Roman"/>
                          <a:ea typeface="Cambria"/>
                          <a:cs typeface="Times New Roman"/>
                        </a:rPr>
                        <a:t> – 1.11 </a:t>
                      </a:r>
                      <a:r>
                        <a:rPr lang="en-US" sz="1500" cap="small">
                          <a:latin typeface="Times New Roman"/>
                          <a:ea typeface="Cambria"/>
                          <a:cs typeface="Times New Roman"/>
                          <a:sym typeface="Symbol"/>
                        </a:rPr>
                        <a:t></a:t>
                      </a:r>
                      <a:r>
                        <a:rPr lang="en-US" sz="1500" cap="small">
                          <a:latin typeface="Times New Roman"/>
                          <a:ea typeface="Cambria"/>
                          <a:cs typeface="Times New Roman"/>
                        </a:rPr>
                        <a:t> 10</a:t>
                      </a:r>
                      <a:r>
                        <a:rPr lang="en-US" sz="1500" cap="small" baseline="30000">
                          <a:latin typeface="Times New Roman"/>
                          <a:ea typeface="Cambria"/>
                          <a:cs typeface="Times New Roman"/>
                        </a:rPr>
                        <a:t>-3</a:t>
                      </a:r>
                      <a:endParaRPr lang="en-US" sz="1500" cap="small">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A= (6.60 ± 0.61) × 10</a:t>
                      </a:r>
                      <a:r>
                        <a:rPr lang="en-US" sz="1500" cap="small" baseline="30000" dirty="0">
                          <a:latin typeface="Times New Roman"/>
                          <a:ea typeface="Cambria"/>
                          <a:cs typeface="Times New Roman"/>
                        </a:rPr>
                        <a:t>10</a:t>
                      </a:r>
                      <a:r>
                        <a:rPr lang="en-US" sz="1500" cap="small" dirty="0">
                          <a:latin typeface="Times New Roman"/>
                          <a:ea typeface="Cambria"/>
                          <a:cs typeface="Times New Roman"/>
                        </a:rPr>
                        <a:t> C + (1.25 ± 2.94) × </a:t>
                      </a:r>
                      <a:r>
                        <a:rPr lang="en-US" sz="1500" cap="small" dirty="0" smtClean="0">
                          <a:latin typeface="Times New Roman"/>
                          <a:ea typeface="Cambria"/>
                          <a:cs typeface="Times New Roman"/>
                        </a:rPr>
                        <a:t>10</a:t>
                      </a:r>
                      <a:r>
                        <a:rPr lang="en-US" sz="1500" cap="small" baseline="30000" dirty="0" smtClean="0">
                          <a:latin typeface="Times New Roman"/>
                          <a:ea typeface="Cambria"/>
                          <a:cs typeface="Times New Roman"/>
                        </a:rPr>
                        <a:t>5</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a:latin typeface="Times New Roman"/>
                          <a:ea typeface="Cambria"/>
                          <a:cs typeface="Times New Roman"/>
                        </a:rPr>
                        <a:t>0.9995</a:t>
                      </a:r>
                    </a:p>
                  </a:txBody>
                  <a:tcPr marL="68580" marR="68580" marT="0" marB="0"/>
                </a:tc>
                <a:tc>
                  <a:txBody>
                    <a:bodyPr/>
                    <a:lstStyle/>
                    <a:p>
                      <a:pPr algn="ctr">
                        <a:spcAft>
                          <a:spcPts val="0"/>
                        </a:spcAft>
                      </a:pPr>
                      <a:r>
                        <a:rPr lang="en-US" sz="1500" cap="small" dirty="0">
                          <a:latin typeface="Times New Roman"/>
                          <a:ea typeface="Cambria"/>
                          <a:cs typeface="Times New Roman"/>
                        </a:rPr>
                        <a:t>1.06 </a:t>
                      </a:r>
                      <a:r>
                        <a:rPr lang="en-US" sz="1500" cap="small" dirty="0">
                          <a:latin typeface="Times New Roman"/>
                          <a:ea typeface="Cambria"/>
                          <a:cs typeface="Times New Roman"/>
                          <a:sym typeface="Symbol"/>
                        </a:rPr>
                        <a:t></a:t>
                      </a:r>
                      <a:r>
                        <a:rPr lang="en-US" sz="1500" cap="small" dirty="0">
                          <a:latin typeface="Times New Roman"/>
                          <a:ea typeface="Cambria"/>
                          <a:cs typeface="Times New Roman"/>
                        </a:rPr>
                        <a:t>10</a:t>
                      </a:r>
                      <a:r>
                        <a:rPr lang="en-US" sz="1500" cap="small" baseline="30000" dirty="0">
                          <a:latin typeface="Times New Roman"/>
                          <a:ea typeface="Cambria"/>
                          <a:cs typeface="Times New Roman"/>
                        </a:rPr>
                        <a:t>-6</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3.55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-6</a:t>
                      </a:r>
                      <a:endParaRPr lang="en-US" sz="1500" cap="small" dirty="0">
                        <a:latin typeface="Times New Roman"/>
                        <a:ea typeface="Cambria"/>
                        <a:cs typeface="Times New Roman"/>
                      </a:endParaRPr>
                    </a:p>
                  </a:txBody>
                  <a:tcPr marL="68580" marR="68580" marT="0" marB="0"/>
                </a:tc>
              </a:tr>
              <a:tr h="732801">
                <a:tc>
                  <a:txBody>
                    <a:bodyPr/>
                    <a:lstStyle/>
                    <a:p>
                      <a:pPr algn="ctr">
                        <a:spcAft>
                          <a:spcPts val="0"/>
                        </a:spcAft>
                      </a:pPr>
                      <a:r>
                        <a:rPr lang="en-US" sz="1500" cap="none" dirty="0">
                          <a:latin typeface="Times New Roman"/>
                          <a:ea typeface="Cambria"/>
                          <a:cs typeface="Times New Roman"/>
                        </a:rPr>
                        <a:t>Indigo carmine</a:t>
                      </a:r>
                    </a:p>
                    <a:p>
                      <a:pPr algn="ctr">
                        <a:spcAft>
                          <a:spcPts val="0"/>
                        </a:spcAft>
                      </a:pPr>
                      <a:r>
                        <a:rPr lang="en-US" sz="1500" cap="none" dirty="0">
                          <a:latin typeface="Times New Roman"/>
                          <a:ea typeface="Cambria"/>
                          <a:cs typeface="Times New Roman"/>
                        </a:rPr>
                        <a:t>(E132)</a:t>
                      </a:r>
                    </a:p>
                  </a:txBody>
                  <a:tcPr marL="68580" marR="68580" marT="0" marB="0"/>
                </a:tc>
                <a:tc>
                  <a:txBody>
                    <a:bodyPr/>
                    <a:lstStyle/>
                    <a:p>
                      <a:pPr algn="ctr">
                        <a:spcAft>
                          <a:spcPts val="0"/>
                        </a:spcAft>
                      </a:pPr>
                      <a:r>
                        <a:rPr lang="en-US" sz="1500" cap="small">
                          <a:latin typeface="Times New Roman"/>
                          <a:ea typeface="Cambria"/>
                          <a:cs typeface="Times New Roman"/>
                        </a:rPr>
                        <a:t>608</a:t>
                      </a:r>
                    </a:p>
                  </a:txBody>
                  <a:tcPr marL="68580" marR="68580" marT="0" marB="0"/>
                </a:tc>
                <a:tc>
                  <a:txBody>
                    <a:bodyPr/>
                    <a:lstStyle/>
                    <a:p>
                      <a:pPr algn="ctr">
                        <a:spcAft>
                          <a:spcPts val="0"/>
                        </a:spcAft>
                      </a:pPr>
                      <a:r>
                        <a:rPr lang="en-US" sz="1500" cap="small">
                          <a:latin typeface="Times New Roman"/>
                          <a:ea typeface="Cambria"/>
                          <a:cs typeface="Times New Roman"/>
                        </a:rPr>
                        <a:t>13.53 </a:t>
                      </a:r>
                      <a:r>
                        <a:rPr lang="en-US" sz="1500" cap="small">
                          <a:latin typeface="Times New Roman"/>
                          <a:ea typeface="Cambria"/>
                          <a:cs typeface="Times New Roman"/>
                          <a:sym typeface="Symbol"/>
                        </a:rPr>
                        <a:t></a:t>
                      </a:r>
                      <a:r>
                        <a:rPr lang="en-US" sz="1500" cap="small">
                          <a:latin typeface="Times New Roman"/>
                          <a:ea typeface="Cambria"/>
                          <a:cs typeface="Times New Roman"/>
                        </a:rPr>
                        <a:t> 0.03</a:t>
                      </a:r>
                    </a:p>
                  </a:txBody>
                  <a:tcPr marL="68580" marR="68580" marT="0" marB="0"/>
                </a:tc>
                <a:tc>
                  <a:txBody>
                    <a:bodyPr/>
                    <a:lstStyle/>
                    <a:p>
                      <a:pPr algn="ctr">
                        <a:spcAft>
                          <a:spcPts val="0"/>
                        </a:spcAft>
                      </a:pPr>
                      <a:r>
                        <a:rPr lang="en-US" sz="1500" cap="small">
                          <a:latin typeface="Times New Roman"/>
                          <a:ea typeface="Cambria"/>
                          <a:cs typeface="Times New Roman"/>
                        </a:rPr>
                        <a:t>1.91 </a:t>
                      </a:r>
                      <a:r>
                        <a:rPr lang="en-US" sz="1500" cap="small">
                          <a:latin typeface="Times New Roman"/>
                          <a:ea typeface="Cambria"/>
                          <a:cs typeface="Times New Roman"/>
                          <a:sym typeface="Symbol"/>
                        </a:rPr>
                        <a:t></a:t>
                      </a:r>
                      <a:r>
                        <a:rPr lang="en-US" sz="1500" cap="small">
                          <a:latin typeface="Times New Roman"/>
                          <a:ea typeface="Cambria"/>
                          <a:cs typeface="Times New Roman"/>
                        </a:rPr>
                        <a:t> 10</a:t>
                      </a:r>
                      <a:r>
                        <a:rPr lang="en-US" sz="1500" cap="small" baseline="30000">
                          <a:latin typeface="Times New Roman"/>
                          <a:ea typeface="Cambria"/>
                          <a:cs typeface="Times New Roman"/>
                        </a:rPr>
                        <a:t>-6</a:t>
                      </a:r>
                      <a:r>
                        <a:rPr lang="en-US" sz="1500" cap="small">
                          <a:latin typeface="Times New Roman"/>
                          <a:ea typeface="Cambria"/>
                          <a:cs typeface="Times New Roman"/>
                        </a:rPr>
                        <a:t> – 1.91 </a:t>
                      </a:r>
                      <a:r>
                        <a:rPr lang="en-US" sz="1500" cap="small">
                          <a:latin typeface="Times New Roman"/>
                          <a:ea typeface="Cambria"/>
                          <a:cs typeface="Times New Roman"/>
                          <a:sym typeface="Symbol"/>
                        </a:rPr>
                        <a:t></a:t>
                      </a:r>
                      <a:r>
                        <a:rPr lang="en-US" sz="1500" cap="small">
                          <a:latin typeface="Times New Roman"/>
                          <a:ea typeface="Cambria"/>
                          <a:cs typeface="Times New Roman"/>
                        </a:rPr>
                        <a:t> 10</a:t>
                      </a:r>
                      <a:r>
                        <a:rPr lang="en-US" sz="1500" cap="small" baseline="30000">
                          <a:latin typeface="Times New Roman"/>
                          <a:ea typeface="Cambria"/>
                          <a:cs typeface="Times New Roman"/>
                        </a:rPr>
                        <a:t>-5</a:t>
                      </a:r>
                      <a:endParaRPr lang="en-US" sz="1500" cap="small">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A= (2.12 ± 0.18) × 10</a:t>
                      </a:r>
                      <a:r>
                        <a:rPr lang="en-US" sz="1500" cap="small" baseline="30000" dirty="0">
                          <a:latin typeface="Times New Roman"/>
                          <a:ea typeface="Cambria"/>
                          <a:cs typeface="Times New Roman"/>
                        </a:rPr>
                        <a:t>10</a:t>
                      </a:r>
                      <a:r>
                        <a:rPr lang="en-US" sz="1500" cap="small" dirty="0">
                          <a:latin typeface="Times New Roman"/>
                          <a:ea typeface="Cambria"/>
                          <a:cs typeface="Times New Roman"/>
                        </a:rPr>
                        <a:t> C + (7.02 ± 17.02) × </a:t>
                      </a:r>
                      <a:r>
                        <a:rPr lang="en-US" sz="1500" cap="small" dirty="0" smtClean="0">
                          <a:latin typeface="Times New Roman"/>
                          <a:ea typeface="Cambria"/>
                          <a:cs typeface="Times New Roman"/>
                        </a:rPr>
                        <a:t>10</a:t>
                      </a:r>
                      <a:r>
                        <a:rPr lang="en-US" sz="1500" cap="small" baseline="30000" dirty="0" smtClean="0">
                          <a:latin typeface="Times New Roman"/>
                          <a:ea typeface="Cambria"/>
                          <a:cs typeface="Times New Roman"/>
                        </a:rPr>
                        <a:t>3</a:t>
                      </a:r>
                      <a:r>
                        <a:rPr lang="en-US" sz="1500" cap="small" dirty="0" smtClean="0">
                          <a:latin typeface="Times New Roman"/>
                          <a:ea typeface="Cambria"/>
                          <a:cs typeface="Times New Roman"/>
                        </a:rPr>
                        <a:t>	</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0.9994</a:t>
                      </a:r>
                    </a:p>
                  </a:txBody>
                  <a:tcPr marL="68580" marR="68580" marT="0" marB="0"/>
                </a:tc>
                <a:tc>
                  <a:txBody>
                    <a:bodyPr/>
                    <a:lstStyle/>
                    <a:p>
                      <a:pPr algn="ctr">
                        <a:spcAft>
                          <a:spcPts val="0"/>
                        </a:spcAft>
                      </a:pPr>
                      <a:r>
                        <a:rPr lang="en-US" sz="1500" cap="small" dirty="0">
                          <a:latin typeface="Times New Roman"/>
                          <a:ea typeface="Cambria"/>
                          <a:cs typeface="Times New Roman"/>
                        </a:rPr>
                        <a:t>1.47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-6</a:t>
                      </a:r>
                      <a:endParaRPr lang="en-US" sz="1500" cap="small" dirty="0">
                        <a:latin typeface="Times New Roman"/>
                        <a:ea typeface="Cambria"/>
                        <a:cs typeface="Times New Roman"/>
                      </a:endParaRPr>
                    </a:p>
                  </a:txBody>
                  <a:tcPr marL="68580" marR="68580" marT="0" marB="0"/>
                </a:tc>
                <a:tc>
                  <a:txBody>
                    <a:bodyPr/>
                    <a:lstStyle/>
                    <a:p>
                      <a:pPr algn="ctr">
                        <a:spcAft>
                          <a:spcPts val="0"/>
                        </a:spcAft>
                      </a:pPr>
                      <a:r>
                        <a:rPr lang="en-US" sz="1500" cap="small" dirty="0">
                          <a:latin typeface="Times New Roman"/>
                          <a:ea typeface="Cambria"/>
                          <a:cs typeface="Times New Roman"/>
                        </a:rPr>
                        <a:t>4.87 </a:t>
                      </a:r>
                      <a:r>
                        <a:rPr lang="en-US" sz="1500" cap="small" dirty="0" err="1">
                          <a:latin typeface="Times New Roman"/>
                          <a:ea typeface="Cambria"/>
                          <a:cs typeface="Times New Roman"/>
                          <a:sym typeface="Symbol"/>
                        </a:rPr>
                        <a:t></a:t>
                      </a:r>
                      <a:r>
                        <a:rPr lang="en-US" sz="1500" cap="small" dirty="0">
                          <a:latin typeface="Times New Roman"/>
                          <a:ea typeface="Cambria"/>
                          <a:cs typeface="Times New Roman"/>
                        </a:rPr>
                        <a:t> 10</a:t>
                      </a:r>
                      <a:r>
                        <a:rPr lang="en-US" sz="1500" cap="small" baseline="30000" dirty="0">
                          <a:latin typeface="Times New Roman"/>
                          <a:ea typeface="Cambria"/>
                          <a:cs typeface="Times New Roman"/>
                        </a:rPr>
                        <a:t>-6</a:t>
                      </a:r>
                      <a:endParaRPr lang="en-US" sz="1500" cap="small" dirty="0">
                        <a:latin typeface="Times New Roman"/>
                        <a:ea typeface="Cambria"/>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263928"/>
            <a:ext cx="7556313" cy="1116106"/>
          </a:xfrm>
        </p:spPr>
        <p:txBody>
          <a:bodyPr/>
          <a:lstStyle/>
          <a:p>
            <a:r>
              <a:rPr lang="en-US" dirty="0" smtClean="0">
                <a:solidFill>
                  <a:srgbClr val="663366"/>
                </a:solidFill>
              </a:rPr>
              <a:t>Results</a:t>
            </a:r>
            <a:br>
              <a:rPr lang="en-US" dirty="0" smtClean="0">
                <a:solidFill>
                  <a:srgbClr val="663366"/>
                </a:solidFill>
              </a:rPr>
            </a:br>
            <a:r>
              <a:rPr lang="en-US" sz="2800" dirty="0" smtClean="0">
                <a:solidFill>
                  <a:srgbClr val="663366"/>
                </a:solidFill>
              </a:rPr>
              <a:t>Determination of Synthetic Food Colorants by HPLC-PDA </a:t>
            </a:r>
            <a:endParaRPr lang="en-US" dirty="0"/>
          </a:p>
        </p:txBody>
      </p:sp>
      <p:pic>
        <p:nvPicPr>
          <p:cNvPr id="6" name="Resim 17"/>
          <p:cNvPicPr/>
          <p:nvPr/>
        </p:nvPicPr>
        <p:blipFill>
          <a:blip r:embed="rId3"/>
          <a:srcRect/>
          <a:stretch>
            <a:fillRect/>
          </a:stretch>
        </p:blipFill>
        <p:spPr bwMode="auto">
          <a:xfrm>
            <a:off x="498475" y="2160909"/>
            <a:ext cx="4895145" cy="1586995"/>
          </a:xfrm>
          <a:prstGeom prst="rect">
            <a:avLst/>
          </a:prstGeom>
          <a:noFill/>
          <a:ln w="19050">
            <a:solidFill>
              <a:srgbClr val="660066"/>
            </a:solidFill>
            <a:miter lim="800000"/>
            <a:headEnd/>
            <a:tailEnd/>
          </a:ln>
        </p:spPr>
      </p:pic>
      <p:pic>
        <p:nvPicPr>
          <p:cNvPr id="7" name="Resim 20"/>
          <p:cNvPicPr/>
          <p:nvPr/>
        </p:nvPicPr>
        <p:blipFill>
          <a:blip r:embed="rId4"/>
          <a:srcRect/>
          <a:stretch>
            <a:fillRect/>
          </a:stretch>
        </p:blipFill>
        <p:spPr bwMode="auto">
          <a:xfrm>
            <a:off x="498475" y="4252912"/>
            <a:ext cx="4895145" cy="1647825"/>
          </a:xfrm>
          <a:prstGeom prst="rect">
            <a:avLst/>
          </a:prstGeom>
          <a:noFill/>
          <a:ln w="19050">
            <a:solidFill>
              <a:srgbClr val="660066"/>
            </a:solidFill>
            <a:miter lim="800000"/>
            <a:headEnd/>
            <a:tailEnd/>
          </a:ln>
        </p:spPr>
      </p:pic>
      <p:sp>
        <p:nvSpPr>
          <p:cNvPr id="8" name="TextBox 7"/>
          <p:cNvSpPr txBox="1"/>
          <p:nvPr/>
        </p:nvSpPr>
        <p:spPr>
          <a:xfrm>
            <a:off x="5546020" y="2160909"/>
            <a:ext cx="3597980" cy="1477328"/>
          </a:xfrm>
          <a:prstGeom prst="rect">
            <a:avLst/>
          </a:prstGeom>
          <a:noFill/>
        </p:spPr>
        <p:txBody>
          <a:bodyPr wrap="square" rtlCol="0">
            <a:spAutoFit/>
          </a:bodyPr>
          <a:lstStyle/>
          <a:p>
            <a:pPr algn="just"/>
            <a:r>
              <a:rPr lang="en-US" dirty="0" smtClean="0"/>
              <a:t>The chromatogram of </a:t>
            </a:r>
          </a:p>
          <a:p>
            <a:pPr algn="just"/>
            <a:r>
              <a:rPr lang="en-US" dirty="0" smtClean="0"/>
              <a:t>rosehip powder beverage</a:t>
            </a:r>
          </a:p>
          <a:p>
            <a:r>
              <a:rPr lang="en-US" dirty="0" smtClean="0"/>
              <a:t>monitored at </a:t>
            </a:r>
            <a:r>
              <a:rPr lang="en-US" dirty="0" err="1" smtClean="0"/>
              <a:t>λmax</a:t>
            </a:r>
            <a:r>
              <a:rPr lang="en-US" dirty="0" smtClean="0"/>
              <a:t>: 485nm</a:t>
            </a:r>
          </a:p>
          <a:p>
            <a:r>
              <a:rPr lang="en-US" dirty="0" smtClean="0"/>
              <a:t>(1: sunset yellow, 2: ponceau4R)</a:t>
            </a:r>
          </a:p>
          <a:p>
            <a:endParaRPr lang="en-US" dirty="0" smtClean="0"/>
          </a:p>
        </p:txBody>
      </p:sp>
      <p:sp>
        <p:nvSpPr>
          <p:cNvPr id="9" name="TextBox 8"/>
          <p:cNvSpPr txBox="1"/>
          <p:nvPr/>
        </p:nvSpPr>
        <p:spPr>
          <a:xfrm>
            <a:off x="5546020" y="4252912"/>
            <a:ext cx="3411395" cy="1200329"/>
          </a:xfrm>
          <a:prstGeom prst="rect">
            <a:avLst/>
          </a:prstGeom>
          <a:noFill/>
        </p:spPr>
        <p:txBody>
          <a:bodyPr wrap="square" rtlCol="0">
            <a:spAutoFit/>
          </a:bodyPr>
          <a:lstStyle/>
          <a:p>
            <a:pPr algn="just"/>
            <a:r>
              <a:rPr lang="en-US" dirty="0" smtClean="0"/>
              <a:t>The chromatogram of </a:t>
            </a:r>
          </a:p>
          <a:p>
            <a:pPr algn="just"/>
            <a:r>
              <a:rPr lang="en-US" dirty="0" smtClean="0"/>
              <a:t>orange powder beverage</a:t>
            </a:r>
          </a:p>
          <a:p>
            <a:r>
              <a:rPr lang="en-US" dirty="0" smtClean="0"/>
              <a:t>monitored at </a:t>
            </a:r>
            <a:r>
              <a:rPr lang="en-US" dirty="0" err="1" smtClean="0"/>
              <a:t>λmax</a:t>
            </a:r>
            <a:r>
              <a:rPr lang="en-US" dirty="0" smtClean="0"/>
              <a:t>: 485nm</a:t>
            </a:r>
          </a:p>
          <a:p>
            <a:r>
              <a:rPr lang="en-US" dirty="0" smtClean="0"/>
              <a:t>(1: </a:t>
            </a:r>
            <a:r>
              <a:rPr lang="en-US" dirty="0" err="1" smtClean="0"/>
              <a:t>tartrazine</a:t>
            </a:r>
            <a:r>
              <a:rPr lang="en-US" dirty="0" smtClean="0"/>
              <a:t>, 2: ponceau4R)</a:t>
            </a:r>
            <a:endParaRPr lang="en-US" dirty="0"/>
          </a:p>
        </p:txBody>
      </p:sp>
      <p:sp>
        <p:nvSpPr>
          <p:cNvPr id="12" name="TextBox 11"/>
          <p:cNvSpPr txBox="1"/>
          <p:nvPr/>
        </p:nvSpPr>
        <p:spPr>
          <a:xfrm>
            <a:off x="2473622" y="2260639"/>
            <a:ext cx="281973" cy="307777"/>
          </a:xfrm>
          <a:prstGeom prst="rect">
            <a:avLst/>
          </a:prstGeom>
          <a:noFill/>
        </p:spPr>
        <p:txBody>
          <a:bodyPr wrap="none" rtlCol="0">
            <a:spAutoFit/>
          </a:bodyPr>
          <a:lstStyle/>
          <a:p>
            <a:r>
              <a:rPr lang="en-US" sz="1400" dirty="0" smtClean="0">
                <a:solidFill>
                  <a:srgbClr val="660066"/>
                </a:solidFill>
              </a:rPr>
              <a:t>1</a:t>
            </a:r>
            <a:endParaRPr lang="en-US" sz="1400" dirty="0">
              <a:solidFill>
                <a:srgbClr val="660066"/>
              </a:solidFill>
            </a:endParaRPr>
          </a:p>
        </p:txBody>
      </p:sp>
      <p:sp>
        <p:nvSpPr>
          <p:cNvPr id="14" name="TextBox 13"/>
          <p:cNvSpPr txBox="1"/>
          <p:nvPr/>
        </p:nvSpPr>
        <p:spPr>
          <a:xfrm>
            <a:off x="3431956" y="2260639"/>
            <a:ext cx="281973" cy="307777"/>
          </a:xfrm>
          <a:prstGeom prst="rect">
            <a:avLst/>
          </a:prstGeom>
          <a:noFill/>
        </p:spPr>
        <p:txBody>
          <a:bodyPr wrap="none" rtlCol="0">
            <a:spAutoFit/>
          </a:bodyPr>
          <a:lstStyle/>
          <a:p>
            <a:r>
              <a:rPr lang="en-US" sz="1400" dirty="0" smtClean="0">
                <a:solidFill>
                  <a:srgbClr val="660066"/>
                </a:solidFill>
              </a:rPr>
              <a:t>2</a:t>
            </a:r>
            <a:endParaRPr lang="en-US" sz="1400" dirty="0">
              <a:solidFill>
                <a:srgbClr val="660066"/>
              </a:solidFill>
            </a:endParaRPr>
          </a:p>
        </p:txBody>
      </p:sp>
      <p:sp>
        <p:nvSpPr>
          <p:cNvPr id="15" name="TextBox 14"/>
          <p:cNvSpPr txBox="1"/>
          <p:nvPr/>
        </p:nvSpPr>
        <p:spPr>
          <a:xfrm>
            <a:off x="2473622" y="4850080"/>
            <a:ext cx="281973" cy="307777"/>
          </a:xfrm>
          <a:prstGeom prst="rect">
            <a:avLst/>
          </a:prstGeom>
          <a:noFill/>
        </p:spPr>
        <p:txBody>
          <a:bodyPr wrap="none" rtlCol="0">
            <a:spAutoFit/>
          </a:bodyPr>
          <a:lstStyle/>
          <a:p>
            <a:r>
              <a:rPr lang="en-US" sz="1400" dirty="0" smtClean="0">
                <a:solidFill>
                  <a:srgbClr val="660066"/>
                </a:solidFill>
              </a:rPr>
              <a:t>1</a:t>
            </a:r>
            <a:endParaRPr lang="en-US" sz="1400" dirty="0">
              <a:solidFill>
                <a:srgbClr val="660066"/>
              </a:solidFill>
            </a:endParaRPr>
          </a:p>
        </p:txBody>
      </p:sp>
      <p:sp>
        <p:nvSpPr>
          <p:cNvPr id="16" name="TextBox 15"/>
          <p:cNvSpPr txBox="1"/>
          <p:nvPr/>
        </p:nvSpPr>
        <p:spPr>
          <a:xfrm>
            <a:off x="3431956" y="4444781"/>
            <a:ext cx="281973" cy="307777"/>
          </a:xfrm>
          <a:prstGeom prst="rect">
            <a:avLst/>
          </a:prstGeom>
          <a:noFill/>
        </p:spPr>
        <p:txBody>
          <a:bodyPr wrap="none" rtlCol="0">
            <a:spAutoFit/>
          </a:bodyPr>
          <a:lstStyle/>
          <a:p>
            <a:r>
              <a:rPr lang="en-US" sz="1400" dirty="0" smtClean="0">
                <a:solidFill>
                  <a:srgbClr val="660066"/>
                </a:solidFill>
              </a:rPr>
              <a:t>2</a:t>
            </a:r>
            <a:endParaRPr lang="en-US" sz="1400" dirty="0">
              <a:solidFill>
                <a:srgbClr val="660066"/>
              </a:solidFill>
            </a:endParaRPr>
          </a:p>
        </p:txBody>
      </p:sp>
      <p:sp>
        <p:nvSpPr>
          <p:cNvPr id="11" name="Date Placeholder 10"/>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7556313" cy="1116106"/>
          </a:xfrm>
        </p:spPr>
        <p:txBody>
          <a:bodyPr/>
          <a:lstStyle/>
          <a:p>
            <a:r>
              <a:rPr lang="en-US" sz="3200" dirty="0" smtClean="0">
                <a:solidFill>
                  <a:srgbClr val="663366"/>
                </a:solidFill>
              </a:rPr>
              <a:t>Results</a:t>
            </a:r>
            <a:r>
              <a:rPr lang="en-US" dirty="0" smtClean="0">
                <a:solidFill>
                  <a:srgbClr val="663366"/>
                </a:solidFill>
              </a:rPr>
              <a:t/>
            </a:r>
            <a:br>
              <a:rPr lang="en-US" dirty="0" smtClean="0">
                <a:solidFill>
                  <a:srgbClr val="663366"/>
                </a:solidFill>
              </a:rPr>
            </a:br>
            <a:r>
              <a:rPr lang="en-US" sz="2400" dirty="0" smtClean="0">
                <a:solidFill>
                  <a:srgbClr val="663366"/>
                </a:solidFill>
              </a:rPr>
              <a:t>Determination of Synthetic Food Colorants by on-line HPLC-CUPRAC Method</a:t>
            </a:r>
            <a:endParaRPr lang="en-US" sz="2400" dirty="0"/>
          </a:p>
        </p:txBody>
      </p:sp>
      <p:sp>
        <p:nvSpPr>
          <p:cNvPr id="5" name="TextBox 4"/>
          <p:cNvSpPr txBox="1"/>
          <p:nvPr/>
        </p:nvSpPr>
        <p:spPr>
          <a:xfrm>
            <a:off x="1" y="5558054"/>
            <a:ext cx="8973052" cy="1477328"/>
          </a:xfrm>
          <a:prstGeom prst="rect">
            <a:avLst/>
          </a:prstGeom>
          <a:noFill/>
        </p:spPr>
        <p:txBody>
          <a:bodyPr wrap="square" rtlCol="0">
            <a:spAutoFit/>
          </a:bodyPr>
          <a:lstStyle/>
          <a:p>
            <a:endParaRPr lang="en-US" dirty="0" smtClean="0"/>
          </a:p>
          <a:p>
            <a:pPr algn="just"/>
            <a:r>
              <a:rPr lang="en-US" dirty="0" smtClean="0">
                <a:solidFill>
                  <a:srgbClr val="660066"/>
                </a:solidFill>
              </a:rPr>
              <a:t> The chromatogram of synthetic mixture of synthetic food colorants mixture solution</a:t>
            </a:r>
          </a:p>
          <a:p>
            <a:pPr algn="just"/>
            <a:r>
              <a:rPr lang="en-US" dirty="0" smtClean="0">
                <a:solidFill>
                  <a:srgbClr val="660066"/>
                </a:solidFill>
              </a:rPr>
              <a:t>(consists of 1: E102, 2: E132, 3: E110, 4: E124, 5: E127), at 485 nm and 450 nm</a:t>
            </a:r>
          </a:p>
          <a:p>
            <a:pPr algn="just"/>
            <a:r>
              <a:rPr lang="en-US" dirty="0" smtClean="0">
                <a:solidFill>
                  <a:srgbClr val="660066"/>
                </a:solidFill>
              </a:rPr>
              <a:t> respectively. </a:t>
            </a:r>
          </a:p>
          <a:p>
            <a:endParaRPr lang="en-US" dirty="0">
              <a:solidFill>
                <a:srgbClr val="660066"/>
              </a:solidFill>
            </a:endParaRPr>
          </a:p>
        </p:txBody>
      </p:sp>
      <p:pic>
        <p:nvPicPr>
          <p:cNvPr id="7" name="Picture 6"/>
          <p:cNvPicPr>
            <a:picLocks noChangeAspect="1"/>
          </p:cNvPicPr>
          <p:nvPr/>
        </p:nvPicPr>
        <p:blipFill>
          <a:blip r:embed="rId2"/>
          <a:stretch>
            <a:fillRect/>
          </a:stretch>
        </p:blipFill>
        <p:spPr>
          <a:xfrm>
            <a:off x="238769" y="1597757"/>
            <a:ext cx="7316451" cy="4143981"/>
          </a:xfrm>
          <a:prstGeom prst="rect">
            <a:avLst/>
          </a:prstGeom>
        </p:spPr>
      </p:pic>
      <p:sp>
        <p:nvSpPr>
          <p:cNvPr id="8" name="TextBox 7"/>
          <p:cNvSpPr txBox="1"/>
          <p:nvPr/>
        </p:nvSpPr>
        <p:spPr>
          <a:xfrm>
            <a:off x="238769" y="1413091"/>
            <a:ext cx="680022" cy="369332"/>
          </a:xfrm>
          <a:prstGeom prst="rect">
            <a:avLst/>
          </a:prstGeom>
          <a:solidFill>
            <a:schemeClr val="bg1"/>
          </a:solidFill>
          <a:ln w="19050">
            <a:solidFill>
              <a:srgbClr val="660066"/>
            </a:solidFill>
          </a:ln>
        </p:spPr>
        <p:txBody>
          <a:bodyPr wrap="square" rtlCol="0">
            <a:spAutoFit/>
          </a:bodyPr>
          <a:lstStyle/>
          <a:p>
            <a:r>
              <a:rPr lang="en-US" dirty="0" smtClean="0"/>
              <a:t>AU</a:t>
            </a:r>
            <a:endParaRPr lang="en-US" dirty="0"/>
          </a:p>
        </p:txBody>
      </p:sp>
      <p:sp>
        <p:nvSpPr>
          <p:cNvPr id="9" name="TextBox 8"/>
          <p:cNvSpPr txBox="1"/>
          <p:nvPr/>
        </p:nvSpPr>
        <p:spPr>
          <a:xfrm>
            <a:off x="2892277" y="5373388"/>
            <a:ext cx="1512515" cy="369332"/>
          </a:xfrm>
          <a:prstGeom prst="rect">
            <a:avLst/>
          </a:prstGeom>
          <a:solidFill>
            <a:schemeClr val="bg1"/>
          </a:solidFill>
          <a:ln w="19050">
            <a:solidFill>
              <a:srgbClr val="660066"/>
            </a:solidFill>
          </a:ln>
        </p:spPr>
        <p:txBody>
          <a:bodyPr wrap="square" rtlCol="0">
            <a:spAutoFit/>
          </a:bodyPr>
          <a:lstStyle/>
          <a:p>
            <a:r>
              <a:rPr lang="en-US" dirty="0" smtClean="0"/>
              <a:t>Time (min)</a:t>
            </a:r>
            <a:endParaRPr lang="en-US" dirty="0"/>
          </a:p>
        </p:txBody>
      </p:sp>
      <p:sp>
        <p:nvSpPr>
          <p:cNvPr id="10" name="TextBox 9"/>
          <p:cNvSpPr txBox="1"/>
          <p:nvPr/>
        </p:nvSpPr>
        <p:spPr>
          <a:xfrm>
            <a:off x="2737389" y="2498721"/>
            <a:ext cx="309775" cy="369332"/>
          </a:xfrm>
          <a:prstGeom prst="rect">
            <a:avLst/>
          </a:prstGeom>
          <a:noFill/>
        </p:spPr>
        <p:txBody>
          <a:bodyPr wrap="none" rtlCol="0">
            <a:spAutoFit/>
          </a:bodyPr>
          <a:lstStyle/>
          <a:p>
            <a:r>
              <a:rPr lang="en-US" dirty="0" smtClean="0"/>
              <a:t>1</a:t>
            </a:r>
            <a:endParaRPr lang="en-US" dirty="0"/>
          </a:p>
        </p:txBody>
      </p:sp>
      <p:sp>
        <p:nvSpPr>
          <p:cNvPr id="11" name="TextBox 10"/>
          <p:cNvSpPr txBox="1"/>
          <p:nvPr/>
        </p:nvSpPr>
        <p:spPr>
          <a:xfrm>
            <a:off x="3268008" y="2868053"/>
            <a:ext cx="309775" cy="369332"/>
          </a:xfrm>
          <a:prstGeom prst="rect">
            <a:avLst/>
          </a:prstGeom>
          <a:noFill/>
        </p:spPr>
        <p:txBody>
          <a:bodyPr wrap="none" rtlCol="0">
            <a:spAutoFit/>
          </a:bodyPr>
          <a:lstStyle/>
          <a:p>
            <a:r>
              <a:rPr lang="en-US" dirty="0" smtClean="0"/>
              <a:t>2</a:t>
            </a:r>
            <a:endParaRPr lang="en-US" dirty="0"/>
          </a:p>
        </p:txBody>
      </p:sp>
      <p:sp>
        <p:nvSpPr>
          <p:cNvPr id="12" name="TextBox 11"/>
          <p:cNvSpPr txBox="1"/>
          <p:nvPr/>
        </p:nvSpPr>
        <p:spPr>
          <a:xfrm>
            <a:off x="3422895" y="1885157"/>
            <a:ext cx="309775" cy="369332"/>
          </a:xfrm>
          <a:prstGeom prst="rect">
            <a:avLst/>
          </a:prstGeom>
          <a:noFill/>
        </p:spPr>
        <p:txBody>
          <a:bodyPr wrap="none" rtlCol="0">
            <a:spAutoFit/>
          </a:bodyPr>
          <a:lstStyle/>
          <a:p>
            <a:r>
              <a:rPr lang="en-US" dirty="0" smtClean="0"/>
              <a:t>3</a:t>
            </a:r>
            <a:endParaRPr lang="en-US" dirty="0"/>
          </a:p>
        </p:txBody>
      </p:sp>
      <p:sp>
        <p:nvSpPr>
          <p:cNvPr id="13" name="TextBox 12"/>
          <p:cNvSpPr txBox="1"/>
          <p:nvPr/>
        </p:nvSpPr>
        <p:spPr>
          <a:xfrm>
            <a:off x="4024359" y="2083262"/>
            <a:ext cx="309775" cy="369332"/>
          </a:xfrm>
          <a:prstGeom prst="rect">
            <a:avLst/>
          </a:prstGeom>
          <a:noFill/>
        </p:spPr>
        <p:txBody>
          <a:bodyPr wrap="none" rtlCol="0">
            <a:spAutoFit/>
          </a:bodyPr>
          <a:lstStyle/>
          <a:p>
            <a:r>
              <a:rPr lang="en-US" dirty="0" smtClean="0"/>
              <a:t>4</a:t>
            </a:r>
            <a:endParaRPr lang="en-US" dirty="0"/>
          </a:p>
        </p:txBody>
      </p:sp>
      <p:sp>
        <p:nvSpPr>
          <p:cNvPr id="14" name="TextBox 13"/>
          <p:cNvSpPr txBox="1"/>
          <p:nvPr/>
        </p:nvSpPr>
        <p:spPr>
          <a:xfrm>
            <a:off x="5708311" y="2254489"/>
            <a:ext cx="309775" cy="369332"/>
          </a:xfrm>
          <a:prstGeom prst="rect">
            <a:avLst/>
          </a:prstGeom>
          <a:noFill/>
        </p:spPr>
        <p:txBody>
          <a:bodyPr wrap="none" rtlCol="0">
            <a:spAutoFit/>
          </a:bodyPr>
          <a:lstStyle/>
          <a:p>
            <a:r>
              <a:rPr lang="en-US" dirty="0" smtClean="0"/>
              <a:t>5</a:t>
            </a:r>
            <a:endParaRPr lang="en-US" dirty="0"/>
          </a:p>
        </p:txBody>
      </p:sp>
      <p:sp>
        <p:nvSpPr>
          <p:cNvPr id="15" name="TextBox 14"/>
          <p:cNvSpPr txBox="1"/>
          <p:nvPr/>
        </p:nvSpPr>
        <p:spPr>
          <a:xfrm>
            <a:off x="2734901" y="4507741"/>
            <a:ext cx="309775" cy="369332"/>
          </a:xfrm>
          <a:prstGeom prst="rect">
            <a:avLst/>
          </a:prstGeom>
          <a:noFill/>
        </p:spPr>
        <p:txBody>
          <a:bodyPr wrap="none" rtlCol="0">
            <a:spAutoFit/>
          </a:bodyPr>
          <a:lstStyle/>
          <a:p>
            <a:r>
              <a:rPr lang="en-US" dirty="0" smtClean="0"/>
              <a:t>1</a:t>
            </a:r>
            <a:endParaRPr lang="en-US" dirty="0"/>
          </a:p>
        </p:txBody>
      </p:sp>
      <p:sp>
        <p:nvSpPr>
          <p:cNvPr id="16" name="TextBox 15"/>
          <p:cNvSpPr txBox="1"/>
          <p:nvPr/>
        </p:nvSpPr>
        <p:spPr>
          <a:xfrm>
            <a:off x="3575295" y="4692407"/>
            <a:ext cx="309775" cy="369332"/>
          </a:xfrm>
          <a:prstGeom prst="rect">
            <a:avLst/>
          </a:prstGeom>
          <a:noFill/>
        </p:spPr>
        <p:txBody>
          <a:bodyPr wrap="none" rtlCol="0">
            <a:spAutoFit/>
          </a:bodyPr>
          <a:lstStyle/>
          <a:p>
            <a:r>
              <a:rPr lang="en-US" dirty="0" smtClean="0"/>
              <a:t>2</a:t>
            </a:r>
            <a:endParaRPr lang="en-US" dirty="0"/>
          </a:p>
        </p:txBody>
      </p:sp>
      <p:sp>
        <p:nvSpPr>
          <p:cNvPr id="17" name="TextBox 16"/>
          <p:cNvSpPr txBox="1"/>
          <p:nvPr/>
        </p:nvSpPr>
        <p:spPr>
          <a:xfrm>
            <a:off x="4095017" y="4692407"/>
            <a:ext cx="309775" cy="369332"/>
          </a:xfrm>
          <a:prstGeom prst="rect">
            <a:avLst/>
          </a:prstGeom>
          <a:noFill/>
        </p:spPr>
        <p:txBody>
          <a:bodyPr wrap="none" rtlCol="0">
            <a:spAutoFit/>
          </a:bodyPr>
          <a:lstStyle/>
          <a:p>
            <a:r>
              <a:rPr lang="en-US" dirty="0" smtClean="0"/>
              <a:t>3</a:t>
            </a:r>
            <a:endParaRPr lang="en-US" dirty="0"/>
          </a:p>
        </p:txBody>
      </p:sp>
      <p:sp>
        <p:nvSpPr>
          <p:cNvPr id="18" name="TextBox 17"/>
          <p:cNvSpPr txBox="1"/>
          <p:nvPr/>
        </p:nvSpPr>
        <p:spPr>
          <a:xfrm>
            <a:off x="4404792" y="4138409"/>
            <a:ext cx="309775" cy="369332"/>
          </a:xfrm>
          <a:prstGeom prst="rect">
            <a:avLst/>
          </a:prstGeom>
          <a:noFill/>
        </p:spPr>
        <p:txBody>
          <a:bodyPr wrap="none" rtlCol="0">
            <a:spAutoFit/>
          </a:bodyPr>
          <a:lstStyle/>
          <a:p>
            <a:r>
              <a:rPr lang="en-US" dirty="0" smtClean="0"/>
              <a:t>4</a:t>
            </a:r>
            <a:endParaRPr lang="en-US" dirty="0"/>
          </a:p>
        </p:txBody>
      </p:sp>
      <p:sp>
        <p:nvSpPr>
          <p:cNvPr id="19" name="TextBox 18"/>
          <p:cNvSpPr txBox="1"/>
          <p:nvPr/>
        </p:nvSpPr>
        <p:spPr>
          <a:xfrm>
            <a:off x="6015598" y="4323075"/>
            <a:ext cx="309775" cy="369332"/>
          </a:xfrm>
          <a:prstGeom prst="rect">
            <a:avLst/>
          </a:prstGeom>
          <a:noFill/>
        </p:spPr>
        <p:txBody>
          <a:bodyPr wrap="none" rtlCol="0">
            <a:spAutoFit/>
          </a:bodyPr>
          <a:lstStyle/>
          <a:p>
            <a:r>
              <a:rPr lang="en-US" dirty="0" smtClean="0"/>
              <a:t>5</a:t>
            </a:r>
            <a:endParaRPr lang="en-US" dirty="0"/>
          </a:p>
        </p:txBody>
      </p:sp>
      <p:sp>
        <p:nvSpPr>
          <p:cNvPr id="20" name="Date Placeholder 19"/>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185496"/>
            <a:ext cx="7556313" cy="1116106"/>
          </a:xfrm>
        </p:spPr>
        <p:txBody>
          <a:bodyPr/>
          <a:lstStyle/>
          <a:p>
            <a:r>
              <a:rPr lang="en-US" sz="3200" dirty="0" smtClean="0">
                <a:solidFill>
                  <a:srgbClr val="663366"/>
                </a:solidFill>
              </a:rPr>
              <a:t>Results</a:t>
            </a:r>
            <a:r>
              <a:rPr lang="en-US" dirty="0" smtClean="0">
                <a:solidFill>
                  <a:srgbClr val="663366"/>
                </a:solidFill>
              </a:rPr>
              <a:t/>
            </a:r>
            <a:br>
              <a:rPr lang="en-US" dirty="0" smtClean="0">
                <a:solidFill>
                  <a:srgbClr val="663366"/>
                </a:solidFill>
              </a:rPr>
            </a:br>
            <a:r>
              <a:rPr lang="en-US" sz="2800" dirty="0" smtClean="0">
                <a:solidFill>
                  <a:srgbClr val="663366"/>
                </a:solidFill>
              </a:rPr>
              <a:t>Determination of Synthetic Food Colorants by on-line HPLC-CUPRAC Method</a:t>
            </a:r>
            <a:endParaRPr lang="en-US" sz="2800" dirty="0"/>
          </a:p>
        </p:txBody>
      </p:sp>
      <p:pic>
        <p:nvPicPr>
          <p:cNvPr id="4" name="Picture 3"/>
          <p:cNvPicPr>
            <a:picLocks noChangeAspect="1"/>
          </p:cNvPicPr>
          <p:nvPr/>
        </p:nvPicPr>
        <p:blipFill>
          <a:blip r:embed="rId2"/>
          <a:stretch>
            <a:fillRect/>
          </a:stretch>
        </p:blipFill>
        <p:spPr>
          <a:xfrm>
            <a:off x="309847" y="2086289"/>
            <a:ext cx="8039100" cy="3479049"/>
          </a:xfrm>
          <a:prstGeom prst="rect">
            <a:avLst/>
          </a:prstGeom>
        </p:spPr>
      </p:pic>
      <p:sp>
        <p:nvSpPr>
          <p:cNvPr id="5" name="Rectangle 4"/>
          <p:cNvSpPr/>
          <p:nvPr/>
        </p:nvSpPr>
        <p:spPr>
          <a:xfrm>
            <a:off x="-1" y="5934670"/>
            <a:ext cx="8054787" cy="923330"/>
          </a:xfrm>
          <a:prstGeom prst="rect">
            <a:avLst/>
          </a:prstGeom>
        </p:spPr>
        <p:txBody>
          <a:bodyPr wrap="square">
            <a:spAutoFit/>
          </a:bodyPr>
          <a:lstStyle/>
          <a:p>
            <a:pPr algn="just"/>
            <a:r>
              <a:rPr lang="en-US" dirty="0" smtClean="0">
                <a:solidFill>
                  <a:srgbClr val="660066"/>
                </a:solidFill>
              </a:rPr>
              <a:t>The chromatogram of rosehip powder beverage sample solution monitored at 485 nm and 450 nm, respectively. (Peak 1: sunset yellow; Peak 2: </a:t>
            </a:r>
            <a:r>
              <a:rPr lang="en-US" dirty="0" err="1" smtClean="0">
                <a:solidFill>
                  <a:srgbClr val="660066"/>
                </a:solidFill>
              </a:rPr>
              <a:t>ponceau</a:t>
            </a:r>
            <a:r>
              <a:rPr lang="en-US" dirty="0" smtClean="0">
                <a:solidFill>
                  <a:srgbClr val="660066"/>
                </a:solidFill>
              </a:rPr>
              <a:t> 4R)</a:t>
            </a:r>
          </a:p>
        </p:txBody>
      </p:sp>
      <p:sp>
        <p:nvSpPr>
          <p:cNvPr id="6" name="TextBox 5"/>
          <p:cNvSpPr txBox="1"/>
          <p:nvPr/>
        </p:nvSpPr>
        <p:spPr>
          <a:xfrm>
            <a:off x="238769" y="1716957"/>
            <a:ext cx="680022" cy="369332"/>
          </a:xfrm>
          <a:prstGeom prst="rect">
            <a:avLst/>
          </a:prstGeom>
          <a:solidFill>
            <a:schemeClr val="bg1"/>
          </a:solidFill>
          <a:ln w="19050">
            <a:solidFill>
              <a:srgbClr val="660066"/>
            </a:solidFill>
          </a:ln>
        </p:spPr>
        <p:txBody>
          <a:bodyPr wrap="square" rtlCol="0">
            <a:spAutoFit/>
          </a:bodyPr>
          <a:lstStyle/>
          <a:p>
            <a:r>
              <a:rPr lang="en-US" dirty="0" smtClean="0"/>
              <a:t>AU</a:t>
            </a:r>
            <a:endParaRPr lang="en-US" dirty="0"/>
          </a:p>
        </p:txBody>
      </p:sp>
      <p:sp>
        <p:nvSpPr>
          <p:cNvPr id="7" name="TextBox 6"/>
          <p:cNvSpPr txBox="1"/>
          <p:nvPr/>
        </p:nvSpPr>
        <p:spPr>
          <a:xfrm>
            <a:off x="3648534" y="5380672"/>
            <a:ext cx="1512515" cy="369332"/>
          </a:xfrm>
          <a:prstGeom prst="rect">
            <a:avLst/>
          </a:prstGeom>
          <a:solidFill>
            <a:schemeClr val="bg1"/>
          </a:solidFill>
          <a:ln w="19050">
            <a:solidFill>
              <a:srgbClr val="660066"/>
            </a:solidFill>
          </a:ln>
        </p:spPr>
        <p:txBody>
          <a:bodyPr wrap="square" rtlCol="0">
            <a:spAutoFit/>
          </a:bodyPr>
          <a:lstStyle/>
          <a:p>
            <a:r>
              <a:rPr lang="en-US" dirty="0" smtClean="0"/>
              <a:t>Time (min)</a:t>
            </a:r>
            <a:endParaRPr lang="en-US" dirty="0"/>
          </a:p>
        </p:txBody>
      </p:sp>
      <p:sp>
        <p:nvSpPr>
          <p:cNvPr id="8" name="Date Placeholder 7"/>
          <p:cNvSpPr>
            <a:spLocks noGrp="1"/>
          </p:cNvSpPr>
          <p:nvPr>
            <p:ph type="dt" sz="half" idx="10"/>
          </p:nvPr>
        </p:nvSpPr>
        <p:spPr/>
        <p:txBody>
          <a:bodyPr/>
          <a:lstStyle/>
          <a:p>
            <a:r>
              <a:rPr lang="tr-TR" smtClean="0"/>
              <a:t>18/08/15</a:t>
            </a:r>
            <a:endParaRPr lang="en-US"/>
          </a:p>
        </p:txBody>
      </p:sp>
      <p:sp>
        <p:nvSpPr>
          <p:cNvPr id="9" name="TextBox 8"/>
          <p:cNvSpPr txBox="1"/>
          <p:nvPr/>
        </p:nvSpPr>
        <p:spPr>
          <a:xfrm>
            <a:off x="4038630" y="2086289"/>
            <a:ext cx="309775" cy="369332"/>
          </a:xfrm>
          <a:prstGeom prst="rect">
            <a:avLst/>
          </a:prstGeom>
          <a:noFill/>
        </p:spPr>
        <p:txBody>
          <a:bodyPr wrap="none" rtlCol="0">
            <a:spAutoFit/>
          </a:bodyPr>
          <a:lstStyle/>
          <a:p>
            <a:r>
              <a:rPr lang="en-US" dirty="0" smtClean="0"/>
              <a:t>1</a:t>
            </a:r>
            <a:endParaRPr lang="en-US" dirty="0"/>
          </a:p>
        </p:txBody>
      </p:sp>
      <p:sp>
        <p:nvSpPr>
          <p:cNvPr id="10" name="TextBox 9"/>
          <p:cNvSpPr txBox="1"/>
          <p:nvPr/>
        </p:nvSpPr>
        <p:spPr>
          <a:xfrm>
            <a:off x="4880606" y="2086289"/>
            <a:ext cx="309775" cy="369332"/>
          </a:xfrm>
          <a:prstGeom prst="rect">
            <a:avLst/>
          </a:prstGeom>
          <a:noFill/>
        </p:spPr>
        <p:txBody>
          <a:bodyPr wrap="none" rtlCol="0">
            <a:spAutoFit/>
          </a:bodyPr>
          <a:lstStyle/>
          <a:p>
            <a:r>
              <a:rPr lang="en-US" dirty="0" smtClean="0"/>
              <a:t>2</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7556313" cy="1435108"/>
          </a:xfrm>
        </p:spPr>
        <p:txBody>
          <a:bodyPr/>
          <a:lstStyle/>
          <a:p>
            <a:r>
              <a:rPr lang="en-US" sz="2800" dirty="0" smtClean="0">
                <a:solidFill>
                  <a:srgbClr val="663366"/>
                </a:solidFill>
              </a:rPr>
              <a:t>Results</a:t>
            </a:r>
            <a:r>
              <a:rPr lang="en-US" dirty="0" smtClean="0">
                <a:solidFill>
                  <a:srgbClr val="663366"/>
                </a:solidFill>
              </a:rPr>
              <a:t/>
            </a:r>
            <a:br>
              <a:rPr lang="en-US" dirty="0" smtClean="0">
                <a:solidFill>
                  <a:srgbClr val="663366"/>
                </a:solidFill>
              </a:rPr>
            </a:br>
            <a:r>
              <a:rPr lang="en-US" sz="2400" dirty="0" smtClean="0">
                <a:solidFill>
                  <a:srgbClr val="663366"/>
                </a:solidFill>
              </a:rPr>
              <a:t>Determination of Synthetic Food Colorants by on-line HPLC-CUPRAC Method</a:t>
            </a:r>
            <a:r>
              <a:rPr lang="en-US" sz="2800" dirty="0" smtClean="0">
                <a:solidFill>
                  <a:srgbClr val="663366"/>
                </a:solidFill>
              </a:rPr>
              <a:t/>
            </a:r>
            <a:br>
              <a:rPr lang="en-US" sz="2800" dirty="0" smtClean="0">
                <a:solidFill>
                  <a:srgbClr val="663366"/>
                </a:solidFill>
              </a:rPr>
            </a:br>
            <a:r>
              <a:rPr lang="en-US" sz="1400" dirty="0" smtClean="0">
                <a:solidFill>
                  <a:srgbClr val="663366"/>
                </a:solidFill>
              </a:rPr>
              <a:t>Retention times (</a:t>
            </a:r>
            <a:r>
              <a:rPr lang="tr-TR" sz="1400" dirty="0" smtClean="0">
                <a:latin typeface="Times New Roman"/>
                <a:ea typeface="Times New Roman"/>
                <a:cs typeface="Times New Roman"/>
              </a:rPr>
              <a:t>t</a:t>
            </a:r>
            <a:r>
              <a:rPr lang="tr-TR" sz="1400" baseline="-25000" dirty="0" smtClean="0">
                <a:latin typeface="Times New Roman"/>
                <a:ea typeface="Times New Roman"/>
                <a:cs typeface="Times New Roman"/>
              </a:rPr>
              <a:t>R</a:t>
            </a:r>
            <a:r>
              <a:rPr lang="tr-TR" sz="1400" dirty="0" smtClean="0">
                <a:latin typeface="Times New Roman"/>
                <a:ea typeface="Times New Roman"/>
                <a:cs typeface="Times New Roman"/>
              </a:rPr>
              <a:t>(min))</a:t>
            </a:r>
            <a:r>
              <a:rPr lang="en-US" sz="1400" dirty="0" smtClean="0">
                <a:solidFill>
                  <a:srgbClr val="663366"/>
                </a:solidFill>
              </a:rPr>
              <a:t>, linear ranges, calibration equations, regression coefficients, LOD and LOQ values of the tested colorants with respect to on-line HPLC-CUPRAC method </a:t>
            </a:r>
            <a:endParaRPr lang="en-US" sz="1400" dirty="0"/>
          </a:p>
        </p:txBody>
      </p:sp>
      <p:sp>
        <p:nvSpPr>
          <p:cNvPr id="5" name="Date Placeholder 4"/>
          <p:cNvSpPr>
            <a:spLocks noGrp="1"/>
          </p:cNvSpPr>
          <p:nvPr>
            <p:ph type="dt" sz="half" idx="10"/>
          </p:nvPr>
        </p:nvSpPr>
        <p:spPr/>
        <p:txBody>
          <a:bodyPr/>
          <a:lstStyle/>
          <a:p>
            <a:r>
              <a:rPr lang="tr-TR" smtClean="0"/>
              <a:t>18/08/15</a:t>
            </a:r>
            <a:endParaRPr lang="en-US"/>
          </a:p>
        </p:txBody>
      </p:sp>
      <p:graphicFrame>
        <p:nvGraphicFramePr>
          <p:cNvPr id="7" name="Content Placeholder 6"/>
          <p:cNvGraphicFramePr>
            <a:graphicFrameLocks noGrp="1"/>
          </p:cNvGraphicFramePr>
          <p:nvPr>
            <p:ph idx="1"/>
          </p:nvPr>
        </p:nvGraphicFramePr>
        <p:xfrm>
          <a:off x="0" y="1733270"/>
          <a:ext cx="9012848" cy="4665647"/>
        </p:xfrm>
        <a:graphic>
          <a:graphicData uri="http://schemas.openxmlformats.org/drawingml/2006/table">
            <a:tbl>
              <a:tblPr firstRow="1" bandRow="1">
                <a:tableStyleId>{7DF18680-E054-41AD-8BC1-D1AEF772440D}</a:tableStyleId>
              </a:tblPr>
              <a:tblGrid>
                <a:gridCol w="1187583"/>
                <a:gridCol w="1187582"/>
                <a:gridCol w="2552785"/>
                <a:gridCol w="695960"/>
                <a:gridCol w="1202084"/>
                <a:gridCol w="1182073"/>
                <a:gridCol w="1004781"/>
              </a:tblGrid>
              <a:tr h="370840">
                <a:tc>
                  <a:txBody>
                    <a:bodyPr/>
                    <a:lstStyle/>
                    <a:p>
                      <a:pPr algn="ctr">
                        <a:spcAft>
                          <a:spcPts val="0"/>
                        </a:spcAft>
                      </a:pPr>
                      <a:r>
                        <a:rPr lang="tr-TR" sz="1600" cap="none" dirty="0">
                          <a:solidFill>
                            <a:srgbClr val="FFFFFF"/>
                          </a:solidFill>
                          <a:latin typeface="Times New Roman"/>
                          <a:ea typeface="Times New Roman"/>
                          <a:cs typeface="Times New Roman"/>
                        </a:rPr>
                        <a:t>Name of colorant</a:t>
                      </a:r>
                      <a:endParaRPr lang="en-US" sz="1600" cap="none" dirty="0">
                        <a:latin typeface="Times New Roman"/>
                        <a:ea typeface="Cambria"/>
                        <a:cs typeface="Times New Roman"/>
                      </a:endParaRPr>
                    </a:p>
                  </a:txBody>
                  <a:tcPr marL="68580" marR="68580" marT="0" marB="0"/>
                </a:tc>
                <a:tc>
                  <a:txBody>
                    <a:bodyPr/>
                    <a:lstStyle/>
                    <a:p>
                      <a:pPr algn="ctr">
                        <a:spcAft>
                          <a:spcPts val="0"/>
                        </a:spcAft>
                      </a:pPr>
                      <a:r>
                        <a:rPr lang="tr-TR" sz="1600" cap="none">
                          <a:solidFill>
                            <a:srgbClr val="FFFFFF"/>
                          </a:solidFill>
                          <a:latin typeface="Times New Roman"/>
                          <a:ea typeface="Times New Roman"/>
                          <a:cs typeface="Times New Roman"/>
                        </a:rPr>
                        <a:t>t</a:t>
                      </a:r>
                      <a:r>
                        <a:rPr lang="tr-TR" sz="1600" cap="none" baseline="-25000">
                          <a:solidFill>
                            <a:srgbClr val="FFFFFF"/>
                          </a:solidFill>
                          <a:latin typeface="Times New Roman"/>
                          <a:ea typeface="Times New Roman"/>
                          <a:cs typeface="Times New Roman"/>
                        </a:rPr>
                        <a:t>R</a:t>
                      </a:r>
                      <a:endParaRPr lang="en-US" sz="1600" cap="none">
                        <a:latin typeface="Times New Roman"/>
                        <a:ea typeface="Cambria"/>
                        <a:cs typeface="Times New Roman"/>
                      </a:endParaRPr>
                    </a:p>
                    <a:p>
                      <a:pPr algn="ctr">
                        <a:spcAft>
                          <a:spcPts val="0"/>
                        </a:spcAft>
                      </a:pPr>
                      <a:r>
                        <a:rPr lang="tr-TR" sz="1600" cap="none">
                          <a:solidFill>
                            <a:srgbClr val="FFFFFF"/>
                          </a:solidFill>
                          <a:latin typeface="Times New Roman"/>
                          <a:ea typeface="Times New Roman"/>
                          <a:cs typeface="Times New Roman"/>
                        </a:rPr>
                        <a:t>(min)</a:t>
                      </a:r>
                      <a:endParaRPr lang="en-US" sz="1600" cap="none">
                        <a:latin typeface="Times New Roman"/>
                        <a:ea typeface="Cambria"/>
                        <a:cs typeface="Times New Roman"/>
                      </a:endParaRPr>
                    </a:p>
                  </a:txBody>
                  <a:tcPr marL="68580" marR="68580" marT="0" marB="0"/>
                </a:tc>
                <a:tc>
                  <a:txBody>
                    <a:bodyPr/>
                    <a:lstStyle/>
                    <a:p>
                      <a:pPr algn="ctr">
                        <a:spcAft>
                          <a:spcPts val="0"/>
                        </a:spcAft>
                      </a:pPr>
                      <a:r>
                        <a:rPr lang="tr-TR" sz="1600" cap="none">
                          <a:solidFill>
                            <a:srgbClr val="FFFFFF"/>
                          </a:solidFill>
                          <a:latin typeface="Times New Roman"/>
                          <a:ea typeface="Times New Roman"/>
                          <a:cs typeface="Times New Roman"/>
                        </a:rPr>
                        <a:t>Calibration equation</a:t>
                      </a:r>
                      <a:endParaRPr lang="en-US" sz="1600" cap="none">
                        <a:latin typeface="Times New Roman"/>
                        <a:ea typeface="Cambria"/>
                        <a:cs typeface="Times New Roman"/>
                      </a:endParaRPr>
                    </a:p>
                    <a:p>
                      <a:pPr algn="ctr">
                        <a:spcAft>
                          <a:spcPts val="0"/>
                        </a:spcAft>
                      </a:pPr>
                      <a:r>
                        <a:rPr lang="tr-TR" sz="1600" cap="none">
                          <a:solidFill>
                            <a:srgbClr val="FFFFFF"/>
                          </a:solidFill>
                          <a:latin typeface="Times New Roman"/>
                          <a:ea typeface="Times New Roman"/>
                          <a:cs typeface="Times New Roman"/>
                        </a:rPr>
                        <a:t>A=mC(M)+n</a:t>
                      </a:r>
                      <a:endParaRPr lang="en-US" sz="1600" cap="none">
                        <a:latin typeface="Times New Roman"/>
                        <a:ea typeface="Cambria"/>
                        <a:cs typeface="Times New Roman"/>
                      </a:endParaRPr>
                    </a:p>
                  </a:txBody>
                  <a:tcPr marL="68580" marR="68580" marT="0" marB="0"/>
                </a:tc>
                <a:tc>
                  <a:txBody>
                    <a:bodyPr/>
                    <a:lstStyle/>
                    <a:p>
                      <a:pPr algn="ctr">
                        <a:spcAft>
                          <a:spcPts val="0"/>
                        </a:spcAft>
                      </a:pPr>
                      <a:r>
                        <a:rPr lang="tr-TR" sz="1600" cap="none">
                          <a:solidFill>
                            <a:srgbClr val="FFFFFF"/>
                          </a:solidFill>
                          <a:latin typeface="Times New Roman"/>
                          <a:ea typeface="Times New Roman"/>
                          <a:cs typeface="Times New Roman"/>
                        </a:rPr>
                        <a:t>R</a:t>
                      </a:r>
                      <a:r>
                        <a:rPr lang="tr-TR" sz="1600" cap="none" baseline="30000">
                          <a:solidFill>
                            <a:srgbClr val="FFFFFF"/>
                          </a:solidFill>
                          <a:latin typeface="Times New Roman"/>
                          <a:ea typeface="Times New Roman"/>
                          <a:cs typeface="Times New Roman"/>
                        </a:rPr>
                        <a:t>2</a:t>
                      </a:r>
                      <a:endParaRPr lang="en-US" sz="1600" cap="none">
                        <a:latin typeface="Times New Roman"/>
                        <a:ea typeface="Cambria"/>
                        <a:cs typeface="Times New Roman"/>
                      </a:endParaRPr>
                    </a:p>
                  </a:txBody>
                  <a:tcPr marL="68580" marR="68580" marT="0" marB="0"/>
                </a:tc>
                <a:tc>
                  <a:txBody>
                    <a:bodyPr/>
                    <a:lstStyle/>
                    <a:p>
                      <a:pPr algn="ctr">
                        <a:spcAft>
                          <a:spcPts val="0"/>
                        </a:spcAft>
                      </a:pPr>
                      <a:r>
                        <a:rPr lang="tr-TR" sz="1600" cap="none">
                          <a:solidFill>
                            <a:srgbClr val="FFFFFF"/>
                          </a:solidFill>
                          <a:latin typeface="Times New Roman"/>
                          <a:ea typeface="Times New Roman"/>
                          <a:cs typeface="Times New Roman"/>
                        </a:rPr>
                        <a:t>working range</a:t>
                      </a:r>
                      <a:endParaRPr lang="en-US" sz="1600" cap="none">
                        <a:latin typeface="Times New Roman"/>
                        <a:ea typeface="Cambria"/>
                        <a:cs typeface="Times New Roman"/>
                      </a:endParaRPr>
                    </a:p>
                    <a:p>
                      <a:pPr algn="ctr">
                        <a:spcAft>
                          <a:spcPts val="0"/>
                        </a:spcAft>
                      </a:pPr>
                      <a:r>
                        <a:rPr lang="en-US" sz="1600" cap="none">
                          <a:solidFill>
                            <a:srgbClr val="FFFFFF"/>
                          </a:solidFill>
                          <a:latin typeface="Times New Roman"/>
                          <a:ea typeface="Times New Roman"/>
                          <a:cs typeface="Times New Roman"/>
                        </a:rPr>
                        <a:t>( ×  10</a:t>
                      </a:r>
                      <a:r>
                        <a:rPr lang="en-US" sz="1600" cap="none" baseline="30000">
                          <a:solidFill>
                            <a:srgbClr val="FFFFFF"/>
                          </a:solidFill>
                          <a:latin typeface="Times New Roman"/>
                          <a:ea typeface="Times New Roman"/>
                          <a:cs typeface="Times New Roman"/>
                        </a:rPr>
                        <a:t>-6</a:t>
                      </a:r>
                      <a:r>
                        <a:rPr lang="en-US" sz="1600" cap="none">
                          <a:solidFill>
                            <a:srgbClr val="FFFFFF"/>
                          </a:solidFill>
                          <a:latin typeface="Times New Roman"/>
                          <a:ea typeface="Times New Roman"/>
                          <a:cs typeface="Times New Roman"/>
                        </a:rPr>
                        <a:t> M)</a:t>
                      </a:r>
                      <a:endParaRPr lang="en-US" sz="1600" cap="none">
                        <a:latin typeface="Times New Roman"/>
                        <a:ea typeface="Cambria"/>
                        <a:cs typeface="Times New Roman"/>
                      </a:endParaRPr>
                    </a:p>
                  </a:txBody>
                  <a:tcPr marL="68580" marR="68580" marT="0" marB="0"/>
                </a:tc>
                <a:tc>
                  <a:txBody>
                    <a:bodyPr/>
                    <a:lstStyle/>
                    <a:p>
                      <a:pPr algn="ctr">
                        <a:spcAft>
                          <a:spcPts val="0"/>
                        </a:spcAft>
                      </a:pPr>
                      <a:r>
                        <a:rPr lang="tr-TR" sz="1600" cap="none">
                          <a:solidFill>
                            <a:srgbClr val="FFFFFF"/>
                          </a:solidFill>
                          <a:latin typeface="Times New Roman"/>
                          <a:ea typeface="Times New Roman"/>
                          <a:cs typeface="Times New Roman"/>
                        </a:rPr>
                        <a:t>LOD</a:t>
                      </a:r>
                      <a:endParaRPr lang="en-US" sz="1600" cap="none">
                        <a:latin typeface="Times New Roman"/>
                        <a:ea typeface="Cambria"/>
                        <a:cs typeface="Times New Roman"/>
                      </a:endParaRPr>
                    </a:p>
                    <a:p>
                      <a:pPr algn="ctr">
                        <a:spcAft>
                          <a:spcPts val="0"/>
                        </a:spcAft>
                      </a:pPr>
                      <a:r>
                        <a:rPr lang="tr-TR" sz="1600" cap="none">
                          <a:solidFill>
                            <a:srgbClr val="FFFFFF"/>
                          </a:solidFill>
                          <a:latin typeface="Times New Roman"/>
                          <a:ea typeface="Times New Roman"/>
                          <a:cs typeface="Times New Roman"/>
                        </a:rPr>
                        <a:t>(M)</a:t>
                      </a:r>
                      <a:endParaRPr lang="en-US" sz="1600" cap="none">
                        <a:latin typeface="Times New Roman"/>
                        <a:ea typeface="Cambria"/>
                        <a:cs typeface="Times New Roman"/>
                      </a:endParaRPr>
                    </a:p>
                  </a:txBody>
                  <a:tcPr marL="68580" marR="68580" marT="0" marB="0"/>
                </a:tc>
                <a:tc>
                  <a:txBody>
                    <a:bodyPr/>
                    <a:lstStyle/>
                    <a:p>
                      <a:pPr algn="ctr">
                        <a:spcAft>
                          <a:spcPts val="0"/>
                        </a:spcAft>
                      </a:pPr>
                      <a:r>
                        <a:rPr lang="tr-TR" sz="1600" cap="none">
                          <a:solidFill>
                            <a:srgbClr val="FFFFFF"/>
                          </a:solidFill>
                          <a:latin typeface="Times New Roman"/>
                          <a:ea typeface="Times New Roman"/>
                          <a:cs typeface="Times New Roman"/>
                        </a:rPr>
                        <a:t>LOQ</a:t>
                      </a:r>
                      <a:endParaRPr lang="en-US" sz="1600" cap="none">
                        <a:latin typeface="Times New Roman"/>
                        <a:ea typeface="Cambria"/>
                        <a:cs typeface="Times New Roman"/>
                      </a:endParaRPr>
                    </a:p>
                    <a:p>
                      <a:pPr algn="ctr">
                        <a:lnSpc>
                          <a:spcPct val="150000"/>
                        </a:lnSpc>
                        <a:spcBef>
                          <a:spcPts val="600"/>
                        </a:spcBef>
                        <a:spcAft>
                          <a:spcPts val="0"/>
                        </a:spcAft>
                      </a:pPr>
                      <a:r>
                        <a:rPr lang="tr-TR" sz="1600" cap="none">
                          <a:solidFill>
                            <a:srgbClr val="FFFFFF"/>
                          </a:solidFill>
                          <a:latin typeface="Times New Roman"/>
                          <a:ea typeface="Batang"/>
                          <a:cs typeface="Times New Roman"/>
                        </a:rPr>
                        <a:t>(M)</a:t>
                      </a:r>
                      <a:endParaRPr lang="en-US" sz="1600" cap="none">
                        <a:latin typeface="Times New Roman"/>
                        <a:ea typeface="Batang"/>
                        <a:cs typeface="Times New Roman"/>
                      </a:endParaRPr>
                    </a:p>
                  </a:txBody>
                  <a:tcPr marL="68580" marR="68580" marT="0" marB="0"/>
                </a:tc>
              </a:tr>
              <a:tr h="370840">
                <a:tc>
                  <a:txBody>
                    <a:bodyPr/>
                    <a:lstStyle/>
                    <a:p>
                      <a:pPr algn="ctr">
                        <a:spcAft>
                          <a:spcPts val="0"/>
                        </a:spcAft>
                      </a:pPr>
                      <a:r>
                        <a:rPr lang="en-GB" sz="1600" kern="1200" cap="none" dirty="0" err="1">
                          <a:latin typeface="Times New Roman"/>
                          <a:ea typeface="Times New Roman"/>
                          <a:cs typeface="Times New Roman"/>
                        </a:rPr>
                        <a:t>Tartrazine</a:t>
                      </a:r>
                      <a:endParaRPr lang="en-US" sz="1600" cap="none" dirty="0">
                        <a:latin typeface="Times New Roman"/>
                        <a:ea typeface="Times New Roman"/>
                        <a:cs typeface="Times New Roman"/>
                      </a:endParaRPr>
                    </a:p>
                    <a:p>
                      <a:pPr algn="ctr">
                        <a:spcAft>
                          <a:spcPts val="0"/>
                        </a:spcAft>
                      </a:pPr>
                      <a:r>
                        <a:rPr lang="en-GB" sz="1600" kern="1200" cap="none" dirty="0">
                          <a:latin typeface="Times New Roman"/>
                          <a:ea typeface="Times New Roman"/>
                          <a:cs typeface="Times New Roman"/>
                        </a:rPr>
                        <a:t>(E102)</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12.81 </a:t>
                      </a:r>
                      <a:r>
                        <a:rPr lang="en-GB" sz="1600" kern="1200" cap="none">
                          <a:latin typeface="Times New Roman"/>
                          <a:ea typeface="Batang"/>
                          <a:cs typeface="Times New Roman"/>
                          <a:sym typeface="Symbol"/>
                        </a:rPr>
                        <a:t></a:t>
                      </a:r>
                      <a:r>
                        <a:rPr lang="en-GB" sz="1600" kern="1200" cap="none">
                          <a:latin typeface="Times New Roman"/>
                          <a:ea typeface="Batang"/>
                          <a:cs typeface="Times New Roman"/>
                        </a:rPr>
                        <a:t> 0.15</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dirty="0">
                          <a:latin typeface="Times New Roman"/>
                          <a:ea typeface="Times New Roman"/>
                          <a:cs typeface="Times New Roman"/>
                        </a:rPr>
                        <a:t>A= (7,27 ± 1,31) × 10</a:t>
                      </a:r>
                      <a:r>
                        <a:rPr lang="en-GB" sz="1600" kern="1200" cap="none" baseline="30000" dirty="0">
                          <a:latin typeface="Times New Roman"/>
                          <a:ea typeface="Times New Roman"/>
                          <a:cs typeface="Times New Roman"/>
                        </a:rPr>
                        <a:t>11 </a:t>
                      </a:r>
                      <a:r>
                        <a:rPr lang="en-GB" sz="1600" kern="1200" cap="none" dirty="0">
                          <a:latin typeface="Times New Roman"/>
                          <a:ea typeface="Times New Roman"/>
                          <a:cs typeface="Times New Roman"/>
                        </a:rPr>
                        <a:t>C-  </a:t>
                      </a:r>
                      <a:endParaRPr lang="en-US" sz="1600" cap="none" dirty="0">
                        <a:latin typeface="Times New Roman"/>
                        <a:ea typeface="Times New Roman"/>
                        <a:cs typeface="Times New Roman"/>
                      </a:endParaRPr>
                    </a:p>
                    <a:p>
                      <a:pPr algn="ctr">
                        <a:spcAft>
                          <a:spcPts val="0"/>
                        </a:spcAft>
                      </a:pPr>
                      <a:r>
                        <a:rPr lang="en-GB" sz="1600" kern="1200" cap="none" dirty="0">
                          <a:latin typeface="Times New Roman"/>
                          <a:ea typeface="Times New Roman"/>
                          <a:cs typeface="Times New Roman"/>
                        </a:rPr>
                        <a:t>(1,51 ± 2,49)</a:t>
                      </a:r>
                      <a:r>
                        <a:rPr lang="en-GB" sz="1600" cap="none" dirty="0">
                          <a:latin typeface="Times New Roman"/>
                          <a:ea typeface="Times New Roman"/>
                          <a:cs typeface="Times New Roman"/>
                        </a:rPr>
                        <a:t> </a:t>
                      </a:r>
                      <a:r>
                        <a:rPr lang="en-GB" sz="1600" kern="1200" cap="none" dirty="0">
                          <a:latin typeface="Times New Roman"/>
                          <a:ea typeface="Times New Roman"/>
                          <a:cs typeface="Times New Roman"/>
                        </a:rPr>
                        <a:t>× 10</a:t>
                      </a:r>
                      <a:r>
                        <a:rPr lang="en-GB" sz="1600" kern="1200" cap="none" baseline="30000" dirty="0">
                          <a:latin typeface="Times New Roman"/>
                          <a:ea typeface="Times New Roman"/>
                          <a:cs typeface="Times New Roman"/>
                        </a:rPr>
                        <a:t>5</a:t>
                      </a:r>
                      <a:r>
                        <a:rPr lang="en-GB" sz="1600" kern="1200" cap="none" dirty="0">
                          <a:latin typeface="Times New Roman"/>
                          <a:ea typeface="Times New Roman"/>
                          <a:cs typeface="Times New Roman"/>
                        </a:rPr>
                        <a:t>		</a:t>
                      </a:r>
                      <a:r>
                        <a:rPr lang="en-GB" sz="1600" kern="1200" cap="none" dirty="0" smtClean="0">
                          <a:latin typeface="Times New Roman"/>
                          <a:ea typeface="Times New Roman"/>
                          <a:cs typeface="Times New Roman"/>
                        </a:rPr>
                        <a:t>	</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0.9937</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dirty="0">
                          <a:latin typeface="Times New Roman"/>
                          <a:ea typeface="Times New Roman"/>
                          <a:cs typeface="Times New Roman"/>
                        </a:rPr>
                        <a:t>0.46 – 3.71</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4.17 × 10</a:t>
                      </a:r>
                      <a:r>
                        <a:rPr lang="en-GB" sz="1600" kern="1200" cap="none" baseline="30000">
                          <a:latin typeface="Times New Roman"/>
                          <a:ea typeface="Times New Roman"/>
                          <a:cs typeface="Times New Roman"/>
                        </a:rPr>
                        <a:t>-7</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13.90 × 10</a:t>
                      </a:r>
                      <a:r>
                        <a:rPr lang="en-GB" sz="1600" kern="1200" cap="none" baseline="30000">
                          <a:latin typeface="Times New Roman"/>
                          <a:ea typeface="Times New Roman"/>
                          <a:cs typeface="Times New Roman"/>
                        </a:rPr>
                        <a:t>-5</a:t>
                      </a:r>
                      <a:endParaRPr lang="en-US" sz="1600" cap="none">
                        <a:latin typeface="Times New Roman"/>
                        <a:ea typeface="Times New Roman"/>
                        <a:cs typeface="Times New Roman"/>
                      </a:endParaRPr>
                    </a:p>
                  </a:txBody>
                  <a:tcPr marL="68580" marR="68580" marT="0" marB="0"/>
                </a:tc>
              </a:tr>
              <a:tr h="370840">
                <a:tc>
                  <a:txBody>
                    <a:bodyPr/>
                    <a:lstStyle/>
                    <a:p>
                      <a:pPr algn="ctr">
                        <a:spcAft>
                          <a:spcPts val="0"/>
                        </a:spcAft>
                      </a:pPr>
                      <a:r>
                        <a:rPr lang="en-GB" sz="1600" kern="1200" cap="none" dirty="0">
                          <a:latin typeface="Times New Roman"/>
                          <a:ea typeface="Times New Roman"/>
                          <a:cs typeface="Times New Roman"/>
                        </a:rPr>
                        <a:t>Sunset Yellow</a:t>
                      </a:r>
                      <a:endParaRPr lang="en-US" sz="1600" cap="none" dirty="0">
                        <a:latin typeface="Times New Roman"/>
                        <a:ea typeface="Times New Roman"/>
                        <a:cs typeface="Times New Roman"/>
                      </a:endParaRPr>
                    </a:p>
                    <a:p>
                      <a:pPr algn="ctr">
                        <a:spcAft>
                          <a:spcPts val="0"/>
                        </a:spcAft>
                      </a:pPr>
                      <a:r>
                        <a:rPr lang="en-GB" sz="1600" kern="1200" cap="none" dirty="0">
                          <a:latin typeface="Times New Roman"/>
                          <a:ea typeface="Times New Roman"/>
                          <a:cs typeface="Times New Roman"/>
                        </a:rPr>
                        <a:t>(E110)</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17.17 </a:t>
                      </a:r>
                      <a:r>
                        <a:rPr lang="en-GB" sz="1600" kern="1200" cap="none">
                          <a:latin typeface="Times New Roman"/>
                          <a:ea typeface="Batang"/>
                          <a:cs typeface="Times New Roman"/>
                          <a:sym typeface="Symbol"/>
                        </a:rPr>
                        <a:t></a:t>
                      </a:r>
                      <a:r>
                        <a:rPr lang="en-GB" sz="1600" kern="1200" cap="none">
                          <a:latin typeface="Times New Roman"/>
                          <a:ea typeface="Batang"/>
                          <a:cs typeface="Times New Roman"/>
                        </a:rPr>
                        <a:t> 0.08</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dirty="0">
                          <a:latin typeface="Times New Roman"/>
                          <a:ea typeface="Times New Roman"/>
                          <a:cs typeface="Times New Roman"/>
                        </a:rPr>
                        <a:t>A= (6.88 ± 0.85)</a:t>
                      </a:r>
                      <a:r>
                        <a:rPr lang="en-GB" sz="1600" cap="none" dirty="0">
                          <a:latin typeface="Times New Roman"/>
                          <a:ea typeface="Times New Roman"/>
                          <a:cs typeface="Times New Roman"/>
                        </a:rPr>
                        <a:t> </a:t>
                      </a:r>
                      <a:r>
                        <a:rPr lang="en-GB" sz="1600" kern="1200" cap="none" dirty="0">
                          <a:latin typeface="Times New Roman"/>
                          <a:ea typeface="Times New Roman"/>
                          <a:cs typeface="Times New Roman"/>
                        </a:rPr>
                        <a:t>× 10</a:t>
                      </a:r>
                      <a:r>
                        <a:rPr lang="en-GB" sz="1600" kern="1200" cap="none" baseline="30000" dirty="0">
                          <a:latin typeface="Times New Roman"/>
                          <a:ea typeface="Times New Roman"/>
                          <a:cs typeface="Times New Roman"/>
                        </a:rPr>
                        <a:t>10</a:t>
                      </a:r>
                      <a:r>
                        <a:rPr lang="en-GB" sz="1600" kern="1200" cap="none" dirty="0">
                          <a:latin typeface="Times New Roman"/>
                          <a:ea typeface="Times New Roman"/>
                          <a:cs typeface="Times New Roman"/>
                        </a:rPr>
                        <a:t> C – </a:t>
                      </a:r>
                      <a:endParaRPr lang="en-US" sz="1600" cap="none" dirty="0">
                        <a:latin typeface="Times New Roman"/>
                        <a:ea typeface="Times New Roman"/>
                        <a:cs typeface="Times New Roman"/>
                      </a:endParaRPr>
                    </a:p>
                    <a:p>
                      <a:pPr algn="ctr">
                        <a:spcAft>
                          <a:spcPts val="0"/>
                        </a:spcAft>
                      </a:pPr>
                      <a:r>
                        <a:rPr lang="en-GB" sz="1600" kern="1200" cap="none" dirty="0">
                          <a:latin typeface="Times New Roman"/>
                          <a:ea typeface="Times New Roman"/>
                          <a:cs typeface="Times New Roman"/>
                        </a:rPr>
                        <a:t>(9.92 ± 18.88)</a:t>
                      </a:r>
                      <a:r>
                        <a:rPr lang="en-GB" sz="1600" cap="none" dirty="0">
                          <a:latin typeface="Times New Roman"/>
                          <a:ea typeface="Times New Roman"/>
                          <a:cs typeface="Times New Roman"/>
                        </a:rPr>
                        <a:t> </a:t>
                      </a:r>
                      <a:r>
                        <a:rPr lang="en-GB" sz="1600" kern="1200" cap="none" dirty="0">
                          <a:latin typeface="Times New Roman"/>
                          <a:ea typeface="Times New Roman"/>
                          <a:cs typeface="Times New Roman"/>
                        </a:rPr>
                        <a:t>× 10</a:t>
                      </a:r>
                      <a:r>
                        <a:rPr lang="en-GB" sz="1600" kern="1200" cap="none" baseline="30000" dirty="0">
                          <a:latin typeface="Times New Roman"/>
                          <a:ea typeface="Times New Roman"/>
                          <a:cs typeface="Times New Roman"/>
                        </a:rPr>
                        <a:t>4</a:t>
                      </a:r>
                      <a:r>
                        <a:rPr lang="en-GB" sz="1600" kern="1200" cap="none" dirty="0">
                          <a:latin typeface="Times New Roman"/>
                          <a:ea typeface="Times New Roman"/>
                          <a:cs typeface="Times New Roman"/>
                        </a:rPr>
                        <a:t>		</a:t>
                      </a:r>
                      <a:r>
                        <a:rPr lang="en-GB" sz="1600" kern="1200" cap="none" dirty="0" smtClean="0">
                          <a:latin typeface="Times New Roman"/>
                          <a:ea typeface="Times New Roman"/>
                          <a:cs typeface="Times New Roman"/>
                        </a:rPr>
                        <a:t>	</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0.9959</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5.70 – 41,20</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3.72 × 10</a:t>
                      </a:r>
                      <a:r>
                        <a:rPr lang="en-GB" sz="1600" kern="1200" cap="none" baseline="30000">
                          <a:latin typeface="Times New Roman"/>
                          <a:ea typeface="Times New Roman"/>
                          <a:cs typeface="Times New Roman"/>
                        </a:rPr>
                        <a:t>-6</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12.40 × 10</a:t>
                      </a:r>
                      <a:r>
                        <a:rPr lang="en-GB" sz="1600" kern="1200" cap="none" baseline="30000">
                          <a:latin typeface="Times New Roman"/>
                          <a:ea typeface="Times New Roman"/>
                          <a:cs typeface="Times New Roman"/>
                        </a:rPr>
                        <a:t>-6</a:t>
                      </a:r>
                      <a:endParaRPr lang="en-US" sz="1600" cap="none">
                        <a:latin typeface="Times New Roman"/>
                        <a:ea typeface="Times New Roman"/>
                        <a:cs typeface="Times New Roman"/>
                      </a:endParaRPr>
                    </a:p>
                  </a:txBody>
                  <a:tcPr marL="68580" marR="68580" marT="0" marB="0"/>
                </a:tc>
              </a:tr>
              <a:tr h="370840">
                <a:tc>
                  <a:txBody>
                    <a:bodyPr/>
                    <a:lstStyle/>
                    <a:p>
                      <a:pPr algn="ctr">
                        <a:spcAft>
                          <a:spcPts val="0"/>
                        </a:spcAft>
                      </a:pPr>
                      <a:r>
                        <a:rPr lang="en-GB" sz="1600" kern="1200" cap="none" dirty="0">
                          <a:latin typeface="Times New Roman"/>
                          <a:ea typeface="Times New Roman"/>
                          <a:cs typeface="Times New Roman"/>
                        </a:rPr>
                        <a:t>Erythrosine</a:t>
                      </a:r>
                      <a:endParaRPr lang="en-US" sz="1600" cap="none" dirty="0">
                        <a:latin typeface="Times New Roman"/>
                        <a:ea typeface="Times New Roman"/>
                        <a:cs typeface="Times New Roman"/>
                      </a:endParaRPr>
                    </a:p>
                    <a:p>
                      <a:pPr algn="ctr">
                        <a:spcAft>
                          <a:spcPts val="0"/>
                        </a:spcAft>
                      </a:pPr>
                      <a:r>
                        <a:rPr lang="en-GB" sz="1600" kern="1200" cap="none" dirty="0">
                          <a:latin typeface="Times New Roman"/>
                          <a:ea typeface="Times New Roman"/>
                          <a:cs typeface="Times New Roman"/>
                        </a:rPr>
                        <a:t>(E127)</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Batang"/>
                          <a:cs typeface="Times New Roman"/>
                        </a:rPr>
                        <a:t>27.39 </a:t>
                      </a:r>
                      <a:r>
                        <a:rPr lang="en-GB" sz="1600" kern="1200" cap="none">
                          <a:latin typeface="Times New Roman"/>
                          <a:ea typeface="Batang"/>
                          <a:cs typeface="Times New Roman"/>
                          <a:sym typeface="Symbol"/>
                        </a:rPr>
                        <a:t></a:t>
                      </a:r>
                      <a:r>
                        <a:rPr lang="en-GB" sz="1600" kern="1200" cap="none">
                          <a:latin typeface="Times New Roman"/>
                          <a:ea typeface="Batang"/>
                          <a:cs typeface="Times New Roman"/>
                        </a:rPr>
                        <a:t> 0.03</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dirty="0">
                          <a:latin typeface="Times New Roman"/>
                          <a:ea typeface="Times New Roman"/>
                          <a:cs typeface="Times New Roman"/>
                        </a:rPr>
                        <a:t>A= (1.25 ± 0.27)</a:t>
                      </a:r>
                      <a:r>
                        <a:rPr lang="en-GB" sz="1600" cap="none" dirty="0">
                          <a:latin typeface="Times New Roman"/>
                          <a:ea typeface="Times New Roman"/>
                          <a:cs typeface="Times New Roman"/>
                        </a:rPr>
                        <a:t> </a:t>
                      </a:r>
                      <a:r>
                        <a:rPr lang="en-GB" sz="1600" kern="1200" cap="none" dirty="0">
                          <a:latin typeface="Times New Roman"/>
                          <a:ea typeface="Times New Roman"/>
                          <a:cs typeface="Times New Roman"/>
                        </a:rPr>
                        <a:t>× 10</a:t>
                      </a:r>
                      <a:r>
                        <a:rPr lang="en-GB" sz="1600" kern="1200" cap="none" baseline="30000" dirty="0">
                          <a:latin typeface="Times New Roman"/>
                          <a:ea typeface="Times New Roman"/>
                          <a:cs typeface="Times New Roman"/>
                        </a:rPr>
                        <a:t>11</a:t>
                      </a:r>
                      <a:r>
                        <a:rPr lang="en-GB" sz="1600" kern="1200" cap="none" dirty="0">
                          <a:latin typeface="Times New Roman"/>
                          <a:ea typeface="Times New Roman"/>
                          <a:cs typeface="Times New Roman"/>
                        </a:rPr>
                        <a:t> C – </a:t>
                      </a:r>
                      <a:endParaRPr lang="en-US" sz="1600" cap="none" dirty="0">
                        <a:latin typeface="Times New Roman"/>
                        <a:ea typeface="Times New Roman"/>
                        <a:cs typeface="Times New Roman"/>
                      </a:endParaRPr>
                    </a:p>
                    <a:p>
                      <a:pPr algn="ctr">
                        <a:spcAft>
                          <a:spcPts val="0"/>
                        </a:spcAft>
                      </a:pPr>
                      <a:r>
                        <a:rPr lang="en-GB" sz="1600" kern="1200" cap="none" dirty="0">
                          <a:latin typeface="Times New Roman"/>
                          <a:ea typeface="Times New Roman"/>
                          <a:cs typeface="Times New Roman"/>
                        </a:rPr>
                        <a:t>(1.14 ± 2.73)</a:t>
                      </a:r>
                      <a:r>
                        <a:rPr lang="en-GB" sz="1600" cap="none" dirty="0">
                          <a:latin typeface="Times New Roman"/>
                          <a:ea typeface="Times New Roman"/>
                          <a:cs typeface="Times New Roman"/>
                        </a:rPr>
                        <a:t> </a:t>
                      </a:r>
                      <a:r>
                        <a:rPr lang="en-GB" sz="1600" kern="1200" cap="none" dirty="0">
                          <a:latin typeface="Times New Roman"/>
                          <a:ea typeface="Times New Roman"/>
                          <a:cs typeface="Times New Roman"/>
                        </a:rPr>
                        <a:t>× 10</a:t>
                      </a:r>
                      <a:r>
                        <a:rPr lang="en-GB" sz="1600" kern="1200" cap="none" baseline="30000" dirty="0">
                          <a:latin typeface="Times New Roman"/>
                          <a:ea typeface="Times New Roman"/>
                          <a:cs typeface="Times New Roman"/>
                        </a:rPr>
                        <a:t>4</a:t>
                      </a:r>
                      <a:r>
                        <a:rPr lang="en-GB" sz="1600" kern="1200" cap="none" dirty="0">
                          <a:latin typeface="Times New Roman"/>
                          <a:ea typeface="Times New Roman"/>
                          <a:cs typeface="Times New Roman"/>
                        </a:rPr>
                        <a:t> </a:t>
                      </a:r>
                      <a:r>
                        <a:rPr lang="en-GB" sz="1600" kern="1200" cap="none" dirty="0" smtClean="0">
                          <a:latin typeface="Times New Roman"/>
                          <a:ea typeface="Times New Roman"/>
                          <a:cs typeface="Times New Roman"/>
                        </a:rPr>
                        <a:t>		</a:t>
                      </a:r>
                      <a:r>
                        <a:rPr lang="en-GB" sz="1600" kern="1200" cap="none" dirty="0">
                          <a:latin typeface="Times New Roman"/>
                          <a:ea typeface="Times New Roman"/>
                          <a:cs typeface="Times New Roman"/>
                        </a:rPr>
                        <a:t>	</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0.9990</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0.26 – 2.10</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0.27 × 10</a:t>
                      </a:r>
                      <a:r>
                        <a:rPr lang="en-GB" sz="1600" kern="1200" cap="none" baseline="30000">
                          <a:latin typeface="Times New Roman"/>
                          <a:ea typeface="Times New Roman"/>
                          <a:cs typeface="Times New Roman"/>
                        </a:rPr>
                        <a:t>-7</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0.90 × 10</a:t>
                      </a:r>
                      <a:r>
                        <a:rPr lang="en-GB" sz="1600" kern="1200" cap="none" baseline="30000">
                          <a:latin typeface="Times New Roman"/>
                          <a:ea typeface="Times New Roman"/>
                          <a:cs typeface="Times New Roman"/>
                        </a:rPr>
                        <a:t>-7</a:t>
                      </a:r>
                      <a:endParaRPr lang="en-US" sz="1600" cap="none">
                        <a:latin typeface="Times New Roman"/>
                        <a:ea typeface="Times New Roman"/>
                        <a:cs typeface="Times New Roman"/>
                      </a:endParaRPr>
                    </a:p>
                  </a:txBody>
                  <a:tcPr marL="68580" marR="68580" marT="0" marB="0"/>
                </a:tc>
              </a:tr>
              <a:tr h="370840">
                <a:tc>
                  <a:txBody>
                    <a:bodyPr/>
                    <a:lstStyle/>
                    <a:p>
                      <a:pPr algn="ctr">
                        <a:spcAft>
                          <a:spcPts val="0"/>
                        </a:spcAft>
                      </a:pPr>
                      <a:r>
                        <a:rPr lang="en-GB" sz="1600" kern="1200" cap="none" dirty="0">
                          <a:latin typeface="Times New Roman"/>
                          <a:ea typeface="Times New Roman"/>
                          <a:cs typeface="Times New Roman"/>
                        </a:rPr>
                        <a:t>Indigo Carmine</a:t>
                      </a:r>
                      <a:endParaRPr lang="en-US" sz="1600" cap="none" dirty="0">
                        <a:latin typeface="Times New Roman"/>
                        <a:ea typeface="Times New Roman"/>
                        <a:cs typeface="Times New Roman"/>
                      </a:endParaRPr>
                    </a:p>
                    <a:p>
                      <a:pPr algn="ctr">
                        <a:spcAft>
                          <a:spcPts val="0"/>
                        </a:spcAft>
                      </a:pPr>
                      <a:r>
                        <a:rPr lang="en-GB" sz="1600" kern="1200" cap="none" dirty="0">
                          <a:latin typeface="Times New Roman"/>
                          <a:ea typeface="Times New Roman"/>
                          <a:cs typeface="Times New Roman"/>
                        </a:rPr>
                        <a:t>(E132)</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Batang"/>
                          <a:cs typeface="Times New Roman"/>
                        </a:rPr>
                        <a:t>14.34 </a:t>
                      </a:r>
                      <a:r>
                        <a:rPr lang="en-GB" sz="1600" kern="1200" cap="none">
                          <a:latin typeface="Times New Roman"/>
                          <a:ea typeface="Batang"/>
                          <a:cs typeface="Times New Roman"/>
                          <a:sym typeface="Symbol"/>
                        </a:rPr>
                        <a:t></a:t>
                      </a:r>
                      <a:r>
                        <a:rPr lang="en-GB" sz="1600" kern="1200" cap="none">
                          <a:latin typeface="Times New Roman"/>
                          <a:ea typeface="Batang"/>
                          <a:cs typeface="Times New Roman"/>
                        </a:rPr>
                        <a:t> 0.03</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dirty="0">
                          <a:latin typeface="Times New Roman"/>
                          <a:ea typeface="Times New Roman"/>
                          <a:cs typeface="Times New Roman"/>
                        </a:rPr>
                        <a:t>A= (7.71 ± 2.89)</a:t>
                      </a:r>
                      <a:r>
                        <a:rPr lang="en-GB" sz="1600" cap="none" dirty="0">
                          <a:latin typeface="Times New Roman"/>
                          <a:ea typeface="Times New Roman"/>
                          <a:cs typeface="Times New Roman"/>
                        </a:rPr>
                        <a:t> </a:t>
                      </a:r>
                      <a:r>
                        <a:rPr lang="en-GB" sz="1600" kern="1200" cap="none" dirty="0">
                          <a:latin typeface="Times New Roman"/>
                          <a:ea typeface="Times New Roman"/>
                          <a:cs typeface="Times New Roman"/>
                        </a:rPr>
                        <a:t>× 10</a:t>
                      </a:r>
                      <a:r>
                        <a:rPr lang="en-GB" sz="1600" kern="1200" cap="none" baseline="30000" dirty="0">
                          <a:latin typeface="Times New Roman"/>
                          <a:ea typeface="Times New Roman"/>
                          <a:cs typeface="Times New Roman"/>
                        </a:rPr>
                        <a:t>10</a:t>
                      </a:r>
                      <a:r>
                        <a:rPr lang="en-GB" sz="1600" kern="1200" cap="none" dirty="0">
                          <a:latin typeface="Times New Roman"/>
                          <a:ea typeface="Times New Roman"/>
                          <a:cs typeface="Times New Roman"/>
                        </a:rPr>
                        <a:t> C – </a:t>
                      </a:r>
                      <a:endParaRPr lang="en-US" sz="1600" cap="none" dirty="0">
                        <a:latin typeface="Times New Roman"/>
                        <a:ea typeface="Times New Roman"/>
                        <a:cs typeface="Times New Roman"/>
                      </a:endParaRPr>
                    </a:p>
                    <a:p>
                      <a:pPr algn="ctr">
                        <a:spcAft>
                          <a:spcPts val="0"/>
                        </a:spcAft>
                      </a:pPr>
                      <a:r>
                        <a:rPr lang="en-GB" sz="1600" kern="1200" cap="none" dirty="0">
                          <a:latin typeface="Times New Roman"/>
                          <a:ea typeface="Times New Roman"/>
                          <a:cs typeface="Times New Roman"/>
                        </a:rPr>
                        <a:t>(4.73 ± 10.68) × 10</a:t>
                      </a:r>
                      <a:r>
                        <a:rPr lang="en-GB" sz="1600" kern="1200" cap="none" baseline="30000" dirty="0">
                          <a:latin typeface="Times New Roman"/>
                          <a:ea typeface="Times New Roman"/>
                          <a:cs typeface="Times New Roman"/>
                        </a:rPr>
                        <a:t>5 	</a:t>
                      </a:r>
                      <a:r>
                        <a:rPr lang="en-GB" sz="1600" kern="1200" cap="none" dirty="0" smtClean="0">
                          <a:latin typeface="Times New Roman"/>
                          <a:ea typeface="Times New Roman"/>
                          <a:cs typeface="Times New Roman"/>
                        </a:rPr>
                        <a:t>		</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0.9953</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8.95 – 71.60</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1.39 × 10</a:t>
                      </a:r>
                      <a:r>
                        <a:rPr lang="en-GB" sz="1600" kern="1200" cap="none" baseline="30000">
                          <a:latin typeface="Times New Roman"/>
                          <a:ea typeface="Times New Roman"/>
                          <a:cs typeface="Times New Roman"/>
                        </a:rPr>
                        <a:t>-6</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2.33 × 10</a:t>
                      </a:r>
                      <a:r>
                        <a:rPr lang="en-GB" sz="1600" kern="1200" cap="none" baseline="30000">
                          <a:latin typeface="Times New Roman"/>
                          <a:ea typeface="Times New Roman"/>
                          <a:cs typeface="Times New Roman"/>
                        </a:rPr>
                        <a:t>-6</a:t>
                      </a:r>
                      <a:endParaRPr lang="en-US" sz="1600" cap="none">
                        <a:latin typeface="Times New Roman"/>
                        <a:ea typeface="Times New Roman"/>
                        <a:cs typeface="Times New Roman"/>
                      </a:endParaRPr>
                    </a:p>
                  </a:txBody>
                  <a:tcPr marL="68580" marR="68580" marT="0" marB="0"/>
                </a:tc>
              </a:tr>
              <a:tr h="1008047">
                <a:tc>
                  <a:txBody>
                    <a:bodyPr/>
                    <a:lstStyle/>
                    <a:p>
                      <a:pPr algn="ctr">
                        <a:spcAft>
                          <a:spcPts val="0"/>
                        </a:spcAft>
                      </a:pPr>
                      <a:r>
                        <a:rPr lang="en-GB" sz="1600" kern="1200" cap="none" dirty="0" err="1">
                          <a:latin typeface="Times New Roman"/>
                          <a:ea typeface="Times New Roman"/>
                          <a:cs typeface="Times New Roman"/>
                        </a:rPr>
                        <a:t>Ponceau</a:t>
                      </a:r>
                      <a:r>
                        <a:rPr lang="en-GB" sz="1600" kern="1200" cap="none" dirty="0">
                          <a:latin typeface="Times New Roman"/>
                          <a:ea typeface="Times New Roman"/>
                          <a:cs typeface="Times New Roman"/>
                        </a:rPr>
                        <a:t> 4R</a:t>
                      </a:r>
                      <a:endParaRPr lang="en-US" sz="1600" cap="none" dirty="0">
                        <a:latin typeface="Times New Roman"/>
                        <a:ea typeface="Times New Roman"/>
                        <a:cs typeface="Times New Roman"/>
                      </a:endParaRPr>
                    </a:p>
                    <a:p>
                      <a:pPr algn="ctr">
                        <a:spcAft>
                          <a:spcPts val="0"/>
                        </a:spcAft>
                      </a:pPr>
                      <a:r>
                        <a:rPr lang="en-GB" sz="1600" kern="1200" cap="none" dirty="0">
                          <a:latin typeface="Times New Roman"/>
                          <a:ea typeface="Times New Roman"/>
                          <a:cs typeface="Times New Roman"/>
                        </a:rPr>
                        <a:t>(E124)</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Batang"/>
                          <a:cs typeface="Times New Roman"/>
                        </a:rPr>
                        <a:t>17.43 </a:t>
                      </a:r>
                      <a:r>
                        <a:rPr lang="en-GB" sz="1600" kern="1200" cap="none">
                          <a:latin typeface="Times New Roman"/>
                          <a:ea typeface="Batang"/>
                          <a:cs typeface="Times New Roman"/>
                          <a:sym typeface="Symbol"/>
                        </a:rPr>
                        <a:t></a:t>
                      </a:r>
                      <a:r>
                        <a:rPr lang="en-GB" sz="1600" kern="1200" cap="none">
                          <a:latin typeface="Times New Roman"/>
                          <a:ea typeface="Batang"/>
                          <a:cs typeface="Times New Roman"/>
                        </a:rPr>
                        <a:t> 0.05</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dirty="0">
                          <a:latin typeface="Times New Roman"/>
                          <a:ea typeface="Times New Roman"/>
                          <a:cs typeface="Times New Roman"/>
                        </a:rPr>
                        <a:t>A= (8.19 ± 2.08)</a:t>
                      </a:r>
                      <a:r>
                        <a:rPr lang="en-GB" sz="1600" cap="none" dirty="0">
                          <a:latin typeface="Times New Roman"/>
                          <a:ea typeface="Times New Roman"/>
                          <a:cs typeface="Times New Roman"/>
                        </a:rPr>
                        <a:t> </a:t>
                      </a:r>
                      <a:r>
                        <a:rPr lang="en-GB" sz="1600" kern="1200" cap="none" dirty="0">
                          <a:latin typeface="Times New Roman"/>
                          <a:ea typeface="Times New Roman"/>
                          <a:cs typeface="Times New Roman"/>
                        </a:rPr>
                        <a:t>× 10</a:t>
                      </a:r>
                      <a:r>
                        <a:rPr lang="en-GB" sz="1600" kern="1200" cap="none" baseline="30000" dirty="0">
                          <a:latin typeface="Times New Roman"/>
                          <a:ea typeface="Times New Roman"/>
                          <a:cs typeface="Times New Roman"/>
                        </a:rPr>
                        <a:t>10</a:t>
                      </a:r>
                      <a:r>
                        <a:rPr lang="en-GB" sz="1600" kern="1200" cap="none" dirty="0">
                          <a:latin typeface="Times New Roman"/>
                          <a:ea typeface="Times New Roman"/>
                          <a:cs typeface="Times New Roman"/>
                        </a:rPr>
                        <a:t> C – </a:t>
                      </a:r>
                      <a:endParaRPr lang="en-US" sz="1600" cap="none" dirty="0">
                        <a:latin typeface="Times New Roman"/>
                        <a:ea typeface="Times New Roman"/>
                        <a:cs typeface="Times New Roman"/>
                      </a:endParaRPr>
                    </a:p>
                    <a:p>
                      <a:pPr algn="ctr">
                        <a:spcAft>
                          <a:spcPts val="0"/>
                        </a:spcAft>
                      </a:pPr>
                      <a:r>
                        <a:rPr lang="en-GB" sz="1600" kern="1200" cap="none" dirty="0">
                          <a:latin typeface="Times New Roman"/>
                          <a:ea typeface="Times New Roman"/>
                          <a:cs typeface="Times New Roman"/>
                        </a:rPr>
                        <a:t>(3.97 ± 4.84)</a:t>
                      </a:r>
                      <a:r>
                        <a:rPr lang="en-GB" sz="1600" cap="none" dirty="0">
                          <a:latin typeface="Times New Roman"/>
                          <a:ea typeface="Times New Roman"/>
                          <a:cs typeface="Times New Roman"/>
                        </a:rPr>
                        <a:t> </a:t>
                      </a:r>
                      <a:r>
                        <a:rPr lang="en-GB" sz="1600" kern="1200" cap="none" dirty="0">
                          <a:latin typeface="Times New Roman"/>
                          <a:ea typeface="Times New Roman"/>
                          <a:cs typeface="Times New Roman"/>
                        </a:rPr>
                        <a:t>× 10</a:t>
                      </a:r>
                      <a:r>
                        <a:rPr lang="en-GB" sz="1600" kern="1200" cap="none" baseline="30000" dirty="0">
                          <a:latin typeface="Times New Roman"/>
                          <a:ea typeface="Times New Roman"/>
                          <a:cs typeface="Times New Roman"/>
                        </a:rPr>
                        <a:t>5 </a:t>
                      </a:r>
                      <a:r>
                        <a:rPr lang="en-GB" sz="1600" kern="1200" cap="none" baseline="30000" dirty="0" smtClean="0">
                          <a:latin typeface="Times New Roman"/>
                          <a:ea typeface="Times New Roman"/>
                          <a:cs typeface="Times New Roman"/>
                        </a:rPr>
                        <a:t>	</a:t>
                      </a:r>
                      <a:endParaRPr lang="en-US" sz="1600" cap="none" dirty="0">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0.9978</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5.65 – 45.20</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a:latin typeface="Times New Roman"/>
                          <a:ea typeface="Times New Roman"/>
                          <a:cs typeface="Times New Roman"/>
                        </a:rPr>
                        <a:t>3.00 × 10</a:t>
                      </a:r>
                      <a:r>
                        <a:rPr lang="en-GB" sz="1600" kern="1200" cap="none" baseline="30000">
                          <a:latin typeface="Times New Roman"/>
                          <a:ea typeface="Times New Roman"/>
                          <a:cs typeface="Times New Roman"/>
                        </a:rPr>
                        <a:t>-6</a:t>
                      </a:r>
                      <a:endParaRPr lang="en-US" sz="1600" cap="none">
                        <a:latin typeface="Times New Roman"/>
                        <a:ea typeface="Times New Roman"/>
                        <a:cs typeface="Times New Roman"/>
                      </a:endParaRPr>
                    </a:p>
                  </a:txBody>
                  <a:tcPr marL="68580" marR="68580" marT="0" marB="0"/>
                </a:tc>
                <a:tc>
                  <a:txBody>
                    <a:bodyPr/>
                    <a:lstStyle/>
                    <a:p>
                      <a:pPr algn="ctr">
                        <a:spcAft>
                          <a:spcPts val="0"/>
                        </a:spcAft>
                      </a:pPr>
                      <a:r>
                        <a:rPr lang="en-GB" sz="1600" kern="1200" cap="none" dirty="0">
                          <a:latin typeface="Times New Roman"/>
                          <a:ea typeface="Times New Roman"/>
                          <a:cs typeface="Times New Roman"/>
                        </a:rPr>
                        <a:t>10.00 × 10</a:t>
                      </a:r>
                      <a:r>
                        <a:rPr lang="en-GB" sz="1600" kern="1200" cap="none" baseline="30000" dirty="0">
                          <a:latin typeface="Times New Roman"/>
                          <a:ea typeface="Times New Roman"/>
                          <a:cs typeface="Times New Roman"/>
                        </a:rPr>
                        <a:t>-6</a:t>
                      </a:r>
                      <a:endParaRPr lang="en-US" sz="1600" cap="none" dirty="0">
                        <a:latin typeface="Times New Roman"/>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7556313" cy="1116106"/>
          </a:xfrm>
        </p:spPr>
        <p:txBody>
          <a:bodyPr/>
          <a:lstStyle/>
          <a:p>
            <a:r>
              <a:rPr lang="en-US" dirty="0" smtClean="0">
                <a:solidFill>
                  <a:srgbClr val="663366"/>
                </a:solidFill>
              </a:rPr>
              <a:t>Results</a:t>
            </a:r>
            <a:br>
              <a:rPr lang="en-US" dirty="0" smtClean="0">
                <a:solidFill>
                  <a:srgbClr val="663366"/>
                </a:solidFill>
              </a:rPr>
            </a:br>
            <a:r>
              <a:rPr lang="en-US" sz="2800" dirty="0" smtClean="0">
                <a:solidFill>
                  <a:srgbClr val="663366"/>
                </a:solidFill>
              </a:rPr>
              <a:t>Determination of Synthetic Food Colorants by on-line HPLC-CUPRAC Method</a:t>
            </a:r>
            <a:endParaRPr lang="en-US" dirty="0"/>
          </a:p>
        </p:txBody>
      </p:sp>
      <p:sp>
        <p:nvSpPr>
          <p:cNvPr id="5" name="Rectangle 4"/>
          <p:cNvSpPr/>
          <p:nvPr/>
        </p:nvSpPr>
        <p:spPr>
          <a:xfrm>
            <a:off x="498474" y="1517585"/>
            <a:ext cx="8078536" cy="923330"/>
          </a:xfrm>
          <a:prstGeom prst="rect">
            <a:avLst/>
          </a:prstGeom>
        </p:spPr>
        <p:txBody>
          <a:bodyPr wrap="square">
            <a:spAutoFit/>
          </a:bodyPr>
          <a:lstStyle/>
          <a:p>
            <a:r>
              <a:rPr lang="en-US" dirty="0" smtClean="0">
                <a:solidFill>
                  <a:srgbClr val="663366"/>
                </a:solidFill>
              </a:rPr>
              <a:t>Relative Standard Deviation and Recovery % of Synthetic Food Colorants added to powder beverage samples with respect to on-line HPLC-CUPRAC Method</a:t>
            </a:r>
            <a:endParaRPr lang="en-US" dirty="0"/>
          </a:p>
        </p:txBody>
      </p:sp>
      <p:sp>
        <p:nvSpPr>
          <p:cNvPr id="6" name="Date Placeholder 5"/>
          <p:cNvSpPr>
            <a:spLocks noGrp="1"/>
          </p:cNvSpPr>
          <p:nvPr>
            <p:ph type="dt" sz="half" idx="10"/>
          </p:nvPr>
        </p:nvSpPr>
        <p:spPr/>
        <p:txBody>
          <a:bodyPr/>
          <a:lstStyle/>
          <a:p>
            <a:r>
              <a:rPr lang="tr-TR" smtClean="0"/>
              <a:t>18/08/15</a:t>
            </a:r>
            <a:endParaRPr lang="en-US"/>
          </a:p>
        </p:txBody>
      </p:sp>
      <p:graphicFrame>
        <p:nvGraphicFramePr>
          <p:cNvPr id="8" name="Content Placeholder 7"/>
          <p:cNvGraphicFramePr>
            <a:graphicFrameLocks noGrp="1"/>
          </p:cNvGraphicFramePr>
          <p:nvPr>
            <p:ph idx="1"/>
          </p:nvPr>
        </p:nvGraphicFramePr>
        <p:xfrm>
          <a:off x="498474" y="2440915"/>
          <a:ext cx="8361366" cy="4114799"/>
        </p:xfrm>
        <a:graphic>
          <a:graphicData uri="http://schemas.openxmlformats.org/drawingml/2006/table">
            <a:tbl>
              <a:tblPr firstRow="1" bandRow="1">
                <a:tableStyleId>{FABFCF23-3B69-468F-B69F-88F6DE6A72F2}</a:tableStyleId>
              </a:tblPr>
              <a:tblGrid>
                <a:gridCol w="1393561"/>
                <a:gridCol w="1393561"/>
                <a:gridCol w="1393561"/>
                <a:gridCol w="1393561"/>
                <a:gridCol w="1393561"/>
                <a:gridCol w="1393561"/>
              </a:tblGrid>
              <a:tr h="1327557">
                <a:tc>
                  <a:txBody>
                    <a:bodyPr/>
                    <a:lstStyle/>
                    <a:p>
                      <a:pPr>
                        <a:spcAft>
                          <a:spcPts val="0"/>
                        </a:spcAft>
                      </a:pPr>
                      <a:r>
                        <a:rPr lang="en-US" sz="1800" b="1" cap="none" dirty="0">
                          <a:solidFill>
                            <a:srgbClr val="FFFFFF"/>
                          </a:solidFill>
                          <a:latin typeface="Times New Roman"/>
                          <a:ea typeface="Times New Roman"/>
                          <a:cs typeface="Times New Roman"/>
                        </a:rPr>
                        <a:t>Colorant addition to powder beverage </a:t>
                      </a:r>
                      <a:r>
                        <a:rPr lang="en-US" sz="1800" b="1" cap="none" dirty="0" err="1">
                          <a:solidFill>
                            <a:srgbClr val="FFFFFF"/>
                          </a:solidFill>
                          <a:latin typeface="Times New Roman"/>
                          <a:ea typeface="Times New Roman"/>
                          <a:cs typeface="Times New Roman"/>
                        </a:rPr>
                        <a:t>samplse</a:t>
                      </a:r>
                      <a:endParaRPr lang="en-US" sz="1800" cap="none" dirty="0">
                        <a:latin typeface="Times New Roman"/>
                        <a:ea typeface="Cambria"/>
                        <a:cs typeface="Times New Roman"/>
                      </a:endParaRPr>
                    </a:p>
                  </a:txBody>
                  <a:tcPr marL="68580" marR="68580" marT="0" marB="0"/>
                </a:tc>
                <a:tc>
                  <a:txBody>
                    <a:bodyPr/>
                    <a:lstStyle/>
                    <a:p>
                      <a:pPr>
                        <a:spcAft>
                          <a:spcPts val="0"/>
                        </a:spcAft>
                      </a:pPr>
                      <a:r>
                        <a:rPr lang="en-US" sz="1800" b="1" cap="none">
                          <a:solidFill>
                            <a:srgbClr val="FFFFFF"/>
                          </a:solidFill>
                          <a:latin typeface="Times New Roman"/>
                          <a:ea typeface="Times New Roman"/>
                          <a:cs typeface="Times New Roman"/>
                        </a:rPr>
                        <a:t>Colorant content</a:t>
                      </a:r>
                      <a:endParaRPr lang="en-US" sz="1800" cap="none">
                        <a:latin typeface="Times New Roman"/>
                        <a:ea typeface="Cambria"/>
                        <a:cs typeface="Times New Roman"/>
                      </a:endParaRPr>
                    </a:p>
                    <a:p>
                      <a:pPr>
                        <a:spcAft>
                          <a:spcPts val="0"/>
                        </a:spcAft>
                      </a:pPr>
                      <a:r>
                        <a:rPr lang="en-US" sz="1800" b="1" cap="none">
                          <a:solidFill>
                            <a:srgbClr val="FFFFFF"/>
                          </a:solidFill>
                          <a:latin typeface="Times New Roman"/>
                          <a:ea typeface="Times New Roman"/>
                          <a:cs typeface="Times New Roman"/>
                        </a:rPr>
                        <a:t>(M)</a:t>
                      </a:r>
                      <a:endParaRPr lang="en-US" sz="1800" cap="none">
                        <a:latin typeface="Times New Roman"/>
                        <a:ea typeface="Cambria"/>
                        <a:cs typeface="Times New Roman"/>
                      </a:endParaRPr>
                    </a:p>
                  </a:txBody>
                  <a:tcPr marL="68580" marR="68580" marT="0" marB="0"/>
                </a:tc>
                <a:tc>
                  <a:txBody>
                    <a:bodyPr/>
                    <a:lstStyle/>
                    <a:p>
                      <a:pPr>
                        <a:spcAft>
                          <a:spcPts val="0"/>
                        </a:spcAft>
                      </a:pPr>
                      <a:r>
                        <a:rPr lang="en-US" sz="1800" b="1" cap="none">
                          <a:solidFill>
                            <a:srgbClr val="FFFFFF"/>
                          </a:solidFill>
                          <a:latin typeface="Times New Roman"/>
                          <a:ea typeface="Times New Roman"/>
                          <a:cs typeface="Times New Roman"/>
                        </a:rPr>
                        <a:t>Added concentration (M)</a:t>
                      </a:r>
                      <a:endParaRPr lang="en-US" sz="1800" cap="none">
                        <a:latin typeface="Times New Roman"/>
                        <a:ea typeface="Cambria"/>
                        <a:cs typeface="Times New Roman"/>
                      </a:endParaRPr>
                    </a:p>
                  </a:txBody>
                  <a:tcPr marL="68580" marR="68580" marT="0" marB="0"/>
                </a:tc>
                <a:tc>
                  <a:txBody>
                    <a:bodyPr/>
                    <a:lstStyle/>
                    <a:p>
                      <a:pPr>
                        <a:spcAft>
                          <a:spcPts val="0"/>
                        </a:spcAft>
                      </a:pPr>
                      <a:r>
                        <a:rPr lang="en-US" sz="1800" b="1" cap="none">
                          <a:solidFill>
                            <a:srgbClr val="FFFFFF"/>
                          </a:solidFill>
                          <a:latin typeface="Times New Roman"/>
                          <a:ea typeface="Times New Roman"/>
                          <a:cs typeface="Times New Roman"/>
                        </a:rPr>
                        <a:t>Expected concentration</a:t>
                      </a:r>
                      <a:endParaRPr lang="en-US" sz="1800" cap="none">
                        <a:latin typeface="Times New Roman"/>
                        <a:ea typeface="Cambria"/>
                        <a:cs typeface="Times New Roman"/>
                      </a:endParaRPr>
                    </a:p>
                    <a:p>
                      <a:pPr>
                        <a:spcAft>
                          <a:spcPts val="0"/>
                        </a:spcAft>
                      </a:pPr>
                      <a:r>
                        <a:rPr lang="en-US" sz="1800" b="1" cap="none">
                          <a:solidFill>
                            <a:srgbClr val="FFFFFF"/>
                          </a:solidFill>
                          <a:latin typeface="Times New Roman"/>
                          <a:ea typeface="Times New Roman"/>
                          <a:cs typeface="Times New Roman"/>
                        </a:rPr>
                        <a:t>(M)</a:t>
                      </a:r>
                      <a:endParaRPr lang="en-US" sz="1800" cap="none">
                        <a:latin typeface="Times New Roman"/>
                        <a:ea typeface="Cambria"/>
                        <a:cs typeface="Times New Roman"/>
                      </a:endParaRPr>
                    </a:p>
                  </a:txBody>
                  <a:tcPr marL="68580" marR="68580" marT="0" marB="0"/>
                </a:tc>
                <a:tc>
                  <a:txBody>
                    <a:bodyPr/>
                    <a:lstStyle/>
                    <a:p>
                      <a:pPr>
                        <a:spcAft>
                          <a:spcPts val="0"/>
                        </a:spcAft>
                      </a:pPr>
                      <a:r>
                        <a:rPr lang="en-US" sz="1800" b="1" cap="none">
                          <a:solidFill>
                            <a:srgbClr val="FFFFFF"/>
                          </a:solidFill>
                          <a:latin typeface="Times New Roman"/>
                          <a:ea typeface="Times New Roman"/>
                          <a:cs typeface="Times New Roman"/>
                        </a:rPr>
                        <a:t>Found Concentration</a:t>
                      </a:r>
                      <a:endParaRPr lang="en-US" sz="1800" cap="none">
                        <a:latin typeface="Times New Roman"/>
                        <a:ea typeface="Cambria"/>
                        <a:cs typeface="Times New Roman"/>
                      </a:endParaRPr>
                    </a:p>
                    <a:p>
                      <a:pPr>
                        <a:spcAft>
                          <a:spcPts val="0"/>
                        </a:spcAft>
                      </a:pPr>
                      <a:r>
                        <a:rPr lang="en-US" sz="1800" b="1" cap="none">
                          <a:solidFill>
                            <a:srgbClr val="FFFFFF"/>
                          </a:solidFill>
                          <a:latin typeface="Times New Roman"/>
                          <a:ea typeface="Times New Roman"/>
                          <a:cs typeface="Times New Roman"/>
                        </a:rPr>
                        <a:t>(M)</a:t>
                      </a:r>
                      <a:endParaRPr lang="en-US" sz="1800" cap="none">
                        <a:latin typeface="Times New Roman"/>
                        <a:ea typeface="Cambria"/>
                        <a:cs typeface="Times New Roman"/>
                      </a:endParaRPr>
                    </a:p>
                  </a:txBody>
                  <a:tcPr marL="68580" marR="68580" marT="0" marB="0"/>
                </a:tc>
                <a:tc>
                  <a:txBody>
                    <a:bodyPr/>
                    <a:lstStyle/>
                    <a:p>
                      <a:pPr>
                        <a:spcAft>
                          <a:spcPts val="0"/>
                        </a:spcAft>
                      </a:pPr>
                      <a:r>
                        <a:rPr lang="en-US" sz="1800" b="1" cap="none">
                          <a:solidFill>
                            <a:srgbClr val="FFFFFF"/>
                          </a:solidFill>
                          <a:latin typeface="Times New Roman"/>
                          <a:ea typeface="Times New Roman"/>
                          <a:cs typeface="Times New Roman"/>
                        </a:rPr>
                        <a:t>Recovery</a:t>
                      </a:r>
                      <a:endParaRPr lang="en-US" sz="1800" cap="none">
                        <a:latin typeface="Times New Roman"/>
                        <a:ea typeface="Cambria"/>
                        <a:cs typeface="Times New Roman"/>
                      </a:endParaRPr>
                    </a:p>
                    <a:p>
                      <a:pPr>
                        <a:spcAft>
                          <a:spcPts val="0"/>
                        </a:spcAft>
                      </a:pPr>
                      <a:r>
                        <a:rPr lang="en-US" sz="1800" b="1" cap="none">
                          <a:solidFill>
                            <a:srgbClr val="FFFFFF"/>
                          </a:solidFill>
                          <a:latin typeface="Times New Roman"/>
                          <a:ea typeface="Times New Roman"/>
                          <a:cs typeface="Times New Roman"/>
                        </a:rPr>
                        <a:t>(%)</a:t>
                      </a:r>
                      <a:endParaRPr lang="en-US" sz="1800" cap="none">
                        <a:latin typeface="Times New Roman"/>
                        <a:ea typeface="Cambria"/>
                        <a:cs typeface="Times New Roman"/>
                      </a:endParaRPr>
                    </a:p>
                  </a:txBody>
                  <a:tcPr marL="68580" marR="68580" marT="0" marB="0"/>
                </a:tc>
              </a:tr>
              <a:tr h="398267">
                <a:tc rowSpan="2">
                  <a:txBody>
                    <a:bodyPr/>
                    <a:lstStyle/>
                    <a:p>
                      <a:pPr>
                        <a:spcAft>
                          <a:spcPts val="0"/>
                        </a:spcAft>
                      </a:pPr>
                      <a:r>
                        <a:rPr lang="en-US" sz="1800" cap="none">
                          <a:latin typeface="Times New Roman"/>
                          <a:ea typeface="Times New Roman"/>
                          <a:cs typeface="Times New Roman"/>
                        </a:rPr>
                        <a:t>Tartrazine addition to orange powder beverage</a:t>
                      </a:r>
                      <a:endParaRPr lang="en-US" sz="1800" cap="none">
                        <a:latin typeface="Times New Roman"/>
                        <a:ea typeface="Cambria"/>
                        <a:cs typeface="Times New Roman"/>
                      </a:endParaRPr>
                    </a:p>
                  </a:txBody>
                  <a:tcPr marL="68580" marR="68580" marT="0" marB="0"/>
                </a:tc>
                <a:tc rowSpan="2">
                  <a:txBody>
                    <a:bodyPr/>
                    <a:lstStyle/>
                    <a:p>
                      <a:pPr>
                        <a:spcAft>
                          <a:spcPts val="0"/>
                        </a:spcAft>
                      </a:pPr>
                      <a:r>
                        <a:rPr lang="en-US" sz="1800" cap="none">
                          <a:latin typeface="Times New Roman"/>
                          <a:ea typeface="Times New Roman"/>
                          <a:cs typeface="Times New Roman"/>
                        </a:rPr>
                        <a:t>Tartrazine in orange powder beverage (M)</a:t>
                      </a:r>
                      <a:endParaRPr lang="en-US" sz="1800" cap="none">
                        <a:latin typeface="Times New Roman"/>
                        <a:ea typeface="Cambria"/>
                        <a:cs typeface="Times New Roman"/>
                      </a:endParaRPr>
                    </a:p>
                    <a:p>
                      <a:pPr>
                        <a:spcAft>
                          <a:spcPts val="0"/>
                        </a:spcAft>
                      </a:pPr>
                      <a:r>
                        <a:rPr lang="en-US" sz="1800" cap="none">
                          <a:latin typeface="Times New Roman"/>
                          <a:ea typeface="Times New Roman"/>
                          <a:cs typeface="Times New Roman"/>
                        </a:rPr>
                        <a:t>1.02 </a:t>
                      </a:r>
                      <a:r>
                        <a:rPr lang="en-US" sz="1800" cap="none">
                          <a:latin typeface="Times New Roman"/>
                          <a:ea typeface="Times New Roman"/>
                          <a:cs typeface="Times New Roman"/>
                          <a:sym typeface="Symbol"/>
                        </a:rPr>
                        <a:t></a:t>
                      </a:r>
                      <a:r>
                        <a:rPr lang="en-US" sz="1800" cap="none">
                          <a:latin typeface="Times New Roman"/>
                          <a:ea typeface="Times New Roman"/>
                          <a:cs typeface="Times New Roman"/>
                        </a:rPr>
                        <a:t> 10</a:t>
                      </a:r>
                      <a:r>
                        <a:rPr lang="en-US" sz="1800" cap="none" baseline="30000">
                          <a:latin typeface="Times New Roman"/>
                          <a:ea typeface="Times New Roman"/>
                          <a:cs typeface="Times New Roman"/>
                        </a:rPr>
                        <a:t>-6</a:t>
                      </a:r>
                      <a:endParaRPr lang="en-US" sz="1800" cap="none">
                        <a:latin typeface="Times New Roman"/>
                        <a:ea typeface="Cambria"/>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0.93 </a:t>
                      </a:r>
                      <a:r>
                        <a:rPr lang="en-US" sz="1800" cap="none">
                          <a:latin typeface="Times New Roman"/>
                          <a:ea typeface="Batang"/>
                          <a:cs typeface="Times New Roman"/>
                          <a:sym typeface="Symbol"/>
                        </a:rPr>
                        <a:t></a:t>
                      </a:r>
                      <a:r>
                        <a:rPr lang="en-US" sz="1800" cap="none">
                          <a:latin typeface="Times New Roman"/>
                          <a:ea typeface="Batang"/>
                          <a:cs typeface="Times New Roman"/>
                        </a:rPr>
                        <a:t> </a:t>
                      </a:r>
                      <a:r>
                        <a:rPr lang="tr-TR" sz="1800" cap="none">
                          <a:latin typeface="Times New Roman"/>
                          <a:ea typeface="Batang"/>
                          <a:cs typeface="Times New Roman"/>
                        </a:rPr>
                        <a:t>10</a:t>
                      </a:r>
                      <a:r>
                        <a:rPr lang="tr-TR"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1.95 </a:t>
                      </a:r>
                      <a:r>
                        <a:rPr lang="en-US" sz="1800" cap="none">
                          <a:latin typeface="Times New Roman"/>
                          <a:ea typeface="Batang"/>
                          <a:cs typeface="Times New Roman"/>
                          <a:sym typeface="Symbol"/>
                        </a:rPr>
                        <a:t></a:t>
                      </a:r>
                      <a:r>
                        <a:rPr lang="en-US" sz="1800" cap="none">
                          <a:latin typeface="Times New Roman"/>
                          <a:ea typeface="Batang"/>
                          <a:cs typeface="Times New Roman"/>
                        </a:rPr>
                        <a:t> </a:t>
                      </a:r>
                      <a:r>
                        <a:rPr lang="tr-TR" sz="1800" cap="none">
                          <a:latin typeface="Times New Roman"/>
                          <a:ea typeface="Batang"/>
                          <a:cs typeface="Times New Roman"/>
                        </a:rPr>
                        <a:t>10</a:t>
                      </a:r>
                      <a:r>
                        <a:rPr lang="tr-TR"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2.24 </a:t>
                      </a:r>
                      <a:r>
                        <a:rPr lang="en-US" sz="1800" cap="none">
                          <a:latin typeface="Times New Roman"/>
                          <a:ea typeface="Batang"/>
                          <a:cs typeface="Times New Roman"/>
                          <a:sym typeface="Symbol"/>
                        </a:rPr>
                        <a:t></a:t>
                      </a:r>
                      <a:r>
                        <a:rPr lang="en-US" sz="1800" cap="none">
                          <a:latin typeface="Times New Roman"/>
                          <a:ea typeface="Batang"/>
                          <a:cs typeface="Times New Roman"/>
                        </a:rPr>
                        <a:t> </a:t>
                      </a:r>
                      <a:r>
                        <a:rPr lang="tr-TR" sz="1800" cap="none">
                          <a:latin typeface="Times New Roman"/>
                          <a:ea typeface="Batang"/>
                          <a:cs typeface="Times New Roman"/>
                        </a:rPr>
                        <a:t>10</a:t>
                      </a:r>
                      <a:r>
                        <a:rPr lang="tr-TR"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114.8</a:t>
                      </a:r>
                    </a:p>
                  </a:txBody>
                  <a:tcPr marL="68580" marR="68580" marT="0" marB="0"/>
                </a:tc>
              </a:tr>
              <a:tr h="929290">
                <a:tc vMerge="1">
                  <a:txBody>
                    <a:bodyPr/>
                    <a:lstStyle/>
                    <a:p>
                      <a:endParaRPr lang="en-US"/>
                    </a:p>
                  </a:txBody>
                  <a:tcPr/>
                </a:tc>
                <a:tc vMerge="1">
                  <a:txBody>
                    <a:bodyPr/>
                    <a:lstStyle/>
                    <a:p>
                      <a:endParaRPr lang="en-US"/>
                    </a:p>
                  </a:txBody>
                  <a:tcPr/>
                </a:tc>
                <a:tc>
                  <a:txBody>
                    <a:bodyPr/>
                    <a:lstStyle/>
                    <a:p>
                      <a:pPr algn="just">
                        <a:lnSpc>
                          <a:spcPct val="150000"/>
                        </a:lnSpc>
                        <a:spcBef>
                          <a:spcPts val="600"/>
                        </a:spcBef>
                        <a:spcAft>
                          <a:spcPts val="600"/>
                        </a:spcAft>
                      </a:pPr>
                      <a:r>
                        <a:rPr lang="en-US" sz="1800" cap="none">
                          <a:latin typeface="Times New Roman"/>
                          <a:ea typeface="Batang"/>
                          <a:cs typeface="Times New Roman"/>
                        </a:rPr>
                        <a:t>1.85 </a:t>
                      </a:r>
                      <a:r>
                        <a:rPr lang="en-US" sz="1800" cap="none">
                          <a:latin typeface="Times New Roman"/>
                          <a:ea typeface="Batang"/>
                          <a:cs typeface="Times New Roman"/>
                          <a:sym typeface="Symbol"/>
                        </a:rPr>
                        <a:t></a:t>
                      </a:r>
                      <a:r>
                        <a:rPr lang="en-US" sz="1800" cap="none">
                          <a:latin typeface="Times New Roman"/>
                          <a:ea typeface="Batang"/>
                          <a:cs typeface="Times New Roman"/>
                        </a:rPr>
                        <a:t> 10</a:t>
                      </a:r>
                      <a:r>
                        <a:rPr lang="en-US"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2.87 </a:t>
                      </a:r>
                      <a:r>
                        <a:rPr lang="en-US" sz="1800" cap="none">
                          <a:latin typeface="Times New Roman"/>
                          <a:ea typeface="Batang"/>
                          <a:cs typeface="Times New Roman"/>
                          <a:sym typeface="Symbol"/>
                        </a:rPr>
                        <a:t></a:t>
                      </a:r>
                      <a:r>
                        <a:rPr lang="en-US" sz="1800" cap="none">
                          <a:latin typeface="Times New Roman"/>
                          <a:ea typeface="Batang"/>
                          <a:cs typeface="Times New Roman"/>
                        </a:rPr>
                        <a:t> </a:t>
                      </a:r>
                      <a:r>
                        <a:rPr lang="tr-TR" sz="1800" cap="none">
                          <a:latin typeface="Times New Roman"/>
                          <a:ea typeface="Batang"/>
                          <a:cs typeface="Times New Roman"/>
                        </a:rPr>
                        <a:t>10</a:t>
                      </a:r>
                      <a:r>
                        <a:rPr lang="tr-TR"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3.00 </a:t>
                      </a:r>
                      <a:r>
                        <a:rPr lang="en-US" sz="1800" cap="none">
                          <a:latin typeface="Times New Roman"/>
                          <a:ea typeface="Batang"/>
                          <a:cs typeface="Times New Roman"/>
                          <a:sym typeface="Symbol"/>
                        </a:rPr>
                        <a:t></a:t>
                      </a:r>
                      <a:r>
                        <a:rPr lang="en-US" sz="1800" cap="none">
                          <a:latin typeface="Times New Roman"/>
                          <a:ea typeface="Batang"/>
                          <a:cs typeface="Times New Roman"/>
                        </a:rPr>
                        <a:t> </a:t>
                      </a:r>
                      <a:r>
                        <a:rPr lang="tr-TR" sz="1800" cap="none">
                          <a:latin typeface="Times New Roman"/>
                          <a:ea typeface="Batang"/>
                          <a:cs typeface="Times New Roman"/>
                        </a:rPr>
                        <a:t>10</a:t>
                      </a:r>
                      <a:r>
                        <a:rPr lang="tr-TR"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dirty="0">
                          <a:latin typeface="Times New Roman"/>
                          <a:ea typeface="Batang"/>
                          <a:cs typeface="Times New Roman"/>
                        </a:rPr>
                        <a:t>104.5</a:t>
                      </a:r>
                    </a:p>
                  </a:txBody>
                  <a:tcPr marL="68580" marR="68580" marT="0" marB="0"/>
                </a:tc>
              </a:tr>
              <a:tr h="398267">
                <a:tc rowSpan="2">
                  <a:txBody>
                    <a:bodyPr/>
                    <a:lstStyle/>
                    <a:p>
                      <a:pPr>
                        <a:spcAft>
                          <a:spcPts val="0"/>
                        </a:spcAft>
                      </a:pPr>
                      <a:r>
                        <a:rPr lang="tr-TR" sz="1800" cap="none">
                          <a:latin typeface="Times New Roman"/>
                          <a:ea typeface="Times New Roman"/>
                          <a:cs typeface="Times New Roman"/>
                        </a:rPr>
                        <a:t>Ponceau 4R addition to rosehip powder beverage</a:t>
                      </a:r>
                      <a:endParaRPr lang="en-US" sz="1800" cap="none">
                        <a:latin typeface="Times New Roman"/>
                        <a:ea typeface="Cambria"/>
                        <a:cs typeface="Times New Roman"/>
                      </a:endParaRPr>
                    </a:p>
                  </a:txBody>
                  <a:tcPr marL="68580" marR="68580" marT="0" marB="0"/>
                </a:tc>
                <a:tc rowSpan="2">
                  <a:txBody>
                    <a:bodyPr/>
                    <a:lstStyle/>
                    <a:p>
                      <a:pPr>
                        <a:spcAft>
                          <a:spcPts val="0"/>
                        </a:spcAft>
                      </a:pPr>
                      <a:r>
                        <a:rPr lang="tr-TR" sz="1800" cap="none">
                          <a:latin typeface="Times New Roman"/>
                          <a:ea typeface="Times New Roman"/>
                          <a:cs typeface="Times New Roman"/>
                        </a:rPr>
                        <a:t>Ponceau 4R in rosehip powder beverage (M)</a:t>
                      </a:r>
                      <a:endParaRPr lang="en-US" sz="1800" cap="none">
                        <a:latin typeface="Times New Roman"/>
                        <a:ea typeface="Cambria"/>
                        <a:cs typeface="Times New Roman"/>
                      </a:endParaRPr>
                    </a:p>
                    <a:p>
                      <a:pPr>
                        <a:spcAft>
                          <a:spcPts val="0"/>
                        </a:spcAft>
                      </a:pPr>
                      <a:r>
                        <a:rPr lang="tr-TR" sz="1800" cap="none">
                          <a:latin typeface="Times New Roman"/>
                          <a:ea typeface="Times New Roman"/>
                          <a:cs typeface="Times New Roman"/>
                        </a:rPr>
                        <a:t>9.77 </a:t>
                      </a:r>
                      <a:r>
                        <a:rPr lang="en-US" sz="1800" cap="none">
                          <a:latin typeface="Times New Roman"/>
                          <a:ea typeface="Times New Roman"/>
                          <a:cs typeface="Times New Roman"/>
                          <a:sym typeface="Symbol"/>
                        </a:rPr>
                        <a:t></a:t>
                      </a:r>
                      <a:r>
                        <a:rPr lang="en-US" sz="1800" cap="none">
                          <a:latin typeface="Times New Roman"/>
                          <a:ea typeface="Times New Roman"/>
                          <a:cs typeface="Times New Roman"/>
                        </a:rPr>
                        <a:t> 10</a:t>
                      </a:r>
                      <a:r>
                        <a:rPr lang="en-US" sz="1800" cap="none" baseline="30000">
                          <a:latin typeface="Times New Roman"/>
                          <a:ea typeface="Times New Roman"/>
                          <a:cs typeface="Times New Roman"/>
                        </a:rPr>
                        <a:t>-6</a:t>
                      </a:r>
                      <a:endParaRPr lang="en-US" sz="1800" cap="none">
                        <a:latin typeface="Times New Roman"/>
                        <a:ea typeface="Cambria"/>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1.13 </a:t>
                      </a:r>
                      <a:r>
                        <a:rPr lang="en-US" sz="1800" cap="none">
                          <a:latin typeface="Times New Roman"/>
                          <a:ea typeface="Batang"/>
                          <a:cs typeface="Times New Roman"/>
                          <a:sym typeface="Symbol"/>
                        </a:rPr>
                        <a:t></a:t>
                      </a:r>
                      <a:r>
                        <a:rPr lang="en-US" sz="1800" cap="none">
                          <a:latin typeface="Times New Roman"/>
                          <a:ea typeface="Batang"/>
                          <a:cs typeface="Times New Roman"/>
                        </a:rPr>
                        <a:t> 10</a:t>
                      </a:r>
                      <a:r>
                        <a:rPr lang="en-US"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10.90 </a:t>
                      </a:r>
                      <a:r>
                        <a:rPr lang="en-US" sz="1800" cap="none">
                          <a:latin typeface="Times New Roman"/>
                          <a:ea typeface="Batang"/>
                          <a:cs typeface="Times New Roman"/>
                          <a:sym typeface="Symbol"/>
                        </a:rPr>
                        <a:t></a:t>
                      </a:r>
                      <a:r>
                        <a:rPr lang="en-US" sz="1800" cap="none">
                          <a:latin typeface="Times New Roman"/>
                          <a:ea typeface="Batang"/>
                          <a:cs typeface="Times New Roman"/>
                        </a:rPr>
                        <a:t> </a:t>
                      </a:r>
                      <a:r>
                        <a:rPr lang="tr-TR" sz="1800" cap="none">
                          <a:latin typeface="Times New Roman"/>
                          <a:ea typeface="Batang"/>
                          <a:cs typeface="Times New Roman"/>
                        </a:rPr>
                        <a:t>10</a:t>
                      </a:r>
                      <a:r>
                        <a:rPr lang="tr-TR"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10.12 </a:t>
                      </a:r>
                      <a:r>
                        <a:rPr lang="en-US" sz="1800" cap="none">
                          <a:latin typeface="Times New Roman"/>
                          <a:ea typeface="Batang"/>
                          <a:cs typeface="Times New Roman"/>
                          <a:sym typeface="Symbol"/>
                        </a:rPr>
                        <a:t></a:t>
                      </a:r>
                      <a:r>
                        <a:rPr lang="en-US" sz="1800" cap="none">
                          <a:latin typeface="Times New Roman"/>
                          <a:ea typeface="Batang"/>
                          <a:cs typeface="Times New Roman"/>
                        </a:rPr>
                        <a:t> </a:t>
                      </a:r>
                      <a:r>
                        <a:rPr lang="tr-TR" sz="1800" cap="none">
                          <a:latin typeface="Times New Roman"/>
                          <a:ea typeface="Batang"/>
                          <a:cs typeface="Times New Roman"/>
                        </a:rPr>
                        <a:t>10</a:t>
                      </a:r>
                      <a:r>
                        <a:rPr lang="tr-TR"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92.80</a:t>
                      </a:r>
                    </a:p>
                  </a:txBody>
                  <a:tcPr marL="68580" marR="68580" marT="0" marB="0"/>
                </a:tc>
              </a:tr>
              <a:tr h="929290">
                <a:tc vMerge="1">
                  <a:txBody>
                    <a:bodyPr/>
                    <a:lstStyle/>
                    <a:p>
                      <a:endParaRPr lang="en-US"/>
                    </a:p>
                  </a:txBody>
                  <a:tcPr/>
                </a:tc>
                <a:tc vMerge="1">
                  <a:txBody>
                    <a:bodyPr/>
                    <a:lstStyle/>
                    <a:p>
                      <a:endParaRPr lang="en-US"/>
                    </a:p>
                  </a:txBody>
                  <a:tcPr/>
                </a:tc>
                <a:tc>
                  <a:txBody>
                    <a:bodyPr/>
                    <a:lstStyle/>
                    <a:p>
                      <a:pPr algn="just">
                        <a:lnSpc>
                          <a:spcPct val="150000"/>
                        </a:lnSpc>
                        <a:spcBef>
                          <a:spcPts val="600"/>
                        </a:spcBef>
                        <a:spcAft>
                          <a:spcPts val="600"/>
                        </a:spcAft>
                      </a:pPr>
                      <a:r>
                        <a:rPr lang="en-US" sz="1800" cap="none" dirty="0">
                          <a:latin typeface="Times New Roman"/>
                          <a:ea typeface="Batang"/>
                          <a:cs typeface="Times New Roman"/>
                        </a:rPr>
                        <a:t>2.26 </a:t>
                      </a:r>
                      <a:r>
                        <a:rPr lang="en-US" sz="1800" cap="none" dirty="0" err="1">
                          <a:latin typeface="Times New Roman"/>
                          <a:ea typeface="Batang"/>
                          <a:cs typeface="Times New Roman"/>
                          <a:sym typeface="Symbol"/>
                        </a:rPr>
                        <a:t></a:t>
                      </a:r>
                      <a:r>
                        <a:rPr lang="en-US" sz="1800" cap="none" dirty="0">
                          <a:latin typeface="Times New Roman"/>
                          <a:ea typeface="Batang"/>
                          <a:cs typeface="Times New Roman"/>
                        </a:rPr>
                        <a:t> 10</a:t>
                      </a:r>
                      <a:r>
                        <a:rPr lang="en-US" sz="1800" cap="none" baseline="30000" dirty="0">
                          <a:latin typeface="Times New Roman"/>
                          <a:ea typeface="Batang"/>
                          <a:cs typeface="Times New Roman"/>
                        </a:rPr>
                        <a:t>-6</a:t>
                      </a:r>
                      <a:endParaRPr lang="en-US" sz="1800" cap="none" dirty="0">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12.03 </a:t>
                      </a:r>
                      <a:r>
                        <a:rPr lang="en-US" sz="1800" cap="none">
                          <a:latin typeface="Times New Roman"/>
                          <a:ea typeface="Batang"/>
                          <a:cs typeface="Times New Roman"/>
                          <a:sym typeface="Symbol"/>
                        </a:rPr>
                        <a:t></a:t>
                      </a:r>
                      <a:r>
                        <a:rPr lang="en-US" sz="1800" cap="none">
                          <a:latin typeface="Times New Roman"/>
                          <a:ea typeface="Batang"/>
                          <a:cs typeface="Times New Roman"/>
                        </a:rPr>
                        <a:t> </a:t>
                      </a:r>
                      <a:r>
                        <a:rPr lang="tr-TR" sz="1800" cap="none">
                          <a:latin typeface="Times New Roman"/>
                          <a:ea typeface="Batang"/>
                          <a:cs typeface="Times New Roman"/>
                        </a:rPr>
                        <a:t>10</a:t>
                      </a:r>
                      <a:r>
                        <a:rPr lang="tr-TR"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a:latin typeface="Times New Roman"/>
                          <a:ea typeface="Batang"/>
                          <a:cs typeface="Times New Roman"/>
                        </a:rPr>
                        <a:t>10.73 </a:t>
                      </a:r>
                      <a:r>
                        <a:rPr lang="en-US" sz="1800" cap="none">
                          <a:latin typeface="Times New Roman"/>
                          <a:ea typeface="Batang"/>
                          <a:cs typeface="Times New Roman"/>
                          <a:sym typeface="Symbol"/>
                        </a:rPr>
                        <a:t></a:t>
                      </a:r>
                      <a:r>
                        <a:rPr lang="en-US" sz="1800" cap="none">
                          <a:latin typeface="Times New Roman"/>
                          <a:ea typeface="Batang"/>
                          <a:cs typeface="Times New Roman"/>
                        </a:rPr>
                        <a:t> </a:t>
                      </a:r>
                      <a:r>
                        <a:rPr lang="tr-TR" sz="1800" cap="none">
                          <a:latin typeface="Times New Roman"/>
                          <a:ea typeface="Batang"/>
                          <a:cs typeface="Times New Roman"/>
                        </a:rPr>
                        <a:t>10</a:t>
                      </a:r>
                      <a:r>
                        <a:rPr lang="tr-TR" sz="1800" cap="none" baseline="30000">
                          <a:latin typeface="Times New Roman"/>
                          <a:ea typeface="Batang"/>
                          <a:cs typeface="Times New Roman"/>
                        </a:rPr>
                        <a:t>-6</a:t>
                      </a:r>
                      <a:endParaRPr lang="en-US" sz="1800" cap="none">
                        <a:latin typeface="Times New Roman"/>
                        <a:ea typeface="Batang"/>
                        <a:cs typeface="Times New Roman"/>
                      </a:endParaRPr>
                    </a:p>
                  </a:txBody>
                  <a:tcPr marL="68580" marR="68580" marT="0" marB="0"/>
                </a:tc>
                <a:tc>
                  <a:txBody>
                    <a:bodyPr/>
                    <a:lstStyle/>
                    <a:p>
                      <a:pPr algn="just">
                        <a:lnSpc>
                          <a:spcPct val="150000"/>
                        </a:lnSpc>
                        <a:spcBef>
                          <a:spcPts val="600"/>
                        </a:spcBef>
                        <a:spcAft>
                          <a:spcPts val="600"/>
                        </a:spcAft>
                      </a:pPr>
                      <a:r>
                        <a:rPr lang="en-US" sz="1800" cap="none" dirty="0">
                          <a:latin typeface="Times New Roman"/>
                          <a:ea typeface="Batang"/>
                          <a:cs typeface="Times New Roman"/>
                        </a:rPr>
                        <a:t>90.12</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7556313" cy="1750264"/>
          </a:xfrm>
        </p:spPr>
        <p:txBody>
          <a:bodyPr/>
          <a:lstStyle/>
          <a:p>
            <a:pPr algn="just"/>
            <a:r>
              <a:rPr lang="en-US" dirty="0" smtClean="0"/>
              <a:t>Results</a:t>
            </a:r>
            <a:br>
              <a:rPr lang="en-US" dirty="0" smtClean="0"/>
            </a:br>
            <a:r>
              <a:rPr lang="en-US" sz="1800" dirty="0" smtClean="0"/>
              <a:t>Comparison of retention times (</a:t>
            </a:r>
            <a:r>
              <a:rPr lang="en-US" sz="1800" dirty="0" err="1" smtClean="0"/>
              <a:t>tR</a:t>
            </a:r>
            <a:r>
              <a:rPr lang="en-US" sz="1800" dirty="0" smtClean="0"/>
              <a:t>), limit of detection values (LOD) and limit of qualification values (LOQ) of tested colorants, with respect to HPLC-PDA technique and on-line HPLC-CUPRAC method</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197930" y="1981201"/>
          <a:ext cx="8692470" cy="4710412"/>
        </p:xfrm>
        <a:graphic>
          <a:graphicData uri="http://schemas.openxmlformats.org/drawingml/2006/table">
            <a:tbl>
              <a:tblPr firstRow="1" bandRow="1">
                <a:tableStyleId>{5C22544A-7EE6-4342-B048-85BDC9FD1C3A}</a:tableStyleId>
              </a:tblPr>
              <a:tblGrid>
                <a:gridCol w="1738494"/>
                <a:gridCol w="1738494"/>
                <a:gridCol w="1738494"/>
                <a:gridCol w="1738494"/>
                <a:gridCol w="1738494"/>
              </a:tblGrid>
              <a:tr h="1201830">
                <a:tc>
                  <a:txBody>
                    <a:bodyPr/>
                    <a:lstStyle/>
                    <a:p>
                      <a:pPr algn="ctr"/>
                      <a:r>
                        <a:rPr lang="en-US" sz="1600" dirty="0" smtClean="0">
                          <a:latin typeface="+mn-lt"/>
                        </a:rPr>
                        <a:t>Name</a:t>
                      </a:r>
                      <a:r>
                        <a:rPr lang="en-US" sz="1600" baseline="0" dirty="0" smtClean="0">
                          <a:latin typeface="+mn-lt"/>
                        </a:rPr>
                        <a:t> of Colorant</a:t>
                      </a:r>
                      <a:endParaRPr lang="en-US" sz="1600" dirty="0">
                        <a:latin typeface="+mn-lt"/>
                      </a:endParaRPr>
                    </a:p>
                  </a:txBody>
                  <a:tcPr/>
                </a:tc>
                <a:tc>
                  <a:txBody>
                    <a:bodyPr/>
                    <a:lstStyle/>
                    <a:p>
                      <a:pPr algn="ctr"/>
                      <a:r>
                        <a:rPr lang="en-US" sz="1600" dirty="0" err="1" smtClean="0">
                          <a:latin typeface="+mn-lt"/>
                        </a:rPr>
                        <a:t>t</a:t>
                      </a:r>
                      <a:r>
                        <a:rPr lang="en-US" sz="1600" baseline="-25000" dirty="0" err="1" smtClean="0">
                          <a:latin typeface="+mn-lt"/>
                        </a:rPr>
                        <a:t>R</a:t>
                      </a:r>
                      <a:r>
                        <a:rPr lang="en-US" sz="1600" dirty="0" smtClean="0">
                          <a:latin typeface="+mn-lt"/>
                        </a:rPr>
                        <a:t> (HPLC-PDA)</a:t>
                      </a:r>
                      <a:endParaRPr lang="en-US" sz="1600" dirty="0">
                        <a:latin typeface="+mn-lt"/>
                      </a:endParaRPr>
                    </a:p>
                  </a:txBody>
                  <a:tcPr/>
                </a:tc>
                <a:tc>
                  <a:txBody>
                    <a:bodyPr/>
                    <a:lstStyle/>
                    <a:p>
                      <a:pPr algn="ctr"/>
                      <a:r>
                        <a:rPr lang="en-US" sz="1600" dirty="0" err="1" smtClean="0">
                          <a:latin typeface="+mn-lt"/>
                        </a:rPr>
                        <a:t>t</a:t>
                      </a:r>
                      <a:r>
                        <a:rPr lang="en-US" sz="1600" baseline="-25000" dirty="0" err="1" smtClean="0">
                          <a:latin typeface="+mn-lt"/>
                        </a:rPr>
                        <a:t>R</a:t>
                      </a:r>
                      <a:r>
                        <a:rPr lang="en-US" sz="1600" baseline="0" dirty="0" smtClean="0">
                          <a:latin typeface="+mn-lt"/>
                        </a:rPr>
                        <a:t> (on-line HPLC-CUPRAC)</a:t>
                      </a:r>
                      <a:endParaRPr lang="en-US" sz="1600" dirty="0">
                        <a:latin typeface="+mn-lt"/>
                      </a:endParaRPr>
                    </a:p>
                  </a:txBody>
                  <a:tcPr/>
                </a:tc>
                <a:tc>
                  <a:txBody>
                    <a:bodyPr/>
                    <a:lstStyle/>
                    <a:p>
                      <a:pPr algn="ctr"/>
                      <a:r>
                        <a:rPr lang="en-US" sz="1600" dirty="0" smtClean="0">
                          <a:latin typeface="+mn-lt"/>
                        </a:rPr>
                        <a:t>LOD</a:t>
                      </a:r>
                      <a:r>
                        <a:rPr lang="en-US" sz="1600" baseline="0" dirty="0" smtClean="0">
                          <a:latin typeface="+mn-lt"/>
                        </a:rPr>
                        <a:t> (HPLC-PDA; 485 nm)</a:t>
                      </a:r>
                      <a:endParaRPr lang="en-US" sz="1600" dirty="0">
                        <a:latin typeface="+mn-lt"/>
                      </a:endParaRPr>
                    </a:p>
                  </a:txBody>
                  <a:tcPr/>
                </a:tc>
                <a:tc>
                  <a:txBody>
                    <a:bodyPr/>
                    <a:lstStyle/>
                    <a:p>
                      <a:pPr algn="ctr"/>
                      <a:r>
                        <a:rPr lang="en-US" sz="1600" dirty="0" smtClean="0">
                          <a:latin typeface="+mn-lt"/>
                        </a:rPr>
                        <a:t>LOD</a:t>
                      </a:r>
                      <a:r>
                        <a:rPr lang="en-US" sz="1600" baseline="0" dirty="0" smtClean="0">
                          <a:latin typeface="+mn-lt"/>
                        </a:rPr>
                        <a:t> (on-line HPLC-CUPRAC, 485nm)</a:t>
                      </a:r>
                      <a:endParaRPr lang="en-US" sz="1600" dirty="0" smtClean="0">
                        <a:latin typeface="+mn-lt"/>
                      </a:endParaRPr>
                    </a:p>
                  </a:txBody>
                  <a:tcPr/>
                </a:tc>
              </a:tr>
              <a:tr h="751144">
                <a:tc>
                  <a:txBody>
                    <a:bodyPr/>
                    <a:lstStyle/>
                    <a:p>
                      <a:pPr algn="ctr">
                        <a:lnSpc>
                          <a:spcPct val="150000"/>
                        </a:lnSpc>
                        <a:spcAft>
                          <a:spcPts val="0"/>
                        </a:spcAft>
                      </a:pPr>
                      <a:r>
                        <a:rPr lang="tr-TR" sz="1600" dirty="0">
                          <a:latin typeface="+mn-lt"/>
                          <a:ea typeface="Times New Roman"/>
                          <a:cs typeface="Times New Roman"/>
                        </a:rPr>
                        <a:t>Ponceau 4R</a:t>
                      </a:r>
                      <a:endParaRPr lang="en-US" sz="1600" dirty="0">
                        <a:latin typeface="+mn-lt"/>
                        <a:ea typeface="Times New Roman"/>
                        <a:cs typeface="Times New Roman"/>
                      </a:endParaRPr>
                    </a:p>
                  </a:txBody>
                  <a:tcPr marL="68580" marR="68580" marT="0" marB="0"/>
                </a:tc>
                <a:tc>
                  <a:txBody>
                    <a:bodyPr/>
                    <a:lstStyle/>
                    <a:p>
                      <a:pPr algn="ctr">
                        <a:lnSpc>
                          <a:spcPct val="150000"/>
                        </a:lnSpc>
                        <a:spcBef>
                          <a:spcPts val="600"/>
                        </a:spcBef>
                        <a:spcAft>
                          <a:spcPts val="600"/>
                        </a:spcAft>
                      </a:pPr>
                      <a:r>
                        <a:rPr lang="en-US" sz="1600" dirty="0" smtClean="0">
                          <a:latin typeface="+mn-lt"/>
                          <a:ea typeface="Batang"/>
                          <a:cs typeface="Times New Roman"/>
                        </a:rPr>
                        <a:t>17.43</a:t>
                      </a:r>
                      <a:r>
                        <a:rPr lang="en-US" sz="1600" dirty="0" smtClean="0">
                          <a:latin typeface="+mn-lt"/>
                          <a:ea typeface="Batang"/>
                          <a:cs typeface="Times New Roman"/>
                          <a:sym typeface="Symbol"/>
                        </a:rPr>
                        <a:t></a:t>
                      </a:r>
                      <a:r>
                        <a:rPr lang="en-US" sz="1600" dirty="0" smtClean="0">
                          <a:latin typeface="+mn-lt"/>
                          <a:ea typeface="Batang"/>
                          <a:cs typeface="Times New Roman"/>
                        </a:rPr>
                        <a:t>0.05</a:t>
                      </a:r>
                      <a:endParaRPr lang="en-US" sz="1600" dirty="0">
                        <a:latin typeface="+mn-lt"/>
                        <a:ea typeface="Batang"/>
                        <a:cs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mn-lt"/>
                        </a:rPr>
                        <a:t>18.16</a:t>
                      </a:r>
                      <a:r>
                        <a:rPr lang="en-US" sz="1600" dirty="0" smtClean="0">
                          <a:latin typeface="+mn-lt"/>
                          <a:ea typeface="Batang"/>
                          <a:cs typeface="Times New Roman"/>
                          <a:sym typeface="Symbol"/>
                        </a:rPr>
                        <a:t></a:t>
                      </a:r>
                      <a:r>
                        <a:rPr lang="en-US" sz="1600" dirty="0" smtClean="0">
                          <a:latin typeface="+mn-lt"/>
                          <a:ea typeface="Batang"/>
                          <a:cs typeface="Times New Roman"/>
                        </a:rPr>
                        <a:t>0.03</a:t>
                      </a:r>
                    </a:p>
                    <a:p>
                      <a:pPr algn="ctr"/>
                      <a:endParaRPr lang="en-US" sz="1600" dirty="0">
                        <a:latin typeface="+mn-lt"/>
                      </a:endParaRPr>
                    </a:p>
                  </a:txBody>
                  <a:tcPr/>
                </a:tc>
                <a:tc>
                  <a:txBody>
                    <a:bodyPr/>
                    <a:lstStyle/>
                    <a:p>
                      <a:pPr algn="l">
                        <a:spcAft>
                          <a:spcPts val="0"/>
                        </a:spcAft>
                      </a:pPr>
                      <a:r>
                        <a:rPr lang="tr-TR" sz="1600" cap="small" dirty="0">
                          <a:latin typeface="Times New Roman"/>
                          <a:ea typeface="Times New Roman"/>
                          <a:cs typeface="Times New Roman"/>
                        </a:rPr>
                        <a:t>7.56 </a:t>
                      </a:r>
                      <a:r>
                        <a:rPr lang="en-US" sz="1600" cap="small" dirty="0" err="1">
                          <a:latin typeface="Times New Roman"/>
                          <a:ea typeface="Times New Roman"/>
                          <a:cs typeface="Times New Roman"/>
                          <a:sym typeface="Symbol"/>
                        </a:rPr>
                        <a:t></a:t>
                      </a:r>
                      <a:r>
                        <a:rPr lang="en-US" sz="1600" cap="small" dirty="0">
                          <a:latin typeface="Times New Roman"/>
                          <a:ea typeface="Times New Roman"/>
                          <a:cs typeface="Times New Roman"/>
                        </a:rPr>
                        <a:t> </a:t>
                      </a:r>
                      <a:r>
                        <a:rPr lang="tr-TR" sz="1600" cap="small" dirty="0">
                          <a:latin typeface="Times New Roman"/>
                          <a:ea typeface="Times New Roman"/>
                          <a:cs typeface="Times New Roman"/>
                        </a:rPr>
                        <a:t>10</a:t>
                      </a:r>
                      <a:r>
                        <a:rPr lang="tr-TR" sz="1600" cap="small" baseline="30000" dirty="0">
                          <a:latin typeface="Times New Roman"/>
                          <a:ea typeface="Times New Roman"/>
                          <a:cs typeface="Times New Roman"/>
                        </a:rPr>
                        <a:t>-6</a:t>
                      </a:r>
                      <a:endParaRPr lang="en-US" sz="1600" cap="small" dirty="0">
                        <a:latin typeface="Times New Roman"/>
                        <a:ea typeface="Cambria"/>
                        <a:cs typeface="Times New Roman"/>
                      </a:endParaRPr>
                    </a:p>
                  </a:txBody>
                  <a:tcPr marL="68580" marR="68580" marT="0" marB="0"/>
                </a:tc>
                <a:tc>
                  <a:txBody>
                    <a:bodyPr/>
                    <a:lstStyle/>
                    <a:p>
                      <a:pPr algn="l"/>
                      <a:r>
                        <a:rPr lang="en-GB" sz="1600" kern="1200">
                          <a:latin typeface="Times New Roman"/>
                          <a:ea typeface="Times New Roman"/>
                          <a:cs typeface="Times New Roman"/>
                        </a:rPr>
                        <a:t>2.80</a:t>
                      </a:r>
                      <a:r>
                        <a:rPr lang="en-GB" sz="1600">
                          <a:latin typeface="Times New Roman"/>
                          <a:ea typeface="Times New Roman"/>
                          <a:cs typeface="Times New Roman"/>
                        </a:rPr>
                        <a:t> </a:t>
                      </a:r>
                      <a:r>
                        <a:rPr lang="en-US" sz="1600">
                          <a:latin typeface="Times New Roman"/>
                          <a:ea typeface="Times New Roman"/>
                          <a:cs typeface="Times New Roman"/>
                          <a:sym typeface="Symbol"/>
                        </a:rPr>
                        <a:t></a:t>
                      </a:r>
                      <a:r>
                        <a:rPr lang="en-US" sz="1600">
                          <a:latin typeface="Times New Roman"/>
                          <a:ea typeface="Times New Roman"/>
                          <a:cs typeface="Times New Roman"/>
                        </a:rPr>
                        <a:t> </a:t>
                      </a:r>
                      <a:r>
                        <a:rPr lang="en-GB" sz="1600" kern="1200">
                          <a:latin typeface="Times New Roman"/>
                          <a:ea typeface="Times New Roman"/>
                          <a:cs typeface="Times New Roman"/>
                        </a:rPr>
                        <a:t>10</a:t>
                      </a:r>
                      <a:r>
                        <a:rPr lang="en-GB" sz="1600" kern="1200" baseline="30000">
                          <a:latin typeface="Times New Roman"/>
                          <a:ea typeface="Times New Roman"/>
                          <a:cs typeface="Times New Roman"/>
                        </a:rPr>
                        <a:t>-6</a:t>
                      </a:r>
                      <a:endParaRPr lang="en-US" sz="1600">
                        <a:latin typeface="Times New Roman"/>
                        <a:ea typeface="Times New Roman"/>
                        <a:cs typeface="Times New Roman"/>
                      </a:endParaRPr>
                    </a:p>
                  </a:txBody>
                  <a:tcPr marL="68580" marR="68580" marT="0" marB="0"/>
                </a:tc>
              </a:tr>
              <a:tr h="751144">
                <a:tc>
                  <a:txBody>
                    <a:bodyPr/>
                    <a:lstStyle/>
                    <a:p>
                      <a:pPr algn="ctr">
                        <a:lnSpc>
                          <a:spcPct val="150000"/>
                        </a:lnSpc>
                        <a:spcAft>
                          <a:spcPts val="0"/>
                        </a:spcAft>
                      </a:pPr>
                      <a:r>
                        <a:rPr lang="tr-TR" sz="1600" dirty="0" smtClean="0">
                          <a:latin typeface="+mn-lt"/>
                          <a:ea typeface="Times New Roman"/>
                          <a:cs typeface="Times New Roman"/>
                        </a:rPr>
                        <a:t>Tartrazine</a:t>
                      </a:r>
                      <a:endParaRPr lang="en-US" sz="1600" dirty="0">
                        <a:latin typeface="+mn-lt"/>
                        <a:ea typeface="Times New Roman"/>
                        <a:cs typeface="Times New Roman"/>
                      </a:endParaRPr>
                    </a:p>
                  </a:txBody>
                  <a:tcPr marL="68580" marR="68580" marT="0" marB="0"/>
                </a:tc>
                <a:tc>
                  <a:txBody>
                    <a:bodyPr/>
                    <a:lstStyle/>
                    <a:p>
                      <a:pPr algn="ctr">
                        <a:lnSpc>
                          <a:spcPct val="150000"/>
                        </a:lnSpc>
                        <a:spcBef>
                          <a:spcPts val="600"/>
                        </a:spcBef>
                        <a:spcAft>
                          <a:spcPts val="600"/>
                        </a:spcAft>
                      </a:pPr>
                      <a:r>
                        <a:rPr lang="en-US" sz="1600" dirty="0" smtClean="0">
                          <a:latin typeface="+mn-lt"/>
                          <a:ea typeface="Batang"/>
                          <a:cs typeface="Times New Roman"/>
                        </a:rPr>
                        <a:t>12.03</a:t>
                      </a:r>
                      <a:r>
                        <a:rPr lang="en-US" sz="1600" dirty="0" smtClean="0">
                          <a:latin typeface="+mn-lt"/>
                          <a:ea typeface="Batang"/>
                          <a:cs typeface="Times New Roman"/>
                          <a:sym typeface="Symbol"/>
                        </a:rPr>
                        <a:t></a:t>
                      </a:r>
                      <a:r>
                        <a:rPr lang="en-US" sz="1600" dirty="0" smtClean="0">
                          <a:latin typeface="+mn-lt"/>
                          <a:ea typeface="Batang"/>
                          <a:cs typeface="Times New Roman"/>
                        </a:rPr>
                        <a:t>0.08</a:t>
                      </a:r>
                      <a:endParaRPr lang="en-US" sz="1600" dirty="0">
                        <a:latin typeface="+mn-lt"/>
                        <a:ea typeface="Batang"/>
                        <a:cs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mn-lt"/>
                        </a:rPr>
                        <a:t>12.81</a:t>
                      </a:r>
                      <a:r>
                        <a:rPr lang="en-US" sz="1600" dirty="0" smtClean="0">
                          <a:latin typeface="+mn-lt"/>
                          <a:ea typeface="Batang"/>
                          <a:cs typeface="Times New Roman"/>
                          <a:sym typeface="Symbol"/>
                        </a:rPr>
                        <a:t></a:t>
                      </a:r>
                      <a:r>
                        <a:rPr lang="en-US" sz="1600" dirty="0" smtClean="0">
                          <a:latin typeface="+mn-lt"/>
                          <a:ea typeface="Batang"/>
                          <a:cs typeface="Times New Roman"/>
                        </a:rPr>
                        <a:t>0.15</a:t>
                      </a:r>
                    </a:p>
                    <a:p>
                      <a:pPr algn="ctr"/>
                      <a:endParaRPr lang="en-US" sz="1600" dirty="0">
                        <a:latin typeface="+mn-lt"/>
                      </a:endParaRPr>
                    </a:p>
                  </a:txBody>
                  <a:tcPr/>
                </a:tc>
                <a:tc>
                  <a:txBody>
                    <a:bodyPr/>
                    <a:lstStyle/>
                    <a:p>
                      <a:pPr algn="l">
                        <a:spcAft>
                          <a:spcPts val="0"/>
                        </a:spcAft>
                      </a:pPr>
                      <a:r>
                        <a:rPr lang="tr-TR" sz="1600" cap="small" dirty="0">
                          <a:latin typeface="Times New Roman"/>
                          <a:ea typeface="Times New Roman"/>
                          <a:cs typeface="Times New Roman"/>
                        </a:rPr>
                        <a:t>2.02 </a:t>
                      </a:r>
                      <a:r>
                        <a:rPr lang="en-US" sz="1600" cap="small" dirty="0" err="1">
                          <a:latin typeface="Times New Roman"/>
                          <a:ea typeface="Times New Roman"/>
                          <a:cs typeface="Times New Roman"/>
                          <a:sym typeface="Symbol"/>
                        </a:rPr>
                        <a:t></a:t>
                      </a:r>
                      <a:r>
                        <a:rPr lang="en-US" sz="1600" cap="small" dirty="0">
                          <a:latin typeface="Times New Roman"/>
                          <a:ea typeface="Times New Roman"/>
                          <a:cs typeface="Times New Roman"/>
                        </a:rPr>
                        <a:t> </a:t>
                      </a:r>
                      <a:r>
                        <a:rPr lang="tr-TR" sz="1600" cap="small" dirty="0">
                          <a:latin typeface="Times New Roman"/>
                          <a:ea typeface="Times New Roman"/>
                          <a:cs typeface="Times New Roman"/>
                        </a:rPr>
                        <a:t>10</a:t>
                      </a:r>
                      <a:r>
                        <a:rPr lang="tr-TR" sz="1600" cap="small" baseline="30000" dirty="0">
                          <a:latin typeface="Times New Roman"/>
                          <a:ea typeface="Times New Roman"/>
                          <a:cs typeface="Times New Roman"/>
                        </a:rPr>
                        <a:t>-6</a:t>
                      </a:r>
                      <a:endParaRPr lang="en-US" sz="1600" cap="small" dirty="0">
                        <a:latin typeface="Times New Roman"/>
                        <a:ea typeface="Cambria"/>
                        <a:cs typeface="Times New Roman"/>
                      </a:endParaRPr>
                    </a:p>
                  </a:txBody>
                  <a:tcPr marL="68580" marR="68580" marT="0" marB="0"/>
                </a:tc>
                <a:tc>
                  <a:txBody>
                    <a:bodyPr/>
                    <a:lstStyle/>
                    <a:p>
                      <a:pPr algn="l"/>
                      <a:r>
                        <a:rPr lang="en-GB" sz="1600" kern="1200" dirty="0">
                          <a:latin typeface="Times New Roman"/>
                          <a:ea typeface="Times New Roman"/>
                          <a:cs typeface="Times New Roman"/>
                        </a:rPr>
                        <a:t>4.17</a:t>
                      </a:r>
                      <a:r>
                        <a:rPr lang="en-US" sz="1600" dirty="0" err="1">
                          <a:latin typeface="Times New Roman"/>
                          <a:ea typeface="Times New Roman"/>
                          <a:cs typeface="Times New Roman"/>
                          <a:sym typeface="Symbol"/>
                        </a:rPr>
                        <a:t></a:t>
                      </a:r>
                      <a:r>
                        <a:rPr lang="en-US" sz="1600" dirty="0">
                          <a:latin typeface="Times New Roman"/>
                          <a:ea typeface="Times New Roman"/>
                          <a:cs typeface="Times New Roman"/>
                        </a:rPr>
                        <a:t> </a:t>
                      </a:r>
                      <a:r>
                        <a:rPr lang="en-GB" sz="1600" kern="1200" dirty="0">
                          <a:latin typeface="Times New Roman"/>
                          <a:ea typeface="Times New Roman"/>
                          <a:cs typeface="Times New Roman"/>
                        </a:rPr>
                        <a:t>10</a:t>
                      </a:r>
                      <a:r>
                        <a:rPr lang="en-GB" sz="1600" kern="1200" baseline="30000" dirty="0">
                          <a:latin typeface="Times New Roman"/>
                          <a:ea typeface="Times New Roman"/>
                          <a:cs typeface="Times New Roman"/>
                        </a:rPr>
                        <a:t>-7</a:t>
                      </a:r>
                      <a:endParaRPr lang="en-US" sz="1600" dirty="0">
                        <a:latin typeface="Times New Roman"/>
                        <a:ea typeface="Times New Roman"/>
                        <a:cs typeface="Times New Roman"/>
                      </a:endParaRPr>
                    </a:p>
                  </a:txBody>
                  <a:tcPr marL="68580" marR="68580" marT="0" marB="0"/>
                </a:tc>
              </a:tr>
              <a:tr h="751144">
                <a:tc>
                  <a:txBody>
                    <a:bodyPr/>
                    <a:lstStyle/>
                    <a:p>
                      <a:pPr algn="ctr">
                        <a:lnSpc>
                          <a:spcPct val="150000"/>
                        </a:lnSpc>
                        <a:spcAft>
                          <a:spcPts val="0"/>
                        </a:spcAft>
                      </a:pPr>
                      <a:r>
                        <a:rPr lang="tr-TR" sz="1600" dirty="0" smtClean="0">
                          <a:latin typeface="+mn-lt"/>
                          <a:ea typeface="Times New Roman"/>
                          <a:cs typeface="Times New Roman"/>
                        </a:rPr>
                        <a:t>Erythrosine</a:t>
                      </a:r>
                      <a:endParaRPr lang="en-US" sz="1600" dirty="0">
                        <a:latin typeface="+mn-lt"/>
                        <a:ea typeface="Times New Roman"/>
                        <a:cs typeface="Times New Roman"/>
                      </a:endParaRPr>
                    </a:p>
                  </a:txBody>
                  <a:tcPr marL="68580" marR="68580" marT="0" marB="0"/>
                </a:tc>
                <a:tc>
                  <a:txBody>
                    <a:bodyPr/>
                    <a:lstStyle/>
                    <a:p>
                      <a:pPr algn="ctr">
                        <a:lnSpc>
                          <a:spcPct val="150000"/>
                        </a:lnSpc>
                        <a:spcBef>
                          <a:spcPts val="600"/>
                        </a:spcBef>
                        <a:spcAft>
                          <a:spcPts val="600"/>
                        </a:spcAft>
                      </a:pPr>
                      <a:r>
                        <a:rPr lang="en-US" sz="1600" dirty="0" smtClean="0">
                          <a:latin typeface="+mn-lt"/>
                          <a:ea typeface="Batang"/>
                          <a:cs typeface="Times New Roman"/>
                        </a:rPr>
                        <a:t>27.39</a:t>
                      </a:r>
                      <a:r>
                        <a:rPr lang="en-US" sz="1600" dirty="0" smtClean="0">
                          <a:latin typeface="+mn-lt"/>
                          <a:ea typeface="Batang"/>
                          <a:cs typeface="Times New Roman"/>
                          <a:sym typeface="Symbol"/>
                        </a:rPr>
                        <a:t></a:t>
                      </a:r>
                      <a:r>
                        <a:rPr lang="en-US" sz="1600" dirty="0" smtClean="0">
                          <a:latin typeface="+mn-lt"/>
                          <a:ea typeface="Batang"/>
                          <a:cs typeface="Times New Roman"/>
                        </a:rPr>
                        <a:t>0.03</a:t>
                      </a:r>
                      <a:endParaRPr lang="en-US" sz="1600" dirty="0">
                        <a:latin typeface="+mn-lt"/>
                        <a:ea typeface="Batang"/>
                        <a:cs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mn-lt"/>
                        </a:rPr>
                        <a:t>28.27</a:t>
                      </a:r>
                      <a:r>
                        <a:rPr lang="en-US" sz="1600" dirty="0" smtClean="0">
                          <a:latin typeface="+mn-lt"/>
                          <a:ea typeface="Batang"/>
                          <a:cs typeface="Times New Roman"/>
                          <a:sym typeface="Symbol"/>
                        </a:rPr>
                        <a:t></a:t>
                      </a:r>
                      <a:r>
                        <a:rPr lang="en-US" sz="1600" dirty="0" smtClean="0">
                          <a:latin typeface="+mn-lt"/>
                          <a:ea typeface="Batang"/>
                          <a:cs typeface="Times New Roman"/>
                        </a:rPr>
                        <a:t>0.06</a:t>
                      </a:r>
                    </a:p>
                    <a:p>
                      <a:pPr algn="ctr"/>
                      <a:endParaRPr lang="en-US" sz="1600" dirty="0">
                        <a:latin typeface="+mn-lt"/>
                      </a:endParaRPr>
                    </a:p>
                  </a:txBody>
                  <a:tcPr/>
                </a:tc>
                <a:tc>
                  <a:txBody>
                    <a:bodyPr/>
                    <a:lstStyle/>
                    <a:p>
                      <a:pPr algn="l">
                        <a:spcAft>
                          <a:spcPts val="0"/>
                        </a:spcAft>
                      </a:pPr>
                      <a:r>
                        <a:rPr lang="en-US" sz="1600" cap="small">
                          <a:latin typeface="Times New Roman"/>
                          <a:ea typeface="Times New Roman"/>
                          <a:cs typeface="Times New Roman"/>
                        </a:rPr>
                        <a:t>8.64 </a:t>
                      </a:r>
                      <a:r>
                        <a:rPr lang="en-US" sz="1600" cap="small">
                          <a:latin typeface="Times New Roman"/>
                          <a:ea typeface="Times New Roman"/>
                          <a:cs typeface="Times New Roman"/>
                          <a:sym typeface="Symbol"/>
                        </a:rPr>
                        <a:t></a:t>
                      </a:r>
                      <a:r>
                        <a:rPr lang="en-US" sz="1600" cap="small">
                          <a:latin typeface="Times New Roman"/>
                          <a:ea typeface="Times New Roman"/>
                          <a:cs typeface="Times New Roman"/>
                        </a:rPr>
                        <a:t> 10</a:t>
                      </a:r>
                      <a:r>
                        <a:rPr lang="en-US" sz="1600" cap="small" baseline="30000">
                          <a:latin typeface="Times New Roman"/>
                          <a:ea typeface="Times New Roman"/>
                          <a:cs typeface="Times New Roman"/>
                        </a:rPr>
                        <a:t>-7</a:t>
                      </a:r>
                      <a:endParaRPr lang="en-US" sz="1600" cap="small">
                        <a:latin typeface="Times New Roman"/>
                        <a:ea typeface="Cambria"/>
                        <a:cs typeface="Times New Roman"/>
                      </a:endParaRPr>
                    </a:p>
                  </a:txBody>
                  <a:tcPr marL="68580" marR="68580" marT="0" marB="0"/>
                </a:tc>
                <a:tc>
                  <a:txBody>
                    <a:bodyPr/>
                    <a:lstStyle/>
                    <a:p>
                      <a:pPr algn="l"/>
                      <a:r>
                        <a:rPr lang="en-GB" sz="1600" kern="1200" dirty="0">
                          <a:latin typeface="Times New Roman"/>
                          <a:ea typeface="Times New Roman"/>
                          <a:cs typeface="Times New Roman"/>
                        </a:rPr>
                        <a:t>2.70</a:t>
                      </a:r>
                      <a:r>
                        <a:rPr lang="en-GB" sz="1600" dirty="0">
                          <a:latin typeface="Times New Roman"/>
                          <a:ea typeface="Times New Roman"/>
                          <a:cs typeface="Times New Roman"/>
                        </a:rPr>
                        <a:t> </a:t>
                      </a:r>
                      <a:r>
                        <a:rPr lang="en-US" sz="1600" dirty="0" err="1">
                          <a:latin typeface="Times New Roman"/>
                          <a:ea typeface="Times New Roman"/>
                          <a:cs typeface="Times New Roman"/>
                          <a:sym typeface="Symbol"/>
                        </a:rPr>
                        <a:t></a:t>
                      </a:r>
                      <a:r>
                        <a:rPr lang="en-US" sz="1600" dirty="0">
                          <a:latin typeface="Times New Roman"/>
                          <a:ea typeface="Times New Roman"/>
                          <a:cs typeface="Times New Roman"/>
                        </a:rPr>
                        <a:t> </a:t>
                      </a:r>
                      <a:r>
                        <a:rPr lang="en-GB" sz="1600" kern="1200" dirty="0">
                          <a:latin typeface="Times New Roman"/>
                          <a:ea typeface="Times New Roman"/>
                          <a:cs typeface="Times New Roman"/>
                        </a:rPr>
                        <a:t>10</a:t>
                      </a:r>
                      <a:r>
                        <a:rPr lang="en-GB" sz="1600" kern="1200" baseline="30000" dirty="0">
                          <a:latin typeface="Times New Roman"/>
                          <a:ea typeface="Times New Roman"/>
                          <a:cs typeface="Times New Roman"/>
                        </a:rPr>
                        <a:t>-8</a:t>
                      </a:r>
                      <a:endParaRPr lang="en-US" sz="1600" dirty="0">
                        <a:latin typeface="Times New Roman"/>
                        <a:ea typeface="Times New Roman"/>
                        <a:cs typeface="Times New Roman"/>
                      </a:endParaRPr>
                    </a:p>
                  </a:txBody>
                  <a:tcPr marL="68580" marR="68580" marT="0" marB="0"/>
                </a:tc>
              </a:tr>
              <a:tr h="676030">
                <a:tc>
                  <a:txBody>
                    <a:bodyPr/>
                    <a:lstStyle/>
                    <a:p>
                      <a:pPr algn="ctr">
                        <a:lnSpc>
                          <a:spcPct val="150000"/>
                        </a:lnSpc>
                        <a:spcAft>
                          <a:spcPts val="0"/>
                        </a:spcAft>
                      </a:pPr>
                      <a:r>
                        <a:rPr lang="tr-TR" sz="1600" dirty="0">
                          <a:latin typeface="+mn-lt"/>
                          <a:ea typeface="Times New Roman"/>
                          <a:cs typeface="Times New Roman"/>
                        </a:rPr>
                        <a:t>Sunset </a:t>
                      </a:r>
                      <a:r>
                        <a:rPr lang="tr-TR" sz="1600" dirty="0" smtClean="0">
                          <a:latin typeface="+mn-lt"/>
                          <a:ea typeface="Times New Roman"/>
                          <a:cs typeface="Times New Roman"/>
                        </a:rPr>
                        <a:t>Yellow</a:t>
                      </a:r>
                      <a:endParaRPr lang="en-US" sz="1600" dirty="0">
                        <a:latin typeface="+mn-lt"/>
                        <a:ea typeface="Times New Roman"/>
                        <a:cs typeface="Times New Roman"/>
                      </a:endParaRPr>
                    </a:p>
                  </a:txBody>
                  <a:tcPr marL="68580" marR="68580" marT="0" marB="0"/>
                </a:tc>
                <a:tc>
                  <a:txBody>
                    <a:bodyPr/>
                    <a:lstStyle/>
                    <a:p>
                      <a:pPr algn="ctr">
                        <a:lnSpc>
                          <a:spcPct val="150000"/>
                        </a:lnSpc>
                        <a:spcBef>
                          <a:spcPts val="600"/>
                        </a:spcBef>
                        <a:spcAft>
                          <a:spcPts val="600"/>
                        </a:spcAft>
                      </a:pPr>
                      <a:r>
                        <a:rPr lang="en-US" sz="1600" dirty="0" smtClean="0">
                          <a:latin typeface="+mn-lt"/>
                          <a:ea typeface="Batang"/>
                          <a:cs typeface="Times New Roman"/>
                        </a:rPr>
                        <a:t>16.41</a:t>
                      </a:r>
                      <a:r>
                        <a:rPr lang="en-US" sz="1600" dirty="0" smtClean="0">
                          <a:latin typeface="+mn-lt"/>
                          <a:ea typeface="Batang"/>
                          <a:cs typeface="Times New Roman"/>
                          <a:sym typeface="Symbol"/>
                        </a:rPr>
                        <a:t></a:t>
                      </a:r>
                      <a:r>
                        <a:rPr lang="en-US" sz="1600" dirty="0" smtClean="0">
                          <a:latin typeface="+mn-lt"/>
                          <a:ea typeface="Batang"/>
                          <a:cs typeface="Times New Roman"/>
                        </a:rPr>
                        <a:t>0.04</a:t>
                      </a:r>
                      <a:endParaRPr lang="en-US" sz="1600" dirty="0">
                        <a:latin typeface="+mn-lt"/>
                        <a:ea typeface="Batang"/>
                        <a:cs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mn-lt"/>
                        </a:rPr>
                        <a:t>17.17</a:t>
                      </a:r>
                      <a:r>
                        <a:rPr lang="en-US" sz="1600" dirty="0" smtClean="0">
                          <a:latin typeface="+mn-lt"/>
                          <a:ea typeface="Batang"/>
                          <a:cs typeface="Times New Roman"/>
                          <a:sym typeface="Symbol"/>
                        </a:rPr>
                        <a:t></a:t>
                      </a:r>
                      <a:r>
                        <a:rPr lang="en-US" sz="1600" dirty="0" smtClean="0">
                          <a:latin typeface="+mn-lt"/>
                          <a:ea typeface="Batang"/>
                          <a:cs typeface="Times New Roman"/>
                        </a:rPr>
                        <a:t>0.08</a:t>
                      </a:r>
                    </a:p>
                  </a:txBody>
                  <a:tcPr/>
                </a:tc>
                <a:tc>
                  <a:txBody>
                    <a:bodyPr/>
                    <a:lstStyle/>
                    <a:p>
                      <a:pPr algn="l">
                        <a:spcAft>
                          <a:spcPts val="0"/>
                        </a:spcAft>
                      </a:pPr>
                      <a:r>
                        <a:rPr lang="en-US" sz="1600" cap="small">
                          <a:latin typeface="Times New Roman"/>
                          <a:ea typeface="Times New Roman"/>
                          <a:cs typeface="Times New Roman"/>
                        </a:rPr>
                        <a:t>1.06 </a:t>
                      </a:r>
                      <a:r>
                        <a:rPr lang="en-US" sz="1600" cap="small">
                          <a:latin typeface="Times New Roman"/>
                          <a:ea typeface="Times New Roman"/>
                          <a:cs typeface="Times New Roman"/>
                          <a:sym typeface="Symbol"/>
                        </a:rPr>
                        <a:t></a:t>
                      </a:r>
                      <a:r>
                        <a:rPr lang="en-US" sz="1600" cap="small">
                          <a:latin typeface="Times New Roman"/>
                          <a:ea typeface="Times New Roman"/>
                          <a:cs typeface="Times New Roman"/>
                        </a:rPr>
                        <a:t>10</a:t>
                      </a:r>
                      <a:r>
                        <a:rPr lang="en-US" sz="1600" cap="small" baseline="30000">
                          <a:latin typeface="Times New Roman"/>
                          <a:ea typeface="Times New Roman"/>
                          <a:cs typeface="Times New Roman"/>
                        </a:rPr>
                        <a:t>-6</a:t>
                      </a:r>
                      <a:endParaRPr lang="en-US" sz="1600" cap="small">
                        <a:latin typeface="Times New Roman"/>
                        <a:ea typeface="Cambria"/>
                        <a:cs typeface="Times New Roman"/>
                      </a:endParaRPr>
                    </a:p>
                  </a:txBody>
                  <a:tcPr marL="68580" marR="68580" marT="0" marB="0"/>
                </a:tc>
                <a:tc>
                  <a:txBody>
                    <a:bodyPr/>
                    <a:lstStyle/>
                    <a:p>
                      <a:pPr algn="l"/>
                      <a:r>
                        <a:rPr lang="en-GB" sz="1600" kern="1200" dirty="0">
                          <a:latin typeface="Times New Roman"/>
                          <a:ea typeface="Times New Roman"/>
                          <a:cs typeface="Times New Roman"/>
                        </a:rPr>
                        <a:t>3.72 </a:t>
                      </a:r>
                      <a:r>
                        <a:rPr lang="en-US" sz="1600" dirty="0" err="1">
                          <a:latin typeface="Times New Roman"/>
                          <a:ea typeface="Times New Roman"/>
                          <a:cs typeface="Times New Roman"/>
                          <a:sym typeface="Symbol"/>
                        </a:rPr>
                        <a:t></a:t>
                      </a:r>
                      <a:r>
                        <a:rPr lang="en-US" sz="1600" kern="1200" dirty="0">
                          <a:latin typeface="Times New Roman"/>
                          <a:ea typeface="Times New Roman"/>
                          <a:cs typeface="Times New Roman"/>
                        </a:rPr>
                        <a:t> </a:t>
                      </a:r>
                      <a:r>
                        <a:rPr lang="en-GB" sz="1600" kern="1200" dirty="0">
                          <a:latin typeface="Times New Roman"/>
                          <a:ea typeface="Times New Roman"/>
                          <a:cs typeface="Times New Roman"/>
                        </a:rPr>
                        <a:t>10</a:t>
                      </a:r>
                      <a:r>
                        <a:rPr lang="en-GB" sz="1600" kern="1200" baseline="30000" dirty="0">
                          <a:latin typeface="Times New Roman"/>
                          <a:ea typeface="Times New Roman"/>
                          <a:cs typeface="Times New Roman"/>
                        </a:rPr>
                        <a:t>-7</a:t>
                      </a:r>
                      <a:endParaRPr lang="en-US" sz="1600" dirty="0">
                        <a:latin typeface="Times New Roman"/>
                        <a:ea typeface="Times New Roman"/>
                        <a:cs typeface="Times New Roman"/>
                      </a:endParaRPr>
                    </a:p>
                  </a:txBody>
                  <a:tcPr marL="68580" marR="68580" marT="0" marB="0"/>
                </a:tc>
              </a:tr>
              <a:tr h="535190">
                <a:tc>
                  <a:txBody>
                    <a:bodyPr/>
                    <a:lstStyle/>
                    <a:p>
                      <a:pPr algn="ctr">
                        <a:lnSpc>
                          <a:spcPct val="150000"/>
                        </a:lnSpc>
                        <a:spcAft>
                          <a:spcPts val="0"/>
                        </a:spcAft>
                      </a:pPr>
                      <a:r>
                        <a:rPr lang="tr-TR" sz="1600">
                          <a:latin typeface="+mn-lt"/>
                          <a:ea typeface="Times New Roman"/>
                          <a:cs typeface="Times New Roman"/>
                        </a:rPr>
                        <a:t>Indigo Carmine</a:t>
                      </a:r>
                      <a:endParaRPr lang="en-US" sz="1600">
                        <a:latin typeface="+mn-lt"/>
                        <a:ea typeface="Times New Roman"/>
                        <a:cs typeface="Times New Roman"/>
                      </a:endParaRPr>
                    </a:p>
                  </a:txBody>
                  <a:tcPr marL="68580" marR="68580" marT="0" marB="0"/>
                </a:tc>
                <a:tc>
                  <a:txBody>
                    <a:bodyPr/>
                    <a:lstStyle/>
                    <a:p>
                      <a:pPr algn="ctr">
                        <a:lnSpc>
                          <a:spcPct val="150000"/>
                        </a:lnSpc>
                        <a:spcBef>
                          <a:spcPts val="600"/>
                        </a:spcBef>
                        <a:spcAft>
                          <a:spcPts val="600"/>
                        </a:spcAft>
                      </a:pPr>
                      <a:r>
                        <a:rPr lang="en-US" sz="1600" dirty="0" smtClean="0">
                          <a:latin typeface="+mn-lt"/>
                          <a:ea typeface="Batang"/>
                          <a:cs typeface="Times New Roman"/>
                        </a:rPr>
                        <a:t>13.53</a:t>
                      </a:r>
                      <a:r>
                        <a:rPr lang="en-US" sz="1600" dirty="0" smtClean="0">
                          <a:latin typeface="+mn-lt"/>
                          <a:ea typeface="Batang"/>
                          <a:cs typeface="Times New Roman"/>
                          <a:sym typeface="Symbol"/>
                        </a:rPr>
                        <a:t></a:t>
                      </a:r>
                      <a:r>
                        <a:rPr lang="en-US" sz="1600" dirty="0" smtClean="0">
                          <a:latin typeface="+mn-lt"/>
                          <a:ea typeface="Batang"/>
                          <a:cs typeface="Times New Roman"/>
                        </a:rPr>
                        <a:t>0.03</a:t>
                      </a:r>
                      <a:endParaRPr lang="en-US" sz="1600" dirty="0">
                        <a:latin typeface="+mn-lt"/>
                        <a:ea typeface="Batang"/>
                        <a:cs typeface="Times New Roman"/>
                      </a:endParaRPr>
                    </a:p>
                  </a:txBody>
                  <a:tcPr marL="68580" marR="68580" marT="0" marB="0"/>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600" dirty="0" smtClean="0">
                          <a:latin typeface="+mn-lt"/>
                        </a:rPr>
                        <a:t>14.34</a:t>
                      </a:r>
                      <a:r>
                        <a:rPr lang="en-US" sz="1600" dirty="0" smtClean="0">
                          <a:latin typeface="+mn-lt"/>
                          <a:ea typeface="Batang"/>
                          <a:cs typeface="Times New Roman"/>
                          <a:sym typeface="Symbol"/>
                        </a:rPr>
                        <a:t></a:t>
                      </a:r>
                      <a:r>
                        <a:rPr lang="en-US" sz="1600" dirty="0" smtClean="0">
                          <a:latin typeface="+mn-lt"/>
                          <a:ea typeface="Batang"/>
                          <a:cs typeface="Times New Roman"/>
                        </a:rPr>
                        <a:t>0.11</a:t>
                      </a:r>
                    </a:p>
                    <a:p>
                      <a:pPr algn="ctr"/>
                      <a:endParaRPr lang="en-US" sz="1600" dirty="0">
                        <a:latin typeface="+mn-lt"/>
                      </a:endParaRPr>
                    </a:p>
                  </a:txBody>
                  <a:tcPr/>
                </a:tc>
                <a:tc>
                  <a:txBody>
                    <a:bodyPr/>
                    <a:lstStyle/>
                    <a:p>
                      <a:pPr algn="l">
                        <a:spcAft>
                          <a:spcPts val="0"/>
                        </a:spcAft>
                      </a:pPr>
                      <a:r>
                        <a:rPr lang="tr-TR" sz="1600" cap="small">
                          <a:latin typeface="Times New Roman"/>
                          <a:ea typeface="Times New Roman"/>
                          <a:cs typeface="Times New Roman"/>
                        </a:rPr>
                        <a:t>1.42 </a:t>
                      </a:r>
                      <a:r>
                        <a:rPr lang="en-US" sz="1600" cap="small">
                          <a:latin typeface="Times New Roman"/>
                          <a:ea typeface="Times New Roman"/>
                          <a:cs typeface="Times New Roman"/>
                          <a:sym typeface="Symbol"/>
                        </a:rPr>
                        <a:t></a:t>
                      </a:r>
                      <a:r>
                        <a:rPr lang="en-US" sz="1600" cap="small">
                          <a:latin typeface="Times New Roman"/>
                          <a:ea typeface="Times New Roman"/>
                          <a:cs typeface="Times New Roman"/>
                        </a:rPr>
                        <a:t> </a:t>
                      </a:r>
                      <a:r>
                        <a:rPr lang="tr-TR" sz="1600" cap="small">
                          <a:latin typeface="Times New Roman"/>
                          <a:ea typeface="Times New Roman"/>
                          <a:cs typeface="Times New Roman"/>
                        </a:rPr>
                        <a:t>10</a:t>
                      </a:r>
                      <a:r>
                        <a:rPr lang="tr-TR" sz="1600" cap="small" baseline="30000">
                          <a:latin typeface="Times New Roman"/>
                          <a:ea typeface="Times New Roman"/>
                          <a:cs typeface="Times New Roman"/>
                        </a:rPr>
                        <a:t>-6</a:t>
                      </a:r>
                      <a:endParaRPr lang="en-US" sz="1600" cap="small">
                        <a:latin typeface="Times New Roman"/>
                        <a:ea typeface="Cambria"/>
                        <a:cs typeface="Times New Roman"/>
                      </a:endParaRPr>
                    </a:p>
                  </a:txBody>
                  <a:tcPr marL="68580" marR="68580" marT="0" marB="0"/>
                </a:tc>
                <a:tc>
                  <a:txBody>
                    <a:bodyPr/>
                    <a:lstStyle/>
                    <a:p>
                      <a:pPr algn="l"/>
                      <a:r>
                        <a:rPr lang="en-GB" sz="1600" dirty="0">
                          <a:latin typeface="Times New Roman"/>
                          <a:ea typeface="Times New Roman"/>
                          <a:cs typeface="Times New Roman"/>
                        </a:rPr>
                        <a:t>1.39 </a:t>
                      </a:r>
                      <a:r>
                        <a:rPr lang="en-US" sz="1600" dirty="0" err="1">
                          <a:latin typeface="Times New Roman"/>
                          <a:ea typeface="Times New Roman"/>
                          <a:cs typeface="Times New Roman"/>
                          <a:sym typeface="Symbol"/>
                        </a:rPr>
                        <a:t></a:t>
                      </a:r>
                      <a:r>
                        <a:rPr lang="en-US" sz="1600" dirty="0">
                          <a:latin typeface="Times New Roman"/>
                          <a:ea typeface="Times New Roman"/>
                          <a:cs typeface="Times New Roman"/>
                        </a:rPr>
                        <a:t> </a:t>
                      </a:r>
                      <a:r>
                        <a:rPr lang="en-GB" sz="1600" dirty="0">
                          <a:latin typeface="Times New Roman"/>
                          <a:ea typeface="Times New Roman"/>
                          <a:cs typeface="Times New Roman"/>
                        </a:rPr>
                        <a:t>10</a:t>
                      </a:r>
                      <a:r>
                        <a:rPr lang="en-GB" sz="1600" baseline="30000" dirty="0">
                          <a:latin typeface="Times New Roman"/>
                          <a:ea typeface="Times New Roman"/>
                          <a:cs typeface="Times New Roman"/>
                        </a:rPr>
                        <a:t>-6</a:t>
                      </a:r>
                      <a:endParaRPr lang="en-US" sz="1600" dirty="0">
                        <a:latin typeface="Times New Roman"/>
                        <a:ea typeface="Times New Roman"/>
                        <a:cs typeface="Times New Roman"/>
                      </a:endParaRPr>
                    </a:p>
                  </a:txBody>
                  <a:tcPr marL="68580" marR="68580" marT="0" marB="0"/>
                </a:tc>
              </a:tr>
            </a:tbl>
          </a:graphicData>
        </a:graphic>
      </p:graphicFrame>
      <p:sp>
        <p:nvSpPr>
          <p:cNvPr id="5" name="Date Placeholder 4"/>
          <p:cNvSpPr>
            <a:spLocks noGrp="1"/>
          </p:cNvSpPr>
          <p:nvPr>
            <p:ph type="dt" sz="half" idx="10"/>
          </p:nvPr>
        </p:nvSpPr>
        <p:spPr/>
        <p:txBody>
          <a:bodyPr/>
          <a:lstStyle/>
          <a:p>
            <a:r>
              <a:rPr lang="tr-TR" smtClean="0"/>
              <a:t>18/08/15</a:t>
            </a:r>
            <a:endParaRPr lang="en-US"/>
          </a:p>
        </p:txBody>
      </p:sp>
      <p:sp>
        <p:nvSpPr>
          <p:cNvPr id="6" name="Rectangle 5"/>
          <p:cNvSpPr/>
          <p:nvPr/>
        </p:nvSpPr>
        <p:spPr>
          <a:xfrm>
            <a:off x="3673047" y="1981201"/>
            <a:ext cx="1716378" cy="4710412"/>
          </a:xfrm>
          <a:prstGeom prst="rect">
            <a:avLst/>
          </a:prstGeom>
          <a:noFill/>
          <a:ln w="38100">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7157293" y="1981201"/>
            <a:ext cx="1702545" cy="4710412"/>
          </a:xfrm>
          <a:prstGeom prst="rect">
            <a:avLst/>
          </a:prstGeom>
          <a:noFill/>
          <a:ln w="38100">
            <a:solidFill>
              <a:schemeClr val="accent5">
                <a:lumMod val="75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7"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900" decel="100000" fill="hold"/>
                                        <p:tgtEl>
                                          <p:spTgt spid="6"/>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6"/>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anim calcmode="lin" valueType="num">
                                      <p:cBhvr>
                                        <p:cTn id="16" dur="1000" fill="hold"/>
                                        <p:tgtEl>
                                          <p:spTgt spid="7"/>
                                        </p:tgtEl>
                                        <p:attrNameLst>
                                          <p:attrName>ppt_x</p:attrName>
                                        </p:attrNameLst>
                                      </p:cBhvr>
                                      <p:tavLst>
                                        <p:tav tm="0">
                                          <p:val>
                                            <p:strVal val="#ppt_x"/>
                                          </p:val>
                                        </p:tav>
                                        <p:tav tm="100000">
                                          <p:val>
                                            <p:strVal val="#ppt_x"/>
                                          </p:val>
                                        </p:tav>
                                      </p:tavLst>
                                    </p:anim>
                                    <p:anim calcmode="lin" valueType="num">
                                      <p:cBhvr>
                                        <p:cTn id="17" dur="900" decel="100000" fill="hold"/>
                                        <p:tgtEl>
                                          <p:spTgt spid="7"/>
                                        </p:tgtEl>
                                        <p:attrNameLst>
                                          <p:attrName>ppt_y</p:attrName>
                                        </p:attrNameLst>
                                      </p:cBhvr>
                                      <p:tavLst>
                                        <p:tav tm="0">
                                          <p:val>
                                            <p:strVal val="#ppt_y+1"/>
                                          </p:val>
                                        </p:tav>
                                        <p:tav tm="100000">
                                          <p:val>
                                            <p:strVal val="#ppt_y-.03"/>
                                          </p:val>
                                        </p:tav>
                                      </p:tavLst>
                                    </p:anim>
                                    <p:anim calcmode="lin" valueType="num">
                                      <p:cBhvr>
                                        <p:cTn id="18"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nvPr>
        </p:nvGraphicFramePr>
        <p:xfrm>
          <a:off x="185520" y="1580557"/>
          <a:ext cx="7948823" cy="5110151"/>
        </p:xfrm>
        <a:graphic>
          <a:graphicData uri="http://schemas.openxmlformats.org/drawingml/2006/table">
            <a:tbl>
              <a:tblPr firstRow="1" bandRow="1">
                <a:tableStyleId>{72833802-FEF1-4C79-8D5D-14CF1EAF98D9}</a:tableStyleId>
              </a:tblPr>
              <a:tblGrid>
                <a:gridCol w="1572328"/>
                <a:gridCol w="1572328"/>
                <a:gridCol w="1572328"/>
                <a:gridCol w="1572328"/>
                <a:gridCol w="1659511"/>
              </a:tblGrid>
              <a:tr h="973580">
                <a:tc rowSpan="2">
                  <a:txBody>
                    <a:bodyPr/>
                    <a:lstStyle/>
                    <a:p>
                      <a:pPr algn="ctr">
                        <a:spcAft>
                          <a:spcPts val="0"/>
                        </a:spcAft>
                      </a:pPr>
                      <a:r>
                        <a:rPr lang="tr-TR" sz="1600" cap="none" dirty="0">
                          <a:solidFill>
                            <a:srgbClr val="FFFFFF"/>
                          </a:solidFill>
                          <a:latin typeface="Rockwell"/>
                          <a:ea typeface="Times New Roman"/>
                          <a:cs typeface="Times New Roman"/>
                        </a:rPr>
                        <a:t>Name </a:t>
                      </a:r>
                      <a:r>
                        <a:rPr lang="tr-TR" sz="1600" cap="none" dirty="0" smtClean="0">
                          <a:solidFill>
                            <a:srgbClr val="FFFFFF"/>
                          </a:solidFill>
                          <a:latin typeface="Rockwell"/>
                          <a:ea typeface="Times New Roman"/>
                          <a:cs typeface="Times New Roman"/>
                        </a:rPr>
                        <a:t>of</a:t>
                      </a:r>
                    </a:p>
                    <a:p>
                      <a:pPr algn="ctr">
                        <a:spcAft>
                          <a:spcPts val="0"/>
                        </a:spcAft>
                      </a:pPr>
                      <a:endParaRPr lang="tr-TR" sz="1600" cap="none" dirty="0" smtClean="0">
                        <a:solidFill>
                          <a:srgbClr val="FFFFFF"/>
                        </a:solidFill>
                        <a:latin typeface="Rockwell"/>
                        <a:ea typeface="Times New Roman"/>
                        <a:cs typeface="Times New Roman"/>
                      </a:endParaRPr>
                    </a:p>
                    <a:p>
                      <a:pPr algn="ctr">
                        <a:spcAft>
                          <a:spcPts val="0"/>
                        </a:spcAft>
                      </a:pPr>
                      <a:r>
                        <a:rPr lang="tr-TR" sz="1600" cap="none" dirty="0" smtClean="0">
                          <a:solidFill>
                            <a:srgbClr val="FFFFFF"/>
                          </a:solidFill>
                          <a:latin typeface="Rockwell"/>
                          <a:ea typeface="Times New Roman"/>
                          <a:cs typeface="Times New Roman"/>
                        </a:rPr>
                        <a:t> </a:t>
                      </a:r>
                      <a:r>
                        <a:rPr lang="tr-TR" sz="1600" cap="none" dirty="0">
                          <a:solidFill>
                            <a:srgbClr val="FFFFFF"/>
                          </a:solidFill>
                          <a:latin typeface="Rockwell"/>
                          <a:ea typeface="Times New Roman"/>
                          <a:cs typeface="Times New Roman"/>
                        </a:rPr>
                        <a:t>colorant</a:t>
                      </a:r>
                      <a:endParaRPr lang="en-US" sz="1600" cap="none" dirty="0">
                        <a:latin typeface="Rockwell"/>
                        <a:ea typeface="Cambria"/>
                        <a:cs typeface="Times New Roman"/>
                      </a:endParaRPr>
                    </a:p>
                  </a:txBody>
                  <a:tcPr marL="68580" marR="68580" marT="0" marB="0"/>
                </a:tc>
                <a:tc gridSpan="2">
                  <a:txBody>
                    <a:bodyPr/>
                    <a:lstStyle/>
                    <a:p>
                      <a:pPr algn="ctr">
                        <a:spcBef>
                          <a:spcPts val="1200"/>
                        </a:spcBef>
                        <a:spcAft>
                          <a:spcPts val="600"/>
                        </a:spcAft>
                        <a:tabLst>
                          <a:tab pos="1943100" algn="l"/>
                          <a:tab pos="2400300" algn="l"/>
                        </a:tabLst>
                      </a:pPr>
                      <a:r>
                        <a:rPr lang="tr-TR" sz="1600" b="1" dirty="0" smtClean="0">
                          <a:solidFill>
                            <a:srgbClr val="FFFFFF"/>
                          </a:solidFill>
                          <a:latin typeface="Rockwell"/>
                          <a:ea typeface="Times New Roman"/>
                          <a:cs typeface="Times New Roman"/>
                        </a:rPr>
                        <a:t>Orange powder beverage</a:t>
                      </a:r>
                      <a:endParaRPr lang="en-US" sz="1600" b="1" dirty="0" smtClean="0">
                        <a:latin typeface="Rockwell"/>
                        <a:ea typeface="Times New Roman"/>
                        <a:cs typeface="Times New Roman"/>
                      </a:endParaRPr>
                    </a:p>
                    <a:p>
                      <a:pPr algn="ctr">
                        <a:spcBef>
                          <a:spcPts val="1200"/>
                        </a:spcBef>
                        <a:spcAft>
                          <a:spcPts val="600"/>
                        </a:spcAft>
                        <a:tabLst>
                          <a:tab pos="1943100" algn="l"/>
                          <a:tab pos="2400300" algn="l"/>
                        </a:tabLst>
                      </a:pPr>
                      <a:r>
                        <a:rPr lang="tr-TR" sz="1600" b="1" dirty="0">
                          <a:solidFill>
                            <a:srgbClr val="FFFFFF"/>
                          </a:solidFill>
                          <a:latin typeface="Rockwell"/>
                          <a:ea typeface="Times New Roman"/>
                          <a:cs typeface="Times New Roman"/>
                        </a:rPr>
                        <a:t>(g/100g</a:t>
                      </a:r>
                      <a:r>
                        <a:rPr lang="tr-TR" sz="1600" b="1" dirty="0" smtClean="0">
                          <a:solidFill>
                            <a:srgbClr val="FFFFFF"/>
                          </a:solidFill>
                          <a:latin typeface="Rockwell"/>
                          <a:ea typeface="Times New Roman"/>
                          <a:cs typeface="Times New Roman"/>
                        </a:rPr>
                        <a:t> powder beverage)</a:t>
                      </a:r>
                      <a:endParaRPr lang="en-US" sz="1600" b="1" dirty="0">
                        <a:latin typeface="Rockwell"/>
                        <a:ea typeface="Times New Roman"/>
                        <a:cs typeface="Times New Roman"/>
                      </a:endParaRPr>
                    </a:p>
                  </a:txBody>
                  <a:tcPr marL="68580" marR="68580" marT="0" marB="0"/>
                </a:tc>
                <a:tc hMerge="1">
                  <a:txBody>
                    <a:bodyPr/>
                    <a:lstStyle/>
                    <a:p>
                      <a:endParaRPr lang="en-US"/>
                    </a:p>
                  </a:txBody>
                  <a:tcPr/>
                </a:tc>
                <a:tc gridSpan="2">
                  <a:txBody>
                    <a:bodyPr/>
                    <a:lstStyle/>
                    <a:p>
                      <a:pPr algn="ctr">
                        <a:spcBef>
                          <a:spcPts val="1200"/>
                        </a:spcBef>
                        <a:spcAft>
                          <a:spcPts val="600"/>
                        </a:spcAft>
                        <a:tabLst>
                          <a:tab pos="1943100" algn="l"/>
                          <a:tab pos="2400300" algn="l"/>
                        </a:tabLst>
                      </a:pPr>
                      <a:r>
                        <a:rPr lang="tr-TR" sz="1600" b="1" dirty="0" smtClean="0">
                          <a:solidFill>
                            <a:srgbClr val="FFFFFF"/>
                          </a:solidFill>
                          <a:latin typeface="Rockwell"/>
                          <a:ea typeface="Times New Roman"/>
                          <a:cs typeface="Times New Roman"/>
                        </a:rPr>
                        <a:t>Rosehip powder beverage</a:t>
                      </a:r>
                      <a:endParaRPr lang="en-US" sz="1600" b="1" dirty="0" smtClean="0">
                        <a:latin typeface="Rockwell"/>
                        <a:ea typeface="Times New Roman"/>
                        <a:cs typeface="Times New Roman"/>
                      </a:endParaRPr>
                    </a:p>
                    <a:p>
                      <a:pPr algn="ctr">
                        <a:spcBef>
                          <a:spcPts val="1200"/>
                        </a:spcBef>
                        <a:spcAft>
                          <a:spcPts val="600"/>
                        </a:spcAft>
                        <a:tabLst>
                          <a:tab pos="1943100" algn="l"/>
                          <a:tab pos="2400300" algn="l"/>
                        </a:tabLst>
                      </a:pPr>
                      <a:r>
                        <a:rPr lang="tr-TR" sz="1600" b="1" dirty="0">
                          <a:solidFill>
                            <a:srgbClr val="FFFFFF"/>
                          </a:solidFill>
                          <a:latin typeface="Rockwell"/>
                          <a:ea typeface="Times New Roman"/>
                          <a:cs typeface="Times New Roman"/>
                        </a:rPr>
                        <a:t>(g/100g</a:t>
                      </a:r>
                      <a:r>
                        <a:rPr lang="tr-TR" sz="1600" b="1" dirty="0" smtClean="0">
                          <a:solidFill>
                            <a:srgbClr val="FFFFFF"/>
                          </a:solidFill>
                          <a:latin typeface="Rockwell"/>
                          <a:ea typeface="Times New Roman"/>
                          <a:cs typeface="Times New Roman"/>
                        </a:rPr>
                        <a:t> powder beverage)</a:t>
                      </a:r>
                      <a:endParaRPr lang="en-US" sz="1600" b="1" dirty="0">
                        <a:latin typeface="Rockwell"/>
                        <a:ea typeface="Times New Roman"/>
                        <a:cs typeface="Times New Roman"/>
                      </a:endParaRPr>
                    </a:p>
                  </a:txBody>
                  <a:tcPr marL="68580" marR="68580" marT="0" marB="0"/>
                </a:tc>
                <a:tc hMerge="1">
                  <a:txBody>
                    <a:bodyPr/>
                    <a:lstStyle/>
                    <a:p>
                      <a:endParaRPr lang="en-US"/>
                    </a:p>
                  </a:txBody>
                  <a:tcPr/>
                </a:tc>
              </a:tr>
              <a:tr h="1262743">
                <a:tc vMerge="1">
                  <a:txBody>
                    <a:bodyPr/>
                    <a:lstStyle/>
                    <a:p>
                      <a:endParaRPr lang="en-US" dirty="0"/>
                    </a:p>
                  </a:txBody>
                  <a:tcPr marL="68580" marR="68580" marT="0" marB="0"/>
                </a:tc>
                <a:tc>
                  <a:txBody>
                    <a:bodyPr/>
                    <a:lstStyle/>
                    <a:p>
                      <a:pPr algn="ctr">
                        <a:spcBef>
                          <a:spcPts val="1200"/>
                        </a:spcBef>
                        <a:spcAft>
                          <a:spcPts val="600"/>
                        </a:spcAft>
                        <a:tabLst>
                          <a:tab pos="1943100" algn="l"/>
                          <a:tab pos="2400300" algn="l"/>
                        </a:tabLst>
                      </a:pPr>
                      <a:r>
                        <a:rPr lang="tr-TR" sz="1600" b="0" dirty="0">
                          <a:latin typeface="Rockwell"/>
                          <a:ea typeface="Times New Roman"/>
                          <a:cs typeface="Times New Roman"/>
                        </a:rPr>
                        <a:t>HPLC-PDA</a:t>
                      </a:r>
                      <a:endParaRPr lang="en-US" sz="1600" b="1" dirty="0">
                        <a:latin typeface="Rockwell"/>
                        <a:ea typeface="Times New Roman"/>
                        <a:cs typeface="Times New Roman"/>
                      </a:endParaRPr>
                    </a:p>
                    <a:p>
                      <a:pPr algn="ctr">
                        <a:spcBef>
                          <a:spcPts val="1200"/>
                        </a:spcBef>
                        <a:spcAft>
                          <a:spcPts val="600"/>
                        </a:spcAft>
                        <a:tabLst>
                          <a:tab pos="1943100" algn="l"/>
                          <a:tab pos="2400300" algn="l"/>
                        </a:tabLst>
                      </a:pPr>
                      <a:r>
                        <a:rPr lang="tr-TR" sz="1600" b="0" dirty="0">
                          <a:latin typeface="Rockwell"/>
                          <a:ea typeface="Times New Roman"/>
                          <a:cs typeface="Times New Roman"/>
                        </a:rPr>
                        <a:t>(485 nm)</a:t>
                      </a:r>
                      <a:endParaRPr lang="en-US" sz="1600" b="1" dirty="0">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dirty="0" smtClean="0">
                          <a:latin typeface="Rockwell"/>
                          <a:ea typeface="Times New Roman"/>
                          <a:cs typeface="Times New Roman"/>
                        </a:rPr>
                        <a:t>On-line HPLC</a:t>
                      </a:r>
                      <a:r>
                        <a:rPr lang="tr-TR" sz="1600" b="0" dirty="0">
                          <a:latin typeface="Rockwell"/>
                          <a:ea typeface="Times New Roman"/>
                          <a:cs typeface="Times New Roman"/>
                        </a:rPr>
                        <a:t>-CUPRAC</a:t>
                      </a:r>
                      <a:endParaRPr lang="en-US" sz="1600" b="1" dirty="0">
                        <a:latin typeface="Rockwell"/>
                        <a:ea typeface="Times New Roman"/>
                        <a:cs typeface="Times New Roman"/>
                      </a:endParaRPr>
                    </a:p>
                    <a:p>
                      <a:pPr algn="ctr">
                        <a:spcBef>
                          <a:spcPts val="1200"/>
                        </a:spcBef>
                        <a:spcAft>
                          <a:spcPts val="600"/>
                        </a:spcAft>
                        <a:tabLst>
                          <a:tab pos="1943100" algn="l"/>
                          <a:tab pos="2400300" algn="l"/>
                        </a:tabLst>
                      </a:pPr>
                      <a:r>
                        <a:rPr lang="tr-TR" sz="1600" b="0" dirty="0">
                          <a:latin typeface="Rockwell"/>
                          <a:ea typeface="Times New Roman"/>
                          <a:cs typeface="Times New Roman"/>
                        </a:rPr>
                        <a:t>(450 nm)</a:t>
                      </a:r>
                      <a:endParaRPr lang="en-US" sz="1600" b="1" dirty="0">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HPLC-PDA</a:t>
                      </a:r>
                      <a:endParaRPr lang="en-US" sz="1600" b="1">
                        <a:latin typeface="Rockwell"/>
                        <a:ea typeface="Times New Roman"/>
                        <a:cs typeface="Times New Roman"/>
                      </a:endParaRPr>
                    </a:p>
                    <a:p>
                      <a:pPr algn="ctr">
                        <a:spcBef>
                          <a:spcPts val="1200"/>
                        </a:spcBef>
                        <a:spcAft>
                          <a:spcPts val="600"/>
                        </a:spcAft>
                        <a:tabLst>
                          <a:tab pos="1943100" algn="l"/>
                          <a:tab pos="2400300" algn="l"/>
                        </a:tabLst>
                      </a:pPr>
                      <a:r>
                        <a:rPr lang="tr-TR" sz="1600" b="0">
                          <a:latin typeface="Rockwell"/>
                          <a:ea typeface="Times New Roman"/>
                          <a:cs typeface="Times New Roman"/>
                        </a:rPr>
                        <a:t>(485 nm)</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dirty="0" smtClean="0">
                          <a:latin typeface="Rockwell"/>
                          <a:ea typeface="Times New Roman"/>
                          <a:cs typeface="Times New Roman"/>
                        </a:rPr>
                        <a:t>On-line HPLC</a:t>
                      </a:r>
                      <a:r>
                        <a:rPr lang="tr-TR" sz="1600" b="0" dirty="0">
                          <a:latin typeface="Rockwell"/>
                          <a:ea typeface="Times New Roman"/>
                          <a:cs typeface="Times New Roman"/>
                        </a:rPr>
                        <a:t>-CUPRAC</a:t>
                      </a:r>
                      <a:endParaRPr lang="en-US" sz="1600" b="1" dirty="0">
                        <a:latin typeface="Rockwell"/>
                        <a:ea typeface="Times New Roman"/>
                        <a:cs typeface="Times New Roman"/>
                      </a:endParaRPr>
                    </a:p>
                    <a:p>
                      <a:pPr algn="ctr">
                        <a:spcBef>
                          <a:spcPts val="1200"/>
                        </a:spcBef>
                        <a:spcAft>
                          <a:spcPts val="600"/>
                        </a:spcAft>
                        <a:tabLst>
                          <a:tab pos="1943100" algn="l"/>
                          <a:tab pos="2400300" algn="l"/>
                        </a:tabLst>
                      </a:pPr>
                      <a:r>
                        <a:rPr lang="tr-TR" sz="1600" b="0" dirty="0">
                          <a:latin typeface="Rockwell"/>
                          <a:ea typeface="Times New Roman"/>
                          <a:cs typeface="Times New Roman"/>
                        </a:rPr>
                        <a:t>(450 nm)</a:t>
                      </a:r>
                      <a:endParaRPr lang="en-US" sz="1600" b="1" dirty="0">
                        <a:latin typeface="Rockwell"/>
                        <a:ea typeface="Times New Roman"/>
                        <a:cs typeface="Times New Roman"/>
                      </a:endParaRPr>
                    </a:p>
                  </a:txBody>
                  <a:tcPr marL="68580" marR="68580" marT="0" marB="0"/>
                </a:tc>
              </a:tr>
              <a:tr h="522514">
                <a:tc>
                  <a:txBody>
                    <a:bodyPr/>
                    <a:lstStyle/>
                    <a:p>
                      <a:pPr algn="ctr">
                        <a:spcAft>
                          <a:spcPts val="0"/>
                        </a:spcAft>
                      </a:pPr>
                      <a:r>
                        <a:rPr lang="en-GB" sz="1600" kern="1200" cap="none" dirty="0" err="1">
                          <a:latin typeface="Rockwell"/>
                          <a:ea typeface="Times New Roman"/>
                          <a:cs typeface="Times New Roman"/>
                        </a:rPr>
                        <a:t>Tartrazine</a:t>
                      </a:r>
                      <a:endParaRPr lang="en-US" sz="1600" cap="none" dirty="0">
                        <a:latin typeface="Rockwell"/>
                        <a:ea typeface="Times New Roman"/>
                        <a:cs typeface="Times New Roman"/>
                      </a:endParaRPr>
                    </a:p>
                    <a:p>
                      <a:pPr algn="ctr">
                        <a:spcAft>
                          <a:spcPts val="0"/>
                        </a:spcAft>
                      </a:pPr>
                      <a:r>
                        <a:rPr lang="en-GB" sz="1600" kern="1200" cap="none" dirty="0">
                          <a:latin typeface="Rockwell"/>
                          <a:ea typeface="Times New Roman"/>
                          <a:cs typeface="Times New Roman"/>
                        </a:rPr>
                        <a:t>(E102)</a:t>
                      </a:r>
                      <a:endParaRPr lang="en-US" sz="1600" cap="none" dirty="0">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0,61</a:t>
                      </a:r>
                      <a:r>
                        <a:rPr lang="tr-TR" sz="1600" b="0">
                          <a:latin typeface="Rockwell"/>
                          <a:ea typeface="Times New Roman"/>
                          <a:cs typeface="Times New Roman"/>
                          <a:sym typeface="Symbol"/>
                        </a:rPr>
                        <a:t></a:t>
                      </a:r>
                      <a:r>
                        <a:rPr lang="tr-TR" sz="1600" b="0">
                          <a:latin typeface="Rockwell"/>
                          <a:ea typeface="Times New Roman"/>
                          <a:cs typeface="Times New Roman"/>
                        </a:rPr>
                        <a:t>0,02</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0,45</a:t>
                      </a:r>
                      <a:r>
                        <a:rPr lang="tr-TR" sz="1600" b="0">
                          <a:latin typeface="Rockwell"/>
                          <a:ea typeface="Times New Roman"/>
                          <a:cs typeface="Times New Roman"/>
                          <a:sym typeface="Symbol"/>
                        </a:rPr>
                        <a:t></a:t>
                      </a:r>
                      <a:r>
                        <a:rPr lang="tr-TR" sz="1600" b="0">
                          <a:latin typeface="Rockwell"/>
                          <a:ea typeface="Times New Roman"/>
                          <a:cs typeface="Times New Roman"/>
                        </a:rPr>
                        <a:t>0,03</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dirty="0">
                          <a:latin typeface="Rockwell"/>
                          <a:ea typeface="Times New Roman"/>
                          <a:cs typeface="Times New Roman"/>
                        </a:rPr>
                        <a:t>0,29</a:t>
                      </a:r>
                      <a:r>
                        <a:rPr lang="tr-TR" sz="1600" b="0" dirty="0">
                          <a:latin typeface="Rockwell"/>
                          <a:ea typeface="Times New Roman"/>
                          <a:cs typeface="Times New Roman"/>
                          <a:sym typeface="Symbol"/>
                        </a:rPr>
                        <a:t></a:t>
                      </a:r>
                      <a:r>
                        <a:rPr lang="tr-TR" sz="1600" b="0" dirty="0">
                          <a:latin typeface="Rockwell"/>
                          <a:ea typeface="Times New Roman"/>
                          <a:cs typeface="Times New Roman"/>
                        </a:rPr>
                        <a:t>0,03</a:t>
                      </a:r>
                      <a:endParaRPr lang="en-US" sz="1600" b="1" dirty="0">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0,28</a:t>
                      </a:r>
                      <a:r>
                        <a:rPr lang="tr-TR" sz="1600" b="0">
                          <a:latin typeface="Rockwell"/>
                          <a:ea typeface="Times New Roman"/>
                          <a:cs typeface="Times New Roman"/>
                          <a:sym typeface="Symbol"/>
                        </a:rPr>
                        <a:t></a:t>
                      </a:r>
                      <a:r>
                        <a:rPr lang="tr-TR" sz="1600" b="0">
                          <a:latin typeface="Rockwell"/>
                          <a:ea typeface="Times New Roman"/>
                          <a:cs typeface="Times New Roman"/>
                        </a:rPr>
                        <a:t>0,04</a:t>
                      </a:r>
                      <a:endParaRPr lang="en-US" sz="1600" b="1">
                        <a:latin typeface="Rockwell"/>
                        <a:ea typeface="Times New Roman"/>
                        <a:cs typeface="Times New Roman"/>
                      </a:endParaRPr>
                    </a:p>
                  </a:txBody>
                  <a:tcPr marL="68580" marR="68580" marT="0" marB="0"/>
                </a:tc>
              </a:tr>
              <a:tr h="522514">
                <a:tc>
                  <a:txBody>
                    <a:bodyPr/>
                    <a:lstStyle/>
                    <a:p>
                      <a:pPr algn="ctr">
                        <a:spcAft>
                          <a:spcPts val="0"/>
                        </a:spcAft>
                      </a:pPr>
                      <a:r>
                        <a:rPr lang="en-GB" sz="1600" kern="1200" cap="none" dirty="0">
                          <a:latin typeface="Rockwell"/>
                          <a:ea typeface="Times New Roman"/>
                          <a:cs typeface="Times New Roman"/>
                        </a:rPr>
                        <a:t>Sunset Yellow</a:t>
                      </a:r>
                      <a:endParaRPr lang="en-US" sz="1600" cap="none" dirty="0">
                        <a:latin typeface="Rockwell"/>
                        <a:ea typeface="Times New Roman"/>
                        <a:cs typeface="Times New Roman"/>
                      </a:endParaRPr>
                    </a:p>
                    <a:p>
                      <a:pPr algn="ctr">
                        <a:spcAft>
                          <a:spcPts val="0"/>
                        </a:spcAft>
                      </a:pPr>
                      <a:r>
                        <a:rPr lang="en-GB" sz="1600" kern="1200" cap="none" dirty="0">
                          <a:latin typeface="Rockwell"/>
                          <a:ea typeface="Times New Roman"/>
                          <a:cs typeface="Times New Roman"/>
                        </a:rPr>
                        <a:t>(E110)</a:t>
                      </a:r>
                      <a:endParaRPr lang="en-US" sz="1600" cap="none" dirty="0">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endParaRPr lang="en-US" sz="1600" b="1" dirty="0">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endParaRPr lang="en-US" sz="1600" b="1">
                        <a:latin typeface="Rockwell"/>
                        <a:ea typeface="Times New Roman"/>
                        <a:cs typeface="Times New Roman"/>
                      </a:endParaRPr>
                    </a:p>
                  </a:txBody>
                  <a:tcPr marL="68580" marR="68580" marT="0" marB="0"/>
                </a:tc>
              </a:tr>
              <a:tr h="522514">
                <a:tc>
                  <a:txBody>
                    <a:bodyPr/>
                    <a:lstStyle/>
                    <a:p>
                      <a:pPr algn="ctr">
                        <a:spcAft>
                          <a:spcPts val="0"/>
                        </a:spcAft>
                      </a:pPr>
                      <a:r>
                        <a:rPr lang="en-GB" sz="1600" kern="1200" cap="none" dirty="0">
                          <a:latin typeface="Rockwell"/>
                          <a:ea typeface="Times New Roman"/>
                          <a:cs typeface="Times New Roman"/>
                        </a:rPr>
                        <a:t>Erythrosine</a:t>
                      </a:r>
                      <a:endParaRPr lang="en-US" sz="1600" cap="none" dirty="0">
                        <a:latin typeface="Rockwell"/>
                        <a:ea typeface="Times New Roman"/>
                        <a:cs typeface="Times New Roman"/>
                      </a:endParaRPr>
                    </a:p>
                    <a:p>
                      <a:pPr algn="ctr">
                        <a:spcAft>
                          <a:spcPts val="0"/>
                        </a:spcAft>
                      </a:pPr>
                      <a:r>
                        <a:rPr lang="en-GB" sz="1600" kern="1200" cap="none" dirty="0">
                          <a:latin typeface="Rockwell"/>
                          <a:ea typeface="Times New Roman"/>
                          <a:cs typeface="Times New Roman"/>
                        </a:rPr>
                        <a:t>(E127)</a:t>
                      </a:r>
                      <a:endParaRPr lang="en-US" sz="1600" cap="none" dirty="0">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0,07</a:t>
                      </a:r>
                      <a:r>
                        <a:rPr lang="tr-TR" sz="1600" b="0">
                          <a:latin typeface="Rockwell"/>
                          <a:ea typeface="Times New Roman"/>
                          <a:cs typeface="Times New Roman"/>
                          <a:sym typeface="Symbol"/>
                        </a:rPr>
                        <a:t></a:t>
                      </a:r>
                      <a:r>
                        <a:rPr lang="tr-TR" sz="1600" b="0">
                          <a:latin typeface="Rockwell"/>
                          <a:ea typeface="Times New Roman"/>
                          <a:cs typeface="Times New Roman"/>
                        </a:rPr>
                        <a:t>0,01</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0,04</a:t>
                      </a:r>
                      <a:r>
                        <a:rPr lang="tr-TR" sz="1600" b="0">
                          <a:latin typeface="Rockwell"/>
                          <a:ea typeface="Times New Roman"/>
                          <a:cs typeface="Times New Roman"/>
                          <a:sym typeface="Symbol"/>
                        </a:rPr>
                        <a:t></a:t>
                      </a:r>
                      <a:r>
                        <a:rPr lang="tr-TR" sz="1600" b="0">
                          <a:latin typeface="Rockwell"/>
                          <a:ea typeface="Times New Roman"/>
                          <a:cs typeface="Times New Roman"/>
                        </a:rPr>
                        <a:t>0,01</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dirty="0">
                          <a:latin typeface="Rockwell"/>
                          <a:ea typeface="Times New Roman"/>
                          <a:cs typeface="Times New Roman"/>
                        </a:rPr>
                        <a:t>-</a:t>
                      </a:r>
                      <a:endParaRPr lang="en-US" sz="1600" b="1" dirty="0">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a:t>
                      </a:r>
                      <a:endParaRPr lang="en-US" sz="1600" b="1">
                        <a:latin typeface="Rockwell"/>
                        <a:ea typeface="Times New Roman"/>
                        <a:cs typeface="Times New Roman"/>
                      </a:endParaRPr>
                    </a:p>
                  </a:txBody>
                  <a:tcPr marL="68580" marR="68580" marT="0" marB="0"/>
                </a:tc>
              </a:tr>
              <a:tr h="783772">
                <a:tc>
                  <a:txBody>
                    <a:bodyPr/>
                    <a:lstStyle/>
                    <a:p>
                      <a:pPr algn="ctr">
                        <a:spcAft>
                          <a:spcPts val="0"/>
                        </a:spcAft>
                      </a:pPr>
                      <a:r>
                        <a:rPr lang="en-GB" sz="1600" kern="1200" cap="none" dirty="0">
                          <a:latin typeface="Rockwell"/>
                          <a:ea typeface="Times New Roman"/>
                          <a:cs typeface="Times New Roman"/>
                        </a:rPr>
                        <a:t>Indigo Carmine</a:t>
                      </a:r>
                      <a:endParaRPr lang="en-US" sz="1600" cap="none" dirty="0">
                        <a:latin typeface="Rockwell"/>
                        <a:ea typeface="Times New Roman"/>
                        <a:cs typeface="Times New Roman"/>
                      </a:endParaRPr>
                    </a:p>
                    <a:p>
                      <a:pPr algn="ctr">
                        <a:spcAft>
                          <a:spcPts val="0"/>
                        </a:spcAft>
                      </a:pPr>
                      <a:r>
                        <a:rPr lang="en-GB" sz="1600" kern="1200" cap="none" dirty="0">
                          <a:latin typeface="Rockwell"/>
                          <a:ea typeface="Times New Roman"/>
                          <a:cs typeface="Times New Roman"/>
                        </a:rPr>
                        <a:t>(E132)</a:t>
                      </a:r>
                      <a:endParaRPr lang="en-US" sz="1600" cap="none" dirty="0">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dirty="0">
                          <a:latin typeface="Rockwell"/>
                          <a:ea typeface="Times New Roman"/>
                          <a:cs typeface="Times New Roman"/>
                        </a:rPr>
                        <a:t>-</a:t>
                      </a:r>
                      <a:endParaRPr lang="en-US" sz="1600" b="1" dirty="0">
                        <a:latin typeface="Rockwell"/>
                        <a:ea typeface="Times New Roman"/>
                        <a:cs typeface="Times New Roman"/>
                      </a:endParaRPr>
                    </a:p>
                  </a:txBody>
                  <a:tcPr marL="68580" marR="68580" marT="0" marB="0"/>
                </a:tc>
              </a:tr>
              <a:tr h="522514">
                <a:tc>
                  <a:txBody>
                    <a:bodyPr/>
                    <a:lstStyle/>
                    <a:p>
                      <a:pPr algn="ctr">
                        <a:spcAft>
                          <a:spcPts val="0"/>
                        </a:spcAft>
                      </a:pPr>
                      <a:r>
                        <a:rPr lang="en-GB" sz="1600" kern="1200" cap="none" dirty="0" err="1">
                          <a:latin typeface="Rockwell"/>
                          <a:ea typeface="Times New Roman"/>
                          <a:cs typeface="Times New Roman"/>
                        </a:rPr>
                        <a:t>Ponceau</a:t>
                      </a:r>
                      <a:r>
                        <a:rPr lang="en-GB" sz="1600" kern="1200" cap="none" dirty="0">
                          <a:latin typeface="Rockwell"/>
                          <a:ea typeface="Times New Roman"/>
                          <a:cs typeface="Times New Roman"/>
                        </a:rPr>
                        <a:t> 4R</a:t>
                      </a:r>
                      <a:endParaRPr lang="en-US" sz="1600" cap="none" dirty="0">
                        <a:latin typeface="Rockwell"/>
                        <a:ea typeface="Times New Roman"/>
                        <a:cs typeface="Times New Roman"/>
                      </a:endParaRPr>
                    </a:p>
                    <a:p>
                      <a:pPr algn="ctr">
                        <a:spcAft>
                          <a:spcPts val="0"/>
                        </a:spcAft>
                      </a:pPr>
                      <a:r>
                        <a:rPr lang="en-GB" sz="1600" kern="1200" cap="none" dirty="0">
                          <a:latin typeface="Rockwell"/>
                          <a:ea typeface="Times New Roman"/>
                          <a:cs typeface="Times New Roman"/>
                        </a:rPr>
                        <a:t>(E124)</a:t>
                      </a:r>
                      <a:endParaRPr lang="en-US" sz="1600" cap="none" dirty="0">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a:latin typeface="Rockwell"/>
                          <a:ea typeface="Times New Roman"/>
                          <a:cs typeface="Times New Roman"/>
                        </a:rPr>
                        <a:t>0,24</a:t>
                      </a:r>
                      <a:r>
                        <a:rPr lang="tr-TR" sz="1600" b="0">
                          <a:latin typeface="Rockwell"/>
                          <a:ea typeface="Times New Roman"/>
                          <a:cs typeface="Times New Roman"/>
                          <a:sym typeface="Symbol"/>
                        </a:rPr>
                        <a:t></a:t>
                      </a:r>
                      <a:r>
                        <a:rPr lang="tr-TR" sz="1600" b="0">
                          <a:latin typeface="Rockwell"/>
                          <a:ea typeface="Times New Roman"/>
                          <a:cs typeface="Times New Roman"/>
                        </a:rPr>
                        <a:t>0,02</a:t>
                      </a:r>
                      <a:endParaRPr lang="en-US" sz="1600" b="1">
                        <a:latin typeface="Rockwell"/>
                        <a:ea typeface="Times New Roman"/>
                        <a:cs typeface="Times New Roman"/>
                      </a:endParaRPr>
                    </a:p>
                  </a:txBody>
                  <a:tcPr marL="68580" marR="68580" marT="0" marB="0"/>
                </a:tc>
                <a:tc>
                  <a:txBody>
                    <a:bodyPr/>
                    <a:lstStyle/>
                    <a:p>
                      <a:pPr algn="ctr">
                        <a:spcBef>
                          <a:spcPts val="1200"/>
                        </a:spcBef>
                        <a:spcAft>
                          <a:spcPts val="600"/>
                        </a:spcAft>
                        <a:tabLst>
                          <a:tab pos="1943100" algn="l"/>
                          <a:tab pos="2400300" algn="l"/>
                        </a:tabLst>
                      </a:pPr>
                      <a:r>
                        <a:rPr lang="tr-TR" sz="1600" b="0" dirty="0">
                          <a:latin typeface="Rockwell"/>
                          <a:ea typeface="Times New Roman"/>
                          <a:cs typeface="Times New Roman"/>
                        </a:rPr>
                        <a:t>0,22</a:t>
                      </a:r>
                      <a:r>
                        <a:rPr lang="tr-TR" sz="1600" b="0" dirty="0">
                          <a:latin typeface="Rockwell"/>
                          <a:ea typeface="Times New Roman"/>
                          <a:cs typeface="Times New Roman"/>
                          <a:sym typeface="Symbol"/>
                        </a:rPr>
                        <a:t></a:t>
                      </a:r>
                      <a:r>
                        <a:rPr lang="tr-TR" sz="1600" b="0" dirty="0">
                          <a:latin typeface="Rockwell"/>
                          <a:ea typeface="Times New Roman"/>
                          <a:cs typeface="Times New Roman"/>
                        </a:rPr>
                        <a:t>0,01</a:t>
                      </a:r>
                      <a:endParaRPr lang="en-US" sz="1600" b="1" dirty="0">
                        <a:latin typeface="Rockwell"/>
                        <a:ea typeface="Times New Roman"/>
                        <a:cs typeface="Times New Roman"/>
                      </a:endParaRPr>
                    </a:p>
                  </a:txBody>
                  <a:tcPr marL="68580" marR="68580" marT="0" marB="0"/>
                </a:tc>
              </a:tr>
            </a:tbl>
          </a:graphicData>
        </a:graphic>
      </p:graphicFrame>
      <p:sp>
        <p:nvSpPr>
          <p:cNvPr id="4" name="Text Placeholder 3"/>
          <p:cNvSpPr>
            <a:spLocks noGrp="1"/>
          </p:cNvSpPr>
          <p:nvPr>
            <p:ph type="body" sz="half" idx="2"/>
          </p:nvPr>
        </p:nvSpPr>
        <p:spPr>
          <a:xfrm>
            <a:off x="495826" y="805857"/>
            <a:ext cx="7558960" cy="774700"/>
          </a:xfrm>
        </p:spPr>
        <p:txBody>
          <a:bodyPr/>
          <a:lstStyle/>
          <a:p>
            <a:pPr algn="just"/>
            <a:r>
              <a:rPr lang="tr-TR" sz="2000" dirty="0" smtClean="0">
                <a:solidFill>
                  <a:schemeClr val="tx1">
                    <a:lumMod val="65000"/>
                    <a:lumOff val="35000"/>
                  </a:schemeClr>
                </a:solidFill>
              </a:rPr>
              <a:t>Colorant contents of powder beverage samples found by HPLC </a:t>
            </a:r>
            <a:r>
              <a:rPr lang="tr-TR" sz="2000" dirty="0" smtClean="0">
                <a:solidFill>
                  <a:schemeClr val="tx1">
                    <a:lumMod val="65000"/>
                    <a:lumOff val="35000"/>
                  </a:schemeClr>
                </a:solidFill>
              </a:rPr>
              <a:t> </a:t>
            </a:r>
            <a:r>
              <a:rPr lang="tr-TR" sz="2000" dirty="0" smtClean="0">
                <a:solidFill>
                  <a:schemeClr val="tx1">
                    <a:lumMod val="65000"/>
                    <a:lumOff val="35000"/>
                  </a:schemeClr>
                </a:solidFill>
              </a:rPr>
              <a:t>and</a:t>
            </a:r>
            <a:r>
              <a:rPr lang="tr-TR" sz="2000" dirty="0" smtClean="0">
                <a:solidFill>
                  <a:schemeClr val="tx1">
                    <a:lumMod val="65000"/>
                    <a:lumOff val="35000"/>
                  </a:schemeClr>
                </a:solidFill>
              </a:rPr>
              <a:t> </a:t>
            </a:r>
            <a:r>
              <a:rPr lang="tr-TR" sz="2000" dirty="0" smtClean="0">
                <a:solidFill>
                  <a:schemeClr val="tx1">
                    <a:lumMod val="65000"/>
                    <a:lumOff val="35000"/>
                  </a:schemeClr>
                </a:solidFill>
              </a:rPr>
              <a:t>on-line HPLC-CUPRAC assays (N=5)</a:t>
            </a:r>
            <a:endParaRPr lang="en-US" sz="2000" b="1" dirty="0" smtClean="0">
              <a:solidFill>
                <a:schemeClr val="tx1">
                  <a:lumMod val="65000"/>
                  <a:lumOff val="35000"/>
                </a:schemeClr>
              </a:solidFill>
            </a:endParaRPr>
          </a:p>
          <a:p>
            <a:endParaRPr lang="en-US" dirty="0"/>
          </a:p>
        </p:txBody>
      </p:sp>
      <p:sp>
        <p:nvSpPr>
          <p:cNvPr id="5" name="Rectangle 4"/>
          <p:cNvSpPr/>
          <p:nvPr/>
        </p:nvSpPr>
        <p:spPr>
          <a:xfrm>
            <a:off x="578030" y="114916"/>
            <a:ext cx="7556313" cy="492443"/>
          </a:xfrm>
          <a:prstGeom prst="rect">
            <a:avLst/>
          </a:prstGeom>
        </p:spPr>
        <p:txBody>
          <a:bodyPr wrap="square">
            <a:spAutoFit/>
          </a:bodyPr>
          <a:lstStyle/>
          <a:p>
            <a:r>
              <a:rPr lang="en-US" sz="2600" dirty="0" smtClean="0">
                <a:solidFill>
                  <a:srgbClr val="660066"/>
                </a:solidFill>
              </a:rPr>
              <a:t>The Analyses of Powder Beverage Samples</a:t>
            </a:r>
            <a:endParaRPr lang="en-US" sz="2600" dirty="0">
              <a:solidFill>
                <a:srgbClr val="660066"/>
              </a:solidFill>
            </a:endParaRPr>
          </a:p>
        </p:txBody>
      </p:sp>
      <p:sp>
        <p:nvSpPr>
          <p:cNvPr id="7" name="Date Placeholder 6"/>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77195" y="891344"/>
            <a:ext cx="7558960" cy="774700"/>
          </a:xfrm>
        </p:spPr>
        <p:txBody>
          <a:bodyPr/>
          <a:lstStyle/>
          <a:p>
            <a:r>
              <a:rPr lang="tr-TR" sz="1600" dirty="0" smtClean="0">
                <a:solidFill>
                  <a:schemeClr val="tx1">
                    <a:lumMod val="65000"/>
                    <a:lumOff val="35000"/>
                  </a:schemeClr>
                </a:solidFill>
              </a:rPr>
              <a:t>Total colorant contents of powder beverage samples  found by HPLC (with  CUPRAC calculations) and on-line HPLC-CUPRAC assays (N=5)</a:t>
            </a:r>
            <a:endParaRPr lang="en-US" sz="1600" b="1" dirty="0" smtClean="0">
              <a:solidFill>
                <a:schemeClr val="tx1">
                  <a:lumMod val="65000"/>
                  <a:lumOff val="35000"/>
                </a:schemeClr>
              </a:solidFill>
            </a:endParaRPr>
          </a:p>
        </p:txBody>
      </p:sp>
      <p:graphicFrame>
        <p:nvGraphicFramePr>
          <p:cNvPr id="5" name="Table 4"/>
          <p:cNvGraphicFramePr>
            <a:graphicFrameLocks noGrp="1"/>
          </p:cNvGraphicFramePr>
          <p:nvPr/>
        </p:nvGraphicFramePr>
        <p:xfrm>
          <a:off x="177195" y="1666044"/>
          <a:ext cx="8354060" cy="4724400"/>
        </p:xfrm>
        <a:graphic>
          <a:graphicData uri="http://schemas.openxmlformats.org/drawingml/2006/table">
            <a:tbl>
              <a:tblPr firstRow="1" bandRow="1">
                <a:tableStyleId>{72833802-FEF1-4C79-8D5D-14CF1EAF98D9}</a:tableStyleId>
              </a:tblPr>
              <a:tblGrid>
                <a:gridCol w="4201160"/>
                <a:gridCol w="1384300"/>
                <a:gridCol w="1384300"/>
                <a:gridCol w="1384300"/>
              </a:tblGrid>
              <a:tr h="1313253">
                <a:tc>
                  <a:txBody>
                    <a:bodyPr/>
                    <a:lstStyle/>
                    <a:p>
                      <a:pPr algn="l">
                        <a:spcBef>
                          <a:spcPts val="1200"/>
                        </a:spcBef>
                        <a:spcAft>
                          <a:spcPts val="600"/>
                        </a:spcAft>
                        <a:tabLst>
                          <a:tab pos="1943100" algn="l"/>
                          <a:tab pos="2400300" algn="l"/>
                        </a:tabLst>
                      </a:pPr>
                      <a:r>
                        <a:rPr lang="tr-TR" sz="1600" b="1" dirty="0" smtClean="0">
                          <a:solidFill>
                            <a:srgbClr val="FFFFFF"/>
                          </a:solidFill>
                          <a:latin typeface="Times New Roman"/>
                          <a:ea typeface="Times New Roman"/>
                          <a:cs typeface="Times New Roman"/>
                        </a:rPr>
                        <a:t>Name of sample</a:t>
                      </a:r>
                      <a:endParaRPr lang="en-US" sz="1600" b="1" dirty="0">
                        <a:latin typeface="Times New Roman"/>
                        <a:ea typeface="Times New Roman"/>
                        <a:cs typeface="Times New Roman"/>
                      </a:endParaRPr>
                    </a:p>
                  </a:txBody>
                  <a:tcPr marL="68580" marR="68580" marT="0" marB="0"/>
                </a:tc>
                <a:tc>
                  <a:txBody>
                    <a:bodyPr/>
                    <a:lstStyle/>
                    <a:p>
                      <a:pPr algn="l">
                        <a:spcBef>
                          <a:spcPts val="1200"/>
                        </a:spcBef>
                        <a:spcAft>
                          <a:spcPts val="600"/>
                        </a:spcAft>
                        <a:tabLst>
                          <a:tab pos="1943100" algn="l"/>
                          <a:tab pos="2400300" algn="l"/>
                        </a:tabLst>
                      </a:pPr>
                      <a:r>
                        <a:rPr lang="tr-TR" sz="1600" b="1" dirty="0">
                          <a:solidFill>
                            <a:srgbClr val="FFFFFF"/>
                          </a:solidFill>
                          <a:latin typeface="Times New Roman"/>
                          <a:ea typeface="Times New Roman"/>
                          <a:cs typeface="Times New Roman"/>
                        </a:rPr>
                        <a:t>CUPRAC</a:t>
                      </a:r>
                      <a:endParaRPr lang="en-US" sz="1600" b="1" dirty="0">
                        <a:latin typeface="Times New Roman"/>
                        <a:ea typeface="Times New Roman"/>
                        <a:cs typeface="Times New Roman"/>
                      </a:endParaRPr>
                    </a:p>
                    <a:p>
                      <a:pPr algn="l">
                        <a:spcBef>
                          <a:spcPts val="1200"/>
                        </a:spcBef>
                        <a:spcAft>
                          <a:spcPts val="600"/>
                        </a:spcAft>
                        <a:tabLst>
                          <a:tab pos="1943100" algn="l"/>
                          <a:tab pos="2400300" algn="l"/>
                        </a:tabLst>
                      </a:pPr>
                      <a:r>
                        <a:rPr lang="tr-TR" sz="1600" b="1" dirty="0">
                          <a:solidFill>
                            <a:srgbClr val="FFFFFF"/>
                          </a:solidFill>
                          <a:latin typeface="Times New Roman"/>
                          <a:ea typeface="Times New Roman"/>
                          <a:cs typeface="Times New Roman"/>
                        </a:rPr>
                        <a:t>g </a:t>
                      </a:r>
                      <a:r>
                        <a:rPr lang="tr-TR" sz="1600" b="1" dirty="0" smtClean="0">
                          <a:solidFill>
                            <a:srgbClr val="FFFFFF"/>
                          </a:solidFill>
                          <a:latin typeface="Times New Roman"/>
                          <a:ea typeface="Times New Roman"/>
                          <a:cs typeface="Times New Roman"/>
                        </a:rPr>
                        <a:t>Ponceau </a:t>
                      </a:r>
                      <a:r>
                        <a:rPr lang="tr-TR" sz="1600" b="1" dirty="0">
                          <a:solidFill>
                            <a:srgbClr val="FFFFFF"/>
                          </a:solidFill>
                          <a:latin typeface="Times New Roman"/>
                          <a:ea typeface="Times New Roman"/>
                          <a:cs typeface="Times New Roman"/>
                        </a:rPr>
                        <a:t>4R/ 100 g</a:t>
                      </a:r>
                      <a:endParaRPr lang="en-US" sz="1600" b="1" dirty="0">
                        <a:latin typeface="Times New Roman"/>
                        <a:ea typeface="Times New Roman"/>
                        <a:cs typeface="Times New Roman"/>
                      </a:endParaRPr>
                    </a:p>
                  </a:txBody>
                  <a:tcPr marL="68580" marR="68580" marT="0" marB="0"/>
                </a:tc>
                <a:tc>
                  <a:txBody>
                    <a:bodyPr/>
                    <a:lstStyle/>
                    <a:p>
                      <a:pPr algn="l">
                        <a:spcBef>
                          <a:spcPts val="1200"/>
                        </a:spcBef>
                        <a:spcAft>
                          <a:spcPts val="600"/>
                        </a:spcAft>
                        <a:tabLst>
                          <a:tab pos="1943100" algn="l"/>
                          <a:tab pos="2400300" algn="l"/>
                        </a:tabLst>
                      </a:pPr>
                      <a:r>
                        <a:rPr lang="tr-TR" sz="1600" b="1" dirty="0" smtClean="0">
                          <a:solidFill>
                            <a:srgbClr val="FFFFFF"/>
                          </a:solidFill>
                          <a:latin typeface="Times New Roman"/>
                          <a:ea typeface="Times New Roman"/>
                          <a:cs typeface="Times New Roman"/>
                        </a:rPr>
                        <a:t>HPLC </a:t>
                      </a:r>
                      <a:endParaRPr lang="en-US" sz="1600" b="1" dirty="0" smtClean="0">
                        <a:latin typeface="Times New Roman"/>
                        <a:ea typeface="Times New Roman"/>
                        <a:cs typeface="Times New Roman"/>
                      </a:endParaRPr>
                    </a:p>
                    <a:p>
                      <a:pPr algn="l">
                        <a:spcBef>
                          <a:spcPts val="1200"/>
                        </a:spcBef>
                        <a:spcAft>
                          <a:spcPts val="600"/>
                        </a:spcAft>
                        <a:tabLst>
                          <a:tab pos="1943100" algn="l"/>
                          <a:tab pos="2400300" algn="l"/>
                        </a:tabLst>
                      </a:pPr>
                      <a:r>
                        <a:rPr lang="tr-TR" sz="1600" b="1" dirty="0" smtClean="0">
                          <a:solidFill>
                            <a:srgbClr val="FFFFFF"/>
                          </a:solidFill>
                          <a:latin typeface="Times New Roman"/>
                          <a:ea typeface="Times New Roman"/>
                          <a:cs typeface="Times New Roman"/>
                        </a:rPr>
                        <a:t>(CUPRAC calculations )</a:t>
                      </a:r>
                      <a:endParaRPr lang="en-US" sz="1600" b="1" dirty="0" smtClean="0">
                        <a:latin typeface="Times New Roman"/>
                        <a:ea typeface="Times New Roman"/>
                        <a:cs typeface="Times New Roman"/>
                      </a:endParaRPr>
                    </a:p>
                    <a:p>
                      <a:pPr algn="l">
                        <a:spcBef>
                          <a:spcPts val="1200"/>
                        </a:spcBef>
                        <a:spcAft>
                          <a:spcPts val="600"/>
                        </a:spcAft>
                        <a:tabLst>
                          <a:tab pos="1943100" algn="l"/>
                          <a:tab pos="2400300" algn="l"/>
                        </a:tabLst>
                      </a:pPr>
                      <a:r>
                        <a:rPr lang="tr-TR" sz="1600" b="1" dirty="0" smtClean="0">
                          <a:solidFill>
                            <a:srgbClr val="FFFFFF"/>
                          </a:solidFill>
                          <a:latin typeface="Times New Roman"/>
                          <a:ea typeface="Times New Roman"/>
                          <a:cs typeface="Times New Roman"/>
                        </a:rPr>
                        <a:t>g Ponceau 4R/ 100 g</a:t>
                      </a:r>
                      <a:endParaRPr lang="en-US" sz="1600" b="1" dirty="0">
                        <a:latin typeface="Times New Roman"/>
                        <a:ea typeface="Times New Roman"/>
                        <a:cs typeface="Times New Roman"/>
                      </a:endParaRPr>
                    </a:p>
                  </a:txBody>
                  <a:tcPr marL="68580" marR="68580" marT="0" marB="0"/>
                </a:tc>
                <a:tc>
                  <a:txBody>
                    <a:bodyPr/>
                    <a:lstStyle/>
                    <a:p>
                      <a:pPr algn="l">
                        <a:spcBef>
                          <a:spcPts val="1200"/>
                        </a:spcBef>
                        <a:spcAft>
                          <a:spcPts val="600"/>
                        </a:spcAft>
                        <a:tabLst>
                          <a:tab pos="1943100" algn="l"/>
                          <a:tab pos="2400300" algn="l"/>
                        </a:tabLst>
                      </a:pPr>
                      <a:r>
                        <a:rPr lang="tr-TR" sz="1600" b="1" dirty="0" smtClean="0">
                          <a:solidFill>
                            <a:srgbClr val="FFFFFF"/>
                          </a:solidFill>
                          <a:latin typeface="Times New Roman"/>
                          <a:ea typeface="Times New Roman"/>
                          <a:cs typeface="Times New Roman"/>
                        </a:rPr>
                        <a:t>On-line HPLC</a:t>
                      </a:r>
                      <a:r>
                        <a:rPr lang="tr-TR" sz="1600" b="1" dirty="0">
                          <a:solidFill>
                            <a:srgbClr val="FFFFFF"/>
                          </a:solidFill>
                          <a:latin typeface="Times New Roman"/>
                          <a:ea typeface="Times New Roman"/>
                          <a:cs typeface="Times New Roman"/>
                        </a:rPr>
                        <a:t>-CUPRAC</a:t>
                      </a:r>
                      <a:endParaRPr lang="en-US" sz="1600" b="1" dirty="0">
                        <a:latin typeface="Times New Roman"/>
                        <a:ea typeface="Times New Roman"/>
                        <a:cs typeface="Times New Roman"/>
                      </a:endParaRPr>
                    </a:p>
                    <a:p>
                      <a:pPr algn="l">
                        <a:spcBef>
                          <a:spcPts val="1200"/>
                        </a:spcBef>
                        <a:spcAft>
                          <a:spcPts val="600"/>
                        </a:spcAft>
                        <a:tabLst>
                          <a:tab pos="1943100" algn="l"/>
                          <a:tab pos="2400300" algn="l"/>
                        </a:tabLst>
                      </a:pPr>
                      <a:r>
                        <a:rPr lang="tr-TR" sz="1600" b="1" dirty="0">
                          <a:solidFill>
                            <a:srgbClr val="FFFFFF"/>
                          </a:solidFill>
                          <a:latin typeface="Times New Roman"/>
                          <a:ea typeface="Times New Roman"/>
                          <a:cs typeface="Times New Roman"/>
                        </a:rPr>
                        <a:t>g </a:t>
                      </a:r>
                      <a:r>
                        <a:rPr lang="tr-TR" sz="1600" b="1" dirty="0" smtClean="0">
                          <a:solidFill>
                            <a:srgbClr val="FFFFFF"/>
                          </a:solidFill>
                          <a:latin typeface="Times New Roman"/>
                          <a:ea typeface="Times New Roman"/>
                          <a:cs typeface="Times New Roman"/>
                        </a:rPr>
                        <a:t>Ponceau </a:t>
                      </a:r>
                      <a:r>
                        <a:rPr lang="tr-TR" sz="1600" b="1" dirty="0">
                          <a:solidFill>
                            <a:srgbClr val="FFFFFF"/>
                          </a:solidFill>
                          <a:latin typeface="Times New Roman"/>
                          <a:ea typeface="Times New Roman"/>
                          <a:cs typeface="Times New Roman"/>
                        </a:rPr>
                        <a:t>4R/ 100 g</a:t>
                      </a:r>
                      <a:endParaRPr lang="en-US" sz="1600" b="1" dirty="0">
                        <a:latin typeface="Times New Roman"/>
                        <a:ea typeface="Times New Roman"/>
                        <a:cs typeface="Times New Roman"/>
                      </a:endParaRPr>
                    </a:p>
                  </a:txBody>
                  <a:tcPr marL="68580" marR="68580" marT="0" marB="0"/>
                </a:tc>
              </a:tr>
              <a:tr h="225129">
                <a:tc>
                  <a:txBody>
                    <a:bodyPr/>
                    <a:lstStyle/>
                    <a:p>
                      <a:pPr algn="l">
                        <a:spcBef>
                          <a:spcPts val="1200"/>
                        </a:spcBef>
                        <a:spcAft>
                          <a:spcPts val="600"/>
                        </a:spcAft>
                        <a:tabLst>
                          <a:tab pos="1943100" algn="l"/>
                          <a:tab pos="2400300" algn="l"/>
                        </a:tabLst>
                      </a:pPr>
                      <a:r>
                        <a:rPr lang="tr-TR" sz="1600" b="1" i="0" dirty="0" smtClean="0">
                          <a:latin typeface="Times New Roman"/>
                          <a:ea typeface="Times New Roman"/>
                          <a:cs typeface="Times New Roman"/>
                        </a:rPr>
                        <a:t>Orange powder beverage</a:t>
                      </a:r>
                      <a:endParaRPr lang="en-US" sz="1600" b="1" i="0" dirty="0">
                        <a:latin typeface="Times New Roman"/>
                        <a:ea typeface="Times New Roman"/>
                        <a:cs typeface="Times New Roman"/>
                      </a:endParaRPr>
                    </a:p>
                  </a:txBody>
                  <a:tcPr marL="68580" marR="68580" marT="0" marB="0"/>
                </a:tc>
                <a:tc>
                  <a:txBody>
                    <a:bodyPr/>
                    <a:lstStyle/>
                    <a:p>
                      <a:pPr algn="l">
                        <a:spcBef>
                          <a:spcPts val="1200"/>
                        </a:spcBef>
                        <a:spcAft>
                          <a:spcPts val="600"/>
                        </a:spcAft>
                        <a:tabLst>
                          <a:tab pos="1943100" algn="l"/>
                          <a:tab pos="2400300" algn="l"/>
                        </a:tabLst>
                      </a:pPr>
                      <a:r>
                        <a:rPr lang="tr-TR" sz="1600" b="0" dirty="0" smtClean="0">
                          <a:latin typeface="Times New Roman"/>
                          <a:ea typeface="Times New Roman"/>
                          <a:cs typeface="Times New Roman"/>
                        </a:rPr>
                        <a:t>0.85</a:t>
                      </a:r>
                      <a:r>
                        <a:rPr lang="tr-TR" sz="1600" b="0" dirty="0">
                          <a:latin typeface="Times New Roman"/>
                          <a:ea typeface="Times New Roman"/>
                          <a:cs typeface="Times New Roman"/>
                          <a:sym typeface="Symbol"/>
                        </a:rPr>
                        <a:t></a:t>
                      </a:r>
                      <a:r>
                        <a:rPr lang="tr-TR" sz="1600" b="0" dirty="0" smtClean="0">
                          <a:latin typeface="Times New Roman"/>
                          <a:ea typeface="Times New Roman"/>
                          <a:cs typeface="Times New Roman"/>
                        </a:rPr>
                        <a:t>0.01</a:t>
                      </a:r>
                      <a:endParaRPr lang="en-US" sz="1600" b="1" dirty="0">
                        <a:latin typeface="Times New Roman"/>
                        <a:ea typeface="Times New Roman"/>
                        <a:cs typeface="Times New Roman"/>
                      </a:endParaRPr>
                    </a:p>
                  </a:txBody>
                  <a:tcPr marL="68580" marR="68580" marT="0" marB="0"/>
                </a:tc>
                <a:tc>
                  <a:txBody>
                    <a:bodyPr/>
                    <a:lstStyle/>
                    <a:p>
                      <a:pPr algn="l">
                        <a:spcBef>
                          <a:spcPts val="1200"/>
                        </a:spcBef>
                        <a:spcAft>
                          <a:spcPts val="600"/>
                        </a:spcAft>
                        <a:tabLst>
                          <a:tab pos="1943100" algn="l"/>
                          <a:tab pos="2400300" algn="l"/>
                        </a:tabLst>
                      </a:pPr>
                      <a:r>
                        <a:rPr lang="tr-TR" sz="1600" b="0" dirty="0" smtClean="0">
                          <a:latin typeface="Times New Roman"/>
                          <a:ea typeface="Times New Roman"/>
                          <a:cs typeface="Times New Roman"/>
                        </a:rPr>
                        <a:t>0.65</a:t>
                      </a:r>
                      <a:r>
                        <a:rPr lang="tr-TR" sz="1600" b="0" dirty="0">
                          <a:latin typeface="Times New Roman"/>
                          <a:ea typeface="Times New Roman"/>
                          <a:cs typeface="Times New Roman"/>
                          <a:sym typeface="Symbol"/>
                        </a:rPr>
                        <a:t></a:t>
                      </a:r>
                      <a:r>
                        <a:rPr lang="tr-TR" sz="1600" b="0" dirty="0" smtClean="0">
                          <a:latin typeface="Times New Roman"/>
                          <a:ea typeface="Times New Roman"/>
                          <a:cs typeface="Times New Roman"/>
                        </a:rPr>
                        <a:t>0.01</a:t>
                      </a:r>
                      <a:endParaRPr lang="en-US" sz="1600" b="1" dirty="0">
                        <a:latin typeface="Times New Roman"/>
                        <a:ea typeface="Times New Roman"/>
                        <a:cs typeface="Times New Roman"/>
                      </a:endParaRPr>
                    </a:p>
                  </a:txBody>
                  <a:tcPr marL="68580" marR="68580" marT="0" marB="0"/>
                </a:tc>
                <a:tc>
                  <a:txBody>
                    <a:bodyPr/>
                    <a:lstStyle/>
                    <a:p>
                      <a:pPr algn="l">
                        <a:spcBef>
                          <a:spcPts val="1200"/>
                        </a:spcBef>
                        <a:spcAft>
                          <a:spcPts val="600"/>
                        </a:spcAft>
                        <a:tabLst>
                          <a:tab pos="1943100" algn="l"/>
                          <a:tab pos="2400300" algn="l"/>
                        </a:tabLst>
                      </a:pPr>
                      <a:r>
                        <a:rPr lang="tr-TR" sz="1600" b="0" dirty="0" smtClean="0">
                          <a:latin typeface="Times New Roman"/>
                          <a:ea typeface="Times New Roman"/>
                          <a:cs typeface="Times New Roman"/>
                        </a:rPr>
                        <a:t>0.76</a:t>
                      </a:r>
                      <a:r>
                        <a:rPr lang="tr-TR" sz="1600" b="0" dirty="0">
                          <a:latin typeface="Times New Roman"/>
                          <a:ea typeface="Times New Roman"/>
                          <a:cs typeface="Times New Roman"/>
                          <a:sym typeface="Symbol"/>
                        </a:rPr>
                        <a:t></a:t>
                      </a:r>
                      <a:r>
                        <a:rPr lang="tr-TR" sz="1600" b="0" dirty="0" smtClean="0">
                          <a:latin typeface="Times New Roman"/>
                          <a:ea typeface="Times New Roman"/>
                          <a:cs typeface="Times New Roman"/>
                        </a:rPr>
                        <a:t>0.02</a:t>
                      </a:r>
                      <a:endParaRPr lang="en-US" sz="1600" b="1" dirty="0">
                        <a:latin typeface="Times New Roman"/>
                        <a:ea typeface="Times New Roman"/>
                        <a:cs typeface="Times New Roman"/>
                      </a:endParaRPr>
                    </a:p>
                  </a:txBody>
                  <a:tcPr marL="68580" marR="68580" marT="0" marB="0"/>
                </a:tc>
              </a:tr>
              <a:tr h="225129">
                <a:tc>
                  <a:txBody>
                    <a:bodyPr/>
                    <a:lstStyle/>
                    <a:p>
                      <a:pPr marL="0" marR="0" indent="0" algn="l" defTabSz="914400" rtl="0" eaLnBrk="1" fontAlgn="auto" latinLnBrk="0" hangingPunct="1">
                        <a:lnSpc>
                          <a:spcPct val="100000"/>
                        </a:lnSpc>
                        <a:spcBef>
                          <a:spcPts val="1200"/>
                        </a:spcBef>
                        <a:spcAft>
                          <a:spcPts val="600"/>
                        </a:spcAft>
                        <a:buClrTx/>
                        <a:buSzTx/>
                        <a:buFontTx/>
                        <a:buNone/>
                        <a:tabLst>
                          <a:tab pos="1943100" algn="l"/>
                          <a:tab pos="2400300" algn="l"/>
                        </a:tabLst>
                        <a:defRPr/>
                      </a:pPr>
                      <a:r>
                        <a:rPr lang="en-US" sz="1600" b="1" dirty="0" smtClean="0">
                          <a:latin typeface="Times New Roman"/>
                          <a:ea typeface="Times New Roman"/>
                          <a:cs typeface="Times New Roman"/>
                        </a:rPr>
                        <a:t>Rosehip</a:t>
                      </a:r>
                      <a:r>
                        <a:rPr lang="en-US" sz="1600" b="1" baseline="0" dirty="0" smtClean="0">
                          <a:latin typeface="Times New Roman"/>
                          <a:ea typeface="Times New Roman"/>
                          <a:cs typeface="Times New Roman"/>
                        </a:rPr>
                        <a:t> powder beverage</a:t>
                      </a:r>
                      <a:endParaRPr lang="en-US" sz="1600" b="1" dirty="0">
                        <a:latin typeface="Times New Roman"/>
                        <a:ea typeface="Times New Roman"/>
                        <a:cs typeface="Times New Roman"/>
                      </a:endParaRPr>
                    </a:p>
                  </a:txBody>
                  <a:tcPr marL="68580" marR="68580" marT="0" marB="0"/>
                </a:tc>
                <a:tc>
                  <a:txBody>
                    <a:bodyPr/>
                    <a:lstStyle/>
                    <a:p>
                      <a:pPr algn="l">
                        <a:spcBef>
                          <a:spcPts val="1200"/>
                        </a:spcBef>
                        <a:spcAft>
                          <a:spcPts val="600"/>
                        </a:spcAft>
                        <a:tabLst>
                          <a:tab pos="1943100" algn="l"/>
                          <a:tab pos="2400300" algn="l"/>
                        </a:tabLst>
                      </a:pPr>
                      <a:r>
                        <a:rPr lang="tr-TR" sz="1600" b="0" dirty="0" smtClean="0">
                          <a:latin typeface="Times New Roman"/>
                          <a:ea typeface="Times New Roman"/>
                          <a:cs typeface="Times New Roman"/>
                        </a:rPr>
                        <a:t>0.68</a:t>
                      </a:r>
                      <a:r>
                        <a:rPr lang="tr-TR" sz="1600" b="0" dirty="0">
                          <a:latin typeface="Times New Roman"/>
                          <a:ea typeface="Times New Roman"/>
                          <a:cs typeface="Times New Roman"/>
                          <a:sym typeface="Symbol"/>
                        </a:rPr>
                        <a:t></a:t>
                      </a:r>
                      <a:r>
                        <a:rPr lang="tr-TR" sz="1600" b="0" dirty="0" smtClean="0">
                          <a:latin typeface="Times New Roman"/>
                          <a:ea typeface="Times New Roman"/>
                          <a:cs typeface="Times New Roman"/>
                        </a:rPr>
                        <a:t>0.02</a:t>
                      </a:r>
                      <a:endParaRPr lang="en-US" sz="1600" b="1" dirty="0">
                        <a:latin typeface="Times New Roman"/>
                        <a:ea typeface="Times New Roman"/>
                        <a:cs typeface="Times New Roman"/>
                      </a:endParaRPr>
                    </a:p>
                  </a:txBody>
                  <a:tcPr marL="68580" marR="68580" marT="0" marB="0"/>
                </a:tc>
                <a:tc>
                  <a:txBody>
                    <a:bodyPr/>
                    <a:lstStyle/>
                    <a:p>
                      <a:pPr algn="l">
                        <a:spcBef>
                          <a:spcPts val="1200"/>
                        </a:spcBef>
                        <a:spcAft>
                          <a:spcPts val="600"/>
                        </a:spcAft>
                        <a:tabLst>
                          <a:tab pos="1943100" algn="l"/>
                          <a:tab pos="2400300" algn="l"/>
                        </a:tabLst>
                      </a:pPr>
                      <a:r>
                        <a:rPr lang="tr-TR" sz="1600" b="0" dirty="0" smtClean="0">
                          <a:latin typeface="Times New Roman"/>
                          <a:ea typeface="Times New Roman"/>
                          <a:cs typeface="Times New Roman"/>
                        </a:rPr>
                        <a:t>0.51</a:t>
                      </a:r>
                      <a:r>
                        <a:rPr lang="tr-TR" sz="1600" b="0" dirty="0">
                          <a:latin typeface="Times New Roman"/>
                          <a:ea typeface="Times New Roman"/>
                          <a:cs typeface="Times New Roman"/>
                          <a:sym typeface="Symbol"/>
                        </a:rPr>
                        <a:t></a:t>
                      </a:r>
                      <a:r>
                        <a:rPr lang="tr-TR" sz="1600" b="0" dirty="0" smtClean="0">
                          <a:latin typeface="Times New Roman"/>
                          <a:ea typeface="Times New Roman"/>
                          <a:cs typeface="Times New Roman"/>
                        </a:rPr>
                        <a:t>0.01</a:t>
                      </a:r>
                      <a:endParaRPr lang="en-US" sz="1600" b="1" dirty="0">
                        <a:latin typeface="Times New Roman"/>
                        <a:ea typeface="Times New Roman"/>
                        <a:cs typeface="Times New Roman"/>
                      </a:endParaRPr>
                    </a:p>
                  </a:txBody>
                  <a:tcPr marL="68580" marR="68580" marT="0" marB="0"/>
                </a:tc>
                <a:tc>
                  <a:txBody>
                    <a:bodyPr/>
                    <a:lstStyle/>
                    <a:p>
                      <a:pPr algn="l">
                        <a:spcBef>
                          <a:spcPts val="1200"/>
                        </a:spcBef>
                        <a:spcAft>
                          <a:spcPts val="600"/>
                        </a:spcAft>
                        <a:tabLst>
                          <a:tab pos="1943100" algn="l"/>
                          <a:tab pos="2400300" algn="l"/>
                        </a:tabLst>
                      </a:pPr>
                      <a:r>
                        <a:rPr lang="tr-TR" sz="1600" b="0" dirty="0" smtClean="0">
                          <a:latin typeface="Times New Roman"/>
                          <a:ea typeface="Times New Roman"/>
                          <a:cs typeface="Times New Roman"/>
                        </a:rPr>
                        <a:t>0.49</a:t>
                      </a:r>
                      <a:r>
                        <a:rPr lang="tr-TR" sz="1600" b="0" dirty="0">
                          <a:latin typeface="Times New Roman"/>
                          <a:ea typeface="Times New Roman"/>
                          <a:cs typeface="Times New Roman"/>
                          <a:sym typeface="Symbol"/>
                        </a:rPr>
                        <a:t></a:t>
                      </a:r>
                      <a:r>
                        <a:rPr lang="tr-TR" sz="1600" b="0" dirty="0" smtClean="0">
                          <a:latin typeface="Times New Roman"/>
                          <a:ea typeface="Times New Roman"/>
                          <a:cs typeface="Times New Roman"/>
                        </a:rPr>
                        <a:t>0.01</a:t>
                      </a:r>
                      <a:endParaRPr lang="en-US" sz="1600" b="1" dirty="0">
                        <a:latin typeface="Times New Roman"/>
                        <a:ea typeface="Times New Roman"/>
                        <a:cs typeface="Times New Roman"/>
                      </a:endParaRPr>
                    </a:p>
                  </a:txBody>
                  <a:tcPr marL="68580" marR="68580" marT="0" marB="0"/>
                </a:tc>
              </a:tr>
              <a:tr h="1377918">
                <a:tc>
                  <a:txBody>
                    <a:bodyPr/>
                    <a:lstStyle/>
                    <a:p>
                      <a:pPr algn="ctr">
                        <a:lnSpc>
                          <a:spcPct val="150000"/>
                        </a:lnSpc>
                        <a:spcBef>
                          <a:spcPts val="600"/>
                        </a:spcBef>
                        <a:spcAft>
                          <a:spcPts val="600"/>
                        </a:spcAft>
                      </a:pPr>
                      <a:r>
                        <a:rPr lang="tr-TR" sz="1600" b="1" dirty="0" smtClean="0">
                          <a:latin typeface="Times New Roman"/>
                          <a:ea typeface="Batang"/>
                          <a:cs typeface="Times New Roman"/>
                        </a:rPr>
                        <a:t>Statistical Analysis with two-way ANOVA Test</a:t>
                      </a:r>
                      <a:endParaRPr lang="en-US" sz="1600" dirty="0" smtClean="0">
                        <a:latin typeface="Times New Roman"/>
                        <a:ea typeface="Times New Roman"/>
                        <a:cs typeface="Times New Roman"/>
                      </a:endParaRPr>
                    </a:p>
                  </a:txBody>
                  <a:tcPr marL="68580" marR="68580" marT="0" marB="0" anchor="ctr"/>
                </a:tc>
                <a:tc>
                  <a:txBody>
                    <a:bodyPr/>
                    <a:lstStyle/>
                    <a:p>
                      <a:pPr algn="ctr">
                        <a:lnSpc>
                          <a:spcPct val="150000"/>
                        </a:lnSpc>
                        <a:spcBef>
                          <a:spcPts val="600"/>
                        </a:spcBef>
                        <a:spcAft>
                          <a:spcPts val="600"/>
                        </a:spcAft>
                      </a:pPr>
                      <a:r>
                        <a:rPr lang="tr-TR" sz="1600" b="1" dirty="0">
                          <a:latin typeface="Times New Roman"/>
                          <a:ea typeface="Batang"/>
                          <a:cs typeface="Times New Roman"/>
                        </a:rPr>
                        <a:t>CUPRAC, HPLC (CUPRAC</a:t>
                      </a:r>
                      <a:r>
                        <a:rPr lang="tr-TR" sz="1600" b="1" dirty="0" smtClean="0">
                          <a:latin typeface="Times New Roman"/>
                          <a:ea typeface="Batang"/>
                          <a:cs typeface="Times New Roman"/>
                        </a:rPr>
                        <a:t> calculated) and</a:t>
                      </a:r>
                      <a:r>
                        <a:rPr lang="tr-TR" sz="1600" b="1" baseline="0" dirty="0" smtClean="0">
                          <a:latin typeface="Times New Roman"/>
                          <a:ea typeface="Batang"/>
                          <a:cs typeface="Times New Roman"/>
                        </a:rPr>
                        <a:t> </a:t>
                      </a:r>
                      <a:r>
                        <a:rPr lang="tr-TR" sz="1600" b="1" dirty="0" smtClean="0">
                          <a:latin typeface="Times New Roman"/>
                          <a:ea typeface="Batang"/>
                          <a:cs typeface="Times New Roman"/>
                        </a:rPr>
                        <a:t>on-line HPLC-CUPRAC</a:t>
                      </a:r>
                      <a:endParaRPr lang="en-US" sz="1600" dirty="0">
                        <a:latin typeface="Times New Roman"/>
                        <a:ea typeface="Times New Roman"/>
                        <a:cs typeface="Times New Roman"/>
                      </a:endParaRPr>
                    </a:p>
                  </a:txBody>
                  <a:tcPr marL="68580" marR="68580" marT="0" marB="0"/>
                </a:tc>
                <a:tc gridSpan="2">
                  <a:txBody>
                    <a:bodyPr/>
                    <a:lstStyle/>
                    <a:p>
                      <a:pPr algn="l">
                        <a:lnSpc>
                          <a:spcPct val="150000"/>
                        </a:lnSpc>
                        <a:spcBef>
                          <a:spcPts val="600"/>
                        </a:spcBef>
                        <a:spcAft>
                          <a:spcPts val="600"/>
                        </a:spcAft>
                      </a:pPr>
                      <a:r>
                        <a:rPr lang="tr-TR" sz="1600" b="1" dirty="0">
                          <a:latin typeface="Times New Roman"/>
                          <a:ea typeface="Batang"/>
                          <a:cs typeface="Times New Roman"/>
                        </a:rPr>
                        <a:t>P= </a:t>
                      </a:r>
                      <a:r>
                        <a:rPr lang="tr-TR" sz="1600" b="1" dirty="0" smtClean="0">
                          <a:latin typeface="Times New Roman"/>
                          <a:ea typeface="Batang"/>
                          <a:cs typeface="Times New Roman"/>
                        </a:rPr>
                        <a:t>0.05</a:t>
                      </a:r>
                      <a:r>
                        <a:rPr lang="tr-TR" sz="1600" b="1" dirty="0">
                          <a:latin typeface="Times New Roman"/>
                          <a:ea typeface="Batang"/>
                          <a:cs typeface="Times New Roman"/>
                        </a:rPr>
                        <a:t>;</a:t>
                      </a:r>
                      <a:r>
                        <a:rPr lang="tr-TR" sz="1600" b="1" dirty="0" smtClean="0">
                          <a:latin typeface="Times New Roman"/>
                          <a:ea typeface="Batang"/>
                          <a:cs typeface="Times New Roman"/>
                        </a:rPr>
                        <a:t> F</a:t>
                      </a:r>
                      <a:r>
                        <a:rPr lang="tr-TR" sz="1600" b="1" baseline="-25000" dirty="0" smtClean="0">
                          <a:latin typeface="Times New Roman"/>
                          <a:ea typeface="Batang"/>
                          <a:cs typeface="Times New Roman"/>
                        </a:rPr>
                        <a:t>experimental </a:t>
                      </a:r>
                      <a:r>
                        <a:rPr lang="tr-TR" sz="1600" b="1" dirty="0">
                          <a:latin typeface="Times New Roman"/>
                          <a:ea typeface="Batang"/>
                          <a:cs typeface="Times New Roman"/>
                        </a:rPr>
                        <a:t>= </a:t>
                      </a:r>
                      <a:r>
                        <a:rPr lang="tr-TR" sz="1600" b="1" dirty="0" smtClean="0">
                          <a:latin typeface="Times New Roman"/>
                          <a:ea typeface="Batang"/>
                          <a:cs typeface="Times New Roman"/>
                        </a:rPr>
                        <a:t>8.04</a:t>
                      </a:r>
                      <a:r>
                        <a:rPr lang="tr-TR" sz="1600" b="1" dirty="0">
                          <a:latin typeface="Times New Roman"/>
                          <a:ea typeface="Batang"/>
                          <a:cs typeface="Times New Roman"/>
                        </a:rPr>
                        <a:t>;</a:t>
                      </a:r>
                      <a:r>
                        <a:rPr lang="tr-TR" sz="1600" b="1" dirty="0" smtClean="0">
                          <a:latin typeface="Times New Roman"/>
                          <a:ea typeface="Batang"/>
                          <a:cs typeface="Times New Roman"/>
                        </a:rPr>
                        <a:t> F</a:t>
                      </a:r>
                      <a:r>
                        <a:rPr lang="tr-TR" sz="1600" b="1" baseline="-25000" dirty="0" smtClean="0">
                          <a:latin typeface="Times New Roman"/>
                          <a:ea typeface="Batang"/>
                          <a:cs typeface="Times New Roman"/>
                        </a:rPr>
                        <a:t>critical</a:t>
                      </a:r>
                      <a:r>
                        <a:rPr lang="tr-TR" sz="1600" b="1" dirty="0" smtClean="0">
                          <a:latin typeface="Times New Roman"/>
                          <a:ea typeface="Batang"/>
                          <a:cs typeface="Times New Roman"/>
                        </a:rPr>
                        <a:t>= 18.51</a:t>
                      </a:r>
                      <a:r>
                        <a:rPr lang="tr-TR" sz="1600" b="1" dirty="0">
                          <a:latin typeface="Times New Roman"/>
                          <a:ea typeface="Batang"/>
                          <a:cs typeface="Times New Roman"/>
                        </a:rPr>
                        <a:t>;     </a:t>
                      </a:r>
                      <a:endParaRPr lang="en-US" sz="1600" dirty="0">
                        <a:latin typeface="Times New Roman"/>
                        <a:ea typeface="Times New Roman"/>
                        <a:cs typeface="Times New Roman"/>
                      </a:endParaRPr>
                    </a:p>
                    <a:p>
                      <a:pPr algn="l">
                        <a:lnSpc>
                          <a:spcPct val="150000"/>
                        </a:lnSpc>
                        <a:spcBef>
                          <a:spcPts val="600"/>
                        </a:spcBef>
                        <a:spcAft>
                          <a:spcPts val="600"/>
                        </a:spcAft>
                      </a:pPr>
                      <a:r>
                        <a:rPr lang="tr-TR" sz="1600" b="1" dirty="0" smtClean="0">
                          <a:latin typeface="Times New Roman"/>
                          <a:ea typeface="Batang"/>
                          <a:cs typeface="Times New Roman"/>
                        </a:rPr>
                        <a:t>F</a:t>
                      </a:r>
                      <a:r>
                        <a:rPr lang="tr-TR" sz="1600" b="1" baseline="-25000" dirty="0" smtClean="0">
                          <a:latin typeface="Times New Roman"/>
                          <a:ea typeface="Batang"/>
                          <a:cs typeface="Times New Roman"/>
                        </a:rPr>
                        <a:t>experimental </a:t>
                      </a:r>
                      <a:r>
                        <a:rPr lang="tr-TR" sz="1600" b="1" dirty="0">
                          <a:latin typeface="Times New Roman"/>
                          <a:ea typeface="Batang"/>
                          <a:cs typeface="Times New Roman"/>
                        </a:rPr>
                        <a:t>&lt; </a:t>
                      </a:r>
                      <a:r>
                        <a:rPr lang="tr-TR" sz="1600" b="1" dirty="0" smtClean="0">
                          <a:latin typeface="Times New Roman"/>
                          <a:ea typeface="Batang"/>
                          <a:cs typeface="Times New Roman"/>
                        </a:rPr>
                        <a:t>F</a:t>
                      </a:r>
                      <a:r>
                        <a:rPr lang="tr-TR" sz="1600" b="1" baseline="-25000" dirty="0" smtClean="0">
                          <a:latin typeface="Times New Roman"/>
                          <a:ea typeface="Batang"/>
                          <a:cs typeface="Times New Roman"/>
                        </a:rPr>
                        <a:t>critical</a:t>
                      </a:r>
                      <a:endParaRPr lang="en-US" sz="1600" dirty="0">
                        <a:latin typeface="Times New Roman"/>
                        <a:ea typeface="Times New Roman"/>
                        <a:cs typeface="Times New Roman"/>
                      </a:endParaRPr>
                    </a:p>
                  </a:txBody>
                  <a:tcPr marL="68580" marR="68580" marT="0" marB="0"/>
                </a:tc>
                <a:tc hMerge="1">
                  <a:txBody>
                    <a:bodyPr/>
                    <a:lstStyle/>
                    <a:p>
                      <a:endParaRPr lang="en-US"/>
                    </a:p>
                  </a:txBody>
                  <a:tcPr/>
                </a:tc>
              </a:tr>
            </a:tbl>
          </a:graphicData>
        </a:graphic>
      </p:graphicFrame>
      <p:sp>
        <p:nvSpPr>
          <p:cNvPr id="6" name="Rectangle 5"/>
          <p:cNvSpPr/>
          <p:nvPr/>
        </p:nvSpPr>
        <p:spPr>
          <a:xfrm>
            <a:off x="498473" y="242234"/>
            <a:ext cx="7556313" cy="492443"/>
          </a:xfrm>
          <a:prstGeom prst="rect">
            <a:avLst/>
          </a:prstGeom>
        </p:spPr>
        <p:txBody>
          <a:bodyPr wrap="square">
            <a:spAutoFit/>
          </a:bodyPr>
          <a:lstStyle/>
          <a:p>
            <a:r>
              <a:rPr lang="en-US" sz="2600" dirty="0" smtClean="0">
                <a:solidFill>
                  <a:srgbClr val="660066"/>
                </a:solidFill>
              </a:rPr>
              <a:t>The Analyses of Powder Beverage Samples</a:t>
            </a:r>
            <a:endParaRPr lang="en-US" sz="2600" dirty="0">
              <a:solidFill>
                <a:srgbClr val="660066"/>
              </a:solidFill>
            </a:endParaRPr>
          </a:p>
        </p:txBody>
      </p:sp>
      <p:sp>
        <p:nvSpPr>
          <p:cNvPr id="7" name="Date Placeholder 6"/>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91064"/>
            <a:ext cx="7556313" cy="786059"/>
          </a:xfrm>
        </p:spPr>
        <p:txBody>
          <a:bodyPr/>
          <a:lstStyle/>
          <a:p>
            <a:r>
              <a:rPr lang="en-US" dirty="0" smtClean="0"/>
              <a:t>Conclusions</a:t>
            </a:r>
            <a:endParaRPr lang="en-US" dirty="0"/>
          </a:p>
        </p:txBody>
      </p:sp>
      <p:sp>
        <p:nvSpPr>
          <p:cNvPr id="5" name="Content Placeholder 2"/>
          <p:cNvSpPr>
            <a:spLocks noGrp="1"/>
          </p:cNvSpPr>
          <p:nvPr>
            <p:ph idx="1"/>
          </p:nvPr>
        </p:nvSpPr>
        <p:spPr>
          <a:xfrm>
            <a:off x="498474" y="877123"/>
            <a:ext cx="7556313" cy="5572614"/>
          </a:xfrm>
        </p:spPr>
        <p:txBody>
          <a:bodyPr>
            <a:noAutofit/>
          </a:bodyPr>
          <a:lstStyle/>
          <a:p>
            <a:pPr marL="0" indent="0">
              <a:lnSpc>
                <a:spcPct val="150000"/>
              </a:lnSpc>
              <a:spcBef>
                <a:spcPts val="0"/>
              </a:spcBef>
            </a:pPr>
            <a:r>
              <a:rPr lang="en-US" sz="1600" dirty="0" smtClean="0"/>
              <a:t>In this study, determination of five synthetic food colorants was investigated using </a:t>
            </a:r>
            <a:r>
              <a:rPr lang="en-US" sz="1600" dirty="0" err="1" smtClean="0"/>
              <a:t>spectrophotometric</a:t>
            </a:r>
            <a:r>
              <a:rPr lang="en-US" sz="1600" dirty="0" smtClean="0"/>
              <a:t> and chromatographic methods. </a:t>
            </a:r>
          </a:p>
          <a:p>
            <a:pPr marL="0" indent="0">
              <a:lnSpc>
                <a:spcPct val="150000"/>
              </a:lnSpc>
              <a:spcBef>
                <a:spcPts val="0"/>
              </a:spcBef>
            </a:pPr>
            <a:endParaRPr lang="en-US" sz="1600" dirty="0" smtClean="0"/>
          </a:p>
          <a:p>
            <a:pPr marL="0" indent="0" algn="just">
              <a:lnSpc>
                <a:spcPct val="150000"/>
              </a:lnSpc>
              <a:spcBef>
                <a:spcPts val="0"/>
              </a:spcBef>
            </a:pPr>
            <a:r>
              <a:rPr lang="en-US" sz="1600" dirty="0" smtClean="0"/>
              <a:t> By adapting the novel </a:t>
            </a:r>
            <a:r>
              <a:rPr lang="en-US" sz="1600" dirty="0" err="1" smtClean="0"/>
              <a:t>spectrophotometric</a:t>
            </a:r>
            <a:r>
              <a:rPr lang="en-US" sz="1600" dirty="0" smtClean="0"/>
              <a:t> CUPRAC  assay of total antioxidant capacity to the determination of total food colorant content, certain beverage samples were easily and accurately analyzed. The total colorant content was found at low reagent and instrumentation costs with the use of a UV–</a:t>
            </a:r>
            <a:r>
              <a:rPr lang="en-US" sz="1600" dirty="0" err="1" smtClean="0"/>
              <a:t>vis</a:t>
            </a:r>
            <a:r>
              <a:rPr lang="en-US" sz="1600" dirty="0" smtClean="0"/>
              <a:t> spectrophotometer easily found in a conventional laboratory equipped with simple instruments. </a:t>
            </a:r>
          </a:p>
          <a:p>
            <a:pPr marL="0" indent="0" algn="just">
              <a:lnSpc>
                <a:spcPct val="150000"/>
              </a:lnSpc>
              <a:spcBef>
                <a:spcPts val="0"/>
              </a:spcBef>
            </a:pPr>
            <a:endParaRPr lang="en-US" sz="1600" dirty="0" smtClean="0"/>
          </a:p>
          <a:p>
            <a:pPr>
              <a:lnSpc>
                <a:spcPct val="150000"/>
              </a:lnSpc>
              <a:buNone/>
            </a:pPr>
            <a:endParaRPr lang="en-US" sz="1600" dirty="0" smtClean="0"/>
          </a:p>
        </p:txBody>
      </p:sp>
      <p:sp>
        <p:nvSpPr>
          <p:cNvPr id="4" name="Date Placeholder 3"/>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7556313" cy="1116106"/>
          </a:xfrm>
        </p:spPr>
        <p:txBody>
          <a:bodyPr/>
          <a:lstStyle/>
          <a:p>
            <a:r>
              <a:rPr lang="en-US" dirty="0" smtClean="0"/>
              <a:t>Conclusions</a:t>
            </a:r>
            <a:endParaRPr lang="en-US" dirty="0"/>
          </a:p>
        </p:txBody>
      </p:sp>
      <p:sp>
        <p:nvSpPr>
          <p:cNvPr id="3" name="Content Placeholder 2"/>
          <p:cNvSpPr>
            <a:spLocks noGrp="1"/>
          </p:cNvSpPr>
          <p:nvPr>
            <p:ph idx="1"/>
          </p:nvPr>
        </p:nvSpPr>
        <p:spPr>
          <a:xfrm>
            <a:off x="498474" y="874262"/>
            <a:ext cx="7556313" cy="5251902"/>
          </a:xfrm>
        </p:spPr>
        <p:txBody>
          <a:bodyPr>
            <a:normAutofit/>
          </a:bodyPr>
          <a:lstStyle/>
          <a:p>
            <a:pPr algn="just"/>
            <a:r>
              <a:rPr lang="en-US" dirty="0" smtClean="0"/>
              <a:t>HPLC analysis of colorants was performed with two different techniques. </a:t>
            </a:r>
          </a:p>
          <a:p>
            <a:pPr algn="just">
              <a:buNone/>
            </a:pPr>
            <a:r>
              <a:rPr lang="en-US" dirty="0" smtClean="0"/>
              <a:t>1)In conventional HPLC method, PDA detector system was used to monitor each colorant at its maximum absorbance wavelength. The selected mobile phase for the gradient elution program enabled the shortening of total analysis time when compared to other chromatographic methods. Furthermore, since </a:t>
            </a:r>
            <a:r>
              <a:rPr lang="en-US" dirty="0" err="1" smtClean="0"/>
              <a:t>acetonitrile</a:t>
            </a:r>
            <a:r>
              <a:rPr lang="en-US" dirty="0" smtClean="0"/>
              <a:t> as the conventional solvent was not used in the </a:t>
            </a:r>
            <a:r>
              <a:rPr lang="en-US" dirty="0" err="1" smtClean="0"/>
              <a:t>eluent</a:t>
            </a:r>
            <a:r>
              <a:rPr lang="en-US" dirty="0" smtClean="0"/>
              <a:t>, solution costs were minimized.</a:t>
            </a:r>
          </a:p>
          <a:p>
            <a:pPr algn="just">
              <a:buNone/>
            </a:pPr>
            <a:r>
              <a:rPr lang="en-US" dirty="0" smtClean="0"/>
              <a:t>2)On-line HPLC-CUPRAC was adapted for the determination of synthetic food colorants. Optimized gradient elution program was used for the separation of colorants. Retention time periods were increased due to additional installation for </a:t>
            </a:r>
            <a:r>
              <a:rPr lang="en-US" dirty="0" err="1" smtClean="0"/>
              <a:t>derivatization</a:t>
            </a:r>
            <a:r>
              <a:rPr lang="en-US" dirty="0" smtClean="0"/>
              <a:t> coil. However, LOD values were decreased with on-line HPLC-CUPRAC method.</a:t>
            </a:r>
          </a:p>
        </p:txBody>
      </p:sp>
      <p:sp>
        <p:nvSpPr>
          <p:cNvPr id="4" name="Date Placeholder 3"/>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sp>
        <p:nvSpPr>
          <p:cNvPr id="2" name="Title 1"/>
          <p:cNvSpPr>
            <a:spLocks noGrp="1"/>
          </p:cNvSpPr>
          <p:nvPr>
            <p:ph type="title"/>
          </p:nvPr>
        </p:nvSpPr>
        <p:spPr>
          <a:xfrm>
            <a:off x="498474" y="0"/>
            <a:ext cx="7556313" cy="1116106"/>
          </a:xfrm>
        </p:spPr>
        <p:txBody>
          <a:bodyPr/>
          <a:lstStyle/>
          <a:p>
            <a:r>
              <a:rPr lang="en-US" dirty="0" smtClean="0"/>
              <a:t>Conclusions</a:t>
            </a:r>
            <a:endParaRPr lang="en-US" dirty="0"/>
          </a:p>
        </p:txBody>
      </p:sp>
      <p:sp>
        <p:nvSpPr>
          <p:cNvPr id="3" name="Content Placeholder 2"/>
          <p:cNvSpPr>
            <a:spLocks noGrp="1"/>
          </p:cNvSpPr>
          <p:nvPr>
            <p:ph idx="1"/>
          </p:nvPr>
        </p:nvSpPr>
        <p:spPr>
          <a:xfrm>
            <a:off x="812431" y="2248921"/>
            <a:ext cx="7556313" cy="1503805"/>
          </a:xfrm>
        </p:spPr>
        <p:txBody>
          <a:bodyPr>
            <a:normAutofit/>
          </a:bodyPr>
          <a:lstStyle/>
          <a:p>
            <a:r>
              <a:rPr lang="tr-TR" dirty="0" smtClean="0"/>
              <a:t>Two-way ANOVA test results were calculated for  CUPRAC,  HPLC (with CUPRAC calculations) ve on-line HPLC-CUPRAC (P= 0,05; </a:t>
            </a:r>
            <a:r>
              <a:rPr lang="tr-TR" dirty="0" smtClean="0"/>
              <a:t>F</a:t>
            </a:r>
            <a:r>
              <a:rPr lang="tr-TR" baseline="-25000" dirty="0" smtClean="0"/>
              <a:t>experimental</a:t>
            </a:r>
            <a:r>
              <a:rPr lang="tr-TR" dirty="0" smtClean="0"/>
              <a:t> </a:t>
            </a:r>
            <a:r>
              <a:rPr lang="tr-TR" dirty="0" smtClean="0"/>
              <a:t>= 0,26; </a:t>
            </a:r>
            <a:r>
              <a:rPr lang="tr-TR" dirty="0" smtClean="0"/>
              <a:t>F</a:t>
            </a:r>
            <a:r>
              <a:rPr lang="tr-TR" baseline="-25000" dirty="0" smtClean="0"/>
              <a:t>critical</a:t>
            </a:r>
            <a:r>
              <a:rPr lang="tr-TR" dirty="0" smtClean="0"/>
              <a:t>= </a:t>
            </a:r>
            <a:r>
              <a:rPr lang="tr-TR" dirty="0" smtClean="0"/>
              <a:t>18,51;     F</a:t>
            </a:r>
            <a:r>
              <a:rPr lang="tr-TR" baseline="-25000" dirty="0" smtClean="0"/>
              <a:t>experimental</a:t>
            </a:r>
            <a:r>
              <a:rPr lang="tr-TR" dirty="0" smtClean="0"/>
              <a:t> &lt; F</a:t>
            </a:r>
            <a:r>
              <a:rPr lang="tr-TR" baseline="-25000" dirty="0" smtClean="0"/>
              <a:t>critical</a:t>
            </a:r>
            <a:r>
              <a:rPr lang="tr-TR" dirty="0" smtClean="0"/>
              <a:t>) with 95% confidence levels.</a:t>
            </a:r>
            <a:endParaRPr lang="en-US" dirty="0" smtClean="0"/>
          </a:p>
          <a:p>
            <a:endParaRPr lang="en-US" dirty="0"/>
          </a:p>
        </p:txBody>
      </p:sp>
      <p:sp>
        <p:nvSpPr>
          <p:cNvPr id="4" name="Date Placeholder 3"/>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mc:Ignorable="mv" mc:PreserveAttributes="mv:*">
  <p:cSld>
    <p:spTree>
      <p:nvGrpSpPr>
        <p:cNvPr id="1" name=""/>
        <p:cNvGrpSpPr/>
        <p:nvPr/>
      </p:nvGrpSpPr>
      <p:grpSpPr>
        <a:xfrm>
          <a:off x="0" y="0"/>
          <a:ext cx="0" cy="0"/>
          <a:chOff x="0" y="0"/>
          <a:chExt cx="0" cy="0"/>
        </a:xfrm>
      </p:grpSpPr>
      <p:pic>
        <p:nvPicPr>
          <p:cNvPr id="9" name="Picture 8" descr="kz_kulesi1.jpg"/>
          <p:cNvPicPr>
            <a:picLocks noChangeAspect="1"/>
          </p:cNvPicPr>
          <p:nvPr/>
        </p:nvPicPr>
        <p:blipFill>
          <a:blip r:embed="rId2"/>
          <a:stretch>
            <a:fillRect/>
          </a:stretch>
        </p:blipFill>
        <p:spPr>
          <a:xfrm>
            <a:off x="0" y="0"/>
            <a:ext cx="9144000" cy="6858000"/>
          </a:xfrm>
          <a:prstGeom prst="rect">
            <a:avLst/>
          </a:prstGeom>
        </p:spPr>
      </p:pic>
      <p:sp>
        <p:nvSpPr>
          <p:cNvPr id="10" name="Rectangle 9"/>
          <p:cNvSpPr/>
          <p:nvPr/>
        </p:nvSpPr>
        <p:spPr>
          <a:xfrm>
            <a:off x="4185904" y="5934670"/>
            <a:ext cx="4958096" cy="923330"/>
          </a:xfrm>
          <a:prstGeom prst="rect">
            <a:avLst/>
          </a:prstGeom>
          <a:solidFill>
            <a:schemeClr val="bg1"/>
          </a:solidFill>
        </p:spPr>
        <p:txBody>
          <a:bodyPr wrap="none" lIns="91440" tIns="45720" rIns="91440" bIns="45720">
            <a:spAutoFit/>
          </a:bodyPr>
          <a:lstStyle/>
          <a:p>
            <a:pPr algn="ctr"/>
            <a:r>
              <a:rPr lang="tr-TR" sz="5400" b="1" dirty="0" smtClean="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rPr>
              <a:t>THANK YOU...</a:t>
            </a:r>
            <a:endParaRPr lang="tr-TR" sz="5400" b="1" cap="none" spc="0" dirty="0">
              <a:ln w="18000">
                <a:solidFill>
                  <a:schemeClr val="accent2">
                    <a:satMod val="140000"/>
                  </a:schemeClr>
                </a:solidFill>
                <a:prstDash val="solid"/>
                <a:miter lim="800000"/>
              </a:ln>
              <a:noFill/>
              <a:effectLst>
                <a:outerShdw blurRad="25500" dist="23000" dir="7020000" algn="tl">
                  <a:srgbClr val="000000">
                    <a:alpha val="50000"/>
                  </a:srgbClr>
                </a:outerShdw>
              </a:effectLst>
            </a:endParaRPr>
          </a:p>
        </p:txBody>
      </p:sp>
      <p:sp>
        <p:nvSpPr>
          <p:cNvPr id="4" name="Date Placeholder 3"/>
          <p:cNvSpPr>
            <a:spLocks noGrp="1"/>
          </p:cNvSpPr>
          <p:nvPr>
            <p:ph type="dt" sz="half" idx="10"/>
          </p:nvPr>
        </p:nvSpPr>
        <p:spPr/>
        <p:txBody>
          <a:bodyPr/>
          <a:lstStyle/>
          <a:p>
            <a:r>
              <a:rPr lang="tr-TR" smtClean="0"/>
              <a:t>18/08/15</a:t>
            </a:r>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dvantage">
  <a:themeElements>
    <a:clrScheme name="Advantage">
      <a:dk1>
        <a:sysClr val="windowText" lastClr="000000"/>
      </a:dk1>
      <a:lt1>
        <a:sysClr val="window" lastClr="FFFFFF"/>
      </a:lt1>
      <a:dk2>
        <a:srgbClr val="2B142D"/>
      </a:dk2>
      <a:lt2>
        <a:srgbClr val="C3AFCC"/>
      </a:lt2>
      <a:accent1>
        <a:srgbClr val="663366"/>
      </a:accent1>
      <a:accent2>
        <a:srgbClr val="330F42"/>
      </a:accent2>
      <a:accent3>
        <a:srgbClr val="666699"/>
      </a:accent3>
      <a:accent4>
        <a:srgbClr val="999966"/>
      </a:accent4>
      <a:accent5>
        <a:srgbClr val="F7901E"/>
      </a:accent5>
      <a:accent6>
        <a:srgbClr val="A3A101"/>
      </a:accent6>
      <a:hlink>
        <a:srgbClr val="BC5FBC"/>
      </a:hlink>
      <a:folHlink>
        <a:srgbClr val="9775A7"/>
      </a:folHlink>
    </a:clrScheme>
    <a:fontScheme name="Advantage">
      <a:majorFont>
        <a:latin typeface="Rockwell"/>
        <a:ea typeface=""/>
        <a:cs typeface=""/>
        <a:font script="Jpan" typeface="ＭＳ ゴシック"/>
      </a:majorFont>
      <a:minorFont>
        <a:latin typeface="Rockwell"/>
        <a:ea typeface=""/>
        <a:cs typeface=""/>
        <a:font script="Jpan" typeface="ＭＳ ゴシック"/>
      </a:minorFont>
    </a:fontScheme>
    <a:fmtScheme name="Advantage">
      <a:fillStyleLst>
        <a:solidFill>
          <a:schemeClr val="phClr"/>
        </a:solidFill>
        <a:gradFill rotWithShape="1">
          <a:gsLst>
            <a:gs pos="0">
              <a:schemeClr val="phClr">
                <a:tint val="100000"/>
                <a:shade val="40000"/>
                <a:alpha val="100000"/>
                <a:satMod val="150000"/>
                <a:lumMod val="100000"/>
              </a:schemeClr>
            </a:gs>
            <a:gs pos="100000">
              <a:schemeClr val="phClr">
                <a:tint val="70000"/>
                <a:shade val="100000"/>
                <a:alpha val="100000"/>
                <a:satMod val="200000"/>
                <a:lumMod val="100000"/>
              </a:schemeClr>
            </a:gs>
          </a:gsLst>
          <a:lin ang="6000000" scaled="1"/>
        </a:gradFill>
        <a:gradFill rotWithShape="1">
          <a:gsLst>
            <a:gs pos="0">
              <a:schemeClr val="phClr">
                <a:shade val="40000"/>
                <a:alpha val="100000"/>
                <a:satMod val="150000"/>
                <a:lumMod val="100000"/>
              </a:schemeClr>
            </a:gs>
            <a:gs pos="100000">
              <a:schemeClr val="phClr">
                <a:tint val="70000"/>
                <a:shade val="100000"/>
                <a:alpha val="100000"/>
                <a:satMod val="200000"/>
                <a:lumMod val="100000"/>
              </a:schemeClr>
            </a:gs>
          </a:gsLst>
          <a:lin ang="5400000" scaled="1"/>
        </a:gra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innerShdw blurRad="50800" dist="25400" dir="13500000">
              <a:srgbClr val="FFFFFF">
                <a:alpha val="75000"/>
              </a:srgbClr>
            </a:innerShdw>
            <a:outerShdw blurRad="63500" dist="25400" dir="5400000" rotWithShape="0">
              <a:srgbClr val="808080">
                <a:alpha val="75000"/>
              </a:srgbClr>
            </a:outerShdw>
          </a:effectLst>
        </a:effectStyle>
        <a:effectStyle>
          <a:effectLst/>
          <a:scene3d>
            <a:camera prst="orthographicFront">
              <a:rot lat="0" lon="0" rev="0"/>
            </a:camera>
            <a:lightRig rig="twoPt" dir="tl">
              <a:rot lat="0" lon="0" rev="4500000"/>
            </a:lightRig>
          </a:scene3d>
          <a:sp3d>
            <a:bevelT w="63500" h="50800"/>
          </a:sp3d>
        </a:effectStyle>
      </a:effectStyleLst>
      <a:bgFillStyleLst>
        <a:solidFill>
          <a:schemeClr val="phClr"/>
        </a:solidFill>
        <a:gradFill rotWithShape="1">
          <a:gsLst>
            <a:gs pos="0">
              <a:schemeClr val="phClr">
                <a:tint val="40000"/>
                <a:satMod val="1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Advantage.thmx</Template>
  <TotalTime>3494</TotalTime>
  <Words>4274</Words>
  <Application>Microsoft Macintosh PowerPoint</Application>
  <PresentationFormat>On-screen Show (4:3)</PresentationFormat>
  <Paragraphs>694</Paragraphs>
  <Slides>35</Slides>
  <Notes>1</Notes>
  <HiddenSlides>0</HiddenSlides>
  <MMClips>0</MMClips>
  <ScaleCrop>false</ScaleCrop>
  <HeadingPairs>
    <vt:vector size="6" baseType="variant">
      <vt:variant>
        <vt:lpstr>Design Template</vt:lpstr>
      </vt:variant>
      <vt:variant>
        <vt:i4>1</vt:i4>
      </vt:variant>
      <vt:variant>
        <vt:lpstr>Links</vt:lpstr>
      </vt:variant>
      <vt:variant>
        <vt:i4>1</vt:i4>
      </vt:variant>
      <vt:variant>
        <vt:lpstr>Slide Titles</vt:lpstr>
      </vt:variant>
      <vt:variant>
        <vt:i4>35</vt:i4>
      </vt:variant>
    </vt:vector>
  </HeadingPairs>
  <TitlesOfParts>
    <vt:vector size="37" baseType="lpstr">
      <vt:lpstr>Advantage</vt:lpstr>
      <vt:lpstr>Macintosh HD:Users:ayca:Desktop:doktora tezim:doktoratez230714.docx!OLE_LINK1</vt:lpstr>
      <vt:lpstr>Development of Novel Methods for The Determination of Synthetic Colorants</vt:lpstr>
      <vt:lpstr>Content:</vt:lpstr>
      <vt:lpstr>A Brief Look at Food Colorants</vt:lpstr>
      <vt:lpstr>A Brief Look at Food Colorants</vt:lpstr>
      <vt:lpstr>A Brief Look at Food Colorants</vt:lpstr>
      <vt:lpstr>A Brief Look at Food Colorants</vt:lpstr>
      <vt:lpstr>A Brief Look at Food Colorants Legislations  </vt:lpstr>
      <vt:lpstr>Objectives</vt:lpstr>
      <vt:lpstr>Methodology In Literature </vt:lpstr>
      <vt:lpstr>Methodology CUPRAC(Cupric ion Reducing Antioxidant Capacity)</vt:lpstr>
      <vt:lpstr>Methodology  HPLC-PDA Technique </vt:lpstr>
      <vt:lpstr>Methodology On-Line HPLC Derivatization Techniques</vt:lpstr>
      <vt:lpstr>Experimental Studies </vt:lpstr>
      <vt:lpstr>Experimental Studies Preparation of Standard and Sample Solutions</vt:lpstr>
      <vt:lpstr>Experimental Studies Spectrophotometric Assays of Total Antioxidant Capacity Applied to the Determination of Total Colorant Content</vt:lpstr>
      <vt:lpstr>Experimental Studies Chromatografic Methods</vt:lpstr>
      <vt:lpstr>Experimental Studies Chromatografic Methods</vt:lpstr>
      <vt:lpstr>Experimental Studies On-line HPLC CUPRAC Assay</vt:lpstr>
      <vt:lpstr>Results CUPRAC Assay of Total Antioxidant Capacity Applied to the Determination of Synthetic Food Colorants  </vt:lpstr>
      <vt:lpstr>Results CUPRAC Assay of Total Antioxidant Capacity Applied to the Determination of Synthetic Food Colorants </vt:lpstr>
      <vt:lpstr>Results CUPRAC Assay of Total Antioxidant Capacity Applied to the Determination of Synthetic Food Colorants  Relative Standard Deviation % and Recovery % of Synthetic Food Colorants added to powder beverage samples </vt:lpstr>
      <vt:lpstr>Results Determination of Synthetic Food Colorants by HPLC-PDA   The chromatogram of standard colorant mixture solution (Colorant mixture consists of 1: E102, 2: E132, 3: E110, 4: E124, 5: E127, respectively. Flow rate: 1mLmin-1; λmax: 485nm)</vt:lpstr>
      <vt:lpstr>Results Determination of Synthetic Food Colorants by HPLC-PDA  Retention times (tR(min)), linear ranges, calibration equations, regression coefficients, LOD and LOQ values of the tested colorants with respect to HPLC-PDA technique </vt:lpstr>
      <vt:lpstr>Results Determination of Synthetic Food Colorants by HPLC-PDA </vt:lpstr>
      <vt:lpstr>Results Determination of Synthetic Food Colorants by on-line HPLC-CUPRAC Method</vt:lpstr>
      <vt:lpstr>Results Determination of Synthetic Food Colorants by on-line HPLC-CUPRAC Method</vt:lpstr>
      <vt:lpstr>Results Determination of Synthetic Food Colorants by on-line HPLC-CUPRAC Method Retention times (tR(min)), linear ranges, calibration equations, regression coefficients, LOD and LOQ values of the tested colorants with respect to on-line HPLC-CUPRAC method </vt:lpstr>
      <vt:lpstr>Results Determination of Synthetic Food Colorants by on-line HPLC-CUPRAC Method</vt:lpstr>
      <vt:lpstr>Results Comparison of retention times (tR), limit of detection values (LOD) and limit of qualification values (LOQ) of tested colorants, with respect to HPLC-PDA technique and on-line HPLC-CUPRAC method </vt:lpstr>
      <vt:lpstr>Slide 30</vt:lpstr>
      <vt:lpstr>Slide 31</vt:lpstr>
      <vt:lpstr>Conclusions</vt:lpstr>
      <vt:lpstr>Conclusions</vt:lpstr>
      <vt:lpstr>Conclusions</vt:lpstr>
      <vt:lpstr>Slide 35</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Development of Novel Methods for The Determination of Synthetic Colorants</dc:title>
  <dc:creator>ayca</dc:creator>
  <cp:lastModifiedBy>ayca</cp:lastModifiedBy>
  <cp:revision>87</cp:revision>
  <dcterms:created xsi:type="dcterms:W3CDTF">2015-08-14T15:35:21Z</dcterms:created>
  <dcterms:modified xsi:type="dcterms:W3CDTF">2015-08-14T16:19:52Z</dcterms:modified>
</cp:coreProperties>
</file>